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302" r:id="rId3"/>
    <p:sldId id="257" r:id="rId4"/>
    <p:sldId id="258" r:id="rId5"/>
    <p:sldId id="259" r:id="rId6"/>
    <p:sldId id="260" r:id="rId7"/>
    <p:sldId id="261" r:id="rId8"/>
    <p:sldId id="300" r:id="rId9"/>
    <p:sldId id="262" r:id="rId10"/>
    <p:sldId id="296" r:id="rId11"/>
    <p:sldId id="263" r:id="rId12"/>
    <p:sldId id="264" r:id="rId13"/>
    <p:sldId id="265" r:id="rId14"/>
    <p:sldId id="266" r:id="rId15"/>
    <p:sldId id="267" r:id="rId16"/>
    <p:sldId id="268" r:id="rId17"/>
    <p:sldId id="269" r:id="rId18"/>
    <p:sldId id="270" r:id="rId19"/>
    <p:sldId id="271" r:id="rId20"/>
    <p:sldId id="274" r:id="rId21"/>
    <p:sldId id="275" r:id="rId22"/>
    <p:sldId id="276" r:id="rId23"/>
    <p:sldId id="272" r:id="rId24"/>
    <p:sldId id="273" r:id="rId25"/>
    <p:sldId id="286" r:id="rId26"/>
    <p:sldId id="280" r:id="rId27"/>
    <p:sldId id="301" r:id="rId28"/>
    <p:sldId id="281" r:id="rId29"/>
    <p:sldId id="282" r:id="rId30"/>
    <p:sldId id="277" r:id="rId31"/>
    <p:sldId id="278" r:id="rId32"/>
    <p:sldId id="279" r:id="rId33"/>
    <p:sldId id="283" r:id="rId34"/>
    <p:sldId id="284" r:id="rId35"/>
    <p:sldId id="293" r:id="rId36"/>
    <p:sldId id="285" r:id="rId37"/>
    <p:sldId id="287" r:id="rId38"/>
    <p:sldId id="288" r:id="rId39"/>
    <p:sldId id="289" r:id="rId40"/>
    <p:sldId id="290" r:id="rId41"/>
    <p:sldId id="294" r:id="rId42"/>
    <p:sldId id="295" r:id="rId43"/>
    <p:sldId id="291" r:id="rId44"/>
    <p:sldId id="297" r:id="rId45"/>
    <p:sldId id="292" r:id="rId46"/>
    <p:sldId id="299" r:id="rId47"/>
    <p:sldId id="303" r:id="rId48"/>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108" d="100"/>
          <a:sy n="108" d="100"/>
        </p:scale>
        <p:origin x="5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l-GR"/>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8655E4F-D789-4947-9186-215917DFB949}" type="datetimeFigureOut">
              <a:rPr lang="el-GR" smtClean="0"/>
              <a:t>31/01/2019</a:t>
            </a:fld>
            <a:endParaRPr lang="el-GR"/>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l-GR"/>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l-GR"/>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56E3B48-8DDC-4C76-9D2E-C669889625DE}" type="slidenum">
              <a:rPr lang="el-GR" smtClean="0"/>
              <a:t>‹#›</a:t>
            </a:fld>
            <a:endParaRPr lang="el-GR"/>
          </a:p>
        </p:txBody>
      </p:sp>
    </p:spTree>
    <p:extLst>
      <p:ext uri="{BB962C8B-B14F-4D97-AF65-F5344CB8AC3E}">
        <p14:creationId xmlns:p14="http://schemas.microsoft.com/office/powerpoint/2010/main" val="191628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56E3B48-8DDC-4C76-9D2E-C669889625DE}" type="slidenum">
              <a:rPr lang="el-GR" smtClean="0"/>
              <a:t>1</a:t>
            </a:fld>
            <a:endParaRPr lang="el-GR"/>
          </a:p>
        </p:txBody>
      </p:sp>
    </p:spTree>
    <p:extLst>
      <p:ext uri="{BB962C8B-B14F-4D97-AF65-F5344CB8AC3E}">
        <p14:creationId xmlns:p14="http://schemas.microsoft.com/office/powerpoint/2010/main" val="374590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56E3B48-8DDC-4C76-9D2E-C669889625DE}" type="slidenum">
              <a:rPr lang="el-GR" smtClean="0"/>
              <a:t>3</a:t>
            </a:fld>
            <a:endParaRPr lang="el-GR"/>
          </a:p>
        </p:txBody>
      </p:sp>
    </p:spTree>
    <p:extLst>
      <p:ext uri="{BB962C8B-B14F-4D97-AF65-F5344CB8AC3E}">
        <p14:creationId xmlns:p14="http://schemas.microsoft.com/office/powerpoint/2010/main" val="299029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56E3B48-8DDC-4C76-9D2E-C669889625DE}" type="slidenum">
              <a:rPr lang="el-GR" smtClean="0"/>
              <a:t>12</a:t>
            </a:fld>
            <a:endParaRPr lang="el-GR"/>
          </a:p>
        </p:txBody>
      </p:sp>
    </p:spTree>
    <p:extLst>
      <p:ext uri="{BB962C8B-B14F-4D97-AF65-F5344CB8AC3E}">
        <p14:creationId xmlns:p14="http://schemas.microsoft.com/office/powerpoint/2010/main" val="201850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300" dirty="0"/>
              <a:t>Μπορούν να προστεθούν στοιχεία παρακολούθησης σε μια λίστα εργασιών λίστα και να γίνει εκχώρηση εργασιών στα μέλη της ομάδας με ένα @</a:t>
            </a:r>
            <a:r>
              <a:rPr lang="el-GR" sz="1300" dirty="0" err="1"/>
              <a:t>mention</a:t>
            </a:r>
            <a:r>
              <a:rPr lang="el-GR" sz="1300" dirty="0"/>
              <a:t>.</a:t>
            </a:r>
            <a:endParaRPr lang="el-GR" dirty="0"/>
          </a:p>
        </p:txBody>
      </p:sp>
      <p:sp>
        <p:nvSpPr>
          <p:cNvPr id="4" name="Slide Number Placeholder 3"/>
          <p:cNvSpPr>
            <a:spLocks noGrp="1"/>
          </p:cNvSpPr>
          <p:nvPr>
            <p:ph type="sldNum" sz="quarter" idx="10"/>
          </p:nvPr>
        </p:nvSpPr>
        <p:spPr/>
        <p:txBody>
          <a:bodyPr/>
          <a:lstStyle/>
          <a:p>
            <a:fld id="{856E3B48-8DDC-4C76-9D2E-C669889625DE}" type="slidenum">
              <a:rPr lang="el-GR" smtClean="0"/>
              <a:t>26</a:t>
            </a:fld>
            <a:endParaRPr lang="el-GR"/>
          </a:p>
        </p:txBody>
      </p:sp>
    </p:spTree>
    <p:extLst>
      <p:ext uri="{BB962C8B-B14F-4D97-AF65-F5344CB8AC3E}">
        <p14:creationId xmlns:p14="http://schemas.microsoft.com/office/powerpoint/2010/main" val="100585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4F43C5-E309-43A4-BC11-4CF408084B1F}"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26767F-4422-4F6A-A42C-761AD8E71778}"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55E6A-0D91-4D62-A0CD-3CBF05F4C365}"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D1C4209-1659-40B5-8DEB-EF111347A2B6}" type="datetime1">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AFA19A2-1C56-4F14-846F-AC644BCF5157}" type="datetime1">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D5C46E-2583-4BE8-91A9-EB88AFA85BEE}" type="datetime1">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11FFE-A308-44B6-A239-75BB012B38D8}"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6274FA-9AE6-429E-ACA0-7A4BDB674C03}"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84D35-964B-427B-AE58-BE7F6919FE11}"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283ED-0DD4-44EC-BE32-89595FCAA65E}"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57C085-43F1-419B-BB22-C1650290DEC8}" type="datetime1">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4974C-5A82-447F-9ECD-ED3AFC9E7C49}" type="datetime1">
              <a:rPr lang="en-US" smtClean="0"/>
              <a:t>1/31/2019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7E6D38-B151-49A2-ABD8-29EF78702058}" type="datetime1">
              <a:rPr lang="en-US" smtClean="0"/>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8CB7A-2C29-42C4-B2E4-79755A136B48}" type="datetime1">
              <a:rPr lang="en-US" smtClean="0"/>
              <a:t>1/31/2019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A1B6A-746C-4D0E-BE50-C51F474939D8}" type="datetime1">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545472-BA6A-4D1C-8C21-8EC543FB129E}" type="datetime1">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D402F42-7365-40AC-BB78-095D1F9E260B}" type="datetime1">
              <a:rPr lang="en-US" smtClean="0"/>
              <a:t>1/31/2019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317" y="155991"/>
            <a:ext cx="1200150" cy="1009650"/>
          </a:xfrm>
          <a:prstGeom prst="rect">
            <a:avLst/>
          </a:prstGeom>
        </p:spPr>
      </p:pic>
      <p:sp>
        <p:nvSpPr>
          <p:cNvPr id="5" name="Rectangle 4"/>
          <p:cNvSpPr/>
          <p:nvPr/>
        </p:nvSpPr>
        <p:spPr>
          <a:xfrm>
            <a:off x="2174467" y="1100083"/>
            <a:ext cx="9330145" cy="707886"/>
          </a:xfrm>
          <a:prstGeom prst="rect">
            <a:avLst/>
          </a:prstGeom>
        </p:spPr>
        <p:txBody>
          <a:bodyPr wrap="square">
            <a:spAutoFit/>
          </a:bodyPr>
          <a:lstStyle/>
          <a:p>
            <a:pPr algn="ctr"/>
            <a:r>
              <a:rPr lang="el-GR" sz="2000" b="1" dirty="0">
                <a:solidFill>
                  <a:schemeClr val="accent3"/>
                </a:solidFill>
              </a:rPr>
              <a:t>Πρόγραμμα Μεταπτυχιακών Σπουδών</a:t>
            </a:r>
            <a:br>
              <a:rPr lang="el-GR" sz="2000" b="1" dirty="0">
                <a:solidFill>
                  <a:schemeClr val="accent3"/>
                </a:solidFill>
              </a:rPr>
            </a:br>
            <a:r>
              <a:rPr lang="el-GR" sz="2000" b="1" dirty="0">
                <a:solidFill>
                  <a:schemeClr val="accent3"/>
                </a:solidFill>
              </a:rPr>
              <a:t>Επιστήμη και Τεχνολογία της Πληροφορικής και των Υπολογιστών</a:t>
            </a:r>
          </a:p>
        </p:txBody>
      </p:sp>
      <p:sp>
        <p:nvSpPr>
          <p:cNvPr id="6" name="Rectangle 5"/>
          <p:cNvSpPr/>
          <p:nvPr/>
        </p:nvSpPr>
        <p:spPr>
          <a:xfrm>
            <a:off x="2789853" y="368428"/>
            <a:ext cx="8099391" cy="646331"/>
          </a:xfrm>
          <a:prstGeom prst="rect">
            <a:avLst/>
          </a:prstGeom>
        </p:spPr>
        <p:txBody>
          <a:bodyPr wrap="square">
            <a:spAutoFit/>
          </a:bodyPr>
          <a:lstStyle/>
          <a:p>
            <a:pPr algn="ctr"/>
            <a:r>
              <a:rPr lang="el-GR" sz="3600" dirty="0">
                <a:solidFill>
                  <a:schemeClr val="accent3"/>
                </a:solidFill>
                <a:latin typeface="+mj-lt"/>
              </a:rPr>
              <a:t>ΠΑΝΕΠΙΣΤΗΜΙΟ ΔΥΤΙΚΗΣ ΑΤΤΙΚΗΣ</a:t>
            </a:r>
          </a:p>
        </p:txBody>
      </p:sp>
      <p:sp>
        <p:nvSpPr>
          <p:cNvPr id="7" name="Rectangle 6"/>
          <p:cNvSpPr/>
          <p:nvPr/>
        </p:nvSpPr>
        <p:spPr>
          <a:xfrm>
            <a:off x="3887449" y="2118410"/>
            <a:ext cx="5904180" cy="461665"/>
          </a:xfrm>
          <a:prstGeom prst="rect">
            <a:avLst/>
          </a:prstGeom>
        </p:spPr>
        <p:txBody>
          <a:bodyPr wrap="none">
            <a:spAutoFit/>
          </a:bodyPr>
          <a:lstStyle/>
          <a:p>
            <a:r>
              <a:rPr lang="el-GR" sz="2400" b="1" dirty="0">
                <a:solidFill>
                  <a:schemeClr val="accent3"/>
                </a:solidFill>
              </a:rPr>
              <a:t>Ειδικά Θέματα Τεχνολογίας Λογισμικού</a:t>
            </a:r>
          </a:p>
        </p:txBody>
      </p:sp>
      <p:sp>
        <p:nvSpPr>
          <p:cNvPr id="8" name="Slide Number Placeholder 7"/>
          <p:cNvSpPr>
            <a:spLocks noGrp="1"/>
          </p:cNvSpPr>
          <p:nvPr>
            <p:ph type="sldNum" sz="quarter" idx="12"/>
          </p:nvPr>
        </p:nvSpPr>
        <p:spPr/>
        <p:txBody>
          <a:bodyPr/>
          <a:lstStyle/>
          <a:p>
            <a:fld id="{D57F1E4F-1CFF-5643-939E-217C01CDF565}" type="slidenum">
              <a:rPr lang="en-US" smtClean="0"/>
              <a:pPr/>
              <a:t>1</a:t>
            </a:fld>
            <a:endParaRPr lang="en-US" dirty="0"/>
          </a:p>
        </p:txBody>
      </p:sp>
      <p:sp>
        <p:nvSpPr>
          <p:cNvPr id="12" name="Rectangle 11"/>
          <p:cNvSpPr/>
          <p:nvPr/>
        </p:nvSpPr>
        <p:spPr>
          <a:xfrm>
            <a:off x="2174467" y="5679146"/>
            <a:ext cx="9330145" cy="646331"/>
          </a:xfrm>
          <a:prstGeom prst="rect">
            <a:avLst/>
          </a:prstGeom>
        </p:spPr>
        <p:txBody>
          <a:bodyPr wrap="square">
            <a:spAutoFit/>
          </a:bodyPr>
          <a:lstStyle/>
          <a:p>
            <a:r>
              <a:rPr lang="el-GR" b="1" dirty="0">
                <a:solidFill>
                  <a:schemeClr val="accent3"/>
                </a:solidFill>
              </a:rPr>
              <a:t>ΣΤΑΜΟΣ ΗΛΙΑΣ		</a:t>
            </a:r>
            <a:r>
              <a:rPr lang="en-US" b="1" dirty="0">
                <a:solidFill>
                  <a:schemeClr val="accent3"/>
                </a:solidFill>
              </a:rPr>
              <a:t>		</a:t>
            </a:r>
            <a:r>
              <a:rPr lang="el-GR" b="1" dirty="0">
                <a:solidFill>
                  <a:schemeClr val="accent3"/>
                </a:solidFill>
              </a:rPr>
              <a:t>ΧΟΝΔΡΕΛΗΣ ΘΕΟΔΩΡΟΣ		</a:t>
            </a:r>
            <a:r>
              <a:rPr lang="en-US" b="1" dirty="0">
                <a:solidFill>
                  <a:schemeClr val="accent3"/>
                </a:solidFill>
              </a:rPr>
              <a:t>	     </a:t>
            </a:r>
            <a:r>
              <a:rPr lang="el-GR" b="1" dirty="0">
                <a:solidFill>
                  <a:schemeClr val="accent3"/>
                </a:solidFill>
              </a:rPr>
              <a:t>ΤΟΛΗΣ ΒΑΓΓΕΛΗΣ	</a:t>
            </a:r>
            <a:endParaRPr lang="en-US" b="1" dirty="0">
              <a:solidFill>
                <a:schemeClr val="accent3"/>
              </a:solidFill>
            </a:endParaRPr>
          </a:p>
          <a:p>
            <a:r>
              <a:rPr lang="en-US" b="1">
                <a:solidFill>
                  <a:schemeClr val="accent3"/>
                </a:solidFill>
              </a:rPr>
              <a:t>      18010</a:t>
            </a:r>
            <a:r>
              <a:rPr lang="en-US" b="1" dirty="0">
                <a:solidFill>
                  <a:schemeClr val="accent3"/>
                </a:solidFill>
              </a:rPr>
              <a:t>				</a:t>
            </a:r>
            <a:r>
              <a:rPr lang="en-US" b="1">
                <a:solidFill>
                  <a:schemeClr val="accent3"/>
                </a:solidFill>
              </a:rPr>
              <a:t>			18004</a:t>
            </a:r>
            <a:r>
              <a:rPr lang="en-US" b="1" dirty="0">
                <a:solidFill>
                  <a:schemeClr val="accent3"/>
                </a:solidFill>
              </a:rPr>
              <a:t>					</a:t>
            </a:r>
            <a:r>
              <a:rPr lang="en-US" b="1">
                <a:solidFill>
                  <a:schemeClr val="accent3"/>
                </a:solidFill>
              </a:rPr>
              <a:t>	      18028</a:t>
            </a:r>
            <a:endParaRPr lang="el-GR" b="1" dirty="0">
              <a:solidFill>
                <a:schemeClr val="accent3"/>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539" y="3201797"/>
            <a:ext cx="7200000" cy="1702501"/>
          </a:xfrm>
          <a:prstGeom prst="rect">
            <a:avLst/>
          </a:prstGeom>
        </p:spPr>
      </p:pic>
    </p:spTree>
    <p:extLst>
      <p:ext uri="{BB962C8B-B14F-4D97-AF65-F5344CB8AC3E}">
        <p14:creationId xmlns:p14="http://schemas.microsoft.com/office/powerpoint/2010/main" val="68405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Content Placeholder 2"/>
          <p:cNvSpPr txBox="1">
            <a:spLocks/>
          </p:cNvSpPr>
          <p:nvPr/>
        </p:nvSpPr>
        <p:spPr>
          <a:xfrm>
            <a:off x="2611586" y="1525432"/>
            <a:ext cx="9247622" cy="49126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l-GR" sz="2000" b="1" dirty="0"/>
              <a:t>Ασφάλεια </a:t>
            </a:r>
            <a:r>
              <a:rPr lang="el-GR" sz="2000" dirty="0"/>
              <a:t>– Προσφέρει εκλεπτυσμένη &amp; ισχυρή ασφάλεια.</a:t>
            </a:r>
          </a:p>
          <a:p>
            <a:pPr>
              <a:spcBef>
                <a:spcPts val="1200"/>
              </a:spcBef>
            </a:pPr>
            <a:r>
              <a:rPr lang="el-GR" sz="2000" b="1" dirty="0"/>
              <a:t>Ευχρηστία </a:t>
            </a:r>
            <a:r>
              <a:rPr lang="el-GR" sz="2000" dirty="0"/>
              <a:t>– Διαισθητικό </a:t>
            </a:r>
            <a:r>
              <a:rPr lang="en-US" sz="2000" dirty="0"/>
              <a:t>interface </a:t>
            </a:r>
            <a:r>
              <a:rPr lang="el-GR" sz="2000" dirty="0"/>
              <a:t>σχεδιασμένο με γνώμονα τόσο τους επιχειρηματίες όσο και τους τεχνικούς χρήστες.</a:t>
            </a:r>
          </a:p>
          <a:p>
            <a:pPr>
              <a:spcBef>
                <a:spcPts val="1200"/>
              </a:spcBef>
            </a:pPr>
            <a:r>
              <a:rPr lang="el-GR" sz="2000" b="1" dirty="0"/>
              <a:t>Διαχείριση</a:t>
            </a:r>
            <a:r>
              <a:rPr lang="el-GR" sz="2000" dirty="0"/>
              <a:t> – Ένα σύστημα χαμηλής συντήρησης με εύκολη και απλή διαχείριση.</a:t>
            </a:r>
          </a:p>
          <a:p>
            <a:pPr>
              <a:spcBef>
                <a:spcPts val="1200"/>
              </a:spcBef>
            </a:pPr>
            <a:r>
              <a:rPr lang="el-GR" sz="2000" b="1" dirty="0"/>
              <a:t>Συνδεσιμότητα</a:t>
            </a:r>
            <a:r>
              <a:rPr lang="el-GR" sz="2000" dirty="0"/>
              <a:t> – Δυνατότητα εύκολης ενσωμάτωσης με τα υπάρχοντα εργαλεία του χρήστη (</a:t>
            </a:r>
            <a:r>
              <a:rPr lang="en-US" sz="2000" dirty="0"/>
              <a:t>LDAP</a:t>
            </a:r>
            <a:r>
              <a:rPr lang="el-GR" sz="2000" dirty="0"/>
              <a:t>, </a:t>
            </a:r>
            <a:r>
              <a:rPr lang="en-US" sz="2000" dirty="0"/>
              <a:t>Active Directory) </a:t>
            </a:r>
            <a:r>
              <a:rPr lang="el-GR" sz="2000" dirty="0"/>
              <a:t>και Βάσεις Δεδομένων.</a:t>
            </a:r>
          </a:p>
          <a:p>
            <a:pPr>
              <a:spcBef>
                <a:spcPts val="1200"/>
              </a:spcBef>
            </a:pPr>
            <a:r>
              <a:rPr lang="el-GR" sz="2000" b="1" dirty="0"/>
              <a:t>Ανοιχτό</a:t>
            </a:r>
            <a:r>
              <a:rPr lang="el-GR" sz="2000" dirty="0"/>
              <a:t> – Ένα ανοιχτό </a:t>
            </a:r>
            <a:r>
              <a:rPr lang="en-US" sz="2000" dirty="0"/>
              <a:t>API</a:t>
            </a:r>
            <a:r>
              <a:rPr lang="el-GR" sz="2000" dirty="0"/>
              <a:t> και</a:t>
            </a:r>
            <a:r>
              <a:rPr lang="en-US" sz="2000" dirty="0"/>
              <a:t> </a:t>
            </a:r>
            <a:r>
              <a:rPr lang="el-GR" sz="2000" dirty="0"/>
              <a:t>πλήρης πρόσβαση στον πηγαίο κώδικα για επιπλέον ενσωμάτωση</a:t>
            </a:r>
            <a:r>
              <a:rPr lang="en-US" sz="2000" dirty="0"/>
              <a:t> </a:t>
            </a:r>
            <a:r>
              <a:rPr lang="el-GR" sz="2000" dirty="0"/>
              <a:t>και προσαρμογή της λειτουργικότητας</a:t>
            </a:r>
            <a:r>
              <a:rPr lang="en-US" sz="2000" dirty="0"/>
              <a:t> </a:t>
            </a:r>
            <a:r>
              <a:rPr lang="el-GR" sz="2000" dirty="0"/>
              <a:t>του </a:t>
            </a:r>
            <a:r>
              <a:rPr lang="en-US" sz="2000" dirty="0"/>
              <a:t>Confluence</a:t>
            </a:r>
            <a:r>
              <a:rPr lang="el-GR" sz="2000" dirty="0"/>
              <a:t>.</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Βασικά Χαρακτηριστικά</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113861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Βασικές Έννοιες</a:t>
            </a:r>
          </a:p>
        </p:txBody>
      </p:sp>
      <p:sp>
        <p:nvSpPr>
          <p:cNvPr id="7"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Με το </a:t>
            </a:r>
            <a:r>
              <a:rPr lang="en-US" sz="2000" dirty="0"/>
              <a:t>Confluence </a:t>
            </a:r>
            <a:r>
              <a:rPr lang="el-GR" sz="2000" dirty="0"/>
              <a:t>η οργάνωση, η δημιουργία και η συζήτηση για κάθε έργο γίνεται σε ένα μέρος, που σημαίνει πολύ λιγότερη εναλλαγή μεταξύ πολλαπλών εφαρμογών, </a:t>
            </a:r>
            <a:r>
              <a:rPr lang="en-US" sz="2000" dirty="0"/>
              <a:t>e-mail</a:t>
            </a:r>
            <a:r>
              <a:rPr lang="el-GR" sz="2000" dirty="0"/>
              <a:t>, </a:t>
            </a:r>
            <a:r>
              <a:rPr lang="en-US" sz="2000" dirty="0"/>
              <a:t>post-it </a:t>
            </a:r>
            <a:r>
              <a:rPr lang="el-GR" sz="2000" dirty="0"/>
              <a:t>κ.α. για την αναζήτηση της πληροφορίας.</a:t>
            </a:r>
          </a:p>
          <a:p>
            <a:pPr>
              <a:spcBef>
                <a:spcPts val="1200"/>
              </a:spcBef>
            </a:pPr>
            <a:r>
              <a:rPr lang="el-GR" sz="2000" dirty="0"/>
              <a:t>Κάθε σελίδα που δημιουργείται στο </a:t>
            </a:r>
            <a:r>
              <a:rPr lang="en-US" sz="2000" dirty="0"/>
              <a:t>Confluence </a:t>
            </a:r>
            <a:r>
              <a:rPr lang="el-GR" sz="2000" dirty="0"/>
              <a:t>είναι πάντα διαθέσιμη </a:t>
            </a:r>
            <a:r>
              <a:rPr lang="en-US" sz="2000" dirty="0"/>
              <a:t>on-line. </a:t>
            </a:r>
            <a:r>
              <a:rPr lang="el-GR" sz="2000" dirty="0"/>
              <a:t>Αυτό σημαίνει ότι όλο το έργο, το υλικό και οι συζητήσεις του είναι όλα σε ένα μέρος, </a:t>
            </a:r>
            <a:r>
              <a:rPr lang="el-GR" sz="2000" dirty="0" err="1"/>
              <a:t>προσβάσιμα</a:t>
            </a:r>
            <a:r>
              <a:rPr lang="el-GR" sz="2000" dirty="0"/>
              <a:t> απ’ όλα τα μέλη της ομάδας και από πολλαπλές συσκευές.</a:t>
            </a:r>
          </a:p>
          <a:p>
            <a:pPr>
              <a:spcBef>
                <a:spcPts val="1200"/>
              </a:spcBef>
            </a:pPr>
            <a:r>
              <a:rPr lang="el-GR" sz="2000" dirty="0"/>
              <a:t>Έχοντας ένα κεντρικό μέρος για την οργάνωση, τη δημιουργία και τη συζήτηση του έργου με τα υπόλοιπα μέλη της ομάδας, έχει ως αποτέλεσμα καλύτερη διαχείριση του έργου, καλύτερες σελίδες και καλύτερο τελικό προϊόν.</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413962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Βασικές Έννοιες</a:t>
            </a:r>
          </a:p>
        </p:txBody>
      </p:sp>
      <p:sp>
        <p:nvSpPr>
          <p:cNvPr id="6" name="Content Placeholder 2"/>
          <p:cNvSpPr>
            <a:spLocks noGrp="1"/>
          </p:cNvSpPr>
          <p:nvPr>
            <p:ph idx="1"/>
          </p:nvPr>
        </p:nvSpPr>
        <p:spPr>
          <a:xfrm>
            <a:off x="2611586" y="1525432"/>
            <a:ext cx="9247622" cy="4912689"/>
          </a:xfrm>
        </p:spPr>
        <p:txBody>
          <a:bodyPr>
            <a:normAutofit/>
          </a:bodyPr>
          <a:lstStyle/>
          <a:p>
            <a:pPr>
              <a:spcBef>
                <a:spcPts val="1200"/>
              </a:spcBef>
            </a:pPr>
            <a:r>
              <a:rPr lang="el-GR" sz="2000" dirty="0"/>
              <a:t>Κατά πάσα πιθανότητα, οι πληροφορίες που χρειάζονται για ένα έργο βρίσκονται διασκορπισμένες σε πολλά μέρη. Αν οι πληροφορίες είχαν συναισθήματα, θα ένιωθαν μοναξιά. </a:t>
            </a:r>
          </a:p>
          <a:p>
            <a:pPr>
              <a:spcBef>
                <a:spcPts val="1200"/>
              </a:spcBef>
            </a:pPr>
            <a:r>
              <a:rPr lang="el-GR" sz="2000" dirty="0"/>
              <a:t>Όλα τα στοιχεία πάνω στα οποία δουλεύει μια ομάδα, όπως σημειώσεις συναντήσεων, το πλάνο των έργων</a:t>
            </a:r>
            <a:r>
              <a:rPr lang="en-US" sz="2000" dirty="0"/>
              <a:t> </a:t>
            </a:r>
            <a:r>
              <a:rPr lang="el-GR" sz="2000" dirty="0"/>
              <a:t>και τα χρονοδιαγράμματα, η τεχνική τεκμηρίωση κ.α., είναι οργανωμένα σε ένα χώρο – </a:t>
            </a:r>
            <a:r>
              <a:rPr lang="en-US" sz="2000" b="1" dirty="0"/>
              <a:t>space</a:t>
            </a:r>
            <a:r>
              <a:rPr lang="el-GR" sz="2000" dirty="0"/>
              <a:t>.</a:t>
            </a:r>
          </a:p>
          <a:p>
            <a:pPr>
              <a:spcBef>
                <a:spcPts val="1200"/>
              </a:spcBef>
            </a:pPr>
            <a:r>
              <a:rPr lang="el-GR" sz="2000" dirty="0"/>
              <a:t>Το μυστικό είναι να σκεφτείτε ένα </a:t>
            </a:r>
            <a:r>
              <a:rPr lang="en-US" sz="2000" b="1" dirty="0"/>
              <a:t>space</a:t>
            </a:r>
            <a:r>
              <a:rPr lang="en-US" sz="2000" dirty="0"/>
              <a:t> </a:t>
            </a:r>
            <a:r>
              <a:rPr lang="el-GR" sz="2000" dirty="0"/>
              <a:t>σαν ένα κιβώτιο που περιέχει όλα τα σημαντικά εκείνα στοιχεία</a:t>
            </a:r>
            <a:r>
              <a:rPr lang="en-US" sz="2000" dirty="0"/>
              <a:t> </a:t>
            </a:r>
            <a:r>
              <a:rPr lang="el-GR" sz="2000" dirty="0"/>
              <a:t>που χρειάζεται μια ομάδα, ένα σύνολο ομάδων ή ένα έργο.</a:t>
            </a:r>
            <a:endParaRPr lang="en-US" sz="2000" dirty="0"/>
          </a:p>
          <a:p>
            <a:pPr>
              <a:spcBef>
                <a:spcPts val="1200"/>
              </a:spcBef>
            </a:pP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130152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Spaces</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Στο </a:t>
            </a:r>
            <a:r>
              <a:rPr lang="en-US" sz="2000" dirty="0"/>
              <a:t>Confluence </a:t>
            </a:r>
            <a:r>
              <a:rPr lang="el-GR" sz="2000" dirty="0"/>
              <a:t>μπορούμε να έχουμε απεριόριστο αριθμό ανεξάρτητων </a:t>
            </a:r>
            <a:r>
              <a:rPr lang="en-US" sz="2000" b="1" dirty="0"/>
              <a:t>spaces</a:t>
            </a:r>
            <a:r>
              <a:rPr lang="en-US" sz="2000" dirty="0"/>
              <a:t> </a:t>
            </a:r>
            <a:r>
              <a:rPr lang="el-GR" sz="2000" dirty="0"/>
              <a:t>για διαφορετικούς σκοπούς.</a:t>
            </a: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317" y="2385925"/>
            <a:ext cx="7230158" cy="4052197"/>
          </a:xfrm>
          <a:prstGeom prst="rect">
            <a:avLst/>
          </a:prstGeom>
        </p:spPr>
      </p:pic>
    </p:spTree>
    <p:extLst>
      <p:ext uri="{BB962C8B-B14F-4D97-AF65-F5344CB8AC3E}">
        <p14:creationId xmlns:p14="http://schemas.microsoft.com/office/powerpoint/2010/main" val="244712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Space Permissions</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Έλεγχος </a:t>
            </a:r>
            <a:r>
              <a:rPr lang="el-GR" sz="2000" b="1" dirty="0"/>
              <a:t>δικαιωμάτων</a:t>
            </a:r>
            <a:r>
              <a:rPr lang="el-GR" sz="2000" dirty="0"/>
              <a:t> για κάθε </a:t>
            </a:r>
            <a:r>
              <a:rPr lang="en-US" sz="2000" b="1" dirty="0"/>
              <a:t>space</a:t>
            </a:r>
            <a:r>
              <a:rPr lang="en-US" sz="2000" dirty="0"/>
              <a:t> </a:t>
            </a:r>
            <a:r>
              <a:rPr lang="el-GR" sz="2000" dirty="0"/>
              <a:t>για τα άτομα και τις ομάδες.</a:t>
            </a: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396" y="2461757"/>
            <a:ext cx="9000000" cy="3815345"/>
          </a:xfrm>
          <a:prstGeom prst="rect">
            <a:avLst/>
          </a:prstGeom>
        </p:spPr>
      </p:pic>
    </p:spTree>
    <p:extLst>
      <p:ext uri="{BB962C8B-B14F-4D97-AF65-F5344CB8AC3E}">
        <p14:creationId xmlns:p14="http://schemas.microsoft.com/office/powerpoint/2010/main" val="110293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Space - Pages</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Ένα </a:t>
            </a:r>
            <a:r>
              <a:rPr lang="en-US" sz="2000" b="1" dirty="0"/>
              <a:t>space</a:t>
            </a:r>
            <a:r>
              <a:rPr lang="en-US" sz="2000" dirty="0"/>
              <a:t> </a:t>
            </a:r>
            <a:r>
              <a:rPr lang="el-GR" sz="2000" dirty="0"/>
              <a:t>αποτελείται από </a:t>
            </a:r>
            <a:r>
              <a:rPr lang="el-GR" sz="2000" b="1" dirty="0"/>
              <a:t>σελίδες - </a:t>
            </a:r>
            <a:r>
              <a:rPr lang="en-US" sz="2000" b="1" dirty="0"/>
              <a:t>pages</a:t>
            </a:r>
            <a:r>
              <a:rPr lang="el-GR" sz="2000" dirty="0"/>
              <a:t>. </a:t>
            </a:r>
          </a:p>
          <a:p>
            <a:pPr>
              <a:spcBef>
                <a:spcPts val="1200"/>
              </a:spcBef>
            </a:pPr>
            <a:r>
              <a:rPr lang="el-GR" sz="2000" dirty="0"/>
              <a:t>Οι σελίδες είναι τα έγγραφα, με τα οποία μια ομάδα θα δημιουργήσει, θα επεξεργαστεί και θα κάνει συζητήσεις για το έργο.</a:t>
            </a: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790" y="2709191"/>
            <a:ext cx="2309793" cy="3728931"/>
          </a:xfrm>
          <a:prstGeom prst="rect">
            <a:avLst/>
          </a:prstGeom>
        </p:spPr>
      </p:pic>
    </p:spTree>
    <p:extLst>
      <p:ext uri="{BB962C8B-B14F-4D97-AF65-F5344CB8AC3E}">
        <p14:creationId xmlns:p14="http://schemas.microsoft.com/office/powerpoint/2010/main" val="256599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Personal Space</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Μια αρχική ενέργεια για κάποιον χρήστη είναι η δημιουργία ενός προσωπικού χώρου – </a:t>
            </a:r>
            <a:r>
              <a:rPr lang="en-US" sz="2000" b="1" dirty="0"/>
              <a:t>personal space</a:t>
            </a:r>
            <a:r>
              <a:rPr lang="en-US" sz="2000" dirty="0"/>
              <a:t>. </a:t>
            </a:r>
          </a:p>
          <a:p>
            <a:pPr>
              <a:spcBef>
                <a:spcPts val="1200"/>
              </a:spcBef>
            </a:pPr>
            <a:r>
              <a:rPr lang="el-GR" sz="2000" dirty="0"/>
              <a:t>Είναι ο χώρος όπου μπορεί κανείς να αποθηκεύσει ακατέργαστο περιεχόμενο, αρχικές ιδέες, στοιχεία επικοινωνίας, υλικό για προσωπικά </a:t>
            </a:r>
            <a:r>
              <a:rPr lang="en-US" sz="2000" dirty="0"/>
              <a:t>projects </a:t>
            </a:r>
            <a:r>
              <a:rPr lang="el-GR" sz="2000" dirty="0"/>
              <a:t>κ.α.</a:t>
            </a: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9" name="Picture 8"/>
          <p:cNvPicPr>
            <a:picLocks noChangeAspect="1"/>
          </p:cNvPicPr>
          <p:nvPr/>
        </p:nvPicPr>
        <p:blipFill>
          <a:blip r:embed="rId3"/>
          <a:stretch>
            <a:fillRect/>
          </a:stretch>
        </p:blipFill>
        <p:spPr>
          <a:xfrm>
            <a:off x="4823164" y="3465750"/>
            <a:ext cx="4830976" cy="2972372"/>
          </a:xfrm>
          <a:prstGeom prst="rect">
            <a:avLst/>
          </a:prstGeom>
        </p:spPr>
      </p:pic>
    </p:spTree>
    <p:extLst>
      <p:ext uri="{BB962C8B-B14F-4D97-AF65-F5344CB8AC3E}">
        <p14:creationId xmlns:p14="http://schemas.microsoft.com/office/powerpoint/2010/main" val="231107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Personal Space</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Μέσα σ’ ένα </a:t>
            </a:r>
            <a:r>
              <a:rPr lang="en-US" sz="2000" b="1" dirty="0"/>
              <a:t>personal space</a:t>
            </a:r>
            <a:r>
              <a:rPr lang="en-US" sz="2000" dirty="0"/>
              <a:t> </a:t>
            </a:r>
            <a:r>
              <a:rPr lang="el-GR" sz="2000" dirty="0"/>
              <a:t>μπορεί να υπάρχει:</a:t>
            </a:r>
            <a:endParaRPr lang="en-US" sz="2000" dirty="0"/>
          </a:p>
          <a:p>
            <a:pPr>
              <a:spcBef>
                <a:spcPts val="1200"/>
              </a:spcBef>
            </a:pPr>
            <a:r>
              <a:rPr lang="el-GR" sz="2000" dirty="0"/>
              <a:t>Η αρχική σελίδα (</a:t>
            </a:r>
            <a:r>
              <a:rPr lang="en-US" sz="2000" b="1" dirty="0"/>
              <a:t>homepage</a:t>
            </a:r>
            <a:r>
              <a:rPr lang="el-GR" sz="2000" dirty="0"/>
              <a:t>). Είναι η πρώτη σελίδα που ανοίγει όταν δημιουργείται το </a:t>
            </a:r>
            <a:r>
              <a:rPr lang="en-US" sz="2000" dirty="0"/>
              <a:t>personal space </a:t>
            </a:r>
            <a:r>
              <a:rPr lang="el-GR" sz="2000" dirty="0"/>
              <a:t>και αυτή που θα δουν οι επισκέπτες. Περιέχει πληροφορίες για το χρήστη και το έργο που ασχολείται.</a:t>
            </a:r>
          </a:p>
          <a:p>
            <a:pPr>
              <a:spcBef>
                <a:spcPts val="1200"/>
              </a:spcBef>
            </a:pPr>
            <a:r>
              <a:rPr lang="el-GR" sz="2000" dirty="0"/>
              <a:t>Σελίδες που δεν είναι έτοιμες για τους υπόλοιπους.</a:t>
            </a:r>
            <a:r>
              <a:rPr lang="en-US" sz="2000" dirty="0"/>
              <a:t> </a:t>
            </a:r>
            <a:r>
              <a:rPr lang="el-GR" sz="2000" dirty="0"/>
              <a:t>Σχέδια για κάποιο πλάνο έργου ή μακέτες, που αργότερα μπορούν να μετακινηθούν στο </a:t>
            </a:r>
            <a:r>
              <a:rPr lang="en-US" sz="2000" dirty="0"/>
              <a:t>space </a:t>
            </a:r>
            <a:r>
              <a:rPr lang="el-GR" sz="2000" dirty="0"/>
              <a:t>της ομάδας ή του έργου.</a:t>
            </a:r>
          </a:p>
          <a:p>
            <a:pPr>
              <a:spcBef>
                <a:spcPts val="1200"/>
              </a:spcBef>
            </a:pPr>
            <a:r>
              <a:rPr lang="el-GR" sz="2000" dirty="0"/>
              <a:t>Σελίδες για προσωπική εργασία. Μπορούν να περιέχουν σελίδες με προσωπικούς στόχους ή καταγραφές σημειώσεων από κάποια σύσκεψη.</a:t>
            </a:r>
          </a:p>
          <a:p>
            <a:pPr>
              <a:spcBef>
                <a:spcPts val="1200"/>
              </a:spcBef>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4096496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Team Space</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Το επόμενο βήμα είναι η δημιουργία ενός ομαδικού χώρου εργασίας</a:t>
            </a:r>
            <a:r>
              <a:rPr lang="en-US" sz="2000" dirty="0"/>
              <a:t> - </a:t>
            </a:r>
            <a:r>
              <a:rPr lang="el-GR" sz="2000" dirty="0"/>
              <a:t> </a:t>
            </a:r>
            <a:r>
              <a:rPr lang="en-US" sz="2000" b="1" dirty="0"/>
              <a:t>Team Space.</a:t>
            </a:r>
            <a:endParaRPr lang="en-US" sz="2000" dirty="0"/>
          </a:p>
          <a:p>
            <a:pPr>
              <a:spcBef>
                <a:spcPts val="1200"/>
              </a:spcBef>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396" y="2448195"/>
            <a:ext cx="7380000" cy="3989927"/>
          </a:xfrm>
          <a:prstGeom prst="rect">
            <a:avLst/>
          </a:prstGeom>
        </p:spPr>
      </p:pic>
    </p:spTree>
    <p:extLst>
      <p:ext uri="{BB962C8B-B14F-4D97-AF65-F5344CB8AC3E}">
        <p14:creationId xmlns:p14="http://schemas.microsoft.com/office/powerpoint/2010/main" val="298401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Team Space</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Ένα </a:t>
            </a:r>
            <a:r>
              <a:rPr lang="en-US" sz="2000" b="1" dirty="0"/>
              <a:t>Team Space</a:t>
            </a:r>
            <a:r>
              <a:rPr lang="en-US" sz="2000" dirty="0"/>
              <a:t> </a:t>
            </a:r>
            <a:r>
              <a:rPr lang="el-GR" sz="2000" dirty="0"/>
              <a:t>περιέχει:</a:t>
            </a:r>
            <a:endParaRPr lang="en-US" sz="2000" dirty="0"/>
          </a:p>
          <a:p>
            <a:pPr>
              <a:spcBef>
                <a:spcPts val="1200"/>
              </a:spcBef>
            </a:pPr>
            <a:r>
              <a:rPr lang="en-US" sz="2000" b="1" dirty="0"/>
              <a:t>Team Homepage</a:t>
            </a:r>
            <a:r>
              <a:rPr lang="el-GR" sz="2000" dirty="0"/>
              <a:t>. </a:t>
            </a:r>
            <a:r>
              <a:rPr lang="en-US" sz="2000" dirty="0"/>
              <a:t>H</a:t>
            </a:r>
            <a:r>
              <a:rPr lang="el-GR" sz="2000" dirty="0"/>
              <a:t> σελίδα αυτή χρησιμοποιείται για την παρουσίαση της ομάδας, με τι ασχολούνται και τα όποια πρόσφατα έργα της.</a:t>
            </a:r>
          </a:p>
          <a:p>
            <a:pPr>
              <a:spcBef>
                <a:spcPts val="1200"/>
              </a:spcBef>
            </a:pPr>
            <a:r>
              <a:rPr lang="en-US" sz="2000" b="1" dirty="0"/>
              <a:t>Space Shortcuts</a:t>
            </a:r>
            <a:r>
              <a:rPr lang="en-US" sz="2000" dirty="0"/>
              <a:t>. </a:t>
            </a:r>
            <a:r>
              <a:rPr lang="el-GR" sz="2000" dirty="0"/>
              <a:t>Οι συντομεύσεις αυτές χρησιμοποιούνται ως σύνδεσμοι σε σελίδες στις οποίες οι ομάδα χρειάζεται να έχει συχνή πρόσβαση</a:t>
            </a:r>
            <a:r>
              <a:rPr lang="en-US" sz="2000" dirty="0"/>
              <a:t>, </a:t>
            </a:r>
            <a:r>
              <a:rPr lang="el-GR" sz="2000" dirty="0"/>
              <a:t>όπως η πρόοδος και η εξέλιξη του έργου ή οι πίνακες του </a:t>
            </a:r>
            <a:r>
              <a:rPr lang="en-US" sz="2000" dirty="0"/>
              <a:t>JIRA Agile</a:t>
            </a:r>
            <a:r>
              <a:rPr lang="el-GR" sz="2000" dirty="0"/>
              <a:t>.</a:t>
            </a:r>
          </a:p>
          <a:p>
            <a:pPr>
              <a:spcBef>
                <a:spcPts val="1200"/>
              </a:spcBef>
            </a:pPr>
            <a:r>
              <a:rPr lang="en-US" sz="2000" b="1" dirty="0"/>
              <a:t>Template Pages</a:t>
            </a:r>
            <a:r>
              <a:rPr lang="en-US" sz="2000" dirty="0"/>
              <a:t>. </a:t>
            </a:r>
            <a:r>
              <a:rPr lang="el-GR" sz="2000" dirty="0"/>
              <a:t>Το </a:t>
            </a:r>
            <a:r>
              <a:rPr lang="en-US" sz="2000" dirty="0"/>
              <a:t>Confluence </a:t>
            </a:r>
            <a:r>
              <a:rPr lang="el-GR" sz="2000" dirty="0"/>
              <a:t>συλλέγει αυτόματα τις σελίδες που δημιουργούνται από κάποιο πρότυπο.</a:t>
            </a:r>
            <a:r>
              <a:rPr lang="en-US" sz="2000" dirty="0"/>
              <a:t> </a:t>
            </a:r>
            <a:r>
              <a:rPr lang="el-GR" sz="2000" dirty="0"/>
              <a:t>Οπότε κάθε φορά που υπάρχει μια καινούργια σελίδα σημειώσεων από κάποια σύσκεψη, μια λίστα αρχείων ή σελίδα απόφασης, θα τοποθετηθεί εδώ.</a:t>
            </a:r>
          </a:p>
          <a:p>
            <a:pPr>
              <a:spcBef>
                <a:spcPts val="1200"/>
              </a:spcBef>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386680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Title 1"/>
          <p:cNvSpPr txBox="1">
            <a:spLocks/>
          </p:cNvSpPr>
          <p:nvPr/>
        </p:nvSpPr>
        <p:spPr>
          <a:xfrm>
            <a:off x="2611585" y="661432"/>
            <a:ext cx="9360000"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Περιεχόμενα</a:t>
            </a:r>
          </a:p>
        </p:txBody>
      </p:sp>
      <p:sp>
        <p:nvSpPr>
          <p:cNvPr id="6" name="Content Placeholder 2"/>
          <p:cNvSpPr>
            <a:spLocks noGrp="1"/>
          </p:cNvSpPr>
          <p:nvPr>
            <p:ph idx="1"/>
          </p:nvPr>
        </p:nvSpPr>
        <p:spPr>
          <a:xfrm>
            <a:off x="2611586" y="1525432"/>
            <a:ext cx="9360000" cy="4883450"/>
          </a:xfrm>
        </p:spPr>
        <p:txBody>
          <a:bodyPr>
            <a:normAutofit/>
          </a:bodyPr>
          <a:lstStyle/>
          <a:p>
            <a:pPr>
              <a:spcBef>
                <a:spcPts val="1200"/>
              </a:spcBef>
            </a:pPr>
            <a:r>
              <a:rPr lang="el-GR" sz="2000" dirty="0"/>
              <a:t>Σύντομη Ιστορία</a:t>
            </a:r>
          </a:p>
          <a:p>
            <a:pPr>
              <a:spcBef>
                <a:spcPts val="1200"/>
              </a:spcBef>
            </a:pPr>
            <a:r>
              <a:rPr lang="el-GR" sz="2000" dirty="0"/>
              <a:t>Τι είναι το </a:t>
            </a:r>
            <a:r>
              <a:rPr lang="en-US" sz="2000" dirty="0"/>
              <a:t>Confluence</a:t>
            </a:r>
            <a:endParaRPr lang="el-GR" sz="2000" dirty="0"/>
          </a:p>
          <a:p>
            <a:pPr>
              <a:spcBef>
                <a:spcPts val="1200"/>
              </a:spcBef>
            </a:pPr>
            <a:r>
              <a:rPr lang="el-GR" sz="2000" dirty="0"/>
              <a:t>Βασικά Στοιχεία</a:t>
            </a:r>
          </a:p>
          <a:p>
            <a:pPr>
              <a:spcBef>
                <a:spcPts val="1200"/>
              </a:spcBef>
            </a:pPr>
            <a:r>
              <a:rPr lang="en-US" sz="2000" dirty="0"/>
              <a:t>Spaces</a:t>
            </a:r>
          </a:p>
          <a:p>
            <a:pPr>
              <a:spcBef>
                <a:spcPts val="1200"/>
              </a:spcBef>
            </a:pPr>
            <a:r>
              <a:rPr lang="en-US" sz="2000" dirty="0"/>
              <a:t>Pages</a:t>
            </a:r>
          </a:p>
          <a:p>
            <a:pPr>
              <a:spcBef>
                <a:spcPts val="1200"/>
              </a:spcBef>
            </a:pPr>
            <a:r>
              <a:rPr lang="en-US" sz="2000" dirty="0"/>
              <a:t>Project Discussion</a:t>
            </a:r>
            <a:endParaRPr lang="el-GR" sz="2000" dirty="0"/>
          </a:p>
          <a:p>
            <a:pPr>
              <a:spcBef>
                <a:spcPts val="1200"/>
              </a:spcBef>
            </a:pPr>
            <a:r>
              <a:rPr lang="en-US" sz="2000" dirty="0"/>
              <a:t>Why Confluence</a:t>
            </a:r>
          </a:p>
          <a:p>
            <a:pPr>
              <a:spcBef>
                <a:spcPts val="1200"/>
              </a:spcBef>
            </a:pPr>
            <a:r>
              <a:rPr lang="en-US" sz="2000" dirty="0"/>
              <a:t>Conclusion</a:t>
            </a:r>
            <a:endParaRPr lang="el-GR"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143941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Permissions</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Μαζί με την οργάνωση του έργου σε </a:t>
            </a:r>
            <a:r>
              <a:rPr lang="en-US" sz="2000" dirty="0"/>
              <a:t>spaces </a:t>
            </a:r>
            <a:r>
              <a:rPr lang="el-GR" sz="2000" dirty="0"/>
              <a:t>και τη δημιουργία σελίδων σ’ αυτούς, είναι σημαντικός ο ορισμός της προσβασιμότητας στο περιεχόμενο των σελίδων.</a:t>
            </a:r>
          </a:p>
          <a:p>
            <a:pPr>
              <a:spcBef>
                <a:spcPts val="1200"/>
              </a:spcBef>
            </a:pPr>
            <a:r>
              <a:rPr lang="el-GR" sz="2000" dirty="0"/>
              <a:t>Τα δικαιώματα του </a:t>
            </a:r>
            <a:r>
              <a:rPr lang="en-US" sz="2000" dirty="0"/>
              <a:t>Confluence </a:t>
            </a:r>
            <a:r>
              <a:rPr lang="el-GR" sz="2000" dirty="0"/>
              <a:t>επιτρέπουν τον έλεγχο για το ποιος μπορεί να προβάλλει και να επεξεργαστεί κάποιο περιεχόμενο. Αυτό είναι σημαντικό, καθώς πάντα υπάρχουν έγγραφα που άλλοι δεν πρέπει να δουν ή να τροποποιήσουν.</a:t>
            </a:r>
          </a:p>
          <a:p>
            <a:pPr>
              <a:spcBef>
                <a:spcPts val="1200"/>
              </a:spcBef>
            </a:pPr>
            <a:r>
              <a:rPr lang="el-GR" sz="2000" dirty="0"/>
              <a:t>Είναι δυνατόν λοιπόν οι σελίδες να μείνουν ιδιωτικές με τον ορισμό των δικαιωμάτων και να περιοριστεί η πρόσβαση στην ομάδα, στην εταιρεία ή ακόμα και στον εαυτό μας.</a:t>
            </a:r>
          </a:p>
          <a:p>
            <a:pPr>
              <a:spcBef>
                <a:spcPts val="1200"/>
              </a:spcBef>
            </a:pPr>
            <a:r>
              <a:rPr lang="el-GR" sz="2000" dirty="0"/>
              <a:t>Είναι σημαντικό να θυμόμαστε ότι οι σελίδες κληρονομούν τα δικαιώματα του χώρου στον οποίο βρίσκονται. Ο διαχειριστής του χώρου (</a:t>
            </a:r>
            <a:r>
              <a:rPr lang="en-US" sz="2000" b="1" dirty="0"/>
              <a:t>space admin</a:t>
            </a:r>
            <a:r>
              <a:rPr lang="en-US" sz="2000" dirty="0"/>
              <a:t> – </a:t>
            </a:r>
            <a:r>
              <a:rPr lang="el-GR" sz="2000" dirty="0"/>
              <a:t>αυτός που δημιούργησε το χώρο) ελέγχει την προσβασιμότητα στο υλικό σ’ εκείνο το χώρο.</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302426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805" y="3188088"/>
            <a:ext cx="6551181" cy="3065174"/>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Team Space Permissions</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Πώς πρέπει να ορίζονται τα δικαιώματα σ’ ένα </a:t>
            </a:r>
            <a:r>
              <a:rPr lang="en-US" sz="2000" dirty="0"/>
              <a:t>Team Space</a:t>
            </a:r>
            <a:r>
              <a:rPr lang="el-GR" sz="2000" dirty="0"/>
              <a:t>:</a:t>
            </a:r>
            <a:endParaRPr lang="en-US" sz="2000" dirty="0"/>
          </a:p>
          <a:p>
            <a:pPr>
              <a:spcBef>
                <a:spcPts val="1200"/>
              </a:spcBef>
            </a:pPr>
            <a:r>
              <a:rPr lang="el-GR" sz="2000" dirty="0"/>
              <a:t>Όλα τα μέλη της ομάδας πρέπει να έχουν πλήρη δικαιώματα.</a:t>
            </a:r>
            <a:endParaRPr lang="en-US" sz="2000" dirty="0"/>
          </a:p>
          <a:p>
            <a:pPr>
              <a:spcBef>
                <a:spcPts val="1200"/>
              </a:spcBef>
            </a:pPr>
            <a:r>
              <a:rPr lang="el-GR" sz="2000" dirty="0"/>
              <a:t>Τα υπόλοιπα μέλη της εταιρείας θα πρέπει να μπορούν να προβάλλουν ή να προσθέσουν υλικό στο χώρο, αλλά όχι να διαγράψουν.</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1179327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8"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Pages</a:t>
            </a:r>
            <a:endParaRPr lang="el-GR" dirty="0"/>
          </a:p>
        </p:txBody>
      </p:sp>
      <p:sp>
        <p:nvSpPr>
          <p:cNvPr id="9"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Στο </a:t>
            </a:r>
            <a:r>
              <a:rPr lang="en-US" sz="2000" dirty="0"/>
              <a:t>Confluence</a:t>
            </a:r>
            <a:r>
              <a:rPr lang="el-GR" sz="2000" dirty="0"/>
              <a:t>, η δημιουργία γίνεται με τις σελίδες.</a:t>
            </a:r>
            <a:endParaRPr lang="en-US" sz="2000" dirty="0"/>
          </a:p>
          <a:p>
            <a:pPr>
              <a:spcBef>
                <a:spcPts val="1200"/>
              </a:spcBef>
            </a:pPr>
            <a:r>
              <a:rPr lang="el-GR" sz="2000" dirty="0"/>
              <a:t>Μπορούμε να σκεφτούμε τις σελίδες σαν </a:t>
            </a:r>
            <a:r>
              <a:rPr lang="en-US" sz="2000" dirty="0"/>
              <a:t>“</a:t>
            </a:r>
            <a:r>
              <a:rPr lang="el-GR" sz="2000" dirty="0"/>
              <a:t>έγγραφα</a:t>
            </a:r>
            <a:r>
              <a:rPr lang="en-US" sz="2000" dirty="0"/>
              <a:t>”</a:t>
            </a:r>
            <a:r>
              <a:rPr lang="el-GR" sz="2000" dirty="0"/>
              <a:t> Νέας Εποχής.</a:t>
            </a:r>
          </a:p>
          <a:p>
            <a:pPr>
              <a:spcBef>
                <a:spcPts val="1200"/>
              </a:spcBef>
            </a:pPr>
            <a:r>
              <a:rPr lang="el-GR" sz="2000" dirty="0"/>
              <a:t>Αν τα έγγραφα του </a:t>
            </a:r>
            <a:r>
              <a:rPr lang="en-US" sz="2000" dirty="0"/>
              <a:t>Word </a:t>
            </a:r>
            <a:r>
              <a:rPr lang="el-GR" sz="2000" dirty="0"/>
              <a:t>ήταν τηλέφωνα, οι σελίδες του </a:t>
            </a:r>
            <a:r>
              <a:rPr lang="en-US" sz="2000" dirty="0"/>
              <a:t>Confluence </a:t>
            </a:r>
            <a:r>
              <a:rPr lang="el-GR" sz="2000" dirty="0"/>
              <a:t>θα ήταν </a:t>
            </a:r>
            <a:r>
              <a:rPr lang="en-US" sz="2000" dirty="0"/>
              <a:t>smartphones. </a:t>
            </a:r>
            <a:r>
              <a:rPr lang="el-GR" sz="2000" dirty="0"/>
              <a:t>Ένα </a:t>
            </a:r>
            <a:r>
              <a:rPr lang="en-US" sz="2000" dirty="0"/>
              <a:t>smartphone </a:t>
            </a:r>
            <a:r>
              <a:rPr lang="el-GR" sz="2000" dirty="0"/>
              <a:t>μπορεί να πραγματοποιεί κλήσεις (σαν τα παλιά κλασσικά τηλέφωνα), αλλά μπορεί να κάνει πολλά περισσότερα.</a:t>
            </a:r>
          </a:p>
          <a:p>
            <a:pPr>
              <a:spcBef>
                <a:spcPts val="1200"/>
              </a:spcBef>
            </a:pPr>
            <a:r>
              <a:rPr lang="el-GR" sz="2000" dirty="0"/>
              <a:t>Οι σελίδες του </a:t>
            </a:r>
            <a:r>
              <a:rPr lang="en-US" sz="2000" dirty="0"/>
              <a:t>Confluence </a:t>
            </a:r>
            <a:r>
              <a:rPr lang="el-GR" sz="2000" dirty="0"/>
              <a:t>δεν είναι αρχεία που αποθηκεύονται τοπικά στο δίσκο, όπως ένα </a:t>
            </a:r>
            <a:r>
              <a:rPr lang="en-US" sz="2000" dirty="0"/>
              <a:t>.doc</a:t>
            </a:r>
            <a:r>
              <a:rPr lang="el-GR" sz="2000" dirty="0"/>
              <a:t> αρχείο. Στην πραγματικότητα ένα </a:t>
            </a:r>
            <a:r>
              <a:rPr lang="en-US" sz="2000" dirty="0"/>
              <a:t>.doc </a:t>
            </a:r>
            <a:r>
              <a:rPr lang="el-GR" sz="2000" dirty="0"/>
              <a:t>έγγραφο μπορεί να ενσωματωθεί μέσα σε μια σελίδα, μαζί με τα σχέδια ενός </a:t>
            </a:r>
            <a:r>
              <a:rPr lang="en-US" sz="2000" dirty="0"/>
              <a:t>project, </a:t>
            </a:r>
            <a:r>
              <a:rPr lang="el-GR" sz="2000" dirty="0"/>
              <a:t>τις απαιτήσεις ενός προϊόντος, την τεκμηρίωση, τις εικόνες, τα βίντεο, ακόμα και με αυτοματοποιημένες αναφορές.</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235197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Pages</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n-US" sz="2000" dirty="0"/>
              <a:t>A</a:t>
            </a:r>
            <a:r>
              <a:rPr lang="el-GR" sz="2000" dirty="0"/>
              <a:t>ν κάποια εργασία περιλαμβάνει κάτι σχετικό με την ομάδα, όπως σχέδια έργου, απαιτήσεις προϊόντων, </a:t>
            </a:r>
            <a:r>
              <a:rPr lang="el-GR" sz="2000" dirty="0" err="1"/>
              <a:t>blog</a:t>
            </a:r>
            <a:r>
              <a:rPr lang="el-GR" sz="2000" dirty="0"/>
              <a:t> </a:t>
            </a:r>
            <a:r>
              <a:rPr lang="en-US" sz="2000" dirty="0"/>
              <a:t>posts</a:t>
            </a:r>
            <a:r>
              <a:rPr lang="el-GR" sz="2000" dirty="0"/>
              <a:t>, εσωτερικές επικοινωνίες, κ.λπ., πρέπει να δημιουργείται και να αποθηκεύεται σε μια σελίδα. </a:t>
            </a:r>
          </a:p>
          <a:p>
            <a:pPr>
              <a:spcBef>
                <a:spcPts val="1200"/>
              </a:spcBef>
            </a:pPr>
            <a:r>
              <a:rPr lang="el-GR" sz="2000" dirty="0"/>
              <a:t>Οι σελίδες του </a:t>
            </a:r>
            <a:r>
              <a:rPr lang="el-GR" sz="2000" dirty="0" err="1"/>
              <a:t>Confluence</a:t>
            </a:r>
            <a:r>
              <a:rPr lang="el-GR" sz="2000" dirty="0"/>
              <a:t> προσφέρουν μεγάλη ευελιξία για αυτό που μπορεί να δημιουργηθεί. Το </a:t>
            </a:r>
            <a:r>
              <a:rPr lang="en-US" sz="2000" dirty="0"/>
              <a:t>Confluence </a:t>
            </a:r>
            <a:r>
              <a:rPr lang="el-GR" sz="2000" dirty="0"/>
              <a:t>προσφέρει πολλά πρότυπα σελίδων όπως το πρότυπο σημειώσεων συνάντησης. </a:t>
            </a:r>
          </a:p>
          <a:p>
            <a:pPr>
              <a:spcBef>
                <a:spcPts val="1200"/>
              </a:spcBef>
            </a:pPr>
            <a:r>
              <a:rPr lang="el-GR" sz="2000" dirty="0"/>
              <a:t>Οι χώροι πρέπει να γεμίσουν με σελίδες που τεκμηριώνουν τις επιχειρησιακές διαδικασίες, περιγράφουν σχέδια, περιέχουν λίστες αρχείων και αναφέρουν την πρόοδο. </a:t>
            </a:r>
          </a:p>
          <a:p>
            <a:pPr>
              <a:spcBef>
                <a:spcPts val="1200"/>
              </a:spcBef>
            </a:pPr>
            <a:r>
              <a:rPr lang="el-GR" sz="2000" dirty="0"/>
              <a:t>Όσο καλύτερη εξοικείωση υπάρχει στο </a:t>
            </a:r>
            <a:r>
              <a:rPr lang="en-US" sz="2000" dirty="0"/>
              <a:t>Confluence</a:t>
            </a:r>
            <a:r>
              <a:rPr lang="el-GR" sz="2000" dirty="0"/>
              <a:t> τόσο πιο ελκυστικές και χρήσιμες θα γίνουν οι σελίδες.</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170638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Pages</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Η άνεση στη διαχείριση σελίδων, είναι ουσιώδης για την επιτυχία. </a:t>
            </a:r>
            <a:br>
              <a:rPr lang="el-GR" sz="2000" dirty="0"/>
            </a:br>
            <a:r>
              <a:rPr lang="el-GR" sz="2000" dirty="0"/>
              <a:t>Στην αρχή μπορεί να μην υπάρχει κάτι για δημοσίευση, αλλά μπορεί να γίνονται δοκιμές, π.χ. με το πρότυπο για σημειώσεις συνάντησης (</a:t>
            </a:r>
            <a:r>
              <a:rPr lang="en-US" sz="2000" b="1" dirty="0"/>
              <a:t>meeting notes template</a:t>
            </a:r>
            <a:r>
              <a:rPr lang="el-GR" sz="2000" dirty="0"/>
              <a:t>)</a:t>
            </a:r>
            <a:r>
              <a:rPr lang="en-US" sz="2000" dirty="0"/>
              <a:t>. </a:t>
            </a:r>
          </a:p>
          <a:p>
            <a:pPr marL="0" indent="0">
              <a:spcBef>
                <a:spcPts val="1200"/>
              </a:spcBef>
              <a:buNone/>
            </a:pP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029" y="3087461"/>
            <a:ext cx="6242734" cy="3350661"/>
          </a:xfrm>
          <a:prstGeom prst="rect">
            <a:avLst/>
          </a:prstGeom>
        </p:spPr>
      </p:pic>
    </p:spTree>
    <p:extLst>
      <p:ext uri="{BB962C8B-B14F-4D97-AF65-F5344CB8AC3E}">
        <p14:creationId xmlns:p14="http://schemas.microsoft.com/office/powerpoint/2010/main" val="1063342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
        <p:nvSpPr>
          <p:cNvPr id="8"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Page Types</a:t>
            </a:r>
            <a:endParaRPr lang="el-GR" dirty="0"/>
          </a:p>
        </p:txBody>
      </p:sp>
      <p:sp>
        <p:nvSpPr>
          <p:cNvPr id="9"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Το </a:t>
            </a:r>
            <a:r>
              <a:rPr lang="en-US" sz="2000" dirty="0"/>
              <a:t>Confluence </a:t>
            </a:r>
            <a:r>
              <a:rPr lang="el-GR" sz="2000" dirty="0"/>
              <a:t>παρέχει τα παρακάτω πρότυπα σελίδων:</a:t>
            </a:r>
            <a:endParaRPr lang="en-US" sz="2000" dirty="0"/>
          </a:p>
          <a:p>
            <a:pPr>
              <a:spcBef>
                <a:spcPts val="1200"/>
              </a:spcBef>
            </a:pPr>
            <a:r>
              <a:rPr lang="en-US" sz="2000" b="1" dirty="0"/>
              <a:t>Meeting Notes</a:t>
            </a:r>
            <a:r>
              <a:rPr lang="el-GR" sz="2000" dirty="0"/>
              <a:t>.</a:t>
            </a:r>
          </a:p>
          <a:p>
            <a:pPr>
              <a:spcBef>
                <a:spcPts val="1200"/>
              </a:spcBef>
            </a:pPr>
            <a:r>
              <a:rPr lang="en-US" sz="2000" b="1" dirty="0"/>
              <a:t>Product Requirements.</a:t>
            </a:r>
          </a:p>
          <a:p>
            <a:pPr>
              <a:spcBef>
                <a:spcPts val="1200"/>
              </a:spcBef>
            </a:pPr>
            <a:r>
              <a:rPr lang="en-US" sz="2000" b="1" dirty="0"/>
              <a:t>How-To.</a:t>
            </a:r>
          </a:p>
          <a:p>
            <a:pPr>
              <a:spcBef>
                <a:spcPts val="1200"/>
              </a:spcBef>
            </a:pPr>
            <a:r>
              <a:rPr lang="en-US" sz="2000" b="1" dirty="0"/>
              <a:t>Project Planning.</a:t>
            </a:r>
          </a:p>
          <a:p>
            <a:pPr marL="0" indent="0">
              <a:spcBef>
                <a:spcPts val="1200"/>
              </a:spcBef>
              <a:buNone/>
            </a:pPr>
            <a:r>
              <a:rPr lang="el-GR" sz="2000" dirty="0"/>
              <a:t>Φυσικά, αν το περιεχόμενο της σελίδας που πρέπει να δημιουργηθεί δεν ταιριάζει σε κάποιο από τα παραπάνω πρότυπα, υπάρχει και η επιλογή της δημιουργίας κενής σελίδας – </a:t>
            </a:r>
            <a:r>
              <a:rPr lang="en-US" sz="2000" b="1" dirty="0"/>
              <a:t>Blank Page</a:t>
            </a:r>
            <a:r>
              <a:rPr lang="el-GR" sz="2000" dirty="0"/>
              <a:t>. </a:t>
            </a:r>
          </a:p>
        </p:txBody>
      </p:sp>
    </p:spTree>
    <p:extLst>
      <p:ext uri="{BB962C8B-B14F-4D97-AF65-F5344CB8AC3E}">
        <p14:creationId xmlns:p14="http://schemas.microsoft.com/office/powerpoint/2010/main" val="1022262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Meeting Notes</a:t>
            </a:r>
            <a:endParaRPr lang="el-GR" dirty="0"/>
          </a:p>
        </p:txBody>
      </p:sp>
      <p:sp>
        <p:nvSpPr>
          <p:cNvPr id="7"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Το πρότυπο αυτό είναι ένας εύκολος τρόπος για τον σχεδιασμό ατζέντας για μια επερχόμενη συνάντηση, καταγραφή σημειώσεων και  ενεργειών κατά τη διάρκειά της, και αποθήκευση της σελίδας ώστε οι συμμετέχοντες να </a:t>
            </a:r>
            <a:r>
              <a:rPr lang="el-GR" sz="2000" dirty="0" err="1"/>
              <a:t>ξαναεπισκεφτούν</a:t>
            </a:r>
            <a:r>
              <a:rPr lang="el-GR" sz="2000" dirty="0"/>
              <a:t> μόλις τελειώσει η συνάντηση. Επιπλέον, μπορεί να ανατεθούν εργασίες σε συναδέλφους με μια επισήμανση </a:t>
            </a:r>
            <a:r>
              <a:rPr lang="el-GR" sz="2000" b="1" dirty="0"/>
              <a:t>@</a:t>
            </a:r>
            <a:r>
              <a:rPr lang="en-US" sz="2000" b="1" dirty="0"/>
              <a:t>mention</a:t>
            </a:r>
            <a:r>
              <a:rPr lang="en-US" sz="2000" dirty="0"/>
              <a:t>.</a:t>
            </a:r>
            <a:endParaRPr lang="el-G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764" y="3269324"/>
            <a:ext cx="4469263" cy="3168798"/>
          </a:xfrm>
          <a:prstGeom prst="rect">
            <a:avLst/>
          </a:prstGeom>
        </p:spPr>
      </p:pic>
    </p:spTree>
    <p:extLst>
      <p:ext uri="{BB962C8B-B14F-4D97-AF65-F5344CB8AC3E}">
        <p14:creationId xmlns:p14="http://schemas.microsoft.com/office/powerpoint/2010/main" val="230554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Title 1"/>
          <p:cNvSpPr txBox="1">
            <a:spLocks/>
          </p:cNvSpPr>
          <p:nvPr/>
        </p:nvSpPr>
        <p:spPr>
          <a:xfrm>
            <a:off x="2611586" y="661431"/>
            <a:ext cx="9247621" cy="756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Product Requirements</a:t>
            </a:r>
            <a:endParaRPr lang="el-GR" dirty="0"/>
          </a:p>
        </p:txBody>
      </p:sp>
      <p:sp>
        <p:nvSpPr>
          <p:cNvPr id="7" name="Content Placeholder 2"/>
          <p:cNvSpPr>
            <a:spLocks noGrp="1"/>
          </p:cNvSpPr>
          <p:nvPr>
            <p:ph idx="1"/>
          </p:nvPr>
        </p:nvSpPr>
        <p:spPr>
          <a:xfrm>
            <a:off x="2611586" y="1417431"/>
            <a:ext cx="9247622" cy="5020691"/>
          </a:xfrm>
        </p:spPr>
        <p:txBody>
          <a:bodyPr>
            <a:normAutofit/>
          </a:bodyPr>
          <a:lstStyle/>
          <a:p>
            <a:pPr marL="0" indent="0">
              <a:spcBef>
                <a:spcPts val="1200"/>
              </a:spcBef>
              <a:buNone/>
            </a:pPr>
            <a:r>
              <a:rPr lang="el-GR" sz="2000" dirty="0"/>
              <a:t>Το</a:t>
            </a:r>
            <a:r>
              <a:rPr lang="en-US" sz="2000" dirty="0"/>
              <a:t> Confluence</a:t>
            </a:r>
            <a:r>
              <a:rPr lang="el-GR" sz="2000" dirty="0"/>
              <a:t> καθιστά εύκολη τη συνεργασία και την τεχνική τεκμηρίωση των απαιτήσεων ενός νέου προϊόντος</a:t>
            </a:r>
            <a:r>
              <a:rPr lang="en-US" sz="2000" dirty="0"/>
              <a:t>, </a:t>
            </a:r>
            <a:r>
              <a:rPr lang="el-GR" sz="2000" dirty="0"/>
              <a:t>διαθέτοντας ένα έτοιμο πρότυπο. Με τον τρόπο αυτό μπορούμε να ορίσουμε τις ιδιότητες του εγγράφου και τον υπεύθυνο και να παρακολουθούμε την πρόοδο της εργασίας. Επιπλέον, είναι πολύ εύκολο με απλή επικόλληση της </a:t>
            </a:r>
            <a:r>
              <a:rPr lang="en-US" sz="2000" dirty="0"/>
              <a:t>URL </a:t>
            </a:r>
            <a:r>
              <a:rPr lang="el-GR" sz="2000" dirty="0"/>
              <a:t>διεύθυνσης, να ενσωματώσουμε ένα </a:t>
            </a:r>
            <a:r>
              <a:rPr lang="en-US" sz="2000" b="1" dirty="0"/>
              <a:t>JIRA Issue </a:t>
            </a:r>
            <a:r>
              <a:rPr lang="el-GR" sz="2000" dirty="0"/>
              <a:t>σε μια σελίδα </a:t>
            </a:r>
            <a:r>
              <a:rPr lang="en-US" sz="2000" b="1" dirty="0"/>
              <a:t>Confluence</a:t>
            </a:r>
            <a:r>
              <a:rPr lang="en-US" sz="2000" dirty="0"/>
              <a:t>. </a:t>
            </a:r>
            <a:r>
              <a:rPr lang="el-GR" sz="2000" dirty="0"/>
              <a:t>Η επικοινωνία μεταξύ των δύο προϊόντων είναι καταπληκτική.</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618" y="3636255"/>
            <a:ext cx="5145247" cy="28018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2505286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How-To</a:t>
            </a:r>
            <a:endParaRPr lang="el-GR" dirty="0"/>
          </a:p>
        </p:txBody>
      </p:sp>
      <p:sp>
        <p:nvSpPr>
          <p:cNvPr id="7"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Το πρότυπο αυτό είναι τέλειο για τεκμηρίωση λύσεων σε πολλά κοινά προβλήματα που απαντώνται συχνά σ’ ένα χώρο εργασίας.</a:t>
            </a:r>
            <a:r>
              <a:rPr lang="en-US" sz="2000" dirty="0"/>
              <a:t> </a:t>
            </a:r>
            <a:r>
              <a:rPr lang="el-GR" sz="2000" dirty="0"/>
              <a:t>Μπορεί εύκολα να ενσωματωθεί πλούσιο περιεχόμενο χρησιμοποιώντας εικόνες και βίντεο.</a:t>
            </a:r>
            <a:endParaRPr lang="en-US" sz="2000" dirty="0"/>
          </a:p>
          <a:p>
            <a:pPr marL="0" indent="0">
              <a:spcBef>
                <a:spcPts val="1200"/>
              </a:spcBef>
              <a:buNone/>
            </a:pPr>
            <a:endParaRPr lang="el-GR"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250" y="3031470"/>
            <a:ext cx="5584292" cy="3406652"/>
          </a:xfrm>
          <a:prstGeom prst="rect">
            <a:avLst/>
          </a:prstGeom>
        </p:spPr>
      </p:pic>
    </p:spTree>
    <p:extLst>
      <p:ext uri="{BB962C8B-B14F-4D97-AF65-F5344CB8AC3E}">
        <p14:creationId xmlns:p14="http://schemas.microsoft.com/office/powerpoint/2010/main" val="2709258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Project Planning</a:t>
            </a:r>
            <a:endParaRPr lang="el-GR" dirty="0"/>
          </a:p>
        </p:txBody>
      </p:sp>
      <p:sp>
        <p:nvSpPr>
          <p:cNvPr id="7"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Ένα </a:t>
            </a:r>
            <a:r>
              <a:rPr lang="en-US" sz="2000" dirty="0"/>
              <a:t>“</a:t>
            </a:r>
            <a:r>
              <a:rPr lang="el-GR" sz="2000" dirty="0"/>
              <a:t>επίσημο</a:t>
            </a:r>
            <a:r>
              <a:rPr lang="en-US" sz="2000" dirty="0"/>
              <a:t>”</a:t>
            </a:r>
            <a:r>
              <a:rPr lang="el-GR" sz="2000" dirty="0"/>
              <a:t> πρότυπο για σχεδιασμό ενός έργο δεν διατίθεται, αλλά είναι πανεύκολο να δημιουργηθεί μια τέτοια σελίδα. Ο τίτλος και η περιγραφή του έργου, πίνακες με τα σημεία κλειδιά, ρίσκα, ορόσημα και ημερομηνίες είναι μερικά από τα πιο δημοφιλή στοιχεία που μπορεί να ενσωματωθούν.</a:t>
            </a:r>
            <a:endParaRPr lang="en-US" sz="2000" dirty="0"/>
          </a:p>
          <a:p>
            <a:pPr marL="0" indent="0">
              <a:spcBef>
                <a:spcPts val="1200"/>
              </a:spcBef>
              <a:buNone/>
            </a:pPr>
            <a:endParaRPr lang="el-GR"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506" y="3126377"/>
            <a:ext cx="6086625" cy="3311745"/>
          </a:xfrm>
          <a:prstGeom prst="rect">
            <a:avLst/>
          </a:prstGeom>
        </p:spPr>
      </p:pic>
    </p:spTree>
    <p:extLst>
      <p:ext uri="{BB962C8B-B14F-4D97-AF65-F5344CB8AC3E}">
        <p14:creationId xmlns:p14="http://schemas.microsoft.com/office/powerpoint/2010/main" val="359016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2646" b="32507"/>
          <a:stretch/>
        </p:blipFill>
        <p:spPr>
          <a:xfrm>
            <a:off x="8975357" y="726503"/>
            <a:ext cx="2880000" cy="487681"/>
          </a:xfrm>
          <a:prstGeom prst="rect">
            <a:avLst/>
          </a:prstGeom>
        </p:spPr>
      </p:pic>
      <p:sp>
        <p:nvSpPr>
          <p:cNvPr id="9" name="Title 1"/>
          <p:cNvSpPr txBox="1">
            <a:spLocks/>
          </p:cNvSpPr>
          <p:nvPr/>
        </p:nvSpPr>
        <p:spPr>
          <a:xfrm>
            <a:off x="2611586" y="661432"/>
            <a:ext cx="924377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Σύντομη Ιστορία (</a:t>
            </a:r>
            <a:r>
              <a:rPr lang="en-US" dirty="0"/>
              <a:t>1</a:t>
            </a:r>
            <a:r>
              <a:rPr lang="el-GR" dirty="0"/>
              <a:t>/4)</a:t>
            </a:r>
          </a:p>
        </p:txBody>
      </p:sp>
      <p:sp>
        <p:nvSpPr>
          <p:cNvPr id="10" name="Content Placeholder 2"/>
          <p:cNvSpPr>
            <a:spLocks noGrp="1"/>
          </p:cNvSpPr>
          <p:nvPr>
            <p:ph idx="1"/>
          </p:nvPr>
        </p:nvSpPr>
        <p:spPr>
          <a:xfrm>
            <a:off x="2611586" y="1525432"/>
            <a:ext cx="9247622" cy="4912690"/>
          </a:xfrm>
        </p:spPr>
        <p:txBody>
          <a:bodyPr>
            <a:normAutofit/>
          </a:bodyPr>
          <a:lstStyle/>
          <a:p>
            <a:pPr marL="0" indent="0">
              <a:spcBef>
                <a:spcPts val="1200"/>
              </a:spcBef>
              <a:buNone/>
            </a:pPr>
            <a:endParaRPr lang="en-US" sz="2000" dirty="0"/>
          </a:p>
          <a:p>
            <a:pPr>
              <a:spcBef>
                <a:spcPts val="1200"/>
              </a:spcBef>
            </a:pPr>
            <a:r>
              <a:rPr lang="el-GR" sz="2000" dirty="0"/>
              <a:t>Με μοναδικά εφόδια μια πιστωτική κάρτα και ένα όνειρο, δύο φίλοι, </a:t>
            </a:r>
            <a:br>
              <a:rPr lang="el-GR" sz="2000" dirty="0"/>
            </a:br>
            <a:r>
              <a:rPr lang="el-GR" sz="2000" dirty="0"/>
              <a:t>ο </a:t>
            </a:r>
            <a:r>
              <a:rPr lang="el-GR" sz="2000" b="1" dirty="0" err="1"/>
              <a:t>Mike</a:t>
            </a:r>
            <a:r>
              <a:rPr lang="el-GR" sz="2000" b="1" dirty="0"/>
              <a:t> </a:t>
            </a:r>
            <a:r>
              <a:rPr lang="el-GR" sz="2000" b="1" dirty="0" err="1"/>
              <a:t>Cannon-Brookes</a:t>
            </a:r>
            <a:r>
              <a:rPr lang="el-GR" sz="2000" b="1" dirty="0"/>
              <a:t> </a:t>
            </a:r>
            <a:r>
              <a:rPr lang="el-GR" sz="2000" dirty="0"/>
              <a:t>και ο </a:t>
            </a:r>
            <a:r>
              <a:rPr lang="el-GR" sz="2000" b="1" dirty="0" err="1"/>
              <a:t>Scott</a:t>
            </a:r>
            <a:r>
              <a:rPr lang="el-GR" sz="2000" b="1" dirty="0"/>
              <a:t> </a:t>
            </a:r>
            <a:r>
              <a:rPr lang="el-GR" sz="2000" b="1" dirty="0" err="1"/>
              <a:t>Farquhar</a:t>
            </a:r>
            <a:r>
              <a:rPr lang="el-GR" sz="2000" b="1" dirty="0"/>
              <a:t> </a:t>
            </a:r>
            <a:r>
              <a:rPr lang="el-GR" sz="2000" dirty="0"/>
              <a:t>δημιούργησαν την </a:t>
            </a:r>
            <a:r>
              <a:rPr lang="el-GR" sz="2000" dirty="0" err="1"/>
              <a:t>Atlassian</a:t>
            </a:r>
            <a:r>
              <a:rPr lang="el-GR" sz="2000" dirty="0"/>
              <a:t>. </a:t>
            </a:r>
          </a:p>
          <a:p>
            <a:pPr>
              <a:spcBef>
                <a:spcPts val="1200"/>
              </a:spcBef>
            </a:pPr>
            <a:r>
              <a:rPr lang="el-GR" sz="2000" dirty="0"/>
              <a:t>Το 2002, δεν γνώριζαν τι είδους εταιρεία η </a:t>
            </a:r>
            <a:r>
              <a:rPr lang="el-GR" sz="2000" dirty="0" err="1"/>
              <a:t>Atlassian</a:t>
            </a:r>
            <a:r>
              <a:rPr lang="el-GR" sz="2000" dirty="0"/>
              <a:t> επρόκειτο να γίνει, αλλά ήξεραν ακριβώς τι δεν έπρεπε να είναι - ένα περιβάλλον στο οποίο θα έπρεπε να περιορίζονται και να συμμορφώνονται παρά να δημιουργούν και να εκφράζονται όπως θέλουν.</a:t>
            </a:r>
          </a:p>
          <a:p>
            <a:pPr>
              <a:spcBef>
                <a:spcPts val="1200"/>
              </a:spcBef>
            </a:pPr>
            <a:r>
              <a:rPr lang="el-GR" sz="2000" dirty="0"/>
              <a:t>Τώρα, 16 χρόνια αργότερα, η ομάδα έχει αυξηθεί σε πάνω από 2.500 </a:t>
            </a:r>
            <a:r>
              <a:rPr lang="el-GR" sz="2000" dirty="0" err="1"/>
              <a:t>Atlassians</a:t>
            </a:r>
            <a:r>
              <a:rPr lang="el-GR" sz="2000" dirty="0"/>
              <a:t> παγκοσμίως με γραφεία σε όλο τον κόσμο. </a:t>
            </a:r>
          </a:p>
          <a:p>
            <a:pPr>
              <a:spcBef>
                <a:spcPts val="1200"/>
              </a:spcBef>
            </a:pPr>
            <a:r>
              <a:rPr lang="el-GR" sz="2000" dirty="0"/>
              <a:t>Αλλά αυτό δεν συνέβη εν μία </a:t>
            </a:r>
            <a:r>
              <a:rPr lang="el-GR" sz="2000" dirty="0" err="1"/>
              <a:t>νυκτί</a:t>
            </a:r>
            <a:r>
              <a:rPr lang="el-GR" sz="2000" dirty="0"/>
              <a:t> …</a:t>
            </a:r>
            <a:br>
              <a:rPr lang="el-GR" sz="2000" dirty="0"/>
            </a:br>
            <a:endParaRPr lang="el-GR" sz="2000" dirty="0"/>
          </a:p>
        </p:txBody>
      </p:sp>
    </p:spTree>
    <p:extLst>
      <p:ext uri="{BB962C8B-B14F-4D97-AF65-F5344CB8AC3E}">
        <p14:creationId xmlns:p14="http://schemas.microsoft.com/office/powerpoint/2010/main" val="3644588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Page Content</a:t>
            </a:r>
            <a:endParaRPr lang="el-GR" dirty="0"/>
          </a:p>
        </p:txBody>
      </p:sp>
      <p:sp>
        <p:nvSpPr>
          <p:cNvPr id="6"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Τι μπορεί να περιέχει μια σελίδα στο </a:t>
            </a:r>
            <a:r>
              <a:rPr lang="en-US" sz="2000" dirty="0"/>
              <a:t>Confluence:</a:t>
            </a:r>
          </a:p>
          <a:p>
            <a:pPr>
              <a:spcBef>
                <a:spcPts val="1200"/>
              </a:spcBef>
            </a:pPr>
            <a:r>
              <a:rPr lang="el-GR" sz="2000" dirty="0"/>
              <a:t>Κυριολεκτικά </a:t>
            </a:r>
            <a:r>
              <a:rPr lang="el-GR" sz="2000" b="1" dirty="0"/>
              <a:t>Τα Πάντα. </a:t>
            </a:r>
            <a:r>
              <a:rPr lang="el-GR" sz="2000" dirty="0"/>
              <a:t>Εξαρτάται από τι είδους σελίδα θέλουμε να δημιουργήσουμε και τη φαντασία μας.</a:t>
            </a:r>
            <a:endParaRPr lang="en-US" sz="2000" b="1" dirty="0"/>
          </a:p>
          <a:p>
            <a:pPr>
              <a:spcBef>
                <a:spcPts val="1200"/>
              </a:spcBef>
            </a:pPr>
            <a:r>
              <a:rPr lang="en-US" sz="2000" b="1" dirty="0"/>
              <a:t>Rich Content</a:t>
            </a:r>
            <a:endParaRPr lang="el-GR" sz="2000" b="1" dirty="0"/>
          </a:p>
          <a:p>
            <a:pPr>
              <a:spcBef>
                <a:spcPts val="1200"/>
              </a:spcBef>
            </a:pPr>
            <a:r>
              <a:rPr lang="el-GR" b="1" dirty="0"/>
              <a:t>Εικόνες</a:t>
            </a:r>
            <a:r>
              <a:rPr lang="el-GR" dirty="0"/>
              <a:t> (με απλό </a:t>
            </a:r>
            <a:r>
              <a:rPr lang="en-US" dirty="0"/>
              <a:t>drag and drop).</a:t>
            </a:r>
          </a:p>
          <a:p>
            <a:pPr>
              <a:spcBef>
                <a:spcPts val="1200"/>
              </a:spcBef>
            </a:pPr>
            <a:r>
              <a:rPr lang="en-US" b="1" dirty="0"/>
              <a:t>Videos</a:t>
            </a:r>
            <a:r>
              <a:rPr lang="en-US" dirty="0"/>
              <a:t> (</a:t>
            </a:r>
            <a:r>
              <a:rPr lang="el-GR" dirty="0"/>
              <a:t>Απλά κάνουμε επικόλληση ενός συνδέσμου </a:t>
            </a:r>
            <a:r>
              <a:rPr lang="en-US" dirty="0"/>
              <a:t>YouTube </a:t>
            </a:r>
            <a:r>
              <a:rPr lang="el-GR" dirty="0"/>
              <a:t>ή </a:t>
            </a:r>
            <a:r>
              <a:rPr lang="en-US" dirty="0"/>
              <a:t>Vimeo. </a:t>
            </a:r>
            <a:r>
              <a:rPr lang="el-GR" dirty="0"/>
              <a:t>Μπορούν εύκολα να</a:t>
            </a:r>
            <a:r>
              <a:rPr lang="en-US" dirty="0"/>
              <a:t> </a:t>
            </a:r>
            <a:r>
              <a:rPr lang="el-GR" dirty="0"/>
              <a:t>ενσωματωθούν και άλλα </a:t>
            </a:r>
            <a:r>
              <a:rPr lang="el-GR" dirty="0" err="1"/>
              <a:t>φορμάτ</a:t>
            </a:r>
            <a:r>
              <a:rPr lang="el-GR" dirty="0"/>
              <a:t>.</a:t>
            </a:r>
            <a:r>
              <a:rPr lang="en-US" dirty="0"/>
              <a:t>)</a:t>
            </a:r>
            <a:endParaRPr lang="el-GR" dirty="0"/>
          </a:p>
          <a:p>
            <a:pPr>
              <a:spcBef>
                <a:spcPts val="1200"/>
              </a:spcBef>
            </a:pPr>
            <a:r>
              <a:rPr lang="el-GR" b="1" dirty="0"/>
              <a:t>Αρχεία</a:t>
            </a:r>
          </a:p>
          <a:p>
            <a:pPr>
              <a:spcBef>
                <a:spcPts val="1200"/>
              </a:spcBef>
            </a:pPr>
            <a:r>
              <a:rPr lang="el-GR" b="1" dirty="0"/>
              <a:t>Σύνδεσμοι</a:t>
            </a:r>
            <a:r>
              <a:rPr lang="el-GR" dirty="0"/>
              <a:t> (από άλλα σημεία του </a:t>
            </a:r>
            <a:r>
              <a:rPr lang="en-US" dirty="0"/>
              <a:t>Confluence </a:t>
            </a:r>
            <a:r>
              <a:rPr lang="el-GR" dirty="0"/>
              <a:t>ή από το </a:t>
            </a:r>
            <a:r>
              <a:rPr lang="en-US" dirty="0"/>
              <a:t>Web).</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125744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n-US" sz="2000" b="1" dirty="0"/>
              <a:t>Tracking Information</a:t>
            </a:r>
          </a:p>
          <a:p>
            <a:pPr lvl="1">
              <a:spcBef>
                <a:spcPts val="1200"/>
              </a:spcBef>
            </a:pPr>
            <a:r>
              <a:rPr lang="en-US" b="1" dirty="0"/>
              <a:t>Jira issues. </a:t>
            </a:r>
            <a:r>
              <a:rPr lang="el-GR" dirty="0"/>
              <a:t>Απλή επικόλληση της διεύθυνσης και η περίληψη, το κλειδί και η κατάστασή του θα εμφανιστούν αυτόματα. Και επειδή ανανεώνεται αυτόματα, θα εμφανίζεται πάντα η τρέχουσα κατάσταση.</a:t>
            </a:r>
            <a:endParaRPr lang="en-US" sz="2000" b="1" dirty="0"/>
          </a:p>
          <a:p>
            <a:pPr>
              <a:spcBef>
                <a:spcPts val="1200"/>
              </a:spcBef>
            </a:pPr>
            <a:r>
              <a:rPr lang="en-US" sz="2000" b="1" dirty="0"/>
              <a:t>Functionality</a:t>
            </a:r>
            <a:r>
              <a:rPr lang="en-US" sz="2000" dirty="0"/>
              <a:t> </a:t>
            </a:r>
            <a:r>
              <a:rPr lang="el-GR" sz="2000" dirty="0"/>
              <a:t>με </a:t>
            </a:r>
            <a:r>
              <a:rPr lang="en-US" sz="2000" b="1" dirty="0"/>
              <a:t>Macros</a:t>
            </a:r>
            <a:r>
              <a:rPr lang="en-US" sz="2000" dirty="0"/>
              <a:t>.</a:t>
            </a:r>
            <a:endParaRPr lang="el-GR" sz="2000" dirty="0"/>
          </a:p>
          <a:p>
            <a:pPr>
              <a:spcBef>
                <a:spcPts val="1200"/>
              </a:spcBef>
            </a:pPr>
            <a:r>
              <a:rPr lang="el-GR" sz="2000" dirty="0"/>
              <a:t>Οι </a:t>
            </a:r>
            <a:r>
              <a:rPr lang="en-US" sz="2000" b="1" dirty="0"/>
              <a:t>macros</a:t>
            </a:r>
            <a:r>
              <a:rPr lang="en-US" sz="2000" dirty="0"/>
              <a:t> </a:t>
            </a:r>
            <a:r>
              <a:rPr lang="el-GR" sz="2000" dirty="0"/>
              <a:t>επιτρέπουν την προσθήκη επιπλέον λειτουργικότητας στις σελίδες. Οι </a:t>
            </a:r>
            <a:r>
              <a:rPr lang="en-US" sz="2000" dirty="0"/>
              <a:t>macros </a:t>
            </a:r>
            <a:r>
              <a:rPr lang="el-GR" sz="2000" dirty="0"/>
              <a:t>στο </a:t>
            </a:r>
            <a:r>
              <a:rPr lang="en-US" sz="2000" dirty="0"/>
              <a:t>Confluence </a:t>
            </a:r>
            <a:r>
              <a:rPr lang="el-GR" sz="2000" dirty="0"/>
              <a:t>είναι παρόμοιες με τις μακροεντολές του </a:t>
            </a:r>
            <a:r>
              <a:rPr lang="en-US" sz="2000" dirty="0"/>
              <a:t>Excel </a:t>
            </a:r>
            <a:r>
              <a:rPr lang="el-GR" sz="2000" dirty="0"/>
              <a:t>ή των </a:t>
            </a:r>
            <a:r>
              <a:rPr lang="en-US" sz="2000" dirty="0"/>
              <a:t>Google Widgets. </a:t>
            </a:r>
            <a:r>
              <a:rPr lang="el-GR" sz="2000" dirty="0"/>
              <a:t>Προσθέτουν λειτουργικότητα, μορφοποίηση και τη δυνατότητα ενσωμάτωσης πλούσιου περιεχομένου. </a:t>
            </a:r>
          </a:p>
          <a:p>
            <a:pPr>
              <a:spcBef>
                <a:spcPts val="1200"/>
              </a:spcBef>
            </a:pPr>
            <a:r>
              <a:rPr lang="el-GR" sz="2000" dirty="0"/>
              <a:t>Το </a:t>
            </a:r>
            <a:r>
              <a:rPr lang="en-US" sz="2000" dirty="0"/>
              <a:t>Confluence </a:t>
            </a:r>
            <a:r>
              <a:rPr lang="el-GR" sz="2000" dirty="0"/>
              <a:t>έχει πληθώρα από </a:t>
            </a:r>
            <a:r>
              <a:rPr lang="en-US" sz="2000" dirty="0"/>
              <a:t>macros </a:t>
            </a:r>
            <a:r>
              <a:rPr lang="el-GR" sz="2000" dirty="0"/>
              <a:t>που κάνουν πολλά πράγματα.</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
        <p:nvSpPr>
          <p:cNvPr id="8"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Page Content</a:t>
            </a:r>
            <a:endParaRPr lang="el-GR" dirty="0"/>
          </a:p>
        </p:txBody>
      </p:sp>
    </p:spTree>
    <p:extLst>
      <p:ext uri="{BB962C8B-B14F-4D97-AF65-F5344CB8AC3E}">
        <p14:creationId xmlns:p14="http://schemas.microsoft.com/office/powerpoint/2010/main" val="3840653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Content Placeholder 2"/>
          <p:cNvSpPr>
            <a:spLocks noGrp="1"/>
          </p:cNvSpPr>
          <p:nvPr>
            <p:ph idx="1"/>
          </p:nvPr>
        </p:nvSpPr>
        <p:spPr>
          <a:xfrm>
            <a:off x="2611586" y="1525432"/>
            <a:ext cx="9247622" cy="4912690"/>
          </a:xfrm>
        </p:spPr>
        <p:txBody>
          <a:bodyPr>
            <a:normAutofit/>
          </a:bodyPr>
          <a:lstStyle/>
          <a:p>
            <a:pPr marL="0" indent="0">
              <a:spcBef>
                <a:spcPts val="1200"/>
              </a:spcBef>
              <a:buNone/>
            </a:pPr>
            <a:r>
              <a:rPr lang="el-GR" sz="2000" dirty="0"/>
              <a:t>Μερικές από τις πιο δημοφιλείς μακροεντολές είναι</a:t>
            </a:r>
            <a:r>
              <a:rPr lang="el-GR" sz="2000" b="1" dirty="0"/>
              <a:t>:</a:t>
            </a:r>
            <a:endParaRPr lang="el-GR" sz="2000" dirty="0"/>
          </a:p>
          <a:p>
            <a:pPr>
              <a:spcBef>
                <a:spcPts val="1200"/>
              </a:spcBef>
            </a:pPr>
            <a:r>
              <a:rPr lang="en-US" sz="2000" b="1" dirty="0"/>
              <a:t>Status</a:t>
            </a:r>
            <a:r>
              <a:rPr lang="en-US" sz="2000" dirty="0"/>
              <a:t>. </a:t>
            </a:r>
            <a:r>
              <a:rPr lang="el-GR" sz="2000" dirty="0"/>
              <a:t>Όταν μια σελίδα παρακολουθεί την κατάσταση ενός έργου ή την πρόοδο μιας εργασίας, χρησιμοποιεί τη </a:t>
            </a:r>
            <a:r>
              <a:rPr lang="en-US" sz="2000" b="1" dirty="0"/>
              <a:t>status macro</a:t>
            </a:r>
            <a:r>
              <a:rPr lang="en-US" sz="2000" dirty="0"/>
              <a:t>. </a:t>
            </a:r>
            <a:r>
              <a:rPr lang="el-GR" sz="2000" dirty="0"/>
              <a:t>Παρέχει ένα </a:t>
            </a:r>
            <a:r>
              <a:rPr lang="en-US" sz="2000" dirty="0"/>
              <a:t>status bar </a:t>
            </a:r>
            <a:r>
              <a:rPr lang="el-GR" sz="2000" dirty="0"/>
              <a:t>που μπορεί να ενημερωθεί με χρώμα ή/και κείμενο. Όποιος διαβάζει τη σελίδα μπορεί να δει με μια ματιά την κατάσταση του έργου.</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Macros</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192" y="3469664"/>
            <a:ext cx="7858408" cy="2968458"/>
          </a:xfrm>
          <a:prstGeom prst="rect">
            <a:avLst/>
          </a:prstGeom>
        </p:spPr>
      </p:pic>
    </p:spTree>
    <p:extLst>
      <p:ext uri="{BB962C8B-B14F-4D97-AF65-F5344CB8AC3E}">
        <p14:creationId xmlns:p14="http://schemas.microsoft.com/office/powerpoint/2010/main" val="444807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
        <p:nvSpPr>
          <p:cNvPr id="3" name="Content Placeholder 2"/>
          <p:cNvSpPr>
            <a:spLocks noGrp="1"/>
          </p:cNvSpPr>
          <p:nvPr>
            <p:ph idx="1"/>
          </p:nvPr>
        </p:nvSpPr>
        <p:spPr>
          <a:xfrm>
            <a:off x="2611586" y="1525432"/>
            <a:ext cx="9247622" cy="4912690"/>
          </a:xfrm>
        </p:spPr>
        <p:txBody>
          <a:bodyPr>
            <a:normAutofit/>
          </a:bodyPr>
          <a:lstStyle/>
          <a:p>
            <a:pPr>
              <a:spcBef>
                <a:spcPts val="1200"/>
              </a:spcBef>
            </a:pPr>
            <a:r>
              <a:rPr lang="en-US" sz="2000" b="1" dirty="0"/>
              <a:t>Table of Contents</a:t>
            </a:r>
            <a:r>
              <a:rPr lang="en-US" sz="2000" dirty="0"/>
              <a:t>. </a:t>
            </a:r>
            <a:r>
              <a:rPr lang="el-GR" sz="2000" dirty="0"/>
              <a:t>Όταν μια σελίδα είναι μακροσκελής, η </a:t>
            </a:r>
            <a:r>
              <a:rPr lang="en-US" sz="2000" dirty="0"/>
              <a:t>macro </a:t>
            </a:r>
            <a:r>
              <a:rPr lang="el-GR" sz="2000" dirty="0"/>
              <a:t>αυτή διευκολύνει τον αναγνώστη να μεταπηδά σε κάθε ενότητα.</a:t>
            </a:r>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Macros</a:t>
            </a:r>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586" y="2353940"/>
            <a:ext cx="5120073" cy="17013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158" y="4089819"/>
            <a:ext cx="5567049" cy="2359803"/>
          </a:xfrm>
          <a:prstGeom prst="rect">
            <a:avLst/>
          </a:prstGeom>
        </p:spPr>
      </p:pic>
    </p:spTree>
    <p:extLst>
      <p:ext uri="{BB962C8B-B14F-4D97-AF65-F5344CB8AC3E}">
        <p14:creationId xmlns:p14="http://schemas.microsoft.com/office/powerpoint/2010/main" val="254301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Content Placeholder 2"/>
          <p:cNvSpPr>
            <a:spLocks noGrp="1"/>
          </p:cNvSpPr>
          <p:nvPr>
            <p:ph idx="1"/>
          </p:nvPr>
        </p:nvSpPr>
        <p:spPr>
          <a:xfrm>
            <a:off x="2611586" y="1525432"/>
            <a:ext cx="9247622" cy="4912690"/>
          </a:xfrm>
        </p:spPr>
        <p:txBody>
          <a:bodyPr>
            <a:normAutofit/>
          </a:bodyPr>
          <a:lstStyle/>
          <a:p>
            <a:pPr>
              <a:spcBef>
                <a:spcPts val="1200"/>
              </a:spcBef>
            </a:pPr>
            <a:r>
              <a:rPr lang="en-US" sz="2000" b="1" dirty="0"/>
              <a:t>Info</a:t>
            </a:r>
            <a:r>
              <a:rPr lang="en-US" sz="2000" dirty="0"/>
              <a:t>. </a:t>
            </a:r>
            <a:r>
              <a:rPr lang="el-GR" sz="2000" dirty="0"/>
              <a:t>Η μακροεντολή αυτή παρέχει ένα οπτικό πλαίσιο πληροφοριών όπου κάποιος μπορεί να δει χρήσιμες πληροφορίες. Η τοποθέτηση μιας μακροεντολής πληροφοριών στην κορυφή της σελίδας μπορεί να κάνει αναφορά σε άλλες σχετικές σελίδες ή να δώσει μια σύντομη περίληψη.</a:t>
            </a:r>
          </a:p>
          <a:p>
            <a:pPr>
              <a:spcBef>
                <a:spcPts val="1200"/>
              </a:spcBef>
            </a:pPr>
            <a:r>
              <a:rPr lang="en-US" sz="2000" b="1" dirty="0"/>
              <a:t>Expand</a:t>
            </a:r>
            <a:r>
              <a:rPr lang="en-US" sz="2000" dirty="0"/>
              <a:t>. </a:t>
            </a:r>
            <a:r>
              <a:rPr lang="el-GR" sz="2000" dirty="0"/>
              <a:t>Η μακροεντολή επέκτασης είναι ιδανική για την παροχή επιπλέον λεπτομερειών σε μια σελίδα χωρίς αυτή να γίνετε υπερβολικά μακροσκελής. Δημιουργεί ένα πτυσσόμενο τμήμα όπου υπάρχει πρόσθετο περιεχόμενο.</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Macros</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2433893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Ισχυρή, γρήγορη και ευέλικτη αναζήτηση για την εύκολη εύρεση της επιθυμητής πληροφορίας.</a:t>
            </a:r>
          </a:p>
          <a:p>
            <a:pPr>
              <a:spcBef>
                <a:spcPts val="1200"/>
              </a:spcBef>
            </a:pPr>
            <a:r>
              <a:rPr lang="el-GR" sz="2000" dirty="0"/>
              <a:t>Τα πάντα είναι </a:t>
            </a:r>
            <a:r>
              <a:rPr lang="el-GR" sz="2000" dirty="0" err="1"/>
              <a:t>αναζητήσιμα</a:t>
            </a:r>
            <a:r>
              <a:rPr lang="el-GR" sz="2000" dirty="0"/>
              <a:t>, συμπεριλαμβανομένου του περιεχομένου των συνημμένων αρχείων (</a:t>
            </a:r>
            <a:r>
              <a:rPr lang="en-US" sz="2000" dirty="0"/>
              <a:t>doc, </a:t>
            </a:r>
            <a:r>
              <a:rPr lang="en-US" sz="2000" dirty="0" err="1"/>
              <a:t>ppt</a:t>
            </a:r>
            <a:r>
              <a:rPr lang="en-US" sz="2000" dirty="0"/>
              <a:t>, pdf, txt </a:t>
            </a:r>
            <a:r>
              <a:rPr lang="el-GR" sz="2000" dirty="0"/>
              <a:t>κ.λπ.)</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Powerful Search</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252" y="3142661"/>
            <a:ext cx="5738287" cy="3295461"/>
          </a:xfrm>
          <a:prstGeom prst="rect">
            <a:avLst/>
          </a:prstGeom>
        </p:spPr>
      </p:pic>
    </p:spTree>
    <p:extLst>
      <p:ext uri="{BB962C8B-B14F-4D97-AF65-F5344CB8AC3E}">
        <p14:creationId xmlns:p14="http://schemas.microsoft.com/office/powerpoint/2010/main" val="128658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Η σχεδίαση του έργου και η προσθήκη του κατάλληλου υλικού είναι μόνο τα πρώτα βήματα. Το επόμενο είναι η συμμετοχή όλης της ομάδας.</a:t>
            </a:r>
          </a:p>
          <a:p>
            <a:pPr>
              <a:spcBef>
                <a:spcPts val="1200"/>
              </a:spcBef>
            </a:pPr>
            <a:r>
              <a:rPr lang="el-GR" sz="2000" dirty="0"/>
              <a:t>Το </a:t>
            </a:r>
            <a:r>
              <a:rPr lang="en-US" sz="2000" dirty="0"/>
              <a:t>Confluence </a:t>
            </a:r>
            <a:r>
              <a:rPr lang="el-GR" sz="2000" dirty="0"/>
              <a:t>διευκολύνει τις συζητήσεις με τα υπόλοιπα μέλη της ομάδας, με το αφεντικό ή με όλη την εταιρεία στο ίδιο μέρος όπου το έργο δημιουργήθηκε και οργανώθηκε.</a:t>
            </a:r>
          </a:p>
          <a:p>
            <a:pPr>
              <a:spcBef>
                <a:spcPts val="1200"/>
              </a:spcBef>
            </a:pPr>
            <a:r>
              <a:rPr lang="el-GR" sz="2000" dirty="0"/>
              <a:t>Το </a:t>
            </a:r>
            <a:r>
              <a:rPr lang="en-US" sz="2000" dirty="0"/>
              <a:t>C</a:t>
            </a:r>
            <a:r>
              <a:rPr lang="el-GR" sz="2000" dirty="0" err="1"/>
              <a:t>onfluence</a:t>
            </a:r>
            <a:r>
              <a:rPr lang="el-GR" sz="2000" dirty="0"/>
              <a:t> δίνει επιλογές, που βοηθούν στην απόφαση για το  ποιος είναι ο καλύτερος τρόπος συζήτησης που ταιριάζει με μια σελίδα ή ένα έργο.</a:t>
            </a:r>
          </a:p>
          <a:p>
            <a:pPr>
              <a:spcBef>
                <a:spcPts val="1200"/>
              </a:spcBef>
            </a:pPr>
            <a:r>
              <a:rPr lang="el-GR" sz="2000" dirty="0"/>
              <a:t>Αυτή είναι η πραγματική ομορφιά του </a:t>
            </a:r>
            <a:r>
              <a:rPr lang="en-US" sz="2000" dirty="0"/>
              <a:t>Confluence: </a:t>
            </a:r>
            <a:r>
              <a:rPr lang="el-GR" sz="2000" b="1" dirty="0"/>
              <a:t>Η Συνεργασία</a:t>
            </a:r>
            <a:r>
              <a:rPr lang="el-GR" sz="2000" dirty="0"/>
              <a:t>. </a:t>
            </a:r>
            <a:br>
              <a:rPr lang="el-GR" sz="2000" dirty="0"/>
            </a:br>
            <a:r>
              <a:rPr lang="el-GR" sz="2000" dirty="0"/>
              <a:t>Επειδή τίποτα δεν είναι πιο σημαντικό σε μια συνεργασία από την </a:t>
            </a:r>
            <a:r>
              <a:rPr lang="el-GR" sz="2000" b="1" i="1" dirty="0"/>
              <a:t>εύκολη επικοινωνία </a:t>
            </a:r>
            <a:r>
              <a:rPr lang="el-GR" sz="2000" dirty="0"/>
              <a:t>και την </a:t>
            </a:r>
            <a:r>
              <a:rPr lang="el-GR" sz="2000" b="1" i="1" dirty="0"/>
              <a:t>παρακολούθηση όλων των συνομιλιών</a:t>
            </a:r>
            <a:r>
              <a:rPr lang="el-GR" sz="2000" dirty="0"/>
              <a:t>.</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Project Discussion </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4228279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Οι συζητήσεις στο </a:t>
            </a:r>
            <a:r>
              <a:rPr lang="en-US" sz="2000" dirty="0"/>
              <a:t>Confluence </a:t>
            </a:r>
            <a:r>
              <a:rPr lang="el-GR" sz="2000" dirty="0"/>
              <a:t>γίνονται με σχόλια – </a:t>
            </a:r>
            <a:r>
              <a:rPr lang="en-US" sz="2000" b="1" dirty="0"/>
              <a:t>comments</a:t>
            </a:r>
            <a:r>
              <a:rPr lang="en-US" sz="2000" dirty="0"/>
              <a:t>. </a:t>
            </a:r>
          </a:p>
          <a:p>
            <a:pPr>
              <a:spcBef>
                <a:spcPts val="1200"/>
              </a:spcBef>
            </a:pPr>
            <a:r>
              <a:rPr lang="el-GR" sz="2000" dirty="0"/>
              <a:t>Τα σχόλια βρίσκονται πάντα δίπλα στην όποια εργασία ώστε να μην είναι δύσκολος ο εντοπισμός τους ή να χρειάζονται αποθήκευση σε κάποιο άλλο σύστημα.</a:t>
            </a:r>
          </a:p>
          <a:p>
            <a:pPr>
              <a:spcBef>
                <a:spcPts val="1200"/>
              </a:spcBef>
            </a:pPr>
            <a:r>
              <a:rPr lang="el-GR" sz="2000" dirty="0"/>
              <a:t>Υπάρχουν τριών ειδών σχολίων</a:t>
            </a:r>
            <a:r>
              <a:rPr lang="en-US" sz="2000" dirty="0"/>
              <a:t>:</a:t>
            </a:r>
          </a:p>
          <a:p>
            <a:pPr marL="857250" lvl="1" indent="-457200">
              <a:spcBef>
                <a:spcPts val="1200"/>
              </a:spcBef>
              <a:buFont typeface="+mj-lt"/>
              <a:buAutoNum type="arabicPeriod"/>
            </a:pPr>
            <a:r>
              <a:rPr lang="en-US" sz="2000" b="1" dirty="0"/>
              <a:t>Page comments</a:t>
            </a:r>
          </a:p>
          <a:p>
            <a:pPr marL="857250" lvl="1" indent="-457200">
              <a:spcBef>
                <a:spcPts val="1200"/>
              </a:spcBef>
              <a:buFont typeface="+mj-lt"/>
              <a:buAutoNum type="arabicPeriod"/>
            </a:pPr>
            <a:r>
              <a:rPr lang="en-US" sz="2000" b="1" dirty="0"/>
              <a:t>File comments</a:t>
            </a:r>
            <a:endParaRPr lang="el-GR" sz="2000" b="1" dirty="0"/>
          </a:p>
          <a:p>
            <a:pPr marL="857250" lvl="1" indent="-457200">
              <a:spcBef>
                <a:spcPts val="1200"/>
              </a:spcBef>
              <a:buFont typeface="+mj-lt"/>
              <a:buAutoNum type="arabicPeriod"/>
            </a:pPr>
            <a:r>
              <a:rPr lang="en-US" sz="2000" b="1" dirty="0"/>
              <a:t>Inline comments</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Comment Types</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3613763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Content Placeholder 2"/>
          <p:cNvSpPr>
            <a:spLocks noGrp="1"/>
          </p:cNvSpPr>
          <p:nvPr>
            <p:ph idx="1"/>
          </p:nvPr>
        </p:nvSpPr>
        <p:spPr>
          <a:xfrm>
            <a:off x="2611586" y="1525432"/>
            <a:ext cx="9247622" cy="4912690"/>
          </a:xfrm>
        </p:spPr>
        <p:txBody>
          <a:bodyPr>
            <a:normAutofit/>
          </a:bodyPr>
          <a:lstStyle/>
          <a:p>
            <a:pPr>
              <a:spcBef>
                <a:spcPts val="1200"/>
              </a:spcBef>
            </a:pPr>
            <a:r>
              <a:rPr lang="en-US" sz="2000" b="1" dirty="0"/>
              <a:t>Page comments</a:t>
            </a:r>
            <a:r>
              <a:rPr lang="en-US" sz="2000" dirty="0"/>
              <a:t>. </a:t>
            </a:r>
            <a:r>
              <a:rPr lang="el-GR" sz="2000" dirty="0"/>
              <a:t>Τα σχόλια σελίδας εντοπίζονται στο κάτω μέρος της σελίδας και χρησιμοποιούνται για συνολικό </a:t>
            </a:r>
            <a:r>
              <a:rPr lang="en-US" sz="2000" dirty="0"/>
              <a:t>feedback</a:t>
            </a:r>
            <a:r>
              <a:rPr lang="el-GR" sz="2000" dirty="0"/>
              <a:t>. Καθώς τα σχόλια αυξάνονται, δημιουργούν ένα νήμα συζήτησης.</a:t>
            </a:r>
            <a:endParaRPr lang="en-US" sz="2000" dirty="0"/>
          </a:p>
          <a:p>
            <a:pPr>
              <a:spcBef>
                <a:spcPts val="1200"/>
              </a:spcBef>
            </a:pPr>
            <a:r>
              <a:rPr lang="en-US" sz="2000" b="1" dirty="0"/>
              <a:t>File comments</a:t>
            </a:r>
            <a:r>
              <a:rPr lang="el-GR" sz="2000" dirty="0"/>
              <a:t>.</a:t>
            </a:r>
            <a:r>
              <a:rPr lang="en-US" sz="2000" dirty="0"/>
              <a:t> </a:t>
            </a:r>
            <a:r>
              <a:rPr lang="el-GR" sz="2000" dirty="0"/>
              <a:t>Τα σχόλια αρχείου τοποθετούνται απευθείας στα ενσωματωμένα αρχεία. </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Comment Types</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421" y="3422211"/>
            <a:ext cx="4150135" cy="2979782"/>
          </a:xfrm>
          <a:prstGeom prst="rect">
            <a:avLst/>
          </a:prstGeom>
        </p:spPr>
      </p:pic>
    </p:spTree>
    <p:extLst>
      <p:ext uri="{BB962C8B-B14F-4D97-AF65-F5344CB8AC3E}">
        <p14:creationId xmlns:p14="http://schemas.microsoft.com/office/powerpoint/2010/main" val="3473926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Content Placeholder 2"/>
          <p:cNvSpPr>
            <a:spLocks noGrp="1"/>
          </p:cNvSpPr>
          <p:nvPr>
            <p:ph idx="1"/>
          </p:nvPr>
        </p:nvSpPr>
        <p:spPr>
          <a:xfrm>
            <a:off x="2611586" y="1525432"/>
            <a:ext cx="9247622" cy="4912690"/>
          </a:xfrm>
        </p:spPr>
        <p:txBody>
          <a:bodyPr>
            <a:normAutofit/>
          </a:bodyPr>
          <a:lstStyle/>
          <a:p>
            <a:pPr>
              <a:spcBef>
                <a:spcPts val="1200"/>
              </a:spcBef>
            </a:pPr>
            <a:r>
              <a:rPr lang="en-US" sz="2000" b="1" dirty="0"/>
              <a:t>Inline comments</a:t>
            </a:r>
            <a:r>
              <a:rPr lang="en-US" sz="2000" dirty="0"/>
              <a:t>. </a:t>
            </a:r>
            <a:r>
              <a:rPr lang="el-GR" sz="2000" dirty="0"/>
              <a:t>Τα σχόλια αυτά εμφανίζονται δίπλα στο περιεχόμενο της σελίδας και είναι εξαιρετικά χρήσιμα για την παροχή συγκεκριμένου </a:t>
            </a:r>
            <a:r>
              <a:rPr lang="en-US" sz="2000" dirty="0"/>
              <a:t>feedback </a:t>
            </a:r>
            <a:r>
              <a:rPr lang="el-GR" sz="2000" dirty="0"/>
              <a:t>στο κείμενο της ίδιας της σελίδας.</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Comment Types</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523" y="2745168"/>
            <a:ext cx="5277746" cy="3692954"/>
          </a:xfrm>
          <a:prstGeom prst="rect">
            <a:avLst/>
          </a:prstGeom>
        </p:spPr>
      </p:pic>
    </p:spTree>
    <p:extLst>
      <p:ext uri="{BB962C8B-B14F-4D97-AF65-F5344CB8AC3E}">
        <p14:creationId xmlns:p14="http://schemas.microsoft.com/office/powerpoint/2010/main" val="96083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11586" y="661432"/>
            <a:ext cx="924377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Σύντομη Ιστορία (2/4)</a:t>
            </a:r>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1998. Οι 18-χρονοι  </a:t>
            </a:r>
            <a:r>
              <a:rPr lang="en-US" sz="2000" dirty="0"/>
              <a:t>Mike </a:t>
            </a:r>
            <a:r>
              <a:rPr lang="el-GR" sz="2000" dirty="0"/>
              <a:t>και </a:t>
            </a:r>
            <a:r>
              <a:rPr lang="en-US" sz="2000" dirty="0"/>
              <a:t>Scott</a:t>
            </a:r>
            <a:r>
              <a:rPr lang="el-GR" sz="2000" dirty="0"/>
              <a:t> βρέθηκαν στο ίδιο τμήμα στο Πανεπιστήμιο της Νέας Νότιας Ουαλίας.</a:t>
            </a:r>
          </a:p>
          <a:p>
            <a:pPr>
              <a:spcBef>
                <a:spcPts val="1200"/>
              </a:spcBef>
            </a:pPr>
            <a:r>
              <a:rPr lang="el-GR" sz="2000" dirty="0"/>
              <a:t>2001. Η </a:t>
            </a:r>
            <a:r>
              <a:rPr lang="en-US" sz="2000" dirty="0" err="1"/>
              <a:t>Atlassian</a:t>
            </a:r>
            <a:r>
              <a:rPr lang="en-US" sz="2000" dirty="0"/>
              <a:t>, </a:t>
            </a:r>
            <a:r>
              <a:rPr lang="el-GR" sz="2000" dirty="0"/>
              <a:t>εμπνευσμένη από τον Έλληνα Τιτάνα, καταχωρείται ως εμπορική επωνυμία.</a:t>
            </a:r>
          </a:p>
          <a:p>
            <a:pPr>
              <a:spcBef>
                <a:spcPts val="1200"/>
              </a:spcBef>
            </a:pPr>
            <a:r>
              <a:rPr lang="el-GR" sz="2000" dirty="0"/>
              <a:t>2002. Η </a:t>
            </a:r>
            <a:r>
              <a:rPr lang="en-US" sz="2000" dirty="0" err="1"/>
              <a:t>Atlassian</a:t>
            </a:r>
            <a:r>
              <a:rPr lang="en-US" sz="2000" dirty="0"/>
              <a:t> </a:t>
            </a:r>
            <a:r>
              <a:rPr lang="el-GR" sz="2000" dirty="0"/>
              <a:t>παίρνει σάρκα και οστά με τη διάθεση του </a:t>
            </a:r>
            <a:r>
              <a:rPr lang="en-US" sz="2000" dirty="0"/>
              <a:t>Jira 1.0.</a:t>
            </a:r>
          </a:p>
          <a:p>
            <a:pPr>
              <a:spcBef>
                <a:spcPts val="1200"/>
              </a:spcBef>
            </a:pPr>
            <a:r>
              <a:rPr lang="en-US" sz="2000" dirty="0"/>
              <a:t>2003. </a:t>
            </a:r>
            <a:r>
              <a:rPr lang="el-GR" sz="2000" dirty="0"/>
              <a:t>Το </a:t>
            </a:r>
            <a:r>
              <a:rPr lang="en-US" sz="2000" dirty="0"/>
              <a:t>Confluence </a:t>
            </a:r>
            <a:r>
              <a:rPr lang="el-GR" sz="2000" dirty="0"/>
              <a:t>γεννιέται και διατίθεται στο κοινό.</a:t>
            </a:r>
          </a:p>
          <a:p>
            <a:pPr>
              <a:spcBef>
                <a:spcPts val="1200"/>
              </a:spcBef>
            </a:pPr>
            <a:r>
              <a:rPr lang="el-GR" sz="2000" dirty="0"/>
              <a:t>2005. Ο αριθμός των πελατών φτάνει τους 1.000.</a:t>
            </a:r>
          </a:p>
          <a:p>
            <a:pPr>
              <a:spcBef>
                <a:spcPts val="1200"/>
              </a:spcBef>
            </a:pPr>
            <a:r>
              <a:rPr lang="en-US" sz="2000" dirty="0"/>
              <a:t>2006. </a:t>
            </a:r>
            <a:r>
              <a:rPr lang="el-GR" sz="2000" dirty="0"/>
              <a:t>Η </a:t>
            </a:r>
            <a:r>
              <a:rPr lang="en-US" sz="2000" dirty="0" err="1"/>
              <a:t>Atlassian</a:t>
            </a:r>
            <a:r>
              <a:rPr lang="en-US" sz="2000" dirty="0"/>
              <a:t> </a:t>
            </a:r>
            <a:r>
              <a:rPr lang="el-GR" sz="2000" dirty="0"/>
              <a:t>δεσμεύεται να δωρίσει το 1% του μετοχικού κεφαλαίου, των προϊόντων, των κερδών και του χρόνου των εργαζομένων σε φιλανθρωπικούς σκοπούς και δημιουργείται το Ίδρυμα </a:t>
            </a:r>
            <a:r>
              <a:rPr lang="el-GR" sz="2000" dirty="0" err="1"/>
              <a:t>Atlassian</a:t>
            </a:r>
            <a:r>
              <a:rPr lang="el-GR" sz="2000" dirty="0"/>
              <a:t>.</a:t>
            </a:r>
          </a:p>
          <a:p>
            <a:pPr marL="0" indent="0">
              <a:spcBef>
                <a:spcPts val="1200"/>
              </a:spcBef>
              <a:buNone/>
            </a:pPr>
            <a:br>
              <a:rPr lang="el-GR" sz="2000" dirty="0"/>
            </a:br>
            <a:endParaRPr lang="el-GR" sz="20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32646" b="32507"/>
          <a:stretch/>
        </p:blipFill>
        <p:spPr>
          <a:xfrm>
            <a:off x="8975357" y="726503"/>
            <a:ext cx="2880000" cy="487681"/>
          </a:xfrm>
          <a:prstGeom prst="rect">
            <a:avLst/>
          </a:prstGeom>
        </p:spPr>
      </p:pic>
    </p:spTree>
    <p:extLst>
      <p:ext uri="{BB962C8B-B14F-4D97-AF65-F5344CB8AC3E}">
        <p14:creationId xmlns:p14="http://schemas.microsoft.com/office/powerpoint/2010/main" val="4181430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266281" cy="1296000"/>
          </a:xfrm>
        </p:spPr>
        <p:txBody>
          <a:bodyPr/>
          <a:lstStyle/>
          <a:p>
            <a:r>
              <a:rPr lang="en-US" dirty="0"/>
              <a:t>Best Practices for</a:t>
            </a:r>
            <a:br>
              <a:rPr lang="en-US" dirty="0"/>
            </a:br>
            <a:r>
              <a:rPr lang="en-US" dirty="0"/>
              <a:t>Discussing Work</a:t>
            </a:r>
            <a:endParaRPr lang="el-GR" dirty="0"/>
          </a:p>
        </p:txBody>
      </p:sp>
      <p:sp>
        <p:nvSpPr>
          <p:cNvPr id="3" name="Content Placeholder 2"/>
          <p:cNvSpPr>
            <a:spLocks noGrp="1"/>
          </p:cNvSpPr>
          <p:nvPr>
            <p:ph idx="1"/>
          </p:nvPr>
        </p:nvSpPr>
        <p:spPr>
          <a:xfrm>
            <a:off x="2589211" y="1920110"/>
            <a:ext cx="9269995" cy="4362995"/>
          </a:xfrm>
        </p:spPr>
        <p:txBody>
          <a:bodyPr/>
          <a:lstStyle/>
          <a:p>
            <a:r>
              <a:rPr lang="en-US" b="1" dirty="0"/>
              <a:t>Share Button</a:t>
            </a:r>
            <a:r>
              <a:rPr lang="en-US" dirty="0"/>
              <a:t>. </a:t>
            </a:r>
            <a:r>
              <a:rPr lang="el-GR" dirty="0"/>
              <a:t>Το κουμπί αυτό είναι ένας γρήγορος τρόπος για την κοινή χρήση μιας σελίδας με έναν συνάδελφο, μια ομάδα ή ένα μεγαλύτερο σύνολο.</a:t>
            </a:r>
          </a:p>
          <a:p>
            <a:r>
              <a:rPr lang="en-US" b="1" dirty="0"/>
              <a:t>Watch Button</a:t>
            </a:r>
            <a:r>
              <a:rPr lang="en-US" dirty="0"/>
              <a:t>. </a:t>
            </a:r>
            <a:r>
              <a:rPr lang="el-GR" dirty="0"/>
              <a:t>Θα ενεργοποιήσει τη λήψη ειδοποιήσεων σχετικά με όλες τις αλλαγές που έγιναν στη σελίδα, συμπεριλαμβανομένων των σχολίων. Αυτός είναι ένας από τους καλύτερους τρόπους να έχουμε τον έλεγχο της δουλειάς  που γίνετε σε μια σελίδα. Μπορούμε επίσης να παρακολουθούμε ένα ολόκληρο </a:t>
            </a:r>
            <a:r>
              <a:rPr lang="en-US" dirty="0"/>
              <a:t>space </a:t>
            </a:r>
            <a:r>
              <a:rPr lang="el-GR" dirty="0"/>
              <a:t>για να παραμένουμε πάντα ενημερωμένοι σχετικά με την πρόοδο μιας ομάδας ή ενός έργου με πολλές σελίδες.</a:t>
            </a:r>
          </a:p>
          <a:p>
            <a:r>
              <a:rPr lang="en-US" b="1" dirty="0"/>
              <a:t>Likes</a:t>
            </a:r>
            <a:r>
              <a:rPr lang="en-US" dirty="0"/>
              <a:t>. </a:t>
            </a:r>
            <a:r>
              <a:rPr lang="el-GR" dirty="0"/>
              <a:t>Όταν δεν έχουμε χρόνο να αφήσουμε κάποιο σχόλιο για να δείξουμε την έγκρισή μας σε μια σελίδα, μπορούμε να χρησιμοποιήσουμε τα </a:t>
            </a:r>
            <a:r>
              <a:rPr lang="en-US" b="1" dirty="0"/>
              <a:t>Likes</a:t>
            </a:r>
            <a:r>
              <a:rPr lang="en-US" dirty="0"/>
              <a:t> </a:t>
            </a:r>
            <a:r>
              <a:rPr lang="el-GR" dirty="0"/>
              <a:t>ως ένα γρήγορο τρόπο αναγνώρισης.</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3589275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Title 1"/>
          <p:cNvSpPr txBox="1">
            <a:spLocks/>
          </p:cNvSpPr>
          <p:nvPr/>
        </p:nvSpPr>
        <p:spPr>
          <a:xfrm>
            <a:off x="2611586" y="661432"/>
            <a:ext cx="9243771" cy="8524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l-GR" dirty="0"/>
          </a:p>
        </p:txBody>
      </p:sp>
      <p:sp>
        <p:nvSpPr>
          <p:cNvPr id="6" name="Content Placeholder 2"/>
          <p:cNvSpPr>
            <a:spLocks noGrp="1"/>
          </p:cNvSpPr>
          <p:nvPr>
            <p:ph idx="1"/>
          </p:nvPr>
        </p:nvSpPr>
        <p:spPr>
          <a:xfrm>
            <a:off x="2611586" y="1548882"/>
            <a:ext cx="9247622" cy="4889240"/>
          </a:xfrm>
        </p:spPr>
        <p:txBody>
          <a:bodyPr>
            <a:normAutofit/>
          </a:bodyPr>
          <a:lstStyle/>
          <a:p>
            <a:pPr marL="0" indent="0">
              <a:spcBef>
                <a:spcPts val="1200"/>
              </a:spcBef>
              <a:buNone/>
            </a:pPr>
            <a:endParaRPr lang="el-GR" sz="2000" dirty="0"/>
          </a:p>
          <a:p>
            <a:pPr>
              <a:spcBef>
                <a:spcPts val="1200"/>
              </a:spcBef>
            </a:pPr>
            <a:endParaRPr lang="el-GR" sz="2000" dirty="0"/>
          </a:p>
        </p:txBody>
      </p:sp>
      <p:sp>
        <p:nvSpPr>
          <p:cNvPr id="8" name="Content Placeholder 2"/>
          <p:cNvSpPr txBox="1">
            <a:spLocks/>
          </p:cNvSpPr>
          <p:nvPr/>
        </p:nvSpPr>
        <p:spPr>
          <a:xfrm>
            <a:off x="2611586" y="1513902"/>
            <a:ext cx="9247622" cy="49242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l-GR" sz="2000" dirty="0"/>
              <a:t>Το </a:t>
            </a:r>
            <a:r>
              <a:rPr lang="en-US" sz="2000" dirty="0"/>
              <a:t>email </a:t>
            </a:r>
            <a:r>
              <a:rPr lang="el-GR" sz="2000" dirty="0"/>
              <a:t>είναι για επικοινωνία, όχι για συνεργασία.</a:t>
            </a:r>
          </a:p>
          <a:p>
            <a:pPr>
              <a:spcBef>
                <a:spcPts val="1200"/>
              </a:spcBef>
            </a:pPr>
            <a:r>
              <a:rPr lang="el-GR" sz="2000" dirty="0"/>
              <a:t>Είναι κουραστικό και προκαλεί σύγχυση.</a:t>
            </a:r>
          </a:p>
          <a:p>
            <a:pPr>
              <a:spcBef>
                <a:spcPts val="1200"/>
              </a:spcBef>
            </a:pPr>
            <a:r>
              <a:rPr lang="el-GR" sz="2000" dirty="0"/>
              <a:t>Δεν είναι το κατάλληλο εργαλείο για τη διαχείριση της γνώσης.</a:t>
            </a:r>
          </a:p>
        </p:txBody>
      </p:sp>
      <p:sp>
        <p:nvSpPr>
          <p:cNvPr id="9"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Why Confluence</a:t>
            </a:r>
            <a:endParaRPr lang="el-GR"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639" y="3092612"/>
            <a:ext cx="5481663" cy="3345510"/>
          </a:xfrm>
          <a:prstGeom prst="rect">
            <a:avLst/>
          </a:prstGeom>
        </p:spPr>
      </p:pic>
    </p:spTree>
    <p:extLst>
      <p:ext uri="{BB962C8B-B14F-4D97-AF65-F5344CB8AC3E}">
        <p14:creationId xmlns:p14="http://schemas.microsoft.com/office/powerpoint/2010/main" val="758406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
        <p:nvSpPr>
          <p:cNvPr id="5" name="Content Placeholder 2"/>
          <p:cNvSpPr txBox="1">
            <a:spLocks/>
          </p:cNvSpPr>
          <p:nvPr/>
        </p:nvSpPr>
        <p:spPr>
          <a:xfrm>
            <a:off x="2611586" y="1525432"/>
            <a:ext cx="9247622" cy="49126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n-US" sz="2000" dirty="0"/>
              <a:t>500+ Plugins</a:t>
            </a:r>
            <a:endParaRPr lang="el-GR" sz="2000" dirty="0"/>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Why Confluence</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591" y="2025135"/>
            <a:ext cx="6537609" cy="4197414"/>
          </a:xfrm>
          <a:prstGeom prst="rect">
            <a:avLst/>
          </a:prstGeom>
        </p:spPr>
      </p:pic>
    </p:spTree>
    <p:extLst>
      <p:ext uri="{BB962C8B-B14F-4D97-AF65-F5344CB8AC3E}">
        <p14:creationId xmlns:p14="http://schemas.microsoft.com/office/powerpoint/2010/main" val="1446479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sp>
        <p:nvSpPr>
          <p:cNvPr id="8" name="Content Placeholder 2"/>
          <p:cNvSpPr txBox="1">
            <a:spLocks/>
          </p:cNvSpPr>
          <p:nvPr/>
        </p:nvSpPr>
        <p:spPr>
          <a:xfrm>
            <a:off x="2611586" y="1525432"/>
            <a:ext cx="9247622" cy="49126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n-US" sz="2000" dirty="0"/>
              <a:t>20</a:t>
            </a:r>
            <a:r>
              <a:rPr lang="el-GR" sz="2000" dirty="0"/>
              <a:t>.000+ πελάτες σε πάνω από 90 χώρες.</a:t>
            </a:r>
          </a:p>
        </p:txBody>
      </p:sp>
      <p:sp>
        <p:nvSpPr>
          <p:cNvPr id="9"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Why Confluence</a:t>
            </a:r>
            <a:endParaRPr lang="el-GR"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121" y="2040399"/>
            <a:ext cx="9062549" cy="4432703"/>
          </a:xfrm>
          <a:prstGeom prst="rect">
            <a:avLst/>
          </a:prstGeom>
        </p:spPr>
      </p:pic>
    </p:spTree>
    <p:extLst>
      <p:ext uri="{BB962C8B-B14F-4D97-AF65-F5344CB8AC3E}">
        <p14:creationId xmlns:p14="http://schemas.microsoft.com/office/powerpoint/2010/main" val="3785843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
        <p:nvSpPr>
          <p:cNvPr id="5" name="Content Placeholder 2"/>
          <p:cNvSpPr txBox="1">
            <a:spLocks/>
          </p:cNvSpPr>
          <p:nvPr/>
        </p:nvSpPr>
        <p:spPr>
          <a:xfrm>
            <a:off x="2611586" y="1525432"/>
            <a:ext cx="9247622" cy="49126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l-GR" sz="2000" dirty="0"/>
              <a:t>Χαρακτηριστικά και Λειτουργίες που δεν υπάρχουν αλλού.</a:t>
            </a:r>
          </a:p>
          <a:p>
            <a:pPr>
              <a:spcBef>
                <a:spcPts val="1200"/>
              </a:spcBef>
            </a:pPr>
            <a:r>
              <a:rPr lang="el-GR" sz="2000" dirty="0"/>
              <a:t>Τα δεδομένα μας, με τον τρόπο μας.</a:t>
            </a:r>
          </a:p>
          <a:p>
            <a:pPr>
              <a:spcBef>
                <a:spcPts val="1200"/>
              </a:spcBef>
            </a:pPr>
            <a:r>
              <a:rPr lang="el-GR" sz="2000" dirty="0"/>
              <a:t>Απλά … δουλεύει.</a:t>
            </a:r>
          </a:p>
          <a:p>
            <a:pPr>
              <a:spcBef>
                <a:spcPts val="1200"/>
              </a:spcBef>
            </a:pPr>
            <a:r>
              <a:rPr lang="el-GR" sz="2000" dirty="0"/>
              <a:t>Δίκαιη, γνωστή εκ των προτέρων πολιτική </a:t>
            </a:r>
            <a:r>
              <a:rPr lang="el-GR" sz="2000" dirty="0" err="1"/>
              <a:t>αδειοδότησης</a:t>
            </a:r>
            <a:r>
              <a:rPr lang="el-GR" sz="2000" dirty="0"/>
              <a:t>.</a:t>
            </a:r>
          </a:p>
          <a:p>
            <a:pPr>
              <a:spcBef>
                <a:spcPts val="1200"/>
              </a:spcBef>
            </a:pPr>
            <a:r>
              <a:rPr lang="el-GR" sz="2000" dirty="0"/>
              <a:t>Δοκιμασμένο στην πράξη από κορυφαίες ανά τον κόσμο εταιρείες.</a:t>
            </a:r>
          </a:p>
          <a:p>
            <a:pPr>
              <a:spcBef>
                <a:spcPts val="1200"/>
              </a:spcBef>
            </a:pPr>
            <a:r>
              <a:rPr lang="el-GR" sz="2000" dirty="0"/>
              <a:t>Εύκολα προσαρμόσιμο και επεκτάσιμο.</a:t>
            </a:r>
          </a:p>
          <a:p>
            <a:pPr>
              <a:spcBef>
                <a:spcPts val="1200"/>
              </a:spcBef>
            </a:pPr>
            <a:r>
              <a:rPr lang="el-GR" sz="2000" dirty="0"/>
              <a:t>Εξαιρετική εξυπηρέτηση πελατών.</a:t>
            </a:r>
          </a:p>
          <a:p>
            <a:pPr>
              <a:spcBef>
                <a:spcPts val="1200"/>
              </a:spcBef>
            </a:pPr>
            <a:r>
              <a:rPr lang="el-GR" sz="2000" dirty="0"/>
              <a:t>Τρέχει παντού.</a:t>
            </a:r>
          </a:p>
          <a:p>
            <a:pPr>
              <a:spcBef>
                <a:spcPts val="1200"/>
              </a:spcBef>
            </a:pPr>
            <a:r>
              <a:rPr lang="el-GR" sz="2000" dirty="0"/>
              <a:t>Βελτιώνεται συνεχώς.</a:t>
            </a:r>
          </a:p>
          <a:p>
            <a:pPr>
              <a:spcBef>
                <a:spcPts val="1200"/>
              </a:spcBef>
            </a:pPr>
            <a:r>
              <a:rPr lang="el-GR" sz="2000" dirty="0"/>
              <a:t>Αναγνωρισμένο και βραβευμένο.</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Finally, why Confluence</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2508785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
        <p:nvSpPr>
          <p:cNvPr id="5"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Ένα από τα μεγαλύτερα οφέλη του </a:t>
            </a:r>
            <a:r>
              <a:rPr lang="el-GR" sz="2000" dirty="0" err="1"/>
              <a:t>Confluence</a:t>
            </a:r>
            <a:r>
              <a:rPr lang="el-GR" sz="2000" dirty="0"/>
              <a:t> είναι ότι όσο περισσότεροι άνθρωποι σ’ έναν οργανισμό το χρησιμοποιούν, θα γίνει ο κατάλληλος χώρος για την εύρεση σημαντικών πληροφοριών.</a:t>
            </a:r>
          </a:p>
          <a:p>
            <a:pPr>
              <a:spcBef>
                <a:spcPts val="1200"/>
              </a:spcBef>
            </a:pPr>
            <a:r>
              <a:rPr lang="el-GR" sz="2000" dirty="0"/>
              <a:t>Όταν όλοι αποκτήσουν τη συνήθεια να προσθέτουν όλες τις σχετικές πληροφορίες σε μια σελίδα και έχοντας όλες τις συνομιλίες σ’ αυτήν τη σελίδα, δεν θα χρειαστεί κάποιο άλλο εργαλείο ή σύστημα για την εύρεση της σωστής πληροφορίας - είναι όλα ακριβώς εκεί. </a:t>
            </a:r>
          </a:p>
          <a:p>
            <a:pPr>
              <a:spcBef>
                <a:spcPts val="1200"/>
              </a:spcBef>
            </a:pPr>
            <a:r>
              <a:rPr lang="el-GR" sz="2000" dirty="0"/>
              <a:t>Το </a:t>
            </a:r>
            <a:r>
              <a:rPr lang="en-US" sz="2000" dirty="0"/>
              <a:t>Confluence </a:t>
            </a:r>
            <a:r>
              <a:rPr lang="el-GR" sz="2000" dirty="0"/>
              <a:t>είναι ένας νέος τρόπος συνεργασίας ομάδων. Μόλις υπάρξει εξοικείωση με τα βασικά, οι τρόποι με τους οποίους μπορεί να  χρησιμοποιηθεί είναι πρακτικά αμέτρητοι. </a:t>
            </a:r>
          </a:p>
        </p:txBody>
      </p:sp>
      <p:sp>
        <p:nvSpPr>
          <p:cNvPr id="6"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Conclusion</a:t>
            </a:r>
            <a:endParaRPr lang="el-G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33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Bef>
                <a:spcPts val="1200"/>
              </a:spcBef>
            </a:pPr>
            <a:r>
              <a:rPr lang="el-GR" sz="2400" dirty="0">
                <a:solidFill>
                  <a:schemeClr val="tx1">
                    <a:lumMod val="65000"/>
                    <a:lumOff val="35000"/>
                  </a:schemeClr>
                </a:solidFill>
              </a:rPr>
              <a:t>Το μόνο αναντικατάστατο κεφάλαιο που διαθέτει ένας οργανισμός είναι οι γνώσεις και οι δυνατότητες των ανθρώπων του. </a:t>
            </a:r>
            <a:br>
              <a:rPr lang="en-US" sz="2400" dirty="0">
                <a:solidFill>
                  <a:schemeClr val="tx1">
                    <a:lumMod val="65000"/>
                    <a:lumOff val="35000"/>
                  </a:schemeClr>
                </a:solidFill>
              </a:rPr>
            </a:br>
            <a:r>
              <a:rPr lang="el-GR" sz="2400" dirty="0">
                <a:solidFill>
                  <a:schemeClr val="tx1">
                    <a:lumMod val="65000"/>
                    <a:lumOff val="35000"/>
                  </a:schemeClr>
                </a:solidFill>
              </a:rPr>
              <a:t>Η παραγωγικότητα αυτού του κεφαλαίου εξαρτάται από το πόσο αποτελεσματικά οι άνθρωποι μοιράζονται τις ικανότητές τους με εκείνους που μπορούν να τις χρησιμοποιήσουν.</a:t>
            </a:r>
            <a:endParaRPr lang="el-GR" sz="2400" dirty="0"/>
          </a:p>
        </p:txBody>
      </p:sp>
      <p:sp>
        <p:nvSpPr>
          <p:cNvPr id="2" name="Text Placeholder 1"/>
          <p:cNvSpPr>
            <a:spLocks noGrp="1"/>
          </p:cNvSpPr>
          <p:nvPr>
            <p:ph type="body" sz="quarter" idx="13"/>
          </p:nvPr>
        </p:nvSpPr>
        <p:spPr/>
        <p:txBody>
          <a:bodyPr/>
          <a:lstStyle/>
          <a:p>
            <a:pPr algn="r"/>
            <a:r>
              <a:rPr lang="en-US" sz="2000" b="1" i="1" dirty="0">
                <a:solidFill>
                  <a:schemeClr val="tx1">
                    <a:lumMod val="65000"/>
                    <a:lumOff val="35000"/>
                  </a:schemeClr>
                </a:solidFill>
              </a:rPr>
              <a:t>Andrew Carnegie</a:t>
            </a:r>
            <a:endParaRPr lang="el-GR" sz="20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4266042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92925" y="624110"/>
            <a:ext cx="8911687" cy="864000"/>
          </a:xfrm>
        </p:spPr>
        <p:txBody>
          <a:bodyPr/>
          <a:lstStyle/>
          <a:p>
            <a:r>
              <a:rPr lang="el-GR" dirty="0"/>
              <a:t>Βιβλιογραφία</a:t>
            </a:r>
          </a:p>
        </p:txBody>
      </p:sp>
      <p:sp>
        <p:nvSpPr>
          <p:cNvPr id="7" name="Content Placeholder 6"/>
          <p:cNvSpPr>
            <a:spLocks noGrp="1"/>
          </p:cNvSpPr>
          <p:nvPr>
            <p:ph idx="1"/>
          </p:nvPr>
        </p:nvSpPr>
        <p:spPr>
          <a:xfrm>
            <a:off x="2589212" y="1488110"/>
            <a:ext cx="8915400" cy="4423112"/>
          </a:xfrm>
        </p:spPr>
        <p:txBody>
          <a:bodyPr/>
          <a:lstStyle/>
          <a:p>
            <a:r>
              <a:rPr lang="en-US" dirty="0"/>
              <a:t>https://www.atlassian.com</a:t>
            </a:r>
            <a:endParaRPr lang="el-GR" dirty="0"/>
          </a:p>
          <a:p>
            <a:r>
              <a:rPr lang="en-US" dirty="0"/>
              <a:t>https://www.atlassian.com/software/confluence</a:t>
            </a:r>
            <a:r>
              <a:rPr lang="el-GR" dirty="0"/>
              <a:t> </a:t>
            </a:r>
          </a:p>
          <a:p>
            <a:r>
              <a:rPr lang="en-US" dirty="0"/>
              <a:t>https://community.atlassian.com/t5/Confluence/ct-p/confluence</a:t>
            </a:r>
            <a:r>
              <a:rPr lang="el-GR" dirty="0"/>
              <a:t> </a:t>
            </a:r>
          </a:p>
          <a:p>
            <a:r>
              <a:rPr lang="en-US" dirty="0"/>
              <a:t>https://www.slideshare.net/sgenterprise20/introduction-to-confluence</a:t>
            </a:r>
            <a:r>
              <a:rPr lang="el-GR" dirty="0"/>
              <a:t> </a:t>
            </a:r>
          </a:p>
          <a:p>
            <a:r>
              <a:rPr lang="en-US" dirty="0"/>
              <a:t>https://www.youtube.com/user/GoAtlassian</a:t>
            </a:r>
            <a:r>
              <a:rPr lang="el-GR" dirty="0"/>
              <a:t> </a:t>
            </a:r>
          </a:p>
          <a:p>
            <a:r>
              <a:rPr lang="en-US" dirty="0"/>
              <a:t>https://www.youtube.com/watch?v=y1YTsMTrC7c</a:t>
            </a:r>
            <a:r>
              <a:rPr lang="el-GR" dirty="0"/>
              <a:t> </a:t>
            </a:r>
          </a:p>
          <a:p>
            <a:endParaRPr lang="el-GR" dirty="0"/>
          </a:p>
          <a:p>
            <a:pPr marL="0" indent="0">
              <a:buNone/>
            </a:pPr>
            <a:endParaRPr lang="el-GR" dirty="0"/>
          </a:p>
          <a:p>
            <a:pPr marL="0" indent="0" algn="ctr">
              <a:buNone/>
            </a:pPr>
            <a:r>
              <a:rPr lang="el-GR" sz="3200" b="1" i="1" dirty="0"/>
              <a:t>Σας ευχαριστώ.</a:t>
            </a:r>
          </a:p>
          <a:p>
            <a:endParaRPr lang="el-GR"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42401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11586" y="661432"/>
            <a:ext cx="924377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Σύντομη Ιστορία (3/4)</a:t>
            </a:r>
          </a:p>
        </p:txBody>
      </p:sp>
      <p:sp>
        <p:nvSpPr>
          <p:cNvPr id="5"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2007. Γεννιούνται οι 5 βασικές τους αξίες:</a:t>
            </a:r>
          </a:p>
          <a:p>
            <a:pPr marL="857250" lvl="1" indent="-457200">
              <a:spcBef>
                <a:spcPts val="600"/>
              </a:spcBef>
              <a:buFont typeface="+mj-lt"/>
              <a:buAutoNum type="arabicPeriod"/>
            </a:pPr>
            <a:r>
              <a:rPr lang="el-GR" dirty="0"/>
              <a:t>Ανοιχτή εταιρεία.</a:t>
            </a:r>
          </a:p>
          <a:p>
            <a:pPr marL="857250" lvl="1" indent="-457200">
              <a:spcBef>
                <a:spcPts val="600"/>
              </a:spcBef>
              <a:buFont typeface="+mj-lt"/>
              <a:buAutoNum type="arabicPeriod"/>
            </a:pPr>
            <a:r>
              <a:rPr lang="el-GR" dirty="0"/>
              <a:t>Δημιουργία με καρδιά και ισορροπία.</a:t>
            </a:r>
          </a:p>
          <a:p>
            <a:pPr marL="857250" lvl="1" indent="-457200">
              <a:spcBef>
                <a:spcPts val="600"/>
              </a:spcBef>
              <a:buFont typeface="+mj-lt"/>
              <a:buAutoNum type="arabicPeriod"/>
            </a:pPr>
            <a:r>
              <a:rPr lang="el-GR" dirty="0"/>
              <a:t>Να μην εκμεταλλεύονται  (#@!%)  τον πελάτη.</a:t>
            </a:r>
          </a:p>
          <a:p>
            <a:pPr marL="857250" lvl="1" indent="-457200">
              <a:spcBef>
                <a:spcPts val="600"/>
              </a:spcBef>
              <a:buFont typeface="+mj-lt"/>
              <a:buAutoNum type="arabicPeriod"/>
            </a:pPr>
            <a:r>
              <a:rPr lang="el-GR" dirty="0"/>
              <a:t>Να λειτουργούν ως πραγματική ομάδα.</a:t>
            </a:r>
          </a:p>
          <a:p>
            <a:pPr marL="857250" lvl="1" indent="-457200">
              <a:spcBef>
                <a:spcPts val="600"/>
              </a:spcBef>
              <a:buFont typeface="+mj-lt"/>
              <a:buAutoNum type="arabicPeriod"/>
            </a:pPr>
            <a:r>
              <a:rPr lang="el-GR" dirty="0"/>
              <a:t>Να είναι η αλλαγή που αναζητούν.</a:t>
            </a:r>
          </a:p>
          <a:p>
            <a:pPr>
              <a:spcBef>
                <a:spcPts val="1200"/>
              </a:spcBef>
            </a:pPr>
            <a:r>
              <a:rPr lang="el-GR" sz="2000" dirty="0"/>
              <a:t>2009. Εγκαινιάζεται το πρώτο ευρωπαϊκό γραφείο στο Άμστερνταμ.</a:t>
            </a:r>
          </a:p>
          <a:p>
            <a:pPr>
              <a:spcBef>
                <a:spcPts val="1200"/>
              </a:spcBef>
            </a:pPr>
            <a:r>
              <a:rPr lang="el-GR" sz="2000" dirty="0"/>
              <a:t>2011. Δημιουργείται το </a:t>
            </a:r>
            <a:r>
              <a:rPr lang="en-US" sz="2000" dirty="0" err="1"/>
              <a:t>Atlassian</a:t>
            </a:r>
            <a:r>
              <a:rPr lang="en-US" sz="2000" dirty="0"/>
              <a:t> Cloud </a:t>
            </a:r>
            <a:r>
              <a:rPr lang="el-GR" sz="2000" dirty="0"/>
              <a:t>για την παροχή προϊόντων και υπηρεσιών νέφους.</a:t>
            </a:r>
          </a:p>
          <a:p>
            <a:pPr>
              <a:spcBef>
                <a:spcPts val="1200"/>
              </a:spcBef>
            </a:pPr>
            <a:r>
              <a:rPr lang="el-GR" sz="2000" dirty="0"/>
              <a:t>2012. Η </a:t>
            </a:r>
            <a:r>
              <a:rPr lang="en-US" sz="2000" dirty="0" err="1"/>
              <a:t>Atlassian</a:t>
            </a:r>
            <a:r>
              <a:rPr lang="en-US" sz="2000" dirty="0"/>
              <a:t> </a:t>
            </a:r>
            <a:r>
              <a:rPr lang="el-GR" sz="2000" dirty="0"/>
              <a:t>γίνεται 10 χρονών και φτάνουν τα 100 εκ. δολάρια εσόδων χωρίς ομάδα πωλήσεων. Γίνεται διαθέσιμο το </a:t>
            </a:r>
            <a:r>
              <a:rPr lang="en-US" sz="2000" dirty="0" err="1"/>
              <a:t>Bitbucket</a:t>
            </a:r>
            <a:r>
              <a:rPr lang="en-US" sz="2000" dirty="0"/>
              <a:t> Server, </a:t>
            </a:r>
            <a:r>
              <a:rPr lang="el-GR" sz="2000" dirty="0"/>
              <a:t>προσφέροντας στις ομάδες πλήρη έλεγχο στον κώδικά τους.</a:t>
            </a:r>
          </a:p>
          <a:p>
            <a:pPr marL="0" indent="0">
              <a:spcBef>
                <a:spcPts val="1200"/>
              </a:spcBef>
              <a:buNone/>
            </a:pPr>
            <a:endParaRPr lang="el-GR" sz="20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2646" b="32507"/>
          <a:stretch/>
        </p:blipFill>
        <p:spPr>
          <a:xfrm>
            <a:off x="8975357" y="726503"/>
            <a:ext cx="2880000" cy="487681"/>
          </a:xfrm>
          <a:prstGeom prst="rect">
            <a:avLst/>
          </a:prstGeom>
        </p:spPr>
      </p:pic>
    </p:spTree>
    <p:extLst>
      <p:ext uri="{BB962C8B-B14F-4D97-AF65-F5344CB8AC3E}">
        <p14:creationId xmlns:p14="http://schemas.microsoft.com/office/powerpoint/2010/main" val="15392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itle 1"/>
          <p:cNvSpPr txBox="1">
            <a:spLocks/>
          </p:cNvSpPr>
          <p:nvPr/>
        </p:nvSpPr>
        <p:spPr>
          <a:xfrm>
            <a:off x="2611586" y="661432"/>
            <a:ext cx="924377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Σύντομη Ιστορία (4/4)</a:t>
            </a:r>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2014. Ψηφίζονται ως ο καλύτερος εργασιακός χώρος στην Αυστραλία. (#1 στην Ασία και #7 στις ΗΠΑ).</a:t>
            </a:r>
          </a:p>
          <a:p>
            <a:pPr>
              <a:spcBef>
                <a:spcPts val="1200"/>
              </a:spcBef>
            </a:pPr>
            <a:r>
              <a:rPr lang="el-GR" sz="2000" dirty="0"/>
              <a:t>2015. Η </a:t>
            </a:r>
            <a:r>
              <a:rPr lang="en-US" sz="2000" dirty="0" err="1"/>
              <a:t>Atlassian</a:t>
            </a:r>
            <a:r>
              <a:rPr lang="en-US" sz="2000" dirty="0"/>
              <a:t> </a:t>
            </a:r>
            <a:r>
              <a:rPr lang="el-GR" sz="2000" dirty="0"/>
              <a:t>μπαίνει στο χρηματιστήριο.</a:t>
            </a:r>
          </a:p>
          <a:p>
            <a:pPr>
              <a:spcBef>
                <a:spcPts val="1200"/>
              </a:spcBef>
            </a:pPr>
            <a:r>
              <a:rPr lang="el-GR" sz="2000" dirty="0"/>
              <a:t>2017. Το </a:t>
            </a:r>
            <a:r>
              <a:rPr lang="en-US" sz="2000" dirty="0"/>
              <a:t>Trello </a:t>
            </a:r>
            <a:r>
              <a:rPr lang="el-GR" sz="2000" dirty="0"/>
              <a:t>ενσωματώνεται στη λίστα προϊόντων τους. Η επικοινωνία της ομάδας κάνει άλμα προς τα εμπρός με την έκδοση του </a:t>
            </a:r>
            <a:r>
              <a:rPr lang="en-US" sz="2000" dirty="0"/>
              <a:t>Stride.</a:t>
            </a:r>
          </a:p>
          <a:p>
            <a:pPr>
              <a:spcBef>
                <a:spcPts val="1200"/>
              </a:spcBef>
            </a:pPr>
            <a:r>
              <a:rPr lang="en-US" sz="2000" dirty="0"/>
              <a:t>2018</a:t>
            </a:r>
            <a:r>
              <a:rPr lang="el-GR" sz="2000" dirty="0"/>
              <a:t>. Η ιστορία συνεχίζεται…</a:t>
            </a:r>
          </a:p>
          <a:p>
            <a:pPr marL="0" indent="0">
              <a:spcBef>
                <a:spcPts val="1200"/>
              </a:spcBef>
              <a:buNone/>
            </a:pPr>
            <a:endParaRPr lang="el-GR" sz="2000" dirty="0"/>
          </a:p>
          <a:p>
            <a:pPr>
              <a:spcBef>
                <a:spcPts val="1200"/>
              </a:spcBef>
            </a:pPr>
            <a:endParaRPr lang="el-GR" sz="20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2646" b="32507"/>
          <a:stretch/>
        </p:blipFill>
        <p:spPr>
          <a:xfrm>
            <a:off x="8975357" y="726503"/>
            <a:ext cx="2880000" cy="487681"/>
          </a:xfrm>
          <a:prstGeom prst="rect">
            <a:avLst/>
          </a:prstGeom>
        </p:spPr>
      </p:pic>
    </p:spTree>
    <p:extLst>
      <p:ext uri="{BB962C8B-B14F-4D97-AF65-F5344CB8AC3E}">
        <p14:creationId xmlns:p14="http://schemas.microsoft.com/office/powerpoint/2010/main" val="240634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Τι είναι το </a:t>
            </a:r>
            <a:r>
              <a:rPr lang="en-US" dirty="0"/>
              <a:t>Confluence</a:t>
            </a:r>
            <a:r>
              <a:rPr lang="el-GR" dirty="0"/>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Είναι η πιο δημοφιλής </a:t>
            </a:r>
            <a:r>
              <a:rPr lang="en-US" sz="2000" dirty="0"/>
              <a:t>on-line </a:t>
            </a:r>
            <a:r>
              <a:rPr lang="el-GR" sz="2000" dirty="0"/>
              <a:t>εμπορική εφαρμογή στον κόσμο που επιτρέπει στις ομάδες να οργανώνουν, να δημιουργούν και να συζητούν το έργο τους με ασφαλή τρόπο.</a:t>
            </a:r>
          </a:p>
          <a:p>
            <a:pPr>
              <a:spcBef>
                <a:spcPts val="1200"/>
              </a:spcBef>
            </a:pPr>
            <a:r>
              <a:rPr lang="el-GR" sz="2000" dirty="0"/>
              <a:t>Είναι μια πλατφόρμα που διευκολύνει τις ομάδες μιας επιχείρησης να συνεργάζονται καλύτερα και να μοιράζονται τις επιχειρησιακές και επιχειρηματικές γνώσεις.</a:t>
            </a:r>
          </a:p>
          <a:p>
            <a:pPr>
              <a:spcBef>
                <a:spcPts val="1200"/>
              </a:spcBef>
            </a:pPr>
            <a:r>
              <a:rPr lang="el-GR" sz="2000" dirty="0"/>
              <a:t>Έρχεται με πολλά χαρακτηριστικά και λειτουργίες για κοινωνική δικτύωση και αλληλεπίδραση.</a:t>
            </a:r>
          </a:p>
          <a:p>
            <a:pPr>
              <a:spcBef>
                <a:spcPts val="1200"/>
              </a:spcBef>
            </a:pPr>
            <a:r>
              <a:rPr lang="el-GR" sz="2000" dirty="0"/>
              <a:t>Αντλεί γνώσεις μέσω της συλλογής των γνώσεων και των συνομιλιών ως "παρενέργεια της εργασίας</a:t>
            </a:r>
            <a:r>
              <a:rPr lang="en-US" sz="2000" dirty="0"/>
              <a:t>”</a:t>
            </a:r>
            <a:r>
              <a:rPr lang="el-GR" sz="2000" dirty="0"/>
              <a:t>.</a:t>
            </a:r>
            <a:endParaRPr lang="en-US" sz="2000" dirty="0"/>
          </a:p>
          <a:p>
            <a:pPr>
              <a:spcBef>
                <a:spcPts val="1200"/>
              </a:spcBef>
            </a:pPr>
            <a:r>
              <a:rPr lang="el-GR" sz="2000" dirty="0"/>
              <a:t>Επιτρέπει να κάνετε περισσότερα με λιγότερα, διευκολύνοντας τη συνεργασία και τη ροή των πληροφοριών.</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95167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Τι είναι το </a:t>
            </a:r>
            <a:r>
              <a:rPr lang="en-US" dirty="0"/>
              <a:t>Confluence</a:t>
            </a:r>
            <a:r>
              <a:rPr lang="el-GR" dirty="0"/>
              <a:t>;</a:t>
            </a:r>
          </a:p>
        </p:txBody>
      </p:sp>
      <p:sp>
        <p:nvSpPr>
          <p:cNvPr id="6" name="Content Placeholder 2"/>
          <p:cNvSpPr>
            <a:spLocks noGrp="1"/>
          </p:cNvSpPr>
          <p:nvPr>
            <p:ph idx="1"/>
          </p:nvPr>
        </p:nvSpPr>
        <p:spPr>
          <a:xfrm>
            <a:off x="2611586" y="1525432"/>
            <a:ext cx="9247622" cy="4912690"/>
          </a:xfrm>
        </p:spPr>
        <p:txBody>
          <a:bodyPr>
            <a:normAutofit/>
          </a:bodyPr>
          <a:lstStyle/>
          <a:p>
            <a:pPr>
              <a:spcBef>
                <a:spcPts val="1200"/>
              </a:spcBef>
            </a:pPr>
            <a:r>
              <a:rPr lang="el-GR" sz="2000" dirty="0"/>
              <a:t>Η κεντρική ιδέα του </a:t>
            </a:r>
            <a:r>
              <a:rPr lang="en-US" sz="2000" dirty="0"/>
              <a:t>Confluence </a:t>
            </a:r>
            <a:r>
              <a:rPr lang="el-GR" sz="2000" dirty="0"/>
              <a:t>είναι να διευκολύνει την ανταλλαγή πληροφοριών μεταξύ των μελών μιας οικογένειας, μιας ομάδας ή μεταξύ φίλων.</a:t>
            </a:r>
          </a:p>
          <a:p>
            <a:pPr>
              <a:spcBef>
                <a:spcPts val="1200"/>
              </a:spcBef>
            </a:pPr>
            <a:r>
              <a:rPr lang="el-GR" sz="2000" dirty="0"/>
              <a:t>Το </a:t>
            </a:r>
            <a:r>
              <a:rPr lang="en-US" sz="2000" dirty="0"/>
              <a:t>Confluence, </a:t>
            </a:r>
            <a:r>
              <a:rPr lang="el-GR" sz="2000" dirty="0"/>
              <a:t>στη βάση του, χτίστηκε στις αρχές των </a:t>
            </a:r>
            <a:r>
              <a:rPr lang="en-US" sz="2000" dirty="0"/>
              <a:t>wiki.</a:t>
            </a:r>
          </a:p>
          <a:p>
            <a:pPr>
              <a:spcBef>
                <a:spcPts val="1200"/>
              </a:spcBef>
            </a:pPr>
            <a:r>
              <a:rPr lang="en-US" sz="2000" dirty="0"/>
              <a:t>Ta wiki </a:t>
            </a:r>
            <a:r>
              <a:rPr lang="el-GR" sz="2000" dirty="0"/>
              <a:t>είναι ιστοσελίδες ή οποιαδήποτε άλλη συλλογή εγγράφων υπερκειμένου που επιτρέπει στους χρήστες να τροποποιούν συνεργατικά περιεχόμενο και δομή.</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343094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Title 1"/>
          <p:cNvSpPr txBox="1">
            <a:spLocks/>
          </p:cNvSpPr>
          <p:nvPr/>
        </p:nvSpPr>
        <p:spPr>
          <a:xfrm>
            <a:off x="2611586" y="661432"/>
            <a:ext cx="9247621" cy="864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One wiki. Many uses.</a:t>
            </a:r>
            <a:endParaRPr lang="el-GR"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5972" t="5417" r="17360" b="7222"/>
          <a:stretch/>
        </p:blipFill>
        <p:spPr>
          <a:xfrm>
            <a:off x="2611586" y="1525432"/>
            <a:ext cx="6217879" cy="502847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207" y="626452"/>
            <a:ext cx="2880000" cy="681000"/>
          </a:xfrm>
          <a:prstGeom prst="rect">
            <a:avLst/>
          </a:prstGeom>
        </p:spPr>
      </p:pic>
    </p:spTree>
    <p:extLst>
      <p:ext uri="{BB962C8B-B14F-4D97-AF65-F5344CB8AC3E}">
        <p14:creationId xmlns:p14="http://schemas.microsoft.com/office/powerpoint/2010/main" val="147189568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1259</TotalTime>
  <Words>2880</Words>
  <Application>Microsoft Office PowerPoint</Application>
  <PresentationFormat>Widescreen</PresentationFormat>
  <Paragraphs>284</Paragraphs>
  <Slides>47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Century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 for Discussing Work</vt:lpstr>
      <vt:lpstr>PowerPoint Presentation</vt:lpstr>
      <vt:lpstr>PowerPoint Presentation</vt:lpstr>
      <vt:lpstr>PowerPoint Presentation</vt:lpstr>
      <vt:lpstr>PowerPoint Presentation</vt:lpstr>
      <vt:lpstr>PowerPoint Presentation</vt:lpstr>
      <vt:lpstr>Το μόνο αναντικατάστατο κεφάλαιο που διαθέτει ένας οργανισμός είναι οι γνώσεις και οι δυνατότητες των ανθρώπων του.  Η παραγωγικότητα αυτού του κεφαλαίου εξαρτάται από το πόσο αποτελεσματικά οι άνθρωποι μοιράζονται τις ικανότητές τους με εκείνους που μπορούν να τις χρησιμοποιήσουν.</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vangelis tolis</dc:creator>
  <cp:keywords>confluence</cp:keywords>
  <cp:lastModifiedBy>Vangelis Tolis</cp:lastModifiedBy>
  <cp:revision>142</cp:revision>
  <cp:lastPrinted>2018-12-06T21:58:54Z</cp:lastPrinted>
  <dcterms:created xsi:type="dcterms:W3CDTF">2018-11-14T22:25:37Z</dcterms:created>
  <dcterms:modified xsi:type="dcterms:W3CDTF">2019-01-31T20:37:17Z</dcterms:modified>
</cp:coreProperties>
</file>