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86" r:id="rId4"/>
    <p:sldId id="303" r:id="rId5"/>
    <p:sldId id="258" r:id="rId6"/>
    <p:sldId id="283" r:id="rId7"/>
    <p:sldId id="260" r:id="rId8"/>
    <p:sldId id="287" r:id="rId9"/>
    <p:sldId id="288" r:id="rId10"/>
    <p:sldId id="290" r:id="rId11"/>
    <p:sldId id="289" r:id="rId12"/>
    <p:sldId id="284" r:id="rId13"/>
    <p:sldId id="259" r:id="rId14"/>
    <p:sldId id="266" r:id="rId15"/>
    <p:sldId id="274" r:id="rId16"/>
    <p:sldId id="264" r:id="rId17"/>
    <p:sldId id="265" r:id="rId18"/>
    <p:sldId id="263" r:id="rId19"/>
    <p:sldId id="267" r:id="rId20"/>
    <p:sldId id="268" r:id="rId21"/>
    <p:sldId id="269" r:id="rId22"/>
    <p:sldId id="306" r:id="rId23"/>
    <p:sldId id="309" r:id="rId24"/>
    <p:sldId id="308" r:id="rId25"/>
    <p:sldId id="270" r:id="rId26"/>
    <p:sldId id="273" r:id="rId27"/>
    <p:sldId id="275" r:id="rId28"/>
    <p:sldId id="310" r:id="rId29"/>
    <p:sldId id="277" r:id="rId30"/>
    <p:sldId id="278" r:id="rId31"/>
    <p:sldId id="279" r:id="rId32"/>
    <p:sldId id="272" r:id="rId33"/>
    <p:sldId id="291" r:id="rId34"/>
    <p:sldId id="282" r:id="rId35"/>
    <p:sldId id="280" r:id="rId36"/>
    <p:sldId id="285" r:id="rId37"/>
    <p:sldId id="293" r:id="rId38"/>
    <p:sldId id="294" r:id="rId39"/>
    <p:sldId id="300" r:id="rId40"/>
    <p:sldId id="301" r:id="rId41"/>
    <p:sldId id="302" r:id="rId42"/>
    <p:sldId id="295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ΟΥΡΑΝΙΑ-ΝΙΚΑ ΓΟΛΕΜΑΤΗ" initials="ΟΓ" lastIdx="2" clrIdx="0">
    <p:extLst>
      <p:ext uri="{19B8F6BF-5375-455C-9EA6-DF929625EA0E}">
        <p15:presenceInfo xmlns:p15="http://schemas.microsoft.com/office/powerpoint/2012/main" userId="ΟΥΡΑΝΙΑ-ΝΙΚΑ ΓΟΛΕΜΑΤ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771" autoAdjust="0"/>
  </p:normalViewPr>
  <p:slideViewPr>
    <p:cSldViewPr snapToGrid="0">
      <p:cViewPr varScale="1">
        <p:scale>
          <a:sx n="83" d="100"/>
          <a:sy n="83" d="100"/>
        </p:scale>
        <p:origin x="643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02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5F148-3187-49B6-B642-8ED9127CEDF3}" type="doc">
      <dgm:prSet loTypeId="urn:microsoft.com/office/officeart/2008/layout/PictureAccent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641E2901-A563-4919-8FC5-40EB1DE7FBEB}">
      <dgm:prSet custT="1"/>
      <dgm:spPr/>
      <dgm:t>
        <a:bodyPr/>
        <a:lstStyle/>
        <a:p>
          <a:pPr rtl="0"/>
          <a:r>
            <a:rPr lang="el-GR" sz="5400" i="0" baseline="0" dirty="0" smtClean="0">
              <a:latin typeface="Bookman Old Style" panose="02050604050505020204" pitchFamily="18" charset="0"/>
            </a:rPr>
            <a:t>Περιεχόμενα</a:t>
          </a:r>
          <a:endParaRPr lang="el-GR" sz="5400" i="0" dirty="0">
            <a:latin typeface="Bookman Old Style" panose="02050604050505020204" pitchFamily="18" charset="0"/>
          </a:endParaRPr>
        </a:p>
      </dgm:t>
    </dgm:pt>
    <dgm:pt modelId="{B39D6FAA-7B18-4EF2-885A-B6FE9D9C6847}" type="parTrans" cxnId="{6FDE562F-8C9F-408E-9106-31DF8414A9E6}">
      <dgm:prSet/>
      <dgm:spPr/>
      <dgm:t>
        <a:bodyPr/>
        <a:lstStyle/>
        <a:p>
          <a:endParaRPr lang="el-GR"/>
        </a:p>
      </dgm:t>
    </dgm:pt>
    <dgm:pt modelId="{77F59A1A-FA5A-43B0-BF1E-96ED18D9062C}" type="sibTrans" cxnId="{6FDE562F-8C9F-408E-9106-31DF8414A9E6}">
      <dgm:prSet/>
      <dgm:spPr/>
      <dgm:t>
        <a:bodyPr/>
        <a:lstStyle/>
        <a:p>
          <a:endParaRPr lang="el-GR"/>
        </a:p>
      </dgm:t>
    </dgm:pt>
    <dgm:pt modelId="{6B30BC1E-449A-46D1-9FB0-40F9D26B48CF}">
      <dgm:prSet custT="1"/>
      <dgm:spPr/>
      <dgm:t>
        <a:bodyPr/>
        <a:lstStyle/>
        <a:p>
          <a:pPr algn="l" rtl="0"/>
          <a:r>
            <a:rPr lang="el-GR" sz="1800" baseline="0" dirty="0" smtClean="0">
              <a:latin typeface="Bookman Old Style" panose="02050604050505020204" pitchFamily="18" charset="0"/>
            </a:rPr>
            <a:t>Παγκόσμιος Ιστός – Ιστοσελίδα</a:t>
          </a:r>
          <a:endParaRPr lang="el-GR" sz="1800" dirty="0">
            <a:latin typeface="Bookman Old Style" panose="02050604050505020204" pitchFamily="18" charset="0"/>
          </a:endParaRPr>
        </a:p>
      </dgm:t>
    </dgm:pt>
    <dgm:pt modelId="{ED689DFE-E912-4EB6-A454-A0BE795139B1}" type="parTrans" cxnId="{40811564-9D92-471F-8AB3-1D952811AD92}">
      <dgm:prSet/>
      <dgm:spPr/>
      <dgm:t>
        <a:bodyPr/>
        <a:lstStyle/>
        <a:p>
          <a:endParaRPr lang="el-GR"/>
        </a:p>
      </dgm:t>
    </dgm:pt>
    <dgm:pt modelId="{B960CD35-D880-4C84-AA22-CE57DF33F660}" type="sibTrans" cxnId="{40811564-9D92-471F-8AB3-1D952811AD92}">
      <dgm:prSet/>
      <dgm:spPr/>
      <dgm:t>
        <a:bodyPr/>
        <a:lstStyle/>
        <a:p>
          <a:endParaRPr lang="el-GR"/>
        </a:p>
      </dgm:t>
    </dgm:pt>
    <dgm:pt modelId="{3E15E34E-BB26-4586-9A9E-0348B06B2355}">
      <dgm:prSet custT="1"/>
      <dgm:spPr/>
      <dgm:t>
        <a:bodyPr/>
        <a:lstStyle/>
        <a:p>
          <a:pPr algn="l" rtl="0"/>
          <a:r>
            <a:rPr lang="en-US" sz="1800" baseline="0" dirty="0" smtClean="0">
              <a:latin typeface="Bookman Old Style" panose="02050604050505020204" pitchFamily="18" charset="0"/>
            </a:rPr>
            <a:t>Single Page Applications</a:t>
          </a:r>
        </a:p>
        <a:p>
          <a:pPr algn="ctr" rtl="0"/>
          <a:r>
            <a:rPr lang="el-GR" sz="1800" cap="none" dirty="0" smtClean="0">
              <a:latin typeface="Bookman Old Style" panose="02050604050505020204" pitchFamily="18" charset="0"/>
            </a:rPr>
            <a:t>Πώς λειτουργεί </a:t>
          </a:r>
          <a:br>
            <a:rPr lang="el-GR" sz="1800" cap="none" dirty="0" smtClean="0">
              <a:latin typeface="Bookman Old Style" panose="02050604050505020204" pitchFamily="18" charset="0"/>
            </a:rPr>
          </a:br>
          <a:r>
            <a:rPr lang="el-GR" sz="1800" dirty="0" smtClean="0">
              <a:latin typeface="Bookman Old Style" panose="02050604050505020204" pitchFamily="18" charset="0"/>
            </a:rPr>
            <a:t>Πώς επιτεύχθηκε</a:t>
          </a:r>
          <a:br>
            <a:rPr lang="el-GR" sz="1800" dirty="0" smtClean="0">
              <a:latin typeface="Bookman Old Style" panose="02050604050505020204" pitchFamily="18" charset="0"/>
            </a:rPr>
          </a:br>
          <a:r>
            <a:rPr lang="el-GR" sz="1800" cap="none" dirty="0" smtClean="0">
              <a:latin typeface="Bookman Old Style" panose="02050604050505020204" pitchFamily="18" charset="0"/>
            </a:rPr>
            <a:t>Παράδειγμα</a:t>
          </a:r>
          <a:endParaRPr lang="el-GR" sz="1800" dirty="0">
            <a:latin typeface="Bookman Old Style" panose="02050604050505020204" pitchFamily="18" charset="0"/>
          </a:endParaRPr>
        </a:p>
      </dgm:t>
    </dgm:pt>
    <dgm:pt modelId="{D1EE3466-0684-4B61-9646-B165EB3AEBB3}" type="parTrans" cxnId="{FF39A828-F921-4685-BB1B-F212DF6068CA}">
      <dgm:prSet/>
      <dgm:spPr/>
      <dgm:t>
        <a:bodyPr/>
        <a:lstStyle/>
        <a:p>
          <a:endParaRPr lang="el-GR"/>
        </a:p>
      </dgm:t>
    </dgm:pt>
    <dgm:pt modelId="{39D04A76-74BA-4EFC-AFC5-FCFA2634378F}" type="sibTrans" cxnId="{FF39A828-F921-4685-BB1B-F212DF6068CA}">
      <dgm:prSet/>
      <dgm:spPr/>
      <dgm:t>
        <a:bodyPr/>
        <a:lstStyle/>
        <a:p>
          <a:endParaRPr lang="el-GR"/>
        </a:p>
      </dgm:t>
    </dgm:pt>
    <dgm:pt modelId="{CA1CFC1A-E273-4DFB-873D-DA7C5868FC1C}">
      <dgm:prSet custT="1"/>
      <dgm:spPr/>
      <dgm:t>
        <a:bodyPr/>
        <a:lstStyle/>
        <a:p>
          <a:pPr algn="l" rtl="0"/>
          <a:r>
            <a:rPr lang="en-US" sz="1800" baseline="0" dirty="0" smtClean="0">
              <a:latin typeface="Bookman Old Style" panose="02050604050505020204" pitchFamily="18" charset="0"/>
            </a:rPr>
            <a:t>Progressive Enhancement </a:t>
          </a:r>
        </a:p>
        <a:p>
          <a:pPr algn="ctr" rtl="0"/>
          <a:r>
            <a:rPr lang="el-GR" sz="1800" baseline="0" dirty="0" smtClean="0">
              <a:latin typeface="Bookman Old Style" panose="02050604050505020204" pitchFamily="18" charset="0"/>
            </a:rPr>
            <a:t>Πλεονεκτήματα</a:t>
          </a:r>
          <a:endParaRPr lang="el-GR" sz="1800" dirty="0">
            <a:latin typeface="Bookman Old Style" panose="02050604050505020204" pitchFamily="18" charset="0"/>
          </a:endParaRPr>
        </a:p>
      </dgm:t>
    </dgm:pt>
    <dgm:pt modelId="{03B0A56A-3354-411A-B5D3-06AD8FDE5347}" type="parTrans" cxnId="{91B1333F-591F-43FA-BD86-D24B6061C381}">
      <dgm:prSet/>
      <dgm:spPr/>
      <dgm:t>
        <a:bodyPr/>
        <a:lstStyle/>
        <a:p>
          <a:endParaRPr lang="en-US"/>
        </a:p>
      </dgm:t>
    </dgm:pt>
    <dgm:pt modelId="{0BB8FF5D-E23D-4918-A743-E8FFEBDEEEB5}" type="sibTrans" cxnId="{91B1333F-591F-43FA-BD86-D24B6061C381}">
      <dgm:prSet/>
      <dgm:spPr/>
      <dgm:t>
        <a:bodyPr/>
        <a:lstStyle/>
        <a:p>
          <a:endParaRPr lang="en-US"/>
        </a:p>
      </dgm:t>
    </dgm:pt>
    <dgm:pt modelId="{934421DD-34FB-4044-B6E6-1BECCB8DB5CE}">
      <dgm:prSet custT="1"/>
      <dgm:spPr/>
      <dgm:t>
        <a:bodyPr/>
        <a:lstStyle/>
        <a:p>
          <a:pPr algn="l" rtl="0"/>
          <a:r>
            <a:rPr lang="en-US" sz="1800" baseline="0" dirty="0" smtClean="0">
              <a:latin typeface="Bookman Old Style" panose="02050604050505020204" pitchFamily="18" charset="0"/>
            </a:rPr>
            <a:t>Model View Controller</a:t>
          </a:r>
        </a:p>
        <a:p>
          <a:pPr algn="ctr" rtl="0"/>
          <a:r>
            <a:rPr lang="el-GR" sz="1800" baseline="0" dirty="0" smtClean="0">
              <a:latin typeface="Bookman Old Style" panose="02050604050505020204" pitchFamily="18" charset="0"/>
            </a:rPr>
            <a:t>Πλεονεκτήματα</a:t>
          </a:r>
          <a:br>
            <a:rPr lang="el-GR" sz="1800" baseline="0" dirty="0" smtClean="0">
              <a:latin typeface="Bookman Old Style" panose="02050604050505020204" pitchFamily="18" charset="0"/>
            </a:rPr>
          </a:br>
          <a:r>
            <a:rPr lang="el-GR" sz="1800" baseline="0" dirty="0" smtClean="0">
              <a:latin typeface="Bookman Old Style" panose="02050604050505020204" pitchFamily="18" charset="0"/>
            </a:rPr>
            <a:t>Παράδειγμα</a:t>
          </a:r>
          <a:endParaRPr lang="el-GR" sz="1800" dirty="0">
            <a:latin typeface="Bookman Old Style" panose="02050604050505020204" pitchFamily="18" charset="0"/>
          </a:endParaRPr>
        </a:p>
      </dgm:t>
    </dgm:pt>
    <dgm:pt modelId="{ACA9DD6D-4820-4CF4-AD5F-9DB100A582B1}" type="parTrans" cxnId="{4EC57263-C909-41AE-B734-05B49BC10DC2}">
      <dgm:prSet/>
      <dgm:spPr/>
      <dgm:t>
        <a:bodyPr/>
        <a:lstStyle/>
        <a:p>
          <a:endParaRPr lang="en-US"/>
        </a:p>
      </dgm:t>
    </dgm:pt>
    <dgm:pt modelId="{7AEC829F-4849-4BDA-A906-6C45D90A03F4}" type="sibTrans" cxnId="{4EC57263-C909-41AE-B734-05B49BC10DC2}">
      <dgm:prSet/>
      <dgm:spPr/>
      <dgm:t>
        <a:bodyPr/>
        <a:lstStyle/>
        <a:p>
          <a:endParaRPr lang="en-US"/>
        </a:p>
      </dgm:t>
    </dgm:pt>
    <dgm:pt modelId="{833448C1-BB7D-4AB7-B4F9-85A8E4565918}" type="pres">
      <dgm:prSet presAssocID="{17B5F148-3187-49B6-B642-8ED9127CEDF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DDF6D4-DCA6-4D8F-94AC-266AE9727058}" type="pres">
      <dgm:prSet presAssocID="{641E2901-A563-4919-8FC5-40EB1DE7FBEB}" presName="root" presStyleCnt="0">
        <dgm:presLayoutVars>
          <dgm:chMax/>
          <dgm:chPref val="4"/>
        </dgm:presLayoutVars>
      </dgm:prSet>
      <dgm:spPr/>
    </dgm:pt>
    <dgm:pt modelId="{913553F1-47FE-4D99-B6E8-26B453EF6CFF}" type="pres">
      <dgm:prSet presAssocID="{641E2901-A563-4919-8FC5-40EB1DE7FBEB}" presName="rootComposite" presStyleCnt="0">
        <dgm:presLayoutVars/>
      </dgm:prSet>
      <dgm:spPr/>
    </dgm:pt>
    <dgm:pt modelId="{54064B50-0DA3-4E2C-8050-960AA633569C}" type="pres">
      <dgm:prSet presAssocID="{641E2901-A563-4919-8FC5-40EB1DE7FBEB}" presName="rootText" presStyleLbl="node0" presStyleIdx="0" presStyleCnt="1" custScaleX="121717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0645F5EB-AE2D-4B21-A337-BC651F682955}" type="pres">
      <dgm:prSet presAssocID="{641E2901-A563-4919-8FC5-40EB1DE7FBEB}" presName="childShape" presStyleCnt="0">
        <dgm:presLayoutVars>
          <dgm:chMax val="0"/>
          <dgm:chPref val="0"/>
        </dgm:presLayoutVars>
      </dgm:prSet>
      <dgm:spPr/>
    </dgm:pt>
    <dgm:pt modelId="{70201C2A-03FD-4AD3-8F28-5D2A855DDCD7}" type="pres">
      <dgm:prSet presAssocID="{6B30BC1E-449A-46D1-9FB0-40F9D26B48CF}" presName="childComposite" presStyleCnt="0">
        <dgm:presLayoutVars>
          <dgm:chMax val="0"/>
          <dgm:chPref val="0"/>
        </dgm:presLayoutVars>
      </dgm:prSet>
      <dgm:spPr/>
    </dgm:pt>
    <dgm:pt modelId="{BFE1CABA-1CA7-4B4E-A2D6-236652B2BF38}" type="pres">
      <dgm:prSet presAssocID="{6B30BC1E-449A-46D1-9FB0-40F9D26B48CF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8C040D9-EAF0-4F09-B8CB-CA6567603269}" type="pres">
      <dgm:prSet presAssocID="{6B30BC1E-449A-46D1-9FB0-40F9D26B48CF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F43BA-5DDA-4F08-B66E-4094C21E1854}" type="pres">
      <dgm:prSet presAssocID="{3E15E34E-BB26-4586-9A9E-0348B06B2355}" presName="childComposite" presStyleCnt="0">
        <dgm:presLayoutVars>
          <dgm:chMax val="0"/>
          <dgm:chPref val="0"/>
        </dgm:presLayoutVars>
      </dgm:prSet>
      <dgm:spPr/>
    </dgm:pt>
    <dgm:pt modelId="{E12A0CB9-CD6D-4CCD-94AB-F5590C875213}" type="pres">
      <dgm:prSet presAssocID="{3E15E34E-BB26-4586-9A9E-0348B06B2355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032A2BA8-6A0F-4A5B-9C21-05CDE45BBBD7}" type="pres">
      <dgm:prSet presAssocID="{3E15E34E-BB26-4586-9A9E-0348B06B235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8C454-B3D2-4F16-9296-5CA2935E2239}" type="pres">
      <dgm:prSet presAssocID="{CA1CFC1A-E273-4DFB-873D-DA7C5868FC1C}" presName="childComposite" presStyleCnt="0">
        <dgm:presLayoutVars>
          <dgm:chMax val="0"/>
          <dgm:chPref val="0"/>
        </dgm:presLayoutVars>
      </dgm:prSet>
      <dgm:spPr/>
    </dgm:pt>
    <dgm:pt modelId="{4AFFF12A-9A78-4044-81A1-795E72AA5437}" type="pres">
      <dgm:prSet presAssocID="{CA1CFC1A-E273-4DFB-873D-DA7C5868FC1C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16CDA123-B71C-4710-848E-C489B6B9E2CC}" type="pres">
      <dgm:prSet presAssocID="{CA1CFC1A-E273-4DFB-873D-DA7C5868FC1C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6EF1F-8BD2-49C2-9D99-58FB6BDECADC}" type="pres">
      <dgm:prSet presAssocID="{934421DD-34FB-4044-B6E6-1BECCB8DB5CE}" presName="childComposite" presStyleCnt="0">
        <dgm:presLayoutVars>
          <dgm:chMax val="0"/>
          <dgm:chPref val="0"/>
        </dgm:presLayoutVars>
      </dgm:prSet>
      <dgm:spPr/>
    </dgm:pt>
    <dgm:pt modelId="{0993CDA2-F1D6-434C-B923-9551A056ADD2}" type="pres">
      <dgm:prSet presAssocID="{934421DD-34FB-4044-B6E6-1BECCB8DB5CE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4769CE5D-AB06-4C15-BB0C-2316B7A502AB}" type="pres">
      <dgm:prSet presAssocID="{934421DD-34FB-4044-B6E6-1BECCB8DB5C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A44753-C406-4026-9098-BA0D263276C6}" type="presOf" srcId="{3E15E34E-BB26-4586-9A9E-0348B06B2355}" destId="{032A2BA8-6A0F-4A5B-9C21-05CDE45BBBD7}" srcOrd="0" destOrd="0" presId="urn:microsoft.com/office/officeart/2008/layout/PictureAccentList"/>
    <dgm:cxn modelId="{6FDE562F-8C9F-408E-9106-31DF8414A9E6}" srcId="{17B5F148-3187-49B6-B642-8ED9127CEDF3}" destId="{641E2901-A563-4919-8FC5-40EB1DE7FBEB}" srcOrd="0" destOrd="0" parTransId="{B39D6FAA-7B18-4EF2-885A-B6FE9D9C6847}" sibTransId="{77F59A1A-FA5A-43B0-BF1E-96ED18D9062C}"/>
    <dgm:cxn modelId="{ECB2F0C9-6941-49DB-AFE2-E6126616F520}" type="presOf" srcId="{17B5F148-3187-49B6-B642-8ED9127CEDF3}" destId="{833448C1-BB7D-4AB7-B4F9-85A8E4565918}" srcOrd="0" destOrd="0" presId="urn:microsoft.com/office/officeart/2008/layout/PictureAccentList"/>
    <dgm:cxn modelId="{40811564-9D92-471F-8AB3-1D952811AD92}" srcId="{641E2901-A563-4919-8FC5-40EB1DE7FBEB}" destId="{6B30BC1E-449A-46D1-9FB0-40F9D26B48CF}" srcOrd="0" destOrd="0" parTransId="{ED689DFE-E912-4EB6-A454-A0BE795139B1}" sibTransId="{B960CD35-D880-4C84-AA22-CE57DF33F660}"/>
    <dgm:cxn modelId="{84828C14-A513-4C17-88DA-50B80EA653F2}" type="presOf" srcId="{6B30BC1E-449A-46D1-9FB0-40F9D26B48CF}" destId="{68C040D9-EAF0-4F09-B8CB-CA6567603269}" srcOrd="0" destOrd="0" presId="urn:microsoft.com/office/officeart/2008/layout/PictureAccentList"/>
    <dgm:cxn modelId="{2F2BE428-BBC7-4F73-9200-FDA857F626FB}" type="presOf" srcId="{CA1CFC1A-E273-4DFB-873D-DA7C5868FC1C}" destId="{16CDA123-B71C-4710-848E-C489B6B9E2CC}" srcOrd="0" destOrd="0" presId="urn:microsoft.com/office/officeart/2008/layout/PictureAccentList"/>
    <dgm:cxn modelId="{91B1333F-591F-43FA-BD86-D24B6061C381}" srcId="{641E2901-A563-4919-8FC5-40EB1DE7FBEB}" destId="{CA1CFC1A-E273-4DFB-873D-DA7C5868FC1C}" srcOrd="2" destOrd="0" parTransId="{03B0A56A-3354-411A-B5D3-06AD8FDE5347}" sibTransId="{0BB8FF5D-E23D-4918-A743-E8FFEBDEEEB5}"/>
    <dgm:cxn modelId="{28A997E6-C30A-4056-8496-B4D49D2280FB}" type="presOf" srcId="{641E2901-A563-4919-8FC5-40EB1DE7FBEB}" destId="{54064B50-0DA3-4E2C-8050-960AA633569C}" srcOrd="0" destOrd="0" presId="urn:microsoft.com/office/officeart/2008/layout/PictureAccentList"/>
    <dgm:cxn modelId="{4EC57263-C909-41AE-B734-05B49BC10DC2}" srcId="{641E2901-A563-4919-8FC5-40EB1DE7FBEB}" destId="{934421DD-34FB-4044-B6E6-1BECCB8DB5CE}" srcOrd="3" destOrd="0" parTransId="{ACA9DD6D-4820-4CF4-AD5F-9DB100A582B1}" sibTransId="{7AEC829F-4849-4BDA-A906-6C45D90A03F4}"/>
    <dgm:cxn modelId="{7E9D33D8-4881-4FDE-A0BC-AFCAD2F10E5A}" type="presOf" srcId="{934421DD-34FB-4044-B6E6-1BECCB8DB5CE}" destId="{4769CE5D-AB06-4C15-BB0C-2316B7A502AB}" srcOrd="0" destOrd="0" presId="urn:microsoft.com/office/officeart/2008/layout/PictureAccentList"/>
    <dgm:cxn modelId="{FF39A828-F921-4685-BB1B-F212DF6068CA}" srcId="{641E2901-A563-4919-8FC5-40EB1DE7FBEB}" destId="{3E15E34E-BB26-4586-9A9E-0348B06B2355}" srcOrd="1" destOrd="0" parTransId="{D1EE3466-0684-4B61-9646-B165EB3AEBB3}" sibTransId="{39D04A76-74BA-4EFC-AFC5-FCFA2634378F}"/>
    <dgm:cxn modelId="{4F20B605-D67A-4D16-A6C7-CC7BADBF3366}" type="presParOf" srcId="{833448C1-BB7D-4AB7-B4F9-85A8E4565918}" destId="{D5DDF6D4-DCA6-4D8F-94AC-266AE9727058}" srcOrd="0" destOrd="0" presId="urn:microsoft.com/office/officeart/2008/layout/PictureAccentList"/>
    <dgm:cxn modelId="{4EC3F783-3EC4-4D7E-A1DD-7667D973AF05}" type="presParOf" srcId="{D5DDF6D4-DCA6-4D8F-94AC-266AE9727058}" destId="{913553F1-47FE-4D99-B6E8-26B453EF6CFF}" srcOrd="0" destOrd="0" presId="urn:microsoft.com/office/officeart/2008/layout/PictureAccentList"/>
    <dgm:cxn modelId="{FE89B852-E148-4BB7-9E35-63DAEA876FD6}" type="presParOf" srcId="{913553F1-47FE-4D99-B6E8-26B453EF6CFF}" destId="{54064B50-0DA3-4E2C-8050-960AA633569C}" srcOrd="0" destOrd="0" presId="urn:microsoft.com/office/officeart/2008/layout/PictureAccentList"/>
    <dgm:cxn modelId="{78163FEE-B8C7-486F-8F4C-4CDEA5C754C8}" type="presParOf" srcId="{D5DDF6D4-DCA6-4D8F-94AC-266AE9727058}" destId="{0645F5EB-AE2D-4B21-A337-BC651F682955}" srcOrd="1" destOrd="0" presId="urn:microsoft.com/office/officeart/2008/layout/PictureAccentList"/>
    <dgm:cxn modelId="{499ECDA2-69B0-4781-80CC-52714612AB3E}" type="presParOf" srcId="{0645F5EB-AE2D-4B21-A337-BC651F682955}" destId="{70201C2A-03FD-4AD3-8F28-5D2A855DDCD7}" srcOrd="0" destOrd="0" presId="urn:microsoft.com/office/officeart/2008/layout/PictureAccentList"/>
    <dgm:cxn modelId="{69440883-DA3C-4A75-823F-8D09B6AD080F}" type="presParOf" srcId="{70201C2A-03FD-4AD3-8F28-5D2A855DDCD7}" destId="{BFE1CABA-1CA7-4B4E-A2D6-236652B2BF38}" srcOrd="0" destOrd="0" presId="urn:microsoft.com/office/officeart/2008/layout/PictureAccentList"/>
    <dgm:cxn modelId="{0F3183CE-D622-4C56-9963-03F7171ED395}" type="presParOf" srcId="{70201C2A-03FD-4AD3-8F28-5D2A855DDCD7}" destId="{68C040D9-EAF0-4F09-B8CB-CA6567603269}" srcOrd="1" destOrd="0" presId="urn:microsoft.com/office/officeart/2008/layout/PictureAccentList"/>
    <dgm:cxn modelId="{1DF372A7-161A-497B-816C-69CAF3EE9244}" type="presParOf" srcId="{0645F5EB-AE2D-4B21-A337-BC651F682955}" destId="{D89F43BA-5DDA-4F08-B66E-4094C21E1854}" srcOrd="1" destOrd="0" presId="urn:microsoft.com/office/officeart/2008/layout/PictureAccentList"/>
    <dgm:cxn modelId="{3F84323C-D540-428E-A096-61AC513C9913}" type="presParOf" srcId="{D89F43BA-5DDA-4F08-B66E-4094C21E1854}" destId="{E12A0CB9-CD6D-4CCD-94AB-F5590C875213}" srcOrd="0" destOrd="0" presId="urn:microsoft.com/office/officeart/2008/layout/PictureAccentList"/>
    <dgm:cxn modelId="{2AC95B3F-13A6-46C9-B8AA-35851A7555C4}" type="presParOf" srcId="{D89F43BA-5DDA-4F08-B66E-4094C21E1854}" destId="{032A2BA8-6A0F-4A5B-9C21-05CDE45BBBD7}" srcOrd="1" destOrd="0" presId="urn:microsoft.com/office/officeart/2008/layout/PictureAccentList"/>
    <dgm:cxn modelId="{90D40476-285E-4C74-8CD2-A69142439218}" type="presParOf" srcId="{0645F5EB-AE2D-4B21-A337-BC651F682955}" destId="{8078C454-B3D2-4F16-9296-5CA2935E2239}" srcOrd="2" destOrd="0" presId="urn:microsoft.com/office/officeart/2008/layout/PictureAccentList"/>
    <dgm:cxn modelId="{A9B0CC5B-198B-45F6-BE63-778D7B676749}" type="presParOf" srcId="{8078C454-B3D2-4F16-9296-5CA2935E2239}" destId="{4AFFF12A-9A78-4044-81A1-795E72AA5437}" srcOrd="0" destOrd="0" presId="urn:microsoft.com/office/officeart/2008/layout/PictureAccentList"/>
    <dgm:cxn modelId="{DD8DD693-E07D-4A1E-98C8-A6E0033D2849}" type="presParOf" srcId="{8078C454-B3D2-4F16-9296-5CA2935E2239}" destId="{16CDA123-B71C-4710-848E-C489B6B9E2CC}" srcOrd="1" destOrd="0" presId="urn:microsoft.com/office/officeart/2008/layout/PictureAccentList"/>
    <dgm:cxn modelId="{06F955A3-96F7-4324-90DF-14E049689DA7}" type="presParOf" srcId="{0645F5EB-AE2D-4B21-A337-BC651F682955}" destId="{9C46EF1F-8BD2-49C2-9D99-58FB6BDECADC}" srcOrd="3" destOrd="0" presId="urn:microsoft.com/office/officeart/2008/layout/PictureAccentList"/>
    <dgm:cxn modelId="{1819E1D0-8F3B-4535-AE87-746C9BC7D672}" type="presParOf" srcId="{9C46EF1F-8BD2-49C2-9D99-58FB6BDECADC}" destId="{0993CDA2-F1D6-434C-B923-9551A056ADD2}" srcOrd="0" destOrd="0" presId="urn:microsoft.com/office/officeart/2008/layout/PictureAccentList"/>
    <dgm:cxn modelId="{4D47C561-EC3B-48BE-85C4-E394CA013F1E}" type="presParOf" srcId="{9C46EF1F-8BD2-49C2-9D99-58FB6BDECADC}" destId="{4769CE5D-AB06-4C15-BB0C-2316B7A502A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5B99F-DFDA-4E04-A191-2F7390179A72}" type="doc">
      <dgm:prSet loTypeId="urn:microsoft.com/office/officeart/2005/8/layout/vProcess5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79DB8F-B13C-4FE9-8D26-8456CFF9D7F5}">
      <dgm:prSet custT="1"/>
      <dgm:spPr/>
      <dgm:t>
        <a:bodyPr/>
        <a:lstStyle/>
        <a:p>
          <a:pPr rtl="0"/>
          <a:r>
            <a:rPr lang="el-GR" sz="2400" baseline="0" dirty="0" smtClean="0"/>
            <a:t>ο ιστός έχει πληροφορίες</a:t>
          </a:r>
          <a:endParaRPr lang="en-US" sz="2400" dirty="0"/>
        </a:p>
      </dgm:t>
    </dgm:pt>
    <dgm:pt modelId="{BF313FA2-EA35-4948-AE38-62AE9CBEA563}" type="parTrans" cxnId="{8EB0922C-9015-4032-A08C-FBF453C5CEAB}">
      <dgm:prSet/>
      <dgm:spPr/>
      <dgm:t>
        <a:bodyPr/>
        <a:lstStyle/>
        <a:p>
          <a:endParaRPr lang="en-US"/>
        </a:p>
      </dgm:t>
    </dgm:pt>
    <dgm:pt modelId="{98A4F596-74D1-4BFD-8CAD-4AB7B1306AE7}" type="sibTrans" cxnId="{8EB0922C-9015-4032-A08C-FBF453C5CEAB}">
      <dgm:prSet/>
      <dgm:spPr/>
      <dgm:t>
        <a:bodyPr/>
        <a:lstStyle/>
        <a:p>
          <a:endParaRPr lang="en-US"/>
        </a:p>
      </dgm:t>
    </dgm:pt>
    <dgm:pt modelId="{EBF23A26-F625-404D-8D26-83C0E3A1C321}">
      <dgm:prSet custT="1"/>
      <dgm:spPr/>
      <dgm:t>
        <a:bodyPr/>
        <a:lstStyle/>
        <a:p>
          <a:pPr rtl="0"/>
          <a:r>
            <a:rPr lang="el-GR" sz="2400" baseline="0" dirty="0" smtClean="0"/>
            <a:t>οι πληροφορίες αυτές βρίσκονται σε έγγραφα που ονομάζονται ιστοσελίδες</a:t>
          </a:r>
          <a:endParaRPr lang="en-US" sz="2400" dirty="0"/>
        </a:p>
      </dgm:t>
    </dgm:pt>
    <dgm:pt modelId="{83D53AA5-8F17-4F03-94E7-9212BE861689}" type="parTrans" cxnId="{B23264AC-BCCA-458B-B9CE-6E727B6881E0}">
      <dgm:prSet/>
      <dgm:spPr/>
      <dgm:t>
        <a:bodyPr/>
        <a:lstStyle/>
        <a:p>
          <a:endParaRPr lang="en-US"/>
        </a:p>
      </dgm:t>
    </dgm:pt>
    <dgm:pt modelId="{7AA8179C-F9EE-42A7-811D-8A7FB0EDD8EC}" type="sibTrans" cxnId="{B23264AC-BCCA-458B-B9CE-6E727B6881E0}">
      <dgm:prSet/>
      <dgm:spPr/>
      <dgm:t>
        <a:bodyPr/>
        <a:lstStyle/>
        <a:p>
          <a:endParaRPr lang="en-US"/>
        </a:p>
      </dgm:t>
    </dgm:pt>
    <dgm:pt modelId="{19893634-3652-4811-A026-E24C04A73758}">
      <dgm:prSet custT="1"/>
      <dgm:spPr/>
      <dgm:t>
        <a:bodyPr/>
        <a:lstStyle/>
        <a:p>
          <a:pPr rtl="0"/>
          <a:r>
            <a:rPr lang="el-GR" sz="2400" baseline="0" dirty="0" smtClean="0"/>
            <a:t>οι ιστοσελίδες βρίσκονται σε υπολογιστές που  ονομάζονται </a:t>
          </a:r>
          <a:r>
            <a:rPr lang="en-US" sz="2400" baseline="0" dirty="0" smtClean="0"/>
            <a:t>Web Servers</a:t>
          </a:r>
          <a:endParaRPr lang="en-US" sz="2400" dirty="0"/>
        </a:p>
      </dgm:t>
    </dgm:pt>
    <dgm:pt modelId="{53354368-B58D-4E0B-B41D-A4FD69F60E40}" type="parTrans" cxnId="{4609E9F1-EC03-4502-BCCB-4C9C8454B30D}">
      <dgm:prSet/>
      <dgm:spPr/>
      <dgm:t>
        <a:bodyPr/>
        <a:lstStyle/>
        <a:p>
          <a:endParaRPr lang="en-US"/>
        </a:p>
      </dgm:t>
    </dgm:pt>
    <dgm:pt modelId="{C118B556-77F9-43AB-AB12-58FFA86E2E79}" type="sibTrans" cxnId="{4609E9F1-EC03-4502-BCCB-4C9C8454B30D}">
      <dgm:prSet/>
      <dgm:spPr/>
      <dgm:t>
        <a:bodyPr/>
        <a:lstStyle/>
        <a:p>
          <a:endParaRPr lang="en-US"/>
        </a:p>
      </dgm:t>
    </dgm:pt>
    <dgm:pt modelId="{C51310C6-993F-4B35-BD6B-6F3BB9C2E2D5}">
      <dgm:prSet custT="1"/>
      <dgm:spPr/>
      <dgm:t>
        <a:bodyPr/>
        <a:lstStyle/>
        <a:p>
          <a:pPr rtl="0"/>
          <a:r>
            <a:rPr lang="el-GR" sz="2400" baseline="0" dirty="0" smtClean="0"/>
            <a:t>οι </a:t>
          </a:r>
          <a:r>
            <a:rPr lang="en-US" sz="2400" baseline="0" dirty="0" smtClean="0"/>
            <a:t>Web Servers</a:t>
          </a:r>
          <a:r>
            <a:rPr lang="el-GR" sz="2400" baseline="0" dirty="0" smtClean="0"/>
            <a:t> εμφανίζουν τα περιεχόμενα στους</a:t>
          </a:r>
          <a:r>
            <a:rPr lang="en-US" sz="2400" baseline="0" dirty="0" smtClean="0"/>
            <a:t> Web Browsers</a:t>
          </a:r>
          <a:endParaRPr lang="en-US" sz="2400" dirty="0"/>
        </a:p>
      </dgm:t>
    </dgm:pt>
    <dgm:pt modelId="{521FFC3E-6BC8-4025-915D-03E227D1BC77}" type="parTrans" cxnId="{15ED5C7E-D47C-47C6-BFD5-393D604A0618}">
      <dgm:prSet/>
      <dgm:spPr/>
      <dgm:t>
        <a:bodyPr/>
        <a:lstStyle/>
        <a:p>
          <a:endParaRPr lang="en-US"/>
        </a:p>
      </dgm:t>
    </dgm:pt>
    <dgm:pt modelId="{2EADEE7F-072F-4706-BD95-CFF3E76DAD04}" type="sibTrans" cxnId="{15ED5C7E-D47C-47C6-BFD5-393D604A0618}">
      <dgm:prSet/>
      <dgm:spPr/>
      <dgm:t>
        <a:bodyPr/>
        <a:lstStyle/>
        <a:p>
          <a:endParaRPr lang="en-US"/>
        </a:p>
      </dgm:t>
    </dgm:pt>
    <dgm:pt modelId="{7ABC7C19-FBC4-47A5-B802-94DEF3FC1485}">
      <dgm:prSet custT="1"/>
      <dgm:spPr/>
      <dgm:t>
        <a:bodyPr/>
        <a:lstStyle/>
        <a:p>
          <a:pPr rtl="0"/>
          <a:r>
            <a:rPr lang="el-GR" sz="2400" baseline="0" dirty="0" smtClean="0"/>
            <a:t>οι </a:t>
          </a:r>
          <a:r>
            <a:rPr lang="en-US" sz="2400" baseline="0" dirty="0" smtClean="0"/>
            <a:t>Web Browsers</a:t>
          </a:r>
          <a:r>
            <a:rPr lang="el-GR" sz="2400" baseline="0" dirty="0" smtClean="0"/>
            <a:t> εμφανίζουν τις ιστοσελίδες στον οθόνη μας</a:t>
          </a:r>
          <a:endParaRPr lang="en-US" sz="2400" dirty="0"/>
        </a:p>
      </dgm:t>
    </dgm:pt>
    <dgm:pt modelId="{B62ED38B-8F5E-4F35-8740-E49FD64B6023}" type="parTrans" cxnId="{E14B9221-09CF-455A-9D70-7E4467E0ED7A}">
      <dgm:prSet/>
      <dgm:spPr/>
      <dgm:t>
        <a:bodyPr/>
        <a:lstStyle/>
        <a:p>
          <a:endParaRPr lang="en-US"/>
        </a:p>
      </dgm:t>
    </dgm:pt>
    <dgm:pt modelId="{B8ABCCF1-ADF5-406F-841F-23FF4ACF0285}" type="sibTrans" cxnId="{E14B9221-09CF-455A-9D70-7E4467E0ED7A}">
      <dgm:prSet/>
      <dgm:spPr/>
      <dgm:t>
        <a:bodyPr/>
        <a:lstStyle/>
        <a:p>
          <a:endParaRPr lang="en-US"/>
        </a:p>
      </dgm:t>
    </dgm:pt>
    <dgm:pt modelId="{48044CF2-448E-4827-9305-856DD333AA28}" type="pres">
      <dgm:prSet presAssocID="{8E65B99F-DFDA-4E04-A191-2F7390179A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F7BF48-53D0-4788-9516-6FD92856A6BF}" type="pres">
      <dgm:prSet presAssocID="{8E65B99F-DFDA-4E04-A191-2F7390179A72}" presName="dummyMaxCanvas" presStyleCnt="0">
        <dgm:presLayoutVars/>
      </dgm:prSet>
      <dgm:spPr/>
    </dgm:pt>
    <dgm:pt modelId="{8F2BA0E8-EC57-424D-8D7A-908667EF458E}" type="pres">
      <dgm:prSet presAssocID="{8E65B99F-DFDA-4E04-A191-2F7390179A72}" presName="FiveNodes_1" presStyleLbl="node1" presStyleIdx="0" presStyleCnt="5" custLinFactNeighborX="1032" custLinFactNeighborY="-12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15922-A67F-418F-B91B-08C3145CBE34}" type="pres">
      <dgm:prSet presAssocID="{8E65B99F-DFDA-4E04-A191-2F7390179A7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B1517-6175-45A3-8B30-3F2167E947F3}" type="pres">
      <dgm:prSet presAssocID="{8E65B99F-DFDA-4E04-A191-2F7390179A7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733C6-C468-45BF-A976-A60012F361C3}" type="pres">
      <dgm:prSet presAssocID="{8E65B99F-DFDA-4E04-A191-2F7390179A7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9025-B84A-41CD-B49B-026FC8E98352}" type="pres">
      <dgm:prSet presAssocID="{8E65B99F-DFDA-4E04-A191-2F7390179A7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CB8E7-9B12-4508-B597-F58FC086DB2A}" type="pres">
      <dgm:prSet presAssocID="{8E65B99F-DFDA-4E04-A191-2F7390179A7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3230-BD8A-4E74-9288-1D5D7ABF80F1}" type="pres">
      <dgm:prSet presAssocID="{8E65B99F-DFDA-4E04-A191-2F7390179A7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012DE-BE63-4CB7-A520-07D52C9BA96B}" type="pres">
      <dgm:prSet presAssocID="{8E65B99F-DFDA-4E04-A191-2F7390179A7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49537-72FA-462B-9EF6-EE054A36D634}" type="pres">
      <dgm:prSet presAssocID="{8E65B99F-DFDA-4E04-A191-2F7390179A7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7BEC-4469-4982-B577-22FF2C79F512}" type="pres">
      <dgm:prSet presAssocID="{8E65B99F-DFDA-4E04-A191-2F7390179A7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9852C-2B61-4AAB-8233-203E52F1DB25}" type="pres">
      <dgm:prSet presAssocID="{8E65B99F-DFDA-4E04-A191-2F7390179A7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0FF9B-187F-4B66-8802-2D68D20A8DDF}" type="pres">
      <dgm:prSet presAssocID="{8E65B99F-DFDA-4E04-A191-2F7390179A7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07044-5CC0-4B2A-8D39-23E59599C7E9}" type="pres">
      <dgm:prSet presAssocID="{8E65B99F-DFDA-4E04-A191-2F7390179A7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2A6E2-E378-4CE2-943F-5CDE98E03B35}" type="pres">
      <dgm:prSet presAssocID="{8E65B99F-DFDA-4E04-A191-2F7390179A7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853CC-EF41-4621-A12A-D7BB1A85014B}" type="presOf" srcId="{1A79DB8F-B13C-4FE9-8D26-8456CFF9D7F5}" destId="{8F2BA0E8-EC57-424D-8D7A-908667EF458E}" srcOrd="0" destOrd="0" presId="urn:microsoft.com/office/officeart/2005/8/layout/vProcess5"/>
    <dgm:cxn modelId="{26F6D737-6488-4CA6-9CF2-B307E6833FA3}" type="presOf" srcId="{19893634-3652-4811-A026-E24C04A73758}" destId="{A780FF9B-187F-4B66-8802-2D68D20A8DDF}" srcOrd="1" destOrd="0" presId="urn:microsoft.com/office/officeart/2005/8/layout/vProcess5"/>
    <dgm:cxn modelId="{E14B9221-09CF-455A-9D70-7E4467E0ED7A}" srcId="{8E65B99F-DFDA-4E04-A191-2F7390179A72}" destId="{7ABC7C19-FBC4-47A5-B802-94DEF3FC1485}" srcOrd="4" destOrd="0" parTransId="{B62ED38B-8F5E-4F35-8740-E49FD64B6023}" sibTransId="{B8ABCCF1-ADF5-406F-841F-23FF4ACF0285}"/>
    <dgm:cxn modelId="{5274067D-21C8-45B0-ADD9-3B5DD0C6B03C}" type="presOf" srcId="{19893634-3652-4811-A026-E24C04A73758}" destId="{D23B1517-6175-45A3-8B30-3F2167E947F3}" srcOrd="0" destOrd="0" presId="urn:microsoft.com/office/officeart/2005/8/layout/vProcess5"/>
    <dgm:cxn modelId="{8EB0922C-9015-4032-A08C-FBF453C5CEAB}" srcId="{8E65B99F-DFDA-4E04-A191-2F7390179A72}" destId="{1A79DB8F-B13C-4FE9-8D26-8456CFF9D7F5}" srcOrd="0" destOrd="0" parTransId="{BF313FA2-EA35-4948-AE38-62AE9CBEA563}" sibTransId="{98A4F596-74D1-4BFD-8CAD-4AB7B1306AE7}"/>
    <dgm:cxn modelId="{B807F07F-B14B-40DF-9CDA-EEC7A3DA4619}" type="presOf" srcId="{8E65B99F-DFDA-4E04-A191-2F7390179A72}" destId="{48044CF2-448E-4827-9305-856DD333AA28}" srcOrd="0" destOrd="0" presId="urn:microsoft.com/office/officeart/2005/8/layout/vProcess5"/>
    <dgm:cxn modelId="{98A30445-3750-4D95-8A34-9D5F1BAF5431}" type="presOf" srcId="{7ABC7C19-FBC4-47A5-B802-94DEF3FC1485}" destId="{BEE2A6E2-E378-4CE2-943F-5CDE98E03B35}" srcOrd="1" destOrd="0" presId="urn:microsoft.com/office/officeart/2005/8/layout/vProcess5"/>
    <dgm:cxn modelId="{9C94355A-9601-4892-B1BC-6AB78ABF576C}" type="presOf" srcId="{EBF23A26-F625-404D-8D26-83C0E3A1C321}" destId="{6A19852C-2B61-4AAB-8233-203E52F1DB25}" srcOrd="1" destOrd="0" presId="urn:microsoft.com/office/officeart/2005/8/layout/vProcess5"/>
    <dgm:cxn modelId="{55B853AD-50D3-43AE-93BF-7EF44C4E9B53}" type="presOf" srcId="{1A79DB8F-B13C-4FE9-8D26-8456CFF9D7F5}" destId="{1D987BEC-4469-4982-B577-22FF2C79F512}" srcOrd="1" destOrd="0" presId="urn:microsoft.com/office/officeart/2005/8/layout/vProcess5"/>
    <dgm:cxn modelId="{FC5B7C1E-C798-4A3F-A9B9-6A55005672AA}" type="presOf" srcId="{EBF23A26-F625-404D-8D26-83C0E3A1C321}" destId="{8F815922-A67F-418F-B91B-08C3145CBE34}" srcOrd="0" destOrd="0" presId="urn:microsoft.com/office/officeart/2005/8/layout/vProcess5"/>
    <dgm:cxn modelId="{AC79DA3D-0356-4D23-9352-B48172F93C6E}" type="presOf" srcId="{C51310C6-993F-4B35-BD6B-6F3BB9C2E2D5}" destId="{EEF733C6-C468-45BF-A976-A60012F361C3}" srcOrd="0" destOrd="0" presId="urn:microsoft.com/office/officeart/2005/8/layout/vProcess5"/>
    <dgm:cxn modelId="{4609E9F1-EC03-4502-BCCB-4C9C8454B30D}" srcId="{8E65B99F-DFDA-4E04-A191-2F7390179A72}" destId="{19893634-3652-4811-A026-E24C04A73758}" srcOrd="2" destOrd="0" parTransId="{53354368-B58D-4E0B-B41D-A4FD69F60E40}" sibTransId="{C118B556-77F9-43AB-AB12-58FFA86E2E79}"/>
    <dgm:cxn modelId="{C1E1F7DA-0762-4F3B-A5F7-BB70709B0AD2}" type="presOf" srcId="{7AA8179C-F9EE-42A7-811D-8A7FB0EDD8EC}" destId="{233A3230-BD8A-4E74-9288-1D5D7ABF80F1}" srcOrd="0" destOrd="0" presId="urn:microsoft.com/office/officeart/2005/8/layout/vProcess5"/>
    <dgm:cxn modelId="{08131BC6-ACBF-498E-86EA-AE462B9B850E}" type="presOf" srcId="{98A4F596-74D1-4BFD-8CAD-4AB7B1306AE7}" destId="{03ECB8E7-9B12-4508-B597-F58FC086DB2A}" srcOrd="0" destOrd="0" presId="urn:microsoft.com/office/officeart/2005/8/layout/vProcess5"/>
    <dgm:cxn modelId="{15ED5C7E-D47C-47C6-BFD5-393D604A0618}" srcId="{8E65B99F-DFDA-4E04-A191-2F7390179A72}" destId="{C51310C6-993F-4B35-BD6B-6F3BB9C2E2D5}" srcOrd="3" destOrd="0" parTransId="{521FFC3E-6BC8-4025-915D-03E227D1BC77}" sibTransId="{2EADEE7F-072F-4706-BD95-CFF3E76DAD04}"/>
    <dgm:cxn modelId="{60EB6C25-B548-4EDD-BC5F-15C0D77AA475}" type="presOf" srcId="{2EADEE7F-072F-4706-BD95-CFF3E76DAD04}" destId="{C7749537-72FA-462B-9EF6-EE054A36D634}" srcOrd="0" destOrd="0" presId="urn:microsoft.com/office/officeart/2005/8/layout/vProcess5"/>
    <dgm:cxn modelId="{B23264AC-BCCA-458B-B9CE-6E727B6881E0}" srcId="{8E65B99F-DFDA-4E04-A191-2F7390179A72}" destId="{EBF23A26-F625-404D-8D26-83C0E3A1C321}" srcOrd="1" destOrd="0" parTransId="{83D53AA5-8F17-4F03-94E7-9212BE861689}" sibTransId="{7AA8179C-F9EE-42A7-811D-8A7FB0EDD8EC}"/>
    <dgm:cxn modelId="{21986B7C-D5E8-4B4F-A6B5-A99539CC3731}" type="presOf" srcId="{C51310C6-993F-4B35-BD6B-6F3BB9C2E2D5}" destId="{4D407044-5CC0-4B2A-8D39-23E59599C7E9}" srcOrd="1" destOrd="0" presId="urn:microsoft.com/office/officeart/2005/8/layout/vProcess5"/>
    <dgm:cxn modelId="{A5674C70-9B28-42C2-918D-BB85BA70EA57}" type="presOf" srcId="{7ABC7C19-FBC4-47A5-B802-94DEF3FC1485}" destId="{59E99025-B84A-41CD-B49B-026FC8E98352}" srcOrd="0" destOrd="0" presId="urn:microsoft.com/office/officeart/2005/8/layout/vProcess5"/>
    <dgm:cxn modelId="{81222ED4-7A47-4831-B8F2-F2128B6A2C3F}" type="presOf" srcId="{C118B556-77F9-43AB-AB12-58FFA86E2E79}" destId="{B31012DE-BE63-4CB7-A520-07D52C9BA96B}" srcOrd="0" destOrd="0" presId="urn:microsoft.com/office/officeart/2005/8/layout/vProcess5"/>
    <dgm:cxn modelId="{A2DFA2A9-A379-472E-B69D-41FA1B449D07}" type="presParOf" srcId="{48044CF2-448E-4827-9305-856DD333AA28}" destId="{E6F7BF48-53D0-4788-9516-6FD92856A6BF}" srcOrd="0" destOrd="0" presId="urn:microsoft.com/office/officeart/2005/8/layout/vProcess5"/>
    <dgm:cxn modelId="{7F45CD3D-A6B5-4677-A562-84EE5AF1EAFE}" type="presParOf" srcId="{48044CF2-448E-4827-9305-856DD333AA28}" destId="{8F2BA0E8-EC57-424D-8D7A-908667EF458E}" srcOrd="1" destOrd="0" presId="urn:microsoft.com/office/officeart/2005/8/layout/vProcess5"/>
    <dgm:cxn modelId="{641E292B-CC5F-41B3-9539-C1692D83C63C}" type="presParOf" srcId="{48044CF2-448E-4827-9305-856DD333AA28}" destId="{8F815922-A67F-418F-B91B-08C3145CBE34}" srcOrd="2" destOrd="0" presId="urn:microsoft.com/office/officeart/2005/8/layout/vProcess5"/>
    <dgm:cxn modelId="{3D54C1A4-5F74-4625-B8AC-CB3051A318CA}" type="presParOf" srcId="{48044CF2-448E-4827-9305-856DD333AA28}" destId="{D23B1517-6175-45A3-8B30-3F2167E947F3}" srcOrd="3" destOrd="0" presId="urn:microsoft.com/office/officeart/2005/8/layout/vProcess5"/>
    <dgm:cxn modelId="{9D5E51B5-470E-4C63-BC26-871B7F0A19E3}" type="presParOf" srcId="{48044CF2-448E-4827-9305-856DD333AA28}" destId="{EEF733C6-C468-45BF-A976-A60012F361C3}" srcOrd="4" destOrd="0" presId="urn:microsoft.com/office/officeart/2005/8/layout/vProcess5"/>
    <dgm:cxn modelId="{9CDEEB9B-4A94-4DA9-AB6A-2E29163131ED}" type="presParOf" srcId="{48044CF2-448E-4827-9305-856DD333AA28}" destId="{59E99025-B84A-41CD-B49B-026FC8E98352}" srcOrd="5" destOrd="0" presId="urn:microsoft.com/office/officeart/2005/8/layout/vProcess5"/>
    <dgm:cxn modelId="{71EBE0D6-CC8E-4821-9B19-8E0E6EBE697F}" type="presParOf" srcId="{48044CF2-448E-4827-9305-856DD333AA28}" destId="{03ECB8E7-9B12-4508-B597-F58FC086DB2A}" srcOrd="6" destOrd="0" presId="urn:microsoft.com/office/officeart/2005/8/layout/vProcess5"/>
    <dgm:cxn modelId="{50B97C7B-3E8C-4549-9461-E5895BF792A8}" type="presParOf" srcId="{48044CF2-448E-4827-9305-856DD333AA28}" destId="{233A3230-BD8A-4E74-9288-1D5D7ABF80F1}" srcOrd="7" destOrd="0" presId="urn:microsoft.com/office/officeart/2005/8/layout/vProcess5"/>
    <dgm:cxn modelId="{B21168EA-3B93-4D5E-B6B3-C0CCFBACA3EB}" type="presParOf" srcId="{48044CF2-448E-4827-9305-856DD333AA28}" destId="{B31012DE-BE63-4CB7-A520-07D52C9BA96B}" srcOrd="8" destOrd="0" presId="urn:microsoft.com/office/officeart/2005/8/layout/vProcess5"/>
    <dgm:cxn modelId="{A6D8B03D-C5DC-4DAD-8AD2-1CDB1C4E4E8C}" type="presParOf" srcId="{48044CF2-448E-4827-9305-856DD333AA28}" destId="{C7749537-72FA-462B-9EF6-EE054A36D634}" srcOrd="9" destOrd="0" presId="urn:microsoft.com/office/officeart/2005/8/layout/vProcess5"/>
    <dgm:cxn modelId="{B40A925D-3C29-494B-8B94-9A2A3237B63C}" type="presParOf" srcId="{48044CF2-448E-4827-9305-856DD333AA28}" destId="{1D987BEC-4469-4982-B577-22FF2C79F512}" srcOrd="10" destOrd="0" presId="urn:microsoft.com/office/officeart/2005/8/layout/vProcess5"/>
    <dgm:cxn modelId="{E250342E-783C-4AE9-8869-C91952DABEAF}" type="presParOf" srcId="{48044CF2-448E-4827-9305-856DD333AA28}" destId="{6A19852C-2B61-4AAB-8233-203E52F1DB25}" srcOrd="11" destOrd="0" presId="urn:microsoft.com/office/officeart/2005/8/layout/vProcess5"/>
    <dgm:cxn modelId="{6E58C8DE-95E8-4D43-9B60-978C8B5061CB}" type="presParOf" srcId="{48044CF2-448E-4827-9305-856DD333AA28}" destId="{A780FF9B-187F-4B66-8802-2D68D20A8DDF}" srcOrd="12" destOrd="0" presId="urn:microsoft.com/office/officeart/2005/8/layout/vProcess5"/>
    <dgm:cxn modelId="{90178E09-931E-4456-AEBA-E36D5DF10162}" type="presParOf" srcId="{48044CF2-448E-4827-9305-856DD333AA28}" destId="{4D407044-5CC0-4B2A-8D39-23E59599C7E9}" srcOrd="13" destOrd="0" presId="urn:microsoft.com/office/officeart/2005/8/layout/vProcess5"/>
    <dgm:cxn modelId="{B47D6F74-9550-4DBB-ACE1-71CBBF571386}" type="presParOf" srcId="{48044CF2-448E-4827-9305-856DD333AA28}" destId="{BEE2A6E2-E378-4CE2-943F-5CDE98E03B3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64B50-0DA3-4E2C-8050-960AA633569C}">
      <dsp:nvSpPr>
        <dsp:cNvPr id="0" name=""/>
        <dsp:cNvSpPr/>
      </dsp:nvSpPr>
      <dsp:spPr>
        <a:xfrm>
          <a:off x="698308" y="1442"/>
          <a:ext cx="10089367" cy="1099278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400" i="0" kern="1200" baseline="0" dirty="0" smtClean="0">
              <a:latin typeface="Bookman Old Style" panose="02050604050505020204" pitchFamily="18" charset="0"/>
            </a:rPr>
            <a:t>Περιεχόμενα</a:t>
          </a:r>
          <a:endParaRPr lang="el-GR" sz="5400" i="0" kern="1200" dirty="0">
            <a:latin typeface="Bookman Old Style" panose="02050604050505020204" pitchFamily="18" charset="0"/>
          </a:endParaRPr>
        </a:p>
      </dsp:txBody>
      <dsp:txXfrm>
        <a:off x="730505" y="33639"/>
        <a:ext cx="10024973" cy="1034884"/>
      </dsp:txXfrm>
    </dsp:sp>
    <dsp:sp modelId="{BFE1CABA-1CA7-4B4E-A2D6-236652B2BF38}">
      <dsp:nvSpPr>
        <dsp:cNvPr id="0" name=""/>
        <dsp:cNvSpPr/>
      </dsp:nvSpPr>
      <dsp:spPr>
        <a:xfrm>
          <a:off x="1598391" y="1298591"/>
          <a:ext cx="1099278" cy="109927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040D9-EAF0-4F09-B8CB-CA6567603269}">
      <dsp:nvSpPr>
        <dsp:cNvPr id="0" name=""/>
        <dsp:cNvSpPr/>
      </dsp:nvSpPr>
      <dsp:spPr>
        <a:xfrm>
          <a:off x="2763626" y="1298591"/>
          <a:ext cx="7123965" cy="1099278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baseline="0" dirty="0" smtClean="0">
              <a:latin typeface="Bookman Old Style" panose="02050604050505020204" pitchFamily="18" charset="0"/>
            </a:rPr>
            <a:t>Παγκόσμιος Ιστός – Ιστοσελίδα</a:t>
          </a:r>
          <a:endParaRPr lang="el-GR" sz="1800" kern="1200" dirty="0">
            <a:latin typeface="Bookman Old Style" panose="02050604050505020204" pitchFamily="18" charset="0"/>
          </a:endParaRPr>
        </a:p>
      </dsp:txBody>
      <dsp:txXfrm>
        <a:off x="2817298" y="1352263"/>
        <a:ext cx="7016621" cy="991934"/>
      </dsp:txXfrm>
    </dsp:sp>
    <dsp:sp modelId="{E12A0CB9-CD6D-4CCD-94AB-F5590C875213}">
      <dsp:nvSpPr>
        <dsp:cNvPr id="0" name=""/>
        <dsp:cNvSpPr/>
      </dsp:nvSpPr>
      <dsp:spPr>
        <a:xfrm>
          <a:off x="1598391" y="2529783"/>
          <a:ext cx="1099278" cy="109927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A2BA8-6A0F-4A5B-9C21-05CDE45BBBD7}">
      <dsp:nvSpPr>
        <dsp:cNvPr id="0" name=""/>
        <dsp:cNvSpPr/>
      </dsp:nvSpPr>
      <dsp:spPr>
        <a:xfrm>
          <a:off x="2763626" y="2529783"/>
          <a:ext cx="7123965" cy="1099278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184000"/>
            <a:satOff val="-3738"/>
            <a:lumOff val="12202"/>
            <a:alphaOff val="-1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>
              <a:latin typeface="Bookman Old Style" panose="02050604050505020204" pitchFamily="18" charset="0"/>
            </a:rPr>
            <a:t>Single Page Applications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cap="none" dirty="0" smtClean="0">
              <a:latin typeface="Bookman Old Style" panose="02050604050505020204" pitchFamily="18" charset="0"/>
            </a:rPr>
            <a:t>Πώς λειτουργεί </a:t>
          </a:r>
          <a:br>
            <a:rPr lang="el-GR" sz="1800" kern="1200" cap="none" dirty="0" smtClean="0">
              <a:latin typeface="Bookman Old Style" panose="02050604050505020204" pitchFamily="18" charset="0"/>
            </a:rPr>
          </a:br>
          <a:r>
            <a:rPr lang="el-GR" sz="1800" kern="1200" dirty="0" smtClean="0">
              <a:latin typeface="Bookman Old Style" panose="02050604050505020204" pitchFamily="18" charset="0"/>
            </a:rPr>
            <a:t>Πώς επιτεύχθηκε</a:t>
          </a:r>
          <a:br>
            <a:rPr lang="el-GR" sz="1800" kern="1200" dirty="0" smtClean="0">
              <a:latin typeface="Bookman Old Style" panose="02050604050505020204" pitchFamily="18" charset="0"/>
            </a:rPr>
          </a:br>
          <a:r>
            <a:rPr lang="el-GR" sz="1800" kern="1200" cap="none" dirty="0" smtClean="0">
              <a:latin typeface="Bookman Old Style" panose="02050604050505020204" pitchFamily="18" charset="0"/>
            </a:rPr>
            <a:t>Παράδειγμα</a:t>
          </a:r>
          <a:endParaRPr lang="el-GR" sz="1800" kern="1200" dirty="0">
            <a:latin typeface="Bookman Old Style" panose="02050604050505020204" pitchFamily="18" charset="0"/>
          </a:endParaRPr>
        </a:p>
      </dsp:txBody>
      <dsp:txXfrm>
        <a:off x="2817298" y="2583455"/>
        <a:ext cx="7016621" cy="991934"/>
      </dsp:txXfrm>
    </dsp:sp>
    <dsp:sp modelId="{4AFFF12A-9A78-4044-81A1-795E72AA5437}">
      <dsp:nvSpPr>
        <dsp:cNvPr id="0" name=""/>
        <dsp:cNvSpPr/>
      </dsp:nvSpPr>
      <dsp:spPr>
        <a:xfrm>
          <a:off x="1598391" y="3760976"/>
          <a:ext cx="1099278" cy="109927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DA123-B71C-4710-848E-C489B6B9E2CC}">
      <dsp:nvSpPr>
        <dsp:cNvPr id="0" name=""/>
        <dsp:cNvSpPr/>
      </dsp:nvSpPr>
      <dsp:spPr>
        <a:xfrm>
          <a:off x="2763626" y="3760976"/>
          <a:ext cx="7123965" cy="1099278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368001"/>
            <a:satOff val="-7477"/>
            <a:lumOff val="24403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>
              <a:latin typeface="Bookman Old Style" panose="02050604050505020204" pitchFamily="18" charset="0"/>
            </a:rPr>
            <a:t>Progressive Enhancement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baseline="0" dirty="0" smtClean="0">
              <a:latin typeface="Bookman Old Style" panose="02050604050505020204" pitchFamily="18" charset="0"/>
            </a:rPr>
            <a:t>Πλεονεκτήματα</a:t>
          </a:r>
          <a:endParaRPr lang="el-GR" sz="1800" kern="1200" dirty="0">
            <a:latin typeface="Bookman Old Style" panose="02050604050505020204" pitchFamily="18" charset="0"/>
          </a:endParaRPr>
        </a:p>
      </dsp:txBody>
      <dsp:txXfrm>
        <a:off x="2817298" y="3814648"/>
        <a:ext cx="7016621" cy="991934"/>
      </dsp:txXfrm>
    </dsp:sp>
    <dsp:sp modelId="{0993CDA2-F1D6-434C-B923-9551A056ADD2}">
      <dsp:nvSpPr>
        <dsp:cNvPr id="0" name=""/>
        <dsp:cNvSpPr/>
      </dsp:nvSpPr>
      <dsp:spPr>
        <a:xfrm>
          <a:off x="1598391" y="4992168"/>
          <a:ext cx="1099278" cy="109927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9CE5D-AB06-4C15-BB0C-2316B7A502AB}">
      <dsp:nvSpPr>
        <dsp:cNvPr id="0" name=""/>
        <dsp:cNvSpPr/>
      </dsp:nvSpPr>
      <dsp:spPr>
        <a:xfrm>
          <a:off x="2763626" y="4992168"/>
          <a:ext cx="7123965" cy="1099278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552001"/>
            <a:satOff val="-11215"/>
            <a:lumOff val="36605"/>
            <a:alphaOff val="-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>
              <a:latin typeface="Bookman Old Style" panose="02050604050505020204" pitchFamily="18" charset="0"/>
            </a:rPr>
            <a:t>Model View Controller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baseline="0" dirty="0" smtClean="0">
              <a:latin typeface="Bookman Old Style" panose="02050604050505020204" pitchFamily="18" charset="0"/>
            </a:rPr>
            <a:t>Πλεονεκτήματα</a:t>
          </a:r>
          <a:br>
            <a:rPr lang="el-GR" sz="1800" kern="1200" baseline="0" dirty="0" smtClean="0">
              <a:latin typeface="Bookman Old Style" panose="02050604050505020204" pitchFamily="18" charset="0"/>
            </a:rPr>
          </a:br>
          <a:r>
            <a:rPr lang="el-GR" sz="1800" kern="1200" baseline="0" dirty="0" smtClean="0">
              <a:latin typeface="Bookman Old Style" panose="02050604050505020204" pitchFamily="18" charset="0"/>
            </a:rPr>
            <a:t>Παράδειγμα</a:t>
          </a:r>
          <a:endParaRPr lang="el-GR" sz="1800" kern="1200" dirty="0">
            <a:latin typeface="Bookman Old Style" panose="02050604050505020204" pitchFamily="18" charset="0"/>
          </a:endParaRPr>
        </a:p>
      </dsp:txBody>
      <dsp:txXfrm>
        <a:off x="2817298" y="5045840"/>
        <a:ext cx="7016621" cy="991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BA0E8-EC57-424D-8D7A-908667EF458E}">
      <dsp:nvSpPr>
        <dsp:cNvPr id="0" name=""/>
        <dsp:cNvSpPr/>
      </dsp:nvSpPr>
      <dsp:spPr>
        <a:xfrm>
          <a:off x="79293" y="0"/>
          <a:ext cx="7683488" cy="7716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baseline="0" dirty="0" smtClean="0"/>
            <a:t>ο ιστός έχει πληροφορίες</a:t>
          </a:r>
          <a:endParaRPr lang="en-US" sz="2400" kern="1200" dirty="0"/>
        </a:p>
      </dsp:txBody>
      <dsp:txXfrm>
        <a:off x="101892" y="22599"/>
        <a:ext cx="6760595" cy="726402"/>
      </dsp:txXfrm>
    </dsp:sp>
    <dsp:sp modelId="{8F815922-A67F-418F-B91B-08C3145CBE34}">
      <dsp:nvSpPr>
        <dsp:cNvPr id="0" name=""/>
        <dsp:cNvSpPr/>
      </dsp:nvSpPr>
      <dsp:spPr>
        <a:xfrm>
          <a:off x="573767" y="878767"/>
          <a:ext cx="7683488" cy="7716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1548"/>
            <a:satOff val="-2264"/>
            <a:lumOff val="76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baseline="0" dirty="0" smtClean="0"/>
            <a:t>οι πληροφορίες αυτές βρίσκονται σε έγγραφα που ονομάζονται ιστοσελίδες</a:t>
          </a:r>
          <a:endParaRPr lang="en-US" sz="2400" kern="1200" dirty="0"/>
        </a:p>
      </dsp:txBody>
      <dsp:txXfrm>
        <a:off x="596366" y="901366"/>
        <a:ext cx="6562983" cy="726402"/>
      </dsp:txXfrm>
    </dsp:sp>
    <dsp:sp modelId="{D23B1517-6175-45A3-8B30-3F2167E947F3}">
      <dsp:nvSpPr>
        <dsp:cNvPr id="0" name=""/>
        <dsp:cNvSpPr/>
      </dsp:nvSpPr>
      <dsp:spPr>
        <a:xfrm>
          <a:off x="1147534" y="1757534"/>
          <a:ext cx="7683488" cy="7716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3096"/>
            <a:satOff val="-4529"/>
            <a:lumOff val="153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baseline="0" dirty="0" smtClean="0"/>
            <a:t>οι ιστοσελίδες βρίσκονται σε υπολογιστές που  ονομάζονται </a:t>
          </a:r>
          <a:r>
            <a:rPr lang="en-US" sz="2400" kern="1200" baseline="0" dirty="0" smtClean="0"/>
            <a:t>Web Servers</a:t>
          </a:r>
          <a:endParaRPr lang="en-US" sz="2400" kern="1200" dirty="0"/>
        </a:p>
      </dsp:txBody>
      <dsp:txXfrm>
        <a:off x="1170133" y="1780133"/>
        <a:ext cx="6562983" cy="726402"/>
      </dsp:txXfrm>
    </dsp:sp>
    <dsp:sp modelId="{EEF733C6-C468-45BF-A976-A60012F361C3}">
      <dsp:nvSpPr>
        <dsp:cNvPr id="0" name=""/>
        <dsp:cNvSpPr/>
      </dsp:nvSpPr>
      <dsp:spPr>
        <a:xfrm>
          <a:off x="1721301" y="2636301"/>
          <a:ext cx="7683488" cy="7716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34644"/>
            <a:satOff val="-6793"/>
            <a:lumOff val="230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baseline="0" dirty="0" smtClean="0"/>
            <a:t>οι </a:t>
          </a:r>
          <a:r>
            <a:rPr lang="en-US" sz="2400" kern="1200" baseline="0" dirty="0" smtClean="0"/>
            <a:t>Web Servers</a:t>
          </a:r>
          <a:r>
            <a:rPr lang="el-GR" sz="2400" kern="1200" baseline="0" dirty="0" smtClean="0"/>
            <a:t> εμφανίζουν τα περιεχόμενα στους</a:t>
          </a:r>
          <a:r>
            <a:rPr lang="en-US" sz="2400" kern="1200" baseline="0" dirty="0" smtClean="0"/>
            <a:t> Web Browsers</a:t>
          </a:r>
          <a:endParaRPr lang="en-US" sz="2400" kern="1200" dirty="0"/>
        </a:p>
      </dsp:txBody>
      <dsp:txXfrm>
        <a:off x="1743900" y="2658900"/>
        <a:ext cx="6562983" cy="726402"/>
      </dsp:txXfrm>
    </dsp:sp>
    <dsp:sp modelId="{59E99025-B84A-41CD-B49B-026FC8E98352}">
      <dsp:nvSpPr>
        <dsp:cNvPr id="0" name=""/>
        <dsp:cNvSpPr/>
      </dsp:nvSpPr>
      <dsp:spPr>
        <a:xfrm>
          <a:off x="2295068" y="3515068"/>
          <a:ext cx="7683488" cy="7716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46191"/>
            <a:satOff val="-9058"/>
            <a:lumOff val="306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baseline="0" dirty="0" smtClean="0"/>
            <a:t>οι </a:t>
          </a:r>
          <a:r>
            <a:rPr lang="en-US" sz="2400" kern="1200" baseline="0" dirty="0" smtClean="0"/>
            <a:t>Web Browsers</a:t>
          </a:r>
          <a:r>
            <a:rPr lang="el-GR" sz="2400" kern="1200" baseline="0" dirty="0" smtClean="0"/>
            <a:t> εμφανίζουν τις ιστοσελίδες στον οθόνη μας</a:t>
          </a:r>
          <a:endParaRPr lang="en-US" sz="2400" kern="1200" dirty="0"/>
        </a:p>
      </dsp:txBody>
      <dsp:txXfrm>
        <a:off x="2317667" y="3537667"/>
        <a:ext cx="6562983" cy="726402"/>
      </dsp:txXfrm>
    </dsp:sp>
    <dsp:sp modelId="{03ECB8E7-9B12-4508-B597-F58FC086DB2A}">
      <dsp:nvSpPr>
        <dsp:cNvPr id="0" name=""/>
        <dsp:cNvSpPr/>
      </dsp:nvSpPr>
      <dsp:spPr>
        <a:xfrm>
          <a:off x="7181948" y="563696"/>
          <a:ext cx="501540" cy="50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294795" y="563696"/>
        <a:ext cx="275847" cy="377409"/>
      </dsp:txXfrm>
    </dsp:sp>
    <dsp:sp modelId="{233A3230-BD8A-4E74-9288-1D5D7ABF80F1}">
      <dsp:nvSpPr>
        <dsp:cNvPr id="0" name=""/>
        <dsp:cNvSpPr/>
      </dsp:nvSpPr>
      <dsp:spPr>
        <a:xfrm>
          <a:off x="7755715" y="1442464"/>
          <a:ext cx="501540" cy="50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868562" y="1442464"/>
        <a:ext cx="275847" cy="377409"/>
      </dsp:txXfrm>
    </dsp:sp>
    <dsp:sp modelId="{B31012DE-BE63-4CB7-A520-07D52C9BA96B}">
      <dsp:nvSpPr>
        <dsp:cNvPr id="0" name=""/>
        <dsp:cNvSpPr/>
      </dsp:nvSpPr>
      <dsp:spPr>
        <a:xfrm>
          <a:off x="8329482" y="2308371"/>
          <a:ext cx="501540" cy="50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8442329" y="2308371"/>
        <a:ext cx="275847" cy="377409"/>
      </dsp:txXfrm>
    </dsp:sp>
    <dsp:sp modelId="{C7749537-72FA-462B-9EF6-EE054A36D634}">
      <dsp:nvSpPr>
        <dsp:cNvPr id="0" name=""/>
        <dsp:cNvSpPr/>
      </dsp:nvSpPr>
      <dsp:spPr>
        <a:xfrm>
          <a:off x="8903249" y="3195711"/>
          <a:ext cx="501540" cy="50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9016096" y="3195711"/>
        <a:ext cx="275847" cy="37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E8B9-1767-41AA-831C-915223217DF9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σελ.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AA593-1D5A-4226-A3F9-1F9AA7A1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9F0E1-0C6E-4BA0-BF48-B15E6D002D6C}" type="datetimeFigureOut">
              <a:rPr lang="en-US" smtClean="0"/>
              <a:t>06-Dec-18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σελ.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80D5B-65CD-4AAA-8FA3-C9DC01529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Μέσω</a:t>
            </a:r>
            <a:r>
              <a:rPr lang="el-GR" baseline="0" dirty="0" smtClean="0"/>
              <a:t> του </a:t>
            </a:r>
            <a:r>
              <a:rPr lang="en-US" baseline="0" dirty="0" smtClean="0"/>
              <a:t>B</a:t>
            </a:r>
            <a:r>
              <a:rPr lang="en-US" dirty="0" smtClean="0"/>
              <a:t>rowser</a:t>
            </a:r>
            <a:r>
              <a:rPr lang="el-GR" dirty="0" smtClean="0"/>
              <a:t> έχουμε</a:t>
            </a:r>
            <a:r>
              <a:rPr lang="el-GR" baseline="0" dirty="0" smtClean="0"/>
              <a:t> ένα αίτημα, το οποίο διαβιβάζεται στον </a:t>
            </a:r>
            <a:r>
              <a:rPr lang="en-US" baseline="0" dirty="0" smtClean="0"/>
              <a:t>Web Server</a:t>
            </a:r>
            <a:r>
              <a:rPr lang="el-GR" baseline="0" dirty="0" smtClean="0"/>
              <a:t> και ο οποίος θα μας αποστείλει την απάντηση. Υπάρχουν περιπτώσεις στις οποίες ο </a:t>
            </a:r>
            <a:r>
              <a:rPr lang="en-US" baseline="0" dirty="0" smtClean="0"/>
              <a:t>Web Server</a:t>
            </a:r>
            <a:r>
              <a:rPr lang="el-GR" baseline="0" dirty="0" smtClean="0"/>
              <a:t> δεν μπορεί άμεσα να βρει το αιτηθέν και θα πρέπει να αναζητήσει την ζητούμενη πληροφορία σε μια </a:t>
            </a:r>
            <a:r>
              <a:rPr lang="en-US" baseline="0" dirty="0" smtClean="0"/>
              <a:t>Query </a:t>
            </a:r>
            <a:r>
              <a:rPr lang="en-US" baseline="0" dirty="0" err="1" smtClean="0"/>
              <a:t>DataBase</a:t>
            </a:r>
            <a:r>
              <a:rPr lang="el-GR" baseline="0" dirty="0" smtClean="0"/>
              <a:t>. Όλη αυτή η διαδικασία πραγματοποιείται για κάθε πληροφορία που αναζητάμε ή για κάθε αλλαγή που κάνουμε.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06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44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*κεφαλίδες, υποσέλιδα, λογότυπα, γραμμή πλοήγησης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κ.τ.λ.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Πολύ γνωστές ιστοσελίδες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</a:t>
            </a:r>
            <a:r>
              <a:rPr lang="el-G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Gmail,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Χάρτες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AirBNB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Netflix, Pinterest, Twitter,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Paypal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8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σκοπός</a:t>
            </a:r>
            <a:r>
              <a:rPr lang="el-GR" baseline="0" dirty="0" smtClean="0"/>
              <a:t> ήταν να μην επικοινωνεί συνέχεια ο </a:t>
            </a:r>
            <a:r>
              <a:rPr lang="en-US" baseline="0" dirty="0" smtClean="0"/>
              <a:t>Browser</a:t>
            </a:r>
            <a:r>
              <a:rPr lang="el-GR" baseline="0" dirty="0" smtClean="0"/>
              <a:t> με τον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WebServer</a:t>
            </a:r>
            <a:r>
              <a:rPr lang="el-GR" baseline="0" dirty="0" smtClean="0"/>
              <a:t> και την </a:t>
            </a:r>
            <a:r>
              <a:rPr lang="en-US" baseline="0" dirty="0" err="1" smtClean="0"/>
              <a:t>DataBase</a:t>
            </a:r>
            <a:r>
              <a:rPr lang="en-US" baseline="0" dirty="0" smtClean="0"/>
              <a:t> </a:t>
            </a:r>
            <a:r>
              <a:rPr lang="el-GR" baseline="0" dirty="0" smtClean="0"/>
              <a:t>για κάθε πληροφορία που αναζητάμε ή για κάποια αλλαγή που κάνουμε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9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Μοιράζοντας</a:t>
            </a:r>
            <a:r>
              <a:rPr lang="el-GR" baseline="0" dirty="0" smtClean="0"/>
              <a:t> λοιπόν όλες τις πληροφορίες του ο </a:t>
            </a:r>
            <a:r>
              <a:rPr lang="en-US" baseline="0" dirty="0" smtClean="0"/>
              <a:t>Server</a:t>
            </a:r>
            <a:r>
              <a:rPr lang="el-GR" baseline="0" dirty="0" smtClean="0"/>
              <a:t> στους χρήστες, γίνεται αμέσως κατανοητό ότι η απαλείφεται η προηγούμενη διαδικασία, και τα αποτελέσματα των αιτημάτων μας πραγματοποιούνται σε πολύ συντομότερο χρονικό διάστημα.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6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cap="none" dirty="0" smtClean="0"/>
              <a:t>Ας φανταστούμε ότι μας στέλνουν κάποιο</a:t>
            </a:r>
            <a:r>
              <a:rPr lang="en-US" cap="none" dirty="0" smtClean="0"/>
              <a:t> slide</a:t>
            </a:r>
            <a:r>
              <a:rPr lang="el-GR" cap="none" baseline="0" dirty="0" smtClean="0"/>
              <a:t> </a:t>
            </a:r>
            <a:r>
              <a:rPr lang="el-GR" cap="none" dirty="0" smtClean="0"/>
              <a:t>από φωτογραφίες. Γύρω από τη φωτογραφία υπάρχουν</a:t>
            </a:r>
            <a:r>
              <a:rPr lang="el-GR" cap="none" baseline="0" dirty="0" smtClean="0"/>
              <a:t> διάφορες άλλες πληροφορίες που φορτώνονται και εμφανίζονται μαζί με την φωτογραφία.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04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cap="none" dirty="0" smtClean="0"/>
              <a:t>Πατώντας το κουμπί ώστε να προχωρήσουμε στην επόμενη φωτογραφία, βλέπουμε ότι φορτώνεται όλη η σελίδα εκ</a:t>
            </a:r>
            <a:r>
              <a:rPr lang="el-GR" cap="none" baseline="0" dirty="0" smtClean="0"/>
              <a:t> νέου</a:t>
            </a:r>
            <a:r>
              <a:rPr lang="el-GR" cap="none" dirty="0" smtClean="0"/>
              <a:t>. Μάλιστα πολλές φορές λόγω καθυστέρησης,</a:t>
            </a:r>
            <a:r>
              <a:rPr lang="el-GR" cap="none" baseline="0" dirty="0" smtClean="0"/>
              <a:t> παρατηρούμε μια μικρή «λάμψη» την ώρα της </a:t>
            </a:r>
            <a:r>
              <a:rPr lang="el-GR" cap="none" baseline="0" dirty="0" err="1" smtClean="0"/>
              <a:t>επαναφόρτωσης</a:t>
            </a:r>
            <a:r>
              <a:rPr lang="el-GR" cap="none" baseline="0" dirty="0" smtClean="0"/>
              <a:t> και βλέπουμε τη νέα φωτογραφία να «κατεβαίνει».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7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cap="none" dirty="0" smtClean="0"/>
              <a:t>Πατώντας τώρα το κουμπί ώστε να προχωρήσουμε στην επόμενη φωτογραφία, βλέπουμε ότι φορτώνεται μόνο η φωτογραφία, και ότι το υπόλοιπο περιβάλλον παραμένει αμετάβλητο.</a:t>
            </a:r>
          </a:p>
          <a:p>
            <a:pPr algn="just"/>
            <a:r>
              <a:rPr lang="el-GR" cap="none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00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2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5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7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Πλέον</a:t>
            </a:r>
            <a:r>
              <a:rPr lang="el-GR" baseline="0" dirty="0" smtClean="0"/>
              <a:t> δεν χρησιμοποιούνται διάφορες γλώσσες προγραμματισμού αλλά μόνο η </a:t>
            </a:r>
            <a:r>
              <a:rPr lang="en-US" baseline="0" dirty="0" smtClean="0"/>
              <a:t>JavaScript</a:t>
            </a:r>
            <a:r>
              <a:rPr lang="el-GR" baseline="0" dirty="0" smtClean="0"/>
              <a:t>.  Από την αρχή μέχρι το τέλος υλοποίησης μιας ιστοσελίδας ή μιας εφαρμογές μπορούμε να χρησιμοποιήσουμε μία και μόνο γλώσσα. Έχουμε χρηματικό κέρδος διότι δεν απαιτείται προσωπικό εξειδικευμένο σε διαφορετικές γλώσσες αλλά μόνο σε μία.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1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rgbClr val="FFFF00"/>
                </a:solidFill>
              </a:rPr>
              <a:t>* </a:t>
            </a:r>
            <a:r>
              <a:rPr lang="el-GR" cap="none" dirty="0" err="1" smtClean="0"/>
              <a:t>Uniform</a:t>
            </a:r>
            <a:r>
              <a:rPr lang="el-GR" cap="none" dirty="0" smtClean="0"/>
              <a:t> </a:t>
            </a:r>
            <a:r>
              <a:rPr lang="el-GR" cap="none" dirty="0" err="1" smtClean="0"/>
              <a:t>Resource</a:t>
            </a:r>
            <a:r>
              <a:rPr lang="el-GR" cap="none" dirty="0" smtClean="0"/>
              <a:t> </a:t>
            </a:r>
            <a:r>
              <a:rPr lang="el-GR" cap="none" dirty="0" err="1" smtClean="0"/>
              <a:t>Locator</a:t>
            </a:r>
            <a:r>
              <a:rPr lang="el-GR" cap="none" dirty="0" smtClean="0"/>
              <a:t> </a:t>
            </a:r>
            <a:r>
              <a:rPr lang="en-US" cap="none" dirty="0" smtClean="0"/>
              <a:t>(</a:t>
            </a:r>
            <a:r>
              <a:rPr lang="el-GR" cap="none" dirty="0" smtClean="0"/>
              <a:t>URL</a:t>
            </a:r>
            <a:r>
              <a:rPr lang="en-US" cap="none" dirty="0" smtClean="0"/>
              <a:t>)</a:t>
            </a:r>
            <a:r>
              <a:rPr lang="el-GR" cap="none" dirty="0" smtClean="0"/>
              <a:t> Ενιαίος </a:t>
            </a:r>
            <a:r>
              <a:rPr lang="el-GR" cap="none" dirty="0" err="1" smtClean="0"/>
              <a:t>Εντοπιστής</a:t>
            </a:r>
            <a:r>
              <a:rPr lang="el-GR" cap="none" dirty="0" smtClean="0"/>
              <a:t> Πόρων, είναι σαν μια διεύθυνση. Είναι ένας εύκολος τρόπος για τον χρήστη, να πει στο διακομιστή με ποια πράγματα θέλει να αλληλοεπιδράσει.</a:t>
            </a:r>
            <a:endParaRPr lang="en-US" cap="none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rgbClr val="FFFF00"/>
                </a:solidFill>
              </a:rPr>
              <a:t>** </a:t>
            </a:r>
            <a:r>
              <a:rPr lang="en-US" cap="none" dirty="0" smtClean="0"/>
              <a:t>Application Programming Interface</a:t>
            </a:r>
            <a:r>
              <a:rPr lang="el-GR" cap="none" dirty="0" smtClean="0"/>
              <a:t> </a:t>
            </a:r>
            <a:r>
              <a:rPr lang="en-US" cap="none" dirty="0" smtClean="0"/>
              <a:t>(</a:t>
            </a:r>
            <a:r>
              <a:rPr lang="el-GR" cap="none" dirty="0" smtClean="0"/>
              <a:t>API</a:t>
            </a:r>
            <a:r>
              <a:rPr lang="en-US" cap="none" dirty="0" smtClean="0"/>
              <a:t>)</a:t>
            </a:r>
            <a:r>
              <a:rPr lang="el-GR" cap="none" dirty="0" smtClean="0"/>
              <a:t> Διασύνδεση Προγραμματισμού Εφαρμογών,</a:t>
            </a:r>
            <a:r>
              <a:rPr lang="en-US" cap="none" dirty="0" smtClean="0"/>
              <a:t> </a:t>
            </a:r>
            <a:r>
              <a:rPr lang="el-GR" cap="none" dirty="0" smtClean="0"/>
              <a:t>δεν είναι τίποτε άλλο παρά ένα σύνολο εργαλείων, τα οποία έχουν ήδη αναπτυχθεί και μπορούν να χρησιμοποιηθούν, έτσι ώστε να μην χρειάζεται να γράφουμε ξανά τον ίδιο κώδικα.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0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rgbClr val="FFFF00"/>
                </a:solidFill>
              </a:rPr>
              <a:t>* Έχουμ</a:t>
            </a:r>
            <a:r>
              <a:rPr lang="el-GR" baseline="0" dirty="0" smtClean="0">
                <a:solidFill>
                  <a:srgbClr val="FFFF00"/>
                </a:solidFill>
              </a:rPr>
              <a:t>ε πχ. μια λίστα πελατών και θέλουμε να επεξεργαστούμε κάποιον πελάτη. Αφού αποθηκεύσουμε τις αλλαγές, εάν πατήσουμε το </a:t>
            </a:r>
            <a:r>
              <a:rPr lang="en-US" baseline="0" dirty="0" smtClean="0">
                <a:solidFill>
                  <a:srgbClr val="FFFF00"/>
                </a:solidFill>
              </a:rPr>
              <a:t>back</a:t>
            </a:r>
            <a:r>
              <a:rPr lang="el-GR" baseline="0" dirty="0" smtClean="0">
                <a:solidFill>
                  <a:srgbClr val="FFFF00"/>
                </a:solidFill>
              </a:rPr>
              <a:t>, τότε μας φέρνει στο προσκήνιο τη προηγούμενη </a:t>
            </a:r>
            <a:r>
              <a:rPr lang="el-GR" cap="none" dirty="0" smtClean="0"/>
              <a:t>διεύθυνση URL που είμασταν, δηλαδή τη λίστα.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20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Έχουμε μια εταιρία πώλησης,</a:t>
            </a:r>
            <a:r>
              <a:rPr lang="el-GR" baseline="0" dirty="0" smtClean="0"/>
              <a:t> και θέλουμε να στοχεύσουμε στο Γαλλικό κοινό. Μπορούμε να βελτιώσουμε την ιστοσελίδα μας χρησιμοποιώντας το </a:t>
            </a:r>
            <a:r>
              <a:rPr lang="en-US" baseline="0" dirty="0" smtClean="0"/>
              <a:t>domain</a:t>
            </a:r>
            <a:r>
              <a:rPr lang="el-GR" baseline="0" dirty="0" smtClean="0"/>
              <a:t> της χώρας δηλαδή .</a:t>
            </a:r>
            <a:r>
              <a:rPr lang="en-US" baseline="0" dirty="0" err="1" smtClean="0"/>
              <a:t>fr</a:t>
            </a:r>
            <a:r>
              <a:rPr lang="el-GR" baseline="0" dirty="0" smtClean="0"/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Ένας ακόμα τρόπος είναι η καταχώρηση της εταιρίας μας σε μηχανές αναζήτησης της Γαλλίας, και η άρτια μετάφραση του περιεχομένου της ιστοσελίδας μας.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Θα μπορούσαμε να πούμε, ότι η </a:t>
            </a:r>
            <a:r>
              <a:rPr lang="en-US" baseline="0" dirty="0" smtClean="0"/>
              <a:t>SEO</a:t>
            </a:r>
            <a:r>
              <a:rPr lang="el-GR" baseline="0" dirty="0" smtClean="0"/>
              <a:t> είναι η τέχνη προώθησης ενός </a:t>
            </a:r>
            <a:r>
              <a:rPr lang="el-GR" baseline="0" dirty="0" err="1" smtClean="0"/>
              <a:t>ιστότοπου</a:t>
            </a:r>
            <a:r>
              <a:rPr lang="el-GR" baseline="0" dirty="0" smtClean="0"/>
              <a:t> ή το</a:t>
            </a:r>
            <a:r>
              <a:rPr lang="en-US" baseline="0" dirty="0" smtClean="0"/>
              <a:t> marketing</a:t>
            </a:r>
            <a:r>
              <a:rPr lang="el-GR" baseline="0" dirty="0" smtClean="0"/>
              <a:t> ενός </a:t>
            </a:r>
            <a:r>
              <a:rPr lang="el-GR" baseline="0" dirty="0" err="1" smtClean="0"/>
              <a:t>ιστότοπου</a:t>
            </a:r>
            <a:r>
              <a:rPr lang="el-G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* </a:t>
            </a:r>
            <a:r>
              <a:rPr lang="en-US" dirty="0" smtClean="0"/>
              <a:t>https://marketingplatform.google.com/about/analytics/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6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6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cap="none" dirty="0" smtClean="0"/>
              <a:t>*Υπάρχουν πολλές αρχιτεκτονικές για</a:t>
            </a:r>
            <a:r>
              <a:rPr lang="el-GR" cap="none" baseline="0" dirty="0" smtClean="0"/>
              <a:t> τη δημιουργία ενός λογισμικού, από τις οποίες μπορούμε να επιλέξουμε ανάλογα με τις ανάγκες μας.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Client‐Server, Component‐based,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Εvent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‐Driven, Layered/N‐tier, Master‐slave/Master‐replica, Message‐driven/Publish‐subscribe,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Microservices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Model‐View‐Controller ﴾MVC﴿, Model‐View‐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ViewModel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﴾MVVM﴿, Peer‐to‐peer ﴾P2P﴿, Pipeline/Pipe‐filter, Representation State Transfer ﴾REST﴿, Service‐oriented, Share‐nothing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1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0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dirty="0" smtClean="0"/>
              <a:t>*Οι</a:t>
            </a:r>
            <a:r>
              <a:rPr lang="el-GR" baseline="0" dirty="0" smtClean="0"/>
              <a:t> ετικέτες αφορούν το χρώμα, μέγεθος γραμματοσειρά, ύφος γραφής, χρώμα φόντου, διαστάσεις, επικεφαλίδες, </a:t>
            </a:r>
            <a:r>
              <a:rPr lang="en-US" baseline="0" dirty="0" smtClean="0"/>
              <a:t>links</a:t>
            </a:r>
            <a:r>
              <a:rPr lang="el-GR" baseline="0" dirty="0" smtClean="0"/>
              <a:t>, στυλ πινάκων κ.τ.λ. δηλαδή για όλα όσα περιέχονται σε μια σελίδα.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7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l-GR" dirty="0" smtClean="0"/>
              <a:t>*</a:t>
            </a:r>
            <a:r>
              <a:rPr lang="el-GR" baseline="0" dirty="0" smtClean="0"/>
              <a:t> Έ</a:t>
            </a:r>
            <a:r>
              <a:rPr lang="el-GR" dirty="0" smtClean="0"/>
              <a:t>να άλλο πρότυπο είναι το </a:t>
            </a:r>
            <a:r>
              <a:rPr lang="en-US" dirty="0" smtClean="0"/>
              <a:t> Web Forms-Based Web Application</a:t>
            </a:r>
            <a:r>
              <a:rPr lang="el-GR" dirty="0" smtClean="0"/>
              <a:t>.</a:t>
            </a:r>
            <a:r>
              <a:rPr lang="el-GR" baseline="0" dirty="0" smtClean="0"/>
              <a:t> Για να τα συγκρίνουμε μπορούμε να επισκεφθούμε την ιστοσελίδα  </a:t>
            </a:r>
            <a:r>
              <a:rPr lang="en-US" baseline="0" dirty="0" smtClean="0"/>
              <a:t>https://www.seguetech.com/net-web-forms-vs-mvc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1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60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l-GR" dirty="0" smtClean="0"/>
              <a:t>* Λεπτομέρειες</a:t>
            </a:r>
            <a:r>
              <a:rPr lang="el-GR" baseline="0" dirty="0" smtClean="0"/>
              <a:t> στην ιστοσελίδα: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http://synedrio.pekap.gr/praktika/8o/ergasies/7basdavanos3-full.pdf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Σ</a:t>
            </a:r>
            <a:r>
              <a:rPr lang="el-GR" dirty="0" smtClean="0"/>
              <a:t>κοπός της είναι η παραγωγή καθαρού από σφάλματα (</a:t>
            </a:r>
            <a:r>
              <a:rPr lang="el-GR" dirty="0" err="1" smtClean="0"/>
              <a:t>bugs</a:t>
            </a:r>
            <a:r>
              <a:rPr lang="el-GR" dirty="0" smtClean="0"/>
              <a:t>) κώδικα που δουλεύει.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l-GR" dirty="0" smtClean="0"/>
              <a:t>Το</a:t>
            </a:r>
            <a:r>
              <a:rPr lang="el-GR" baseline="0" dirty="0" smtClean="0"/>
              <a:t> νέο</a:t>
            </a:r>
            <a:r>
              <a:rPr lang="en-US" baseline="0" dirty="0" smtClean="0"/>
              <a:t> Controller </a:t>
            </a:r>
            <a:r>
              <a:rPr lang="el-GR" baseline="0" dirty="0" smtClean="0"/>
              <a:t>και </a:t>
            </a:r>
            <a:r>
              <a:rPr lang="en-US" baseline="0" dirty="0" smtClean="0"/>
              <a:t>Model</a:t>
            </a:r>
            <a:r>
              <a:rPr lang="el-GR" baseline="0" dirty="0" smtClean="0"/>
              <a:t> που θα δημιουργήσουμε, θα εισαχθούν στους αντίστοιχους </a:t>
            </a:r>
            <a:r>
              <a:rPr lang="en-US" baseline="0" dirty="0" smtClean="0"/>
              <a:t>default</a:t>
            </a:r>
            <a:r>
              <a:rPr lang="el-GR" baseline="0" dirty="0" smtClean="0"/>
              <a:t> φακέλους που έχουν δημιουργηθεί από το </a:t>
            </a:r>
            <a:r>
              <a:rPr lang="en-US" baseline="0" dirty="0" smtClean="0"/>
              <a:t>Visual Studio</a:t>
            </a:r>
            <a:r>
              <a:rPr lang="el-G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33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35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4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63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*Υπάρχουν 23 πρότυπα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σχεδίασης σύμφωνα με τους </a:t>
            </a:r>
            <a:r>
              <a:rPr lang="el-GR" altLang="en-US" dirty="0" smtClean="0">
                <a:solidFill>
                  <a:srgbClr val="FFFF00"/>
                </a:solidFill>
              </a:rPr>
              <a:t>Οι </a:t>
            </a:r>
            <a:r>
              <a:rPr lang="en-US" altLang="en-US" dirty="0" smtClean="0">
                <a:solidFill>
                  <a:srgbClr val="FFFF00"/>
                </a:solidFill>
              </a:rPr>
              <a:t>Gamma, Helm, Johnson </a:t>
            </a:r>
            <a:r>
              <a:rPr lang="el-GR" altLang="en-US" dirty="0" smtClean="0">
                <a:solidFill>
                  <a:srgbClr val="FFFF00"/>
                </a:solidFill>
              </a:rPr>
              <a:t>και </a:t>
            </a:r>
            <a:r>
              <a:rPr lang="en-US" altLang="en-US" dirty="0" err="1" smtClean="0">
                <a:solidFill>
                  <a:srgbClr val="FFFF00"/>
                </a:solidFill>
              </a:rPr>
              <a:t>Vlissides</a:t>
            </a:r>
            <a:r>
              <a:rPr lang="en-US" altLang="en-US" dirty="0" smtClean="0">
                <a:solidFill>
                  <a:srgbClr val="FFFF00"/>
                </a:solidFill>
              </a:rPr>
              <a:t> (Gang of Four) </a:t>
            </a:r>
            <a:r>
              <a:rPr lang="el-GR" altLang="en-US" dirty="0" smtClean="0">
                <a:solidFill>
                  <a:srgbClr val="FFFF00"/>
                </a:solidFill>
              </a:rPr>
              <a:t>δίνοντας σε κάθε</a:t>
            </a:r>
            <a:r>
              <a:rPr lang="el-GR" altLang="en-US" baseline="0" dirty="0" smtClean="0">
                <a:solidFill>
                  <a:srgbClr val="FFFF00"/>
                </a:solidFill>
              </a:rPr>
              <a:t> ένα κάποια χαρακτηριστικά</a:t>
            </a:r>
            <a:r>
              <a:rPr lang="el-GR" altLang="en-US" dirty="0" smtClean="0">
                <a:solidFill>
                  <a:srgbClr val="FFFF00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dirty="0" smtClean="0">
                <a:solidFill>
                  <a:srgbClr val="FFFF00"/>
                </a:solidFill>
              </a:rPr>
              <a:t>Έχουμε</a:t>
            </a:r>
            <a:r>
              <a:rPr lang="el-GR" altLang="en-US" baseline="0" dirty="0" smtClean="0">
                <a:solidFill>
                  <a:srgbClr val="FFFF00"/>
                </a:solidFill>
              </a:rPr>
              <a:t> 3 κατηγορίες(</a:t>
            </a:r>
            <a:r>
              <a:rPr lang="en-US" altLang="en-US" dirty="0" smtClean="0">
                <a:solidFill>
                  <a:srgbClr val="FF9900"/>
                </a:solidFill>
              </a:rPr>
              <a:t>Creational</a:t>
            </a:r>
            <a:r>
              <a:rPr lang="en-US" altLang="en-US" dirty="0" smtClean="0">
                <a:solidFill>
                  <a:srgbClr val="FFFF00"/>
                </a:solidFill>
              </a:rPr>
              <a:t>: </a:t>
            </a:r>
            <a:r>
              <a:rPr lang="el-GR" altLang="en-US" dirty="0" smtClean="0">
                <a:solidFill>
                  <a:srgbClr val="FFFF00"/>
                </a:solidFill>
              </a:rPr>
              <a:t>Ασχολούνται με τη διεργασία της δημιουργίας αντικειμένων, </a:t>
            </a:r>
            <a:r>
              <a:rPr lang="en-US" altLang="en-US" dirty="0" smtClean="0">
                <a:solidFill>
                  <a:srgbClr val="FF9900"/>
                </a:solidFill>
              </a:rPr>
              <a:t>Structural</a:t>
            </a:r>
            <a:r>
              <a:rPr lang="en-US" altLang="en-US" dirty="0" smtClean="0">
                <a:solidFill>
                  <a:srgbClr val="FFFF00"/>
                </a:solidFill>
              </a:rPr>
              <a:t>: </a:t>
            </a:r>
            <a:r>
              <a:rPr lang="el-GR" altLang="en-US" dirty="0" smtClean="0">
                <a:solidFill>
                  <a:srgbClr val="FFFF00"/>
                </a:solidFill>
              </a:rPr>
              <a:t>Διαπραγματεύονται τη σύνθεση κλάσεων/αντικειμένων, </a:t>
            </a:r>
            <a:r>
              <a:rPr lang="en-US" altLang="en-US" dirty="0" smtClean="0">
                <a:solidFill>
                  <a:srgbClr val="FF9900"/>
                </a:solidFill>
              </a:rPr>
              <a:t>Behavioral</a:t>
            </a:r>
            <a:r>
              <a:rPr lang="en-US" altLang="en-US" dirty="0" smtClean="0">
                <a:solidFill>
                  <a:srgbClr val="FFFF00"/>
                </a:solidFill>
              </a:rPr>
              <a:t>: </a:t>
            </a:r>
            <a:r>
              <a:rPr lang="el-GR" altLang="en-US" dirty="0" smtClean="0">
                <a:solidFill>
                  <a:srgbClr val="FFFF00"/>
                </a:solidFill>
              </a:rPr>
              <a:t>Χαρακτηρίζουν τους τρόπους με τους οποίους οι κλάσεις </a:t>
            </a:r>
            <a:r>
              <a:rPr lang="el-GR" altLang="en-US" dirty="0" err="1" smtClean="0">
                <a:solidFill>
                  <a:srgbClr val="FFFF00"/>
                </a:solidFill>
              </a:rPr>
              <a:t>αλληλεπιδρούν</a:t>
            </a:r>
            <a:r>
              <a:rPr lang="el-GR" altLang="en-US" dirty="0" smtClean="0">
                <a:solidFill>
                  <a:srgbClr val="FFFF00"/>
                </a:solidFill>
              </a:rPr>
              <a:t> και κατανέμουν τις αρμοδιότητες</a:t>
            </a:r>
            <a:r>
              <a:rPr lang="el-GR" altLang="en-US" baseline="0" dirty="0" smtClean="0">
                <a:solidFill>
                  <a:srgbClr val="FFFF00"/>
                </a:solidFill>
              </a:rPr>
              <a:t>) και 3 στρατηγικές υλοποίησης (</a:t>
            </a:r>
            <a:r>
              <a:rPr lang="en-US" altLang="en-US" dirty="0" smtClean="0">
                <a:solidFill>
                  <a:srgbClr val="FF9900"/>
                </a:solidFill>
              </a:rPr>
              <a:t>Design to interfaces</a:t>
            </a:r>
            <a:r>
              <a:rPr lang="el-GR" altLang="en-US" dirty="0" smtClean="0">
                <a:solidFill>
                  <a:srgbClr val="FF9900"/>
                </a:solidFill>
              </a:rPr>
              <a:t>,</a:t>
            </a:r>
            <a:r>
              <a:rPr lang="el-GR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9900"/>
                </a:solidFill>
              </a:rPr>
              <a:t>Favor composition over inheritance</a:t>
            </a:r>
            <a:r>
              <a:rPr lang="el-GR" altLang="en-US" dirty="0" smtClean="0">
                <a:solidFill>
                  <a:srgbClr val="FF9900"/>
                </a:solidFill>
              </a:rPr>
              <a:t>,</a:t>
            </a:r>
            <a:r>
              <a:rPr lang="en-US" altLang="en-US" dirty="0" smtClean="0">
                <a:solidFill>
                  <a:srgbClr val="FF9900"/>
                </a:solidFill>
              </a:rPr>
              <a:t>Find what varies and encapsulate it</a:t>
            </a:r>
            <a:r>
              <a:rPr lang="el-GR" altLang="en-US" baseline="0" dirty="0" smtClean="0">
                <a:solidFill>
                  <a:srgbClr val="FFFF00"/>
                </a:solidFill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6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4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8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Είναι</a:t>
            </a:r>
            <a:r>
              <a:rPr lang="el-GR" baseline="0" dirty="0" smtClean="0"/>
              <a:t> μια συλλογή από σελίδες που συνδέονται μεταξύ τους, στις οποίες ο χρήστης μπορεί να </a:t>
            </a:r>
            <a:r>
              <a:rPr lang="el-GR" baseline="0" dirty="0" err="1" smtClean="0"/>
              <a:t>πλοηγηθεί</a:t>
            </a:r>
            <a:r>
              <a:rPr lang="el-GR" baseline="0" dirty="0" smtClean="0"/>
              <a:t>. Όταν πατάει ο χρήστης έναν σύνδεσμο, στο παρασκήνιο «τρέχει» κώδικας ο οποίος είναι υπεύθυνος για να φέρει στο προσκήνιο το επιθυμητό αποτέλεσμα. Ο κώδικας αυτός, αναζητά και φορτώνει προς εμφάνιση τον ζητούμενο νέο σύνδεσμο.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D5B-65CD-4AAA-8FA3-C9DC01529C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BEDA-31A8-4C30-A776-BA0619222258}" type="datetime1">
              <a:rPr lang="el-GR" smtClean="0"/>
              <a:t>6/12/2018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54106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E034-54D5-4BEF-8DB4-BD9D30A7B4E9}" type="datetime1">
              <a:rPr lang="el-GR" smtClean="0"/>
              <a:t>6/12/2018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09187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3309-0C6D-4CE2-9937-86118C5665D3}" type="datetime1">
              <a:rPr lang="el-GR" smtClean="0"/>
              <a:t>6/12/2018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254909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6537-A234-49D7-9884-5CBFEE5B80D4}" type="datetime1">
              <a:rPr lang="el-GR" smtClean="0"/>
              <a:t>6/12/2018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93986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9DF-C3F0-42D4-8C32-027914D63EE3}" type="datetime1">
              <a:rPr lang="el-GR" smtClean="0"/>
              <a:t>6/12/2018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98870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2913-3F9F-4D19-A9FA-D50981829240}" type="datetime1">
              <a:rPr lang="el-GR" smtClean="0"/>
              <a:t>6/12/2018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28701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A412-D585-4E4D-8376-664CAB15B4A9}" type="datetime1">
              <a:rPr lang="el-GR" smtClean="0"/>
              <a:t>6/12/2018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503750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F50-E71A-425D-8A00-1101EA49DB9D}" type="datetime1">
              <a:rPr lang="el-GR" smtClean="0"/>
              <a:t>6/12/2018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55522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EDEC-6C48-4292-B507-B9E7B22E0F26}" type="datetime1">
              <a:rPr lang="el-GR" smtClean="0"/>
              <a:t>6/12/2018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58831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CA66-E9C3-463D-A064-AE54A0EB0B28}" type="datetime1">
              <a:rPr lang="el-GR" smtClean="0"/>
              <a:t>6/12/2018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75577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B516-54E9-40BD-B75C-356876006DD0}" type="datetime1">
              <a:rPr lang="el-GR" smtClean="0"/>
              <a:t>6/12/2018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00890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614C-0439-429E-BC9A-80BEFB9054FF}" type="datetime1">
              <a:rPr lang="el-GR" smtClean="0"/>
              <a:t>6/12/2018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96794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5410-E5DA-407C-8E0B-33E9B8720B7F}" type="datetime1">
              <a:rPr lang="el-GR" smtClean="0"/>
              <a:t>6/12/2018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70498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676D-43AA-4F32-ADA7-5776ED051D10}" type="datetime1">
              <a:rPr lang="el-GR" smtClean="0"/>
              <a:t>6/12/2018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83494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3B0-CBD8-4EEF-9DF5-1205B21347B5}" type="datetime1">
              <a:rPr lang="el-GR" smtClean="0"/>
              <a:t>6/12/2018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870032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C48-9041-4468-A71D-8C2F40C656E1}" type="datetime1">
              <a:rPr lang="el-GR" smtClean="0"/>
              <a:t>6/12/2018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978210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A16E-EA6D-4441-BF65-1DAF2C46D57C}" type="datetime1">
              <a:rPr lang="el-GR" smtClean="0"/>
              <a:t>6/12/2018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507829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0FCB6D-E0E4-48F3-932D-C2490A0A72FB}" type="datetime1">
              <a:rPr lang="el-GR" smtClean="0"/>
              <a:t>6/12/2018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Σελ.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4D355B-D14A-47A2-A86C-93EE9095F38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509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omb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nalytic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2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094620" y="153119"/>
            <a:ext cx="8689976" cy="2509213"/>
          </a:xfrm>
        </p:spPr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Web APP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19370" y="4324739"/>
            <a:ext cx="10947205" cy="1371599"/>
          </a:xfrm>
        </p:spPr>
        <p:txBody>
          <a:bodyPr/>
          <a:lstStyle/>
          <a:p>
            <a:endParaRPr lang="el-GR" dirty="0" smtClean="0">
              <a:latin typeface="Bookman Old Style" panose="02050604050505020204" pitchFamily="18" charset="0"/>
            </a:endParaRPr>
          </a:p>
          <a:p>
            <a:r>
              <a:rPr lang="en-US" sz="4000" dirty="0" smtClean="0">
                <a:latin typeface="Bookman Old Style" panose="02050604050505020204" pitchFamily="18" charset="0"/>
              </a:rPr>
              <a:t>Spa/</a:t>
            </a:r>
            <a:r>
              <a:rPr lang="en-US" sz="4000" dirty="0" err="1" smtClean="0">
                <a:latin typeface="Bookman Old Style" panose="02050604050505020204" pitchFamily="18" charset="0"/>
              </a:rPr>
              <a:t>pe</a:t>
            </a:r>
            <a:r>
              <a:rPr lang="en-US" sz="4000" dirty="0" smtClean="0">
                <a:latin typeface="Bookman Old Style" panose="02050604050505020204" pitchFamily="18" charset="0"/>
              </a:rPr>
              <a:t>/</a:t>
            </a:r>
            <a:r>
              <a:rPr lang="en-US" sz="4000" dirty="0" err="1" smtClean="0">
                <a:latin typeface="Bookman Old Style" panose="02050604050505020204" pitchFamily="18" charset="0"/>
              </a:rPr>
              <a:t>mvC</a:t>
            </a:r>
            <a:endParaRPr lang="el-GR" sz="4000" dirty="0">
              <a:latin typeface="Bookman Old Style" panose="0205060405050502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10113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10</a:t>
            </a:fld>
            <a:endParaRPr lang="el-GR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926474" y="268242"/>
            <a:ext cx="10351752" cy="1242833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 </a:t>
            </a:r>
            <a:r>
              <a:rPr lang="el-GR" cap="none" dirty="0" smtClean="0">
                <a:latin typeface="Bookman Old Style" panose="02050604050505020204" pitchFamily="18" charset="0"/>
              </a:rPr>
              <a:t>Ιστός</a:t>
            </a:r>
            <a:r>
              <a:rPr lang="el-GR" cap="none" dirty="0">
                <a:latin typeface="Bookman Old Style" panose="02050604050505020204" pitchFamily="18" charset="0"/>
              </a:rPr>
              <a:t> </a:t>
            </a:r>
            <a:r>
              <a:rPr lang="el-GR" cap="none" dirty="0" smtClean="0">
                <a:latin typeface="Bookman Old Style" panose="02050604050505020204" pitchFamily="18" charset="0"/>
              </a:rPr>
              <a:t>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6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248575" y="1091308"/>
            <a:ext cx="11674136" cy="5637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cap="none" dirty="0" smtClean="0">
                <a:latin typeface="Bookman Old Style" panose="02050604050505020204" pitchFamily="18" charset="0"/>
              </a:rPr>
              <a:t>JavaScript</a:t>
            </a:r>
            <a:r>
              <a:rPr lang="el-GR" sz="8000" cap="none" dirty="0" smtClean="0">
                <a:latin typeface="Bookman Old Style" panose="02050604050505020204" pitchFamily="18" charset="0"/>
              </a:rPr>
              <a:t>: Σε φόρμα εγγραφής εάν ο χρήστης δεν εισάγει το</a:t>
            </a:r>
            <a:r>
              <a:rPr lang="en-US" sz="8000" cap="none" dirty="0" smtClean="0">
                <a:latin typeface="Bookman Old Style" panose="02050604050505020204" pitchFamily="18" charset="0"/>
              </a:rPr>
              <a:t> password</a:t>
            </a:r>
            <a:r>
              <a:rPr lang="el-GR" sz="8000" cap="none" dirty="0" smtClean="0">
                <a:latin typeface="Bookman Old Style" panose="02050604050505020204" pitchFamily="18" charset="0"/>
              </a:rPr>
              <a:t>, και πατήσει το </a:t>
            </a:r>
            <a:r>
              <a:rPr lang="en-US" sz="8000" cap="none" dirty="0" smtClean="0">
                <a:latin typeface="Bookman Old Style" panose="02050604050505020204" pitchFamily="18" charset="0"/>
              </a:rPr>
              <a:t>button</a:t>
            </a:r>
            <a:r>
              <a:rPr lang="el-GR" sz="8000" cap="none" dirty="0" smtClean="0">
                <a:latin typeface="Bookman Old Style" panose="02050604050505020204" pitchFamily="18" charset="0"/>
              </a:rPr>
              <a:t> «Εγγραφή», ενημερώνεται ότι το έχει αφήσει κενό.</a:t>
            </a:r>
          </a:p>
          <a:p>
            <a:pPr algn="l"/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&lt;script&gt; </a:t>
            </a:r>
            <a:endParaRPr lang="el-GR" altLang="en-US" sz="64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function </a:t>
            </a:r>
            <a:r>
              <a:rPr lang="en-US" altLang="en-US" sz="64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newcostomer_form</a:t>
            </a:r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() </a:t>
            </a:r>
            <a:endParaRPr lang="el-GR" altLang="en-US" sz="64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l-GR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{</a:t>
            </a:r>
            <a:r>
              <a:rPr lang="en-US" altLang="en-US" sz="6400" cap="none" dirty="0" smtClean="0"/>
              <a:t>/* </a:t>
            </a:r>
            <a:r>
              <a:rPr lang="en-US" altLang="en-US" sz="6400" cap="none" dirty="0"/>
              <a:t>Password: </a:t>
            </a:r>
            <a:r>
              <a:rPr lang="en-US" altLang="en-US" sz="6400" cap="none" dirty="0" err="1"/>
              <a:t>Ελέγχει</a:t>
            </a:r>
            <a:r>
              <a:rPr lang="en-US" altLang="en-US" sz="6400" cap="none" dirty="0"/>
              <a:t> αν </a:t>
            </a:r>
            <a:r>
              <a:rPr lang="en-US" altLang="en-US" sz="6400" cap="none" dirty="0" err="1"/>
              <a:t>το</a:t>
            </a:r>
            <a:r>
              <a:rPr lang="en-US" altLang="en-US" sz="6400" cap="none" dirty="0"/>
              <a:t> π</a:t>
            </a:r>
            <a:r>
              <a:rPr lang="en-US" altLang="en-US" sz="6400" cap="none" dirty="0" err="1"/>
              <a:t>εδίο</a:t>
            </a:r>
            <a:r>
              <a:rPr lang="en-US" altLang="en-US" sz="6400" cap="none" dirty="0"/>
              <a:t> </a:t>
            </a:r>
            <a:r>
              <a:rPr lang="en-US" altLang="en-US" sz="6400" cap="none" dirty="0" err="1"/>
              <a:t>είν</a:t>
            </a:r>
            <a:r>
              <a:rPr lang="en-US" altLang="en-US" sz="6400" cap="none" dirty="0"/>
              <a:t>αι null */ </a:t>
            </a:r>
            <a:endParaRPr lang="el-GR" altLang="en-US" sz="6400" cap="none" dirty="0"/>
          </a:p>
          <a:p>
            <a:pPr algn="l"/>
            <a:r>
              <a:rPr lang="el-GR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l-GR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</a:t>
            </a:r>
            <a:r>
              <a:rPr lang="en-US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if </a:t>
            </a:r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( cForm.password.value=='') { errstr = errstr+'Το π</a:t>
            </a:r>
            <a:r>
              <a:rPr lang="en-US" altLang="en-US" sz="64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εδίο</a:t>
            </a:r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Password </a:t>
            </a:r>
            <a:r>
              <a:rPr lang="en-US" altLang="en-US" sz="6400" cap="none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δεν</a:t>
            </a:r>
            <a:r>
              <a:rPr lang="en-US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μπορεί να είναι κενό.\n'; </a:t>
            </a:r>
            <a:endParaRPr lang="el-GR" altLang="en-US" sz="64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l-GR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</a:t>
            </a:r>
            <a:r>
              <a:rPr lang="en-US" altLang="en-US" sz="6400" cap="none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cForm.password.style.backgroundColor</a:t>
            </a:r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="#FFFF00"; }</a:t>
            </a:r>
            <a:r>
              <a:rPr lang="en-US" altLang="en-US" sz="6400" cap="none" dirty="0">
                <a:solidFill>
                  <a:schemeClr val="tx1"/>
                </a:solidFill>
              </a:rPr>
              <a:t> </a:t>
            </a:r>
            <a:endParaRPr lang="el-GR" altLang="en-US" sz="6400" cap="none" dirty="0" smtClean="0">
              <a:solidFill>
                <a:schemeClr val="tx1"/>
              </a:solidFill>
            </a:endParaRPr>
          </a:p>
          <a:p>
            <a:pPr algn="l"/>
            <a:r>
              <a:rPr lang="el-GR" altLang="en-US" sz="6400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>}</a:t>
            </a:r>
          </a:p>
          <a:p>
            <a:pPr algn="l"/>
            <a:r>
              <a:rPr lang="en-US" altLang="en-US" sz="68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&lt;/</a:t>
            </a:r>
            <a:r>
              <a:rPr lang="en-US" altLang="en-US" sz="6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script&gt; </a:t>
            </a:r>
            <a:endParaRPr lang="el-GR" altLang="en-US" sz="68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&lt;!DOCTYPE html</a:t>
            </a:r>
            <a:r>
              <a:rPr 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&gt;</a:t>
            </a:r>
            <a:r>
              <a:rPr lang="el-GR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………</a:t>
            </a:r>
          </a:p>
          <a:p>
            <a:pPr algn="l"/>
            <a:r>
              <a:rPr lang="en-US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&lt;body</a:t>
            </a:r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&gt;</a:t>
            </a:r>
            <a:r>
              <a:rPr lang="en-US" altLang="en-US" sz="6400" cap="none" dirty="0">
                <a:solidFill>
                  <a:schemeClr val="tx1"/>
                </a:solidFill>
              </a:rPr>
              <a:t> </a:t>
            </a:r>
            <a:endParaRPr lang="en-US" sz="64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&lt;form&gt;</a:t>
            </a:r>
            <a:r>
              <a:rPr lang="el-GR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…….. </a:t>
            </a:r>
            <a:r>
              <a:rPr lang="en-US" sz="6400" cap="none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onsubmit</a:t>
            </a:r>
            <a:r>
              <a:rPr 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="return </a:t>
            </a:r>
            <a:r>
              <a:rPr lang="en-US" sz="6400" cap="none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newcostomer_form</a:t>
            </a:r>
            <a:r>
              <a:rPr 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();</a:t>
            </a:r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 ''</a:t>
            </a:r>
            <a:r>
              <a:rPr lang="el-GR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……….</a:t>
            </a:r>
          </a:p>
          <a:p>
            <a:pPr algn="l"/>
            <a:r>
              <a:rPr 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&lt;/form&gt;</a:t>
            </a:r>
            <a:endParaRPr lang="el-GR" sz="64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</a:t>
            </a:r>
            <a:r>
              <a:rPr lang="el-GR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/</a:t>
            </a:r>
            <a:r>
              <a:rPr lang="en-US" alt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body&gt;</a:t>
            </a:r>
            <a:r>
              <a:rPr lang="en-US" altLang="en-US" sz="6400" cap="none" dirty="0">
                <a:solidFill>
                  <a:schemeClr val="tx1"/>
                </a:solidFill>
              </a:rPr>
              <a:t> </a:t>
            </a:r>
            <a:endParaRPr lang="el-GR" altLang="en-US" sz="6400" cap="none" dirty="0" smtClean="0">
              <a:solidFill>
                <a:schemeClr val="tx1"/>
              </a:solidFill>
            </a:endParaRPr>
          </a:p>
          <a:p>
            <a:pPr algn="l"/>
            <a:r>
              <a:rPr lang="en-US" sz="64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&lt;/</a:t>
            </a:r>
            <a:r>
              <a:rPr lang="en-US" sz="64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html&gt;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75" y="3273717"/>
            <a:ext cx="4299751" cy="34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8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11</a:t>
            </a:fld>
            <a:endParaRPr lang="el-GR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913774" y="287387"/>
            <a:ext cx="10351752" cy="1242833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 </a:t>
            </a:r>
            <a:r>
              <a:rPr lang="el-GR" cap="none" dirty="0" smtClean="0">
                <a:latin typeface="Bookman Old Style" panose="02050604050505020204" pitchFamily="18" charset="0"/>
              </a:rPr>
              <a:t>Ιστός</a:t>
            </a:r>
            <a:r>
              <a:rPr lang="el-GR" cap="none" dirty="0">
                <a:latin typeface="Bookman Old Style" panose="02050604050505020204" pitchFamily="18" charset="0"/>
              </a:rPr>
              <a:t> </a:t>
            </a:r>
            <a:r>
              <a:rPr lang="el-GR" cap="none" dirty="0" smtClean="0">
                <a:latin typeface="Bookman Old Style" panose="02050604050505020204" pitchFamily="18" charset="0"/>
              </a:rPr>
              <a:t>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7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79899" y="1091308"/>
            <a:ext cx="11958221" cy="5700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>
                <a:latin typeface="Bookman Old Style" panose="02050604050505020204" pitchFamily="18" charset="0"/>
              </a:rPr>
              <a:t>CSS</a:t>
            </a:r>
            <a:r>
              <a:rPr lang="el-GR" cap="none" dirty="0" smtClean="0">
                <a:latin typeface="Bookman Old Style" panose="02050604050505020204" pitchFamily="18" charset="0"/>
              </a:rPr>
              <a:t>:Σε </a:t>
            </a:r>
            <a:r>
              <a:rPr lang="el-GR" cap="none" dirty="0">
                <a:latin typeface="Bookman Old Style" panose="02050604050505020204" pitchFamily="18" charset="0"/>
              </a:rPr>
              <a:t>αρχείο με ονομασία </a:t>
            </a:r>
            <a:r>
              <a:rPr lang="en-US" cap="none" dirty="0">
                <a:latin typeface="Bookman Old Style" panose="02050604050505020204" pitchFamily="18" charset="0"/>
              </a:rPr>
              <a:t>styles.css </a:t>
            </a:r>
            <a:r>
              <a:rPr lang="el-GR" cap="none" dirty="0">
                <a:latin typeface="Bookman Old Style" panose="02050604050505020204" pitchFamily="18" charset="0"/>
              </a:rPr>
              <a:t>περιέχονται οι εντολές για το στυλ που θα έχουν </a:t>
            </a:r>
            <a:r>
              <a:rPr lang="el-GR" cap="none" dirty="0" smtClean="0">
                <a:latin typeface="Bookman Old Style" panose="02050604050505020204" pitchFamily="18" charset="0"/>
              </a:rPr>
              <a:t>τα </a:t>
            </a:r>
            <a:r>
              <a:rPr lang="el-GR" cap="none" dirty="0">
                <a:latin typeface="Bookman Old Style" panose="02050604050505020204" pitchFamily="18" charset="0"/>
              </a:rPr>
              <a:t>μέρη της ιστοσελίδας</a:t>
            </a:r>
            <a:r>
              <a:rPr lang="el-GR" cap="none" dirty="0"/>
              <a:t>:</a:t>
            </a:r>
          </a:p>
          <a:p>
            <a:endParaRPr lang="el-GR" cap="none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l-GR" cap="none" dirty="0"/>
              <a:t>όλα τα γράμματα που θα είναι σε </a:t>
            </a:r>
            <a:r>
              <a:rPr lang="el-GR" cap="none" dirty="0" smtClean="0"/>
              <a:t>συγκεκριμένη γραμματοσειρά</a:t>
            </a:r>
            <a:r>
              <a:rPr lang="el-GR" cap="none" dirty="0"/>
              <a:t>:	</a:t>
            </a:r>
            <a:endParaRPr lang="el-GR" cap="none" dirty="0" smtClean="0"/>
          </a:p>
          <a:p>
            <a:pPr algn="l"/>
            <a:r>
              <a:rPr lang="en-US" sz="22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font </a:t>
            </a:r>
            <a:r>
              <a:rPr lang="en-US" sz="22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{font-family: Times New Roman;}</a:t>
            </a:r>
            <a:r>
              <a:rPr lang="en-US" cap="none" dirty="0"/>
              <a:t>	</a:t>
            </a:r>
            <a:endParaRPr lang="el-GR" cap="none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l-GR" cap="none" dirty="0" smtClean="0"/>
              <a:t>όλες </a:t>
            </a:r>
            <a:r>
              <a:rPr lang="el-GR" cap="none" dirty="0"/>
              <a:t>οι φωτογραφίες του </a:t>
            </a:r>
            <a:r>
              <a:rPr lang="el-GR" cap="none" dirty="0" err="1"/>
              <a:t>καρουζέλ</a:t>
            </a:r>
            <a:r>
              <a:rPr lang="el-GR" cap="none" dirty="0"/>
              <a:t>  θα έχουν </a:t>
            </a:r>
            <a:endParaRPr lang="el-GR" cap="none" dirty="0" smtClean="0"/>
          </a:p>
          <a:p>
            <a:pPr algn="l"/>
            <a:r>
              <a:rPr lang="el-GR" cap="none" dirty="0" smtClean="0"/>
              <a:t>στρογγυλεμένες γωνίες:	</a:t>
            </a:r>
            <a:r>
              <a:rPr lang="en-US" sz="22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img</a:t>
            </a:r>
            <a:r>
              <a:rPr lang="en-US" sz="22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 { border-radius: 50px;}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l-GR" cap="none" dirty="0" smtClean="0"/>
              <a:t>κάποιες </a:t>
            </a:r>
            <a:r>
              <a:rPr lang="el-GR" cap="none" dirty="0"/>
              <a:t>παράγραφοι θα είναι κεντραρισμένες: 			</a:t>
            </a:r>
            <a:endParaRPr lang="el-GR" cap="none" dirty="0" smtClean="0"/>
          </a:p>
          <a:p>
            <a:pPr algn="l"/>
            <a:r>
              <a:rPr lang="en-US" sz="22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h2,h4{align: center;}</a:t>
            </a:r>
            <a:endParaRPr lang="el-GR" sz="22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l-GR" cap="none" dirty="0"/>
              <a:t>η σελίδα θα έχει συγκεκριμένο βασικό φόντο:			</a:t>
            </a:r>
            <a:endParaRPr lang="el-GR" cap="none" dirty="0" smtClean="0"/>
          </a:p>
          <a:p>
            <a:pPr algn="l"/>
            <a:r>
              <a:rPr lang="en-US" sz="22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body{background-color:#EFFBEF;}</a:t>
            </a:r>
            <a:endParaRPr lang="el-GR" sz="22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r>
              <a:rPr lang="el-GR" cap="none" dirty="0"/>
              <a:t>Οποιαδήποτε αλλαγή γίνει </a:t>
            </a:r>
            <a:r>
              <a:rPr lang="el-GR" cap="none" dirty="0" smtClean="0"/>
              <a:t>σε κάποιο </a:t>
            </a:r>
            <a:r>
              <a:rPr lang="el-GR" cap="none" dirty="0"/>
              <a:t>από αυτά, θα επηρεάσει όλη στην ιστοσελίδα.</a:t>
            </a:r>
            <a:endParaRPr lang="en-US" cap="none" dirty="0"/>
          </a:p>
          <a:p>
            <a:pPr algn="l"/>
            <a:endParaRPr lang="en-US" cap="none" dirty="0" smtClean="0"/>
          </a:p>
          <a:p>
            <a:endParaRPr lang="el-GR" cap="none" dirty="0" smtClean="0"/>
          </a:p>
          <a:p>
            <a:pPr algn="just"/>
            <a:endParaRPr lang="en-US" cap="none" dirty="0" smtClean="0"/>
          </a:p>
          <a:p>
            <a:pPr algn="just"/>
            <a:endParaRPr lang="en-US" cap="none" dirty="0"/>
          </a:p>
        </p:txBody>
      </p:sp>
      <p:pic>
        <p:nvPicPr>
          <p:cNvPr id="9" name="Picture 2" descr="arx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76" y="2830634"/>
            <a:ext cx="5853344" cy="311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82571" y="3817398"/>
            <a:ext cx="6835806" cy="509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53056" y="2686214"/>
            <a:ext cx="1233996" cy="597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2066" y="4782213"/>
            <a:ext cx="6604986" cy="96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29452" y="5637320"/>
            <a:ext cx="2015231" cy="2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334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6"/>
          <p:cNvSpPr>
            <a:spLocks noGrp="1"/>
          </p:cNvSpPr>
          <p:nvPr>
            <p:ph type="body" idx="1"/>
          </p:nvPr>
        </p:nvSpPr>
        <p:spPr>
          <a:xfrm>
            <a:off x="913774" y="1343608"/>
            <a:ext cx="10351752" cy="5313224"/>
          </a:xfrm>
        </p:spPr>
        <p:txBody>
          <a:bodyPr>
            <a:normAutofit/>
          </a:bodyPr>
          <a:lstStyle/>
          <a:p>
            <a:r>
              <a:rPr lang="el-GR" sz="2400" cap="none" dirty="0">
                <a:latin typeface="Bookman Old Style" panose="02050604050505020204" pitchFamily="18" charset="0"/>
              </a:rPr>
              <a:t>Κατασκευή ιστοσελίδας ή </a:t>
            </a:r>
            <a:r>
              <a:rPr lang="en-US" sz="2400" cap="none" dirty="0">
                <a:latin typeface="Bookman Old Style" panose="02050604050505020204" pitchFamily="18" charset="0"/>
              </a:rPr>
              <a:t>Web</a:t>
            </a:r>
            <a:r>
              <a:rPr lang="el-GR" sz="2400" cap="none" dirty="0">
                <a:latin typeface="Bookman Old Style" panose="02050604050505020204" pitchFamily="18" charset="0"/>
              </a:rPr>
              <a:t> 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εφαρμογής</a:t>
            </a:r>
            <a:endParaRPr lang="el-GR" sz="2400" cap="none" dirty="0">
              <a:latin typeface="Bookman Old Style" panose="02050604050505020204" pitchFamily="18" charset="0"/>
            </a:endParaRP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913774" y="287387"/>
            <a:ext cx="10351752" cy="1242833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 </a:t>
            </a:r>
            <a:r>
              <a:rPr lang="el-GR" cap="none" dirty="0" smtClean="0">
                <a:latin typeface="Bookman Old Style" panose="02050604050505020204" pitchFamily="18" charset="0"/>
              </a:rPr>
              <a:t>Ιστός</a:t>
            </a:r>
            <a:r>
              <a:rPr lang="el-GR" cap="none" dirty="0">
                <a:latin typeface="Bookman Old Style" panose="02050604050505020204" pitchFamily="18" charset="0"/>
              </a:rPr>
              <a:t> </a:t>
            </a:r>
            <a:r>
              <a:rPr lang="el-GR" cap="none" dirty="0" smtClean="0">
                <a:latin typeface="Bookman Old Style" panose="02050604050505020204" pitchFamily="18" charset="0"/>
              </a:rPr>
              <a:t>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12</a:t>
            </a:fld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11" y="2341798"/>
            <a:ext cx="7227078" cy="40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95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3774" y="1175656"/>
            <a:ext cx="10351752" cy="5417167"/>
          </a:xfrm>
        </p:spPr>
        <p:txBody>
          <a:bodyPr>
            <a:normAutofit/>
          </a:bodyPr>
          <a:lstStyle/>
          <a:p>
            <a:r>
              <a:rPr lang="el-GR" sz="2400" cap="none" dirty="0" smtClean="0">
                <a:latin typeface="Bookman Old Style" panose="02050604050505020204" pitchFamily="18" charset="0"/>
              </a:rPr>
              <a:t>11.8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sec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 είναι ο μέσος όρος φόρτωσης μιας σελίδας</a:t>
            </a:r>
            <a:endParaRPr lang="en-US" cap="none" dirty="0">
              <a:latin typeface="Bookman Old Style" panose="0205060405050502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13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25" y="2612572"/>
            <a:ext cx="10230450" cy="3875701"/>
          </a:xfrm>
          <a:prstGeom prst="rect">
            <a:avLst/>
          </a:prstGeom>
        </p:spPr>
      </p:pic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913774" y="287387"/>
            <a:ext cx="10351752" cy="1242833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 </a:t>
            </a:r>
            <a:r>
              <a:rPr lang="el-GR" cap="none" dirty="0" smtClean="0">
                <a:latin typeface="Bookman Old Style" panose="02050604050505020204" pitchFamily="18" charset="0"/>
              </a:rPr>
              <a:t>Ιστός</a:t>
            </a:r>
            <a:r>
              <a:rPr lang="el-GR" cap="none" dirty="0">
                <a:latin typeface="Bookman Old Style" panose="02050604050505020204" pitchFamily="18" charset="0"/>
              </a:rPr>
              <a:t> </a:t>
            </a:r>
            <a:r>
              <a:rPr lang="el-GR" cap="none" dirty="0" smtClean="0">
                <a:latin typeface="Bookman Old Style" panose="02050604050505020204" pitchFamily="18" charset="0"/>
              </a:rPr>
              <a:t>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950010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26474" y="296718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(1/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3774" y="1110343"/>
            <a:ext cx="10351752" cy="5363609"/>
          </a:xfrm>
        </p:spPr>
        <p:txBody>
          <a:bodyPr>
            <a:normAutofit/>
          </a:bodyPr>
          <a:lstStyle/>
          <a:p>
            <a:r>
              <a:rPr lang="el-GR" sz="2400" cap="none" dirty="0" smtClean="0">
                <a:latin typeface="Bookman Old Style" panose="02050604050505020204" pitchFamily="18" charset="0"/>
              </a:rPr>
              <a:t>Πώς λειτουργεί; </a:t>
            </a:r>
          </a:p>
          <a:p>
            <a:endParaRPr lang="en-US" cap="none" dirty="0" smtClean="0"/>
          </a:p>
          <a:p>
            <a:pPr algn="just"/>
            <a:r>
              <a:rPr lang="el-GR" cap="none" dirty="0"/>
              <a:t>Σε μια πιο παραδοσιακή αρχιτεκτονική ιστοσελίδας, μια σελίδα index.html μπορεί να συνδεθεί με άλλες σελίδες HTML του διακομιστή, τις οποίες το πρόγραμμα περιήγησης θα κατεβάσει και θα εμφανίσει από την αρχή.</a:t>
            </a:r>
            <a:r>
              <a:rPr lang="en-US" cap="none" dirty="0"/>
              <a:t> </a:t>
            </a:r>
            <a:endParaRPr lang="el-GR" cap="none" dirty="0" smtClean="0"/>
          </a:p>
          <a:p>
            <a:pPr algn="just"/>
            <a:endParaRPr lang="en-US" cap="none" dirty="0"/>
          </a:p>
          <a:p>
            <a:pPr algn="just"/>
            <a:r>
              <a:rPr lang="el-GR" cap="none" dirty="0"/>
              <a:t>Αντίθετα, σε μια εφαρμογή μονής σελίδας (SPA), από τη πρώτη φορά φορτώνονται όλοι οι πόροι (</a:t>
            </a:r>
            <a:r>
              <a:rPr lang="en-US" cap="none" dirty="0"/>
              <a:t>JavaScript, CSS</a:t>
            </a:r>
            <a:r>
              <a:rPr lang="el-GR" cap="none" dirty="0"/>
              <a:t>) που απαιτούνται για την </a:t>
            </a:r>
            <a:r>
              <a:rPr lang="el-GR" cap="none" dirty="0" smtClean="0"/>
              <a:t>πλοήγηση. </a:t>
            </a:r>
          </a:p>
          <a:p>
            <a:pPr algn="just"/>
            <a:endParaRPr lang="el-GR" cap="none" dirty="0"/>
          </a:p>
          <a:p>
            <a:endParaRPr lang="en-US" cap="none" dirty="0"/>
          </a:p>
          <a:p>
            <a:pPr algn="just"/>
            <a:endParaRPr lang="en-US" cap="none" dirty="0" smtClean="0"/>
          </a:p>
          <a:p>
            <a:pPr algn="just"/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28149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74" y="239118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2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3774" y="1175657"/>
            <a:ext cx="10351752" cy="5298295"/>
          </a:xfrm>
        </p:spPr>
        <p:txBody>
          <a:bodyPr>
            <a:normAutofit/>
          </a:bodyPr>
          <a:lstStyle/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Καθώς </a:t>
            </a:r>
            <a:r>
              <a:rPr lang="el-GR" cap="none" dirty="0"/>
              <a:t>ο χρήστης </a:t>
            </a:r>
            <a:r>
              <a:rPr lang="el-GR" cap="none" dirty="0" err="1"/>
              <a:t>κλικάρει</a:t>
            </a:r>
            <a:r>
              <a:rPr lang="el-GR" cap="none" dirty="0"/>
              <a:t> και αλληλοεπιδρά με τη σελίδα, το επόμενο περιεχόμενο φορτώνεται δυναμικά. Οι πιο πολλές πληροφορίες* παραμένουν ίδιες και μόνο λίγα κομμάτια πρέπει να ενημερώνονται κάθε φορά.</a:t>
            </a:r>
          </a:p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Αυτό μειώνει τόσο τον </a:t>
            </a:r>
            <a:r>
              <a:rPr lang="el-GR" cap="none" dirty="0"/>
              <a:t>χρόνο φόρτωσης </a:t>
            </a:r>
            <a:r>
              <a:rPr lang="el-GR" cap="none" dirty="0" smtClean="0"/>
              <a:t>για τον </a:t>
            </a:r>
            <a:r>
              <a:rPr lang="el-GR" cap="none" dirty="0"/>
              <a:t>χρήστη </a:t>
            </a:r>
            <a:r>
              <a:rPr lang="el-GR" cap="none" dirty="0" smtClean="0"/>
              <a:t>αλλά και το πλήθος των </a:t>
            </a:r>
            <a:r>
              <a:rPr lang="el-GR" cap="none" dirty="0"/>
              <a:t>πληροφοριών που ένας διακομιστής </a:t>
            </a:r>
            <a:r>
              <a:rPr lang="el-GR" cap="none" dirty="0" smtClean="0"/>
              <a:t>πρέπει </a:t>
            </a:r>
            <a:r>
              <a:rPr lang="el-GR" cap="none" dirty="0"/>
              <a:t>να </a:t>
            </a:r>
            <a:r>
              <a:rPr lang="el-GR" cap="none" dirty="0" smtClean="0"/>
              <a:t>μας στείλει.</a:t>
            </a:r>
          </a:p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Επιτυγχάνουμε με αυτό τον τρόπο, γρήγορους αρχικούς χρόνους φόρτωσης </a:t>
            </a:r>
            <a:r>
              <a:rPr lang="el-GR" cap="none" dirty="0"/>
              <a:t>και γρήγορες ενημερώσεις σελίδων </a:t>
            </a:r>
            <a:r>
              <a:rPr lang="el-GR" cap="none" dirty="0" smtClean="0"/>
              <a:t>(</a:t>
            </a:r>
            <a:r>
              <a:rPr lang="el-GR" cap="none" dirty="0" err="1" smtClean="0"/>
              <a:t>επαναφορτώσεις</a:t>
            </a:r>
            <a:r>
              <a:rPr lang="el-GR" cap="none" dirty="0" smtClean="0"/>
              <a:t>).</a:t>
            </a:r>
            <a:endParaRPr lang="en-US" cap="none" dirty="0" smtClean="0"/>
          </a:p>
          <a:p>
            <a:pPr algn="just"/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9002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16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758498" y="1156995"/>
            <a:ext cx="10351752" cy="5019869"/>
          </a:xfrm>
        </p:spPr>
        <p:txBody>
          <a:bodyPr>
            <a:normAutofit/>
          </a:bodyPr>
          <a:lstStyle/>
          <a:p>
            <a:r>
              <a:rPr lang="el-GR" sz="2400" cap="none" dirty="0" smtClean="0">
                <a:latin typeface="Bookman Old Style" panose="02050604050505020204" pitchFamily="18" charset="0"/>
              </a:rPr>
              <a:t>Επιτεύχθηκε, με βάση τα παρακάτω «κλειδιά»</a:t>
            </a:r>
          </a:p>
          <a:p>
            <a:endParaRPr lang="el-GR" cap="none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l-GR" cap="none" dirty="0" smtClean="0"/>
              <a:t>Μεταφόρτωση μόνο των αλλαγών που πραγματοποιούνται και μεταφορά των πληροφοριών από τον </a:t>
            </a:r>
            <a:r>
              <a:rPr lang="en-US" cap="none" dirty="0" smtClean="0"/>
              <a:t>server</a:t>
            </a:r>
            <a:r>
              <a:rPr lang="el-GR" cap="none" dirty="0" smtClean="0"/>
              <a:t> στον χρήστη.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l-GR" cap="none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l-GR" cap="none" dirty="0" smtClean="0"/>
              <a:t>Επιλύοντας τεχνικά θέματα </a:t>
            </a:r>
            <a:br>
              <a:rPr lang="el-GR" cap="none" dirty="0" smtClean="0"/>
            </a:br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78057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3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1880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17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758498" y="1240971"/>
            <a:ext cx="10351752" cy="5617029"/>
          </a:xfrm>
        </p:spPr>
        <p:txBody>
          <a:bodyPr/>
          <a:lstStyle/>
          <a:p>
            <a:r>
              <a:rPr lang="en-US" sz="2400" cap="none" dirty="0" smtClean="0">
                <a:latin typeface="Bookman Old Style" panose="02050604050505020204" pitchFamily="18" charset="0"/>
              </a:rPr>
              <a:t>1o 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«κλειδί» - </a:t>
            </a:r>
            <a:r>
              <a:rPr lang="el-GR" sz="2400" cap="none" dirty="0">
                <a:latin typeface="Bookman Old Style" panose="02050604050505020204" pitchFamily="18" charset="0"/>
              </a:rPr>
              <a:t>Μεταφόρτωση μόνο των αλλαγών που πραγματοποιούνται επομένως μεταφορά των πληροφοριών από τον </a:t>
            </a:r>
            <a:r>
              <a:rPr lang="en-US" sz="2400" cap="none" dirty="0">
                <a:latin typeface="Bookman Old Style" panose="02050604050505020204" pitchFamily="18" charset="0"/>
              </a:rPr>
              <a:t>server</a:t>
            </a:r>
            <a:r>
              <a:rPr lang="el-GR" sz="2400" cap="none" dirty="0">
                <a:latin typeface="Bookman Old Style" panose="02050604050505020204" pitchFamily="18" charset="0"/>
              </a:rPr>
              <a:t> στον 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χρήστη</a:t>
            </a:r>
            <a:endParaRPr lang="el-GR" sz="2400" cap="none" dirty="0">
              <a:latin typeface="Bookman Old Style" panose="02050604050505020204" pitchFamily="18" charset="0"/>
            </a:endParaRPr>
          </a:p>
          <a:p>
            <a:endParaRPr lang="el-GR" b="1" cap="none" dirty="0" smtClean="0"/>
          </a:p>
          <a:p>
            <a:pPr algn="l"/>
            <a:endParaRPr lang="en-US" cap="none" dirty="0" smtClean="0"/>
          </a:p>
          <a:p>
            <a:pPr algn="l"/>
            <a:endParaRPr lang="en-US" cap="none" dirty="0"/>
          </a:p>
          <a:p>
            <a:pPr algn="l"/>
            <a:endParaRPr lang="en-US" cap="none" dirty="0" smtClean="0"/>
          </a:p>
          <a:p>
            <a:pPr algn="l"/>
            <a:r>
              <a:rPr lang="el-GR" cap="none" dirty="0" smtClean="0"/>
              <a:t>Απαλοιφή </a:t>
            </a:r>
            <a:r>
              <a:rPr lang="en-US" dirty="0" err="1"/>
              <a:t>W</a:t>
            </a:r>
            <a:r>
              <a:rPr lang="en-US" cap="none" dirty="0" err="1"/>
              <a:t>ebServer</a:t>
            </a:r>
            <a:r>
              <a:rPr lang="en-US" cap="none" dirty="0"/>
              <a:t> </a:t>
            </a:r>
            <a:r>
              <a:rPr lang="el-GR" cap="none" dirty="0"/>
              <a:t>και</a:t>
            </a:r>
            <a:r>
              <a:rPr lang="en-US" cap="none" dirty="0"/>
              <a:t> </a:t>
            </a:r>
            <a:r>
              <a:rPr lang="en-US" cap="none" dirty="0" err="1"/>
              <a:t>DataBase</a:t>
            </a:r>
            <a:r>
              <a:rPr lang="el-GR" cap="none" dirty="0"/>
              <a:t> </a:t>
            </a:r>
            <a:endParaRPr lang="en-US" cap="none" dirty="0"/>
          </a:p>
          <a:p>
            <a:r>
              <a:rPr lang="el-GR" cap="none" dirty="0" smtClean="0"/>
              <a:t/>
            </a:r>
            <a:br>
              <a:rPr lang="el-GR" cap="none" dirty="0" smtClean="0"/>
            </a:br>
            <a:endParaRPr lang="el-GR" cap="none" dirty="0" smtClean="0"/>
          </a:p>
          <a:p>
            <a:pPr algn="just"/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78057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4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86" y="2463369"/>
            <a:ext cx="5531464" cy="3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2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18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913774" y="303935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5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 smtClean="0">
                <a:latin typeface="Bookman Old Style" panose="02050604050505020204" pitchFamily="18" charset="0"/>
              </a:rPr>
              <a:t/>
            </a:r>
            <a:br>
              <a:rPr lang="el-GR" sz="2000" cap="none" dirty="0" smtClean="0">
                <a:latin typeface="Bookman Old Style" panose="02050604050505020204" pitchFamily="18" charset="0"/>
              </a:rPr>
            </a:br>
            <a:endParaRPr lang="el-GR" dirty="0"/>
          </a:p>
        </p:txBody>
      </p:sp>
      <p:sp>
        <p:nvSpPr>
          <p:cNvPr id="6" name="Θέση κειμένου 2"/>
          <p:cNvSpPr>
            <a:spLocks noGrp="1"/>
          </p:cNvSpPr>
          <p:nvPr>
            <p:ph type="body" idx="1"/>
          </p:nvPr>
        </p:nvSpPr>
        <p:spPr>
          <a:xfrm>
            <a:off x="913774" y="1203649"/>
            <a:ext cx="10351752" cy="5544623"/>
          </a:xfrm>
        </p:spPr>
        <p:txBody>
          <a:bodyPr>
            <a:normAutofit/>
          </a:bodyPr>
          <a:lstStyle/>
          <a:p>
            <a:r>
              <a:rPr lang="el-GR" cap="none" dirty="0" smtClean="0">
                <a:latin typeface="Bookman Old Style" panose="02050604050505020204" pitchFamily="18" charset="0"/>
              </a:rPr>
              <a:t>Διανομή των πληροφοριών που έχει ο </a:t>
            </a:r>
            <a:r>
              <a:rPr lang="en-US" cap="none" dirty="0" smtClean="0">
                <a:latin typeface="Bookman Old Style" panose="02050604050505020204" pitchFamily="18" charset="0"/>
              </a:rPr>
              <a:t>Server</a:t>
            </a:r>
            <a:r>
              <a:rPr lang="el-GR" cap="none" dirty="0" smtClean="0">
                <a:latin typeface="Bookman Old Style" panose="02050604050505020204" pitchFamily="18" charset="0"/>
              </a:rPr>
              <a:t> στους συνδεδεμένους χρήστες</a:t>
            </a:r>
            <a:endParaRPr lang="en-US" cap="none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12" y="1967528"/>
            <a:ext cx="6438096" cy="4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560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19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222310"/>
            <a:ext cx="11420856" cy="5542410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el-GR" cap="none" dirty="0" smtClean="0"/>
              <a:t>Τελικός σκοπός, είναι να φορτώνονται μόνο οι αλλαγές </a:t>
            </a:r>
          </a:p>
          <a:p>
            <a:pPr algn="l"/>
            <a:r>
              <a:rPr lang="el-GR" cap="none" dirty="0" smtClean="0"/>
              <a:t>που κάνουμε ως χρήστες</a:t>
            </a:r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31404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6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00" y="2148485"/>
            <a:ext cx="4915326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891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4792632"/>
              </p:ext>
            </p:extLst>
          </p:nvPr>
        </p:nvGraphicFramePr>
        <p:xfrm>
          <a:off x="363894" y="354563"/>
          <a:ext cx="11485984" cy="609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52216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20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94318"/>
            <a:ext cx="11420856" cy="5570402"/>
          </a:xfrm>
        </p:spPr>
        <p:txBody>
          <a:bodyPr/>
          <a:lstStyle/>
          <a:p>
            <a:r>
              <a:rPr lang="el-GR" cap="none" dirty="0">
                <a:latin typeface="Bookman Old Style" panose="02050604050505020204" pitchFamily="18" charset="0"/>
              </a:rPr>
              <a:t>κ</a:t>
            </a:r>
            <a:r>
              <a:rPr lang="el-GR" cap="none" dirty="0" smtClean="0">
                <a:latin typeface="Bookman Old Style" panose="02050604050505020204" pitchFamily="18" charset="0"/>
              </a:rPr>
              <a:t>λασική </a:t>
            </a:r>
            <a:r>
              <a:rPr lang="el-GR" cap="none" dirty="0" err="1" smtClean="0">
                <a:latin typeface="Bookman Old Style" panose="02050604050505020204" pitchFamily="18" charset="0"/>
              </a:rPr>
              <a:t>επαναφόρτωση</a:t>
            </a:r>
            <a:r>
              <a:rPr lang="el-GR" cap="none" dirty="0" smtClean="0">
                <a:latin typeface="Bookman Old Style" panose="02050604050505020204" pitchFamily="18" charset="0"/>
              </a:rPr>
              <a:t> σελίδας</a:t>
            </a:r>
            <a:r>
              <a:rPr lang="el-GR" cap="none" dirty="0" smtClean="0"/>
              <a:t/>
            </a:r>
            <a:br>
              <a:rPr lang="el-GR" cap="none" dirty="0" smtClean="0"/>
            </a:br>
            <a:endParaRPr lang="el-GR" cap="none" dirty="0" smtClean="0"/>
          </a:p>
          <a:p>
            <a:pPr algn="just"/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240735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7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6" y="2616801"/>
            <a:ext cx="4915326" cy="4099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03" y="2548215"/>
            <a:ext cx="4877223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21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94318"/>
            <a:ext cx="11420856" cy="5570402"/>
          </a:xfrm>
        </p:spPr>
        <p:txBody>
          <a:bodyPr/>
          <a:lstStyle/>
          <a:p>
            <a:r>
              <a:rPr lang="el-GR" cap="none" dirty="0" err="1">
                <a:latin typeface="Bookman Old Style" panose="02050604050505020204" pitchFamily="18" charset="0"/>
              </a:rPr>
              <a:t>ε</a:t>
            </a:r>
            <a:r>
              <a:rPr lang="el-GR" cap="none" dirty="0" err="1" smtClean="0">
                <a:latin typeface="Bookman Old Style" panose="02050604050505020204" pitchFamily="18" charset="0"/>
              </a:rPr>
              <a:t>παναφόρτωση</a:t>
            </a:r>
            <a:r>
              <a:rPr lang="el-GR" cap="none" dirty="0" smtClean="0">
                <a:latin typeface="Bookman Old Style" panose="02050604050505020204" pitchFamily="18" charset="0"/>
              </a:rPr>
              <a:t> σελίδας με </a:t>
            </a:r>
            <a:r>
              <a:rPr lang="en-US" cap="none" dirty="0" smtClean="0">
                <a:latin typeface="Bookman Old Style" panose="02050604050505020204" pitchFamily="18" charset="0"/>
              </a:rPr>
              <a:t>SPA</a:t>
            </a:r>
            <a:r>
              <a:rPr lang="el-GR" cap="none" dirty="0" smtClean="0"/>
              <a:t/>
            </a:r>
            <a:br>
              <a:rPr lang="el-GR" cap="none" dirty="0" smtClean="0"/>
            </a:br>
            <a:endParaRPr lang="el-GR" cap="none" dirty="0" smtClean="0"/>
          </a:p>
          <a:p>
            <a:pPr algn="just"/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312243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6" y="2616801"/>
            <a:ext cx="4915326" cy="4099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03" y="2609180"/>
            <a:ext cx="4877223" cy="41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604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22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94318"/>
            <a:ext cx="11420856" cy="5570402"/>
          </a:xfrm>
        </p:spPr>
        <p:txBody>
          <a:bodyPr/>
          <a:lstStyle/>
          <a:p>
            <a:pPr algn="just"/>
            <a:endParaRPr lang="el-GR" cap="none" dirty="0" smtClean="0">
              <a:latin typeface="Bookman Old Style" panose="02050604050505020204" pitchFamily="18" charset="0"/>
            </a:endParaRPr>
          </a:p>
          <a:p>
            <a:pPr algn="just"/>
            <a:r>
              <a:rPr lang="el-GR" cap="none" dirty="0"/>
              <a:t>Η παραπάνω διαδικασία επιτεύχθηκε με ένα κόλπο που ονομάζεται </a:t>
            </a:r>
            <a:r>
              <a:rPr lang="el-GR" cap="none" dirty="0" err="1"/>
              <a:t>rendering</a:t>
            </a:r>
            <a:r>
              <a:rPr lang="el-GR" cap="none" dirty="0"/>
              <a:t> από πλευράς διακομιστή. </a:t>
            </a:r>
            <a:endParaRPr lang="el-GR" cap="none" dirty="0" smtClean="0"/>
          </a:p>
          <a:p>
            <a:pPr algn="just"/>
            <a:endParaRPr lang="el-GR" cap="none" dirty="0"/>
          </a:p>
          <a:p>
            <a:pPr algn="just"/>
            <a:r>
              <a:rPr lang="el-GR" cap="none" dirty="0" smtClean="0"/>
              <a:t>Το </a:t>
            </a:r>
            <a:r>
              <a:rPr lang="el-GR" cap="none" dirty="0"/>
              <a:t>«τρικ» είναι να συμπεριλάβουμε την αρχική προβολή της σελίδας στην αρχική HTML, ενώ το </a:t>
            </a:r>
            <a:r>
              <a:rPr lang="el-GR" cap="none" dirty="0" err="1"/>
              <a:t>JavaScript</a:t>
            </a:r>
            <a:r>
              <a:rPr lang="el-GR" cap="none" dirty="0"/>
              <a:t> κατεβαίνει και εκτελείται. </a:t>
            </a:r>
            <a:endParaRPr lang="el-GR" cap="none" dirty="0" smtClean="0"/>
          </a:p>
          <a:p>
            <a:pPr algn="just"/>
            <a:endParaRPr lang="el-GR" cap="none" dirty="0"/>
          </a:p>
          <a:p>
            <a:pPr algn="just"/>
            <a:r>
              <a:rPr lang="el-GR" cap="none" dirty="0" smtClean="0"/>
              <a:t>Μόλις </a:t>
            </a:r>
            <a:r>
              <a:rPr lang="el-GR" cap="none" dirty="0"/>
              <a:t>φορτωθεί, το </a:t>
            </a:r>
            <a:r>
              <a:rPr lang="el-GR" cap="none" dirty="0" err="1"/>
              <a:t>JavaScript</a:t>
            </a:r>
            <a:r>
              <a:rPr lang="el-GR" cap="none" dirty="0"/>
              <a:t> θα δεσμευτεί σε όλα τα συμβάντα (όπως ένα κλικ ποντικιού σε έναν νέο σύνδεσμο ή σε μια σελίδα κύλισης) και θα ενημερώσει τα στοιχεία της σελίδας όπως επιθυμούμε </a:t>
            </a:r>
            <a:endParaRPr lang="el-GR" cap="none" dirty="0" smtClean="0"/>
          </a:p>
          <a:p>
            <a:pPr algn="just"/>
            <a:endParaRPr lang="en-US" cap="none" dirty="0"/>
          </a:p>
          <a:p>
            <a:pPr algn="just"/>
            <a:r>
              <a:rPr lang="el-GR" cap="none" dirty="0"/>
              <a:t>Έτσι, αντί να παίρνουμε όλο το περιεχόμενο από το ίδιο το έγγραφο HTML, παίρνουμε ένα έγγραφο HTML </a:t>
            </a:r>
            <a:r>
              <a:rPr lang="el-GR" cap="none" dirty="0" err="1"/>
              <a:t>bare-bones</a:t>
            </a:r>
            <a:r>
              <a:rPr lang="el-GR" cap="none" dirty="0"/>
              <a:t> με ένα αρχείο </a:t>
            </a:r>
            <a:r>
              <a:rPr lang="el-GR" cap="none" dirty="0" err="1"/>
              <a:t>JavaScript</a:t>
            </a:r>
            <a:r>
              <a:rPr lang="el-GR" cap="none" dirty="0"/>
              <a:t> που θα αποδώσει το υπόλοιπο του </a:t>
            </a:r>
            <a:r>
              <a:rPr lang="el-GR" cap="none" dirty="0" err="1"/>
              <a:t>ιστότοπου</a:t>
            </a:r>
            <a:r>
              <a:rPr lang="el-GR" cap="none" dirty="0"/>
              <a:t> χρησιμοποιώντας το πρόγραμμα περιήγησης.</a:t>
            </a:r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312243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11900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23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94318"/>
            <a:ext cx="11420856" cy="5570402"/>
          </a:xfrm>
        </p:spPr>
        <p:txBody>
          <a:bodyPr/>
          <a:lstStyle/>
          <a:p>
            <a:r>
              <a:rPr lang="el-GR" sz="2400" cap="none" dirty="0" smtClean="0">
                <a:latin typeface="Bookman Old Style" panose="02050604050505020204" pitchFamily="18" charset="0"/>
              </a:rPr>
              <a:t>Παράδειγμα</a:t>
            </a:r>
          </a:p>
          <a:p>
            <a:endParaRPr lang="el-GR" cap="none" dirty="0" smtClean="0">
              <a:latin typeface="Bookman Old Style" panose="02050604050505020204" pitchFamily="18" charset="0"/>
            </a:endParaRPr>
          </a:p>
          <a:p>
            <a:pPr algn="just"/>
            <a:r>
              <a:rPr lang="el-GR" cap="none" dirty="0"/>
              <a:t>Αντί να έχουμε το περιεχόμενο μέσα στο αρχείο HTML, έχουμε ένα </a:t>
            </a:r>
            <a:r>
              <a:rPr lang="el-GR" cap="none" dirty="0" err="1"/>
              <a:t>div</a:t>
            </a:r>
            <a:r>
              <a:rPr lang="el-GR" cap="none" dirty="0"/>
              <a:t> </a:t>
            </a:r>
            <a:r>
              <a:rPr lang="el-GR" cap="none" dirty="0" err="1"/>
              <a:t>container</a:t>
            </a:r>
            <a:r>
              <a:rPr lang="el-GR" cap="none" dirty="0"/>
              <a:t> με ένα </a:t>
            </a:r>
            <a:r>
              <a:rPr lang="el-GR" cap="none" dirty="0" err="1"/>
              <a:t>id</a:t>
            </a:r>
            <a:r>
              <a:rPr lang="el-GR" cap="none" dirty="0"/>
              <a:t> </a:t>
            </a:r>
            <a:r>
              <a:rPr lang="el-GR" cap="none" dirty="0" err="1"/>
              <a:t>root</a:t>
            </a:r>
            <a:r>
              <a:rPr lang="el-GR" cap="none" dirty="0"/>
              <a:t>. </a:t>
            </a:r>
          </a:p>
          <a:p>
            <a:pPr algn="just"/>
            <a:r>
              <a:rPr lang="el-GR" cap="none" dirty="0"/>
              <a:t>Έχουμε επίσης δύο στοιχεία δέσμης πάνω </a:t>
            </a:r>
          </a:p>
          <a:p>
            <a:pPr algn="just"/>
            <a:r>
              <a:rPr lang="el-GR" cap="none" dirty="0"/>
              <a:t>από την ετικέτα κλεισίματος σώματος. </a:t>
            </a:r>
          </a:p>
          <a:p>
            <a:pPr algn="just"/>
            <a:endParaRPr lang="el-GR" cap="none" dirty="0"/>
          </a:p>
          <a:p>
            <a:pPr algn="just"/>
            <a:r>
              <a:rPr lang="el-GR" cap="none" dirty="0"/>
              <a:t>Ένα που θα φορτώσει τη βιβλιοθήκη </a:t>
            </a:r>
          </a:p>
          <a:p>
            <a:pPr algn="just"/>
            <a:r>
              <a:rPr lang="el-GR" cap="none" dirty="0" err="1"/>
              <a:t>JavaScript</a:t>
            </a:r>
            <a:r>
              <a:rPr lang="el-GR" cap="none" dirty="0"/>
              <a:t> Vue.js και μία που θα φορτώσει </a:t>
            </a:r>
          </a:p>
          <a:p>
            <a:pPr algn="just"/>
            <a:r>
              <a:rPr lang="el-GR" cap="none" dirty="0"/>
              <a:t>ένα αρχείο που ονομάζεται app.js. </a:t>
            </a:r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312243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10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42" y="2857873"/>
            <a:ext cx="6348010" cy="302540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594965" y="5029996"/>
            <a:ext cx="1368254" cy="42487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49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24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94318"/>
            <a:ext cx="11420856" cy="5570402"/>
          </a:xfrm>
        </p:spPr>
        <p:txBody>
          <a:bodyPr>
            <a:normAutofit/>
          </a:bodyPr>
          <a:lstStyle/>
          <a:p>
            <a:pPr algn="just"/>
            <a:endParaRPr lang="el-GR" cap="none" dirty="0" smtClean="0">
              <a:latin typeface="Bookman Old Style" panose="02050604050505020204" pitchFamily="18" charset="0"/>
            </a:endParaRPr>
          </a:p>
          <a:p>
            <a:pPr algn="just"/>
            <a:r>
              <a:rPr lang="el-GR" cap="none" dirty="0"/>
              <a:t>Ενσωματώνουμε στο αρχείο app.js τον κώδικα:</a:t>
            </a:r>
          </a:p>
          <a:p>
            <a:pPr algn="just"/>
            <a:endParaRPr lang="el-GR" cap="none" dirty="0"/>
          </a:p>
          <a:p>
            <a:pPr algn="just"/>
            <a:r>
              <a:rPr lang="el-GR" cap="none" dirty="0"/>
              <a:t>Αν τώρα κάνουμε κλικ στον σύνδεσμο </a:t>
            </a:r>
            <a:r>
              <a:rPr lang="el-GR" cap="none" dirty="0" smtClean="0"/>
              <a:t>της σελίδας για</a:t>
            </a:r>
          </a:p>
          <a:p>
            <a:pPr algn="just"/>
            <a:r>
              <a:rPr lang="el-GR" cap="none" dirty="0" smtClean="0"/>
              <a:t>να </a:t>
            </a:r>
            <a:r>
              <a:rPr lang="el-GR" cap="none" dirty="0"/>
              <a:t>φορτώσει το </a:t>
            </a:r>
            <a:r>
              <a:rPr lang="el-GR" cap="none" dirty="0" smtClean="0"/>
              <a:t>επιπλέον περιεχόμενο</a:t>
            </a:r>
            <a:r>
              <a:rPr lang="el-GR" cap="none" dirty="0"/>
              <a:t>, το </a:t>
            </a:r>
            <a:r>
              <a:rPr lang="el-GR" cap="none" dirty="0" smtClean="0"/>
              <a:t>πρόγραμμα</a:t>
            </a:r>
          </a:p>
          <a:p>
            <a:pPr algn="just"/>
            <a:r>
              <a:rPr lang="el-GR" cap="none" dirty="0" smtClean="0"/>
              <a:t>περιήγησης </a:t>
            </a:r>
            <a:r>
              <a:rPr lang="el-GR" cap="none" dirty="0"/>
              <a:t>δεν </a:t>
            </a:r>
            <a:r>
              <a:rPr lang="el-GR" cap="none" dirty="0" smtClean="0"/>
              <a:t>θα κάνει </a:t>
            </a:r>
            <a:r>
              <a:rPr lang="el-GR" cap="none" dirty="0"/>
              <a:t>άλλο αίτημα στον διακομιστή. </a:t>
            </a:r>
          </a:p>
          <a:p>
            <a:pPr algn="just"/>
            <a:r>
              <a:rPr lang="el-GR" cap="none" dirty="0"/>
              <a:t>Θα χρησιμοποιήσει το </a:t>
            </a:r>
            <a:r>
              <a:rPr lang="el-GR" cap="none" dirty="0" err="1"/>
              <a:t>JavaScript</a:t>
            </a:r>
            <a:r>
              <a:rPr lang="el-GR" cap="none" dirty="0"/>
              <a:t> για να </a:t>
            </a:r>
            <a:r>
              <a:rPr lang="el-GR" cap="none" dirty="0" smtClean="0"/>
              <a:t>φορτώσει </a:t>
            </a:r>
            <a:r>
              <a:rPr lang="el-GR" cap="none" dirty="0"/>
              <a:t>το </a:t>
            </a:r>
            <a:endParaRPr lang="el-GR" cap="none" dirty="0" smtClean="0"/>
          </a:p>
          <a:p>
            <a:pPr algn="just"/>
            <a:r>
              <a:rPr lang="el-GR" cap="none" dirty="0" smtClean="0"/>
              <a:t>νέο </a:t>
            </a:r>
            <a:r>
              <a:rPr lang="el-GR" cap="none" dirty="0"/>
              <a:t>περιεχόμενο και το Vue.js </a:t>
            </a:r>
            <a:r>
              <a:rPr lang="el-GR" cap="none" dirty="0" smtClean="0"/>
              <a:t>θα διασφαλίσει </a:t>
            </a:r>
            <a:r>
              <a:rPr lang="el-GR" cap="none" dirty="0"/>
              <a:t>ότι θα </a:t>
            </a:r>
            <a:endParaRPr lang="el-GR" cap="none" dirty="0" smtClean="0"/>
          </a:p>
          <a:p>
            <a:pPr algn="just"/>
            <a:r>
              <a:rPr lang="el-GR" cap="none" dirty="0" smtClean="0"/>
              <a:t>αποτυπωθεί </a:t>
            </a:r>
            <a:r>
              <a:rPr lang="el-GR" cap="none" dirty="0"/>
              <a:t>μόνο το νέο </a:t>
            </a:r>
            <a:r>
              <a:rPr lang="el-GR" cap="none" dirty="0" smtClean="0"/>
              <a:t>περιεχόμενο</a:t>
            </a:r>
            <a:r>
              <a:rPr lang="el-GR" cap="none" dirty="0"/>
              <a:t>.</a:t>
            </a:r>
          </a:p>
          <a:p>
            <a:pPr algn="just"/>
            <a:r>
              <a:rPr lang="el-GR" cap="none" dirty="0"/>
              <a:t> Όλα τα υπόλοιπα θα μείνουν </a:t>
            </a:r>
            <a:r>
              <a:rPr lang="el-GR" cap="none" dirty="0" smtClean="0"/>
              <a:t>ίδια.</a:t>
            </a:r>
            <a:endParaRPr lang="en-US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312243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11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233078"/>
            <a:ext cx="5679945" cy="54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61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25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94319"/>
            <a:ext cx="11420856" cy="5570402"/>
          </a:xfrm>
        </p:spPr>
        <p:txBody>
          <a:bodyPr>
            <a:normAutofit/>
          </a:bodyPr>
          <a:lstStyle/>
          <a:p>
            <a:r>
              <a:rPr lang="el-GR" sz="2400" cap="none" dirty="0" smtClean="0">
                <a:latin typeface="Bookman Old Style" panose="02050604050505020204" pitchFamily="18" charset="0"/>
              </a:rPr>
              <a:t>2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o 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«κλειδί» - </a:t>
            </a:r>
            <a:r>
              <a:rPr lang="el-GR" sz="2400" cap="none" dirty="0">
                <a:latin typeface="Bookman Old Style" panose="02050604050505020204" pitchFamily="18" charset="0"/>
              </a:rPr>
              <a:t>Επιλύοντας 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τεχνικά </a:t>
            </a:r>
            <a:r>
              <a:rPr lang="el-GR" sz="2400" cap="none" dirty="0">
                <a:latin typeface="Bookman Old Style" panose="02050604050505020204" pitchFamily="18" charset="0"/>
              </a:rPr>
              <a:t>θέματα </a:t>
            </a:r>
          </a:p>
          <a:p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cap="none" dirty="0"/>
              <a:t>μ</a:t>
            </a:r>
            <a:r>
              <a:rPr lang="el-GR" cap="none" dirty="0" smtClean="0"/>
              <a:t>ία γλώσσα προγραμματισμού</a:t>
            </a:r>
            <a:br>
              <a:rPr lang="el-GR" cap="none" dirty="0" smtClean="0"/>
            </a:br>
            <a:endParaRPr lang="el-GR" cap="none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cap="none" dirty="0" smtClean="0"/>
              <a:t>«χαλασμένο» </a:t>
            </a:r>
            <a:r>
              <a:rPr lang="en-US" cap="none" dirty="0" smtClean="0"/>
              <a:t>Back</a:t>
            </a:r>
            <a:r>
              <a:rPr lang="el-GR" cap="none" dirty="0"/>
              <a:t> κουμπί</a:t>
            </a:r>
            <a:r>
              <a:rPr lang="en-US" cap="none" dirty="0"/>
              <a:t> </a:t>
            </a:r>
            <a:r>
              <a:rPr lang="el-GR" cap="none" dirty="0" smtClean="0"/>
              <a:t/>
            </a:r>
            <a:br>
              <a:rPr lang="el-GR" cap="none" dirty="0" smtClean="0"/>
            </a:br>
            <a:endParaRPr lang="el-GR" cap="none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cap="none" dirty="0"/>
              <a:t>Search Engine </a:t>
            </a:r>
            <a:r>
              <a:rPr lang="en-US" cap="none" dirty="0" smtClean="0"/>
              <a:t>Optimization Complications (SEO)</a:t>
            </a:r>
            <a:endParaRPr lang="en-US" dirty="0" smtClean="0"/>
          </a:p>
          <a:p>
            <a:pPr algn="l"/>
            <a:endParaRPr lang="en-US" cap="none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cap="none" dirty="0" smtClean="0"/>
              <a:t>Missing </a:t>
            </a:r>
            <a:r>
              <a:rPr lang="en-US" cap="none" dirty="0"/>
              <a:t>A</a:t>
            </a:r>
            <a:r>
              <a:rPr lang="en-US" cap="none" dirty="0" smtClean="0"/>
              <a:t>nalytics</a:t>
            </a:r>
            <a:br>
              <a:rPr lang="en-US" cap="none" dirty="0" smtClean="0"/>
            </a:br>
            <a:endParaRPr lang="en-US" cap="none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cap="none" dirty="0" smtClean="0"/>
              <a:t>Error Tracking</a:t>
            </a:r>
            <a:r>
              <a:rPr lang="el-GR" cap="none" dirty="0" smtClean="0"/>
              <a:t/>
            </a:r>
            <a:br>
              <a:rPr lang="el-GR" cap="none" dirty="0" smtClean="0"/>
            </a:br>
            <a:endParaRPr lang="el-GR" cap="none" dirty="0" smtClean="0"/>
          </a:p>
          <a:p>
            <a:pPr algn="just"/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315379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12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0919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26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240971"/>
            <a:ext cx="11420856" cy="5523749"/>
          </a:xfrm>
        </p:spPr>
        <p:txBody>
          <a:bodyPr/>
          <a:lstStyle/>
          <a:p>
            <a:r>
              <a:rPr lang="el-GR" sz="2400" cap="none" dirty="0" smtClean="0">
                <a:latin typeface="Bookman Old Style" panose="02050604050505020204" pitchFamily="18" charset="0"/>
              </a:rPr>
              <a:t>Μία γλώσσα προγραμματισμού!</a:t>
            </a:r>
          </a:p>
          <a:p>
            <a:r>
              <a:rPr lang="el-GR" cap="none" dirty="0" smtClean="0"/>
              <a:t/>
            </a:r>
            <a:br>
              <a:rPr lang="el-GR" cap="none" dirty="0" smtClean="0"/>
            </a:br>
            <a:endParaRPr lang="el-GR" cap="none" dirty="0" smtClean="0"/>
          </a:p>
          <a:p>
            <a:pPr algn="just"/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25006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13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44" y="2799184"/>
            <a:ext cx="5301847" cy="31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82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27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94318"/>
            <a:ext cx="11420856" cy="5570402"/>
          </a:xfrm>
        </p:spPr>
        <p:txBody>
          <a:bodyPr/>
          <a:lstStyle/>
          <a:p>
            <a:r>
              <a:rPr lang="el-GR" sz="2400" cap="none" dirty="0">
                <a:latin typeface="Bookman Old Style" panose="02050604050505020204" pitchFamily="18" charset="0"/>
              </a:rPr>
              <a:t>«χαλασμένο» </a:t>
            </a:r>
            <a:r>
              <a:rPr lang="en-US" sz="2400" cap="none" dirty="0">
                <a:latin typeface="Bookman Old Style" panose="02050604050505020204" pitchFamily="18" charset="0"/>
              </a:rPr>
              <a:t>Back</a:t>
            </a:r>
            <a:r>
              <a:rPr lang="el-GR" sz="2400" cap="none" dirty="0">
                <a:latin typeface="Bookman Old Style" panose="02050604050505020204" pitchFamily="18" charset="0"/>
              </a:rPr>
              <a:t> 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κουμπί - μετατροπή </a:t>
            </a:r>
            <a:r>
              <a:rPr lang="el-GR" sz="2400" cap="none" dirty="0">
                <a:latin typeface="Bookman Old Style" panose="02050604050505020204" pitchFamily="18" charset="0"/>
              </a:rPr>
              <a:t>του 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URL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* </a:t>
            </a:r>
            <a:r>
              <a:rPr lang="el-GR" sz="2400" cap="none" dirty="0">
                <a:latin typeface="Bookman Old Style" panose="02050604050505020204" pitchFamily="18" charset="0"/>
              </a:rPr>
              <a:t>σε 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API</a:t>
            </a:r>
            <a:r>
              <a:rPr lang="el-GR" sz="2400" cap="none" dirty="0" smtClean="0">
                <a:latin typeface="Bookman Old Style" panose="02050604050505020204" pitchFamily="18" charset="0"/>
              </a:rPr>
              <a:t>**</a:t>
            </a:r>
            <a:r>
              <a:rPr lang="el-GR" cap="none" dirty="0" smtClean="0">
                <a:solidFill>
                  <a:srgbClr val="FFFF00"/>
                </a:solidFill>
              </a:rPr>
              <a:t/>
            </a:r>
            <a:br>
              <a:rPr lang="el-GR" cap="none" dirty="0" smtClean="0">
                <a:solidFill>
                  <a:srgbClr val="FFFF00"/>
                </a:solidFill>
              </a:rPr>
            </a:br>
            <a:endParaRPr lang="el-GR" cap="none" dirty="0" smtClean="0">
              <a:solidFill>
                <a:srgbClr val="FFFF00"/>
              </a:solidFill>
            </a:endParaRPr>
          </a:p>
          <a:p>
            <a:pPr algn="just"/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288931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(1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4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2542874"/>
            <a:ext cx="4991533" cy="4221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23" y="2748632"/>
            <a:ext cx="4999153" cy="4016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44" y="3827896"/>
            <a:ext cx="1669412" cy="16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02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28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94318"/>
            <a:ext cx="11420856" cy="5570402"/>
          </a:xfrm>
        </p:spPr>
        <p:txBody>
          <a:bodyPr/>
          <a:lstStyle/>
          <a:p>
            <a:r>
              <a:rPr lang="el-GR" sz="2400" cap="none" dirty="0" smtClean="0">
                <a:latin typeface="Bookman Old Style" panose="02050604050505020204" pitchFamily="18" charset="0"/>
              </a:rPr>
              <a:t>Πώς λειτουργεί η μετατροπή του </a:t>
            </a:r>
            <a:r>
              <a:rPr lang="en-US" sz="2400" cap="none" dirty="0">
                <a:latin typeface="Bookman Old Style" panose="02050604050505020204" pitchFamily="18" charset="0"/>
              </a:rPr>
              <a:t>URL</a:t>
            </a:r>
            <a:r>
              <a:rPr lang="el-GR" sz="2400" cap="none" dirty="0">
                <a:latin typeface="Bookman Old Style" panose="02050604050505020204" pitchFamily="18" charset="0"/>
              </a:rPr>
              <a:t> σε 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API</a:t>
            </a:r>
            <a:endParaRPr lang="el-GR" sz="2400" cap="none" dirty="0" smtClean="0">
              <a:latin typeface="Bookman Old Style" panose="02050604050505020204" pitchFamily="18" charset="0"/>
            </a:endParaRPr>
          </a:p>
          <a:p>
            <a:endParaRPr lang="el-GR" cap="none" dirty="0" smtClean="0"/>
          </a:p>
          <a:p>
            <a:pPr algn="just"/>
            <a:r>
              <a:rPr lang="el-GR" cap="none" dirty="0" smtClean="0"/>
              <a:t>Το API </a:t>
            </a:r>
            <a:r>
              <a:rPr lang="el-GR" cap="none" dirty="0"/>
              <a:t>ιστορικού HTML5 μας επιτρέπει να αλλάζουμε τη διεύθυνση URL της σελίδας χωρίς να φορτώσουμε ξανά τη σελίδα, επιτρέποντάς μας να δημιουργούμε ξεχωριστές διευθύνσεις URL για διαφορετικές προβολές. </a:t>
            </a:r>
            <a:endParaRPr lang="el-GR" cap="none" dirty="0" smtClean="0"/>
          </a:p>
          <a:p>
            <a:pPr algn="just"/>
            <a:r>
              <a:rPr lang="el-GR" cap="none" dirty="0" smtClean="0"/>
              <a:t>Πώς </a:t>
            </a:r>
            <a:r>
              <a:rPr lang="el-GR" cap="none" dirty="0"/>
              <a:t>αξιοποιούν οι εφαρμογές μιας σελίδας το API </a:t>
            </a:r>
            <a:r>
              <a:rPr lang="el-GR" cap="none" dirty="0" smtClean="0"/>
              <a:t>ιστορικού: </a:t>
            </a:r>
            <a:endParaRPr lang="el-GR" cap="none" dirty="0" smtClean="0"/>
          </a:p>
          <a:p>
            <a:pPr algn="just"/>
            <a:r>
              <a:rPr lang="el-GR" cap="none" dirty="0" smtClean="0"/>
              <a:t>Όταν </a:t>
            </a:r>
            <a:r>
              <a:rPr lang="el-GR" cap="none" dirty="0" smtClean="0"/>
              <a:t>κάνουμε κλικ </a:t>
            </a:r>
            <a:r>
              <a:rPr lang="el-GR" cap="none" dirty="0"/>
              <a:t>στο κουμπί "πίσω" και "προς τα εμπρός" </a:t>
            </a:r>
            <a:r>
              <a:rPr lang="el-GR" cap="none" dirty="0" smtClean="0"/>
              <a:t> </a:t>
            </a:r>
            <a:r>
              <a:rPr lang="el-GR" cap="none" dirty="0"/>
              <a:t>το πρόγραμμα περιήγησης εκπέμπει ένα </a:t>
            </a:r>
            <a:r>
              <a:rPr lang="en-US" cap="none" dirty="0" smtClean="0"/>
              <a:t>“</a:t>
            </a:r>
            <a:r>
              <a:rPr lang="el-GR" cap="none" dirty="0" smtClean="0"/>
              <a:t>συμβάν</a:t>
            </a:r>
            <a:r>
              <a:rPr lang="en-US" cap="none" dirty="0" smtClean="0"/>
              <a:t>”</a:t>
            </a:r>
            <a:r>
              <a:rPr lang="el-GR" cap="none" dirty="0" smtClean="0"/>
              <a:t> </a:t>
            </a:r>
            <a:r>
              <a:rPr lang="en-US" cap="none" dirty="0" smtClean="0"/>
              <a:t>event</a:t>
            </a:r>
            <a:r>
              <a:rPr lang="el-GR" cap="none" dirty="0" smtClean="0"/>
              <a:t>. </a:t>
            </a:r>
            <a:r>
              <a:rPr lang="el-GR" cap="none" dirty="0"/>
              <a:t>Για να </a:t>
            </a:r>
            <a:r>
              <a:rPr lang="el-GR" cap="none" dirty="0" smtClean="0"/>
              <a:t>το ανιχνεύσουμε </a:t>
            </a:r>
            <a:r>
              <a:rPr lang="el-GR" cap="none" dirty="0"/>
              <a:t>πρέπει απλώς να προσθέσουμε έναν </a:t>
            </a:r>
            <a:r>
              <a:rPr lang="en-US" cap="none" dirty="0" smtClean="0"/>
              <a:t>listener “</a:t>
            </a:r>
            <a:r>
              <a:rPr lang="el-GR" cap="none" dirty="0" smtClean="0"/>
              <a:t>ακροατή</a:t>
            </a:r>
            <a:r>
              <a:rPr lang="en-US" cap="none" dirty="0" smtClean="0"/>
              <a:t>”</a:t>
            </a:r>
            <a:r>
              <a:rPr lang="el-GR" cap="none" dirty="0" smtClean="0"/>
              <a:t> </a:t>
            </a:r>
            <a:r>
              <a:rPr lang="el-GR" cap="none" dirty="0"/>
              <a:t>του γεγονότος στο αντικείμενο του </a:t>
            </a:r>
            <a:r>
              <a:rPr lang="el-GR" cap="none" dirty="0" smtClean="0"/>
              <a:t>παραθύρου. Ο</a:t>
            </a:r>
            <a:r>
              <a:rPr lang="en-US" cap="none" dirty="0" smtClean="0"/>
              <a:t> server</a:t>
            </a:r>
            <a:r>
              <a:rPr lang="el-GR" cap="none" dirty="0" smtClean="0"/>
              <a:t> αντιλαμβάνεται το </a:t>
            </a:r>
            <a:r>
              <a:rPr lang="en-US" cap="none" dirty="0"/>
              <a:t>“</a:t>
            </a:r>
            <a:r>
              <a:rPr lang="el-GR" cap="none" dirty="0"/>
              <a:t>συμβάν</a:t>
            </a:r>
            <a:r>
              <a:rPr lang="en-US" cap="none" dirty="0"/>
              <a:t>”</a:t>
            </a:r>
            <a:r>
              <a:rPr lang="el-GR" cap="none" dirty="0"/>
              <a:t> </a:t>
            </a:r>
            <a:r>
              <a:rPr lang="el-GR" cap="none" dirty="0" smtClean="0"/>
              <a:t>και αποφασίζει τις αντίστοιχες εντολές.*</a:t>
            </a:r>
            <a:endParaRPr lang="el-GR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288931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(1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5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291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29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01012"/>
            <a:ext cx="11420856" cy="5365102"/>
          </a:xfrm>
        </p:spPr>
        <p:txBody>
          <a:bodyPr/>
          <a:lstStyle/>
          <a:p>
            <a:r>
              <a:rPr lang="en-US" sz="2400" cap="none" dirty="0">
                <a:latin typeface="Bookman Old Style" panose="02050604050505020204" pitchFamily="18" charset="0"/>
              </a:rPr>
              <a:t>Search Engine Optimization Complications (SEO)</a:t>
            </a:r>
            <a:endParaRPr lang="en-US" sz="2400" dirty="0">
              <a:latin typeface="Bookman Old Style" panose="02050604050505020204" pitchFamily="18" charset="0"/>
            </a:endParaRPr>
          </a:p>
          <a:p>
            <a:pPr algn="just"/>
            <a:endParaRPr lang="en-US" cap="none" dirty="0" smtClean="0"/>
          </a:p>
          <a:p>
            <a:pPr algn="just"/>
            <a:r>
              <a:rPr lang="el-GR" cap="none" dirty="0" smtClean="0"/>
              <a:t>Βελτιστοποίηση μηχανών αναζήτησης. Χρησιμοποιείται ώστε οι διάφορες μηχανές αναζήτησης να εμφανίσει σε καλύτερη θέση έναν </a:t>
            </a:r>
            <a:r>
              <a:rPr lang="el-GR" cap="none" dirty="0" err="1" smtClean="0"/>
              <a:t>ιστότοπο</a:t>
            </a:r>
            <a:r>
              <a:rPr lang="el-GR" cap="none" dirty="0" smtClean="0"/>
              <a:t>.</a:t>
            </a:r>
          </a:p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Πώς λειτουργεί: Οι μηχανές αναζήτησης «χτενίζουν» το διαδίκτυο και με βάση τον τρόπο με τον οποίο κάποια σελίδα είναι αξιόπιστη (ή μια πηγή της είναι αξιόπιστη), την κατατάσσουν σε μια σειρά. </a:t>
            </a:r>
          </a:p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Όταν μας εμφανίζονται τα αποτελέσματα, στις υψηλότερες θέσεις είναι οι </a:t>
            </a:r>
            <a:r>
              <a:rPr lang="el-GR" cap="none" dirty="0" err="1" smtClean="0"/>
              <a:t>ιστότοποι</a:t>
            </a:r>
            <a:r>
              <a:rPr lang="el-GR" cap="none" dirty="0" smtClean="0"/>
              <a:t> με την υψηλότερη κατάταξη.</a:t>
            </a:r>
            <a:endParaRPr lang="en-US" cap="none" dirty="0"/>
          </a:p>
          <a:p>
            <a:pPr algn="just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240735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16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8594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715" y="0"/>
            <a:ext cx="10954511" cy="1166326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>
                <a:latin typeface="Bookman Old Style" panose="02050604050505020204" pitchFamily="18" charset="0"/>
              </a:rPr>
              <a:t/>
            </a:r>
            <a:br>
              <a:rPr lang="el-GR" dirty="0">
                <a:latin typeface="Bookman Old Style" panose="02050604050505020204" pitchFamily="18" charset="0"/>
              </a:rPr>
            </a:br>
            <a:r>
              <a:rPr lang="en-US" dirty="0" smtClean="0">
                <a:latin typeface="Bookman Old Style" panose="02050604050505020204" pitchFamily="18" charset="0"/>
              </a:rPr>
              <a:t>Spa/</a:t>
            </a:r>
            <a:r>
              <a:rPr lang="en-US" dirty="0" err="1" smtClean="0">
                <a:latin typeface="Bookman Old Style" panose="02050604050505020204" pitchFamily="18" charset="0"/>
              </a:rPr>
              <a:t>pe</a:t>
            </a:r>
            <a:r>
              <a:rPr lang="en-US" dirty="0" smtClean="0">
                <a:latin typeface="Bookman Old Style" panose="02050604050505020204" pitchFamily="18" charset="0"/>
              </a:rPr>
              <a:t>/</a:t>
            </a:r>
            <a:r>
              <a:rPr lang="en-US" dirty="0" err="1" smtClean="0">
                <a:latin typeface="Bookman Old Style" panose="02050604050505020204" pitchFamily="18" charset="0"/>
              </a:rPr>
              <a:t>mvC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  <a:r>
              <a:rPr lang="el-GR" sz="2200" cap="none" dirty="0">
                <a:latin typeface="Bookman Old Style" panose="02050604050505020204" pitchFamily="18" charset="0"/>
              </a:rPr>
              <a:t>(1/2)</a:t>
            </a:r>
            <a:br>
              <a:rPr lang="el-GR" sz="2200" cap="none" dirty="0">
                <a:latin typeface="Bookman Old Style" panose="02050604050505020204" pitchFamily="18" charset="0"/>
              </a:rPr>
            </a:br>
            <a:endParaRPr lang="el-GR" sz="2200" cap="none" dirty="0">
              <a:latin typeface="Bookman Old Style" panose="0205060405050502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</a:t>
            </a:fld>
            <a:endParaRPr lang="el-GR"/>
          </a:p>
        </p:txBody>
      </p:sp>
      <p:sp>
        <p:nvSpPr>
          <p:cNvPr id="8" name="Θέση κειμένου 6"/>
          <p:cNvSpPr>
            <a:spLocks noGrp="1"/>
          </p:cNvSpPr>
          <p:nvPr>
            <p:ph type="body" idx="1"/>
          </p:nvPr>
        </p:nvSpPr>
        <p:spPr>
          <a:xfrm>
            <a:off x="913774" y="1166326"/>
            <a:ext cx="10351752" cy="5141168"/>
          </a:xfrm>
        </p:spPr>
        <p:txBody>
          <a:bodyPr>
            <a:normAutofit/>
          </a:bodyPr>
          <a:lstStyle/>
          <a:p>
            <a:endParaRPr lang="el-GR" sz="2400" cap="none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el-GR" sz="2400" cap="none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Πώς συνδέονται μεταξύ τους</a:t>
            </a:r>
            <a:endParaRPr lang="el-GR" cap="none" dirty="0" smtClean="0">
              <a:solidFill>
                <a:schemeClr val="tx1"/>
              </a:solidFill>
            </a:endParaRPr>
          </a:p>
          <a:p>
            <a:pPr algn="just"/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Πρότυπα Αρχιτεκτονικής Λογισμικού*, εκφράζουν </a:t>
            </a:r>
            <a:r>
              <a:rPr lang="el-GR" cap="none" dirty="0"/>
              <a:t>τη </a:t>
            </a:r>
            <a:r>
              <a:rPr lang="el-GR" cap="none" dirty="0" smtClean="0"/>
              <a:t>δομική </a:t>
            </a:r>
            <a:r>
              <a:rPr lang="el-GR" cap="none" dirty="0"/>
              <a:t>οργάνωση ενός </a:t>
            </a:r>
            <a:r>
              <a:rPr lang="el-GR" cap="none" dirty="0" smtClean="0"/>
              <a:t>συστήματος λογισμικού. Περιέχουν δηλαδή όλες τις σχεδιαστικές αποφάσεις, την μεθοδολογία ανάπτυξης, την ανάλυση των απαιτήσεων του λογισμικού, τις δομές ελέγχου, τα πρωτόκολλα επικοινωνίας </a:t>
            </a:r>
            <a:r>
              <a:rPr lang="el-GR" cap="none" dirty="0"/>
              <a:t>συγχρονισμού και πρόσβασης σε αποθηκευμένα </a:t>
            </a:r>
            <a:r>
              <a:rPr lang="el-GR" cap="none" dirty="0" smtClean="0"/>
              <a:t>δεδομένα</a:t>
            </a:r>
            <a:r>
              <a:rPr lang="el-GR" cap="none" dirty="0"/>
              <a:t> </a:t>
            </a:r>
            <a:r>
              <a:rPr lang="el-GR" cap="none" dirty="0" smtClean="0"/>
              <a:t>(</a:t>
            </a:r>
            <a:r>
              <a:rPr lang="en-US" cap="none" dirty="0"/>
              <a:t>MVC</a:t>
            </a:r>
            <a:r>
              <a:rPr lang="en-US" cap="none" dirty="0" smtClean="0"/>
              <a:t>)</a:t>
            </a:r>
            <a:r>
              <a:rPr lang="el-GR" cap="none" dirty="0" smtClean="0"/>
              <a:t>.</a:t>
            </a:r>
            <a:endParaRPr lang="el-GR" cap="none" dirty="0"/>
          </a:p>
          <a:p>
            <a:pPr algn="just"/>
            <a:endParaRPr lang="el-GR" cap="none" dirty="0" smtClean="0"/>
          </a:p>
          <a:p>
            <a:pPr algn="just"/>
            <a:endParaRPr lang="el-GR" cap="none" dirty="0" smtClean="0"/>
          </a:p>
        </p:txBody>
      </p:sp>
    </p:spTree>
    <p:extLst>
      <p:ext uri="{BB962C8B-B14F-4D97-AF65-F5344CB8AC3E}">
        <p14:creationId xmlns:p14="http://schemas.microsoft.com/office/powerpoint/2010/main" val="5280245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30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458506" y="1073020"/>
            <a:ext cx="11420856" cy="5671346"/>
          </a:xfrm>
        </p:spPr>
        <p:txBody>
          <a:bodyPr/>
          <a:lstStyle/>
          <a:p>
            <a:r>
              <a:rPr lang="en-US" sz="2400" cap="none" dirty="0">
                <a:latin typeface="Bookman Old Style" panose="02050604050505020204" pitchFamily="18" charset="0"/>
              </a:rPr>
              <a:t>M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issing </a:t>
            </a:r>
            <a:r>
              <a:rPr lang="en-US" sz="2400" cap="none" dirty="0">
                <a:latin typeface="Bookman Old Style" panose="02050604050505020204" pitchFamily="18" charset="0"/>
              </a:rPr>
              <a:t>A</a:t>
            </a:r>
            <a:r>
              <a:rPr lang="en-US" sz="2400" cap="none" dirty="0" smtClean="0">
                <a:latin typeface="Bookman Old Style" panose="02050604050505020204" pitchFamily="18" charset="0"/>
              </a:rPr>
              <a:t>nalytics</a:t>
            </a:r>
            <a:endParaRPr lang="en-US" sz="2400" cap="none" dirty="0">
              <a:latin typeface="Bookman Old Style" panose="02050604050505020204" pitchFamily="18" charset="0"/>
            </a:endParaRPr>
          </a:p>
          <a:p>
            <a:pPr algn="just"/>
            <a:r>
              <a:rPr lang="el-GR" cap="none" dirty="0" smtClean="0"/>
              <a:t>Είναι ένα στατιστικό εργαλείο για την ιστοσελίδα. </a:t>
            </a:r>
            <a:r>
              <a:rPr lang="el-GR" cap="none" dirty="0"/>
              <a:t>Μπορούμε να </a:t>
            </a:r>
            <a:r>
              <a:rPr lang="el-GR" cap="none" dirty="0" smtClean="0"/>
              <a:t>πάρουμε σημαντικά </a:t>
            </a:r>
            <a:r>
              <a:rPr lang="el-GR" cap="none" dirty="0"/>
              <a:t>στατιστικά στοιχεία για τους επισκέπτες και την κίνηση της </a:t>
            </a:r>
            <a:r>
              <a:rPr lang="el-GR" cap="none" dirty="0" smtClean="0"/>
              <a:t>ιστοσελίδας, </a:t>
            </a:r>
            <a:r>
              <a:rPr lang="el-GR" cap="none" dirty="0"/>
              <a:t>όπως είναι ο αριθμός </a:t>
            </a:r>
            <a:r>
              <a:rPr lang="el-GR" cap="none" dirty="0" smtClean="0"/>
              <a:t>των επισκέψεων</a:t>
            </a:r>
            <a:r>
              <a:rPr lang="el-GR" cap="none" dirty="0"/>
              <a:t>, οι προβολές της σελίδας, πώς ήρθαν οι επισκέπτες σε αυτήν και πόσο </a:t>
            </a:r>
            <a:r>
              <a:rPr lang="el-GR" cap="none" dirty="0" smtClean="0"/>
              <a:t>παρέμειναν κ.λπ.</a:t>
            </a:r>
          </a:p>
          <a:p>
            <a:pPr algn="just"/>
            <a:r>
              <a:rPr lang="el-GR" cap="none" dirty="0" smtClean="0"/>
              <a:t>Χρειάζεται να δημιουργηθεί ένας λογαριασμός από την </a:t>
            </a:r>
            <a:r>
              <a:rPr lang="el-GR" cap="none" dirty="0"/>
              <a:t>κεντρική σελίδα του </a:t>
            </a:r>
            <a:r>
              <a:rPr lang="el-GR" cap="none" dirty="0" err="1">
                <a:hlinkClick r:id="rId3"/>
              </a:rPr>
              <a:t>Google</a:t>
            </a:r>
            <a:r>
              <a:rPr lang="el-GR" cap="none" dirty="0">
                <a:hlinkClick r:id="rId3"/>
              </a:rPr>
              <a:t> </a:t>
            </a:r>
            <a:r>
              <a:rPr lang="el-GR" cap="none" dirty="0" err="1" smtClean="0">
                <a:hlinkClick r:id="rId3"/>
              </a:rPr>
              <a:t>Analytics</a:t>
            </a:r>
            <a:r>
              <a:rPr lang="el-GR" cap="none" dirty="0" smtClean="0"/>
              <a:t>*. Συμπληρώνουμε κάποιες πληροφορίες και έπειτα μας δίνει τον κώδικα παρακολούθησης της ιστοσελίδας μας. </a:t>
            </a:r>
            <a:endParaRPr lang="en-US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12742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(1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7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81" y="4086808"/>
            <a:ext cx="7425138" cy="265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40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31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/>
          <a:lstStyle/>
          <a:p>
            <a:r>
              <a:rPr lang="en-US" sz="2400" cap="none" dirty="0" smtClean="0">
                <a:latin typeface="Bookman Old Style" panose="02050604050505020204" pitchFamily="18" charset="0"/>
              </a:rPr>
              <a:t>Error Tracking</a:t>
            </a:r>
          </a:p>
          <a:p>
            <a:pPr algn="just"/>
            <a:endParaRPr lang="en-US" cap="none" dirty="0" smtClean="0"/>
          </a:p>
          <a:p>
            <a:pPr algn="just"/>
            <a:r>
              <a:rPr lang="el-GR" cap="none" dirty="0" smtClean="0"/>
              <a:t>Η </a:t>
            </a:r>
            <a:r>
              <a:rPr lang="el-GR" cap="none" dirty="0"/>
              <a:t>παρακολούθηση σφαλμάτων είναι ένα ζωτικής σημασίας στοιχείο σε οποιοδήποτε έργο ιστού, επειδή μ</a:t>
            </a:r>
            <a:r>
              <a:rPr lang="el-GR" cap="none" dirty="0" smtClean="0"/>
              <a:t>ας </a:t>
            </a:r>
            <a:r>
              <a:rPr lang="el-GR" cap="none" dirty="0"/>
              <a:t>βοηθά να </a:t>
            </a:r>
            <a:r>
              <a:rPr lang="el-GR" cap="none" dirty="0" smtClean="0"/>
              <a:t>εντοπίσουμε </a:t>
            </a:r>
            <a:r>
              <a:rPr lang="el-GR" cap="none" dirty="0"/>
              <a:t>προβλήματα </a:t>
            </a:r>
            <a:r>
              <a:rPr lang="el-GR" cap="none" dirty="0" smtClean="0"/>
              <a:t>απόδοσης. </a:t>
            </a:r>
            <a:endParaRPr lang="en-US" cap="none" dirty="0" smtClean="0"/>
          </a:p>
          <a:p>
            <a:pPr algn="just"/>
            <a:r>
              <a:rPr lang="el-GR" cap="none" dirty="0" smtClean="0"/>
              <a:t>Εντοπίζουμε δηλαδή τα γνωστά σφάλματα που βγαίνουν από τις ιστοσελίδες.</a:t>
            </a:r>
          </a:p>
          <a:p>
            <a:pPr algn="just"/>
            <a:r>
              <a:rPr lang="el-GR" cap="none" dirty="0" smtClean="0"/>
              <a:t>Τα σφάλματα μπορεί να προέρχονται από τον διακομιστή ή από κώδικα</a:t>
            </a:r>
            <a:r>
              <a:rPr lang="en-US" cap="none" dirty="0" smtClean="0"/>
              <a:t> JavaScript</a:t>
            </a:r>
            <a:r>
              <a:rPr lang="el-GR" cap="none" dirty="0" smtClean="0"/>
              <a:t>. </a:t>
            </a:r>
            <a:endParaRPr lang="en-US" cap="none" dirty="0" smtClean="0"/>
          </a:p>
          <a:p>
            <a:pPr algn="just"/>
            <a:r>
              <a:rPr lang="el-GR" cap="none" dirty="0" smtClean="0"/>
              <a:t>Ανιχνεύοντας τα σφάλματα από την αρχή του κύκλου ανάπτυξης μιας εφαρμογής, μας γλιτώνει από χαμένο εργατικό χρόνο και χρήμα. </a:t>
            </a:r>
            <a:endParaRPr lang="en-US" cap="none" dirty="0" smtClean="0"/>
          </a:p>
          <a:p>
            <a:pPr algn="just"/>
            <a:r>
              <a:rPr lang="el-GR" cap="none" dirty="0" smtClean="0"/>
              <a:t>Υπάρχουν εργαλεία για την ανίχνευση αυτών των σφαλμάτων όπως είναι: </a:t>
            </a:r>
            <a:r>
              <a:rPr lang="en-US" cap="none" dirty="0" err="1" smtClean="0"/>
              <a:t>Raygun</a:t>
            </a:r>
            <a:r>
              <a:rPr lang="en-US" cap="none" dirty="0" smtClean="0"/>
              <a:t>, </a:t>
            </a:r>
            <a:r>
              <a:rPr lang="en-US" cap="none" dirty="0" err="1" smtClean="0"/>
              <a:t>Rollbar</a:t>
            </a:r>
            <a:r>
              <a:rPr lang="en-US" cap="none" dirty="0" smtClean="0"/>
              <a:t>, Sentry, </a:t>
            </a:r>
            <a:r>
              <a:rPr lang="en-US" cap="none" dirty="0" err="1" smtClean="0"/>
              <a:t>LogRocket</a:t>
            </a:r>
            <a:r>
              <a:rPr lang="en-US" cap="none" dirty="0" smtClean="0"/>
              <a:t>, </a:t>
            </a:r>
            <a:r>
              <a:rPr lang="en-US" cap="none" dirty="0" err="1" smtClean="0"/>
              <a:t>Usersnap</a:t>
            </a:r>
            <a:r>
              <a:rPr lang="en-US" cap="none" dirty="0" smtClean="0"/>
              <a:t>, Marker, </a:t>
            </a:r>
            <a:r>
              <a:rPr lang="en-US" cap="none" dirty="0" err="1" smtClean="0"/>
              <a:t>DebugMe</a:t>
            </a:r>
            <a:r>
              <a:rPr lang="en-US" cap="none" dirty="0" smtClean="0"/>
              <a:t>, </a:t>
            </a:r>
            <a:r>
              <a:rPr lang="en-US" cap="none" dirty="0" err="1" smtClean="0"/>
              <a:t>zipBoard</a:t>
            </a:r>
            <a:r>
              <a:rPr lang="el-GR" cap="none" dirty="0" smtClean="0"/>
              <a:t>.</a:t>
            </a:r>
          </a:p>
          <a:p>
            <a:pPr algn="l"/>
            <a:endParaRPr lang="en-US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212743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SPA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(1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18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23433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32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19673"/>
            <a:ext cx="11420856" cy="5645047"/>
          </a:xfrm>
        </p:spPr>
        <p:txBody>
          <a:bodyPr>
            <a:normAutofit/>
          </a:bodyPr>
          <a:lstStyle/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Το </a:t>
            </a:r>
            <a:r>
              <a:rPr lang="en-US" cap="none" dirty="0" smtClean="0"/>
              <a:t>Progressive Enhancement</a:t>
            </a:r>
            <a:r>
              <a:rPr lang="el-GR" cap="none" dirty="0" smtClean="0"/>
              <a:t> επινοήθηκε από τον </a:t>
            </a:r>
            <a:r>
              <a:rPr lang="en-US" cap="none" dirty="0" smtClean="0"/>
              <a:t>Steven </a:t>
            </a:r>
            <a:r>
              <a:rPr lang="en-US" cap="none" dirty="0" err="1" smtClean="0"/>
              <a:t>Champeon</a:t>
            </a:r>
            <a:r>
              <a:rPr lang="en-US" cap="none" dirty="0" smtClean="0"/>
              <a:t> &amp; Nick Fink</a:t>
            </a:r>
            <a:r>
              <a:rPr lang="el-GR" cap="none" dirty="0" smtClean="0"/>
              <a:t> σε συνέδριο το 2003. </a:t>
            </a:r>
            <a:endParaRPr lang="en-US" cap="none" dirty="0" smtClean="0"/>
          </a:p>
          <a:p>
            <a:pPr algn="just"/>
            <a:r>
              <a:rPr lang="el-GR" cap="none" dirty="0" smtClean="0"/>
              <a:t>Η προοδευτική βελτίωση είναι στρατηγική για τον σχεδιασμό ιστοσελίδων. </a:t>
            </a:r>
          </a:p>
          <a:p>
            <a:pPr algn="just"/>
            <a:endParaRPr lang="el-GR" cap="none" dirty="0"/>
          </a:p>
          <a:p>
            <a:r>
              <a:rPr lang="el-GR" cap="none" dirty="0" smtClean="0"/>
              <a:t>Αποτελείται από τις </a:t>
            </a:r>
            <a:r>
              <a:rPr lang="el-GR" cap="none" dirty="0"/>
              <a:t>εξής βασικές αρχές: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το </a:t>
            </a:r>
            <a:r>
              <a:rPr lang="el-GR" cap="none" dirty="0"/>
              <a:t>βασικό περιεχόμενο πρέπει να είναι </a:t>
            </a:r>
            <a:r>
              <a:rPr lang="el-GR" cap="none" dirty="0" err="1" smtClean="0"/>
              <a:t>προσβάσιμο</a:t>
            </a:r>
            <a:r>
              <a:rPr lang="el-GR" cap="none" dirty="0" smtClean="0"/>
              <a:t> </a:t>
            </a:r>
            <a:r>
              <a:rPr lang="el-GR" cap="none" dirty="0"/>
              <a:t>σε όλα τα προγράμματα περιήγησης ιστού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η </a:t>
            </a:r>
            <a:r>
              <a:rPr lang="el-GR" cap="none" dirty="0"/>
              <a:t>βασική λειτουργικότητα πρέπει να είναι </a:t>
            </a:r>
            <a:r>
              <a:rPr lang="el-GR" cap="none" dirty="0" err="1"/>
              <a:t>προσβάσιμη</a:t>
            </a:r>
            <a:r>
              <a:rPr lang="el-GR" cap="none" dirty="0"/>
              <a:t> σε όλα τα προγράμματα περιήγησης ιστού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Η βελτιωμένη </a:t>
            </a:r>
            <a:r>
              <a:rPr lang="el-GR" cap="none" dirty="0"/>
              <a:t>διάταξη παρέχεται από </a:t>
            </a:r>
            <a:r>
              <a:rPr lang="en-US" cap="none" dirty="0"/>
              <a:t>CSS</a:t>
            </a:r>
            <a:endParaRPr lang="el-GR" cap="none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Η βελτιωμένη </a:t>
            </a:r>
            <a:r>
              <a:rPr lang="el-GR" cap="none" dirty="0"/>
              <a:t>συμπεριφορά παρέχεται από </a:t>
            </a:r>
            <a:r>
              <a:rPr lang="en-US" cap="none" dirty="0"/>
              <a:t>JavaScript</a:t>
            </a:r>
          </a:p>
          <a:p>
            <a:pPr algn="just"/>
            <a:endParaRPr lang="el-GR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97750" y="184751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PE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(1/2</a:t>
            </a:r>
            <a:r>
              <a:rPr lang="en-US" sz="2000" cap="none" dirty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3407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33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>
            <a:normAutofit/>
          </a:bodyPr>
          <a:lstStyle/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Ακολουθούμε τους προαναφερόμενους κανόνες και τους υλοποιούμε με την </a:t>
            </a:r>
            <a:r>
              <a:rPr lang="el-GR" cap="none" dirty="0"/>
              <a:t>εξής σειρά βημάτων:</a:t>
            </a:r>
          </a:p>
          <a:p>
            <a:pPr algn="just"/>
            <a:endParaRPr lang="el-GR" cap="none" dirty="0"/>
          </a:p>
          <a:p>
            <a:pPr marL="457200" indent="-457200" algn="just">
              <a:buFont typeface="+mj-lt"/>
              <a:buAutoNum type="arabicPeriod"/>
            </a:pPr>
            <a:r>
              <a:rPr lang="el-GR" cap="none" dirty="0"/>
              <a:t>ε</a:t>
            </a:r>
            <a:r>
              <a:rPr lang="el-GR" cap="none" dirty="0" smtClean="0"/>
              <a:t>πικεντρωνόμαστε </a:t>
            </a:r>
            <a:r>
              <a:rPr lang="el-GR" cap="none" dirty="0"/>
              <a:t>πρώτα στη δομή των περιεχομένων που θα έχουμε, δηλαδή έναν απλό </a:t>
            </a:r>
            <a:r>
              <a:rPr lang="en-US" cap="none" dirty="0"/>
              <a:t>HTML</a:t>
            </a:r>
            <a:r>
              <a:rPr lang="el-GR" cap="none" dirty="0"/>
              <a:t> κώδικα για τη βάση της ιστοσελίδας.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cap="none" dirty="0"/>
              <a:t>έ</a:t>
            </a:r>
            <a:r>
              <a:rPr lang="el-GR" cap="none" dirty="0" smtClean="0"/>
              <a:t>πειτα, δημιουργούμε το </a:t>
            </a:r>
            <a:r>
              <a:rPr lang="el-GR" cap="none" dirty="0"/>
              <a:t>στυλ παρουσίασης </a:t>
            </a:r>
            <a:r>
              <a:rPr lang="el-GR" cap="none" dirty="0" smtClean="0"/>
              <a:t>με </a:t>
            </a:r>
            <a:r>
              <a:rPr lang="el-GR" cap="none" dirty="0"/>
              <a:t>τη βοήθεια των </a:t>
            </a:r>
            <a:r>
              <a:rPr lang="en-US" cap="none" dirty="0"/>
              <a:t>CSS</a:t>
            </a:r>
            <a:r>
              <a:rPr lang="el-GR" cap="none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cap="none" dirty="0"/>
              <a:t>τ</a:t>
            </a:r>
            <a:r>
              <a:rPr lang="el-GR" cap="none" dirty="0" smtClean="0"/>
              <a:t>έλος υλοποιούμε τον κώδικα </a:t>
            </a:r>
            <a:r>
              <a:rPr lang="en-US" cap="none" dirty="0" err="1" smtClean="0"/>
              <a:t>Javascript</a:t>
            </a:r>
            <a:r>
              <a:rPr lang="el-GR" cap="none" dirty="0" smtClean="0"/>
              <a:t>. </a:t>
            </a:r>
            <a:endParaRPr lang="el-GR" cap="none" dirty="0"/>
          </a:p>
          <a:p>
            <a:pPr algn="just"/>
            <a:endParaRPr lang="en-US" cap="none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l-GR" cap="none" dirty="0" smtClean="0"/>
          </a:p>
          <a:p>
            <a:pPr algn="just"/>
            <a:endParaRPr lang="el-GR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240734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PE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2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/2</a:t>
            </a:r>
            <a:r>
              <a:rPr lang="en-US" sz="2000" cap="none" dirty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30008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34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082351"/>
            <a:ext cx="11420856" cy="5682369"/>
          </a:xfrm>
        </p:spPr>
        <p:txBody>
          <a:bodyPr>
            <a:normAutofit/>
          </a:bodyPr>
          <a:lstStyle/>
          <a:p>
            <a:r>
              <a:rPr lang="el-GR" sz="2400" cap="none" dirty="0" smtClean="0">
                <a:latin typeface="Bookman Old Style" panose="02050604050505020204" pitchFamily="18" charset="0"/>
              </a:rPr>
              <a:t>Πλεονεκτήματα: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Με </a:t>
            </a:r>
            <a:r>
              <a:rPr lang="en-US" cap="none" dirty="0"/>
              <a:t>HTML</a:t>
            </a:r>
            <a:r>
              <a:rPr lang="el-GR" cap="none" dirty="0"/>
              <a:t> μπορούμε να ορίσουμε χρώμα, μέγεθος του κειμένου καθώς και των πινάκων</a:t>
            </a:r>
            <a:r>
              <a:rPr lang="en-US" cap="none" dirty="0"/>
              <a:t>, links</a:t>
            </a:r>
            <a:r>
              <a:rPr lang="el-GR" cap="none" dirty="0"/>
              <a:t> κ.τ.λ. που μπορεί να περιέχει μια </a:t>
            </a:r>
            <a:r>
              <a:rPr lang="el-GR" cap="none" dirty="0" smtClean="0"/>
              <a:t>σελίδα, οι </a:t>
            </a:r>
            <a:r>
              <a:rPr lang="el-GR" cap="none" dirty="0"/>
              <a:t>αλλαγές όμως γίνονται για κάθε τέτοιο στοιχείο </a:t>
            </a:r>
            <a:r>
              <a:rPr lang="el-GR" dirty="0" err="1"/>
              <a:t>ξεχωριστα</a:t>
            </a:r>
            <a:r>
              <a:rPr lang="el-GR" cap="none" dirty="0"/>
              <a:t> και ΜΕΣΩ κώδικα! Με τα</a:t>
            </a:r>
            <a:r>
              <a:rPr lang="en-US" cap="none" dirty="0"/>
              <a:t> CSS</a:t>
            </a:r>
            <a:r>
              <a:rPr lang="el-GR" cap="none" dirty="0"/>
              <a:t> εφαρμόζουμε το στυλ που επιθυμούμε σε όποια σημεία θέλουμε, και οι αλλαγές γίνονται μαζικά.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Ευανάγνωστος κώδικας. Δεν έχουμε για κάθε στοιχείο διαφορετικές ιδιότητες στις ετικέτες* που τροποποιούν την εμφάνισή του. </a:t>
            </a:r>
            <a:endParaRPr lang="el-GR" cap="none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Δεν «χαλάει» η εμφάνιση της σελίδας εάν ανοιχτεί πχ. από κινητό ή από </a:t>
            </a:r>
            <a:r>
              <a:rPr lang="en-US" cap="none" dirty="0" smtClean="0"/>
              <a:t>tablet</a:t>
            </a:r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Γρηγορότερη </a:t>
            </a:r>
            <a:r>
              <a:rPr lang="el-GR" cap="none" dirty="0"/>
              <a:t>πλοήγηση. Το αρχείο </a:t>
            </a:r>
            <a:r>
              <a:rPr lang="en-US" cap="none" dirty="0"/>
              <a:t>JavaScript </a:t>
            </a:r>
            <a:r>
              <a:rPr lang="el-GR" cap="none" dirty="0"/>
              <a:t>διαβάζεται από τον </a:t>
            </a:r>
            <a:r>
              <a:rPr lang="en-US" cap="none" dirty="0"/>
              <a:t>browser</a:t>
            </a:r>
            <a:r>
              <a:rPr lang="el-GR" cap="none" dirty="0"/>
              <a:t> μόνο μια φορά και εκτελείται από τον επεξεργαστή του χρήστη και όχι του ιστού. </a:t>
            </a:r>
          </a:p>
          <a:p>
            <a:pPr algn="just"/>
            <a:endParaRPr lang="el-GR" cap="none" dirty="0" smtClean="0"/>
          </a:p>
          <a:p>
            <a:pPr algn="just"/>
            <a:endParaRPr lang="el-GR" cap="none" dirty="0"/>
          </a:p>
          <a:p>
            <a:pPr algn="l"/>
            <a:endParaRPr lang="en-US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184751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PE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3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/2</a:t>
            </a:r>
            <a:r>
              <a:rPr lang="en-US" sz="2000" cap="none" dirty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832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35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56996"/>
            <a:ext cx="11420856" cy="5607724"/>
          </a:xfrm>
        </p:spPr>
        <p:txBody>
          <a:bodyPr/>
          <a:lstStyle/>
          <a:p>
            <a:pPr algn="just"/>
            <a:endParaRPr lang="en-US" cap="none" dirty="0" smtClean="0"/>
          </a:p>
          <a:p>
            <a:pPr algn="just"/>
            <a:r>
              <a:rPr lang="en-US" cap="none" dirty="0" smtClean="0"/>
              <a:t>To Model View Controller</a:t>
            </a:r>
            <a:r>
              <a:rPr lang="el-GR" cap="none" dirty="0" smtClean="0"/>
              <a:t> είναι ένα πρότυπο αρχιτεκτονικής λογισμικού*. </a:t>
            </a:r>
          </a:p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Χρησιμοποιείται  για την δημιουργία του περιβάλλοντος αλληλοεπίδρασης με τον χρήστη. </a:t>
            </a:r>
          </a:p>
          <a:p>
            <a:pPr algn="just"/>
            <a:endParaRPr lang="el-GR" cap="none" dirty="0" smtClean="0"/>
          </a:p>
          <a:p>
            <a:pPr algn="just"/>
            <a:r>
              <a:rPr lang="el-GR" cap="none" dirty="0" smtClean="0"/>
              <a:t>Η εφαρμογή διαιρείται σε τρία (3) διασυνδεδεμένα μέρη ώστε να διαχωρίζεται η μορφή παρουσίασης της πληροφορίας στον χρήστη από την μορφή που έχει αποθηκευτεί στο σύστημα.</a:t>
            </a:r>
            <a:endParaRPr lang="en-US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7744" y="23627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MVC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(1/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13855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36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endParaRPr lang="el-GR" cap="none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cap="none" dirty="0" smtClean="0"/>
              <a:t>Model</a:t>
            </a:r>
            <a:r>
              <a:rPr lang="el-GR" cap="none" dirty="0" smtClean="0"/>
              <a:t>: Διατηρεί τα δεδομένα της εφαρμογής. Γίνεται η ανάκτηση  και η αποθήκευση σε μια βάση δεδομένων.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cap="none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cap="none" dirty="0" smtClean="0"/>
              <a:t>View</a:t>
            </a:r>
            <a:r>
              <a:rPr lang="el-GR" cap="none" dirty="0" smtClean="0"/>
              <a:t>: Προβολή του περιβάλλοντος στον χρήστη, και του επιτρέπει να τροποποιήσει τα δεδομένα.</a:t>
            </a:r>
          </a:p>
          <a:p>
            <a:pPr algn="l"/>
            <a:endParaRPr lang="el-GR" cap="none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cap="none" dirty="0" smtClean="0"/>
              <a:t>Controller</a:t>
            </a:r>
            <a:r>
              <a:rPr lang="el-GR" cap="none" dirty="0" smtClean="0"/>
              <a:t>: Είναι ο χειριστής του αιτήματος του χρήστη.</a:t>
            </a:r>
          </a:p>
          <a:p>
            <a:pPr algn="l"/>
            <a:endParaRPr lang="el-GR" cap="none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6872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MVC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2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23" y="3805304"/>
            <a:ext cx="5136325" cy="2850127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191375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37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>
            <a:normAutofit/>
          </a:bodyPr>
          <a:lstStyle/>
          <a:p>
            <a:r>
              <a:rPr lang="el-GR" sz="2400" cap="none" dirty="0">
                <a:latin typeface="Bookman Old Style" panose="02050604050505020204" pitchFamily="18" charset="0"/>
              </a:rPr>
              <a:t>Πλεονεκτήματα: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cap="none" dirty="0"/>
              <a:t>Κάνει ευκολότερη τη διαχείριση της πολυπλοκότητας διαιρώντας μια εφαρμογή στο μοντέλο, την προβολή και τον </a:t>
            </a:r>
            <a:r>
              <a:rPr lang="el-GR" cap="none" dirty="0" smtClean="0"/>
              <a:t>ελεγκτή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cap="none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cap="none" dirty="0" smtClean="0"/>
              <a:t>Ο προγραμματιστής έχει πλήρη </a:t>
            </a:r>
            <a:r>
              <a:rPr lang="el-GR" cap="none" dirty="0"/>
              <a:t>έλεγχο της συμπεριφοράς μιας εφαρμογής</a:t>
            </a:r>
            <a:r>
              <a:rPr lang="el-GR" cap="none" dirty="0" smtClean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l-GR" cap="none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cap="none" dirty="0" smtClean="0"/>
              <a:t>Παρέχει </a:t>
            </a:r>
            <a:r>
              <a:rPr lang="el-GR" cap="none" dirty="0"/>
              <a:t>καλύτερη υποστήριξη για την εξέλιξη που βασίζεται στις δοκιμές </a:t>
            </a:r>
            <a:r>
              <a:rPr lang="en-US" cap="none" dirty="0"/>
              <a:t>Test Driven </a:t>
            </a:r>
            <a:r>
              <a:rPr lang="en-US" cap="none" dirty="0" smtClean="0"/>
              <a:t>Development</a:t>
            </a:r>
            <a:r>
              <a:rPr lang="en-US" cap="none" dirty="0"/>
              <a:t>  </a:t>
            </a:r>
            <a:r>
              <a:rPr lang="el-GR" cap="none" dirty="0"/>
              <a:t>(</a:t>
            </a:r>
            <a:r>
              <a:rPr lang="el-GR" cap="none" dirty="0" smtClean="0"/>
              <a:t>TDD*).</a:t>
            </a:r>
            <a:endParaRPr lang="el-GR" cap="none" dirty="0"/>
          </a:p>
          <a:p>
            <a:pPr algn="l"/>
            <a:endParaRPr lang="el-GR" cap="none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l-GR" cap="none" dirty="0" smtClean="0"/>
              <a:t>Λειτουργεί </a:t>
            </a:r>
            <a:r>
              <a:rPr lang="el-GR" cap="none" dirty="0"/>
              <a:t>καλά για εφαρμογές Web που υποστηρίζονται από μεγάλες ομάδες προγραμματιστών και για σχεδιαστές ιστοσελίδων που χρειάζονται υψηλό βαθμό ελέγχου της συμπεριφοράς των εφαρμογών</a:t>
            </a:r>
            <a:r>
              <a:rPr lang="el-GR" cap="none" dirty="0" smtClean="0"/>
              <a:t>.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6872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MVC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3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815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38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>
            <a:normAutofit lnSpcReduction="10000"/>
          </a:bodyPr>
          <a:lstStyle/>
          <a:p>
            <a:pPr algn="just"/>
            <a:endParaRPr lang="el-GR" cap="none" dirty="0"/>
          </a:p>
          <a:p>
            <a:pPr algn="just"/>
            <a:r>
              <a:rPr lang="el-GR" cap="none" dirty="0" smtClean="0"/>
              <a:t>Μπορούμε να χρησιμοποιήσουμε το </a:t>
            </a:r>
            <a:r>
              <a:rPr lang="en-US" dirty="0"/>
              <a:t>Visual Studio 2013 for </a:t>
            </a:r>
            <a:r>
              <a:rPr lang="en-US" dirty="0" smtClean="0"/>
              <a:t>Web</a:t>
            </a:r>
            <a:r>
              <a:rPr lang="el-GR" dirty="0"/>
              <a:t>.  </a:t>
            </a:r>
            <a:r>
              <a:rPr lang="el-GR" cap="none" dirty="0" smtClean="0"/>
              <a:t>Δημιουργεί </a:t>
            </a:r>
            <a:r>
              <a:rPr lang="el-GR" cap="none" dirty="0"/>
              <a:t>την ακόλουθη δομή φακέλου για την εφαρμογή MVC από </a:t>
            </a:r>
            <a:r>
              <a:rPr lang="el-GR" cap="none" dirty="0" smtClean="0"/>
              <a:t>προεπιλογή: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err="1" smtClean="0"/>
              <a:t>App_Data</a:t>
            </a:r>
            <a:r>
              <a:rPr lang="el-GR" cap="none" dirty="0"/>
              <a:t>: περιέχει αρχεία δεδομένων </a:t>
            </a:r>
            <a:r>
              <a:rPr lang="el-GR" cap="none" dirty="0" smtClean="0"/>
              <a:t>εφαρμογής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err="1" smtClean="0"/>
              <a:t>App_Start</a:t>
            </a:r>
            <a:r>
              <a:rPr lang="el-GR" cap="none" dirty="0" smtClean="0"/>
              <a:t>: περιέχει αρχεία τα οποία εκτελούνται στην έναρξη της εφαρμογής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Content</a:t>
            </a:r>
            <a:r>
              <a:rPr lang="el-GR" cap="none" dirty="0"/>
              <a:t>: </a:t>
            </a:r>
            <a:r>
              <a:rPr lang="el-GR" cap="none" dirty="0" smtClean="0"/>
              <a:t>περιέχει στατικά </a:t>
            </a:r>
            <a:r>
              <a:rPr lang="el-GR" cap="none" dirty="0"/>
              <a:t>αρχεία όπως αρχεία </a:t>
            </a:r>
            <a:r>
              <a:rPr lang="en-US" cap="none" dirty="0" smtClean="0"/>
              <a:t>CSS</a:t>
            </a:r>
            <a:r>
              <a:rPr lang="el-GR" cap="none" dirty="0" smtClean="0"/>
              <a:t>, </a:t>
            </a:r>
            <a:r>
              <a:rPr lang="el-GR" cap="none" dirty="0"/>
              <a:t>εικόνες και </a:t>
            </a:r>
            <a:r>
              <a:rPr lang="el-GR" cap="none" dirty="0" smtClean="0"/>
              <a:t>εικονίδια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Controllers</a:t>
            </a:r>
            <a:r>
              <a:rPr lang="el-GR" cap="none" dirty="0" smtClean="0"/>
              <a:t>: δημιουργεί νέα πρότυπα κλάσεων, αναλόγως δικών μας παραμέτρων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Fonts</a:t>
            </a:r>
            <a:r>
              <a:rPr lang="el-GR" cap="none" dirty="0" smtClean="0"/>
              <a:t>: περιέχει αρχεία γραμματοσειρών</a:t>
            </a:r>
            <a:endParaRPr lang="en-US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Models</a:t>
            </a:r>
            <a:r>
              <a:rPr lang="el-GR" cap="none" dirty="0" smtClean="0"/>
              <a:t>: περιέχει τις δημόσιες ιδιότητες των κλάσεων, </a:t>
            </a:r>
            <a:r>
              <a:rPr lang="el-GR" cap="none" dirty="0"/>
              <a:t>οι οποίες </a:t>
            </a:r>
            <a:r>
              <a:rPr lang="el-GR" cap="none" dirty="0" smtClean="0"/>
              <a:t>θα χρησιμοποιηθούν</a:t>
            </a:r>
            <a:endParaRPr lang="en-US" cap="none" dirty="0" smtClean="0"/>
          </a:p>
          <a:p>
            <a:pPr algn="just"/>
            <a:r>
              <a:rPr lang="en-US" cap="none" dirty="0"/>
              <a:t> </a:t>
            </a:r>
            <a:r>
              <a:rPr lang="en-US" cap="none" dirty="0" smtClean="0"/>
              <a:t>    </a:t>
            </a:r>
            <a:r>
              <a:rPr lang="el-GR" cap="none" dirty="0" smtClean="0"/>
              <a:t> </a:t>
            </a:r>
            <a:r>
              <a:rPr lang="el-GR" cap="none" dirty="0"/>
              <a:t>από την εφαρμογή για τη διατήρηση </a:t>
            </a:r>
            <a:r>
              <a:rPr lang="el-GR" cap="none" dirty="0" smtClean="0"/>
              <a:t>και </a:t>
            </a:r>
            <a:r>
              <a:rPr lang="el-GR" cap="none" dirty="0"/>
              <a:t>τον χειρισμό </a:t>
            </a:r>
            <a:r>
              <a:rPr lang="el-GR" cap="none" dirty="0" smtClean="0"/>
              <a:t>δεδομένων</a:t>
            </a:r>
            <a:endParaRPr lang="en-US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Scripts</a:t>
            </a:r>
            <a:r>
              <a:rPr lang="el-GR" cap="none" dirty="0" smtClean="0"/>
              <a:t>: περιλαμβάνει </a:t>
            </a:r>
            <a:r>
              <a:rPr lang="el-GR" cap="none" dirty="0"/>
              <a:t>αρχεία </a:t>
            </a:r>
            <a:r>
              <a:rPr lang="en-US" cap="none" dirty="0" err="1" smtClean="0"/>
              <a:t>JavaSrcript</a:t>
            </a:r>
            <a:endParaRPr lang="en-US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Views</a:t>
            </a:r>
            <a:r>
              <a:rPr lang="el-GR" cap="none" dirty="0"/>
              <a:t>: περιέχει αρχεία </a:t>
            </a:r>
            <a:r>
              <a:rPr lang="en-US" cap="none" dirty="0" smtClean="0"/>
              <a:t>HTML </a:t>
            </a:r>
            <a:r>
              <a:rPr lang="el-GR" cap="none" dirty="0" smtClean="0"/>
              <a:t>για </a:t>
            </a:r>
            <a:r>
              <a:rPr lang="el-GR" cap="none" dirty="0"/>
              <a:t>την </a:t>
            </a:r>
            <a:r>
              <a:rPr lang="el-GR" cap="none" dirty="0" smtClean="0"/>
              <a:t>εφαρμογή και ξεχωριστό για κάθε ελεγκτή</a:t>
            </a:r>
            <a:endParaRPr lang="el-GR" cap="none" dirty="0"/>
          </a:p>
          <a:p>
            <a:pPr algn="just"/>
            <a:endParaRPr lang="el-GR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6872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MVC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4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94" y="2203887"/>
            <a:ext cx="2773920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922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39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>
            <a:normAutofit/>
          </a:bodyPr>
          <a:lstStyle/>
          <a:p>
            <a:r>
              <a:rPr lang="el-GR" sz="2400" cap="none" dirty="0">
                <a:latin typeface="Bookman Old Style" panose="02050604050505020204" pitchFamily="18" charset="0"/>
              </a:rPr>
              <a:t>Παράδειγμα: Εφαρμογή που διαχειρίζεται σπουδαστές. </a:t>
            </a:r>
          </a:p>
          <a:p>
            <a:pPr algn="l"/>
            <a:endParaRPr lang="el-GR" cap="none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Δημιουργία </a:t>
            </a:r>
            <a:r>
              <a:rPr lang="en-US" cap="none" dirty="0" smtClean="0"/>
              <a:t>Model</a:t>
            </a:r>
            <a:r>
              <a:rPr lang="el-GR" cap="none" dirty="0" smtClean="0"/>
              <a:t>:</a:t>
            </a:r>
            <a:r>
              <a:rPr lang="en-US" cap="none" dirty="0" smtClean="0"/>
              <a:t> Student</a:t>
            </a:r>
            <a:r>
              <a:rPr lang="el-GR" cap="none" dirty="0" smtClean="0"/>
              <a:t>, είναι η κλάση η οποία έχει κάποιες ιδιότητες. Άλλες μπορεί να ορατές και τροποποιήσιμες από τον χρήστη και άλλες μόνο από τον χειριστή.</a:t>
            </a:r>
            <a:endParaRPr lang="el-GR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6872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MVC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5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77" y="3125418"/>
            <a:ext cx="5805259" cy="30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130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4</a:t>
            </a:fld>
            <a:endParaRPr lang="el-GR"/>
          </a:p>
        </p:txBody>
      </p:sp>
      <p:sp>
        <p:nvSpPr>
          <p:cNvPr id="8" name="Θέση κειμένου 6"/>
          <p:cNvSpPr>
            <a:spLocks noGrp="1"/>
          </p:cNvSpPr>
          <p:nvPr>
            <p:ph type="body" idx="1"/>
          </p:nvPr>
        </p:nvSpPr>
        <p:spPr>
          <a:xfrm>
            <a:off x="913774" y="1166326"/>
            <a:ext cx="10351752" cy="514116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Πρότυπα Σχεδίασης Λογισμικού*, είναι ο τρόπος περιγραφής ενός υποσυστήματος ή των συστατικών ενός συστήματος λογισμικού. Έχοντας υπόψη τις απαιτήσεις και την αρχιτεκτονική του συστήματος, σχεδιάζουμε τις οντότητες που θα υλοποιηθούν σε κώδικα. Η λεγόμενη «κλάση» εντός αντικειμένου, ποιες ιδιότητες έχει, πώς κληρονομούνται οι ιδιότητες αυτές και πώς συνδέεται η κλάση αυτή με άλλες κλάσεις </a:t>
            </a:r>
            <a:r>
              <a:rPr lang="en-US" cap="none" dirty="0" smtClean="0"/>
              <a:t>(PE)</a:t>
            </a:r>
            <a:r>
              <a:rPr lang="el-GR" cap="none" dirty="0" smtClean="0"/>
              <a:t>.</a:t>
            </a:r>
          </a:p>
          <a:p>
            <a:pPr algn="just"/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Ιστοσελίδα μονής σελίδας, είναι η </a:t>
            </a:r>
            <a:r>
              <a:rPr lang="el-GR" cap="none" dirty="0" err="1" smtClean="0"/>
              <a:t>διεπαφή</a:t>
            </a:r>
            <a:r>
              <a:rPr lang="el-GR" cap="none" dirty="0" smtClean="0"/>
              <a:t> στην οποία ο χρήστης αλληλοεπιδρά με το σύστημα </a:t>
            </a:r>
            <a:r>
              <a:rPr lang="en-US" cap="none" dirty="0" smtClean="0"/>
              <a:t>(SPA)</a:t>
            </a:r>
            <a:endParaRPr lang="el-GR" cap="none" dirty="0" smtClean="0"/>
          </a:p>
          <a:p>
            <a:pPr algn="just"/>
            <a:endParaRPr lang="el-GR" cap="none" dirty="0" smtClean="0"/>
          </a:p>
          <a:p>
            <a:pPr algn="just"/>
            <a:endParaRPr lang="el-GR" cap="none" dirty="0" smtClean="0"/>
          </a:p>
        </p:txBody>
      </p:sp>
      <p:sp>
        <p:nvSpPr>
          <p:cNvPr id="7" name="Τίτλος 3"/>
          <p:cNvSpPr txBox="1">
            <a:spLocks/>
          </p:cNvSpPr>
          <p:nvPr/>
        </p:nvSpPr>
        <p:spPr>
          <a:xfrm>
            <a:off x="323715" y="0"/>
            <a:ext cx="10954511" cy="1166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dirty="0" smtClean="0">
                <a:latin typeface="Bookman Old Style" panose="02050604050505020204" pitchFamily="18" charset="0"/>
              </a:rPr>
              <a:t/>
            </a:r>
            <a:br>
              <a:rPr lang="el-GR" dirty="0" smtClean="0">
                <a:latin typeface="Bookman Old Style" panose="02050604050505020204" pitchFamily="18" charset="0"/>
              </a:rPr>
            </a:br>
            <a:r>
              <a:rPr lang="en-US" dirty="0" smtClean="0">
                <a:latin typeface="Bookman Old Style" panose="02050604050505020204" pitchFamily="18" charset="0"/>
              </a:rPr>
              <a:t>Spa/</a:t>
            </a:r>
            <a:r>
              <a:rPr lang="en-US" dirty="0" err="1" smtClean="0">
                <a:latin typeface="Bookman Old Style" panose="02050604050505020204" pitchFamily="18" charset="0"/>
              </a:rPr>
              <a:t>pe</a:t>
            </a:r>
            <a:r>
              <a:rPr lang="en-US" dirty="0" smtClean="0">
                <a:latin typeface="Bookman Old Style" panose="02050604050505020204" pitchFamily="18" charset="0"/>
              </a:rPr>
              <a:t>/</a:t>
            </a:r>
            <a:r>
              <a:rPr lang="en-US" dirty="0" err="1" smtClean="0">
                <a:latin typeface="Bookman Old Style" panose="02050604050505020204" pitchFamily="18" charset="0"/>
              </a:rPr>
              <a:t>mvC</a:t>
            </a:r>
            <a:r>
              <a:rPr lang="el-GR" dirty="0" smtClean="0">
                <a:latin typeface="Bookman Old Style" panose="02050604050505020204" pitchFamily="18" charset="0"/>
              </a:rPr>
              <a:t> </a:t>
            </a:r>
            <a:r>
              <a:rPr lang="el-GR" sz="2200" cap="none" dirty="0">
                <a:latin typeface="Bookman Old Style" panose="02050604050505020204" pitchFamily="18" charset="0"/>
              </a:rPr>
              <a:t>(2/2)</a:t>
            </a:r>
            <a:br>
              <a:rPr lang="el-GR" sz="2200" cap="none" dirty="0">
                <a:latin typeface="Bookman Old Style" panose="02050604050505020204" pitchFamily="18" charset="0"/>
              </a:rPr>
            </a:br>
            <a:endParaRPr lang="el-GR" sz="2200" cap="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1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40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>
            <a:normAutofit/>
          </a:bodyPr>
          <a:lstStyle/>
          <a:p>
            <a:pPr algn="just"/>
            <a:endParaRPr lang="el-GR" cap="none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/>
              <a:t>Δημιουργία </a:t>
            </a:r>
            <a:r>
              <a:rPr lang="en-US" cap="none" dirty="0" smtClean="0"/>
              <a:t>View</a:t>
            </a:r>
            <a:r>
              <a:rPr lang="el-GR" cap="none" dirty="0" smtClean="0"/>
              <a:t>: Δημιουργείται η οπτική</a:t>
            </a:r>
          </a:p>
          <a:p>
            <a:pPr algn="just"/>
            <a:r>
              <a:rPr lang="el-GR" cap="none" dirty="0" smtClean="0"/>
              <a:t>αναπαράσταση </a:t>
            </a:r>
            <a:r>
              <a:rPr lang="el-GR" cap="none" dirty="0" smtClean="0"/>
              <a:t>για τον χρήστη. Σε αυτό το </a:t>
            </a:r>
            <a:r>
              <a:rPr lang="en-US" cap="none" dirty="0" smtClean="0"/>
              <a:t>view</a:t>
            </a:r>
          </a:p>
          <a:p>
            <a:pPr algn="just"/>
            <a:r>
              <a:rPr lang="el-GR" cap="none" dirty="0" smtClean="0"/>
              <a:t>θα εμφανίζονται τρία (3) πεδία.</a:t>
            </a:r>
            <a:endParaRPr lang="el-GR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6872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MVC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6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55" y="1063690"/>
            <a:ext cx="6135669" cy="570103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760237" y="3097763"/>
            <a:ext cx="4208106" cy="193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01616" y="3097763"/>
            <a:ext cx="4366727" cy="216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21698" y="3097763"/>
            <a:ext cx="4478694" cy="2416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320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41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>
            <a:normAutofit/>
          </a:bodyPr>
          <a:lstStyle/>
          <a:p>
            <a:pPr algn="just"/>
            <a:endParaRPr lang="el-GR" cap="none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cap="none" dirty="0" smtClean="0"/>
              <a:t>Δημιουργία </a:t>
            </a:r>
            <a:r>
              <a:rPr lang="en-US" cap="none" dirty="0" smtClean="0"/>
              <a:t>Controller</a:t>
            </a:r>
            <a:r>
              <a:rPr lang="el-GR" cap="none" dirty="0" smtClean="0"/>
              <a:t>:</a:t>
            </a:r>
            <a:r>
              <a:rPr lang="en-US" cap="none" dirty="0" smtClean="0"/>
              <a:t> </a:t>
            </a:r>
            <a:r>
              <a:rPr lang="en-US" cap="none" dirty="0" err="1" smtClean="0"/>
              <a:t>StudentController</a:t>
            </a:r>
            <a:endParaRPr lang="en-US" cap="none" dirty="0" smtClean="0"/>
          </a:p>
          <a:p>
            <a:pPr algn="just"/>
            <a:r>
              <a:rPr lang="el-GR" cap="none" dirty="0" smtClean="0"/>
              <a:t>Δημιουργούμε λίστα με σπουδαστές, οι</a:t>
            </a:r>
          </a:p>
          <a:p>
            <a:pPr algn="just"/>
            <a:r>
              <a:rPr lang="en-US" cap="none" dirty="0"/>
              <a:t>o</a:t>
            </a:r>
            <a:r>
              <a:rPr lang="el-GR" cap="none" dirty="0" err="1" smtClean="0"/>
              <a:t>ποίοι</a:t>
            </a:r>
            <a:r>
              <a:rPr lang="el-GR" cap="none" dirty="0" smtClean="0"/>
              <a:t> έχουν τις τρεις (3) Ιδιότητες που</a:t>
            </a:r>
          </a:p>
          <a:p>
            <a:pPr algn="just"/>
            <a:r>
              <a:rPr lang="el-GR" cap="none" dirty="0" smtClean="0"/>
              <a:t>είχαμε ορίσει στο </a:t>
            </a:r>
            <a:r>
              <a:rPr lang="en-US" cap="none" dirty="0" smtClean="0"/>
              <a:t>View.</a:t>
            </a:r>
            <a:endParaRPr lang="el-GR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6872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MVC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7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95" y="2241399"/>
            <a:ext cx="7214056" cy="40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421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42</a:t>
            </a:fld>
            <a:endParaRPr lang="el-GR"/>
          </a:p>
        </p:txBody>
      </p:sp>
      <p:sp>
        <p:nvSpPr>
          <p:cNvPr id="5" name="Θέση κειμένου 2"/>
          <p:cNvSpPr>
            <a:spLocks noGrp="1"/>
          </p:cNvSpPr>
          <p:nvPr>
            <p:ph type="body" idx="1"/>
          </p:nvPr>
        </p:nvSpPr>
        <p:spPr>
          <a:xfrm>
            <a:off x="393192" y="1166327"/>
            <a:ext cx="11420856" cy="5598393"/>
          </a:xfrm>
        </p:spPr>
        <p:txBody>
          <a:bodyPr>
            <a:normAutofit/>
          </a:bodyPr>
          <a:lstStyle/>
          <a:p>
            <a:pPr algn="just"/>
            <a:endParaRPr lang="el-GR" cap="none" dirty="0"/>
          </a:p>
          <a:p>
            <a:pPr algn="just"/>
            <a:r>
              <a:rPr lang="el-GR" cap="none" dirty="0" smtClean="0"/>
              <a:t>Αποτέλεσμα:</a:t>
            </a:r>
          </a:p>
          <a:p>
            <a:pPr algn="just"/>
            <a:endParaRPr lang="el-GR" cap="none" dirty="0"/>
          </a:p>
          <a:p>
            <a:pPr algn="just"/>
            <a:endParaRPr lang="el-GR" cap="none" dirty="0" smtClean="0"/>
          </a:p>
          <a:p>
            <a:pPr algn="just"/>
            <a:endParaRPr lang="el-GR" cap="none" dirty="0"/>
          </a:p>
          <a:p>
            <a:pPr algn="just"/>
            <a:endParaRPr lang="el-GR" cap="none" dirty="0" smtClean="0"/>
          </a:p>
          <a:p>
            <a:pPr algn="just"/>
            <a:endParaRPr lang="el-GR" cap="none" dirty="0"/>
          </a:p>
          <a:p>
            <a:pPr algn="just"/>
            <a:endParaRPr lang="el-GR" cap="none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926474" y="268726"/>
            <a:ext cx="10351752" cy="1121535"/>
          </a:xfrm>
        </p:spPr>
        <p:txBody>
          <a:bodyPr>
            <a:normAutofit fontScale="90000"/>
          </a:bodyPr>
          <a:lstStyle/>
          <a:p>
            <a:pPr algn="r"/>
            <a:r>
              <a:rPr lang="en-US" spc="500" dirty="0" smtClean="0">
                <a:latin typeface="Bookman Old Style" panose="02050604050505020204" pitchFamily="18" charset="0"/>
              </a:rPr>
              <a:t>MVC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8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55" y="2086740"/>
            <a:ext cx="5543685" cy="3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02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715" y="109729"/>
            <a:ext cx="10954511" cy="1420492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 </a:t>
            </a:r>
            <a:r>
              <a:rPr lang="el-GR" cap="none" dirty="0" smtClean="0">
                <a:latin typeface="Bookman Old Style" panose="02050604050505020204" pitchFamily="18" charset="0"/>
              </a:rPr>
              <a:t>Ιστός 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(1/</a:t>
            </a:r>
            <a:r>
              <a:rPr lang="el-GR" sz="2000" cap="none" dirty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 smtClean="0">
                <a:latin typeface="Bookman Old Style" panose="02050604050505020204" pitchFamily="18" charset="0"/>
              </a:rPr>
              <a:t/>
            </a:r>
            <a:br>
              <a:rPr lang="el-GR" sz="2000" cap="none" dirty="0" smtClean="0">
                <a:latin typeface="Bookman Old Style" panose="02050604050505020204" pitchFamily="18" charset="0"/>
              </a:rPr>
            </a:b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>
          <a:xfrm>
            <a:off x="913774" y="1156996"/>
            <a:ext cx="10351752" cy="5150497"/>
          </a:xfrm>
        </p:spPr>
        <p:txBody>
          <a:bodyPr/>
          <a:lstStyle/>
          <a:p>
            <a:pPr algn="just"/>
            <a:r>
              <a:rPr lang="el-GR" dirty="0" smtClean="0"/>
              <a:t>Ε</a:t>
            </a:r>
            <a:r>
              <a:rPr lang="el-GR" cap="none" dirty="0" smtClean="0"/>
              <a:t>φευρέτης του λογικού δικτύου </a:t>
            </a:r>
            <a:r>
              <a:rPr lang="en-US" cap="none" dirty="0" smtClean="0"/>
              <a:t>WWW</a:t>
            </a:r>
            <a:r>
              <a:rPr lang="el-GR" cap="none" dirty="0" smtClean="0"/>
              <a:t> είναι ο Άγγλος Μηχανικός </a:t>
            </a:r>
            <a:r>
              <a:rPr lang="en-US" cap="none" dirty="0" smtClean="0"/>
              <a:t>Sir Timothy John Berners-Lee</a:t>
            </a:r>
            <a:r>
              <a:rPr lang="el-GR" cap="none" dirty="0" smtClean="0"/>
              <a:t>. Η πρόταση του ήταν η δημιουργία ενός συστήματος διαχείρισης πληροφοριών (1989). Η πρώτη επιτυχή επικοινωνία μεταξύ ενός </a:t>
            </a:r>
            <a:r>
              <a:rPr lang="en-US" cap="none" dirty="0" smtClean="0"/>
              <a:t>HTTP </a:t>
            </a:r>
            <a:r>
              <a:rPr lang="el-GR" cap="none" dirty="0" smtClean="0"/>
              <a:t>πελάτη και ενός διακομιστή μέσω του διαδικτύου έγινε το ίδιο έτος.</a:t>
            </a:r>
          </a:p>
          <a:p>
            <a:r>
              <a:rPr lang="el-GR" cap="none" dirty="0" smtClean="0"/>
              <a:t>Η πρώτη ιστοσελίδα δημιουργήθηκε στο </a:t>
            </a:r>
            <a:r>
              <a:rPr lang="en-US" cap="none" dirty="0" smtClean="0"/>
              <a:t>CERN</a:t>
            </a:r>
            <a:r>
              <a:rPr lang="el-GR" cap="none" dirty="0" smtClean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5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85" y="3899280"/>
            <a:ext cx="5951736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548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926474" y="306048"/>
            <a:ext cx="10351752" cy="1242833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 </a:t>
            </a:r>
            <a:r>
              <a:rPr lang="el-GR" cap="none" dirty="0" smtClean="0">
                <a:latin typeface="Bookman Old Style" panose="02050604050505020204" pitchFamily="18" charset="0"/>
              </a:rPr>
              <a:t>Ιστός</a:t>
            </a:r>
            <a:r>
              <a:rPr lang="el-GR" cap="none" dirty="0">
                <a:latin typeface="Bookman Old Style" panose="02050604050505020204" pitchFamily="18" charset="0"/>
              </a:rPr>
              <a:t> </a:t>
            </a:r>
            <a:r>
              <a:rPr lang="el-GR" cap="none" dirty="0" smtClean="0">
                <a:latin typeface="Bookman Old Style" panose="02050604050505020204" pitchFamily="18" charset="0"/>
              </a:rPr>
              <a:t>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2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 smtClean="0">
                <a:latin typeface="Bookman Old Style" panose="02050604050505020204" pitchFamily="18" charset="0"/>
              </a:rPr>
              <a:t/>
            </a:r>
            <a:br>
              <a:rPr lang="el-GR" sz="2000" cap="none" dirty="0" smtClean="0">
                <a:latin typeface="Bookman Old Style" panose="02050604050505020204" pitchFamily="18" charset="0"/>
              </a:rPr>
            </a:b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>
          <a:xfrm>
            <a:off x="913774" y="1207008"/>
            <a:ext cx="10351752" cy="5100485"/>
          </a:xfrm>
        </p:spPr>
        <p:txBody>
          <a:bodyPr/>
          <a:lstStyle/>
          <a:p>
            <a:endParaRPr lang="el-GR" cap="none" dirty="0" smtClean="0"/>
          </a:p>
          <a:p>
            <a:r>
              <a:rPr lang="el-GR" cap="none" dirty="0" smtClean="0"/>
              <a:t>Η πρώτη </a:t>
            </a:r>
            <a:r>
              <a:rPr lang="el-GR" cap="none" dirty="0"/>
              <a:t>διεύθυνση ιστοσελίδας: </a:t>
            </a:r>
            <a:r>
              <a:rPr lang="en-US" cap="none" dirty="0">
                <a:hlinkClick r:id="rId2"/>
              </a:rPr>
              <a:t>http://info.cern.ch/hypertext/WWW/TheProject.html</a:t>
            </a:r>
            <a:endParaRPr lang="en-US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6</a:t>
            </a:fld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69" y="2600841"/>
            <a:ext cx="9034962" cy="32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770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5237693"/>
              </p:ext>
            </p:extLst>
          </p:nvPr>
        </p:nvGraphicFramePr>
        <p:xfrm>
          <a:off x="1031564" y="2066544"/>
          <a:ext cx="9978557" cy="428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926474" y="287387"/>
            <a:ext cx="10351752" cy="1242833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</a:t>
            </a:r>
            <a:r>
              <a:rPr lang="el-GR" cap="none" dirty="0" smtClean="0">
                <a:latin typeface="Bookman Old Style" panose="02050604050505020204" pitchFamily="18" charset="0"/>
              </a:rPr>
              <a:t> Ιστός</a:t>
            </a:r>
            <a:r>
              <a:rPr lang="el-GR" cap="none" dirty="0">
                <a:latin typeface="Bookman Old Style" panose="02050604050505020204" pitchFamily="18" charset="0"/>
              </a:rPr>
              <a:t> </a:t>
            </a:r>
            <a:r>
              <a:rPr lang="el-GR" cap="none" dirty="0" smtClean="0">
                <a:latin typeface="Bookman Old Style" panose="02050604050505020204" pitchFamily="18" charset="0"/>
              </a:rPr>
              <a:t>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3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 smtClean="0">
                <a:latin typeface="Bookman Old Style" panose="02050604050505020204" pitchFamily="18" charset="0"/>
              </a:rPr>
              <a:t/>
            </a:r>
            <a:br>
              <a:rPr lang="el-GR" sz="2000" cap="none" dirty="0" smtClean="0">
                <a:latin typeface="Bookman Old Style" panose="02050604050505020204" pitchFamily="18" charset="0"/>
              </a:rPr>
            </a:br>
            <a:r>
              <a:rPr lang="el-GR" sz="2000" cap="none" dirty="0" smtClean="0">
                <a:latin typeface="Bookman Old Style" panose="02050604050505020204" pitchFamily="18" charset="0"/>
              </a:rPr>
              <a:t/>
            </a:r>
            <a:br>
              <a:rPr lang="el-GR" sz="2000" cap="none" dirty="0" smtClean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49877" y="1530220"/>
            <a:ext cx="587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cap="all" dirty="0" smtClean="0">
                <a:solidFill>
                  <a:schemeClr val="bg1">
                    <a:lumMod val="50000"/>
                  </a:schemeClr>
                </a:solidFill>
              </a:rPr>
              <a:t>Ο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ιστός είναι μια υπηρεσία του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Internet.</a:t>
            </a:r>
            <a:endParaRPr lang="en-US" sz="2400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854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3774" y="1222310"/>
            <a:ext cx="10351752" cy="5026090"/>
          </a:xfrm>
        </p:spPr>
        <p:txBody>
          <a:bodyPr>
            <a:normAutofit/>
          </a:bodyPr>
          <a:lstStyle/>
          <a:p>
            <a:r>
              <a:rPr lang="el-GR" sz="2600" cap="none" dirty="0" smtClean="0">
                <a:latin typeface="Bookman Old Style" panose="02050604050505020204" pitchFamily="18" charset="0"/>
              </a:rPr>
              <a:t>Ορισμοί που θα συναντήσουμε:</a:t>
            </a:r>
          </a:p>
          <a:p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HTML</a:t>
            </a:r>
            <a:r>
              <a:rPr lang="el-GR" cap="none" dirty="0" smtClean="0"/>
              <a:t>:</a:t>
            </a:r>
            <a:r>
              <a:rPr lang="en-US" cap="none" dirty="0" smtClean="0"/>
              <a:t> Hyper Text Markup Language</a:t>
            </a:r>
            <a:r>
              <a:rPr lang="el-GR" cap="none" dirty="0" smtClean="0"/>
              <a:t> είναι η γλώσσα με την οποία κατασκευάζουμε ιστοσελίδες</a:t>
            </a:r>
            <a:endParaRPr lang="en-US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JavaScript</a:t>
            </a:r>
            <a:r>
              <a:rPr lang="el-GR" cap="none" dirty="0" smtClean="0"/>
              <a:t>: είναι η γλώσσα που χρησιμοποιείται για να προστεθεί αλληλεπίδραση στις ιστοσελίδες με τον χρήστη. Ενσωματώνεται μέσα στην</a:t>
            </a:r>
            <a:r>
              <a:rPr lang="en-US" cap="none" dirty="0" smtClean="0"/>
              <a:t> HTML</a:t>
            </a:r>
            <a:r>
              <a:rPr lang="el-GR" cap="none" dirty="0" smtClean="0"/>
              <a:t>, και εκτελείται άμεσα ή μετά από κάποιο </a:t>
            </a:r>
            <a:r>
              <a:rPr lang="en-US" cap="none" dirty="0" smtClean="0"/>
              <a:t>“</a:t>
            </a:r>
            <a:r>
              <a:rPr lang="el-GR" cap="none" dirty="0" smtClean="0"/>
              <a:t>συμβάν</a:t>
            </a:r>
            <a:r>
              <a:rPr lang="en-US" cap="none" dirty="0" smtClean="0"/>
              <a:t>”</a:t>
            </a:r>
            <a:r>
              <a:rPr lang="el-GR" cap="none" dirty="0" smtClean="0"/>
              <a:t>.</a:t>
            </a:r>
            <a:endParaRPr lang="el-GR" cap="none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cap="none" dirty="0" smtClean="0"/>
              <a:t>CSS</a:t>
            </a:r>
            <a:r>
              <a:rPr lang="el-GR" cap="none" dirty="0" smtClean="0"/>
              <a:t>: </a:t>
            </a:r>
            <a:r>
              <a:rPr lang="en-US" cap="none" dirty="0" smtClean="0"/>
              <a:t>Cascading Style Sheets</a:t>
            </a:r>
            <a:r>
              <a:rPr lang="el-GR" cap="none" dirty="0" smtClean="0"/>
              <a:t> είναι το στυλ που μπορούμε να ορίσουμε για τις</a:t>
            </a:r>
            <a:r>
              <a:rPr lang="en-US" cap="none" dirty="0" smtClean="0"/>
              <a:t> HTML</a:t>
            </a:r>
            <a:r>
              <a:rPr lang="el-GR" cap="none" dirty="0" smtClean="0"/>
              <a:t> σελίδες.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l-GR" cap="none" dirty="0"/>
          </a:p>
          <a:p>
            <a:r>
              <a:rPr lang="el-GR" cap="none" dirty="0" smtClean="0"/>
              <a:t>Μικρά παραδείγματα με κώδικα για εφαρμογή γυμναστηρίου:</a:t>
            </a:r>
          </a:p>
          <a:p>
            <a:pPr algn="just"/>
            <a:endParaRPr lang="en-US" cap="none" dirty="0" smtClean="0"/>
          </a:p>
          <a:p>
            <a:pPr algn="just"/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8</a:t>
            </a:fld>
            <a:endParaRPr lang="el-GR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913774" y="287387"/>
            <a:ext cx="10351752" cy="1242833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 </a:t>
            </a:r>
            <a:r>
              <a:rPr lang="el-GR" cap="none" dirty="0" smtClean="0">
                <a:latin typeface="Bookman Old Style" panose="02050604050505020204" pitchFamily="18" charset="0"/>
              </a:rPr>
              <a:t>Ιστός</a:t>
            </a:r>
            <a:r>
              <a:rPr lang="el-GR" cap="none" dirty="0">
                <a:latin typeface="Bookman Old Style" panose="02050604050505020204" pitchFamily="18" charset="0"/>
              </a:rPr>
              <a:t> </a:t>
            </a:r>
            <a:r>
              <a:rPr lang="el-GR" cap="none" dirty="0" smtClean="0">
                <a:latin typeface="Bookman Old Style" panose="02050604050505020204" pitchFamily="18" charset="0"/>
              </a:rPr>
              <a:t>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4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452106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355B-D14A-47A2-A86C-93EE9095F382}" type="slidenum">
              <a:rPr lang="el-GR" smtClean="0"/>
              <a:t>9</a:t>
            </a:fld>
            <a:endParaRPr lang="el-GR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926474" y="351710"/>
            <a:ext cx="10351752" cy="1242833"/>
          </a:xfrm>
        </p:spPr>
        <p:txBody>
          <a:bodyPr>
            <a:normAutofit/>
          </a:bodyPr>
          <a:lstStyle/>
          <a:p>
            <a:pPr algn="r"/>
            <a:r>
              <a:rPr lang="el-GR" cap="none" dirty="0">
                <a:latin typeface="Bookman Old Style" panose="02050604050505020204" pitchFamily="18" charset="0"/>
              </a:rPr>
              <a:t>Παγκόσμιος </a:t>
            </a:r>
            <a:r>
              <a:rPr lang="el-GR" cap="none" dirty="0" smtClean="0">
                <a:latin typeface="Bookman Old Style" panose="02050604050505020204" pitchFamily="18" charset="0"/>
              </a:rPr>
              <a:t>Ιστός</a:t>
            </a:r>
            <a:r>
              <a:rPr lang="el-GR" cap="none" dirty="0">
                <a:latin typeface="Bookman Old Style" panose="02050604050505020204" pitchFamily="18" charset="0"/>
              </a:rPr>
              <a:t> </a:t>
            </a:r>
            <a:r>
              <a:rPr lang="el-GR" cap="none" dirty="0" smtClean="0">
                <a:latin typeface="Bookman Old Style" panose="02050604050505020204" pitchFamily="18" charset="0"/>
              </a:rPr>
              <a:t>– Ιστοσελίδα 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(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5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/</a:t>
            </a:r>
            <a:r>
              <a:rPr lang="el-GR" sz="2000" cap="none" dirty="0" smtClean="0">
                <a:latin typeface="Bookman Old Style" panose="02050604050505020204" pitchFamily="18" charset="0"/>
              </a:rPr>
              <a:t>9</a:t>
            </a:r>
            <a:r>
              <a:rPr lang="en-US" sz="2000" cap="none" dirty="0" smtClean="0">
                <a:latin typeface="Bookman Old Style" panose="02050604050505020204" pitchFamily="18" charset="0"/>
              </a:rPr>
              <a:t>)</a:t>
            </a: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r>
              <a:rPr lang="el-GR" sz="2000" cap="none" dirty="0">
                <a:latin typeface="Bookman Old Style" panose="02050604050505020204" pitchFamily="18" charset="0"/>
              </a:rPr>
              <a:t/>
            </a:r>
            <a:br>
              <a:rPr lang="el-GR" sz="2000" cap="none" dirty="0">
                <a:latin typeface="Bookman Old Style" panose="02050604050505020204" pitchFamily="18" charset="0"/>
              </a:rPr>
            </a:br>
            <a:endParaRPr lang="el-GR" sz="2000" dirty="0"/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559293" y="1091308"/>
            <a:ext cx="10816219" cy="5766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cap="none" dirty="0" smtClean="0">
                <a:latin typeface="Bookman Old Style" panose="02050604050505020204" pitchFamily="18" charset="0"/>
              </a:rPr>
              <a:t>HTML</a:t>
            </a:r>
            <a:r>
              <a:rPr lang="el-GR" sz="2200" cap="none" dirty="0" smtClean="0">
                <a:latin typeface="Bookman Old Style" panose="02050604050505020204" pitchFamily="18" charset="0"/>
              </a:rPr>
              <a:t>: Διάφορες πληροφορίες για το γυμναστήριο</a:t>
            </a:r>
          </a:p>
          <a:p>
            <a:pPr algn="l"/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&lt;!DOCTYPE html&gt; </a:t>
            </a:r>
            <a:endParaRPr lang="el-GR" altLang="en-US" sz="18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&lt;html </a:t>
            </a:r>
            <a:r>
              <a:rPr lang="en-US" altLang="en-US" sz="18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lang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="</a:t>
            </a:r>
            <a:r>
              <a:rPr lang="en-US" altLang="en-US" sz="18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en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"&gt;</a:t>
            </a:r>
            <a:endParaRPr lang="el-GR" altLang="en-US" sz="18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 &lt;head&gt;  </a:t>
            </a:r>
            <a:endParaRPr lang="el-GR" altLang="en-US" sz="18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&lt;title</a:t>
            </a:r>
            <a:r>
              <a:rPr lang="en-US" altLang="en-US" sz="18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&gt;</a:t>
            </a:r>
            <a:r>
              <a:rPr lang="el-GR" altLang="en-US" sz="18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18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e 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- GYM </a:t>
            </a:r>
            <a:r>
              <a:rPr lang="en-US" altLang="en-US" sz="18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&lt;/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title&gt;   </a:t>
            </a:r>
            <a:endParaRPr lang="el-GR" altLang="en-US" sz="18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l-GR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  </a:t>
            </a:r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meta charset="utf-8"&gt;   </a:t>
            </a:r>
            <a:endParaRPr lang="el-GR" altLang="en-US" sz="10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l-GR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l-GR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</a:t>
            </a:r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meta name="viewport" content="width=device-width, initial-scale=1"&gt;   </a:t>
            </a:r>
            <a:endParaRPr lang="el-GR" altLang="en-US" sz="10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l-GR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 </a:t>
            </a:r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link 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rel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="stylesheet" 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href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="https://maxcdn.bootstrapcdn.com/bootstrap/3.3.7/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css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/bootstrap.min.css"&gt;  </a:t>
            </a:r>
            <a:endParaRPr lang="el-GR" altLang="en-US" sz="10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l-GR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</a:t>
            </a:r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script 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src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="https://ajax.googleapis.com/ajax/libs/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jquery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/3.1.1/jquery.min.js"&gt;&lt;/script&gt;  </a:t>
            </a:r>
            <a:endParaRPr lang="el-GR" altLang="en-US" sz="10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l-GR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</a:t>
            </a:r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&lt;script 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src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="https://maxcdn.bootstrapcdn.com/bootstrap/3.3.7/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js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/bootstrap.min.js"&gt;&lt;/script</a:t>
            </a:r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&gt;</a:t>
            </a:r>
            <a:endParaRPr lang="el-GR" altLang="en-US" sz="10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l-GR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 </a:t>
            </a:r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link 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rel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="stylesheet" </a:t>
            </a:r>
            <a:r>
              <a:rPr lang="en-US" altLang="en-US" sz="10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href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="</a:t>
            </a:r>
            <a:r>
              <a:rPr lang="en-US" altLang="en-US" sz="1000" b="1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styles.css</a:t>
            </a:r>
            <a:r>
              <a:rPr lang="en-US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"&gt; </a:t>
            </a:r>
            <a:endParaRPr lang="el-GR" altLang="en-US" sz="10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&lt;/head&gt;</a:t>
            </a:r>
            <a:endParaRPr lang="el-GR" altLang="en-US" sz="18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n-US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&lt;style type="text/</a:t>
            </a:r>
            <a:r>
              <a:rPr lang="en-US" altLang="en-US" sz="1800" cap="none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css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"&gt; </a:t>
            </a:r>
            <a:r>
              <a:rPr lang="en-US" altLang="en-US" sz="18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&lt;/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style</a:t>
            </a:r>
            <a:endParaRPr lang="el-GR" altLang="en-US" sz="18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l-GR" altLang="en-US" sz="1000" cap="none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&lt;body&gt; </a:t>
            </a:r>
            <a:endParaRPr lang="el-GR" altLang="en-US" sz="18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r>
              <a:rPr lang="el-GR" altLang="en-US" sz="10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……….</a:t>
            </a:r>
          </a:p>
          <a:p>
            <a:pPr algn="l"/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</a:t>
            </a:r>
            <a:r>
              <a:rPr lang="el-GR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/</a:t>
            </a:r>
            <a:r>
              <a:rPr lang="en-US" alt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body&gt;</a:t>
            </a:r>
            <a:r>
              <a:rPr lang="en-US" altLang="en-US" sz="1400" cap="none" dirty="0">
                <a:solidFill>
                  <a:schemeClr val="tx1"/>
                </a:solidFill>
              </a:rPr>
              <a:t> </a:t>
            </a:r>
            <a:endParaRPr lang="el-GR" altLang="en-US" sz="1400" cap="none" dirty="0" smtClean="0">
              <a:solidFill>
                <a:schemeClr val="tx1"/>
              </a:solidFill>
            </a:endParaRPr>
          </a:p>
          <a:p>
            <a:pPr algn="l"/>
            <a:r>
              <a:rPr lang="en-US" sz="1800" cap="none" dirty="0">
                <a:solidFill>
                  <a:srgbClr val="000000"/>
                </a:solidFill>
                <a:latin typeface="Arial Unicode MS" panose="020B0604020202020204" pitchFamily="34" charset="-128"/>
              </a:rPr>
              <a:t>&lt;/html&gt;</a:t>
            </a:r>
            <a:endParaRPr lang="en-US" altLang="en-US" sz="1800" cap="none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endParaRPr lang="en-US" altLang="en-US" sz="1800" cap="non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el-GR" altLang="en-US" sz="1000" cap="none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algn="l"/>
            <a:endParaRPr lang="en-US" sz="1000" cap="none" dirty="0"/>
          </a:p>
          <a:p>
            <a:pPr algn="l"/>
            <a:endParaRPr lang="en-US" sz="1000" cap="none" dirty="0" smtClean="0"/>
          </a:p>
          <a:p>
            <a:endParaRPr lang="el-GR" cap="none" dirty="0" smtClean="0"/>
          </a:p>
          <a:p>
            <a:pPr algn="just"/>
            <a:endParaRPr lang="en-US" cap="none" dirty="0" smtClean="0"/>
          </a:p>
          <a:p>
            <a:pPr algn="just"/>
            <a:endParaRPr lang="en-US" cap="non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02" y="1670180"/>
            <a:ext cx="6163652" cy="4395657"/>
          </a:xfrm>
          <a:prstGeom prst="rect">
            <a:avLst/>
          </a:prstGeom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105489"/>
            <a:ext cx="2888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&gt;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504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αγονίδιο">
  <a:themeElements>
    <a:clrScheme name="Μπλε ΙΙ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Σταγονίδιο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2430</TotalTime>
  <Words>3037</Words>
  <Application>Microsoft Office PowerPoint</Application>
  <PresentationFormat>Widescreen</PresentationFormat>
  <Paragraphs>399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 Unicode MS</vt:lpstr>
      <vt:lpstr>Arial</vt:lpstr>
      <vt:lpstr>Bookman Old Style</vt:lpstr>
      <vt:lpstr>Calibri</vt:lpstr>
      <vt:lpstr>Tw Cen MT</vt:lpstr>
      <vt:lpstr>Wingdings</vt:lpstr>
      <vt:lpstr>Σταγονίδιο</vt:lpstr>
      <vt:lpstr>Web APP development </vt:lpstr>
      <vt:lpstr>PowerPoint Presentation</vt:lpstr>
      <vt:lpstr> Spa/pe/mvC (1/2) </vt:lpstr>
      <vt:lpstr>PowerPoint Presentation</vt:lpstr>
      <vt:lpstr>Παγκόσμιος Ιστός – Ιστοσελίδα (1/9)  </vt:lpstr>
      <vt:lpstr>Παγκόσμιος Ιστός – Ιστοσελίδα (2/9)  </vt:lpstr>
      <vt:lpstr>Παγκόσμιος Ιστός – Ιστοσελίδα (3/9)  </vt:lpstr>
      <vt:lpstr>Παγκόσμιος Ιστός – Ιστοσελίδα (4/9)  </vt:lpstr>
      <vt:lpstr>Παγκόσμιος Ιστός – Ιστοσελίδα (5/9)  </vt:lpstr>
      <vt:lpstr>Παγκόσμιος Ιστός – Ιστοσελίδα (6/9)  </vt:lpstr>
      <vt:lpstr>Παγκόσμιος Ιστός – Ιστοσελίδα (7/9)  </vt:lpstr>
      <vt:lpstr>Παγκόσμιος Ιστός – Ιστοσελίδα (8/9)  </vt:lpstr>
      <vt:lpstr>Παγκόσμιος Ιστός – Ιστοσελίδα (9/9)  </vt:lpstr>
      <vt:lpstr>SPA (1/18) </vt:lpstr>
      <vt:lpstr>SPA (2/18) </vt:lpstr>
      <vt:lpstr>SPA (3/18) </vt:lpstr>
      <vt:lpstr>SPA (4/18) </vt:lpstr>
      <vt:lpstr>SPA (5/18) </vt:lpstr>
      <vt:lpstr>SPA (6/18) </vt:lpstr>
      <vt:lpstr>SPA (7/18) </vt:lpstr>
      <vt:lpstr>SPA (8/18) </vt:lpstr>
      <vt:lpstr>SPA (9/18) </vt:lpstr>
      <vt:lpstr>SPA (10/18) </vt:lpstr>
      <vt:lpstr>SPA (11/18) </vt:lpstr>
      <vt:lpstr>SPA (12/18) </vt:lpstr>
      <vt:lpstr>SPA (13/18) </vt:lpstr>
      <vt:lpstr>SPA (14/18) </vt:lpstr>
      <vt:lpstr>SPA (15/18) </vt:lpstr>
      <vt:lpstr>SPA (16/18) </vt:lpstr>
      <vt:lpstr>SPA (17/18) </vt:lpstr>
      <vt:lpstr>SPA (18/18) </vt:lpstr>
      <vt:lpstr>PE (1/2) </vt:lpstr>
      <vt:lpstr>PE (2/2) </vt:lpstr>
      <vt:lpstr>PE (3/2) </vt:lpstr>
      <vt:lpstr>MVC (1/8) </vt:lpstr>
      <vt:lpstr>MVC (2/8) </vt:lpstr>
      <vt:lpstr>MVC (3/8) </vt:lpstr>
      <vt:lpstr>MVC (4/8) </vt:lpstr>
      <vt:lpstr>MVC (5/8) </vt:lpstr>
      <vt:lpstr>MVC (6/8) </vt:lpstr>
      <vt:lpstr>MVC (7/8) </vt:lpstr>
      <vt:lpstr>MVC (8/8)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 development</dc:title>
  <dc:creator>ΣΤΕΦ - Πολιτικών Έργων Υποδομής</dc:creator>
  <cp:lastModifiedBy>ΟΥΡΑΝΙΑ-ΝΙΚΑ ΓΟΛΕΜΑΤΗ</cp:lastModifiedBy>
  <cp:revision>226</cp:revision>
  <dcterms:created xsi:type="dcterms:W3CDTF">2018-11-06T07:17:08Z</dcterms:created>
  <dcterms:modified xsi:type="dcterms:W3CDTF">2018-12-06T09:14:34Z</dcterms:modified>
</cp:coreProperties>
</file>