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8" r:id="rId4"/>
  </p:sldMasterIdLst>
  <p:notesMasterIdLst>
    <p:notesMasterId r:id="rId56"/>
  </p:notesMasterIdLst>
  <p:handoutMasterIdLst>
    <p:handoutMasterId r:id="rId57"/>
  </p:handoutMasterIdLst>
  <p:sldIdLst>
    <p:sldId id="265" r:id="rId5"/>
    <p:sldId id="375" r:id="rId6"/>
    <p:sldId id="373" r:id="rId7"/>
    <p:sldId id="330" r:id="rId8"/>
    <p:sldId id="368" r:id="rId9"/>
    <p:sldId id="374" r:id="rId10"/>
    <p:sldId id="376" r:id="rId11"/>
    <p:sldId id="320" r:id="rId12"/>
    <p:sldId id="333" r:id="rId13"/>
    <p:sldId id="334" r:id="rId14"/>
    <p:sldId id="377" r:id="rId15"/>
    <p:sldId id="372" r:id="rId16"/>
    <p:sldId id="335" r:id="rId17"/>
    <p:sldId id="321" r:id="rId18"/>
    <p:sldId id="315" r:id="rId19"/>
    <p:sldId id="314" r:id="rId20"/>
    <p:sldId id="325" r:id="rId21"/>
    <p:sldId id="328" r:id="rId22"/>
    <p:sldId id="355" r:id="rId23"/>
    <p:sldId id="358" r:id="rId24"/>
    <p:sldId id="361" r:id="rId25"/>
    <p:sldId id="362" r:id="rId26"/>
    <p:sldId id="369" r:id="rId27"/>
    <p:sldId id="371" r:id="rId28"/>
    <p:sldId id="364" r:id="rId29"/>
    <p:sldId id="363" r:id="rId30"/>
    <p:sldId id="378" r:id="rId31"/>
    <p:sldId id="356" r:id="rId32"/>
    <p:sldId id="357" r:id="rId33"/>
    <p:sldId id="326" r:id="rId34"/>
    <p:sldId id="338" r:id="rId35"/>
    <p:sldId id="324" r:id="rId36"/>
    <p:sldId id="339" r:id="rId37"/>
    <p:sldId id="323" r:id="rId38"/>
    <p:sldId id="340" r:id="rId39"/>
    <p:sldId id="344" r:id="rId40"/>
    <p:sldId id="349" r:id="rId41"/>
    <p:sldId id="345" r:id="rId42"/>
    <p:sldId id="359" r:id="rId43"/>
    <p:sldId id="346" r:id="rId44"/>
    <p:sldId id="348" r:id="rId45"/>
    <p:sldId id="343" r:id="rId46"/>
    <p:sldId id="351" r:id="rId47"/>
    <p:sldId id="350" r:id="rId48"/>
    <p:sldId id="352" r:id="rId49"/>
    <p:sldId id="341" r:id="rId50"/>
    <p:sldId id="353" r:id="rId51"/>
    <p:sldId id="342" r:id="rId52"/>
    <p:sldId id="365" r:id="rId53"/>
    <p:sldId id="370" r:id="rId54"/>
    <p:sldId id="366" r:id="rId55"/>
  </p:sldIdLst>
  <p:sldSz cx="12188825" cy="6858000"/>
  <p:notesSz cx="6858000" cy="9144000"/>
  <p:custDataLst>
    <p:tags r:id="rId58"/>
  </p:custDataLst>
  <p:defaultTextStyle>
    <a:defPPr rtl="0">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E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69825" autoAdjust="0"/>
  </p:normalViewPr>
  <p:slideViewPr>
    <p:cSldViewPr showGuides="1">
      <p:cViewPr varScale="1">
        <p:scale>
          <a:sx n="80" d="100"/>
          <a:sy n="80" d="100"/>
        </p:scale>
        <p:origin x="1734" y="84"/>
      </p:cViewPr>
      <p:guideLst>
        <p:guide pos="3839"/>
        <p:guide orient="horz" pos="2160"/>
      </p:guideLst>
    </p:cSldViewPr>
  </p:slideViewPr>
  <p:outlineViewPr>
    <p:cViewPr>
      <p:scale>
        <a:sx n="33" d="100"/>
        <a:sy n="33" d="100"/>
      </p:scale>
      <p:origin x="0" y="0"/>
    </p:cViewPr>
  </p:outlineViewPr>
  <p:notesTextViewPr>
    <p:cViewPr>
      <p:scale>
        <a:sx n="1" d="1"/>
        <a:sy n="1" d="1"/>
      </p:scale>
      <p:origin x="0" y="0"/>
    </p:cViewPr>
  </p:notesTextViewPr>
  <p:notesViewPr>
    <p:cSldViewPr showGuides="1">
      <p:cViewPr varScale="1">
        <p:scale>
          <a:sx n="100" d="100"/>
          <a:sy n="100" d="100"/>
        </p:scale>
        <p:origin x="3552" y="7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tags" Target="tags/tag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handoutMaster" Target="handoutMasters/handoutMaster1.xml"/><Relationship Id="rId61"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Σύμβολο κράτησης θέσης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rtl="0">
              <a:defRPr sz="1200"/>
            </a:lvl1pPr>
          </a:lstStyle>
          <a:p>
            <a:pPr rtl="0"/>
            <a:endParaRPr lang="el-GR" dirty="0"/>
          </a:p>
        </p:txBody>
      </p:sp>
      <p:sp>
        <p:nvSpPr>
          <p:cNvPr id="3" name="Σύμβολο κράτησης θέσης ημερομηνίας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l" rtl="0">
              <a:defRPr sz="1200"/>
            </a:lvl1pPr>
          </a:lstStyle>
          <a:p>
            <a:pPr algn="r" rtl="0"/>
            <a:fld id="{DA14D5CE-94E2-421E-A773-17242EB2F00D}" type="datetime1">
              <a:rPr lang="el-GR" smtClean="0"/>
              <a:t>25/1/2019</a:t>
            </a:fld>
            <a:endParaRPr lang="el-GR" dirty="0"/>
          </a:p>
        </p:txBody>
      </p:sp>
      <p:sp>
        <p:nvSpPr>
          <p:cNvPr id="4" name="Σύμβολο κράτησης θέσης υποσέλιδου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rtl="0">
              <a:defRPr sz="1200"/>
            </a:lvl1pPr>
          </a:lstStyle>
          <a:p>
            <a:pPr rtl="0"/>
            <a:endParaRPr lang="el-GR" dirty="0"/>
          </a:p>
        </p:txBody>
      </p:sp>
      <p:sp>
        <p:nvSpPr>
          <p:cNvPr id="5" name="Σύμβολο κράτησης θέσης αριθμού διαφάνειας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l" rtl="0">
              <a:defRPr sz="1200"/>
            </a:lvl1pPr>
          </a:lstStyle>
          <a:p>
            <a:pPr algn="r" rtl="0"/>
            <a:fld id="{D9F912AB-2776-42F2-A957-313FC7EFEDB9}" type="slidenum">
              <a:rPr lang="el-GR"/>
              <a:pPr algn="r" rtl="0"/>
              <a:t>‹#›</a:t>
            </a:fld>
            <a:endParaRPr lang="el-GR" dirty="0"/>
          </a:p>
        </p:txBody>
      </p:sp>
    </p:spTree>
    <p:extLst>
      <p:ext uri="{BB962C8B-B14F-4D97-AF65-F5344CB8AC3E}">
        <p14:creationId xmlns:p14="http://schemas.microsoft.com/office/powerpoint/2010/main" val="3932065745"/>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Σύμβολο κράτησης θέσης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rtl="0">
              <a:defRPr sz="1200"/>
            </a:lvl1pPr>
          </a:lstStyle>
          <a:p>
            <a:pPr rtl="0"/>
            <a:endParaRPr lang="el-GR" noProof="0" dirty="0"/>
          </a:p>
        </p:txBody>
      </p:sp>
      <p:sp>
        <p:nvSpPr>
          <p:cNvPr id="3" name="Σύμβολο κράτησης θέσης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rtl="0">
              <a:defRPr sz="1200"/>
            </a:lvl1pPr>
          </a:lstStyle>
          <a:p>
            <a:fld id="{F7C63F47-05B9-4E1C-B656-D164BA0F9FA8}" type="datetime1">
              <a:rPr lang="el-GR" smtClean="0"/>
              <a:pPr/>
              <a:t>25/1/2019</a:t>
            </a:fld>
            <a:endParaRPr lang="el-GR" dirty="0"/>
          </a:p>
        </p:txBody>
      </p:sp>
      <p:sp>
        <p:nvSpPr>
          <p:cNvPr id="4" name="Σύμβολο κράτησης θέσης εικόνας διαφάνειας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pPr rtl="0"/>
            <a:endParaRPr lang="el-GR" noProof="0" dirty="0"/>
          </a:p>
        </p:txBody>
      </p:sp>
      <p:sp>
        <p:nvSpPr>
          <p:cNvPr id="5" name="Σύμβολο κράτησης θέσης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rtl="0"/>
            <a:r>
              <a:rPr lang="el-GR" noProof="0" dirty="0"/>
              <a:t>Στυλ υποδείγματος κειμένου</a:t>
            </a:r>
          </a:p>
          <a:p>
            <a:pPr lvl="1" rtl="0"/>
            <a:r>
              <a:rPr lang="el-GR" noProof="0" dirty="0"/>
              <a:t>Δεύτερου επιπέδου</a:t>
            </a:r>
          </a:p>
          <a:p>
            <a:pPr lvl="2" rtl="0"/>
            <a:r>
              <a:rPr lang="el-GR" noProof="0" dirty="0"/>
              <a:t>Τρίτου επιπέδου</a:t>
            </a:r>
          </a:p>
          <a:p>
            <a:pPr lvl="3" rtl="0"/>
            <a:r>
              <a:rPr lang="el-GR" noProof="0" dirty="0"/>
              <a:t>Τέταρτου επιπέδου</a:t>
            </a:r>
          </a:p>
          <a:p>
            <a:pPr lvl="4" rtl="0"/>
            <a:r>
              <a:rPr lang="el-GR" noProof="0" dirty="0"/>
              <a:t>Πέμπτου επιπέδου</a:t>
            </a:r>
          </a:p>
        </p:txBody>
      </p:sp>
      <p:sp>
        <p:nvSpPr>
          <p:cNvPr id="6" name="Σύμβολο κράτησης θέσης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rtl="0">
              <a:defRPr sz="1200"/>
            </a:lvl1pPr>
          </a:lstStyle>
          <a:p>
            <a:pPr rtl="0"/>
            <a:endParaRPr lang="el-GR" noProof="0" dirty="0"/>
          </a:p>
        </p:txBody>
      </p:sp>
      <p:sp>
        <p:nvSpPr>
          <p:cNvPr id="7" name="Σύμβολο κράτησης θέσης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rtl="0">
              <a:defRPr sz="1200"/>
            </a:lvl1pPr>
          </a:lstStyle>
          <a:p>
            <a:fld id="{F93199CD-3E1B-4AE6-990F-76F925F5EA9F}" type="slidenum">
              <a:rPr lang="el-GR" smtClean="0"/>
              <a:pPr/>
              <a:t>‹#›</a:t>
            </a:fld>
            <a:endParaRPr lang="el-GR" dirty="0"/>
          </a:p>
        </p:txBody>
      </p:sp>
    </p:spTree>
    <p:extLst>
      <p:ext uri="{BB962C8B-B14F-4D97-AF65-F5344CB8AC3E}">
        <p14:creationId xmlns:p14="http://schemas.microsoft.com/office/powerpoint/2010/main" val="4276579820"/>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Tree>
    <p:extLst>
      <p:ext uri="{BB962C8B-B14F-4D97-AF65-F5344CB8AC3E}">
        <p14:creationId xmlns:p14="http://schemas.microsoft.com/office/powerpoint/2010/main" val="40957034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Tree>
    <p:extLst>
      <p:ext uri="{BB962C8B-B14F-4D97-AF65-F5344CB8AC3E}">
        <p14:creationId xmlns:p14="http://schemas.microsoft.com/office/powerpoint/2010/main" val="4584448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Tree>
    <p:extLst>
      <p:ext uri="{BB962C8B-B14F-4D97-AF65-F5344CB8AC3E}">
        <p14:creationId xmlns:p14="http://schemas.microsoft.com/office/powerpoint/2010/main" val="1524560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Ως καινοτομία μπορεί να χαρακτηριστεί</a:t>
            </a:r>
            <a:r>
              <a:rPr lang="el-GR" baseline="0" dirty="0"/>
              <a:t> η χρήση των </a:t>
            </a:r>
            <a:r>
              <a:rPr lang="en-US" baseline="0" dirty="0"/>
              <a:t>containers </a:t>
            </a:r>
            <a:r>
              <a:rPr lang="el-GR" baseline="0" dirty="0"/>
              <a:t>σε περιβάλλοντα καθώς σχεδιάζονται ώστε να υποστηρίξουν μια και μόνο εφαρμογή, πχ ένα </a:t>
            </a:r>
            <a:r>
              <a:rPr lang="en-US" baseline="0" dirty="0"/>
              <a:t>container</a:t>
            </a:r>
            <a:r>
              <a:rPr lang="el-GR" baseline="0" dirty="0"/>
              <a:t>  βάσης δεδομένων παρέχει ένα εικονικό </a:t>
            </a:r>
            <a:r>
              <a:rPr lang="en-US" baseline="0" dirty="0"/>
              <a:t>instance </a:t>
            </a:r>
            <a:r>
              <a:rPr lang="el-GR" baseline="0" dirty="0"/>
              <a:t>αυτής και μόνο της εφαρμογής.</a:t>
            </a:r>
          </a:p>
          <a:p>
            <a:r>
              <a:rPr lang="el-GR" baseline="0" dirty="0"/>
              <a:t>Τα </a:t>
            </a:r>
            <a:r>
              <a:rPr lang="en-US" baseline="0" dirty="0"/>
              <a:t>containers </a:t>
            </a:r>
            <a:r>
              <a:rPr lang="el-GR" baseline="0" dirty="0"/>
              <a:t>δημιουργούν έναν περιορισμό σε επίπεδο εφαρμογής και όχι σε επίπεδο </a:t>
            </a:r>
            <a:r>
              <a:rPr lang="en-US" baseline="0" dirty="0"/>
              <a:t>server. </a:t>
            </a:r>
            <a:endParaRPr lang="el-GR" baseline="0" dirty="0"/>
          </a:p>
          <a:p>
            <a:r>
              <a:rPr lang="el-GR" baseline="0" dirty="0"/>
              <a:t>Αυτός ο περιορισμός-απομόνωση σημαίνει:</a:t>
            </a:r>
          </a:p>
          <a:p>
            <a:pPr marL="171450" indent="-171450">
              <a:buFont typeface="Arial" panose="020B0604020202020204" pitchFamily="34" charset="0"/>
              <a:buChar char="•"/>
            </a:pPr>
            <a:r>
              <a:rPr lang="el-GR" baseline="0" dirty="0"/>
              <a:t>ότι αν κάτι δε λειτουργήσει σωστά σε ένα </a:t>
            </a:r>
            <a:r>
              <a:rPr lang="en-US" baseline="0" dirty="0"/>
              <a:t>container</a:t>
            </a:r>
            <a:r>
              <a:rPr lang="el-GR" baseline="0" dirty="0"/>
              <a:t>, όπως η κατανάλωσης πόρων από μια διεργασία (</a:t>
            </a:r>
            <a:r>
              <a:rPr lang="en-US" baseline="0" dirty="0"/>
              <a:t>process</a:t>
            </a:r>
            <a:r>
              <a:rPr lang="el-GR" baseline="0" dirty="0"/>
              <a:t>) θα επηρεάσει μόνο το συγκεκριμένο </a:t>
            </a:r>
            <a:r>
              <a:rPr lang="en-US" baseline="0" dirty="0"/>
              <a:t>container </a:t>
            </a:r>
            <a:r>
              <a:rPr lang="el-GR" baseline="0" dirty="0"/>
              <a:t>και όχι το </a:t>
            </a:r>
            <a:r>
              <a:rPr lang="en-US" baseline="0" dirty="0"/>
              <a:t>VM </a:t>
            </a:r>
            <a:r>
              <a:rPr lang="el-GR" baseline="0" dirty="0"/>
              <a:t>(στο οποίο μπορεί να είναι εγκατεστημένο) ή στον φυσικό </a:t>
            </a:r>
            <a:r>
              <a:rPr lang="en-US" baseline="0" dirty="0"/>
              <a:t>server.</a:t>
            </a:r>
            <a:endParaRPr lang="el-GR" baseline="0" dirty="0"/>
          </a:p>
          <a:p>
            <a:pPr marL="171450" indent="-171450">
              <a:buFont typeface="Arial" panose="020B0604020202020204" pitchFamily="34" charset="0"/>
              <a:buChar char="•"/>
            </a:pPr>
            <a:r>
              <a:rPr lang="el-GR" baseline="0" dirty="0"/>
              <a:t>Επίσης αποτρέπει προβλήματα συμβατότητας μεταξύ των εφαρμογών που εξαρτώνται από το ίδιο λειτουργικό σύστημα</a:t>
            </a:r>
            <a:endParaRPr lang="el-GR" dirty="0"/>
          </a:p>
        </p:txBody>
      </p:sp>
    </p:spTree>
    <p:extLst>
      <p:ext uri="{BB962C8B-B14F-4D97-AF65-F5344CB8AC3E}">
        <p14:creationId xmlns:p14="http://schemas.microsoft.com/office/powerpoint/2010/main" val="117003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Tree>
    <p:extLst>
      <p:ext uri="{BB962C8B-B14F-4D97-AF65-F5344CB8AC3E}">
        <p14:creationId xmlns:p14="http://schemas.microsoft.com/office/powerpoint/2010/main" val="25355157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Tree>
    <p:extLst>
      <p:ext uri="{BB962C8B-B14F-4D97-AF65-F5344CB8AC3E}">
        <p14:creationId xmlns:p14="http://schemas.microsoft.com/office/powerpoint/2010/main" val="25246713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Tree>
    <p:extLst>
      <p:ext uri="{BB962C8B-B14F-4D97-AF65-F5344CB8AC3E}">
        <p14:creationId xmlns:p14="http://schemas.microsoft.com/office/powerpoint/2010/main" val="23055278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Tree>
    <p:extLst>
      <p:ext uri="{BB962C8B-B14F-4D97-AF65-F5344CB8AC3E}">
        <p14:creationId xmlns:p14="http://schemas.microsoft.com/office/powerpoint/2010/main" val="40203577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Tree>
    <p:extLst>
      <p:ext uri="{BB962C8B-B14F-4D97-AF65-F5344CB8AC3E}">
        <p14:creationId xmlns:p14="http://schemas.microsoft.com/office/powerpoint/2010/main" val="33164909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Το Docker διαθέτει αρχιτεκτονική πελάτη-διακομιστή</a:t>
            </a:r>
            <a:r>
              <a:rPr lang="en-US" dirty="0"/>
              <a:t>.</a:t>
            </a:r>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l-GR" dirty="0"/>
              <a:t>Οι χρήστες του </a:t>
            </a:r>
            <a:r>
              <a:rPr lang="el-GR" dirty="0" err="1"/>
              <a:t>Docker</a:t>
            </a:r>
            <a:r>
              <a:rPr lang="el-GR" dirty="0"/>
              <a:t> επικοινωνούν με τον </a:t>
            </a:r>
            <a:r>
              <a:rPr lang="el-GR" dirty="0" err="1"/>
              <a:t>Docker</a:t>
            </a:r>
            <a:r>
              <a:rPr lang="el-GR" dirty="0"/>
              <a:t> </a:t>
            </a:r>
            <a:r>
              <a:rPr lang="el-GR" dirty="0" err="1"/>
              <a:t>daemon</a:t>
            </a:r>
            <a:r>
              <a:rPr lang="el-GR" dirty="0"/>
              <a:t> διαμέσου του </a:t>
            </a:r>
            <a:r>
              <a:rPr lang="el-GR" dirty="0" err="1"/>
              <a:t>client</a:t>
            </a:r>
            <a:r>
              <a:rPr lang="el-GR" dirty="0"/>
              <a:t>. </a:t>
            </a:r>
            <a:endParaRPr lang="en-US" dirty="0"/>
          </a:p>
          <a:p>
            <a:endParaRPr lang="el-GR" dirty="0"/>
          </a:p>
          <a:p>
            <a:r>
              <a:rPr lang="el-GR" dirty="0"/>
              <a:t>Ο </a:t>
            </a:r>
            <a:r>
              <a:rPr lang="el-GR" dirty="0" err="1"/>
              <a:t>Docker</a:t>
            </a:r>
            <a:r>
              <a:rPr lang="el-GR" dirty="0"/>
              <a:t> </a:t>
            </a:r>
            <a:r>
              <a:rPr lang="el-GR" dirty="0" err="1"/>
              <a:t>client</a:t>
            </a:r>
            <a:r>
              <a:rPr lang="el-GR" dirty="0"/>
              <a:t> επικοινωνεί με το </a:t>
            </a:r>
            <a:r>
              <a:rPr lang="el-GR" dirty="0" err="1"/>
              <a:t>Docker</a:t>
            </a:r>
            <a:r>
              <a:rPr lang="el-GR" dirty="0"/>
              <a:t> </a:t>
            </a:r>
            <a:r>
              <a:rPr lang="el-GR" dirty="0" err="1"/>
              <a:t>daemon</a:t>
            </a:r>
            <a:r>
              <a:rPr lang="el-GR" dirty="0"/>
              <a:t> που τρέχει επάνω στο λειτουργικό της φυσικής μηχανής,</a:t>
            </a:r>
            <a:r>
              <a:rPr lang="el-GR" baseline="0" dirty="0"/>
              <a:t> με την χρήση </a:t>
            </a:r>
            <a:r>
              <a:rPr lang="el-GR" dirty="0"/>
              <a:t>API.</a:t>
            </a:r>
          </a:p>
          <a:p>
            <a:endParaRPr lang="en-US" dirty="0"/>
          </a:p>
          <a:p>
            <a:r>
              <a:rPr lang="el-GR" dirty="0"/>
              <a:t>Ο </a:t>
            </a:r>
            <a:r>
              <a:rPr lang="el-GR" dirty="0" err="1"/>
              <a:t>Docker</a:t>
            </a:r>
            <a:r>
              <a:rPr lang="el-GR" dirty="0"/>
              <a:t> </a:t>
            </a:r>
            <a:r>
              <a:rPr lang="el-GR" dirty="0" err="1"/>
              <a:t>daemon</a:t>
            </a:r>
            <a:r>
              <a:rPr lang="el-GR" dirty="0"/>
              <a:t> δημιουργεί, τρέχει και διανέμει τους </a:t>
            </a:r>
            <a:r>
              <a:rPr lang="el-GR" dirty="0" err="1"/>
              <a:t>container</a:t>
            </a:r>
            <a:r>
              <a:rPr lang="el-GR" dirty="0"/>
              <a:t>.</a:t>
            </a:r>
          </a:p>
          <a:p>
            <a:endParaRPr lang="en-US" dirty="0"/>
          </a:p>
          <a:p>
            <a:r>
              <a:rPr lang="el-GR" dirty="0"/>
              <a:t>Ο </a:t>
            </a:r>
            <a:r>
              <a:rPr lang="el-GR" dirty="0" err="1"/>
              <a:t>Docker</a:t>
            </a:r>
            <a:r>
              <a:rPr lang="el-GR" dirty="0"/>
              <a:t> </a:t>
            </a:r>
            <a:r>
              <a:rPr lang="el-GR" dirty="0" err="1"/>
              <a:t>daemon</a:t>
            </a:r>
            <a:r>
              <a:rPr lang="el-GR" dirty="0"/>
              <a:t> επικοινωνεί με το </a:t>
            </a:r>
            <a:r>
              <a:rPr lang="el-GR" baseline="0" dirty="0"/>
              <a:t>αποθετήριο</a:t>
            </a:r>
            <a:r>
              <a:rPr lang="el-GR" dirty="0"/>
              <a:t> (</a:t>
            </a:r>
            <a:r>
              <a:rPr lang="en-US" dirty="0"/>
              <a:t>registry</a:t>
            </a:r>
            <a:r>
              <a:rPr lang="en-US" baseline="0" dirty="0"/>
              <a:t> </a:t>
            </a:r>
            <a:r>
              <a:rPr lang="el-GR" baseline="0" dirty="0"/>
              <a:t>- </a:t>
            </a:r>
            <a:r>
              <a:rPr lang="en-US" baseline="0" dirty="0"/>
              <a:t>docker hub</a:t>
            </a:r>
            <a:r>
              <a:rPr lang="el-GR" baseline="0" dirty="0"/>
              <a:t> - δημόσιο αποθετήριο) για να κατεβάσει τοπικά </a:t>
            </a:r>
            <a:r>
              <a:rPr lang="en-US" baseline="0" dirty="0"/>
              <a:t>images.</a:t>
            </a:r>
          </a:p>
          <a:p>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l-GR" b="1" dirty="0" err="1">
                <a:solidFill>
                  <a:srgbClr val="FF0000"/>
                </a:solidFill>
              </a:rPr>
              <a:t>Registries</a:t>
            </a:r>
            <a:r>
              <a:rPr lang="el-GR" b="1" dirty="0"/>
              <a:t>: </a:t>
            </a:r>
            <a:r>
              <a:rPr lang="el-GR" dirty="0"/>
              <a:t>Δημόσιες ή ιδιωτικές υποδομές ιστού όπου αποθηκεύονται εικόνες. Είναι  ένα σύστημα διαμοιρασμού των εικόνων.</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a:solidFill>
                <a:srgbClr val="FF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l-GR" b="1" dirty="0" err="1">
                <a:solidFill>
                  <a:srgbClr val="FF0000"/>
                </a:solidFill>
              </a:rPr>
              <a:t>Docker</a:t>
            </a:r>
            <a:r>
              <a:rPr lang="el-GR" b="1" dirty="0">
                <a:solidFill>
                  <a:srgbClr val="FF0000"/>
                </a:solidFill>
              </a:rPr>
              <a:t> </a:t>
            </a:r>
            <a:r>
              <a:rPr lang="el-GR" b="1" dirty="0" err="1">
                <a:solidFill>
                  <a:srgbClr val="FF0000"/>
                </a:solidFill>
              </a:rPr>
              <a:t>Hub</a:t>
            </a:r>
            <a:r>
              <a:rPr lang="en-US" b="1" dirty="0">
                <a:solidFill>
                  <a:srgbClr val="FF0000"/>
                </a:solidFill>
              </a:rPr>
              <a:t>:</a:t>
            </a:r>
            <a:r>
              <a:rPr lang="el-GR" dirty="0"/>
              <a:t> πλατφόρμα για την διαμοίραση και την διαχείριση του κύκλου ζωής των </a:t>
            </a:r>
            <a:r>
              <a:rPr lang="el-GR" dirty="0" err="1"/>
              <a:t>container</a:t>
            </a:r>
            <a:r>
              <a:rPr lang="el-GR" dirty="0"/>
              <a:t>. Παρέχει πρόσβαση στο δημόσιο ληξιαρχείο εικόνων.</a:t>
            </a:r>
            <a:endParaRPr lang="en-US" dirty="0"/>
          </a:p>
          <a:p>
            <a:endParaRPr lang="en-US" dirty="0"/>
          </a:p>
        </p:txBody>
      </p:sp>
    </p:spTree>
    <p:extLst>
      <p:ext uri="{BB962C8B-B14F-4D97-AF65-F5344CB8AC3E}">
        <p14:creationId xmlns:p14="http://schemas.microsoft.com/office/powerpoint/2010/main" val="12116761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Tree>
    <p:extLst>
      <p:ext uri="{BB962C8B-B14F-4D97-AF65-F5344CB8AC3E}">
        <p14:creationId xmlns:p14="http://schemas.microsoft.com/office/powerpoint/2010/main" val="36035562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Όταν υλοποιούμε μια εφαρμογή δεν είναι ανάγκη να τρέχει μόνο στον υπολογιστή που την υλοποιούμε, θέλουμε να τρέχει σε περισσότερα λειτουργικά και υπολογιστικά περιβάλλοντα</a:t>
            </a:r>
          </a:p>
        </p:txBody>
      </p:sp>
    </p:spTree>
    <p:extLst>
      <p:ext uri="{BB962C8B-B14F-4D97-AF65-F5344CB8AC3E}">
        <p14:creationId xmlns:p14="http://schemas.microsoft.com/office/powerpoint/2010/main" val="10901416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Tree>
    <p:extLst>
      <p:ext uri="{BB962C8B-B14F-4D97-AF65-F5344CB8AC3E}">
        <p14:creationId xmlns:p14="http://schemas.microsoft.com/office/powerpoint/2010/main" val="32807307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Tree>
    <p:extLst>
      <p:ext uri="{BB962C8B-B14F-4D97-AF65-F5344CB8AC3E}">
        <p14:creationId xmlns:p14="http://schemas.microsoft.com/office/powerpoint/2010/main" val="15616640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dirty="0"/>
              <a:t>Δημόσιο</a:t>
            </a:r>
            <a:r>
              <a:rPr lang="el-GR" baseline="0" dirty="0"/>
              <a:t> αποθετήριο της εταιρίας του </a:t>
            </a:r>
            <a:r>
              <a:rPr lang="en-US" baseline="0" dirty="0"/>
              <a:t>docker, </a:t>
            </a:r>
            <a:r>
              <a:rPr lang="el-GR" baseline="0" dirty="0"/>
              <a:t>από το όποιο κατεβάζουμε έτοιμα </a:t>
            </a:r>
            <a:r>
              <a:rPr lang="en-US" baseline="0" dirty="0"/>
              <a:t>images, </a:t>
            </a:r>
            <a:r>
              <a:rPr lang="el-GR" baseline="0"/>
              <a:t>ή ανεβάζουμε τα δικά μας.</a:t>
            </a:r>
            <a:endParaRPr lang="el-GR"/>
          </a:p>
        </p:txBody>
      </p:sp>
    </p:spTree>
    <p:extLst>
      <p:ext uri="{BB962C8B-B14F-4D97-AF65-F5344CB8AC3E}">
        <p14:creationId xmlns:p14="http://schemas.microsoft.com/office/powerpoint/2010/main" val="42086814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Εφαρμογές που μπορούμε να βρούμε στο </a:t>
            </a:r>
            <a:r>
              <a:rPr lang="en-US" dirty="0"/>
              <a:t>Docker Hub</a:t>
            </a:r>
            <a:endParaRPr lang="el-GR" dirty="0"/>
          </a:p>
        </p:txBody>
      </p:sp>
    </p:spTree>
    <p:extLst>
      <p:ext uri="{BB962C8B-B14F-4D97-AF65-F5344CB8AC3E}">
        <p14:creationId xmlns:p14="http://schemas.microsoft.com/office/powerpoint/2010/main" val="22612635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Tree>
    <p:extLst>
      <p:ext uri="{BB962C8B-B14F-4D97-AF65-F5344CB8AC3E}">
        <p14:creationId xmlns:p14="http://schemas.microsoft.com/office/powerpoint/2010/main" val="115561444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Μπορούμε να δημιουργήσουμε δικά μας images ή να χρησιμοποιήσουμε μόνο εκείνα που δημιουργήθηκαν από άλλους και δημοσιεύθηκαν σε registry</a:t>
            </a:r>
          </a:p>
          <a:p>
            <a:endParaRPr lang="el-GR" dirty="0"/>
          </a:p>
        </p:txBody>
      </p:sp>
    </p:spTree>
    <p:extLst>
      <p:ext uri="{BB962C8B-B14F-4D97-AF65-F5344CB8AC3E}">
        <p14:creationId xmlns:p14="http://schemas.microsoft.com/office/powerpoint/2010/main" val="184590715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Tree>
    <p:extLst>
      <p:ext uri="{BB962C8B-B14F-4D97-AF65-F5344CB8AC3E}">
        <p14:creationId xmlns:p14="http://schemas.microsoft.com/office/powerpoint/2010/main" val="186407429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Πρόκειται για μια εφαρμογή για τη δημιουργία </a:t>
            </a:r>
            <a:r>
              <a:rPr lang="en-US" dirty="0"/>
              <a:t>images</a:t>
            </a:r>
            <a:r>
              <a:rPr lang="el-GR" dirty="0"/>
              <a:t> και </a:t>
            </a:r>
            <a:r>
              <a:rPr lang="en-US" dirty="0"/>
              <a:t>containers</a:t>
            </a:r>
          </a:p>
          <a:p>
            <a:r>
              <a:rPr lang="el-GR" dirty="0"/>
              <a:t>Το CLI χρησιμοποιεί το </a:t>
            </a:r>
            <a:r>
              <a:rPr lang="en-US" dirty="0"/>
              <a:t>REST API </a:t>
            </a:r>
            <a:r>
              <a:rPr lang="el-GR" dirty="0"/>
              <a:t>για τον έλεγχο ή την αλληλεπίδραση με το Docker </a:t>
            </a:r>
            <a:r>
              <a:rPr lang="en-US" dirty="0"/>
              <a:t>Daemon </a:t>
            </a:r>
            <a:r>
              <a:rPr lang="el-GR" dirty="0"/>
              <a:t>μέσω εντολών του CLI.</a:t>
            </a:r>
          </a:p>
          <a:p>
            <a:r>
              <a:rPr lang="el-GR" dirty="0"/>
              <a:t>Ο </a:t>
            </a:r>
            <a:r>
              <a:rPr lang="en-US" dirty="0"/>
              <a:t>Docker Daemon</a:t>
            </a:r>
            <a:r>
              <a:rPr lang="el-GR" dirty="0"/>
              <a:t> δημιουργεί και διαχειρίζεται αντικείμενα Docker, όπως </a:t>
            </a:r>
            <a:r>
              <a:rPr lang="en-US" dirty="0"/>
              <a:t>images</a:t>
            </a:r>
            <a:r>
              <a:rPr lang="el-GR" dirty="0"/>
              <a:t>, </a:t>
            </a:r>
            <a:r>
              <a:rPr lang="en-US" dirty="0"/>
              <a:t>containers</a:t>
            </a:r>
            <a:r>
              <a:rPr lang="el-GR" dirty="0"/>
              <a:t>, </a:t>
            </a:r>
            <a:r>
              <a:rPr lang="en-US" dirty="0"/>
              <a:t>networks, volumes</a:t>
            </a:r>
            <a:r>
              <a:rPr lang="el-GR" dirty="0"/>
              <a:t>.</a:t>
            </a:r>
          </a:p>
          <a:p>
            <a:endParaRPr lang="el-GR" dirty="0"/>
          </a:p>
        </p:txBody>
      </p:sp>
    </p:spTree>
    <p:extLst>
      <p:ext uri="{BB962C8B-B14F-4D97-AF65-F5344CB8AC3E}">
        <p14:creationId xmlns:p14="http://schemas.microsoft.com/office/powerpoint/2010/main" val="429372915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Tree>
    <p:extLst>
      <p:ext uri="{BB962C8B-B14F-4D97-AF65-F5344CB8AC3E}">
        <p14:creationId xmlns:p14="http://schemas.microsoft.com/office/powerpoint/2010/main" val="100333184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Tree>
    <p:extLst>
      <p:ext uri="{BB962C8B-B14F-4D97-AF65-F5344CB8AC3E}">
        <p14:creationId xmlns:p14="http://schemas.microsoft.com/office/powerpoint/2010/main" val="29793427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dirty="0"/>
              <a:t>Η μετατροπή ενός υπολογιστικού συστήματος σε μικρότερα ανεξάρτητα</a:t>
            </a:r>
            <a:r>
              <a:rPr lang="el-GR" baseline="0" dirty="0"/>
              <a:t> εικονικά περιβάλλοντα (</a:t>
            </a:r>
            <a:r>
              <a:rPr lang="en-US" baseline="0" dirty="0"/>
              <a:t>instances</a:t>
            </a:r>
            <a:r>
              <a:rPr lang="el-GR" baseline="0" dirty="0"/>
              <a:t>) ώστε να μπορεί ο διαχειριστής των συστημάτων να τα δημιουργεί και να τα διαχειρίζεται ανάλογα με τις ανάγκες του, καθώς και οι δυνατότητα να εκτελούνται σε έναν υπολογιστή διαφορετικά </a:t>
            </a:r>
            <a:r>
              <a:rPr lang="en-US" baseline="0" dirty="0"/>
              <a:t>instances </a:t>
            </a:r>
            <a:r>
              <a:rPr lang="el-GR" baseline="0" dirty="0"/>
              <a:t>από διαφορετικά λειτουργικά συστήματα οδήγησαν στην σταδιακή καθιέρωση των τεχνολογιών </a:t>
            </a:r>
            <a:r>
              <a:rPr lang="el-GR" baseline="0" dirty="0" err="1"/>
              <a:t>εικονικοποίησης</a:t>
            </a:r>
            <a:r>
              <a:rPr lang="el-GR" baseline="0" dirty="0"/>
              <a:t>.</a:t>
            </a:r>
            <a:endParaRPr lang="el-GR" dirty="0"/>
          </a:p>
          <a:p>
            <a:endParaRPr lang="el-GR" dirty="0"/>
          </a:p>
        </p:txBody>
      </p:sp>
    </p:spTree>
    <p:extLst>
      <p:ext uri="{BB962C8B-B14F-4D97-AF65-F5344CB8AC3E}">
        <p14:creationId xmlns:p14="http://schemas.microsoft.com/office/powerpoint/2010/main" val="229587130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Επικρατεί</a:t>
            </a:r>
            <a:r>
              <a:rPr lang="el-GR" baseline="0" dirty="0"/>
              <a:t> η άποψη ότι τα </a:t>
            </a:r>
            <a:r>
              <a:rPr lang="en-US" baseline="0" dirty="0"/>
              <a:t>container </a:t>
            </a:r>
            <a:r>
              <a:rPr lang="el-GR" baseline="0" dirty="0"/>
              <a:t>είναι λιγότερο ασφαλή σε σχέση με τα </a:t>
            </a:r>
            <a:r>
              <a:rPr lang="en-US" baseline="0" dirty="0"/>
              <a:t>VM </a:t>
            </a:r>
            <a:r>
              <a:rPr lang="el-GR" baseline="0" dirty="0"/>
              <a:t>γιατί κάθε ευπάθεια του λειτουργικού συστήματος που φιλοξενεί το κοντέινερ, το επηρεάζει.</a:t>
            </a:r>
          </a:p>
          <a:p>
            <a:r>
              <a:rPr lang="el-GR" baseline="0" dirty="0"/>
              <a:t>Στην </a:t>
            </a:r>
            <a:r>
              <a:rPr lang="en-US" baseline="0" dirty="0" err="1"/>
              <a:t>hyperV</a:t>
            </a:r>
            <a:r>
              <a:rPr lang="en-US" baseline="0" dirty="0"/>
              <a:t> </a:t>
            </a:r>
            <a:r>
              <a:rPr lang="el-GR" baseline="0" dirty="0"/>
              <a:t>τεχνολογία πρέπει να φροντίζουμε τις ευπάθειες τόσο του λειτουργικού συστήματος που φιλοξενεί τα </a:t>
            </a:r>
            <a:r>
              <a:rPr lang="en-US" baseline="0" dirty="0"/>
              <a:t>VM </a:t>
            </a:r>
            <a:r>
              <a:rPr lang="el-GR" baseline="0" dirty="0"/>
              <a:t>, όσο και των λειτουργικών συστημάτων τον </a:t>
            </a:r>
            <a:r>
              <a:rPr lang="en-US" baseline="0" dirty="0"/>
              <a:t>VM.</a:t>
            </a:r>
            <a:endParaRPr lang="el-GR" baseline="0" dirty="0"/>
          </a:p>
          <a:p>
            <a:endParaRPr lang="el-GR" dirty="0"/>
          </a:p>
        </p:txBody>
      </p:sp>
    </p:spTree>
    <p:extLst>
      <p:ext uri="{BB962C8B-B14F-4D97-AF65-F5344CB8AC3E}">
        <p14:creationId xmlns:p14="http://schemas.microsoft.com/office/powerpoint/2010/main" val="2332847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Tree>
    <p:extLst>
      <p:ext uri="{BB962C8B-B14F-4D97-AF65-F5344CB8AC3E}">
        <p14:creationId xmlns:p14="http://schemas.microsoft.com/office/powerpoint/2010/main" val="145326781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Tree>
    <p:extLst>
      <p:ext uri="{BB962C8B-B14F-4D97-AF65-F5344CB8AC3E}">
        <p14:creationId xmlns:p14="http://schemas.microsoft.com/office/powerpoint/2010/main" val="297393131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Tree>
    <p:extLst>
      <p:ext uri="{BB962C8B-B14F-4D97-AF65-F5344CB8AC3E}">
        <p14:creationId xmlns:p14="http://schemas.microsoft.com/office/powerpoint/2010/main" val="57187571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Εμφανίζονται λεπτομέρειες</a:t>
            </a:r>
            <a:r>
              <a:rPr lang="el-GR" baseline="0" dirty="0"/>
              <a:t> σχετικά με τον αριθμό των </a:t>
            </a:r>
            <a:r>
              <a:rPr lang="en-US" baseline="0" dirty="0"/>
              <a:t>containers, </a:t>
            </a:r>
            <a:r>
              <a:rPr lang="el-GR" baseline="0" dirty="0"/>
              <a:t>τον αριθμό των </a:t>
            </a:r>
            <a:r>
              <a:rPr lang="en-US" baseline="0" dirty="0"/>
              <a:t>images, </a:t>
            </a:r>
            <a:r>
              <a:rPr lang="el-GR" baseline="0" dirty="0"/>
              <a:t>την έκδοση της πλατφόρμας, και γενικότερες πληροφορίες σχετικά με την αρχιτεκτονική της μηχανής που τρέχει το </a:t>
            </a:r>
            <a:r>
              <a:rPr lang="en-US" baseline="0" dirty="0"/>
              <a:t>docker.</a:t>
            </a:r>
            <a:endParaRPr lang="el-GR" dirty="0"/>
          </a:p>
        </p:txBody>
      </p:sp>
    </p:spTree>
    <p:extLst>
      <p:ext uri="{BB962C8B-B14F-4D97-AF65-F5344CB8AC3E}">
        <p14:creationId xmlns:p14="http://schemas.microsoft.com/office/powerpoint/2010/main" val="145293445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Εντολή </a:t>
            </a:r>
            <a:r>
              <a:rPr lang="en-US" dirty="0"/>
              <a:t>run: </a:t>
            </a:r>
            <a:r>
              <a:rPr lang="el-GR" dirty="0"/>
              <a:t>Δημιουργεί ένα καινούριο </a:t>
            </a:r>
            <a:r>
              <a:rPr lang="en-US" dirty="0"/>
              <a:t>container </a:t>
            </a:r>
          </a:p>
          <a:p>
            <a:r>
              <a:rPr lang="el-GR" dirty="0"/>
              <a:t>Ο </a:t>
            </a:r>
            <a:r>
              <a:rPr lang="en-US" dirty="0"/>
              <a:t>Docker client </a:t>
            </a:r>
            <a:r>
              <a:rPr lang="el-GR" dirty="0"/>
              <a:t>επικοινωνεί με τον </a:t>
            </a:r>
            <a:r>
              <a:rPr lang="en-US" dirty="0"/>
              <a:t>Docker daemon.</a:t>
            </a:r>
          </a:p>
          <a:p>
            <a:r>
              <a:rPr lang="el-GR" dirty="0"/>
              <a:t>Ο</a:t>
            </a:r>
            <a:r>
              <a:rPr lang="el-GR" baseline="0" dirty="0"/>
              <a:t> </a:t>
            </a:r>
            <a:r>
              <a:rPr lang="en-US" baseline="0" dirty="0"/>
              <a:t>Docker daemon </a:t>
            </a:r>
            <a:r>
              <a:rPr lang="el-GR" baseline="0" dirty="0"/>
              <a:t>κατεβάζει το </a:t>
            </a:r>
            <a:r>
              <a:rPr lang="en-US" baseline="0" dirty="0"/>
              <a:t>image </a:t>
            </a:r>
            <a:r>
              <a:rPr lang="el-GR" baseline="0" dirty="0"/>
              <a:t>«</a:t>
            </a:r>
            <a:r>
              <a:rPr lang="en-US" baseline="0" dirty="0"/>
              <a:t>hello-world</a:t>
            </a:r>
            <a:r>
              <a:rPr lang="el-GR" baseline="0" dirty="0"/>
              <a:t>» από το </a:t>
            </a:r>
            <a:r>
              <a:rPr lang="en-US" baseline="0" dirty="0"/>
              <a:t>Docker Hub (hub.docker.com)</a:t>
            </a:r>
          </a:p>
          <a:p>
            <a:r>
              <a:rPr lang="el-GR" baseline="0" dirty="0"/>
              <a:t>Ο </a:t>
            </a:r>
            <a:r>
              <a:rPr lang="en-US" baseline="0" dirty="0"/>
              <a:t>Docker daemon </a:t>
            </a:r>
            <a:r>
              <a:rPr lang="el-GR" baseline="0" dirty="0"/>
              <a:t>δημιουργεί ένα </a:t>
            </a:r>
            <a:r>
              <a:rPr lang="en-US" baseline="0" dirty="0"/>
              <a:t>container </a:t>
            </a:r>
            <a:r>
              <a:rPr lang="el-GR" baseline="0" dirty="0"/>
              <a:t>από αυτό το </a:t>
            </a:r>
            <a:r>
              <a:rPr lang="en-US" baseline="0" dirty="0"/>
              <a:t>image</a:t>
            </a:r>
          </a:p>
          <a:p>
            <a:r>
              <a:rPr lang="el-GR" baseline="0" dirty="0"/>
              <a:t>Ο </a:t>
            </a:r>
            <a:r>
              <a:rPr lang="en-US" baseline="0" dirty="0"/>
              <a:t>Docker daemon </a:t>
            </a:r>
            <a:r>
              <a:rPr lang="el-GR" baseline="0" dirty="0"/>
              <a:t>φέρνει στον </a:t>
            </a:r>
            <a:r>
              <a:rPr lang="en-US" baseline="0" dirty="0"/>
              <a:t>Docker client </a:t>
            </a:r>
            <a:r>
              <a:rPr lang="el-GR" baseline="0" dirty="0"/>
              <a:t>το αποτέλεσμα της εκτέλεσης</a:t>
            </a:r>
            <a:endParaRPr lang="el-GR" dirty="0"/>
          </a:p>
        </p:txBody>
      </p:sp>
    </p:spTree>
    <p:extLst>
      <p:ext uri="{BB962C8B-B14F-4D97-AF65-F5344CB8AC3E}">
        <p14:creationId xmlns:p14="http://schemas.microsoft.com/office/powerpoint/2010/main" val="89562973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Ο </a:t>
            </a:r>
            <a:r>
              <a:rPr lang="en-US" dirty="0"/>
              <a:t>Docker daemon </a:t>
            </a:r>
            <a:r>
              <a:rPr lang="el-GR" dirty="0"/>
              <a:t>δε βρίσκει τοπικά το </a:t>
            </a:r>
            <a:r>
              <a:rPr lang="en-US" dirty="0"/>
              <a:t>image ubuntu </a:t>
            </a:r>
            <a:r>
              <a:rPr lang="el-GR" dirty="0"/>
              <a:t>οπότε</a:t>
            </a:r>
            <a:r>
              <a:rPr lang="el-GR" baseline="0" dirty="0"/>
              <a:t> το κατεβάζει από το </a:t>
            </a:r>
            <a:r>
              <a:rPr lang="en-US" baseline="0" dirty="0"/>
              <a:t>Docker hub</a:t>
            </a:r>
            <a:endParaRPr lang="el-GR" baseline="0" dirty="0"/>
          </a:p>
          <a:p>
            <a:endParaRPr lang="el-GR"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FF0000"/>
                </a:solidFill>
              </a:rPr>
              <a:t>Unable to find image '</a:t>
            </a:r>
            <a:r>
              <a:rPr lang="en-US" sz="1200" dirty="0" err="1">
                <a:solidFill>
                  <a:srgbClr val="FF0000"/>
                </a:solidFill>
              </a:rPr>
              <a:t>ubuntu:latest</a:t>
            </a:r>
            <a:r>
              <a:rPr lang="en-US" sz="1200" dirty="0">
                <a:solidFill>
                  <a:srgbClr val="FF0000"/>
                </a:solidFill>
              </a:rPr>
              <a:t>' locally</a:t>
            </a:r>
            <a:r>
              <a:rPr lang="en-US" sz="1200" baseline="0" dirty="0">
                <a:solidFill>
                  <a:schemeClr val="tx1"/>
                </a:solidFill>
              </a:rPr>
              <a:t> = </a:t>
            </a:r>
            <a:r>
              <a:rPr lang="el-GR" sz="1200" baseline="0" dirty="0">
                <a:solidFill>
                  <a:schemeClr val="tx1"/>
                </a:solidFill>
              </a:rPr>
              <a:t>Δεν βρίσκει τοπικά το </a:t>
            </a:r>
            <a:r>
              <a:rPr lang="en-US" sz="1200" baseline="0" dirty="0">
                <a:solidFill>
                  <a:schemeClr val="tx1"/>
                </a:solidFill>
              </a:rPr>
              <a:t>image Ubuntu </a:t>
            </a:r>
            <a:r>
              <a:rPr lang="el-GR" sz="1200" baseline="0" dirty="0">
                <a:solidFill>
                  <a:schemeClr val="tx1"/>
                </a:solidFill>
              </a:rPr>
              <a:t>και ο </a:t>
            </a:r>
            <a:r>
              <a:rPr lang="en-US" sz="1200" baseline="0" dirty="0">
                <a:solidFill>
                  <a:schemeClr val="tx1"/>
                </a:solidFill>
              </a:rPr>
              <a:t>docker daemon </a:t>
            </a:r>
            <a:r>
              <a:rPr lang="el-GR" sz="1200" baseline="0" dirty="0">
                <a:solidFill>
                  <a:schemeClr val="tx1"/>
                </a:solidFill>
              </a:rPr>
              <a:t>συνδέεται στο </a:t>
            </a:r>
            <a:r>
              <a:rPr lang="en-US" sz="1200" baseline="0" dirty="0">
                <a:solidFill>
                  <a:schemeClr val="tx1"/>
                </a:solidFill>
              </a:rPr>
              <a:t>hub</a:t>
            </a:r>
            <a:r>
              <a:rPr lang="el-GR" sz="1200" baseline="0" dirty="0">
                <a:solidFill>
                  <a:schemeClr val="tx1"/>
                </a:solidFill>
              </a:rPr>
              <a:t> και το κατεβάζει.</a:t>
            </a:r>
          </a:p>
          <a:p>
            <a:pPr marL="0" marR="0" indent="0" algn="l" defTabSz="914400" rtl="0" eaLnBrk="1" fontAlgn="auto" latinLnBrk="0" hangingPunct="1">
              <a:lnSpc>
                <a:spcPct val="100000"/>
              </a:lnSpc>
              <a:spcBef>
                <a:spcPts val="0"/>
              </a:spcBef>
              <a:spcAft>
                <a:spcPts val="0"/>
              </a:spcAft>
              <a:buClrTx/>
              <a:buSzTx/>
              <a:buFontTx/>
              <a:buNone/>
              <a:tabLst/>
              <a:defRPr/>
            </a:pPr>
            <a:endParaRPr lang="el-GR" sz="1200" baseline="0" dirty="0">
              <a:solidFill>
                <a:schemeClr val="tx1"/>
              </a:solidFill>
            </a:endParaRPr>
          </a:p>
          <a:p>
            <a:endParaRPr lang="el-GR" dirty="0"/>
          </a:p>
        </p:txBody>
      </p:sp>
    </p:spTree>
    <p:extLst>
      <p:ext uri="{BB962C8B-B14F-4D97-AF65-F5344CB8AC3E}">
        <p14:creationId xmlns:p14="http://schemas.microsoft.com/office/powerpoint/2010/main" val="327163181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200" baseline="0" dirty="0">
                <a:solidFill>
                  <a:schemeClr val="tx1"/>
                </a:solidFill>
              </a:rPr>
              <a:t>Δημιουργεί κοντέινερ και το εκτελεί. Το αποτέλεσμα εμφανίζεται στο </a:t>
            </a:r>
            <a:r>
              <a:rPr lang="en-US" sz="1200" baseline="0" dirty="0">
                <a:solidFill>
                  <a:schemeClr val="tx1"/>
                </a:solidFill>
              </a:rPr>
              <a:t>terminal</a:t>
            </a:r>
            <a:endParaRPr lang="el-GR" sz="1200" baseline="0" dirty="0">
              <a:solidFill>
                <a:schemeClr val="tx1"/>
              </a:solidFill>
            </a:endParaRPr>
          </a:p>
          <a:p>
            <a:endParaRPr lang="el-GR" dirty="0"/>
          </a:p>
          <a:p>
            <a:r>
              <a:rPr lang="el-GR" dirty="0"/>
              <a:t>Έγινε εκκίνηση του τερματικού </a:t>
            </a:r>
            <a:r>
              <a:rPr lang="en-US" dirty="0"/>
              <a:t>linux</a:t>
            </a:r>
            <a:r>
              <a:rPr lang="el-GR" dirty="0"/>
              <a:t> και το δοκιμάζουμε.</a:t>
            </a:r>
          </a:p>
          <a:p>
            <a:endParaRPr lang="el-GR" baseline="0" dirty="0"/>
          </a:p>
          <a:p>
            <a:r>
              <a:rPr lang="el-GR" baseline="0" dirty="0"/>
              <a:t>Με την εντολή </a:t>
            </a:r>
            <a:r>
              <a:rPr lang="en-US" baseline="0" dirty="0" err="1"/>
              <a:t>mkdir</a:t>
            </a:r>
            <a:r>
              <a:rPr lang="en-US" baseline="0" dirty="0"/>
              <a:t> </a:t>
            </a:r>
            <a:r>
              <a:rPr lang="el-GR" baseline="0" dirty="0"/>
              <a:t>δημιουργούμε ένα φάκελο με το όνομα </a:t>
            </a:r>
            <a:r>
              <a:rPr lang="en-US" baseline="0" dirty="0"/>
              <a:t>folder </a:t>
            </a:r>
            <a:endParaRPr lang="el-GR" baseline="0" dirty="0"/>
          </a:p>
          <a:p>
            <a:endParaRPr lang="el-GR" baseline="0" dirty="0"/>
          </a:p>
          <a:p>
            <a:r>
              <a:rPr lang="el-GR" baseline="0" dirty="0"/>
              <a:t>Με την εντολή </a:t>
            </a:r>
            <a:r>
              <a:rPr lang="en-US" baseline="0" dirty="0"/>
              <a:t>cd </a:t>
            </a:r>
            <a:r>
              <a:rPr lang="el-GR" baseline="0" dirty="0"/>
              <a:t>μπαίνουμε μέσα στο </a:t>
            </a:r>
            <a:r>
              <a:rPr lang="en-US" baseline="0" dirty="0"/>
              <a:t>folder</a:t>
            </a:r>
            <a:endParaRPr lang="el-GR" baseline="0" dirty="0"/>
          </a:p>
          <a:p>
            <a:endParaRPr lang="en-US" baseline="0" dirty="0"/>
          </a:p>
          <a:p>
            <a:r>
              <a:rPr lang="el-GR" baseline="0" dirty="0"/>
              <a:t>Με την εντολή </a:t>
            </a:r>
            <a:r>
              <a:rPr lang="en-US" baseline="0" dirty="0" err="1"/>
              <a:t>pwd</a:t>
            </a:r>
            <a:r>
              <a:rPr lang="en-US" baseline="0" dirty="0"/>
              <a:t> </a:t>
            </a:r>
            <a:r>
              <a:rPr lang="el-GR" baseline="0" dirty="0"/>
              <a:t>εμφανίζεται ο τρέχων φάκελος</a:t>
            </a:r>
          </a:p>
        </p:txBody>
      </p:sp>
    </p:spTree>
    <p:extLst>
      <p:ext uri="{BB962C8B-B14F-4D97-AF65-F5344CB8AC3E}">
        <p14:creationId xmlns:p14="http://schemas.microsoft.com/office/powerpoint/2010/main" val="81137226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Tree>
    <p:extLst>
      <p:ext uri="{BB962C8B-B14F-4D97-AF65-F5344CB8AC3E}">
        <p14:creationId xmlns:p14="http://schemas.microsoft.com/office/powerpoint/2010/main" val="228469844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Tree>
    <p:extLst>
      <p:ext uri="{BB962C8B-B14F-4D97-AF65-F5344CB8AC3E}">
        <p14:creationId xmlns:p14="http://schemas.microsoft.com/office/powerpoint/2010/main" val="31982882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Tree>
    <p:extLst>
      <p:ext uri="{BB962C8B-B14F-4D97-AF65-F5344CB8AC3E}">
        <p14:creationId xmlns:p14="http://schemas.microsoft.com/office/powerpoint/2010/main" val="87104457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Μετά την εκτέλεση της εντολής </a:t>
            </a:r>
            <a:r>
              <a:rPr lang="en-US" dirty="0"/>
              <a:t>container start </a:t>
            </a:r>
            <a:r>
              <a:rPr lang="el-GR" dirty="0"/>
              <a:t>το </a:t>
            </a:r>
            <a:r>
              <a:rPr lang="en-US" dirty="0"/>
              <a:t>status</a:t>
            </a:r>
            <a:r>
              <a:rPr lang="el-GR" dirty="0"/>
              <a:t> του </a:t>
            </a:r>
            <a:r>
              <a:rPr lang="en-US" dirty="0"/>
              <a:t> container</a:t>
            </a:r>
            <a:r>
              <a:rPr lang="en-US" baseline="0" dirty="0"/>
              <a:t> </a:t>
            </a:r>
            <a:r>
              <a:rPr lang="el-GR" baseline="0" dirty="0"/>
              <a:t>που εκκινήσαμε έγινε </a:t>
            </a:r>
            <a:r>
              <a:rPr lang="en-US" baseline="0" dirty="0"/>
              <a:t>up</a:t>
            </a:r>
            <a:endParaRPr lang="el-GR" dirty="0"/>
          </a:p>
        </p:txBody>
      </p:sp>
    </p:spTree>
    <p:extLst>
      <p:ext uri="{BB962C8B-B14F-4D97-AF65-F5344CB8AC3E}">
        <p14:creationId xmlns:p14="http://schemas.microsoft.com/office/powerpoint/2010/main" val="175351558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Tree>
    <p:extLst>
      <p:ext uri="{BB962C8B-B14F-4D97-AF65-F5344CB8AC3E}">
        <p14:creationId xmlns:p14="http://schemas.microsoft.com/office/powerpoint/2010/main" val="28053871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Tree>
    <p:extLst>
      <p:ext uri="{BB962C8B-B14F-4D97-AF65-F5344CB8AC3E}">
        <p14:creationId xmlns:p14="http://schemas.microsoft.com/office/powerpoint/2010/main" val="364761309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Tree>
    <p:extLst>
      <p:ext uri="{BB962C8B-B14F-4D97-AF65-F5344CB8AC3E}">
        <p14:creationId xmlns:p14="http://schemas.microsoft.com/office/powerpoint/2010/main" val="213422459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Tree>
    <p:extLst>
      <p:ext uri="{BB962C8B-B14F-4D97-AF65-F5344CB8AC3E}">
        <p14:creationId xmlns:p14="http://schemas.microsoft.com/office/powerpoint/2010/main" val="339975141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Tree>
    <p:extLst>
      <p:ext uri="{BB962C8B-B14F-4D97-AF65-F5344CB8AC3E}">
        <p14:creationId xmlns:p14="http://schemas.microsoft.com/office/powerpoint/2010/main" val="84169532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Γίνεται λήψη του </a:t>
            </a:r>
            <a:r>
              <a:rPr lang="en-US" dirty="0"/>
              <a:t>image centos</a:t>
            </a:r>
            <a:r>
              <a:rPr lang="el-GR" dirty="0"/>
              <a:t> </a:t>
            </a:r>
            <a:r>
              <a:rPr lang="en-US" dirty="0"/>
              <a:t>(</a:t>
            </a:r>
            <a:r>
              <a:rPr lang="el-GR" dirty="0"/>
              <a:t>διανομή </a:t>
            </a:r>
            <a:r>
              <a:rPr lang="en-US" dirty="0"/>
              <a:t>linux)</a:t>
            </a:r>
            <a:r>
              <a:rPr lang="el-GR" dirty="0"/>
              <a:t> από το επίσημο αποθετήριο</a:t>
            </a:r>
            <a:r>
              <a:rPr lang="el-GR" baseline="0" dirty="0"/>
              <a:t> του </a:t>
            </a:r>
            <a:r>
              <a:rPr lang="en-US" baseline="0" dirty="0"/>
              <a:t>Docker.</a:t>
            </a:r>
          </a:p>
          <a:p>
            <a:r>
              <a:rPr lang="el-GR" baseline="0" dirty="0"/>
              <a:t>Παρατηρούμε από τη λίστα των </a:t>
            </a:r>
            <a:r>
              <a:rPr lang="en-US" baseline="0" dirty="0"/>
              <a:t>images </a:t>
            </a:r>
            <a:r>
              <a:rPr lang="el-GR" baseline="0" dirty="0"/>
              <a:t>ότι πραγματοποιήθηκε λήψη του </a:t>
            </a:r>
            <a:r>
              <a:rPr lang="en-US" baseline="0" dirty="0"/>
              <a:t>image.</a:t>
            </a:r>
            <a:endParaRPr lang="el-GR" dirty="0"/>
          </a:p>
        </p:txBody>
      </p:sp>
    </p:spTree>
    <p:extLst>
      <p:ext uri="{BB962C8B-B14F-4D97-AF65-F5344CB8AC3E}">
        <p14:creationId xmlns:p14="http://schemas.microsoft.com/office/powerpoint/2010/main" val="368476431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Tree>
    <p:extLst>
      <p:ext uri="{BB962C8B-B14F-4D97-AF65-F5344CB8AC3E}">
        <p14:creationId xmlns:p14="http://schemas.microsoft.com/office/powerpoint/2010/main" val="99581056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Tree>
    <p:extLst>
      <p:ext uri="{BB962C8B-B14F-4D97-AF65-F5344CB8AC3E}">
        <p14:creationId xmlns:p14="http://schemas.microsoft.com/office/powerpoint/2010/main" val="284788386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Παρατηρούμε ότι αναμεσά τους υπάρχουν</a:t>
            </a:r>
            <a:r>
              <a:rPr lang="en-US" baseline="0" dirty="0"/>
              <a:t> </a:t>
            </a:r>
            <a:r>
              <a:rPr lang="en-US" dirty="0"/>
              <a:t>servers</a:t>
            </a:r>
            <a:r>
              <a:rPr lang="el-GR" dirty="0"/>
              <a:t>(</a:t>
            </a:r>
            <a:r>
              <a:rPr lang="en-US" dirty="0"/>
              <a:t>Nginx, Apache </a:t>
            </a:r>
            <a:r>
              <a:rPr lang="el-GR" dirty="0"/>
              <a:t>)</a:t>
            </a:r>
            <a:r>
              <a:rPr lang="en-US" dirty="0"/>
              <a:t> </a:t>
            </a:r>
            <a:r>
              <a:rPr lang="el-GR" dirty="0"/>
              <a:t>και βάσεις δεδομένων</a:t>
            </a:r>
            <a:r>
              <a:rPr lang="en-US" dirty="0"/>
              <a:t> (PostgreSQL, mongo DB)</a:t>
            </a:r>
            <a:endParaRPr lang="el-GR" dirty="0"/>
          </a:p>
        </p:txBody>
      </p:sp>
    </p:spTree>
    <p:extLst>
      <p:ext uri="{BB962C8B-B14F-4D97-AF65-F5344CB8AC3E}">
        <p14:creationId xmlns:p14="http://schemas.microsoft.com/office/powerpoint/2010/main" val="14521093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Tree>
    <p:extLst>
      <p:ext uri="{BB962C8B-B14F-4D97-AF65-F5344CB8AC3E}">
        <p14:creationId xmlns:p14="http://schemas.microsoft.com/office/powerpoint/2010/main" val="87489429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5" name="Θέση αριθμού διαφάνειας 3"/>
          <p:cNvSpPr>
            <a:spLocks noGrp="1"/>
          </p:cNvSpPr>
          <p:nvPr>
            <p:ph type="sldNum" sz="quarter" idx="5"/>
          </p:nvPr>
        </p:nvSpPr>
        <p:spPr>
          <a:xfrm>
            <a:off x="3884613" y="8685213"/>
            <a:ext cx="2971800" cy="457200"/>
          </a:xfrm>
        </p:spPr>
        <p:txBody>
          <a:bodyPr/>
          <a:lstStyle/>
          <a:p>
            <a:fld id="{F93199CD-3E1B-4AE6-990F-76F925F5EA9F}" type="slidenum">
              <a:rPr lang="el-GR" smtClean="0"/>
              <a:pPr/>
              <a:t>51</a:t>
            </a:fld>
            <a:endParaRPr lang="el-GR" dirty="0"/>
          </a:p>
        </p:txBody>
      </p:sp>
    </p:spTree>
    <p:extLst>
      <p:ext uri="{BB962C8B-B14F-4D97-AF65-F5344CB8AC3E}">
        <p14:creationId xmlns:p14="http://schemas.microsoft.com/office/powerpoint/2010/main" val="37246578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algn="just"/>
            <a:r>
              <a:rPr lang="el-GR" sz="1200" dirty="0"/>
              <a:t>Ένας «φυσικός»</a:t>
            </a:r>
            <a:r>
              <a:rPr lang="en-US" sz="1200" dirty="0"/>
              <a:t> server</a:t>
            </a:r>
            <a:r>
              <a:rPr lang="el-GR" sz="1200" dirty="0"/>
              <a:t> μπορεί να φιλοξενεί διαφορετικά λειτουργικά περιβάλλοντα σε εικονικά συστήματα (</a:t>
            </a:r>
            <a:r>
              <a:rPr lang="en-US" sz="1200" dirty="0"/>
              <a:t>Virtual Machines</a:t>
            </a:r>
            <a:r>
              <a:rPr lang="el-GR" sz="1200" dirty="0"/>
              <a:t>)</a:t>
            </a:r>
          </a:p>
          <a:p>
            <a:pPr algn="just" rtl="0"/>
            <a:r>
              <a:rPr lang="el-GR" sz="1200" dirty="0"/>
              <a:t>Οι εφαρμογές που εκτελούνται σε επίπεδο </a:t>
            </a:r>
            <a:r>
              <a:rPr lang="en-US" sz="1200" dirty="0"/>
              <a:t>VM </a:t>
            </a:r>
            <a:r>
              <a:rPr lang="el-GR" sz="1200" dirty="0"/>
              <a:t>επικοινωνούν μόνο με τον </a:t>
            </a:r>
            <a:r>
              <a:rPr lang="en-US" sz="1200" dirty="0"/>
              <a:t>kernel </a:t>
            </a:r>
            <a:r>
              <a:rPr lang="el-GR" sz="1200" dirty="0"/>
              <a:t>του </a:t>
            </a:r>
            <a:r>
              <a:rPr lang="en-US" sz="1200" dirty="0"/>
              <a:t>VM </a:t>
            </a:r>
            <a:r>
              <a:rPr lang="el-GR" sz="1200" dirty="0"/>
              <a:t>και όχι του</a:t>
            </a:r>
            <a:r>
              <a:rPr lang="en-US" sz="1200" dirty="0"/>
              <a:t> server</a:t>
            </a:r>
            <a:endParaRPr lang="el-GR" sz="1200" dirty="0"/>
          </a:p>
          <a:p>
            <a:endParaRPr lang="el-GR" dirty="0"/>
          </a:p>
        </p:txBody>
      </p:sp>
    </p:spTree>
    <p:extLst>
      <p:ext uri="{BB962C8B-B14F-4D97-AF65-F5344CB8AC3E}">
        <p14:creationId xmlns:p14="http://schemas.microsoft.com/office/powerpoint/2010/main" val="22834416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Ο</a:t>
            </a:r>
            <a:r>
              <a:rPr lang="el-GR" baseline="0" dirty="0"/>
              <a:t> στόχος της εκτέλεσης πολλαπλών λειτουργικών συστημάτων σε ένα υπολογιστικό σύστημα ήταν και το αρχικό κίνητρο για τη δημιουργία των εικονικών μηχανών.</a:t>
            </a:r>
          </a:p>
          <a:p>
            <a:r>
              <a:rPr lang="el-GR" dirty="0"/>
              <a:t>Ένα </a:t>
            </a:r>
            <a:r>
              <a:rPr lang="en-US" dirty="0"/>
              <a:t>VM </a:t>
            </a:r>
            <a:r>
              <a:rPr lang="el-GR" dirty="0"/>
              <a:t>αποτελείται κυρίως</a:t>
            </a:r>
            <a:r>
              <a:rPr lang="el-GR" baseline="0" dirty="0"/>
              <a:t> από ένα σύνολο ρυθμίσεων και αρχείων που διατηρούνται και αποθηκεύονται στον φυσικό υπολογιστή που τα φιλοξενεί </a:t>
            </a:r>
            <a:r>
              <a:rPr lang="en-US" baseline="0" dirty="0"/>
              <a:t>(host machine).</a:t>
            </a:r>
            <a:endParaRPr lang="el-GR" dirty="0"/>
          </a:p>
        </p:txBody>
      </p:sp>
    </p:spTree>
    <p:extLst>
      <p:ext uri="{BB962C8B-B14F-4D97-AF65-F5344CB8AC3E}">
        <p14:creationId xmlns:p14="http://schemas.microsoft.com/office/powerpoint/2010/main" val="16955205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indent="0">
              <a:buFont typeface="Wingdings" panose="05000000000000000000" pitchFamily="2" charset="2"/>
              <a:buNone/>
            </a:pPr>
            <a:r>
              <a:rPr lang="el-GR" dirty="0"/>
              <a:t>Η δυνατότητα</a:t>
            </a:r>
            <a:r>
              <a:rPr lang="el-GR" baseline="0" dirty="0"/>
              <a:t> ύπαρξης πολλών διαφορετικών λειτουργικών συστημάτων σε έναν υπολογιστή εισάγει ένα εικονικό επίπεδο ανάμεσα στο υλικό και στο λειτουργικό, επιτρέποντας το </a:t>
            </a:r>
            <a:r>
              <a:rPr lang="en-US" baseline="0" dirty="0"/>
              <a:t>VM </a:t>
            </a:r>
            <a:r>
              <a:rPr lang="el-GR" baseline="0" dirty="0"/>
              <a:t>να μπορεί να χρησιμοποιήσει πόρους του υπολογιστή(επεξεργαστική ισχύ, μνήμη, χώρο στο δίσκο).</a:t>
            </a:r>
          </a:p>
          <a:p>
            <a:r>
              <a:rPr lang="el-GR" baseline="0" dirty="0"/>
              <a:t>Το λειτουργικό του σύστημα δεν απαιτείται να είναι συμβατό με το υλικό του </a:t>
            </a:r>
            <a:r>
              <a:rPr lang="en-US" baseline="0" dirty="0"/>
              <a:t>server</a:t>
            </a:r>
            <a:r>
              <a:rPr lang="el-GR" baseline="0" dirty="0"/>
              <a:t>, επιτρέποντας έτσι την ύπαρξη μεγάλης ποικιλίας από λειτουργικά συστήματα σε ένας υπολογιστή</a:t>
            </a:r>
            <a:endParaRPr lang="el-GR" dirty="0"/>
          </a:p>
        </p:txBody>
      </p:sp>
    </p:spTree>
    <p:extLst>
      <p:ext uri="{BB962C8B-B14F-4D97-AF65-F5344CB8AC3E}">
        <p14:creationId xmlns:p14="http://schemas.microsoft.com/office/powerpoint/2010/main" val="26451583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Ένα ελαφρύ αυτόνομο εκτελέσιμο πακέτο λογισμικού που περιλαμβάνει όλα όσα χρειάζονται για την εκτέλεση μιας εφαρμογής:</a:t>
            </a:r>
          </a:p>
          <a:p>
            <a:r>
              <a:rPr lang="el-GR" dirty="0"/>
              <a:t>Κώδικας</a:t>
            </a:r>
          </a:p>
          <a:p>
            <a:r>
              <a:rPr lang="el-GR" dirty="0"/>
              <a:t>Εργαλεία συστήματος </a:t>
            </a:r>
          </a:p>
          <a:p>
            <a:r>
              <a:rPr lang="el-GR" dirty="0"/>
              <a:t>Βιβλιοθήκες συστήματος και ρυθμίσεις</a:t>
            </a:r>
          </a:p>
        </p:txBody>
      </p:sp>
    </p:spTree>
    <p:extLst>
      <p:ext uri="{BB962C8B-B14F-4D97-AF65-F5344CB8AC3E}">
        <p14:creationId xmlns:p14="http://schemas.microsoft.com/office/powerpoint/2010/main" val="293208004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Τίτλος 1"/>
          <p:cNvSpPr>
            <a:spLocks noGrp="1"/>
          </p:cNvSpPr>
          <p:nvPr>
            <p:ph type="ctrTitle"/>
          </p:nvPr>
        </p:nvSpPr>
        <p:spPr>
          <a:xfrm>
            <a:off x="1065214" y="1828800"/>
            <a:ext cx="8229600" cy="2895600"/>
          </a:xfrm>
        </p:spPr>
        <p:txBody>
          <a:bodyPr rtlCol="0" anchor="b">
            <a:normAutofit/>
          </a:bodyPr>
          <a:lstStyle>
            <a:lvl1pPr algn="l" rtl="0">
              <a:lnSpc>
                <a:spcPct val="80000"/>
              </a:lnSpc>
              <a:defRPr sz="6600">
                <a:solidFill>
                  <a:schemeClr val="tx1"/>
                </a:solidFill>
              </a:defRPr>
            </a:lvl1pPr>
          </a:lstStyle>
          <a:p>
            <a:pPr rtl="0"/>
            <a:r>
              <a:rPr lang="el-GR"/>
              <a:t>Κάντε κλικ για να επεξεργαστείτε τον τίτλο υποδείγματος</a:t>
            </a:r>
            <a:endParaRPr lang="el-GR" noProof="0" dirty="0"/>
          </a:p>
        </p:txBody>
      </p:sp>
      <p:sp>
        <p:nvSpPr>
          <p:cNvPr id="3" name="Υπότιτλος 2"/>
          <p:cNvSpPr>
            <a:spLocks noGrp="1"/>
          </p:cNvSpPr>
          <p:nvPr>
            <p:ph type="subTitle" idx="1"/>
          </p:nvPr>
        </p:nvSpPr>
        <p:spPr>
          <a:xfrm>
            <a:off x="1065213" y="4800600"/>
            <a:ext cx="8229600" cy="1219200"/>
          </a:xfrm>
        </p:spPr>
        <p:txBody>
          <a:bodyPr rtlCol="0">
            <a:normAutofit/>
          </a:bodyPr>
          <a:lstStyle>
            <a:lvl1pPr marL="0" indent="0" algn="l" rtl="0">
              <a:spcBef>
                <a:spcPts val="0"/>
              </a:spcBef>
              <a:buNone/>
              <a:defRPr sz="2000" cap="all" spc="200" baseline="0">
                <a:solidFill>
                  <a:schemeClr val="accent1"/>
                </a:solidFill>
              </a:defRPr>
            </a:lvl1pPr>
            <a:lvl2pPr marL="457200" indent="0" algn="ctr" rtl="0">
              <a:buNone/>
              <a:defRPr>
                <a:solidFill>
                  <a:schemeClr val="tx1">
                    <a:tint val="75000"/>
                  </a:schemeClr>
                </a:solidFill>
              </a:defRPr>
            </a:lvl2pPr>
            <a:lvl3pPr marL="914400" indent="0" algn="ctr" rtl="0">
              <a:buNone/>
              <a:defRPr>
                <a:solidFill>
                  <a:schemeClr val="tx1">
                    <a:tint val="75000"/>
                  </a:schemeClr>
                </a:solidFill>
              </a:defRPr>
            </a:lvl3pPr>
            <a:lvl4pPr marL="1371600" indent="0" algn="ctr" rtl="0">
              <a:buNone/>
              <a:defRPr>
                <a:solidFill>
                  <a:schemeClr val="tx1">
                    <a:tint val="75000"/>
                  </a:schemeClr>
                </a:solidFill>
              </a:defRPr>
            </a:lvl4pPr>
            <a:lvl5pPr marL="1828800" indent="0" algn="ctr" rtl="0">
              <a:buNone/>
              <a:defRPr>
                <a:solidFill>
                  <a:schemeClr val="tx1">
                    <a:tint val="75000"/>
                  </a:schemeClr>
                </a:solidFill>
              </a:defRPr>
            </a:lvl5pPr>
            <a:lvl6pPr marL="2286000" indent="0" algn="ctr" rtl="0">
              <a:buNone/>
              <a:defRPr>
                <a:solidFill>
                  <a:schemeClr val="tx1">
                    <a:tint val="75000"/>
                  </a:schemeClr>
                </a:solidFill>
              </a:defRPr>
            </a:lvl6pPr>
            <a:lvl7pPr marL="2743200" indent="0" algn="ctr" rtl="0">
              <a:buNone/>
              <a:defRPr>
                <a:solidFill>
                  <a:schemeClr val="tx1">
                    <a:tint val="75000"/>
                  </a:schemeClr>
                </a:solidFill>
              </a:defRPr>
            </a:lvl7pPr>
            <a:lvl8pPr marL="3200400" indent="0" algn="ctr" rtl="0">
              <a:buNone/>
              <a:defRPr>
                <a:solidFill>
                  <a:schemeClr val="tx1">
                    <a:tint val="75000"/>
                  </a:schemeClr>
                </a:solidFill>
              </a:defRPr>
            </a:lvl8pPr>
            <a:lvl9pPr marL="3657600" indent="0" algn="ctr" rtl="0">
              <a:buNone/>
              <a:defRPr>
                <a:solidFill>
                  <a:schemeClr val="tx1">
                    <a:tint val="75000"/>
                  </a:schemeClr>
                </a:solidFill>
              </a:defRPr>
            </a:lvl9pPr>
          </a:lstStyle>
          <a:p>
            <a:pPr rtl="0"/>
            <a:r>
              <a:rPr lang="el-GR" noProof="0"/>
              <a:t>Κάντε κλικ για να επεξεργαστείτε τον υπότιτλο του υποδείγματος</a:t>
            </a:r>
            <a:endParaRPr lang="el-GR" noProof="0" dirty="0"/>
          </a:p>
        </p:txBody>
      </p:sp>
    </p:spTree>
    <p:extLst>
      <p:ext uri="{BB962C8B-B14F-4D97-AF65-F5344CB8AC3E}">
        <p14:creationId xmlns:p14="http://schemas.microsoft.com/office/powerpoint/2010/main" val="94999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lstStyle>
            <a:lvl1pPr rtl="0">
              <a:defRPr/>
            </a:lvl1pPr>
          </a:lstStyle>
          <a:p>
            <a:pPr rtl="0"/>
            <a:r>
              <a:rPr lang="el-GR"/>
              <a:t>Κάντε κλικ για να επεξεργαστείτε τον τίτλο υποδείγματος</a:t>
            </a:r>
            <a:endParaRPr lang="el-GR" noProof="0" dirty="0"/>
          </a:p>
        </p:txBody>
      </p:sp>
      <p:sp>
        <p:nvSpPr>
          <p:cNvPr id="3" name="Σύμβολο κράτησης θέσης κατακόρυφου κειμένου 2"/>
          <p:cNvSpPr>
            <a:spLocks noGrp="1"/>
          </p:cNvSpPr>
          <p:nvPr>
            <p:ph type="body" orient="vert" idx="1"/>
          </p:nvPr>
        </p:nvSpPr>
        <p:spPr/>
        <p:txBody>
          <a:bodyPr vert="eaVert" rtlCol="0"/>
          <a:lstStyle/>
          <a:p>
            <a:pPr lvl="0" rtl="0"/>
            <a:r>
              <a:rPr lang="el-GR" noProof="0"/>
              <a:t>Επεξεργασία στυλ υποδείγματος κειμένου</a:t>
            </a:r>
          </a:p>
          <a:p>
            <a:pPr lvl="1" rtl="0"/>
            <a:r>
              <a:rPr lang="el-GR" noProof="0"/>
              <a:t>Δεύτερου επιπέδου</a:t>
            </a:r>
          </a:p>
          <a:p>
            <a:pPr lvl="2" rtl="0"/>
            <a:r>
              <a:rPr lang="el-GR" noProof="0"/>
              <a:t>Τρίτου επιπέδου</a:t>
            </a:r>
          </a:p>
          <a:p>
            <a:pPr lvl="3" rtl="0"/>
            <a:r>
              <a:rPr lang="el-GR" noProof="0"/>
              <a:t>Τέταρτου επιπέδου</a:t>
            </a:r>
          </a:p>
          <a:p>
            <a:pPr lvl="4" rtl="0"/>
            <a:r>
              <a:rPr lang="el-GR" noProof="0"/>
              <a:t>Πέμπτου επιπέδου</a:t>
            </a:r>
            <a:endParaRPr lang="el-GR" noProof="0" dirty="0"/>
          </a:p>
        </p:txBody>
      </p:sp>
      <p:sp>
        <p:nvSpPr>
          <p:cNvPr id="4" name="Σύμβολο κράτησης θέσης ημερομηνίας 3"/>
          <p:cNvSpPr>
            <a:spLocks noGrp="1"/>
          </p:cNvSpPr>
          <p:nvPr>
            <p:ph type="dt" sz="half" idx="10"/>
          </p:nvPr>
        </p:nvSpPr>
        <p:spPr/>
        <p:txBody>
          <a:bodyPr rtlCol="0"/>
          <a:lstStyle>
            <a:lvl1pPr>
              <a:defRPr/>
            </a:lvl1pPr>
          </a:lstStyle>
          <a:p>
            <a:fld id="{F7BAEBFE-BD66-4B03-8632-0855893E0E07}" type="datetime1">
              <a:rPr lang="el-GR" smtClean="0"/>
              <a:t>25/1/2019</a:t>
            </a:fld>
            <a:endParaRPr lang="el-GR" dirty="0"/>
          </a:p>
        </p:txBody>
      </p:sp>
      <p:sp>
        <p:nvSpPr>
          <p:cNvPr id="5" name="Σύμβολο κράτησης θέσης υποσέλιδου 4"/>
          <p:cNvSpPr>
            <a:spLocks noGrp="1"/>
          </p:cNvSpPr>
          <p:nvPr>
            <p:ph type="ftr" sz="quarter" idx="11"/>
          </p:nvPr>
        </p:nvSpPr>
        <p:spPr/>
        <p:txBody>
          <a:bodyPr rtlCol="0"/>
          <a:lstStyle/>
          <a:p>
            <a:pPr rtl="0"/>
            <a:r>
              <a:rPr lang="en-US" noProof="0"/>
              <a:t>Docker</a:t>
            </a:r>
            <a:endParaRPr lang="el-GR" noProof="0" dirty="0"/>
          </a:p>
        </p:txBody>
      </p:sp>
      <p:sp>
        <p:nvSpPr>
          <p:cNvPr id="6" name="Σύμβολο κράτησης θέσης αριθμού διαφάνειας 5"/>
          <p:cNvSpPr>
            <a:spLocks noGrp="1"/>
          </p:cNvSpPr>
          <p:nvPr>
            <p:ph type="sldNum" sz="quarter" idx="12"/>
          </p:nvPr>
        </p:nvSpPr>
        <p:spPr/>
        <p:txBody>
          <a:bodyPr rtlCol="0"/>
          <a:lstStyle/>
          <a:p>
            <a:pPr rtl="0"/>
            <a:fld id="{2A013F82-EE5E-44EE-A61D-E31C6657F26F}" type="slidenum">
              <a:rPr lang="el-GR" noProof="0"/>
              <a:t>‹#›</a:t>
            </a:fld>
            <a:endParaRPr lang="el-GR" noProof="0" dirty="0"/>
          </a:p>
        </p:txBody>
      </p:sp>
    </p:spTree>
    <p:extLst>
      <p:ext uri="{BB962C8B-B14F-4D97-AF65-F5344CB8AC3E}">
        <p14:creationId xmlns:p14="http://schemas.microsoft.com/office/powerpoint/2010/main" val="460095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9142412" y="381001"/>
            <a:ext cx="1524001" cy="5638800"/>
          </a:xfrm>
        </p:spPr>
        <p:txBody>
          <a:bodyPr vert="eaVert" rtlCol="0"/>
          <a:lstStyle>
            <a:lvl1pPr rtl="0">
              <a:defRPr/>
            </a:lvl1pPr>
          </a:lstStyle>
          <a:p>
            <a:pPr rtl="0"/>
            <a:r>
              <a:rPr lang="el-GR"/>
              <a:t>Κάντε κλικ για να επεξεργαστείτε τον τίτλο υποδείγματος</a:t>
            </a:r>
            <a:endParaRPr lang="el-GR" noProof="0" dirty="0"/>
          </a:p>
        </p:txBody>
      </p:sp>
      <p:sp>
        <p:nvSpPr>
          <p:cNvPr id="3" name="Σύμβολο κράτησης θέσης κατακόρυφου κειμένου 2"/>
          <p:cNvSpPr>
            <a:spLocks noGrp="1"/>
          </p:cNvSpPr>
          <p:nvPr>
            <p:ph type="body" orient="vert" idx="1"/>
          </p:nvPr>
        </p:nvSpPr>
        <p:spPr>
          <a:xfrm>
            <a:off x="1522412" y="381001"/>
            <a:ext cx="7391399" cy="5638800"/>
          </a:xfrm>
        </p:spPr>
        <p:txBody>
          <a:bodyPr vert="eaVert" rtlCol="0"/>
          <a:lstStyle/>
          <a:p>
            <a:pPr lvl="0" rtl="0"/>
            <a:r>
              <a:rPr lang="el-GR" noProof="0"/>
              <a:t>Επεξεργασία στυλ υποδείγματος κειμένου</a:t>
            </a:r>
          </a:p>
          <a:p>
            <a:pPr lvl="1" rtl="0"/>
            <a:r>
              <a:rPr lang="el-GR" noProof="0"/>
              <a:t>Δεύτερου επιπέδου</a:t>
            </a:r>
          </a:p>
          <a:p>
            <a:pPr lvl="2" rtl="0"/>
            <a:r>
              <a:rPr lang="el-GR" noProof="0"/>
              <a:t>Τρίτου επιπέδου</a:t>
            </a:r>
          </a:p>
          <a:p>
            <a:pPr lvl="3" rtl="0"/>
            <a:r>
              <a:rPr lang="el-GR" noProof="0"/>
              <a:t>Τέταρτου επιπέδου</a:t>
            </a:r>
          </a:p>
          <a:p>
            <a:pPr lvl="4" rtl="0"/>
            <a:r>
              <a:rPr lang="el-GR" noProof="0"/>
              <a:t>Πέμπτου επιπέδου</a:t>
            </a:r>
            <a:endParaRPr lang="el-GR" noProof="0" dirty="0"/>
          </a:p>
        </p:txBody>
      </p:sp>
      <p:sp>
        <p:nvSpPr>
          <p:cNvPr id="4" name="Σύμβολο κράτησης θέσης ημερομηνίας 3"/>
          <p:cNvSpPr>
            <a:spLocks noGrp="1"/>
          </p:cNvSpPr>
          <p:nvPr>
            <p:ph type="dt" sz="half" idx="10"/>
          </p:nvPr>
        </p:nvSpPr>
        <p:spPr/>
        <p:txBody>
          <a:bodyPr rtlCol="0"/>
          <a:lstStyle>
            <a:lvl1pPr>
              <a:defRPr/>
            </a:lvl1pPr>
          </a:lstStyle>
          <a:p>
            <a:fld id="{FD9576D6-1EBC-4907-89F5-AEA66F1D5C01}" type="datetime1">
              <a:rPr lang="el-GR" smtClean="0"/>
              <a:t>25/1/2019</a:t>
            </a:fld>
            <a:endParaRPr lang="el-GR" dirty="0"/>
          </a:p>
        </p:txBody>
      </p:sp>
      <p:sp>
        <p:nvSpPr>
          <p:cNvPr id="5" name="Σύμβολο κράτησης θέσης υποσέλιδου 4"/>
          <p:cNvSpPr>
            <a:spLocks noGrp="1"/>
          </p:cNvSpPr>
          <p:nvPr>
            <p:ph type="ftr" sz="quarter" idx="11"/>
          </p:nvPr>
        </p:nvSpPr>
        <p:spPr/>
        <p:txBody>
          <a:bodyPr rtlCol="0"/>
          <a:lstStyle/>
          <a:p>
            <a:pPr rtl="0"/>
            <a:r>
              <a:rPr lang="en-US" noProof="0"/>
              <a:t>Docker</a:t>
            </a:r>
            <a:endParaRPr lang="el-GR" noProof="0" dirty="0"/>
          </a:p>
        </p:txBody>
      </p:sp>
      <p:sp>
        <p:nvSpPr>
          <p:cNvPr id="6" name="Σύμβολο κράτησης θέσης αριθμού διαφάνειας 5"/>
          <p:cNvSpPr>
            <a:spLocks noGrp="1"/>
          </p:cNvSpPr>
          <p:nvPr>
            <p:ph type="sldNum" sz="quarter" idx="12"/>
          </p:nvPr>
        </p:nvSpPr>
        <p:spPr/>
        <p:txBody>
          <a:bodyPr rtlCol="0"/>
          <a:lstStyle/>
          <a:p>
            <a:pPr rtl="0"/>
            <a:fld id="{2A013F82-EE5E-44EE-A61D-E31C6657F26F}" type="slidenum">
              <a:rPr lang="el-GR" noProof="0"/>
              <a:t>‹#›</a:t>
            </a:fld>
            <a:endParaRPr lang="el-GR" noProof="0" dirty="0"/>
          </a:p>
        </p:txBody>
      </p:sp>
    </p:spTree>
    <p:extLst>
      <p:ext uri="{BB962C8B-B14F-4D97-AF65-F5344CB8AC3E}">
        <p14:creationId xmlns:p14="http://schemas.microsoft.com/office/powerpoint/2010/main" val="4079035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lstStyle>
            <a:lvl1pPr rtl="0">
              <a:defRPr/>
            </a:lvl1pPr>
          </a:lstStyle>
          <a:p>
            <a:pPr rtl="0"/>
            <a:r>
              <a:rPr lang="el-GR"/>
              <a:t>Κάντε κλικ για να επεξεργαστείτε τον τίτλο υποδείγματος</a:t>
            </a:r>
            <a:endParaRPr lang="el-GR" noProof="0" dirty="0"/>
          </a:p>
        </p:txBody>
      </p:sp>
      <p:sp>
        <p:nvSpPr>
          <p:cNvPr id="3" name="Σύμβολο κράτησης θέσης περιεχομένου 2"/>
          <p:cNvSpPr>
            <a:spLocks noGrp="1"/>
          </p:cNvSpPr>
          <p:nvPr>
            <p:ph idx="1"/>
          </p:nvPr>
        </p:nvSpPr>
        <p:spPr/>
        <p:txBody>
          <a:bodyPr rtlCol="0"/>
          <a:lstStyle>
            <a:lvl5pPr algn="l" rtl="0">
              <a:defRPr/>
            </a:lvl5pPr>
            <a:lvl6pPr algn="l" rtl="0">
              <a:defRPr/>
            </a:lvl6pPr>
          </a:lstStyle>
          <a:p>
            <a:pPr lvl="0" rtl="0"/>
            <a:r>
              <a:rPr lang="el-GR" noProof="0"/>
              <a:t>Επεξεργασία στυλ υποδείγματος κειμένου</a:t>
            </a:r>
          </a:p>
          <a:p>
            <a:pPr lvl="1" rtl="0"/>
            <a:r>
              <a:rPr lang="el-GR" noProof="0"/>
              <a:t>Δεύτερου επιπέδου</a:t>
            </a:r>
          </a:p>
          <a:p>
            <a:pPr lvl="2" rtl="0"/>
            <a:r>
              <a:rPr lang="el-GR" noProof="0"/>
              <a:t>Τρίτου επιπέδου</a:t>
            </a:r>
          </a:p>
          <a:p>
            <a:pPr lvl="3" rtl="0"/>
            <a:r>
              <a:rPr lang="el-GR" noProof="0"/>
              <a:t>Τέταρτου επιπέδου</a:t>
            </a:r>
          </a:p>
          <a:p>
            <a:pPr lvl="4" rtl="0"/>
            <a:r>
              <a:rPr lang="el-GR" noProof="0"/>
              <a:t>Πέμπτου επιπέδου</a:t>
            </a:r>
            <a:endParaRPr lang="el-GR" noProof="0" dirty="0"/>
          </a:p>
        </p:txBody>
      </p:sp>
      <p:sp>
        <p:nvSpPr>
          <p:cNvPr id="4" name="Σύμβολο κράτησης θέσης ημερομηνίας 3"/>
          <p:cNvSpPr>
            <a:spLocks noGrp="1"/>
          </p:cNvSpPr>
          <p:nvPr>
            <p:ph type="dt" sz="half" idx="10"/>
          </p:nvPr>
        </p:nvSpPr>
        <p:spPr/>
        <p:txBody>
          <a:bodyPr rtlCol="0"/>
          <a:lstStyle>
            <a:lvl1pPr>
              <a:defRPr/>
            </a:lvl1pPr>
          </a:lstStyle>
          <a:p>
            <a:fld id="{887CE733-29B6-48C9-AD92-4553211E5535}" type="datetime1">
              <a:rPr lang="el-GR" smtClean="0"/>
              <a:t>25/1/2019</a:t>
            </a:fld>
            <a:endParaRPr lang="el-GR" dirty="0"/>
          </a:p>
        </p:txBody>
      </p:sp>
      <p:sp>
        <p:nvSpPr>
          <p:cNvPr id="5" name="Σύμβολο κράτησης θέσης υποσέλιδου 4"/>
          <p:cNvSpPr>
            <a:spLocks noGrp="1"/>
          </p:cNvSpPr>
          <p:nvPr>
            <p:ph type="ftr" sz="quarter" idx="11"/>
          </p:nvPr>
        </p:nvSpPr>
        <p:spPr/>
        <p:txBody>
          <a:bodyPr rtlCol="0"/>
          <a:lstStyle/>
          <a:p>
            <a:pPr rtl="0"/>
            <a:r>
              <a:rPr lang="en-US" noProof="0"/>
              <a:t>Docker</a:t>
            </a:r>
            <a:endParaRPr lang="el-GR" noProof="0" dirty="0"/>
          </a:p>
        </p:txBody>
      </p:sp>
      <p:sp>
        <p:nvSpPr>
          <p:cNvPr id="6" name="Σύμβολο κράτησης θέσης αριθμού διαφάνειας 5"/>
          <p:cNvSpPr>
            <a:spLocks noGrp="1"/>
          </p:cNvSpPr>
          <p:nvPr>
            <p:ph type="sldNum" sz="quarter" idx="12"/>
          </p:nvPr>
        </p:nvSpPr>
        <p:spPr/>
        <p:txBody>
          <a:bodyPr rtlCol="0"/>
          <a:lstStyle/>
          <a:p>
            <a:pPr rtl="0"/>
            <a:fld id="{2A013F82-EE5E-44EE-A61D-E31C6657F26F}" type="slidenum">
              <a:rPr lang="el-GR" noProof="0"/>
              <a:t>‹#›</a:t>
            </a:fld>
            <a:endParaRPr lang="el-GR" noProof="0" dirty="0"/>
          </a:p>
        </p:txBody>
      </p:sp>
    </p:spTree>
    <p:extLst>
      <p:ext uri="{BB962C8B-B14F-4D97-AF65-F5344CB8AC3E}">
        <p14:creationId xmlns:p14="http://schemas.microsoft.com/office/powerpoint/2010/main" val="2738254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Τίτλος 1"/>
          <p:cNvSpPr>
            <a:spLocks noGrp="1"/>
          </p:cNvSpPr>
          <p:nvPr>
            <p:ph type="title"/>
          </p:nvPr>
        </p:nvSpPr>
        <p:spPr>
          <a:xfrm>
            <a:off x="1059614" y="2514600"/>
            <a:ext cx="8692399" cy="2819400"/>
          </a:xfrm>
        </p:spPr>
        <p:txBody>
          <a:bodyPr rtlCol="0" anchor="b">
            <a:normAutofit/>
          </a:bodyPr>
          <a:lstStyle>
            <a:lvl1pPr algn="l" rtl="0">
              <a:lnSpc>
                <a:spcPct val="80000"/>
              </a:lnSpc>
              <a:defRPr sz="4800" b="0" cap="none" baseline="0"/>
            </a:lvl1pPr>
          </a:lstStyle>
          <a:p>
            <a:pPr rtl="0"/>
            <a:r>
              <a:rPr lang="el-GR"/>
              <a:t>Κάντε κλικ για να επεξεργαστείτε τον τίτλο υποδείγματος</a:t>
            </a:r>
            <a:endParaRPr lang="el-GR" noProof="0" dirty="0"/>
          </a:p>
        </p:txBody>
      </p:sp>
      <p:sp>
        <p:nvSpPr>
          <p:cNvPr id="3" name="Σύμβολο κράτησης θέσης κειμένου 2"/>
          <p:cNvSpPr>
            <a:spLocks noGrp="1"/>
          </p:cNvSpPr>
          <p:nvPr>
            <p:ph type="body" idx="1"/>
          </p:nvPr>
        </p:nvSpPr>
        <p:spPr>
          <a:xfrm>
            <a:off x="1065213" y="5410200"/>
            <a:ext cx="8687333" cy="609601"/>
          </a:xfrm>
        </p:spPr>
        <p:txBody>
          <a:bodyPr rtlCol="0" anchor="t">
            <a:normAutofit/>
          </a:bodyPr>
          <a:lstStyle>
            <a:lvl1pPr marL="0" indent="0" algn="l" rtl="0">
              <a:spcBef>
                <a:spcPts val="0"/>
              </a:spcBef>
              <a:buNone/>
              <a:defRPr sz="2000" cap="all" spc="200" baseline="0">
                <a:solidFill>
                  <a:schemeClr val="accent1"/>
                </a:solidFill>
              </a:defRPr>
            </a:lvl1pPr>
            <a:lvl2pPr marL="457200" indent="0" algn="l" rtl="0">
              <a:buNone/>
              <a:defRPr sz="1800">
                <a:solidFill>
                  <a:schemeClr val="tx1">
                    <a:tint val="75000"/>
                  </a:schemeClr>
                </a:solidFill>
              </a:defRPr>
            </a:lvl2pPr>
            <a:lvl3pPr marL="914400" indent="0" algn="l" rtl="0">
              <a:buNone/>
              <a:defRPr sz="1600">
                <a:solidFill>
                  <a:schemeClr val="tx1">
                    <a:tint val="75000"/>
                  </a:schemeClr>
                </a:solidFill>
              </a:defRPr>
            </a:lvl3pPr>
            <a:lvl4pPr marL="1371600" indent="0" algn="l" rtl="0">
              <a:buNone/>
              <a:defRPr sz="1400">
                <a:solidFill>
                  <a:schemeClr val="tx1">
                    <a:tint val="75000"/>
                  </a:schemeClr>
                </a:solidFill>
              </a:defRPr>
            </a:lvl4pPr>
            <a:lvl5pPr marL="1828800" indent="0" algn="l" rtl="0">
              <a:buNone/>
              <a:defRPr sz="1400">
                <a:solidFill>
                  <a:schemeClr val="tx1">
                    <a:tint val="75000"/>
                  </a:schemeClr>
                </a:solidFill>
              </a:defRPr>
            </a:lvl5pPr>
            <a:lvl6pPr marL="2286000" indent="0" algn="l" rtl="0">
              <a:buNone/>
              <a:defRPr sz="1400">
                <a:solidFill>
                  <a:schemeClr val="tx1">
                    <a:tint val="75000"/>
                  </a:schemeClr>
                </a:solidFill>
              </a:defRPr>
            </a:lvl6pPr>
            <a:lvl7pPr marL="2743200" indent="0" algn="l" rtl="0">
              <a:buNone/>
              <a:defRPr sz="1400">
                <a:solidFill>
                  <a:schemeClr val="tx1">
                    <a:tint val="75000"/>
                  </a:schemeClr>
                </a:solidFill>
              </a:defRPr>
            </a:lvl7pPr>
            <a:lvl8pPr marL="3200400" indent="0" algn="l" rtl="0">
              <a:buNone/>
              <a:defRPr sz="1400">
                <a:solidFill>
                  <a:schemeClr val="tx1">
                    <a:tint val="75000"/>
                  </a:schemeClr>
                </a:solidFill>
              </a:defRPr>
            </a:lvl8pPr>
            <a:lvl9pPr marL="3657600" indent="0" algn="l" rtl="0">
              <a:buNone/>
              <a:defRPr sz="1400">
                <a:solidFill>
                  <a:schemeClr val="tx1">
                    <a:tint val="75000"/>
                  </a:schemeClr>
                </a:solidFill>
              </a:defRPr>
            </a:lvl9pPr>
          </a:lstStyle>
          <a:p>
            <a:pPr lvl="0" rtl="0"/>
            <a:r>
              <a:rPr lang="el-GR" noProof="0"/>
              <a:t>Επεξεργασία στυλ υποδείγματος κειμένου</a:t>
            </a:r>
          </a:p>
        </p:txBody>
      </p:sp>
      <p:sp>
        <p:nvSpPr>
          <p:cNvPr id="4" name="Σύμβολο κράτησης θέσης ημερομηνίας 3"/>
          <p:cNvSpPr>
            <a:spLocks noGrp="1"/>
          </p:cNvSpPr>
          <p:nvPr>
            <p:ph type="dt" sz="half" idx="10"/>
          </p:nvPr>
        </p:nvSpPr>
        <p:spPr/>
        <p:txBody>
          <a:bodyPr rtlCol="0"/>
          <a:lstStyle>
            <a:lvl1pPr>
              <a:defRPr/>
            </a:lvl1pPr>
          </a:lstStyle>
          <a:p>
            <a:fld id="{0CEF27F2-D117-48A5-BF35-7D7F46B09D3A}" type="datetime1">
              <a:rPr lang="el-GR" smtClean="0"/>
              <a:t>25/1/2019</a:t>
            </a:fld>
            <a:endParaRPr lang="el-GR" dirty="0"/>
          </a:p>
        </p:txBody>
      </p:sp>
      <p:sp>
        <p:nvSpPr>
          <p:cNvPr id="5" name="Σύμβολο κράτησης θέσης υποσέλιδου 4"/>
          <p:cNvSpPr>
            <a:spLocks noGrp="1"/>
          </p:cNvSpPr>
          <p:nvPr>
            <p:ph type="ftr" sz="quarter" idx="11"/>
          </p:nvPr>
        </p:nvSpPr>
        <p:spPr/>
        <p:txBody>
          <a:bodyPr rtlCol="0"/>
          <a:lstStyle/>
          <a:p>
            <a:pPr rtl="0"/>
            <a:r>
              <a:rPr lang="en-US" noProof="0"/>
              <a:t>Docker</a:t>
            </a:r>
            <a:endParaRPr lang="el-GR" noProof="0" dirty="0"/>
          </a:p>
        </p:txBody>
      </p:sp>
      <p:sp>
        <p:nvSpPr>
          <p:cNvPr id="6" name="Σύμβολο κράτησης θέσης αριθμού διαφάνειας 5"/>
          <p:cNvSpPr>
            <a:spLocks noGrp="1"/>
          </p:cNvSpPr>
          <p:nvPr>
            <p:ph type="sldNum" sz="quarter" idx="12"/>
          </p:nvPr>
        </p:nvSpPr>
        <p:spPr/>
        <p:txBody>
          <a:bodyPr rtlCol="0"/>
          <a:lstStyle/>
          <a:p>
            <a:pPr rtl="0"/>
            <a:fld id="{2A013F82-EE5E-44EE-A61D-E31C6657F26F}" type="slidenum">
              <a:rPr lang="el-GR" noProof="0"/>
              <a:t>‹#›</a:t>
            </a:fld>
            <a:endParaRPr lang="el-GR" noProof="0" dirty="0"/>
          </a:p>
        </p:txBody>
      </p:sp>
    </p:spTree>
    <p:extLst>
      <p:ext uri="{BB962C8B-B14F-4D97-AF65-F5344CB8AC3E}">
        <p14:creationId xmlns:p14="http://schemas.microsoft.com/office/powerpoint/2010/main" val="1761813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lstStyle>
            <a:lvl1pPr rtl="0">
              <a:defRPr/>
            </a:lvl1pPr>
          </a:lstStyle>
          <a:p>
            <a:pPr rtl="0"/>
            <a:r>
              <a:rPr lang="el-GR"/>
              <a:t>Κάντε κλικ για να επεξεργαστείτε τον τίτλο υποδείγματος</a:t>
            </a:r>
            <a:endParaRPr lang="el-GR" noProof="0" dirty="0"/>
          </a:p>
        </p:txBody>
      </p:sp>
      <p:sp>
        <p:nvSpPr>
          <p:cNvPr id="3" name="Σύμβολο κράτησης θέσης περιεχομένου 2"/>
          <p:cNvSpPr>
            <a:spLocks noGrp="1"/>
          </p:cNvSpPr>
          <p:nvPr>
            <p:ph sz="half" idx="1"/>
          </p:nvPr>
        </p:nvSpPr>
        <p:spPr>
          <a:xfrm>
            <a:off x="1504781" y="1905001"/>
            <a:ext cx="4419599" cy="4114800"/>
          </a:xfrm>
        </p:spPr>
        <p:txBody>
          <a:bodyPr rtlCol="0">
            <a:normAutofit/>
          </a:bodyPr>
          <a:lstStyle>
            <a:lvl1pPr algn="l" rtl="0">
              <a:defRPr sz="2400"/>
            </a:lvl1pPr>
            <a:lvl2pPr algn="l" rtl="0">
              <a:defRPr sz="2000"/>
            </a:lvl2pPr>
            <a:lvl3pPr algn="l" rtl="0">
              <a:defRPr sz="1800"/>
            </a:lvl3pPr>
            <a:lvl4pPr algn="l" rtl="0">
              <a:defRPr sz="1600"/>
            </a:lvl4pPr>
            <a:lvl5pPr algn="l" rtl="0">
              <a:defRPr sz="1600"/>
            </a:lvl5pPr>
            <a:lvl6pPr algn="l" rtl="0">
              <a:defRPr sz="1600"/>
            </a:lvl6pPr>
            <a:lvl7pPr algn="l" rtl="0">
              <a:defRPr sz="1600"/>
            </a:lvl7pPr>
            <a:lvl8pPr algn="l" rtl="0">
              <a:defRPr sz="1600"/>
            </a:lvl8pPr>
            <a:lvl9pPr algn="l" rtl="0">
              <a:defRPr sz="1600"/>
            </a:lvl9pPr>
          </a:lstStyle>
          <a:p>
            <a:pPr lvl="0" rtl="0"/>
            <a:r>
              <a:rPr lang="el-GR" noProof="0"/>
              <a:t>Επεξεργασία στυλ υποδείγματος κειμένου</a:t>
            </a:r>
          </a:p>
          <a:p>
            <a:pPr lvl="1" rtl="0"/>
            <a:r>
              <a:rPr lang="el-GR" noProof="0"/>
              <a:t>Δεύτερου επιπέδου</a:t>
            </a:r>
          </a:p>
          <a:p>
            <a:pPr lvl="2" rtl="0"/>
            <a:r>
              <a:rPr lang="el-GR" noProof="0"/>
              <a:t>Τρίτου επιπέδου</a:t>
            </a:r>
          </a:p>
          <a:p>
            <a:pPr lvl="3" rtl="0"/>
            <a:r>
              <a:rPr lang="el-GR" noProof="0"/>
              <a:t>Τέταρτου επιπέδου</a:t>
            </a:r>
          </a:p>
          <a:p>
            <a:pPr lvl="4" rtl="0"/>
            <a:r>
              <a:rPr lang="el-GR" noProof="0"/>
              <a:t>Πέμπτου επιπέδου</a:t>
            </a:r>
            <a:endParaRPr lang="el-GR" noProof="0" dirty="0"/>
          </a:p>
        </p:txBody>
      </p:sp>
      <p:sp>
        <p:nvSpPr>
          <p:cNvPr id="4" name="Σύμβολο κράτησης θέσης περιεχομένου 3"/>
          <p:cNvSpPr>
            <a:spLocks noGrp="1"/>
          </p:cNvSpPr>
          <p:nvPr>
            <p:ph sz="half" idx="2"/>
          </p:nvPr>
        </p:nvSpPr>
        <p:spPr>
          <a:xfrm>
            <a:off x="6229183" y="1905001"/>
            <a:ext cx="4419600" cy="4114800"/>
          </a:xfrm>
        </p:spPr>
        <p:txBody>
          <a:bodyPr rtlCol="0">
            <a:normAutofit/>
          </a:bodyPr>
          <a:lstStyle>
            <a:lvl1pPr algn="l" rtl="0">
              <a:defRPr sz="2400"/>
            </a:lvl1pPr>
            <a:lvl2pPr algn="l" rtl="0">
              <a:defRPr sz="2000"/>
            </a:lvl2pPr>
            <a:lvl3pPr algn="l" rtl="0">
              <a:defRPr sz="1800"/>
            </a:lvl3pPr>
            <a:lvl4pPr algn="l" rtl="0">
              <a:defRPr sz="1600"/>
            </a:lvl4pPr>
            <a:lvl5pPr algn="l" rtl="0">
              <a:defRPr sz="1600"/>
            </a:lvl5pPr>
            <a:lvl6pPr algn="l" rtl="0">
              <a:defRPr sz="1600"/>
            </a:lvl6pPr>
            <a:lvl7pPr algn="l" rtl="0">
              <a:defRPr sz="1600"/>
            </a:lvl7pPr>
            <a:lvl8pPr algn="l" rtl="0">
              <a:defRPr sz="1600"/>
            </a:lvl8pPr>
            <a:lvl9pPr algn="l" rtl="0">
              <a:defRPr sz="1600"/>
            </a:lvl9pPr>
          </a:lstStyle>
          <a:p>
            <a:pPr lvl="0" rtl="0"/>
            <a:r>
              <a:rPr lang="el-GR" noProof="0"/>
              <a:t>Επεξεργασία στυλ υποδείγματος κειμένου</a:t>
            </a:r>
          </a:p>
          <a:p>
            <a:pPr lvl="1" rtl="0"/>
            <a:r>
              <a:rPr lang="el-GR" noProof="0"/>
              <a:t>Δεύτερου επιπέδου</a:t>
            </a:r>
          </a:p>
          <a:p>
            <a:pPr lvl="2" rtl="0"/>
            <a:r>
              <a:rPr lang="el-GR" noProof="0"/>
              <a:t>Τρίτου επιπέδου</a:t>
            </a:r>
          </a:p>
          <a:p>
            <a:pPr lvl="3" rtl="0"/>
            <a:r>
              <a:rPr lang="el-GR" noProof="0"/>
              <a:t>Τέταρτου επιπέδου</a:t>
            </a:r>
          </a:p>
          <a:p>
            <a:pPr lvl="4" rtl="0"/>
            <a:r>
              <a:rPr lang="el-GR" noProof="0"/>
              <a:t>Πέμπτου επιπέδου</a:t>
            </a:r>
            <a:endParaRPr lang="el-GR" noProof="0" dirty="0"/>
          </a:p>
        </p:txBody>
      </p:sp>
      <p:sp>
        <p:nvSpPr>
          <p:cNvPr id="5" name="Σύμβολο κράτησης θέσης ημερομηνίας 4"/>
          <p:cNvSpPr>
            <a:spLocks noGrp="1"/>
          </p:cNvSpPr>
          <p:nvPr>
            <p:ph type="dt" sz="half" idx="10"/>
          </p:nvPr>
        </p:nvSpPr>
        <p:spPr/>
        <p:txBody>
          <a:bodyPr rtlCol="0"/>
          <a:lstStyle>
            <a:lvl1pPr>
              <a:defRPr/>
            </a:lvl1pPr>
          </a:lstStyle>
          <a:p>
            <a:fld id="{28CF1E8B-9165-4406-AA18-F9D9C4B86F1A}" type="datetime1">
              <a:rPr lang="el-GR" smtClean="0"/>
              <a:t>25/1/2019</a:t>
            </a:fld>
            <a:endParaRPr lang="el-GR" dirty="0"/>
          </a:p>
        </p:txBody>
      </p:sp>
      <p:sp>
        <p:nvSpPr>
          <p:cNvPr id="6" name="Σύμβολο κράτησης θέσης υποσέλιδου 5"/>
          <p:cNvSpPr>
            <a:spLocks noGrp="1"/>
          </p:cNvSpPr>
          <p:nvPr>
            <p:ph type="ftr" sz="quarter" idx="11"/>
          </p:nvPr>
        </p:nvSpPr>
        <p:spPr/>
        <p:txBody>
          <a:bodyPr rtlCol="0"/>
          <a:lstStyle/>
          <a:p>
            <a:pPr rtl="0"/>
            <a:r>
              <a:rPr lang="en-US" noProof="0"/>
              <a:t>Docker</a:t>
            </a:r>
            <a:endParaRPr lang="el-GR" noProof="0" dirty="0"/>
          </a:p>
        </p:txBody>
      </p:sp>
      <p:sp>
        <p:nvSpPr>
          <p:cNvPr id="7" name="Σύμβολο κράτησης θέσης αριθμού διαφάνειας 6"/>
          <p:cNvSpPr>
            <a:spLocks noGrp="1"/>
          </p:cNvSpPr>
          <p:nvPr>
            <p:ph type="sldNum" sz="quarter" idx="12"/>
          </p:nvPr>
        </p:nvSpPr>
        <p:spPr/>
        <p:txBody>
          <a:bodyPr rtlCol="0"/>
          <a:lstStyle/>
          <a:p>
            <a:pPr rtl="0"/>
            <a:fld id="{2A013F82-EE5E-44EE-A61D-E31C6657F26F}" type="slidenum">
              <a:rPr lang="el-GR" noProof="0" smtClean="0"/>
              <a:t>‹#›</a:t>
            </a:fld>
            <a:endParaRPr lang="el-GR" noProof="0" dirty="0"/>
          </a:p>
        </p:txBody>
      </p:sp>
    </p:spTree>
    <p:extLst>
      <p:ext uri="{BB962C8B-B14F-4D97-AF65-F5344CB8AC3E}">
        <p14:creationId xmlns:p14="http://schemas.microsoft.com/office/powerpoint/2010/main" val="2825340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lstStyle>
            <a:lvl1pPr algn="l" rtl="0">
              <a:defRPr/>
            </a:lvl1pPr>
          </a:lstStyle>
          <a:p>
            <a:pPr rtl="0"/>
            <a:r>
              <a:rPr lang="el-GR"/>
              <a:t>Κάντε κλικ για να επεξεργαστείτε τον τίτλο υποδείγματος</a:t>
            </a:r>
            <a:endParaRPr lang="el-GR" noProof="0" dirty="0"/>
          </a:p>
        </p:txBody>
      </p:sp>
      <p:sp>
        <p:nvSpPr>
          <p:cNvPr id="3" name="Σύμβολο κράτησης θέσης κειμένου 2"/>
          <p:cNvSpPr>
            <a:spLocks noGrp="1"/>
          </p:cNvSpPr>
          <p:nvPr>
            <p:ph type="body" idx="1"/>
          </p:nvPr>
        </p:nvSpPr>
        <p:spPr>
          <a:xfrm>
            <a:off x="1522411" y="1905000"/>
            <a:ext cx="4416552" cy="762000"/>
          </a:xfrm>
        </p:spPr>
        <p:txBody>
          <a:bodyPr rtlCol="0" anchor="ctr">
            <a:noAutofit/>
          </a:bodyPr>
          <a:lstStyle>
            <a:lvl1pPr marL="0" indent="0" algn="l" rtl="0">
              <a:spcBef>
                <a:spcPts val="0"/>
              </a:spcBef>
              <a:buNone/>
              <a:defRPr sz="2000" b="0" cap="all" spc="200" baseline="0">
                <a:solidFill>
                  <a:schemeClr val="accent1"/>
                </a:solidFill>
              </a:defRPr>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el-GR" noProof="0"/>
              <a:t>Επεξεργασία στυλ υποδείγματος κειμένου</a:t>
            </a:r>
          </a:p>
        </p:txBody>
      </p:sp>
      <p:sp>
        <p:nvSpPr>
          <p:cNvPr id="4" name="Σύμβολο κράτησης θέσης περιεχομένου 3"/>
          <p:cNvSpPr>
            <a:spLocks noGrp="1"/>
          </p:cNvSpPr>
          <p:nvPr>
            <p:ph sz="half" idx="2"/>
          </p:nvPr>
        </p:nvSpPr>
        <p:spPr>
          <a:xfrm>
            <a:off x="1522411" y="2743201"/>
            <a:ext cx="4416552" cy="3276600"/>
          </a:xfrm>
        </p:spPr>
        <p:txBody>
          <a:bodyPr rtlCol="0">
            <a:normAutofit/>
          </a:bodyPr>
          <a:lstStyle>
            <a:lvl1pPr algn="l" rtl="0">
              <a:defRPr sz="2400"/>
            </a:lvl1pPr>
            <a:lvl2pPr algn="l" rtl="0">
              <a:defRPr sz="2000"/>
            </a:lvl2pPr>
            <a:lvl3pPr algn="l" rtl="0">
              <a:defRPr sz="1800"/>
            </a:lvl3pPr>
            <a:lvl4pPr algn="l" rtl="0">
              <a:defRPr sz="1600"/>
            </a:lvl4pPr>
            <a:lvl5pPr algn="l" rtl="0">
              <a:defRPr sz="1600"/>
            </a:lvl5pPr>
            <a:lvl6pPr algn="l" rtl="0">
              <a:defRPr sz="1600"/>
            </a:lvl6pPr>
            <a:lvl7pPr algn="l" rtl="0">
              <a:defRPr sz="1600"/>
            </a:lvl7pPr>
            <a:lvl8pPr algn="l" rtl="0">
              <a:defRPr sz="1600"/>
            </a:lvl8pPr>
            <a:lvl9pPr algn="l" rtl="0">
              <a:defRPr sz="1600"/>
            </a:lvl9pPr>
          </a:lstStyle>
          <a:p>
            <a:pPr lvl="0" rtl="0"/>
            <a:r>
              <a:rPr lang="el-GR" noProof="0"/>
              <a:t>Επεξεργασία στυλ υποδείγματος κειμένου</a:t>
            </a:r>
          </a:p>
          <a:p>
            <a:pPr lvl="1" rtl="0"/>
            <a:r>
              <a:rPr lang="el-GR" noProof="0"/>
              <a:t>Δεύτερου επιπέδου</a:t>
            </a:r>
          </a:p>
          <a:p>
            <a:pPr lvl="2" rtl="0"/>
            <a:r>
              <a:rPr lang="el-GR" noProof="0"/>
              <a:t>Τρίτου επιπέδου</a:t>
            </a:r>
          </a:p>
          <a:p>
            <a:pPr lvl="3" rtl="0"/>
            <a:r>
              <a:rPr lang="el-GR" noProof="0"/>
              <a:t>Τέταρτου επιπέδου</a:t>
            </a:r>
          </a:p>
          <a:p>
            <a:pPr lvl="4" rtl="0"/>
            <a:r>
              <a:rPr lang="el-GR" noProof="0"/>
              <a:t>Πέμπτου επιπέδου</a:t>
            </a:r>
            <a:endParaRPr lang="el-GR" noProof="0" dirty="0"/>
          </a:p>
        </p:txBody>
      </p:sp>
      <p:sp>
        <p:nvSpPr>
          <p:cNvPr id="5" name="Σύμβολο κράτησης θέσης κειμένου 4"/>
          <p:cNvSpPr>
            <a:spLocks noGrp="1"/>
          </p:cNvSpPr>
          <p:nvPr>
            <p:ph type="body" sz="quarter" idx="3"/>
          </p:nvPr>
        </p:nvSpPr>
        <p:spPr>
          <a:xfrm>
            <a:off x="6249861" y="1905000"/>
            <a:ext cx="4416552" cy="762000"/>
          </a:xfrm>
        </p:spPr>
        <p:txBody>
          <a:bodyPr rtlCol="0" anchor="ctr">
            <a:noAutofit/>
          </a:bodyPr>
          <a:lstStyle>
            <a:lvl1pPr marL="0" indent="0" algn="l" rtl="0">
              <a:spcBef>
                <a:spcPts val="0"/>
              </a:spcBef>
              <a:buNone/>
              <a:defRPr sz="2000" b="0" cap="all" spc="200" baseline="0">
                <a:solidFill>
                  <a:schemeClr val="accent1"/>
                </a:solidFill>
              </a:defRPr>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el-GR" noProof="0"/>
              <a:t>Επεξεργασία στυλ υποδείγματος κειμένου</a:t>
            </a:r>
          </a:p>
        </p:txBody>
      </p:sp>
      <p:sp>
        <p:nvSpPr>
          <p:cNvPr id="6" name="Σύμβολο κράτησης θέσης περιεχομένου 5"/>
          <p:cNvSpPr>
            <a:spLocks noGrp="1"/>
          </p:cNvSpPr>
          <p:nvPr>
            <p:ph sz="quarter" idx="4"/>
          </p:nvPr>
        </p:nvSpPr>
        <p:spPr>
          <a:xfrm>
            <a:off x="6249861" y="2743201"/>
            <a:ext cx="4416552" cy="3276600"/>
          </a:xfrm>
        </p:spPr>
        <p:txBody>
          <a:bodyPr rtlCol="0">
            <a:normAutofit/>
          </a:bodyPr>
          <a:lstStyle>
            <a:lvl1pPr algn="l" rtl="0">
              <a:defRPr sz="2400"/>
            </a:lvl1pPr>
            <a:lvl2pPr algn="l" rtl="0">
              <a:defRPr sz="2000"/>
            </a:lvl2pPr>
            <a:lvl3pPr algn="l" rtl="0">
              <a:defRPr sz="1800"/>
            </a:lvl3pPr>
            <a:lvl4pPr algn="l" rtl="0">
              <a:defRPr sz="1600"/>
            </a:lvl4pPr>
            <a:lvl5pPr algn="l" rtl="0">
              <a:defRPr sz="1600"/>
            </a:lvl5pPr>
            <a:lvl6pPr algn="l" rtl="0">
              <a:defRPr sz="1600"/>
            </a:lvl6pPr>
            <a:lvl7pPr algn="l" rtl="0">
              <a:defRPr sz="1600"/>
            </a:lvl7pPr>
            <a:lvl8pPr algn="l" rtl="0">
              <a:defRPr sz="1600"/>
            </a:lvl8pPr>
            <a:lvl9pPr algn="l" rtl="0">
              <a:defRPr sz="1600"/>
            </a:lvl9pPr>
          </a:lstStyle>
          <a:p>
            <a:pPr lvl="0" rtl="0"/>
            <a:r>
              <a:rPr lang="el-GR" noProof="0"/>
              <a:t>Επεξεργασία στυλ υποδείγματος κειμένου</a:t>
            </a:r>
          </a:p>
          <a:p>
            <a:pPr lvl="1" rtl="0"/>
            <a:r>
              <a:rPr lang="el-GR" noProof="0"/>
              <a:t>Δεύτερου επιπέδου</a:t>
            </a:r>
          </a:p>
          <a:p>
            <a:pPr lvl="2" rtl="0"/>
            <a:r>
              <a:rPr lang="el-GR" noProof="0"/>
              <a:t>Τρίτου επιπέδου</a:t>
            </a:r>
          </a:p>
          <a:p>
            <a:pPr lvl="3" rtl="0"/>
            <a:r>
              <a:rPr lang="el-GR" noProof="0"/>
              <a:t>Τέταρτου επιπέδου</a:t>
            </a:r>
          </a:p>
          <a:p>
            <a:pPr lvl="4" rtl="0"/>
            <a:r>
              <a:rPr lang="el-GR" noProof="0"/>
              <a:t>Πέμπτου επιπέδου</a:t>
            </a:r>
            <a:endParaRPr lang="el-GR" noProof="0" dirty="0"/>
          </a:p>
        </p:txBody>
      </p:sp>
      <p:sp>
        <p:nvSpPr>
          <p:cNvPr id="7" name="Σύμβολο κράτησης θέσης ημερομηνίας 6"/>
          <p:cNvSpPr>
            <a:spLocks noGrp="1"/>
          </p:cNvSpPr>
          <p:nvPr>
            <p:ph type="dt" sz="half" idx="10"/>
          </p:nvPr>
        </p:nvSpPr>
        <p:spPr/>
        <p:txBody>
          <a:bodyPr rtlCol="0"/>
          <a:lstStyle>
            <a:lvl1pPr>
              <a:defRPr/>
            </a:lvl1pPr>
          </a:lstStyle>
          <a:p>
            <a:fld id="{EF1376FD-A675-4988-AFE4-8BEFCF001381}" type="datetime1">
              <a:rPr lang="el-GR" smtClean="0"/>
              <a:t>25/1/2019</a:t>
            </a:fld>
            <a:endParaRPr lang="el-GR" dirty="0"/>
          </a:p>
        </p:txBody>
      </p:sp>
      <p:sp>
        <p:nvSpPr>
          <p:cNvPr id="8" name="Σύμβολο κράτησης θέσης υποσέλιδου 7"/>
          <p:cNvSpPr>
            <a:spLocks noGrp="1"/>
          </p:cNvSpPr>
          <p:nvPr>
            <p:ph type="ftr" sz="quarter" idx="11"/>
          </p:nvPr>
        </p:nvSpPr>
        <p:spPr/>
        <p:txBody>
          <a:bodyPr rtlCol="0"/>
          <a:lstStyle/>
          <a:p>
            <a:pPr rtl="0"/>
            <a:r>
              <a:rPr lang="en-US" noProof="0"/>
              <a:t>Docker</a:t>
            </a:r>
            <a:endParaRPr lang="el-GR" noProof="0" dirty="0"/>
          </a:p>
        </p:txBody>
      </p:sp>
      <p:sp>
        <p:nvSpPr>
          <p:cNvPr id="9" name="Σύμβολο κράτησης θέσης αριθμού διαφάνειας 8"/>
          <p:cNvSpPr>
            <a:spLocks noGrp="1"/>
          </p:cNvSpPr>
          <p:nvPr>
            <p:ph type="sldNum" sz="quarter" idx="12"/>
          </p:nvPr>
        </p:nvSpPr>
        <p:spPr/>
        <p:txBody>
          <a:bodyPr rtlCol="0"/>
          <a:lstStyle/>
          <a:p>
            <a:pPr rtl="0"/>
            <a:fld id="{2A013F82-EE5E-44EE-A61D-E31C6657F26F}" type="slidenum">
              <a:rPr lang="el-GR" noProof="0" smtClean="0"/>
              <a:t>‹#›</a:t>
            </a:fld>
            <a:endParaRPr lang="el-GR" noProof="0" dirty="0"/>
          </a:p>
        </p:txBody>
      </p:sp>
    </p:spTree>
    <p:extLst>
      <p:ext uri="{BB962C8B-B14F-4D97-AF65-F5344CB8AC3E}">
        <p14:creationId xmlns:p14="http://schemas.microsoft.com/office/powerpoint/2010/main" val="4208419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lstStyle>
            <a:lvl1pPr rtl="0">
              <a:defRPr/>
            </a:lvl1pPr>
          </a:lstStyle>
          <a:p>
            <a:pPr rtl="0"/>
            <a:r>
              <a:rPr lang="el-GR"/>
              <a:t>Κάντε κλικ για να επεξεργαστείτε τον τίτλο υποδείγματος</a:t>
            </a:r>
            <a:endParaRPr lang="el-GR" noProof="0" dirty="0"/>
          </a:p>
        </p:txBody>
      </p:sp>
      <p:sp>
        <p:nvSpPr>
          <p:cNvPr id="3" name="Σύμβολο κράτησης θέσης ημερομηνίας 2"/>
          <p:cNvSpPr>
            <a:spLocks noGrp="1"/>
          </p:cNvSpPr>
          <p:nvPr>
            <p:ph type="dt" sz="half" idx="10"/>
          </p:nvPr>
        </p:nvSpPr>
        <p:spPr/>
        <p:txBody>
          <a:bodyPr rtlCol="0"/>
          <a:lstStyle>
            <a:lvl1pPr>
              <a:defRPr/>
            </a:lvl1pPr>
          </a:lstStyle>
          <a:p>
            <a:fld id="{F9FDA7B9-0FD2-4011-A793-4B70E9429C02}" type="datetime1">
              <a:rPr lang="el-GR" smtClean="0"/>
              <a:t>25/1/2019</a:t>
            </a:fld>
            <a:endParaRPr lang="el-GR" dirty="0"/>
          </a:p>
        </p:txBody>
      </p:sp>
      <p:sp>
        <p:nvSpPr>
          <p:cNvPr id="4" name="Σύμβολο κράτησης θέσης υποσέλιδου 3"/>
          <p:cNvSpPr>
            <a:spLocks noGrp="1"/>
          </p:cNvSpPr>
          <p:nvPr>
            <p:ph type="ftr" sz="quarter" idx="11"/>
          </p:nvPr>
        </p:nvSpPr>
        <p:spPr/>
        <p:txBody>
          <a:bodyPr rtlCol="0"/>
          <a:lstStyle/>
          <a:p>
            <a:pPr rtl="0"/>
            <a:r>
              <a:rPr lang="en-US" noProof="0"/>
              <a:t>Docker</a:t>
            </a:r>
            <a:endParaRPr lang="el-GR" noProof="0" dirty="0"/>
          </a:p>
        </p:txBody>
      </p:sp>
      <p:sp>
        <p:nvSpPr>
          <p:cNvPr id="5" name="Σύμβολο κράτησης θέσης αριθμού διαφάνειας 4"/>
          <p:cNvSpPr>
            <a:spLocks noGrp="1"/>
          </p:cNvSpPr>
          <p:nvPr>
            <p:ph type="sldNum" sz="quarter" idx="12"/>
          </p:nvPr>
        </p:nvSpPr>
        <p:spPr/>
        <p:txBody>
          <a:bodyPr rtlCol="0"/>
          <a:lstStyle/>
          <a:p>
            <a:pPr rtl="0"/>
            <a:fld id="{2A013F82-EE5E-44EE-A61D-E31C6657F26F}" type="slidenum">
              <a:rPr lang="el-GR" noProof="0"/>
              <a:t>‹#›</a:t>
            </a:fld>
            <a:endParaRPr lang="el-GR" noProof="0" dirty="0"/>
          </a:p>
        </p:txBody>
      </p:sp>
    </p:spTree>
    <p:extLst>
      <p:ext uri="{BB962C8B-B14F-4D97-AF65-F5344CB8AC3E}">
        <p14:creationId xmlns:p14="http://schemas.microsoft.com/office/powerpoint/2010/main" val="1626631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bg>
      <p:bgPr>
        <a:solidFill>
          <a:schemeClr val="bg2"/>
        </a:solidFill>
        <a:effectLst/>
      </p:bgPr>
    </p:bg>
    <p:spTree>
      <p:nvGrpSpPr>
        <p:cNvPr id="1" name=""/>
        <p:cNvGrpSpPr/>
        <p:nvPr/>
      </p:nvGrpSpPr>
      <p:grpSpPr>
        <a:xfrm>
          <a:off x="0" y="0"/>
          <a:ext cx="0" cy="0"/>
          <a:chOff x="0" y="0"/>
          <a:chExt cx="0" cy="0"/>
        </a:xfrm>
      </p:grpSpPr>
      <p:sp>
        <p:nvSpPr>
          <p:cNvPr id="2" name="Σύμβολο κράτησης θέσης ημερομηνίας 1"/>
          <p:cNvSpPr>
            <a:spLocks noGrp="1"/>
          </p:cNvSpPr>
          <p:nvPr>
            <p:ph type="dt" sz="half" idx="10"/>
          </p:nvPr>
        </p:nvSpPr>
        <p:spPr/>
        <p:txBody>
          <a:bodyPr rtlCol="0"/>
          <a:lstStyle>
            <a:lvl1pPr>
              <a:defRPr/>
            </a:lvl1pPr>
          </a:lstStyle>
          <a:p>
            <a:fld id="{F770EA9E-D41C-4B24-B8A5-7EF154311F0E}" type="datetime1">
              <a:rPr lang="el-GR" smtClean="0"/>
              <a:t>25/1/2019</a:t>
            </a:fld>
            <a:endParaRPr lang="el-GR" dirty="0"/>
          </a:p>
        </p:txBody>
      </p:sp>
      <p:sp>
        <p:nvSpPr>
          <p:cNvPr id="3" name="Σύμβολο κράτησης θέσης υποσέλιδου 2"/>
          <p:cNvSpPr>
            <a:spLocks noGrp="1"/>
          </p:cNvSpPr>
          <p:nvPr>
            <p:ph type="ftr" sz="quarter" idx="11"/>
          </p:nvPr>
        </p:nvSpPr>
        <p:spPr/>
        <p:txBody>
          <a:bodyPr rtlCol="0"/>
          <a:lstStyle/>
          <a:p>
            <a:pPr rtl="0"/>
            <a:r>
              <a:rPr lang="en-US" noProof="0"/>
              <a:t>Docker</a:t>
            </a:r>
            <a:endParaRPr lang="el-GR" noProof="0" dirty="0"/>
          </a:p>
        </p:txBody>
      </p:sp>
      <p:sp>
        <p:nvSpPr>
          <p:cNvPr id="4" name="Σύμβολο κράτησης θέσης αριθμού διαφάνειας 3"/>
          <p:cNvSpPr>
            <a:spLocks noGrp="1"/>
          </p:cNvSpPr>
          <p:nvPr>
            <p:ph type="sldNum" sz="quarter" idx="12"/>
          </p:nvPr>
        </p:nvSpPr>
        <p:spPr/>
        <p:txBody>
          <a:bodyPr rtlCol="0"/>
          <a:lstStyle/>
          <a:p>
            <a:pPr rtl="0"/>
            <a:fld id="{2A013F82-EE5E-44EE-A61D-E31C6657F26F}" type="slidenum">
              <a:rPr lang="el-GR" noProof="0"/>
              <a:t>‹#›</a:t>
            </a:fld>
            <a:endParaRPr lang="el-GR" noProof="0" dirty="0"/>
          </a:p>
        </p:txBody>
      </p:sp>
    </p:spTree>
    <p:extLst>
      <p:ext uri="{BB962C8B-B14F-4D97-AF65-F5344CB8AC3E}">
        <p14:creationId xmlns:p14="http://schemas.microsoft.com/office/powerpoint/2010/main" val="3607540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Τίτλος 1"/>
          <p:cNvSpPr>
            <a:spLocks noGrp="1"/>
          </p:cNvSpPr>
          <p:nvPr>
            <p:ph type="title"/>
          </p:nvPr>
        </p:nvSpPr>
        <p:spPr>
          <a:xfrm>
            <a:off x="1055604" y="1905000"/>
            <a:ext cx="3596607" cy="2667000"/>
          </a:xfrm>
        </p:spPr>
        <p:txBody>
          <a:bodyPr rtlCol="0" anchor="b">
            <a:noAutofit/>
          </a:bodyPr>
          <a:lstStyle>
            <a:lvl1pPr algn="l" rtl="0">
              <a:lnSpc>
                <a:spcPct val="90000"/>
              </a:lnSpc>
              <a:defRPr sz="3600" b="0" baseline="0">
                <a:solidFill>
                  <a:schemeClr val="tx1"/>
                </a:solidFill>
              </a:defRPr>
            </a:lvl1pPr>
          </a:lstStyle>
          <a:p>
            <a:pPr rtl="0"/>
            <a:r>
              <a:rPr lang="el-GR"/>
              <a:t>Κάντε κλικ για να επεξεργαστείτε τον τίτλο υποδείγματος</a:t>
            </a:r>
            <a:endParaRPr lang="el-GR" noProof="0" dirty="0"/>
          </a:p>
        </p:txBody>
      </p:sp>
      <p:sp>
        <p:nvSpPr>
          <p:cNvPr id="3" name="Σύμβολο κράτησης θέσης περιεχομένου 2"/>
          <p:cNvSpPr>
            <a:spLocks noGrp="1"/>
          </p:cNvSpPr>
          <p:nvPr>
            <p:ph idx="1"/>
          </p:nvPr>
        </p:nvSpPr>
        <p:spPr>
          <a:xfrm>
            <a:off x="4951414" y="685800"/>
            <a:ext cx="6400800" cy="5334000"/>
          </a:xfrm>
        </p:spPr>
        <p:txBody>
          <a:bodyPr rtlCol="0">
            <a:normAutofit/>
          </a:bodyPr>
          <a:lstStyle>
            <a:lvl1pPr algn="l" rtl="0">
              <a:defRPr sz="2400"/>
            </a:lvl1pPr>
            <a:lvl2pPr algn="l" rtl="0">
              <a:defRPr sz="2000"/>
            </a:lvl2pPr>
            <a:lvl3pPr algn="l" rtl="0">
              <a:defRPr sz="1800"/>
            </a:lvl3pPr>
            <a:lvl4pPr algn="l" rtl="0">
              <a:defRPr sz="1600"/>
            </a:lvl4pPr>
            <a:lvl5pPr algn="l" rtl="0">
              <a:defRPr sz="1600"/>
            </a:lvl5pPr>
            <a:lvl6pPr algn="l" rtl="0">
              <a:defRPr sz="1600"/>
            </a:lvl6pPr>
            <a:lvl7pPr algn="l" rtl="0">
              <a:defRPr sz="1600"/>
            </a:lvl7pPr>
            <a:lvl8pPr algn="l" rtl="0">
              <a:defRPr sz="1600"/>
            </a:lvl8pPr>
            <a:lvl9pPr algn="l" rtl="0">
              <a:defRPr sz="1600"/>
            </a:lvl9pPr>
          </a:lstStyle>
          <a:p>
            <a:pPr lvl="0" rtl="0"/>
            <a:r>
              <a:rPr lang="el-GR" noProof="0"/>
              <a:t>Επεξεργασία στυλ υποδείγματος κειμένου</a:t>
            </a:r>
          </a:p>
          <a:p>
            <a:pPr lvl="1" rtl="0"/>
            <a:r>
              <a:rPr lang="el-GR" noProof="0"/>
              <a:t>Δεύτερου επιπέδου</a:t>
            </a:r>
          </a:p>
          <a:p>
            <a:pPr lvl="2" rtl="0"/>
            <a:r>
              <a:rPr lang="el-GR" noProof="0"/>
              <a:t>Τρίτου επιπέδου</a:t>
            </a:r>
          </a:p>
          <a:p>
            <a:pPr lvl="3" rtl="0"/>
            <a:r>
              <a:rPr lang="el-GR" noProof="0"/>
              <a:t>Τέταρτου επιπέδου</a:t>
            </a:r>
          </a:p>
          <a:p>
            <a:pPr lvl="4" rtl="0"/>
            <a:r>
              <a:rPr lang="el-GR" noProof="0"/>
              <a:t>Πέμπτου επιπέδου</a:t>
            </a:r>
            <a:endParaRPr lang="el-GR" noProof="0" dirty="0"/>
          </a:p>
        </p:txBody>
      </p:sp>
      <p:sp>
        <p:nvSpPr>
          <p:cNvPr id="4" name="Σύμβολο κράτησης θέσης κειμένου 3"/>
          <p:cNvSpPr>
            <a:spLocks noGrp="1"/>
          </p:cNvSpPr>
          <p:nvPr>
            <p:ph type="body" sz="half" idx="2"/>
          </p:nvPr>
        </p:nvSpPr>
        <p:spPr>
          <a:xfrm>
            <a:off x="1065213" y="4648200"/>
            <a:ext cx="3581399" cy="1371600"/>
          </a:xfrm>
        </p:spPr>
        <p:txBody>
          <a:bodyPr rtlCol="0">
            <a:normAutofit/>
          </a:bodyPr>
          <a:lstStyle>
            <a:lvl1pPr marL="0" indent="0" algn="l" rtl="0">
              <a:lnSpc>
                <a:spcPct val="90000"/>
              </a:lnSpc>
              <a:spcBef>
                <a:spcPts val="1200"/>
              </a:spcBef>
              <a:buNone/>
              <a:defRPr sz="1800"/>
            </a:lvl1pPr>
            <a:lvl2pPr marL="457200" indent="0" algn="l" rtl="0">
              <a:buNone/>
              <a:defRPr sz="1200"/>
            </a:lvl2pPr>
            <a:lvl3pPr marL="914400" indent="0" algn="l" rtl="0">
              <a:buNone/>
              <a:defRPr sz="1000"/>
            </a:lvl3pPr>
            <a:lvl4pPr marL="1371600" indent="0" algn="l" rtl="0">
              <a:buNone/>
              <a:defRPr sz="900"/>
            </a:lvl4pPr>
            <a:lvl5pPr marL="1828800" indent="0" algn="l" rtl="0">
              <a:buNone/>
              <a:defRPr sz="900"/>
            </a:lvl5pPr>
            <a:lvl6pPr marL="2286000" indent="0" algn="l" rtl="0">
              <a:buNone/>
              <a:defRPr sz="900"/>
            </a:lvl6pPr>
            <a:lvl7pPr marL="2743200" indent="0" algn="l" rtl="0">
              <a:buNone/>
              <a:defRPr sz="900"/>
            </a:lvl7pPr>
            <a:lvl8pPr marL="3200400" indent="0" algn="l" rtl="0">
              <a:buNone/>
              <a:defRPr sz="900"/>
            </a:lvl8pPr>
            <a:lvl9pPr marL="3657600" indent="0" algn="l" rtl="0">
              <a:buNone/>
              <a:defRPr sz="900"/>
            </a:lvl9pPr>
          </a:lstStyle>
          <a:p>
            <a:pPr lvl="0" rtl="0"/>
            <a:r>
              <a:rPr lang="el-GR" noProof="0"/>
              <a:t>Επεξεργασία στυλ υποδείγματος κειμένου</a:t>
            </a:r>
          </a:p>
        </p:txBody>
      </p:sp>
      <p:sp>
        <p:nvSpPr>
          <p:cNvPr id="5" name="Σύμβολο κράτησης θέσης ημερομηνίας 4"/>
          <p:cNvSpPr>
            <a:spLocks noGrp="1"/>
          </p:cNvSpPr>
          <p:nvPr>
            <p:ph type="dt" sz="half" idx="10"/>
          </p:nvPr>
        </p:nvSpPr>
        <p:spPr/>
        <p:txBody>
          <a:bodyPr rtlCol="0"/>
          <a:lstStyle>
            <a:lvl1pPr>
              <a:defRPr/>
            </a:lvl1pPr>
          </a:lstStyle>
          <a:p>
            <a:fld id="{0EC6F913-7BEF-4B1A-80BB-07DCC2DC7719}" type="datetime1">
              <a:rPr lang="el-GR" smtClean="0"/>
              <a:t>25/1/2019</a:t>
            </a:fld>
            <a:endParaRPr lang="el-GR" dirty="0"/>
          </a:p>
        </p:txBody>
      </p:sp>
      <p:sp>
        <p:nvSpPr>
          <p:cNvPr id="6" name="Σύμβολο κράτησης θέσης υποσέλιδου 5"/>
          <p:cNvSpPr>
            <a:spLocks noGrp="1"/>
          </p:cNvSpPr>
          <p:nvPr>
            <p:ph type="ftr" sz="quarter" idx="11"/>
          </p:nvPr>
        </p:nvSpPr>
        <p:spPr/>
        <p:txBody>
          <a:bodyPr rtlCol="0"/>
          <a:lstStyle/>
          <a:p>
            <a:pPr rtl="0"/>
            <a:r>
              <a:rPr lang="en-US" noProof="0"/>
              <a:t>Docker</a:t>
            </a:r>
            <a:endParaRPr lang="el-GR" noProof="0" dirty="0"/>
          </a:p>
        </p:txBody>
      </p:sp>
      <p:sp>
        <p:nvSpPr>
          <p:cNvPr id="7" name="Σύμβολο κράτησης θέσης αριθμού διαφάνειας 6"/>
          <p:cNvSpPr>
            <a:spLocks noGrp="1"/>
          </p:cNvSpPr>
          <p:nvPr>
            <p:ph type="sldNum" sz="quarter" idx="12"/>
          </p:nvPr>
        </p:nvSpPr>
        <p:spPr/>
        <p:txBody>
          <a:bodyPr rtlCol="0"/>
          <a:lstStyle/>
          <a:p>
            <a:pPr rtl="0"/>
            <a:fld id="{2A013F82-EE5E-44EE-A61D-E31C6657F26F}" type="slidenum">
              <a:rPr lang="el-GR" noProof="0"/>
              <a:t>‹#›</a:t>
            </a:fld>
            <a:endParaRPr lang="el-GR" noProof="0" dirty="0"/>
          </a:p>
        </p:txBody>
      </p:sp>
    </p:spTree>
    <p:extLst>
      <p:ext uri="{BB962C8B-B14F-4D97-AF65-F5344CB8AC3E}">
        <p14:creationId xmlns:p14="http://schemas.microsoft.com/office/powerpoint/2010/main" val="2544981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Σύμβολο κράτησης θέσης εικόνας 2"/>
          <p:cNvSpPr>
            <a:spLocks noGrp="1"/>
          </p:cNvSpPr>
          <p:nvPr>
            <p:ph type="pic" idx="1"/>
          </p:nvPr>
        </p:nvSpPr>
        <p:spPr>
          <a:xfrm>
            <a:off x="4951414" y="685800"/>
            <a:ext cx="6400799" cy="5334000"/>
          </a:xfrm>
          <a:solidFill>
            <a:schemeClr val="bg2"/>
          </a:solidFill>
          <a:ln w="76200">
            <a:solidFill>
              <a:schemeClr val="tx1"/>
            </a:solidFill>
            <a:miter lim="800000"/>
          </a:ln>
        </p:spPr>
        <p:txBody>
          <a:bodyPr rtlCol="0">
            <a:normAutofit/>
          </a:bodyPr>
          <a:lstStyle>
            <a:lvl1pPr marL="0" indent="0" algn="ctr" rtl="0">
              <a:buNone/>
              <a:defRPr sz="2400"/>
            </a:lvl1pPr>
            <a:lvl2pPr marL="457200" indent="0" algn="l" rtl="0">
              <a:buNone/>
              <a:defRPr sz="2800"/>
            </a:lvl2pPr>
            <a:lvl3pPr marL="914400" indent="0" algn="l" rtl="0">
              <a:buNone/>
              <a:defRPr sz="2400"/>
            </a:lvl3pPr>
            <a:lvl4pPr marL="1371600" indent="0" algn="l" rtl="0">
              <a:buNone/>
              <a:defRPr sz="2000"/>
            </a:lvl4pPr>
            <a:lvl5pPr marL="1828800" indent="0" algn="l" rtl="0">
              <a:buNone/>
              <a:defRPr sz="2000"/>
            </a:lvl5pPr>
            <a:lvl6pPr marL="2286000" indent="0" algn="l" rtl="0">
              <a:buNone/>
              <a:defRPr sz="2000"/>
            </a:lvl6pPr>
            <a:lvl7pPr marL="2743200" indent="0" algn="l" rtl="0">
              <a:buNone/>
              <a:defRPr sz="2000"/>
            </a:lvl7pPr>
            <a:lvl8pPr marL="3200400" indent="0" algn="l" rtl="0">
              <a:buNone/>
              <a:defRPr sz="2000"/>
            </a:lvl8pPr>
            <a:lvl9pPr marL="3657600" indent="0" algn="l" rtl="0">
              <a:buNone/>
              <a:defRPr sz="2000"/>
            </a:lvl9pPr>
          </a:lstStyle>
          <a:p>
            <a:pPr rtl="0"/>
            <a:r>
              <a:rPr lang="el-GR" noProof="0"/>
              <a:t>Κάντε κλικ στο εικονίδιο για να προσθέσετε εικόνα</a:t>
            </a:r>
            <a:endParaRPr lang="el-GR" noProof="0" dirty="0"/>
          </a:p>
        </p:txBody>
      </p:sp>
      <p:sp>
        <p:nvSpPr>
          <p:cNvPr id="2" name="Τίτλος 1"/>
          <p:cNvSpPr>
            <a:spLocks noGrp="1"/>
          </p:cNvSpPr>
          <p:nvPr>
            <p:ph type="title"/>
          </p:nvPr>
        </p:nvSpPr>
        <p:spPr>
          <a:xfrm>
            <a:off x="1055604" y="1905000"/>
            <a:ext cx="3596607" cy="2667000"/>
          </a:xfrm>
        </p:spPr>
        <p:txBody>
          <a:bodyPr rtlCol="0" anchor="b">
            <a:normAutofit/>
          </a:bodyPr>
          <a:lstStyle>
            <a:lvl1pPr algn="l" rtl="0">
              <a:lnSpc>
                <a:spcPct val="90000"/>
              </a:lnSpc>
              <a:defRPr sz="3600" b="0" i="0" baseline="0">
                <a:solidFill>
                  <a:schemeClr val="tx1"/>
                </a:solidFill>
              </a:defRPr>
            </a:lvl1pPr>
          </a:lstStyle>
          <a:p>
            <a:pPr rtl="0"/>
            <a:r>
              <a:rPr lang="el-GR"/>
              <a:t>Κάντε κλικ για να επεξεργαστείτε τον τίτλο υποδείγματος</a:t>
            </a:r>
            <a:endParaRPr lang="el-GR" noProof="0" dirty="0"/>
          </a:p>
        </p:txBody>
      </p:sp>
      <p:sp>
        <p:nvSpPr>
          <p:cNvPr id="4" name="Σύμβολο κράτησης θέσης κειμένου 3"/>
          <p:cNvSpPr>
            <a:spLocks noGrp="1"/>
          </p:cNvSpPr>
          <p:nvPr>
            <p:ph type="body" sz="half" idx="2"/>
          </p:nvPr>
        </p:nvSpPr>
        <p:spPr>
          <a:xfrm>
            <a:off x="1065213" y="4648200"/>
            <a:ext cx="3581399" cy="1371600"/>
          </a:xfrm>
        </p:spPr>
        <p:txBody>
          <a:bodyPr rtlCol="0">
            <a:normAutofit/>
          </a:bodyPr>
          <a:lstStyle>
            <a:lvl1pPr marL="0" indent="0" algn="l" rtl="0">
              <a:lnSpc>
                <a:spcPct val="90000"/>
              </a:lnSpc>
              <a:spcBef>
                <a:spcPts val="1200"/>
              </a:spcBef>
              <a:buNone/>
              <a:defRPr sz="1800"/>
            </a:lvl1pPr>
            <a:lvl2pPr marL="457200" indent="0" algn="l" rtl="0">
              <a:buNone/>
              <a:defRPr sz="1200"/>
            </a:lvl2pPr>
            <a:lvl3pPr marL="914400" indent="0" algn="l" rtl="0">
              <a:buNone/>
              <a:defRPr sz="1000"/>
            </a:lvl3pPr>
            <a:lvl4pPr marL="1371600" indent="0" algn="l" rtl="0">
              <a:buNone/>
              <a:defRPr sz="900"/>
            </a:lvl4pPr>
            <a:lvl5pPr marL="1828800" indent="0" algn="l" rtl="0">
              <a:buNone/>
              <a:defRPr sz="900"/>
            </a:lvl5pPr>
            <a:lvl6pPr marL="2286000" indent="0" algn="l" rtl="0">
              <a:buNone/>
              <a:defRPr sz="900"/>
            </a:lvl6pPr>
            <a:lvl7pPr marL="2743200" indent="0" algn="l" rtl="0">
              <a:buNone/>
              <a:defRPr sz="900"/>
            </a:lvl7pPr>
            <a:lvl8pPr marL="3200400" indent="0" algn="l" rtl="0">
              <a:buNone/>
              <a:defRPr sz="900"/>
            </a:lvl8pPr>
            <a:lvl9pPr marL="3657600" indent="0" algn="l" rtl="0">
              <a:buNone/>
              <a:defRPr sz="900"/>
            </a:lvl9pPr>
          </a:lstStyle>
          <a:p>
            <a:pPr lvl="0" rtl="0"/>
            <a:r>
              <a:rPr lang="el-GR" noProof="0"/>
              <a:t>Επεξεργασία στυλ υποδείγματος κειμένου</a:t>
            </a:r>
          </a:p>
        </p:txBody>
      </p:sp>
      <p:sp>
        <p:nvSpPr>
          <p:cNvPr id="5" name="Σύμβολο κράτησης θέσης ημερομηνίας 4"/>
          <p:cNvSpPr>
            <a:spLocks noGrp="1"/>
          </p:cNvSpPr>
          <p:nvPr>
            <p:ph type="dt" sz="half" idx="10"/>
          </p:nvPr>
        </p:nvSpPr>
        <p:spPr/>
        <p:txBody>
          <a:bodyPr rtlCol="0"/>
          <a:lstStyle>
            <a:lvl1pPr>
              <a:defRPr/>
            </a:lvl1pPr>
          </a:lstStyle>
          <a:p>
            <a:fld id="{2085141A-706C-4BDF-AE8D-4891B5FAE128}" type="datetime1">
              <a:rPr lang="el-GR" smtClean="0"/>
              <a:t>25/1/2019</a:t>
            </a:fld>
            <a:endParaRPr lang="el-GR" dirty="0"/>
          </a:p>
        </p:txBody>
      </p:sp>
      <p:sp>
        <p:nvSpPr>
          <p:cNvPr id="6" name="Σύμβολο κράτησης θέσης υποσέλιδου 5"/>
          <p:cNvSpPr>
            <a:spLocks noGrp="1"/>
          </p:cNvSpPr>
          <p:nvPr>
            <p:ph type="ftr" sz="quarter" idx="11"/>
          </p:nvPr>
        </p:nvSpPr>
        <p:spPr/>
        <p:txBody>
          <a:bodyPr rtlCol="0"/>
          <a:lstStyle/>
          <a:p>
            <a:pPr rtl="0"/>
            <a:r>
              <a:rPr lang="en-US" noProof="0"/>
              <a:t>Docker</a:t>
            </a:r>
            <a:endParaRPr lang="el-GR" noProof="0" dirty="0"/>
          </a:p>
        </p:txBody>
      </p:sp>
      <p:sp>
        <p:nvSpPr>
          <p:cNvPr id="7" name="Σύμβολο κράτησης θέσης αριθμού διαφάνειας 6"/>
          <p:cNvSpPr>
            <a:spLocks noGrp="1"/>
          </p:cNvSpPr>
          <p:nvPr>
            <p:ph type="sldNum" sz="quarter" idx="12"/>
          </p:nvPr>
        </p:nvSpPr>
        <p:spPr/>
        <p:txBody>
          <a:bodyPr rtlCol="0"/>
          <a:lstStyle/>
          <a:p>
            <a:pPr rtl="0"/>
            <a:fld id="{2A013F82-EE5E-44EE-A61D-E31C6657F26F}" type="slidenum">
              <a:rPr lang="el-GR" noProof="0"/>
              <a:pPr/>
              <a:t>‹#›</a:t>
            </a:fld>
            <a:endParaRPr lang="el-GR" noProof="0" dirty="0"/>
          </a:p>
        </p:txBody>
      </p:sp>
    </p:spTree>
    <p:extLst>
      <p:ext uri="{BB962C8B-B14F-4D97-AF65-F5344CB8AC3E}">
        <p14:creationId xmlns:p14="http://schemas.microsoft.com/office/powerpoint/2010/main" val="2249172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Σύμβολο κράτησης θέσης τίτλου 1"/>
          <p:cNvSpPr>
            <a:spLocks noGrp="1"/>
          </p:cNvSpPr>
          <p:nvPr>
            <p:ph type="title"/>
          </p:nvPr>
        </p:nvSpPr>
        <p:spPr>
          <a:xfrm>
            <a:off x="1522413" y="381000"/>
            <a:ext cx="9144001" cy="1371600"/>
          </a:xfrm>
          <a:prstGeom prst="rect">
            <a:avLst/>
          </a:prstGeom>
        </p:spPr>
        <p:txBody>
          <a:bodyPr vert="horz" lIns="91440" tIns="45720" rIns="91440" bIns="45720" rtlCol="0" anchor="b">
            <a:normAutofit/>
          </a:bodyPr>
          <a:lstStyle/>
          <a:p>
            <a:pPr rtl="0"/>
            <a:r>
              <a:rPr lang="el-GR" dirty="0"/>
              <a:t>Στυλ κύριου τίτλου</a:t>
            </a:r>
            <a:endParaRPr lang="el-GR" noProof="0" dirty="0"/>
          </a:p>
        </p:txBody>
      </p:sp>
      <p:sp>
        <p:nvSpPr>
          <p:cNvPr id="3" name="Σύμβολο κράτησης θέσης κειμένου 2"/>
          <p:cNvSpPr>
            <a:spLocks noGrp="1"/>
          </p:cNvSpPr>
          <p:nvPr>
            <p:ph type="body" idx="1"/>
          </p:nvPr>
        </p:nvSpPr>
        <p:spPr>
          <a:xfrm>
            <a:off x="1522413" y="1904999"/>
            <a:ext cx="9134391" cy="4114801"/>
          </a:xfrm>
          <a:prstGeom prst="rect">
            <a:avLst/>
          </a:prstGeom>
        </p:spPr>
        <p:txBody>
          <a:bodyPr vert="horz" lIns="91440" tIns="45720" rIns="91440" bIns="45720" rtlCol="0">
            <a:normAutofit/>
          </a:bodyPr>
          <a:lstStyle/>
          <a:p>
            <a:pPr lvl="0" rtl="0"/>
            <a:r>
              <a:rPr lang="el-GR" noProof="0" dirty="0"/>
              <a:t>Στυλ υποδείγματος κειμένου</a:t>
            </a:r>
          </a:p>
          <a:p>
            <a:pPr lvl="1" rtl="0"/>
            <a:r>
              <a:rPr lang="el-GR" noProof="0" dirty="0"/>
              <a:t>Δεύτερου επιπέδου</a:t>
            </a:r>
          </a:p>
          <a:p>
            <a:pPr lvl="2" rtl="0"/>
            <a:r>
              <a:rPr lang="el-GR" noProof="0" dirty="0"/>
              <a:t>Τρίτου επιπέδου</a:t>
            </a:r>
          </a:p>
          <a:p>
            <a:pPr lvl="3" rtl="0"/>
            <a:r>
              <a:rPr lang="el-GR" noProof="0" dirty="0"/>
              <a:t>Τέταρτου επιπέδου</a:t>
            </a:r>
          </a:p>
          <a:p>
            <a:pPr lvl="4" rtl="0"/>
            <a:r>
              <a:rPr lang="el-GR" noProof="0" dirty="0"/>
              <a:t>Πέμπτου επιπέδου</a:t>
            </a:r>
          </a:p>
        </p:txBody>
      </p:sp>
      <p:sp>
        <p:nvSpPr>
          <p:cNvPr id="4" name="Σύμβολο κράτησης θέσης ημερομηνίας 3"/>
          <p:cNvSpPr>
            <a:spLocks noGrp="1"/>
          </p:cNvSpPr>
          <p:nvPr>
            <p:ph type="dt" sz="half" idx="2"/>
          </p:nvPr>
        </p:nvSpPr>
        <p:spPr>
          <a:xfrm>
            <a:off x="8226422" y="6400800"/>
            <a:ext cx="1449389" cy="276228"/>
          </a:xfrm>
          <a:prstGeom prst="rect">
            <a:avLst/>
          </a:prstGeom>
        </p:spPr>
        <p:txBody>
          <a:bodyPr vert="horz" lIns="91440" tIns="45720" rIns="91440" bIns="45720" rtlCol="0" anchor="ctr"/>
          <a:lstStyle>
            <a:lvl1pPr algn="r" rtl="0">
              <a:defRPr sz="1000">
                <a:solidFill>
                  <a:schemeClr val="tx1">
                    <a:tint val="75000"/>
                  </a:schemeClr>
                </a:solidFill>
              </a:defRPr>
            </a:lvl1pPr>
          </a:lstStyle>
          <a:p>
            <a:fld id="{2C751AF7-1D70-415A-803A-B20DA450BB98}" type="datetime1">
              <a:rPr lang="el-GR" smtClean="0"/>
              <a:t>25/1/2019</a:t>
            </a:fld>
            <a:endParaRPr lang="el-GR" dirty="0"/>
          </a:p>
        </p:txBody>
      </p:sp>
      <p:sp>
        <p:nvSpPr>
          <p:cNvPr id="5" name="Σύμβολο κράτησης θέσης υποσέλιδου 4"/>
          <p:cNvSpPr>
            <a:spLocks noGrp="1"/>
          </p:cNvSpPr>
          <p:nvPr>
            <p:ph type="ftr" sz="quarter" idx="3"/>
          </p:nvPr>
        </p:nvSpPr>
        <p:spPr>
          <a:xfrm>
            <a:off x="1522413" y="6400800"/>
            <a:ext cx="6553199" cy="276228"/>
          </a:xfrm>
          <a:prstGeom prst="rect">
            <a:avLst/>
          </a:prstGeom>
        </p:spPr>
        <p:txBody>
          <a:bodyPr vert="horz" lIns="91440" tIns="45720" rIns="91440" bIns="45720" rtlCol="0" anchor="ctr"/>
          <a:lstStyle>
            <a:lvl1pPr algn="l" rtl="0">
              <a:defRPr sz="1000">
                <a:solidFill>
                  <a:schemeClr val="tx1">
                    <a:tint val="75000"/>
                  </a:schemeClr>
                </a:solidFill>
              </a:defRPr>
            </a:lvl1pPr>
          </a:lstStyle>
          <a:p>
            <a:pPr rtl="0"/>
            <a:r>
              <a:rPr lang="en-US" noProof="0"/>
              <a:t>Docker</a:t>
            </a:r>
            <a:endParaRPr lang="el-GR" noProof="0" dirty="0"/>
          </a:p>
        </p:txBody>
      </p:sp>
      <p:sp>
        <p:nvSpPr>
          <p:cNvPr id="6" name="Σύμβολο κράτησης θέσης αριθμού διαφάνειας 5"/>
          <p:cNvSpPr>
            <a:spLocks noGrp="1"/>
          </p:cNvSpPr>
          <p:nvPr>
            <p:ph type="sldNum" sz="quarter" idx="4"/>
          </p:nvPr>
        </p:nvSpPr>
        <p:spPr>
          <a:xfrm>
            <a:off x="9828211" y="6400800"/>
            <a:ext cx="838201" cy="276228"/>
          </a:xfrm>
          <a:prstGeom prst="rect">
            <a:avLst/>
          </a:prstGeom>
        </p:spPr>
        <p:txBody>
          <a:bodyPr vert="horz" lIns="91440" tIns="45720" rIns="91440" bIns="45720" rtlCol="0" anchor="ctr"/>
          <a:lstStyle>
            <a:lvl1pPr algn="r" rtl="0">
              <a:defRPr sz="1000">
                <a:solidFill>
                  <a:schemeClr val="tx1">
                    <a:tint val="75000"/>
                  </a:schemeClr>
                </a:solidFill>
              </a:defRPr>
            </a:lvl1pPr>
          </a:lstStyle>
          <a:p>
            <a:fld id="{2A013F82-EE5E-44EE-A61D-E31C6657F26F}" type="slidenum">
              <a:rPr lang="el-GR" smtClean="0"/>
              <a:pPr/>
              <a:t>‹#›</a:t>
            </a:fld>
            <a:endParaRPr lang="el-GR" dirty="0"/>
          </a:p>
        </p:txBody>
      </p:sp>
    </p:spTree>
    <p:extLst>
      <p:ext uri="{BB962C8B-B14F-4D97-AF65-F5344CB8AC3E}">
        <p14:creationId xmlns:p14="http://schemas.microsoft.com/office/powerpoint/2010/main" val="1403059996"/>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90000"/>
        </a:lnSpc>
        <a:spcBef>
          <a:spcPct val="0"/>
        </a:spcBef>
        <a:buNone/>
        <a:defRPr sz="3600" kern="1200" spc="100" baseline="0">
          <a:solidFill>
            <a:schemeClr val="tx1"/>
          </a:solidFill>
          <a:latin typeface="+mj-lt"/>
          <a:ea typeface="+mj-ea"/>
          <a:cs typeface="+mj-cs"/>
        </a:defRPr>
      </a:lvl1pPr>
    </p:titleStyle>
    <p:body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tx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tx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39" userDrawn="1">
          <p15:clr>
            <a:srgbClr val="F26B43"/>
          </p15:clr>
        </p15:guide>
        <p15:guide id="2"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8.emf"/></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32.xml.rels><?xml version="1.0" encoding="UTF-8" standalone="yes"?>
<Relationships xmlns="http://schemas.openxmlformats.org/package/2006/relationships"><Relationship Id="rId3" Type="http://schemas.openxmlformats.org/officeDocument/2006/relationships/hyperlink" Target="http://www.docker.com/"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3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3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0.xml"/><Relationship Id="rId1" Type="http://schemas.openxmlformats.org/officeDocument/2006/relationships/slideLayout" Target="../slideLayouts/slideLayout5.xml"/><Relationship Id="rId4" Type="http://schemas.openxmlformats.org/officeDocument/2006/relationships/image" Target="../media/image29.png"/></Relationships>
</file>

<file path=ppt/slides/_rels/slide4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4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6.xml"/><Relationship Id="rId1"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image" Target="../media/image38.pn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ctrTitle"/>
          </p:nvPr>
        </p:nvSpPr>
        <p:spPr>
          <a:xfrm>
            <a:off x="1053852" y="1772816"/>
            <a:ext cx="10645822" cy="2375520"/>
          </a:xfrm>
        </p:spPr>
        <p:txBody>
          <a:bodyPr rtlCol="0"/>
          <a:lstStyle/>
          <a:p>
            <a:pPr rtl="0"/>
            <a:r>
              <a:rPr lang="el-GR" dirty="0"/>
              <a:t>Ειδικά Θέματα</a:t>
            </a:r>
            <a:br>
              <a:rPr lang="el-GR" dirty="0"/>
            </a:br>
            <a:r>
              <a:rPr lang="el-GR" dirty="0"/>
              <a:t>Τεχνολογίας Λογισμικού</a:t>
            </a:r>
          </a:p>
        </p:txBody>
      </p:sp>
      <p:sp>
        <p:nvSpPr>
          <p:cNvPr id="4" name="Υπότιτλος 3"/>
          <p:cNvSpPr>
            <a:spLocks noGrp="1"/>
          </p:cNvSpPr>
          <p:nvPr>
            <p:ph type="subTitle" idx="1"/>
          </p:nvPr>
        </p:nvSpPr>
        <p:spPr>
          <a:xfrm>
            <a:off x="1053852" y="4869160"/>
            <a:ext cx="8064896" cy="1584175"/>
          </a:xfrm>
        </p:spPr>
        <p:txBody>
          <a:bodyPr rtlCol="0">
            <a:normAutofit fontScale="70000" lnSpcReduction="20000"/>
          </a:bodyPr>
          <a:lstStyle/>
          <a:p>
            <a:pPr rtl="0"/>
            <a:endParaRPr lang="el-GR" dirty="0"/>
          </a:p>
          <a:p>
            <a:pPr rtl="0"/>
            <a:endParaRPr lang="el-GR" dirty="0"/>
          </a:p>
          <a:p>
            <a:pPr rtl="0"/>
            <a:endParaRPr lang="el-GR" dirty="0"/>
          </a:p>
          <a:p>
            <a:pPr rtl="0"/>
            <a:endParaRPr lang="el-GR" dirty="0"/>
          </a:p>
          <a:p>
            <a:pPr algn="r" rtl="0"/>
            <a:r>
              <a:rPr lang="el-GR" sz="3200" dirty="0" err="1"/>
              <a:t>Νικολεττα</a:t>
            </a:r>
            <a:r>
              <a:rPr lang="el-GR" sz="3200" dirty="0"/>
              <a:t> </a:t>
            </a:r>
            <a:r>
              <a:rPr lang="en-US" sz="3200" dirty="0"/>
              <a:t>– </a:t>
            </a:r>
            <a:r>
              <a:rPr lang="el-GR" sz="3200" dirty="0" err="1"/>
              <a:t>δημητρα</a:t>
            </a:r>
            <a:r>
              <a:rPr lang="el-GR" sz="3200" dirty="0"/>
              <a:t> </a:t>
            </a:r>
            <a:r>
              <a:rPr lang="el-GR" sz="3200" dirty="0" err="1"/>
              <a:t>ηλιοπουλου</a:t>
            </a:r>
            <a:endParaRPr lang="el-GR" sz="3200" dirty="0"/>
          </a:p>
          <a:p>
            <a:pPr algn="r" rtl="0"/>
            <a:endParaRPr lang="en-US" sz="3200" dirty="0"/>
          </a:p>
          <a:p>
            <a:pPr algn="r" rtl="0"/>
            <a:r>
              <a:rPr lang="el-GR" sz="3200" dirty="0"/>
              <a:t>ΧΡΗΣΤΟΣ ΠΑΠΠΑΣ</a:t>
            </a:r>
          </a:p>
        </p:txBody>
      </p:sp>
      <p:pic>
        <p:nvPicPr>
          <p:cNvPr id="5" name="Εικόνα 4"/>
          <p:cNvPicPr>
            <a:picLocks noChangeAspect="1"/>
          </p:cNvPicPr>
          <p:nvPr/>
        </p:nvPicPr>
        <p:blipFill>
          <a:blip r:embed="rId3">
            <a:extLst>
              <a:ext uri="{BEBA8EAE-BF5A-486C-A8C5-ECC9F3942E4B}">
                <a14:imgProps xmlns:a14="http://schemas.microsoft.com/office/drawing/2010/main">
                  <a14:imgLayer r:embed="rId4">
                    <a14:imgEffect>
                      <a14:colorTemperature colorTemp="1500"/>
                    </a14:imgEffect>
                    <a14:imgEffect>
                      <a14:saturation sat="400000"/>
                    </a14:imgEffect>
                  </a14:imgLayer>
                </a14:imgProps>
              </a:ext>
              <a:ext uri="{28A0092B-C50C-407E-A947-70E740481C1C}">
                <a14:useLocalDpi xmlns:a14="http://schemas.microsoft.com/office/drawing/2010/main" val="0"/>
              </a:ext>
            </a:extLst>
          </a:blip>
          <a:stretch>
            <a:fillRect/>
          </a:stretch>
        </p:blipFill>
        <p:spPr>
          <a:xfrm>
            <a:off x="1071863" y="3998019"/>
            <a:ext cx="2828925" cy="733425"/>
          </a:xfrm>
          <a:prstGeom prst="rect">
            <a:avLst/>
          </a:prstGeom>
        </p:spPr>
      </p:pic>
      <p:pic>
        <p:nvPicPr>
          <p:cNvPr id="2" name="Εικόνα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558908" y="197933"/>
            <a:ext cx="1370112" cy="1358487"/>
          </a:xfrm>
          <a:prstGeom prst="rect">
            <a:avLst/>
          </a:prstGeom>
        </p:spPr>
      </p:pic>
      <p:sp>
        <p:nvSpPr>
          <p:cNvPr id="6" name="TextBox 5"/>
          <p:cNvSpPr txBox="1"/>
          <p:nvPr/>
        </p:nvSpPr>
        <p:spPr>
          <a:xfrm>
            <a:off x="2061964" y="416694"/>
            <a:ext cx="8424936" cy="1015663"/>
          </a:xfrm>
          <a:prstGeom prst="rect">
            <a:avLst/>
          </a:prstGeom>
          <a:noFill/>
        </p:spPr>
        <p:txBody>
          <a:bodyPr wrap="square" rtlCol="0">
            <a:spAutoFit/>
          </a:bodyPr>
          <a:lstStyle/>
          <a:p>
            <a:pPr algn="r"/>
            <a:r>
              <a:rPr lang="el-GR" sz="2000" dirty="0"/>
              <a:t>Πανεπιστήμιο Δυτικής Αττικής</a:t>
            </a:r>
          </a:p>
          <a:p>
            <a:pPr algn="r"/>
            <a:r>
              <a:rPr lang="el-GR" sz="2000" dirty="0"/>
              <a:t>Τμήμα Μηχανικών Πληροφορικής &amp; Υπολογιστών</a:t>
            </a:r>
          </a:p>
          <a:p>
            <a:pPr algn="r"/>
            <a:r>
              <a:rPr lang="el-GR" sz="2000" dirty="0"/>
              <a:t>ΠΜΣ: Επιστήμη και Τεχνολογία της Πληροφορικής και των Υπολογιστών</a:t>
            </a:r>
          </a:p>
        </p:txBody>
      </p:sp>
    </p:spTree>
    <p:extLst>
      <p:ext uri="{BB962C8B-B14F-4D97-AF65-F5344CB8AC3E}">
        <p14:creationId xmlns:p14="http://schemas.microsoft.com/office/powerpoint/2010/main" val="2808920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Τίτλος 12"/>
          <p:cNvSpPr>
            <a:spLocks noGrp="1"/>
          </p:cNvSpPr>
          <p:nvPr>
            <p:ph type="title"/>
          </p:nvPr>
        </p:nvSpPr>
        <p:spPr>
          <a:xfrm>
            <a:off x="1180120" y="260648"/>
            <a:ext cx="9324527" cy="1296144"/>
          </a:xfrm>
        </p:spPr>
        <p:txBody>
          <a:bodyPr rtlCol="0">
            <a:noAutofit/>
          </a:bodyPr>
          <a:lstStyle/>
          <a:p>
            <a:r>
              <a:rPr lang="en-US" sz="4800" dirty="0"/>
              <a:t>Container based virtualization</a:t>
            </a:r>
            <a:r>
              <a:rPr lang="el-GR" sz="4800" dirty="0">
                <a:solidFill>
                  <a:prstClr val="white"/>
                </a:solidFill>
              </a:rPr>
              <a:t> – Εικονικοποίηση Λογισμικού</a:t>
            </a:r>
            <a:r>
              <a:rPr lang="el-GR" sz="4800" dirty="0"/>
              <a:t> </a:t>
            </a:r>
            <a:r>
              <a:rPr lang="en-US" sz="4800" dirty="0"/>
              <a:t> </a:t>
            </a:r>
            <a:endParaRPr lang="el-GR" sz="4800" dirty="0"/>
          </a:p>
        </p:txBody>
      </p:sp>
      <p:sp>
        <p:nvSpPr>
          <p:cNvPr id="14" name="Σύμβολο κράτησης θέσης περιεχομένου 13"/>
          <p:cNvSpPr>
            <a:spLocks noGrp="1"/>
          </p:cNvSpPr>
          <p:nvPr>
            <p:ph idx="1"/>
          </p:nvPr>
        </p:nvSpPr>
        <p:spPr>
          <a:xfrm>
            <a:off x="1180120" y="1772816"/>
            <a:ext cx="10009112" cy="4916760"/>
          </a:xfrm>
        </p:spPr>
        <p:txBody>
          <a:bodyPr rtlCol="0">
            <a:normAutofit/>
          </a:bodyPr>
          <a:lstStyle/>
          <a:p>
            <a:pPr lvl="1" algn="just">
              <a:spcAft>
                <a:spcPts val="1200"/>
              </a:spcAft>
            </a:pPr>
            <a:r>
              <a:rPr lang="el-GR" sz="4000" dirty="0">
                <a:solidFill>
                  <a:srgbClr val="92D050"/>
                </a:solidFill>
              </a:rPr>
              <a:t>Ενθυλάκωση</a:t>
            </a:r>
            <a:r>
              <a:rPr lang="el-GR" sz="4000" dirty="0"/>
              <a:t> μιας εφαρμογής σε ένα </a:t>
            </a:r>
            <a:r>
              <a:rPr lang="en-US" sz="4000" dirty="0"/>
              <a:t>container</a:t>
            </a:r>
            <a:r>
              <a:rPr lang="el-GR" sz="4000" dirty="0"/>
              <a:t> μαζί με το δικό του περιβάλλον λειτουργίας.</a:t>
            </a:r>
          </a:p>
          <a:p>
            <a:pPr lvl="1" algn="just">
              <a:spcAft>
                <a:spcPts val="1200"/>
              </a:spcAft>
            </a:pPr>
            <a:r>
              <a:rPr lang="en-US" sz="3600" dirty="0">
                <a:solidFill>
                  <a:srgbClr val="92D050"/>
                </a:solidFill>
              </a:rPr>
              <a:t>Container</a:t>
            </a:r>
            <a:r>
              <a:rPr lang="en-US" sz="3600" dirty="0"/>
              <a:t>: </a:t>
            </a:r>
            <a:r>
              <a:rPr lang="el-GR" sz="3600" dirty="0"/>
              <a:t>Αυτόνομο περιβάλλον με πόρους που μπορούν να υποστηρίξουν την εκτέλεση των εφαρμογών χωρίς τη χρήση εικονικού μηχανήματος </a:t>
            </a:r>
          </a:p>
        </p:txBody>
      </p:sp>
      <p:sp>
        <p:nvSpPr>
          <p:cNvPr id="4" name="Στρογγυλεμένο ορθογώνιο 3"/>
          <p:cNvSpPr/>
          <p:nvPr/>
        </p:nvSpPr>
        <p:spPr>
          <a:xfrm>
            <a:off x="981844" y="188640"/>
            <a:ext cx="8928994" cy="1368152"/>
          </a:xfrm>
          <a:prstGeom prst="round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el-GR"/>
          </a:p>
        </p:txBody>
      </p:sp>
      <p:sp>
        <p:nvSpPr>
          <p:cNvPr id="2" name="Θέση υποσέλιδου 1">
            <a:extLst>
              <a:ext uri="{FF2B5EF4-FFF2-40B4-BE49-F238E27FC236}">
                <a16:creationId xmlns:a16="http://schemas.microsoft.com/office/drawing/2014/main" id="{C08714E2-507F-41C7-A959-7900D95F58AC}"/>
              </a:ext>
            </a:extLst>
          </p:cNvPr>
          <p:cNvSpPr>
            <a:spLocks noGrp="1"/>
          </p:cNvSpPr>
          <p:nvPr>
            <p:ph type="ftr" sz="quarter" idx="11"/>
          </p:nvPr>
        </p:nvSpPr>
        <p:spPr/>
        <p:txBody>
          <a:bodyPr/>
          <a:lstStyle/>
          <a:p>
            <a:pPr rtl="0"/>
            <a:r>
              <a:rPr lang="en-US" noProof="0"/>
              <a:t>Docker</a:t>
            </a:r>
            <a:endParaRPr lang="el-GR" noProof="0" dirty="0"/>
          </a:p>
        </p:txBody>
      </p:sp>
      <p:sp>
        <p:nvSpPr>
          <p:cNvPr id="3" name="Θέση αριθμού διαφάνειας 2">
            <a:extLst>
              <a:ext uri="{FF2B5EF4-FFF2-40B4-BE49-F238E27FC236}">
                <a16:creationId xmlns:a16="http://schemas.microsoft.com/office/drawing/2014/main" id="{5651BD64-2C0D-42FA-8600-B98970E36C92}"/>
              </a:ext>
            </a:extLst>
          </p:cNvPr>
          <p:cNvSpPr>
            <a:spLocks noGrp="1"/>
          </p:cNvSpPr>
          <p:nvPr>
            <p:ph type="sldNum" sz="quarter" idx="12"/>
          </p:nvPr>
        </p:nvSpPr>
        <p:spPr/>
        <p:txBody>
          <a:bodyPr/>
          <a:lstStyle/>
          <a:p>
            <a:pPr rtl="0"/>
            <a:fld id="{2A013F82-EE5E-44EE-A61D-E31C6657F26F}" type="slidenum">
              <a:rPr lang="el-GR" noProof="0" smtClean="0"/>
              <a:t>10</a:t>
            </a:fld>
            <a:endParaRPr lang="el-GR" noProof="0" dirty="0"/>
          </a:p>
        </p:txBody>
      </p:sp>
    </p:spTree>
    <p:extLst>
      <p:ext uri="{BB962C8B-B14F-4D97-AF65-F5344CB8AC3E}">
        <p14:creationId xmlns:p14="http://schemas.microsoft.com/office/powerpoint/2010/main" val="2352699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Τίτλος 12"/>
          <p:cNvSpPr>
            <a:spLocks noGrp="1"/>
          </p:cNvSpPr>
          <p:nvPr>
            <p:ph type="title"/>
          </p:nvPr>
        </p:nvSpPr>
        <p:spPr>
          <a:xfrm>
            <a:off x="818378" y="395290"/>
            <a:ext cx="10945216" cy="975068"/>
          </a:xfrm>
        </p:spPr>
        <p:txBody>
          <a:bodyPr rtlCol="0">
            <a:noAutofit/>
          </a:bodyPr>
          <a:lstStyle/>
          <a:p>
            <a:r>
              <a:rPr lang="el-GR" sz="4000" dirty="0"/>
              <a:t>Αρχιτεκτονική τεχνολογιών εικονικοποίησης</a:t>
            </a:r>
          </a:p>
        </p:txBody>
      </p:sp>
      <p:pic>
        <p:nvPicPr>
          <p:cNvPr id="3" name="Εικόνα 2"/>
          <p:cNvPicPr>
            <a:picLocks noChangeAspect="1"/>
          </p:cNvPicPr>
          <p:nvPr/>
        </p:nvPicPr>
        <p:blipFill>
          <a:blip r:embed="rId3"/>
          <a:stretch>
            <a:fillRect/>
          </a:stretch>
        </p:blipFill>
        <p:spPr>
          <a:xfrm>
            <a:off x="3502124" y="2597948"/>
            <a:ext cx="4629063" cy="3279324"/>
          </a:xfrm>
          <a:prstGeom prst="rect">
            <a:avLst/>
          </a:prstGeom>
        </p:spPr>
      </p:pic>
      <p:sp>
        <p:nvSpPr>
          <p:cNvPr id="9" name="Δεξί άγκιστρο 8"/>
          <p:cNvSpPr/>
          <p:nvPr/>
        </p:nvSpPr>
        <p:spPr>
          <a:xfrm>
            <a:off x="8110636" y="2627538"/>
            <a:ext cx="345292" cy="1017486"/>
          </a:xfrm>
          <a:custGeom>
            <a:avLst/>
            <a:gdLst>
              <a:gd name="connsiteX0" fmla="*/ 0 w 648072"/>
              <a:gd name="connsiteY0" fmla="*/ 0 h 1881582"/>
              <a:gd name="connsiteX1" fmla="*/ 324036 w 648072"/>
              <a:gd name="connsiteY1" fmla="*/ 54004 h 1881582"/>
              <a:gd name="connsiteX2" fmla="*/ 324036 w 648072"/>
              <a:gd name="connsiteY2" fmla="*/ 886787 h 1881582"/>
              <a:gd name="connsiteX3" fmla="*/ 648072 w 648072"/>
              <a:gd name="connsiteY3" fmla="*/ 940791 h 1881582"/>
              <a:gd name="connsiteX4" fmla="*/ 324036 w 648072"/>
              <a:gd name="connsiteY4" fmla="*/ 994795 h 1881582"/>
              <a:gd name="connsiteX5" fmla="*/ 324036 w 648072"/>
              <a:gd name="connsiteY5" fmla="*/ 1827578 h 1881582"/>
              <a:gd name="connsiteX6" fmla="*/ 0 w 648072"/>
              <a:gd name="connsiteY6" fmla="*/ 1881582 h 1881582"/>
              <a:gd name="connsiteX7" fmla="*/ 0 w 648072"/>
              <a:gd name="connsiteY7" fmla="*/ 0 h 1881582"/>
              <a:gd name="connsiteX0" fmla="*/ 0 w 648072"/>
              <a:gd name="connsiteY0" fmla="*/ 0 h 1881582"/>
              <a:gd name="connsiteX1" fmla="*/ 324036 w 648072"/>
              <a:gd name="connsiteY1" fmla="*/ 54004 h 1881582"/>
              <a:gd name="connsiteX2" fmla="*/ 324036 w 648072"/>
              <a:gd name="connsiteY2" fmla="*/ 886787 h 1881582"/>
              <a:gd name="connsiteX3" fmla="*/ 648072 w 648072"/>
              <a:gd name="connsiteY3" fmla="*/ 940791 h 1881582"/>
              <a:gd name="connsiteX4" fmla="*/ 324036 w 648072"/>
              <a:gd name="connsiteY4" fmla="*/ 994795 h 1881582"/>
              <a:gd name="connsiteX5" fmla="*/ 324036 w 648072"/>
              <a:gd name="connsiteY5" fmla="*/ 1827578 h 1881582"/>
              <a:gd name="connsiteX6" fmla="*/ 0 w 648072"/>
              <a:gd name="connsiteY6" fmla="*/ 1881582 h 1881582"/>
              <a:gd name="connsiteX0" fmla="*/ 0 w 648086"/>
              <a:gd name="connsiteY0" fmla="*/ 0 h 1881582"/>
              <a:gd name="connsiteX1" fmla="*/ 324036 w 648086"/>
              <a:gd name="connsiteY1" fmla="*/ 54004 h 1881582"/>
              <a:gd name="connsiteX2" fmla="*/ 324036 w 648086"/>
              <a:gd name="connsiteY2" fmla="*/ 886787 h 1881582"/>
              <a:gd name="connsiteX3" fmla="*/ 648072 w 648086"/>
              <a:gd name="connsiteY3" fmla="*/ 940791 h 1881582"/>
              <a:gd name="connsiteX4" fmla="*/ 324036 w 648086"/>
              <a:gd name="connsiteY4" fmla="*/ 994795 h 1881582"/>
              <a:gd name="connsiteX5" fmla="*/ 324036 w 648086"/>
              <a:gd name="connsiteY5" fmla="*/ 1827578 h 1881582"/>
              <a:gd name="connsiteX6" fmla="*/ 0 w 648086"/>
              <a:gd name="connsiteY6" fmla="*/ 1881582 h 1881582"/>
              <a:gd name="connsiteX7" fmla="*/ 0 w 648086"/>
              <a:gd name="connsiteY7" fmla="*/ 0 h 1881582"/>
              <a:gd name="connsiteX0" fmla="*/ 0 w 648086"/>
              <a:gd name="connsiteY0" fmla="*/ 0 h 1881582"/>
              <a:gd name="connsiteX1" fmla="*/ 324036 w 648086"/>
              <a:gd name="connsiteY1" fmla="*/ 54004 h 1881582"/>
              <a:gd name="connsiteX2" fmla="*/ 324036 w 648086"/>
              <a:gd name="connsiteY2" fmla="*/ 886787 h 1881582"/>
              <a:gd name="connsiteX3" fmla="*/ 648072 w 648086"/>
              <a:gd name="connsiteY3" fmla="*/ 940791 h 1881582"/>
              <a:gd name="connsiteX4" fmla="*/ 338785 w 648086"/>
              <a:gd name="connsiteY4" fmla="*/ 1201273 h 1881582"/>
              <a:gd name="connsiteX5" fmla="*/ 324036 w 648086"/>
              <a:gd name="connsiteY5" fmla="*/ 1827578 h 1881582"/>
              <a:gd name="connsiteX6" fmla="*/ 0 w 648086"/>
              <a:gd name="connsiteY6" fmla="*/ 1881582 h 1881582"/>
              <a:gd name="connsiteX0" fmla="*/ 0 w 648086"/>
              <a:gd name="connsiteY0" fmla="*/ 0 h 1881582"/>
              <a:gd name="connsiteX1" fmla="*/ 324036 w 648086"/>
              <a:gd name="connsiteY1" fmla="*/ 54004 h 1881582"/>
              <a:gd name="connsiteX2" fmla="*/ 324036 w 648086"/>
              <a:gd name="connsiteY2" fmla="*/ 886787 h 1881582"/>
              <a:gd name="connsiteX3" fmla="*/ 648072 w 648086"/>
              <a:gd name="connsiteY3" fmla="*/ 940791 h 1881582"/>
              <a:gd name="connsiteX4" fmla="*/ 324036 w 648086"/>
              <a:gd name="connsiteY4" fmla="*/ 994795 h 1881582"/>
              <a:gd name="connsiteX5" fmla="*/ 324036 w 648086"/>
              <a:gd name="connsiteY5" fmla="*/ 1827578 h 1881582"/>
              <a:gd name="connsiteX6" fmla="*/ 0 w 648086"/>
              <a:gd name="connsiteY6" fmla="*/ 1881582 h 1881582"/>
              <a:gd name="connsiteX7" fmla="*/ 0 w 648086"/>
              <a:gd name="connsiteY7" fmla="*/ 0 h 1881582"/>
              <a:gd name="connsiteX0" fmla="*/ 0 w 648086"/>
              <a:gd name="connsiteY0" fmla="*/ 0 h 1881582"/>
              <a:gd name="connsiteX1" fmla="*/ 324036 w 648086"/>
              <a:gd name="connsiteY1" fmla="*/ 54004 h 1881582"/>
              <a:gd name="connsiteX2" fmla="*/ 324036 w 648086"/>
              <a:gd name="connsiteY2" fmla="*/ 650813 h 1881582"/>
              <a:gd name="connsiteX3" fmla="*/ 648072 w 648086"/>
              <a:gd name="connsiteY3" fmla="*/ 940791 h 1881582"/>
              <a:gd name="connsiteX4" fmla="*/ 338785 w 648086"/>
              <a:gd name="connsiteY4" fmla="*/ 1201273 h 1881582"/>
              <a:gd name="connsiteX5" fmla="*/ 324036 w 648086"/>
              <a:gd name="connsiteY5" fmla="*/ 1827578 h 1881582"/>
              <a:gd name="connsiteX6" fmla="*/ 0 w 648086"/>
              <a:gd name="connsiteY6" fmla="*/ 1881582 h 1881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8086" h="1881582" stroke="0" extrusionOk="0">
                <a:moveTo>
                  <a:pt x="0" y="0"/>
                </a:moveTo>
                <a:cubicBezTo>
                  <a:pt x="178960" y="0"/>
                  <a:pt x="324036" y="24178"/>
                  <a:pt x="324036" y="54004"/>
                </a:cubicBezTo>
                <a:lnTo>
                  <a:pt x="324036" y="886787"/>
                </a:lnTo>
                <a:cubicBezTo>
                  <a:pt x="324036" y="916613"/>
                  <a:pt x="469112" y="940791"/>
                  <a:pt x="648072" y="940791"/>
                </a:cubicBezTo>
                <a:cubicBezTo>
                  <a:pt x="469112" y="940791"/>
                  <a:pt x="324036" y="964969"/>
                  <a:pt x="324036" y="994795"/>
                </a:cubicBezTo>
                <a:lnTo>
                  <a:pt x="324036" y="1827578"/>
                </a:lnTo>
                <a:cubicBezTo>
                  <a:pt x="324036" y="1857404"/>
                  <a:pt x="178960" y="1881582"/>
                  <a:pt x="0" y="1881582"/>
                </a:cubicBezTo>
                <a:lnTo>
                  <a:pt x="0" y="0"/>
                </a:lnTo>
                <a:close/>
              </a:path>
              <a:path w="648086" h="1881582" fill="none">
                <a:moveTo>
                  <a:pt x="0" y="0"/>
                </a:moveTo>
                <a:cubicBezTo>
                  <a:pt x="178960" y="0"/>
                  <a:pt x="324036" y="24178"/>
                  <a:pt x="324036" y="54004"/>
                </a:cubicBezTo>
                <a:lnTo>
                  <a:pt x="324036" y="650813"/>
                </a:lnTo>
                <a:cubicBezTo>
                  <a:pt x="324036" y="680639"/>
                  <a:pt x="645614" y="849048"/>
                  <a:pt x="648072" y="940791"/>
                </a:cubicBezTo>
                <a:cubicBezTo>
                  <a:pt x="650530" y="1032534"/>
                  <a:pt x="338785" y="1171447"/>
                  <a:pt x="338785" y="1201273"/>
                </a:cubicBezTo>
                <a:cubicBezTo>
                  <a:pt x="338785" y="1478867"/>
                  <a:pt x="324036" y="1549984"/>
                  <a:pt x="324036" y="1827578"/>
                </a:cubicBezTo>
                <a:cubicBezTo>
                  <a:pt x="324036" y="1857404"/>
                  <a:pt x="178960" y="1881582"/>
                  <a:pt x="0" y="1881582"/>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10" name="TextBox 9"/>
          <p:cNvSpPr txBox="1"/>
          <p:nvPr/>
        </p:nvSpPr>
        <p:spPr>
          <a:xfrm>
            <a:off x="8542684" y="2915652"/>
            <a:ext cx="1296144" cy="369332"/>
          </a:xfrm>
          <a:prstGeom prst="rect">
            <a:avLst/>
          </a:prstGeom>
          <a:noFill/>
        </p:spPr>
        <p:txBody>
          <a:bodyPr wrap="square" rtlCol="0">
            <a:spAutoFit/>
          </a:bodyPr>
          <a:lstStyle/>
          <a:p>
            <a:r>
              <a:rPr lang="en-US" dirty="0"/>
              <a:t>Containers</a:t>
            </a:r>
            <a:endParaRPr lang="el-GR" dirty="0"/>
          </a:p>
        </p:txBody>
      </p:sp>
      <p:sp>
        <p:nvSpPr>
          <p:cNvPr id="15" name="TextBox 14"/>
          <p:cNvSpPr txBox="1"/>
          <p:nvPr/>
        </p:nvSpPr>
        <p:spPr>
          <a:xfrm>
            <a:off x="4150196" y="5949280"/>
            <a:ext cx="3168352" cy="369332"/>
          </a:xfrm>
          <a:prstGeom prst="rect">
            <a:avLst/>
          </a:prstGeom>
          <a:noFill/>
        </p:spPr>
        <p:txBody>
          <a:bodyPr wrap="square" rtlCol="0">
            <a:spAutoFit/>
          </a:bodyPr>
          <a:lstStyle/>
          <a:p>
            <a:r>
              <a:rPr lang="en-US" dirty="0"/>
              <a:t>Container-based virtualization</a:t>
            </a:r>
            <a:endParaRPr lang="el-GR" dirty="0"/>
          </a:p>
        </p:txBody>
      </p:sp>
      <p:sp>
        <p:nvSpPr>
          <p:cNvPr id="14" name="Στρογγυλεμένο ορθογώνιο 13"/>
          <p:cNvSpPr/>
          <p:nvPr/>
        </p:nvSpPr>
        <p:spPr>
          <a:xfrm>
            <a:off x="765820" y="476672"/>
            <a:ext cx="10657184" cy="1070828"/>
          </a:xfrm>
          <a:prstGeom prst="round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el-GR"/>
          </a:p>
        </p:txBody>
      </p:sp>
      <p:sp>
        <p:nvSpPr>
          <p:cNvPr id="4" name="Θέση υποσέλιδου 3">
            <a:extLst>
              <a:ext uri="{FF2B5EF4-FFF2-40B4-BE49-F238E27FC236}">
                <a16:creationId xmlns:a16="http://schemas.microsoft.com/office/drawing/2014/main" id="{0EC8B28A-2544-49FB-BCAD-D7A93539A80B}"/>
              </a:ext>
            </a:extLst>
          </p:cNvPr>
          <p:cNvSpPr>
            <a:spLocks noGrp="1"/>
          </p:cNvSpPr>
          <p:nvPr>
            <p:ph type="ftr" sz="quarter" idx="11"/>
          </p:nvPr>
        </p:nvSpPr>
        <p:spPr/>
        <p:txBody>
          <a:bodyPr/>
          <a:lstStyle/>
          <a:p>
            <a:pPr rtl="0"/>
            <a:r>
              <a:rPr lang="en-US" noProof="0"/>
              <a:t>Docker</a:t>
            </a:r>
            <a:endParaRPr lang="el-GR" noProof="0" dirty="0"/>
          </a:p>
        </p:txBody>
      </p:sp>
      <p:sp>
        <p:nvSpPr>
          <p:cNvPr id="5" name="Θέση αριθμού διαφάνειας 4">
            <a:extLst>
              <a:ext uri="{FF2B5EF4-FFF2-40B4-BE49-F238E27FC236}">
                <a16:creationId xmlns:a16="http://schemas.microsoft.com/office/drawing/2014/main" id="{75AFC343-4EE5-45BD-8592-3E5A4830C3AE}"/>
              </a:ext>
            </a:extLst>
          </p:cNvPr>
          <p:cNvSpPr>
            <a:spLocks noGrp="1"/>
          </p:cNvSpPr>
          <p:nvPr>
            <p:ph type="sldNum" sz="quarter" idx="12"/>
          </p:nvPr>
        </p:nvSpPr>
        <p:spPr>
          <a:xfrm>
            <a:off x="9828211" y="6400800"/>
            <a:ext cx="838201" cy="276228"/>
          </a:xfrm>
        </p:spPr>
        <p:txBody>
          <a:bodyPr/>
          <a:lstStyle/>
          <a:p>
            <a:pPr rtl="0"/>
            <a:fld id="{2A013F82-EE5E-44EE-A61D-E31C6657F26F}" type="slidenum">
              <a:rPr lang="el-GR" noProof="0" smtClean="0"/>
              <a:t>11</a:t>
            </a:fld>
            <a:endParaRPr lang="el-GR" noProof="0" dirty="0"/>
          </a:p>
        </p:txBody>
      </p:sp>
    </p:spTree>
    <p:extLst>
      <p:ext uri="{BB962C8B-B14F-4D97-AF65-F5344CB8AC3E}">
        <p14:creationId xmlns:p14="http://schemas.microsoft.com/office/powerpoint/2010/main" val="2355687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Τίτλος 12"/>
          <p:cNvSpPr>
            <a:spLocks noGrp="1"/>
          </p:cNvSpPr>
          <p:nvPr>
            <p:ph type="title"/>
          </p:nvPr>
        </p:nvSpPr>
        <p:spPr>
          <a:xfrm>
            <a:off x="1269875" y="548680"/>
            <a:ext cx="10657183" cy="1728192"/>
          </a:xfrm>
        </p:spPr>
        <p:txBody>
          <a:bodyPr rtlCol="0">
            <a:noAutofit/>
          </a:bodyPr>
          <a:lstStyle/>
          <a:p>
            <a:r>
              <a:rPr lang="en-US" sz="4800" dirty="0"/>
              <a:t>Container based virtualization</a:t>
            </a:r>
            <a:r>
              <a:rPr lang="el-GR" sz="4800" dirty="0">
                <a:solidFill>
                  <a:prstClr val="white"/>
                </a:solidFill>
              </a:rPr>
              <a:t> – Εικονικοποίηση Λογισμικού</a:t>
            </a:r>
            <a:r>
              <a:rPr lang="el-GR" sz="4800" dirty="0"/>
              <a:t> </a:t>
            </a:r>
            <a:r>
              <a:rPr lang="en-US" sz="4800" dirty="0"/>
              <a:t> </a:t>
            </a:r>
            <a:endParaRPr lang="el-GR" sz="4800" dirty="0"/>
          </a:p>
        </p:txBody>
      </p:sp>
      <p:sp>
        <p:nvSpPr>
          <p:cNvPr id="14" name="Σύμβολο κράτησης θέσης περιεχομένου 13"/>
          <p:cNvSpPr>
            <a:spLocks noGrp="1"/>
          </p:cNvSpPr>
          <p:nvPr>
            <p:ph idx="1"/>
          </p:nvPr>
        </p:nvSpPr>
        <p:spPr>
          <a:xfrm>
            <a:off x="1269875" y="2513112"/>
            <a:ext cx="9793088" cy="3796208"/>
          </a:xfrm>
        </p:spPr>
        <p:txBody>
          <a:bodyPr rtlCol="0">
            <a:normAutofit/>
          </a:bodyPr>
          <a:lstStyle/>
          <a:p>
            <a:pPr lvl="1" algn="just">
              <a:spcAft>
                <a:spcPts val="1200"/>
              </a:spcAft>
            </a:pPr>
            <a:r>
              <a:rPr lang="el-GR" sz="2900" dirty="0"/>
              <a:t>Λειτουργούν με ελάχιστο πλήθος πόρων :</a:t>
            </a:r>
          </a:p>
          <a:p>
            <a:pPr lvl="2" algn="just">
              <a:spcAft>
                <a:spcPts val="1200"/>
              </a:spcAft>
              <a:buFont typeface="Wingdings" panose="05000000000000000000" pitchFamily="2" charset="2"/>
              <a:buChar char="ü"/>
            </a:pPr>
            <a:r>
              <a:rPr lang="el-GR" sz="2700" dirty="0"/>
              <a:t>Βιβλιοθήκες λογισμικού</a:t>
            </a:r>
          </a:p>
          <a:p>
            <a:pPr lvl="2" algn="just">
              <a:spcAft>
                <a:spcPts val="1200"/>
              </a:spcAft>
              <a:buFont typeface="Wingdings" panose="05000000000000000000" pitchFamily="2" charset="2"/>
              <a:buChar char="ü"/>
            </a:pPr>
            <a:r>
              <a:rPr lang="en-US" sz="2700" dirty="0"/>
              <a:t>RAM</a:t>
            </a:r>
            <a:endParaRPr lang="el-GR" sz="2700" dirty="0"/>
          </a:p>
          <a:p>
            <a:pPr lvl="2" algn="just">
              <a:spcAft>
                <a:spcPts val="1200"/>
              </a:spcAft>
              <a:buFont typeface="Wingdings" panose="05000000000000000000" pitchFamily="2" charset="2"/>
              <a:buChar char="ü"/>
            </a:pPr>
            <a:r>
              <a:rPr lang="el-GR" sz="2700" dirty="0"/>
              <a:t>Επεξεργαστή</a:t>
            </a:r>
          </a:p>
          <a:p>
            <a:pPr lvl="1" algn="just">
              <a:spcBef>
                <a:spcPts val="0"/>
              </a:spcBef>
            </a:pPr>
            <a:r>
              <a:rPr lang="el-GR" sz="2900" dirty="0"/>
              <a:t>Μοιράζονται τον ίδιο </a:t>
            </a:r>
            <a:r>
              <a:rPr lang="en-US" sz="2900" dirty="0"/>
              <a:t>kernel</a:t>
            </a:r>
            <a:r>
              <a:rPr lang="el-GR" sz="2900" dirty="0"/>
              <a:t> ενώ τα </a:t>
            </a:r>
            <a:r>
              <a:rPr lang="en-US" sz="2900" dirty="0"/>
              <a:t>VM </a:t>
            </a:r>
            <a:r>
              <a:rPr lang="el-GR" sz="2900" dirty="0"/>
              <a:t>χρησιμοποιούν ξεχωριστά </a:t>
            </a:r>
            <a:r>
              <a:rPr lang="en-US" sz="2900" dirty="0"/>
              <a:t>OS instances </a:t>
            </a:r>
            <a:r>
              <a:rPr lang="el-GR" sz="2900" dirty="0"/>
              <a:t>για την εκτέλεση των ίδιων εφαρμογών</a:t>
            </a:r>
          </a:p>
          <a:p>
            <a:pPr rtl="0"/>
            <a:endParaRPr lang="el-GR" sz="2600" dirty="0"/>
          </a:p>
        </p:txBody>
      </p:sp>
      <p:sp>
        <p:nvSpPr>
          <p:cNvPr id="4" name="Στρογγυλεμένο ορθογώνιο 3"/>
          <p:cNvSpPr/>
          <p:nvPr/>
        </p:nvSpPr>
        <p:spPr>
          <a:xfrm>
            <a:off x="1125860" y="784920"/>
            <a:ext cx="8784978" cy="1491952"/>
          </a:xfrm>
          <a:prstGeom prst="round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el-GR"/>
          </a:p>
        </p:txBody>
      </p:sp>
      <p:sp>
        <p:nvSpPr>
          <p:cNvPr id="2" name="Θέση υποσέλιδου 1">
            <a:extLst>
              <a:ext uri="{FF2B5EF4-FFF2-40B4-BE49-F238E27FC236}">
                <a16:creationId xmlns:a16="http://schemas.microsoft.com/office/drawing/2014/main" id="{4512D2F4-5AF1-454E-9388-42348CD9CB0B}"/>
              </a:ext>
            </a:extLst>
          </p:cNvPr>
          <p:cNvSpPr>
            <a:spLocks noGrp="1"/>
          </p:cNvSpPr>
          <p:nvPr>
            <p:ph type="ftr" sz="quarter" idx="11"/>
          </p:nvPr>
        </p:nvSpPr>
        <p:spPr/>
        <p:txBody>
          <a:bodyPr/>
          <a:lstStyle/>
          <a:p>
            <a:pPr rtl="0"/>
            <a:r>
              <a:rPr lang="en-US" noProof="0"/>
              <a:t>Docker</a:t>
            </a:r>
            <a:endParaRPr lang="el-GR" noProof="0" dirty="0"/>
          </a:p>
        </p:txBody>
      </p:sp>
      <p:sp>
        <p:nvSpPr>
          <p:cNvPr id="3" name="Θέση αριθμού διαφάνειας 2">
            <a:extLst>
              <a:ext uri="{FF2B5EF4-FFF2-40B4-BE49-F238E27FC236}">
                <a16:creationId xmlns:a16="http://schemas.microsoft.com/office/drawing/2014/main" id="{B4B63A69-CEE3-4F05-AC92-93B1224BED01}"/>
              </a:ext>
            </a:extLst>
          </p:cNvPr>
          <p:cNvSpPr>
            <a:spLocks noGrp="1"/>
          </p:cNvSpPr>
          <p:nvPr>
            <p:ph type="sldNum" sz="quarter" idx="12"/>
          </p:nvPr>
        </p:nvSpPr>
        <p:spPr/>
        <p:txBody>
          <a:bodyPr/>
          <a:lstStyle/>
          <a:p>
            <a:pPr rtl="0"/>
            <a:fld id="{2A013F82-EE5E-44EE-A61D-E31C6657F26F}" type="slidenum">
              <a:rPr lang="el-GR" noProof="0" smtClean="0"/>
              <a:t>12</a:t>
            </a:fld>
            <a:endParaRPr lang="el-GR" noProof="0" dirty="0"/>
          </a:p>
        </p:txBody>
      </p:sp>
    </p:spTree>
    <p:extLst>
      <p:ext uri="{BB962C8B-B14F-4D97-AF65-F5344CB8AC3E}">
        <p14:creationId xmlns:p14="http://schemas.microsoft.com/office/powerpoint/2010/main" val="3064888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Τίτλος 12"/>
          <p:cNvSpPr>
            <a:spLocks noGrp="1"/>
          </p:cNvSpPr>
          <p:nvPr>
            <p:ph type="title"/>
          </p:nvPr>
        </p:nvSpPr>
        <p:spPr>
          <a:xfrm>
            <a:off x="1485901" y="260648"/>
            <a:ext cx="9289031" cy="1584176"/>
          </a:xfrm>
        </p:spPr>
        <p:txBody>
          <a:bodyPr rtlCol="0">
            <a:noAutofit/>
          </a:bodyPr>
          <a:lstStyle/>
          <a:p>
            <a:r>
              <a:rPr lang="en-US" sz="4800" dirty="0"/>
              <a:t>Container based virtualization</a:t>
            </a:r>
            <a:r>
              <a:rPr lang="el-GR" sz="4800" dirty="0">
                <a:solidFill>
                  <a:prstClr val="white"/>
                </a:solidFill>
              </a:rPr>
              <a:t> – Εικονικοποίηση Λογισμικού</a:t>
            </a:r>
            <a:r>
              <a:rPr lang="el-GR" sz="4800" dirty="0"/>
              <a:t> </a:t>
            </a:r>
            <a:r>
              <a:rPr lang="en-US" sz="4800" dirty="0"/>
              <a:t> </a:t>
            </a:r>
            <a:endParaRPr lang="el-GR" sz="4800" dirty="0"/>
          </a:p>
        </p:txBody>
      </p:sp>
      <p:sp>
        <p:nvSpPr>
          <p:cNvPr id="14" name="Σύμβολο κράτησης θέσης περιεχομένου 13"/>
          <p:cNvSpPr>
            <a:spLocks noGrp="1"/>
          </p:cNvSpPr>
          <p:nvPr>
            <p:ph idx="1"/>
          </p:nvPr>
        </p:nvSpPr>
        <p:spPr>
          <a:xfrm>
            <a:off x="1485901" y="2420888"/>
            <a:ext cx="9865095" cy="3960440"/>
          </a:xfrm>
        </p:spPr>
        <p:txBody>
          <a:bodyPr rtlCol="0">
            <a:noAutofit/>
          </a:bodyPr>
          <a:lstStyle/>
          <a:p>
            <a:r>
              <a:rPr lang="el-GR" sz="3600" dirty="0"/>
              <a:t>Χαρακτηριστικά </a:t>
            </a:r>
            <a:r>
              <a:rPr lang="en-US" sz="3600" dirty="0"/>
              <a:t>Container</a:t>
            </a:r>
            <a:endParaRPr lang="el-GR" sz="3600" dirty="0"/>
          </a:p>
          <a:p>
            <a:pPr lvl="1">
              <a:buFont typeface="Wingdings" panose="05000000000000000000" pitchFamily="2" charset="2"/>
              <a:buChar char="ü"/>
            </a:pPr>
            <a:r>
              <a:rPr lang="el-GR" sz="3600" dirty="0"/>
              <a:t>Αποτελεσματικότητα</a:t>
            </a:r>
          </a:p>
          <a:p>
            <a:pPr lvl="1">
              <a:buFont typeface="Wingdings" panose="05000000000000000000" pitchFamily="2" charset="2"/>
              <a:buChar char="ü"/>
            </a:pPr>
            <a:r>
              <a:rPr lang="el-GR" sz="3600" dirty="0"/>
              <a:t> Μείωση των πόρων που καταναλώνουν</a:t>
            </a:r>
            <a:endParaRPr lang="en-US" sz="3600" dirty="0"/>
          </a:p>
          <a:p>
            <a:pPr lvl="1">
              <a:buFont typeface="Wingdings" panose="05000000000000000000" pitchFamily="2" charset="2"/>
              <a:buChar char="ü"/>
            </a:pPr>
            <a:r>
              <a:rPr lang="el-GR" sz="3600" dirty="0"/>
              <a:t>Μείωση αλληλεξάρτησης των εφαρμογών</a:t>
            </a:r>
          </a:p>
          <a:p>
            <a:pPr lvl="1">
              <a:buFont typeface="Wingdings" panose="05000000000000000000" pitchFamily="2" charset="2"/>
              <a:buChar char="ü"/>
            </a:pPr>
            <a:r>
              <a:rPr lang="el-GR" sz="3600" dirty="0"/>
              <a:t>Βελτιωμένη, ασφαλής και εύκολη στην</a:t>
            </a:r>
            <a:r>
              <a:rPr lang="en-US" sz="3600" dirty="0"/>
              <a:t> </a:t>
            </a:r>
            <a:r>
              <a:rPr lang="el-GR" sz="3600" dirty="0"/>
              <a:t>ανάπτυξη</a:t>
            </a:r>
            <a:r>
              <a:rPr lang="en-US" sz="3600" dirty="0"/>
              <a:t> </a:t>
            </a:r>
            <a:r>
              <a:rPr lang="el-GR" sz="3600" dirty="0"/>
              <a:t>μέθοδος </a:t>
            </a:r>
          </a:p>
        </p:txBody>
      </p:sp>
      <p:sp>
        <p:nvSpPr>
          <p:cNvPr id="4" name="Στρογγυλεμένο ορθογώνιο 3"/>
          <p:cNvSpPr/>
          <p:nvPr/>
        </p:nvSpPr>
        <p:spPr>
          <a:xfrm>
            <a:off x="1341884" y="404664"/>
            <a:ext cx="8928992" cy="1440160"/>
          </a:xfrm>
          <a:prstGeom prst="round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el-GR"/>
          </a:p>
        </p:txBody>
      </p:sp>
      <p:sp>
        <p:nvSpPr>
          <p:cNvPr id="2" name="Θέση υποσέλιδου 1">
            <a:extLst>
              <a:ext uri="{FF2B5EF4-FFF2-40B4-BE49-F238E27FC236}">
                <a16:creationId xmlns:a16="http://schemas.microsoft.com/office/drawing/2014/main" id="{7F58110D-B409-4B20-8B96-EB9A1BFE2C87}"/>
              </a:ext>
            </a:extLst>
          </p:cNvPr>
          <p:cNvSpPr>
            <a:spLocks noGrp="1"/>
          </p:cNvSpPr>
          <p:nvPr>
            <p:ph type="ftr" sz="quarter" idx="11"/>
          </p:nvPr>
        </p:nvSpPr>
        <p:spPr/>
        <p:txBody>
          <a:bodyPr/>
          <a:lstStyle/>
          <a:p>
            <a:pPr rtl="0"/>
            <a:r>
              <a:rPr lang="en-US" noProof="0"/>
              <a:t>Docker</a:t>
            </a:r>
            <a:endParaRPr lang="el-GR" noProof="0" dirty="0"/>
          </a:p>
        </p:txBody>
      </p:sp>
      <p:sp>
        <p:nvSpPr>
          <p:cNvPr id="3" name="Θέση αριθμού διαφάνειας 2">
            <a:extLst>
              <a:ext uri="{FF2B5EF4-FFF2-40B4-BE49-F238E27FC236}">
                <a16:creationId xmlns:a16="http://schemas.microsoft.com/office/drawing/2014/main" id="{FF361850-1B28-4295-9B55-90804B2312C8}"/>
              </a:ext>
            </a:extLst>
          </p:cNvPr>
          <p:cNvSpPr>
            <a:spLocks noGrp="1"/>
          </p:cNvSpPr>
          <p:nvPr>
            <p:ph type="sldNum" sz="quarter" idx="12"/>
          </p:nvPr>
        </p:nvSpPr>
        <p:spPr/>
        <p:txBody>
          <a:bodyPr/>
          <a:lstStyle/>
          <a:p>
            <a:pPr rtl="0"/>
            <a:fld id="{2A013F82-EE5E-44EE-A61D-E31C6657F26F}" type="slidenum">
              <a:rPr lang="el-GR" noProof="0" smtClean="0"/>
              <a:t>13</a:t>
            </a:fld>
            <a:endParaRPr lang="el-GR" noProof="0" dirty="0"/>
          </a:p>
        </p:txBody>
      </p:sp>
    </p:spTree>
    <p:extLst>
      <p:ext uri="{BB962C8B-B14F-4D97-AF65-F5344CB8AC3E}">
        <p14:creationId xmlns:p14="http://schemas.microsoft.com/office/powerpoint/2010/main" val="2135934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Τίτλος 12"/>
          <p:cNvSpPr>
            <a:spLocks noGrp="1"/>
          </p:cNvSpPr>
          <p:nvPr>
            <p:ph type="title"/>
          </p:nvPr>
        </p:nvSpPr>
        <p:spPr>
          <a:xfrm>
            <a:off x="818378" y="395290"/>
            <a:ext cx="10945216" cy="975068"/>
          </a:xfrm>
        </p:spPr>
        <p:txBody>
          <a:bodyPr rtlCol="0">
            <a:noAutofit/>
          </a:bodyPr>
          <a:lstStyle/>
          <a:p>
            <a:r>
              <a:rPr lang="el-GR" sz="4000" dirty="0"/>
              <a:t>Αρχιτεκτονική τεχνολογιών εικονικοποίησης</a:t>
            </a:r>
          </a:p>
        </p:txBody>
      </p:sp>
      <p:pic>
        <p:nvPicPr>
          <p:cNvPr id="2" name="Εικόνα 1"/>
          <p:cNvPicPr>
            <a:picLocks noChangeAspect="1"/>
          </p:cNvPicPr>
          <p:nvPr/>
        </p:nvPicPr>
        <p:blipFill>
          <a:blip r:embed="rId3"/>
          <a:stretch>
            <a:fillRect/>
          </a:stretch>
        </p:blipFill>
        <p:spPr>
          <a:xfrm>
            <a:off x="1188390" y="1916832"/>
            <a:ext cx="3609878" cy="3960440"/>
          </a:xfrm>
          <a:prstGeom prst="rect">
            <a:avLst/>
          </a:prstGeom>
        </p:spPr>
      </p:pic>
      <p:pic>
        <p:nvPicPr>
          <p:cNvPr id="3" name="Εικόνα 2"/>
          <p:cNvPicPr>
            <a:picLocks noChangeAspect="1"/>
          </p:cNvPicPr>
          <p:nvPr/>
        </p:nvPicPr>
        <p:blipFill>
          <a:blip r:embed="rId4"/>
          <a:stretch>
            <a:fillRect/>
          </a:stretch>
        </p:blipFill>
        <p:spPr>
          <a:xfrm>
            <a:off x="5590356" y="2597948"/>
            <a:ext cx="4629063" cy="3279324"/>
          </a:xfrm>
          <a:prstGeom prst="rect">
            <a:avLst/>
          </a:prstGeom>
        </p:spPr>
      </p:pic>
      <p:sp>
        <p:nvSpPr>
          <p:cNvPr id="6" name="Αριστερό άγκιστρο 5"/>
          <p:cNvSpPr/>
          <p:nvPr/>
        </p:nvSpPr>
        <p:spPr>
          <a:xfrm>
            <a:off x="765820" y="1916832"/>
            <a:ext cx="360064" cy="2160240"/>
          </a:xfrm>
          <a:custGeom>
            <a:avLst/>
            <a:gdLst>
              <a:gd name="connsiteX0" fmla="*/ 360040 w 360040"/>
              <a:gd name="connsiteY0" fmla="*/ 2304256 h 2304256"/>
              <a:gd name="connsiteX1" fmla="*/ 180020 w 360040"/>
              <a:gd name="connsiteY1" fmla="*/ 2274254 h 2304256"/>
              <a:gd name="connsiteX2" fmla="*/ 180020 w 360040"/>
              <a:gd name="connsiteY2" fmla="*/ 1182130 h 2304256"/>
              <a:gd name="connsiteX3" fmla="*/ 0 w 360040"/>
              <a:gd name="connsiteY3" fmla="*/ 1152128 h 2304256"/>
              <a:gd name="connsiteX4" fmla="*/ 180020 w 360040"/>
              <a:gd name="connsiteY4" fmla="*/ 1122126 h 2304256"/>
              <a:gd name="connsiteX5" fmla="*/ 180020 w 360040"/>
              <a:gd name="connsiteY5" fmla="*/ 30002 h 2304256"/>
              <a:gd name="connsiteX6" fmla="*/ 360040 w 360040"/>
              <a:gd name="connsiteY6" fmla="*/ 0 h 2304256"/>
              <a:gd name="connsiteX7" fmla="*/ 360040 w 360040"/>
              <a:gd name="connsiteY7" fmla="*/ 2304256 h 2304256"/>
              <a:gd name="connsiteX0" fmla="*/ 360040 w 360040"/>
              <a:gd name="connsiteY0" fmla="*/ 2304256 h 2304256"/>
              <a:gd name="connsiteX1" fmla="*/ 180020 w 360040"/>
              <a:gd name="connsiteY1" fmla="*/ 2274254 h 2304256"/>
              <a:gd name="connsiteX2" fmla="*/ 180020 w 360040"/>
              <a:gd name="connsiteY2" fmla="*/ 1182130 h 2304256"/>
              <a:gd name="connsiteX3" fmla="*/ 0 w 360040"/>
              <a:gd name="connsiteY3" fmla="*/ 1152128 h 2304256"/>
              <a:gd name="connsiteX4" fmla="*/ 180020 w 360040"/>
              <a:gd name="connsiteY4" fmla="*/ 1122126 h 2304256"/>
              <a:gd name="connsiteX5" fmla="*/ 180020 w 360040"/>
              <a:gd name="connsiteY5" fmla="*/ 30002 h 2304256"/>
              <a:gd name="connsiteX6" fmla="*/ 360040 w 360040"/>
              <a:gd name="connsiteY6" fmla="*/ 0 h 2304256"/>
              <a:gd name="connsiteX0" fmla="*/ 360064 w 360064"/>
              <a:gd name="connsiteY0" fmla="*/ 2304256 h 2304256"/>
              <a:gd name="connsiteX1" fmla="*/ 180044 w 360064"/>
              <a:gd name="connsiteY1" fmla="*/ 2274254 h 2304256"/>
              <a:gd name="connsiteX2" fmla="*/ 180044 w 360064"/>
              <a:gd name="connsiteY2" fmla="*/ 1182130 h 2304256"/>
              <a:gd name="connsiteX3" fmla="*/ 24 w 360064"/>
              <a:gd name="connsiteY3" fmla="*/ 1152128 h 2304256"/>
              <a:gd name="connsiteX4" fmla="*/ 180044 w 360064"/>
              <a:gd name="connsiteY4" fmla="*/ 1122126 h 2304256"/>
              <a:gd name="connsiteX5" fmla="*/ 180044 w 360064"/>
              <a:gd name="connsiteY5" fmla="*/ 30002 h 2304256"/>
              <a:gd name="connsiteX6" fmla="*/ 360064 w 360064"/>
              <a:gd name="connsiteY6" fmla="*/ 0 h 2304256"/>
              <a:gd name="connsiteX7" fmla="*/ 360064 w 360064"/>
              <a:gd name="connsiteY7" fmla="*/ 2304256 h 2304256"/>
              <a:gd name="connsiteX0" fmla="*/ 360064 w 360064"/>
              <a:gd name="connsiteY0" fmla="*/ 2304256 h 2304256"/>
              <a:gd name="connsiteX1" fmla="*/ 180044 w 360064"/>
              <a:gd name="connsiteY1" fmla="*/ 2274254 h 2304256"/>
              <a:gd name="connsiteX2" fmla="*/ 180044 w 360064"/>
              <a:gd name="connsiteY2" fmla="*/ 1182130 h 2304256"/>
              <a:gd name="connsiteX3" fmla="*/ 24 w 360064"/>
              <a:gd name="connsiteY3" fmla="*/ 1152128 h 2304256"/>
              <a:gd name="connsiteX4" fmla="*/ 194793 w 360064"/>
              <a:gd name="connsiteY4" fmla="*/ 871404 h 2304256"/>
              <a:gd name="connsiteX5" fmla="*/ 180044 w 360064"/>
              <a:gd name="connsiteY5" fmla="*/ 30002 h 2304256"/>
              <a:gd name="connsiteX6" fmla="*/ 360064 w 360064"/>
              <a:gd name="connsiteY6" fmla="*/ 0 h 2304256"/>
              <a:gd name="connsiteX0" fmla="*/ 360064 w 360064"/>
              <a:gd name="connsiteY0" fmla="*/ 2304256 h 2304256"/>
              <a:gd name="connsiteX1" fmla="*/ 180044 w 360064"/>
              <a:gd name="connsiteY1" fmla="*/ 2274254 h 2304256"/>
              <a:gd name="connsiteX2" fmla="*/ 180044 w 360064"/>
              <a:gd name="connsiteY2" fmla="*/ 1182130 h 2304256"/>
              <a:gd name="connsiteX3" fmla="*/ 24 w 360064"/>
              <a:gd name="connsiteY3" fmla="*/ 1152128 h 2304256"/>
              <a:gd name="connsiteX4" fmla="*/ 180044 w 360064"/>
              <a:gd name="connsiteY4" fmla="*/ 1122126 h 2304256"/>
              <a:gd name="connsiteX5" fmla="*/ 180044 w 360064"/>
              <a:gd name="connsiteY5" fmla="*/ 30002 h 2304256"/>
              <a:gd name="connsiteX6" fmla="*/ 360064 w 360064"/>
              <a:gd name="connsiteY6" fmla="*/ 0 h 2304256"/>
              <a:gd name="connsiteX7" fmla="*/ 360064 w 360064"/>
              <a:gd name="connsiteY7" fmla="*/ 2304256 h 2304256"/>
              <a:gd name="connsiteX0" fmla="*/ 360064 w 360064"/>
              <a:gd name="connsiteY0" fmla="*/ 2304256 h 2304256"/>
              <a:gd name="connsiteX1" fmla="*/ 180044 w 360064"/>
              <a:gd name="connsiteY1" fmla="*/ 2274254 h 2304256"/>
              <a:gd name="connsiteX2" fmla="*/ 180044 w 360064"/>
              <a:gd name="connsiteY2" fmla="*/ 1403355 h 2304256"/>
              <a:gd name="connsiteX3" fmla="*/ 24 w 360064"/>
              <a:gd name="connsiteY3" fmla="*/ 1152128 h 2304256"/>
              <a:gd name="connsiteX4" fmla="*/ 194793 w 360064"/>
              <a:gd name="connsiteY4" fmla="*/ 871404 h 2304256"/>
              <a:gd name="connsiteX5" fmla="*/ 180044 w 360064"/>
              <a:gd name="connsiteY5" fmla="*/ 30002 h 2304256"/>
              <a:gd name="connsiteX6" fmla="*/ 360064 w 360064"/>
              <a:gd name="connsiteY6" fmla="*/ 0 h 2304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0064" h="2304256" stroke="0" extrusionOk="0">
                <a:moveTo>
                  <a:pt x="360064" y="2304256"/>
                </a:moveTo>
                <a:cubicBezTo>
                  <a:pt x="260642" y="2304256"/>
                  <a:pt x="180044" y="2290824"/>
                  <a:pt x="180044" y="2274254"/>
                </a:cubicBezTo>
                <a:lnTo>
                  <a:pt x="180044" y="1182130"/>
                </a:lnTo>
                <a:cubicBezTo>
                  <a:pt x="180044" y="1165560"/>
                  <a:pt x="99446" y="1152128"/>
                  <a:pt x="24" y="1152128"/>
                </a:cubicBezTo>
                <a:cubicBezTo>
                  <a:pt x="99446" y="1152128"/>
                  <a:pt x="180044" y="1138696"/>
                  <a:pt x="180044" y="1122126"/>
                </a:cubicBezTo>
                <a:lnTo>
                  <a:pt x="180044" y="30002"/>
                </a:lnTo>
                <a:cubicBezTo>
                  <a:pt x="180044" y="13432"/>
                  <a:pt x="260642" y="0"/>
                  <a:pt x="360064" y="0"/>
                </a:cubicBezTo>
                <a:lnTo>
                  <a:pt x="360064" y="2304256"/>
                </a:lnTo>
                <a:close/>
              </a:path>
              <a:path w="360064" h="2304256" fill="none">
                <a:moveTo>
                  <a:pt x="360064" y="2304256"/>
                </a:moveTo>
                <a:cubicBezTo>
                  <a:pt x="260642" y="2304256"/>
                  <a:pt x="180044" y="2290824"/>
                  <a:pt x="180044" y="2274254"/>
                </a:cubicBezTo>
                <a:lnTo>
                  <a:pt x="180044" y="1403355"/>
                </a:lnTo>
                <a:cubicBezTo>
                  <a:pt x="180044" y="1386785"/>
                  <a:pt x="-2434" y="1240786"/>
                  <a:pt x="24" y="1152128"/>
                </a:cubicBezTo>
                <a:cubicBezTo>
                  <a:pt x="2482" y="1063470"/>
                  <a:pt x="194793" y="887974"/>
                  <a:pt x="194793" y="871404"/>
                </a:cubicBezTo>
                <a:cubicBezTo>
                  <a:pt x="194793" y="507363"/>
                  <a:pt x="180044" y="394043"/>
                  <a:pt x="180044" y="30002"/>
                </a:cubicBezTo>
                <a:cubicBezTo>
                  <a:pt x="180044" y="13432"/>
                  <a:pt x="260642" y="0"/>
                  <a:pt x="360064" y="0"/>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9" name="Δεξί άγκιστρο 8"/>
          <p:cNvSpPr/>
          <p:nvPr/>
        </p:nvSpPr>
        <p:spPr>
          <a:xfrm>
            <a:off x="10198868" y="2627538"/>
            <a:ext cx="345292" cy="1017486"/>
          </a:xfrm>
          <a:custGeom>
            <a:avLst/>
            <a:gdLst>
              <a:gd name="connsiteX0" fmla="*/ 0 w 648072"/>
              <a:gd name="connsiteY0" fmla="*/ 0 h 1881582"/>
              <a:gd name="connsiteX1" fmla="*/ 324036 w 648072"/>
              <a:gd name="connsiteY1" fmla="*/ 54004 h 1881582"/>
              <a:gd name="connsiteX2" fmla="*/ 324036 w 648072"/>
              <a:gd name="connsiteY2" fmla="*/ 886787 h 1881582"/>
              <a:gd name="connsiteX3" fmla="*/ 648072 w 648072"/>
              <a:gd name="connsiteY3" fmla="*/ 940791 h 1881582"/>
              <a:gd name="connsiteX4" fmla="*/ 324036 w 648072"/>
              <a:gd name="connsiteY4" fmla="*/ 994795 h 1881582"/>
              <a:gd name="connsiteX5" fmla="*/ 324036 w 648072"/>
              <a:gd name="connsiteY5" fmla="*/ 1827578 h 1881582"/>
              <a:gd name="connsiteX6" fmla="*/ 0 w 648072"/>
              <a:gd name="connsiteY6" fmla="*/ 1881582 h 1881582"/>
              <a:gd name="connsiteX7" fmla="*/ 0 w 648072"/>
              <a:gd name="connsiteY7" fmla="*/ 0 h 1881582"/>
              <a:gd name="connsiteX0" fmla="*/ 0 w 648072"/>
              <a:gd name="connsiteY0" fmla="*/ 0 h 1881582"/>
              <a:gd name="connsiteX1" fmla="*/ 324036 w 648072"/>
              <a:gd name="connsiteY1" fmla="*/ 54004 h 1881582"/>
              <a:gd name="connsiteX2" fmla="*/ 324036 w 648072"/>
              <a:gd name="connsiteY2" fmla="*/ 886787 h 1881582"/>
              <a:gd name="connsiteX3" fmla="*/ 648072 w 648072"/>
              <a:gd name="connsiteY3" fmla="*/ 940791 h 1881582"/>
              <a:gd name="connsiteX4" fmla="*/ 324036 w 648072"/>
              <a:gd name="connsiteY4" fmla="*/ 994795 h 1881582"/>
              <a:gd name="connsiteX5" fmla="*/ 324036 w 648072"/>
              <a:gd name="connsiteY5" fmla="*/ 1827578 h 1881582"/>
              <a:gd name="connsiteX6" fmla="*/ 0 w 648072"/>
              <a:gd name="connsiteY6" fmla="*/ 1881582 h 1881582"/>
              <a:gd name="connsiteX0" fmla="*/ 0 w 648086"/>
              <a:gd name="connsiteY0" fmla="*/ 0 h 1881582"/>
              <a:gd name="connsiteX1" fmla="*/ 324036 w 648086"/>
              <a:gd name="connsiteY1" fmla="*/ 54004 h 1881582"/>
              <a:gd name="connsiteX2" fmla="*/ 324036 w 648086"/>
              <a:gd name="connsiteY2" fmla="*/ 886787 h 1881582"/>
              <a:gd name="connsiteX3" fmla="*/ 648072 w 648086"/>
              <a:gd name="connsiteY3" fmla="*/ 940791 h 1881582"/>
              <a:gd name="connsiteX4" fmla="*/ 324036 w 648086"/>
              <a:gd name="connsiteY4" fmla="*/ 994795 h 1881582"/>
              <a:gd name="connsiteX5" fmla="*/ 324036 w 648086"/>
              <a:gd name="connsiteY5" fmla="*/ 1827578 h 1881582"/>
              <a:gd name="connsiteX6" fmla="*/ 0 w 648086"/>
              <a:gd name="connsiteY6" fmla="*/ 1881582 h 1881582"/>
              <a:gd name="connsiteX7" fmla="*/ 0 w 648086"/>
              <a:gd name="connsiteY7" fmla="*/ 0 h 1881582"/>
              <a:gd name="connsiteX0" fmla="*/ 0 w 648086"/>
              <a:gd name="connsiteY0" fmla="*/ 0 h 1881582"/>
              <a:gd name="connsiteX1" fmla="*/ 324036 w 648086"/>
              <a:gd name="connsiteY1" fmla="*/ 54004 h 1881582"/>
              <a:gd name="connsiteX2" fmla="*/ 324036 w 648086"/>
              <a:gd name="connsiteY2" fmla="*/ 886787 h 1881582"/>
              <a:gd name="connsiteX3" fmla="*/ 648072 w 648086"/>
              <a:gd name="connsiteY3" fmla="*/ 940791 h 1881582"/>
              <a:gd name="connsiteX4" fmla="*/ 338785 w 648086"/>
              <a:gd name="connsiteY4" fmla="*/ 1201273 h 1881582"/>
              <a:gd name="connsiteX5" fmla="*/ 324036 w 648086"/>
              <a:gd name="connsiteY5" fmla="*/ 1827578 h 1881582"/>
              <a:gd name="connsiteX6" fmla="*/ 0 w 648086"/>
              <a:gd name="connsiteY6" fmla="*/ 1881582 h 1881582"/>
              <a:gd name="connsiteX0" fmla="*/ 0 w 648086"/>
              <a:gd name="connsiteY0" fmla="*/ 0 h 1881582"/>
              <a:gd name="connsiteX1" fmla="*/ 324036 w 648086"/>
              <a:gd name="connsiteY1" fmla="*/ 54004 h 1881582"/>
              <a:gd name="connsiteX2" fmla="*/ 324036 w 648086"/>
              <a:gd name="connsiteY2" fmla="*/ 886787 h 1881582"/>
              <a:gd name="connsiteX3" fmla="*/ 648072 w 648086"/>
              <a:gd name="connsiteY3" fmla="*/ 940791 h 1881582"/>
              <a:gd name="connsiteX4" fmla="*/ 324036 w 648086"/>
              <a:gd name="connsiteY4" fmla="*/ 994795 h 1881582"/>
              <a:gd name="connsiteX5" fmla="*/ 324036 w 648086"/>
              <a:gd name="connsiteY5" fmla="*/ 1827578 h 1881582"/>
              <a:gd name="connsiteX6" fmla="*/ 0 w 648086"/>
              <a:gd name="connsiteY6" fmla="*/ 1881582 h 1881582"/>
              <a:gd name="connsiteX7" fmla="*/ 0 w 648086"/>
              <a:gd name="connsiteY7" fmla="*/ 0 h 1881582"/>
              <a:gd name="connsiteX0" fmla="*/ 0 w 648086"/>
              <a:gd name="connsiteY0" fmla="*/ 0 h 1881582"/>
              <a:gd name="connsiteX1" fmla="*/ 324036 w 648086"/>
              <a:gd name="connsiteY1" fmla="*/ 54004 h 1881582"/>
              <a:gd name="connsiteX2" fmla="*/ 324036 w 648086"/>
              <a:gd name="connsiteY2" fmla="*/ 650813 h 1881582"/>
              <a:gd name="connsiteX3" fmla="*/ 648072 w 648086"/>
              <a:gd name="connsiteY3" fmla="*/ 940791 h 1881582"/>
              <a:gd name="connsiteX4" fmla="*/ 338785 w 648086"/>
              <a:gd name="connsiteY4" fmla="*/ 1201273 h 1881582"/>
              <a:gd name="connsiteX5" fmla="*/ 324036 w 648086"/>
              <a:gd name="connsiteY5" fmla="*/ 1827578 h 1881582"/>
              <a:gd name="connsiteX6" fmla="*/ 0 w 648086"/>
              <a:gd name="connsiteY6" fmla="*/ 1881582 h 1881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8086" h="1881582" stroke="0" extrusionOk="0">
                <a:moveTo>
                  <a:pt x="0" y="0"/>
                </a:moveTo>
                <a:cubicBezTo>
                  <a:pt x="178960" y="0"/>
                  <a:pt x="324036" y="24178"/>
                  <a:pt x="324036" y="54004"/>
                </a:cubicBezTo>
                <a:lnTo>
                  <a:pt x="324036" y="886787"/>
                </a:lnTo>
                <a:cubicBezTo>
                  <a:pt x="324036" y="916613"/>
                  <a:pt x="469112" y="940791"/>
                  <a:pt x="648072" y="940791"/>
                </a:cubicBezTo>
                <a:cubicBezTo>
                  <a:pt x="469112" y="940791"/>
                  <a:pt x="324036" y="964969"/>
                  <a:pt x="324036" y="994795"/>
                </a:cubicBezTo>
                <a:lnTo>
                  <a:pt x="324036" y="1827578"/>
                </a:lnTo>
                <a:cubicBezTo>
                  <a:pt x="324036" y="1857404"/>
                  <a:pt x="178960" y="1881582"/>
                  <a:pt x="0" y="1881582"/>
                </a:cubicBezTo>
                <a:lnTo>
                  <a:pt x="0" y="0"/>
                </a:lnTo>
                <a:close/>
              </a:path>
              <a:path w="648086" h="1881582" fill="none">
                <a:moveTo>
                  <a:pt x="0" y="0"/>
                </a:moveTo>
                <a:cubicBezTo>
                  <a:pt x="178960" y="0"/>
                  <a:pt x="324036" y="24178"/>
                  <a:pt x="324036" y="54004"/>
                </a:cubicBezTo>
                <a:lnTo>
                  <a:pt x="324036" y="650813"/>
                </a:lnTo>
                <a:cubicBezTo>
                  <a:pt x="324036" y="680639"/>
                  <a:pt x="645614" y="849048"/>
                  <a:pt x="648072" y="940791"/>
                </a:cubicBezTo>
                <a:cubicBezTo>
                  <a:pt x="650530" y="1032534"/>
                  <a:pt x="338785" y="1171447"/>
                  <a:pt x="338785" y="1201273"/>
                </a:cubicBezTo>
                <a:cubicBezTo>
                  <a:pt x="338785" y="1478867"/>
                  <a:pt x="324036" y="1549984"/>
                  <a:pt x="324036" y="1827578"/>
                </a:cubicBezTo>
                <a:cubicBezTo>
                  <a:pt x="324036" y="1857404"/>
                  <a:pt x="178960" y="1881582"/>
                  <a:pt x="0" y="1881582"/>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10" name="TextBox 9"/>
          <p:cNvSpPr txBox="1"/>
          <p:nvPr/>
        </p:nvSpPr>
        <p:spPr>
          <a:xfrm>
            <a:off x="10630916" y="2915652"/>
            <a:ext cx="1296144" cy="369332"/>
          </a:xfrm>
          <a:prstGeom prst="rect">
            <a:avLst/>
          </a:prstGeom>
          <a:noFill/>
        </p:spPr>
        <p:txBody>
          <a:bodyPr wrap="square" rtlCol="0">
            <a:spAutoFit/>
          </a:bodyPr>
          <a:lstStyle/>
          <a:p>
            <a:r>
              <a:rPr lang="en-US" dirty="0"/>
              <a:t>Containers</a:t>
            </a:r>
            <a:endParaRPr lang="el-GR" dirty="0"/>
          </a:p>
        </p:txBody>
      </p:sp>
      <p:sp>
        <p:nvSpPr>
          <p:cNvPr id="11" name="TextBox 10"/>
          <p:cNvSpPr txBox="1"/>
          <p:nvPr/>
        </p:nvSpPr>
        <p:spPr>
          <a:xfrm>
            <a:off x="117748" y="2915652"/>
            <a:ext cx="710602" cy="369332"/>
          </a:xfrm>
          <a:prstGeom prst="rect">
            <a:avLst/>
          </a:prstGeom>
          <a:noFill/>
        </p:spPr>
        <p:txBody>
          <a:bodyPr wrap="square" rtlCol="0">
            <a:spAutoFit/>
          </a:bodyPr>
          <a:lstStyle/>
          <a:p>
            <a:r>
              <a:rPr lang="en-US" dirty="0"/>
              <a:t>VMs</a:t>
            </a:r>
            <a:endParaRPr lang="el-GR" dirty="0"/>
          </a:p>
        </p:txBody>
      </p:sp>
      <p:sp>
        <p:nvSpPr>
          <p:cNvPr id="12" name="TextBox 11"/>
          <p:cNvSpPr txBox="1"/>
          <p:nvPr/>
        </p:nvSpPr>
        <p:spPr>
          <a:xfrm>
            <a:off x="1485924" y="5877272"/>
            <a:ext cx="3240336" cy="369332"/>
          </a:xfrm>
          <a:prstGeom prst="rect">
            <a:avLst/>
          </a:prstGeom>
          <a:noFill/>
        </p:spPr>
        <p:txBody>
          <a:bodyPr wrap="square" rtlCol="0">
            <a:spAutoFit/>
          </a:bodyPr>
          <a:lstStyle/>
          <a:p>
            <a:r>
              <a:rPr lang="en-US" dirty="0"/>
              <a:t>Hypervisor-based virtualization</a:t>
            </a:r>
            <a:endParaRPr lang="el-GR" dirty="0"/>
          </a:p>
        </p:txBody>
      </p:sp>
      <p:sp>
        <p:nvSpPr>
          <p:cNvPr id="15" name="TextBox 14"/>
          <p:cNvSpPr txBox="1"/>
          <p:nvPr/>
        </p:nvSpPr>
        <p:spPr>
          <a:xfrm>
            <a:off x="6238428" y="5949280"/>
            <a:ext cx="3168352" cy="369332"/>
          </a:xfrm>
          <a:prstGeom prst="rect">
            <a:avLst/>
          </a:prstGeom>
          <a:noFill/>
        </p:spPr>
        <p:txBody>
          <a:bodyPr wrap="square" rtlCol="0">
            <a:spAutoFit/>
          </a:bodyPr>
          <a:lstStyle/>
          <a:p>
            <a:r>
              <a:rPr lang="en-US" dirty="0"/>
              <a:t>Container-based virtualization</a:t>
            </a:r>
            <a:endParaRPr lang="el-GR" dirty="0"/>
          </a:p>
        </p:txBody>
      </p:sp>
      <p:sp>
        <p:nvSpPr>
          <p:cNvPr id="14" name="Στρογγυλεμένο ορθογώνιο 13"/>
          <p:cNvSpPr/>
          <p:nvPr/>
        </p:nvSpPr>
        <p:spPr>
          <a:xfrm>
            <a:off x="765820" y="476672"/>
            <a:ext cx="10657184" cy="1070828"/>
          </a:xfrm>
          <a:prstGeom prst="round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el-GR"/>
          </a:p>
        </p:txBody>
      </p:sp>
      <p:sp>
        <p:nvSpPr>
          <p:cNvPr id="4" name="Θέση υποσέλιδου 3">
            <a:extLst>
              <a:ext uri="{FF2B5EF4-FFF2-40B4-BE49-F238E27FC236}">
                <a16:creationId xmlns:a16="http://schemas.microsoft.com/office/drawing/2014/main" id="{0EC8B28A-2544-49FB-BCAD-D7A93539A80B}"/>
              </a:ext>
            </a:extLst>
          </p:cNvPr>
          <p:cNvSpPr>
            <a:spLocks noGrp="1"/>
          </p:cNvSpPr>
          <p:nvPr>
            <p:ph type="ftr" sz="quarter" idx="11"/>
          </p:nvPr>
        </p:nvSpPr>
        <p:spPr/>
        <p:txBody>
          <a:bodyPr/>
          <a:lstStyle/>
          <a:p>
            <a:pPr rtl="0"/>
            <a:r>
              <a:rPr lang="en-US" noProof="0"/>
              <a:t>Docker</a:t>
            </a:r>
            <a:endParaRPr lang="el-GR" noProof="0" dirty="0"/>
          </a:p>
        </p:txBody>
      </p:sp>
      <p:sp>
        <p:nvSpPr>
          <p:cNvPr id="5" name="Θέση αριθμού διαφάνειας 4">
            <a:extLst>
              <a:ext uri="{FF2B5EF4-FFF2-40B4-BE49-F238E27FC236}">
                <a16:creationId xmlns:a16="http://schemas.microsoft.com/office/drawing/2014/main" id="{75AFC343-4EE5-45BD-8592-3E5A4830C3AE}"/>
              </a:ext>
            </a:extLst>
          </p:cNvPr>
          <p:cNvSpPr>
            <a:spLocks noGrp="1"/>
          </p:cNvSpPr>
          <p:nvPr>
            <p:ph type="sldNum" sz="quarter" idx="12"/>
          </p:nvPr>
        </p:nvSpPr>
        <p:spPr/>
        <p:txBody>
          <a:bodyPr/>
          <a:lstStyle/>
          <a:p>
            <a:pPr rtl="0"/>
            <a:fld id="{2A013F82-EE5E-44EE-A61D-E31C6657F26F}" type="slidenum">
              <a:rPr lang="el-GR" noProof="0" smtClean="0"/>
              <a:t>14</a:t>
            </a:fld>
            <a:endParaRPr lang="el-GR" noProof="0" dirty="0"/>
          </a:p>
        </p:txBody>
      </p:sp>
    </p:spTree>
    <p:extLst>
      <p:ext uri="{BB962C8B-B14F-4D97-AF65-F5344CB8AC3E}">
        <p14:creationId xmlns:p14="http://schemas.microsoft.com/office/powerpoint/2010/main" val="205550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413892" y="332656"/>
            <a:ext cx="9144001" cy="843880"/>
          </a:xfrm>
        </p:spPr>
        <p:txBody>
          <a:bodyPr rtlCol="0"/>
          <a:lstStyle/>
          <a:p>
            <a:r>
              <a:rPr lang="en-US" dirty="0"/>
              <a:t>Virtual Machines </a:t>
            </a:r>
            <a:r>
              <a:rPr lang="el-GR" dirty="0"/>
              <a:t>&amp;</a:t>
            </a:r>
            <a:r>
              <a:rPr lang="en-US" dirty="0"/>
              <a:t> Containers</a:t>
            </a:r>
            <a:endParaRPr lang="el-GR" dirty="0"/>
          </a:p>
        </p:txBody>
      </p:sp>
      <p:sp>
        <p:nvSpPr>
          <p:cNvPr id="3" name="Σύμβολο κράτησης θέσης κειμένου 2"/>
          <p:cNvSpPr>
            <a:spLocks noGrp="1"/>
          </p:cNvSpPr>
          <p:nvPr>
            <p:ph type="body" idx="1"/>
          </p:nvPr>
        </p:nvSpPr>
        <p:spPr>
          <a:xfrm>
            <a:off x="981844" y="1484784"/>
            <a:ext cx="3947993" cy="762000"/>
          </a:xfrm>
        </p:spPr>
        <p:txBody>
          <a:bodyPr rtlCol="0"/>
          <a:lstStyle/>
          <a:p>
            <a:pPr rtl="0"/>
            <a:r>
              <a:rPr lang="en-US" sz="2800" dirty="0"/>
              <a:t>Virtual machines</a:t>
            </a:r>
            <a:endParaRPr lang="el-GR" sz="2800" dirty="0"/>
          </a:p>
        </p:txBody>
      </p:sp>
      <p:sp>
        <p:nvSpPr>
          <p:cNvPr id="4" name="Σύμβολο κράτησης θέσης περιεχομένου 3"/>
          <p:cNvSpPr>
            <a:spLocks noGrp="1"/>
          </p:cNvSpPr>
          <p:nvPr>
            <p:ph sz="half" idx="2"/>
          </p:nvPr>
        </p:nvSpPr>
        <p:spPr>
          <a:xfrm>
            <a:off x="549796" y="2390800"/>
            <a:ext cx="4704584" cy="3629001"/>
          </a:xfrm>
        </p:spPr>
        <p:txBody>
          <a:bodyPr rtlCol="0"/>
          <a:lstStyle/>
          <a:p>
            <a:r>
              <a:rPr lang="el-GR" sz="2800" dirty="0"/>
              <a:t>Κάθε εικονική μηχανή (VM)</a:t>
            </a:r>
            <a:r>
              <a:rPr lang="en-US" sz="2800" dirty="0"/>
              <a:t> </a:t>
            </a:r>
            <a:r>
              <a:rPr lang="el-GR" sz="2800" dirty="0"/>
              <a:t>περιλαμβάνει την εφαρμογή, τις απαραίτητες βιβλιοθήκες και </a:t>
            </a:r>
            <a:r>
              <a:rPr lang="el-GR" sz="2800" dirty="0">
                <a:solidFill>
                  <a:srgbClr val="FF0000"/>
                </a:solidFill>
              </a:rPr>
              <a:t>ένα ολόκληρο λειτουργικό σύστημα</a:t>
            </a:r>
            <a:r>
              <a:rPr lang="el-GR" sz="2800" dirty="0"/>
              <a:t> που τις φιλοξενεί.</a:t>
            </a:r>
            <a:endParaRPr lang="en-US" sz="2800" dirty="0"/>
          </a:p>
          <a:p>
            <a:pPr rtl="0"/>
            <a:endParaRPr lang="el-GR" dirty="0"/>
          </a:p>
        </p:txBody>
      </p:sp>
      <p:sp>
        <p:nvSpPr>
          <p:cNvPr id="5" name="Σύμβολο κράτησης θέσης κειμένου 4"/>
          <p:cNvSpPr>
            <a:spLocks noGrp="1"/>
          </p:cNvSpPr>
          <p:nvPr>
            <p:ph type="body" sz="quarter" idx="3"/>
          </p:nvPr>
        </p:nvSpPr>
        <p:spPr>
          <a:xfrm>
            <a:off x="6814492" y="1487984"/>
            <a:ext cx="2868887" cy="762000"/>
          </a:xfrm>
        </p:spPr>
        <p:txBody>
          <a:bodyPr rtlCol="0"/>
          <a:lstStyle/>
          <a:p>
            <a:pPr rtl="0"/>
            <a:r>
              <a:rPr lang="en-US" sz="2800" dirty="0"/>
              <a:t>containers</a:t>
            </a:r>
            <a:endParaRPr lang="el-GR" sz="2800" dirty="0"/>
          </a:p>
        </p:txBody>
      </p:sp>
      <p:sp>
        <p:nvSpPr>
          <p:cNvPr id="6" name="Σύμβολο κράτησης θέσης περιεχομένου 5"/>
          <p:cNvSpPr>
            <a:spLocks noGrp="1"/>
          </p:cNvSpPr>
          <p:nvPr>
            <p:ph sz="quarter" idx="4"/>
          </p:nvPr>
        </p:nvSpPr>
        <p:spPr>
          <a:xfrm>
            <a:off x="5662364" y="2390800"/>
            <a:ext cx="6048672" cy="4134544"/>
          </a:xfrm>
        </p:spPr>
        <p:txBody>
          <a:bodyPr rtlCol="0">
            <a:normAutofit fontScale="92500" lnSpcReduction="20000"/>
          </a:bodyPr>
          <a:lstStyle/>
          <a:p>
            <a:pPr>
              <a:spcBef>
                <a:spcPts val="0"/>
              </a:spcBef>
              <a:spcAft>
                <a:spcPts val="1200"/>
              </a:spcAft>
            </a:pPr>
            <a:r>
              <a:rPr lang="el-GR" sz="3000" dirty="0"/>
              <a:t>Περιλαμβάνουν την εφαρμογή και όλες τις συνιστώσες της, αλλά μοιράζονται τον </a:t>
            </a:r>
            <a:r>
              <a:rPr lang="en-US" sz="3000" dirty="0"/>
              <a:t>kernel</a:t>
            </a:r>
            <a:r>
              <a:rPr lang="el-GR" sz="3000" dirty="0"/>
              <a:t> με άλλα </a:t>
            </a:r>
            <a:r>
              <a:rPr lang="en-US" sz="3000" dirty="0"/>
              <a:t>containers</a:t>
            </a:r>
            <a:r>
              <a:rPr lang="el-GR" sz="3000" dirty="0"/>
              <a:t>.</a:t>
            </a:r>
          </a:p>
          <a:p>
            <a:pPr>
              <a:spcBef>
                <a:spcPts val="0"/>
              </a:spcBef>
              <a:spcAft>
                <a:spcPts val="1200"/>
              </a:spcAft>
            </a:pPr>
            <a:r>
              <a:rPr lang="el-GR" sz="3000" dirty="0"/>
              <a:t>Εκτελείται ως ανεξάρτητη διαδικασία στο περιβάλλον χρήστη στο λειτουργικό σύστημα κεντρικού υπολογιστή</a:t>
            </a:r>
          </a:p>
          <a:p>
            <a:pPr>
              <a:spcBef>
                <a:spcPts val="0"/>
              </a:spcBef>
            </a:pPr>
            <a:r>
              <a:rPr lang="el-GR" sz="3000" dirty="0"/>
              <a:t>Δεν συνδέεται με κάποια συγκεκριμένη υποδομή - τα </a:t>
            </a:r>
            <a:r>
              <a:rPr lang="en-US" sz="3000" dirty="0"/>
              <a:t>containers </a:t>
            </a:r>
            <a:r>
              <a:rPr lang="el-GR" sz="3000" dirty="0"/>
              <a:t>τρέχουν σε οποιονδήποτε υπολογιστή, υποδομή και σύννεφο.</a:t>
            </a:r>
          </a:p>
          <a:p>
            <a:pPr rtl="0"/>
            <a:endParaRPr lang="el-GR" dirty="0"/>
          </a:p>
        </p:txBody>
      </p:sp>
      <p:sp>
        <p:nvSpPr>
          <p:cNvPr id="7" name="Στρογγυλεμένο ορθογώνιο 6"/>
          <p:cNvSpPr/>
          <p:nvPr/>
        </p:nvSpPr>
        <p:spPr>
          <a:xfrm>
            <a:off x="1269876" y="476672"/>
            <a:ext cx="6480720" cy="699864"/>
          </a:xfrm>
          <a:prstGeom prst="round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el-GR"/>
          </a:p>
        </p:txBody>
      </p:sp>
      <p:sp>
        <p:nvSpPr>
          <p:cNvPr id="8" name="Θέση υποσέλιδου 7">
            <a:extLst>
              <a:ext uri="{FF2B5EF4-FFF2-40B4-BE49-F238E27FC236}">
                <a16:creationId xmlns:a16="http://schemas.microsoft.com/office/drawing/2014/main" id="{AD1F9519-F238-4A23-A9E3-DDA803C3181F}"/>
              </a:ext>
            </a:extLst>
          </p:cNvPr>
          <p:cNvSpPr>
            <a:spLocks noGrp="1"/>
          </p:cNvSpPr>
          <p:nvPr>
            <p:ph type="ftr" sz="quarter" idx="11"/>
          </p:nvPr>
        </p:nvSpPr>
        <p:spPr/>
        <p:txBody>
          <a:bodyPr/>
          <a:lstStyle/>
          <a:p>
            <a:pPr rtl="0"/>
            <a:r>
              <a:rPr lang="en-US" noProof="0"/>
              <a:t>Docker</a:t>
            </a:r>
            <a:endParaRPr lang="el-GR" noProof="0" dirty="0"/>
          </a:p>
        </p:txBody>
      </p:sp>
      <p:sp>
        <p:nvSpPr>
          <p:cNvPr id="9" name="Θέση αριθμού διαφάνειας 8">
            <a:extLst>
              <a:ext uri="{FF2B5EF4-FFF2-40B4-BE49-F238E27FC236}">
                <a16:creationId xmlns:a16="http://schemas.microsoft.com/office/drawing/2014/main" id="{E235AACA-D8A2-4515-8B30-9945A737F752}"/>
              </a:ext>
            </a:extLst>
          </p:cNvPr>
          <p:cNvSpPr>
            <a:spLocks noGrp="1"/>
          </p:cNvSpPr>
          <p:nvPr>
            <p:ph type="sldNum" sz="quarter" idx="12"/>
          </p:nvPr>
        </p:nvSpPr>
        <p:spPr/>
        <p:txBody>
          <a:bodyPr/>
          <a:lstStyle/>
          <a:p>
            <a:pPr rtl="0"/>
            <a:fld id="{2A013F82-EE5E-44EE-A61D-E31C6657F26F}" type="slidenum">
              <a:rPr lang="el-GR" noProof="0" smtClean="0"/>
              <a:t>15</a:t>
            </a:fld>
            <a:endParaRPr lang="el-GR" noProof="0" dirty="0"/>
          </a:p>
        </p:txBody>
      </p:sp>
    </p:spTree>
    <p:extLst>
      <p:ext uri="{BB962C8B-B14F-4D97-AF65-F5344CB8AC3E}">
        <p14:creationId xmlns:p14="http://schemas.microsoft.com/office/powerpoint/2010/main" val="2681425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p:cNvPicPr>
            <a:picLocks noChangeAspect="1"/>
          </p:cNvPicPr>
          <p:nvPr/>
        </p:nvPicPr>
        <p:blipFill>
          <a:blip r:embed="rId3"/>
          <a:stretch>
            <a:fillRect/>
          </a:stretch>
        </p:blipFill>
        <p:spPr>
          <a:xfrm>
            <a:off x="4870276" y="4725144"/>
            <a:ext cx="2828789" cy="737680"/>
          </a:xfrm>
          <a:prstGeom prst="rect">
            <a:avLst/>
          </a:prstGeom>
        </p:spPr>
      </p:pic>
      <p:sp>
        <p:nvSpPr>
          <p:cNvPr id="3" name="Θέση υποσέλιδου 2">
            <a:extLst>
              <a:ext uri="{FF2B5EF4-FFF2-40B4-BE49-F238E27FC236}">
                <a16:creationId xmlns:a16="http://schemas.microsoft.com/office/drawing/2014/main" id="{22F6FEAA-85E1-4E19-BFD4-84E8D1BEE447}"/>
              </a:ext>
            </a:extLst>
          </p:cNvPr>
          <p:cNvSpPr>
            <a:spLocks noGrp="1"/>
          </p:cNvSpPr>
          <p:nvPr>
            <p:ph type="ftr" sz="quarter" idx="11"/>
          </p:nvPr>
        </p:nvSpPr>
        <p:spPr/>
        <p:txBody>
          <a:bodyPr/>
          <a:lstStyle/>
          <a:p>
            <a:pPr rtl="0"/>
            <a:r>
              <a:rPr lang="en-US" noProof="0"/>
              <a:t>Docker</a:t>
            </a:r>
            <a:endParaRPr lang="el-GR" noProof="0" dirty="0"/>
          </a:p>
        </p:txBody>
      </p:sp>
      <p:sp>
        <p:nvSpPr>
          <p:cNvPr id="5" name="Θέση αριθμού διαφάνειας 4">
            <a:extLst>
              <a:ext uri="{FF2B5EF4-FFF2-40B4-BE49-F238E27FC236}">
                <a16:creationId xmlns:a16="http://schemas.microsoft.com/office/drawing/2014/main" id="{77CC0408-71E8-4B40-838B-AF1930C85FE8}"/>
              </a:ext>
            </a:extLst>
          </p:cNvPr>
          <p:cNvSpPr>
            <a:spLocks noGrp="1"/>
          </p:cNvSpPr>
          <p:nvPr>
            <p:ph type="sldNum" sz="quarter" idx="12"/>
          </p:nvPr>
        </p:nvSpPr>
        <p:spPr/>
        <p:txBody>
          <a:bodyPr/>
          <a:lstStyle/>
          <a:p>
            <a:pPr rtl="0"/>
            <a:fld id="{2A013F82-EE5E-44EE-A61D-E31C6657F26F}" type="slidenum">
              <a:rPr lang="el-GR" noProof="0" smtClean="0"/>
              <a:t>16</a:t>
            </a:fld>
            <a:endParaRPr lang="el-GR" noProof="0" dirty="0"/>
          </a:p>
        </p:txBody>
      </p:sp>
      <p:sp>
        <p:nvSpPr>
          <p:cNvPr id="8" name="TextBox 7">
            <a:extLst>
              <a:ext uri="{FF2B5EF4-FFF2-40B4-BE49-F238E27FC236}">
                <a16:creationId xmlns:a16="http://schemas.microsoft.com/office/drawing/2014/main" id="{DE53636D-4A42-469A-AB8D-4C346EAAFD35}"/>
              </a:ext>
            </a:extLst>
          </p:cNvPr>
          <p:cNvSpPr txBox="1"/>
          <p:nvPr/>
        </p:nvSpPr>
        <p:spPr>
          <a:xfrm>
            <a:off x="3836398" y="2132856"/>
            <a:ext cx="4896544" cy="646331"/>
          </a:xfrm>
          <a:prstGeom prst="rect">
            <a:avLst/>
          </a:prstGeom>
          <a:noFill/>
        </p:spPr>
        <p:txBody>
          <a:bodyPr wrap="square" rtlCol="0">
            <a:spAutoFit/>
          </a:bodyPr>
          <a:lstStyle/>
          <a:p>
            <a:r>
              <a:rPr lang="el-GR" sz="3600" b="1" dirty="0"/>
              <a:t>Εισαγωγή στο </a:t>
            </a:r>
            <a:r>
              <a:rPr lang="en-US" sz="3600" b="1" dirty="0"/>
              <a:t>DOCKER</a:t>
            </a:r>
            <a:endParaRPr lang="el-GR" sz="3600" b="1" dirty="0"/>
          </a:p>
        </p:txBody>
      </p:sp>
    </p:spTree>
    <p:extLst>
      <p:ext uri="{BB962C8B-B14F-4D97-AF65-F5344CB8AC3E}">
        <p14:creationId xmlns:p14="http://schemas.microsoft.com/office/powerpoint/2010/main" val="2478160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Τίτλος 12"/>
          <p:cNvSpPr>
            <a:spLocks noGrp="1"/>
          </p:cNvSpPr>
          <p:nvPr>
            <p:ph type="title"/>
          </p:nvPr>
        </p:nvSpPr>
        <p:spPr>
          <a:xfrm>
            <a:off x="1522413" y="692696"/>
            <a:ext cx="9144001" cy="1059904"/>
          </a:xfrm>
        </p:spPr>
        <p:txBody>
          <a:bodyPr rtlCol="0">
            <a:normAutofit/>
          </a:bodyPr>
          <a:lstStyle/>
          <a:p>
            <a:pPr rtl="0"/>
            <a:r>
              <a:rPr lang="el-GR" sz="5400" dirty="0"/>
              <a:t>Τι είναι </a:t>
            </a:r>
            <a:r>
              <a:rPr lang="en-US" sz="5400" dirty="0"/>
              <a:t>Docker</a:t>
            </a:r>
            <a:endParaRPr lang="el-GR" sz="5400" dirty="0"/>
          </a:p>
        </p:txBody>
      </p:sp>
      <p:sp>
        <p:nvSpPr>
          <p:cNvPr id="14" name="Σύμβολο κράτησης θέσης περιεχομένου 13"/>
          <p:cNvSpPr>
            <a:spLocks noGrp="1"/>
          </p:cNvSpPr>
          <p:nvPr>
            <p:ph idx="1"/>
          </p:nvPr>
        </p:nvSpPr>
        <p:spPr>
          <a:xfrm>
            <a:off x="1197868" y="2276872"/>
            <a:ext cx="10297144" cy="4581128"/>
          </a:xfrm>
        </p:spPr>
        <p:txBody>
          <a:bodyPr rtlCol="0">
            <a:normAutofit fontScale="92500" lnSpcReduction="20000"/>
          </a:bodyPr>
          <a:lstStyle/>
          <a:p>
            <a:pPr algn="just">
              <a:spcAft>
                <a:spcPts val="2400"/>
              </a:spcAft>
            </a:pPr>
            <a:r>
              <a:rPr lang="el-GR" sz="3600" dirty="0">
                <a:solidFill>
                  <a:srgbClr val="FF0000"/>
                </a:solidFill>
              </a:rPr>
              <a:t>Πλατφόρμα</a:t>
            </a:r>
            <a:r>
              <a:rPr lang="el-GR" sz="3600" dirty="0"/>
              <a:t> για την ανάπτυξη, την αποστολή και την εκτέλεση εφαρμογών χρησιμοποιώντας τεχνολογία </a:t>
            </a:r>
            <a:r>
              <a:rPr lang="en-US" sz="3600" dirty="0"/>
              <a:t>containers</a:t>
            </a:r>
            <a:endParaRPr lang="el-GR" sz="3600" dirty="0"/>
          </a:p>
          <a:p>
            <a:pPr algn="just" rtl="0">
              <a:spcAft>
                <a:spcPts val="2400"/>
              </a:spcAft>
            </a:pPr>
            <a:r>
              <a:rPr lang="el-GR" sz="3600" dirty="0"/>
              <a:t>Είναι ένα από τα ποιο δημοφιλή εργαλεία υλοποίησης των </a:t>
            </a:r>
            <a:r>
              <a:rPr lang="en-US" sz="3600" dirty="0"/>
              <a:t>containers</a:t>
            </a:r>
            <a:endParaRPr lang="el-GR" sz="3600" dirty="0"/>
          </a:p>
          <a:p>
            <a:pPr>
              <a:spcAft>
                <a:spcPts val="2400"/>
              </a:spcAft>
            </a:pPr>
            <a:r>
              <a:rPr lang="el-GR" sz="3600" dirty="0"/>
              <a:t>Το 2013, οι προγραμματιστές της </a:t>
            </a:r>
            <a:r>
              <a:rPr lang="el-GR" sz="3600" dirty="0" err="1">
                <a:solidFill>
                  <a:srgbClr val="FF0000"/>
                </a:solidFill>
              </a:rPr>
              <a:t>dotCloud</a:t>
            </a:r>
            <a:r>
              <a:rPr lang="el-GR" sz="3600" dirty="0">
                <a:solidFill>
                  <a:srgbClr val="FF0000"/>
                </a:solidFill>
              </a:rPr>
              <a:t> </a:t>
            </a:r>
            <a:r>
              <a:rPr lang="el-GR" sz="3600" dirty="0"/>
              <a:t>παρουσίασαν το </a:t>
            </a:r>
            <a:r>
              <a:rPr lang="el-GR" sz="3600" b="1" dirty="0" err="1"/>
              <a:t>Docker</a:t>
            </a:r>
            <a:r>
              <a:rPr lang="el-GR" sz="3600" b="1" dirty="0"/>
              <a:t>. Η</a:t>
            </a:r>
            <a:r>
              <a:rPr lang="el-GR" sz="3600" dirty="0"/>
              <a:t> εταιρεία άλλαξε αργότερα το όνομά της σε </a:t>
            </a:r>
            <a:r>
              <a:rPr lang="el-GR" sz="3600" dirty="0" err="1">
                <a:solidFill>
                  <a:srgbClr val="FF0000"/>
                </a:solidFill>
              </a:rPr>
              <a:t>Docker</a:t>
            </a:r>
            <a:r>
              <a:rPr lang="el-GR" sz="3600" dirty="0">
                <a:solidFill>
                  <a:srgbClr val="FF0000"/>
                </a:solidFill>
              </a:rPr>
              <a:t> Inc</a:t>
            </a:r>
            <a:r>
              <a:rPr lang="el-GR" sz="3600" dirty="0"/>
              <a:t>. </a:t>
            </a:r>
          </a:p>
          <a:p>
            <a:pPr algn="just" rtl="0">
              <a:spcAft>
                <a:spcPts val="2400"/>
              </a:spcAft>
            </a:pPr>
            <a:endParaRPr lang="el-GR" sz="3600" dirty="0"/>
          </a:p>
        </p:txBody>
      </p:sp>
      <p:sp>
        <p:nvSpPr>
          <p:cNvPr id="4" name="Στρογγυλεμένο ορθογώνιο 3"/>
          <p:cNvSpPr/>
          <p:nvPr/>
        </p:nvSpPr>
        <p:spPr>
          <a:xfrm>
            <a:off x="1485900" y="836712"/>
            <a:ext cx="4716016" cy="915888"/>
          </a:xfrm>
          <a:prstGeom prst="round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el-GR"/>
          </a:p>
        </p:txBody>
      </p:sp>
      <p:sp>
        <p:nvSpPr>
          <p:cNvPr id="2" name="Θέση υποσέλιδου 1">
            <a:extLst>
              <a:ext uri="{FF2B5EF4-FFF2-40B4-BE49-F238E27FC236}">
                <a16:creationId xmlns:a16="http://schemas.microsoft.com/office/drawing/2014/main" id="{7839DCE2-E18B-4183-B42B-C1E4621DBD31}"/>
              </a:ext>
            </a:extLst>
          </p:cNvPr>
          <p:cNvSpPr>
            <a:spLocks noGrp="1"/>
          </p:cNvSpPr>
          <p:nvPr>
            <p:ph type="ftr" sz="quarter" idx="11"/>
          </p:nvPr>
        </p:nvSpPr>
        <p:spPr/>
        <p:txBody>
          <a:bodyPr/>
          <a:lstStyle/>
          <a:p>
            <a:pPr rtl="0"/>
            <a:r>
              <a:rPr lang="en-US" noProof="0"/>
              <a:t>Docker</a:t>
            </a:r>
            <a:endParaRPr lang="el-GR" noProof="0" dirty="0"/>
          </a:p>
        </p:txBody>
      </p:sp>
      <p:sp>
        <p:nvSpPr>
          <p:cNvPr id="3" name="Θέση αριθμού διαφάνειας 2">
            <a:extLst>
              <a:ext uri="{FF2B5EF4-FFF2-40B4-BE49-F238E27FC236}">
                <a16:creationId xmlns:a16="http://schemas.microsoft.com/office/drawing/2014/main" id="{AD5F230C-0E70-4FFF-9EC8-1FE89276B4AD}"/>
              </a:ext>
            </a:extLst>
          </p:cNvPr>
          <p:cNvSpPr>
            <a:spLocks noGrp="1"/>
          </p:cNvSpPr>
          <p:nvPr>
            <p:ph type="sldNum" sz="quarter" idx="12"/>
          </p:nvPr>
        </p:nvSpPr>
        <p:spPr/>
        <p:txBody>
          <a:bodyPr/>
          <a:lstStyle/>
          <a:p>
            <a:pPr rtl="0"/>
            <a:fld id="{2A013F82-EE5E-44EE-A61D-E31C6657F26F}" type="slidenum">
              <a:rPr lang="el-GR" noProof="0" smtClean="0"/>
              <a:t>17</a:t>
            </a:fld>
            <a:endParaRPr lang="el-GR" noProof="0" dirty="0"/>
          </a:p>
        </p:txBody>
      </p:sp>
    </p:spTree>
    <p:extLst>
      <p:ext uri="{BB962C8B-B14F-4D97-AF65-F5344CB8AC3E}">
        <p14:creationId xmlns:p14="http://schemas.microsoft.com/office/powerpoint/2010/main" val="3157118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Τίτλος 12"/>
          <p:cNvSpPr>
            <a:spLocks noGrp="1"/>
          </p:cNvSpPr>
          <p:nvPr>
            <p:ph type="title"/>
          </p:nvPr>
        </p:nvSpPr>
        <p:spPr>
          <a:xfrm>
            <a:off x="1773932" y="332656"/>
            <a:ext cx="8748463" cy="987896"/>
          </a:xfrm>
        </p:spPr>
        <p:txBody>
          <a:bodyPr rtlCol="0">
            <a:normAutofit/>
          </a:bodyPr>
          <a:lstStyle/>
          <a:p>
            <a:pPr rtl="0"/>
            <a:r>
              <a:rPr lang="el-GR" sz="6000" dirty="0"/>
              <a:t>Ιστορικά στοιχεία</a:t>
            </a:r>
          </a:p>
        </p:txBody>
      </p:sp>
      <p:pic>
        <p:nvPicPr>
          <p:cNvPr id="2" name="Θέση περιεχομένου 1"/>
          <p:cNvPicPr>
            <a:picLocks noGrp="1" noChangeAspect="1"/>
          </p:cNvPicPr>
          <p:nvPr>
            <p:ph idx="1"/>
          </p:nvPr>
        </p:nvPicPr>
        <p:blipFill>
          <a:blip r:embed="rId3"/>
          <a:stretch>
            <a:fillRect/>
          </a:stretch>
        </p:blipFill>
        <p:spPr>
          <a:xfrm>
            <a:off x="1917948" y="1556792"/>
            <a:ext cx="8753477" cy="492554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4" name="Στρογγυλεμένο ορθογώνιο 3"/>
          <p:cNvSpPr/>
          <p:nvPr/>
        </p:nvSpPr>
        <p:spPr>
          <a:xfrm>
            <a:off x="1629916" y="332656"/>
            <a:ext cx="6336704" cy="987896"/>
          </a:xfrm>
          <a:prstGeom prst="round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el-GR"/>
          </a:p>
        </p:txBody>
      </p:sp>
      <p:sp>
        <p:nvSpPr>
          <p:cNvPr id="3" name="Θέση υποσέλιδου 2">
            <a:extLst>
              <a:ext uri="{FF2B5EF4-FFF2-40B4-BE49-F238E27FC236}">
                <a16:creationId xmlns:a16="http://schemas.microsoft.com/office/drawing/2014/main" id="{ED992FF7-CFE3-41F9-B81A-060123EF5BCB}"/>
              </a:ext>
            </a:extLst>
          </p:cNvPr>
          <p:cNvSpPr>
            <a:spLocks noGrp="1"/>
          </p:cNvSpPr>
          <p:nvPr>
            <p:ph type="ftr" sz="quarter" idx="11"/>
          </p:nvPr>
        </p:nvSpPr>
        <p:spPr/>
        <p:txBody>
          <a:bodyPr/>
          <a:lstStyle/>
          <a:p>
            <a:pPr rtl="0"/>
            <a:r>
              <a:rPr lang="en-US" noProof="0"/>
              <a:t>Docker</a:t>
            </a:r>
            <a:endParaRPr lang="el-GR" noProof="0" dirty="0"/>
          </a:p>
        </p:txBody>
      </p:sp>
      <p:sp>
        <p:nvSpPr>
          <p:cNvPr id="5" name="Θέση αριθμού διαφάνειας 4">
            <a:extLst>
              <a:ext uri="{FF2B5EF4-FFF2-40B4-BE49-F238E27FC236}">
                <a16:creationId xmlns:a16="http://schemas.microsoft.com/office/drawing/2014/main" id="{50420CB7-EA36-4D2B-ADAB-F81772A0C131}"/>
              </a:ext>
            </a:extLst>
          </p:cNvPr>
          <p:cNvSpPr>
            <a:spLocks noGrp="1"/>
          </p:cNvSpPr>
          <p:nvPr>
            <p:ph type="sldNum" sz="quarter" idx="12"/>
          </p:nvPr>
        </p:nvSpPr>
        <p:spPr/>
        <p:txBody>
          <a:bodyPr/>
          <a:lstStyle/>
          <a:p>
            <a:pPr rtl="0"/>
            <a:fld id="{2A013F82-EE5E-44EE-A61D-E31C6657F26F}" type="slidenum">
              <a:rPr lang="el-GR" noProof="0" smtClean="0"/>
              <a:t>18</a:t>
            </a:fld>
            <a:endParaRPr lang="el-GR" noProof="0" dirty="0"/>
          </a:p>
        </p:txBody>
      </p:sp>
    </p:spTree>
    <p:extLst>
      <p:ext uri="{BB962C8B-B14F-4D97-AF65-F5344CB8AC3E}">
        <p14:creationId xmlns:p14="http://schemas.microsoft.com/office/powerpoint/2010/main" val="3516231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Τίτλος 12"/>
          <p:cNvSpPr>
            <a:spLocks noGrp="1"/>
          </p:cNvSpPr>
          <p:nvPr>
            <p:ph type="title"/>
          </p:nvPr>
        </p:nvSpPr>
        <p:spPr>
          <a:xfrm>
            <a:off x="2620280" y="548680"/>
            <a:ext cx="6948264" cy="771872"/>
          </a:xfrm>
        </p:spPr>
        <p:txBody>
          <a:bodyPr rtlCol="0">
            <a:normAutofit/>
          </a:bodyPr>
          <a:lstStyle/>
          <a:p>
            <a:r>
              <a:rPr lang="el-GR" sz="4400" dirty="0"/>
              <a:t>Μηχανισμός </a:t>
            </a:r>
            <a:r>
              <a:rPr lang="en-US" sz="4400" dirty="0"/>
              <a:t>Docker</a:t>
            </a:r>
            <a:endParaRPr lang="el-GR" sz="4400" dirty="0"/>
          </a:p>
        </p:txBody>
      </p:sp>
      <p:sp>
        <p:nvSpPr>
          <p:cNvPr id="4" name="Στρογγυλεμένο ορθογώνιο 3"/>
          <p:cNvSpPr/>
          <p:nvPr/>
        </p:nvSpPr>
        <p:spPr>
          <a:xfrm>
            <a:off x="2458008" y="548680"/>
            <a:ext cx="7272808" cy="843880"/>
          </a:xfrm>
          <a:prstGeom prst="round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el-GR"/>
          </a:p>
        </p:txBody>
      </p:sp>
      <p:sp>
        <p:nvSpPr>
          <p:cNvPr id="3" name="Θέση υποσέλιδου 2">
            <a:extLst>
              <a:ext uri="{FF2B5EF4-FFF2-40B4-BE49-F238E27FC236}">
                <a16:creationId xmlns:a16="http://schemas.microsoft.com/office/drawing/2014/main" id="{BA773721-C9C4-4987-8881-BF65E10B2824}"/>
              </a:ext>
            </a:extLst>
          </p:cNvPr>
          <p:cNvSpPr>
            <a:spLocks noGrp="1"/>
          </p:cNvSpPr>
          <p:nvPr>
            <p:ph type="ftr" sz="quarter" idx="11"/>
          </p:nvPr>
        </p:nvSpPr>
        <p:spPr/>
        <p:txBody>
          <a:bodyPr/>
          <a:lstStyle/>
          <a:p>
            <a:pPr rtl="0"/>
            <a:r>
              <a:rPr lang="en-US" noProof="0"/>
              <a:t>Docker</a:t>
            </a:r>
            <a:endParaRPr lang="el-GR" noProof="0" dirty="0"/>
          </a:p>
        </p:txBody>
      </p:sp>
      <p:sp>
        <p:nvSpPr>
          <p:cNvPr id="5" name="Θέση αριθμού διαφάνειας 4">
            <a:extLst>
              <a:ext uri="{FF2B5EF4-FFF2-40B4-BE49-F238E27FC236}">
                <a16:creationId xmlns:a16="http://schemas.microsoft.com/office/drawing/2014/main" id="{8A7DDC89-69FF-4ABF-903B-5426B51AEE60}"/>
              </a:ext>
            </a:extLst>
          </p:cNvPr>
          <p:cNvSpPr>
            <a:spLocks noGrp="1"/>
          </p:cNvSpPr>
          <p:nvPr>
            <p:ph type="sldNum" sz="quarter" idx="12"/>
          </p:nvPr>
        </p:nvSpPr>
        <p:spPr/>
        <p:txBody>
          <a:bodyPr/>
          <a:lstStyle/>
          <a:p>
            <a:pPr rtl="0"/>
            <a:fld id="{2A013F82-EE5E-44EE-A61D-E31C6657F26F}" type="slidenum">
              <a:rPr lang="el-GR" noProof="0" smtClean="0"/>
              <a:t>19</a:t>
            </a:fld>
            <a:endParaRPr lang="el-GR" noProof="0" dirty="0"/>
          </a:p>
        </p:txBody>
      </p:sp>
      <p:pic>
        <p:nvPicPr>
          <p:cNvPr id="9" name="Picture 2">
            <a:extLst>
              <a:ext uri="{FF2B5EF4-FFF2-40B4-BE49-F238E27FC236}">
                <a16:creationId xmlns:a16="http://schemas.microsoft.com/office/drawing/2014/main" id="{E6D95FC3-6A22-4AC9-B75E-7273A3207096}"/>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730630" y="1905000"/>
            <a:ext cx="671804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6262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Τίτλος 1">
            <a:extLst>
              <a:ext uri="{FF2B5EF4-FFF2-40B4-BE49-F238E27FC236}">
                <a16:creationId xmlns:a16="http://schemas.microsoft.com/office/drawing/2014/main" id="{F3852ABB-F89C-43B7-9D95-7B9EA69E7A74}"/>
              </a:ext>
            </a:extLst>
          </p:cNvPr>
          <p:cNvSpPr>
            <a:spLocks noGrp="1"/>
          </p:cNvSpPr>
          <p:nvPr>
            <p:ph type="title"/>
          </p:nvPr>
        </p:nvSpPr>
        <p:spPr>
          <a:xfrm>
            <a:off x="1208907" y="548680"/>
            <a:ext cx="9771011" cy="936104"/>
          </a:xfrm>
        </p:spPr>
        <p:txBody>
          <a:bodyPr rtlCol="0" anchor="ctr">
            <a:noAutofit/>
          </a:bodyPr>
          <a:lstStyle/>
          <a:p>
            <a:pPr>
              <a:lnSpc>
                <a:spcPct val="100000"/>
              </a:lnSpc>
            </a:pPr>
            <a:r>
              <a:rPr lang="el-GR" sz="4000" dirty="0"/>
              <a:t>Ενότητες</a:t>
            </a:r>
          </a:p>
        </p:txBody>
      </p:sp>
      <p:sp>
        <p:nvSpPr>
          <p:cNvPr id="14" name="Σύμβολο κράτησης θέσης περιεχομένου 5">
            <a:extLst>
              <a:ext uri="{FF2B5EF4-FFF2-40B4-BE49-F238E27FC236}">
                <a16:creationId xmlns:a16="http://schemas.microsoft.com/office/drawing/2014/main" id="{F8A0C113-D83C-4A6E-B9C7-B3DCC5D172BB}"/>
              </a:ext>
            </a:extLst>
          </p:cNvPr>
          <p:cNvSpPr txBox="1">
            <a:spLocks/>
          </p:cNvSpPr>
          <p:nvPr/>
        </p:nvSpPr>
        <p:spPr>
          <a:xfrm>
            <a:off x="1125860" y="2276872"/>
            <a:ext cx="9721080" cy="2520280"/>
          </a:xfrm>
          <a:prstGeom prst="rect">
            <a:avLst/>
          </a:prstGeom>
        </p:spPr>
        <p:txBody>
          <a:bodyPr rtlCol="0">
            <a:normAutofit/>
          </a:bodyPr>
          <a:lst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tx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tx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a:lstStyle>
          <a:p>
            <a:r>
              <a:rPr lang="el-GR" sz="3200" dirty="0" err="1"/>
              <a:t>Εικονικοποίηση</a:t>
            </a:r>
            <a:endParaRPr lang="el-GR" sz="3200" dirty="0"/>
          </a:p>
          <a:p>
            <a:r>
              <a:rPr lang="el-GR" sz="3200" dirty="0"/>
              <a:t>Εισαγωγή στο </a:t>
            </a:r>
            <a:r>
              <a:rPr lang="en-US" sz="3200" dirty="0"/>
              <a:t>Docker</a:t>
            </a:r>
          </a:p>
          <a:p>
            <a:r>
              <a:rPr lang="el-GR" sz="3200" dirty="0"/>
              <a:t>Βασικές εντολές</a:t>
            </a:r>
          </a:p>
          <a:p>
            <a:endParaRPr lang="el-GR" dirty="0"/>
          </a:p>
        </p:txBody>
      </p:sp>
      <p:sp>
        <p:nvSpPr>
          <p:cNvPr id="15" name="Στρογγυλεμένο ορθογώνιο 6">
            <a:extLst>
              <a:ext uri="{FF2B5EF4-FFF2-40B4-BE49-F238E27FC236}">
                <a16:creationId xmlns:a16="http://schemas.microsoft.com/office/drawing/2014/main" id="{2B51CC87-8F2F-48EB-BFE5-1BC390D6BFAC}"/>
              </a:ext>
            </a:extLst>
          </p:cNvPr>
          <p:cNvSpPr/>
          <p:nvPr/>
        </p:nvSpPr>
        <p:spPr>
          <a:xfrm>
            <a:off x="1136898" y="548680"/>
            <a:ext cx="9843020" cy="936104"/>
          </a:xfrm>
          <a:prstGeom prst="round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el-GR"/>
          </a:p>
        </p:txBody>
      </p:sp>
      <p:sp>
        <p:nvSpPr>
          <p:cNvPr id="16" name="Θέση υποσέλιδου 15">
            <a:extLst>
              <a:ext uri="{FF2B5EF4-FFF2-40B4-BE49-F238E27FC236}">
                <a16:creationId xmlns:a16="http://schemas.microsoft.com/office/drawing/2014/main" id="{4F4762C7-E8DC-4885-BA85-0A5541D21DA4}"/>
              </a:ext>
            </a:extLst>
          </p:cNvPr>
          <p:cNvSpPr>
            <a:spLocks noGrp="1"/>
          </p:cNvSpPr>
          <p:nvPr>
            <p:ph type="ftr" sz="quarter" idx="11"/>
          </p:nvPr>
        </p:nvSpPr>
        <p:spPr/>
        <p:txBody>
          <a:bodyPr/>
          <a:lstStyle/>
          <a:p>
            <a:pPr rtl="0"/>
            <a:r>
              <a:rPr lang="en-US" noProof="0"/>
              <a:t>Docker</a:t>
            </a:r>
            <a:endParaRPr lang="el-GR" noProof="0" dirty="0"/>
          </a:p>
        </p:txBody>
      </p:sp>
      <p:sp>
        <p:nvSpPr>
          <p:cNvPr id="17" name="Θέση αριθμού διαφάνειας 16">
            <a:extLst>
              <a:ext uri="{FF2B5EF4-FFF2-40B4-BE49-F238E27FC236}">
                <a16:creationId xmlns:a16="http://schemas.microsoft.com/office/drawing/2014/main" id="{FE396706-00C0-4CDC-BAF2-8EDFB23C4095}"/>
              </a:ext>
            </a:extLst>
          </p:cNvPr>
          <p:cNvSpPr>
            <a:spLocks noGrp="1"/>
          </p:cNvSpPr>
          <p:nvPr>
            <p:ph type="sldNum" sz="quarter" idx="12"/>
          </p:nvPr>
        </p:nvSpPr>
        <p:spPr/>
        <p:txBody>
          <a:bodyPr/>
          <a:lstStyle/>
          <a:p>
            <a:pPr rtl="0"/>
            <a:fld id="{2A013F82-EE5E-44EE-A61D-E31C6657F26F}" type="slidenum">
              <a:rPr lang="el-GR" noProof="0" smtClean="0"/>
              <a:t>2</a:t>
            </a:fld>
            <a:endParaRPr lang="el-GR" noProof="0" dirty="0"/>
          </a:p>
        </p:txBody>
      </p:sp>
    </p:spTree>
    <p:extLst>
      <p:ext uri="{BB962C8B-B14F-4D97-AF65-F5344CB8AC3E}">
        <p14:creationId xmlns:p14="http://schemas.microsoft.com/office/powerpoint/2010/main" val="1330746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Τίτλος 12"/>
          <p:cNvSpPr>
            <a:spLocks noGrp="1"/>
          </p:cNvSpPr>
          <p:nvPr>
            <p:ph type="title"/>
          </p:nvPr>
        </p:nvSpPr>
        <p:spPr>
          <a:xfrm>
            <a:off x="1522413" y="548680"/>
            <a:ext cx="8892479" cy="1131912"/>
          </a:xfrm>
        </p:spPr>
        <p:txBody>
          <a:bodyPr rtlCol="0">
            <a:normAutofit/>
          </a:bodyPr>
          <a:lstStyle/>
          <a:p>
            <a:pPr rtl="0"/>
            <a:r>
              <a:rPr lang="en-US" sz="6000" dirty="0"/>
              <a:t>Docker Daemon</a:t>
            </a:r>
            <a:endParaRPr lang="el-GR" sz="6000" dirty="0"/>
          </a:p>
        </p:txBody>
      </p:sp>
      <p:sp>
        <p:nvSpPr>
          <p:cNvPr id="14" name="Σύμβολο κράτησης θέσης περιεχομένου 13"/>
          <p:cNvSpPr>
            <a:spLocks noGrp="1"/>
          </p:cNvSpPr>
          <p:nvPr>
            <p:ph idx="1"/>
          </p:nvPr>
        </p:nvSpPr>
        <p:spPr>
          <a:xfrm>
            <a:off x="1485900" y="2204865"/>
            <a:ext cx="9134391" cy="3744416"/>
          </a:xfrm>
        </p:spPr>
        <p:txBody>
          <a:bodyPr rtlCol="0">
            <a:normAutofit/>
          </a:bodyPr>
          <a:lstStyle/>
          <a:p>
            <a:pPr>
              <a:spcAft>
                <a:spcPts val="1800"/>
              </a:spcAft>
            </a:pPr>
            <a:r>
              <a:rPr lang="el-GR" sz="4000" dirty="0"/>
              <a:t>Δημιουργεί</a:t>
            </a:r>
          </a:p>
          <a:p>
            <a:pPr>
              <a:spcAft>
                <a:spcPts val="1800"/>
              </a:spcAft>
            </a:pPr>
            <a:r>
              <a:rPr lang="el-GR" sz="4000" dirty="0"/>
              <a:t>διανέμει</a:t>
            </a:r>
          </a:p>
          <a:p>
            <a:pPr>
              <a:spcAft>
                <a:spcPts val="1800"/>
              </a:spcAft>
            </a:pPr>
            <a:r>
              <a:rPr lang="el-GR" sz="4000" dirty="0"/>
              <a:t>τρέχει </a:t>
            </a:r>
            <a:r>
              <a:rPr lang="en-US" sz="4000" dirty="0"/>
              <a:t>containers</a:t>
            </a:r>
          </a:p>
        </p:txBody>
      </p:sp>
      <p:sp>
        <p:nvSpPr>
          <p:cNvPr id="4" name="Στρογγυλεμένο ορθογώνιο 3"/>
          <p:cNvSpPr/>
          <p:nvPr/>
        </p:nvSpPr>
        <p:spPr>
          <a:xfrm>
            <a:off x="1413892" y="692696"/>
            <a:ext cx="5688632" cy="987896"/>
          </a:xfrm>
          <a:prstGeom prst="round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el-GR"/>
          </a:p>
        </p:txBody>
      </p:sp>
      <p:sp>
        <p:nvSpPr>
          <p:cNvPr id="2" name="Θέση υποσέλιδου 1">
            <a:extLst>
              <a:ext uri="{FF2B5EF4-FFF2-40B4-BE49-F238E27FC236}">
                <a16:creationId xmlns:a16="http://schemas.microsoft.com/office/drawing/2014/main" id="{77B5D635-B987-4386-AE83-655317A717BD}"/>
              </a:ext>
            </a:extLst>
          </p:cNvPr>
          <p:cNvSpPr>
            <a:spLocks noGrp="1"/>
          </p:cNvSpPr>
          <p:nvPr>
            <p:ph type="ftr" sz="quarter" idx="11"/>
          </p:nvPr>
        </p:nvSpPr>
        <p:spPr/>
        <p:txBody>
          <a:bodyPr/>
          <a:lstStyle/>
          <a:p>
            <a:pPr rtl="0"/>
            <a:r>
              <a:rPr lang="en-US" noProof="0"/>
              <a:t>Docker</a:t>
            </a:r>
            <a:endParaRPr lang="el-GR" noProof="0" dirty="0"/>
          </a:p>
        </p:txBody>
      </p:sp>
      <p:sp>
        <p:nvSpPr>
          <p:cNvPr id="3" name="Θέση αριθμού διαφάνειας 2">
            <a:extLst>
              <a:ext uri="{FF2B5EF4-FFF2-40B4-BE49-F238E27FC236}">
                <a16:creationId xmlns:a16="http://schemas.microsoft.com/office/drawing/2014/main" id="{E1854AB4-52B6-4FF7-A224-BDC8C5308660}"/>
              </a:ext>
            </a:extLst>
          </p:cNvPr>
          <p:cNvSpPr>
            <a:spLocks noGrp="1"/>
          </p:cNvSpPr>
          <p:nvPr>
            <p:ph type="sldNum" sz="quarter" idx="12"/>
          </p:nvPr>
        </p:nvSpPr>
        <p:spPr/>
        <p:txBody>
          <a:bodyPr/>
          <a:lstStyle/>
          <a:p>
            <a:pPr rtl="0"/>
            <a:fld id="{2A013F82-EE5E-44EE-A61D-E31C6657F26F}" type="slidenum">
              <a:rPr lang="el-GR" noProof="0" smtClean="0"/>
              <a:t>20</a:t>
            </a:fld>
            <a:endParaRPr lang="el-GR" noProof="0" dirty="0"/>
          </a:p>
        </p:txBody>
      </p:sp>
    </p:spTree>
    <p:extLst>
      <p:ext uri="{BB962C8B-B14F-4D97-AF65-F5344CB8AC3E}">
        <p14:creationId xmlns:p14="http://schemas.microsoft.com/office/powerpoint/2010/main" val="727715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Τίτλος 12"/>
          <p:cNvSpPr>
            <a:spLocks noGrp="1"/>
          </p:cNvSpPr>
          <p:nvPr>
            <p:ph type="title"/>
          </p:nvPr>
        </p:nvSpPr>
        <p:spPr>
          <a:xfrm>
            <a:off x="1522413" y="712912"/>
            <a:ext cx="9144001" cy="1059904"/>
          </a:xfrm>
        </p:spPr>
        <p:txBody>
          <a:bodyPr rtlCol="0">
            <a:normAutofit/>
          </a:bodyPr>
          <a:lstStyle/>
          <a:p>
            <a:pPr rtl="0"/>
            <a:r>
              <a:rPr lang="en-US" sz="6000" dirty="0"/>
              <a:t>Docker Client</a:t>
            </a:r>
            <a:endParaRPr lang="el-GR" sz="6000" dirty="0"/>
          </a:p>
        </p:txBody>
      </p:sp>
      <p:sp>
        <p:nvSpPr>
          <p:cNvPr id="14" name="Σύμβολο κράτησης θέσης περιεχομένου 13"/>
          <p:cNvSpPr>
            <a:spLocks noGrp="1"/>
          </p:cNvSpPr>
          <p:nvPr>
            <p:ph idx="1"/>
          </p:nvPr>
        </p:nvSpPr>
        <p:spPr>
          <a:xfrm>
            <a:off x="1522413" y="2204864"/>
            <a:ext cx="9134391" cy="3972273"/>
          </a:xfrm>
        </p:spPr>
        <p:txBody>
          <a:bodyPr rtlCol="0">
            <a:noAutofit/>
          </a:bodyPr>
          <a:lstStyle/>
          <a:p>
            <a:pPr algn="just">
              <a:spcAft>
                <a:spcPts val="1800"/>
              </a:spcAft>
            </a:pPr>
            <a:r>
              <a:rPr lang="el-GR" sz="3600" dirty="0"/>
              <a:t>Ο πρωταρχικός τρόπος με τον οποίο χρήστες του Docker</a:t>
            </a:r>
            <a:r>
              <a:rPr lang="en-US" sz="3600" dirty="0"/>
              <a:t> </a:t>
            </a:r>
            <a:r>
              <a:rPr lang="el-GR" sz="3600" dirty="0" err="1"/>
              <a:t>αλληλεπιδρούν</a:t>
            </a:r>
            <a:r>
              <a:rPr lang="el-GR" sz="3600" dirty="0"/>
              <a:t> με το Docker.</a:t>
            </a:r>
            <a:endParaRPr lang="en-US" sz="3600" dirty="0"/>
          </a:p>
          <a:p>
            <a:pPr algn="just"/>
            <a:r>
              <a:rPr lang="el-GR" sz="3600" dirty="0"/>
              <a:t>Όταν χρησιμοποιούμε εντολές όπως </a:t>
            </a:r>
            <a:r>
              <a:rPr lang="el-GR" sz="3600" dirty="0">
                <a:latin typeface="Courier New" panose="02070309020205020404" pitchFamily="49" charset="0"/>
                <a:cs typeface="Courier New" panose="02070309020205020404" pitchFamily="49" charset="0"/>
              </a:rPr>
              <a:t>«docker</a:t>
            </a:r>
            <a:r>
              <a:rPr lang="en-US" sz="3600" dirty="0">
                <a:latin typeface="Courier New" panose="02070309020205020404" pitchFamily="49" charset="0"/>
                <a:cs typeface="Courier New" panose="02070309020205020404" pitchFamily="49" charset="0"/>
              </a:rPr>
              <a:t> run</a:t>
            </a:r>
            <a:r>
              <a:rPr lang="el-GR" sz="3600" dirty="0">
                <a:latin typeface="Courier New" panose="02070309020205020404" pitchFamily="49" charset="0"/>
                <a:cs typeface="Courier New" panose="02070309020205020404" pitchFamily="49" charset="0"/>
              </a:rPr>
              <a:t>», </a:t>
            </a:r>
            <a:r>
              <a:rPr lang="el-GR" sz="3600" dirty="0"/>
              <a:t>ο </a:t>
            </a:r>
            <a:r>
              <a:rPr lang="en-US" sz="3600" dirty="0"/>
              <a:t>Client</a:t>
            </a:r>
            <a:r>
              <a:rPr lang="el-GR" sz="3600" dirty="0"/>
              <a:t> στέλνει αυτές τις εντολές στον </a:t>
            </a:r>
            <a:r>
              <a:rPr lang="en-US" sz="3600" dirty="0">
                <a:cs typeface="Courier New" panose="02070309020205020404" pitchFamily="49" charset="0"/>
              </a:rPr>
              <a:t>Docker daemon</a:t>
            </a:r>
            <a:r>
              <a:rPr lang="el-GR" sz="3600" dirty="0"/>
              <a:t> ο οποίος τις εκτελεί. </a:t>
            </a:r>
          </a:p>
        </p:txBody>
      </p:sp>
      <p:sp>
        <p:nvSpPr>
          <p:cNvPr id="4" name="Στρογγυλεμένο ορθογώνιο 3"/>
          <p:cNvSpPr/>
          <p:nvPr/>
        </p:nvSpPr>
        <p:spPr>
          <a:xfrm>
            <a:off x="1413892" y="712912"/>
            <a:ext cx="4788023" cy="1059904"/>
          </a:xfrm>
          <a:prstGeom prst="round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el-GR"/>
          </a:p>
        </p:txBody>
      </p:sp>
      <p:sp>
        <p:nvSpPr>
          <p:cNvPr id="2" name="Θέση υποσέλιδου 1">
            <a:extLst>
              <a:ext uri="{FF2B5EF4-FFF2-40B4-BE49-F238E27FC236}">
                <a16:creationId xmlns:a16="http://schemas.microsoft.com/office/drawing/2014/main" id="{5C6115A3-6F77-4366-A85F-7E7C16E1A686}"/>
              </a:ext>
            </a:extLst>
          </p:cNvPr>
          <p:cNvSpPr>
            <a:spLocks noGrp="1"/>
          </p:cNvSpPr>
          <p:nvPr>
            <p:ph type="ftr" sz="quarter" idx="11"/>
          </p:nvPr>
        </p:nvSpPr>
        <p:spPr/>
        <p:txBody>
          <a:bodyPr/>
          <a:lstStyle/>
          <a:p>
            <a:pPr rtl="0"/>
            <a:r>
              <a:rPr lang="en-US" noProof="0"/>
              <a:t>Docker</a:t>
            </a:r>
            <a:endParaRPr lang="el-GR" noProof="0" dirty="0"/>
          </a:p>
        </p:txBody>
      </p:sp>
      <p:sp>
        <p:nvSpPr>
          <p:cNvPr id="3" name="Θέση αριθμού διαφάνειας 2">
            <a:extLst>
              <a:ext uri="{FF2B5EF4-FFF2-40B4-BE49-F238E27FC236}">
                <a16:creationId xmlns:a16="http://schemas.microsoft.com/office/drawing/2014/main" id="{5450D7D4-3F6F-45B0-85B2-53A2921694C5}"/>
              </a:ext>
            </a:extLst>
          </p:cNvPr>
          <p:cNvSpPr>
            <a:spLocks noGrp="1"/>
          </p:cNvSpPr>
          <p:nvPr>
            <p:ph type="sldNum" sz="quarter" idx="12"/>
          </p:nvPr>
        </p:nvSpPr>
        <p:spPr/>
        <p:txBody>
          <a:bodyPr/>
          <a:lstStyle/>
          <a:p>
            <a:pPr rtl="0"/>
            <a:fld id="{2A013F82-EE5E-44EE-A61D-E31C6657F26F}" type="slidenum">
              <a:rPr lang="el-GR" noProof="0" smtClean="0"/>
              <a:t>21</a:t>
            </a:fld>
            <a:endParaRPr lang="el-GR" noProof="0" dirty="0"/>
          </a:p>
        </p:txBody>
      </p:sp>
    </p:spTree>
    <p:extLst>
      <p:ext uri="{BB962C8B-B14F-4D97-AF65-F5344CB8AC3E}">
        <p14:creationId xmlns:p14="http://schemas.microsoft.com/office/powerpoint/2010/main" val="3738826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Τίτλος 12"/>
          <p:cNvSpPr>
            <a:spLocks noGrp="1"/>
          </p:cNvSpPr>
          <p:nvPr>
            <p:ph type="title"/>
          </p:nvPr>
        </p:nvSpPr>
        <p:spPr>
          <a:xfrm>
            <a:off x="1522413" y="476672"/>
            <a:ext cx="9144001" cy="1059904"/>
          </a:xfrm>
        </p:spPr>
        <p:txBody>
          <a:bodyPr rtlCol="0">
            <a:normAutofit/>
          </a:bodyPr>
          <a:lstStyle/>
          <a:p>
            <a:pPr rtl="0"/>
            <a:r>
              <a:rPr lang="en-US" sz="6000" dirty="0"/>
              <a:t>Docker registries</a:t>
            </a:r>
            <a:endParaRPr lang="el-GR" sz="6000" dirty="0"/>
          </a:p>
        </p:txBody>
      </p:sp>
      <p:sp>
        <p:nvSpPr>
          <p:cNvPr id="14" name="Σύμβολο κράτησης θέσης περιεχομένου 13"/>
          <p:cNvSpPr>
            <a:spLocks noGrp="1"/>
          </p:cNvSpPr>
          <p:nvPr>
            <p:ph idx="1"/>
          </p:nvPr>
        </p:nvSpPr>
        <p:spPr>
          <a:xfrm>
            <a:off x="1522413" y="1904999"/>
            <a:ext cx="9134391" cy="4548337"/>
          </a:xfrm>
        </p:spPr>
        <p:txBody>
          <a:bodyPr rtlCol="0">
            <a:noAutofit/>
          </a:bodyPr>
          <a:lstStyle/>
          <a:p>
            <a:pPr algn="just"/>
            <a:r>
              <a:rPr lang="el-GR" sz="3600" dirty="0"/>
              <a:t>Δημόσιες ή ιδιωτικές υποδομές ιστού όπου αποθηκεύονται  </a:t>
            </a:r>
            <a:r>
              <a:rPr lang="en-US" sz="3600" dirty="0"/>
              <a:t>images </a:t>
            </a:r>
          </a:p>
          <a:p>
            <a:pPr algn="just"/>
            <a:r>
              <a:rPr lang="el-GR" sz="3600" dirty="0"/>
              <a:t>Το Docker Hub και το Docker Cloud είναι δημόσια </a:t>
            </a:r>
            <a:r>
              <a:rPr lang="en-US" sz="3600" dirty="0"/>
              <a:t>registries </a:t>
            </a:r>
            <a:r>
              <a:rPr lang="el-GR" sz="3600" dirty="0"/>
              <a:t>που ο καθένας μπορεί να χρησιμοποιήσει.</a:t>
            </a:r>
          </a:p>
          <a:p>
            <a:pPr algn="just"/>
            <a:r>
              <a:rPr lang="el-GR" sz="3600" dirty="0"/>
              <a:t> Το Docker είναι ρυθμισμένο να αναζητά εικόνες από το Docker Hub από προεπιλογή.</a:t>
            </a:r>
          </a:p>
        </p:txBody>
      </p:sp>
      <p:sp>
        <p:nvSpPr>
          <p:cNvPr id="4" name="Στρογγυλεμένο ορθογώνιο 3"/>
          <p:cNvSpPr/>
          <p:nvPr/>
        </p:nvSpPr>
        <p:spPr>
          <a:xfrm>
            <a:off x="1341884" y="476672"/>
            <a:ext cx="6120680" cy="1059904"/>
          </a:xfrm>
          <a:prstGeom prst="round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el-GR"/>
          </a:p>
        </p:txBody>
      </p:sp>
      <p:sp>
        <p:nvSpPr>
          <p:cNvPr id="2" name="Θέση υποσέλιδου 1">
            <a:extLst>
              <a:ext uri="{FF2B5EF4-FFF2-40B4-BE49-F238E27FC236}">
                <a16:creationId xmlns:a16="http://schemas.microsoft.com/office/drawing/2014/main" id="{D4E34AD8-BC11-45DA-B64E-680983C99073}"/>
              </a:ext>
            </a:extLst>
          </p:cNvPr>
          <p:cNvSpPr>
            <a:spLocks noGrp="1"/>
          </p:cNvSpPr>
          <p:nvPr>
            <p:ph type="ftr" sz="quarter" idx="11"/>
          </p:nvPr>
        </p:nvSpPr>
        <p:spPr/>
        <p:txBody>
          <a:bodyPr/>
          <a:lstStyle/>
          <a:p>
            <a:pPr rtl="0"/>
            <a:r>
              <a:rPr lang="en-US" noProof="0"/>
              <a:t>Docker</a:t>
            </a:r>
            <a:endParaRPr lang="el-GR" noProof="0" dirty="0"/>
          </a:p>
        </p:txBody>
      </p:sp>
      <p:sp>
        <p:nvSpPr>
          <p:cNvPr id="3" name="Θέση αριθμού διαφάνειας 2">
            <a:extLst>
              <a:ext uri="{FF2B5EF4-FFF2-40B4-BE49-F238E27FC236}">
                <a16:creationId xmlns:a16="http://schemas.microsoft.com/office/drawing/2014/main" id="{CE051204-F143-474C-BB2D-7CE894186640}"/>
              </a:ext>
            </a:extLst>
          </p:cNvPr>
          <p:cNvSpPr>
            <a:spLocks noGrp="1"/>
          </p:cNvSpPr>
          <p:nvPr>
            <p:ph type="sldNum" sz="quarter" idx="12"/>
          </p:nvPr>
        </p:nvSpPr>
        <p:spPr/>
        <p:txBody>
          <a:bodyPr/>
          <a:lstStyle/>
          <a:p>
            <a:pPr rtl="0"/>
            <a:fld id="{2A013F82-EE5E-44EE-A61D-E31C6657F26F}" type="slidenum">
              <a:rPr lang="el-GR" noProof="0" smtClean="0"/>
              <a:t>22</a:t>
            </a:fld>
            <a:endParaRPr lang="el-GR" noProof="0" dirty="0"/>
          </a:p>
        </p:txBody>
      </p:sp>
    </p:spTree>
    <p:extLst>
      <p:ext uri="{BB962C8B-B14F-4D97-AF65-F5344CB8AC3E}">
        <p14:creationId xmlns:p14="http://schemas.microsoft.com/office/powerpoint/2010/main" val="3037530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Τίτλος 12"/>
          <p:cNvSpPr>
            <a:spLocks noGrp="1"/>
          </p:cNvSpPr>
          <p:nvPr>
            <p:ph type="title"/>
          </p:nvPr>
        </p:nvSpPr>
        <p:spPr>
          <a:xfrm>
            <a:off x="708456" y="404664"/>
            <a:ext cx="9144001" cy="843880"/>
          </a:xfrm>
        </p:spPr>
        <p:txBody>
          <a:bodyPr rtlCol="0">
            <a:normAutofit fontScale="90000"/>
          </a:bodyPr>
          <a:lstStyle/>
          <a:p>
            <a:pPr rtl="0"/>
            <a:r>
              <a:rPr lang="en-US" sz="6000" dirty="0"/>
              <a:t>Docker Hub</a:t>
            </a:r>
            <a:endParaRPr lang="el-GR" sz="6000" dirty="0"/>
          </a:p>
        </p:txBody>
      </p:sp>
      <p:pic>
        <p:nvPicPr>
          <p:cNvPr id="4" name="Θέση περιεχομένου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08456" y="1700808"/>
            <a:ext cx="10698888" cy="4608512"/>
          </a:xfrm>
        </p:spPr>
      </p:pic>
      <p:sp>
        <p:nvSpPr>
          <p:cNvPr id="5" name="Στρογγυλεμένο ορθογώνιο 4"/>
          <p:cNvSpPr/>
          <p:nvPr/>
        </p:nvSpPr>
        <p:spPr>
          <a:xfrm>
            <a:off x="549796" y="260648"/>
            <a:ext cx="4536504" cy="1152128"/>
          </a:xfrm>
          <a:prstGeom prst="round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el-GR"/>
          </a:p>
        </p:txBody>
      </p:sp>
      <p:sp>
        <p:nvSpPr>
          <p:cNvPr id="2" name="Θέση υποσέλιδου 1">
            <a:extLst>
              <a:ext uri="{FF2B5EF4-FFF2-40B4-BE49-F238E27FC236}">
                <a16:creationId xmlns:a16="http://schemas.microsoft.com/office/drawing/2014/main" id="{2E0E37A3-6A7E-47FE-9483-43F45FB2CBDD}"/>
              </a:ext>
            </a:extLst>
          </p:cNvPr>
          <p:cNvSpPr>
            <a:spLocks noGrp="1"/>
          </p:cNvSpPr>
          <p:nvPr>
            <p:ph type="ftr" sz="quarter" idx="11"/>
          </p:nvPr>
        </p:nvSpPr>
        <p:spPr/>
        <p:txBody>
          <a:bodyPr/>
          <a:lstStyle/>
          <a:p>
            <a:pPr rtl="0"/>
            <a:r>
              <a:rPr lang="en-US" noProof="0"/>
              <a:t>Docker</a:t>
            </a:r>
            <a:endParaRPr lang="el-GR" noProof="0" dirty="0"/>
          </a:p>
        </p:txBody>
      </p:sp>
      <p:sp>
        <p:nvSpPr>
          <p:cNvPr id="3" name="Θέση αριθμού διαφάνειας 2">
            <a:extLst>
              <a:ext uri="{FF2B5EF4-FFF2-40B4-BE49-F238E27FC236}">
                <a16:creationId xmlns:a16="http://schemas.microsoft.com/office/drawing/2014/main" id="{45A1AEE4-1E94-4709-A08B-F70B89EA80F4}"/>
              </a:ext>
            </a:extLst>
          </p:cNvPr>
          <p:cNvSpPr>
            <a:spLocks noGrp="1"/>
          </p:cNvSpPr>
          <p:nvPr>
            <p:ph type="sldNum" sz="quarter" idx="12"/>
          </p:nvPr>
        </p:nvSpPr>
        <p:spPr/>
        <p:txBody>
          <a:bodyPr/>
          <a:lstStyle/>
          <a:p>
            <a:pPr rtl="0"/>
            <a:fld id="{2A013F82-EE5E-44EE-A61D-E31C6657F26F}" type="slidenum">
              <a:rPr lang="el-GR" noProof="0" smtClean="0"/>
              <a:t>23</a:t>
            </a:fld>
            <a:endParaRPr lang="el-GR" noProof="0" dirty="0"/>
          </a:p>
        </p:txBody>
      </p:sp>
    </p:spTree>
    <p:extLst>
      <p:ext uri="{BB962C8B-B14F-4D97-AF65-F5344CB8AC3E}">
        <p14:creationId xmlns:p14="http://schemas.microsoft.com/office/powerpoint/2010/main" val="3130763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Τίτλος 12"/>
          <p:cNvSpPr>
            <a:spLocks noGrp="1"/>
          </p:cNvSpPr>
          <p:nvPr>
            <p:ph type="title"/>
          </p:nvPr>
        </p:nvSpPr>
        <p:spPr>
          <a:xfrm>
            <a:off x="2125299" y="188640"/>
            <a:ext cx="5697306" cy="843880"/>
          </a:xfrm>
        </p:spPr>
        <p:txBody>
          <a:bodyPr rtlCol="0">
            <a:normAutofit fontScale="90000"/>
          </a:bodyPr>
          <a:lstStyle/>
          <a:p>
            <a:pPr rtl="0"/>
            <a:r>
              <a:rPr lang="en-US" sz="6000" dirty="0"/>
              <a:t>Docker Hub</a:t>
            </a:r>
            <a:endParaRPr lang="el-GR" sz="6000" dirty="0"/>
          </a:p>
        </p:txBody>
      </p:sp>
      <p:pic>
        <p:nvPicPr>
          <p:cNvPr id="3" name="Θέση περιεχομένου 2"/>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125298" y="1412776"/>
            <a:ext cx="7938230" cy="4967064"/>
          </a:xfrm>
          <a:effectLst>
            <a:glow rad="381000">
              <a:schemeClr val="accent2">
                <a:satMod val="175000"/>
                <a:alpha val="40000"/>
              </a:schemeClr>
            </a:glow>
          </a:effectLst>
        </p:spPr>
      </p:pic>
      <p:sp>
        <p:nvSpPr>
          <p:cNvPr id="4" name="Στρογγυλεμένο ορθογώνιο 3"/>
          <p:cNvSpPr/>
          <p:nvPr/>
        </p:nvSpPr>
        <p:spPr>
          <a:xfrm>
            <a:off x="1845940" y="188640"/>
            <a:ext cx="4464496" cy="843880"/>
          </a:xfrm>
          <a:prstGeom prst="round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el-GR"/>
          </a:p>
        </p:txBody>
      </p:sp>
      <p:sp>
        <p:nvSpPr>
          <p:cNvPr id="2" name="Θέση υποσέλιδου 1">
            <a:extLst>
              <a:ext uri="{FF2B5EF4-FFF2-40B4-BE49-F238E27FC236}">
                <a16:creationId xmlns:a16="http://schemas.microsoft.com/office/drawing/2014/main" id="{10DC65A2-EBE3-4136-953B-8AF66297B41B}"/>
              </a:ext>
            </a:extLst>
          </p:cNvPr>
          <p:cNvSpPr>
            <a:spLocks noGrp="1"/>
          </p:cNvSpPr>
          <p:nvPr>
            <p:ph type="ftr" sz="quarter" idx="11"/>
          </p:nvPr>
        </p:nvSpPr>
        <p:spPr/>
        <p:txBody>
          <a:bodyPr/>
          <a:lstStyle/>
          <a:p>
            <a:pPr rtl="0"/>
            <a:r>
              <a:rPr lang="en-US" noProof="0"/>
              <a:t>Docker</a:t>
            </a:r>
            <a:endParaRPr lang="el-GR" noProof="0" dirty="0"/>
          </a:p>
        </p:txBody>
      </p:sp>
      <p:sp>
        <p:nvSpPr>
          <p:cNvPr id="5" name="Θέση αριθμού διαφάνειας 4">
            <a:extLst>
              <a:ext uri="{FF2B5EF4-FFF2-40B4-BE49-F238E27FC236}">
                <a16:creationId xmlns:a16="http://schemas.microsoft.com/office/drawing/2014/main" id="{2E83DE04-EC6B-457C-B22D-5252AAC5C698}"/>
              </a:ext>
            </a:extLst>
          </p:cNvPr>
          <p:cNvSpPr>
            <a:spLocks noGrp="1"/>
          </p:cNvSpPr>
          <p:nvPr>
            <p:ph type="sldNum" sz="quarter" idx="12"/>
          </p:nvPr>
        </p:nvSpPr>
        <p:spPr/>
        <p:txBody>
          <a:bodyPr/>
          <a:lstStyle/>
          <a:p>
            <a:pPr rtl="0"/>
            <a:fld id="{2A013F82-EE5E-44EE-A61D-E31C6657F26F}" type="slidenum">
              <a:rPr lang="el-GR" noProof="0" smtClean="0"/>
              <a:t>24</a:t>
            </a:fld>
            <a:endParaRPr lang="el-GR" noProof="0" dirty="0"/>
          </a:p>
        </p:txBody>
      </p:sp>
    </p:spTree>
    <p:extLst>
      <p:ext uri="{BB962C8B-B14F-4D97-AF65-F5344CB8AC3E}">
        <p14:creationId xmlns:p14="http://schemas.microsoft.com/office/powerpoint/2010/main" val="28605208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Τίτλος 12"/>
          <p:cNvSpPr>
            <a:spLocks noGrp="1"/>
          </p:cNvSpPr>
          <p:nvPr>
            <p:ph type="title"/>
          </p:nvPr>
        </p:nvSpPr>
        <p:spPr>
          <a:xfrm>
            <a:off x="1522413" y="476672"/>
            <a:ext cx="9144001" cy="1059904"/>
          </a:xfrm>
        </p:spPr>
        <p:txBody>
          <a:bodyPr rtlCol="0">
            <a:normAutofit/>
          </a:bodyPr>
          <a:lstStyle/>
          <a:p>
            <a:pPr rtl="0"/>
            <a:r>
              <a:rPr lang="en-US" sz="6000" dirty="0"/>
              <a:t>Docker objects</a:t>
            </a:r>
            <a:endParaRPr lang="el-GR" sz="6000" dirty="0"/>
          </a:p>
        </p:txBody>
      </p:sp>
      <p:sp>
        <p:nvSpPr>
          <p:cNvPr id="14" name="Σύμβολο κράτησης θέσης περιεχομένου 13"/>
          <p:cNvSpPr>
            <a:spLocks noGrp="1"/>
          </p:cNvSpPr>
          <p:nvPr>
            <p:ph idx="1"/>
          </p:nvPr>
        </p:nvSpPr>
        <p:spPr>
          <a:xfrm>
            <a:off x="1522413" y="2040633"/>
            <a:ext cx="9144001" cy="4268687"/>
          </a:xfrm>
        </p:spPr>
        <p:txBody>
          <a:bodyPr rtlCol="0">
            <a:noAutofit/>
          </a:bodyPr>
          <a:lstStyle/>
          <a:p>
            <a:pPr marL="0" indent="0">
              <a:buNone/>
            </a:pPr>
            <a:r>
              <a:rPr lang="en-US" sz="4000" b="1" u="sng" dirty="0"/>
              <a:t>CONTAINERS</a:t>
            </a:r>
          </a:p>
          <a:p>
            <a:pPr algn="just"/>
            <a:r>
              <a:rPr lang="el-GR" sz="3200" dirty="0"/>
              <a:t>Ένα container είναι το τρέχον στιγμιότυπο μιας εικόνας μαζί με όλα τα απαραίτητα στοιχεία (λ.χ. πόρους σε μνήμη και μέρισμα CPU) που απαιτούνται από μια εφαρμογή, ώστε αυτή να τρέχει όπως προβλέπεται. </a:t>
            </a:r>
            <a:endParaRPr lang="en-US" sz="3200" dirty="0"/>
          </a:p>
          <a:p>
            <a:pPr marL="0" indent="0">
              <a:buNone/>
            </a:pPr>
            <a:endParaRPr lang="el-GR" sz="4000" dirty="0"/>
          </a:p>
        </p:txBody>
      </p:sp>
      <p:sp>
        <p:nvSpPr>
          <p:cNvPr id="4" name="Στρογγυλεμένο ορθογώνιο 3"/>
          <p:cNvSpPr/>
          <p:nvPr/>
        </p:nvSpPr>
        <p:spPr>
          <a:xfrm>
            <a:off x="1269876" y="476672"/>
            <a:ext cx="5760640" cy="1059904"/>
          </a:xfrm>
          <a:prstGeom prst="round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el-GR"/>
          </a:p>
        </p:txBody>
      </p:sp>
      <p:sp>
        <p:nvSpPr>
          <p:cNvPr id="2" name="Θέση υποσέλιδου 1">
            <a:extLst>
              <a:ext uri="{FF2B5EF4-FFF2-40B4-BE49-F238E27FC236}">
                <a16:creationId xmlns:a16="http://schemas.microsoft.com/office/drawing/2014/main" id="{5F1A3BD5-CE51-45AD-82F5-AC709E0E075F}"/>
              </a:ext>
            </a:extLst>
          </p:cNvPr>
          <p:cNvSpPr>
            <a:spLocks noGrp="1"/>
          </p:cNvSpPr>
          <p:nvPr>
            <p:ph type="ftr" sz="quarter" idx="11"/>
          </p:nvPr>
        </p:nvSpPr>
        <p:spPr/>
        <p:txBody>
          <a:bodyPr/>
          <a:lstStyle/>
          <a:p>
            <a:pPr rtl="0"/>
            <a:r>
              <a:rPr lang="en-US" noProof="0"/>
              <a:t>Docker</a:t>
            </a:r>
            <a:endParaRPr lang="el-GR" noProof="0" dirty="0"/>
          </a:p>
        </p:txBody>
      </p:sp>
      <p:sp>
        <p:nvSpPr>
          <p:cNvPr id="3" name="Θέση αριθμού διαφάνειας 2">
            <a:extLst>
              <a:ext uri="{FF2B5EF4-FFF2-40B4-BE49-F238E27FC236}">
                <a16:creationId xmlns:a16="http://schemas.microsoft.com/office/drawing/2014/main" id="{BCE92EE3-E552-47FF-9658-60990332BBC1}"/>
              </a:ext>
            </a:extLst>
          </p:cNvPr>
          <p:cNvSpPr>
            <a:spLocks noGrp="1"/>
          </p:cNvSpPr>
          <p:nvPr>
            <p:ph type="sldNum" sz="quarter" idx="12"/>
          </p:nvPr>
        </p:nvSpPr>
        <p:spPr/>
        <p:txBody>
          <a:bodyPr/>
          <a:lstStyle/>
          <a:p>
            <a:pPr rtl="0"/>
            <a:fld id="{2A013F82-EE5E-44EE-A61D-E31C6657F26F}" type="slidenum">
              <a:rPr lang="el-GR" noProof="0" smtClean="0"/>
              <a:t>25</a:t>
            </a:fld>
            <a:endParaRPr lang="el-GR" noProof="0" dirty="0"/>
          </a:p>
        </p:txBody>
      </p:sp>
    </p:spTree>
    <p:extLst>
      <p:ext uri="{BB962C8B-B14F-4D97-AF65-F5344CB8AC3E}">
        <p14:creationId xmlns:p14="http://schemas.microsoft.com/office/powerpoint/2010/main" val="306275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Τίτλος 12"/>
          <p:cNvSpPr>
            <a:spLocks noGrp="1"/>
          </p:cNvSpPr>
          <p:nvPr>
            <p:ph type="title"/>
          </p:nvPr>
        </p:nvSpPr>
        <p:spPr>
          <a:xfrm>
            <a:off x="1522413" y="476672"/>
            <a:ext cx="9144001" cy="1059904"/>
          </a:xfrm>
        </p:spPr>
        <p:txBody>
          <a:bodyPr rtlCol="0">
            <a:normAutofit/>
          </a:bodyPr>
          <a:lstStyle/>
          <a:p>
            <a:pPr rtl="0"/>
            <a:r>
              <a:rPr lang="en-US" sz="6000" dirty="0"/>
              <a:t>Docker objects</a:t>
            </a:r>
            <a:endParaRPr lang="el-GR" sz="6000" dirty="0"/>
          </a:p>
        </p:txBody>
      </p:sp>
      <p:sp>
        <p:nvSpPr>
          <p:cNvPr id="14" name="Σύμβολο κράτησης θέσης περιεχομένου 13"/>
          <p:cNvSpPr>
            <a:spLocks noGrp="1"/>
          </p:cNvSpPr>
          <p:nvPr>
            <p:ph idx="1"/>
          </p:nvPr>
        </p:nvSpPr>
        <p:spPr>
          <a:xfrm>
            <a:off x="1522413" y="1896617"/>
            <a:ext cx="9468543" cy="4628727"/>
          </a:xfrm>
        </p:spPr>
        <p:txBody>
          <a:bodyPr rtlCol="0">
            <a:noAutofit/>
          </a:bodyPr>
          <a:lstStyle/>
          <a:p>
            <a:pPr marL="0" indent="0">
              <a:buNone/>
            </a:pPr>
            <a:r>
              <a:rPr lang="en-US" sz="4000" b="1" u="sng" dirty="0"/>
              <a:t>IMAGES</a:t>
            </a:r>
          </a:p>
          <a:p>
            <a:pPr algn="just"/>
            <a:r>
              <a:rPr lang="el-GR" sz="3200" dirty="0"/>
              <a:t>Ένα </a:t>
            </a:r>
            <a:r>
              <a:rPr lang="en-US" sz="3200" dirty="0"/>
              <a:t>image </a:t>
            </a:r>
            <a:r>
              <a:rPr lang="el-GR" sz="3200" dirty="0"/>
              <a:t>είναι ένα πρότυπο μόνο-για-ανάγνωση με οδηγίες για τη δημιουργία </a:t>
            </a:r>
            <a:r>
              <a:rPr lang="en-US" sz="3200" dirty="0"/>
              <a:t>container</a:t>
            </a:r>
            <a:endParaRPr lang="el-GR" sz="3200" dirty="0"/>
          </a:p>
          <a:p>
            <a:pPr algn="just"/>
            <a:r>
              <a:rPr lang="el-GR" sz="3200" dirty="0"/>
              <a:t>Διακριτά αρχέτυπα λογισμικού που περιλαμβάνουν όλες τις αναγκαίες παραμέτρους και το απαραίτητο σύστημα αρχείων</a:t>
            </a:r>
          </a:p>
          <a:p>
            <a:pPr algn="just"/>
            <a:r>
              <a:rPr lang="el-GR" sz="3200" dirty="0"/>
              <a:t>Αποθηκεύονται σε </a:t>
            </a:r>
            <a:r>
              <a:rPr lang="en-US" sz="3200" dirty="0"/>
              <a:t>registries</a:t>
            </a:r>
            <a:r>
              <a:rPr lang="el-GR" sz="3200" dirty="0"/>
              <a:t> ή τοπικά σε αρχεία.</a:t>
            </a:r>
            <a:endParaRPr lang="en-US" sz="3200" dirty="0"/>
          </a:p>
          <a:p>
            <a:endParaRPr lang="el-GR" sz="3200" dirty="0"/>
          </a:p>
          <a:p>
            <a:endParaRPr lang="en-US" sz="3200" dirty="0"/>
          </a:p>
          <a:p>
            <a:pPr marL="0" indent="0">
              <a:buNone/>
            </a:pPr>
            <a:endParaRPr lang="el-GR" sz="4000" dirty="0"/>
          </a:p>
        </p:txBody>
      </p:sp>
      <p:sp>
        <p:nvSpPr>
          <p:cNvPr id="4" name="Στρογγυλεμένο ορθογώνιο 3"/>
          <p:cNvSpPr/>
          <p:nvPr/>
        </p:nvSpPr>
        <p:spPr>
          <a:xfrm>
            <a:off x="1269876" y="476672"/>
            <a:ext cx="5760640" cy="1059904"/>
          </a:xfrm>
          <a:prstGeom prst="round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el-GR"/>
          </a:p>
        </p:txBody>
      </p:sp>
      <p:sp>
        <p:nvSpPr>
          <p:cNvPr id="2" name="Θέση υποσέλιδου 1">
            <a:extLst>
              <a:ext uri="{FF2B5EF4-FFF2-40B4-BE49-F238E27FC236}">
                <a16:creationId xmlns:a16="http://schemas.microsoft.com/office/drawing/2014/main" id="{8C545556-A374-4B20-BF5D-159B8C182AFD}"/>
              </a:ext>
            </a:extLst>
          </p:cNvPr>
          <p:cNvSpPr>
            <a:spLocks noGrp="1"/>
          </p:cNvSpPr>
          <p:nvPr>
            <p:ph type="ftr" sz="quarter" idx="11"/>
          </p:nvPr>
        </p:nvSpPr>
        <p:spPr/>
        <p:txBody>
          <a:bodyPr/>
          <a:lstStyle/>
          <a:p>
            <a:pPr rtl="0"/>
            <a:r>
              <a:rPr lang="en-US" noProof="0"/>
              <a:t>Docker</a:t>
            </a:r>
            <a:endParaRPr lang="el-GR" noProof="0" dirty="0"/>
          </a:p>
        </p:txBody>
      </p:sp>
      <p:sp>
        <p:nvSpPr>
          <p:cNvPr id="3" name="Θέση αριθμού διαφάνειας 2">
            <a:extLst>
              <a:ext uri="{FF2B5EF4-FFF2-40B4-BE49-F238E27FC236}">
                <a16:creationId xmlns:a16="http://schemas.microsoft.com/office/drawing/2014/main" id="{39EEFC67-6394-451C-B97C-3AB124224956}"/>
              </a:ext>
            </a:extLst>
          </p:cNvPr>
          <p:cNvSpPr>
            <a:spLocks noGrp="1"/>
          </p:cNvSpPr>
          <p:nvPr>
            <p:ph type="sldNum" sz="quarter" idx="12"/>
          </p:nvPr>
        </p:nvSpPr>
        <p:spPr/>
        <p:txBody>
          <a:bodyPr/>
          <a:lstStyle/>
          <a:p>
            <a:pPr rtl="0"/>
            <a:fld id="{2A013F82-EE5E-44EE-A61D-E31C6657F26F}" type="slidenum">
              <a:rPr lang="el-GR" noProof="0" smtClean="0"/>
              <a:t>26</a:t>
            </a:fld>
            <a:endParaRPr lang="el-GR" noProof="0" dirty="0"/>
          </a:p>
        </p:txBody>
      </p:sp>
    </p:spTree>
    <p:extLst>
      <p:ext uri="{BB962C8B-B14F-4D97-AF65-F5344CB8AC3E}">
        <p14:creationId xmlns:p14="http://schemas.microsoft.com/office/powerpoint/2010/main" val="1893088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Τίτλος 12"/>
          <p:cNvSpPr>
            <a:spLocks noGrp="1"/>
          </p:cNvSpPr>
          <p:nvPr>
            <p:ph type="title"/>
          </p:nvPr>
        </p:nvSpPr>
        <p:spPr>
          <a:xfrm>
            <a:off x="3610645" y="476672"/>
            <a:ext cx="5508103" cy="1059904"/>
          </a:xfrm>
        </p:spPr>
        <p:txBody>
          <a:bodyPr rtlCol="0">
            <a:normAutofit/>
          </a:bodyPr>
          <a:lstStyle/>
          <a:p>
            <a:pPr rtl="0"/>
            <a:r>
              <a:rPr lang="en-US" sz="6000" dirty="0"/>
              <a:t>Docker objects</a:t>
            </a:r>
            <a:endParaRPr lang="el-GR" sz="6000" dirty="0"/>
          </a:p>
        </p:txBody>
      </p:sp>
      <p:sp>
        <p:nvSpPr>
          <p:cNvPr id="14" name="Σύμβολο κράτησης θέσης περιεχομένου 13"/>
          <p:cNvSpPr>
            <a:spLocks noGrp="1"/>
          </p:cNvSpPr>
          <p:nvPr>
            <p:ph idx="1"/>
          </p:nvPr>
        </p:nvSpPr>
        <p:spPr>
          <a:xfrm>
            <a:off x="138237" y="1896617"/>
            <a:ext cx="7180311" cy="4780411"/>
          </a:xfrm>
        </p:spPr>
        <p:txBody>
          <a:bodyPr rtlCol="0">
            <a:noAutofit/>
          </a:bodyPr>
          <a:lstStyle/>
          <a:p>
            <a:pPr algn="just"/>
            <a:r>
              <a:rPr lang="el-GR" sz="2600" dirty="0"/>
              <a:t>Κάθε </a:t>
            </a:r>
            <a:r>
              <a:rPr lang="el-GR" sz="2600" dirty="0" err="1"/>
              <a:t>Docker</a:t>
            </a:r>
            <a:r>
              <a:rPr lang="el-GR" sz="2600" dirty="0"/>
              <a:t> </a:t>
            </a:r>
            <a:r>
              <a:rPr lang="el-GR" sz="2600" dirty="0" err="1"/>
              <a:t>Image</a:t>
            </a:r>
            <a:r>
              <a:rPr lang="el-GR" sz="2600" dirty="0"/>
              <a:t> αποτελείται από μια στοιβάδα με στρώματα τα οποία είναι </a:t>
            </a:r>
            <a:r>
              <a:rPr lang="el-GR" sz="2600" b="1" dirty="0"/>
              <a:t>μόνο για ανάγνωση</a:t>
            </a:r>
            <a:r>
              <a:rPr lang="el-GR" sz="2600" dirty="0"/>
              <a:t>. </a:t>
            </a:r>
          </a:p>
          <a:p>
            <a:pPr algn="just"/>
            <a:r>
              <a:rPr lang="el-GR" sz="2600" dirty="0"/>
              <a:t>Όταν δημιουργείτε ένα νέο </a:t>
            </a:r>
            <a:r>
              <a:rPr lang="el-GR" sz="2600" dirty="0" err="1"/>
              <a:t>Container</a:t>
            </a:r>
            <a:r>
              <a:rPr lang="el-GR" sz="2600" dirty="0"/>
              <a:t>, από κάποιο </a:t>
            </a:r>
            <a:r>
              <a:rPr lang="el-GR" sz="2600" dirty="0" err="1"/>
              <a:t>Docker</a:t>
            </a:r>
            <a:r>
              <a:rPr lang="el-GR" sz="2600" dirty="0"/>
              <a:t> </a:t>
            </a:r>
            <a:r>
              <a:rPr lang="el-GR" sz="2600" dirty="0" err="1"/>
              <a:t>Image</a:t>
            </a:r>
            <a:r>
              <a:rPr lang="el-GR" sz="2600" dirty="0"/>
              <a:t>, </a:t>
            </a:r>
            <a:r>
              <a:rPr lang="el-GR" sz="2600" dirty="0">
                <a:solidFill>
                  <a:srgbClr val="FF0000"/>
                </a:solidFill>
              </a:rPr>
              <a:t>προσθέτετε ένα νέο, εγγράψιμο στρώμα πάνω από την υποκείμενη στοιβάδα</a:t>
            </a:r>
            <a:r>
              <a:rPr lang="el-GR" sz="2600" dirty="0"/>
              <a:t>. </a:t>
            </a:r>
          </a:p>
          <a:p>
            <a:pPr algn="just"/>
            <a:r>
              <a:rPr lang="el-GR" sz="2600" dirty="0"/>
              <a:t>Όλες οι αλλαγές που έγιναν στο </a:t>
            </a:r>
            <a:r>
              <a:rPr lang="el-GR" sz="2600" dirty="0" err="1"/>
              <a:t>Container</a:t>
            </a:r>
            <a:r>
              <a:rPr lang="el-GR" sz="2600" dirty="0"/>
              <a:t> που «τρέχει» όπως π.χ. η εγγραφή νέων αρχείων, η τροποποίηση των υπαρχόντων αρχείων και η διαγραφή αρχείων,  γράφονται σε αυτό το λεπτό εγγράψιμο στρώμα</a:t>
            </a:r>
            <a:endParaRPr lang="en-US" sz="2600" dirty="0"/>
          </a:p>
        </p:txBody>
      </p:sp>
      <p:sp>
        <p:nvSpPr>
          <p:cNvPr id="4" name="Στρογγυλεμένο ορθογώνιο 3"/>
          <p:cNvSpPr/>
          <p:nvPr/>
        </p:nvSpPr>
        <p:spPr>
          <a:xfrm>
            <a:off x="3358108" y="476672"/>
            <a:ext cx="5760640" cy="1059904"/>
          </a:xfrm>
          <a:prstGeom prst="round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el-GR"/>
          </a:p>
        </p:txBody>
      </p:sp>
      <p:sp>
        <p:nvSpPr>
          <p:cNvPr id="2" name="Θέση υποσέλιδου 1">
            <a:extLst>
              <a:ext uri="{FF2B5EF4-FFF2-40B4-BE49-F238E27FC236}">
                <a16:creationId xmlns:a16="http://schemas.microsoft.com/office/drawing/2014/main" id="{8C545556-A374-4B20-BF5D-159B8C182AFD}"/>
              </a:ext>
            </a:extLst>
          </p:cNvPr>
          <p:cNvSpPr>
            <a:spLocks noGrp="1"/>
          </p:cNvSpPr>
          <p:nvPr>
            <p:ph type="ftr" sz="quarter" idx="11"/>
          </p:nvPr>
        </p:nvSpPr>
        <p:spPr/>
        <p:txBody>
          <a:bodyPr/>
          <a:lstStyle/>
          <a:p>
            <a:pPr rtl="0"/>
            <a:r>
              <a:rPr lang="en-US" noProof="0"/>
              <a:t>Docker</a:t>
            </a:r>
            <a:endParaRPr lang="el-GR" noProof="0" dirty="0"/>
          </a:p>
        </p:txBody>
      </p:sp>
      <p:sp>
        <p:nvSpPr>
          <p:cNvPr id="3" name="Θέση αριθμού διαφάνειας 2">
            <a:extLst>
              <a:ext uri="{FF2B5EF4-FFF2-40B4-BE49-F238E27FC236}">
                <a16:creationId xmlns:a16="http://schemas.microsoft.com/office/drawing/2014/main" id="{39EEFC67-6394-451C-B97C-3AB124224956}"/>
              </a:ext>
            </a:extLst>
          </p:cNvPr>
          <p:cNvSpPr>
            <a:spLocks noGrp="1"/>
          </p:cNvSpPr>
          <p:nvPr>
            <p:ph type="sldNum" sz="quarter" idx="12"/>
          </p:nvPr>
        </p:nvSpPr>
        <p:spPr/>
        <p:txBody>
          <a:bodyPr/>
          <a:lstStyle/>
          <a:p>
            <a:pPr rtl="0"/>
            <a:fld id="{2A013F82-EE5E-44EE-A61D-E31C6657F26F}" type="slidenum">
              <a:rPr lang="el-GR" noProof="0" smtClean="0"/>
              <a:t>27</a:t>
            </a:fld>
            <a:endParaRPr lang="el-GR" noProof="0" dirty="0"/>
          </a:p>
        </p:txBody>
      </p:sp>
      <p:pic>
        <p:nvPicPr>
          <p:cNvPr id="7" name="Picture 2" descr="doker-pos-xrisimopoioyme-docker-architecture-layers">
            <a:extLst>
              <a:ext uri="{FF2B5EF4-FFF2-40B4-BE49-F238E27FC236}">
                <a16:creationId xmlns:a16="http://schemas.microsoft.com/office/drawing/2014/main" id="{004A609D-2665-40A5-A74B-FB020BAD3F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8548" y="1780387"/>
            <a:ext cx="4732040" cy="4286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8629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Τίτλος 12"/>
          <p:cNvSpPr>
            <a:spLocks noGrp="1"/>
          </p:cNvSpPr>
          <p:nvPr>
            <p:ph type="title"/>
          </p:nvPr>
        </p:nvSpPr>
        <p:spPr>
          <a:xfrm>
            <a:off x="1485900" y="476672"/>
            <a:ext cx="9505056" cy="936104"/>
          </a:xfrm>
        </p:spPr>
        <p:txBody>
          <a:bodyPr rtlCol="0">
            <a:normAutofit/>
          </a:bodyPr>
          <a:lstStyle/>
          <a:p>
            <a:pPr rtl="0"/>
            <a:r>
              <a:rPr lang="en-US" sz="6000" dirty="0"/>
              <a:t>Docker</a:t>
            </a:r>
            <a:r>
              <a:rPr lang="el-GR" sz="6000" dirty="0"/>
              <a:t> </a:t>
            </a:r>
            <a:r>
              <a:rPr lang="en-US" sz="6000" dirty="0"/>
              <a:t>Engine</a:t>
            </a:r>
            <a:endParaRPr lang="el-GR" sz="6000" dirty="0"/>
          </a:p>
        </p:txBody>
      </p:sp>
      <p:sp>
        <p:nvSpPr>
          <p:cNvPr id="14" name="Σύμβολο κράτησης θέσης περιεχομένου 13"/>
          <p:cNvSpPr>
            <a:spLocks noGrp="1"/>
          </p:cNvSpPr>
          <p:nvPr>
            <p:ph idx="1"/>
          </p:nvPr>
        </p:nvSpPr>
        <p:spPr>
          <a:xfrm>
            <a:off x="1197868" y="1772816"/>
            <a:ext cx="10441160" cy="4896544"/>
          </a:xfrm>
        </p:spPr>
        <p:txBody>
          <a:bodyPr rtlCol="0">
            <a:normAutofit/>
          </a:bodyPr>
          <a:lstStyle/>
          <a:p>
            <a:pPr>
              <a:buFont typeface="Courier New" panose="02070309020205020404" pitchFamily="49" charset="0"/>
              <a:buChar char="o"/>
            </a:pPr>
            <a:r>
              <a:rPr lang="el-GR" sz="3000" dirty="0"/>
              <a:t> </a:t>
            </a:r>
            <a:r>
              <a:rPr lang="el-GR" sz="3200" dirty="0"/>
              <a:t>Docker Engine</a:t>
            </a:r>
            <a:r>
              <a:rPr lang="en-US" sz="3200" dirty="0"/>
              <a:t>: client-server </a:t>
            </a:r>
            <a:r>
              <a:rPr lang="el-GR" sz="3200" dirty="0"/>
              <a:t>εφαρμογή </a:t>
            </a:r>
            <a:endParaRPr lang="en-US" sz="3200" dirty="0"/>
          </a:p>
          <a:p>
            <a:pPr>
              <a:buFont typeface="Courier New" panose="02070309020205020404" pitchFamily="49" charset="0"/>
              <a:buChar char="o"/>
            </a:pPr>
            <a:r>
              <a:rPr lang="el-GR" sz="3200" dirty="0"/>
              <a:t> Βασικά στοιχεία</a:t>
            </a:r>
            <a:endParaRPr lang="en-US" sz="3200" dirty="0"/>
          </a:p>
          <a:p>
            <a:pPr lvl="1">
              <a:buFont typeface="Wingdings" panose="05000000000000000000" pitchFamily="2" charset="2"/>
              <a:buChar char="ü"/>
            </a:pPr>
            <a:r>
              <a:rPr lang="el-GR" sz="3200" dirty="0"/>
              <a:t>Ένας διακομιστής </a:t>
            </a:r>
            <a:r>
              <a:rPr lang="en-US" sz="3200" dirty="0"/>
              <a:t>Docker </a:t>
            </a:r>
            <a:r>
              <a:rPr lang="el-GR" sz="3200" dirty="0"/>
              <a:t>daemon</a:t>
            </a:r>
          </a:p>
          <a:p>
            <a:pPr lvl="1" algn="just">
              <a:buFont typeface="Wingdings" panose="05000000000000000000" pitchFamily="2" charset="2"/>
              <a:buChar char="ü"/>
            </a:pPr>
            <a:r>
              <a:rPr lang="el-GR" sz="3200" dirty="0"/>
              <a:t>Ένα REST </a:t>
            </a:r>
            <a:r>
              <a:rPr lang="en-US" sz="3200" dirty="0"/>
              <a:t>API </a:t>
            </a:r>
            <a:r>
              <a:rPr lang="el-GR" sz="3200" dirty="0"/>
              <a:t>το οποίο καθορίζει τις </a:t>
            </a:r>
            <a:r>
              <a:rPr lang="el-GR" sz="3200" dirty="0" err="1"/>
              <a:t>διεπαφές</a:t>
            </a:r>
            <a:r>
              <a:rPr lang="el-GR" sz="3200" dirty="0"/>
              <a:t> που μπορούν να χρησιμοποιήσουν τα προγράμματα για να μιλήσουν στον </a:t>
            </a:r>
            <a:r>
              <a:rPr lang="en-US" sz="3200" dirty="0"/>
              <a:t>docker daemon </a:t>
            </a:r>
            <a:r>
              <a:rPr lang="el-GR" sz="3200" dirty="0"/>
              <a:t>και να του δώσουν οδηγίες τι να κάνει.</a:t>
            </a:r>
          </a:p>
          <a:p>
            <a:pPr lvl="1">
              <a:buFont typeface="Wingdings" panose="05000000000000000000" pitchFamily="2" charset="2"/>
              <a:buChar char="ü"/>
            </a:pPr>
            <a:r>
              <a:rPr lang="el-GR" sz="3200" dirty="0"/>
              <a:t>Διεπαφή γραμμής εντολών  (</a:t>
            </a:r>
            <a:r>
              <a:rPr lang="en-US" sz="3200" dirty="0"/>
              <a:t>client</a:t>
            </a:r>
            <a:r>
              <a:rPr lang="el-GR" sz="3200" dirty="0"/>
              <a:t>)</a:t>
            </a:r>
          </a:p>
          <a:p>
            <a:pPr marL="0" indent="0">
              <a:spcBef>
                <a:spcPts val="0"/>
              </a:spcBef>
              <a:buNone/>
            </a:pPr>
            <a:r>
              <a:rPr lang="el-GR" sz="3200" dirty="0"/>
              <a:t>       [</a:t>
            </a:r>
            <a:r>
              <a:rPr lang="en-US" sz="3200" dirty="0"/>
              <a:t>Command Line Interface </a:t>
            </a:r>
            <a:r>
              <a:rPr lang="el-GR" sz="3200" dirty="0"/>
              <a:t>(CLI)]</a:t>
            </a:r>
          </a:p>
        </p:txBody>
      </p:sp>
      <p:sp>
        <p:nvSpPr>
          <p:cNvPr id="4" name="Στρογγυλεμένο ορθογώνιο 3"/>
          <p:cNvSpPr/>
          <p:nvPr/>
        </p:nvSpPr>
        <p:spPr>
          <a:xfrm>
            <a:off x="1269876" y="404664"/>
            <a:ext cx="5472608" cy="1008112"/>
          </a:xfrm>
          <a:prstGeom prst="round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el-GR"/>
          </a:p>
        </p:txBody>
      </p:sp>
      <p:sp>
        <p:nvSpPr>
          <p:cNvPr id="2" name="Θέση υποσέλιδου 1">
            <a:extLst>
              <a:ext uri="{FF2B5EF4-FFF2-40B4-BE49-F238E27FC236}">
                <a16:creationId xmlns:a16="http://schemas.microsoft.com/office/drawing/2014/main" id="{E31E6078-FE20-440F-BC1D-EF978AD91FD7}"/>
              </a:ext>
            </a:extLst>
          </p:cNvPr>
          <p:cNvSpPr>
            <a:spLocks noGrp="1"/>
          </p:cNvSpPr>
          <p:nvPr>
            <p:ph type="ftr" sz="quarter" idx="11"/>
          </p:nvPr>
        </p:nvSpPr>
        <p:spPr/>
        <p:txBody>
          <a:bodyPr/>
          <a:lstStyle/>
          <a:p>
            <a:pPr rtl="0"/>
            <a:r>
              <a:rPr lang="en-US" noProof="0"/>
              <a:t>Docker</a:t>
            </a:r>
            <a:endParaRPr lang="el-GR" noProof="0" dirty="0"/>
          </a:p>
        </p:txBody>
      </p:sp>
      <p:sp>
        <p:nvSpPr>
          <p:cNvPr id="3" name="Θέση αριθμού διαφάνειας 2">
            <a:extLst>
              <a:ext uri="{FF2B5EF4-FFF2-40B4-BE49-F238E27FC236}">
                <a16:creationId xmlns:a16="http://schemas.microsoft.com/office/drawing/2014/main" id="{18BAA070-B31D-40BE-B3CB-A883898BFC90}"/>
              </a:ext>
            </a:extLst>
          </p:cNvPr>
          <p:cNvSpPr>
            <a:spLocks noGrp="1"/>
          </p:cNvSpPr>
          <p:nvPr>
            <p:ph type="sldNum" sz="quarter" idx="12"/>
          </p:nvPr>
        </p:nvSpPr>
        <p:spPr/>
        <p:txBody>
          <a:bodyPr/>
          <a:lstStyle/>
          <a:p>
            <a:pPr rtl="0"/>
            <a:fld id="{2A013F82-EE5E-44EE-A61D-E31C6657F26F}" type="slidenum">
              <a:rPr lang="el-GR" noProof="0" smtClean="0"/>
              <a:t>28</a:t>
            </a:fld>
            <a:endParaRPr lang="el-GR" noProof="0" dirty="0"/>
          </a:p>
        </p:txBody>
      </p:sp>
    </p:spTree>
    <p:extLst>
      <p:ext uri="{BB962C8B-B14F-4D97-AF65-F5344CB8AC3E}">
        <p14:creationId xmlns:p14="http://schemas.microsoft.com/office/powerpoint/2010/main" val="3401974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Τίτλος 12"/>
          <p:cNvSpPr>
            <a:spLocks noGrp="1"/>
          </p:cNvSpPr>
          <p:nvPr>
            <p:ph type="title"/>
          </p:nvPr>
        </p:nvSpPr>
        <p:spPr>
          <a:xfrm>
            <a:off x="1754007" y="476672"/>
            <a:ext cx="9505056" cy="936104"/>
          </a:xfrm>
        </p:spPr>
        <p:txBody>
          <a:bodyPr rtlCol="0">
            <a:normAutofit/>
          </a:bodyPr>
          <a:lstStyle/>
          <a:p>
            <a:pPr rtl="0"/>
            <a:r>
              <a:rPr lang="el-GR" sz="6000" dirty="0"/>
              <a:t>Ανασκόπηση</a:t>
            </a:r>
          </a:p>
        </p:txBody>
      </p:sp>
      <p:sp>
        <p:nvSpPr>
          <p:cNvPr id="4" name="Στρογγυλεμένο ορθογώνιο 3"/>
          <p:cNvSpPr/>
          <p:nvPr/>
        </p:nvSpPr>
        <p:spPr>
          <a:xfrm>
            <a:off x="1557908" y="476672"/>
            <a:ext cx="4968552" cy="936104"/>
          </a:xfrm>
          <a:prstGeom prst="round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el-GR"/>
          </a:p>
        </p:txBody>
      </p:sp>
      <p:sp>
        <p:nvSpPr>
          <p:cNvPr id="2" name="Θέση υποσέλιδου 1">
            <a:extLst>
              <a:ext uri="{FF2B5EF4-FFF2-40B4-BE49-F238E27FC236}">
                <a16:creationId xmlns:a16="http://schemas.microsoft.com/office/drawing/2014/main" id="{3DE8E187-0D03-4238-89C4-D630BFE69748}"/>
              </a:ext>
            </a:extLst>
          </p:cNvPr>
          <p:cNvSpPr>
            <a:spLocks noGrp="1"/>
          </p:cNvSpPr>
          <p:nvPr>
            <p:ph type="ftr" sz="quarter" idx="11"/>
          </p:nvPr>
        </p:nvSpPr>
        <p:spPr/>
        <p:txBody>
          <a:bodyPr/>
          <a:lstStyle/>
          <a:p>
            <a:pPr rtl="0"/>
            <a:r>
              <a:rPr lang="en-US" noProof="0"/>
              <a:t>Docker</a:t>
            </a:r>
            <a:endParaRPr lang="el-GR" noProof="0" dirty="0"/>
          </a:p>
        </p:txBody>
      </p:sp>
      <p:sp>
        <p:nvSpPr>
          <p:cNvPr id="3" name="Θέση αριθμού διαφάνειας 2">
            <a:extLst>
              <a:ext uri="{FF2B5EF4-FFF2-40B4-BE49-F238E27FC236}">
                <a16:creationId xmlns:a16="http://schemas.microsoft.com/office/drawing/2014/main" id="{FA399EDB-0EAF-4909-A45E-B1EB9FAC0B55}"/>
              </a:ext>
            </a:extLst>
          </p:cNvPr>
          <p:cNvSpPr>
            <a:spLocks noGrp="1"/>
          </p:cNvSpPr>
          <p:nvPr>
            <p:ph type="sldNum" sz="quarter" idx="12"/>
          </p:nvPr>
        </p:nvSpPr>
        <p:spPr/>
        <p:txBody>
          <a:bodyPr/>
          <a:lstStyle/>
          <a:p>
            <a:pPr rtl="0"/>
            <a:fld id="{2A013F82-EE5E-44EE-A61D-E31C6657F26F}" type="slidenum">
              <a:rPr lang="el-GR" noProof="0" smtClean="0"/>
              <a:t>29</a:t>
            </a:fld>
            <a:endParaRPr lang="el-GR" noProof="0" dirty="0"/>
          </a:p>
        </p:txBody>
      </p:sp>
      <p:pic>
        <p:nvPicPr>
          <p:cNvPr id="9" name="Θέση περιεχομένου 8">
            <a:extLst>
              <a:ext uri="{FF2B5EF4-FFF2-40B4-BE49-F238E27FC236}">
                <a16:creationId xmlns:a16="http://schemas.microsoft.com/office/drawing/2014/main" id="{15390CF1-47E5-45A2-B951-707700BA88D5}"/>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754007" y="1628800"/>
            <a:ext cx="8508305" cy="4640893"/>
          </a:xfrm>
        </p:spPr>
      </p:pic>
    </p:spTree>
    <p:extLst>
      <p:ext uri="{BB962C8B-B14F-4D97-AF65-F5344CB8AC3E}">
        <p14:creationId xmlns:p14="http://schemas.microsoft.com/office/powerpoint/2010/main" val="1551338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21804" y="332656"/>
            <a:ext cx="10873208" cy="1014511"/>
          </a:xfrm>
        </p:spPr>
        <p:txBody>
          <a:bodyPr rtlCol="0">
            <a:noAutofit/>
          </a:bodyPr>
          <a:lstStyle/>
          <a:p>
            <a:r>
              <a:rPr lang="el-GR" sz="4000" dirty="0"/>
              <a:t>Εντοπισμός προβλήματος και </a:t>
            </a:r>
            <a:r>
              <a:rPr lang="el-GR" sz="4000" dirty="0">
                <a:solidFill>
                  <a:srgbClr val="FF0000"/>
                </a:solidFill>
              </a:rPr>
              <a:t>πρόκλησης</a:t>
            </a:r>
          </a:p>
        </p:txBody>
      </p:sp>
      <p:sp>
        <p:nvSpPr>
          <p:cNvPr id="4" name="Σύμβολο κράτησης θέσης περιεχομένου 3"/>
          <p:cNvSpPr>
            <a:spLocks noGrp="1"/>
          </p:cNvSpPr>
          <p:nvPr>
            <p:ph sz="half" idx="2"/>
          </p:nvPr>
        </p:nvSpPr>
        <p:spPr>
          <a:xfrm>
            <a:off x="643880" y="2852937"/>
            <a:ext cx="11067156" cy="3606386"/>
          </a:xfrm>
        </p:spPr>
        <p:txBody>
          <a:bodyPr rtlCol="0">
            <a:normAutofit/>
          </a:bodyPr>
          <a:lstStyle/>
          <a:p>
            <a:r>
              <a:rPr lang="el-GR" sz="3200" dirty="0"/>
              <a:t>Ανάπτυξη εφαρμογής για πολλούς χρήστες ώστε εκείνοι να τη χρησιμοποιήσουν:</a:t>
            </a:r>
          </a:p>
          <a:p>
            <a:pPr lvl="1">
              <a:buFont typeface="Wingdings" panose="05000000000000000000" pitchFamily="2" charset="2"/>
              <a:buChar char="q"/>
            </a:pPr>
            <a:r>
              <a:rPr lang="el-GR" sz="2800" dirty="0"/>
              <a:t>Διαφορετικά </a:t>
            </a:r>
            <a:r>
              <a:rPr lang="el-GR" sz="2800" u="sng" dirty="0">
                <a:uFill>
                  <a:solidFill>
                    <a:srgbClr val="FF0000"/>
                  </a:solidFill>
                </a:uFill>
              </a:rPr>
              <a:t>λειτουργικά</a:t>
            </a:r>
            <a:r>
              <a:rPr lang="el-GR" sz="2800" dirty="0"/>
              <a:t> </a:t>
            </a:r>
          </a:p>
          <a:p>
            <a:pPr lvl="1">
              <a:buFont typeface="Wingdings" panose="05000000000000000000" pitchFamily="2" charset="2"/>
              <a:buChar char="q"/>
            </a:pPr>
            <a:r>
              <a:rPr lang="el-GR" sz="2800" dirty="0"/>
              <a:t>Διαφορετικά χαρακτηριστικά </a:t>
            </a:r>
          </a:p>
          <a:p>
            <a:pPr lvl="1">
              <a:buFont typeface="Wingdings" panose="05000000000000000000" pitchFamily="2" charset="2"/>
              <a:buChar char="q"/>
            </a:pPr>
            <a:r>
              <a:rPr lang="el-GR" sz="2800" dirty="0"/>
              <a:t>Διαφορετικά υπολογιστικά περιβάλλοντα</a:t>
            </a:r>
          </a:p>
          <a:p>
            <a:pPr rtl="0"/>
            <a:endParaRPr lang="el-GR" dirty="0"/>
          </a:p>
        </p:txBody>
      </p:sp>
      <p:sp>
        <p:nvSpPr>
          <p:cNvPr id="7" name="Στρογγυλεμένο ορθογώνιο 6"/>
          <p:cNvSpPr/>
          <p:nvPr/>
        </p:nvSpPr>
        <p:spPr>
          <a:xfrm>
            <a:off x="643880" y="548680"/>
            <a:ext cx="9843020" cy="936104"/>
          </a:xfrm>
          <a:prstGeom prst="round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el-GR"/>
          </a:p>
        </p:txBody>
      </p:sp>
      <p:sp>
        <p:nvSpPr>
          <p:cNvPr id="14" name="Θέση υποσέλιδου 13">
            <a:extLst>
              <a:ext uri="{FF2B5EF4-FFF2-40B4-BE49-F238E27FC236}">
                <a16:creationId xmlns:a16="http://schemas.microsoft.com/office/drawing/2014/main" id="{C041F551-22C2-4702-8587-1F2F2AD7C9D3}"/>
              </a:ext>
            </a:extLst>
          </p:cNvPr>
          <p:cNvSpPr>
            <a:spLocks noGrp="1"/>
          </p:cNvSpPr>
          <p:nvPr>
            <p:ph type="ftr" sz="quarter" idx="11"/>
          </p:nvPr>
        </p:nvSpPr>
        <p:spPr/>
        <p:txBody>
          <a:bodyPr/>
          <a:lstStyle/>
          <a:p>
            <a:pPr rtl="0"/>
            <a:r>
              <a:rPr lang="en-US" noProof="0"/>
              <a:t>Docker</a:t>
            </a:r>
            <a:endParaRPr lang="el-GR" noProof="0" dirty="0"/>
          </a:p>
        </p:txBody>
      </p:sp>
      <p:sp>
        <p:nvSpPr>
          <p:cNvPr id="15" name="Θέση αριθμού διαφάνειας 14">
            <a:extLst>
              <a:ext uri="{FF2B5EF4-FFF2-40B4-BE49-F238E27FC236}">
                <a16:creationId xmlns:a16="http://schemas.microsoft.com/office/drawing/2014/main" id="{56C9EC37-5B46-4F31-BCF9-004CAF8446E4}"/>
              </a:ext>
            </a:extLst>
          </p:cNvPr>
          <p:cNvSpPr>
            <a:spLocks noGrp="1"/>
          </p:cNvSpPr>
          <p:nvPr>
            <p:ph type="sldNum" sz="quarter" idx="12"/>
          </p:nvPr>
        </p:nvSpPr>
        <p:spPr/>
        <p:txBody>
          <a:bodyPr/>
          <a:lstStyle/>
          <a:p>
            <a:pPr rtl="0"/>
            <a:fld id="{2A013F82-EE5E-44EE-A61D-E31C6657F26F}" type="slidenum">
              <a:rPr lang="el-GR" noProof="0" smtClean="0"/>
              <a:t>3</a:t>
            </a:fld>
            <a:endParaRPr lang="el-GR" noProof="0" dirty="0"/>
          </a:p>
        </p:txBody>
      </p:sp>
    </p:spTree>
    <p:extLst>
      <p:ext uri="{BB962C8B-B14F-4D97-AF65-F5344CB8AC3E}">
        <p14:creationId xmlns:p14="http://schemas.microsoft.com/office/powerpoint/2010/main" val="3795089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Τίτλος 12"/>
          <p:cNvSpPr>
            <a:spLocks noGrp="1"/>
          </p:cNvSpPr>
          <p:nvPr>
            <p:ph type="title"/>
          </p:nvPr>
        </p:nvSpPr>
        <p:spPr>
          <a:xfrm>
            <a:off x="1858002" y="332656"/>
            <a:ext cx="10044607" cy="1751856"/>
          </a:xfrm>
        </p:spPr>
        <p:txBody>
          <a:bodyPr rtlCol="0">
            <a:normAutofit/>
          </a:bodyPr>
          <a:lstStyle/>
          <a:p>
            <a:pPr rtl="0"/>
            <a:r>
              <a:rPr lang="el-GR" sz="4800" dirty="0"/>
              <a:t>Λειτουργικά συστήματα</a:t>
            </a:r>
            <a:r>
              <a:rPr lang="en-US" sz="4800" dirty="0"/>
              <a:t> </a:t>
            </a:r>
            <a:r>
              <a:rPr lang="el-GR" sz="4800" dirty="0"/>
              <a:t>που υποστηρίζουν</a:t>
            </a:r>
            <a:r>
              <a:rPr lang="en-US" sz="4800" dirty="0"/>
              <a:t> </a:t>
            </a:r>
            <a:r>
              <a:rPr lang="el-GR" sz="4800" dirty="0"/>
              <a:t>το </a:t>
            </a:r>
            <a:r>
              <a:rPr lang="en-US" sz="4800" dirty="0"/>
              <a:t>Docker</a:t>
            </a:r>
            <a:endParaRPr lang="el-GR" sz="4800" dirty="0"/>
          </a:p>
        </p:txBody>
      </p:sp>
      <p:sp>
        <p:nvSpPr>
          <p:cNvPr id="14" name="Σύμβολο κράτησης θέσης περιεχομένου 13"/>
          <p:cNvSpPr>
            <a:spLocks noGrp="1"/>
          </p:cNvSpPr>
          <p:nvPr>
            <p:ph idx="1"/>
          </p:nvPr>
        </p:nvSpPr>
        <p:spPr>
          <a:xfrm>
            <a:off x="1858002" y="2492896"/>
            <a:ext cx="7758608" cy="3672408"/>
          </a:xfrm>
        </p:spPr>
        <p:txBody>
          <a:bodyPr rtlCol="0">
            <a:normAutofit/>
          </a:bodyPr>
          <a:lstStyle/>
          <a:p>
            <a:r>
              <a:rPr lang="en-US" sz="3200" u="sng" dirty="0"/>
              <a:t>Desktop</a:t>
            </a:r>
            <a:r>
              <a:rPr lang="en-US" sz="3200" dirty="0"/>
              <a:t>: Mac OS, Windows 10</a:t>
            </a:r>
          </a:p>
          <a:p>
            <a:r>
              <a:rPr lang="en-US" sz="3200" u="sng" dirty="0"/>
              <a:t>Server</a:t>
            </a:r>
            <a:r>
              <a:rPr lang="en-US" sz="3200" dirty="0"/>
              <a:t>: Various Linux distributions, Windows Server 2016</a:t>
            </a:r>
          </a:p>
          <a:p>
            <a:r>
              <a:rPr lang="en-US" sz="3200" u="sng" dirty="0"/>
              <a:t>Cloud</a:t>
            </a:r>
            <a:r>
              <a:rPr lang="en-US" sz="3200" dirty="0"/>
              <a:t>: Amazon Web Services, Google Compute Platform, Microsoft Azure,</a:t>
            </a:r>
          </a:p>
          <a:p>
            <a:pPr marL="0" indent="0">
              <a:spcBef>
                <a:spcPts val="0"/>
              </a:spcBef>
              <a:buNone/>
            </a:pPr>
            <a:r>
              <a:rPr lang="en-US" sz="3200" dirty="0"/>
              <a:t>  IBM Cloud</a:t>
            </a:r>
            <a:endParaRPr lang="el-GR" sz="3200" dirty="0"/>
          </a:p>
        </p:txBody>
      </p:sp>
      <p:sp>
        <p:nvSpPr>
          <p:cNvPr id="4" name="Στρογγυλεμένο ορθογώνιο 3"/>
          <p:cNvSpPr/>
          <p:nvPr/>
        </p:nvSpPr>
        <p:spPr>
          <a:xfrm>
            <a:off x="1629916" y="620688"/>
            <a:ext cx="8208912" cy="1463824"/>
          </a:xfrm>
          <a:prstGeom prst="round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el-GR"/>
          </a:p>
        </p:txBody>
      </p:sp>
      <p:sp>
        <p:nvSpPr>
          <p:cNvPr id="2" name="Θέση υποσέλιδου 1">
            <a:extLst>
              <a:ext uri="{FF2B5EF4-FFF2-40B4-BE49-F238E27FC236}">
                <a16:creationId xmlns:a16="http://schemas.microsoft.com/office/drawing/2014/main" id="{6D88F0E8-B890-4528-943E-F0C73057DFC2}"/>
              </a:ext>
            </a:extLst>
          </p:cNvPr>
          <p:cNvSpPr>
            <a:spLocks noGrp="1"/>
          </p:cNvSpPr>
          <p:nvPr>
            <p:ph type="ftr" sz="quarter" idx="11"/>
          </p:nvPr>
        </p:nvSpPr>
        <p:spPr/>
        <p:txBody>
          <a:bodyPr/>
          <a:lstStyle/>
          <a:p>
            <a:pPr rtl="0"/>
            <a:r>
              <a:rPr lang="en-US" noProof="0"/>
              <a:t>Docker</a:t>
            </a:r>
            <a:endParaRPr lang="el-GR" noProof="0" dirty="0"/>
          </a:p>
        </p:txBody>
      </p:sp>
      <p:sp>
        <p:nvSpPr>
          <p:cNvPr id="3" name="Θέση αριθμού διαφάνειας 2">
            <a:extLst>
              <a:ext uri="{FF2B5EF4-FFF2-40B4-BE49-F238E27FC236}">
                <a16:creationId xmlns:a16="http://schemas.microsoft.com/office/drawing/2014/main" id="{2F8D4F0F-40C2-4E75-A9C7-13910EEFAF23}"/>
              </a:ext>
            </a:extLst>
          </p:cNvPr>
          <p:cNvSpPr>
            <a:spLocks noGrp="1"/>
          </p:cNvSpPr>
          <p:nvPr>
            <p:ph type="sldNum" sz="quarter" idx="12"/>
          </p:nvPr>
        </p:nvSpPr>
        <p:spPr/>
        <p:txBody>
          <a:bodyPr/>
          <a:lstStyle/>
          <a:p>
            <a:pPr rtl="0"/>
            <a:fld id="{2A013F82-EE5E-44EE-A61D-E31C6657F26F}" type="slidenum">
              <a:rPr lang="el-GR" noProof="0" smtClean="0"/>
              <a:t>30</a:t>
            </a:fld>
            <a:endParaRPr lang="el-GR" noProof="0" dirty="0"/>
          </a:p>
        </p:txBody>
      </p:sp>
    </p:spTree>
    <p:extLst>
      <p:ext uri="{BB962C8B-B14F-4D97-AF65-F5344CB8AC3E}">
        <p14:creationId xmlns:p14="http://schemas.microsoft.com/office/powerpoint/2010/main" val="3904305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Τίτλος 12"/>
          <p:cNvSpPr>
            <a:spLocks noGrp="1"/>
          </p:cNvSpPr>
          <p:nvPr>
            <p:ph type="title"/>
          </p:nvPr>
        </p:nvSpPr>
        <p:spPr>
          <a:xfrm>
            <a:off x="1499447" y="629548"/>
            <a:ext cx="7236295" cy="1152128"/>
          </a:xfrm>
        </p:spPr>
        <p:txBody>
          <a:bodyPr rtlCol="0">
            <a:normAutofit/>
          </a:bodyPr>
          <a:lstStyle/>
          <a:p>
            <a:r>
              <a:rPr lang="en-US" sz="4800" dirty="0"/>
              <a:t>Containers</a:t>
            </a:r>
            <a:r>
              <a:rPr lang="el-GR" sz="4800" dirty="0"/>
              <a:t> &amp;</a:t>
            </a:r>
            <a:r>
              <a:rPr lang="en-US" sz="4800" dirty="0"/>
              <a:t> </a:t>
            </a:r>
            <a:r>
              <a:rPr lang="el-GR" sz="4800" dirty="0"/>
              <a:t>Ασφάλεια</a:t>
            </a:r>
          </a:p>
        </p:txBody>
      </p:sp>
      <p:sp>
        <p:nvSpPr>
          <p:cNvPr id="12" name="Σύμβολο κράτησης θέσης περιεχομένου 13"/>
          <p:cNvSpPr>
            <a:spLocks noGrp="1"/>
          </p:cNvSpPr>
          <p:nvPr>
            <p:ph idx="1"/>
          </p:nvPr>
        </p:nvSpPr>
        <p:spPr>
          <a:xfrm>
            <a:off x="1499447" y="2420888"/>
            <a:ext cx="9269846" cy="4176464"/>
          </a:xfrm>
        </p:spPr>
        <p:txBody>
          <a:bodyPr rtlCol="0">
            <a:normAutofit/>
          </a:bodyPr>
          <a:lstStyle/>
          <a:p>
            <a:r>
              <a:rPr lang="el-GR" dirty="0"/>
              <a:t>Τα συστήματα </a:t>
            </a:r>
            <a:r>
              <a:rPr lang="en-US" dirty="0"/>
              <a:t>Containers</a:t>
            </a:r>
            <a:r>
              <a:rPr lang="el-GR" dirty="0"/>
              <a:t> διαθέτουν υποσυστήματα σάρωσης ασφαλείας, τα οποία ειδοποιούν τους διαχειριστές εάν υπάρχει κάποιο από τα</a:t>
            </a:r>
            <a:r>
              <a:rPr lang="ru-RU" dirty="0"/>
              <a:t> </a:t>
            </a:r>
            <a:r>
              <a:rPr lang="en-US" dirty="0"/>
              <a:t>container</a:t>
            </a:r>
            <a:r>
              <a:rPr lang="el-GR" dirty="0"/>
              <a:t> που έχει ευπάθειες και θα μπορούσαν να αξιοποιηθούν από κακόβουλους χρήστες.</a:t>
            </a:r>
          </a:p>
          <a:p>
            <a:r>
              <a:rPr lang="el-GR" dirty="0"/>
              <a:t>Έχει αναπτυχθεί ειδικό λογισμικό ασφάλειας. </a:t>
            </a:r>
          </a:p>
          <a:p>
            <a:r>
              <a:rPr lang="el-GR" dirty="0"/>
              <a:t>Η εταιρία </a:t>
            </a:r>
            <a:r>
              <a:rPr lang="el-GR" dirty="0" err="1"/>
              <a:t>Twistlock-It</a:t>
            </a:r>
            <a:r>
              <a:rPr lang="el-GR" dirty="0"/>
              <a:t> προσφέρει λογισμικό που δημιουργεί ένα προφίλ ομαλής συμπεριφοράς των </a:t>
            </a:r>
            <a:r>
              <a:rPr lang="en-US" dirty="0"/>
              <a:t>container</a:t>
            </a:r>
            <a:r>
              <a:rPr lang="el-GR" dirty="0"/>
              <a:t> και αναφέρει αμέσως όταν παρατηρηθούν ενέργειες που αποκλείουν από την προβλεπόμενη συμπεριφορά.</a:t>
            </a:r>
          </a:p>
          <a:p>
            <a:pPr marL="0" indent="0">
              <a:buNone/>
            </a:pPr>
            <a:endParaRPr lang="el-GR" dirty="0"/>
          </a:p>
        </p:txBody>
      </p:sp>
      <p:sp>
        <p:nvSpPr>
          <p:cNvPr id="2" name="AutoShape 2" descr="ÎÏÎ¿ÏÎ­Î»ÎµÏÎ¼Î± ÎµÎ¹ÎºÏÎ½Î±Ï Î³Î¹Î± docker secret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pic>
        <p:nvPicPr>
          <p:cNvPr id="5" name="Εικόνα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38828" y="134050"/>
            <a:ext cx="2143125" cy="2143125"/>
          </a:xfrm>
          <a:prstGeom prst="rect">
            <a:avLst/>
          </a:prstGeom>
        </p:spPr>
      </p:pic>
      <p:sp>
        <p:nvSpPr>
          <p:cNvPr id="6" name="Στρογγυλεμένο ορθογώνιο 5"/>
          <p:cNvSpPr/>
          <p:nvPr/>
        </p:nvSpPr>
        <p:spPr>
          <a:xfrm>
            <a:off x="1499447" y="908720"/>
            <a:ext cx="6611190" cy="872956"/>
          </a:xfrm>
          <a:prstGeom prst="round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el-GR"/>
          </a:p>
        </p:txBody>
      </p:sp>
      <p:sp>
        <p:nvSpPr>
          <p:cNvPr id="3" name="Θέση υποσέλιδου 2">
            <a:extLst>
              <a:ext uri="{FF2B5EF4-FFF2-40B4-BE49-F238E27FC236}">
                <a16:creationId xmlns:a16="http://schemas.microsoft.com/office/drawing/2014/main" id="{C60962F2-784B-443D-8B16-8B9B4A2885F1}"/>
              </a:ext>
            </a:extLst>
          </p:cNvPr>
          <p:cNvSpPr>
            <a:spLocks noGrp="1"/>
          </p:cNvSpPr>
          <p:nvPr>
            <p:ph type="ftr" sz="quarter" idx="11"/>
          </p:nvPr>
        </p:nvSpPr>
        <p:spPr/>
        <p:txBody>
          <a:bodyPr/>
          <a:lstStyle/>
          <a:p>
            <a:pPr rtl="0"/>
            <a:r>
              <a:rPr lang="en-US" noProof="0"/>
              <a:t>Docker</a:t>
            </a:r>
            <a:endParaRPr lang="el-GR" noProof="0" dirty="0"/>
          </a:p>
        </p:txBody>
      </p:sp>
      <p:sp>
        <p:nvSpPr>
          <p:cNvPr id="4" name="Θέση αριθμού διαφάνειας 3">
            <a:extLst>
              <a:ext uri="{FF2B5EF4-FFF2-40B4-BE49-F238E27FC236}">
                <a16:creationId xmlns:a16="http://schemas.microsoft.com/office/drawing/2014/main" id="{4A408949-28C8-4E56-A818-178B256F9E22}"/>
              </a:ext>
            </a:extLst>
          </p:cNvPr>
          <p:cNvSpPr>
            <a:spLocks noGrp="1"/>
          </p:cNvSpPr>
          <p:nvPr>
            <p:ph type="sldNum" sz="quarter" idx="12"/>
          </p:nvPr>
        </p:nvSpPr>
        <p:spPr/>
        <p:txBody>
          <a:bodyPr/>
          <a:lstStyle/>
          <a:p>
            <a:pPr rtl="0"/>
            <a:fld id="{2A013F82-EE5E-44EE-A61D-E31C6657F26F}" type="slidenum">
              <a:rPr lang="el-GR" noProof="0" smtClean="0"/>
              <a:t>31</a:t>
            </a:fld>
            <a:endParaRPr lang="el-GR" noProof="0" dirty="0"/>
          </a:p>
        </p:txBody>
      </p:sp>
      <p:pic>
        <p:nvPicPr>
          <p:cNvPr id="9" name="Εικόνα 8">
            <a:extLst>
              <a:ext uri="{FF2B5EF4-FFF2-40B4-BE49-F238E27FC236}">
                <a16:creationId xmlns:a16="http://schemas.microsoft.com/office/drawing/2014/main" id="{B0BA6DCF-CA99-4AC0-8E90-A344E577E12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18968" y="6032308"/>
            <a:ext cx="1569977" cy="506606"/>
          </a:xfrm>
          <a:prstGeom prst="rect">
            <a:avLst/>
          </a:prstGeom>
        </p:spPr>
      </p:pic>
    </p:spTree>
    <p:extLst>
      <p:ext uri="{BB962C8B-B14F-4D97-AF65-F5344CB8AC3E}">
        <p14:creationId xmlns:p14="http://schemas.microsoft.com/office/powerpoint/2010/main" val="3282604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Τίτλος 12"/>
          <p:cNvSpPr>
            <a:spLocks noGrp="1"/>
          </p:cNvSpPr>
          <p:nvPr>
            <p:ph type="title"/>
          </p:nvPr>
        </p:nvSpPr>
        <p:spPr>
          <a:xfrm>
            <a:off x="1197868" y="404664"/>
            <a:ext cx="9144001" cy="843880"/>
          </a:xfrm>
        </p:spPr>
        <p:txBody>
          <a:bodyPr rtlCol="0">
            <a:noAutofit/>
          </a:bodyPr>
          <a:lstStyle/>
          <a:p>
            <a:pPr rtl="0"/>
            <a:r>
              <a:rPr lang="el-GR" sz="6000" dirty="0"/>
              <a:t>Εγκατάσταση</a:t>
            </a:r>
            <a:r>
              <a:rPr lang="en-US" sz="6000" dirty="0"/>
              <a:t> </a:t>
            </a:r>
            <a:r>
              <a:rPr lang="el-GR" sz="6000" dirty="0"/>
              <a:t>του </a:t>
            </a:r>
            <a:r>
              <a:rPr lang="en-US" sz="6000" dirty="0"/>
              <a:t>Docker</a:t>
            </a:r>
            <a:endParaRPr lang="el-GR" sz="6000" dirty="0"/>
          </a:p>
        </p:txBody>
      </p:sp>
      <p:sp>
        <p:nvSpPr>
          <p:cNvPr id="14" name="Σύμβολο κράτησης θέσης περιεχομένου 13"/>
          <p:cNvSpPr>
            <a:spLocks noGrp="1"/>
          </p:cNvSpPr>
          <p:nvPr>
            <p:ph idx="1"/>
          </p:nvPr>
        </p:nvSpPr>
        <p:spPr>
          <a:xfrm>
            <a:off x="1197868" y="1556791"/>
            <a:ext cx="9865096" cy="5040561"/>
          </a:xfrm>
        </p:spPr>
        <p:txBody>
          <a:bodyPr rtlCol="0">
            <a:normAutofit/>
          </a:bodyPr>
          <a:lstStyle/>
          <a:p>
            <a:pPr>
              <a:spcAft>
                <a:spcPts val="1200"/>
              </a:spcAft>
            </a:pPr>
            <a:r>
              <a:rPr lang="el-GR" sz="3200" dirty="0"/>
              <a:t>Επίσημη ιστοσελίδα </a:t>
            </a:r>
            <a:r>
              <a:rPr lang="en-US" sz="3200" dirty="0"/>
              <a:t>Docker: </a:t>
            </a:r>
            <a:r>
              <a:rPr lang="en-US" sz="3200" dirty="0">
                <a:hlinkClick r:id="rId3"/>
              </a:rPr>
              <a:t>www.docker.com</a:t>
            </a:r>
            <a:endParaRPr lang="el-GR" sz="3200" dirty="0"/>
          </a:p>
          <a:p>
            <a:pPr>
              <a:spcAft>
                <a:spcPts val="3000"/>
              </a:spcAft>
            </a:pPr>
            <a:r>
              <a:rPr lang="el-GR" sz="3200" dirty="0"/>
              <a:t>Κατεβάζουμε την έκδοση για το λειτουργικό σύστημα που διαθέτουμε</a:t>
            </a:r>
            <a:r>
              <a:rPr lang="en-US" sz="2800" dirty="0"/>
              <a:t>.</a:t>
            </a:r>
            <a:endParaRPr lang="el-GR" sz="2800" dirty="0"/>
          </a:p>
          <a:p>
            <a:pPr>
              <a:spcAft>
                <a:spcPts val="2400"/>
              </a:spcAft>
            </a:pPr>
            <a:endParaRPr lang="el-GR" sz="3200" dirty="0"/>
          </a:p>
        </p:txBody>
      </p:sp>
      <p:pic>
        <p:nvPicPr>
          <p:cNvPr id="2" name="Εικόνα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26459" y="3284984"/>
            <a:ext cx="3672409" cy="331382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 name="Εικόνα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06885" y="3933056"/>
            <a:ext cx="4142054" cy="1800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Στρογγυλεμένο ορθογώνιο 5"/>
          <p:cNvSpPr/>
          <p:nvPr/>
        </p:nvSpPr>
        <p:spPr>
          <a:xfrm>
            <a:off x="1125860" y="260648"/>
            <a:ext cx="8784976" cy="987896"/>
          </a:xfrm>
          <a:prstGeom prst="round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el-GR"/>
          </a:p>
        </p:txBody>
      </p:sp>
      <p:sp>
        <p:nvSpPr>
          <p:cNvPr id="3" name="Θέση υποσέλιδου 2">
            <a:extLst>
              <a:ext uri="{FF2B5EF4-FFF2-40B4-BE49-F238E27FC236}">
                <a16:creationId xmlns:a16="http://schemas.microsoft.com/office/drawing/2014/main" id="{18DEA5EF-1CD9-4485-93DD-6EDD8096BE8E}"/>
              </a:ext>
            </a:extLst>
          </p:cNvPr>
          <p:cNvSpPr>
            <a:spLocks noGrp="1"/>
          </p:cNvSpPr>
          <p:nvPr>
            <p:ph type="ftr" sz="quarter" idx="11"/>
          </p:nvPr>
        </p:nvSpPr>
        <p:spPr/>
        <p:txBody>
          <a:bodyPr/>
          <a:lstStyle/>
          <a:p>
            <a:pPr rtl="0"/>
            <a:r>
              <a:rPr lang="en-US" noProof="0"/>
              <a:t>Docker</a:t>
            </a:r>
            <a:endParaRPr lang="el-GR" noProof="0" dirty="0"/>
          </a:p>
        </p:txBody>
      </p:sp>
      <p:sp>
        <p:nvSpPr>
          <p:cNvPr id="5" name="Θέση αριθμού διαφάνειας 4">
            <a:extLst>
              <a:ext uri="{FF2B5EF4-FFF2-40B4-BE49-F238E27FC236}">
                <a16:creationId xmlns:a16="http://schemas.microsoft.com/office/drawing/2014/main" id="{750CC4A7-7D85-4EC9-A95A-04AC2C47474B}"/>
              </a:ext>
            </a:extLst>
          </p:cNvPr>
          <p:cNvSpPr>
            <a:spLocks noGrp="1"/>
          </p:cNvSpPr>
          <p:nvPr>
            <p:ph type="sldNum" sz="quarter" idx="12"/>
          </p:nvPr>
        </p:nvSpPr>
        <p:spPr/>
        <p:txBody>
          <a:bodyPr/>
          <a:lstStyle/>
          <a:p>
            <a:pPr rtl="0"/>
            <a:fld id="{2A013F82-EE5E-44EE-A61D-E31C6657F26F}" type="slidenum">
              <a:rPr lang="el-GR" noProof="0" smtClean="0"/>
              <a:t>32</a:t>
            </a:fld>
            <a:endParaRPr lang="el-GR" noProof="0" dirty="0"/>
          </a:p>
        </p:txBody>
      </p:sp>
    </p:spTree>
    <p:extLst>
      <p:ext uri="{BB962C8B-B14F-4D97-AF65-F5344CB8AC3E}">
        <p14:creationId xmlns:p14="http://schemas.microsoft.com/office/powerpoint/2010/main" val="2559487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Τίτλος 12"/>
          <p:cNvSpPr>
            <a:spLocks noGrp="1"/>
          </p:cNvSpPr>
          <p:nvPr>
            <p:ph type="title"/>
          </p:nvPr>
        </p:nvSpPr>
        <p:spPr>
          <a:xfrm>
            <a:off x="1269876" y="476672"/>
            <a:ext cx="9144001" cy="771872"/>
          </a:xfrm>
        </p:spPr>
        <p:txBody>
          <a:bodyPr rtlCol="0">
            <a:noAutofit/>
          </a:bodyPr>
          <a:lstStyle/>
          <a:p>
            <a:pPr rtl="0"/>
            <a:r>
              <a:rPr lang="el-GR" sz="6000" dirty="0"/>
              <a:t>Εγκατάσταση</a:t>
            </a:r>
            <a:r>
              <a:rPr lang="en-US" sz="6000" dirty="0"/>
              <a:t> </a:t>
            </a:r>
            <a:r>
              <a:rPr lang="el-GR" sz="6000" dirty="0"/>
              <a:t>του </a:t>
            </a:r>
            <a:r>
              <a:rPr lang="en-US" sz="6000" dirty="0"/>
              <a:t>Docker</a:t>
            </a:r>
            <a:endParaRPr lang="el-GR" sz="6000" dirty="0"/>
          </a:p>
        </p:txBody>
      </p:sp>
      <p:pic>
        <p:nvPicPr>
          <p:cNvPr id="5" name="Εικόνα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1844" y="2492896"/>
            <a:ext cx="5326109" cy="324036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Εικόνα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74532" y="2095538"/>
            <a:ext cx="4032448" cy="415230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8" name="TextBox 7"/>
          <p:cNvSpPr txBox="1"/>
          <p:nvPr/>
        </p:nvSpPr>
        <p:spPr>
          <a:xfrm>
            <a:off x="981844" y="1340768"/>
            <a:ext cx="5976664" cy="861774"/>
          </a:xfrm>
          <a:prstGeom prst="rect">
            <a:avLst/>
          </a:prstGeom>
          <a:noFill/>
        </p:spPr>
        <p:txBody>
          <a:bodyPr wrap="square" rtlCol="0">
            <a:spAutoFit/>
          </a:bodyPr>
          <a:lstStyle/>
          <a:p>
            <a:pPr marL="285750" indent="-285750">
              <a:buFont typeface="Arial" panose="020B0604020202020204" pitchFamily="34" charset="0"/>
              <a:buChar char="•"/>
            </a:pPr>
            <a:r>
              <a:rPr lang="el-GR" sz="3200" dirty="0"/>
              <a:t>Απαιτείται είσοδος/εγγραφή</a:t>
            </a:r>
          </a:p>
          <a:p>
            <a:pPr marL="285750" indent="-285750">
              <a:buFont typeface="Arial" panose="020B0604020202020204" pitchFamily="34" charset="0"/>
              <a:buChar char="•"/>
            </a:pPr>
            <a:endParaRPr lang="el-GR" dirty="0"/>
          </a:p>
        </p:txBody>
      </p:sp>
      <p:sp>
        <p:nvSpPr>
          <p:cNvPr id="7" name="Στρογγυλεμένο ορθογώνιο 6"/>
          <p:cNvSpPr/>
          <p:nvPr/>
        </p:nvSpPr>
        <p:spPr>
          <a:xfrm>
            <a:off x="1125860" y="260648"/>
            <a:ext cx="8784976" cy="987896"/>
          </a:xfrm>
          <a:prstGeom prst="round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el-GR"/>
          </a:p>
        </p:txBody>
      </p:sp>
      <p:sp>
        <p:nvSpPr>
          <p:cNvPr id="2" name="Θέση υποσέλιδου 1">
            <a:extLst>
              <a:ext uri="{FF2B5EF4-FFF2-40B4-BE49-F238E27FC236}">
                <a16:creationId xmlns:a16="http://schemas.microsoft.com/office/drawing/2014/main" id="{BF1213D0-0ABF-4F02-8CF9-F983F2796F56}"/>
              </a:ext>
            </a:extLst>
          </p:cNvPr>
          <p:cNvSpPr>
            <a:spLocks noGrp="1"/>
          </p:cNvSpPr>
          <p:nvPr>
            <p:ph type="ftr" sz="quarter" idx="11"/>
          </p:nvPr>
        </p:nvSpPr>
        <p:spPr/>
        <p:txBody>
          <a:bodyPr/>
          <a:lstStyle/>
          <a:p>
            <a:pPr rtl="0"/>
            <a:r>
              <a:rPr lang="en-US" noProof="0"/>
              <a:t>Docker</a:t>
            </a:r>
            <a:endParaRPr lang="el-GR" noProof="0" dirty="0"/>
          </a:p>
        </p:txBody>
      </p:sp>
      <p:sp>
        <p:nvSpPr>
          <p:cNvPr id="3" name="Θέση αριθμού διαφάνειας 2">
            <a:extLst>
              <a:ext uri="{FF2B5EF4-FFF2-40B4-BE49-F238E27FC236}">
                <a16:creationId xmlns:a16="http://schemas.microsoft.com/office/drawing/2014/main" id="{39428BC1-0A22-40EE-BC24-1C4717424C78}"/>
              </a:ext>
            </a:extLst>
          </p:cNvPr>
          <p:cNvSpPr>
            <a:spLocks noGrp="1"/>
          </p:cNvSpPr>
          <p:nvPr>
            <p:ph type="sldNum" sz="quarter" idx="12"/>
          </p:nvPr>
        </p:nvSpPr>
        <p:spPr/>
        <p:txBody>
          <a:bodyPr/>
          <a:lstStyle/>
          <a:p>
            <a:pPr rtl="0"/>
            <a:fld id="{2A013F82-EE5E-44EE-A61D-E31C6657F26F}" type="slidenum">
              <a:rPr lang="el-GR" noProof="0" smtClean="0"/>
              <a:t>33</a:t>
            </a:fld>
            <a:endParaRPr lang="el-GR" noProof="0" dirty="0"/>
          </a:p>
        </p:txBody>
      </p:sp>
    </p:spTree>
    <p:extLst>
      <p:ext uri="{BB962C8B-B14F-4D97-AF65-F5344CB8AC3E}">
        <p14:creationId xmlns:p14="http://schemas.microsoft.com/office/powerpoint/2010/main" val="1332501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Τίτλος 12"/>
          <p:cNvSpPr>
            <a:spLocks noGrp="1"/>
          </p:cNvSpPr>
          <p:nvPr>
            <p:ph type="title"/>
          </p:nvPr>
        </p:nvSpPr>
        <p:spPr>
          <a:xfrm>
            <a:off x="1522413" y="332656"/>
            <a:ext cx="9144001" cy="987896"/>
          </a:xfrm>
        </p:spPr>
        <p:txBody>
          <a:bodyPr rtlCol="0">
            <a:normAutofit/>
          </a:bodyPr>
          <a:lstStyle/>
          <a:p>
            <a:pPr rtl="0"/>
            <a:r>
              <a:rPr lang="el-GR" sz="6000" dirty="0"/>
              <a:t>Έλεγχος Έκδοσης</a:t>
            </a:r>
          </a:p>
        </p:txBody>
      </p:sp>
      <p:sp>
        <p:nvSpPr>
          <p:cNvPr id="14" name="Σύμβολο κράτησης θέσης περιεχομένου 13"/>
          <p:cNvSpPr>
            <a:spLocks noGrp="1"/>
          </p:cNvSpPr>
          <p:nvPr>
            <p:ph idx="1"/>
          </p:nvPr>
        </p:nvSpPr>
        <p:spPr>
          <a:xfrm>
            <a:off x="1125860" y="1916832"/>
            <a:ext cx="9756575" cy="2088232"/>
          </a:xfrm>
        </p:spPr>
        <p:txBody>
          <a:bodyPr rtlCol="0"/>
          <a:lstStyle/>
          <a:p>
            <a:pPr>
              <a:spcAft>
                <a:spcPts val="1200"/>
              </a:spcAft>
              <a:buFont typeface="Wingdings" panose="05000000000000000000" pitchFamily="2" charset="2"/>
              <a:buChar char="ü"/>
            </a:pPr>
            <a:r>
              <a:rPr lang="en-US" sz="3200" dirty="0"/>
              <a:t>Docker Quickstart Terminal</a:t>
            </a:r>
            <a:endParaRPr lang="el-GR" sz="3200" dirty="0"/>
          </a:p>
          <a:p>
            <a:pPr>
              <a:buFont typeface="Wingdings" panose="05000000000000000000" pitchFamily="2" charset="2"/>
              <a:buChar char="ü"/>
            </a:pPr>
            <a:r>
              <a:rPr lang="en-US" sz="3200" dirty="0">
                <a:latin typeface="Menlo"/>
              </a:rPr>
              <a:t>docker --version</a:t>
            </a:r>
            <a:endParaRPr lang="en-US" sz="3200" dirty="0"/>
          </a:p>
          <a:p>
            <a:pPr lvl="1">
              <a:buFont typeface="Courier New" panose="02070309020205020404" pitchFamily="49" charset="0"/>
              <a:buChar char="o"/>
            </a:pPr>
            <a:r>
              <a:rPr lang="el-GR" sz="3200" dirty="0"/>
              <a:t> εμφανίζεται η υποστηριζόμενη έκδοση του Docker </a:t>
            </a:r>
            <a:endParaRPr lang="en-US" sz="3200" dirty="0"/>
          </a:p>
          <a:p>
            <a:endParaRPr lang="el-GR" dirty="0"/>
          </a:p>
          <a:p>
            <a:pPr marL="0" indent="0">
              <a:buNone/>
            </a:pPr>
            <a:endParaRPr lang="el-GR" dirty="0"/>
          </a:p>
        </p:txBody>
      </p:sp>
      <p:pic>
        <p:nvPicPr>
          <p:cNvPr id="6" name="Εικόνα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12089" y="4593704"/>
            <a:ext cx="9470346" cy="1232981"/>
          </a:xfrm>
          <a:prstGeom prst="roundRect">
            <a:avLst>
              <a:gd name="adj" fmla="val 35612"/>
            </a:avLst>
          </a:prstGeom>
          <a:solidFill>
            <a:srgbClr val="FFFFFF">
              <a:shade val="85000"/>
            </a:srgbClr>
          </a:solidFill>
          <a:ln w="19050">
            <a:solidFill>
              <a:schemeClr val="tx1"/>
            </a:solidFill>
          </a:ln>
          <a:effectLst>
            <a:reflection blurRad="12700" stA="38000" endPos="28000" dist="5000" dir="5400000" sy="-100000" algn="bl" rotWithShape="0"/>
          </a:effectLst>
        </p:spPr>
      </p:pic>
      <p:sp>
        <p:nvSpPr>
          <p:cNvPr id="5" name="Στρογγυλεμένο ορθογώνιο 4"/>
          <p:cNvSpPr/>
          <p:nvPr/>
        </p:nvSpPr>
        <p:spPr>
          <a:xfrm>
            <a:off x="1412088" y="280864"/>
            <a:ext cx="6338507" cy="1059904"/>
          </a:xfrm>
          <a:prstGeom prst="round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el-GR"/>
          </a:p>
        </p:txBody>
      </p:sp>
      <p:sp>
        <p:nvSpPr>
          <p:cNvPr id="2" name="Θέση υποσέλιδου 1">
            <a:extLst>
              <a:ext uri="{FF2B5EF4-FFF2-40B4-BE49-F238E27FC236}">
                <a16:creationId xmlns:a16="http://schemas.microsoft.com/office/drawing/2014/main" id="{FD7F0748-E431-4ABE-8145-6B10E70AA25F}"/>
              </a:ext>
            </a:extLst>
          </p:cNvPr>
          <p:cNvSpPr>
            <a:spLocks noGrp="1"/>
          </p:cNvSpPr>
          <p:nvPr>
            <p:ph type="ftr" sz="quarter" idx="11"/>
          </p:nvPr>
        </p:nvSpPr>
        <p:spPr/>
        <p:txBody>
          <a:bodyPr/>
          <a:lstStyle/>
          <a:p>
            <a:pPr rtl="0"/>
            <a:r>
              <a:rPr lang="en-US" noProof="0"/>
              <a:t>Docker</a:t>
            </a:r>
            <a:endParaRPr lang="el-GR" noProof="0" dirty="0"/>
          </a:p>
        </p:txBody>
      </p:sp>
      <p:sp>
        <p:nvSpPr>
          <p:cNvPr id="3" name="Θέση αριθμού διαφάνειας 2">
            <a:extLst>
              <a:ext uri="{FF2B5EF4-FFF2-40B4-BE49-F238E27FC236}">
                <a16:creationId xmlns:a16="http://schemas.microsoft.com/office/drawing/2014/main" id="{C5752E73-6510-4751-965F-7272C74B8371}"/>
              </a:ext>
            </a:extLst>
          </p:cNvPr>
          <p:cNvSpPr>
            <a:spLocks noGrp="1"/>
          </p:cNvSpPr>
          <p:nvPr>
            <p:ph type="sldNum" sz="quarter" idx="12"/>
          </p:nvPr>
        </p:nvSpPr>
        <p:spPr/>
        <p:txBody>
          <a:bodyPr/>
          <a:lstStyle/>
          <a:p>
            <a:pPr rtl="0"/>
            <a:fld id="{2A013F82-EE5E-44EE-A61D-E31C6657F26F}" type="slidenum">
              <a:rPr lang="el-GR" noProof="0" smtClean="0"/>
              <a:t>34</a:t>
            </a:fld>
            <a:endParaRPr lang="el-GR" noProof="0" dirty="0"/>
          </a:p>
        </p:txBody>
      </p:sp>
    </p:spTree>
    <p:extLst>
      <p:ext uri="{BB962C8B-B14F-4D97-AF65-F5344CB8AC3E}">
        <p14:creationId xmlns:p14="http://schemas.microsoft.com/office/powerpoint/2010/main" val="3728707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Σύμβολο κράτησης θέσης περιεχομένου 13"/>
          <p:cNvSpPr>
            <a:spLocks noGrp="1"/>
          </p:cNvSpPr>
          <p:nvPr>
            <p:ph idx="1"/>
          </p:nvPr>
        </p:nvSpPr>
        <p:spPr>
          <a:xfrm>
            <a:off x="1125860" y="1772816"/>
            <a:ext cx="9756575" cy="4536504"/>
          </a:xfrm>
        </p:spPr>
        <p:txBody>
          <a:bodyPr rtlCol="0"/>
          <a:lstStyle/>
          <a:p>
            <a:pPr marL="0" indent="0">
              <a:buNone/>
            </a:pPr>
            <a:endParaRPr lang="en-US" sz="3200" dirty="0">
              <a:latin typeface="Menlo"/>
            </a:endParaRPr>
          </a:p>
          <a:p>
            <a:pPr marL="0" indent="0">
              <a:buNone/>
            </a:pPr>
            <a:endParaRPr lang="en-US" sz="3200" dirty="0"/>
          </a:p>
          <a:p>
            <a:pPr marL="231775" lvl="1" indent="0">
              <a:buNone/>
            </a:pPr>
            <a:endParaRPr lang="en-US" sz="3200" dirty="0"/>
          </a:p>
          <a:p>
            <a:endParaRPr lang="el-GR" dirty="0"/>
          </a:p>
          <a:p>
            <a:pPr marL="0" indent="0">
              <a:buNone/>
            </a:pPr>
            <a:endParaRPr lang="el-GR" dirty="0"/>
          </a:p>
        </p:txBody>
      </p:sp>
      <p:sp>
        <p:nvSpPr>
          <p:cNvPr id="6" name="TextBox 5"/>
          <p:cNvSpPr txBox="1"/>
          <p:nvPr/>
        </p:nvSpPr>
        <p:spPr>
          <a:xfrm>
            <a:off x="1485900" y="404664"/>
            <a:ext cx="6552728" cy="584775"/>
          </a:xfrm>
          <a:prstGeom prst="rect">
            <a:avLst/>
          </a:prstGeom>
          <a:noFill/>
        </p:spPr>
        <p:txBody>
          <a:bodyPr wrap="square" rtlCol="0">
            <a:spAutoFit/>
          </a:bodyPr>
          <a:lstStyle/>
          <a:p>
            <a:pPr marL="285750" indent="-285750">
              <a:buClr>
                <a:schemeClr val="bg2">
                  <a:lumMod val="25000"/>
                  <a:lumOff val="75000"/>
                </a:schemeClr>
              </a:buClr>
              <a:buFont typeface="Wingdings" panose="05000000000000000000" pitchFamily="2" charset="2"/>
              <a:buChar char="ü"/>
            </a:pPr>
            <a:r>
              <a:rPr lang="en-US" sz="3200" dirty="0"/>
              <a:t>docker info</a:t>
            </a:r>
            <a:endParaRPr lang="el-GR" sz="3200" dirty="0"/>
          </a:p>
        </p:txBody>
      </p:sp>
      <p:pic>
        <p:nvPicPr>
          <p:cNvPr id="11" name="Εικόνα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4551" y="1340768"/>
            <a:ext cx="8878373" cy="5021587"/>
          </a:xfrm>
          <a:prstGeom prst="roundRect">
            <a:avLst>
              <a:gd name="adj" fmla="val 8594"/>
            </a:avLst>
          </a:prstGeom>
          <a:solidFill>
            <a:srgbClr val="FFFFFF">
              <a:shade val="85000"/>
            </a:srgbClr>
          </a:solidFill>
          <a:ln w="28575">
            <a:solidFill>
              <a:schemeClr val="tx1"/>
            </a:solidFill>
          </a:ln>
          <a:effectLst/>
        </p:spPr>
      </p:pic>
      <p:sp>
        <p:nvSpPr>
          <p:cNvPr id="2" name="Θέση υποσέλιδου 1">
            <a:extLst>
              <a:ext uri="{FF2B5EF4-FFF2-40B4-BE49-F238E27FC236}">
                <a16:creationId xmlns:a16="http://schemas.microsoft.com/office/drawing/2014/main" id="{BA71BF49-6F31-4ED2-AC59-B86E56157040}"/>
              </a:ext>
            </a:extLst>
          </p:cNvPr>
          <p:cNvSpPr>
            <a:spLocks noGrp="1"/>
          </p:cNvSpPr>
          <p:nvPr>
            <p:ph type="ftr" sz="quarter" idx="11"/>
          </p:nvPr>
        </p:nvSpPr>
        <p:spPr/>
        <p:txBody>
          <a:bodyPr/>
          <a:lstStyle/>
          <a:p>
            <a:pPr rtl="0"/>
            <a:r>
              <a:rPr lang="en-US" noProof="0"/>
              <a:t>Docker</a:t>
            </a:r>
            <a:endParaRPr lang="el-GR" noProof="0" dirty="0"/>
          </a:p>
        </p:txBody>
      </p:sp>
      <p:sp>
        <p:nvSpPr>
          <p:cNvPr id="3" name="Θέση αριθμού διαφάνειας 2">
            <a:extLst>
              <a:ext uri="{FF2B5EF4-FFF2-40B4-BE49-F238E27FC236}">
                <a16:creationId xmlns:a16="http://schemas.microsoft.com/office/drawing/2014/main" id="{64E9C82B-A198-4026-8D93-C8182BE8B849}"/>
              </a:ext>
            </a:extLst>
          </p:cNvPr>
          <p:cNvSpPr>
            <a:spLocks noGrp="1"/>
          </p:cNvSpPr>
          <p:nvPr>
            <p:ph type="sldNum" sz="quarter" idx="12"/>
          </p:nvPr>
        </p:nvSpPr>
        <p:spPr/>
        <p:txBody>
          <a:bodyPr/>
          <a:lstStyle/>
          <a:p>
            <a:pPr rtl="0"/>
            <a:fld id="{2A013F82-EE5E-44EE-A61D-E31C6657F26F}" type="slidenum">
              <a:rPr lang="el-GR" noProof="0" smtClean="0"/>
              <a:t>35</a:t>
            </a:fld>
            <a:endParaRPr lang="el-GR" noProof="0" dirty="0"/>
          </a:p>
        </p:txBody>
      </p:sp>
      <p:sp>
        <p:nvSpPr>
          <p:cNvPr id="4" name="Ορθογώνιο 3">
            <a:extLst>
              <a:ext uri="{FF2B5EF4-FFF2-40B4-BE49-F238E27FC236}">
                <a16:creationId xmlns:a16="http://schemas.microsoft.com/office/drawing/2014/main" id="{2BA9DC1F-13C0-4F27-A7AA-1E0CA1F2D3E6}"/>
              </a:ext>
            </a:extLst>
          </p:cNvPr>
          <p:cNvSpPr/>
          <p:nvPr/>
        </p:nvSpPr>
        <p:spPr>
          <a:xfrm>
            <a:off x="3934172" y="476672"/>
            <a:ext cx="7920880" cy="461665"/>
          </a:xfrm>
          <a:prstGeom prst="rect">
            <a:avLst/>
          </a:prstGeom>
        </p:spPr>
        <p:txBody>
          <a:bodyPr wrap="square">
            <a:spAutoFit/>
          </a:bodyPr>
          <a:lstStyle/>
          <a:p>
            <a:r>
              <a:rPr lang="el-GR" sz="2400" dirty="0"/>
              <a:t>Αριθμός </a:t>
            </a:r>
            <a:r>
              <a:rPr lang="en-US" sz="2400" dirty="0"/>
              <a:t>containers, </a:t>
            </a:r>
            <a:r>
              <a:rPr lang="el-GR" sz="2400" dirty="0"/>
              <a:t>αριθμός </a:t>
            </a:r>
            <a:r>
              <a:rPr lang="en-US" sz="2400" dirty="0"/>
              <a:t>images, </a:t>
            </a:r>
            <a:r>
              <a:rPr lang="el-GR" sz="2400" dirty="0"/>
              <a:t>έκδοση  πλατφόρμας</a:t>
            </a:r>
          </a:p>
        </p:txBody>
      </p:sp>
    </p:spTree>
    <p:extLst>
      <p:ext uri="{BB962C8B-B14F-4D97-AF65-F5344CB8AC3E}">
        <p14:creationId xmlns:p14="http://schemas.microsoft.com/office/powerpoint/2010/main" val="4293222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Τίτλος 12"/>
          <p:cNvSpPr>
            <a:spLocks noGrp="1"/>
          </p:cNvSpPr>
          <p:nvPr>
            <p:ph type="title"/>
          </p:nvPr>
        </p:nvSpPr>
        <p:spPr>
          <a:xfrm>
            <a:off x="1413892" y="424880"/>
            <a:ext cx="9144001" cy="771872"/>
          </a:xfrm>
        </p:spPr>
        <p:txBody>
          <a:bodyPr rtlCol="0">
            <a:noAutofit/>
          </a:bodyPr>
          <a:lstStyle/>
          <a:p>
            <a:pPr rtl="0"/>
            <a:r>
              <a:rPr lang="el-GR" sz="6000" dirty="0"/>
              <a:t>Έλεγχος εγκατάστασης</a:t>
            </a:r>
          </a:p>
        </p:txBody>
      </p:sp>
      <p:sp>
        <p:nvSpPr>
          <p:cNvPr id="14" name="Σύμβολο κράτησης θέσης περιεχομένου 13"/>
          <p:cNvSpPr>
            <a:spLocks noGrp="1"/>
          </p:cNvSpPr>
          <p:nvPr>
            <p:ph idx="1"/>
          </p:nvPr>
        </p:nvSpPr>
        <p:spPr>
          <a:xfrm>
            <a:off x="1522413" y="1544959"/>
            <a:ext cx="9134391" cy="515889"/>
          </a:xfrm>
        </p:spPr>
        <p:txBody>
          <a:bodyPr rtlCol="0">
            <a:noAutofit/>
          </a:bodyPr>
          <a:lstStyle/>
          <a:p>
            <a:pPr rtl="0">
              <a:buFont typeface="Wingdings" panose="05000000000000000000" pitchFamily="2" charset="2"/>
              <a:buChar char="ü"/>
            </a:pPr>
            <a:r>
              <a:rPr lang="en-US" sz="3200" dirty="0"/>
              <a:t>docker run hello-world</a:t>
            </a:r>
            <a:endParaRPr lang="el-GR" sz="3200" dirty="0"/>
          </a:p>
        </p:txBody>
      </p:sp>
      <p:pic>
        <p:nvPicPr>
          <p:cNvPr id="7" name="Εικόνα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6505" y="2420888"/>
            <a:ext cx="9587184" cy="324653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5" name="Στρογγυλεμένο ορθογώνιο 4"/>
          <p:cNvSpPr/>
          <p:nvPr/>
        </p:nvSpPr>
        <p:spPr>
          <a:xfrm>
            <a:off x="1125860" y="260648"/>
            <a:ext cx="8496944" cy="936104"/>
          </a:xfrm>
          <a:prstGeom prst="round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el-GR"/>
          </a:p>
        </p:txBody>
      </p:sp>
      <p:sp>
        <p:nvSpPr>
          <p:cNvPr id="2" name="Θέση υποσέλιδου 1">
            <a:extLst>
              <a:ext uri="{FF2B5EF4-FFF2-40B4-BE49-F238E27FC236}">
                <a16:creationId xmlns:a16="http://schemas.microsoft.com/office/drawing/2014/main" id="{7748BA55-C451-4CDF-AC1F-56929B712B31}"/>
              </a:ext>
            </a:extLst>
          </p:cNvPr>
          <p:cNvSpPr>
            <a:spLocks noGrp="1"/>
          </p:cNvSpPr>
          <p:nvPr>
            <p:ph type="ftr" sz="quarter" idx="11"/>
          </p:nvPr>
        </p:nvSpPr>
        <p:spPr/>
        <p:txBody>
          <a:bodyPr/>
          <a:lstStyle/>
          <a:p>
            <a:pPr rtl="0"/>
            <a:r>
              <a:rPr lang="en-US" noProof="0"/>
              <a:t>Docker</a:t>
            </a:r>
            <a:endParaRPr lang="el-GR" noProof="0" dirty="0"/>
          </a:p>
        </p:txBody>
      </p:sp>
      <p:sp>
        <p:nvSpPr>
          <p:cNvPr id="3" name="Θέση αριθμού διαφάνειας 2">
            <a:extLst>
              <a:ext uri="{FF2B5EF4-FFF2-40B4-BE49-F238E27FC236}">
                <a16:creationId xmlns:a16="http://schemas.microsoft.com/office/drawing/2014/main" id="{52B6E4BF-0482-4EC8-B388-5666527426B0}"/>
              </a:ext>
            </a:extLst>
          </p:cNvPr>
          <p:cNvSpPr>
            <a:spLocks noGrp="1"/>
          </p:cNvSpPr>
          <p:nvPr>
            <p:ph type="sldNum" sz="quarter" idx="12"/>
          </p:nvPr>
        </p:nvSpPr>
        <p:spPr/>
        <p:txBody>
          <a:bodyPr/>
          <a:lstStyle/>
          <a:p>
            <a:pPr rtl="0"/>
            <a:fld id="{2A013F82-EE5E-44EE-A61D-E31C6657F26F}" type="slidenum">
              <a:rPr lang="el-GR" noProof="0" smtClean="0"/>
              <a:t>36</a:t>
            </a:fld>
            <a:endParaRPr lang="el-GR" noProof="0" dirty="0"/>
          </a:p>
        </p:txBody>
      </p:sp>
    </p:spTree>
    <p:extLst>
      <p:ext uri="{BB962C8B-B14F-4D97-AF65-F5344CB8AC3E}">
        <p14:creationId xmlns:p14="http://schemas.microsoft.com/office/powerpoint/2010/main" val="1939719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Τίτλος 12"/>
          <p:cNvSpPr>
            <a:spLocks noGrp="1"/>
          </p:cNvSpPr>
          <p:nvPr>
            <p:ph type="title"/>
          </p:nvPr>
        </p:nvSpPr>
        <p:spPr>
          <a:xfrm>
            <a:off x="1522413" y="548680"/>
            <a:ext cx="9144001" cy="792088"/>
          </a:xfrm>
        </p:spPr>
        <p:txBody>
          <a:bodyPr rtlCol="0">
            <a:noAutofit/>
          </a:bodyPr>
          <a:lstStyle/>
          <a:p>
            <a:pPr rtl="0"/>
            <a:r>
              <a:rPr lang="el-GR" sz="6000" dirty="0"/>
              <a:t>Παράδειγμα</a:t>
            </a:r>
          </a:p>
        </p:txBody>
      </p:sp>
      <p:sp>
        <p:nvSpPr>
          <p:cNvPr id="14" name="Σύμβολο κράτησης θέσης περιεχομένου 13"/>
          <p:cNvSpPr>
            <a:spLocks noGrp="1"/>
          </p:cNvSpPr>
          <p:nvPr>
            <p:ph idx="1"/>
          </p:nvPr>
        </p:nvSpPr>
        <p:spPr>
          <a:xfrm>
            <a:off x="1413892" y="1844825"/>
            <a:ext cx="9134391" cy="648071"/>
          </a:xfrm>
        </p:spPr>
        <p:txBody>
          <a:bodyPr rtlCol="0"/>
          <a:lstStyle/>
          <a:p>
            <a:pPr rtl="0">
              <a:buFont typeface="Wingdings" panose="05000000000000000000" pitchFamily="2" charset="2"/>
              <a:buChar char="ü"/>
            </a:pPr>
            <a:r>
              <a:rPr lang="en-US" sz="3200" dirty="0"/>
              <a:t>docker run –it ubuntu bash</a:t>
            </a:r>
          </a:p>
          <a:p>
            <a:pPr rtl="0">
              <a:buFont typeface="Wingdings" panose="05000000000000000000" pitchFamily="2" charset="2"/>
              <a:buChar char="ü"/>
            </a:pPr>
            <a:endParaRPr lang="el-GR" dirty="0"/>
          </a:p>
        </p:txBody>
      </p:sp>
      <p:pic>
        <p:nvPicPr>
          <p:cNvPr id="3" name="Εικόνα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9756" y="2492896"/>
            <a:ext cx="11835200" cy="3600400"/>
          </a:xfrm>
          <a:prstGeom prst="roundRect">
            <a:avLst>
              <a:gd name="adj" fmla="val 7058"/>
            </a:avLst>
          </a:prstGeom>
          <a:solidFill>
            <a:srgbClr val="FFFFFF">
              <a:shade val="85000"/>
            </a:srgbClr>
          </a:solidFill>
          <a:ln w="28575">
            <a:solidFill>
              <a:schemeClr val="tx1"/>
            </a:solidFill>
          </a:ln>
          <a:effectLst>
            <a:reflection blurRad="12700" stA="38000" endPos="28000" dist="5000" dir="5400000" sy="-100000" algn="bl" rotWithShape="0"/>
          </a:effectLst>
        </p:spPr>
      </p:pic>
      <p:sp>
        <p:nvSpPr>
          <p:cNvPr id="5" name="Στρογγυλεμένο ορθογώνιο 4"/>
          <p:cNvSpPr/>
          <p:nvPr/>
        </p:nvSpPr>
        <p:spPr>
          <a:xfrm>
            <a:off x="1413892" y="332656"/>
            <a:ext cx="4824536" cy="1008112"/>
          </a:xfrm>
          <a:prstGeom prst="round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el-GR"/>
          </a:p>
        </p:txBody>
      </p:sp>
      <p:sp>
        <p:nvSpPr>
          <p:cNvPr id="2" name="Θέση υποσέλιδου 1">
            <a:extLst>
              <a:ext uri="{FF2B5EF4-FFF2-40B4-BE49-F238E27FC236}">
                <a16:creationId xmlns:a16="http://schemas.microsoft.com/office/drawing/2014/main" id="{80EBCC37-8630-4E74-A293-4AACC6436966}"/>
              </a:ext>
            </a:extLst>
          </p:cNvPr>
          <p:cNvSpPr>
            <a:spLocks noGrp="1"/>
          </p:cNvSpPr>
          <p:nvPr>
            <p:ph type="ftr" sz="quarter" idx="11"/>
          </p:nvPr>
        </p:nvSpPr>
        <p:spPr/>
        <p:txBody>
          <a:bodyPr/>
          <a:lstStyle/>
          <a:p>
            <a:pPr rtl="0"/>
            <a:r>
              <a:rPr lang="en-US" noProof="0"/>
              <a:t>Docker</a:t>
            </a:r>
            <a:endParaRPr lang="el-GR" noProof="0" dirty="0"/>
          </a:p>
        </p:txBody>
      </p:sp>
      <p:sp>
        <p:nvSpPr>
          <p:cNvPr id="4" name="Θέση αριθμού διαφάνειας 3">
            <a:extLst>
              <a:ext uri="{FF2B5EF4-FFF2-40B4-BE49-F238E27FC236}">
                <a16:creationId xmlns:a16="http://schemas.microsoft.com/office/drawing/2014/main" id="{8A060036-6F52-4963-883A-F29B3264616F}"/>
              </a:ext>
            </a:extLst>
          </p:cNvPr>
          <p:cNvSpPr>
            <a:spLocks noGrp="1"/>
          </p:cNvSpPr>
          <p:nvPr>
            <p:ph type="sldNum" sz="quarter" idx="12"/>
          </p:nvPr>
        </p:nvSpPr>
        <p:spPr/>
        <p:txBody>
          <a:bodyPr/>
          <a:lstStyle/>
          <a:p>
            <a:pPr rtl="0"/>
            <a:fld id="{2A013F82-EE5E-44EE-A61D-E31C6657F26F}" type="slidenum">
              <a:rPr lang="el-GR" noProof="0" smtClean="0"/>
              <a:t>37</a:t>
            </a:fld>
            <a:endParaRPr lang="el-GR" noProof="0" dirty="0"/>
          </a:p>
        </p:txBody>
      </p:sp>
    </p:spTree>
    <p:extLst>
      <p:ext uri="{BB962C8B-B14F-4D97-AF65-F5344CB8AC3E}">
        <p14:creationId xmlns:p14="http://schemas.microsoft.com/office/powerpoint/2010/main" val="1273814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Τίτλος 12"/>
          <p:cNvSpPr>
            <a:spLocks noGrp="1"/>
          </p:cNvSpPr>
          <p:nvPr>
            <p:ph type="title"/>
          </p:nvPr>
        </p:nvSpPr>
        <p:spPr>
          <a:xfrm>
            <a:off x="3826669" y="548680"/>
            <a:ext cx="4716015" cy="792088"/>
          </a:xfrm>
        </p:spPr>
        <p:txBody>
          <a:bodyPr rtlCol="0">
            <a:noAutofit/>
          </a:bodyPr>
          <a:lstStyle/>
          <a:p>
            <a:pPr rtl="0"/>
            <a:r>
              <a:rPr lang="el-GR" sz="6000" dirty="0"/>
              <a:t>Παράδειγμα</a:t>
            </a:r>
          </a:p>
        </p:txBody>
      </p:sp>
      <p:sp>
        <p:nvSpPr>
          <p:cNvPr id="14" name="Σύμβολο κράτησης θέσης περιεχομένου 13"/>
          <p:cNvSpPr>
            <a:spLocks noGrp="1"/>
          </p:cNvSpPr>
          <p:nvPr>
            <p:ph idx="1"/>
          </p:nvPr>
        </p:nvSpPr>
        <p:spPr>
          <a:xfrm>
            <a:off x="231816" y="1432249"/>
            <a:ext cx="6006612" cy="938264"/>
          </a:xfrm>
        </p:spPr>
        <p:txBody>
          <a:bodyPr rtlCol="0">
            <a:normAutofit/>
          </a:bodyPr>
          <a:lstStyle/>
          <a:p>
            <a:pPr>
              <a:buFont typeface="Wingdings" panose="05000000000000000000" pitchFamily="2" charset="2"/>
              <a:buChar char="ü"/>
            </a:pPr>
            <a:r>
              <a:rPr lang="en-US" sz="3600" dirty="0"/>
              <a:t>docker run –it ubuntu bash</a:t>
            </a:r>
            <a:r>
              <a:rPr lang="el-GR" sz="3600" dirty="0"/>
              <a:t> </a:t>
            </a:r>
          </a:p>
        </p:txBody>
      </p:sp>
      <p:pic>
        <p:nvPicPr>
          <p:cNvPr id="2" name="Εικόνα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85900" y="2564904"/>
            <a:ext cx="9532596" cy="3744416"/>
          </a:xfrm>
          <a:prstGeom prst="round2DiagRect">
            <a:avLst>
              <a:gd name="adj1" fmla="val 16667"/>
              <a:gd name="adj2" fmla="val 0"/>
            </a:avLst>
          </a:prstGeom>
          <a:ln w="28575" cap="sq">
            <a:solidFill>
              <a:srgbClr val="FFFFFF"/>
            </a:solidFill>
            <a:miter lim="800000"/>
          </a:ln>
          <a:effectLst>
            <a:outerShdw blurRad="254000" algn="tl" rotWithShape="0">
              <a:srgbClr val="000000">
                <a:alpha val="43000"/>
              </a:srgbClr>
            </a:outerShdw>
          </a:effectLst>
        </p:spPr>
      </p:pic>
      <p:sp>
        <p:nvSpPr>
          <p:cNvPr id="5" name="Στρογγυλεμένο ορθογώνιο 4"/>
          <p:cNvSpPr/>
          <p:nvPr/>
        </p:nvSpPr>
        <p:spPr>
          <a:xfrm>
            <a:off x="3718148" y="332656"/>
            <a:ext cx="4824536" cy="1008112"/>
          </a:xfrm>
          <a:prstGeom prst="round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el-GR"/>
          </a:p>
        </p:txBody>
      </p:sp>
      <p:sp>
        <p:nvSpPr>
          <p:cNvPr id="3" name="Θέση υποσέλιδου 2">
            <a:extLst>
              <a:ext uri="{FF2B5EF4-FFF2-40B4-BE49-F238E27FC236}">
                <a16:creationId xmlns:a16="http://schemas.microsoft.com/office/drawing/2014/main" id="{AE955CAB-65D0-4D32-9809-41D50C694A24}"/>
              </a:ext>
            </a:extLst>
          </p:cNvPr>
          <p:cNvSpPr>
            <a:spLocks noGrp="1"/>
          </p:cNvSpPr>
          <p:nvPr>
            <p:ph type="ftr" sz="quarter" idx="11"/>
          </p:nvPr>
        </p:nvSpPr>
        <p:spPr/>
        <p:txBody>
          <a:bodyPr/>
          <a:lstStyle/>
          <a:p>
            <a:pPr rtl="0"/>
            <a:r>
              <a:rPr lang="en-US" noProof="0"/>
              <a:t>Docker</a:t>
            </a:r>
            <a:endParaRPr lang="el-GR" noProof="0" dirty="0"/>
          </a:p>
        </p:txBody>
      </p:sp>
      <p:sp>
        <p:nvSpPr>
          <p:cNvPr id="4" name="Θέση αριθμού διαφάνειας 3">
            <a:extLst>
              <a:ext uri="{FF2B5EF4-FFF2-40B4-BE49-F238E27FC236}">
                <a16:creationId xmlns:a16="http://schemas.microsoft.com/office/drawing/2014/main" id="{5BC71674-59B9-4232-978C-A6545905A05B}"/>
              </a:ext>
            </a:extLst>
          </p:cNvPr>
          <p:cNvSpPr>
            <a:spLocks noGrp="1"/>
          </p:cNvSpPr>
          <p:nvPr>
            <p:ph type="sldNum" sz="quarter" idx="12"/>
          </p:nvPr>
        </p:nvSpPr>
        <p:spPr/>
        <p:txBody>
          <a:bodyPr/>
          <a:lstStyle/>
          <a:p>
            <a:pPr rtl="0"/>
            <a:fld id="{2A013F82-EE5E-44EE-A61D-E31C6657F26F}" type="slidenum">
              <a:rPr lang="el-GR" noProof="0" smtClean="0"/>
              <a:t>38</a:t>
            </a:fld>
            <a:endParaRPr lang="el-GR" noProof="0" dirty="0"/>
          </a:p>
        </p:txBody>
      </p:sp>
      <p:sp>
        <p:nvSpPr>
          <p:cNvPr id="7" name="Ορθογώνιο 6">
            <a:extLst>
              <a:ext uri="{FF2B5EF4-FFF2-40B4-BE49-F238E27FC236}">
                <a16:creationId xmlns:a16="http://schemas.microsoft.com/office/drawing/2014/main" id="{09E94071-2A12-4939-A2BC-68117C9285E1}"/>
              </a:ext>
            </a:extLst>
          </p:cNvPr>
          <p:cNvSpPr/>
          <p:nvPr/>
        </p:nvSpPr>
        <p:spPr>
          <a:xfrm>
            <a:off x="333772" y="1965166"/>
            <a:ext cx="7812075" cy="461665"/>
          </a:xfrm>
          <a:prstGeom prst="rect">
            <a:avLst/>
          </a:prstGeom>
        </p:spPr>
        <p:txBody>
          <a:bodyPr wrap="none">
            <a:spAutoFit/>
          </a:bodyPr>
          <a:lstStyle/>
          <a:p>
            <a:pPr>
              <a:buFont typeface="Wingdings" panose="05000000000000000000" pitchFamily="2" charset="2"/>
              <a:buChar char="ü"/>
            </a:pPr>
            <a:r>
              <a:rPr lang="el-GR" sz="2400" dirty="0"/>
              <a:t>Έγινε εκκίνηση του τερματικού </a:t>
            </a:r>
            <a:r>
              <a:rPr lang="en-US" sz="2400" dirty="0" err="1"/>
              <a:t>linux</a:t>
            </a:r>
            <a:r>
              <a:rPr lang="el-GR" sz="2400" dirty="0"/>
              <a:t> και το δοκιμάζουμε.</a:t>
            </a:r>
          </a:p>
        </p:txBody>
      </p:sp>
    </p:spTree>
    <p:extLst>
      <p:ext uri="{BB962C8B-B14F-4D97-AF65-F5344CB8AC3E}">
        <p14:creationId xmlns:p14="http://schemas.microsoft.com/office/powerpoint/2010/main" val="3818356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059614" y="1772816"/>
            <a:ext cx="8692399" cy="2895600"/>
          </a:xfrm>
        </p:spPr>
        <p:txBody>
          <a:bodyPr rtlCol="0">
            <a:normAutofit/>
          </a:bodyPr>
          <a:lstStyle/>
          <a:p>
            <a:pPr rtl="0"/>
            <a:r>
              <a:rPr lang="el-GR" sz="6000" dirty="0"/>
              <a:t>Διαχείριση </a:t>
            </a:r>
            <a:r>
              <a:rPr lang="en-US" sz="6000" dirty="0"/>
              <a:t>containers</a:t>
            </a:r>
            <a:endParaRPr lang="el-GR" sz="6000" dirty="0"/>
          </a:p>
        </p:txBody>
      </p:sp>
      <p:sp>
        <p:nvSpPr>
          <p:cNvPr id="3" name="Σύμβολο κράτησης θέσης κειμένου 2"/>
          <p:cNvSpPr>
            <a:spLocks noGrp="1"/>
          </p:cNvSpPr>
          <p:nvPr>
            <p:ph type="body" idx="1"/>
          </p:nvPr>
        </p:nvSpPr>
        <p:spPr>
          <a:xfrm>
            <a:off x="1151495" y="4619599"/>
            <a:ext cx="8687333" cy="609601"/>
          </a:xfrm>
        </p:spPr>
        <p:txBody>
          <a:bodyPr rtlCol="0">
            <a:noAutofit/>
          </a:bodyPr>
          <a:lstStyle/>
          <a:p>
            <a:pPr rtl="0"/>
            <a:r>
              <a:rPr lang="en-US" sz="4000" dirty="0"/>
              <a:t>commands</a:t>
            </a:r>
            <a:endParaRPr lang="el-GR" sz="4000" dirty="0"/>
          </a:p>
        </p:txBody>
      </p:sp>
      <p:pic>
        <p:nvPicPr>
          <p:cNvPr id="4" name="Εικόνα 3"/>
          <p:cNvPicPr>
            <a:picLocks noChangeAspect="1"/>
          </p:cNvPicPr>
          <p:nvPr/>
        </p:nvPicPr>
        <p:blipFill>
          <a:blip r:embed="rId3"/>
          <a:stretch>
            <a:fillRect/>
          </a:stretch>
        </p:blipFill>
        <p:spPr>
          <a:xfrm>
            <a:off x="1393415" y="5661248"/>
            <a:ext cx="2828789" cy="737680"/>
          </a:xfrm>
          <a:prstGeom prst="rect">
            <a:avLst/>
          </a:prstGeom>
        </p:spPr>
      </p:pic>
      <p:sp>
        <p:nvSpPr>
          <p:cNvPr id="5" name="Θέση υποσέλιδου 4">
            <a:extLst>
              <a:ext uri="{FF2B5EF4-FFF2-40B4-BE49-F238E27FC236}">
                <a16:creationId xmlns:a16="http://schemas.microsoft.com/office/drawing/2014/main" id="{32EC9971-078C-4227-8279-6315CAA67377}"/>
              </a:ext>
            </a:extLst>
          </p:cNvPr>
          <p:cNvSpPr>
            <a:spLocks noGrp="1"/>
          </p:cNvSpPr>
          <p:nvPr>
            <p:ph type="ftr" sz="quarter" idx="11"/>
          </p:nvPr>
        </p:nvSpPr>
        <p:spPr/>
        <p:txBody>
          <a:bodyPr/>
          <a:lstStyle/>
          <a:p>
            <a:pPr rtl="0"/>
            <a:r>
              <a:rPr lang="en-US" noProof="0"/>
              <a:t>Docker</a:t>
            </a:r>
            <a:endParaRPr lang="el-GR" noProof="0" dirty="0"/>
          </a:p>
        </p:txBody>
      </p:sp>
      <p:sp>
        <p:nvSpPr>
          <p:cNvPr id="6" name="Θέση αριθμού διαφάνειας 5">
            <a:extLst>
              <a:ext uri="{FF2B5EF4-FFF2-40B4-BE49-F238E27FC236}">
                <a16:creationId xmlns:a16="http://schemas.microsoft.com/office/drawing/2014/main" id="{43B8E492-6369-40F2-A87C-B80320AEAA2A}"/>
              </a:ext>
            </a:extLst>
          </p:cNvPr>
          <p:cNvSpPr>
            <a:spLocks noGrp="1"/>
          </p:cNvSpPr>
          <p:nvPr>
            <p:ph type="sldNum" sz="quarter" idx="12"/>
          </p:nvPr>
        </p:nvSpPr>
        <p:spPr/>
        <p:txBody>
          <a:bodyPr/>
          <a:lstStyle/>
          <a:p>
            <a:pPr rtl="0"/>
            <a:fld id="{2A013F82-EE5E-44EE-A61D-E31C6657F26F}" type="slidenum">
              <a:rPr lang="el-GR" noProof="0" smtClean="0"/>
              <a:t>39</a:t>
            </a:fld>
            <a:endParaRPr lang="el-GR" noProof="0" dirty="0"/>
          </a:p>
        </p:txBody>
      </p:sp>
    </p:spTree>
    <p:extLst>
      <p:ext uri="{BB962C8B-B14F-4D97-AF65-F5344CB8AC3E}">
        <p14:creationId xmlns:p14="http://schemas.microsoft.com/office/powerpoint/2010/main" val="557454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Τίτλος 12"/>
          <p:cNvSpPr>
            <a:spLocks noGrp="1"/>
          </p:cNvSpPr>
          <p:nvPr>
            <p:ph type="title"/>
          </p:nvPr>
        </p:nvSpPr>
        <p:spPr>
          <a:xfrm>
            <a:off x="765820" y="548680"/>
            <a:ext cx="11161240" cy="1008112"/>
          </a:xfrm>
        </p:spPr>
        <p:txBody>
          <a:bodyPr rtlCol="0">
            <a:noAutofit/>
          </a:bodyPr>
          <a:lstStyle/>
          <a:p>
            <a:pPr rtl="0"/>
            <a:r>
              <a:rPr lang="en-US" sz="6000" dirty="0"/>
              <a:t>Virtualization</a:t>
            </a:r>
            <a:r>
              <a:rPr lang="el-GR" sz="6000" dirty="0"/>
              <a:t> - Εικονικοποίηση</a:t>
            </a:r>
          </a:p>
        </p:txBody>
      </p:sp>
      <p:sp>
        <p:nvSpPr>
          <p:cNvPr id="14" name="Σύμβολο κράτησης θέσης περιεχομένου 13"/>
          <p:cNvSpPr>
            <a:spLocks noGrp="1"/>
          </p:cNvSpPr>
          <p:nvPr>
            <p:ph idx="1"/>
          </p:nvPr>
        </p:nvSpPr>
        <p:spPr>
          <a:xfrm>
            <a:off x="1125861" y="2060848"/>
            <a:ext cx="10441159" cy="4104456"/>
          </a:xfrm>
        </p:spPr>
        <p:txBody>
          <a:bodyPr rtlCol="0">
            <a:noAutofit/>
          </a:bodyPr>
          <a:lstStyle/>
          <a:p>
            <a:pPr>
              <a:spcAft>
                <a:spcPts val="1200"/>
              </a:spcAft>
              <a:buFont typeface="Wingdings" panose="05000000000000000000" pitchFamily="2" charset="2"/>
              <a:buChar char="Ø"/>
            </a:pPr>
            <a:r>
              <a:rPr lang="el-GR" sz="3800" dirty="0"/>
              <a:t> Η τεχνολογία της εικονικοποίησης </a:t>
            </a:r>
            <a:r>
              <a:rPr lang="en-US" sz="3800" dirty="0"/>
              <a:t>(virtualization)</a:t>
            </a:r>
            <a:r>
              <a:rPr lang="el-GR" sz="3800" dirty="0"/>
              <a:t> αναδείχθηκε ως ένας τρόπος αντιμετώπισης των παραπάνω προβληματισμών</a:t>
            </a:r>
            <a:endParaRPr lang="en-US" sz="3800" dirty="0"/>
          </a:p>
          <a:p>
            <a:pPr>
              <a:buFont typeface="Wingdings" panose="05000000000000000000" pitchFamily="2" charset="2"/>
              <a:buChar char="Ø"/>
            </a:pPr>
            <a:endParaRPr lang="en-US" sz="3800" dirty="0"/>
          </a:p>
          <a:p>
            <a:pPr>
              <a:buFont typeface="Wingdings" panose="05000000000000000000" pitchFamily="2" charset="2"/>
              <a:buChar char="Ø"/>
            </a:pPr>
            <a:r>
              <a:rPr lang="el-GR" sz="3800" dirty="0"/>
              <a:t>Διαχωρίζει το </a:t>
            </a:r>
            <a:r>
              <a:rPr lang="en-US" sz="3800" dirty="0"/>
              <a:t>Software </a:t>
            </a:r>
            <a:r>
              <a:rPr lang="el-GR" sz="3800" dirty="0"/>
              <a:t>από το </a:t>
            </a:r>
            <a:r>
              <a:rPr lang="en-US" sz="3800" dirty="0"/>
              <a:t>Hardware</a:t>
            </a:r>
            <a:endParaRPr lang="el-GR" sz="3800" dirty="0"/>
          </a:p>
        </p:txBody>
      </p:sp>
      <p:sp>
        <p:nvSpPr>
          <p:cNvPr id="2" name="Στρογγυλεμένο ορθογώνιο 1"/>
          <p:cNvSpPr/>
          <p:nvPr/>
        </p:nvSpPr>
        <p:spPr>
          <a:xfrm>
            <a:off x="693812" y="548680"/>
            <a:ext cx="10657184" cy="1008112"/>
          </a:xfrm>
          <a:prstGeom prst="round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el-GR"/>
          </a:p>
        </p:txBody>
      </p:sp>
      <p:sp>
        <p:nvSpPr>
          <p:cNvPr id="3" name="Θέση υποσέλιδου 2">
            <a:extLst>
              <a:ext uri="{FF2B5EF4-FFF2-40B4-BE49-F238E27FC236}">
                <a16:creationId xmlns:a16="http://schemas.microsoft.com/office/drawing/2014/main" id="{C3B36BAD-C774-4EDE-90B1-15A3F4277010}"/>
              </a:ext>
            </a:extLst>
          </p:cNvPr>
          <p:cNvSpPr>
            <a:spLocks noGrp="1"/>
          </p:cNvSpPr>
          <p:nvPr>
            <p:ph type="ftr" sz="quarter" idx="11"/>
          </p:nvPr>
        </p:nvSpPr>
        <p:spPr/>
        <p:txBody>
          <a:bodyPr/>
          <a:lstStyle/>
          <a:p>
            <a:pPr rtl="0"/>
            <a:r>
              <a:rPr lang="en-US" noProof="0"/>
              <a:t>Docker</a:t>
            </a:r>
            <a:endParaRPr lang="el-GR" noProof="0" dirty="0"/>
          </a:p>
        </p:txBody>
      </p:sp>
      <p:sp>
        <p:nvSpPr>
          <p:cNvPr id="4" name="Θέση αριθμού διαφάνειας 3">
            <a:extLst>
              <a:ext uri="{FF2B5EF4-FFF2-40B4-BE49-F238E27FC236}">
                <a16:creationId xmlns:a16="http://schemas.microsoft.com/office/drawing/2014/main" id="{0A0256BE-616A-406C-AC1C-271DF61E61E2}"/>
              </a:ext>
            </a:extLst>
          </p:cNvPr>
          <p:cNvSpPr>
            <a:spLocks noGrp="1"/>
          </p:cNvSpPr>
          <p:nvPr>
            <p:ph type="sldNum" sz="quarter" idx="12"/>
          </p:nvPr>
        </p:nvSpPr>
        <p:spPr/>
        <p:txBody>
          <a:bodyPr/>
          <a:lstStyle/>
          <a:p>
            <a:pPr rtl="0"/>
            <a:fld id="{2A013F82-EE5E-44EE-A61D-E31C6657F26F}" type="slidenum">
              <a:rPr lang="el-GR" noProof="0" smtClean="0"/>
              <a:t>4</a:t>
            </a:fld>
            <a:endParaRPr lang="el-GR" noProof="0" dirty="0"/>
          </a:p>
        </p:txBody>
      </p:sp>
    </p:spTree>
    <p:extLst>
      <p:ext uri="{BB962C8B-B14F-4D97-AF65-F5344CB8AC3E}">
        <p14:creationId xmlns:p14="http://schemas.microsoft.com/office/powerpoint/2010/main" val="2732914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Τίτλος 12"/>
          <p:cNvSpPr>
            <a:spLocks noGrp="1"/>
          </p:cNvSpPr>
          <p:nvPr>
            <p:ph type="title"/>
          </p:nvPr>
        </p:nvSpPr>
        <p:spPr>
          <a:xfrm>
            <a:off x="1522413" y="476672"/>
            <a:ext cx="9144001" cy="936104"/>
          </a:xfrm>
        </p:spPr>
        <p:txBody>
          <a:bodyPr rtlCol="0">
            <a:normAutofit/>
          </a:bodyPr>
          <a:lstStyle/>
          <a:p>
            <a:pPr rtl="0"/>
            <a:r>
              <a:rPr lang="el-GR" sz="6000" dirty="0"/>
              <a:t>Λίστα </a:t>
            </a:r>
            <a:r>
              <a:rPr lang="en-US" sz="6000" dirty="0"/>
              <a:t>Containers</a:t>
            </a:r>
            <a:endParaRPr lang="el-GR" sz="6000" dirty="0"/>
          </a:p>
        </p:txBody>
      </p:sp>
      <p:sp>
        <p:nvSpPr>
          <p:cNvPr id="14" name="Σύμβολο κράτησης θέσης περιεχομένου 13"/>
          <p:cNvSpPr>
            <a:spLocks noGrp="1"/>
          </p:cNvSpPr>
          <p:nvPr>
            <p:ph idx="1"/>
          </p:nvPr>
        </p:nvSpPr>
        <p:spPr>
          <a:xfrm>
            <a:off x="1522413" y="1772816"/>
            <a:ext cx="3707903" cy="648072"/>
          </a:xfrm>
        </p:spPr>
        <p:txBody>
          <a:bodyPr rtlCol="0">
            <a:noAutofit/>
          </a:bodyPr>
          <a:lstStyle/>
          <a:p>
            <a:pPr rtl="0">
              <a:buFont typeface="Wingdings" panose="05000000000000000000" pitchFamily="2" charset="2"/>
              <a:buChar char="ü"/>
            </a:pPr>
            <a:r>
              <a:rPr lang="en-US" sz="3200" dirty="0"/>
              <a:t>docker container ls</a:t>
            </a:r>
            <a:endParaRPr lang="el-GR" sz="3200" dirty="0"/>
          </a:p>
        </p:txBody>
      </p:sp>
      <p:pic>
        <p:nvPicPr>
          <p:cNvPr id="6" name="Εικόνα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775" y="2996952"/>
            <a:ext cx="12016958" cy="1953287"/>
          </a:xfrm>
          <a:prstGeom prst="round2DiagRect">
            <a:avLst>
              <a:gd name="adj1" fmla="val 15800"/>
              <a:gd name="adj2" fmla="val 0"/>
            </a:avLst>
          </a:prstGeom>
          <a:ln w="28575" cap="sq">
            <a:solidFill>
              <a:srgbClr val="FFFFFF"/>
            </a:solidFill>
            <a:miter lim="800000"/>
          </a:ln>
          <a:effectLst>
            <a:outerShdw blurRad="254000" algn="tl" rotWithShape="0">
              <a:srgbClr val="000000">
                <a:alpha val="43000"/>
              </a:srgbClr>
            </a:outerShdw>
          </a:effectLst>
        </p:spPr>
      </p:pic>
      <p:sp>
        <p:nvSpPr>
          <p:cNvPr id="5" name="Στρογγυλεμένο ορθογώνιο 4"/>
          <p:cNvSpPr/>
          <p:nvPr/>
        </p:nvSpPr>
        <p:spPr>
          <a:xfrm>
            <a:off x="1413892" y="332656"/>
            <a:ext cx="6120680" cy="1080120"/>
          </a:xfrm>
          <a:prstGeom prst="round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el-GR"/>
          </a:p>
        </p:txBody>
      </p:sp>
      <p:sp>
        <p:nvSpPr>
          <p:cNvPr id="2" name="Θέση υποσέλιδου 1">
            <a:extLst>
              <a:ext uri="{FF2B5EF4-FFF2-40B4-BE49-F238E27FC236}">
                <a16:creationId xmlns:a16="http://schemas.microsoft.com/office/drawing/2014/main" id="{749787E3-D4D0-4533-A229-556D623DDD31}"/>
              </a:ext>
            </a:extLst>
          </p:cNvPr>
          <p:cNvSpPr>
            <a:spLocks noGrp="1"/>
          </p:cNvSpPr>
          <p:nvPr>
            <p:ph type="ftr" sz="quarter" idx="11"/>
          </p:nvPr>
        </p:nvSpPr>
        <p:spPr/>
        <p:txBody>
          <a:bodyPr/>
          <a:lstStyle/>
          <a:p>
            <a:pPr rtl="0"/>
            <a:r>
              <a:rPr lang="en-US" noProof="0"/>
              <a:t>Docker</a:t>
            </a:r>
            <a:endParaRPr lang="el-GR" noProof="0" dirty="0"/>
          </a:p>
        </p:txBody>
      </p:sp>
      <p:sp>
        <p:nvSpPr>
          <p:cNvPr id="3" name="Θέση αριθμού διαφάνειας 2">
            <a:extLst>
              <a:ext uri="{FF2B5EF4-FFF2-40B4-BE49-F238E27FC236}">
                <a16:creationId xmlns:a16="http://schemas.microsoft.com/office/drawing/2014/main" id="{CD2454C1-5DCE-4413-8812-14B3CAFDDE98}"/>
              </a:ext>
            </a:extLst>
          </p:cNvPr>
          <p:cNvSpPr>
            <a:spLocks noGrp="1"/>
          </p:cNvSpPr>
          <p:nvPr>
            <p:ph type="sldNum" sz="quarter" idx="12"/>
          </p:nvPr>
        </p:nvSpPr>
        <p:spPr/>
        <p:txBody>
          <a:bodyPr/>
          <a:lstStyle/>
          <a:p>
            <a:pPr rtl="0"/>
            <a:fld id="{2A013F82-EE5E-44EE-A61D-E31C6657F26F}" type="slidenum">
              <a:rPr lang="el-GR" noProof="0" smtClean="0"/>
              <a:t>40</a:t>
            </a:fld>
            <a:endParaRPr lang="el-GR" noProof="0" dirty="0"/>
          </a:p>
        </p:txBody>
      </p:sp>
      <p:sp>
        <p:nvSpPr>
          <p:cNvPr id="4" name="Ορθογώνιο 3">
            <a:extLst>
              <a:ext uri="{FF2B5EF4-FFF2-40B4-BE49-F238E27FC236}">
                <a16:creationId xmlns:a16="http://schemas.microsoft.com/office/drawing/2014/main" id="{2F493130-C1AD-4429-B77C-9CC75250AAE3}"/>
              </a:ext>
            </a:extLst>
          </p:cNvPr>
          <p:cNvSpPr/>
          <p:nvPr/>
        </p:nvSpPr>
        <p:spPr>
          <a:xfrm>
            <a:off x="1880028" y="2348880"/>
            <a:ext cx="7954742" cy="523220"/>
          </a:xfrm>
          <a:prstGeom prst="rect">
            <a:avLst/>
          </a:prstGeom>
        </p:spPr>
        <p:txBody>
          <a:bodyPr wrap="none">
            <a:spAutoFit/>
          </a:bodyPr>
          <a:lstStyle/>
          <a:p>
            <a:r>
              <a:rPr lang="el-GR" sz="2800" dirty="0"/>
              <a:t>Εμφανίζει λίστα με όλα τα </a:t>
            </a:r>
            <a:r>
              <a:rPr lang="en-US" sz="2800" dirty="0"/>
              <a:t>container </a:t>
            </a:r>
            <a:r>
              <a:rPr lang="el-GR" sz="2800" dirty="0"/>
              <a:t>που υπάρχουν.</a:t>
            </a:r>
          </a:p>
        </p:txBody>
      </p:sp>
    </p:spTree>
    <p:extLst>
      <p:ext uri="{BB962C8B-B14F-4D97-AF65-F5344CB8AC3E}">
        <p14:creationId xmlns:p14="http://schemas.microsoft.com/office/powerpoint/2010/main" val="1773703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522413" y="404664"/>
            <a:ext cx="9144001" cy="1059904"/>
          </a:xfrm>
        </p:spPr>
        <p:txBody>
          <a:bodyPr rtlCol="0">
            <a:normAutofit/>
          </a:bodyPr>
          <a:lstStyle/>
          <a:p>
            <a:r>
              <a:rPr lang="el-GR" sz="6000" dirty="0"/>
              <a:t>Έναρξη </a:t>
            </a:r>
            <a:r>
              <a:rPr lang="en-US" sz="6000" dirty="0"/>
              <a:t>Container</a:t>
            </a:r>
            <a:endParaRPr lang="el-GR" sz="6000" dirty="0"/>
          </a:p>
        </p:txBody>
      </p:sp>
      <p:sp>
        <p:nvSpPr>
          <p:cNvPr id="3" name="Σύμβολο κράτησης θέσης κειμένου 2"/>
          <p:cNvSpPr>
            <a:spLocks noGrp="1"/>
          </p:cNvSpPr>
          <p:nvPr>
            <p:ph type="body" idx="1"/>
          </p:nvPr>
        </p:nvSpPr>
        <p:spPr>
          <a:xfrm>
            <a:off x="2422004" y="2739008"/>
            <a:ext cx="1800200" cy="689992"/>
          </a:xfrm>
        </p:spPr>
        <p:txBody>
          <a:bodyPr rtlCol="0"/>
          <a:lstStyle/>
          <a:p>
            <a:pPr algn="ctr" rtl="0"/>
            <a:r>
              <a:rPr lang="el-GR" dirty="0"/>
              <a:t>Πριν</a:t>
            </a:r>
          </a:p>
        </p:txBody>
      </p:sp>
      <p:sp>
        <p:nvSpPr>
          <p:cNvPr id="5" name="Σύμβολο κράτησης θέσης κειμένου 4"/>
          <p:cNvSpPr>
            <a:spLocks noGrp="1"/>
          </p:cNvSpPr>
          <p:nvPr>
            <p:ph type="body" sz="quarter" idx="3"/>
          </p:nvPr>
        </p:nvSpPr>
        <p:spPr>
          <a:xfrm>
            <a:off x="7909724" y="2739008"/>
            <a:ext cx="1140695" cy="617984"/>
          </a:xfrm>
        </p:spPr>
        <p:txBody>
          <a:bodyPr rtlCol="0"/>
          <a:lstStyle/>
          <a:p>
            <a:pPr rtl="0"/>
            <a:r>
              <a:rPr lang="el-GR" dirty="0"/>
              <a:t>ΜΕΤΑ</a:t>
            </a:r>
          </a:p>
        </p:txBody>
      </p:sp>
      <p:sp>
        <p:nvSpPr>
          <p:cNvPr id="10" name="TextBox 9"/>
          <p:cNvSpPr txBox="1"/>
          <p:nvPr/>
        </p:nvSpPr>
        <p:spPr>
          <a:xfrm>
            <a:off x="1522413" y="1741341"/>
            <a:ext cx="7524327" cy="535531"/>
          </a:xfrm>
          <a:prstGeom prst="rect">
            <a:avLst/>
          </a:prstGeom>
          <a:noFill/>
        </p:spPr>
        <p:txBody>
          <a:bodyPr wrap="square" rtlCol="0">
            <a:spAutoFit/>
          </a:bodyPr>
          <a:lstStyle/>
          <a:p>
            <a:pPr marL="223838" lvl="0" indent="-223838">
              <a:lnSpc>
                <a:spcPct val="90000"/>
              </a:lnSpc>
              <a:spcBef>
                <a:spcPts val="1800"/>
              </a:spcBef>
              <a:buClr>
                <a:srgbClr val="56C5FF"/>
              </a:buClr>
              <a:buSzPct val="100000"/>
              <a:buFont typeface="Wingdings" panose="05000000000000000000" pitchFamily="2" charset="2"/>
              <a:buChar char="ü"/>
            </a:pPr>
            <a:r>
              <a:rPr lang="en-US" sz="3200" dirty="0">
                <a:solidFill>
                  <a:prstClr val="white"/>
                </a:solidFill>
              </a:rPr>
              <a:t>docker container start CONTAINER ID</a:t>
            </a:r>
            <a:endParaRPr lang="el-GR" sz="3200" dirty="0">
              <a:solidFill>
                <a:prstClr val="white"/>
              </a:solidFill>
            </a:endParaRPr>
          </a:p>
        </p:txBody>
      </p:sp>
      <p:pic>
        <p:nvPicPr>
          <p:cNvPr id="12" name="Θέση περιεχομένου 11"/>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599345" y="3399821"/>
            <a:ext cx="3761452" cy="258488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3" name="Εικόνα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55844" y="3429000"/>
            <a:ext cx="4143892" cy="255570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Οβάλ 3"/>
          <p:cNvSpPr/>
          <p:nvPr/>
        </p:nvSpPr>
        <p:spPr>
          <a:xfrm>
            <a:off x="6742484" y="3861048"/>
            <a:ext cx="2304256" cy="432048"/>
          </a:xfrm>
          <a:prstGeom prst="ellipse">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l-GR"/>
          </a:p>
        </p:txBody>
      </p:sp>
      <p:sp>
        <p:nvSpPr>
          <p:cNvPr id="6" name="Οβάλ 5"/>
          <p:cNvSpPr/>
          <p:nvPr/>
        </p:nvSpPr>
        <p:spPr>
          <a:xfrm>
            <a:off x="1413892" y="3645024"/>
            <a:ext cx="4077323" cy="649459"/>
          </a:xfrm>
          <a:prstGeom prst="ellipse">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l-GR"/>
          </a:p>
        </p:txBody>
      </p:sp>
      <p:sp>
        <p:nvSpPr>
          <p:cNvPr id="11" name="Στρογγυλεμένο ορθογώνιο 10"/>
          <p:cNvSpPr/>
          <p:nvPr/>
        </p:nvSpPr>
        <p:spPr>
          <a:xfrm>
            <a:off x="1413892" y="352872"/>
            <a:ext cx="6336704" cy="1131912"/>
          </a:xfrm>
          <a:prstGeom prst="round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el-GR"/>
          </a:p>
        </p:txBody>
      </p:sp>
      <p:sp>
        <p:nvSpPr>
          <p:cNvPr id="7" name="Θέση υποσέλιδου 6">
            <a:extLst>
              <a:ext uri="{FF2B5EF4-FFF2-40B4-BE49-F238E27FC236}">
                <a16:creationId xmlns:a16="http://schemas.microsoft.com/office/drawing/2014/main" id="{E0603A7B-CDF4-4FB3-AC1A-CE6295DE2230}"/>
              </a:ext>
            </a:extLst>
          </p:cNvPr>
          <p:cNvSpPr>
            <a:spLocks noGrp="1"/>
          </p:cNvSpPr>
          <p:nvPr>
            <p:ph type="ftr" sz="quarter" idx="11"/>
          </p:nvPr>
        </p:nvSpPr>
        <p:spPr/>
        <p:txBody>
          <a:bodyPr/>
          <a:lstStyle/>
          <a:p>
            <a:pPr rtl="0"/>
            <a:r>
              <a:rPr lang="en-US" noProof="0"/>
              <a:t>Docker</a:t>
            </a:r>
            <a:endParaRPr lang="el-GR" noProof="0" dirty="0"/>
          </a:p>
        </p:txBody>
      </p:sp>
      <p:sp>
        <p:nvSpPr>
          <p:cNvPr id="8" name="Θέση αριθμού διαφάνειας 7">
            <a:extLst>
              <a:ext uri="{FF2B5EF4-FFF2-40B4-BE49-F238E27FC236}">
                <a16:creationId xmlns:a16="http://schemas.microsoft.com/office/drawing/2014/main" id="{6E957F3A-4AD5-4F5E-B2AC-B65DD9063D57}"/>
              </a:ext>
            </a:extLst>
          </p:cNvPr>
          <p:cNvSpPr>
            <a:spLocks noGrp="1"/>
          </p:cNvSpPr>
          <p:nvPr>
            <p:ph type="sldNum" sz="quarter" idx="12"/>
          </p:nvPr>
        </p:nvSpPr>
        <p:spPr/>
        <p:txBody>
          <a:bodyPr/>
          <a:lstStyle/>
          <a:p>
            <a:pPr rtl="0"/>
            <a:fld id="{2A013F82-EE5E-44EE-A61D-E31C6657F26F}" type="slidenum">
              <a:rPr lang="el-GR" noProof="0" smtClean="0"/>
              <a:t>41</a:t>
            </a:fld>
            <a:endParaRPr lang="el-GR" noProof="0" dirty="0"/>
          </a:p>
        </p:txBody>
      </p:sp>
      <p:sp>
        <p:nvSpPr>
          <p:cNvPr id="14" name="Ορθογώνιο 13">
            <a:extLst>
              <a:ext uri="{FF2B5EF4-FFF2-40B4-BE49-F238E27FC236}">
                <a16:creationId xmlns:a16="http://schemas.microsoft.com/office/drawing/2014/main" id="{F10E00C8-95E2-4758-AF1A-E00D780D223C}"/>
              </a:ext>
            </a:extLst>
          </p:cNvPr>
          <p:cNvSpPr/>
          <p:nvPr/>
        </p:nvSpPr>
        <p:spPr>
          <a:xfrm>
            <a:off x="1865764" y="2380238"/>
            <a:ext cx="7474034" cy="523220"/>
          </a:xfrm>
          <a:prstGeom prst="rect">
            <a:avLst/>
          </a:prstGeom>
        </p:spPr>
        <p:txBody>
          <a:bodyPr wrap="none">
            <a:spAutoFit/>
          </a:bodyPr>
          <a:lstStyle/>
          <a:p>
            <a:r>
              <a:rPr lang="el-GR" sz="2800" dirty="0"/>
              <a:t>Το </a:t>
            </a:r>
            <a:r>
              <a:rPr lang="en-US" sz="2800" dirty="0"/>
              <a:t>status</a:t>
            </a:r>
            <a:r>
              <a:rPr lang="el-GR" sz="2800" dirty="0"/>
              <a:t> του </a:t>
            </a:r>
            <a:r>
              <a:rPr lang="en-US" sz="2800" dirty="0"/>
              <a:t> container </a:t>
            </a:r>
            <a:r>
              <a:rPr lang="el-GR" sz="2800" dirty="0"/>
              <a:t>που εκκινήσαμε έγινε </a:t>
            </a:r>
            <a:r>
              <a:rPr lang="en-US" sz="2800" dirty="0"/>
              <a:t>up</a:t>
            </a:r>
            <a:endParaRPr lang="el-GR" sz="2800" dirty="0"/>
          </a:p>
        </p:txBody>
      </p:sp>
    </p:spTree>
    <p:extLst>
      <p:ext uri="{BB962C8B-B14F-4D97-AF65-F5344CB8AC3E}">
        <p14:creationId xmlns:p14="http://schemas.microsoft.com/office/powerpoint/2010/main" val="3756317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Τίτλος 12"/>
          <p:cNvSpPr>
            <a:spLocks noGrp="1"/>
          </p:cNvSpPr>
          <p:nvPr>
            <p:ph type="title"/>
          </p:nvPr>
        </p:nvSpPr>
        <p:spPr>
          <a:xfrm>
            <a:off x="1197868" y="548680"/>
            <a:ext cx="9144001" cy="648072"/>
          </a:xfrm>
        </p:spPr>
        <p:txBody>
          <a:bodyPr rtlCol="0">
            <a:noAutofit/>
          </a:bodyPr>
          <a:lstStyle/>
          <a:p>
            <a:pPr rtl="0"/>
            <a:r>
              <a:rPr lang="el-GR" sz="6000" dirty="0"/>
              <a:t>Διαγραφή </a:t>
            </a:r>
            <a:r>
              <a:rPr lang="en-US" sz="6000" dirty="0"/>
              <a:t>container</a:t>
            </a:r>
            <a:endParaRPr lang="el-GR" sz="6000" dirty="0"/>
          </a:p>
        </p:txBody>
      </p:sp>
      <p:sp>
        <p:nvSpPr>
          <p:cNvPr id="14" name="Σύμβολο κράτησης θέσης περιεχομένου 13"/>
          <p:cNvSpPr>
            <a:spLocks noGrp="1"/>
          </p:cNvSpPr>
          <p:nvPr>
            <p:ph idx="1"/>
          </p:nvPr>
        </p:nvSpPr>
        <p:spPr>
          <a:xfrm>
            <a:off x="1053852" y="1556792"/>
            <a:ext cx="10369151" cy="504056"/>
          </a:xfrm>
        </p:spPr>
        <p:txBody>
          <a:bodyPr rtlCol="0">
            <a:normAutofit fontScale="77500" lnSpcReduction="20000"/>
          </a:bodyPr>
          <a:lstStyle/>
          <a:p>
            <a:pPr rtl="0">
              <a:buFont typeface="Wingdings" panose="05000000000000000000" pitchFamily="2" charset="2"/>
              <a:buChar char="ü"/>
            </a:pPr>
            <a:r>
              <a:rPr lang="en-US" sz="3900" dirty="0"/>
              <a:t>docker container </a:t>
            </a:r>
            <a:r>
              <a:rPr lang="en-US" sz="3900" dirty="0" err="1"/>
              <a:t>rm</a:t>
            </a:r>
            <a:r>
              <a:rPr lang="en-US" sz="3900" dirty="0"/>
              <a:t> [OPTIONS] CONTAINER [CONTAINER…]</a:t>
            </a:r>
          </a:p>
          <a:p>
            <a:pPr rtl="0">
              <a:buFont typeface="Wingdings" panose="05000000000000000000" pitchFamily="2" charset="2"/>
              <a:buChar char="ü"/>
            </a:pPr>
            <a:endParaRPr lang="el-GR" dirty="0"/>
          </a:p>
        </p:txBody>
      </p:sp>
      <p:pic>
        <p:nvPicPr>
          <p:cNvPr id="4" name="Εικόνα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98068" y="2053373"/>
            <a:ext cx="5404003" cy="4584815"/>
          </a:xfrm>
          <a:prstGeom prst="rect">
            <a:avLst/>
          </a:prstGeom>
        </p:spPr>
      </p:pic>
      <p:sp>
        <p:nvSpPr>
          <p:cNvPr id="5" name="Στρογγυλεμένο ορθογώνιο 4"/>
          <p:cNvSpPr/>
          <p:nvPr/>
        </p:nvSpPr>
        <p:spPr>
          <a:xfrm>
            <a:off x="1053852" y="260648"/>
            <a:ext cx="7200800" cy="936104"/>
          </a:xfrm>
          <a:prstGeom prst="round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el-GR"/>
          </a:p>
        </p:txBody>
      </p:sp>
      <p:sp>
        <p:nvSpPr>
          <p:cNvPr id="2" name="Θέση υποσέλιδου 1">
            <a:extLst>
              <a:ext uri="{FF2B5EF4-FFF2-40B4-BE49-F238E27FC236}">
                <a16:creationId xmlns:a16="http://schemas.microsoft.com/office/drawing/2014/main" id="{22DCB85A-CA86-4AEC-A2CC-F00353DF9761}"/>
              </a:ext>
            </a:extLst>
          </p:cNvPr>
          <p:cNvSpPr>
            <a:spLocks noGrp="1"/>
          </p:cNvSpPr>
          <p:nvPr>
            <p:ph type="ftr" sz="quarter" idx="11"/>
          </p:nvPr>
        </p:nvSpPr>
        <p:spPr/>
        <p:txBody>
          <a:bodyPr/>
          <a:lstStyle/>
          <a:p>
            <a:pPr rtl="0"/>
            <a:r>
              <a:rPr lang="en-US" noProof="0"/>
              <a:t>Docker</a:t>
            </a:r>
            <a:endParaRPr lang="el-GR" noProof="0" dirty="0"/>
          </a:p>
        </p:txBody>
      </p:sp>
      <p:sp>
        <p:nvSpPr>
          <p:cNvPr id="3" name="Θέση αριθμού διαφάνειας 2">
            <a:extLst>
              <a:ext uri="{FF2B5EF4-FFF2-40B4-BE49-F238E27FC236}">
                <a16:creationId xmlns:a16="http://schemas.microsoft.com/office/drawing/2014/main" id="{07A53F43-214D-43C5-82A5-835DB2C5F134}"/>
              </a:ext>
            </a:extLst>
          </p:cNvPr>
          <p:cNvSpPr>
            <a:spLocks noGrp="1"/>
          </p:cNvSpPr>
          <p:nvPr>
            <p:ph type="sldNum" sz="quarter" idx="12"/>
          </p:nvPr>
        </p:nvSpPr>
        <p:spPr/>
        <p:txBody>
          <a:bodyPr/>
          <a:lstStyle/>
          <a:p>
            <a:pPr rtl="0"/>
            <a:fld id="{2A013F82-EE5E-44EE-A61D-E31C6657F26F}" type="slidenum">
              <a:rPr lang="el-GR" noProof="0" smtClean="0"/>
              <a:t>42</a:t>
            </a:fld>
            <a:endParaRPr lang="el-GR" noProof="0" dirty="0"/>
          </a:p>
        </p:txBody>
      </p:sp>
      <p:sp>
        <p:nvSpPr>
          <p:cNvPr id="6" name="Οβάλ 5">
            <a:extLst>
              <a:ext uri="{FF2B5EF4-FFF2-40B4-BE49-F238E27FC236}">
                <a16:creationId xmlns:a16="http://schemas.microsoft.com/office/drawing/2014/main" id="{51440FE3-CB1D-46B9-B3B5-F1500E0DBD07}"/>
              </a:ext>
            </a:extLst>
          </p:cNvPr>
          <p:cNvSpPr/>
          <p:nvPr/>
        </p:nvSpPr>
        <p:spPr>
          <a:xfrm>
            <a:off x="2998068" y="1916832"/>
            <a:ext cx="2664296" cy="50405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9" name="Οβάλ 8">
            <a:extLst>
              <a:ext uri="{FF2B5EF4-FFF2-40B4-BE49-F238E27FC236}">
                <a16:creationId xmlns:a16="http://schemas.microsoft.com/office/drawing/2014/main" id="{CFEA29F9-ABFB-4BA2-93B3-A03FE8FE20A5}"/>
              </a:ext>
            </a:extLst>
          </p:cNvPr>
          <p:cNvSpPr/>
          <p:nvPr/>
        </p:nvSpPr>
        <p:spPr>
          <a:xfrm>
            <a:off x="2854052" y="3978795"/>
            <a:ext cx="4104456" cy="81835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0" name="Οβάλ 9">
            <a:extLst>
              <a:ext uri="{FF2B5EF4-FFF2-40B4-BE49-F238E27FC236}">
                <a16:creationId xmlns:a16="http://schemas.microsoft.com/office/drawing/2014/main" id="{DFB7A94E-C01A-4A86-AC12-ED01F186C658}"/>
              </a:ext>
            </a:extLst>
          </p:cNvPr>
          <p:cNvSpPr/>
          <p:nvPr/>
        </p:nvSpPr>
        <p:spPr>
          <a:xfrm>
            <a:off x="3105572" y="4842892"/>
            <a:ext cx="2664296" cy="50405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3551177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Τίτλος 12"/>
          <p:cNvSpPr>
            <a:spLocks noGrp="1"/>
          </p:cNvSpPr>
          <p:nvPr>
            <p:ph type="title"/>
          </p:nvPr>
        </p:nvSpPr>
        <p:spPr>
          <a:xfrm>
            <a:off x="1522413" y="404664"/>
            <a:ext cx="9180511" cy="792088"/>
          </a:xfrm>
        </p:spPr>
        <p:txBody>
          <a:bodyPr rtlCol="0">
            <a:noAutofit/>
          </a:bodyPr>
          <a:lstStyle/>
          <a:p>
            <a:pPr rtl="0"/>
            <a:r>
              <a:rPr lang="el-GR" sz="6000" dirty="0"/>
              <a:t>Μετονομασία </a:t>
            </a:r>
            <a:r>
              <a:rPr lang="en-US" sz="6000" dirty="0"/>
              <a:t>container</a:t>
            </a:r>
            <a:endParaRPr lang="el-GR" sz="6000" dirty="0"/>
          </a:p>
        </p:txBody>
      </p:sp>
      <p:sp>
        <p:nvSpPr>
          <p:cNvPr id="14" name="Σύμβολο κράτησης θέσης περιεχομένου 13"/>
          <p:cNvSpPr>
            <a:spLocks noGrp="1"/>
          </p:cNvSpPr>
          <p:nvPr>
            <p:ph idx="1"/>
          </p:nvPr>
        </p:nvSpPr>
        <p:spPr>
          <a:xfrm>
            <a:off x="928092" y="1663726"/>
            <a:ext cx="10369151" cy="504056"/>
          </a:xfrm>
        </p:spPr>
        <p:txBody>
          <a:bodyPr rtlCol="0">
            <a:normAutofit fontScale="92500" lnSpcReduction="20000"/>
          </a:bodyPr>
          <a:lstStyle/>
          <a:p>
            <a:pPr rtl="0">
              <a:buFont typeface="Wingdings" panose="05000000000000000000" pitchFamily="2" charset="2"/>
              <a:buChar char="ü"/>
            </a:pPr>
            <a:r>
              <a:rPr lang="en-US" sz="3900" dirty="0"/>
              <a:t>docker container rename CONTAINER NEW_NAME</a:t>
            </a:r>
            <a:endParaRPr lang="el-GR" dirty="0"/>
          </a:p>
        </p:txBody>
      </p:sp>
      <p:pic>
        <p:nvPicPr>
          <p:cNvPr id="5" name="Εικόνα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9956" y="3788789"/>
            <a:ext cx="3230086" cy="2304507"/>
          </a:xfrm>
          <a:prstGeom prst="roundRect">
            <a:avLst>
              <a:gd name="adj" fmla="val 27699"/>
            </a:avLst>
          </a:prstGeom>
          <a:solidFill>
            <a:srgbClr val="FFFFFF">
              <a:shade val="85000"/>
            </a:srgbClr>
          </a:solidFill>
          <a:ln>
            <a:noFill/>
          </a:ln>
          <a:effectLst>
            <a:reflection blurRad="12700" stA="38000" endPos="28000" dist="5000" dir="5400000" sy="-100000" algn="bl" rotWithShape="0"/>
          </a:effectLst>
        </p:spPr>
      </p:pic>
      <p:pic>
        <p:nvPicPr>
          <p:cNvPr id="6" name="Εικόνα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7733" y="2598148"/>
            <a:ext cx="9865096" cy="653588"/>
          </a:xfrm>
          <a:prstGeom prst="roundRect">
            <a:avLst>
              <a:gd name="adj" fmla="val 50000"/>
            </a:avLst>
          </a:prstGeom>
          <a:solidFill>
            <a:srgbClr val="FFFFFF">
              <a:shade val="85000"/>
            </a:srgbClr>
          </a:solidFill>
          <a:ln w="3175">
            <a:solidFill>
              <a:schemeClr val="tx1"/>
            </a:solidFill>
          </a:ln>
          <a:effectLst>
            <a:outerShdw blurRad="107950" dist="12700" dir="5400000" algn="ctr">
              <a:srgbClr val="000000"/>
            </a:outerShdw>
            <a:reflection blurRad="12700" stA="38000" endPos="28000" dist="50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pic>
      <p:pic>
        <p:nvPicPr>
          <p:cNvPr id="7" name="Εικόνα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26460" y="3788789"/>
            <a:ext cx="3275829" cy="2304508"/>
          </a:xfrm>
          <a:prstGeom prst="roundRect">
            <a:avLst>
              <a:gd name="adj" fmla="val 24759"/>
            </a:avLst>
          </a:prstGeom>
          <a:solidFill>
            <a:srgbClr val="FFFFFF">
              <a:shade val="85000"/>
            </a:srgbClr>
          </a:solidFill>
          <a:ln>
            <a:noFill/>
          </a:ln>
          <a:effectLst>
            <a:reflection blurRad="12700" stA="38000" endPos="28000" dist="5000" dir="5400000" sy="-100000" algn="bl" rotWithShape="0"/>
          </a:effectLst>
        </p:spPr>
      </p:pic>
      <p:sp>
        <p:nvSpPr>
          <p:cNvPr id="8" name="Οβάλ 7"/>
          <p:cNvSpPr/>
          <p:nvPr/>
        </p:nvSpPr>
        <p:spPr>
          <a:xfrm>
            <a:off x="2133972" y="5445224"/>
            <a:ext cx="2664296" cy="504309"/>
          </a:xfrm>
          <a:prstGeom prst="ellipse">
            <a:avLst/>
          </a:prstGeom>
          <a:noFill/>
          <a:ln w="57150">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11" name="Εικόνα 10"/>
          <p:cNvPicPr>
            <a:picLocks noChangeAspect="1"/>
          </p:cNvPicPr>
          <p:nvPr/>
        </p:nvPicPr>
        <p:blipFill>
          <a:blip r:embed="rId6"/>
          <a:stretch>
            <a:fillRect/>
          </a:stretch>
        </p:blipFill>
        <p:spPr>
          <a:xfrm>
            <a:off x="6742484" y="5476979"/>
            <a:ext cx="2987797" cy="616317"/>
          </a:xfrm>
          <a:prstGeom prst="rect">
            <a:avLst/>
          </a:prstGeom>
        </p:spPr>
      </p:pic>
      <p:sp>
        <p:nvSpPr>
          <p:cNvPr id="9" name="Στρογγυλεμένο ορθογώνιο 8"/>
          <p:cNvSpPr/>
          <p:nvPr/>
        </p:nvSpPr>
        <p:spPr>
          <a:xfrm>
            <a:off x="1341885" y="260648"/>
            <a:ext cx="8460404" cy="972712"/>
          </a:xfrm>
          <a:prstGeom prst="round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el-GR"/>
          </a:p>
        </p:txBody>
      </p:sp>
      <p:sp>
        <p:nvSpPr>
          <p:cNvPr id="2" name="Θέση υποσέλιδου 1">
            <a:extLst>
              <a:ext uri="{FF2B5EF4-FFF2-40B4-BE49-F238E27FC236}">
                <a16:creationId xmlns:a16="http://schemas.microsoft.com/office/drawing/2014/main" id="{E0773FFB-ED15-417A-B082-2A0EC2A062CC}"/>
              </a:ext>
            </a:extLst>
          </p:cNvPr>
          <p:cNvSpPr>
            <a:spLocks noGrp="1"/>
          </p:cNvSpPr>
          <p:nvPr>
            <p:ph type="ftr" sz="quarter" idx="11"/>
          </p:nvPr>
        </p:nvSpPr>
        <p:spPr/>
        <p:txBody>
          <a:bodyPr/>
          <a:lstStyle/>
          <a:p>
            <a:pPr rtl="0"/>
            <a:r>
              <a:rPr lang="en-US" noProof="0"/>
              <a:t>Docker</a:t>
            </a:r>
            <a:endParaRPr lang="el-GR" noProof="0" dirty="0"/>
          </a:p>
        </p:txBody>
      </p:sp>
      <p:sp>
        <p:nvSpPr>
          <p:cNvPr id="3" name="Θέση αριθμού διαφάνειας 2">
            <a:extLst>
              <a:ext uri="{FF2B5EF4-FFF2-40B4-BE49-F238E27FC236}">
                <a16:creationId xmlns:a16="http://schemas.microsoft.com/office/drawing/2014/main" id="{CD805634-46F6-46EC-A030-2F57A60EB7BD}"/>
              </a:ext>
            </a:extLst>
          </p:cNvPr>
          <p:cNvSpPr>
            <a:spLocks noGrp="1"/>
          </p:cNvSpPr>
          <p:nvPr>
            <p:ph type="sldNum" sz="quarter" idx="12"/>
          </p:nvPr>
        </p:nvSpPr>
        <p:spPr/>
        <p:txBody>
          <a:bodyPr/>
          <a:lstStyle/>
          <a:p>
            <a:pPr rtl="0"/>
            <a:fld id="{2A013F82-EE5E-44EE-A61D-E31C6657F26F}" type="slidenum">
              <a:rPr lang="el-GR" noProof="0" smtClean="0"/>
              <a:t>43</a:t>
            </a:fld>
            <a:endParaRPr lang="el-GR" noProof="0" dirty="0"/>
          </a:p>
        </p:txBody>
      </p:sp>
    </p:spTree>
    <p:extLst>
      <p:ext uri="{BB962C8B-B14F-4D97-AF65-F5344CB8AC3E}">
        <p14:creationId xmlns:p14="http://schemas.microsoft.com/office/powerpoint/2010/main" val="3539643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Τίτλος 12"/>
          <p:cNvSpPr>
            <a:spLocks noGrp="1"/>
          </p:cNvSpPr>
          <p:nvPr>
            <p:ph type="title"/>
          </p:nvPr>
        </p:nvSpPr>
        <p:spPr>
          <a:xfrm>
            <a:off x="1413892" y="260648"/>
            <a:ext cx="9612559" cy="864096"/>
          </a:xfrm>
        </p:spPr>
        <p:txBody>
          <a:bodyPr rtlCol="0">
            <a:noAutofit/>
          </a:bodyPr>
          <a:lstStyle/>
          <a:p>
            <a:pPr rtl="0"/>
            <a:r>
              <a:rPr lang="el-GR" sz="6000" dirty="0"/>
              <a:t>Λεπτομέρειες </a:t>
            </a:r>
            <a:r>
              <a:rPr lang="en-US" sz="6000" dirty="0"/>
              <a:t>container</a:t>
            </a:r>
            <a:endParaRPr lang="el-GR" sz="6000" dirty="0"/>
          </a:p>
        </p:txBody>
      </p:sp>
      <p:sp>
        <p:nvSpPr>
          <p:cNvPr id="14" name="Σύμβολο κράτησης θέσης περιεχομένου 13"/>
          <p:cNvSpPr>
            <a:spLocks noGrp="1"/>
          </p:cNvSpPr>
          <p:nvPr>
            <p:ph idx="1"/>
          </p:nvPr>
        </p:nvSpPr>
        <p:spPr>
          <a:xfrm>
            <a:off x="693812" y="1412776"/>
            <a:ext cx="10945216" cy="720080"/>
          </a:xfrm>
        </p:spPr>
        <p:txBody>
          <a:bodyPr rtlCol="0">
            <a:normAutofit fontScale="62500" lnSpcReduction="20000"/>
          </a:bodyPr>
          <a:lstStyle/>
          <a:p>
            <a:pPr rtl="0">
              <a:buFont typeface="Wingdings" panose="05000000000000000000" pitchFamily="2" charset="2"/>
              <a:buChar char="ü"/>
            </a:pPr>
            <a:r>
              <a:rPr lang="en-US" sz="4800" dirty="0"/>
              <a:t>docker container inspect [OPTIONS] CONTAINER [CONTAINER…]</a:t>
            </a:r>
          </a:p>
        </p:txBody>
      </p:sp>
      <p:pic>
        <p:nvPicPr>
          <p:cNvPr id="6" name="Εικόνα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29916" y="2636912"/>
            <a:ext cx="8850685" cy="3807792"/>
          </a:xfrm>
          <a:prstGeom prst="roundRect">
            <a:avLst>
              <a:gd name="adj" fmla="val 8594"/>
            </a:avLst>
          </a:prstGeom>
          <a:solidFill>
            <a:srgbClr val="FFFFFF">
              <a:shade val="85000"/>
            </a:srgbClr>
          </a:solidFill>
          <a:ln w="19050">
            <a:solidFill>
              <a:schemeClr val="tx1"/>
            </a:solidFill>
          </a:ln>
          <a:effectLst/>
        </p:spPr>
      </p:pic>
      <p:sp>
        <p:nvSpPr>
          <p:cNvPr id="5" name="Στρογγυλεμένο ορθογώνιο 4"/>
          <p:cNvSpPr/>
          <p:nvPr/>
        </p:nvSpPr>
        <p:spPr>
          <a:xfrm>
            <a:off x="1125860" y="260648"/>
            <a:ext cx="8640960" cy="864096"/>
          </a:xfrm>
          <a:prstGeom prst="round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el-GR"/>
          </a:p>
        </p:txBody>
      </p:sp>
      <p:sp>
        <p:nvSpPr>
          <p:cNvPr id="2" name="Θέση υποσέλιδου 1">
            <a:extLst>
              <a:ext uri="{FF2B5EF4-FFF2-40B4-BE49-F238E27FC236}">
                <a16:creationId xmlns:a16="http://schemas.microsoft.com/office/drawing/2014/main" id="{A6D5A25E-FA31-4783-A2C7-B37F918D4737}"/>
              </a:ext>
            </a:extLst>
          </p:cNvPr>
          <p:cNvSpPr>
            <a:spLocks noGrp="1"/>
          </p:cNvSpPr>
          <p:nvPr>
            <p:ph type="ftr" sz="quarter" idx="11"/>
          </p:nvPr>
        </p:nvSpPr>
        <p:spPr/>
        <p:txBody>
          <a:bodyPr/>
          <a:lstStyle/>
          <a:p>
            <a:pPr rtl="0"/>
            <a:r>
              <a:rPr lang="en-US" noProof="0"/>
              <a:t>Docker</a:t>
            </a:r>
            <a:endParaRPr lang="el-GR" noProof="0" dirty="0"/>
          </a:p>
        </p:txBody>
      </p:sp>
      <p:sp>
        <p:nvSpPr>
          <p:cNvPr id="3" name="Θέση αριθμού διαφάνειας 2">
            <a:extLst>
              <a:ext uri="{FF2B5EF4-FFF2-40B4-BE49-F238E27FC236}">
                <a16:creationId xmlns:a16="http://schemas.microsoft.com/office/drawing/2014/main" id="{FA57D0EE-0727-4FD7-89EF-7A0012008EE8}"/>
              </a:ext>
            </a:extLst>
          </p:cNvPr>
          <p:cNvSpPr>
            <a:spLocks noGrp="1"/>
          </p:cNvSpPr>
          <p:nvPr>
            <p:ph type="sldNum" sz="quarter" idx="12"/>
          </p:nvPr>
        </p:nvSpPr>
        <p:spPr/>
        <p:txBody>
          <a:bodyPr/>
          <a:lstStyle/>
          <a:p>
            <a:pPr rtl="0"/>
            <a:fld id="{2A013F82-EE5E-44EE-A61D-E31C6657F26F}" type="slidenum">
              <a:rPr lang="el-GR" noProof="0" smtClean="0"/>
              <a:t>44</a:t>
            </a:fld>
            <a:endParaRPr lang="el-GR" noProof="0" dirty="0"/>
          </a:p>
        </p:txBody>
      </p:sp>
      <p:sp>
        <p:nvSpPr>
          <p:cNvPr id="4" name="Ορθογώνιο 3">
            <a:extLst>
              <a:ext uri="{FF2B5EF4-FFF2-40B4-BE49-F238E27FC236}">
                <a16:creationId xmlns:a16="http://schemas.microsoft.com/office/drawing/2014/main" id="{DBB43579-1E27-4B16-BD44-24C6C1F2DA19}"/>
              </a:ext>
            </a:extLst>
          </p:cNvPr>
          <p:cNvSpPr/>
          <p:nvPr/>
        </p:nvSpPr>
        <p:spPr>
          <a:xfrm>
            <a:off x="144016" y="1809690"/>
            <a:ext cx="12071076" cy="461665"/>
          </a:xfrm>
          <a:prstGeom prst="rect">
            <a:avLst/>
          </a:prstGeom>
        </p:spPr>
        <p:txBody>
          <a:bodyPr wrap="square">
            <a:spAutoFit/>
          </a:bodyPr>
          <a:lstStyle/>
          <a:p>
            <a:r>
              <a:rPr lang="el-GR" sz="2400" dirty="0"/>
              <a:t>Εμφανίζει πληροφορίες, όπως το όνομα, αν είναι σε λειτουργία και η ημερομηνία εκκίνησης.</a:t>
            </a:r>
          </a:p>
        </p:txBody>
      </p:sp>
    </p:spTree>
    <p:extLst>
      <p:ext uri="{BB962C8B-B14F-4D97-AF65-F5344CB8AC3E}">
        <p14:creationId xmlns:p14="http://schemas.microsoft.com/office/powerpoint/2010/main" val="4152556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125860" y="1844824"/>
            <a:ext cx="8692399" cy="2819400"/>
          </a:xfrm>
        </p:spPr>
        <p:txBody>
          <a:bodyPr rtlCol="0">
            <a:normAutofit/>
          </a:bodyPr>
          <a:lstStyle/>
          <a:p>
            <a:pPr rtl="0"/>
            <a:r>
              <a:rPr lang="el-GR" sz="6000" dirty="0"/>
              <a:t>Διαχείριση </a:t>
            </a:r>
            <a:r>
              <a:rPr lang="en-US" sz="6000" dirty="0"/>
              <a:t>images</a:t>
            </a:r>
            <a:endParaRPr lang="el-GR" sz="6000" dirty="0"/>
          </a:p>
        </p:txBody>
      </p:sp>
      <p:sp>
        <p:nvSpPr>
          <p:cNvPr id="3" name="Σύμβολο κράτησης θέσης κειμένου 2"/>
          <p:cNvSpPr>
            <a:spLocks noGrp="1"/>
          </p:cNvSpPr>
          <p:nvPr>
            <p:ph type="body" idx="1"/>
          </p:nvPr>
        </p:nvSpPr>
        <p:spPr>
          <a:xfrm>
            <a:off x="1125860" y="4725144"/>
            <a:ext cx="8687333" cy="609601"/>
          </a:xfrm>
        </p:spPr>
        <p:txBody>
          <a:bodyPr rtlCol="0">
            <a:noAutofit/>
          </a:bodyPr>
          <a:lstStyle/>
          <a:p>
            <a:pPr rtl="0"/>
            <a:r>
              <a:rPr lang="el-GR" sz="4000" dirty="0"/>
              <a:t> </a:t>
            </a:r>
            <a:r>
              <a:rPr lang="en-US" sz="4000" dirty="0"/>
              <a:t>commands</a:t>
            </a:r>
            <a:endParaRPr lang="el-GR" sz="4000" dirty="0"/>
          </a:p>
        </p:txBody>
      </p:sp>
      <p:pic>
        <p:nvPicPr>
          <p:cNvPr id="4" name="Εικόνα 3"/>
          <p:cNvPicPr>
            <a:picLocks noChangeAspect="1"/>
          </p:cNvPicPr>
          <p:nvPr/>
        </p:nvPicPr>
        <p:blipFill>
          <a:blip r:embed="rId3"/>
          <a:stretch>
            <a:fillRect/>
          </a:stretch>
        </p:blipFill>
        <p:spPr>
          <a:xfrm>
            <a:off x="1393415" y="5733256"/>
            <a:ext cx="2828789" cy="737680"/>
          </a:xfrm>
          <a:prstGeom prst="rect">
            <a:avLst/>
          </a:prstGeom>
        </p:spPr>
      </p:pic>
      <p:sp>
        <p:nvSpPr>
          <p:cNvPr id="5" name="Θέση υποσέλιδου 4">
            <a:extLst>
              <a:ext uri="{FF2B5EF4-FFF2-40B4-BE49-F238E27FC236}">
                <a16:creationId xmlns:a16="http://schemas.microsoft.com/office/drawing/2014/main" id="{8D882275-BE4E-4BA6-9EB4-B69C4682BA06}"/>
              </a:ext>
            </a:extLst>
          </p:cNvPr>
          <p:cNvSpPr>
            <a:spLocks noGrp="1"/>
          </p:cNvSpPr>
          <p:nvPr>
            <p:ph type="ftr" sz="quarter" idx="11"/>
          </p:nvPr>
        </p:nvSpPr>
        <p:spPr/>
        <p:txBody>
          <a:bodyPr/>
          <a:lstStyle/>
          <a:p>
            <a:pPr rtl="0"/>
            <a:r>
              <a:rPr lang="en-US" noProof="0"/>
              <a:t>Docker</a:t>
            </a:r>
            <a:endParaRPr lang="el-GR" noProof="0" dirty="0"/>
          </a:p>
        </p:txBody>
      </p:sp>
      <p:sp>
        <p:nvSpPr>
          <p:cNvPr id="6" name="Θέση αριθμού διαφάνειας 5">
            <a:extLst>
              <a:ext uri="{FF2B5EF4-FFF2-40B4-BE49-F238E27FC236}">
                <a16:creationId xmlns:a16="http://schemas.microsoft.com/office/drawing/2014/main" id="{363A5C2C-D0B0-4B1A-9213-767119DC1F28}"/>
              </a:ext>
            </a:extLst>
          </p:cNvPr>
          <p:cNvSpPr>
            <a:spLocks noGrp="1"/>
          </p:cNvSpPr>
          <p:nvPr>
            <p:ph type="sldNum" sz="quarter" idx="12"/>
          </p:nvPr>
        </p:nvSpPr>
        <p:spPr/>
        <p:txBody>
          <a:bodyPr/>
          <a:lstStyle/>
          <a:p>
            <a:pPr rtl="0"/>
            <a:fld id="{2A013F82-EE5E-44EE-A61D-E31C6657F26F}" type="slidenum">
              <a:rPr lang="el-GR" noProof="0" smtClean="0"/>
              <a:t>45</a:t>
            </a:fld>
            <a:endParaRPr lang="el-GR" noProof="0" dirty="0"/>
          </a:p>
        </p:txBody>
      </p:sp>
    </p:spTree>
    <p:extLst>
      <p:ext uri="{BB962C8B-B14F-4D97-AF65-F5344CB8AC3E}">
        <p14:creationId xmlns:p14="http://schemas.microsoft.com/office/powerpoint/2010/main" val="1167609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Τίτλος 12"/>
          <p:cNvSpPr>
            <a:spLocks noGrp="1"/>
          </p:cNvSpPr>
          <p:nvPr>
            <p:ph type="title"/>
          </p:nvPr>
        </p:nvSpPr>
        <p:spPr>
          <a:xfrm>
            <a:off x="1522413" y="620688"/>
            <a:ext cx="9134391" cy="987896"/>
          </a:xfrm>
        </p:spPr>
        <p:txBody>
          <a:bodyPr rtlCol="0">
            <a:normAutofit/>
          </a:bodyPr>
          <a:lstStyle/>
          <a:p>
            <a:pPr rtl="0"/>
            <a:r>
              <a:rPr lang="el-GR" sz="6000" dirty="0"/>
              <a:t>Λίστα </a:t>
            </a:r>
            <a:r>
              <a:rPr lang="en-US" sz="6000" dirty="0"/>
              <a:t>images</a:t>
            </a:r>
            <a:endParaRPr lang="el-GR" sz="6000" dirty="0"/>
          </a:p>
        </p:txBody>
      </p:sp>
      <p:sp>
        <p:nvSpPr>
          <p:cNvPr id="14" name="Σύμβολο κράτησης θέσης περιεχομένου 13"/>
          <p:cNvSpPr>
            <a:spLocks noGrp="1"/>
          </p:cNvSpPr>
          <p:nvPr>
            <p:ph idx="1"/>
          </p:nvPr>
        </p:nvSpPr>
        <p:spPr>
          <a:xfrm>
            <a:off x="1522413" y="2121023"/>
            <a:ext cx="9134391" cy="803921"/>
          </a:xfrm>
        </p:spPr>
        <p:txBody>
          <a:bodyPr rtlCol="0">
            <a:normAutofit/>
          </a:bodyPr>
          <a:lstStyle/>
          <a:p>
            <a:pPr>
              <a:buFont typeface="Wingdings" panose="05000000000000000000" pitchFamily="2" charset="2"/>
              <a:buChar char="ü"/>
            </a:pPr>
            <a:r>
              <a:rPr lang="en-US" sz="4400" dirty="0"/>
              <a:t>docker image ls</a:t>
            </a:r>
            <a:endParaRPr lang="el-GR" sz="4400" dirty="0"/>
          </a:p>
        </p:txBody>
      </p:sp>
      <p:pic>
        <p:nvPicPr>
          <p:cNvPr id="3" name="Εικόνα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748" y="4064346"/>
            <a:ext cx="11809312" cy="1740918"/>
          </a:xfrm>
          <a:prstGeom prst="round2DiagRect">
            <a:avLst>
              <a:gd name="adj1" fmla="val 16667"/>
              <a:gd name="adj2" fmla="val 0"/>
            </a:avLst>
          </a:prstGeom>
          <a:ln w="57150" cap="sq">
            <a:solidFill>
              <a:srgbClr val="FFFFFF"/>
            </a:solidFill>
            <a:miter lim="800000"/>
          </a:ln>
          <a:effectLst>
            <a:outerShdw blurRad="254000" algn="tl" rotWithShape="0">
              <a:srgbClr val="000000">
                <a:alpha val="43000"/>
              </a:srgbClr>
            </a:outerShdw>
          </a:effectLst>
        </p:spPr>
      </p:pic>
      <p:sp>
        <p:nvSpPr>
          <p:cNvPr id="5" name="Στρογγυλεμένο ορθογώνιο 4"/>
          <p:cNvSpPr/>
          <p:nvPr/>
        </p:nvSpPr>
        <p:spPr>
          <a:xfrm>
            <a:off x="1413892" y="620688"/>
            <a:ext cx="4824536" cy="1008112"/>
          </a:xfrm>
          <a:prstGeom prst="round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el-GR"/>
          </a:p>
        </p:txBody>
      </p:sp>
      <p:sp>
        <p:nvSpPr>
          <p:cNvPr id="2" name="Θέση υποσέλιδου 1">
            <a:extLst>
              <a:ext uri="{FF2B5EF4-FFF2-40B4-BE49-F238E27FC236}">
                <a16:creationId xmlns:a16="http://schemas.microsoft.com/office/drawing/2014/main" id="{BB876CE4-44A2-44F8-8494-0055020A4170}"/>
              </a:ext>
            </a:extLst>
          </p:cNvPr>
          <p:cNvSpPr>
            <a:spLocks noGrp="1"/>
          </p:cNvSpPr>
          <p:nvPr>
            <p:ph type="ftr" sz="quarter" idx="11"/>
          </p:nvPr>
        </p:nvSpPr>
        <p:spPr/>
        <p:txBody>
          <a:bodyPr/>
          <a:lstStyle/>
          <a:p>
            <a:pPr rtl="0"/>
            <a:r>
              <a:rPr lang="en-US" noProof="0"/>
              <a:t>Docker</a:t>
            </a:r>
            <a:endParaRPr lang="el-GR" noProof="0" dirty="0"/>
          </a:p>
        </p:txBody>
      </p:sp>
      <p:sp>
        <p:nvSpPr>
          <p:cNvPr id="4" name="Θέση αριθμού διαφάνειας 3">
            <a:extLst>
              <a:ext uri="{FF2B5EF4-FFF2-40B4-BE49-F238E27FC236}">
                <a16:creationId xmlns:a16="http://schemas.microsoft.com/office/drawing/2014/main" id="{374FBA79-41EF-4011-82A7-FFFC9FEACEC4}"/>
              </a:ext>
            </a:extLst>
          </p:cNvPr>
          <p:cNvSpPr>
            <a:spLocks noGrp="1"/>
          </p:cNvSpPr>
          <p:nvPr>
            <p:ph type="sldNum" sz="quarter" idx="12"/>
          </p:nvPr>
        </p:nvSpPr>
        <p:spPr/>
        <p:txBody>
          <a:bodyPr/>
          <a:lstStyle/>
          <a:p>
            <a:pPr rtl="0"/>
            <a:fld id="{2A013F82-EE5E-44EE-A61D-E31C6657F26F}" type="slidenum">
              <a:rPr lang="el-GR" noProof="0" smtClean="0"/>
              <a:t>46</a:t>
            </a:fld>
            <a:endParaRPr lang="el-GR" noProof="0" dirty="0"/>
          </a:p>
        </p:txBody>
      </p:sp>
      <p:sp>
        <p:nvSpPr>
          <p:cNvPr id="6" name="Ορθογώνιο 5">
            <a:extLst>
              <a:ext uri="{FF2B5EF4-FFF2-40B4-BE49-F238E27FC236}">
                <a16:creationId xmlns:a16="http://schemas.microsoft.com/office/drawing/2014/main" id="{2EF8160F-B1C7-4855-A440-6F67AEDE4BCB}"/>
              </a:ext>
            </a:extLst>
          </p:cNvPr>
          <p:cNvSpPr/>
          <p:nvPr/>
        </p:nvSpPr>
        <p:spPr>
          <a:xfrm>
            <a:off x="1989956" y="3002496"/>
            <a:ext cx="8324908" cy="523220"/>
          </a:xfrm>
          <a:prstGeom prst="rect">
            <a:avLst/>
          </a:prstGeom>
        </p:spPr>
        <p:txBody>
          <a:bodyPr wrap="none">
            <a:spAutoFit/>
          </a:bodyPr>
          <a:lstStyle/>
          <a:p>
            <a:r>
              <a:rPr lang="el-GR" sz="2800" dirty="0"/>
              <a:t>Εμφανίζει τη λίστα των </a:t>
            </a:r>
            <a:r>
              <a:rPr lang="en-US" sz="2800" dirty="0"/>
              <a:t>images</a:t>
            </a:r>
            <a:r>
              <a:rPr lang="el-GR" sz="2800" dirty="0"/>
              <a:t>, που υπάρχουν τοπικά</a:t>
            </a:r>
          </a:p>
        </p:txBody>
      </p:sp>
    </p:spTree>
    <p:extLst>
      <p:ext uri="{BB962C8B-B14F-4D97-AF65-F5344CB8AC3E}">
        <p14:creationId xmlns:p14="http://schemas.microsoft.com/office/powerpoint/2010/main" val="4089715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Τίτλος 12"/>
          <p:cNvSpPr>
            <a:spLocks noGrp="1"/>
          </p:cNvSpPr>
          <p:nvPr>
            <p:ph type="title"/>
          </p:nvPr>
        </p:nvSpPr>
        <p:spPr>
          <a:xfrm>
            <a:off x="1522413" y="404664"/>
            <a:ext cx="9134391" cy="843880"/>
          </a:xfrm>
        </p:spPr>
        <p:txBody>
          <a:bodyPr rtlCol="0">
            <a:noAutofit/>
          </a:bodyPr>
          <a:lstStyle/>
          <a:p>
            <a:pPr rtl="0"/>
            <a:r>
              <a:rPr lang="en-US" sz="6000" dirty="0"/>
              <a:t>Download</a:t>
            </a:r>
            <a:r>
              <a:rPr lang="el-GR" sz="6000" dirty="0"/>
              <a:t> </a:t>
            </a:r>
            <a:r>
              <a:rPr lang="en-US" sz="6000" dirty="0"/>
              <a:t>images</a:t>
            </a:r>
            <a:endParaRPr lang="el-GR" sz="6000" dirty="0"/>
          </a:p>
        </p:txBody>
      </p:sp>
      <p:sp>
        <p:nvSpPr>
          <p:cNvPr id="14" name="Σύμβολο κράτησης θέσης περιεχομένου 13"/>
          <p:cNvSpPr>
            <a:spLocks noGrp="1"/>
          </p:cNvSpPr>
          <p:nvPr>
            <p:ph idx="1"/>
          </p:nvPr>
        </p:nvSpPr>
        <p:spPr>
          <a:xfrm>
            <a:off x="233159" y="1628968"/>
            <a:ext cx="4818738" cy="719743"/>
          </a:xfrm>
        </p:spPr>
        <p:txBody>
          <a:bodyPr rtlCol="0">
            <a:normAutofit/>
          </a:bodyPr>
          <a:lstStyle/>
          <a:p>
            <a:pPr>
              <a:buFont typeface="Wingdings" panose="05000000000000000000" pitchFamily="2" charset="2"/>
              <a:buChar char="ü"/>
            </a:pPr>
            <a:r>
              <a:rPr lang="en-US" sz="3200" dirty="0"/>
              <a:t>docker image pull centos</a:t>
            </a:r>
            <a:endParaRPr lang="el-GR" sz="3200" dirty="0"/>
          </a:p>
        </p:txBody>
      </p:sp>
      <p:pic>
        <p:nvPicPr>
          <p:cNvPr id="2" name="Εικόνα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7828" y="4869160"/>
            <a:ext cx="4818737" cy="1589856"/>
          </a:xfrm>
          <a:prstGeom prst="roundRect">
            <a:avLst>
              <a:gd name="adj" fmla="val 8594"/>
            </a:avLst>
          </a:prstGeom>
          <a:solidFill>
            <a:srgbClr val="FFFFFF">
              <a:shade val="85000"/>
            </a:srgbClr>
          </a:solidFill>
          <a:ln w="12700">
            <a:solidFill>
              <a:schemeClr val="tx1"/>
            </a:solidFill>
          </a:ln>
          <a:effectLst/>
        </p:spPr>
      </p:pic>
      <p:pic>
        <p:nvPicPr>
          <p:cNvPr id="4" name="Εικόνα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49996" y="2420888"/>
            <a:ext cx="6408712" cy="1880490"/>
          </a:xfrm>
          <a:prstGeom prst="round2DiagRect">
            <a:avLst>
              <a:gd name="adj1" fmla="val 16667"/>
              <a:gd name="adj2" fmla="val 0"/>
            </a:avLst>
          </a:prstGeom>
          <a:ln w="28575" cap="sq">
            <a:solidFill>
              <a:srgbClr val="FFFFFF"/>
            </a:solidFill>
            <a:miter lim="800000"/>
          </a:ln>
          <a:effectLst>
            <a:outerShdw blurRad="254000" algn="tl" rotWithShape="0">
              <a:srgbClr val="000000">
                <a:alpha val="43000"/>
              </a:srgbClr>
            </a:outerShdw>
          </a:effectLst>
        </p:spPr>
      </p:pic>
      <p:pic>
        <p:nvPicPr>
          <p:cNvPr id="5" name="Εικόνα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38428" y="4696906"/>
            <a:ext cx="5040560" cy="1828438"/>
          </a:xfrm>
          <a:prstGeom prst="roundRect">
            <a:avLst>
              <a:gd name="adj" fmla="val 8594"/>
            </a:avLst>
          </a:prstGeom>
          <a:solidFill>
            <a:srgbClr val="FFFFFF">
              <a:shade val="85000"/>
            </a:srgbClr>
          </a:solidFill>
          <a:ln w="19050">
            <a:solidFill>
              <a:schemeClr val="tx1"/>
            </a:solidFill>
          </a:ln>
          <a:effectLst/>
        </p:spPr>
      </p:pic>
      <p:sp>
        <p:nvSpPr>
          <p:cNvPr id="6" name="Οβάλ 5"/>
          <p:cNvSpPr/>
          <p:nvPr/>
        </p:nvSpPr>
        <p:spPr>
          <a:xfrm>
            <a:off x="6094412" y="5013176"/>
            <a:ext cx="4778416" cy="792088"/>
          </a:xfrm>
          <a:prstGeom prst="ellipse">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 name="Στρογγυλεμένο ορθογώνιο 7"/>
          <p:cNvSpPr/>
          <p:nvPr/>
        </p:nvSpPr>
        <p:spPr>
          <a:xfrm>
            <a:off x="1413892" y="332656"/>
            <a:ext cx="6336704" cy="915888"/>
          </a:xfrm>
          <a:prstGeom prst="round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el-GR"/>
          </a:p>
        </p:txBody>
      </p:sp>
      <p:sp>
        <p:nvSpPr>
          <p:cNvPr id="3" name="Θέση υποσέλιδου 2">
            <a:extLst>
              <a:ext uri="{FF2B5EF4-FFF2-40B4-BE49-F238E27FC236}">
                <a16:creationId xmlns:a16="http://schemas.microsoft.com/office/drawing/2014/main" id="{296C28D3-0CBF-4C4D-9D90-EC7BB331962B}"/>
              </a:ext>
            </a:extLst>
          </p:cNvPr>
          <p:cNvSpPr>
            <a:spLocks noGrp="1"/>
          </p:cNvSpPr>
          <p:nvPr>
            <p:ph type="ftr" sz="quarter" idx="11"/>
          </p:nvPr>
        </p:nvSpPr>
        <p:spPr/>
        <p:txBody>
          <a:bodyPr/>
          <a:lstStyle/>
          <a:p>
            <a:pPr rtl="0"/>
            <a:r>
              <a:rPr lang="en-US" noProof="0"/>
              <a:t>Docker</a:t>
            </a:r>
            <a:endParaRPr lang="el-GR" noProof="0" dirty="0"/>
          </a:p>
        </p:txBody>
      </p:sp>
      <p:sp>
        <p:nvSpPr>
          <p:cNvPr id="7" name="Θέση αριθμού διαφάνειας 6">
            <a:extLst>
              <a:ext uri="{FF2B5EF4-FFF2-40B4-BE49-F238E27FC236}">
                <a16:creationId xmlns:a16="http://schemas.microsoft.com/office/drawing/2014/main" id="{17130D29-AB55-4131-B4F1-B6B325BC2E19}"/>
              </a:ext>
            </a:extLst>
          </p:cNvPr>
          <p:cNvSpPr>
            <a:spLocks noGrp="1"/>
          </p:cNvSpPr>
          <p:nvPr>
            <p:ph type="sldNum" sz="quarter" idx="12"/>
          </p:nvPr>
        </p:nvSpPr>
        <p:spPr/>
        <p:txBody>
          <a:bodyPr/>
          <a:lstStyle/>
          <a:p>
            <a:pPr rtl="0"/>
            <a:fld id="{2A013F82-EE5E-44EE-A61D-E31C6657F26F}" type="slidenum">
              <a:rPr lang="el-GR" noProof="0" smtClean="0"/>
              <a:t>47</a:t>
            </a:fld>
            <a:endParaRPr lang="el-GR" noProof="0" dirty="0"/>
          </a:p>
        </p:txBody>
      </p:sp>
      <p:sp>
        <p:nvSpPr>
          <p:cNvPr id="9" name="Ορθογώνιο 8">
            <a:extLst>
              <a:ext uri="{FF2B5EF4-FFF2-40B4-BE49-F238E27FC236}">
                <a16:creationId xmlns:a16="http://schemas.microsoft.com/office/drawing/2014/main" id="{01537B7A-B6B1-4C58-B442-1E34E801B7C5}"/>
              </a:ext>
            </a:extLst>
          </p:cNvPr>
          <p:cNvSpPr/>
          <p:nvPr/>
        </p:nvSpPr>
        <p:spPr>
          <a:xfrm>
            <a:off x="4942285" y="1412776"/>
            <a:ext cx="7128792" cy="830997"/>
          </a:xfrm>
          <a:prstGeom prst="rect">
            <a:avLst/>
          </a:prstGeom>
        </p:spPr>
        <p:txBody>
          <a:bodyPr wrap="square">
            <a:spAutoFit/>
          </a:bodyPr>
          <a:lstStyle/>
          <a:p>
            <a:pPr algn="ctr"/>
            <a:r>
              <a:rPr lang="el-GR" sz="2400" dirty="0"/>
              <a:t>Λήψη του </a:t>
            </a:r>
            <a:r>
              <a:rPr lang="en-US" sz="2400" dirty="0"/>
              <a:t>image centos</a:t>
            </a:r>
            <a:r>
              <a:rPr lang="el-GR" sz="2400" dirty="0"/>
              <a:t> </a:t>
            </a:r>
            <a:r>
              <a:rPr lang="en-US" sz="2400" dirty="0"/>
              <a:t>(</a:t>
            </a:r>
            <a:r>
              <a:rPr lang="el-GR" sz="2400" dirty="0"/>
              <a:t>διανομή </a:t>
            </a:r>
            <a:r>
              <a:rPr lang="en-US" sz="2400" dirty="0" err="1"/>
              <a:t>linux</a:t>
            </a:r>
            <a:r>
              <a:rPr lang="en-US" sz="2400" dirty="0"/>
              <a:t>)</a:t>
            </a:r>
            <a:r>
              <a:rPr lang="el-GR" sz="2400" dirty="0"/>
              <a:t> από το επίσημο αποθετήριο του </a:t>
            </a:r>
            <a:r>
              <a:rPr lang="en-US" sz="2400" dirty="0"/>
              <a:t>Docker.</a:t>
            </a:r>
          </a:p>
        </p:txBody>
      </p:sp>
    </p:spTree>
    <p:extLst>
      <p:ext uri="{BB962C8B-B14F-4D97-AF65-F5344CB8AC3E}">
        <p14:creationId xmlns:p14="http://schemas.microsoft.com/office/powerpoint/2010/main" val="15096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Τίτλος 12"/>
          <p:cNvSpPr>
            <a:spLocks noGrp="1"/>
          </p:cNvSpPr>
          <p:nvPr>
            <p:ph type="title"/>
          </p:nvPr>
        </p:nvSpPr>
        <p:spPr>
          <a:xfrm>
            <a:off x="693812" y="476672"/>
            <a:ext cx="10945217" cy="1152128"/>
          </a:xfrm>
        </p:spPr>
        <p:txBody>
          <a:bodyPr rtlCol="0">
            <a:noAutofit/>
          </a:bodyPr>
          <a:lstStyle/>
          <a:p>
            <a:pPr rtl="0"/>
            <a:r>
              <a:rPr lang="el-GR" sz="5400" dirty="0"/>
              <a:t>Πλεονεκτήματα </a:t>
            </a:r>
            <a:r>
              <a:rPr lang="en-US" sz="5400" dirty="0"/>
              <a:t>Docker Containers</a:t>
            </a:r>
            <a:endParaRPr lang="el-GR" sz="5400" dirty="0"/>
          </a:p>
        </p:txBody>
      </p:sp>
      <p:sp>
        <p:nvSpPr>
          <p:cNvPr id="14" name="Σύμβολο κράτησης θέσης περιεχομένου 13"/>
          <p:cNvSpPr>
            <a:spLocks noGrp="1"/>
          </p:cNvSpPr>
          <p:nvPr>
            <p:ph idx="1"/>
          </p:nvPr>
        </p:nvSpPr>
        <p:spPr>
          <a:xfrm>
            <a:off x="549796" y="1988839"/>
            <a:ext cx="10873208" cy="4608513"/>
          </a:xfrm>
        </p:spPr>
        <p:txBody>
          <a:bodyPr rtlCol="0">
            <a:normAutofit lnSpcReduction="10000"/>
          </a:bodyPr>
          <a:lstStyle/>
          <a:p>
            <a:pPr rtl="0"/>
            <a:r>
              <a:rPr lang="el-GR" sz="3600" dirty="0"/>
              <a:t>Ταχεία ανάπτυξη εφαρμογών</a:t>
            </a:r>
          </a:p>
          <a:p>
            <a:pPr rtl="0"/>
            <a:r>
              <a:rPr lang="el-GR" sz="3600" dirty="0"/>
              <a:t>Φορητότητα μεταξύ μηχανών</a:t>
            </a:r>
            <a:endParaRPr lang="en-US" sz="3600" dirty="0"/>
          </a:p>
          <a:p>
            <a:pPr rtl="0"/>
            <a:r>
              <a:rPr lang="el-GR" sz="3600" dirty="0"/>
              <a:t>Δυνατότητες αποσφαλμάτωσης εφαρμογών</a:t>
            </a:r>
            <a:endParaRPr lang="en-US" sz="3600" dirty="0"/>
          </a:p>
          <a:p>
            <a:pPr rtl="0"/>
            <a:r>
              <a:rPr lang="el-GR" sz="3600" dirty="0"/>
              <a:t>Φιλικό στον προγραμματιστή </a:t>
            </a:r>
            <a:endParaRPr lang="en-US" sz="3600" dirty="0"/>
          </a:p>
          <a:p>
            <a:pPr rtl="0"/>
            <a:r>
              <a:rPr lang="el-GR" sz="3600" dirty="0"/>
              <a:t>Έλεγχος έκδοσης εφαρμογών – </a:t>
            </a:r>
            <a:r>
              <a:rPr lang="en-US" sz="3600" dirty="0"/>
              <a:t>container (version control)</a:t>
            </a:r>
          </a:p>
          <a:p>
            <a:pPr rtl="0"/>
            <a:r>
              <a:rPr lang="el-GR" sz="3600" dirty="0"/>
              <a:t>Απλοποίηση της ανάπτυξης σύνθετων εφαρμογών</a:t>
            </a:r>
            <a:endParaRPr lang="en-US" sz="3600" dirty="0"/>
          </a:p>
        </p:txBody>
      </p:sp>
      <p:sp>
        <p:nvSpPr>
          <p:cNvPr id="4" name="Στρογγυλεμένο ορθογώνιο 3"/>
          <p:cNvSpPr/>
          <p:nvPr/>
        </p:nvSpPr>
        <p:spPr>
          <a:xfrm>
            <a:off x="549796" y="548680"/>
            <a:ext cx="10873208" cy="1152128"/>
          </a:xfrm>
          <a:prstGeom prst="round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el-GR"/>
          </a:p>
        </p:txBody>
      </p:sp>
      <p:sp>
        <p:nvSpPr>
          <p:cNvPr id="2" name="Θέση υποσέλιδου 1">
            <a:extLst>
              <a:ext uri="{FF2B5EF4-FFF2-40B4-BE49-F238E27FC236}">
                <a16:creationId xmlns:a16="http://schemas.microsoft.com/office/drawing/2014/main" id="{1B824DC7-6C06-4BCE-8237-3F77A25A0233}"/>
              </a:ext>
            </a:extLst>
          </p:cNvPr>
          <p:cNvSpPr>
            <a:spLocks noGrp="1"/>
          </p:cNvSpPr>
          <p:nvPr>
            <p:ph type="ftr" sz="quarter" idx="11"/>
          </p:nvPr>
        </p:nvSpPr>
        <p:spPr/>
        <p:txBody>
          <a:bodyPr/>
          <a:lstStyle/>
          <a:p>
            <a:pPr rtl="0"/>
            <a:r>
              <a:rPr lang="en-US" noProof="0"/>
              <a:t>Docker</a:t>
            </a:r>
            <a:endParaRPr lang="el-GR" noProof="0" dirty="0"/>
          </a:p>
        </p:txBody>
      </p:sp>
      <p:sp>
        <p:nvSpPr>
          <p:cNvPr id="3" name="Θέση αριθμού διαφάνειας 2">
            <a:extLst>
              <a:ext uri="{FF2B5EF4-FFF2-40B4-BE49-F238E27FC236}">
                <a16:creationId xmlns:a16="http://schemas.microsoft.com/office/drawing/2014/main" id="{0C61985A-2E0C-4BE5-AE19-6FBE70023C9E}"/>
              </a:ext>
            </a:extLst>
          </p:cNvPr>
          <p:cNvSpPr>
            <a:spLocks noGrp="1"/>
          </p:cNvSpPr>
          <p:nvPr>
            <p:ph type="sldNum" sz="quarter" idx="12"/>
          </p:nvPr>
        </p:nvSpPr>
        <p:spPr/>
        <p:txBody>
          <a:bodyPr/>
          <a:lstStyle/>
          <a:p>
            <a:pPr rtl="0"/>
            <a:fld id="{2A013F82-EE5E-44EE-A61D-E31C6657F26F}" type="slidenum">
              <a:rPr lang="el-GR" noProof="0" smtClean="0"/>
              <a:t>48</a:t>
            </a:fld>
            <a:endParaRPr lang="el-GR" noProof="0" dirty="0"/>
          </a:p>
        </p:txBody>
      </p:sp>
    </p:spTree>
    <p:extLst>
      <p:ext uri="{BB962C8B-B14F-4D97-AF65-F5344CB8AC3E}">
        <p14:creationId xmlns:p14="http://schemas.microsoft.com/office/powerpoint/2010/main" val="3841584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Τίτλος 12"/>
          <p:cNvSpPr>
            <a:spLocks noGrp="1"/>
          </p:cNvSpPr>
          <p:nvPr>
            <p:ph type="title"/>
          </p:nvPr>
        </p:nvSpPr>
        <p:spPr>
          <a:xfrm>
            <a:off x="2125315" y="404664"/>
            <a:ext cx="9225681" cy="1008112"/>
          </a:xfrm>
        </p:spPr>
        <p:txBody>
          <a:bodyPr rtlCol="0">
            <a:noAutofit/>
          </a:bodyPr>
          <a:lstStyle/>
          <a:p>
            <a:pPr rtl="0"/>
            <a:r>
              <a:rPr lang="el-GR" sz="5400" dirty="0"/>
              <a:t>Ποσοστιαία χρήση </a:t>
            </a:r>
            <a:r>
              <a:rPr lang="en-US" sz="5400" dirty="0"/>
              <a:t>containers </a:t>
            </a:r>
            <a:endParaRPr lang="el-GR" sz="5400" dirty="0"/>
          </a:p>
        </p:txBody>
      </p:sp>
      <p:pic>
        <p:nvPicPr>
          <p:cNvPr id="2" name="Θέση περιεχομένου 1"/>
          <p:cNvPicPr>
            <a:picLocks noGrp="1" noChangeAspect="1"/>
          </p:cNvPicPr>
          <p:nvPr>
            <p:ph idx="1"/>
          </p:nvPr>
        </p:nvPicPr>
        <p:blipFill>
          <a:blip r:embed="rId3"/>
          <a:stretch>
            <a:fillRect/>
          </a:stretch>
        </p:blipFill>
        <p:spPr>
          <a:xfrm>
            <a:off x="2131508" y="1628800"/>
            <a:ext cx="8069823" cy="4896842"/>
          </a:xfrm>
          <a:prstGeom prst="roundRect">
            <a:avLst>
              <a:gd name="adj" fmla="val 8594"/>
            </a:avLst>
          </a:prstGeom>
          <a:solidFill>
            <a:srgbClr val="FFFFFF">
              <a:shade val="85000"/>
            </a:srgbClr>
          </a:solidFill>
          <a:ln>
            <a:noFill/>
          </a:ln>
          <a:effectLst/>
        </p:spPr>
      </p:pic>
      <p:sp>
        <p:nvSpPr>
          <p:cNvPr id="4" name="Στρογγυλεμένο ορθογώνιο 3"/>
          <p:cNvSpPr/>
          <p:nvPr/>
        </p:nvSpPr>
        <p:spPr>
          <a:xfrm>
            <a:off x="1917948" y="332656"/>
            <a:ext cx="9433048" cy="1080120"/>
          </a:xfrm>
          <a:prstGeom prst="round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el-GR"/>
          </a:p>
        </p:txBody>
      </p:sp>
      <p:sp>
        <p:nvSpPr>
          <p:cNvPr id="3" name="Θέση υποσέλιδου 2">
            <a:extLst>
              <a:ext uri="{FF2B5EF4-FFF2-40B4-BE49-F238E27FC236}">
                <a16:creationId xmlns:a16="http://schemas.microsoft.com/office/drawing/2014/main" id="{DB9A55F7-2767-440D-BAEA-26CF658E6734}"/>
              </a:ext>
            </a:extLst>
          </p:cNvPr>
          <p:cNvSpPr>
            <a:spLocks noGrp="1"/>
          </p:cNvSpPr>
          <p:nvPr>
            <p:ph type="ftr" sz="quarter" idx="11"/>
          </p:nvPr>
        </p:nvSpPr>
        <p:spPr/>
        <p:txBody>
          <a:bodyPr/>
          <a:lstStyle/>
          <a:p>
            <a:pPr rtl="0"/>
            <a:r>
              <a:rPr lang="en-US" noProof="0"/>
              <a:t>Docker</a:t>
            </a:r>
            <a:endParaRPr lang="el-GR" noProof="0" dirty="0"/>
          </a:p>
        </p:txBody>
      </p:sp>
      <p:sp>
        <p:nvSpPr>
          <p:cNvPr id="5" name="Θέση αριθμού διαφάνειας 4">
            <a:extLst>
              <a:ext uri="{FF2B5EF4-FFF2-40B4-BE49-F238E27FC236}">
                <a16:creationId xmlns:a16="http://schemas.microsoft.com/office/drawing/2014/main" id="{FDECBAF6-449A-4040-A984-965665060F1C}"/>
              </a:ext>
            </a:extLst>
          </p:cNvPr>
          <p:cNvSpPr>
            <a:spLocks noGrp="1"/>
          </p:cNvSpPr>
          <p:nvPr>
            <p:ph type="sldNum" sz="quarter" idx="12"/>
          </p:nvPr>
        </p:nvSpPr>
        <p:spPr/>
        <p:txBody>
          <a:bodyPr/>
          <a:lstStyle/>
          <a:p>
            <a:pPr rtl="0"/>
            <a:fld id="{2A013F82-EE5E-44EE-A61D-E31C6657F26F}" type="slidenum">
              <a:rPr lang="el-GR" noProof="0" smtClean="0"/>
              <a:t>49</a:t>
            </a:fld>
            <a:endParaRPr lang="el-GR" noProof="0" dirty="0"/>
          </a:p>
        </p:txBody>
      </p:sp>
    </p:spTree>
    <p:extLst>
      <p:ext uri="{BB962C8B-B14F-4D97-AF65-F5344CB8AC3E}">
        <p14:creationId xmlns:p14="http://schemas.microsoft.com/office/powerpoint/2010/main" val="1752434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Τίτλος 12"/>
          <p:cNvSpPr>
            <a:spLocks noGrp="1"/>
          </p:cNvSpPr>
          <p:nvPr>
            <p:ph type="title"/>
          </p:nvPr>
        </p:nvSpPr>
        <p:spPr>
          <a:xfrm>
            <a:off x="765821" y="548680"/>
            <a:ext cx="11161240" cy="1008112"/>
          </a:xfrm>
        </p:spPr>
        <p:txBody>
          <a:bodyPr rtlCol="0">
            <a:noAutofit/>
          </a:bodyPr>
          <a:lstStyle/>
          <a:p>
            <a:pPr rtl="0"/>
            <a:r>
              <a:rPr lang="en-US" sz="6000" dirty="0"/>
              <a:t>Virtualization</a:t>
            </a:r>
            <a:r>
              <a:rPr lang="el-GR" sz="6000" dirty="0"/>
              <a:t> - Εικονικοποίηση</a:t>
            </a:r>
          </a:p>
        </p:txBody>
      </p:sp>
      <p:sp>
        <p:nvSpPr>
          <p:cNvPr id="14" name="Σύμβολο κράτησης θέσης περιεχομένου 13"/>
          <p:cNvSpPr>
            <a:spLocks noGrp="1"/>
          </p:cNvSpPr>
          <p:nvPr>
            <p:ph idx="1"/>
          </p:nvPr>
        </p:nvSpPr>
        <p:spPr>
          <a:xfrm>
            <a:off x="1197869" y="1988840"/>
            <a:ext cx="10297143" cy="4392488"/>
          </a:xfrm>
        </p:spPr>
        <p:txBody>
          <a:bodyPr rtlCol="0">
            <a:noAutofit/>
          </a:bodyPr>
          <a:lstStyle/>
          <a:p>
            <a:pPr lvl="0">
              <a:spcAft>
                <a:spcPts val="1200"/>
              </a:spcAft>
              <a:buClr>
                <a:srgbClr val="56C5FF"/>
              </a:buClr>
            </a:pPr>
            <a:r>
              <a:rPr lang="el-GR" sz="2800" dirty="0"/>
              <a:t> </a:t>
            </a:r>
            <a:r>
              <a:rPr lang="el-GR" sz="2800" u="sng" dirty="0">
                <a:solidFill>
                  <a:prstClr val="white"/>
                </a:solidFill>
              </a:rPr>
              <a:t>Πλεονεκτήματα</a:t>
            </a:r>
          </a:p>
          <a:p>
            <a:pPr lvl="1">
              <a:spcAft>
                <a:spcPts val="1200"/>
              </a:spcAft>
              <a:buClr>
                <a:srgbClr val="56C5FF"/>
              </a:buClr>
              <a:buFont typeface="Wingdings" panose="05000000000000000000" pitchFamily="2" charset="2"/>
              <a:buChar char="ü"/>
            </a:pPr>
            <a:r>
              <a:rPr lang="el-GR" sz="2800" dirty="0">
                <a:solidFill>
                  <a:prstClr val="white"/>
                </a:solidFill>
              </a:rPr>
              <a:t>Καλύτερη διαχείριση πόρων</a:t>
            </a:r>
            <a:endParaRPr lang="en-US" sz="2800" dirty="0">
              <a:solidFill>
                <a:prstClr val="white"/>
              </a:solidFill>
            </a:endParaRPr>
          </a:p>
          <a:p>
            <a:pPr lvl="2">
              <a:spcAft>
                <a:spcPts val="1200"/>
              </a:spcAft>
              <a:buClr>
                <a:srgbClr val="56C5FF"/>
              </a:buClr>
            </a:pPr>
            <a:r>
              <a:rPr lang="el-GR" sz="2600" dirty="0"/>
              <a:t>Καλύτερη εκμετάλλευση των δυνατοτήτων των επεξεργαστών</a:t>
            </a:r>
            <a:endParaRPr lang="el-GR" sz="2600" dirty="0">
              <a:solidFill>
                <a:prstClr val="white"/>
              </a:solidFill>
            </a:endParaRPr>
          </a:p>
          <a:p>
            <a:pPr lvl="1">
              <a:spcAft>
                <a:spcPts val="1200"/>
              </a:spcAft>
              <a:buClr>
                <a:srgbClr val="56C5FF"/>
              </a:buClr>
              <a:buFont typeface="Wingdings" panose="05000000000000000000" pitchFamily="2" charset="2"/>
              <a:buChar char="ü"/>
            </a:pPr>
            <a:r>
              <a:rPr lang="el-GR" sz="2800" dirty="0">
                <a:solidFill>
                  <a:prstClr val="white"/>
                </a:solidFill>
              </a:rPr>
              <a:t>Απομόνωση εφαρμογής</a:t>
            </a:r>
          </a:p>
          <a:p>
            <a:pPr lvl="1">
              <a:spcAft>
                <a:spcPts val="1200"/>
              </a:spcAft>
              <a:buClr>
                <a:srgbClr val="56C5FF"/>
              </a:buClr>
              <a:buFont typeface="Wingdings" panose="05000000000000000000" pitchFamily="2" charset="2"/>
              <a:buChar char="ü"/>
            </a:pPr>
            <a:r>
              <a:rPr lang="el-GR" sz="2800" dirty="0" err="1">
                <a:solidFill>
                  <a:prstClr val="white"/>
                </a:solidFill>
              </a:rPr>
              <a:t>Φορητότητα</a:t>
            </a:r>
            <a:endParaRPr lang="en-US" sz="2800" dirty="0">
              <a:solidFill>
                <a:prstClr val="white"/>
              </a:solidFill>
            </a:endParaRPr>
          </a:p>
          <a:p>
            <a:pPr lvl="2">
              <a:spcAft>
                <a:spcPts val="1200"/>
              </a:spcAft>
              <a:buClr>
                <a:srgbClr val="56C5FF"/>
              </a:buClr>
            </a:pPr>
            <a:r>
              <a:rPr lang="el-GR" sz="2600" dirty="0"/>
              <a:t>Ευκολότερη ανάπτυξη και δοκιμή εφαρμογών σε διαφορετικά ΛΣ</a:t>
            </a:r>
            <a:endParaRPr lang="el-GR" sz="2600" dirty="0">
              <a:solidFill>
                <a:prstClr val="white"/>
              </a:solidFill>
            </a:endParaRPr>
          </a:p>
          <a:p>
            <a:pPr lvl="1">
              <a:buClr>
                <a:srgbClr val="56C5FF"/>
              </a:buClr>
              <a:buFont typeface="Wingdings" panose="05000000000000000000" pitchFamily="2" charset="2"/>
              <a:buChar char="ü"/>
            </a:pPr>
            <a:r>
              <a:rPr lang="el-GR" sz="2800" dirty="0">
                <a:solidFill>
                  <a:prstClr val="white"/>
                </a:solidFill>
              </a:rPr>
              <a:t>Αξιοπιστία συστήματος</a:t>
            </a:r>
            <a:endParaRPr lang="en-US" sz="2800" dirty="0">
              <a:solidFill>
                <a:prstClr val="white"/>
              </a:solidFill>
            </a:endParaRPr>
          </a:p>
        </p:txBody>
      </p:sp>
      <p:sp>
        <p:nvSpPr>
          <p:cNvPr id="2" name="Στρογγυλεμένο ορθογώνιο 1"/>
          <p:cNvSpPr/>
          <p:nvPr/>
        </p:nvSpPr>
        <p:spPr>
          <a:xfrm>
            <a:off x="621804" y="548680"/>
            <a:ext cx="10729192" cy="1008112"/>
          </a:xfrm>
          <a:prstGeom prst="round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el-GR"/>
          </a:p>
        </p:txBody>
      </p:sp>
      <p:sp>
        <p:nvSpPr>
          <p:cNvPr id="3" name="Θέση υποσέλιδου 2">
            <a:extLst>
              <a:ext uri="{FF2B5EF4-FFF2-40B4-BE49-F238E27FC236}">
                <a16:creationId xmlns:a16="http://schemas.microsoft.com/office/drawing/2014/main" id="{156A9C51-17C7-4E0C-99E4-924A1B084C0B}"/>
              </a:ext>
            </a:extLst>
          </p:cNvPr>
          <p:cNvSpPr>
            <a:spLocks noGrp="1"/>
          </p:cNvSpPr>
          <p:nvPr>
            <p:ph type="ftr" sz="quarter" idx="11"/>
          </p:nvPr>
        </p:nvSpPr>
        <p:spPr/>
        <p:txBody>
          <a:bodyPr/>
          <a:lstStyle/>
          <a:p>
            <a:pPr rtl="0"/>
            <a:r>
              <a:rPr lang="en-US" noProof="0"/>
              <a:t>Docker</a:t>
            </a:r>
            <a:endParaRPr lang="el-GR" noProof="0" dirty="0"/>
          </a:p>
        </p:txBody>
      </p:sp>
      <p:sp>
        <p:nvSpPr>
          <p:cNvPr id="4" name="Θέση αριθμού διαφάνειας 3">
            <a:extLst>
              <a:ext uri="{FF2B5EF4-FFF2-40B4-BE49-F238E27FC236}">
                <a16:creationId xmlns:a16="http://schemas.microsoft.com/office/drawing/2014/main" id="{701722EE-C4C8-40BD-8B4D-4FA2E6624250}"/>
              </a:ext>
            </a:extLst>
          </p:cNvPr>
          <p:cNvSpPr>
            <a:spLocks noGrp="1"/>
          </p:cNvSpPr>
          <p:nvPr>
            <p:ph type="sldNum" sz="quarter" idx="12"/>
          </p:nvPr>
        </p:nvSpPr>
        <p:spPr/>
        <p:txBody>
          <a:bodyPr/>
          <a:lstStyle/>
          <a:p>
            <a:pPr rtl="0"/>
            <a:fld id="{2A013F82-EE5E-44EE-A61D-E31C6657F26F}" type="slidenum">
              <a:rPr lang="el-GR" noProof="0" smtClean="0"/>
              <a:t>5</a:t>
            </a:fld>
            <a:endParaRPr lang="el-GR" noProof="0" dirty="0"/>
          </a:p>
        </p:txBody>
      </p:sp>
    </p:spTree>
    <p:extLst>
      <p:ext uri="{BB962C8B-B14F-4D97-AF65-F5344CB8AC3E}">
        <p14:creationId xmlns:p14="http://schemas.microsoft.com/office/powerpoint/2010/main" val="1257844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Τίτλος 12"/>
          <p:cNvSpPr>
            <a:spLocks noGrp="1"/>
          </p:cNvSpPr>
          <p:nvPr>
            <p:ph type="title"/>
          </p:nvPr>
        </p:nvSpPr>
        <p:spPr>
          <a:xfrm>
            <a:off x="1839571" y="548680"/>
            <a:ext cx="9583433" cy="1512168"/>
          </a:xfrm>
        </p:spPr>
        <p:txBody>
          <a:bodyPr rtlCol="0">
            <a:noAutofit/>
          </a:bodyPr>
          <a:lstStyle/>
          <a:p>
            <a:pPr rtl="0"/>
            <a:r>
              <a:rPr lang="el-GR" sz="5400" dirty="0"/>
              <a:t>Δημοφιλείς εφαρμογές που τρέχουν σε </a:t>
            </a:r>
            <a:r>
              <a:rPr lang="en-US" sz="5400" dirty="0"/>
              <a:t>containers </a:t>
            </a:r>
            <a:endParaRPr lang="el-GR" sz="5400" dirty="0"/>
          </a:p>
        </p:txBody>
      </p:sp>
      <p:pic>
        <p:nvPicPr>
          <p:cNvPr id="4" name="Θέση περιεχομένου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03467" y="2708920"/>
            <a:ext cx="10525904" cy="3359065"/>
          </a:xfrm>
        </p:spPr>
      </p:pic>
      <p:sp>
        <p:nvSpPr>
          <p:cNvPr id="5" name="Στρογγυλεμένο ορθογώνιο 4"/>
          <p:cNvSpPr/>
          <p:nvPr/>
        </p:nvSpPr>
        <p:spPr>
          <a:xfrm>
            <a:off x="1701924" y="332656"/>
            <a:ext cx="8712968" cy="1728192"/>
          </a:xfrm>
          <a:prstGeom prst="round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el-GR"/>
          </a:p>
        </p:txBody>
      </p:sp>
      <p:sp>
        <p:nvSpPr>
          <p:cNvPr id="2" name="Θέση υποσέλιδου 1">
            <a:extLst>
              <a:ext uri="{FF2B5EF4-FFF2-40B4-BE49-F238E27FC236}">
                <a16:creationId xmlns:a16="http://schemas.microsoft.com/office/drawing/2014/main" id="{D905A945-491D-4CC7-90D4-0375AA6B37DC}"/>
              </a:ext>
            </a:extLst>
          </p:cNvPr>
          <p:cNvSpPr>
            <a:spLocks noGrp="1"/>
          </p:cNvSpPr>
          <p:nvPr>
            <p:ph type="ftr" sz="quarter" idx="11"/>
          </p:nvPr>
        </p:nvSpPr>
        <p:spPr/>
        <p:txBody>
          <a:bodyPr/>
          <a:lstStyle/>
          <a:p>
            <a:pPr rtl="0"/>
            <a:r>
              <a:rPr lang="en-US" noProof="0"/>
              <a:t>Docker</a:t>
            </a:r>
            <a:endParaRPr lang="el-GR" noProof="0" dirty="0"/>
          </a:p>
        </p:txBody>
      </p:sp>
      <p:sp>
        <p:nvSpPr>
          <p:cNvPr id="3" name="Θέση αριθμού διαφάνειας 2">
            <a:extLst>
              <a:ext uri="{FF2B5EF4-FFF2-40B4-BE49-F238E27FC236}">
                <a16:creationId xmlns:a16="http://schemas.microsoft.com/office/drawing/2014/main" id="{75F7A29C-BA73-4509-B45E-C172C650360A}"/>
              </a:ext>
            </a:extLst>
          </p:cNvPr>
          <p:cNvSpPr>
            <a:spLocks noGrp="1"/>
          </p:cNvSpPr>
          <p:nvPr>
            <p:ph type="sldNum" sz="quarter" idx="12"/>
          </p:nvPr>
        </p:nvSpPr>
        <p:spPr/>
        <p:txBody>
          <a:bodyPr/>
          <a:lstStyle/>
          <a:p>
            <a:pPr rtl="0"/>
            <a:fld id="{2A013F82-EE5E-44EE-A61D-E31C6657F26F}" type="slidenum">
              <a:rPr lang="el-GR" noProof="0" smtClean="0"/>
              <a:t>50</a:t>
            </a:fld>
            <a:endParaRPr lang="el-GR" noProof="0" dirty="0"/>
          </a:p>
        </p:txBody>
      </p:sp>
    </p:spTree>
    <p:extLst>
      <p:ext uri="{BB962C8B-B14F-4D97-AF65-F5344CB8AC3E}">
        <p14:creationId xmlns:p14="http://schemas.microsoft.com/office/powerpoint/2010/main" val="3382724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059614" y="2514600"/>
            <a:ext cx="10003350" cy="2819400"/>
          </a:xfrm>
        </p:spPr>
        <p:txBody>
          <a:bodyPr rtlCol="0"/>
          <a:lstStyle/>
          <a:p>
            <a:pPr rtl="0"/>
            <a:r>
              <a:rPr lang="el-GR" dirty="0"/>
              <a:t>Ευχαριστούμε για την προσοχή σας!</a:t>
            </a:r>
            <a:br>
              <a:rPr lang="el-GR" dirty="0"/>
            </a:br>
            <a:endParaRPr lang="el-GR" dirty="0"/>
          </a:p>
        </p:txBody>
      </p:sp>
      <p:sp>
        <p:nvSpPr>
          <p:cNvPr id="3" name="Θέση υποσέλιδου 2">
            <a:extLst>
              <a:ext uri="{FF2B5EF4-FFF2-40B4-BE49-F238E27FC236}">
                <a16:creationId xmlns:a16="http://schemas.microsoft.com/office/drawing/2014/main" id="{98F13BA8-F437-4517-8190-39887716AD58}"/>
              </a:ext>
            </a:extLst>
          </p:cNvPr>
          <p:cNvSpPr>
            <a:spLocks noGrp="1"/>
          </p:cNvSpPr>
          <p:nvPr>
            <p:ph type="ftr" sz="quarter" idx="11"/>
          </p:nvPr>
        </p:nvSpPr>
        <p:spPr/>
        <p:txBody>
          <a:bodyPr/>
          <a:lstStyle/>
          <a:p>
            <a:pPr rtl="0"/>
            <a:r>
              <a:rPr lang="en-US" noProof="0"/>
              <a:t>Docker</a:t>
            </a:r>
            <a:endParaRPr lang="el-GR" noProof="0" dirty="0"/>
          </a:p>
        </p:txBody>
      </p:sp>
      <p:sp>
        <p:nvSpPr>
          <p:cNvPr id="4" name="Θέση αριθμού διαφάνειας 3">
            <a:extLst>
              <a:ext uri="{FF2B5EF4-FFF2-40B4-BE49-F238E27FC236}">
                <a16:creationId xmlns:a16="http://schemas.microsoft.com/office/drawing/2014/main" id="{C015494F-FA9C-4ED2-80B4-7723354F2D47}"/>
              </a:ext>
            </a:extLst>
          </p:cNvPr>
          <p:cNvSpPr>
            <a:spLocks noGrp="1"/>
          </p:cNvSpPr>
          <p:nvPr>
            <p:ph type="sldNum" sz="quarter" idx="12"/>
          </p:nvPr>
        </p:nvSpPr>
        <p:spPr/>
        <p:txBody>
          <a:bodyPr/>
          <a:lstStyle/>
          <a:p>
            <a:pPr rtl="0"/>
            <a:fld id="{2A013F82-EE5E-44EE-A61D-E31C6657F26F}" type="slidenum">
              <a:rPr lang="el-GR" noProof="0" smtClean="0"/>
              <a:t>51</a:t>
            </a:fld>
            <a:endParaRPr lang="el-GR" noProof="0" dirty="0"/>
          </a:p>
        </p:txBody>
      </p:sp>
    </p:spTree>
    <p:extLst>
      <p:ext uri="{BB962C8B-B14F-4D97-AF65-F5344CB8AC3E}">
        <p14:creationId xmlns:p14="http://schemas.microsoft.com/office/powerpoint/2010/main" val="3781457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Τίτλος 12"/>
          <p:cNvSpPr>
            <a:spLocks noGrp="1"/>
          </p:cNvSpPr>
          <p:nvPr>
            <p:ph type="title"/>
          </p:nvPr>
        </p:nvSpPr>
        <p:spPr>
          <a:xfrm>
            <a:off x="909835" y="476672"/>
            <a:ext cx="10476655" cy="1152128"/>
          </a:xfrm>
        </p:spPr>
        <p:txBody>
          <a:bodyPr rtlCol="0">
            <a:noAutofit/>
          </a:bodyPr>
          <a:lstStyle/>
          <a:p>
            <a:pPr rtl="0"/>
            <a:r>
              <a:rPr lang="en-US" sz="6000" dirty="0"/>
              <a:t>Virtualization</a:t>
            </a:r>
            <a:r>
              <a:rPr lang="el-GR" sz="6000" dirty="0"/>
              <a:t> - Εικονικοποίηση</a:t>
            </a:r>
          </a:p>
        </p:txBody>
      </p:sp>
      <p:sp>
        <p:nvSpPr>
          <p:cNvPr id="14" name="Σύμβολο κράτησης θέσης περιεχομένου 13"/>
          <p:cNvSpPr>
            <a:spLocks noGrp="1"/>
          </p:cNvSpPr>
          <p:nvPr>
            <p:ph idx="1"/>
          </p:nvPr>
        </p:nvSpPr>
        <p:spPr>
          <a:xfrm>
            <a:off x="945840" y="1988840"/>
            <a:ext cx="10404646" cy="4320480"/>
          </a:xfrm>
        </p:spPr>
        <p:txBody>
          <a:bodyPr rtlCol="0">
            <a:normAutofit/>
          </a:bodyPr>
          <a:lstStyle/>
          <a:p>
            <a:pPr rtl="0">
              <a:spcAft>
                <a:spcPts val="1200"/>
              </a:spcAft>
              <a:buFont typeface="Wingdings" panose="05000000000000000000" pitchFamily="2" charset="2"/>
              <a:buChar char="Ø"/>
            </a:pPr>
            <a:r>
              <a:rPr lang="el-GR" sz="4000" dirty="0"/>
              <a:t>Κύριες μορφές </a:t>
            </a:r>
            <a:r>
              <a:rPr lang="el-GR" sz="4000" dirty="0" err="1"/>
              <a:t>εικονικοποίησης</a:t>
            </a:r>
            <a:r>
              <a:rPr lang="el-GR" sz="4000" dirty="0"/>
              <a:t>:</a:t>
            </a:r>
          </a:p>
          <a:p>
            <a:pPr lvl="1">
              <a:buFont typeface="Wingdings" panose="05000000000000000000" pitchFamily="2" charset="2"/>
              <a:buChar char="ü"/>
            </a:pPr>
            <a:r>
              <a:rPr lang="el-GR" sz="40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 </a:t>
            </a:r>
            <a:r>
              <a:rPr lang="el-GR" sz="4000" b="1" dirty="0" err="1">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Εικονικοποίηση</a:t>
            </a:r>
            <a:r>
              <a:rPr lang="el-GR" sz="40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 υλικού</a:t>
            </a:r>
          </a:p>
          <a:p>
            <a:pPr marL="231775" lvl="1" indent="0">
              <a:spcBef>
                <a:spcPts val="0"/>
              </a:spcBef>
              <a:spcAft>
                <a:spcPts val="1200"/>
              </a:spcAft>
              <a:buNone/>
            </a:pPr>
            <a:r>
              <a:rPr lang="el-GR" sz="40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    (</a:t>
            </a:r>
            <a:r>
              <a:rPr lang="en-US" sz="40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Hypervisor based virtualization</a:t>
            </a:r>
            <a:r>
              <a:rPr lang="el-GR" sz="40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a:t>
            </a:r>
          </a:p>
          <a:p>
            <a:pPr lvl="1">
              <a:buFont typeface="Wingdings" panose="05000000000000000000" pitchFamily="2" charset="2"/>
              <a:buChar char="ü"/>
            </a:pPr>
            <a:r>
              <a:rPr lang="el-GR" sz="40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 </a:t>
            </a:r>
            <a:r>
              <a:rPr lang="el-GR" sz="4000" b="1" dirty="0" err="1">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Εικονικοποίηση</a:t>
            </a:r>
            <a:r>
              <a:rPr lang="el-GR" sz="40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 λογισμικού</a:t>
            </a:r>
          </a:p>
          <a:p>
            <a:pPr marL="231775" lvl="1" indent="0">
              <a:spcBef>
                <a:spcPts val="0"/>
              </a:spcBef>
              <a:buNone/>
            </a:pPr>
            <a:r>
              <a:rPr lang="el-GR" sz="40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    (</a:t>
            </a:r>
            <a:r>
              <a:rPr lang="en-US" sz="40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Container based virtualization</a:t>
            </a:r>
            <a:r>
              <a:rPr lang="el-GR" sz="40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a:t>
            </a:r>
          </a:p>
          <a:p>
            <a:pPr rtl="0"/>
            <a:endParaRPr lang="el-GR" dirty="0"/>
          </a:p>
          <a:p>
            <a:pPr rtl="0"/>
            <a:endParaRPr lang="el-GR" dirty="0"/>
          </a:p>
        </p:txBody>
      </p:sp>
      <p:sp>
        <p:nvSpPr>
          <p:cNvPr id="2" name="Στρογγυλεμένο ορθογώνιο 1"/>
          <p:cNvSpPr/>
          <p:nvPr/>
        </p:nvSpPr>
        <p:spPr>
          <a:xfrm>
            <a:off x="909835" y="692696"/>
            <a:ext cx="10657185" cy="936104"/>
          </a:xfrm>
          <a:prstGeom prst="round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el-GR"/>
          </a:p>
        </p:txBody>
      </p:sp>
      <p:sp>
        <p:nvSpPr>
          <p:cNvPr id="3" name="Θέση υποσέλιδου 2">
            <a:extLst>
              <a:ext uri="{FF2B5EF4-FFF2-40B4-BE49-F238E27FC236}">
                <a16:creationId xmlns:a16="http://schemas.microsoft.com/office/drawing/2014/main" id="{532EEE59-C004-4681-BB4F-3F8AFB8C645F}"/>
              </a:ext>
            </a:extLst>
          </p:cNvPr>
          <p:cNvSpPr>
            <a:spLocks noGrp="1"/>
          </p:cNvSpPr>
          <p:nvPr>
            <p:ph type="ftr" sz="quarter" idx="11"/>
          </p:nvPr>
        </p:nvSpPr>
        <p:spPr/>
        <p:txBody>
          <a:bodyPr/>
          <a:lstStyle/>
          <a:p>
            <a:pPr rtl="0"/>
            <a:r>
              <a:rPr lang="en-US" noProof="0"/>
              <a:t>Docker</a:t>
            </a:r>
            <a:endParaRPr lang="el-GR" noProof="0" dirty="0"/>
          </a:p>
        </p:txBody>
      </p:sp>
      <p:sp>
        <p:nvSpPr>
          <p:cNvPr id="4" name="Θέση αριθμού διαφάνειας 3">
            <a:extLst>
              <a:ext uri="{FF2B5EF4-FFF2-40B4-BE49-F238E27FC236}">
                <a16:creationId xmlns:a16="http://schemas.microsoft.com/office/drawing/2014/main" id="{DD8812C4-A37F-466C-BE91-E37CEEFADE32}"/>
              </a:ext>
            </a:extLst>
          </p:cNvPr>
          <p:cNvSpPr>
            <a:spLocks noGrp="1"/>
          </p:cNvSpPr>
          <p:nvPr>
            <p:ph type="sldNum" sz="quarter" idx="12"/>
          </p:nvPr>
        </p:nvSpPr>
        <p:spPr/>
        <p:txBody>
          <a:bodyPr/>
          <a:lstStyle/>
          <a:p>
            <a:pPr rtl="0"/>
            <a:fld id="{2A013F82-EE5E-44EE-A61D-E31C6657F26F}" type="slidenum">
              <a:rPr lang="el-GR" noProof="0" smtClean="0"/>
              <a:t>6</a:t>
            </a:fld>
            <a:endParaRPr lang="el-GR" noProof="0" dirty="0"/>
          </a:p>
        </p:txBody>
      </p:sp>
    </p:spTree>
    <p:extLst>
      <p:ext uri="{BB962C8B-B14F-4D97-AF65-F5344CB8AC3E}">
        <p14:creationId xmlns:p14="http://schemas.microsoft.com/office/powerpoint/2010/main" val="3359035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υποσέλιδου 3">
            <a:extLst>
              <a:ext uri="{FF2B5EF4-FFF2-40B4-BE49-F238E27FC236}">
                <a16:creationId xmlns:a16="http://schemas.microsoft.com/office/drawing/2014/main" id="{588F7AB1-7B7D-40A7-8579-0FE19A3EF89A}"/>
              </a:ext>
            </a:extLst>
          </p:cNvPr>
          <p:cNvSpPr>
            <a:spLocks noGrp="1"/>
          </p:cNvSpPr>
          <p:nvPr>
            <p:ph type="ftr" sz="quarter" idx="11"/>
          </p:nvPr>
        </p:nvSpPr>
        <p:spPr/>
        <p:txBody>
          <a:bodyPr/>
          <a:lstStyle/>
          <a:p>
            <a:pPr rtl="0"/>
            <a:r>
              <a:rPr lang="en-US" noProof="0"/>
              <a:t>Docker</a:t>
            </a:r>
            <a:endParaRPr lang="el-GR" noProof="0" dirty="0"/>
          </a:p>
        </p:txBody>
      </p:sp>
      <p:sp>
        <p:nvSpPr>
          <p:cNvPr id="5" name="Θέση αριθμού διαφάνειας 4">
            <a:extLst>
              <a:ext uri="{FF2B5EF4-FFF2-40B4-BE49-F238E27FC236}">
                <a16:creationId xmlns:a16="http://schemas.microsoft.com/office/drawing/2014/main" id="{0A9AF345-EDAE-46A0-ADFE-9E0A043C6810}"/>
              </a:ext>
            </a:extLst>
          </p:cNvPr>
          <p:cNvSpPr>
            <a:spLocks noGrp="1"/>
          </p:cNvSpPr>
          <p:nvPr>
            <p:ph type="sldNum" sz="quarter" idx="12"/>
          </p:nvPr>
        </p:nvSpPr>
        <p:spPr/>
        <p:txBody>
          <a:bodyPr/>
          <a:lstStyle/>
          <a:p>
            <a:pPr rtl="0"/>
            <a:fld id="{2A013F82-EE5E-44EE-A61D-E31C6657F26F}" type="slidenum">
              <a:rPr lang="el-GR" noProof="0" smtClean="0"/>
              <a:t>7</a:t>
            </a:fld>
            <a:endParaRPr lang="el-GR" noProof="0" dirty="0"/>
          </a:p>
        </p:txBody>
      </p:sp>
      <p:sp>
        <p:nvSpPr>
          <p:cNvPr id="6" name="Τίτλος 12">
            <a:extLst>
              <a:ext uri="{FF2B5EF4-FFF2-40B4-BE49-F238E27FC236}">
                <a16:creationId xmlns:a16="http://schemas.microsoft.com/office/drawing/2014/main" id="{6BAD783C-458B-4EA1-BA0E-49A3A73D4F04}"/>
              </a:ext>
            </a:extLst>
          </p:cNvPr>
          <p:cNvSpPr>
            <a:spLocks noGrp="1"/>
          </p:cNvSpPr>
          <p:nvPr>
            <p:ph type="title"/>
          </p:nvPr>
        </p:nvSpPr>
        <p:spPr>
          <a:xfrm>
            <a:off x="818378" y="395290"/>
            <a:ext cx="10945216" cy="975068"/>
          </a:xfrm>
        </p:spPr>
        <p:txBody>
          <a:bodyPr rtlCol="0">
            <a:noAutofit/>
          </a:bodyPr>
          <a:lstStyle/>
          <a:p>
            <a:r>
              <a:rPr lang="el-GR" sz="4000" dirty="0"/>
              <a:t>Αρχιτεκτονική </a:t>
            </a:r>
            <a:r>
              <a:rPr lang="el-GR" sz="4000" dirty="0" err="1"/>
              <a:t>Εικονικοποίησης</a:t>
            </a:r>
            <a:r>
              <a:rPr lang="el-GR" sz="4000" dirty="0"/>
              <a:t> υλικού (</a:t>
            </a:r>
            <a:r>
              <a:rPr lang="en-US" sz="4000" dirty="0"/>
              <a:t>VM)</a:t>
            </a:r>
            <a:endParaRPr lang="el-GR" sz="4000" dirty="0"/>
          </a:p>
        </p:txBody>
      </p:sp>
      <p:sp>
        <p:nvSpPr>
          <p:cNvPr id="7" name="Στρογγυλεμένο ορθογώνιο 13">
            <a:extLst>
              <a:ext uri="{FF2B5EF4-FFF2-40B4-BE49-F238E27FC236}">
                <a16:creationId xmlns:a16="http://schemas.microsoft.com/office/drawing/2014/main" id="{B4EC237D-368C-4CA3-BF5D-80F0BD136102}"/>
              </a:ext>
            </a:extLst>
          </p:cNvPr>
          <p:cNvSpPr/>
          <p:nvPr/>
        </p:nvSpPr>
        <p:spPr>
          <a:xfrm>
            <a:off x="765820" y="476672"/>
            <a:ext cx="10657184" cy="1070828"/>
          </a:xfrm>
          <a:prstGeom prst="round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el-GR"/>
          </a:p>
        </p:txBody>
      </p:sp>
      <p:pic>
        <p:nvPicPr>
          <p:cNvPr id="8" name="Εικόνα 7">
            <a:extLst>
              <a:ext uri="{FF2B5EF4-FFF2-40B4-BE49-F238E27FC236}">
                <a16:creationId xmlns:a16="http://schemas.microsoft.com/office/drawing/2014/main" id="{CE6C5BA7-6F7B-44BF-8929-EC578FF21E8A}"/>
              </a:ext>
            </a:extLst>
          </p:cNvPr>
          <p:cNvPicPr>
            <a:picLocks noChangeAspect="1"/>
          </p:cNvPicPr>
          <p:nvPr/>
        </p:nvPicPr>
        <p:blipFill>
          <a:blip r:embed="rId3"/>
          <a:stretch>
            <a:fillRect/>
          </a:stretch>
        </p:blipFill>
        <p:spPr>
          <a:xfrm>
            <a:off x="4284734" y="1916832"/>
            <a:ext cx="3609878" cy="3960440"/>
          </a:xfrm>
          <a:prstGeom prst="rect">
            <a:avLst/>
          </a:prstGeom>
        </p:spPr>
      </p:pic>
      <p:sp>
        <p:nvSpPr>
          <p:cNvPr id="9" name="Αριστερό άγκιστρο 5">
            <a:extLst>
              <a:ext uri="{FF2B5EF4-FFF2-40B4-BE49-F238E27FC236}">
                <a16:creationId xmlns:a16="http://schemas.microsoft.com/office/drawing/2014/main" id="{4B387F51-D0E9-4EEE-A70D-382DC68123A1}"/>
              </a:ext>
            </a:extLst>
          </p:cNvPr>
          <p:cNvSpPr/>
          <p:nvPr/>
        </p:nvSpPr>
        <p:spPr>
          <a:xfrm>
            <a:off x="3862164" y="1916832"/>
            <a:ext cx="360064" cy="2160240"/>
          </a:xfrm>
          <a:custGeom>
            <a:avLst/>
            <a:gdLst>
              <a:gd name="connsiteX0" fmla="*/ 360040 w 360040"/>
              <a:gd name="connsiteY0" fmla="*/ 2304256 h 2304256"/>
              <a:gd name="connsiteX1" fmla="*/ 180020 w 360040"/>
              <a:gd name="connsiteY1" fmla="*/ 2274254 h 2304256"/>
              <a:gd name="connsiteX2" fmla="*/ 180020 w 360040"/>
              <a:gd name="connsiteY2" fmla="*/ 1182130 h 2304256"/>
              <a:gd name="connsiteX3" fmla="*/ 0 w 360040"/>
              <a:gd name="connsiteY3" fmla="*/ 1152128 h 2304256"/>
              <a:gd name="connsiteX4" fmla="*/ 180020 w 360040"/>
              <a:gd name="connsiteY4" fmla="*/ 1122126 h 2304256"/>
              <a:gd name="connsiteX5" fmla="*/ 180020 w 360040"/>
              <a:gd name="connsiteY5" fmla="*/ 30002 h 2304256"/>
              <a:gd name="connsiteX6" fmla="*/ 360040 w 360040"/>
              <a:gd name="connsiteY6" fmla="*/ 0 h 2304256"/>
              <a:gd name="connsiteX7" fmla="*/ 360040 w 360040"/>
              <a:gd name="connsiteY7" fmla="*/ 2304256 h 2304256"/>
              <a:gd name="connsiteX0" fmla="*/ 360040 w 360040"/>
              <a:gd name="connsiteY0" fmla="*/ 2304256 h 2304256"/>
              <a:gd name="connsiteX1" fmla="*/ 180020 w 360040"/>
              <a:gd name="connsiteY1" fmla="*/ 2274254 h 2304256"/>
              <a:gd name="connsiteX2" fmla="*/ 180020 w 360040"/>
              <a:gd name="connsiteY2" fmla="*/ 1182130 h 2304256"/>
              <a:gd name="connsiteX3" fmla="*/ 0 w 360040"/>
              <a:gd name="connsiteY3" fmla="*/ 1152128 h 2304256"/>
              <a:gd name="connsiteX4" fmla="*/ 180020 w 360040"/>
              <a:gd name="connsiteY4" fmla="*/ 1122126 h 2304256"/>
              <a:gd name="connsiteX5" fmla="*/ 180020 w 360040"/>
              <a:gd name="connsiteY5" fmla="*/ 30002 h 2304256"/>
              <a:gd name="connsiteX6" fmla="*/ 360040 w 360040"/>
              <a:gd name="connsiteY6" fmla="*/ 0 h 2304256"/>
              <a:gd name="connsiteX0" fmla="*/ 360064 w 360064"/>
              <a:gd name="connsiteY0" fmla="*/ 2304256 h 2304256"/>
              <a:gd name="connsiteX1" fmla="*/ 180044 w 360064"/>
              <a:gd name="connsiteY1" fmla="*/ 2274254 h 2304256"/>
              <a:gd name="connsiteX2" fmla="*/ 180044 w 360064"/>
              <a:gd name="connsiteY2" fmla="*/ 1182130 h 2304256"/>
              <a:gd name="connsiteX3" fmla="*/ 24 w 360064"/>
              <a:gd name="connsiteY3" fmla="*/ 1152128 h 2304256"/>
              <a:gd name="connsiteX4" fmla="*/ 180044 w 360064"/>
              <a:gd name="connsiteY4" fmla="*/ 1122126 h 2304256"/>
              <a:gd name="connsiteX5" fmla="*/ 180044 w 360064"/>
              <a:gd name="connsiteY5" fmla="*/ 30002 h 2304256"/>
              <a:gd name="connsiteX6" fmla="*/ 360064 w 360064"/>
              <a:gd name="connsiteY6" fmla="*/ 0 h 2304256"/>
              <a:gd name="connsiteX7" fmla="*/ 360064 w 360064"/>
              <a:gd name="connsiteY7" fmla="*/ 2304256 h 2304256"/>
              <a:gd name="connsiteX0" fmla="*/ 360064 w 360064"/>
              <a:gd name="connsiteY0" fmla="*/ 2304256 h 2304256"/>
              <a:gd name="connsiteX1" fmla="*/ 180044 w 360064"/>
              <a:gd name="connsiteY1" fmla="*/ 2274254 h 2304256"/>
              <a:gd name="connsiteX2" fmla="*/ 180044 w 360064"/>
              <a:gd name="connsiteY2" fmla="*/ 1182130 h 2304256"/>
              <a:gd name="connsiteX3" fmla="*/ 24 w 360064"/>
              <a:gd name="connsiteY3" fmla="*/ 1152128 h 2304256"/>
              <a:gd name="connsiteX4" fmla="*/ 194793 w 360064"/>
              <a:gd name="connsiteY4" fmla="*/ 871404 h 2304256"/>
              <a:gd name="connsiteX5" fmla="*/ 180044 w 360064"/>
              <a:gd name="connsiteY5" fmla="*/ 30002 h 2304256"/>
              <a:gd name="connsiteX6" fmla="*/ 360064 w 360064"/>
              <a:gd name="connsiteY6" fmla="*/ 0 h 2304256"/>
              <a:gd name="connsiteX0" fmla="*/ 360064 w 360064"/>
              <a:gd name="connsiteY0" fmla="*/ 2304256 h 2304256"/>
              <a:gd name="connsiteX1" fmla="*/ 180044 w 360064"/>
              <a:gd name="connsiteY1" fmla="*/ 2274254 h 2304256"/>
              <a:gd name="connsiteX2" fmla="*/ 180044 w 360064"/>
              <a:gd name="connsiteY2" fmla="*/ 1182130 h 2304256"/>
              <a:gd name="connsiteX3" fmla="*/ 24 w 360064"/>
              <a:gd name="connsiteY3" fmla="*/ 1152128 h 2304256"/>
              <a:gd name="connsiteX4" fmla="*/ 180044 w 360064"/>
              <a:gd name="connsiteY4" fmla="*/ 1122126 h 2304256"/>
              <a:gd name="connsiteX5" fmla="*/ 180044 w 360064"/>
              <a:gd name="connsiteY5" fmla="*/ 30002 h 2304256"/>
              <a:gd name="connsiteX6" fmla="*/ 360064 w 360064"/>
              <a:gd name="connsiteY6" fmla="*/ 0 h 2304256"/>
              <a:gd name="connsiteX7" fmla="*/ 360064 w 360064"/>
              <a:gd name="connsiteY7" fmla="*/ 2304256 h 2304256"/>
              <a:gd name="connsiteX0" fmla="*/ 360064 w 360064"/>
              <a:gd name="connsiteY0" fmla="*/ 2304256 h 2304256"/>
              <a:gd name="connsiteX1" fmla="*/ 180044 w 360064"/>
              <a:gd name="connsiteY1" fmla="*/ 2274254 h 2304256"/>
              <a:gd name="connsiteX2" fmla="*/ 180044 w 360064"/>
              <a:gd name="connsiteY2" fmla="*/ 1403355 h 2304256"/>
              <a:gd name="connsiteX3" fmla="*/ 24 w 360064"/>
              <a:gd name="connsiteY3" fmla="*/ 1152128 h 2304256"/>
              <a:gd name="connsiteX4" fmla="*/ 194793 w 360064"/>
              <a:gd name="connsiteY4" fmla="*/ 871404 h 2304256"/>
              <a:gd name="connsiteX5" fmla="*/ 180044 w 360064"/>
              <a:gd name="connsiteY5" fmla="*/ 30002 h 2304256"/>
              <a:gd name="connsiteX6" fmla="*/ 360064 w 360064"/>
              <a:gd name="connsiteY6" fmla="*/ 0 h 2304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0064" h="2304256" stroke="0" extrusionOk="0">
                <a:moveTo>
                  <a:pt x="360064" y="2304256"/>
                </a:moveTo>
                <a:cubicBezTo>
                  <a:pt x="260642" y="2304256"/>
                  <a:pt x="180044" y="2290824"/>
                  <a:pt x="180044" y="2274254"/>
                </a:cubicBezTo>
                <a:lnTo>
                  <a:pt x="180044" y="1182130"/>
                </a:lnTo>
                <a:cubicBezTo>
                  <a:pt x="180044" y="1165560"/>
                  <a:pt x="99446" y="1152128"/>
                  <a:pt x="24" y="1152128"/>
                </a:cubicBezTo>
                <a:cubicBezTo>
                  <a:pt x="99446" y="1152128"/>
                  <a:pt x="180044" y="1138696"/>
                  <a:pt x="180044" y="1122126"/>
                </a:cubicBezTo>
                <a:lnTo>
                  <a:pt x="180044" y="30002"/>
                </a:lnTo>
                <a:cubicBezTo>
                  <a:pt x="180044" y="13432"/>
                  <a:pt x="260642" y="0"/>
                  <a:pt x="360064" y="0"/>
                </a:cubicBezTo>
                <a:lnTo>
                  <a:pt x="360064" y="2304256"/>
                </a:lnTo>
                <a:close/>
              </a:path>
              <a:path w="360064" h="2304256" fill="none">
                <a:moveTo>
                  <a:pt x="360064" y="2304256"/>
                </a:moveTo>
                <a:cubicBezTo>
                  <a:pt x="260642" y="2304256"/>
                  <a:pt x="180044" y="2290824"/>
                  <a:pt x="180044" y="2274254"/>
                </a:cubicBezTo>
                <a:lnTo>
                  <a:pt x="180044" y="1403355"/>
                </a:lnTo>
                <a:cubicBezTo>
                  <a:pt x="180044" y="1386785"/>
                  <a:pt x="-2434" y="1240786"/>
                  <a:pt x="24" y="1152128"/>
                </a:cubicBezTo>
                <a:cubicBezTo>
                  <a:pt x="2482" y="1063470"/>
                  <a:pt x="194793" y="887974"/>
                  <a:pt x="194793" y="871404"/>
                </a:cubicBezTo>
                <a:cubicBezTo>
                  <a:pt x="194793" y="507363"/>
                  <a:pt x="180044" y="394043"/>
                  <a:pt x="180044" y="30002"/>
                </a:cubicBezTo>
                <a:cubicBezTo>
                  <a:pt x="180044" y="13432"/>
                  <a:pt x="260642" y="0"/>
                  <a:pt x="360064" y="0"/>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10" name="TextBox 9">
            <a:extLst>
              <a:ext uri="{FF2B5EF4-FFF2-40B4-BE49-F238E27FC236}">
                <a16:creationId xmlns:a16="http://schemas.microsoft.com/office/drawing/2014/main" id="{4D01D778-A7A1-4312-BE61-7DAEB295AFC5}"/>
              </a:ext>
            </a:extLst>
          </p:cNvPr>
          <p:cNvSpPr txBox="1"/>
          <p:nvPr/>
        </p:nvSpPr>
        <p:spPr>
          <a:xfrm>
            <a:off x="3214092" y="2915652"/>
            <a:ext cx="710602" cy="369332"/>
          </a:xfrm>
          <a:prstGeom prst="rect">
            <a:avLst/>
          </a:prstGeom>
          <a:noFill/>
        </p:spPr>
        <p:txBody>
          <a:bodyPr wrap="square" rtlCol="0">
            <a:spAutoFit/>
          </a:bodyPr>
          <a:lstStyle/>
          <a:p>
            <a:r>
              <a:rPr lang="en-US" dirty="0"/>
              <a:t>VMs</a:t>
            </a:r>
            <a:endParaRPr lang="el-GR" dirty="0"/>
          </a:p>
        </p:txBody>
      </p:sp>
      <p:sp>
        <p:nvSpPr>
          <p:cNvPr id="11" name="TextBox 10">
            <a:extLst>
              <a:ext uri="{FF2B5EF4-FFF2-40B4-BE49-F238E27FC236}">
                <a16:creationId xmlns:a16="http://schemas.microsoft.com/office/drawing/2014/main" id="{801419B7-4A51-45A6-AA4C-2FC04861C4C0}"/>
              </a:ext>
            </a:extLst>
          </p:cNvPr>
          <p:cNvSpPr txBox="1"/>
          <p:nvPr/>
        </p:nvSpPr>
        <p:spPr>
          <a:xfrm>
            <a:off x="4582268" y="5877272"/>
            <a:ext cx="3240336" cy="369332"/>
          </a:xfrm>
          <a:prstGeom prst="rect">
            <a:avLst/>
          </a:prstGeom>
          <a:noFill/>
        </p:spPr>
        <p:txBody>
          <a:bodyPr wrap="square" rtlCol="0">
            <a:spAutoFit/>
          </a:bodyPr>
          <a:lstStyle/>
          <a:p>
            <a:r>
              <a:rPr lang="en-US" dirty="0"/>
              <a:t>Hypervisor-based virtualization</a:t>
            </a:r>
            <a:endParaRPr lang="el-GR" dirty="0"/>
          </a:p>
        </p:txBody>
      </p:sp>
    </p:spTree>
    <p:extLst>
      <p:ext uri="{BB962C8B-B14F-4D97-AF65-F5344CB8AC3E}">
        <p14:creationId xmlns:p14="http://schemas.microsoft.com/office/powerpoint/2010/main" val="1656200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Τίτλος 12"/>
          <p:cNvSpPr>
            <a:spLocks noGrp="1"/>
          </p:cNvSpPr>
          <p:nvPr>
            <p:ph type="title"/>
          </p:nvPr>
        </p:nvSpPr>
        <p:spPr>
          <a:xfrm>
            <a:off x="1159945" y="260648"/>
            <a:ext cx="9865096" cy="1656184"/>
          </a:xfrm>
        </p:spPr>
        <p:txBody>
          <a:bodyPr rtlCol="0">
            <a:noAutofit/>
          </a:bodyPr>
          <a:lstStyle/>
          <a:p>
            <a:pPr rtl="0"/>
            <a:r>
              <a:rPr lang="en-US" sz="4800" dirty="0"/>
              <a:t>Hypervisor based virtualization </a:t>
            </a:r>
            <a:r>
              <a:rPr lang="el-GR" sz="4800" dirty="0"/>
              <a:t>– Εικονικοποίηση υλικού</a:t>
            </a:r>
          </a:p>
        </p:txBody>
      </p:sp>
      <p:sp>
        <p:nvSpPr>
          <p:cNvPr id="14" name="Σύμβολο κράτησης θέσης περιεχομένου 13"/>
          <p:cNvSpPr>
            <a:spLocks noGrp="1"/>
          </p:cNvSpPr>
          <p:nvPr>
            <p:ph idx="1"/>
          </p:nvPr>
        </p:nvSpPr>
        <p:spPr>
          <a:xfrm>
            <a:off x="1159945" y="2256656"/>
            <a:ext cx="10225136" cy="4412704"/>
          </a:xfrm>
        </p:spPr>
        <p:txBody>
          <a:bodyPr rtlCol="0">
            <a:noAutofit/>
          </a:bodyPr>
          <a:lstStyle/>
          <a:p>
            <a:pPr algn="just" rtl="0"/>
            <a:r>
              <a:rPr lang="en-US" sz="4400" dirty="0"/>
              <a:t>Virtual Machine</a:t>
            </a:r>
            <a:r>
              <a:rPr lang="el-GR" sz="4400" dirty="0"/>
              <a:t>: </a:t>
            </a:r>
          </a:p>
          <a:p>
            <a:pPr marL="0" indent="0" algn="just" rtl="0">
              <a:buNone/>
            </a:pPr>
            <a:r>
              <a:rPr lang="el-GR" sz="4400" dirty="0"/>
              <a:t>«νοητή» ύπαρξη ενός υπολογιστή μέσα σε έναν άλλο, που εκτελεί το δικό του ανεξάρτητο λειτουργικό σύστημα </a:t>
            </a:r>
            <a:r>
              <a:rPr lang="en-US" sz="4400" dirty="0"/>
              <a:t>(OS)</a:t>
            </a:r>
            <a:r>
              <a:rPr lang="el-GR" sz="4400" dirty="0"/>
              <a:t>, εφαρμογές και υπηρεσίες σε έναν εικονικό εξοπλισμό</a:t>
            </a:r>
            <a:endParaRPr lang="en-US" sz="4400" dirty="0"/>
          </a:p>
        </p:txBody>
      </p:sp>
      <p:sp>
        <p:nvSpPr>
          <p:cNvPr id="2" name="Στρογγυλεμένο ορθογώνιο 1"/>
          <p:cNvSpPr/>
          <p:nvPr/>
        </p:nvSpPr>
        <p:spPr>
          <a:xfrm>
            <a:off x="981844" y="476672"/>
            <a:ext cx="9254947" cy="1440160"/>
          </a:xfrm>
          <a:prstGeom prst="round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el-GR"/>
          </a:p>
        </p:txBody>
      </p:sp>
      <p:sp>
        <p:nvSpPr>
          <p:cNvPr id="3" name="Θέση υποσέλιδου 2">
            <a:extLst>
              <a:ext uri="{FF2B5EF4-FFF2-40B4-BE49-F238E27FC236}">
                <a16:creationId xmlns:a16="http://schemas.microsoft.com/office/drawing/2014/main" id="{45E6FC35-396D-4BE6-9106-C16D8E8701AA}"/>
              </a:ext>
            </a:extLst>
          </p:cNvPr>
          <p:cNvSpPr>
            <a:spLocks noGrp="1"/>
          </p:cNvSpPr>
          <p:nvPr>
            <p:ph type="ftr" sz="quarter" idx="11"/>
          </p:nvPr>
        </p:nvSpPr>
        <p:spPr/>
        <p:txBody>
          <a:bodyPr/>
          <a:lstStyle/>
          <a:p>
            <a:pPr rtl="0"/>
            <a:r>
              <a:rPr lang="en-US" noProof="0"/>
              <a:t>Docker</a:t>
            </a:r>
            <a:endParaRPr lang="el-GR" noProof="0" dirty="0"/>
          </a:p>
        </p:txBody>
      </p:sp>
      <p:sp>
        <p:nvSpPr>
          <p:cNvPr id="4" name="Θέση αριθμού διαφάνειας 3">
            <a:extLst>
              <a:ext uri="{FF2B5EF4-FFF2-40B4-BE49-F238E27FC236}">
                <a16:creationId xmlns:a16="http://schemas.microsoft.com/office/drawing/2014/main" id="{3AFD072F-C6CE-4B65-928C-B9483653279D}"/>
              </a:ext>
            </a:extLst>
          </p:cNvPr>
          <p:cNvSpPr>
            <a:spLocks noGrp="1"/>
          </p:cNvSpPr>
          <p:nvPr>
            <p:ph type="sldNum" sz="quarter" idx="12"/>
          </p:nvPr>
        </p:nvSpPr>
        <p:spPr/>
        <p:txBody>
          <a:bodyPr/>
          <a:lstStyle/>
          <a:p>
            <a:pPr rtl="0"/>
            <a:fld id="{2A013F82-EE5E-44EE-A61D-E31C6657F26F}" type="slidenum">
              <a:rPr lang="el-GR" noProof="0" smtClean="0"/>
              <a:t>8</a:t>
            </a:fld>
            <a:endParaRPr lang="el-GR" noProof="0" dirty="0"/>
          </a:p>
        </p:txBody>
      </p:sp>
    </p:spTree>
    <p:extLst>
      <p:ext uri="{BB962C8B-B14F-4D97-AF65-F5344CB8AC3E}">
        <p14:creationId xmlns:p14="http://schemas.microsoft.com/office/powerpoint/2010/main" val="3370915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Τίτλος 12"/>
          <p:cNvSpPr>
            <a:spLocks noGrp="1"/>
          </p:cNvSpPr>
          <p:nvPr>
            <p:ph type="title"/>
          </p:nvPr>
        </p:nvSpPr>
        <p:spPr>
          <a:xfrm>
            <a:off x="1557908" y="404664"/>
            <a:ext cx="9721080" cy="1656184"/>
          </a:xfrm>
        </p:spPr>
        <p:txBody>
          <a:bodyPr rtlCol="0">
            <a:noAutofit/>
          </a:bodyPr>
          <a:lstStyle/>
          <a:p>
            <a:pPr rtl="0"/>
            <a:r>
              <a:rPr lang="en-US" sz="4800" dirty="0"/>
              <a:t>Hypervisor based virtualization </a:t>
            </a:r>
            <a:r>
              <a:rPr lang="el-GR" sz="4800" dirty="0"/>
              <a:t>– Εικονικοποίηση υλικού</a:t>
            </a:r>
          </a:p>
        </p:txBody>
      </p:sp>
      <p:sp>
        <p:nvSpPr>
          <p:cNvPr id="14" name="Σύμβολο κράτησης θέσης περιεχομένου 13"/>
          <p:cNvSpPr>
            <a:spLocks noGrp="1"/>
          </p:cNvSpPr>
          <p:nvPr>
            <p:ph idx="1"/>
          </p:nvPr>
        </p:nvSpPr>
        <p:spPr>
          <a:xfrm>
            <a:off x="1557908" y="2276872"/>
            <a:ext cx="9361040" cy="4320480"/>
          </a:xfrm>
        </p:spPr>
        <p:txBody>
          <a:bodyPr rtlCol="0">
            <a:noAutofit/>
          </a:bodyPr>
          <a:lstStyle/>
          <a:p>
            <a:pPr>
              <a:buFont typeface="Courier New" panose="02070309020205020404" pitchFamily="49" charset="0"/>
              <a:buChar char="o"/>
            </a:pPr>
            <a:r>
              <a:rPr lang="en-US" sz="3200" dirty="0"/>
              <a:t> </a:t>
            </a:r>
            <a:r>
              <a:rPr lang="el-GR" sz="3200" dirty="0"/>
              <a:t>Εικονικό επίπεδο -  </a:t>
            </a:r>
            <a:r>
              <a:rPr lang="en-US" sz="3200" dirty="0"/>
              <a:t>H</a:t>
            </a:r>
            <a:r>
              <a:rPr lang="el-GR" sz="3200" dirty="0" err="1"/>
              <a:t>ypervisor</a:t>
            </a:r>
            <a:endParaRPr lang="el-GR" sz="3200" dirty="0"/>
          </a:p>
          <a:p>
            <a:pPr marL="0" indent="0">
              <a:spcBef>
                <a:spcPts val="0"/>
              </a:spcBef>
              <a:spcAft>
                <a:spcPts val="1200"/>
              </a:spcAft>
              <a:buNone/>
            </a:pPr>
            <a:r>
              <a:rPr lang="el-GR" sz="3200" dirty="0"/>
              <a:t>   (</a:t>
            </a:r>
            <a:r>
              <a:rPr lang="en-US" sz="3200" dirty="0"/>
              <a:t>Virtual Machine Monitor</a:t>
            </a:r>
            <a:r>
              <a:rPr lang="el-GR" sz="3200" dirty="0"/>
              <a:t>):</a:t>
            </a:r>
            <a:endParaRPr lang="en-US" sz="3200" dirty="0"/>
          </a:p>
          <a:p>
            <a:pPr lvl="1" algn="just">
              <a:spcBef>
                <a:spcPts val="0"/>
              </a:spcBef>
              <a:spcAft>
                <a:spcPts val="1200"/>
              </a:spcAft>
            </a:pPr>
            <a:r>
              <a:rPr lang="el-GR" sz="3200" dirty="0"/>
              <a:t>διαμοιράζει εικονικά και διαχειρίζεται τον εξοπλισμό του server</a:t>
            </a:r>
            <a:endParaRPr lang="en-US" sz="3200" dirty="0"/>
          </a:p>
          <a:p>
            <a:pPr lvl="1" algn="just">
              <a:spcBef>
                <a:spcPts val="0"/>
              </a:spcBef>
              <a:spcAft>
                <a:spcPts val="1200"/>
              </a:spcAft>
            </a:pPr>
            <a:r>
              <a:rPr lang="el-GR" sz="3200" dirty="0"/>
              <a:t>επιτρέπει στα πολλαπλά περιβάλλοντα να είναι αυτόνομα-ανεξάρτητα</a:t>
            </a:r>
          </a:p>
          <a:p>
            <a:pPr lvl="1" algn="just">
              <a:spcBef>
                <a:spcPts val="0"/>
              </a:spcBef>
            </a:pPr>
            <a:r>
              <a:rPr lang="el-GR" sz="3200" dirty="0"/>
              <a:t>παρέχει αυτόνομο εικονικό υλικό (επεξεργαστή, μνήμη, RAM) σε κάθε VM </a:t>
            </a:r>
          </a:p>
        </p:txBody>
      </p:sp>
      <p:sp>
        <p:nvSpPr>
          <p:cNvPr id="2" name="Στρογγυλεμένο ορθογώνιο 1"/>
          <p:cNvSpPr/>
          <p:nvPr/>
        </p:nvSpPr>
        <p:spPr>
          <a:xfrm>
            <a:off x="1413892" y="620688"/>
            <a:ext cx="9145016" cy="1440160"/>
          </a:xfrm>
          <a:prstGeom prst="round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el-GR"/>
          </a:p>
        </p:txBody>
      </p:sp>
      <p:sp>
        <p:nvSpPr>
          <p:cNvPr id="3" name="Θέση υποσέλιδου 2">
            <a:extLst>
              <a:ext uri="{FF2B5EF4-FFF2-40B4-BE49-F238E27FC236}">
                <a16:creationId xmlns:a16="http://schemas.microsoft.com/office/drawing/2014/main" id="{206F83F5-C1DD-4683-A62D-1B5E7C7B7D27}"/>
              </a:ext>
            </a:extLst>
          </p:cNvPr>
          <p:cNvSpPr>
            <a:spLocks noGrp="1"/>
          </p:cNvSpPr>
          <p:nvPr>
            <p:ph type="ftr" sz="quarter" idx="11"/>
          </p:nvPr>
        </p:nvSpPr>
        <p:spPr/>
        <p:txBody>
          <a:bodyPr/>
          <a:lstStyle/>
          <a:p>
            <a:pPr rtl="0"/>
            <a:r>
              <a:rPr lang="en-US" noProof="0"/>
              <a:t>Docker</a:t>
            </a:r>
            <a:endParaRPr lang="el-GR" noProof="0" dirty="0"/>
          </a:p>
        </p:txBody>
      </p:sp>
      <p:sp>
        <p:nvSpPr>
          <p:cNvPr id="4" name="Θέση αριθμού διαφάνειας 3">
            <a:extLst>
              <a:ext uri="{FF2B5EF4-FFF2-40B4-BE49-F238E27FC236}">
                <a16:creationId xmlns:a16="http://schemas.microsoft.com/office/drawing/2014/main" id="{A49F5F15-E002-4E84-A676-22B04523AD77}"/>
              </a:ext>
            </a:extLst>
          </p:cNvPr>
          <p:cNvSpPr>
            <a:spLocks noGrp="1"/>
          </p:cNvSpPr>
          <p:nvPr>
            <p:ph type="sldNum" sz="quarter" idx="12"/>
          </p:nvPr>
        </p:nvSpPr>
        <p:spPr/>
        <p:txBody>
          <a:bodyPr/>
          <a:lstStyle/>
          <a:p>
            <a:pPr rtl="0"/>
            <a:fld id="{2A013F82-EE5E-44EE-A61D-E31C6657F26F}" type="slidenum">
              <a:rPr lang="el-GR" noProof="0" smtClean="0"/>
              <a:t>9</a:t>
            </a:fld>
            <a:endParaRPr lang="el-GR" noProof="0" dirty="0"/>
          </a:p>
        </p:txBody>
      </p:sp>
    </p:spTree>
    <p:extLst>
      <p:ext uri="{BB962C8B-B14F-4D97-AF65-F5344CB8AC3E}">
        <p14:creationId xmlns:p14="http://schemas.microsoft.com/office/powerpoint/2010/main" val="128332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Ψηφιακό μπλε τούνελ 16x9">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9411880_TF02895261_TF02895261" id="{9AC09354-8CEC-4CCB-8B14-7D3D61CDE7E0}" vid="{4DFAADB3-3FBF-4169-B76B-2D492E85FC6C}"/>
    </a:ext>
  </a:extLst>
</a:theme>
</file>

<file path=ppt/theme/theme2.xml><?xml version="1.0" encoding="utf-8"?>
<a:theme xmlns:a="http://schemas.openxmlformats.org/drawingml/2006/main" name="Θέμα του Office">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Θέμα του Office">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irectSourceMarket xmlns="4873beb7-5857-4685-be1f-d57550cc96cc" xsi:nil="true"/>
    <ApprovalStatus xmlns="4873beb7-5857-4685-be1f-d57550cc96cc">InProgress</ApprovalStatus>
    <MarketSpecific xmlns="4873beb7-5857-4685-be1f-d57550cc96cc">false</MarketSpecific>
    <LocComments xmlns="4873beb7-5857-4685-be1f-d57550cc96cc" xsi:nil="true"/>
    <ThumbnailAssetId xmlns="4873beb7-5857-4685-be1f-d57550cc96cc" xsi:nil="true"/>
    <PrimaryImageGen xmlns="4873beb7-5857-4685-be1f-d57550cc96cc">true</PrimaryImageGen>
    <LegacyData xmlns="4873beb7-5857-4685-be1f-d57550cc96cc" xsi:nil="true"/>
    <LocRecommendedHandoff xmlns="4873beb7-5857-4685-be1f-d57550cc96cc" xsi:nil="true"/>
    <BusinessGroup xmlns="4873beb7-5857-4685-be1f-d57550cc96cc" xsi:nil="true"/>
    <BlockPublish xmlns="4873beb7-5857-4685-be1f-d57550cc96cc">false</BlockPublish>
    <TPFriendlyName xmlns="4873beb7-5857-4685-be1f-d57550cc96cc" xsi:nil="true"/>
    <NumericId xmlns="4873beb7-5857-4685-be1f-d57550cc96cc" xsi:nil="true"/>
    <APEditor xmlns="4873beb7-5857-4685-be1f-d57550cc96cc">
      <UserInfo>
        <DisplayName/>
        <AccountId xsi:nil="true"/>
        <AccountType/>
      </UserInfo>
    </APEditor>
    <SourceTitle xmlns="4873beb7-5857-4685-be1f-d57550cc96cc" xsi:nil="true"/>
    <OpenTemplate xmlns="4873beb7-5857-4685-be1f-d57550cc96cc">true</OpenTemplate>
    <UALocComments xmlns="4873beb7-5857-4685-be1f-d57550cc96cc" xsi:nil="true"/>
    <ParentAssetId xmlns="4873beb7-5857-4685-be1f-d57550cc96cc" xsi:nil="true"/>
    <IntlLangReviewDate xmlns="4873beb7-5857-4685-be1f-d57550cc96cc" xsi:nil="true"/>
    <FeatureTagsTaxHTField0 xmlns="4873beb7-5857-4685-be1f-d57550cc96cc">
      <Terms xmlns="http://schemas.microsoft.com/office/infopath/2007/PartnerControls"/>
    </FeatureTagsTaxHTField0>
    <PublishStatusLookup xmlns="4873beb7-5857-4685-be1f-d57550cc96cc">
      <Value>1564227</Value>
    </PublishStatusLookup>
    <Providers xmlns="4873beb7-5857-4685-be1f-d57550cc96cc" xsi:nil="true"/>
    <MachineTranslated xmlns="4873beb7-5857-4685-be1f-d57550cc96cc">false</MachineTranslated>
    <OriginalSourceMarket xmlns="4873beb7-5857-4685-be1f-d57550cc96cc" xsi:nil="true"/>
    <APDescription xmlns="4873beb7-5857-4685-be1f-d57550cc96cc">Take your audience through a digital tunnel where they'll  burst through to the other side and see the information you want to present. Show them lists, charts, tables, SmartArt,  and pictures using a variety of layouts in widescreen (16X9) format. This design works well for subjects on science and technology, computers, communication, and more.   
</APDescription>
    <ClipArtFilename xmlns="4873beb7-5857-4685-be1f-d57550cc96cc" xsi:nil="true"/>
    <ContentItem xmlns="4873beb7-5857-4685-be1f-d57550cc96cc" xsi:nil="true"/>
    <TPInstallLocation xmlns="4873beb7-5857-4685-be1f-d57550cc96cc" xsi:nil="true"/>
    <PublishTargets xmlns="4873beb7-5857-4685-be1f-d57550cc96cc">OfficeOnlineVNext</PublishTargets>
    <TimesCloned xmlns="4873beb7-5857-4685-be1f-d57550cc96cc" xsi:nil="true"/>
    <AssetStart xmlns="4873beb7-5857-4685-be1f-d57550cc96cc">2012-05-11T02:04:00+00:00</AssetStart>
    <Provider xmlns="4873beb7-5857-4685-be1f-d57550cc96cc" xsi:nil="true"/>
    <AcquiredFrom xmlns="4873beb7-5857-4685-be1f-d57550cc96cc">Internal MS</AcquiredFrom>
    <FriendlyTitle xmlns="4873beb7-5857-4685-be1f-d57550cc96cc" xsi:nil="true"/>
    <LastHandOff xmlns="4873beb7-5857-4685-be1f-d57550cc96cc" xsi:nil="true"/>
    <TPClientViewer xmlns="4873beb7-5857-4685-be1f-d57550cc96cc" xsi:nil="true"/>
    <UACurrentWords xmlns="4873beb7-5857-4685-be1f-d57550cc96cc" xsi:nil="true"/>
    <ArtSampleDocs xmlns="4873beb7-5857-4685-be1f-d57550cc96cc" xsi:nil="true"/>
    <UALocRecommendation xmlns="4873beb7-5857-4685-be1f-d57550cc96cc">Localize</UALocRecommendation>
    <Manager xmlns="4873beb7-5857-4685-be1f-d57550cc96cc" xsi:nil="true"/>
    <ShowIn xmlns="4873beb7-5857-4685-be1f-d57550cc96cc">Show everywhere</ShowIn>
    <UANotes xmlns="4873beb7-5857-4685-be1f-d57550cc96cc" xsi:nil="true"/>
    <TemplateStatus xmlns="4873beb7-5857-4685-be1f-d57550cc96cc">Complete</TemplateStatus>
    <InternalTagsTaxHTField0 xmlns="4873beb7-5857-4685-be1f-d57550cc96cc">
      <Terms xmlns="http://schemas.microsoft.com/office/infopath/2007/PartnerControls"/>
    </InternalTagsTaxHTField0>
    <CSXHash xmlns="4873beb7-5857-4685-be1f-d57550cc96cc" xsi:nil="true"/>
    <Downloads xmlns="4873beb7-5857-4685-be1f-d57550cc96cc">0</Downloads>
    <VoteCount xmlns="4873beb7-5857-4685-be1f-d57550cc96cc" xsi:nil="true"/>
    <OOCacheId xmlns="4873beb7-5857-4685-be1f-d57550cc96cc" xsi:nil="true"/>
    <IsDeleted xmlns="4873beb7-5857-4685-be1f-d57550cc96cc">false</IsDeleted>
    <AssetExpire xmlns="4873beb7-5857-4685-be1f-d57550cc96cc">2029-01-01T08:00:00+00:00</AssetExpire>
    <DSATActionTaken xmlns="4873beb7-5857-4685-be1f-d57550cc96cc" xsi:nil="true"/>
    <CSXSubmissionMarket xmlns="4873beb7-5857-4685-be1f-d57550cc96cc" xsi:nil="true"/>
    <TPExecutable xmlns="4873beb7-5857-4685-be1f-d57550cc96cc" xsi:nil="true"/>
    <SubmitterId xmlns="4873beb7-5857-4685-be1f-d57550cc96cc" xsi:nil="true"/>
    <EditorialTags xmlns="4873beb7-5857-4685-be1f-d57550cc96cc" xsi:nil="true"/>
    <ApprovalLog xmlns="4873beb7-5857-4685-be1f-d57550cc96cc" xsi:nil="true"/>
    <AssetType xmlns="4873beb7-5857-4685-be1f-d57550cc96cc">TP</AssetType>
    <BugNumber xmlns="4873beb7-5857-4685-be1f-d57550cc96cc" xsi:nil="true"/>
    <CSXSubmissionDate xmlns="4873beb7-5857-4685-be1f-d57550cc96cc" xsi:nil="true"/>
    <CSXUpdate xmlns="4873beb7-5857-4685-be1f-d57550cc96cc">false</CSXUpdate>
    <Milestone xmlns="4873beb7-5857-4685-be1f-d57550cc96cc" xsi:nil="true"/>
    <RecommendationsModifier xmlns="4873beb7-5857-4685-be1f-d57550cc96cc" xsi:nil="true"/>
    <OriginAsset xmlns="4873beb7-5857-4685-be1f-d57550cc96cc" xsi:nil="true"/>
    <TPComponent xmlns="4873beb7-5857-4685-be1f-d57550cc96cc" xsi:nil="true"/>
    <AssetId xmlns="4873beb7-5857-4685-be1f-d57550cc96cc">TP102895246</AssetId>
    <IntlLocPriority xmlns="4873beb7-5857-4685-be1f-d57550cc96cc" xsi:nil="true"/>
    <PolicheckWords xmlns="4873beb7-5857-4685-be1f-d57550cc96cc" xsi:nil="true"/>
    <TPLaunchHelpLink xmlns="4873beb7-5857-4685-be1f-d57550cc96cc" xsi:nil="true"/>
    <TPApplication xmlns="4873beb7-5857-4685-be1f-d57550cc96cc" xsi:nil="true"/>
    <CrawlForDependencies xmlns="4873beb7-5857-4685-be1f-d57550cc96cc">false</CrawlForDependencies>
    <HandoffToMSDN xmlns="4873beb7-5857-4685-be1f-d57550cc96cc" xsi:nil="true"/>
    <PlannedPubDate xmlns="4873beb7-5857-4685-be1f-d57550cc96cc" xsi:nil="true"/>
    <IntlLangReviewer xmlns="4873beb7-5857-4685-be1f-d57550cc96cc" xsi:nil="true"/>
    <TrustLevel xmlns="4873beb7-5857-4685-be1f-d57550cc96cc">1 Microsoft Managed Content</TrustLevel>
    <LocLastLocAttemptVersionLookup xmlns="4873beb7-5857-4685-be1f-d57550cc96cc">835483</LocLastLocAttemptVersionLookup>
    <IsSearchable xmlns="4873beb7-5857-4685-be1f-d57550cc96cc">true</IsSearchable>
    <TemplateTemplateType xmlns="4873beb7-5857-4685-be1f-d57550cc96cc">PowerPoint Presentation Template</TemplateTemplateType>
    <CampaignTagsTaxHTField0 xmlns="4873beb7-5857-4685-be1f-d57550cc96cc">
      <Terms xmlns="http://schemas.microsoft.com/office/infopath/2007/PartnerControls"/>
    </CampaignTagsTaxHTField0>
    <TPNamespace xmlns="4873beb7-5857-4685-be1f-d57550cc96cc" xsi:nil="true"/>
    <TaxCatchAll xmlns="4873beb7-5857-4685-be1f-d57550cc96cc"/>
    <Markets xmlns="4873beb7-5857-4685-be1f-d57550cc96cc"/>
    <UAProjectedTotalWords xmlns="4873beb7-5857-4685-be1f-d57550cc96cc" xsi:nil="true"/>
    <IntlLangReview xmlns="4873beb7-5857-4685-be1f-d57550cc96cc">false</IntlLangReview>
    <OutputCachingOn xmlns="4873beb7-5857-4685-be1f-d57550cc96cc">false</OutputCachingOn>
    <AverageRating xmlns="4873beb7-5857-4685-be1f-d57550cc96cc" xsi:nil="true"/>
    <APAuthor xmlns="4873beb7-5857-4685-be1f-d57550cc96cc">
      <UserInfo>
        <DisplayName>REDMOND\v-vaddu</DisplayName>
        <AccountId>2567</AccountId>
        <AccountType/>
      </UserInfo>
    </APAuthor>
    <LocManualTestRequired xmlns="4873beb7-5857-4685-be1f-d57550cc96cc">false</LocManualTestRequired>
    <TPCommandLine xmlns="4873beb7-5857-4685-be1f-d57550cc96cc" xsi:nil="true"/>
    <TPAppVersion xmlns="4873beb7-5857-4685-be1f-d57550cc96cc" xsi:nil="true"/>
    <EditorialStatus xmlns="4873beb7-5857-4685-be1f-d57550cc96cc">Complete</EditorialStatus>
    <LastModifiedDateTime xmlns="4873beb7-5857-4685-be1f-d57550cc96cc" xsi:nil="true"/>
    <ScenarioTagsTaxHTField0 xmlns="4873beb7-5857-4685-be1f-d57550cc96cc">
      <Terms xmlns="http://schemas.microsoft.com/office/infopath/2007/PartnerControls"/>
    </ScenarioTagsTaxHTField0>
    <OriginalRelease xmlns="4873beb7-5857-4685-be1f-d57550cc96cc">15</OriginalRelease>
    <TPLaunchHelpLinkType xmlns="4873beb7-5857-4685-be1f-d57550cc96cc">Template</TPLaunchHelpLinkType>
    <LocalizationTagsTaxHTField0 xmlns="4873beb7-5857-4685-be1f-d57550cc96cc">
      <Terms xmlns="http://schemas.microsoft.com/office/infopath/2007/PartnerControls"/>
    </LocalizationTagsTaxHTField0>
    <LocMarketGroupTiers2 xmlns="4873beb7-5857-4685-be1f-d57550cc96cc" xsi:nil="true"/>
  </documentManagement>
</p:properties>
</file>

<file path=customXml/item2.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00E41224-0370-4595-877C-23316CD80004}">
  <ds:schemaRefs>
    <ds:schemaRef ds:uri="http://purl.org/dc/elements/1.1/"/>
    <ds:schemaRef ds:uri="http://schemas.microsoft.com/office/2006/metadata/properties"/>
    <ds:schemaRef ds:uri="http://schemas.microsoft.com/office/infopath/2007/PartnerControls"/>
    <ds:schemaRef ds:uri="http://purl.org/dc/terms/"/>
    <ds:schemaRef ds:uri="http://schemas.openxmlformats.org/package/2006/metadata/core-properties"/>
    <ds:schemaRef ds:uri="http://schemas.microsoft.com/office/2006/documentManagement/types"/>
    <ds:schemaRef ds:uri="4873beb7-5857-4685-be1f-d57550cc96cc"/>
    <ds:schemaRef ds:uri="http://www.w3.org/XML/1998/namespace"/>
    <ds:schemaRef ds:uri="http://purl.org/dc/dcmitype/"/>
  </ds:schemaRefs>
</ds:datastoreItem>
</file>

<file path=customXml/itemProps2.xml><?xml version="1.0" encoding="utf-8"?>
<ds:datastoreItem xmlns:ds="http://schemas.openxmlformats.org/officeDocument/2006/customXml" ds:itemID="{22CCB507-0646-4A50-A4F7-7F385079D58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4228E6B-D70C-44BB-A81F-A245495F612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Επαγγελματική παρουσίαση ψηφιακής μπλε σήραγγας (ευρεία οθόνη)</Template>
  <TotalTime>0</TotalTime>
  <Words>2030</Words>
  <Application>Microsoft Office PowerPoint</Application>
  <PresentationFormat>Προσαρμογή</PresentationFormat>
  <Paragraphs>347</Paragraphs>
  <Slides>51</Slides>
  <Notes>50</Notes>
  <HiddenSlides>0</HiddenSlides>
  <MMClips>0</MMClips>
  <ScaleCrop>false</ScaleCrop>
  <HeadingPairs>
    <vt:vector size="6" baseType="variant">
      <vt:variant>
        <vt:lpstr>Γραμματοσειρές που χρησιμοποιούνται</vt:lpstr>
      </vt:variant>
      <vt:variant>
        <vt:i4>5</vt:i4>
      </vt:variant>
      <vt:variant>
        <vt:lpstr>Θέμα</vt:lpstr>
      </vt:variant>
      <vt:variant>
        <vt:i4>1</vt:i4>
      </vt:variant>
      <vt:variant>
        <vt:lpstr>Τίτλοι διαφανειών</vt:lpstr>
      </vt:variant>
      <vt:variant>
        <vt:i4>51</vt:i4>
      </vt:variant>
    </vt:vector>
  </HeadingPairs>
  <TitlesOfParts>
    <vt:vector size="57" baseType="lpstr">
      <vt:lpstr>Arial</vt:lpstr>
      <vt:lpstr>Corbel</vt:lpstr>
      <vt:lpstr>Courier New</vt:lpstr>
      <vt:lpstr>Menlo</vt:lpstr>
      <vt:lpstr>Wingdings</vt:lpstr>
      <vt:lpstr>Ψηφιακό μπλε τούνελ 16x9</vt:lpstr>
      <vt:lpstr>Ειδικά Θέματα Τεχνολογίας Λογισμικού</vt:lpstr>
      <vt:lpstr>Ενότητες</vt:lpstr>
      <vt:lpstr>Εντοπισμός προβλήματος και πρόκλησης</vt:lpstr>
      <vt:lpstr>Virtualization - Εικονικοποίηση</vt:lpstr>
      <vt:lpstr>Virtualization - Εικονικοποίηση</vt:lpstr>
      <vt:lpstr>Virtualization - Εικονικοποίηση</vt:lpstr>
      <vt:lpstr>Αρχιτεκτονική Εικονικοποίησης υλικού (VM)</vt:lpstr>
      <vt:lpstr>Hypervisor based virtualization – Εικονικοποίηση υλικού</vt:lpstr>
      <vt:lpstr>Hypervisor based virtualization – Εικονικοποίηση υλικού</vt:lpstr>
      <vt:lpstr>Container based virtualization – Εικονικοποίηση Λογισμικού  </vt:lpstr>
      <vt:lpstr>Αρχιτεκτονική τεχνολογιών εικονικοποίησης</vt:lpstr>
      <vt:lpstr>Container based virtualization – Εικονικοποίηση Λογισμικού  </vt:lpstr>
      <vt:lpstr>Container based virtualization – Εικονικοποίηση Λογισμικού  </vt:lpstr>
      <vt:lpstr>Αρχιτεκτονική τεχνολογιών εικονικοποίησης</vt:lpstr>
      <vt:lpstr>Virtual Machines &amp; Containers</vt:lpstr>
      <vt:lpstr>Παρουσίαση του PowerPoint</vt:lpstr>
      <vt:lpstr>Τι είναι Docker</vt:lpstr>
      <vt:lpstr>Ιστορικά στοιχεία</vt:lpstr>
      <vt:lpstr>Μηχανισμός Docker</vt:lpstr>
      <vt:lpstr>Docker Daemon</vt:lpstr>
      <vt:lpstr>Docker Client</vt:lpstr>
      <vt:lpstr>Docker registries</vt:lpstr>
      <vt:lpstr>Docker Hub</vt:lpstr>
      <vt:lpstr>Docker Hub</vt:lpstr>
      <vt:lpstr>Docker objects</vt:lpstr>
      <vt:lpstr>Docker objects</vt:lpstr>
      <vt:lpstr>Docker objects</vt:lpstr>
      <vt:lpstr>Docker Engine</vt:lpstr>
      <vt:lpstr>Ανασκόπηση</vt:lpstr>
      <vt:lpstr>Λειτουργικά συστήματα που υποστηρίζουν το Docker</vt:lpstr>
      <vt:lpstr>Containers &amp; Ασφάλεια</vt:lpstr>
      <vt:lpstr>Εγκατάσταση του Docker</vt:lpstr>
      <vt:lpstr>Εγκατάσταση του Docker</vt:lpstr>
      <vt:lpstr>Έλεγχος Έκδοσης</vt:lpstr>
      <vt:lpstr>Παρουσίαση του PowerPoint</vt:lpstr>
      <vt:lpstr>Έλεγχος εγκατάστασης</vt:lpstr>
      <vt:lpstr>Παράδειγμα</vt:lpstr>
      <vt:lpstr>Παράδειγμα</vt:lpstr>
      <vt:lpstr>Διαχείριση containers</vt:lpstr>
      <vt:lpstr>Λίστα Containers</vt:lpstr>
      <vt:lpstr>Έναρξη Container</vt:lpstr>
      <vt:lpstr>Διαγραφή container</vt:lpstr>
      <vt:lpstr>Μετονομασία container</vt:lpstr>
      <vt:lpstr>Λεπτομέρειες container</vt:lpstr>
      <vt:lpstr>Διαχείριση images</vt:lpstr>
      <vt:lpstr>Λίστα images</vt:lpstr>
      <vt:lpstr>Download images</vt:lpstr>
      <vt:lpstr>Πλεονεκτήματα Docker Containers</vt:lpstr>
      <vt:lpstr>Ποσοστιαία χρήση containers </vt:lpstr>
      <vt:lpstr>Δημοφιλείς εφαρμογές που τρέχουν σε containers </vt:lpstr>
      <vt:lpstr>Ευχαριστούμε για την προσοχή σας!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2018-11-13T12:48:39Z</dcterms:created>
  <dcterms:modified xsi:type="dcterms:W3CDTF">2019-01-25T14:57:07Z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