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theme/themeOverride3.xml" ContentType="application/vnd.openxmlformats-officedocument.themeOverr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theme/themeOverride1.xml" ContentType="application/vnd.openxmlformats-officedocument.themeOverr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slides/slide4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theme/themeOverride4.xml" ContentType="application/vnd.openxmlformats-officedocument.themeOverr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ppt/theme/themeOverride2.xml" ContentType="application/vnd.openxmlformats-officedocument.themeOverride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42"/>
  </p:notesMasterIdLst>
  <p:handoutMasterIdLst>
    <p:handoutMasterId r:id="rId43"/>
  </p:handoutMasterIdLst>
  <p:sldIdLst>
    <p:sldId id="257" r:id="rId2"/>
    <p:sldId id="259" r:id="rId3"/>
    <p:sldId id="261" r:id="rId4"/>
    <p:sldId id="262" r:id="rId5"/>
    <p:sldId id="264" r:id="rId6"/>
    <p:sldId id="266" r:id="rId7"/>
    <p:sldId id="267" r:id="rId8"/>
    <p:sldId id="268" r:id="rId9"/>
    <p:sldId id="269" r:id="rId10"/>
    <p:sldId id="270" r:id="rId11"/>
    <p:sldId id="271" r:id="rId12"/>
    <p:sldId id="272" r:id="rId13"/>
    <p:sldId id="273" r:id="rId14"/>
    <p:sldId id="274" r:id="rId15"/>
    <p:sldId id="275" r:id="rId16"/>
    <p:sldId id="276" r:id="rId17"/>
    <p:sldId id="277" r:id="rId18"/>
    <p:sldId id="278" r:id="rId19"/>
    <p:sldId id="279" r:id="rId20"/>
    <p:sldId id="280" r:id="rId21"/>
    <p:sldId id="281" r:id="rId22"/>
    <p:sldId id="282" r:id="rId23"/>
    <p:sldId id="284" r:id="rId24"/>
    <p:sldId id="285" r:id="rId25"/>
    <p:sldId id="287" r:id="rId26"/>
    <p:sldId id="288" r:id="rId27"/>
    <p:sldId id="289" r:id="rId28"/>
    <p:sldId id="290" r:id="rId29"/>
    <p:sldId id="291" r:id="rId30"/>
    <p:sldId id="292" r:id="rId31"/>
    <p:sldId id="296" r:id="rId32"/>
    <p:sldId id="297" r:id="rId33"/>
    <p:sldId id="301" r:id="rId34"/>
    <p:sldId id="302" r:id="rId35"/>
    <p:sldId id="303" r:id="rId36"/>
    <p:sldId id="304" r:id="rId37"/>
    <p:sldId id="298" r:id="rId38"/>
    <p:sldId id="299" r:id="rId39"/>
    <p:sldId id="293" r:id="rId40"/>
    <p:sldId id="305" r:id="rId41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-168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notesMaster" Target="notesMasters/notesMaster1.xml"/><Relationship Id="rId47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φαλίδας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BD0DA4-BFF9-4D97-A633-1FD7A2B07804}" type="datetimeFigureOut">
              <a:rPr lang="el-GR" smtClean="0"/>
              <a:pPr/>
              <a:t>1/2/2019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US" smtClean="0"/>
              <a:t>Jira</a:t>
            </a:r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4F3F303-EC2A-4C71-B27B-794EF9660D7E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φαλίδας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ED1A27A-F42A-400A-AB83-8C8DD5DCC2E4}" type="datetimeFigureOut">
              <a:rPr lang="el-GR" smtClean="0"/>
              <a:pPr/>
              <a:t>1/2/2019</a:t>
            </a:fld>
            <a:endParaRPr lang="el-GR"/>
          </a:p>
        </p:txBody>
      </p:sp>
      <p:sp>
        <p:nvSpPr>
          <p:cNvPr id="4" name="3 - Θέση εικόνας διαφάνειας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4 - Θέση σημειώσεων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US" smtClean="0"/>
              <a:t>Jira</a:t>
            </a:r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6A0C86E-EE22-4FBA-B48F-3F21FA3D05B1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A0C86E-EE22-4FBA-B48F-3F21FA3D05B1}" type="slidenum">
              <a:rPr lang="el-GR" smtClean="0"/>
              <a:pPr/>
              <a:t>1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Jira</a:t>
            </a:r>
            <a:endParaRPr lang="el-G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14 - Στρογγυλεμένο ορθογώνιο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9 - Στρογγυλεμένο ορθογώνιο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4 - Τίτλος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20" name="19 - Υπότιτλος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l-GR" smtClean="0"/>
              <a:t>Κάντε κλικ για να επεξεργαστείτε τον υπότιτλο του υποδείγματος</a:t>
            </a:r>
            <a:endParaRPr kumimoji="0" lang="en-US"/>
          </a:p>
        </p:txBody>
      </p:sp>
      <p:sp>
        <p:nvSpPr>
          <p:cNvPr id="19" name="18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BA84084-51FC-4747-975A-8CFE7B828EA4}" type="datetime1">
              <a:rPr lang="el-GR" smtClean="0"/>
              <a:pPr/>
              <a:t>1/2/2019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Jira</a:t>
            </a:r>
            <a:endParaRPr lang="el-GR"/>
          </a:p>
        </p:txBody>
      </p:sp>
      <p:sp>
        <p:nvSpPr>
          <p:cNvPr id="11" name="10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DAEDB06-4629-46A4-AF96-484CDD8FCBB5}" type="datetime1">
              <a:rPr lang="el-GR" smtClean="0"/>
              <a:pPr/>
              <a:t>1/2/2019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Jira</a:t>
            </a:r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7E07BB7-D53D-40B2-B842-F80EC1077521}" type="datetime1">
              <a:rPr lang="el-GR" smtClean="0"/>
              <a:pPr/>
              <a:t>1/2/2019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Jira</a:t>
            </a:r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2A3E6CF-446E-4FF8-9027-F0BC3DEF57D5}" type="datetime1">
              <a:rPr lang="el-GR" smtClean="0"/>
              <a:pPr/>
              <a:t>1/2/2019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Jira</a:t>
            </a:r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13 - Στρογγυλεμένο ορθογώνιο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- Στρογγυλεμένο ορθογώνιο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07C33DA-E504-487F-BA14-F6575C6967C0}" type="datetime1">
              <a:rPr lang="el-GR" smtClean="0"/>
              <a:pPr/>
              <a:t>1/2/2019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Jira</a:t>
            </a:r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4580BD9-3B8E-4276-9AFD-4F1FB62D82C6}" type="datetime1">
              <a:rPr lang="el-GR" smtClean="0"/>
              <a:pPr/>
              <a:t>1/2/2019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Jira</a:t>
            </a:r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περιεχομένου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D8D5148-85DE-4056-814E-F3825B7DA637}" type="datetime1">
              <a:rPr lang="el-GR" smtClean="0"/>
              <a:pPr/>
              <a:t>1/2/2019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Jira</a:t>
            </a:r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D09114C-631C-4831-BE50-9E724E60F9A0}" type="datetime1">
              <a:rPr lang="el-GR" smtClean="0"/>
              <a:pPr/>
              <a:t>1/2/2019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Jira</a:t>
            </a:r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- Στρογγυλεμένο ορθογώνιο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D7ECA33-68EB-4779-8643-4BE5B6354070}" type="datetime1">
              <a:rPr lang="el-GR" smtClean="0"/>
              <a:pPr/>
              <a:t>1/2/2019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Jira</a:t>
            </a:r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C1A226E-E692-476D-8387-827BD07D7716}" type="datetime1">
              <a:rPr lang="el-GR" smtClean="0"/>
              <a:pPr/>
              <a:t>1/2/2019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Jira</a:t>
            </a:r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14 - Στρογγυλεμένο ορθογώνιο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- Στρογγύλεμα μίας γωνίας ορθογωνίου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042B1B3-31C7-4D0E-8997-7953B799CB85}" type="datetime1">
              <a:rPr lang="el-GR" smtClean="0"/>
              <a:pPr/>
              <a:t>1/2/2019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Jira</a:t>
            </a:r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l-GR" smtClean="0"/>
              <a:t>Κάντε κλικ στο εικονίδιο για να προσθέσετε μια εικόνα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- Στρογγυλεμένο ορθογώνιο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- Στρογγυλεμένο ορθογώνιο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12 - Θέση τίτλου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kumimoji="0" lang="el-GR" smtClean="0"/>
              <a:t>Δεύτερου επιπέδου</a:t>
            </a:r>
          </a:p>
          <a:p>
            <a:pPr lvl="2" eaLnBrk="1" latinLnBrk="0" hangingPunct="1"/>
            <a:r>
              <a:rPr kumimoji="0" lang="el-GR" smtClean="0"/>
              <a:t>Τρίτου επιπέδου</a:t>
            </a:r>
          </a:p>
          <a:p>
            <a:pPr lvl="3" eaLnBrk="1" latinLnBrk="0" hangingPunct="1"/>
            <a:r>
              <a:rPr kumimoji="0" lang="el-GR" smtClean="0"/>
              <a:t>Τέταρτου επιπέδου</a:t>
            </a:r>
          </a:p>
          <a:p>
            <a:pPr lvl="4" eaLnBrk="1" latinLnBrk="0" hangingPunct="1"/>
            <a:r>
              <a:rPr kumimoji="0" lang="el-GR" smtClean="0"/>
              <a:t>Πέμπτου επιπέδου</a:t>
            </a:r>
            <a:endParaRPr kumimoji="0" lang="en-US"/>
          </a:p>
        </p:txBody>
      </p:sp>
      <p:sp>
        <p:nvSpPr>
          <p:cNvPr id="25" name="24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583C9886-6D9D-4DAD-95CB-7670DD5AB48A}" type="datetime1">
              <a:rPr lang="el-GR" smtClean="0"/>
              <a:pPr/>
              <a:t>1/2/2019</a:t>
            </a:fld>
            <a:endParaRPr lang="el-GR"/>
          </a:p>
        </p:txBody>
      </p:sp>
      <p:sp>
        <p:nvSpPr>
          <p:cNvPr id="18" name="17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r>
              <a:rPr lang="en-US" smtClean="0"/>
              <a:t>Jira</a:t>
            </a:r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dt="0"/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3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4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1187624" y="476672"/>
            <a:ext cx="7772400" cy="3456384"/>
          </a:xfrm>
        </p:spPr>
        <p:txBody>
          <a:bodyPr>
            <a:normAutofit fontScale="90000"/>
          </a:bodyPr>
          <a:lstStyle/>
          <a:p>
            <a:pPr algn="ctr"/>
            <a:r>
              <a:rPr lang="el-GR" sz="2700" b="1" dirty="0" smtClean="0">
                <a:solidFill>
                  <a:schemeClr val="tx1"/>
                </a:solidFill>
                <a:effectLst/>
                <a:latin typeface="Calibri" pitchFamily="34" charset="0"/>
              </a:rPr>
              <a:t>       ΠΑΝΕΠΙΣΤΗΜΙΟ ΔΥΤΙΚΗΣ ΑΤΤΙΚΗΣ </a:t>
            </a:r>
            <a:br>
              <a:rPr lang="el-GR" sz="2700" b="1" dirty="0" smtClean="0">
                <a:solidFill>
                  <a:schemeClr val="tx1"/>
                </a:solidFill>
                <a:effectLst/>
                <a:latin typeface="Calibri" pitchFamily="34" charset="0"/>
              </a:rPr>
            </a:br>
            <a:r>
              <a:rPr lang="el-GR" sz="2700" b="1" dirty="0" smtClean="0">
                <a:solidFill>
                  <a:schemeClr val="tx1"/>
                </a:solidFill>
                <a:effectLst/>
                <a:latin typeface="Calibri" pitchFamily="34" charset="0"/>
              </a:rPr>
              <a:t>  </a:t>
            </a:r>
            <a:r>
              <a:rPr lang="el-GR" sz="2700" dirty="0" smtClean="0">
                <a:solidFill>
                  <a:schemeClr val="tx1"/>
                </a:solidFill>
                <a:effectLst/>
                <a:latin typeface="Calibri" pitchFamily="34" charset="0"/>
              </a:rPr>
              <a:t>ΣΧΟΛΗ ΜΗΧΑΝΙΚΩΝ </a:t>
            </a:r>
            <a:br>
              <a:rPr lang="el-GR" sz="2700" dirty="0" smtClean="0">
                <a:solidFill>
                  <a:schemeClr val="tx1"/>
                </a:solidFill>
                <a:effectLst/>
                <a:latin typeface="Calibri" pitchFamily="34" charset="0"/>
              </a:rPr>
            </a:br>
            <a:r>
              <a:rPr lang="el-GR" sz="2700" dirty="0" smtClean="0">
                <a:solidFill>
                  <a:schemeClr val="tx1"/>
                </a:solidFill>
                <a:effectLst/>
                <a:latin typeface="Calibri" pitchFamily="34" charset="0"/>
              </a:rPr>
              <a:t>  </a:t>
            </a:r>
            <a:r>
              <a:rPr lang="el-GR" sz="2700" b="1" dirty="0" smtClean="0">
                <a:solidFill>
                  <a:schemeClr val="tx1"/>
                </a:solidFill>
                <a:effectLst/>
                <a:latin typeface="Calibri" pitchFamily="34" charset="0"/>
              </a:rPr>
              <a:t>Τμήμα Μηχανικών Πληροφορικής &amp; Υπολογιστών</a:t>
            </a:r>
            <a:r>
              <a:rPr lang="el-GR" sz="2700" b="1" dirty="0" smtClean="0">
                <a:effectLst/>
                <a:latin typeface="Calibri" pitchFamily="34" charset="0"/>
              </a:rPr>
              <a:t/>
            </a:r>
            <a:br>
              <a:rPr lang="el-GR" sz="2700" b="1" dirty="0" smtClean="0">
                <a:effectLst/>
                <a:latin typeface="Calibri" pitchFamily="34" charset="0"/>
              </a:rPr>
            </a:br>
            <a:r>
              <a:rPr lang="el-GR" sz="2700" b="1" dirty="0" smtClean="0">
                <a:effectLst/>
                <a:latin typeface="Calibri" pitchFamily="34" charset="0"/>
              </a:rPr>
              <a:t>		</a:t>
            </a:r>
            <a:r>
              <a:rPr lang="el-GR" sz="2800" dirty="0" smtClean="0"/>
              <a:t/>
            </a:r>
            <a:br>
              <a:rPr lang="el-GR" sz="2800" dirty="0" smtClean="0"/>
            </a:br>
            <a:r>
              <a:rPr lang="en-GB" sz="3200" dirty="0" smtClean="0"/>
              <a:t/>
            </a:r>
            <a:br>
              <a:rPr lang="en-GB" sz="3200" dirty="0" smtClean="0"/>
            </a:br>
            <a:r>
              <a:rPr lang="el-GR" dirty="0" smtClean="0"/>
              <a:t/>
            </a:r>
            <a:br>
              <a:rPr lang="el-GR" dirty="0" smtClean="0"/>
            </a:br>
            <a:endParaRPr lang="el-GR" dirty="0"/>
          </a:p>
        </p:txBody>
      </p:sp>
      <p:sp>
        <p:nvSpPr>
          <p:cNvPr id="5" name="4 - Υπότιτλος"/>
          <p:cNvSpPr>
            <a:spLocks noGrp="1"/>
          </p:cNvSpPr>
          <p:nvPr>
            <p:ph type="subTitle" idx="1"/>
          </p:nvPr>
        </p:nvSpPr>
        <p:spPr>
          <a:xfrm>
            <a:off x="1331640" y="2612504"/>
            <a:ext cx="7488832" cy="3984848"/>
          </a:xfrm>
        </p:spPr>
        <p:txBody>
          <a:bodyPr>
            <a:normAutofit/>
          </a:bodyPr>
          <a:lstStyle/>
          <a:p>
            <a:endParaRPr lang="el-GR" sz="2800" dirty="0" smtClean="0">
              <a:solidFill>
                <a:sysClr val="windowText" lastClr="000000"/>
              </a:solidFill>
            </a:endParaRPr>
          </a:p>
          <a:p>
            <a:endParaRPr lang="el-GR" sz="2800" dirty="0" smtClean="0">
              <a:solidFill>
                <a:sysClr val="windowText" lastClr="000000"/>
              </a:solidFill>
            </a:endParaRPr>
          </a:p>
          <a:p>
            <a:pPr algn="ctr"/>
            <a:endParaRPr lang="el-GR" sz="2800" dirty="0" smtClean="0">
              <a:solidFill>
                <a:sysClr val="windowText" lastClr="000000"/>
              </a:solidFill>
            </a:endParaRPr>
          </a:p>
          <a:p>
            <a:pPr algn="ctr"/>
            <a:endParaRPr lang="el-GR" sz="2800" b="1" cap="small" dirty="0" smtClean="0">
              <a:solidFill>
                <a:sysClr val="windowText" lastClr="000000"/>
              </a:solidFill>
              <a:latin typeface="Calibri" pitchFamily="34" charset="0"/>
            </a:endParaRPr>
          </a:p>
          <a:p>
            <a:pPr algn="l"/>
            <a:r>
              <a:rPr lang="el-GR" sz="1800" b="1" dirty="0" smtClean="0">
                <a:solidFill>
                  <a:schemeClr val="tx1"/>
                </a:solidFill>
                <a:latin typeface="Calibri" pitchFamily="34" charset="0"/>
              </a:rPr>
              <a:t>ΔΗΜΟΠΟΥΛΟΥ ΣΩΤΗΡΙΑ (ΑΜ-18034)</a:t>
            </a:r>
          </a:p>
          <a:p>
            <a:pPr algn="l"/>
            <a:r>
              <a:rPr lang="el-GR" sz="1800" b="1" dirty="0" smtClean="0">
                <a:solidFill>
                  <a:schemeClr val="tx1"/>
                </a:solidFill>
                <a:latin typeface="Calibri" pitchFamily="34" charset="0"/>
              </a:rPr>
              <a:t>ΣΙΝΟΣ ΕΥΣΤΑΘΙΟΣ (ΑΜ-18005)</a:t>
            </a:r>
          </a:p>
          <a:p>
            <a:pPr algn="l"/>
            <a:r>
              <a:rPr lang="el-GR" sz="1800" b="1" dirty="0" smtClean="0">
                <a:solidFill>
                  <a:schemeClr val="tx1"/>
                </a:solidFill>
                <a:latin typeface="Calibri" pitchFamily="34" charset="0"/>
              </a:rPr>
              <a:t>ΣΥΚΙΩΤΗΣ ΑΘΑΝΑΣΙΟΣ (ΑΜ - 18017)</a:t>
            </a:r>
            <a:endParaRPr lang="en-US" sz="1800" b="1" dirty="0" smtClean="0">
              <a:solidFill>
                <a:schemeClr val="tx1"/>
              </a:solidFill>
              <a:latin typeface="Calibri" pitchFamily="34" charset="0"/>
            </a:endParaRPr>
          </a:p>
          <a:p>
            <a:pPr algn="ctr"/>
            <a:endParaRPr lang="el-GR" sz="1600" b="1" dirty="0" smtClean="0">
              <a:solidFill>
                <a:schemeClr val="tx1"/>
              </a:solidFill>
              <a:latin typeface="Calibri" pitchFamily="34" charset="0"/>
            </a:endParaRPr>
          </a:p>
          <a:p>
            <a:pPr algn="ctr"/>
            <a:r>
              <a:rPr lang="el-GR" sz="1600" b="1" dirty="0" smtClean="0">
                <a:solidFill>
                  <a:schemeClr val="tx1"/>
                </a:solidFill>
                <a:latin typeface="Calibri" pitchFamily="34" charset="0"/>
              </a:rPr>
              <a:t>Επιβλέπων: ΠΡΕΖΕΡΑΚΟΣ ΓΕΩΡΓΙΟΣ</a:t>
            </a:r>
            <a:endParaRPr lang="en-GB" sz="1600" dirty="0" smtClean="0">
              <a:solidFill>
                <a:schemeClr val="tx1"/>
              </a:solidFill>
              <a:latin typeface="Calibri" pitchFamily="34" charset="0"/>
            </a:endParaRPr>
          </a:p>
          <a:p>
            <a:pPr algn="ctr"/>
            <a:r>
              <a:rPr lang="el-GR" sz="1600" b="1" dirty="0" smtClean="0">
                <a:solidFill>
                  <a:schemeClr val="tx1"/>
                </a:solidFill>
                <a:latin typeface="Calibri" pitchFamily="34" charset="0"/>
              </a:rPr>
              <a:t>ΑΘΗΝΑ 2019</a:t>
            </a:r>
            <a:endParaRPr lang="en-GB" sz="1600" dirty="0" smtClean="0">
              <a:solidFill>
                <a:schemeClr val="tx1"/>
              </a:solidFill>
              <a:latin typeface="Calibri" pitchFamily="34" charset="0"/>
            </a:endParaRPr>
          </a:p>
          <a:p>
            <a:endParaRPr lang="en-US" sz="2800" dirty="0" smtClean="0">
              <a:solidFill>
                <a:sysClr val="windowText" lastClr="000000"/>
              </a:solidFill>
            </a:endParaRPr>
          </a:p>
        </p:txBody>
      </p:sp>
      <p:sp>
        <p:nvSpPr>
          <p:cNvPr id="7170" name="AutoShape 2" descr="ÎÏÎ¿ÏÎ­Î»ÎµÏÎ¼Î± ÎµÎ¹ÎºÏÎ½Î±Ï Î³Î¹Î± ÏÎ±Î½ÎµÏÎ¹ÏÏÎ·Î¼Î¹Î¿ Î´ÏÏÎ¹ÎºÎ·Ï Î±ÏÏÎ¹ÎºÎ·Ï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pic>
        <p:nvPicPr>
          <p:cNvPr id="7171" name="Picture 3" descr="C:\Users\sikiotis\Desktop\160px-Logo_University_of_West_Attica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3528" y="404664"/>
            <a:ext cx="1391929" cy="1409328"/>
          </a:xfrm>
          <a:prstGeom prst="rect">
            <a:avLst/>
          </a:prstGeom>
          <a:noFill/>
        </p:spPr>
      </p:pic>
      <p:pic>
        <p:nvPicPr>
          <p:cNvPr id="7172" name="Picture 4" descr="C:\Users\sikiotis\Desktop\ΜΕΤΑΠΤΥΧΙΑΚΟ\jira_logo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066256" y="2100064"/>
            <a:ext cx="3521968" cy="1760984"/>
          </a:xfrm>
          <a:prstGeom prst="rect">
            <a:avLst/>
          </a:prstGeom>
          <a:noFill/>
        </p:spPr>
      </p:pic>
      <p:sp>
        <p:nvSpPr>
          <p:cNvPr id="8" name="7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1</a:t>
            </a:fld>
            <a:endParaRPr lang="el-GR" dirty="0"/>
          </a:p>
        </p:txBody>
      </p:sp>
      <p:sp>
        <p:nvSpPr>
          <p:cNvPr id="9" name="8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Jira</a:t>
            </a:r>
            <a:endParaRPr lang="el-G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1187624" y="764704"/>
            <a:ext cx="7406640" cy="707338"/>
          </a:xfrm>
        </p:spPr>
        <p:txBody>
          <a:bodyPr>
            <a:normAutofit/>
          </a:bodyPr>
          <a:lstStyle/>
          <a:p>
            <a:pPr algn="l">
              <a:lnSpc>
                <a:spcPct val="107000"/>
              </a:lnSpc>
              <a:spcAft>
                <a:spcPts val="0"/>
              </a:spcAft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l-GR" sz="2400" u="sng" dirty="0" smtClean="0">
                <a:effectLst/>
                <a:latin typeface="Calibri" pitchFamily="34" charset="0"/>
              </a:rPr>
              <a:t>Δημιουργία ενός Θέματος (</a:t>
            </a:r>
            <a:r>
              <a:rPr lang="en-US" sz="2400" u="sng" dirty="0" smtClean="0">
                <a:effectLst/>
                <a:latin typeface="Calibri" pitchFamily="34" charset="0"/>
              </a:rPr>
              <a:t>Issue)</a:t>
            </a:r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043608" y="1412776"/>
            <a:ext cx="7406640" cy="4680520"/>
          </a:xfrm>
        </p:spPr>
        <p:txBody>
          <a:bodyPr>
            <a:normAutofit/>
          </a:bodyPr>
          <a:lstStyle/>
          <a:p>
            <a:pPr algn="l"/>
            <a:endParaRPr lang="el-GR" b="1" dirty="0" smtClean="0">
              <a:solidFill>
                <a:schemeClr val="tx1"/>
              </a:solidFill>
              <a:latin typeface="Calibri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l">
              <a:lnSpc>
                <a:spcPct val="107000"/>
              </a:lnSpc>
              <a:spcAft>
                <a:spcPts val="800"/>
              </a:spcAft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l-GR" dirty="0" smtClean="0"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rPr>
              <a:t>Το JIRA είναι ένα εργαλείο διαχείρισης έργου και χρησιμοποιεί θέματα για την παρακολούθηση όλων των εργασιών.</a:t>
            </a:r>
            <a:endParaRPr lang="en-US" dirty="0" smtClean="0">
              <a:solidFill>
                <a:schemeClr val="tx1"/>
              </a:solidFill>
              <a:latin typeface="Calibri" pitchFamily="34" charset="0"/>
              <a:cs typeface="Arial" panose="020B0604020202020204" pitchFamily="34" charset="0"/>
            </a:endParaRPr>
          </a:p>
          <a:p>
            <a:pPr algn="l">
              <a:lnSpc>
                <a:spcPct val="107000"/>
              </a:lnSpc>
              <a:spcAft>
                <a:spcPts val="800"/>
              </a:spcAft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endParaRPr lang="en-US" dirty="0" smtClean="0">
              <a:solidFill>
                <a:schemeClr val="tx1"/>
              </a:solidFill>
              <a:latin typeface="Calibri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l">
              <a:lnSpc>
                <a:spcPct val="107000"/>
              </a:lnSpc>
              <a:spcAft>
                <a:spcPts val="800"/>
              </a:spcAft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l-GR" dirty="0" smtClean="0">
                <a:solidFill>
                  <a:schemeClr val="tx1"/>
                </a:solidFill>
                <a:latin typeface="Calibri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Έχοντας δημιουργήσει ένα Έργο </a:t>
            </a:r>
            <a:r>
              <a:rPr lang="en-US" dirty="0" smtClean="0">
                <a:solidFill>
                  <a:schemeClr val="tx1"/>
                </a:solidFill>
                <a:latin typeface="Calibri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(Project)</a:t>
            </a:r>
            <a:r>
              <a:rPr lang="el-GR" dirty="0" smtClean="0">
                <a:solidFill>
                  <a:schemeClr val="tx1"/>
                </a:solidFill>
                <a:latin typeface="Calibri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μπορούμε να δημιουργήσουμε πλέον Θέματα (</a:t>
            </a:r>
            <a:r>
              <a:rPr lang="en-US" dirty="0" smtClean="0">
                <a:solidFill>
                  <a:schemeClr val="tx1"/>
                </a:solidFill>
                <a:latin typeface="Calibri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Issues).</a:t>
            </a:r>
          </a:p>
          <a:p>
            <a:pPr algn="l">
              <a:lnSpc>
                <a:spcPct val="107000"/>
              </a:lnSpc>
              <a:spcAft>
                <a:spcPts val="800"/>
              </a:spcAft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endParaRPr lang="el-GR" dirty="0" smtClean="0">
              <a:solidFill>
                <a:schemeClr val="tx1"/>
              </a:solidFill>
              <a:latin typeface="Calibri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l">
              <a:lnSpc>
                <a:spcPct val="107000"/>
              </a:lnSpc>
              <a:spcAft>
                <a:spcPts val="800"/>
              </a:spcAft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l-GR" dirty="0" smtClean="0">
                <a:solidFill>
                  <a:schemeClr val="tx1"/>
                </a:solidFill>
                <a:latin typeface="Calibri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Για να δημιουργήσουμε ένα Θέμα, επιλέγουμε </a:t>
            </a:r>
            <a:r>
              <a:rPr lang="en-US" dirty="0" smtClean="0">
                <a:solidFill>
                  <a:schemeClr val="tx1"/>
                </a:solidFill>
                <a:latin typeface="Calibri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Issues</a:t>
            </a:r>
            <a:r>
              <a:rPr lang="el-GR" dirty="0" smtClean="0">
                <a:solidFill>
                  <a:schemeClr val="tx1"/>
                </a:solidFill>
                <a:latin typeface="Calibri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→ </a:t>
            </a:r>
            <a:r>
              <a:rPr lang="el-GR" dirty="0" err="1" smtClean="0">
                <a:solidFill>
                  <a:schemeClr val="tx1"/>
                </a:solidFill>
                <a:latin typeface="Calibri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Create</a:t>
            </a:r>
            <a:r>
              <a:rPr lang="el-GR" dirty="0" smtClean="0">
                <a:solidFill>
                  <a:schemeClr val="tx1"/>
                </a:solidFill>
                <a:latin typeface="Calibri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  <a:endParaRPr lang="el-GR" dirty="0" smtClean="0">
              <a:solidFill>
                <a:schemeClr val="tx1"/>
              </a:solidFill>
              <a:latin typeface="Calibri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541782" indent="-514350"/>
            <a:endParaRPr lang="el-GR" sz="2400" dirty="0" smtClean="0"/>
          </a:p>
          <a:p>
            <a:pPr marL="541782" lvl="0" indent="-514350">
              <a:buFont typeface="Wingdings" pitchFamily="2" charset="2"/>
              <a:buChar char="Ø"/>
            </a:pPr>
            <a:endParaRPr lang="el-GR" sz="2400" dirty="0" smtClean="0"/>
          </a:p>
          <a:p>
            <a:pPr marL="541782" indent="-514350"/>
            <a:endParaRPr lang="el-GR" sz="2400" dirty="0" smtClean="0"/>
          </a:p>
          <a:p>
            <a:pPr marL="971550" lvl="1" indent="-514350" algn="just"/>
            <a:endParaRPr lang="el-GR" dirty="0" smtClean="0"/>
          </a:p>
          <a:p>
            <a:pPr marL="971550" lvl="1" indent="-514350" algn="just"/>
            <a:endParaRPr lang="el-GR" dirty="0" smtClean="0"/>
          </a:p>
          <a:p>
            <a:pPr marL="971550" lvl="1" indent="-514350" algn="just"/>
            <a:endParaRPr lang="el-GR" dirty="0" smtClean="0"/>
          </a:p>
          <a:p>
            <a:pPr marL="971550" lvl="1" indent="-514350" algn="just"/>
            <a:endParaRPr lang="el-GR" dirty="0" smtClean="0"/>
          </a:p>
          <a:p>
            <a:pPr marL="971550" lvl="1" indent="-514350" algn="just"/>
            <a:endParaRPr lang="el-GR" dirty="0" smtClean="0"/>
          </a:p>
          <a:p>
            <a:endParaRPr lang="el-GR" dirty="0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10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Jira</a:t>
            </a:r>
            <a:endParaRPr lang="el-G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683568" y="5719504"/>
            <a:ext cx="8183880" cy="445800"/>
          </a:xfrm>
        </p:spPr>
        <p:txBody>
          <a:bodyPr>
            <a:normAutofit/>
          </a:bodyPr>
          <a:lstStyle/>
          <a:p>
            <a:r>
              <a:rPr lang="el-GR" sz="1600" dirty="0" smtClean="0">
                <a:solidFill>
                  <a:schemeClr val="tx1"/>
                </a:solidFill>
                <a:effectLst/>
                <a:latin typeface="Calibri" pitchFamily="34" charset="0"/>
              </a:rPr>
              <a:t>Εικόνα 3: Δημιουργία Θέματος (</a:t>
            </a:r>
            <a:r>
              <a:rPr lang="en-US" sz="1600" dirty="0" smtClean="0">
                <a:solidFill>
                  <a:schemeClr val="tx1"/>
                </a:solidFill>
                <a:effectLst/>
                <a:latin typeface="Calibri" pitchFamily="34" charset="0"/>
              </a:rPr>
              <a:t>Issue)</a:t>
            </a:r>
            <a:endParaRPr lang="el-GR" sz="1600" dirty="0" smtClean="0">
              <a:solidFill>
                <a:schemeClr val="tx1"/>
              </a:solidFill>
              <a:effectLst/>
              <a:latin typeface="Calibri" pitchFamily="34" charset="0"/>
            </a:endParaRPr>
          </a:p>
        </p:txBody>
      </p:sp>
      <p:pic>
        <p:nvPicPr>
          <p:cNvPr id="6" name="Picture 2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737976" y="530225"/>
            <a:ext cx="7650448" cy="5203031"/>
          </a:xfrm>
          <a:prstGeom prst="rect">
            <a:avLst/>
          </a:prstGeom>
        </p:spPr>
      </p:pic>
      <p:sp>
        <p:nvSpPr>
          <p:cNvPr id="8" name="7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11</a:t>
            </a:fld>
            <a:endParaRPr lang="el-GR"/>
          </a:p>
        </p:txBody>
      </p:sp>
      <p:sp>
        <p:nvSpPr>
          <p:cNvPr id="9" name="8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Jira</a:t>
            </a:r>
            <a:endParaRPr lang="el-G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899592" y="777446"/>
            <a:ext cx="7694672" cy="707338"/>
          </a:xfrm>
        </p:spPr>
        <p:txBody>
          <a:bodyPr>
            <a:normAutofit/>
          </a:bodyPr>
          <a:lstStyle/>
          <a:p>
            <a:pPr algn="just"/>
            <a:r>
              <a:rPr lang="el-GR" sz="2000" dirty="0" smtClean="0">
                <a:solidFill>
                  <a:schemeClr val="tx1"/>
                </a:solidFill>
                <a:effectLst/>
                <a:latin typeface="Calibri" pitchFamily="34" charset="0"/>
                <a:cs typeface="Arial" panose="020B0604020202020204" pitchFamily="34" charset="0"/>
              </a:rPr>
              <a:t>Τα πεδία κατά τη δημιουργία ενός θέματος</a:t>
            </a:r>
            <a:r>
              <a:rPr lang="en-US" sz="2000" dirty="0" smtClean="0">
                <a:solidFill>
                  <a:schemeClr val="tx1"/>
                </a:solidFill>
                <a:effectLst/>
                <a:latin typeface="Calibri" pitchFamily="34" charset="0"/>
                <a:cs typeface="Arial" panose="020B0604020202020204" pitchFamily="34" charset="0"/>
              </a:rPr>
              <a:t> (Issue)</a:t>
            </a:r>
            <a:r>
              <a:rPr lang="el-GR" sz="2000" dirty="0" smtClean="0">
                <a:solidFill>
                  <a:schemeClr val="tx1"/>
                </a:solidFill>
                <a:effectLst/>
                <a:latin typeface="Calibri" pitchFamily="34" charset="0"/>
                <a:cs typeface="Arial" panose="020B0604020202020204" pitchFamily="34" charset="0"/>
              </a:rPr>
              <a:t> που πρέπει να συμπληρώσουμε και μπορούμε να </a:t>
            </a:r>
            <a:r>
              <a:rPr lang="el-GR" sz="2000" dirty="0" err="1" smtClean="0">
                <a:solidFill>
                  <a:schemeClr val="tx1"/>
                </a:solidFill>
                <a:effectLst/>
                <a:latin typeface="Calibri" pitchFamily="34" charset="0"/>
                <a:cs typeface="Arial" panose="020B0604020202020204" pitchFamily="34" charset="0"/>
              </a:rPr>
              <a:t>παραμετροποιήσουμε</a:t>
            </a:r>
            <a:r>
              <a:rPr lang="el-GR" sz="2000" dirty="0" smtClean="0">
                <a:solidFill>
                  <a:schemeClr val="tx1"/>
                </a:solidFill>
                <a:effectLst/>
                <a:latin typeface="Calibri" pitchFamily="34" charset="0"/>
                <a:cs typeface="Arial" panose="020B0604020202020204" pitchFamily="34" charset="0"/>
              </a:rPr>
              <a:t> είναι :</a:t>
            </a:r>
            <a:endParaRPr lang="el-GR" sz="2000" dirty="0">
              <a:solidFill>
                <a:schemeClr val="tx1"/>
              </a:solidFill>
              <a:effectLst/>
              <a:latin typeface="Calibri" pitchFamily="34" charset="0"/>
              <a:cs typeface="Arial" panose="020B0604020202020204" pitchFamily="34" charset="0"/>
            </a:endParaRPr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827584" y="1700808"/>
            <a:ext cx="7622664" cy="4680520"/>
          </a:xfrm>
        </p:spPr>
        <p:txBody>
          <a:bodyPr>
            <a:normAutofit/>
          </a:bodyPr>
          <a:lstStyle/>
          <a:p>
            <a:pPr marL="342900" lvl="0" indent="-342900" algn="just">
              <a:lnSpc>
                <a:spcPts val="1800"/>
              </a:lnSpc>
              <a:spcAft>
                <a:spcPts val="720"/>
              </a:spcAft>
              <a:buSzPts val="1000"/>
              <a:buFont typeface="Wingdings" pitchFamily="2" charset="2"/>
              <a:buChar char="v"/>
              <a:tabLst>
                <a:tab pos="457200" algn="l"/>
              </a:tabLst>
            </a:pPr>
            <a:r>
              <a:rPr lang="en-US" b="1" dirty="0" smtClean="0">
                <a:solidFill>
                  <a:srgbClr val="FF0000"/>
                </a:solidFill>
                <a:latin typeface="Calibri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Project</a:t>
            </a:r>
            <a:r>
              <a:rPr lang="en-US" dirty="0" smtClean="0">
                <a:solidFill>
                  <a:srgbClr val="FFC000"/>
                </a:solidFill>
                <a:latin typeface="Calibri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dirty="0" smtClean="0">
                <a:solidFill>
                  <a:schemeClr val="tx1"/>
                </a:solidFill>
                <a:latin typeface="Calibri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–</a:t>
            </a:r>
            <a:r>
              <a:rPr lang="en-US" dirty="0" smtClean="0">
                <a:latin typeface="Calibri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l-GR" dirty="0" smtClean="0">
                <a:solidFill>
                  <a:schemeClr val="tx1"/>
                </a:solidFill>
                <a:latin typeface="Calibri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Επιλέγουμε το Έργο που θέλουμε να ανήκει το θέμα.</a:t>
            </a:r>
          </a:p>
          <a:p>
            <a:pPr marL="342900" lvl="0" indent="-342900" algn="just">
              <a:lnSpc>
                <a:spcPts val="1800"/>
              </a:lnSpc>
              <a:spcAft>
                <a:spcPts val="720"/>
              </a:spcAft>
              <a:buSzPts val="1000"/>
              <a:buFont typeface="Wingdings" pitchFamily="2" charset="2"/>
              <a:buChar char="v"/>
              <a:tabLst>
                <a:tab pos="457200" algn="l"/>
              </a:tabLst>
            </a:pPr>
            <a:endParaRPr lang="el-GR" dirty="0" smtClean="0">
              <a:solidFill>
                <a:schemeClr val="tx1"/>
              </a:solidFill>
              <a:latin typeface="Calibri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lvl="0" indent="-342900" algn="just">
              <a:lnSpc>
                <a:spcPts val="1800"/>
              </a:lnSpc>
              <a:spcAft>
                <a:spcPts val="720"/>
              </a:spcAft>
              <a:buSzPts val="1000"/>
              <a:buFont typeface="Wingdings" pitchFamily="2" charset="2"/>
              <a:buChar char="v"/>
              <a:tabLst>
                <a:tab pos="457200" algn="l"/>
              </a:tabLst>
            </a:pPr>
            <a:r>
              <a:rPr lang="en-US" b="1" dirty="0" smtClean="0">
                <a:solidFill>
                  <a:srgbClr val="FF0000"/>
                </a:solidFill>
                <a:latin typeface="Calibri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Issue Type</a:t>
            </a:r>
            <a:r>
              <a:rPr lang="el-GR" b="1" dirty="0" smtClean="0">
                <a:solidFill>
                  <a:srgbClr val="FF0000"/>
                </a:solidFill>
                <a:latin typeface="Calibri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dirty="0" smtClean="0">
                <a:solidFill>
                  <a:schemeClr val="tx1"/>
                </a:solidFill>
                <a:latin typeface="Calibri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– </a:t>
            </a:r>
            <a:r>
              <a:rPr lang="el-GR" dirty="0" smtClean="0">
                <a:solidFill>
                  <a:schemeClr val="tx1"/>
                </a:solidFill>
                <a:latin typeface="Calibri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Επιλέγουμε τον τύπο θέματος που θέλουμε.</a:t>
            </a:r>
          </a:p>
          <a:p>
            <a:pPr marL="342900" lvl="0" indent="-342900" algn="just">
              <a:lnSpc>
                <a:spcPts val="1800"/>
              </a:lnSpc>
              <a:spcAft>
                <a:spcPts val="720"/>
              </a:spcAft>
              <a:buSzPts val="1000"/>
              <a:buFont typeface="Wingdings" pitchFamily="2" charset="2"/>
              <a:buChar char="v"/>
              <a:tabLst>
                <a:tab pos="457200" algn="l"/>
              </a:tabLst>
            </a:pPr>
            <a:endParaRPr lang="el-GR" dirty="0" smtClean="0">
              <a:solidFill>
                <a:schemeClr val="tx1"/>
              </a:solidFill>
              <a:latin typeface="Calibri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lvl="0" indent="-342900" algn="just">
              <a:lnSpc>
                <a:spcPts val="1800"/>
              </a:lnSpc>
              <a:spcAft>
                <a:spcPts val="720"/>
              </a:spcAft>
              <a:buSzPts val="1000"/>
              <a:buFont typeface="Wingdings" pitchFamily="2" charset="2"/>
              <a:buChar char="v"/>
              <a:tabLst>
                <a:tab pos="457200" algn="l"/>
              </a:tabLst>
            </a:pPr>
            <a:r>
              <a:rPr lang="en-US" b="1" dirty="0" smtClean="0">
                <a:solidFill>
                  <a:srgbClr val="FF0000"/>
                </a:solidFill>
                <a:latin typeface="Calibri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Summary</a:t>
            </a:r>
            <a:r>
              <a:rPr lang="el-GR" dirty="0" smtClean="0">
                <a:solidFill>
                  <a:schemeClr val="tx1"/>
                </a:solidFill>
                <a:latin typeface="Calibri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dirty="0" smtClean="0">
                <a:solidFill>
                  <a:schemeClr val="tx1"/>
                </a:solidFill>
                <a:latin typeface="Calibri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– </a:t>
            </a:r>
            <a:r>
              <a:rPr lang="el-GR" dirty="0" smtClean="0">
                <a:solidFill>
                  <a:schemeClr val="tx1"/>
                </a:solidFill>
                <a:latin typeface="Calibri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Περίληψη του θέματος.</a:t>
            </a:r>
          </a:p>
          <a:p>
            <a:pPr marL="342900" lvl="0" indent="-342900" algn="just">
              <a:lnSpc>
                <a:spcPts val="1800"/>
              </a:lnSpc>
              <a:spcAft>
                <a:spcPts val="720"/>
              </a:spcAft>
              <a:buSzPts val="1000"/>
              <a:buFont typeface="Wingdings" pitchFamily="2" charset="2"/>
              <a:buChar char="v"/>
              <a:tabLst>
                <a:tab pos="457200" algn="l"/>
              </a:tabLst>
            </a:pPr>
            <a:endParaRPr lang="el-GR" dirty="0" smtClean="0">
              <a:solidFill>
                <a:schemeClr val="tx1"/>
              </a:solidFill>
              <a:latin typeface="Calibri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lvl="0" indent="-342900" algn="just">
              <a:lnSpc>
                <a:spcPts val="1800"/>
              </a:lnSpc>
              <a:spcAft>
                <a:spcPts val="720"/>
              </a:spcAft>
              <a:buSzPts val="1000"/>
              <a:buFont typeface="Wingdings" pitchFamily="2" charset="2"/>
              <a:buChar char="v"/>
              <a:tabLst>
                <a:tab pos="457200" algn="l"/>
              </a:tabLst>
            </a:pPr>
            <a:r>
              <a:rPr lang="en-US" b="1" dirty="0" smtClean="0">
                <a:solidFill>
                  <a:srgbClr val="FF0000"/>
                </a:solidFill>
                <a:latin typeface="Calibri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Reporter</a:t>
            </a:r>
            <a:r>
              <a:rPr lang="el-GR" dirty="0" smtClean="0">
                <a:solidFill>
                  <a:schemeClr val="tx1"/>
                </a:solidFill>
                <a:latin typeface="Calibri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dirty="0" smtClean="0">
                <a:solidFill>
                  <a:schemeClr val="tx1"/>
                </a:solidFill>
                <a:latin typeface="Calibri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– </a:t>
            </a:r>
            <a:r>
              <a:rPr lang="el-GR" dirty="0" smtClean="0">
                <a:solidFill>
                  <a:schemeClr val="tx1"/>
                </a:solidFill>
                <a:latin typeface="Calibri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Ο δημιουργός του θέματος.</a:t>
            </a:r>
          </a:p>
          <a:p>
            <a:pPr marL="342900" lvl="0" indent="-342900" algn="just">
              <a:lnSpc>
                <a:spcPts val="1800"/>
              </a:lnSpc>
              <a:spcAft>
                <a:spcPts val="720"/>
              </a:spcAft>
              <a:buSzPts val="1000"/>
              <a:buFont typeface="Wingdings" pitchFamily="2" charset="2"/>
              <a:buChar char="v"/>
              <a:tabLst>
                <a:tab pos="457200" algn="l"/>
              </a:tabLst>
            </a:pPr>
            <a:endParaRPr lang="el-GR" dirty="0" smtClean="0">
              <a:solidFill>
                <a:schemeClr val="tx1"/>
              </a:solidFill>
              <a:latin typeface="Calibri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lvl="0" indent="-342900" algn="just">
              <a:lnSpc>
                <a:spcPts val="1800"/>
              </a:lnSpc>
              <a:spcAft>
                <a:spcPts val="720"/>
              </a:spcAft>
              <a:buSzPts val="1000"/>
              <a:buFont typeface="Wingdings" pitchFamily="2" charset="2"/>
              <a:buChar char="v"/>
              <a:tabLst>
                <a:tab pos="457200" algn="l"/>
              </a:tabLst>
            </a:pPr>
            <a:r>
              <a:rPr lang="en-US" b="1" dirty="0" smtClean="0">
                <a:solidFill>
                  <a:srgbClr val="FF0000"/>
                </a:solidFill>
                <a:latin typeface="Calibri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Description</a:t>
            </a:r>
            <a:r>
              <a:rPr lang="el-GR" dirty="0" smtClean="0">
                <a:solidFill>
                  <a:schemeClr val="tx1"/>
                </a:solidFill>
                <a:latin typeface="Calibri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dirty="0" smtClean="0">
                <a:solidFill>
                  <a:schemeClr val="tx1"/>
                </a:solidFill>
                <a:latin typeface="Calibri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– </a:t>
            </a:r>
            <a:r>
              <a:rPr lang="el-GR" dirty="0" smtClean="0">
                <a:solidFill>
                  <a:schemeClr val="tx1"/>
                </a:solidFill>
                <a:latin typeface="Calibri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Περιγραφή του θέματος.</a:t>
            </a:r>
          </a:p>
          <a:p>
            <a:pPr marL="342900" lvl="0" indent="-342900" algn="just">
              <a:lnSpc>
                <a:spcPts val="1800"/>
              </a:lnSpc>
              <a:spcAft>
                <a:spcPts val="720"/>
              </a:spcAft>
              <a:buSzPts val="1000"/>
              <a:buFont typeface="Wingdings" pitchFamily="2" charset="2"/>
              <a:buChar char="v"/>
              <a:tabLst>
                <a:tab pos="457200" algn="l"/>
              </a:tabLst>
            </a:pPr>
            <a:endParaRPr lang="el-GR" dirty="0" smtClean="0">
              <a:solidFill>
                <a:schemeClr val="tx1"/>
              </a:solidFill>
              <a:latin typeface="Calibri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lvl="0" indent="-342900" algn="just">
              <a:lnSpc>
                <a:spcPts val="1800"/>
              </a:lnSpc>
              <a:spcAft>
                <a:spcPts val="720"/>
              </a:spcAft>
              <a:buSzPts val="1000"/>
              <a:buFont typeface="Wingdings" pitchFamily="2" charset="2"/>
              <a:buChar char="v"/>
              <a:tabLst>
                <a:tab pos="457200" algn="l"/>
              </a:tabLst>
            </a:pPr>
            <a:r>
              <a:rPr lang="en-US" b="1" dirty="0" smtClean="0">
                <a:solidFill>
                  <a:srgbClr val="FF0000"/>
                </a:solidFill>
                <a:latin typeface="Calibri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Priority</a:t>
            </a:r>
            <a:r>
              <a:rPr lang="en-US" dirty="0" smtClean="0">
                <a:solidFill>
                  <a:schemeClr val="tx1"/>
                </a:solidFill>
                <a:latin typeface="Calibri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− </a:t>
            </a:r>
            <a:r>
              <a:rPr lang="el-GR" dirty="0" smtClean="0"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rPr>
              <a:t>Ο δημιουργός θεμάτων μπορεί να ορίσει την προτεραιότητα για την επίλυση του προβλήματος ως Υψηλή, Μεσαία, Χαμηλή και Χαμηλότερη</a:t>
            </a:r>
            <a:r>
              <a:rPr lang="en-US" dirty="0" smtClean="0">
                <a:solidFill>
                  <a:schemeClr val="tx1"/>
                </a:solidFill>
                <a:latin typeface="Calibri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  <a:endParaRPr lang="el-GR" dirty="0" smtClean="0">
              <a:solidFill>
                <a:schemeClr val="tx1"/>
              </a:solidFill>
              <a:latin typeface="Calibri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541782" indent="-514350"/>
            <a:endParaRPr lang="el-GR" sz="2400" dirty="0" smtClean="0"/>
          </a:p>
          <a:p>
            <a:pPr marL="541782" lvl="0" indent="-514350">
              <a:buFont typeface="Wingdings" pitchFamily="2" charset="2"/>
              <a:buChar char="Ø"/>
            </a:pPr>
            <a:endParaRPr lang="el-GR" sz="2400" dirty="0" smtClean="0"/>
          </a:p>
          <a:p>
            <a:pPr marL="541782" indent="-514350"/>
            <a:endParaRPr lang="el-GR" sz="2400" dirty="0" smtClean="0"/>
          </a:p>
          <a:p>
            <a:pPr marL="971550" lvl="1" indent="-514350" algn="just"/>
            <a:endParaRPr lang="el-GR" dirty="0" smtClean="0"/>
          </a:p>
          <a:p>
            <a:pPr marL="971550" lvl="1" indent="-514350" algn="just"/>
            <a:endParaRPr lang="el-GR" dirty="0" smtClean="0"/>
          </a:p>
          <a:p>
            <a:pPr marL="971550" lvl="1" indent="-514350" algn="just"/>
            <a:endParaRPr lang="el-GR" dirty="0" smtClean="0"/>
          </a:p>
          <a:p>
            <a:pPr marL="971550" lvl="1" indent="-514350" algn="just"/>
            <a:endParaRPr lang="el-GR" dirty="0" smtClean="0"/>
          </a:p>
          <a:p>
            <a:pPr marL="971550" lvl="1" indent="-514350" algn="just"/>
            <a:endParaRPr lang="el-GR" dirty="0" smtClean="0"/>
          </a:p>
          <a:p>
            <a:endParaRPr lang="el-GR" dirty="0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12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Jira</a:t>
            </a:r>
            <a:endParaRPr lang="el-G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837768" y="764704"/>
            <a:ext cx="7406640" cy="5328592"/>
          </a:xfrm>
        </p:spPr>
        <p:txBody>
          <a:bodyPr>
            <a:normAutofit/>
          </a:bodyPr>
          <a:lstStyle/>
          <a:p>
            <a:pPr marL="342900" lvl="0" indent="-342900" algn="just">
              <a:lnSpc>
                <a:spcPts val="1800"/>
              </a:lnSpc>
              <a:spcAft>
                <a:spcPts val="720"/>
              </a:spcAft>
              <a:buSzPts val="1000"/>
              <a:buFont typeface="Wingdings" pitchFamily="2" charset="2"/>
              <a:buChar char="v"/>
              <a:tabLst>
                <a:tab pos="457200" algn="l"/>
              </a:tabLst>
            </a:pPr>
            <a:endParaRPr lang="el-GR" b="1" dirty="0" smtClean="0">
              <a:solidFill>
                <a:srgbClr val="FFC000"/>
              </a:solidFill>
              <a:latin typeface="Calibri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lvl="0" indent="-342900" algn="just">
              <a:lnSpc>
                <a:spcPts val="1800"/>
              </a:lnSpc>
              <a:spcAft>
                <a:spcPts val="720"/>
              </a:spcAft>
              <a:buSzPts val="1000"/>
              <a:buFont typeface="Wingdings" pitchFamily="2" charset="2"/>
              <a:buChar char="v"/>
              <a:tabLst>
                <a:tab pos="457200" algn="l"/>
              </a:tabLst>
            </a:pPr>
            <a:r>
              <a:rPr lang="en-US" b="1" dirty="0" smtClean="0">
                <a:solidFill>
                  <a:srgbClr val="FF0000"/>
                </a:solidFill>
                <a:latin typeface="Calibri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Labels</a:t>
            </a:r>
            <a:r>
              <a:rPr lang="en-US" dirty="0" smtClean="0">
                <a:latin typeface="Calibri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dirty="0" smtClean="0">
                <a:solidFill>
                  <a:schemeClr val="tx1"/>
                </a:solidFill>
                <a:latin typeface="Calibri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− </a:t>
            </a:r>
            <a:r>
              <a:rPr lang="el-GR" dirty="0" smtClean="0"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rPr>
              <a:t>Είναι παρόμοια με ετικέτα. βοηθά στο φιλτράρισμα συγκεκριμένων τύπων προβλημάτων</a:t>
            </a:r>
            <a:r>
              <a:rPr lang="en-US" dirty="0" smtClean="0">
                <a:solidFill>
                  <a:schemeClr val="tx1"/>
                </a:solidFill>
                <a:latin typeface="Calibri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  <a:endParaRPr lang="el-GR" dirty="0" smtClean="0">
              <a:solidFill>
                <a:schemeClr val="tx1"/>
              </a:solidFill>
              <a:latin typeface="Calibri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lvl="0" indent="-342900" algn="just">
              <a:lnSpc>
                <a:spcPts val="1800"/>
              </a:lnSpc>
              <a:spcAft>
                <a:spcPts val="720"/>
              </a:spcAft>
              <a:buSzPts val="1000"/>
              <a:buFont typeface="Wingdings" pitchFamily="2" charset="2"/>
              <a:buChar char="v"/>
              <a:tabLst>
                <a:tab pos="457200" algn="l"/>
              </a:tabLst>
            </a:pPr>
            <a:endParaRPr lang="el-GR" dirty="0" smtClean="0">
              <a:solidFill>
                <a:srgbClr val="FF0000"/>
              </a:solidFill>
              <a:latin typeface="Calibri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lvl="0" indent="-342900" algn="just">
              <a:lnSpc>
                <a:spcPts val="1800"/>
              </a:lnSpc>
              <a:spcAft>
                <a:spcPts val="720"/>
              </a:spcAft>
              <a:buSzPts val="1000"/>
              <a:buFont typeface="Wingdings" pitchFamily="2" charset="2"/>
              <a:buChar char="v"/>
              <a:tabLst>
                <a:tab pos="457200" algn="l"/>
              </a:tabLst>
            </a:pPr>
            <a:r>
              <a:rPr lang="en-US" b="1" dirty="0" smtClean="0">
                <a:solidFill>
                  <a:srgbClr val="FF0000"/>
                </a:solidFill>
                <a:latin typeface="Calibri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Linked Issue</a:t>
            </a:r>
            <a:r>
              <a:rPr lang="en-US" dirty="0" smtClean="0">
                <a:solidFill>
                  <a:srgbClr val="FF0000"/>
                </a:solidFill>
                <a:latin typeface="Calibri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dirty="0" smtClean="0">
                <a:solidFill>
                  <a:schemeClr val="tx1"/>
                </a:solidFill>
                <a:latin typeface="Calibri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− </a:t>
            </a:r>
            <a:r>
              <a:rPr lang="el-GR" dirty="0" smtClean="0"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rPr>
              <a:t>Συνδέει άλλα ζητήματα που είτε εξαρτώνται από αυτό το ζήτημα είτε το ζήτημα εξαρτάται από αυτά. Οι επιλογές στα αναπτυσσόμενα μενού είναι - μπλοκ, μπλοκαριστούν, διπλό, κλώνος κλπ</a:t>
            </a:r>
            <a:r>
              <a:rPr lang="en-US" dirty="0" smtClean="0">
                <a:solidFill>
                  <a:schemeClr val="tx1"/>
                </a:solidFill>
                <a:latin typeface="Calibri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  <a:endParaRPr lang="el-GR" dirty="0" smtClean="0">
              <a:solidFill>
                <a:schemeClr val="tx1"/>
              </a:solidFill>
              <a:latin typeface="Calibri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lvl="0" indent="-342900" algn="just">
              <a:lnSpc>
                <a:spcPts val="1800"/>
              </a:lnSpc>
              <a:spcAft>
                <a:spcPts val="720"/>
              </a:spcAft>
              <a:buSzPts val="1000"/>
              <a:buFont typeface="Wingdings" pitchFamily="2" charset="2"/>
              <a:buChar char="v"/>
              <a:tabLst>
                <a:tab pos="457200" algn="l"/>
              </a:tabLst>
            </a:pPr>
            <a:endParaRPr lang="el-GR" dirty="0" smtClean="0">
              <a:solidFill>
                <a:srgbClr val="FF0000"/>
              </a:solidFill>
              <a:latin typeface="Calibri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lvl="0" indent="-342900" algn="just">
              <a:lnSpc>
                <a:spcPts val="1800"/>
              </a:lnSpc>
              <a:spcAft>
                <a:spcPts val="720"/>
              </a:spcAft>
              <a:buSzPts val="1000"/>
              <a:buFont typeface="Wingdings" pitchFamily="2" charset="2"/>
              <a:buChar char="v"/>
              <a:tabLst>
                <a:tab pos="457200" algn="l"/>
              </a:tabLst>
            </a:pPr>
            <a:r>
              <a:rPr lang="en-US" b="1" dirty="0" smtClean="0">
                <a:solidFill>
                  <a:srgbClr val="FF0000"/>
                </a:solidFill>
                <a:latin typeface="Calibri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Issue</a:t>
            </a:r>
            <a:r>
              <a:rPr lang="en-US" dirty="0" smtClean="0">
                <a:latin typeface="Calibri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dirty="0" smtClean="0">
                <a:solidFill>
                  <a:schemeClr val="tx1"/>
                </a:solidFill>
                <a:latin typeface="Calibri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− </a:t>
            </a:r>
            <a:r>
              <a:rPr lang="el-GR" dirty="0" smtClean="0"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rPr>
              <a:t>Ο χρήστης μπορεί να συνδέσει το ζήτημα με το αναγνωριστικό δακτυλογράφησης ή περίληψη αυτών που σχετίζονται με το συνδεδεμένο πεδίο έκδοσης</a:t>
            </a:r>
            <a:r>
              <a:rPr lang="en-US" dirty="0" smtClean="0">
                <a:solidFill>
                  <a:schemeClr val="tx1"/>
                </a:solidFill>
                <a:latin typeface="Calibri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  <a:endParaRPr lang="el-GR" dirty="0" smtClean="0">
              <a:solidFill>
                <a:schemeClr val="tx1"/>
              </a:solidFill>
              <a:latin typeface="Calibri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lvl="0" indent="-342900" algn="just">
              <a:lnSpc>
                <a:spcPts val="1800"/>
              </a:lnSpc>
              <a:spcAft>
                <a:spcPts val="720"/>
              </a:spcAft>
              <a:buSzPts val="1000"/>
              <a:buFont typeface="Wingdings" pitchFamily="2" charset="2"/>
              <a:buChar char="v"/>
              <a:tabLst>
                <a:tab pos="457200" algn="l"/>
              </a:tabLst>
            </a:pPr>
            <a:endParaRPr lang="el-GR" dirty="0" smtClean="0">
              <a:solidFill>
                <a:srgbClr val="FF0000"/>
              </a:solidFill>
              <a:latin typeface="Calibri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lvl="0" indent="-342900" algn="just">
              <a:lnSpc>
                <a:spcPts val="1800"/>
              </a:lnSpc>
              <a:spcAft>
                <a:spcPts val="720"/>
              </a:spcAft>
              <a:buSzPts val="1000"/>
              <a:buFont typeface="Wingdings" pitchFamily="2" charset="2"/>
              <a:buChar char="v"/>
              <a:tabLst>
                <a:tab pos="457200" algn="l"/>
              </a:tabLst>
            </a:pPr>
            <a:r>
              <a:rPr lang="en-US" b="1" dirty="0" smtClean="0">
                <a:solidFill>
                  <a:srgbClr val="FF0000"/>
                </a:solidFill>
                <a:latin typeface="Calibri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Assignee</a:t>
            </a:r>
            <a:r>
              <a:rPr lang="en-US" dirty="0" smtClean="0">
                <a:latin typeface="Calibri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dirty="0" smtClean="0">
                <a:solidFill>
                  <a:schemeClr val="tx1"/>
                </a:solidFill>
                <a:latin typeface="Calibri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− </a:t>
            </a:r>
            <a:r>
              <a:rPr lang="el-GR" dirty="0" smtClean="0"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rPr>
              <a:t>Το πρόσωπο που είναι υπεύθυνο για την επίλυση αυτού του ζητήματος. Το όνομα του εντολοδόχου μπορεί να εισαχθεί από τον δημιουργό του τεύχους</a:t>
            </a:r>
            <a:r>
              <a:rPr lang="en-US" dirty="0" smtClean="0">
                <a:solidFill>
                  <a:schemeClr val="tx1"/>
                </a:solidFill>
                <a:latin typeface="Calibri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  <a:endParaRPr lang="el-GR" dirty="0" smtClean="0">
              <a:solidFill>
                <a:schemeClr val="tx1"/>
              </a:solidFill>
              <a:latin typeface="Calibri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lvl="0" indent="-342900" algn="just">
              <a:lnSpc>
                <a:spcPts val="1800"/>
              </a:lnSpc>
              <a:spcAft>
                <a:spcPts val="720"/>
              </a:spcAft>
              <a:buSzPts val="1000"/>
              <a:buFont typeface="Wingdings" pitchFamily="2" charset="2"/>
              <a:buChar char="v"/>
              <a:tabLst>
                <a:tab pos="457200" algn="l"/>
              </a:tabLst>
            </a:pPr>
            <a:endParaRPr lang="el-GR" dirty="0" smtClean="0">
              <a:solidFill>
                <a:srgbClr val="FF0000"/>
              </a:solidFill>
              <a:latin typeface="Calibri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lvl="0" indent="-342900" algn="just">
              <a:lnSpc>
                <a:spcPts val="1800"/>
              </a:lnSpc>
              <a:spcAft>
                <a:spcPts val="720"/>
              </a:spcAft>
              <a:buSzPts val="1000"/>
              <a:buFont typeface="Wingdings" pitchFamily="2" charset="2"/>
              <a:buChar char="v"/>
              <a:tabLst>
                <a:tab pos="457200" algn="l"/>
              </a:tabLst>
            </a:pPr>
            <a:r>
              <a:rPr lang="en-US" b="1" dirty="0" smtClean="0">
                <a:solidFill>
                  <a:srgbClr val="FF0000"/>
                </a:solidFill>
                <a:latin typeface="Calibri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Epic</a:t>
            </a:r>
            <a:r>
              <a:rPr lang="en-US" dirty="0" smtClean="0">
                <a:latin typeface="Calibri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dirty="0" smtClean="0">
                <a:solidFill>
                  <a:schemeClr val="tx1"/>
                </a:solidFill>
                <a:latin typeface="Calibri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− </a:t>
            </a:r>
            <a:r>
              <a:rPr lang="el-GR" dirty="0" smtClean="0"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rPr>
              <a:t>Ένας δημιουργός θεμάτων μπορεί να προσφέρει ένα επικό σύνδεσμο, εάν το θέμα ανήκει σε κάποιο από αυτά</a:t>
            </a:r>
            <a:r>
              <a:rPr lang="en-US" dirty="0" smtClean="0">
                <a:solidFill>
                  <a:schemeClr val="tx1"/>
                </a:solidFill>
                <a:latin typeface="Calibri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</a:p>
          <a:p>
            <a:pPr marL="541782" indent="-514350"/>
            <a:endParaRPr lang="el-GR" sz="2400" dirty="0" smtClean="0"/>
          </a:p>
          <a:p>
            <a:pPr marL="541782" lvl="0" indent="-514350">
              <a:buFont typeface="Wingdings" pitchFamily="2" charset="2"/>
              <a:buChar char="Ø"/>
            </a:pPr>
            <a:endParaRPr lang="el-GR" sz="2400" dirty="0" smtClean="0"/>
          </a:p>
          <a:p>
            <a:pPr marL="541782" indent="-514350"/>
            <a:endParaRPr lang="el-GR" sz="2400" dirty="0" smtClean="0"/>
          </a:p>
          <a:p>
            <a:pPr marL="971550" lvl="1" indent="-514350" algn="just"/>
            <a:endParaRPr lang="el-GR" dirty="0" smtClean="0"/>
          </a:p>
          <a:p>
            <a:pPr marL="971550" lvl="1" indent="-514350" algn="just"/>
            <a:endParaRPr lang="el-GR" dirty="0" smtClean="0"/>
          </a:p>
          <a:p>
            <a:pPr marL="971550" lvl="1" indent="-514350" algn="just"/>
            <a:endParaRPr lang="el-GR" dirty="0" smtClean="0"/>
          </a:p>
          <a:p>
            <a:pPr marL="971550" lvl="1" indent="-514350" algn="just"/>
            <a:endParaRPr lang="el-GR" dirty="0" smtClean="0"/>
          </a:p>
          <a:p>
            <a:pPr marL="971550" lvl="1" indent="-514350" algn="just"/>
            <a:endParaRPr lang="el-GR" dirty="0" smtClean="0"/>
          </a:p>
          <a:p>
            <a:endParaRPr lang="el-GR" dirty="0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13</a:t>
            </a:fld>
            <a:endParaRPr lang="el-GR"/>
          </a:p>
        </p:txBody>
      </p:sp>
      <p:sp>
        <p:nvSpPr>
          <p:cNvPr id="7" name="6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Jira</a:t>
            </a:r>
            <a:endParaRPr lang="el-G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899592" y="404664"/>
            <a:ext cx="7694672" cy="707338"/>
          </a:xfrm>
        </p:spPr>
        <p:txBody>
          <a:bodyPr>
            <a:normAutofit/>
          </a:bodyPr>
          <a:lstStyle/>
          <a:p>
            <a:pPr algn="just">
              <a:lnSpc>
                <a:spcPct val="107000"/>
              </a:lnSpc>
              <a:spcAft>
                <a:spcPts val="0"/>
              </a:spcAft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l-GR" sz="2400" u="sng" dirty="0" smtClean="0">
                <a:effectLst/>
                <a:latin typeface="Calibri" pitchFamily="34" charset="0"/>
              </a:rPr>
              <a:t>Τύποι Θέματος (</a:t>
            </a:r>
            <a:r>
              <a:rPr lang="en-US" sz="2400" u="sng" dirty="0" smtClean="0">
                <a:effectLst/>
                <a:latin typeface="Calibri" pitchFamily="34" charset="0"/>
              </a:rPr>
              <a:t>Issue</a:t>
            </a:r>
            <a:r>
              <a:rPr lang="el-GR" sz="2400" u="sng" dirty="0" smtClean="0">
                <a:effectLst/>
                <a:latin typeface="Calibri" pitchFamily="34" charset="0"/>
              </a:rPr>
              <a:t> </a:t>
            </a:r>
            <a:r>
              <a:rPr lang="en-US" sz="2400" u="sng" dirty="0" smtClean="0">
                <a:effectLst/>
                <a:latin typeface="Calibri" pitchFamily="34" charset="0"/>
              </a:rPr>
              <a:t>Types)</a:t>
            </a:r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827584" y="1196752"/>
            <a:ext cx="7622664" cy="5256584"/>
          </a:xfrm>
        </p:spPr>
        <p:txBody>
          <a:bodyPr>
            <a:noAutofit/>
          </a:bodyPr>
          <a:lstStyle/>
          <a:p>
            <a:pPr algn="just">
              <a:lnSpc>
                <a:spcPct val="107000"/>
              </a:lnSpc>
              <a:spcAft>
                <a:spcPts val="0"/>
              </a:spcAft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l-GR" dirty="0" smtClean="0"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rPr>
              <a:t>Η </a:t>
            </a:r>
            <a:r>
              <a:rPr lang="el-GR" dirty="0" err="1" smtClean="0"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rPr>
              <a:t>Jira</a:t>
            </a:r>
            <a:r>
              <a:rPr lang="el-GR" dirty="0" smtClean="0"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rPr>
              <a:t> έχει τους εξής τύπους θεμάτων</a:t>
            </a: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rPr>
              <a:t> </a:t>
            </a:r>
            <a:r>
              <a:rPr lang="el-GR" dirty="0" smtClean="0"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rPr>
              <a:t>όπου το κάθε θέμα θα πρέπει να ταξινομηθεί</a:t>
            </a:r>
            <a:r>
              <a:rPr lang="el-GR" dirty="0" smtClean="0">
                <a:solidFill>
                  <a:schemeClr val="tx1"/>
                </a:solidFill>
                <a:latin typeface="Calibri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:</a:t>
            </a:r>
          </a:p>
          <a:p>
            <a:pPr marL="342900" lvl="0" indent="-342900" algn="just">
              <a:buFont typeface="Wingdings" pitchFamily="2" charset="2"/>
              <a:buChar char="ü"/>
            </a:pPr>
            <a:r>
              <a:rPr lang="en-US" b="1" dirty="0" smtClean="0"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rPr>
              <a:t>Sub-Task</a:t>
            </a: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rPr>
              <a:t> </a:t>
            </a:r>
            <a:r>
              <a:rPr lang="el-GR" dirty="0" smtClean="0"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rPr>
              <a:t>- Αυτή είναι η δευτερεύουσα εργασία ενός ζητήματος. Σε ένα καταγεγραμμένο ζήτημα, μπορεί να υπάρχουν διαφορετικές εργασίες για την επίλυσή του, οι οποίες ονομάζονται δευτερεύουσες εργασίες</a:t>
            </a: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rPr>
              <a:t>.</a:t>
            </a:r>
            <a:endParaRPr lang="el-GR" dirty="0" smtClean="0">
              <a:solidFill>
                <a:schemeClr val="tx1"/>
              </a:solidFill>
              <a:latin typeface="Calibri" pitchFamily="34" charset="0"/>
              <a:cs typeface="Arial" panose="020B0604020202020204" pitchFamily="34" charset="0"/>
            </a:endParaRPr>
          </a:p>
          <a:p>
            <a:pPr marL="342900" lvl="0" indent="-342900" algn="just">
              <a:buFont typeface="Wingdings" pitchFamily="2" charset="2"/>
              <a:buChar char="ü"/>
            </a:pPr>
            <a:r>
              <a:rPr lang="en-US" b="1" dirty="0" smtClean="0"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rPr>
              <a:t>Bug</a:t>
            </a: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rPr>
              <a:t> </a:t>
            </a:r>
            <a:r>
              <a:rPr lang="el-GR" dirty="0" smtClean="0"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rPr>
              <a:t>-</a:t>
            </a: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rPr>
              <a:t> </a:t>
            </a:r>
            <a:r>
              <a:rPr lang="el-GR" dirty="0" smtClean="0"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rPr>
              <a:t>Ένα πρόβλημα που παρεμποδίζει ή εμποδίζει τις λειτουργίες του προϊόντος</a:t>
            </a: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rPr>
              <a:t>.</a:t>
            </a:r>
            <a:endParaRPr lang="el-GR" dirty="0" smtClean="0">
              <a:solidFill>
                <a:schemeClr val="tx1"/>
              </a:solidFill>
              <a:latin typeface="Calibri" pitchFamily="34" charset="0"/>
              <a:cs typeface="Arial" panose="020B0604020202020204" pitchFamily="34" charset="0"/>
            </a:endParaRPr>
          </a:p>
          <a:p>
            <a:pPr marL="342900" lvl="0" indent="-342900" algn="just">
              <a:buFont typeface="Wingdings" pitchFamily="2" charset="2"/>
              <a:buChar char="ü"/>
            </a:pPr>
            <a:r>
              <a:rPr lang="en-US" b="1" dirty="0" smtClean="0"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rPr>
              <a:t>Epic</a:t>
            </a: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rPr>
              <a:t> </a:t>
            </a:r>
            <a:r>
              <a:rPr lang="el-GR" dirty="0" smtClean="0"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rPr>
              <a:t>-</a:t>
            </a: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rPr>
              <a:t> </a:t>
            </a:r>
            <a:r>
              <a:rPr lang="el-GR" dirty="0" smtClean="0"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rPr>
              <a:t>Μια μεγάλη ιστορία του χρήστη που πρέπει να αναλυθεί</a:t>
            </a: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rPr>
              <a:t>.</a:t>
            </a:r>
            <a:endParaRPr lang="el-GR" dirty="0" smtClean="0">
              <a:solidFill>
                <a:schemeClr val="tx1"/>
              </a:solidFill>
              <a:latin typeface="Calibri" pitchFamily="34" charset="0"/>
              <a:cs typeface="Arial" panose="020B0604020202020204" pitchFamily="34" charset="0"/>
            </a:endParaRPr>
          </a:p>
          <a:p>
            <a:pPr marL="342900" lvl="0" indent="-342900" algn="just">
              <a:buFont typeface="Wingdings" pitchFamily="2" charset="2"/>
              <a:buChar char="ü"/>
            </a:pPr>
            <a:r>
              <a:rPr lang="en-US" b="1" dirty="0" smtClean="0"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rPr>
              <a:t>Improvement</a:t>
            </a:r>
            <a:r>
              <a:rPr lang="el-GR" b="1" dirty="0" smtClean="0"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rPr>
              <a:t> - </a:t>
            </a:r>
            <a:r>
              <a:rPr lang="el-GR" dirty="0" smtClean="0"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rPr>
              <a:t>Βελτίωση ή βελτίωση σε ένα υπάρχον χαρακτηριστικό ή εργασία</a:t>
            </a: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rPr>
              <a:t>.</a:t>
            </a:r>
            <a:endParaRPr lang="el-GR" dirty="0" smtClean="0">
              <a:solidFill>
                <a:schemeClr val="tx1"/>
              </a:solidFill>
              <a:latin typeface="Calibri" pitchFamily="34" charset="0"/>
              <a:cs typeface="Arial" panose="020B0604020202020204" pitchFamily="34" charset="0"/>
            </a:endParaRPr>
          </a:p>
          <a:p>
            <a:pPr marL="342900" lvl="0" indent="-342900" algn="just">
              <a:buFont typeface="Wingdings" pitchFamily="2" charset="2"/>
              <a:buChar char="ü"/>
            </a:pPr>
            <a:r>
              <a:rPr lang="en-US" b="1" dirty="0" smtClean="0"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rPr>
              <a:t>New Feature </a:t>
            </a:r>
            <a:r>
              <a:rPr lang="el-GR" dirty="0" smtClean="0"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rPr>
              <a:t>-</a:t>
            </a: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rPr>
              <a:t> </a:t>
            </a:r>
            <a:r>
              <a:rPr lang="el-GR" dirty="0" smtClean="0"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rPr>
              <a:t>Ένα νέο χαρακτηριστικό του προϊόντος, το οποίο δεν έχει ακόμη αναπτυχθεί</a:t>
            </a: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rPr>
              <a:t>.</a:t>
            </a:r>
            <a:endParaRPr lang="el-GR" dirty="0" smtClean="0">
              <a:solidFill>
                <a:schemeClr val="tx1"/>
              </a:solidFill>
              <a:latin typeface="Calibri" pitchFamily="34" charset="0"/>
              <a:cs typeface="Arial" panose="020B0604020202020204" pitchFamily="34" charset="0"/>
            </a:endParaRPr>
          </a:p>
          <a:p>
            <a:pPr marL="342900" lvl="0" indent="-342900" algn="just">
              <a:buFont typeface="Wingdings" pitchFamily="2" charset="2"/>
              <a:buChar char="ü"/>
            </a:pPr>
            <a:r>
              <a:rPr lang="en-US" b="1" dirty="0" smtClean="0"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rPr>
              <a:t>Story</a:t>
            </a: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rPr>
              <a:t> </a:t>
            </a:r>
            <a:r>
              <a:rPr lang="el-GR" dirty="0" smtClean="0"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rPr>
              <a:t>-</a:t>
            </a: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rPr>
              <a:t> </a:t>
            </a:r>
            <a:r>
              <a:rPr lang="el-GR" dirty="0" smtClean="0"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rPr>
              <a:t>Μια ιστορία χρήστη</a:t>
            </a: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rPr>
              <a:t>.</a:t>
            </a:r>
            <a:endParaRPr lang="el-GR" dirty="0" smtClean="0">
              <a:solidFill>
                <a:schemeClr val="tx1"/>
              </a:solidFill>
              <a:latin typeface="Calibri" pitchFamily="34" charset="0"/>
              <a:cs typeface="Arial" panose="020B0604020202020204" pitchFamily="34" charset="0"/>
            </a:endParaRPr>
          </a:p>
          <a:p>
            <a:pPr marL="342900" lvl="0" indent="-342900" algn="just">
              <a:buFont typeface="Wingdings" pitchFamily="2" charset="2"/>
              <a:buChar char="ü"/>
            </a:pPr>
            <a:r>
              <a:rPr lang="en-US" b="1" dirty="0" smtClean="0"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rPr>
              <a:t>Task</a:t>
            </a: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rPr>
              <a:t> </a:t>
            </a:r>
            <a:r>
              <a:rPr lang="el-GR" dirty="0" smtClean="0"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rPr>
              <a:t>- Ένα έργο που πρέπει να γίνει για να επιτευχθεί ο στόχος της ομάδας</a:t>
            </a: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rPr>
              <a:t>.</a:t>
            </a:r>
            <a:endParaRPr lang="el-GR" dirty="0" smtClean="0">
              <a:solidFill>
                <a:schemeClr val="tx1"/>
              </a:solidFill>
              <a:latin typeface="Calibri" pitchFamily="34" charset="0"/>
              <a:cs typeface="Arial" panose="020B0604020202020204" pitchFamily="34" charset="0"/>
            </a:endParaRPr>
          </a:p>
          <a:p>
            <a:pPr marL="541782" indent="-514350" algn="just"/>
            <a:endParaRPr lang="el-GR" dirty="0" smtClean="0">
              <a:solidFill>
                <a:schemeClr val="tx1"/>
              </a:solidFill>
              <a:latin typeface="Calibri" pitchFamily="34" charset="0"/>
            </a:endParaRPr>
          </a:p>
          <a:p>
            <a:pPr marL="541782" lvl="0" indent="-514350" algn="just">
              <a:buFont typeface="Wingdings" pitchFamily="2" charset="2"/>
              <a:buChar char="Ø"/>
            </a:pPr>
            <a:endParaRPr lang="el-GR" dirty="0" smtClean="0">
              <a:solidFill>
                <a:schemeClr val="tx1"/>
              </a:solidFill>
              <a:latin typeface="Calibri" pitchFamily="34" charset="0"/>
            </a:endParaRPr>
          </a:p>
          <a:p>
            <a:pPr marL="541782" indent="-514350" algn="just"/>
            <a:endParaRPr lang="el-GR" dirty="0" smtClean="0">
              <a:solidFill>
                <a:schemeClr val="tx1"/>
              </a:solidFill>
              <a:latin typeface="Calibri" pitchFamily="34" charset="0"/>
            </a:endParaRPr>
          </a:p>
          <a:p>
            <a:pPr marL="971550" lvl="1" indent="-514350" algn="just"/>
            <a:endParaRPr lang="el-GR" sz="2000" dirty="0" smtClean="0">
              <a:latin typeface="Calibri" pitchFamily="34" charset="0"/>
            </a:endParaRPr>
          </a:p>
          <a:p>
            <a:pPr marL="971550" lvl="1" indent="-514350" algn="just"/>
            <a:endParaRPr lang="el-GR" sz="2000" dirty="0" smtClean="0">
              <a:latin typeface="Calibri" pitchFamily="34" charset="0"/>
            </a:endParaRPr>
          </a:p>
          <a:p>
            <a:pPr marL="971550" lvl="1" indent="-514350" algn="just"/>
            <a:endParaRPr lang="el-GR" sz="2000" dirty="0" smtClean="0">
              <a:latin typeface="Calibri" pitchFamily="34" charset="0"/>
            </a:endParaRPr>
          </a:p>
          <a:p>
            <a:pPr marL="971550" lvl="1" indent="-514350" algn="just"/>
            <a:endParaRPr lang="el-GR" sz="2000" dirty="0" smtClean="0">
              <a:latin typeface="Calibri" pitchFamily="34" charset="0"/>
            </a:endParaRPr>
          </a:p>
          <a:p>
            <a:pPr marL="971550" lvl="1" indent="-514350" algn="just"/>
            <a:endParaRPr lang="el-GR" sz="2000" dirty="0" smtClean="0">
              <a:latin typeface="Calibri" pitchFamily="34" charset="0"/>
            </a:endParaRPr>
          </a:p>
          <a:p>
            <a:pPr algn="just"/>
            <a:endParaRPr lang="el-GR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14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Jira</a:t>
            </a:r>
            <a:endParaRPr lang="el-G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899592" y="404664"/>
            <a:ext cx="7694672" cy="707338"/>
          </a:xfrm>
        </p:spPr>
        <p:txBody>
          <a:bodyPr>
            <a:normAutofit/>
          </a:bodyPr>
          <a:lstStyle/>
          <a:p>
            <a:pPr algn="just"/>
            <a:r>
              <a:rPr lang="el-GR" sz="2400" u="sng" dirty="0" smtClean="0">
                <a:effectLst/>
                <a:latin typeface="Calibri" pitchFamily="34" charset="0"/>
              </a:rPr>
              <a:t>Επιλογές από το μενού </a:t>
            </a:r>
            <a:r>
              <a:rPr lang="en-US" sz="2400" u="sng" dirty="0" smtClean="0">
                <a:effectLst/>
                <a:latin typeface="Calibri" pitchFamily="34" charset="0"/>
              </a:rPr>
              <a:t>Issues </a:t>
            </a:r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827584" y="1196752"/>
            <a:ext cx="7622664" cy="5256584"/>
          </a:xfrm>
        </p:spPr>
        <p:txBody>
          <a:bodyPr>
            <a:noAutofit/>
          </a:bodyPr>
          <a:lstStyle/>
          <a:p>
            <a:pPr marL="342900" lvl="0" indent="-342900" algn="just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rPr>
              <a:t>My open issues</a:t>
            </a: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endParaRPr lang="en-US" dirty="0" smtClean="0">
              <a:solidFill>
                <a:schemeClr val="tx1"/>
              </a:solidFill>
              <a:latin typeface="Calibri" pitchFamily="34" charset="0"/>
              <a:cs typeface="Arial" panose="020B0604020202020204" pitchFamily="34" charset="0"/>
            </a:endParaRP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rPr>
              <a:t>Reported by me</a:t>
            </a: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endParaRPr lang="en-US" dirty="0" smtClean="0">
              <a:solidFill>
                <a:schemeClr val="tx1"/>
              </a:solidFill>
              <a:latin typeface="Calibri" pitchFamily="34" charset="0"/>
              <a:cs typeface="Arial" panose="020B0604020202020204" pitchFamily="34" charset="0"/>
            </a:endParaRP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rPr>
              <a:t>All issues</a:t>
            </a:r>
            <a:endParaRPr lang="el-GR" dirty="0" smtClean="0">
              <a:solidFill>
                <a:schemeClr val="tx1"/>
              </a:solidFill>
              <a:latin typeface="Calibri" pitchFamily="34" charset="0"/>
              <a:cs typeface="Arial" panose="020B0604020202020204" pitchFamily="34" charset="0"/>
            </a:endParaRP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endParaRPr lang="en-US" dirty="0" smtClean="0">
              <a:solidFill>
                <a:schemeClr val="tx1"/>
              </a:solidFill>
              <a:latin typeface="Calibri" pitchFamily="34" charset="0"/>
              <a:cs typeface="Arial" panose="020B0604020202020204" pitchFamily="34" charset="0"/>
            </a:endParaRP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rPr>
              <a:t>Open Issues</a:t>
            </a: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endParaRPr lang="en-US" dirty="0" smtClean="0">
              <a:solidFill>
                <a:schemeClr val="tx1"/>
              </a:solidFill>
              <a:latin typeface="Calibri" pitchFamily="34" charset="0"/>
              <a:cs typeface="Arial" panose="020B0604020202020204" pitchFamily="34" charset="0"/>
            </a:endParaRP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rPr>
              <a:t>Done Issues</a:t>
            </a: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endParaRPr lang="en-US" dirty="0" smtClean="0">
              <a:solidFill>
                <a:schemeClr val="tx1"/>
              </a:solidFill>
              <a:latin typeface="Calibri" pitchFamily="34" charset="0"/>
              <a:cs typeface="Arial" panose="020B0604020202020204" pitchFamily="34" charset="0"/>
            </a:endParaRP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rPr>
              <a:t>Viewed recently</a:t>
            </a: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endParaRPr lang="en-US" dirty="0" smtClean="0">
              <a:solidFill>
                <a:schemeClr val="tx1"/>
              </a:solidFill>
              <a:latin typeface="Calibri" pitchFamily="34" charset="0"/>
              <a:cs typeface="Arial" panose="020B0604020202020204" pitchFamily="34" charset="0"/>
            </a:endParaRP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rPr>
              <a:t>Created recently</a:t>
            </a: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endParaRPr lang="en-US" dirty="0" smtClean="0">
              <a:solidFill>
                <a:schemeClr val="tx1"/>
              </a:solidFill>
              <a:latin typeface="Calibri" pitchFamily="34" charset="0"/>
              <a:cs typeface="Arial" panose="020B0604020202020204" pitchFamily="34" charset="0"/>
            </a:endParaRP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rPr>
              <a:t>Resolved recently</a:t>
            </a: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endParaRPr lang="en-US" dirty="0" smtClean="0">
              <a:solidFill>
                <a:schemeClr val="tx1"/>
              </a:solidFill>
              <a:latin typeface="Calibri" pitchFamily="34" charset="0"/>
              <a:cs typeface="Arial" panose="020B0604020202020204" pitchFamily="34" charset="0"/>
            </a:endParaRP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rPr>
              <a:t>Updated recently</a:t>
            </a:r>
          </a:p>
          <a:p>
            <a:pPr marL="541782" indent="-514350" algn="just"/>
            <a:endParaRPr lang="el-GR" dirty="0" smtClean="0">
              <a:solidFill>
                <a:schemeClr val="tx1"/>
              </a:solidFill>
              <a:latin typeface="Calibri" pitchFamily="34" charset="0"/>
            </a:endParaRPr>
          </a:p>
          <a:p>
            <a:pPr marL="541782" lvl="0" indent="-514350" algn="just">
              <a:buFont typeface="Wingdings" pitchFamily="2" charset="2"/>
              <a:buChar char="Ø"/>
            </a:pPr>
            <a:endParaRPr lang="el-GR" dirty="0" smtClean="0">
              <a:solidFill>
                <a:schemeClr val="tx1"/>
              </a:solidFill>
              <a:latin typeface="Calibri" pitchFamily="34" charset="0"/>
            </a:endParaRPr>
          </a:p>
          <a:p>
            <a:pPr marL="541782" indent="-514350" algn="just"/>
            <a:endParaRPr lang="el-GR" dirty="0" smtClean="0">
              <a:solidFill>
                <a:schemeClr val="tx1"/>
              </a:solidFill>
              <a:latin typeface="Calibri" pitchFamily="34" charset="0"/>
            </a:endParaRPr>
          </a:p>
          <a:p>
            <a:pPr marL="971550" lvl="1" indent="-514350" algn="just"/>
            <a:endParaRPr lang="el-GR" sz="2000" dirty="0" smtClean="0">
              <a:latin typeface="Calibri" pitchFamily="34" charset="0"/>
            </a:endParaRPr>
          </a:p>
          <a:p>
            <a:pPr marL="971550" lvl="1" indent="-514350" algn="just"/>
            <a:endParaRPr lang="el-GR" sz="2000" dirty="0" smtClean="0">
              <a:latin typeface="Calibri" pitchFamily="34" charset="0"/>
            </a:endParaRPr>
          </a:p>
          <a:p>
            <a:pPr marL="971550" lvl="1" indent="-514350" algn="just"/>
            <a:endParaRPr lang="el-GR" sz="2000" dirty="0" smtClean="0">
              <a:latin typeface="Calibri" pitchFamily="34" charset="0"/>
            </a:endParaRPr>
          </a:p>
          <a:p>
            <a:pPr marL="971550" lvl="1" indent="-514350" algn="just"/>
            <a:endParaRPr lang="el-GR" sz="2000" dirty="0" smtClean="0">
              <a:latin typeface="Calibri" pitchFamily="34" charset="0"/>
            </a:endParaRPr>
          </a:p>
          <a:p>
            <a:pPr marL="971550" lvl="1" indent="-514350" algn="just"/>
            <a:endParaRPr lang="el-GR" sz="2000" dirty="0" smtClean="0">
              <a:latin typeface="Calibri" pitchFamily="34" charset="0"/>
            </a:endParaRPr>
          </a:p>
          <a:p>
            <a:pPr algn="just"/>
            <a:endParaRPr lang="el-GR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15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Jira</a:t>
            </a:r>
            <a:endParaRPr lang="el-G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683568" y="5719504"/>
            <a:ext cx="8183880" cy="445800"/>
          </a:xfrm>
        </p:spPr>
        <p:txBody>
          <a:bodyPr>
            <a:normAutofit/>
          </a:bodyPr>
          <a:lstStyle/>
          <a:p>
            <a:r>
              <a:rPr lang="el-GR" sz="1600" dirty="0" smtClean="0">
                <a:solidFill>
                  <a:schemeClr val="tx1"/>
                </a:solidFill>
                <a:effectLst/>
                <a:latin typeface="Calibri" pitchFamily="34" charset="0"/>
              </a:rPr>
              <a:t>Εικόνα 4: Μενού </a:t>
            </a:r>
            <a:r>
              <a:rPr lang="en-US" sz="1600" dirty="0" smtClean="0">
                <a:solidFill>
                  <a:schemeClr val="tx1"/>
                </a:solidFill>
                <a:effectLst/>
                <a:latin typeface="Calibri" pitchFamily="34" charset="0"/>
              </a:rPr>
              <a:t>Issues</a:t>
            </a:r>
            <a:endParaRPr lang="el-GR" sz="1600" dirty="0" smtClean="0">
              <a:solidFill>
                <a:schemeClr val="tx1"/>
              </a:solidFill>
              <a:effectLst/>
              <a:latin typeface="Calibri" pitchFamily="34" charset="0"/>
            </a:endParaRPr>
          </a:p>
        </p:txBody>
      </p:sp>
      <p:pic>
        <p:nvPicPr>
          <p:cNvPr id="5" name="Picture 4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755576" y="530224"/>
            <a:ext cx="7704856" cy="5203031"/>
          </a:xfrm>
          <a:prstGeom prst="rect">
            <a:avLst/>
          </a:prstGeom>
        </p:spPr>
      </p:pic>
      <p:sp>
        <p:nvSpPr>
          <p:cNvPr id="8" name="7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16</a:t>
            </a:fld>
            <a:endParaRPr lang="el-GR"/>
          </a:p>
        </p:txBody>
      </p:sp>
      <p:sp>
        <p:nvSpPr>
          <p:cNvPr id="9" name="8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Jira</a:t>
            </a:r>
            <a:endParaRPr lang="el-G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899592" y="692696"/>
            <a:ext cx="7694672" cy="707338"/>
          </a:xfrm>
        </p:spPr>
        <p:txBody>
          <a:bodyPr>
            <a:normAutofit/>
          </a:bodyPr>
          <a:lstStyle/>
          <a:p>
            <a:pPr algn="l"/>
            <a:r>
              <a:rPr lang="el-GR" sz="2400" u="sng" dirty="0" smtClean="0">
                <a:effectLst/>
                <a:latin typeface="Calibri" pitchFamily="34" charset="0"/>
              </a:rPr>
              <a:t>ΑΝΑΖΗΤΗΣΗ  ΘΕΜΑΤΟΣ (</a:t>
            </a:r>
            <a:r>
              <a:rPr lang="en-US" sz="2400" u="sng" dirty="0" smtClean="0">
                <a:effectLst/>
                <a:latin typeface="Calibri" pitchFamily="34" charset="0"/>
              </a:rPr>
              <a:t>SEARCH</a:t>
            </a:r>
            <a:r>
              <a:rPr lang="el-GR" sz="2400" u="sng" dirty="0" smtClean="0">
                <a:effectLst/>
                <a:latin typeface="Calibri" pitchFamily="34" charset="0"/>
              </a:rPr>
              <a:t>  </a:t>
            </a:r>
            <a:r>
              <a:rPr lang="en-US" sz="2400" u="sng" dirty="0" smtClean="0">
                <a:effectLst/>
                <a:latin typeface="Calibri" pitchFamily="34" charset="0"/>
              </a:rPr>
              <a:t>ISSUE)</a:t>
            </a:r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827584" y="1628800"/>
            <a:ext cx="7622664" cy="5256584"/>
          </a:xfrm>
        </p:spPr>
        <p:txBody>
          <a:bodyPr>
            <a:noAutofit/>
          </a:bodyPr>
          <a:lstStyle/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l-GR" dirty="0" smtClean="0"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rPr>
              <a:t>Ο χρήστης έχει τη δυνατότητα να κάνει αναζήτηση για </a:t>
            </a: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rPr>
              <a:t>issue</a:t>
            </a:r>
            <a:r>
              <a:rPr lang="el-GR" dirty="0" smtClean="0"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rPr>
              <a:t>, επιλέγοντας το πεδίο </a:t>
            </a: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rPr>
              <a:t>Issues </a:t>
            </a: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  <a:sym typeface="Wingdings" panose="05000000000000000000" pitchFamily="2" charset="2"/>
              </a:rPr>
              <a:t> </a:t>
            </a: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rPr>
              <a:t>Search Issues.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en-US" dirty="0" smtClean="0">
              <a:solidFill>
                <a:schemeClr val="tx1"/>
              </a:solidFill>
              <a:latin typeface="Calibri" pitchFamily="34" charset="0"/>
              <a:cs typeface="Arial" panose="020B0604020202020204" pitchFamily="34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el-GR" dirty="0" smtClean="0">
              <a:solidFill>
                <a:schemeClr val="tx1"/>
              </a:solidFill>
              <a:latin typeface="Calibri" pitchFamily="34" charset="0"/>
              <a:cs typeface="Arial" panose="020B0604020202020204" pitchFamily="34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l-GR" dirty="0" smtClean="0"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rPr>
              <a:t>Για τη αναζήτηση μπορεί να χρησιμοποιήσει έτοιμα φίλτρα ή να δημιουργήσει νέα.</a:t>
            </a:r>
            <a:endParaRPr lang="el-GR" dirty="0" smtClean="0">
              <a:solidFill>
                <a:schemeClr val="tx1"/>
              </a:solidFill>
              <a:latin typeface="Calibri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541782" indent="-514350" algn="just"/>
            <a:endParaRPr lang="el-GR" dirty="0" smtClean="0">
              <a:solidFill>
                <a:schemeClr val="tx1"/>
              </a:solidFill>
              <a:latin typeface="Calibri" pitchFamily="34" charset="0"/>
            </a:endParaRPr>
          </a:p>
          <a:p>
            <a:pPr marL="541782" lvl="0" indent="-514350" algn="just"/>
            <a:endParaRPr lang="el-GR" dirty="0" smtClean="0">
              <a:solidFill>
                <a:schemeClr val="tx1"/>
              </a:solidFill>
              <a:latin typeface="Calibri" pitchFamily="34" charset="0"/>
            </a:endParaRPr>
          </a:p>
          <a:p>
            <a:pPr marL="541782" indent="-514350" algn="just"/>
            <a:endParaRPr lang="el-GR" dirty="0" smtClean="0">
              <a:solidFill>
                <a:schemeClr val="tx1"/>
              </a:solidFill>
              <a:latin typeface="Calibri" pitchFamily="34" charset="0"/>
            </a:endParaRPr>
          </a:p>
          <a:p>
            <a:pPr marL="971550" lvl="1" indent="-514350" algn="just"/>
            <a:endParaRPr lang="el-GR" sz="2000" dirty="0" smtClean="0">
              <a:latin typeface="Calibri" pitchFamily="34" charset="0"/>
            </a:endParaRPr>
          </a:p>
          <a:p>
            <a:pPr marL="971550" lvl="1" indent="-514350" algn="just"/>
            <a:endParaRPr lang="el-GR" sz="2000" dirty="0" smtClean="0">
              <a:latin typeface="Calibri" pitchFamily="34" charset="0"/>
            </a:endParaRPr>
          </a:p>
          <a:p>
            <a:pPr marL="971550" lvl="1" indent="-514350" algn="just"/>
            <a:endParaRPr lang="el-GR" sz="2000" dirty="0" smtClean="0">
              <a:latin typeface="Calibri" pitchFamily="34" charset="0"/>
            </a:endParaRPr>
          </a:p>
          <a:p>
            <a:pPr marL="971550" lvl="1" indent="-514350" algn="just"/>
            <a:endParaRPr lang="el-GR" sz="2000" dirty="0" smtClean="0">
              <a:latin typeface="Calibri" pitchFamily="34" charset="0"/>
            </a:endParaRPr>
          </a:p>
          <a:p>
            <a:pPr marL="971550" lvl="1" indent="-514350" algn="just"/>
            <a:endParaRPr lang="el-GR" sz="2000" dirty="0" smtClean="0">
              <a:latin typeface="Calibri" pitchFamily="34" charset="0"/>
            </a:endParaRPr>
          </a:p>
          <a:p>
            <a:pPr algn="just"/>
            <a:endParaRPr lang="el-GR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17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Jira</a:t>
            </a:r>
            <a:endParaRPr lang="el-G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683568" y="5719504"/>
            <a:ext cx="8183880" cy="445800"/>
          </a:xfrm>
        </p:spPr>
        <p:txBody>
          <a:bodyPr>
            <a:normAutofit/>
          </a:bodyPr>
          <a:lstStyle/>
          <a:p>
            <a:r>
              <a:rPr lang="el-GR" sz="1600" dirty="0" smtClean="0">
                <a:solidFill>
                  <a:schemeClr val="tx1"/>
                </a:solidFill>
                <a:effectLst/>
                <a:latin typeface="Calibri" pitchFamily="34" charset="0"/>
              </a:rPr>
              <a:t>Εικόνα </a:t>
            </a:r>
            <a:r>
              <a:rPr lang="en-US" sz="1600" dirty="0" smtClean="0">
                <a:solidFill>
                  <a:schemeClr val="tx1"/>
                </a:solidFill>
                <a:effectLst/>
                <a:latin typeface="Calibri" pitchFamily="34" charset="0"/>
              </a:rPr>
              <a:t>5</a:t>
            </a:r>
            <a:r>
              <a:rPr lang="el-GR" sz="1600" dirty="0" smtClean="0">
                <a:solidFill>
                  <a:schemeClr val="tx1"/>
                </a:solidFill>
                <a:effectLst/>
                <a:latin typeface="Calibri" pitchFamily="34" charset="0"/>
              </a:rPr>
              <a:t>: Αναζήτηση Θέματος</a:t>
            </a:r>
            <a:r>
              <a:rPr lang="en-US" sz="1600" dirty="0" smtClean="0">
                <a:solidFill>
                  <a:schemeClr val="tx1"/>
                </a:solidFill>
                <a:effectLst/>
                <a:latin typeface="Calibri" pitchFamily="34" charset="0"/>
              </a:rPr>
              <a:t> Search Issues</a:t>
            </a:r>
            <a:endParaRPr lang="el-GR" sz="1600" dirty="0" smtClean="0">
              <a:solidFill>
                <a:schemeClr val="tx1"/>
              </a:solidFill>
              <a:effectLst/>
              <a:latin typeface="Calibri" pitchFamily="34" charset="0"/>
            </a:endParaRPr>
          </a:p>
        </p:txBody>
      </p:sp>
      <p:pic>
        <p:nvPicPr>
          <p:cNvPr id="6" name="Picture 1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755576" y="530225"/>
            <a:ext cx="7632848" cy="5203031"/>
          </a:xfrm>
          <a:prstGeom prst="rect">
            <a:avLst/>
          </a:prstGeom>
        </p:spPr>
      </p:pic>
      <p:sp>
        <p:nvSpPr>
          <p:cNvPr id="8" name="7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18</a:t>
            </a:fld>
            <a:endParaRPr lang="el-GR"/>
          </a:p>
        </p:txBody>
      </p:sp>
      <p:sp>
        <p:nvSpPr>
          <p:cNvPr id="9" name="8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Jira</a:t>
            </a:r>
            <a:endParaRPr lang="el-G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899592" y="489414"/>
            <a:ext cx="7694672" cy="707338"/>
          </a:xfrm>
        </p:spPr>
        <p:txBody>
          <a:bodyPr>
            <a:normAutofit/>
          </a:bodyPr>
          <a:lstStyle/>
          <a:p>
            <a:pPr algn="l"/>
            <a:r>
              <a:rPr lang="el-GR" sz="2400" u="sng" dirty="0" smtClean="0">
                <a:effectLst/>
                <a:latin typeface="Calibri" pitchFamily="34" charset="0"/>
              </a:rPr>
              <a:t>ΕΙΔΙΟΤΗΤΕΣ  ΘΕΜΑΤΟΣ (</a:t>
            </a:r>
            <a:r>
              <a:rPr lang="en-US" sz="2400" u="sng" dirty="0" smtClean="0">
                <a:effectLst/>
                <a:latin typeface="Calibri" pitchFamily="34" charset="0"/>
              </a:rPr>
              <a:t>SEARCH</a:t>
            </a:r>
            <a:r>
              <a:rPr lang="el-GR" sz="2400" u="sng" dirty="0" smtClean="0">
                <a:effectLst/>
                <a:latin typeface="Calibri" pitchFamily="34" charset="0"/>
              </a:rPr>
              <a:t>  </a:t>
            </a:r>
            <a:r>
              <a:rPr lang="en-US" sz="2400" u="sng" dirty="0" smtClean="0">
                <a:effectLst/>
                <a:latin typeface="Calibri" pitchFamily="34" charset="0"/>
              </a:rPr>
              <a:t>ISSUE)</a:t>
            </a:r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827584" y="1412776"/>
            <a:ext cx="7622664" cy="4968552"/>
          </a:xfrm>
        </p:spPr>
        <p:txBody>
          <a:bodyPr>
            <a:noAutofit/>
          </a:bodyPr>
          <a:lstStyle/>
          <a:p>
            <a:pPr marL="342900" indent="-342900" algn="just"/>
            <a:r>
              <a:rPr lang="el-GR" b="1" dirty="0" smtClean="0"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rPr>
              <a:t>Ο χρήστης έχει τη δυνατότητα να κάνει</a:t>
            </a:r>
            <a:r>
              <a:rPr lang="en-US" b="1" dirty="0" smtClean="0"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rPr>
              <a:t>: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en-US" dirty="0" smtClean="0">
              <a:solidFill>
                <a:schemeClr val="tx1"/>
              </a:solidFill>
              <a:latin typeface="Calibri" pitchFamily="34" charset="0"/>
              <a:cs typeface="Arial" panose="020B0604020202020204" pitchFamily="34" charset="0"/>
            </a:endParaRPr>
          </a:p>
          <a:p>
            <a:pPr algn="just"/>
            <a:r>
              <a:rPr lang="en-US" b="1" u="sng" dirty="0" smtClean="0">
                <a:solidFill>
                  <a:schemeClr val="tx1"/>
                </a:solidFill>
                <a:latin typeface="Calibri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Status:</a:t>
            </a:r>
          </a:p>
          <a:p>
            <a:pPr marL="342900" indent="-342900" algn="just">
              <a:buFont typeface="Wingdings" pitchFamily="2" charset="2"/>
              <a:buChar char="§"/>
            </a:pP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rPr>
              <a:t>To Do</a:t>
            </a:r>
          </a:p>
          <a:p>
            <a:pPr marL="342900" indent="-342900" algn="just">
              <a:buFont typeface="Wingdings" pitchFamily="2" charset="2"/>
              <a:buChar char="§"/>
            </a:pPr>
            <a:r>
              <a:rPr lang="en-US" dirty="0" smtClean="0">
                <a:solidFill>
                  <a:schemeClr val="tx1"/>
                </a:solidFill>
                <a:latin typeface="Calibri" pitchFamily="34" charset="0"/>
                <a:ea typeface="Calibri" panose="020F0502020204030204" pitchFamily="34" charset="0"/>
                <a:cs typeface="Arial" panose="020B0604020202020204" pitchFamily="34" charset="0"/>
              </a:rPr>
              <a:t>In Progress</a:t>
            </a:r>
          </a:p>
          <a:p>
            <a:pPr marL="342900" indent="-342900" algn="just">
              <a:buFont typeface="Wingdings" pitchFamily="2" charset="2"/>
              <a:buChar char="§"/>
            </a:pPr>
            <a:r>
              <a:rPr lang="en-US" dirty="0" smtClean="0">
                <a:solidFill>
                  <a:schemeClr val="tx1"/>
                </a:solidFill>
                <a:latin typeface="Calibri" pitchFamily="34" charset="0"/>
                <a:ea typeface="Calibri" panose="020F0502020204030204" pitchFamily="34" charset="0"/>
                <a:cs typeface="Arial" panose="020B0604020202020204" pitchFamily="34" charset="0"/>
              </a:rPr>
              <a:t>Done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en-US" b="1" dirty="0" smtClean="0">
              <a:solidFill>
                <a:schemeClr val="tx1"/>
              </a:solidFill>
              <a:latin typeface="Calibri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/>
            <a:r>
              <a:rPr lang="en-US" b="1" u="sng" dirty="0" smtClean="0">
                <a:solidFill>
                  <a:schemeClr val="tx1"/>
                </a:solidFill>
                <a:latin typeface="Calibri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Assignee:</a:t>
            </a:r>
            <a:r>
              <a:rPr lang="en-US" b="1" dirty="0" smtClean="0">
                <a:solidFill>
                  <a:schemeClr val="tx1"/>
                </a:solidFill>
                <a:latin typeface="Calibri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l-GR" dirty="0" smtClean="0">
                <a:solidFill>
                  <a:schemeClr val="tx1"/>
                </a:solidFill>
                <a:latin typeface="Calibri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Σε κάποιον χρήστη</a:t>
            </a:r>
            <a:endParaRPr lang="en-US" u="sng" dirty="0" smtClean="0">
              <a:solidFill>
                <a:schemeClr val="tx1"/>
              </a:solidFill>
              <a:latin typeface="Calibri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en-US" b="1" dirty="0" smtClean="0">
              <a:solidFill>
                <a:schemeClr val="tx1"/>
              </a:solidFill>
              <a:latin typeface="Calibri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/>
            <a:r>
              <a:rPr lang="el-GR" b="1" u="sng" dirty="0" smtClean="0">
                <a:solidFill>
                  <a:schemeClr val="tx1"/>
                </a:solidFill>
                <a:latin typeface="Calibri" pitchFamily="34" charset="0"/>
                <a:ea typeface="Calibri" panose="020F0502020204030204" pitchFamily="34" charset="0"/>
                <a:cs typeface="Arial" panose="020B0604020202020204" pitchFamily="34" charset="0"/>
              </a:rPr>
              <a:t>Δυνατότητες:</a:t>
            </a:r>
            <a:endParaRPr lang="en-US" b="1" u="sng" dirty="0" smtClean="0">
              <a:solidFill>
                <a:schemeClr val="tx1"/>
              </a:solidFill>
              <a:latin typeface="Calibri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55600" indent="-355600" algn="just">
              <a:buFont typeface="Wingdings" pitchFamily="2" charset="2"/>
              <a:buChar char="§"/>
            </a:pPr>
            <a:r>
              <a:rPr lang="en-US" dirty="0" smtClean="0">
                <a:solidFill>
                  <a:schemeClr val="tx1"/>
                </a:solidFill>
                <a:latin typeface="Calibri" pitchFamily="34" charset="0"/>
                <a:ea typeface="Calibri" panose="020F0502020204030204" pitchFamily="34" charset="0"/>
                <a:cs typeface="Arial" panose="020B0604020202020204" pitchFamily="34" charset="0"/>
              </a:rPr>
              <a:t>Move</a:t>
            </a:r>
            <a:endParaRPr lang="el-GR" dirty="0" smtClean="0">
              <a:solidFill>
                <a:schemeClr val="tx1"/>
              </a:solidFill>
              <a:latin typeface="Calibri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55600" indent="-355600" algn="just">
              <a:buFont typeface="Wingdings" pitchFamily="2" charset="2"/>
              <a:buChar char="§"/>
            </a:pPr>
            <a:r>
              <a:rPr lang="en-US" dirty="0" smtClean="0">
                <a:solidFill>
                  <a:schemeClr val="tx1"/>
                </a:solidFill>
                <a:latin typeface="Calibri" pitchFamily="34" charset="0"/>
                <a:ea typeface="Calibri" panose="020F0502020204030204" pitchFamily="34" charset="0"/>
                <a:cs typeface="Arial" panose="020B0604020202020204" pitchFamily="34" charset="0"/>
              </a:rPr>
              <a:t>Clone</a:t>
            </a:r>
            <a:endParaRPr lang="el-GR" dirty="0" smtClean="0">
              <a:solidFill>
                <a:schemeClr val="tx1"/>
              </a:solidFill>
              <a:latin typeface="Calibri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55600" indent="-355600" algn="just">
              <a:buFont typeface="Wingdings" pitchFamily="2" charset="2"/>
              <a:buChar char="§"/>
            </a:pPr>
            <a:r>
              <a:rPr lang="en-US" dirty="0" smtClean="0">
                <a:solidFill>
                  <a:schemeClr val="tx1"/>
                </a:solidFill>
                <a:latin typeface="Calibri" pitchFamily="34" charset="0"/>
                <a:ea typeface="Calibri" panose="020F0502020204030204" pitchFamily="34" charset="0"/>
                <a:cs typeface="Arial" panose="020B0604020202020204" pitchFamily="34" charset="0"/>
              </a:rPr>
              <a:t>Delete</a:t>
            </a:r>
            <a:endParaRPr lang="el-GR" dirty="0" smtClean="0">
              <a:solidFill>
                <a:schemeClr val="tx1"/>
              </a:solidFill>
              <a:latin typeface="Calibri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55600" indent="-355600" algn="just">
              <a:buFont typeface="Wingdings" pitchFamily="2" charset="2"/>
              <a:buChar char="§"/>
            </a:pPr>
            <a:r>
              <a:rPr lang="en-US" dirty="0" smtClean="0">
                <a:solidFill>
                  <a:schemeClr val="tx1"/>
                </a:solidFill>
                <a:latin typeface="Calibri" pitchFamily="34" charset="0"/>
                <a:ea typeface="Calibri" panose="020F0502020204030204" pitchFamily="34" charset="0"/>
                <a:cs typeface="Arial" panose="020B0604020202020204" pitchFamily="34" charset="0"/>
              </a:rPr>
              <a:t>Configure</a:t>
            </a:r>
            <a:endParaRPr lang="el-GR" dirty="0" smtClean="0">
              <a:solidFill>
                <a:schemeClr val="tx1"/>
              </a:solidFill>
              <a:latin typeface="Calibri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55600" indent="-355600" algn="just">
              <a:buFont typeface="Wingdings" pitchFamily="2" charset="2"/>
              <a:buChar char="§"/>
            </a:pPr>
            <a:r>
              <a:rPr lang="en-US" dirty="0" smtClean="0">
                <a:solidFill>
                  <a:schemeClr val="tx1"/>
                </a:solidFill>
                <a:latin typeface="Calibri" pitchFamily="34" charset="0"/>
                <a:ea typeface="Calibri" panose="020F0502020204030204" pitchFamily="34" charset="0"/>
                <a:cs typeface="Arial" panose="020B0604020202020204" pitchFamily="34" charset="0"/>
              </a:rPr>
              <a:t>Add to Epic</a:t>
            </a:r>
            <a:endParaRPr lang="el-GR" dirty="0" smtClean="0">
              <a:solidFill>
                <a:schemeClr val="tx1"/>
              </a:solidFill>
              <a:latin typeface="Calibri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55600" indent="-355600" algn="just">
              <a:buFont typeface="Wingdings" pitchFamily="2" charset="2"/>
              <a:buChar char="§"/>
            </a:pPr>
            <a:r>
              <a:rPr lang="en-US" dirty="0" smtClean="0">
                <a:solidFill>
                  <a:schemeClr val="tx1"/>
                </a:solidFill>
                <a:latin typeface="Calibri" pitchFamily="34" charset="0"/>
                <a:ea typeface="Calibri" panose="020F0502020204030204" pitchFamily="34" charset="0"/>
                <a:cs typeface="Arial" panose="020B0604020202020204" pitchFamily="34" charset="0"/>
              </a:rPr>
              <a:t>Add flag</a:t>
            </a:r>
            <a:endParaRPr lang="el-GR" dirty="0" smtClean="0">
              <a:solidFill>
                <a:schemeClr val="tx1"/>
              </a:solidFill>
              <a:latin typeface="Calibri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541782" indent="-514350" algn="just"/>
            <a:endParaRPr lang="el-GR" dirty="0" smtClean="0">
              <a:solidFill>
                <a:schemeClr val="tx1"/>
              </a:solidFill>
              <a:latin typeface="Calibri" pitchFamily="34" charset="0"/>
            </a:endParaRPr>
          </a:p>
          <a:p>
            <a:pPr marL="541782" lvl="0" indent="-514350" algn="just"/>
            <a:endParaRPr lang="el-GR" dirty="0" smtClean="0">
              <a:solidFill>
                <a:schemeClr val="tx1"/>
              </a:solidFill>
              <a:latin typeface="Calibri" pitchFamily="34" charset="0"/>
            </a:endParaRPr>
          </a:p>
          <a:p>
            <a:pPr marL="541782" indent="-514350" algn="just"/>
            <a:endParaRPr lang="el-GR" dirty="0" smtClean="0">
              <a:solidFill>
                <a:schemeClr val="tx1"/>
              </a:solidFill>
              <a:latin typeface="Calibri" pitchFamily="34" charset="0"/>
            </a:endParaRPr>
          </a:p>
          <a:p>
            <a:pPr marL="971550" lvl="1" indent="-514350" algn="just"/>
            <a:endParaRPr lang="el-GR" sz="2000" dirty="0" smtClean="0">
              <a:latin typeface="Calibri" pitchFamily="34" charset="0"/>
            </a:endParaRPr>
          </a:p>
          <a:p>
            <a:pPr marL="971550" lvl="1" indent="-514350" algn="just"/>
            <a:endParaRPr lang="el-GR" sz="2000" dirty="0" smtClean="0">
              <a:latin typeface="Calibri" pitchFamily="34" charset="0"/>
            </a:endParaRPr>
          </a:p>
          <a:p>
            <a:pPr marL="971550" lvl="1" indent="-514350" algn="just"/>
            <a:endParaRPr lang="el-GR" sz="2000" dirty="0" smtClean="0">
              <a:latin typeface="Calibri" pitchFamily="34" charset="0"/>
            </a:endParaRPr>
          </a:p>
          <a:p>
            <a:pPr marL="971550" lvl="1" indent="-514350" algn="just"/>
            <a:endParaRPr lang="el-GR" sz="2000" dirty="0" smtClean="0">
              <a:latin typeface="Calibri" pitchFamily="34" charset="0"/>
            </a:endParaRPr>
          </a:p>
          <a:p>
            <a:pPr marL="971550" lvl="1" indent="-514350" algn="just"/>
            <a:endParaRPr lang="el-GR" sz="2000" dirty="0" smtClean="0">
              <a:latin typeface="Calibri" pitchFamily="34" charset="0"/>
            </a:endParaRPr>
          </a:p>
          <a:p>
            <a:pPr algn="just"/>
            <a:endParaRPr lang="el-GR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19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Jira</a:t>
            </a:r>
            <a:endParaRPr lang="el-G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755576" y="692696"/>
            <a:ext cx="7196336" cy="1368152"/>
          </a:xfrm>
        </p:spPr>
        <p:txBody>
          <a:bodyPr>
            <a:normAutofit fontScale="90000"/>
          </a:bodyPr>
          <a:lstStyle/>
          <a:p>
            <a:pPr algn="ctr"/>
            <a:r>
              <a:rPr lang="el-GR" sz="3600" dirty="0" smtClean="0"/>
              <a:t>  </a:t>
            </a:r>
            <a:br>
              <a:rPr lang="el-GR" sz="3600" dirty="0" smtClean="0"/>
            </a:br>
            <a:r>
              <a:rPr lang="el-GR" sz="3600" dirty="0" smtClean="0"/>
              <a:t/>
            </a:r>
            <a:br>
              <a:rPr lang="el-GR" sz="3600" dirty="0" smtClean="0"/>
            </a:br>
            <a:r>
              <a:rPr lang="el-GR" sz="3600" dirty="0" smtClean="0"/>
              <a:t/>
            </a:r>
            <a:br>
              <a:rPr lang="el-GR" sz="3600" dirty="0" smtClean="0"/>
            </a:br>
            <a:r>
              <a:rPr lang="el-GR" sz="3600" dirty="0" smtClean="0"/>
              <a:t/>
            </a:r>
            <a:br>
              <a:rPr lang="el-GR" sz="3600" dirty="0" smtClean="0"/>
            </a:br>
            <a:r>
              <a:rPr lang="el-GR" sz="3600" dirty="0" smtClean="0"/>
              <a:t/>
            </a:r>
            <a:br>
              <a:rPr lang="el-GR" sz="3600" dirty="0" smtClean="0"/>
            </a:br>
            <a:r>
              <a:rPr lang="el-GR" sz="3600" dirty="0" smtClean="0"/>
              <a:t/>
            </a:r>
            <a:br>
              <a:rPr lang="el-GR" sz="3600" dirty="0" smtClean="0"/>
            </a:br>
            <a:r>
              <a:rPr lang="el-GR" sz="3600" dirty="0" smtClean="0"/>
              <a:t/>
            </a:r>
            <a:br>
              <a:rPr lang="el-GR" sz="3600" dirty="0" smtClean="0"/>
            </a:br>
            <a:r>
              <a:rPr lang="el-GR" sz="3600" dirty="0" smtClean="0"/>
              <a:t/>
            </a:r>
            <a:br>
              <a:rPr lang="el-GR" sz="3600" dirty="0" smtClean="0"/>
            </a:br>
            <a:r>
              <a:rPr lang="el-GR" sz="3600" dirty="0" smtClean="0"/>
              <a:t/>
            </a:r>
            <a:br>
              <a:rPr lang="el-GR" sz="3600" dirty="0" smtClean="0"/>
            </a:br>
            <a:r>
              <a:rPr lang="el-GR" sz="3600" dirty="0" smtClean="0"/>
              <a:t/>
            </a:r>
            <a:br>
              <a:rPr lang="el-GR" sz="3600" dirty="0" smtClean="0"/>
            </a:br>
            <a:r>
              <a:rPr lang="el-GR" sz="3600" dirty="0" smtClean="0"/>
              <a:t/>
            </a:r>
            <a:br>
              <a:rPr lang="el-GR" sz="3600" dirty="0" smtClean="0"/>
            </a:br>
            <a:r>
              <a:rPr lang="el-GR" sz="3600" dirty="0" smtClean="0"/>
              <a:t/>
            </a:r>
            <a:br>
              <a:rPr lang="el-GR" sz="3600" dirty="0" smtClean="0"/>
            </a:br>
            <a:r>
              <a:rPr lang="el-GR" sz="3600" dirty="0" smtClean="0"/>
              <a:t/>
            </a:r>
            <a:br>
              <a:rPr lang="el-GR" sz="3600" dirty="0" smtClean="0"/>
            </a:br>
            <a:r>
              <a:rPr lang="el-GR" sz="3600" dirty="0" smtClean="0"/>
              <a:t/>
            </a:r>
            <a:br>
              <a:rPr lang="el-GR" sz="3600" dirty="0" smtClean="0"/>
            </a:br>
            <a:r>
              <a:rPr lang="el-GR" sz="2700" dirty="0" smtClean="0">
                <a:effectLst/>
                <a:latin typeface="Calibri" pitchFamily="34" charset="0"/>
              </a:rPr>
              <a:t>JIRA </a:t>
            </a:r>
            <a:r>
              <a:rPr lang="el-GR" sz="2700" dirty="0" err="1" smtClean="0">
                <a:effectLst/>
                <a:latin typeface="Calibri" pitchFamily="34" charset="0"/>
              </a:rPr>
              <a:t>Tutorial</a:t>
            </a:r>
            <a:r>
              <a:rPr lang="el-GR" sz="2700" dirty="0" smtClean="0">
                <a:effectLst/>
                <a:latin typeface="Calibri" pitchFamily="34" charset="0"/>
              </a:rPr>
              <a:t>: Ένας πλήρης οδηγός για αρχάριους</a:t>
            </a:r>
            <a:r>
              <a:rPr lang="en-US" sz="3600" b="1" dirty="0" smtClean="0">
                <a:solidFill>
                  <a:schemeClr val="tx1"/>
                </a:solidFill>
                <a:effectLst/>
                <a:latin typeface="Calibri" pitchFamily="34" charset="0"/>
              </a:rPr>
              <a:t/>
            </a:r>
            <a:br>
              <a:rPr lang="en-US" sz="3600" b="1" dirty="0" smtClean="0">
                <a:solidFill>
                  <a:schemeClr val="tx1"/>
                </a:solidFill>
                <a:effectLst/>
                <a:latin typeface="Calibri" pitchFamily="34" charset="0"/>
              </a:rPr>
            </a:br>
            <a:r>
              <a:rPr lang="en-GB" sz="3200" dirty="0" smtClean="0"/>
              <a:t/>
            </a:r>
            <a:br>
              <a:rPr lang="en-GB" sz="3200" dirty="0" smtClean="0"/>
            </a:br>
            <a:endParaRPr lang="el-GR" sz="3000" b="1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115616" y="1268760"/>
            <a:ext cx="7056784" cy="4464496"/>
          </a:xfrm>
        </p:spPr>
        <p:txBody>
          <a:bodyPr>
            <a:noAutofit/>
          </a:bodyPr>
          <a:lstStyle/>
          <a:p>
            <a:pPr marL="0" algn="just"/>
            <a:r>
              <a:rPr lang="el-GR" sz="2000" b="1" dirty="0" smtClean="0">
                <a:solidFill>
                  <a:schemeClr val="tx1"/>
                </a:solidFill>
                <a:latin typeface="Calibri" pitchFamily="34" charset="0"/>
              </a:rPr>
              <a:t>Τι είναι το JIRA;</a:t>
            </a:r>
            <a:endParaRPr lang="en-US" sz="2000" dirty="0" smtClean="0">
              <a:solidFill>
                <a:schemeClr val="tx1"/>
              </a:solidFill>
              <a:latin typeface="Calibri" pitchFamily="34" charset="0"/>
            </a:endParaRPr>
          </a:p>
          <a:p>
            <a:pPr marL="0" algn="just"/>
            <a:r>
              <a:rPr lang="el-GR" dirty="0" smtClean="0">
                <a:solidFill>
                  <a:schemeClr val="tx1"/>
                </a:solidFill>
                <a:latin typeface="Calibri" pitchFamily="34" charset="0"/>
              </a:rPr>
              <a:t>Το </a:t>
            </a:r>
            <a:r>
              <a:rPr lang="el-GR" dirty="0">
                <a:solidFill>
                  <a:schemeClr val="tx1"/>
                </a:solidFill>
                <a:latin typeface="Calibri" pitchFamily="34" charset="0"/>
              </a:rPr>
              <a:t>JIRA είναι ένα εργαλείο που αναπτύχθηκε από την Αυστραλιανή Εταιρεία </a:t>
            </a:r>
            <a:r>
              <a:rPr lang="el-GR" dirty="0" err="1">
                <a:solidFill>
                  <a:schemeClr val="tx1"/>
                </a:solidFill>
                <a:latin typeface="Calibri" pitchFamily="34" charset="0"/>
              </a:rPr>
              <a:t>Atlassian</a:t>
            </a:r>
            <a:r>
              <a:rPr lang="el-GR" dirty="0">
                <a:solidFill>
                  <a:schemeClr val="tx1"/>
                </a:solidFill>
                <a:latin typeface="Calibri" pitchFamily="34" charset="0"/>
              </a:rPr>
              <a:t>. Χρησιμοποιείται για παρακολούθηση </a:t>
            </a:r>
            <a:r>
              <a:rPr lang="el-GR" dirty="0" smtClean="0">
                <a:solidFill>
                  <a:schemeClr val="tx1"/>
                </a:solidFill>
                <a:latin typeface="Calibri" pitchFamily="34" charset="0"/>
              </a:rPr>
              <a:t>σφαλμάτων</a:t>
            </a:r>
            <a:r>
              <a:rPr lang="en-US" dirty="0" smtClean="0">
                <a:solidFill>
                  <a:schemeClr val="tx1"/>
                </a:solidFill>
                <a:latin typeface="Calibri" pitchFamily="34" charset="0"/>
              </a:rPr>
              <a:t> </a:t>
            </a:r>
            <a:r>
              <a:rPr lang="el-GR" dirty="0" smtClean="0">
                <a:solidFill>
                  <a:schemeClr val="tx1"/>
                </a:solidFill>
                <a:latin typeface="Calibri" pitchFamily="34" charset="0"/>
              </a:rPr>
              <a:t>, </a:t>
            </a:r>
            <a:r>
              <a:rPr lang="el-GR" dirty="0">
                <a:solidFill>
                  <a:schemeClr val="tx1"/>
                </a:solidFill>
                <a:latin typeface="Calibri" pitchFamily="34" charset="0"/>
              </a:rPr>
              <a:t>παρακολούθηση προβλημάτων και </a:t>
            </a:r>
            <a:r>
              <a:rPr lang="el-GR" dirty="0" smtClean="0">
                <a:solidFill>
                  <a:schemeClr val="tx1"/>
                </a:solidFill>
                <a:latin typeface="Calibri" pitchFamily="34" charset="0"/>
              </a:rPr>
              <a:t>διαχείριση </a:t>
            </a:r>
            <a:r>
              <a:rPr lang="el-GR" dirty="0" smtClean="0">
                <a:solidFill>
                  <a:schemeClr val="tx1"/>
                </a:solidFill>
                <a:latin typeface="Calibri" pitchFamily="34" charset="0"/>
              </a:rPr>
              <a:t>έργου</a:t>
            </a:r>
            <a:r>
              <a:rPr lang="en-US" dirty="0" smtClean="0">
                <a:solidFill>
                  <a:schemeClr val="tx1"/>
                </a:solidFill>
                <a:latin typeface="Calibri" pitchFamily="34" charset="0"/>
              </a:rPr>
              <a:t> </a:t>
            </a:r>
            <a:r>
              <a:rPr lang="el-GR" dirty="0" smtClean="0">
                <a:solidFill>
                  <a:schemeClr val="tx1"/>
                </a:solidFill>
                <a:latin typeface="Calibri" pitchFamily="34" charset="0"/>
              </a:rPr>
              <a:t>και τη ροή εργασιών. </a:t>
            </a:r>
            <a:endParaRPr lang="el-GR" dirty="0" smtClean="0">
              <a:solidFill>
                <a:schemeClr val="tx1"/>
              </a:solidFill>
              <a:latin typeface="Calibri" pitchFamily="34" charset="0"/>
            </a:endParaRPr>
          </a:p>
          <a:p>
            <a:pPr algn="just"/>
            <a:r>
              <a:rPr lang="el-GR" dirty="0" smtClean="0">
                <a:solidFill>
                  <a:schemeClr val="tx1"/>
                </a:solidFill>
                <a:latin typeface="Calibri" pitchFamily="34" charset="0"/>
              </a:rPr>
              <a:t>Το </a:t>
            </a:r>
            <a:r>
              <a:rPr lang="el-GR" dirty="0">
                <a:solidFill>
                  <a:schemeClr val="tx1"/>
                </a:solidFill>
                <a:latin typeface="Calibri" pitchFamily="34" charset="0"/>
              </a:rPr>
              <a:t>όνομα "JIRA" κληρονομείται πραγματικά από την ιαπωνική λέξη "</a:t>
            </a:r>
            <a:r>
              <a:rPr lang="el-GR" dirty="0" err="1">
                <a:solidFill>
                  <a:schemeClr val="tx1"/>
                </a:solidFill>
                <a:latin typeface="Calibri" pitchFamily="34" charset="0"/>
              </a:rPr>
              <a:t>Gojira</a:t>
            </a:r>
            <a:r>
              <a:rPr lang="el-GR" dirty="0">
                <a:solidFill>
                  <a:schemeClr val="tx1"/>
                </a:solidFill>
                <a:latin typeface="Calibri" pitchFamily="34" charset="0"/>
              </a:rPr>
              <a:t>" που σημαίνει "</a:t>
            </a:r>
            <a:r>
              <a:rPr lang="el-GR" dirty="0" err="1">
                <a:solidFill>
                  <a:schemeClr val="tx1"/>
                </a:solidFill>
                <a:latin typeface="Calibri" pitchFamily="34" charset="0"/>
              </a:rPr>
              <a:t>Godzilla</a:t>
            </a:r>
            <a:r>
              <a:rPr lang="el-GR" dirty="0" smtClean="0">
                <a:solidFill>
                  <a:schemeClr val="tx1"/>
                </a:solidFill>
                <a:latin typeface="Calibri" pitchFamily="34" charset="0"/>
              </a:rPr>
              <a:t>".</a:t>
            </a:r>
          </a:p>
          <a:p>
            <a:pPr algn="just"/>
            <a:endParaRPr lang="el-GR" dirty="0" smtClean="0">
              <a:solidFill>
                <a:schemeClr val="tx1"/>
              </a:solidFill>
              <a:latin typeface="Calibri" pitchFamily="34" charset="0"/>
            </a:endParaRPr>
          </a:p>
          <a:p>
            <a:pPr algn="just"/>
            <a:r>
              <a:rPr lang="el-GR" dirty="0" smtClean="0">
                <a:solidFill>
                  <a:schemeClr val="tx1"/>
                </a:solidFill>
                <a:latin typeface="Calibri" pitchFamily="34" charset="0"/>
              </a:rPr>
              <a:t>Η εφαρμογή </a:t>
            </a:r>
            <a:r>
              <a:rPr lang="en-US" dirty="0" smtClean="0">
                <a:solidFill>
                  <a:schemeClr val="tx1"/>
                </a:solidFill>
                <a:latin typeface="Calibri" pitchFamily="34" charset="0"/>
              </a:rPr>
              <a:t>J</a:t>
            </a:r>
            <a:r>
              <a:rPr lang="el-GR" dirty="0" smtClean="0">
                <a:solidFill>
                  <a:schemeClr val="tx1"/>
                </a:solidFill>
                <a:latin typeface="Calibri" pitchFamily="34" charset="0"/>
              </a:rPr>
              <a:t>IRA είναι μια </a:t>
            </a:r>
            <a:r>
              <a:rPr lang="el-GR" dirty="0" err="1" smtClean="0">
                <a:solidFill>
                  <a:schemeClr val="tx1"/>
                </a:solidFill>
                <a:latin typeface="Calibri" pitchFamily="34" charset="0"/>
              </a:rPr>
              <a:t>cloud</a:t>
            </a:r>
            <a:r>
              <a:rPr lang="el-GR" dirty="0" smtClean="0">
                <a:solidFill>
                  <a:schemeClr val="tx1"/>
                </a:solidFill>
                <a:latin typeface="Calibri" pitchFamily="34" charset="0"/>
              </a:rPr>
              <a:t> εφαρμογή σχεδιασμένη για να βοηθήσει τις ομάδες ανάπτυξης λογισμικού να αναπτύσσουν τα προϊόντα τους και να παρακολουθούν </a:t>
            </a:r>
            <a:r>
              <a:rPr lang="el-GR" dirty="0" err="1" smtClean="0">
                <a:solidFill>
                  <a:schemeClr val="tx1"/>
                </a:solidFill>
                <a:latin typeface="Calibri" pitchFamily="34" charset="0"/>
              </a:rPr>
              <a:t>bugs</a:t>
            </a:r>
            <a:r>
              <a:rPr lang="el-GR" dirty="0" smtClean="0">
                <a:solidFill>
                  <a:schemeClr val="tx1"/>
                </a:solidFill>
                <a:latin typeface="Calibri" pitchFamily="34" charset="0"/>
              </a:rPr>
              <a:t> εύκολα και αποτελεσματικά, αλλά είναι επίσης κατάλληλο για οποιονδήποτε χρειάζεται να διαχειριστεί έργα ή διαδικασίες.</a:t>
            </a:r>
          </a:p>
          <a:p>
            <a:endParaRPr lang="el-GR" sz="1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049" name="Picture 1" descr="C:\Users\sikiotis\Desktop\kaiju_files__godzilla_by_raptorrex07-d6gdnqj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154648" y="3068960"/>
            <a:ext cx="1505584" cy="672130"/>
          </a:xfrm>
          <a:prstGeom prst="rect">
            <a:avLst/>
          </a:prstGeom>
          <a:noFill/>
        </p:spPr>
      </p:pic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2</a:t>
            </a:fld>
            <a:endParaRPr lang="el-GR"/>
          </a:p>
        </p:txBody>
      </p:sp>
      <p:sp>
        <p:nvSpPr>
          <p:cNvPr id="7" name="6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Jira</a:t>
            </a:r>
            <a:endParaRPr lang="el-G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899592" y="404664"/>
            <a:ext cx="7694672" cy="707338"/>
          </a:xfrm>
        </p:spPr>
        <p:txBody>
          <a:bodyPr>
            <a:normAutofit/>
          </a:bodyPr>
          <a:lstStyle/>
          <a:p>
            <a:pPr algn="l"/>
            <a:r>
              <a:rPr lang="el-GR" sz="2400" u="sng" dirty="0" smtClean="0">
                <a:effectLst/>
                <a:latin typeface="Calibri" pitchFamily="34" charset="0"/>
              </a:rPr>
              <a:t>ΔΥΝΑΤΟΤΗΤΕΣ  ΘΕΜΑΤΩΝ (</a:t>
            </a:r>
            <a:r>
              <a:rPr lang="en-US" sz="2400" u="sng" dirty="0" smtClean="0">
                <a:effectLst/>
                <a:latin typeface="Calibri" pitchFamily="34" charset="0"/>
              </a:rPr>
              <a:t>ISSUES)</a:t>
            </a:r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827584" y="1268760"/>
            <a:ext cx="7622664" cy="4968552"/>
          </a:xfrm>
        </p:spPr>
        <p:txBody>
          <a:bodyPr>
            <a:no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b="1" u="sng" dirty="0" smtClean="0">
                <a:solidFill>
                  <a:schemeClr val="tx1"/>
                </a:solidFill>
                <a:latin typeface="Calibri" pitchFamily="34" charset="0"/>
                <a:ea typeface="Calibri" panose="020F0502020204030204" pitchFamily="34" charset="0"/>
                <a:cs typeface="Arial" panose="020B0604020202020204" pitchFamily="34" charset="0"/>
              </a:rPr>
              <a:t>Cloning</a:t>
            </a:r>
            <a:r>
              <a:rPr lang="el-GR" b="1" u="sng" dirty="0" smtClean="0">
                <a:solidFill>
                  <a:schemeClr val="tx1"/>
                </a:solidFill>
                <a:latin typeface="Calibri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l-GR" b="1" u="sng" dirty="0" err="1" smtClean="0">
                <a:solidFill>
                  <a:schemeClr val="tx1"/>
                </a:solidFill>
                <a:latin typeface="Calibri" pitchFamily="34" charset="0"/>
                <a:ea typeface="Calibri" panose="020F0502020204030204" pitchFamily="34" charset="0"/>
                <a:cs typeface="Arial" panose="020B0604020202020204" pitchFamily="34" charset="0"/>
              </a:rPr>
              <a:t>Issues</a:t>
            </a:r>
            <a:endParaRPr lang="en-US" b="1" u="sng" dirty="0" smtClean="0">
              <a:solidFill>
                <a:schemeClr val="tx1"/>
              </a:solidFill>
              <a:latin typeface="Calibri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l-GR" dirty="0" smtClean="0">
                <a:solidFill>
                  <a:schemeClr val="tx1"/>
                </a:solidFill>
                <a:latin typeface="Calibri" pitchFamily="34" charset="0"/>
                <a:ea typeface="Calibri" panose="020F0502020204030204" pitchFamily="34" charset="0"/>
                <a:cs typeface="Arial" panose="020B0604020202020204" pitchFamily="34" charset="0"/>
              </a:rPr>
              <a:t>Με την επιλογή αυτή μπορούμε να </a:t>
            </a:r>
            <a:r>
              <a:rPr lang="el-GR" dirty="0" err="1" smtClean="0">
                <a:solidFill>
                  <a:schemeClr val="tx1"/>
                </a:solidFill>
                <a:latin typeface="Calibri" pitchFamily="34" charset="0"/>
                <a:ea typeface="Calibri" panose="020F0502020204030204" pitchFamily="34" charset="0"/>
                <a:cs typeface="Arial" panose="020B0604020202020204" pitchFamily="34" charset="0"/>
              </a:rPr>
              <a:t>κλωνοποιήσουμε</a:t>
            </a:r>
            <a:r>
              <a:rPr lang="el-GR" dirty="0" smtClean="0">
                <a:solidFill>
                  <a:schemeClr val="tx1"/>
                </a:solidFill>
                <a:latin typeface="Calibri" pitchFamily="34" charset="0"/>
                <a:ea typeface="Calibri" panose="020F0502020204030204" pitchFamily="34" charset="0"/>
                <a:cs typeface="Arial" panose="020B0604020202020204" pitchFamily="34" charset="0"/>
              </a:rPr>
              <a:t> θέματα, όταν για παράδειγμα  χρειάζεται να επαναλαμβάνονται παλιές εργασίες που πρέπει να εξεταστούν πάλι.</a:t>
            </a:r>
            <a:endParaRPr lang="el-GR" dirty="0" smtClean="0">
              <a:solidFill>
                <a:schemeClr val="tx1"/>
              </a:solidFill>
              <a:latin typeface="Calibri" pitchFamily="34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b="1" u="sng" dirty="0" smtClean="0">
                <a:solidFill>
                  <a:schemeClr val="tx1"/>
                </a:solidFill>
                <a:latin typeface="Calibri" pitchFamily="34" charset="0"/>
                <a:ea typeface="Calibri" panose="020F0502020204030204" pitchFamily="34" charset="0"/>
                <a:cs typeface="Arial" panose="020B0604020202020204" pitchFamily="34" charset="0"/>
              </a:rPr>
              <a:t>Creating Sub-Tasks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l-GR" dirty="0" smtClean="0">
                <a:solidFill>
                  <a:schemeClr val="tx1"/>
                </a:solidFill>
                <a:latin typeface="Calibri" pitchFamily="34" charset="0"/>
                <a:ea typeface="Calibri" panose="020F0502020204030204" pitchFamily="34" charset="0"/>
                <a:cs typeface="Arial" panose="020B0604020202020204" pitchFamily="34" charset="0"/>
              </a:rPr>
              <a:t>Σε ορισμένες περιπτώσεις μπορεί να θέλουμε να σπάσουμε τα θέματα πολλές μικρότερες εργασίες. Αυτά ονομάζονται </a:t>
            </a:r>
            <a:r>
              <a:rPr lang="en-US" dirty="0" smtClean="0">
                <a:solidFill>
                  <a:schemeClr val="tx1"/>
                </a:solidFill>
                <a:latin typeface="Calibri" pitchFamily="34" charset="0"/>
                <a:ea typeface="Calibri" panose="020F0502020204030204" pitchFamily="34" charset="0"/>
                <a:cs typeface="Arial" panose="020B0604020202020204" pitchFamily="34" charset="0"/>
              </a:rPr>
              <a:t>Sub-Tasks</a:t>
            </a:r>
            <a:r>
              <a:rPr lang="el-GR" dirty="0" smtClean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b="1" u="sng" dirty="0" smtClean="0">
                <a:solidFill>
                  <a:schemeClr val="tx1"/>
                </a:solidFill>
                <a:latin typeface="Calibri" pitchFamily="34" charset="0"/>
                <a:ea typeface="Calibri" panose="020F0502020204030204" pitchFamily="34" charset="0"/>
                <a:cs typeface="Arial" panose="020B0604020202020204" pitchFamily="34" charset="0"/>
              </a:rPr>
              <a:t>Convert </a:t>
            </a:r>
            <a:r>
              <a:rPr lang="el-GR" b="1" u="sng" dirty="0" smtClean="0">
                <a:solidFill>
                  <a:schemeClr val="tx1"/>
                </a:solidFill>
                <a:latin typeface="Calibri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b="1" u="sng" dirty="0" smtClean="0">
                <a:solidFill>
                  <a:schemeClr val="tx1"/>
                </a:solidFill>
                <a:latin typeface="Calibri" pitchFamily="34" charset="0"/>
                <a:ea typeface="Calibri" panose="020F0502020204030204" pitchFamily="34" charset="0"/>
                <a:cs typeface="Arial" panose="020B0604020202020204" pitchFamily="34" charset="0"/>
              </a:rPr>
              <a:t>Issue to </a:t>
            </a:r>
            <a:r>
              <a:rPr lang="en-US" b="1" u="sng" dirty="0" err="1" smtClean="0">
                <a:solidFill>
                  <a:schemeClr val="tx1"/>
                </a:solidFill>
                <a:latin typeface="Calibri" pitchFamily="34" charset="0"/>
                <a:ea typeface="Calibri" panose="020F0502020204030204" pitchFamily="34" charset="0"/>
                <a:cs typeface="Arial" panose="020B0604020202020204" pitchFamily="34" charset="0"/>
              </a:rPr>
              <a:t>SubTask</a:t>
            </a:r>
            <a:endParaRPr lang="en-US" b="1" u="sng" dirty="0" smtClean="0">
              <a:solidFill>
                <a:schemeClr val="tx1"/>
              </a:solidFill>
              <a:latin typeface="Calibri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l-GR" dirty="0" smtClean="0">
                <a:solidFill>
                  <a:schemeClr val="tx1"/>
                </a:solidFill>
                <a:latin typeface="Calibri" pitchFamily="34" charset="0"/>
                <a:ea typeface="Calibri" panose="020F0502020204030204" pitchFamily="34" charset="0"/>
                <a:cs typeface="Arial" panose="020B0604020202020204" pitchFamily="34" charset="0"/>
              </a:rPr>
              <a:t>Σε ορισμένες περιπτώσεις μπορεί να θέλουμε να μετατρέψουμε τα θέματα σε μικρότερες εργασίες.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b="1" u="sng" dirty="0" smtClean="0">
                <a:solidFill>
                  <a:schemeClr val="tx1"/>
                </a:solidFill>
                <a:latin typeface="Calibri" pitchFamily="34" charset="0"/>
                <a:ea typeface="Calibri" panose="020F0502020204030204" pitchFamily="34" charset="0"/>
                <a:cs typeface="Arial" panose="020B0604020202020204" pitchFamily="34" charset="0"/>
              </a:rPr>
              <a:t>Convert </a:t>
            </a:r>
            <a:r>
              <a:rPr lang="el-GR" b="1" u="sng" dirty="0" smtClean="0">
                <a:solidFill>
                  <a:schemeClr val="tx1"/>
                </a:solidFill>
                <a:latin typeface="Calibri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b="1" u="sng" dirty="0" err="1" smtClean="0">
                <a:solidFill>
                  <a:schemeClr val="tx1"/>
                </a:solidFill>
                <a:latin typeface="Calibri" pitchFamily="34" charset="0"/>
                <a:ea typeface="Calibri" panose="020F0502020204030204" pitchFamily="34" charset="0"/>
                <a:cs typeface="Arial" panose="020B0604020202020204" pitchFamily="34" charset="0"/>
              </a:rPr>
              <a:t>SubTask</a:t>
            </a:r>
            <a:r>
              <a:rPr lang="el-GR" b="1" u="sng" dirty="0" smtClean="0">
                <a:solidFill>
                  <a:schemeClr val="tx1"/>
                </a:solidFill>
                <a:latin typeface="Calibri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b="1" u="sng" dirty="0" smtClean="0">
                <a:solidFill>
                  <a:schemeClr val="tx1"/>
                </a:solidFill>
                <a:latin typeface="Calibri" pitchFamily="34" charset="0"/>
                <a:ea typeface="Calibri" panose="020F0502020204030204" pitchFamily="34" charset="0"/>
                <a:cs typeface="Arial" panose="020B0604020202020204" pitchFamily="34" charset="0"/>
              </a:rPr>
              <a:t>to Issue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l-GR" dirty="0" smtClean="0">
                <a:solidFill>
                  <a:schemeClr val="tx1"/>
                </a:solidFill>
                <a:latin typeface="Calibri" pitchFamily="34" charset="0"/>
                <a:ea typeface="Calibri" panose="020F0502020204030204" pitchFamily="34" charset="0"/>
                <a:cs typeface="Arial" panose="020B0604020202020204" pitchFamily="34" charset="0"/>
              </a:rPr>
              <a:t>Σε ορισμένες περιπτώσεις μπορεί να θέλουμε να μετατρέψουμε μία υπό-εργασία σε Θέμα.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el-GR" dirty="0" smtClean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endParaRPr lang="el-GR" dirty="0" smtClean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971550" lvl="1" indent="-514350" algn="just"/>
            <a:endParaRPr lang="el-GR" sz="2000" dirty="0" smtClean="0">
              <a:latin typeface="Calibri" pitchFamily="34" charset="0"/>
            </a:endParaRPr>
          </a:p>
          <a:p>
            <a:pPr marL="971550" lvl="1" indent="-514350" algn="just"/>
            <a:endParaRPr lang="el-GR" sz="2000" dirty="0" smtClean="0">
              <a:latin typeface="Calibri" pitchFamily="34" charset="0"/>
            </a:endParaRPr>
          </a:p>
          <a:p>
            <a:pPr marL="971550" lvl="1" indent="-514350" algn="just"/>
            <a:endParaRPr lang="el-GR" sz="2000" dirty="0" smtClean="0">
              <a:latin typeface="Calibri" pitchFamily="34" charset="0"/>
            </a:endParaRPr>
          </a:p>
          <a:p>
            <a:pPr marL="971550" lvl="1" indent="-514350" algn="just"/>
            <a:endParaRPr lang="el-GR" sz="2000" dirty="0" smtClean="0">
              <a:latin typeface="Calibri" pitchFamily="34" charset="0"/>
            </a:endParaRPr>
          </a:p>
          <a:p>
            <a:pPr marL="971550" lvl="1" indent="-514350" algn="just"/>
            <a:endParaRPr lang="el-GR" sz="2000" dirty="0" smtClean="0">
              <a:latin typeface="Calibri" pitchFamily="34" charset="0"/>
            </a:endParaRPr>
          </a:p>
          <a:p>
            <a:pPr algn="just"/>
            <a:endParaRPr lang="el-GR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20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Jira</a:t>
            </a:r>
            <a:endParaRPr lang="el-G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899592" y="489414"/>
            <a:ext cx="7694672" cy="707338"/>
          </a:xfrm>
        </p:spPr>
        <p:txBody>
          <a:bodyPr>
            <a:normAutofit/>
          </a:bodyPr>
          <a:lstStyle/>
          <a:p>
            <a:pPr algn="just"/>
            <a:r>
              <a:rPr lang="el-GR" sz="2400" u="sng" dirty="0" smtClean="0">
                <a:effectLst/>
                <a:latin typeface="Calibri" pitchFamily="34" charset="0"/>
              </a:rPr>
              <a:t>ΔΥΝΑΤΟΤΗΤΕΣ  ΘΕΜΑΤΩΝ (</a:t>
            </a:r>
            <a:r>
              <a:rPr lang="en-US" sz="2400" u="sng" dirty="0" smtClean="0">
                <a:effectLst/>
                <a:latin typeface="Calibri" pitchFamily="34" charset="0"/>
              </a:rPr>
              <a:t>ISSUES)</a:t>
            </a:r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827584" y="1484784"/>
            <a:ext cx="7622664" cy="4968552"/>
          </a:xfrm>
        </p:spPr>
        <p:txBody>
          <a:bodyPr>
            <a:no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b="1" u="sng" dirty="0" smtClean="0">
                <a:solidFill>
                  <a:schemeClr val="tx1"/>
                </a:solidFill>
                <a:latin typeface="Calibri" pitchFamily="34" charset="0"/>
                <a:ea typeface="Calibri" panose="020F0502020204030204" pitchFamily="34" charset="0"/>
                <a:cs typeface="Arial" panose="020B0604020202020204" pitchFamily="34" charset="0"/>
              </a:rPr>
              <a:t>Moving</a:t>
            </a:r>
            <a:r>
              <a:rPr lang="el-GR" b="1" u="sng" dirty="0" smtClean="0">
                <a:solidFill>
                  <a:schemeClr val="tx1"/>
                </a:solidFill>
                <a:latin typeface="Calibri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l-GR" b="1" u="sng" dirty="0" err="1" smtClean="0">
                <a:solidFill>
                  <a:schemeClr val="tx1"/>
                </a:solidFill>
                <a:latin typeface="Calibri" pitchFamily="34" charset="0"/>
                <a:ea typeface="Calibri" panose="020F0502020204030204" pitchFamily="34" charset="0"/>
                <a:cs typeface="Arial" panose="020B0604020202020204" pitchFamily="34" charset="0"/>
              </a:rPr>
              <a:t>Issues</a:t>
            </a:r>
            <a:endParaRPr lang="en-US" b="1" u="sng" dirty="0" smtClean="0">
              <a:solidFill>
                <a:schemeClr val="tx1"/>
              </a:solidFill>
              <a:latin typeface="Calibri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l-GR" dirty="0" smtClean="0">
                <a:solidFill>
                  <a:schemeClr val="tx1"/>
                </a:solidFill>
                <a:latin typeface="Calibri" pitchFamily="34" charset="0"/>
                <a:ea typeface="Calibri" panose="020F0502020204030204" pitchFamily="34" charset="0"/>
                <a:cs typeface="Arial" panose="020B0604020202020204" pitchFamily="34" charset="0"/>
              </a:rPr>
              <a:t>Με την επιλογή αυτή μπορούμε να μεταφέρουμε θέματα, όταν για παράδειγμα  χρειάζεται να αλλάξουμε το Έργο στο οποίο βρίσκονται οι εργασίες ή να αλλάξουμε τον τύπο τους.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b="1" u="sng" dirty="0" smtClean="0">
                <a:solidFill>
                  <a:schemeClr val="tx1"/>
                </a:solidFill>
                <a:latin typeface="Calibri" pitchFamily="34" charset="0"/>
                <a:ea typeface="Calibri" panose="020F0502020204030204" pitchFamily="34" charset="0"/>
                <a:cs typeface="Arial" panose="020B0604020202020204" pitchFamily="34" charset="0"/>
              </a:rPr>
              <a:t>Linking</a:t>
            </a:r>
            <a:r>
              <a:rPr lang="el-GR" b="1" u="sng" dirty="0" smtClean="0">
                <a:solidFill>
                  <a:schemeClr val="tx1"/>
                </a:solidFill>
                <a:latin typeface="Calibri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l-GR" b="1" u="sng" dirty="0" err="1" smtClean="0">
                <a:solidFill>
                  <a:schemeClr val="tx1"/>
                </a:solidFill>
                <a:latin typeface="Calibri" pitchFamily="34" charset="0"/>
                <a:ea typeface="Calibri" panose="020F0502020204030204" pitchFamily="34" charset="0"/>
                <a:cs typeface="Arial" panose="020B0604020202020204" pitchFamily="34" charset="0"/>
              </a:rPr>
              <a:t>Issues</a:t>
            </a:r>
            <a:endParaRPr lang="en-US" b="1" u="sng" dirty="0" smtClean="0">
              <a:solidFill>
                <a:schemeClr val="tx1"/>
              </a:solidFill>
              <a:latin typeface="Calibri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l-GR" dirty="0" smtClean="0">
                <a:solidFill>
                  <a:schemeClr val="tx1"/>
                </a:solidFill>
                <a:latin typeface="Calibri" pitchFamily="34" charset="0"/>
                <a:ea typeface="Calibri" panose="020F0502020204030204" pitchFamily="34" charset="0"/>
                <a:cs typeface="Arial" panose="020B0604020202020204" pitchFamily="34" charset="0"/>
              </a:rPr>
              <a:t>Με την επιλογή αυτή μπορούμε να συνδέσουμε ένα θέμα με ένα άλλο και να καθορίσουμε τις σχέσεις μεταξύ τους.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l-GR" b="1" u="sng" dirty="0" err="1" smtClean="0">
                <a:solidFill>
                  <a:schemeClr val="tx1"/>
                </a:solidFill>
                <a:latin typeface="Calibri" pitchFamily="34" charset="0"/>
                <a:ea typeface="Calibri" panose="020F0502020204030204" pitchFamily="34" charset="0"/>
                <a:cs typeface="Arial" panose="020B0604020202020204" pitchFamily="34" charset="0"/>
              </a:rPr>
              <a:t>Issue</a:t>
            </a:r>
            <a:r>
              <a:rPr lang="en-US" b="1" u="sng" dirty="0" smtClean="0">
                <a:solidFill>
                  <a:schemeClr val="tx1"/>
                </a:solidFill>
                <a:latin typeface="Calibri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b="1" u="sng" dirty="0" smtClean="0">
                <a:solidFill>
                  <a:schemeClr val="tx1"/>
                </a:solidFill>
                <a:latin typeface="Calibri" pitchFamily="34" charset="0"/>
                <a:ea typeface="Calibri" panose="020F0502020204030204" pitchFamily="34" charset="0"/>
                <a:cs typeface="Arial" panose="020B0604020202020204" pitchFamily="34" charset="0"/>
              </a:rPr>
              <a:t>workflows</a:t>
            </a:r>
            <a:endParaRPr lang="en-US" b="1" u="sng" dirty="0" smtClean="0">
              <a:solidFill>
                <a:schemeClr val="tx1"/>
              </a:solidFill>
              <a:latin typeface="Calibri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l-GR" dirty="0" smtClean="0">
                <a:solidFill>
                  <a:schemeClr val="tx1"/>
                </a:solidFill>
                <a:latin typeface="Calibri" pitchFamily="34" charset="0"/>
                <a:ea typeface="Calibri" panose="020F0502020204030204" pitchFamily="34" charset="0"/>
                <a:cs typeface="Arial" panose="020B0604020202020204" pitchFamily="34" charset="0"/>
              </a:rPr>
              <a:t>Τα θέματα δεν πρέπει να παραμένουν ανοιχτά για πάντα. Οι πιο απλές Ροές επιτρέπουν να μετακινούμε τα θέματα από το </a:t>
            </a: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rPr>
              <a:t>“To Do”, </a:t>
            </a:r>
            <a:r>
              <a:rPr lang="el-GR" dirty="0" smtClean="0"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rPr>
              <a:t>στο</a:t>
            </a: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rPr>
              <a:t> “In Progress”, </a:t>
            </a:r>
            <a:r>
              <a:rPr lang="el-GR" dirty="0" smtClean="0"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rPr>
              <a:t>και στο</a:t>
            </a: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rPr>
              <a:t> “Done”</a:t>
            </a:r>
            <a:r>
              <a:rPr lang="el-GR" dirty="0" smtClean="0">
                <a:solidFill>
                  <a:schemeClr val="tx1"/>
                </a:solidFill>
                <a:latin typeface="Calibri" pitchFamily="34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el-GR" dirty="0" smtClean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endParaRPr lang="el-GR" dirty="0" smtClean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971550" lvl="1" indent="-514350" algn="just"/>
            <a:endParaRPr lang="el-GR" sz="2000" dirty="0" smtClean="0">
              <a:latin typeface="Calibri" pitchFamily="34" charset="0"/>
            </a:endParaRPr>
          </a:p>
          <a:p>
            <a:pPr marL="971550" lvl="1" indent="-514350" algn="just"/>
            <a:endParaRPr lang="el-GR" sz="2000" dirty="0" smtClean="0">
              <a:latin typeface="Calibri" pitchFamily="34" charset="0"/>
            </a:endParaRPr>
          </a:p>
          <a:p>
            <a:pPr marL="971550" lvl="1" indent="-514350" algn="just"/>
            <a:endParaRPr lang="el-GR" sz="2000" dirty="0" smtClean="0">
              <a:latin typeface="Calibri" pitchFamily="34" charset="0"/>
            </a:endParaRPr>
          </a:p>
          <a:p>
            <a:pPr marL="971550" lvl="1" indent="-514350" algn="just"/>
            <a:endParaRPr lang="el-GR" sz="2000" dirty="0" smtClean="0">
              <a:latin typeface="Calibri" pitchFamily="34" charset="0"/>
            </a:endParaRPr>
          </a:p>
          <a:p>
            <a:pPr marL="971550" lvl="1" indent="-514350" algn="just"/>
            <a:endParaRPr lang="el-GR" sz="2000" dirty="0" smtClean="0">
              <a:latin typeface="Calibri" pitchFamily="34" charset="0"/>
            </a:endParaRPr>
          </a:p>
          <a:p>
            <a:pPr algn="just"/>
            <a:endParaRPr lang="el-GR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21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Jira</a:t>
            </a:r>
            <a:endParaRPr lang="el-G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981784" y="633430"/>
            <a:ext cx="7694672" cy="707338"/>
          </a:xfrm>
        </p:spPr>
        <p:txBody>
          <a:bodyPr>
            <a:normAutofit/>
          </a:bodyPr>
          <a:lstStyle/>
          <a:p>
            <a:pPr algn="just"/>
            <a:r>
              <a:rPr lang="el-GR" sz="2400" u="sng" dirty="0" smtClean="0">
                <a:effectLst/>
                <a:latin typeface="Calibri" pitchFamily="34" charset="0"/>
              </a:rPr>
              <a:t>ΑΝΑΦΟΡΕΣ  (</a:t>
            </a:r>
            <a:r>
              <a:rPr lang="en-US" sz="2400" u="sng" dirty="0" smtClean="0">
                <a:effectLst/>
                <a:latin typeface="Calibri" pitchFamily="34" charset="0"/>
              </a:rPr>
              <a:t>JIRA  REPORTS)</a:t>
            </a:r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827584" y="1628800"/>
            <a:ext cx="7622664" cy="3816424"/>
          </a:xfrm>
        </p:spPr>
        <p:txBody>
          <a:bodyPr>
            <a:noAutofit/>
          </a:bodyPr>
          <a:lstStyle/>
          <a:p>
            <a:pPr algn="just"/>
            <a:r>
              <a:rPr lang="el-GR" dirty="0" smtClean="0"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rPr>
              <a:t>Η JIRA παρέχει διαφορετικούς τύπους αναφορών σε ένα έργο</a:t>
            </a:r>
            <a:r>
              <a:rPr lang="el-GR" dirty="0" smtClean="0"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rPr>
              <a:t>.</a:t>
            </a:r>
            <a:endParaRPr lang="en-US" dirty="0" smtClean="0">
              <a:solidFill>
                <a:schemeClr val="tx1"/>
              </a:solidFill>
              <a:latin typeface="Calibri" pitchFamily="34" charset="0"/>
              <a:cs typeface="Arial" panose="020B0604020202020204" pitchFamily="34" charset="0"/>
            </a:endParaRPr>
          </a:p>
          <a:p>
            <a:pPr algn="just"/>
            <a:r>
              <a:rPr lang="el-GR" dirty="0" smtClean="0"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rPr>
              <a:t>Οι διαφορετικοί τύποι αναφορών: </a:t>
            </a:r>
            <a:endParaRPr lang="el-GR" dirty="0" smtClean="0">
              <a:solidFill>
                <a:schemeClr val="tx1"/>
              </a:solidFill>
              <a:latin typeface="Calibri" pitchFamily="34" charset="0"/>
              <a:cs typeface="Arial" panose="020B0604020202020204" pitchFamily="34" charset="0"/>
            </a:endParaRPr>
          </a:p>
          <a:p>
            <a:pPr algn="just"/>
            <a:endParaRPr lang="en-US" dirty="0" smtClean="0">
              <a:solidFill>
                <a:schemeClr val="tx1"/>
              </a:solidFill>
              <a:latin typeface="Calibri" pitchFamily="34" charset="0"/>
              <a:cs typeface="Arial" panose="020B0604020202020204" pitchFamily="34" charset="0"/>
            </a:endParaRPr>
          </a:p>
          <a:p>
            <a:pPr algn="just">
              <a:buFont typeface="Wingdings" pitchFamily="2" charset="2"/>
              <a:buChar char="v"/>
            </a:pPr>
            <a:r>
              <a:rPr lang="el-GR" dirty="0" smtClean="0"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rPr>
              <a:t> Βοηθά </a:t>
            </a:r>
            <a:r>
              <a:rPr lang="el-GR" dirty="0" smtClean="0"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rPr>
              <a:t>στην ανάλυση της Προόδου, των Προβλημάτων, των </a:t>
            </a:r>
            <a:r>
              <a:rPr lang="el-GR" dirty="0" smtClean="0"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rPr>
              <a:t>Προβολών </a:t>
            </a:r>
            <a:r>
              <a:rPr lang="el-GR" dirty="0" smtClean="0"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rPr>
              <a:t>και της Επικαιρότητας οποιουδήποτε Έργου. </a:t>
            </a:r>
            <a:endParaRPr lang="en-US" dirty="0" smtClean="0">
              <a:solidFill>
                <a:schemeClr val="tx1"/>
              </a:solidFill>
              <a:latin typeface="Calibri" pitchFamily="34" charset="0"/>
              <a:cs typeface="Arial" panose="020B0604020202020204" pitchFamily="34" charset="0"/>
            </a:endParaRPr>
          </a:p>
          <a:p>
            <a:pPr algn="just"/>
            <a:endParaRPr lang="en-US" dirty="0" smtClean="0">
              <a:solidFill>
                <a:schemeClr val="tx1"/>
              </a:solidFill>
              <a:latin typeface="Calibri" pitchFamily="34" charset="0"/>
              <a:cs typeface="Arial" panose="020B0604020202020204" pitchFamily="34" charset="0"/>
            </a:endParaRPr>
          </a:p>
          <a:p>
            <a:pPr algn="just">
              <a:buFont typeface="Wingdings" pitchFamily="2" charset="2"/>
              <a:buChar char="v"/>
            </a:pPr>
            <a:r>
              <a:rPr lang="el-GR" dirty="0" smtClean="0"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rPr>
              <a:t> Βοηθά </a:t>
            </a:r>
            <a:r>
              <a:rPr lang="el-GR" dirty="0" smtClean="0"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rPr>
              <a:t>επίσης στην ανάλυση της χρησιμοποίησης των πόρων.</a:t>
            </a:r>
            <a:endParaRPr lang="en-US" dirty="0" smtClean="0">
              <a:solidFill>
                <a:schemeClr val="tx1"/>
              </a:solidFill>
              <a:latin typeface="Calibri" pitchFamily="34" charset="0"/>
              <a:cs typeface="Arial" panose="020B0604020202020204" pitchFamily="34" charset="0"/>
            </a:endParaRPr>
          </a:p>
          <a:p>
            <a:pPr algn="just">
              <a:buFont typeface="Wingdings" pitchFamily="2" charset="2"/>
              <a:buChar char="v"/>
            </a:pPr>
            <a:endParaRPr lang="en-US" dirty="0" smtClean="0">
              <a:solidFill>
                <a:schemeClr val="tx1"/>
              </a:solidFill>
              <a:latin typeface="Calibri" pitchFamily="34" charset="0"/>
              <a:cs typeface="Arial" panose="020B0604020202020204" pitchFamily="34" charset="0"/>
            </a:endParaRPr>
          </a:p>
          <a:p>
            <a:pPr algn="just">
              <a:buFont typeface="Wingdings" pitchFamily="2" charset="2"/>
              <a:buChar char="v"/>
            </a:pPr>
            <a:r>
              <a:rPr lang="el-GR" dirty="0" smtClean="0"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rPr>
              <a:t> Για </a:t>
            </a:r>
            <a:r>
              <a:rPr lang="el-GR" dirty="0" smtClean="0"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rPr>
              <a:t>πρόσβαση στις αναφορές σε JIRA, ο χρήστης θα πρέπει να πάει στο Project → </a:t>
            </a:r>
            <a:r>
              <a:rPr lang="el-GR" dirty="0" err="1" smtClean="0"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rPr>
              <a:t>Specific</a:t>
            </a:r>
            <a:r>
              <a:rPr lang="el-GR" dirty="0" smtClean="0"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rPr>
              <a:t> </a:t>
            </a:r>
            <a:r>
              <a:rPr lang="el-GR" dirty="0" err="1" smtClean="0"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rPr>
              <a:t>project</a:t>
            </a:r>
            <a:r>
              <a:rPr lang="el-GR" dirty="0" smtClean="0"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rPr>
              <a:t>.</a:t>
            </a:r>
          </a:p>
          <a:p>
            <a:pPr marL="541782" indent="-514350" algn="just"/>
            <a:endParaRPr lang="el-GR" dirty="0" smtClean="0">
              <a:solidFill>
                <a:schemeClr val="tx1"/>
              </a:solidFill>
              <a:latin typeface="Calibri" pitchFamily="34" charset="0"/>
            </a:endParaRPr>
          </a:p>
          <a:p>
            <a:pPr marL="541782" lvl="0" indent="-514350" algn="just"/>
            <a:endParaRPr lang="el-GR" dirty="0" smtClean="0">
              <a:solidFill>
                <a:schemeClr val="tx1"/>
              </a:solidFill>
              <a:latin typeface="Calibri" pitchFamily="34" charset="0"/>
            </a:endParaRPr>
          </a:p>
          <a:p>
            <a:pPr marL="541782" indent="-514350" algn="just"/>
            <a:endParaRPr lang="el-GR" dirty="0" smtClean="0">
              <a:solidFill>
                <a:schemeClr val="tx1"/>
              </a:solidFill>
              <a:latin typeface="Calibri" pitchFamily="34" charset="0"/>
            </a:endParaRPr>
          </a:p>
          <a:p>
            <a:pPr marL="971550" lvl="1" indent="-514350" algn="just"/>
            <a:endParaRPr lang="el-GR" sz="2000" dirty="0" smtClean="0">
              <a:latin typeface="Calibri" pitchFamily="34" charset="0"/>
            </a:endParaRPr>
          </a:p>
          <a:p>
            <a:pPr marL="971550" lvl="1" indent="-514350" algn="just"/>
            <a:endParaRPr lang="el-GR" sz="2000" dirty="0" smtClean="0">
              <a:latin typeface="Calibri" pitchFamily="34" charset="0"/>
            </a:endParaRPr>
          </a:p>
          <a:p>
            <a:pPr marL="971550" lvl="1" indent="-514350" algn="just"/>
            <a:endParaRPr lang="el-GR" sz="2000" dirty="0" smtClean="0">
              <a:latin typeface="Calibri" pitchFamily="34" charset="0"/>
            </a:endParaRPr>
          </a:p>
          <a:p>
            <a:pPr marL="971550" lvl="1" indent="-514350" algn="just"/>
            <a:endParaRPr lang="el-GR" sz="2000" dirty="0" smtClean="0">
              <a:latin typeface="Calibri" pitchFamily="34" charset="0"/>
            </a:endParaRPr>
          </a:p>
          <a:p>
            <a:pPr marL="971550" lvl="1" indent="-514350" algn="just"/>
            <a:endParaRPr lang="el-GR" sz="2000" dirty="0" smtClean="0">
              <a:latin typeface="Calibri" pitchFamily="34" charset="0"/>
            </a:endParaRPr>
          </a:p>
          <a:p>
            <a:pPr algn="just"/>
            <a:endParaRPr lang="el-GR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22</a:t>
            </a:fld>
            <a:endParaRPr lang="el-GR"/>
          </a:p>
        </p:txBody>
      </p:sp>
      <p:sp>
        <p:nvSpPr>
          <p:cNvPr id="7" name="6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Jira</a:t>
            </a:r>
            <a:endParaRPr lang="el-G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08600" y="5517232"/>
            <a:ext cx="8183880" cy="445800"/>
          </a:xfrm>
        </p:spPr>
        <p:txBody>
          <a:bodyPr>
            <a:normAutofit/>
          </a:bodyPr>
          <a:lstStyle/>
          <a:p>
            <a:r>
              <a:rPr lang="el-GR" sz="1600" dirty="0" smtClean="0">
                <a:solidFill>
                  <a:schemeClr val="tx1"/>
                </a:solidFill>
                <a:effectLst/>
                <a:latin typeface="Calibri" pitchFamily="34" charset="0"/>
              </a:rPr>
              <a:t>Εικόνα 6: Αναφορές (</a:t>
            </a:r>
            <a:r>
              <a:rPr lang="en-US" sz="1600" dirty="0" smtClean="0">
                <a:solidFill>
                  <a:schemeClr val="tx1"/>
                </a:solidFill>
                <a:effectLst/>
                <a:latin typeface="Calibri" pitchFamily="34" charset="0"/>
              </a:rPr>
              <a:t>JIRA  REPORTS)</a:t>
            </a:r>
            <a:endParaRPr lang="el-GR" sz="1600" dirty="0" smtClean="0">
              <a:solidFill>
                <a:schemeClr val="tx1"/>
              </a:solidFill>
              <a:effectLst/>
              <a:latin typeface="Calibri" pitchFamily="34" charset="0"/>
            </a:endParaRPr>
          </a:p>
        </p:txBody>
      </p:sp>
      <p:pic>
        <p:nvPicPr>
          <p:cNvPr id="5" name="Picture 6" descr="Reports"/>
          <p:cNvPicPr>
            <a:picLocks noGrp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764704"/>
            <a:ext cx="7560840" cy="4752528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7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23</a:t>
            </a:fld>
            <a:endParaRPr lang="el-GR"/>
          </a:p>
        </p:txBody>
      </p:sp>
      <p:sp>
        <p:nvSpPr>
          <p:cNvPr id="9" name="8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Jira</a:t>
            </a:r>
            <a:endParaRPr lang="el-G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909776" y="633430"/>
            <a:ext cx="7694672" cy="707338"/>
          </a:xfrm>
        </p:spPr>
        <p:txBody>
          <a:bodyPr>
            <a:normAutofit/>
          </a:bodyPr>
          <a:lstStyle/>
          <a:p>
            <a:pPr algn="just"/>
            <a:r>
              <a:rPr lang="en-US" sz="2400" u="sng" dirty="0" smtClean="0">
                <a:effectLst/>
                <a:latin typeface="Calibri" pitchFamily="34" charset="0"/>
              </a:rPr>
              <a:t>TYPE OF  REPORTS</a:t>
            </a:r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827584" y="1484784"/>
            <a:ext cx="7622664" cy="5256584"/>
          </a:xfrm>
        </p:spPr>
        <p:txBody>
          <a:bodyPr>
            <a:noAutofit/>
          </a:bodyPr>
          <a:lstStyle/>
          <a:p>
            <a:pPr algn="just"/>
            <a:r>
              <a:rPr lang="el-GR" dirty="0" smtClean="0"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rPr>
              <a:t>Η JIRA έχει κατηγοριοποιήσει αναφορές σε τέσσερα επίπεδα</a:t>
            </a: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rPr>
              <a:t>:</a:t>
            </a:r>
            <a:endParaRPr lang="el-GR" dirty="0" smtClean="0">
              <a:solidFill>
                <a:schemeClr val="tx1"/>
              </a:solidFill>
              <a:latin typeface="Calibri" pitchFamily="34" charset="0"/>
              <a:cs typeface="Arial" panose="020B0604020202020204" pitchFamily="34" charset="0"/>
            </a:endParaRPr>
          </a:p>
          <a:p>
            <a:pPr marL="541782" lvl="0" indent="-514350" algn="just"/>
            <a:endParaRPr lang="el-GR" dirty="0" smtClean="0">
              <a:solidFill>
                <a:schemeClr val="tx1"/>
              </a:solidFill>
              <a:latin typeface="Calibri" pitchFamily="34" charset="0"/>
            </a:endParaRPr>
          </a:p>
          <a:p>
            <a:pPr marL="493776" indent="-457200" algn="just">
              <a:lnSpc>
                <a:spcPts val="1800"/>
              </a:lnSpc>
              <a:spcBef>
                <a:spcPts val="240"/>
              </a:spcBef>
              <a:spcAft>
                <a:spcPts val="240"/>
              </a:spcAft>
            </a:pPr>
            <a:r>
              <a:rPr lang="el-GR" b="1" dirty="0" smtClean="0">
                <a:solidFill>
                  <a:schemeClr val="tx1"/>
                </a:solidFill>
                <a:latin typeface="Calibri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1) </a:t>
            </a:r>
            <a:r>
              <a:rPr lang="en-US" b="1" u="sng" dirty="0" smtClean="0">
                <a:solidFill>
                  <a:schemeClr val="tx1"/>
                </a:solidFill>
                <a:latin typeface="Calibri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Agile</a:t>
            </a:r>
            <a:endParaRPr lang="el-GR" b="1" u="sng" dirty="0" smtClean="0">
              <a:solidFill>
                <a:schemeClr val="tx1"/>
              </a:solidFill>
              <a:latin typeface="Calibri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493776" indent="-457200" algn="just">
              <a:lnSpc>
                <a:spcPts val="1800"/>
              </a:lnSpc>
              <a:spcBef>
                <a:spcPts val="240"/>
              </a:spcBef>
              <a:spcAft>
                <a:spcPts val="240"/>
              </a:spcAft>
            </a:pPr>
            <a:endParaRPr lang="en-US" dirty="0" smtClean="0">
              <a:solidFill>
                <a:schemeClr val="tx1"/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lvl="0" indent="-342900" algn="just">
              <a:lnSpc>
                <a:spcPts val="1800"/>
              </a:lnSpc>
              <a:spcAft>
                <a:spcPts val="72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dirty="0" smtClean="0">
                <a:solidFill>
                  <a:schemeClr val="tx1"/>
                </a:solidFill>
                <a:latin typeface="Calibri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Burn down Chart</a:t>
            </a:r>
            <a:endParaRPr lang="el-GR" dirty="0" smtClean="0">
              <a:solidFill>
                <a:schemeClr val="tx1"/>
              </a:solidFill>
              <a:latin typeface="Calibri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 algn="just">
              <a:lnSpc>
                <a:spcPts val="1800"/>
              </a:lnSpc>
              <a:spcAft>
                <a:spcPts val="72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dirty="0" smtClean="0">
                <a:solidFill>
                  <a:schemeClr val="tx1"/>
                </a:solidFill>
                <a:latin typeface="Calibri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Sprint Chart</a:t>
            </a:r>
            <a:endParaRPr lang="el-GR" dirty="0" smtClean="0">
              <a:solidFill>
                <a:schemeClr val="tx1"/>
              </a:solidFill>
              <a:latin typeface="Calibri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 algn="just">
              <a:lnSpc>
                <a:spcPts val="1800"/>
              </a:lnSpc>
              <a:spcAft>
                <a:spcPts val="72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dirty="0" smtClean="0">
                <a:solidFill>
                  <a:schemeClr val="tx1"/>
                </a:solidFill>
                <a:latin typeface="Calibri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Velocity Chart</a:t>
            </a:r>
          </a:p>
          <a:p>
            <a:pPr marL="342900" lvl="0" indent="-342900" algn="just">
              <a:lnSpc>
                <a:spcPts val="1800"/>
              </a:lnSpc>
              <a:spcAft>
                <a:spcPts val="72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dirty="0" smtClean="0">
                <a:solidFill>
                  <a:schemeClr val="tx1"/>
                </a:solidFill>
                <a:latin typeface="Calibri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Cumulative Flow Diagram</a:t>
            </a:r>
          </a:p>
          <a:p>
            <a:pPr marL="342900" lvl="0" indent="-342900" algn="just">
              <a:lnSpc>
                <a:spcPts val="1800"/>
              </a:lnSpc>
              <a:spcAft>
                <a:spcPts val="72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dirty="0" smtClean="0">
                <a:solidFill>
                  <a:schemeClr val="tx1"/>
                </a:solidFill>
                <a:latin typeface="Calibri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Version Report</a:t>
            </a:r>
          </a:p>
          <a:p>
            <a:pPr marL="342900" lvl="0" indent="-342900" algn="just">
              <a:lnSpc>
                <a:spcPts val="1800"/>
              </a:lnSpc>
              <a:spcAft>
                <a:spcPts val="72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dirty="0" smtClean="0">
                <a:solidFill>
                  <a:schemeClr val="tx1"/>
                </a:solidFill>
                <a:latin typeface="Calibri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Epic Report</a:t>
            </a:r>
          </a:p>
          <a:p>
            <a:pPr marL="342900" lvl="0" indent="-342900" algn="just">
              <a:lnSpc>
                <a:spcPts val="1800"/>
              </a:lnSpc>
              <a:spcAft>
                <a:spcPts val="72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dirty="0" smtClean="0">
                <a:solidFill>
                  <a:schemeClr val="tx1"/>
                </a:solidFill>
                <a:latin typeface="Calibri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Control Chart</a:t>
            </a:r>
          </a:p>
          <a:p>
            <a:pPr marL="342900" lvl="0" indent="-342900" algn="just">
              <a:lnSpc>
                <a:spcPts val="1800"/>
              </a:lnSpc>
              <a:spcAft>
                <a:spcPts val="72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dirty="0" smtClean="0">
                <a:solidFill>
                  <a:schemeClr val="tx1"/>
                </a:solidFill>
                <a:latin typeface="Calibri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Epic Burn Down</a:t>
            </a:r>
          </a:p>
          <a:p>
            <a:pPr marL="342900" lvl="0" indent="-342900" algn="just">
              <a:lnSpc>
                <a:spcPts val="1800"/>
              </a:lnSpc>
              <a:spcAft>
                <a:spcPts val="72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dirty="0" smtClean="0">
                <a:solidFill>
                  <a:schemeClr val="tx1"/>
                </a:solidFill>
                <a:latin typeface="Calibri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Release Burn Down</a:t>
            </a:r>
            <a:endParaRPr lang="el-GR" dirty="0" smtClean="0">
              <a:solidFill>
                <a:schemeClr val="tx1"/>
              </a:solidFill>
              <a:latin typeface="Calibri" pitchFamily="34" charset="0"/>
            </a:endParaRPr>
          </a:p>
          <a:p>
            <a:pPr marL="971550" lvl="1" indent="-514350" algn="just"/>
            <a:endParaRPr lang="el-GR" sz="2000" dirty="0" smtClean="0">
              <a:latin typeface="Calibri" pitchFamily="34" charset="0"/>
            </a:endParaRPr>
          </a:p>
          <a:p>
            <a:pPr marL="971550" lvl="1" indent="-514350" algn="just"/>
            <a:endParaRPr lang="el-GR" sz="2000" dirty="0" smtClean="0">
              <a:latin typeface="Calibri" pitchFamily="34" charset="0"/>
            </a:endParaRPr>
          </a:p>
          <a:p>
            <a:pPr marL="971550" lvl="1" indent="-514350" algn="just"/>
            <a:endParaRPr lang="el-GR" sz="2000" dirty="0" smtClean="0">
              <a:latin typeface="Calibri" pitchFamily="34" charset="0"/>
            </a:endParaRPr>
          </a:p>
          <a:p>
            <a:pPr marL="971550" lvl="1" indent="-514350" algn="just"/>
            <a:endParaRPr lang="el-GR" sz="2000" dirty="0" smtClean="0">
              <a:latin typeface="Calibri" pitchFamily="34" charset="0"/>
            </a:endParaRPr>
          </a:p>
          <a:p>
            <a:pPr marL="971550" lvl="1" indent="-514350" algn="just"/>
            <a:endParaRPr lang="el-GR" sz="2000" dirty="0" smtClean="0">
              <a:latin typeface="Calibri" pitchFamily="34" charset="0"/>
            </a:endParaRPr>
          </a:p>
          <a:p>
            <a:pPr algn="just"/>
            <a:endParaRPr lang="el-GR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24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Jira</a:t>
            </a:r>
            <a:endParaRPr lang="el-G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827584" y="692696"/>
            <a:ext cx="7622664" cy="5400600"/>
          </a:xfrm>
        </p:spPr>
        <p:txBody>
          <a:bodyPr>
            <a:noAutofit/>
          </a:bodyPr>
          <a:lstStyle/>
          <a:p>
            <a:pPr marL="541782" lvl="0" indent="-514350" algn="just"/>
            <a:endParaRPr lang="el-GR" dirty="0" smtClean="0">
              <a:solidFill>
                <a:schemeClr val="tx1"/>
              </a:solidFill>
              <a:latin typeface="Calibri" pitchFamily="34" charset="0"/>
            </a:endParaRPr>
          </a:p>
          <a:p>
            <a:pPr algn="just">
              <a:lnSpc>
                <a:spcPts val="1800"/>
              </a:lnSpc>
              <a:spcBef>
                <a:spcPts val="240"/>
              </a:spcBef>
              <a:spcAft>
                <a:spcPts val="240"/>
              </a:spcAft>
            </a:pPr>
            <a:r>
              <a:rPr lang="el-GR" b="1" dirty="0" smtClean="0">
                <a:solidFill>
                  <a:schemeClr val="tx1"/>
                </a:solidFill>
                <a:latin typeface="Calibri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2)</a:t>
            </a:r>
            <a:r>
              <a:rPr lang="el-GR" b="1" dirty="0" smtClean="0">
                <a:solidFill>
                  <a:schemeClr val="tx1"/>
                </a:solidFill>
                <a:latin typeface="Calibri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b="1" u="sng" dirty="0" smtClean="0">
                <a:solidFill>
                  <a:schemeClr val="tx1"/>
                </a:solidFill>
                <a:latin typeface="Calibri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Issue Analysis</a:t>
            </a:r>
            <a:endParaRPr lang="el-GR" b="1" u="sng" dirty="0" smtClean="0">
              <a:solidFill>
                <a:schemeClr val="tx1"/>
              </a:solidFill>
              <a:latin typeface="Calibri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just">
              <a:lnSpc>
                <a:spcPts val="1800"/>
              </a:lnSpc>
              <a:spcBef>
                <a:spcPts val="240"/>
              </a:spcBef>
              <a:spcAft>
                <a:spcPts val="240"/>
              </a:spcAft>
            </a:pPr>
            <a:endParaRPr lang="en-US" dirty="0" smtClean="0">
              <a:solidFill>
                <a:schemeClr val="tx1"/>
              </a:solidFill>
              <a:latin typeface="Calibri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lvl="0" indent="-342900" algn="just">
              <a:lnSpc>
                <a:spcPts val="1800"/>
              </a:lnSpc>
              <a:spcAft>
                <a:spcPts val="72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dirty="0" smtClean="0">
                <a:solidFill>
                  <a:schemeClr val="tx1"/>
                </a:solidFill>
                <a:latin typeface="Calibri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Average Age Report </a:t>
            </a:r>
            <a:endParaRPr lang="el-GR" dirty="0" smtClean="0">
              <a:solidFill>
                <a:schemeClr val="tx1"/>
              </a:solidFill>
              <a:latin typeface="Calibri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 algn="just">
              <a:lnSpc>
                <a:spcPts val="1800"/>
              </a:lnSpc>
              <a:spcAft>
                <a:spcPts val="72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dirty="0" smtClean="0">
                <a:solidFill>
                  <a:schemeClr val="tx1"/>
                </a:solidFill>
                <a:latin typeface="Calibri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Created Vs Resolved Issue Report </a:t>
            </a:r>
            <a:endParaRPr lang="el-GR" dirty="0" smtClean="0">
              <a:solidFill>
                <a:schemeClr val="tx1"/>
              </a:solidFill>
              <a:latin typeface="Calibri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 algn="just">
              <a:lnSpc>
                <a:spcPts val="1800"/>
              </a:lnSpc>
              <a:spcAft>
                <a:spcPts val="72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dirty="0" smtClean="0">
                <a:solidFill>
                  <a:schemeClr val="tx1"/>
                </a:solidFill>
                <a:latin typeface="Calibri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Pie chart Report </a:t>
            </a:r>
            <a:endParaRPr lang="el-GR" dirty="0" smtClean="0">
              <a:solidFill>
                <a:schemeClr val="tx1"/>
              </a:solidFill>
              <a:latin typeface="Calibri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 algn="just">
              <a:lnSpc>
                <a:spcPts val="1800"/>
              </a:lnSpc>
              <a:spcAft>
                <a:spcPts val="72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dirty="0" smtClean="0">
                <a:solidFill>
                  <a:schemeClr val="tx1"/>
                </a:solidFill>
                <a:latin typeface="Calibri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Recently Created Issue Report </a:t>
            </a:r>
            <a:endParaRPr lang="el-GR" dirty="0" smtClean="0">
              <a:solidFill>
                <a:schemeClr val="tx1"/>
              </a:solidFill>
              <a:latin typeface="Calibri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 algn="just">
              <a:lnSpc>
                <a:spcPts val="1800"/>
              </a:lnSpc>
              <a:spcAft>
                <a:spcPts val="72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dirty="0" smtClean="0">
                <a:solidFill>
                  <a:schemeClr val="tx1"/>
                </a:solidFill>
                <a:latin typeface="Calibri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Resolution Time Report</a:t>
            </a:r>
            <a:endParaRPr lang="el-GR" dirty="0" smtClean="0">
              <a:solidFill>
                <a:schemeClr val="tx1"/>
              </a:solidFill>
              <a:latin typeface="Calibri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 algn="just">
              <a:lnSpc>
                <a:spcPts val="1800"/>
              </a:lnSpc>
              <a:spcAft>
                <a:spcPts val="72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dirty="0" smtClean="0">
                <a:solidFill>
                  <a:schemeClr val="tx1"/>
                </a:solidFill>
                <a:latin typeface="Calibri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Single Level Group by Report</a:t>
            </a:r>
            <a:endParaRPr lang="el-GR" dirty="0" smtClean="0">
              <a:solidFill>
                <a:schemeClr val="tx1"/>
              </a:solidFill>
              <a:latin typeface="Calibri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 algn="just">
              <a:lnSpc>
                <a:spcPts val="1800"/>
              </a:lnSpc>
              <a:spcAft>
                <a:spcPts val="72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dirty="0" smtClean="0">
                <a:solidFill>
                  <a:schemeClr val="tx1"/>
                </a:solidFill>
                <a:latin typeface="Calibri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Time since Issues Report</a:t>
            </a:r>
            <a:endParaRPr lang="el-GR" dirty="0" smtClean="0">
              <a:solidFill>
                <a:schemeClr val="tx1"/>
              </a:solidFill>
              <a:latin typeface="Calibri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lvl="0" indent="-342900" algn="just">
              <a:lnSpc>
                <a:spcPts val="1800"/>
              </a:lnSpc>
              <a:spcAft>
                <a:spcPts val="72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endParaRPr lang="el-GR" dirty="0" smtClean="0">
              <a:solidFill>
                <a:schemeClr val="tx1"/>
              </a:solidFill>
              <a:latin typeface="Calibri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lnSpc>
                <a:spcPts val="1800"/>
              </a:lnSpc>
              <a:spcAft>
                <a:spcPts val="720"/>
              </a:spcAft>
              <a:buSzPts val="1000"/>
              <a:tabLst>
                <a:tab pos="457200" algn="l"/>
              </a:tabLst>
            </a:pPr>
            <a:r>
              <a:rPr lang="el-GR" b="1" dirty="0" smtClean="0">
                <a:solidFill>
                  <a:schemeClr val="tx1"/>
                </a:solidFill>
                <a:latin typeface="Calibri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3) </a:t>
            </a:r>
            <a:r>
              <a:rPr lang="el-GR" b="1" u="sng" dirty="0" err="1" smtClean="0">
                <a:solidFill>
                  <a:schemeClr val="tx1"/>
                </a:solidFill>
                <a:latin typeface="Calibri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Forecast</a:t>
            </a:r>
            <a:r>
              <a:rPr lang="el-GR" b="1" u="sng" dirty="0" smtClean="0">
                <a:solidFill>
                  <a:schemeClr val="tx1"/>
                </a:solidFill>
                <a:latin typeface="Calibri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&amp; </a:t>
            </a:r>
            <a:r>
              <a:rPr lang="el-GR" b="1" u="sng" dirty="0" err="1" smtClean="0">
                <a:solidFill>
                  <a:schemeClr val="tx1"/>
                </a:solidFill>
                <a:latin typeface="Calibri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Management</a:t>
            </a:r>
            <a:endParaRPr lang="el-GR" b="1" u="sng" dirty="0" smtClean="0">
              <a:solidFill>
                <a:schemeClr val="tx1"/>
              </a:solidFill>
              <a:latin typeface="Calibri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just">
              <a:lnSpc>
                <a:spcPts val="1800"/>
              </a:lnSpc>
              <a:spcAft>
                <a:spcPts val="720"/>
              </a:spcAft>
              <a:buSzPts val="1000"/>
              <a:tabLst>
                <a:tab pos="457200" algn="l"/>
              </a:tabLst>
            </a:pPr>
            <a:endParaRPr lang="el-GR" b="1" u="sng" dirty="0" smtClean="0">
              <a:solidFill>
                <a:schemeClr val="tx1"/>
              </a:solidFill>
              <a:latin typeface="Calibri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lvl="0" indent="-342900" algn="just">
              <a:lnSpc>
                <a:spcPts val="1800"/>
              </a:lnSpc>
              <a:spcAft>
                <a:spcPts val="72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dirty="0" smtClean="0">
                <a:solidFill>
                  <a:schemeClr val="tx1"/>
                </a:solidFill>
                <a:latin typeface="Calibri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Time Tracking Report </a:t>
            </a:r>
            <a:endParaRPr lang="el-GR" dirty="0" smtClean="0">
              <a:solidFill>
                <a:schemeClr val="tx1"/>
              </a:solidFill>
              <a:latin typeface="Calibri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lvl="0" indent="-342900" algn="just">
              <a:lnSpc>
                <a:spcPts val="1800"/>
              </a:lnSpc>
              <a:spcAft>
                <a:spcPts val="72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dirty="0" smtClean="0">
                <a:solidFill>
                  <a:schemeClr val="tx1"/>
                </a:solidFill>
                <a:latin typeface="Calibri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User Workload Report </a:t>
            </a:r>
            <a:endParaRPr lang="el-GR" dirty="0" smtClean="0">
              <a:solidFill>
                <a:schemeClr val="tx1"/>
              </a:solidFill>
              <a:latin typeface="Calibri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lvl="0" indent="-342900" algn="just">
              <a:lnSpc>
                <a:spcPts val="1800"/>
              </a:lnSpc>
              <a:spcAft>
                <a:spcPts val="72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dirty="0" smtClean="0">
                <a:solidFill>
                  <a:schemeClr val="tx1"/>
                </a:solidFill>
                <a:latin typeface="Calibri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Version Workload Report</a:t>
            </a:r>
            <a:endParaRPr lang="el-GR" dirty="0" smtClean="0">
              <a:solidFill>
                <a:schemeClr val="tx1"/>
              </a:solidFill>
              <a:latin typeface="Calibri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514350" lvl="1" indent="-514350" algn="just"/>
            <a:r>
              <a:rPr lang="el-GR" sz="2000" b="1" dirty="0" smtClean="0">
                <a:latin typeface="Calibri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4) </a:t>
            </a:r>
            <a:r>
              <a:rPr lang="en-US" sz="2000" b="1" u="sng" dirty="0" smtClean="0">
                <a:latin typeface="Calibri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Others</a:t>
            </a:r>
            <a:endParaRPr lang="el-GR" sz="2000" b="1" u="sng" dirty="0" smtClean="0">
              <a:latin typeface="Calibri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971550" lvl="1" indent="-514350" algn="just"/>
            <a:endParaRPr lang="el-GR" sz="2000" dirty="0" smtClean="0">
              <a:latin typeface="Calibri" pitchFamily="34" charset="0"/>
            </a:endParaRPr>
          </a:p>
          <a:p>
            <a:pPr marL="971550" lvl="1" indent="-514350" algn="just"/>
            <a:endParaRPr lang="el-GR" sz="2000" dirty="0" smtClean="0">
              <a:latin typeface="Calibri" pitchFamily="34" charset="0"/>
            </a:endParaRPr>
          </a:p>
          <a:p>
            <a:pPr marL="971550" lvl="1" indent="-514350" algn="just"/>
            <a:endParaRPr lang="el-GR" sz="2000" dirty="0" smtClean="0">
              <a:latin typeface="Calibri" pitchFamily="34" charset="0"/>
            </a:endParaRPr>
          </a:p>
          <a:p>
            <a:pPr marL="971550" lvl="1" indent="-514350" algn="just"/>
            <a:endParaRPr lang="el-GR" sz="2000" dirty="0" smtClean="0">
              <a:latin typeface="Calibri" pitchFamily="34" charset="0"/>
            </a:endParaRPr>
          </a:p>
          <a:p>
            <a:pPr marL="971550" lvl="1" indent="-514350" algn="just"/>
            <a:endParaRPr lang="el-GR" sz="2000" dirty="0" smtClean="0">
              <a:latin typeface="Calibri" pitchFamily="34" charset="0"/>
            </a:endParaRPr>
          </a:p>
          <a:p>
            <a:pPr algn="just"/>
            <a:endParaRPr lang="el-GR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25</a:t>
            </a:fld>
            <a:endParaRPr lang="el-GR"/>
          </a:p>
        </p:txBody>
      </p:sp>
      <p:sp>
        <p:nvSpPr>
          <p:cNvPr id="7" name="6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Jira</a:t>
            </a:r>
            <a:endParaRPr lang="el-G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909776" y="705438"/>
            <a:ext cx="7694672" cy="707338"/>
          </a:xfrm>
        </p:spPr>
        <p:txBody>
          <a:bodyPr>
            <a:normAutofit/>
          </a:bodyPr>
          <a:lstStyle/>
          <a:p>
            <a:pPr algn="just"/>
            <a:r>
              <a:rPr lang="el-GR" sz="2400" u="sng" dirty="0" err="1" smtClean="0">
                <a:effectLst/>
                <a:latin typeface="Calibri" pitchFamily="34" charset="0"/>
              </a:rPr>
              <a:t>Workflow</a:t>
            </a:r>
            <a:r>
              <a:rPr lang="en-US" sz="2400" u="sng" dirty="0" smtClean="0">
                <a:effectLst/>
                <a:latin typeface="Calibri" pitchFamily="34" charset="0"/>
              </a:rPr>
              <a:t> – </a:t>
            </a:r>
            <a:r>
              <a:rPr lang="el-GR" sz="2400" u="sng" dirty="0" smtClean="0">
                <a:effectLst/>
                <a:latin typeface="Calibri" pitchFamily="34" charset="0"/>
              </a:rPr>
              <a:t>Ροή Διαδικασίας</a:t>
            </a:r>
            <a:endParaRPr lang="en-US" sz="2400" u="sng" dirty="0" smtClean="0">
              <a:effectLst/>
              <a:latin typeface="Calibri" pitchFamily="34" charset="0"/>
            </a:endParaRPr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827584" y="1700808"/>
            <a:ext cx="7622664" cy="3744416"/>
          </a:xfrm>
        </p:spPr>
        <p:txBody>
          <a:bodyPr>
            <a:noAutofit/>
          </a:bodyPr>
          <a:lstStyle/>
          <a:p>
            <a:pPr algn="just"/>
            <a:r>
              <a:rPr lang="el-GR" dirty="0" smtClean="0"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rPr>
              <a:t>Στο JIRA, η ροή εργασίας χρησιμοποιείται για την παρακολούθηση του κύκλου ζωής ενός Θέματος. Η ροή εργασίας είναι ένα αρχείο καταστάσεων και μεταβάσεων ενός θέματος κατά τη διάρκεια του κύκλου ζωής του. Μια κατάσταση αντιπροσωπεύει το στάδιο ενός θέματος σε ένα συγκεκριμένο σημείο. </a:t>
            </a:r>
          </a:p>
          <a:p>
            <a:pPr algn="just"/>
            <a:r>
              <a:rPr lang="el-GR" dirty="0" smtClean="0"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rPr>
              <a:t/>
            </a:r>
            <a:br>
              <a:rPr lang="el-GR" dirty="0" smtClean="0"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rPr>
            </a:br>
            <a:r>
              <a:rPr lang="el-GR" dirty="0" smtClean="0"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rPr>
              <a:t>Μια μετάβαση είναι μια σύνδεση μεταξύ δύο καταστάσεων όταν ένα θέμα μετακινείται από μια κατάσταση σε άλλη. Για να μετακινηθεί ένα θέμα μεταξύ δύο καταστάσεων, πρέπει να υπάρξει μια μετάβαση. </a:t>
            </a:r>
          </a:p>
          <a:p>
            <a:pPr marL="541782" indent="-514350" algn="just"/>
            <a:endParaRPr lang="el-GR" dirty="0" smtClean="0">
              <a:solidFill>
                <a:schemeClr val="tx1"/>
              </a:solidFill>
              <a:latin typeface="Calibri" pitchFamily="34" charset="0"/>
            </a:endParaRPr>
          </a:p>
          <a:p>
            <a:pPr marL="541782" lvl="0" indent="-514350" algn="just"/>
            <a:endParaRPr lang="el-GR" dirty="0" smtClean="0">
              <a:solidFill>
                <a:schemeClr val="tx1"/>
              </a:solidFill>
              <a:latin typeface="Calibri" pitchFamily="34" charset="0"/>
            </a:endParaRPr>
          </a:p>
          <a:p>
            <a:pPr marL="541782" indent="-514350" algn="just"/>
            <a:endParaRPr lang="el-GR" dirty="0" smtClean="0">
              <a:solidFill>
                <a:schemeClr val="tx1"/>
              </a:solidFill>
              <a:latin typeface="Calibri" pitchFamily="34" charset="0"/>
            </a:endParaRPr>
          </a:p>
          <a:p>
            <a:pPr marL="971550" lvl="1" indent="-514350" algn="just"/>
            <a:endParaRPr lang="el-GR" sz="2000" dirty="0" smtClean="0">
              <a:latin typeface="Calibri" pitchFamily="34" charset="0"/>
            </a:endParaRPr>
          </a:p>
          <a:p>
            <a:pPr marL="971550" lvl="1" indent="-514350" algn="just"/>
            <a:endParaRPr lang="el-GR" sz="2000" dirty="0" smtClean="0">
              <a:latin typeface="Calibri" pitchFamily="34" charset="0"/>
            </a:endParaRPr>
          </a:p>
          <a:p>
            <a:pPr marL="971550" lvl="1" indent="-514350" algn="just"/>
            <a:endParaRPr lang="el-GR" sz="2000" dirty="0" smtClean="0">
              <a:latin typeface="Calibri" pitchFamily="34" charset="0"/>
            </a:endParaRPr>
          </a:p>
          <a:p>
            <a:pPr marL="971550" lvl="1" indent="-514350" algn="just"/>
            <a:endParaRPr lang="el-GR" sz="2000" dirty="0" smtClean="0">
              <a:latin typeface="Calibri" pitchFamily="34" charset="0"/>
            </a:endParaRPr>
          </a:p>
          <a:p>
            <a:pPr marL="971550" lvl="1" indent="-514350" algn="just"/>
            <a:endParaRPr lang="el-GR" sz="2000" dirty="0" smtClean="0">
              <a:latin typeface="Calibri" pitchFamily="34" charset="0"/>
            </a:endParaRPr>
          </a:p>
          <a:p>
            <a:pPr algn="just"/>
            <a:endParaRPr lang="el-GR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26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Jira</a:t>
            </a:r>
            <a:endParaRPr lang="el-G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899592" y="908720"/>
            <a:ext cx="7694672" cy="864096"/>
          </a:xfrm>
        </p:spPr>
        <p:txBody>
          <a:bodyPr>
            <a:noAutofit/>
          </a:bodyPr>
          <a:lstStyle/>
          <a:p>
            <a:pPr algn="just"/>
            <a:r>
              <a:rPr lang="el-GR" sz="2000" dirty="0" smtClean="0">
                <a:solidFill>
                  <a:schemeClr val="tx1"/>
                </a:solidFill>
                <a:effectLst/>
                <a:latin typeface="Calibri" pitchFamily="34" charset="0"/>
              </a:rPr>
              <a:t>Η ροή εργασίας JIRA έχει τα εξής στάδια για την παρακολούθηση μόλις δημιουργηθεί ένα ζήτημα</a:t>
            </a:r>
            <a:r>
              <a:rPr lang="en-US" sz="2000" dirty="0" smtClean="0">
                <a:solidFill>
                  <a:schemeClr val="tx1"/>
                </a:solidFill>
                <a:effectLst/>
                <a:latin typeface="Calibri" pitchFamily="34" charset="0"/>
              </a:rPr>
              <a:t> (Statuses)</a:t>
            </a:r>
            <a:r>
              <a:rPr lang="el-GR" sz="2000" dirty="0" smtClean="0">
                <a:solidFill>
                  <a:schemeClr val="tx1"/>
                </a:solidFill>
                <a:effectLst/>
                <a:latin typeface="Calibri" pitchFamily="34" charset="0"/>
              </a:rPr>
              <a:t>:</a:t>
            </a:r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827584" y="2060848"/>
            <a:ext cx="7622664" cy="3960440"/>
          </a:xfrm>
        </p:spPr>
        <p:txBody>
          <a:bodyPr>
            <a:noAutofit/>
          </a:bodyPr>
          <a:lstStyle/>
          <a:p>
            <a:pPr algn="just"/>
            <a:r>
              <a:rPr lang="el-GR" dirty="0" smtClean="0"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rPr>
              <a:t>• </a:t>
            </a:r>
            <a:r>
              <a:rPr lang="en-US" b="1" dirty="0" smtClean="0"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rPr>
              <a:t>Open Issue</a:t>
            </a:r>
            <a:r>
              <a:rPr lang="el-GR" b="1" dirty="0" smtClean="0"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rPr>
              <a:t> </a:t>
            </a:r>
            <a:r>
              <a:rPr lang="el-GR" dirty="0" smtClean="0"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rPr>
              <a:t>- Μετά τη δημιουργία του, το θέμα είναι ανοικτό και μπορεί να ανατεθεί στον χρήστη για να αρχίσει να εργάζεται πάνω σε αυτό.</a:t>
            </a:r>
          </a:p>
          <a:p>
            <a:pPr algn="just"/>
            <a:r>
              <a:rPr lang="el-GR" dirty="0" smtClean="0"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rPr>
              <a:t/>
            </a:r>
            <a:br>
              <a:rPr lang="el-GR" dirty="0" smtClean="0"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rPr>
            </a:br>
            <a:r>
              <a:rPr lang="el-GR" dirty="0" smtClean="0"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rPr>
              <a:t>• </a:t>
            </a:r>
            <a:r>
              <a:rPr lang="en-US" b="1" dirty="0" smtClean="0"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rPr>
              <a:t>In Progress Issue</a:t>
            </a:r>
            <a:r>
              <a:rPr lang="el-GR" b="1" dirty="0" smtClean="0"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rPr>
              <a:t> </a:t>
            </a:r>
            <a:r>
              <a:rPr lang="el-GR" dirty="0" smtClean="0"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rPr>
              <a:t>- Ο χρήστης έχει αρχίσει να εργάζεται ενεργά για το θέμα.</a:t>
            </a:r>
          </a:p>
          <a:p>
            <a:pPr algn="just"/>
            <a:r>
              <a:rPr lang="el-GR" dirty="0" smtClean="0"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rPr>
              <a:t/>
            </a:r>
            <a:br>
              <a:rPr lang="el-GR" dirty="0" smtClean="0"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rPr>
            </a:br>
            <a:r>
              <a:rPr lang="el-GR" dirty="0" smtClean="0"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rPr>
              <a:t>• </a:t>
            </a:r>
            <a:r>
              <a:rPr lang="en-US" b="1" dirty="0" smtClean="0"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rPr>
              <a:t>Resolved Issue </a:t>
            </a:r>
            <a:r>
              <a:rPr lang="el-GR" dirty="0" smtClean="0"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rPr>
              <a:t>- </a:t>
            </a:r>
            <a:r>
              <a:rPr lang="el-GR" dirty="0" smtClean="0"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rPr>
              <a:t>Ο</a:t>
            </a:r>
            <a:r>
              <a:rPr lang="el-GR" dirty="0" smtClean="0"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rPr>
              <a:t>λοκληρώνονται </a:t>
            </a:r>
            <a:r>
              <a:rPr lang="el-GR" dirty="0" smtClean="0"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rPr>
              <a:t>όλες οι επιμέρους εργασίες και εργασίες του θέματος. Τώρα, το θέμα περιμένει να επαληθευτεί. Εάν η επαλήθευση είναι επιτυχής, θα κλείσει ή θα ανοίξει ξανά, εάν απαιτούνται περαιτέρω αλλαγές.</a:t>
            </a:r>
          </a:p>
          <a:p>
            <a:pPr algn="just"/>
            <a:r>
              <a:rPr lang="el-GR" dirty="0" smtClean="0"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rPr>
              <a:t/>
            </a:r>
            <a:br>
              <a:rPr lang="el-GR" dirty="0" smtClean="0"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rPr>
            </a:br>
            <a:endParaRPr lang="el-GR" dirty="0" smtClean="0">
              <a:solidFill>
                <a:schemeClr val="tx1"/>
              </a:solidFill>
              <a:latin typeface="Calibri" pitchFamily="34" charset="0"/>
            </a:endParaRPr>
          </a:p>
          <a:p>
            <a:pPr marL="541782" indent="-514350" algn="just"/>
            <a:endParaRPr lang="el-GR" dirty="0" smtClean="0">
              <a:solidFill>
                <a:schemeClr val="tx1"/>
              </a:solidFill>
              <a:latin typeface="Calibri" pitchFamily="34" charset="0"/>
            </a:endParaRPr>
          </a:p>
          <a:p>
            <a:pPr marL="971550" lvl="1" indent="-514350" algn="just"/>
            <a:endParaRPr lang="el-GR" sz="2000" dirty="0" smtClean="0">
              <a:latin typeface="Calibri" pitchFamily="34" charset="0"/>
            </a:endParaRPr>
          </a:p>
          <a:p>
            <a:pPr marL="971550" lvl="1" indent="-514350" algn="just"/>
            <a:endParaRPr lang="el-GR" sz="2000" dirty="0" smtClean="0">
              <a:latin typeface="Calibri" pitchFamily="34" charset="0"/>
            </a:endParaRPr>
          </a:p>
          <a:p>
            <a:pPr marL="971550" lvl="1" indent="-514350" algn="just"/>
            <a:endParaRPr lang="el-GR" sz="2000" dirty="0" smtClean="0">
              <a:latin typeface="Calibri" pitchFamily="34" charset="0"/>
            </a:endParaRPr>
          </a:p>
          <a:p>
            <a:pPr marL="971550" lvl="1" indent="-514350" algn="just"/>
            <a:endParaRPr lang="el-GR" sz="2000" dirty="0" smtClean="0">
              <a:latin typeface="Calibri" pitchFamily="34" charset="0"/>
            </a:endParaRPr>
          </a:p>
          <a:p>
            <a:pPr marL="971550" lvl="1" indent="-514350" algn="just"/>
            <a:endParaRPr lang="el-GR" sz="2000" dirty="0" smtClean="0">
              <a:latin typeface="Calibri" pitchFamily="34" charset="0"/>
            </a:endParaRPr>
          </a:p>
          <a:p>
            <a:pPr algn="just"/>
            <a:endParaRPr lang="el-GR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27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Jira</a:t>
            </a:r>
            <a:endParaRPr lang="el-G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827584" y="1124744"/>
            <a:ext cx="7622664" cy="5256584"/>
          </a:xfrm>
        </p:spPr>
        <p:txBody>
          <a:bodyPr>
            <a:noAutofit/>
          </a:bodyPr>
          <a:lstStyle/>
          <a:p>
            <a:pPr algn="just"/>
            <a:r>
              <a:rPr lang="el-GR" dirty="0" smtClean="0"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rPr>
              <a:t/>
            </a:r>
            <a:br>
              <a:rPr lang="el-GR" dirty="0" smtClean="0"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rPr>
            </a:br>
            <a:r>
              <a:rPr lang="el-GR" dirty="0" smtClean="0"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rPr>
              <a:t>• </a:t>
            </a:r>
            <a:r>
              <a:rPr lang="en-US" b="1" dirty="0" smtClean="0"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rPr>
              <a:t>Reopened Issue</a:t>
            </a:r>
            <a:r>
              <a:rPr lang="el-GR" b="1" dirty="0" smtClean="0"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rPr>
              <a:t> </a:t>
            </a:r>
            <a:r>
              <a:rPr lang="el-GR" dirty="0" smtClean="0"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rPr>
              <a:t>- Το θέμα επιλύθηκε προηγουμένως, αλλά η ανάλυση ήταν είτε εσφαλμένη είτε χάθηκε ή απαιτούνται κάποιες τροποποιήσεις. Από το στάδιο της εκ νέου εκκίνησης, τα θέματα επισημαίνονται ως εκχωρημένα ή επιλυμένα.</a:t>
            </a:r>
          </a:p>
          <a:p>
            <a:pPr algn="just"/>
            <a:r>
              <a:rPr lang="el-GR" dirty="0" smtClean="0"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rPr>
              <a:t/>
            </a:r>
            <a:br>
              <a:rPr lang="el-GR" dirty="0" smtClean="0"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rPr>
            </a:br>
            <a:r>
              <a:rPr lang="el-GR" dirty="0" smtClean="0"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rPr>
              <a:t>• </a:t>
            </a:r>
            <a:r>
              <a:rPr lang="en-US" b="1" dirty="0" smtClean="0"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rPr>
              <a:t>Close Issue</a:t>
            </a:r>
            <a:r>
              <a:rPr lang="el-GR" b="1" dirty="0" smtClean="0"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rPr>
              <a:t> </a:t>
            </a:r>
            <a:r>
              <a:rPr lang="el-GR" dirty="0" smtClean="0"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rPr>
              <a:t>- Το θέμα θεωρείται τελικό, η ανάλυση είναι σωστή. Τα κλειστά θέματα μπορούν να ανοιχτούν αργότερα με βάση την απαίτηση.</a:t>
            </a:r>
          </a:p>
          <a:p>
            <a:pPr marL="541782" lvl="0" indent="-514350" algn="just"/>
            <a:endParaRPr lang="el-GR" dirty="0" smtClean="0">
              <a:solidFill>
                <a:schemeClr val="tx1"/>
              </a:solidFill>
              <a:latin typeface="Calibri" pitchFamily="34" charset="0"/>
            </a:endParaRPr>
          </a:p>
          <a:p>
            <a:pPr marL="541782" indent="-514350" algn="just"/>
            <a:endParaRPr lang="el-GR" dirty="0" smtClean="0">
              <a:solidFill>
                <a:schemeClr val="tx1"/>
              </a:solidFill>
              <a:latin typeface="Calibri" pitchFamily="34" charset="0"/>
            </a:endParaRPr>
          </a:p>
          <a:p>
            <a:pPr marL="971550" lvl="1" indent="-514350" algn="just"/>
            <a:endParaRPr lang="el-GR" sz="2000" dirty="0" smtClean="0">
              <a:latin typeface="Calibri" pitchFamily="34" charset="0"/>
            </a:endParaRPr>
          </a:p>
          <a:p>
            <a:pPr marL="971550" lvl="1" indent="-514350" algn="just"/>
            <a:endParaRPr lang="el-GR" sz="2000" dirty="0" smtClean="0">
              <a:latin typeface="Calibri" pitchFamily="34" charset="0"/>
            </a:endParaRPr>
          </a:p>
          <a:p>
            <a:pPr marL="971550" lvl="1" indent="-514350" algn="just"/>
            <a:endParaRPr lang="el-GR" sz="2000" dirty="0" smtClean="0">
              <a:latin typeface="Calibri" pitchFamily="34" charset="0"/>
            </a:endParaRPr>
          </a:p>
          <a:p>
            <a:pPr marL="971550" lvl="1" indent="-514350" algn="just"/>
            <a:endParaRPr lang="el-GR" sz="2000" dirty="0" smtClean="0">
              <a:latin typeface="Calibri" pitchFamily="34" charset="0"/>
            </a:endParaRPr>
          </a:p>
          <a:p>
            <a:pPr marL="971550" lvl="1" indent="-514350" algn="just"/>
            <a:endParaRPr lang="el-GR" sz="2000" dirty="0" smtClean="0">
              <a:latin typeface="Calibri" pitchFamily="34" charset="0"/>
            </a:endParaRPr>
          </a:p>
          <a:p>
            <a:pPr algn="just"/>
            <a:endParaRPr lang="el-GR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28</a:t>
            </a:fld>
            <a:endParaRPr lang="el-GR"/>
          </a:p>
        </p:txBody>
      </p:sp>
      <p:sp>
        <p:nvSpPr>
          <p:cNvPr id="7" name="6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Jira</a:t>
            </a:r>
            <a:endParaRPr lang="el-G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el-GR" sz="2400" b="1" u="sng" dirty="0" smtClean="0">
                <a:latin typeface="Calibri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Κατάσταση (</a:t>
            </a:r>
            <a:r>
              <a:rPr lang="en-US" sz="2400" b="1" u="sng" dirty="0" smtClean="0">
                <a:latin typeface="Calibri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Status)</a:t>
            </a:r>
          </a:p>
          <a:p>
            <a:pPr>
              <a:buNone/>
            </a:pPr>
            <a:endParaRPr lang="en-US" sz="2400" b="1" dirty="0" smtClean="0">
              <a:latin typeface="Calibri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457200" indent="-457200">
              <a:buFont typeface="Wingdings" pitchFamily="2" charset="2"/>
              <a:buChar char="Ø"/>
            </a:pPr>
            <a:r>
              <a:rPr lang="en-US" sz="2000" b="1" dirty="0" smtClean="0">
                <a:latin typeface="Calibri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Open</a:t>
            </a:r>
          </a:p>
          <a:p>
            <a:pPr marL="457200" indent="-457200">
              <a:buFont typeface="Wingdings" pitchFamily="2" charset="2"/>
              <a:buChar char="Ø"/>
            </a:pPr>
            <a:endParaRPr lang="en-US" sz="2000" b="1" dirty="0">
              <a:latin typeface="Calibri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457200" indent="-457200">
              <a:buFont typeface="Wingdings" pitchFamily="2" charset="2"/>
              <a:buChar char="Ø"/>
            </a:pPr>
            <a:r>
              <a:rPr lang="en-US" sz="2000" b="1" dirty="0" smtClean="0">
                <a:latin typeface="Calibri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In Progress</a:t>
            </a:r>
          </a:p>
          <a:p>
            <a:pPr marL="457200" indent="-457200">
              <a:buFont typeface="Wingdings" pitchFamily="2" charset="2"/>
              <a:buChar char="Ø"/>
            </a:pPr>
            <a:endParaRPr lang="en-US" sz="2000" b="1" dirty="0" smtClean="0">
              <a:latin typeface="Calibri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457200" indent="-457200">
              <a:buFont typeface="Wingdings" pitchFamily="2" charset="2"/>
              <a:buChar char="Ø"/>
            </a:pPr>
            <a:r>
              <a:rPr lang="en-US" sz="2000" b="1" dirty="0" smtClean="0">
                <a:latin typeface="Calibri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Resolved</a:t>
            </a:r>
          </a:p>
          <a:p>
            <a:pPr marL="457200" indent="-457200">
              <a:buFont typeface="Wingdings" pitchFamily="2" charset="2"/>
              <a:buChar char="Ø"/>
            </a:pPr>
            <a:endParaRPr lang="en-US" sz="2000" b="1" dirty="0" smtClean="0">
              <a:latin typeface="Calibri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457200" indent="-457200">
              <a:buFont typeface="Wingdings" pitchFamily="2" charset="2"/>
              <a:buChar char="Ø"/>
            </a:pPr>
            <a:r>
              <a:rPr lang="en-US" sz="2000" b="1" dirty="0" smtClean="0">
                <a:latin typeface="Calibri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Closed</a:t>
            </a:r>
          </a:p>
          <a:p>
            <a:pPr marL="457200" indent="-457200">
              <a:buFont typeface="Wingdings" pitchFamily="2" charset="2"/>
              <a:buChar char="Ø"/>
            </a:pPr>
            <a:endParaRPr lang="en-US" sz="2000" b="1" dirty="0" smtClean="0">
              <a:latin typeface="Calibri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457200" indent="-457200">
              <a:buFont typeface="Wingdings" pitchFamily="2" charset="2"/>
              <a:buChar char="Ø"/>
            </a:pPr>
            <a:r>
              <a:rPr lang="en-US" sz="2000" b="1" dirty="0" smtClean="0">
                <a:latin typeface="Calibri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Reopened</a:t>
            </a:r>
            <a:endParaRPr lang="en-US" sz="2000" b="1" dirty="0">
              <a:latin typeface="Calibri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5" name="Rectangle 2"/>
          <p:cNvSpPr/>
          <p:nvPr/>
        </p:nvSpPr>
        <p:spPr>
          <a:xfrm>
            <a:off x="4716016" y="632876"/>
            <a:ext cx="4383132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2400" b="1" u="sng" dirty="0" smtClean="0">
                <a:latin typeface="Calibri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Μετάβαση (</a:t>
            </a:r>
            <a:r>
              <a:rPr lang="en-US" sz="2400" b="1" u="sng" dirty="0" smtClean="0">
                <a:latin typeface="Calibri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Transition)</a:t>
            </a:r>
          </a:p>
          <a:p>
            <a:pPr marL="457200" indent="-457200"/>
            <a:endParaRPr lang="en-US" sz="2400" b="1" dirty="0" smtClean="0">
              <a:latin typeface="Calibri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457200" indent="-457200">
              <a:buClr>
                <a:schemeClr val="accent1"/>
              </a:buClr>
              <a:buFont typeface="Wingdings" pitchFamily="2" charset="2"/>
              <a:buChar char="Ø"/>
            </a:pPr>
            <a:r>
              <a:rPr lang="en-US" sz="2000" b="1" dirty="0" smtClean="0">
                <a:latin typeface="Calibri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Start Progress</a:t>
            </a:r>
          </a:p>
          <a:p>
            <a:pPr marL="457200" indent="-457200">
              <a:buClr>
                <a:schemeClr val="accent1"/>
              </a:buClr>
              <a:buFont typeface="Wingdings" pitchFamily="2" charset="2"/>
              <a:buChar char="Ø"/>
            </a:pPr>
            <a:endParaRPr lang="en-US" sz="2000" b="1" dirty="0" smtClean="0">
              <a:latin typeface="Calibri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457200" indent="-457200">
              <a:buClr>
                <a:schemeClr val="accent1"/>
              </a:buClr>
              <a:buFont typeface="Wingdings" pitchFamily="2" charset="2"/>
              <a:buChar char="Ø"/>
            </a:pPr>
            <a:r>
              <a:rPr lang="en-US" sz="2000" b="1" dirty="0" smtClean="0">
                <a:latin typeface="Calibri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Stop Progress</a:t>
            </a:r>
          </a:p>
          <a:p>
            <a:pPr marL="457200" indent="-457200">
              <a:buClr>
                <a:schemeClr val="accent1"/>
              </a:buClr>
              <a:buFont typeface="Wingdings" pitchFamily="2" charset="2"/>
              <a:buChar char="Ø"/>
            </a:pPr>
            <a:endParaRPr lang="en-US" sz="2000" b="1" dirty="0" smtClean="0">
              <a:latin typeface="Calibri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457200" indent="-457200">
              <a:buClr>
                <a:schemeClr val="accent1"/>
              </a:buClr>
              <a:buFont typeface="Wingdings" pitchFamily="2" charset="2"/>
              <a:buChar char="Ø"/>
            </a:pPr>
            <a:r>
              <a:rPr lang="en-US" sz="2000" b="1" dirty="0" smtClean="0">
                <a:latin typeface="Calibri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Resolve</a:t>
            </a:r>
          </a:p>
          <a:p>
            <a:pPr marL="457200" indent="-457200">
              <a:buClr>
                <a:schemeClr val="accent1"/>
              </a:buClr>
              <a:buFont typeface="Wingdings" pitchFamily="2" charset="2"/>
              <a:buChar char="Ø"/>
            </a:pPr>
            <a:endParaRPr lang="en-US" sz="2000" b="1" dirty="0" smtClean="0">
              <a:latin typeface="Calibri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457200" indent="-457200">
              <a:buClr>
                <a:schemeClr val="accent1"/>
              </a:buClr>
              <a:buFont typeface="Wingdings" pitchFamily="2" charset="2"/>
              <a:buChar char="Ø"/>
            </a:pPr>
            <a:r>
              <a:rPr lang="en-US" sz="2000" b="1" dirty="0" smtClean="0">
                <a:latin typeface="Calibri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Reopen</a:t>
            </a:r>
          </a:p>
          <a:p>
            <a:pPr marL="457200" indent="-457200">
              <a:buClr>
                <a:schemeClr val="accent1"/>
              </a:buClr>
              <a:buFont typeface="Wingdings" pitchFamily="2" charset="2"/>
              <a:buChar char="Ø"/>
            </a:pPr>
            <a:endParaRPr lang="en-US" sz="2000" b="1" dirty="0" smtClean="0">
              <a:latin typeface="Calibri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457200" indent="-457200">
              <a:buClr>
                <a:schemeClr val="accent1"/>
              </a:buClr>
              <a:buFont typeface="Wingdings" pitchFamily="2" charset="2"/>
              <a:buChar char="Ø"/>
            </a:pPr>
            <a:r>
              <a:rPr lang="en-US" sz="2000" b="1" dirty="0" smtClean="0">
                <a:latin typeface="Calibri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Resolve and Close</a:t>
            </a:r>
          </a:p>
          <a:p>
            <a:pPr marL="457200" indent="-457200">
              <a:buFont typeface="Wingdings" pitchFamily="2" charset="2"/>
              <a:buChar char="Ø"/>
            </a:pPr>
            <a:endParaRPr lang="en-US" sz="2400" b="1" dirty="0">
              <a:latin typeface="Calibri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8" name="7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29</a:t>
            </a:fld>
            <a:endParaRPr lang="el-GR"/>
          </a:p>
        </p:txBody>
      </p:sp>
      <p:sp>
        <p:nvSpPr>
          <p:cNvPr id="9" name="8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Jira</a:t>
            </a:r>
            <a:endParaRPr lang="el-G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1331640" y="404664"/>
            <a:ext cx="7406640" cy="707338"/>
          </a:xfrm>
        </p:spPr>
        <p:txBody>
          <a:bodyPr>
            <a:normAutofit/>
          </a:bodyPr>
          <a:lstStyle/>
          <a:p>
            <a:pPr algn="just"/>
            <a:r>
              <a:rPr lang="el-GR" sz="2400" dirty="0" smtClean="0">
                <a:effectLst/>
                <a:latin typeface="Calibri" pitchFamily="34" charset="0"/>
              </a:rPr>
              <a:t>Γενικά Στοιχεία</a:t>
            </a:r>
            <a:endParaRPr lang="el-GR" sz="2400" b="1" dirty="0">
              <a:solidFill>
                <a:schemeClr val="tx1"/>
              </a:solidFill>
              <a:effectLst/>
              <a:latin typeface="Calibri" pitchFamily="34" charset="0"/>
            </a:endParaRPr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187624" y="1196752"/>
            <a:ext cx="7406640" cy="4680520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el-GR" sz="2200" b="1" u="sng" dirty="0" smtClean="0">
                <a:solidFill>
                  <a:schemeClr val="tx1"/>
                </a:solidFill>
                <a:latin typeface="Calibri" pitchFamily="34" charset="0"/>
              </a:rPr>
              <a:t>Άδεια Χρήσης:</a:t>
            </a:r>
          </a:p>
          <a:p>
            <a:pPr algn="just"/>
            <a:endParaRPr lang="el-GR" sz="2200" dirty="0" smtClean="0">
              <a:solidFill>
                <a:schemeClr val="tx1"/>
              </a:solidFill>
              <a:latin typeface="Calibri" pitchFamily="34" charset="0"/>
            </a:endParaRPr>
          </a:p>
          <a:p>
            <a:pPr algn="just"/>
            <a:r>
              <a:rPr lang="en-US" sz="2200" dirty="0" smtClean="0">
                <a:solidFill>
                  <a:schemeClr val="tx1"/>
                </a:solidFill>
                <a:latin typeface="Calibri" pitchFamily="34" charset="0"/>
              </a:rPr>
              <a:t>JIRA:</a:t>
            </a:r>
            <a:r>
              <a:rPr lang="el-GR" sz="2200" dirty="0" smtClean="0">
                <a:solidFill>
                  <a:schemeClr val="tx1"/>
                </a:solidFill>
                <a:latin typeface="Calibri" pitchFamily="34" charset="0"/>
              </a:rPr>
              <a:t> Εμπορικό προϊόν.</a:t>
            </a:r>
          </a:p>
          <a:p>
            <a:pPr algn="just"/>
            <a:endParaRPr lang="el-GR" sz="2200" dirty="0" smtClean="0">
              <a:solidFill>
                <a:schemeClr val="tx1"/>
              </a:solidFill>
              <a:latin typeface="Calibri" pitchFamily="34" charset="0"/>
            </a:endParaRPr>
          </a:p>
          <a:p>
            <a:pPr algn="just"/>
            <a:r>
              <a:rPr lang="el-GR" sz="2200" b="1" u="sng" dirty="0" smtClean="0">
                <a:solidFill>
                  <a:schemeClr val="tx1"/>
                </a:solidFill>
                <a:latin typeface="Calibri" pitchFamily="34" charset="0"/>
              </a:rPr>
              <a:t>Δωρεάν: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sz="2200" dirty="0" smtClean="0">
                <a:solidFill>
                  <a:schemeClr val="tx1"/>
                </a:solidFill>
                <a:latin typeface="Calibri" pitchFamily="34" charset="0"/>
              </a:rPr>
              <a:t>Open source projects</a:t>
            </a:r>
            <a:r>
              <a:rPr lang="el-GR" sz="2200" dirty="0" smtClean="0">
                <a:solidFill>
                  <a:schemeClr val="tx1"/>
                </a:solidFill>
                <a:latin typeface="Calibri" pitchFamily="34" charset="0"/>
              </a:rPr>
              <a:t> (υπό προϋποθέσεις).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l-GR" sz="2200" dirty="0" smtClean="0">
                <a:solidFill>
                  <a:schemeClr val="tx1"/>
                </a:solidFill>
                <a:latin typeface="Calibri" pitchFamily="34" charset="0"/>
              </a:rPr>
              <a:t>Μη ακαδημαϊκούς οργανισμούς.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l-GR" sz="2200" dirty="0" smtClean="0">
                <a:solidFill>
                  <a:schemeClr val="tx1"/>
                </a:solidFill>
                <a:latin typeface="Calibri" pitchFamily="34" charset="0"/>
              </a:rPr>
              <a:t>Μη κυβερνητικούς.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l-GR" sz="2200" dirty="0" smtClean="0">
                <a:solidFill>
                  <a:schemeClr val="tx1"/>
                </a:solidFill>
                <a:latin typeface="Calibri" pitchFamily="34" charset="0"/>
              </a:rPr>
              <a:t>Μη κερδοσκοπικούς.</a:t>
            </a:r>
          </a:p>
          <a:p>
            <a:pPr marL="541782" lvl="0" indent="-514350" algn="just"/>
            <a:endParaRPr lang="el-GR" sz="2200" dirty="0" smtClean="0">
              <a:solidFill>
                <a:schemeClr val="tx1"/>
              </a:solidFill>
              <a:latin typeface="Calibri" pitchFamily="34" charset="0"/>
            </a:endParaRPr>
          </a:p>
          <a:p>
            <a:pPr algn="just"/>
            <a:r>
              <a:rPr lang="el-GR" sz="2200" b="1" u="sng" dirty="0" smtClean="0">
                <a:solidFill>
                  <a:schemeClr val="tx1"/>
                </a:solidFill>
                <a:latin typeface="Calibri" pitchFamily="34" charset="0"/>
              </a:rPr>
              <a:t>Εξέλιξη του </a:t>
            </a:r>
            <a:r>
              <a:rPr lang="en-US" sz="2200" b="1" u="sng" dirty="0" smtClean="0">
                <a:solidFill>
                  <a:schemeClr val="tx1"/>
                </a:solidFill>
                <a:latin typeface="Calibri" pitchFamily="34" charset="0"/>
              </a:rPr>
              <a:t>JIRA:</a:t>
            </a:r>
          </a:p>
          <a:p>
            <a:pPr algn="just"/>
            <a:endParaRPr lang="el-GR" sz="2200" b="1" u="sng" dirty="0" smtClean="0">
              <a:solidFill>
                <a:schemeClr val="tx1"/>
              </a:solidFill>
              <a:latin typeface="Calibri" pitchFamily="34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l-GR" sz="2200" dirty="0" smtClean="0">
                <a:solidFill>
                  <a:schemeClr val="tx1"/>
                </a:solidFill>
                <a:latin typeface="Calibri" pitchFamily="34" charset="0"/>
              </a:rPr>
              <a:t>Αρχικά το </a:t>
            </a:r>
            <a:r>
              <a:rPr lang="en-US" sz="2200" dirty="0" smtClean="0">
                <a:solidFill>
                  <a:schemeClr val="tx1"/>
                </a:solidFill>
                <a:latin typeface="Calibri" pitchFamily="34" charset="0"/>
              </a:rPr>
              <a:t>JIRA </a:t>
            </a:r>
            <a:r>
              <a:rPr lang="el-GR" sz="2200" dirty="0" smtClean="0">
                <a:solidFill>
                  <a:schemeClr val="tx1"/>
                </a:solidFill>
                <a:latin typeface="Calibri" pitchFamily="34" charset="0"/>
              </a:rPr>
              <a:t>απευθυνόταν μόνο σε προγραμματιστές ως </a:t>
            </a:r>
            <a:r>
              <a:rPr lang="en-US" sz="2200" dirty="0" smtClean="0">
                <a:solidFill>
                  <a:schemeClr val="tx1"/>
                </a:solidFill>
                <a:latin typeface="Calibri" pitchFamily="34" charset="0"/>
              </a:rPr>
              <a:t>issue tracking software. </a:t>
            </a:r>
            <a:r>
              <a:rPr lang="el-GR" sz="2200" dirty="0" smtClean="0">
                <a:solidFill>
                  <a:schemeClr val="tx1"/>
                </a:solidFill>
                <a:latin typeface="Calibri" pitchFamily="34" charset="0"/>
              </a:rPr>
              <a:t>Αργότερα υιοθετήθηκε από εταιρίες ως </a:t>
            </a:r>
            <a:r>
              <a:rPr lang="en-US" sz="2200" dirty="0" smtClean="0">
                <a:solidFill>
                  <a:schemeClr val="tx1"/>
                </a:solidFill>
                <a:latin typeface="Calibri" pitchFamily="34" charset="0"/>
              </a:rPr>
              <a:t>project management tool.</a:t>
            </a:r>
            <a:endParaRPr lang="el-GR" sz="2200" dirty="0" smtClean="0">
              <a:solidFill>
                <a:schemeClr val="tx1"/>
              </a:solidFill>
              <a:latin typeface="Calibri" pitchFamily="34" charset="0"/>
            </a:endParaRPr>
          </a:p>
          <a:p>
            <a:pPr algn="just"/>
            <a:endParaRPr lang="el-GR" sz="2200" dirty="0" smtClean="0">
              <a:solidFill>
                <a:schemeClr val="tx1"/>
              </a:solidFill>
              <a:latin typeface="Calibri" pitchFamily="34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l-GR" sz="2200" dirty="0" smtClean="0">
                <a:solidFill>
                  <a:schemeClr val="tx1"/>
                </a:solidFill>
                <a:latin typeface="Calibri" pitchFamily="34" charset="0"/>
              </a:rPr>
              <a:t>Η κυκλοφορία του </a:t>
            </a:r>
            <a:r>
              <a:rPr lang="en-US" sz="2200" dirty="0" err="1" smtClean="0">
                <a:solidFill>
                  <a:schemeClr val="tx1"/>
                </a:solidFill>
                <a:latin typeface="Calibri" pitchFamily="34" charset="0"/>
              </a:rPr>
              <a:t>Atlassian</a:t>
            </a:r>
            <a:r>
              <a:rPr lang="en-US" sz="2200" dirty="0" smtClean="0">
                <a:solidFill>
                  <a:schemeClr val="tx1"/>
                </a:solidFill>
                <a:latin typeface="Calibri" pitchFamily="34" charset="0"/>
              </a:rPr>
              <a:t> Marketplace, </a:t>
            </a:r>
            <a:r>
              <a:rPr lang="el-GR" sz="2200" dirty="0" smtClean="0">
                <a:solidFill>
                  <a:schemeClr val="tx1"/>
                </a:solidFill>
                <a:latin typeface="Calibri" pitchFamily="34" charset="0"/>
              </a:rPr>
              <a:t> επέτρεψε την προσθήκη </a:t>
            </a:r>
            <a:r>
              <a:rPr lang="en-US" sz="2200" dirty="0" smtClean="0">
                <a:solidFill>
                  <a:schemeClr val="tx1"/>
                </a:solidFill>
                <a:latin typeface="Calibri" pitchFamily="34" charset="0"/>
              </a:rPr>
              <a:t>Plug</a:t>
            </a:r>
            <a:r>
              <a:rPr lang="el-GR" sz="2200" dirty="0" smtClean="0">
                <a:solidFill>
                  <a:schemeClr val="tx1"/>
                </a:solidFill>
                <a:latin typeface="Calibri" pitchFamily="34" charset="0"/>
              </a:rPr>
              <a:t>-</a:t>
            </a:r>
            <a:r>
              <a:rPr lang="en-US" sz="2200" dirty="0" smtClean="0">
                <a:solidFill>
                  <a:schemeClr val="tx1"/>
                </a:solidFill>
                <a:latin typeface="Calibri" pitchFamily="34" charset="0"/>
              </a:rPr>
              <a:t>ins </a:t>
            </a:r>
            <a:r>
              <a:rPr lang="el-GR" sz="2200" dirty="0" smtClean="0">
                <a:solidFill>
                  <a:schemeClr val="tx1"/>
                </a:solidFill>
                <a:latin typeface="Calibri" pitchFamily="34" charset="0"/>
              </a:rPr>
              <a:t>από </a:t>
            </a:r>
            <a:r>
              <a:rPr lang="en-US" sz="2200" dirty="0" smtClean="0">
                <a:solidFill>
                  <a:schemeClr val="tx1"/>
                </a:solidFill>
                <a:latin typeface="Calibri" pitchFamily="34" charset="0"/>
              </a:rPr>
              <a:t>third-party developers</a:t>
            </a:r>
            <a:r>
              <a:rPr lang="el-GR" sz="2200" dirty="0" smtClean="0">
                <a:solidFill>
                  <a:schemeClr val="tx1"/>
                </a:solidFill>
                <a:latin typeface="Calibri" pitchFamily="34" charset="0"/>
              </a:rPr>
              <a:t>.</a:t>
            </a:r>
            <a:r>
              <a:rPr lang="en-US" sz="2200" dirty="0" smtClean="0">
                <a:solidFill>
                  <a:schemeClr val="tx1"/>
                </a:solidFill>
                <a:latin typeface="Calibri" pitchFamily="34" charset="0"/>
              </a:rPr>
              <a:t> </a:t>
            </a:r>
            <a:endParaRPr lang="el-GR" sz="2200" dirty="0" smtClean="0">
              <a:solidFill>
                <a:schemeClr val="tx1"/>
              </a:solidFill>
              <a:latin typeface="Calibri" pitchFamily="34" charset="0"/>
            </a:endParaRPr>
          </a:p>
          <a:p>
            <a:pPr marL="541782" indent="-514350"/>
            <a:endParaRPr lang="el-GR" sz="2400" dirty="0" smtClean="0"/>
          </a:p>
          <a:p>
            <a:pPr marL="541782" lvl="0" indent="-514350"/>
            <a:endParaRPr lang="el-GR" sz="2400" dirty="0" smtClean="0"/>
          </a:p>
          <a:p>
            <a:pPr marL="541782" indent="-514350"/>
            <a:endParaRPr lang="el-GR" sz="2400" dirty="0" smtClean="0"/>
          </a:p>
          <a:p>
            <a:pPr marL="971550" lvl="1" indent="-514350" algn="just"/>
            <a:endParaRPr lang="el-GR" dirty="0" smtClean="0"/>
          </a:p>
          <a:p>
            <a:pPr marL="971550" lvl="1" indent="-514350" algn="just"/>
            <a:endParaRPr lang="el-GR" dirty="0" smtClean="0"/>
          </a:p>
          <a:p>
            <a:pPr marL="971550" lvl="1" indent="-514350" algn="just"/>
            <a:endParaRPr lang="el-GR" dirty="0" smtClean="0"/>
          </a:p>
          <a:p>
            <a:pPr marL="971550" lvl="1" indent="-514350" algn="just"/>
            <a:endParaRPr lang="el-GR" dirty="0" smtClean="0"/>
          </a:p>
          <a:p>
            <a:pPr marL="971550" lvl="1" indent="-514350" algn="just"/>
            <a:endParaRPr lang="el-GR" dirty="0" smtClean="0"/>
          </a:p>
          <a:p>
            <a:endParaRPr lang="el-GR" dirty="0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3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Jira</a:t>
            </a:r>
            <a:endParaRPr lang="el-G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08600" y="5517232"/>
            <a:ext cx="8183880" cy="445800"/>
          </a:xfrm>
        </p:spPr>
        <p:txBody>
          <a:bodyPr>
            <a:normAutofit/>
          </a:bodyPr>
          <a:lstStyle/>
          <a:p>
            <a:r>
              <a:rPr lang="el-GR" sz="1600" dirty="0" smtClean="0">
                <a:solidFill>
                  <a:schemeClr val="tx1"/>
                </a:solidFill>
                <a:effectLst/>
                <a:latin typeface="Calibri" pitchFamily="34" charset="0"/>
              </a:rPr>
              <a:t>Εικόνα 6: </a:t>
            </a:r>
            <a:r>
              <a:rPr lang="el-GR" sz="1600" dirty="0" smtClean="0">
                <a:solidFill>
                  <a:schemeClr val="tx1"/>
                </a:solidFill>
                <a:effectLst/>
                <a:latin typeface="Calibri" pitchFamily="34" charset="0"/>
                <a:cs typeface="Arial" panose="020B0604020202020204" pitchFamily="34" charset="0"/>
              </a:rPr>
              <a:t>Διάγραμμα Ροής εργασίας στο JIRA </a:t>
            </a:r>
            <a:endParaRPr lang="el-GR" sz="1600" dirty="0">
              <a:solidFill>
                <a:schemeClr val="tx1"/>
              </a:solidFill>
              <a:effectLst/>
              <a:latin typeface="Calibri" pitchFamily="34" charset="0"/>
            </a:endParaRPr>
          </a:p>
        </p:txBody>
      </p:sp>
      <p:pic>
        <p:nvPicPr>
          <p:cNvPr id="6" name="Picture 1" descr="Standard Workflow"/>
          <p:cNvPicPr>
            <a:picLocks noGrp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530225"/>
            <a:ext cx="7632848" cy="4987007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7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30</a:t>
            </a:fld>
            <a:endParaRPr lang="el-GR"/>
          </a:p>
        </p:txBody>
      </p:sp>
      <p:sp>
        <p:nvSpPr>
          <p:cNvPr id="9" name="8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Jira</a:t>
            </a:r>
            <a:endParaRPr lang="el-G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899592" y="980728"/>
            <a:ext cx="7694672" cy="504056"/>
          </a:xfrm>
        </p:spPr>
        <p:txBody>
          <a:bodyPr>
            <a:noAutofit/>
          </a:bodyPr>
          <a:lstStyle/>
          <a:p>
            <a:pPr algn="just"/>
            <a:r>
              <a:rPr lang="el-GR" sz="2400" u="sng" dirty="0" smtClean="0">
                <a:effectLst/>
                <a:latin typeface="Calibri" pitchFamily="34" charset="0"/>
              </a:rPr>
              <a:t>Δημιουργία </a:t>
            </a:r>
            <a:r>
              <a:rPr lang="en-US" sz="2400" u="sng" dirty="0" smtClean="0">
                <a:effectLst/>
                <a:latin typeface="Calibri" pitchFamily="34" charset="0"/>
              </a:rPr>
              <a:t>Epic </a:t>
            </a:r>
            <a:r>
              <a:rPr lang="el-GR" sz="2400" u="sng" dirty="0" smtClean="0">
                <a:effectLst/>
                <a:latin typeface="Calibri" pitchFamily="34" charset="0"/>
              </a:rPr>
              <a:t>σε </a:t>
            </a:r>
            <a:r>
              <a:rPr lang="en-US" sz="2400" u="sng" dirty="0" smtClean="0">
                <a:effectLst/>
                <a:latin typeface="Calibri" pitchFamily="34" charset="0"/>
              </a:rPr>
              <a:t>JIRA Agile</a:t>
            </a:r>
            <a:endParaRPr lang="el-GR" sz="2400" u="sng" dirty="0" smtClean="0">
              <a:effectLst/>
              <a:latin typeface="Calibri" pitchFamily="34" charset="0"/>
            </a:endParaRPr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827584" y="1700808"/>
            <a:ext cx="7622664" cy="3888432"/>
          </a:xfrm>
        </p:spPr>
        <p:txBody>
          <a:bodyPr>
            <a:noAutofit/>
          </a:bodyPr>
          <a:lstStyle/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l-GR" dirty="0" smtClean="0">
                <a:solidFill>
                  <a:schemeClr val="tx1"/>
                </a:solidFill>
                <a:latin typeface="Calibri" pitchFamily="34" charset="0"/>
              </a:rPr>
              <a:t>Στην </a:t>
            </a:r>
            <a:r>
              <a:rPr lang="en-US" dirty="0" smtClean="0">
                <a:solidFill>
                  <a:schemeClr val="tx1"/>
                </a:solidFill>
                <a:latin typeface="Calibri" pitchFamily="34" charset="0"/>
              </a:rPr>
              <a:t>Agile </a:t>
            </a:r>
            <a:r>
              <a:rPr lang="el-GR" dirty="0" smtClean="0">
                <a:solidFill>
                  <a:schemeClr val="tx1"/>
                </a:solidFill>
                <a:latin typeface="Calibri" pitchFamily="34" charset="0"/>
              </a:rPr>
              <a:t>μεθοδολογία του </a:t>
            </a:r>
            <a:r>
              <a:rPr lang="en-US" dirty="0" smtClean="0">
                <a:solidFill>
                  <a:schemeClr val="tx1"/>
                </a:solidFill>
                <a:latin typeface="Calibri" pitchFamily="34" charset="0"/>
              </a:rPr>
              <a:t>JIRA, </a:t>
            </a:r>
            <a:r>
              <a:rPr lang="el-GR" dirty="0" smtClean="0">
                <a:solidFill>
                  <a:schemeClr val="tx1"/>
                </a:solidFill>
                <a:latin typeface="Calibri" pitchFamily="34" charset="0"/>
              </a:rPr>
              <a:t>ένα </a:t>
            </a:r>
            <a:r>
              <a:rPr lang="en-US" dirty="0" smtClean="0">
                <a:solidFill>
                  <a:schemeClr val="tx1"/>
                </a:solidFill>
                <a:latin typeface="Calibri" pitchFamily="34" charset="0"/>
              </a:rPr>
              <a:t>epic </a:t>
            </a:r>
            <a:r>
              <a:rPr lang="el-GR" dirty="0" smtClean="0">
                <a:solidFill>
                  <a:schemeClr val="tx1"/>
                </a:solidFill>
                <a:latin typeface="Calibri" pitchFamily="34" charset="0"/>
              </a:rPr>
              <a:t>είναι ένα </a:t>
            </a:r>
            <a:r>
              <a:rPr lang="en-US" dirty="0" smtClean="0">
                <a:solidFill>
                  <a:schemeClr val="tx1"/>
                </a:solidFill>
                <a:latin typeface="Calibri" pitchFamily="34" charset="0"/>
              </a:rPr>
              <a:t>issue type.</a:t>
            </a:r>
          </a:p>
          <a:p>
            <a:pPr algn="just"/>
            <a:endParaRPr lang="el-GR" dirty="0" smtClean="0">
              <a:solidFill>
                <a:schemeClr val="tx1"/>
              </a:solidFill>
              <a:latin typeface="Calibri" pitchFamily="34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l-GR" dirty="0" smtClean="0">
                <a:solidFill>
                  <a:schemeClr val="tx1"/>
                </a:solidFill>
                <a:latin typeface="Calibri" pitchFamily="34" charset="0"/>
              </a:rPr>
              <a:t>Το </a:t>
            </a:r>
            <a:r>
              <a:rPr lang="en-US" dirty="0" smtClean="0">
                <a:solidFill>
                  <a:schemeClr val="tx1"/>
                </a:solidFill>
                <a:latin typeface="Calibri" pitchFamily="34" charset="0"/>
              </a:rPr>
              <a:t>epic </a:t>
            </a:r>
            <a:r>
              <a:rPr lang="el-GR" dirty="0" smtClean="0">
                <a:solidFill>
                  <a:schemeClr val="tx1"/>
                </a:solidFill>
                <a:latin typeface="Calibri" pitchFamily="34" charset="0"/>
              </a:rPr>
              <a:t>περιέχει μεγάλο όγκο δουλειάς. Είναι ένα μεγάλο </a:t>
            </a:r>
            <a:r>
              <a:rPr lang="en-US" dirty="0" smtClean="0">
                <a:solidFill>
                  <a:schemeClr val="tx1"/>
                </a:solidFill>
                <a:latin typeface="Calibri" pitchFamily="34" charset="0"/>
              </a:rPr>
              <a:t>user story</a:t>
            </a:r>
            <a:r>
              <a:rPr lang="el-GR" dirty="0" smtClean="0">
                <a:solidFill>
                  <a:schemeClr val="tx1"/>
                </a:solidFill>
                <a:latin typeface="Calibri" pitchFamily="34" charset="0"/>
              </a:rPr>
              <a:t> και μπορεί να «σπάσει» σε μικρότερα </a:t>
            </a:r>
            <a:r>
              <a:rPr lang="en-US" dirty="0" smtClean="0">
                <a:solidFill>
                  <a:schemeClr val="tx1"/>
                </a:solidFill>
                <a:latin typeface="Calibri" pitchFamily="34" charset="0"/>
              </a:rPr>
              <a:t>user stories. </a:t>
            </a:r>
          </a:p>
          <a:p>
            <a:pPr algn="just"/>
            <a:endParaRPr lang="el-GR" dirty="0" smtClean="0">
              <a:solidFill>
                <a:schemeClr val="tx1"/>
              </a:solidFill>
              <a:latin typeface="Calibri" pitchFamily="34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l-GR" dirty="0" smtClean="0">
                <a:solidFill>
                  <a:schemeClr val="tx1"/>
                </a:solidFill>
                <a:latin typeface="Calibri" pitchFamily="34" charset="0"/>
              </a:rPr>
              <a:t>Για την ολοκλήρωση ενός </a:t>
            </a:r>
            <a:r>
              <a:rPr lang="en-US" dirty="0" smtClean="0">
                <a:solidFill>
                  <a:schemeClr val="tx1"/>
                </a:solidFill>
                <a:latin typeface="Calibri" pitchFamily="34" charset="0"/>
              </a:rPr>
              <a:t>epic </a:t>
            </a:r>
            <a:r>
              <a:rPr lang="el-GR" dirty="0" smtClean="0">
                <a:solidFill>
                  <a:schemeClr val="tx1"/>
                </a:solidFill>
                <a:latin typeface="Calibri" pitchFamily="34" charset="0"/>
              </a:rPr>
              <a:t>μπορεί να χρειαστούν αρκετά </a:t>
            </a:r>
            <a:r>
              <a:rPr lang="en-US" dirty="0" smtClean="0">
                <a:solidFill>
                  <a:schemeClr val="tx1"/>
                </a:solidFill>
                <a:latin typeface="Calibri" pitchFamily="34" charset="0"/>
              </a:rPr>
              <a:t>sprints.</a:t>
            </a:r>
          </a:p>
          <a:p>
            <a:pPr algn="just"/>
            <a:endParaRPr lang="en-US" dirty="0" smtClean="0">
              <a:solidFill>
                <a:schemeClr val="tx1"/>
              </a:solidFill>
              <a:latin typeface="Calibri" pitchFamily="34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l-GR" dirty="0" smtClean="0">
                <a:solidFill>
                  <a:schemeClr val="tx1"/>
                </a:solidFill>
                <a:latin typeface="Calibri" pitchFamily="34" charset="0"/>
              </a:rPr>
              <a:t>Μπορούμε να δημιουργήσουμε ένα νέο </a:t>
            </a:r>
            <a:r>
              <a:rPr lang="en-US" dirty="0" smtClean="0">
                <a:solidFill>
                  <a:schemeClr val="tx1"/>
                </a:solidFill>
                <a:latin typeface="Calibri" pitchFamily="34" charset="0"/>
              </a:rPr>
              <a:t>epic</a:t>
            </a:r>
            <a:r>
              <a:rPr lang="el-GR" dirty="0" smtClean="0">
                <a:solidFill>
                  <a:schemeClr val="tx1"/>
                </a:solidFill>
                <a:latin typeface="Calibri" pitchFamily="34" charset="0"/>
              </a:rPr>
              <a:t> από την αρχή ή να χρησιμοποιήσουμε </a:t>
            </a:r>
            <a:r>
              <a:rPr lang="el-GR" dirty="0" smtClean="0">
                <a:solidFill>
                  <a:schemeClr val="tx1"/>
                </a:solidFill>
                <a:latin typeface="Calibri" pitchFamily="34" charset="0"/>
              </a:rPr>
              <a:t>ένα υπάρχων </a:t>
            </a:r>
            <a:r>
              <a:rPr lang="en-US" dirty="0" smtClean="0">
                <a:solidFill>
                  <a:schemeClr val="tx1"/>
                </a:solidFill>
                <a:latin typeface="Calibri" pitchFamily="34" charset="0"/>
              </a:rPr>
              <a:t>issue </a:t>
            </a:r>
            <a:r>
              <a:rPr lang="el-GR" dirty="0" smtClean="0">
                <a:solidFill>
                  <a:schemeClr val="tx1"/>
                </a:solidFill>
                <a:latin typeface="Calibri" pitchFamily="34" charset="0"/>
              </a:rPr>
              <a:t>στο «κανονικό» </a:t>
            </a:r>
            <a:r>
              <a:rPr lang="en-US" dirty="0" smtClean="0">
                <a:solidFill>
                  <a:schemeClr val="tx1"/>
                </a:solidFill>
                <a:latin typeface="Calibri" pitchFamily="34" charset="0"/>
              </a:rPr>
              <a:t>dashboard </a:t>
            </a:r>
            <a:r>
              <a:rPr lang="el-GR" dirty="0" smtClean="0">
                <a:solidFill>
                  <a:schemeClr val="tx1"/>
                </a:solidFill>
                <a:latin typeface="Calibri" pitchFamily="34" charset="0"/>
              </a:rPr>
              <a:t>του </a:t>
            </a:r>
            <a:r>
              <a:rPr lang="en-US" dirty="0" smtClean="0">
                <a:solidFill>
                  <a:schemeClr val="tx1"/>
                </a:solidFill>
                <a:latin typeface="Calibri" pitchFamily="34" charset="0"/>
              </a:rPr>
              <a:t>JIRA.</a:t>
            </a:r>
            <a:endParaRPr lang="el-GR" dirty="0" smtClean="0">
              <a:solidFill>
                <a:schemeClr val="tx1"/>
              </a:solidFill>
              <a:latin typeface="Calibri" pitchFamily="34" charset="0"/>
            </a:endParaRPr>
          </a:p>
          <a:p>
            <a:pPr algn="just"/>
            <a:r>
              <a:rPr lang="el-GR" dirty="0" smtClean="0"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rPr>
              <a:t/>
            </a:r>
            <a:br>
              <a:rPr lang="el-GR" dirty="0" smtClean="0"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rPr>
            </a:br>
            <a:endParaRPr lang="el-GR" dirty="0" smtClean="0">
              <a:solidFill>
                <a:schemeClr val="tx1"/>
              </a:solidFill>
              <a:latin typeface="Calibri" pitchFamily="34" charset="0"/>
            </a:endParaRPr>
          </a:p>
          <a:p>
            <a:pPr marL="541782" indent="-514350" algn="just"/>
            <a:endParaRPr lang="el-GR" dirty="0" smtClean="0">
              <a:solidFill>
                <a:schemeClr val="tx1"/>
              </a:solidFill>
              <a:latin typeface="Calibri" pitchFamily="34" charset="0"/>
            </a:endParaRPr>
          </a:p>
          <a:p>
            <a:pPr marL="971550" lvl="1" indent="-514350" algn="just"/>
            <a:endParaRPr lang="el-GR" sz="2000" dirty="0" smtClean="0">
              <a:latin typeface="Calibri" pitchFamily="34" charset="0"/>
            </a:endParaRPr>
          </a:p>
          <a:p>
            <a:pPr marL="971550" lvl="1" indent="-514350" algn="just"/>
            <a:endParaRPr lang="el-GR" sz="2000" dirty="0" smtClean="0">
              <a:latin typeface="Calibri" pitchFamily="34" charset="0"/>
            </a:endParaRPr>
          </a:p>
          <a:p>
            <a:pPr marL="971550" lvl="1" indent="-514350" algn="just"/>
            <a:endParaRPr lang="el-GR" sz="2000" dirty="0" smtClean="0">
              <a:latin typeface="Calibri" pitchFamily="34" charset="0"/>
            </a:endParaRPr>
          </a:p>
          <a:p>
            <a:pPr marL="971550" lvl="1" indent="-514350" algn="just"/>
            <a:endParaRPr lang="el-GR" sz="2000" dirty="0" smtClean="0">
              <a:latin typeface="Calibri" pitchFamily="34" charset="0"/>
            </a:endParaRPr>
          </a:p>
          <a:p>
            <a:pPr marL="971550" lvl="1" indent="-514350" algn="just"/>
            <a:endParaRPr lang="el-GR" sz="2000" dirty="0" smtClean="0">
              <a:latin typeface="Calibri" pitchFamily="34" charset="0"/>
            </a:endParaRPr>
          </a:p>
          <a:p>
            <a:pPr algn="just"/>
            <a:endParaRPr lang="el-GR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31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Jira</a:t>
            </a:r>
            <a:endParaRPr lang="el-G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899592" y="908720"/>
            <a:ext cx="7694672" cy="504056"/>
          </a:xfrm>
        </p:spPr>
        <p:txBody>
          <a:bodyPr>
            <a:noAutofit/>
          </a:bodyPr>
          <a:lstStyle/>
          <a:p>
            <a:pPr algn="just"/>
            <a:r>
              <a:rPr lang="en-US" sz="2400" u="sng" dirty="0" smtClean="0">
                <a:effectLst/>
                <a:latin typeface="Calibri" pitchFamily="34" charset="0"/>
              </a:rPr>
              <a:t>Plan Mode </a:t>
            </a:r>
            <a:r>
              <a:rPr lang="el-GR" sz="2400" u="sng" dirty="0" smtClean="0">
                <a:effectLst/>
                <a:latin typeface="Calibri" pitchFamily="34" charset="0"/>
              </a:rPr>
              <a:t>σε</a:t>
            </a:r>
            <a:r>
              <a:rPr lang="en-US" sz="2400" u="sng" dirty="0" smtClean="0">
                <a:effectLst/>
                <a:latin typeface="Calibri" pitchFamily="34" charset="0"/>
              </a:rPr>
              <a:t> JIRA Agile</a:t>
            </a:r>
            <a:endParaRPr lang="el-GR" sz="2400" u="sng" dirty="0" smtClean="0">
              <a:effectLst/>
              <a:latin typeface="Calibri" pitchFamily="34" charset="0"/>
            </a:endParaRPr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827584" y="1556792"/>
            <a:ext cx="7622664" cy="5256584"/>
          </a:xfrm>
        </p:spPr>
        <p:txBody>
          <a:bodyPr>
            <a:noAutofit/>
          </a:bodyPr>
          <a:lstStyle/>
          <a:p>
            <a:pPr algn="just"/>
            <a:r>
              <a:rPr lang="el-GR" dirty="0" smtClean="0"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rPr>
              <a:t>Η λειτουργία </a:t>
            </a: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rPr>
              <a:t>plan mode</a:t>
            </a:r>
            <a:r>
              <a:rPr lang="el-GR" dirty="0" smtClean="0"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rPr>
              <a:t> εμφανίζει όλες τα </a:t>
            </a: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rPr>
              <a:t>user stories </a:t>
            </a:r>
            <a:r>
              <a:rPr lang="el-GR" dirty="0" smtClean="0"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rPr>
              <a:t>που δημιουργούνται για ένα </a:t>
            </a: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rPr>
              <a:t>project.</a:t>
            </a:r>
            <a:endParaRPr lang="el-GR" dirty="0" smtClean="0">
              <a:solidFill>
                <a:schemeClr val="tx1"/>
              </a:solidFill>
              <a:latin typeface="Calibri" pitchFamily="34" charset="0"/>
              <a:cs typeface="Arial" panose="020B0604020202020204" pitchFamily="34" charset="0"/>
            </a:endParaRPr>
          </a:p>
          <a:p>
            <a:pPr algn="just"/>
            <a:r>
              <a:rPr lang="el-GR" dirty="0" smtClean="0"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rPr>
              <a:t/>
            </a:r>
            <a:br>
              <a:rPr lang="el-GR" dirty="0" smtClean="0"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rPr>
            </a:br>
            <a:endParaRPr lang="el-GR" dirty="0" smtClean="0">
              <a:solidFill>
                <a:schemeClr val="tx1"/>
              </a:solidFill>
              <a:latin typeface="Calibri" pitchFamily="34" charset="0"/>
            </a:endParaRPr>
          </a:p>
          <a:p>
            <a:pPr marL="541782" indent="-514350" algn="just"/>
            <a:endParaRPr lang="el-GR" dirty="0" smtClean="0">
              <a:solidFill>
                <a:schemeClr val="tx1"/>
              </a:solidFill>
              <a:latin typeface="Calibri" pitchFamily="34" charset="0"/>
            </a:endParaRPr>
          </a:p>
          <a:p>
            <a:pPr marL="971550" lvl="1" indent="-514350" algn="just"/>
            <a:endParaRPr lang="el-GR" sz="2000" dirty="0" smtClean="0">
              <a:latin typeface="Calibri" pitchFamily="34" charset="0"/>
            </a:endParaRPr>
          </a:p>
          <a:p>
            <a:pPr marL="971550" lvl="1" indent="-514350" algn="just"/>
            <a:endParaRPr lang="el-GR" sz="2000" dirty="0" smtClean="0">
              <a:latin typeface="Calibri" pitchFamily="34" charset="0"/>
            </a:endParaRPr>
          </a:p>
          <a:p>
            <a:pPr marL="971550" lvl="1" indent="-514350" algn="just"/>
            <a:endParaRPr lang="el-GR" sz="2000" dirty="0" smtClean="0">
              <a:latin typeface="Calibri" pitchFamily="34" charset="0"/>
            </a:endParaRPr>
          </a:p>
          <a:p>
            <a:pPr marL="971550" lvl="1" indent="-514350" algn="just"/>
            <a:endParaRPr lang="el-GR" sz="2000" dirty="0" smtClean="0">
              <a:latin typeface="Calibri" pitchFamily="34" charset="0"/>
            </a:endParaRPr>
          </a:p>
          <a:p>
            <a:pPr marL="971550" lvl="1" indent="-514350" algn="just"/>
            <a:endParaRPr lang="el-GR" sz="2000" dirty="0" smtClean="0">
              <a:latin typeface="Calibri" pitchFamily="34" charset="0"/>
            </a:endParaRPr>
          </a:p>
          <a:p>
            <a:pPr algn="just"/>
            <a:endParaRPr lang="en-US" dirty="0" smtClean="0">
              <a:solidFill>
                <a:schemeClr val="tx1"/>
              </a:solidFill>
              <a:latin typeface="Calibri" pitchFamily="34" charset="0"/>
            </a:endParaRPr>
          </a:p>
          <a:p>
            <a:pPr algn="just"/>
            <a:endParaRPr lang="en-US" dirty="0" smtClean="0">
              <a:solidFill>
                <a:schemeClr val="tx1"/>
              </a:solidFill>
              <a:latin typeface="Calibri" pitchFamily="34" charset="0"/>
            </a:endParaRPr>
          </a:p>
          <a:p>
            <a:pPr algn="just"/>
            <a:endParaRPr lang="en-US" dirty="0" smtClean="0">
              <a:solidFill>
                <a:schemeClr val="tx1"/>
              </a:solidFill>
              <a:latin typeface="Calibri" pitchFamily="34" charset="0"/>
            </a:endParaRPr>
          </a:p>
          <a:p>
            <a:pPr algn="just"/>
            <a:endParaRPr lang="en-US" dirty="0" smtClean="0">
              <a:solidFill>
                <a:schemeClr val="tx1"/>
              </a:solidFill>
              <a:latin typeface="Calibri" pitchFamily="34" charset="0"/>
            </a:endParaRPr>
          </a:p>
          <a:p>
            <a:pPr algn="just"/>
            <a:r>
              <a:rPr lang="el-GR" sz="1600" b="1" dirty="0" smtClean="0">
                <a:solidFill>
                  <a:schemeClr val="tx1"/>
                </a:solidFill>
                <a:latin typeface="Calibri" pitchFamily="34" charset="0"/>
              </a:rPr>
              <a:t>Εικόνα </a:t>
            </a:r>
            <a:r>
              <a:rPr lang="en-US" sz="1600" b="1" dirty="0" smtClean="0">
                <a:solidFill>
                  <a:schemeClr val="tx1"/>
                </a:solidFill>
                <a:latin typeface="Calibri" pitchFamily="34" charset="0"/>
              </a:rPr>
              <a:t>7</a:t>
            </a:r>
            <a:r>
              <a:rPr lang="el-GR" sz="1600" b="1" dirty="0" smtClean="0">
                <a:solidFill>
                  <a:schemeClr val="tx1"/>
                </a:solidFill>
                <a:latin typeface="Calibri" pitchFamily="34" charset="0"/>
              </a:rPr>
              <a:t>: </a:t>
            </a:r>
            <a:r>
              <a:rPr lang="en-US" sz="1600" b="1" dirty="0" smtClean="0"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rPr>
              <a:t>Plan Mode </a:t>
            </a:r>
            <a:r>
              <a:rPr lang="el-GR" sz="1600" b="1" dirty="0" smtClean="0"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rPr>
              <a:t>σε JIRA </a:t>
            </a:r>
            <a:endParaRPr lang="el-GR" sz="1600" b="1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32</a:t>
            </a:fld>
            <a:endParaRPr lang="el-GR"/>
          </a:p>
        </p:txBody>
      </p:sp>
      <p:pic>
        <p:nvPicPr>
          <p:cNvPr id="6" name="Picture 2" descr="https://www.guru99.com/images/jira/111014_0555_JIRA25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2435207"/>
            <a:ext cx="7484779" cy="3154033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6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Jira</a:t>
            </a:r>
            <a:endParaRPr lang="el-G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899592" y="764704"/>
            <a:ext cx="7694672" cy="504056"/>
          </a:xfrm>
        </p:spPr>
        <p:txBody>
          <a:bodyPr>
            <a:noAutofit/>
          </a:bodyPr>
          <a:lstStyle/>
          <a:p>
            <a:pPr algn="just"/>
            <a:r>
              <a:rPr lang="en-US" sz="2400" u="sng" dirty="0" smtClean="0">
                <a:effectLst/>
                <a:latin typeface="Calibri" pitchFamily="34" charset="0"/>
              </a:rPr>
              <a:t>Clone Issue </a:t>
            </a:r>
            <a:r>
              <a:rPr lang="el-GR" sz="2400" u="sng" dirty="0" smtClean="0">
                <a:effectLst/>
                <a:latin typeface="Calibri" pitchFamily="34" charset="0"/>
              </a:rPr>
              <a:t>σε</a:t>
            </a:r>
            <a:r>
              <a:rPr lang="en-US" sz="2400" u="sng" dirty="0" smtClean="0">
                <a:effectLst/>
                <a:latin typeface="Calibri" pitchFamily="34" charset="0"/>
              </a:rPr>
              <a:t> JIRA Agile</a:t>
            </a:r>
            <a:endParaRPr lang="el-GR" sz="2400" u="sng" dirty="0" smtClean="0">
              <a:effectLst/>
              <a:latin typeface="Calibri" pitchFamily="34" charset="0"/>
            </a:endParaRPr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827584" y="1412776"/>
            <a:ext cx="7622664" cy="5256584"/>
          </a:xfrm>
        </p:spPr>
        <p:txBody>
          <a:bodyPr>
            <a:noAutofit/>
          </a:bodyPr>
          <a:lstStyle/>
          <a:p>
            <a:pPr algn="just"/>
            <a:r>
              <a:rPr lang="el-GR" dirty="0" smtClean="0">
                <a:solidFill>
                  <a:schemeClr val="tx1"/>
                </a:solidFill>
                <a:latin typeface="Calibri" pitchFamily="34" charset="0"/>
              </a:rPr>
              <a:t>Δίνουμε τη δυνατότητα σε μια διαφορετική ομάδα να δουλέψει στο ίδιο  </a:t>
            </a:r>
            <a:r>
              <a:rPr lang="en-US" dirty="0" smtClean="0">
                <a:solidFill>
                  <a:schemeClr val="tx1"/>
                </a:solidFill>
                <a:latin typeface="Calibri" pitchFamily="34" charset="0"/>
              </a:rPr>
              <a:t>issue.</a:t>
            </a:r>
          </a:p>
          <a:p>
            <a:pPr algn="just"/>
            <a:endParaRPr lang="en-US" dirty="0" smtClean="0">
              <a:solidFill>
                <a:schemeClr val="tx1"/>
              </a:solidFill>
              <a:latin typeface="Calibri" pitchFamily="34" charset="0"/>
            </a:endParaRPr>
          </a:p>
          <a:p>
            <a:pPr algn="just"/>
            <a:r>
              <a:rPr lang="el-GR" b="1" dirty="0" smtClean="0">
                <a:solidFill>
                  <a:schemeClr val="tx1"/>
                </a:solidFill>
                <a:latin typeface="Calibri" pitchFamily="34" charset="0"/>
              </a:rPr>
              <a:t>Πλεονέκτημα: </a:t>
            </a:r>
            <a:r>
              <a:rPr lang="el-GR" dirty="0" smtClean="0">
                <a:solidFill>
                  <a:schemeClr val="tx1"/>
                </a:solidFill>
                <a:latin typeface="Calibri" pitchFamily="34" charset="0"/>
              </a:rPr>
              <a:t>Ταχύτητα ολοκλήρωσης του </a:t>
            </a:r>
            <a:r>
              <a:rPr lang="en-US" dirty="0" smtClean="0">
                <a:solidFill>
                  <a:schemeClr val="tx1"/>
                </a:solidFill>
                <a:latin typeface="Calibri" pitchFamily="34" charset="0"/>
              </a:rPr>
              <a:t>issue.</a:t>
            </a:r>
            <a:endParaRPr lang="el-GR" dirty="0" smtClean="0">
              <a:solidFill>
                <a:schemeClr val="tx1"/>
              </a:solidFill>
              <a:latin typeface="Calibri" pitchFamily="34" charset="0"/>
            </a:endParaRPr>
          </a:p>
          <a:p>
            <a:pPr algn="just"/>
            <a:endParaRPr lang="el-GR" b="1" dirty="0" smtClean="0">
              <a:solidFill>
                <a:schemeClr val="tx1"/>
              </a:solidFill>
              <a:latin typeface="Calibri" pitchFamily="34" charset="0"/>
            </a:endParaRPr>
          </a:p>
          <a:p>
            <a:pPr algn="just"/>
            <a:endParaRPr lang="el-GR" b="1" dirty="0" smtClean="0">
              <a:solidFill>
                <a:schemeClr val="tx1"/>
              </a:solidFill>
              <a:latin typeface="Calibri" pitchFamily="34" charset="0"/>
            </a:endParaRPr>
          </a:p>
          <a:p>
            <a:pPr algn="just"/>
            <a:endParaRPr lang="el-GR" b="1" dirty="0" smtClean="0">
              <a:solidFill>
                <a:schemeClr val="tx1"/>
              </a:solidFill>
              <a:latin typeface="Calibri" pitchFamily="34" charset="0"/>
            </a:endParaRPr>
          </a:p>
          <a:p>
            <a:pPr algn="just"/>
            <a:endParaRPr lang="el-GR" b="1" dirty="0" smtClean="0">
              <a:solidFill>
                <a:schemeClr val="tx1"/>
              </a:solidFill>
              <a:latin typeface="Calibri" pitchFamily="34" charset="0"/>
            </a:endParaRPr>
          </a:p>
          <a:p>
            <a:pPr algn="just"/>
            <a:endParaRPr lang="el-GR" b="1" dirty="0" smtClean="0">
              <a:solidFill>
                <a:schemeClr val="tx1"/>
              </a:solidFill>
              <a:latin typeface="Calibri" pitchFamily="34" charset="0"/>
            </a:endParaRPr>
          </a:p>
          <a:p>
            <a:pPr algn="just"/>
            <a:endParaRPr lang="el-GR" b="1" dirty="0" smtClean="0">
              <a:solidFill>
                <a:schemeClr val="tx1"/>
              </a:solidFill>
              <a:latin typeface="Calibri" pitchFamily="34" charset="0"/>
            </a:endParaRPr>
          </a:p>
          <a:p>
            <a:pPr algn="just"/>
            <a:endParaRPr lang="el-GR" b="1" dirty="0" smtClean="0">
              <a:solidFill>
                <a:schemeClr val="tx1"/>
              </a:solidFill>
              <a:latin typeface="Calibri" pitchFamily="34" charset="0"/>
            </a:endParaRPr>
          </a:p>
          <a:p>
            <a:pPr algn="just"/>
            <a:endParaRPr lang="el-GR" b="1" dirty="0" smtClean="0">
              <a:solidFill>
                <a:schemeClr val="tx1"/>
              </a:solidFill>
              <a:latin typeface="Calibri" pitchFamily="34" charset="0"/>
            </a:endParaRPr>
          </a:p>
          <a:p>
            <a:pPr algn="just"/>
            <a:endParaRPr lang="el-GR" b="1" dirty="0" smtClean="0">
              <a:solidFill>
                <a:schemeClr val="tx1"/>
              </a:solidFill>
              <a:latin typeface="Calibri" pitchFamily="34" charset="0"/>
            </a:endParaRPr>
          </a:p>
          <a:p>
            <a:pPr algn="just"/>
            <a:endParaRPr lang="el-GR" b="1" dirty="0" smtClean="0">
              <a:solidFill>
                <a:schemeClr val="tx1"/>
              </a:solidFill>
              <a:latin typeface="Calibri" pitchFamily="34" charset="0"/>
            </a:endParaRPr>
          </a:p>
          <a:p>
            <a:pPr algn="just"/>
            <a:endParaRPr lang="el-GR" b="1" dirty="0" smtClean="0">
              <a:solidFill>
                <a:schemeClr val="tx1"/>
              </a:solidFill>
              <a:latin typeface="Calibri" pitchFamily="34" charset="0"/>
            </a:endParaRPr>
          </a:p>
          <a:p>
            <a:pPr algn="just"/>
            <a:r>
              <a:rPr lang="el-GR" sz="1600" b="1" dirty="0" smtClean="0">
                <a:solidFill>
                  <a:schemeClr val="tx1"/>
                </a:solidFill>
                <a:latin typeface="Calibri" pitchFamily="34" charset="0"/>
              </a:rPr>
              <a:t>Εικόνα 8: </a:t>
            </a:r>
            <a:r>
              <a:rPr lang="en-US" sz="1600" b="1" dirty="0" smtClean="0">
                <a:solidFill>
                  <a:schemeClr val="tx1"/>
                </a:solidFill>
                <a:latin typeface="Calibri" pitchFamily="34" charset="0"/>
              </a:rPr>
              <a:t>Clone Issue </a:t>
            </a:r>
            <a:r>
              <a:rPr lang="el-GR" sz="1600" b="1" dirty="0" smtClean="0"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rPr>
              <a:t>σε JIRA </a:t>
            </a:r>
            <a:endParaRPr lang="el-GR" sz="1600" b="1" dirty="0" smtClean="0">
              <a:solidFill>
                <a:schemeClr val="tx1"/>
              </a:solidFill>
              <a:latin typeface="Calibri" pitchFamily="34" charset="0"/>
            </a:endParaRPr>
          </a:p>
          <a:p>
            <a:pPr algn="just"/>
            <a:endParaRPr lang="el-GR" dirty="0" smtClean="0">
              <a:solidFill>
                <a:schemeClr val="tx1"/>
              </a:solidFill>
              <a:latin typeface="Calibri" pitchFamily="34" charset="0"/>
            </a:endParaRPr>
          </a:p>
          <a:p>
            <a:pPr marL="541782" indent="-514350" algn="just"/>
            <a:endParaRPr lang="el-GR" dirty="0" smtClean="0">
              <a:solidFill>
                <a:schemeClr val="tx1"/>
              </a:solidFill>
              <a:latin typeface="Calibri" pitchFamily="34" charset="0"/>
            </a:endParaRPr>
          </a:p>
          <a:p>
            <a:pPr marL="971550" lvl="1" indent="-514350" algn="just"/>
            <a:endParaRPr lang="el-GR" sz="2000" dirty="0" smtClean="0">
              <a:latin typeface="Calibri" pitchFamily="34" charset="0"/>
            </a:endParaRPr>
          </a:p>
          <a:p>
            <a:pPr marL="971550" lvl="1" indent="-514350" algn="just"/>
            <a:endParaRPr lang="el-GR" sz="2000" dirty="0" smtClean="0">
              <a:latin typeface="Calibri" pitchFamily="34" charset="0"/>
            </a:endParaRPr>
          </a:p>
          <a:p>
            <a:pPr marL="971550" lvl="1" indent="-514350" algn="just"/>
            <a:endParaRPr lang="el-GR" sz="2000" dirty="0" smtClean="0">
              <a:latin typeface="Calibri" pitchFamily="34" charset="0"/>
            </a:endParaRPr>
          </a:p>
          <a:p>
            <a:pPr marL="971550" lvl="1" indent="-514350" algn="just"/>
            <a:endParaRPr lang="el-GR" sz="2000" dirty="0" smtClean="0">
              <a:latin typeface="Calibri" pitchFamily="34" charset="0"/>
            </a:endParaRPr>
          </a:p>
          <a:p>
            <a:pPr marL="971550" lvl="1" indent="-514350" algn="just"/>
            <a:endParaRPr lang="el-GR" sz="2000" dirty="0" smtClean="0">
              <a:latin typeface="Calibri" pitchFamily="34" charset="0"/>
            </a:endParaRPr>
          </a:p>
          <a:p>
            <a:pPr algn="just"/>
            <a:endParaRPr lang="el-GR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33</a:t>
            </a:fld>
            <a:endParaRPr lang="el-GR"/>
          </a:p>
        </p:txBody>
      </p:sp>
      <p:pic>
        <p:nvPicPr>
          <p:cNvPr id="6" name="Picture 2" descr="https://www.guru99.com/images/jira/111014_0555_JIRA27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2852936"/>
            <a:ext cx="6480720" cy="2937807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6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Jira</a:t>
            </a:r>
            <a:endParaRPr lang="el-G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899592" y="764704"/>
            <a:ext cx="7694672" cy="504056"/>
          </a:xfrm>
        </p:spPr>
        <p:txBody>
          <a:bodyPr>
            <a:noAutofit/>
          </a:bodyPr>
          <a:lstStyle/>
          <a:p>
            <a:pPr algn="just"/>
            <a:r>
              <a:rPr lang="en-US" sz="2400" u="sng" dirty="0" smtClean="0">
                <a:effectLst/>
                <a:latin typeface="Calibri" pitchFamily="34" charset="0"/>
              </a:rPr>
              <a:t>Reports </a:t>
            </a:r>
            <a:r>
              <a:rPr lang="el-GR" sz="2400" u="sng" dirty="0" smtClean="0">
                <a:effectLst/>
                <a:latin typeface="Calibri" pitchFamily="34" charset="0"/>
              </a:rPr>
              <a:t>σε</a:t>
            </a:r>
            <a:r>
              <a:rPr lang="en-US" sz="2400" u="sng" dirty="0" smtClean="0">
                <a:effectLst/>
                <a:latin typeface="Calibri" pitchFamily="34" charset="0"/>
              </a:rPr>
              <a:t> JIRA Agile</a:t>
            </a:r>
            <a:endParaRPr lang="el-GR" sz="2400" u="sng" dirty="0" smtClean="0">
              <a:effectLst/>
              <a:latin typeface="Calibri" pitchFamily="34" charset="0"/>
            </a:endParaRPr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827584" y="1412776"/>
            <a:ext cx="7622664" cy="5256584"/>
          </a:xfrm>
        </p:spPr>
        <p:txBody>
          <a:bodyPr>
            <a:noAutofit/>
          </a:bodyPr>
          <a:lstStyle/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  <a:latin typeface="Calibri" pitchFamily="34" charset="0"/>
              </a:rPr>
              <a:t>Sprint Report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en-US" dirty="0" smtClean="0">
              <a:solidFill>
                <a:schemeClr val="tx1"/>
              </a:solidFill>
              <a:latin typeface="Calibri" pitchFamily="34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dirty="0" err="1" smtClean="0">
                <a:solidFill>
                  <a:schemeClr val="tx1"/>
                </a:solidFill>
                <a:latin typeface="Calibri" pitchFamily="34" charset="0"/>
              </a:rPr>
              <a:t>Burndown</a:t>
            </a:r>
            <a:r>
              <a:rPr lang="en-US" dirty="0" smtClean="0">
                <a:solidFill>
                  <a:schemeClr val="tx1"/>
                </a:solidFill>
                <a:latin typeface="Calibri" pitchFamily="34" charset="0"/>
              </a:rPr>
              <a:t> reports</a:t>
            </a:r>
          </a:p>
          <a:p>
            <a:pPr algn="just"/>
            <a:endParaRPr lang="en-US" dirty="0" smtClean="0">
              <a:solidFill>
                <a:schemeClr val="tx1"/>
              </a:solidFill>
              <a:latin typeface="Calibri" pitchFamily="34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  <a:latin typeface="Calibri" pitchFamily="34" charset="0"/>
              </a:rPr>
              <a:t>Epic Report</a:t>
            </a:r>
          </a:p>
          <a:p>
            <a:pPr algn="just"/>
            <a:endParaRPr lang="en-US" dirty="0" smtClean="0">
              <a:solidFill>
                <a:schemeClr val="tx1"/>
              </a:solidFill>
              <a:latin typeface="Calibri" pitchFamily="34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  <a:latin typeface="Calibri" pitchFamily="34" charset="0"/>
              </a:rPr>
              <a:t>Version Report</a:t>
            </a:r>
          </a:p>
          <a:p>
            <a:pPr algn="just"/>
            <a:endParaRPr lang="en-US" dirty="0" smtClean="0">
              <a:solidFill>
                <a:schemeClr val="tx1"/>
              </a:solidFill>
              <a:latin typeface="Calibri" pitchFamily="34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  <a:latin typeface="Calibri" pitchFamily="34" charset="0"/>
              </a:rPr>
              <a:t>Velocity Chart</a:t>
            </a:r>
          </a:p>
          <a:p>
            <a:pPr algn="just"/>
            <a:endParaRPr lang="en-US" dirty="0" smtClean="0">
              <a:solidFill>
                <a:schemeClr val="tx1"/>
              </a:solidFill>
              <a:latin typeface="Calibri" pitchFamily="34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  <a:latin typeface="Calibri" pitchFamily="34" charset="0"/>
              </a:rPr>
              <a:t>Control Chart</a:t>
            </a:r>
          </a:p>
          <a:p>
            <a:pPr algn="just"/>
            <a:endParaRPr lang="en-US" dirty="0" smtClean="0">
              <a:solidFill>
                <a:schemeClr val="tx1"/>
              </a:solidFill>
              <a:latin typeface="Calibri" pitchFamily="34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  <a:latin typeface="Calibri" pitchFamily="34" charset="0"/>
              </a:rPr>
              <a:t>Cumulative flow diagram</a:t>
            </a:r>
            <a:endParaRPr lang="el-GR" dirty="0" smtClean="0">
              <a:solidFill>
                <a:schemeClr val="tx1"/>
              </a:solidFill>
              <a:latin typeface="Calibri" pitchFamily="34" charset="0"/>
            </a:endParaRPr>
          </a:p>
          <a:p>
            <a:pPr marL="541782" indent="-514350" algn="just"/>
            <a:endParaRPr lang="el-GR" dirty="0" smtClean="0">
              <a:solidFill>
                <a:schemeClr val="tx1"/>
              </a:solidFill>
              <a:latin typeface="Calibri" pitchFamily="34" charset="0"/>
            </a:endParaRPr>
          </a:p>
          <a:p>
            <a:pPr marL="971550" lvl="1" indent="-514350" algn="just"/>
            <a:endParaRPr lang="el-GR" sz="2000" dirty="0" smtClean="0">
              <a:latin typeface="Calibri" pitchFamily="34" charset="0"/>
            </a:endParaRPr>
          </a:p>
          <a:p>
            <a:pPr marL="971550" lvl="1" indent="-514350" algn="just"/>
            <a:endParaRPr lang="el-GR" sz="2000" dirty="0" smtClean="0">
              <a:latin typeface="Calibri" pitchFamily="34" charset="0"/>
            </a:endParaRPr>
          </a:p>
          <a:p>
            <a:pPr marL="971550" lvl="1" indent="-514350" algn="just"/>
            <a:endParaRPr lang="el-GR" sz="2000" dirty="0" smtClean="0">
              <a:latin typeface="Calibri" pitchFamily="34" charset="0"/>
            </a:endParaRPr>
          </a:p>
          <a:p>
            <a:pPr marL="971550" lvl="1" indent="-514350" algn="just"/>
            <a:endParaRPr lang="el-GR" sz="2000" dirty="0" smtClean="0">
              <a:latin typeface="Calibri" pitchFamily="34" charset="0"/>
            </a:endParaRPr>
          </a:p>
          <a:p>
            <a:pPr marL="971550" lvl="1" indent="-514350" algn="just"/>
            <a:endParaRPr lang="el-GR" sz="2000" dirty="0" smtClean="0">
              <a:latin typeface="Calibri" pitchFamily="34" charset="0"/>
            </a:endParaRPr>
          </a:p>
          <a:p>
            <a:pPr algn="just"/>
            <a:endParaRPr lang="el-GR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34</a:t>
            </a:fld>
            <a:endParaRPr lang="el-GR"/>
          </a:p>
        </p:txBody>
      </p:sp>
      <p:sp>
        <p:nvSpPr>
          <p:cNvPr id="7" name="6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Jira</a:t>
            </a:r>
            <a:endParaRPr lang="el-G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899592" y="692696"/>
            <a:ext cx="7694672" cy="504056"/>
          </a:xfrm>
        </p:spPr>
        <p:txBody>
          <a:bodyPr>
            <a:noAutofit/>
          </a:bodyPr>
          <a:lstStyle/>
          <a:p>
            <a:pPr algn="just"/>
            <a:r>
              <a:rPr lang="en-US" sz="2400" u="sng" dirty="0" smtClean="0">
                <a:effectLst/>
                <a:latin typeface="Calibri" pitchFamily="34" charset="0"/>
              </a:rPr>
              <a:t>Reports </a:t>
            </a:r>
            <a:r>
              <a:rPr lang="el-GR" sz="2400" u="sng" dirty="0" smtClean="0">
                <a:effectLst/>
                <a:latin typeface="Calibri" pitchFamily="34" charset="0"/>
              </a:rPr>
              <a:t>σε</a:t>
            </a:r>
            <a:r>
              <a:rPr lang="en-US" sz="2400" u="sng" dirty="0" smtClean="0">
                <a:effectLst/>
                <a:latin typeface="Calibri" pitchFamily="34" charset="0"/>
              </a:rPr>
              <a:t> JIRA Agile</a:t>
            </a:r>
            <a:endParaRPr lang="el-GR" sz="2400" u="sng" dirty="0" smtClean="0">
              <a:effectLst/>
              <a:latin typeface="Calibri" pitchFamily="34" charset="0"/>
            </a:endParaRPr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827584" y="1340768"/>
            <a:ext cx="7622664" cy="5256584"/>
          </a:xfrm>
        </p:spPr>
        <p:txBody>
          <a:bodyPr>
            <a:noAutofit/>
          </a:bodyPr>
          <a:lstStyle/>
          <a:p>
            <a:pPr algn="just"/>
            <a:r>
              <a:rPr lang="en-US" b="1" dirty="0" smtClean="0">
                <a:solidFill>
                  <a:schemeClr val="tx1"/>
                </a:solidFill>
                <a:latin typeface="Calibri" pitchFamily="34" charset="0"/>
              </a:rPr>
              <a:t>Burn</a:t>
            </a:r>
            <a:r>
              <a:rPr lang="el-GR" b="1" dirty="0" smtClean="0">
                <a:solidFill>
                  <a:schemeClr val="tx1"/>
                </a:solidFill>
                <a:latin typeface="Calibri" pitchFamily="34" charset="0"/>
              </a:rPr>
              <a:t> </a:t>
            </a:r>
            <a:r>
              <a:rPr lang="en-US" b="1" dirty="0" smtClean="0">
                <a:solidFill>
                  <a:schemeClr val="tx1"/>
                </a:solidFill>
                <a:latin typeface="Calibri" pitchFamily="34" charset="0"/>
              </a:rPr>
              <a:t>down </a:t>
            </a:r>
            <a:r>
              <a:rPr lang="en-US" b="1" dirty="0" smtClean="0">
                <a:solidFill>
                  <a:schemeClr val="tx1"/>
                </a:solidFill>
                <a:latin typeface="Calibri" pitchFamily="34" charset="0"/>
              </a:rPr>
              <a:t>reports:</a:t>
            </a:r>
            <a:endParaRPr lang="en-US" dirty="0" smtClean="0">
              <a:solidFill>
                <a:schemeClr val="tx1"/>
              </a:solidFill>
              <a:latin typeface="Calibri" pitchFamily="34" charset="0"/>
            </a:endParaRPr>
          </a:p>
          <a:p>
            <a:pPr algn="just"/>
            <a:r>
              <a:rPr lang="el-GR" dirty="0" smtClean="0">
                <a:solidFill>
                  <a:schemeClr val="tx1"/>
                </a:solidFill>
                <a:latin typeface="Calibri" pitchFamily="34" charset="0"/>
              </a:rPr>
              <a:t>Παρέχουν πληροφορία σχετικά με την πραγματική και την εκτιμώμενη ποσότητα εργασίας</a:t>
            </a:r>
            <a:r>
              <a:rPr lang="el-GR" dirty="0" smtClean="0"/>
              <a:t>.</a:t>
            </a:r>
            <a:endParaRPr lang="en-US" dirty="0" smtClean="0"/>
          </a:p>
          <a:p>
            <a:pPr marL="0" algn="just"/>
            <a:r>
              <a:rPr lang="el-GR" dirty="0" smtClean="0">
                <a:solidFill>
                  <a:srgbClr val="FF0000"/>
                </a:solidFill>
                <a:latin typeface="Calibri" pitchFamily="34" charset="0"/>
              </a:rPr>
              <a:t>Κόκκινη γραμμή</a:t>
            </a:r>
            <a:r>
              <a:rPr lang="el-GR" dirty="0" smtClean="0">
                <a:solidFill>
                  <a:schemeClr val="tx1"/>
                </a:solidFill>
                <a:latin typeface="Calibri" pitchFamily="34" charset="0"/>
              </a:rPr>
              <a:t>: Πραγματική εργασία που απομένει έως την ολοκλήρωση του </a:t>
            </a:r>
            <a:r>
              <a:rPr lang="en-US" dirty="0" smtClean="0">
                <a:solidFill>
                  <a:schemeClr val="tx1"/>
                </a:solidFill>
                <a:latin typeface="Calibri" pitchFamily="34" charset="0"/>
              </a:rPr>
              <a:t>sprint.</a:t>
            </a:r>
            <a:endParaRPr lang="el-GR" dirty="0" smtClean="0">
              <a:solidFill>
                <a:schemeClr val="tx1"/>
              </a:solidFill>
              <a:latin typeface="Calibri" pitchFamily="34" charset="0"/>
            </a:endParaRPr>
          </a:p>
          <a:p>
            <a:pPr marL="0" algn="just"/>
            <a:r>
              <a:rPr lang="el-GR" dirty="0" smtClean="0">
                <a:solidFill>
                  <a:srgbClr val="00B0F0"/>
                </a:solidFill>
                <a:latin typeface="Calibri" pitchFamily="34" charset="0"/>
              </a:rPr>
              <a:t>Μπλε γραμμή</a:t>
            </a:r>
            <a:r>
              <a:rPr lang="el-GR" dirty="0" smtClean="0">
                <a:solidFill>
                  <a:schemeClr val="tx1"/>
                </a:solidFill>
                <a:latin typeface="Calibri" pitchFamily="34" charset="0"/>
              </a:rPr>
              <a:t>: Ιδανική εργασία που απομένει έως την ολοκλήρωση του </a:t>
            </a:r>
            <a:r>
              <a:rPr lang="en-US" dirty="0" smtClean="0">
                <a:solidFill>
                  <a:schemeClr val="tx1"/>
                </a:solidFill>
                <a:latin typeface="Calibri" pitchFamily="34" charset="0"/>
              </a:rPr>
              <a:t>sprint.</a:t>
            </a:r>
          </a:p>
          <a:p>
            <a:pPr marL="0" algn="just"/>
            <a:endParaRPr lang="en-US" dirty="0" smtClean="0">
              <a:solidFill>
                <a:schemeClr val="tx1"/>
              </a:solidFill>
              <a:latin typeface="Calibri" pitchFamily="34" charset="0"/>
            </a:endParaRPr>
          </a:p>
          <a:p>
            <a:pPr marL="0" algn="just"/>
            <a:endParaRPr lang="en-US" dirty="0" smtClean="0">
              <a:solidFill>
                <a:schemeClr val="tx1"/>
              </a:solidFill>
              <a:latin typeface="Calibri" pitchFamily="34" charset="0"/>
            </a:endParaRPr>
          </a:p>
          <a:p>
            <a:pPr marL="0" algn="just"/>
            <a:endParaRPr lang="en-US" dirty="0" smtClean="0">
              <a:solidFill>
                <a:schemeClr val="tx1"/>
              </a:solidFill>
              <a:latin typeface="Calibri" pitchFamily="34" charset="0"/>
            </a:endParaRPr>
          </a:p>
          <a:p>
            <a:pPr marL="0" algn="just"/>
            <a:endParaRPr lang="en-US" dirty="0" smtClean="0">
              <a:solidFill>
                <a:schemeClr val="tx1"/>
              </a:solidFill>
              <a:latin typeface="Calibri" pitchFamily="34" charset="0"/>
            </a:endParaRPr>
          </a:p>
          <a:p>
            <a:pPr marL="0" algn="just"/>
            <a:endParaRPr lang="en-US" dirty="0" smtClean="0">
              <a:solidFill>
                <a:schemeClr val="tx1"/>
              </a:solidFill>
              <a:latin typeface="Calibri" pitchFamily="34" charset="0"/>
            </a:endParaRPr>
          </a:p>
          <a:p>
            <a:pPr marL="0" algn="just"/>
            <a:endParaRPr lang="en-US" dirty="0" smtClean="0">
              <a:solidFill>
                <a:schemeClr val="tx1"/>
              </a:solidFill>
              <a:latin typeface="Calibri" pitchFamily="34" charset="0"/>
            </a:endParaRPr>
          </a:p>
          <a:p>
            <a:pPr marL="0" algn="just"/>
            <a:endParaRPr lang="en-US" dirty="0" smtClean="0">
              <a:solidFill>
                <a:schemeClr val="tx1"/>
              </a:solidFill>
              <a:latin typeface="Calibri" pitchFamily="34" charset="0"/>
            </a:endParaRPr>
          </a:p>
          <a:p>
            <a:pPr marL="0" algn="just"/>
            <a:endParaRPr lang="en-US" dirty="0" smtClean="0">
              <a:solidFill>
                <a:schemeClr val="tx1"/>
              </a:solidFill>
              <a:latin typeface="Calibri" pitchFamily="34" charset="0"/>
            </a:endParaRPr>
          </a:p>
          <a:p>
            <a:pPr marL="0" algn="just"/>
            <a:endParaRPr lang="en-US" dirty="0" smtClean="0">
              <a:solidFill>
                <a:schemeClr val="tx1"/>
              </a:solidFill>
              <a:latin typeface="Calibri" pitchFamily="34" charset="0"/>
            </a:endParaRPr>
          </a:p>
          <a:p>
            <a:pPr marL="0" algn="just"/>
            <a:r>
              <a:rPr lang="el-GR" sz="1600" b="1" dirty="0" smtClean="0">
                <a:solidFill>
                  <a:schemeClr val="tx1"/>
                </a:solidFill>
                <a:latin typeface="Calibri" pitchFamily="34" charset="0"/>
              </a:rPr>
              <a:t>Εικόνα </a:t>
            </a:r>
            <a:r>
              <a:rPr lang="en-US" sz="1600" b="1" dirty="0" smtClean="0">
                <a:solidFill>
                  <a:schemeClr val="tx1"/>
                </a:solidFill>
                <a:latin typeface="Calibri" pitchFamily="34" charset="0"/>
              </a:rPr>
              <a:t>9</a:t>
            </a:r>
            <a:r>
              <a:rPr lang="el-GR" sz="1600" b="1" dirty="0" smtClean="0">
                <a:solidFill>
                  <a:schemeClr val="tx1"/>
                </a:solidFill>
                <a:latin typeface="Calibri" pitchFamily="34" charset="0"/>
              </a:rPr>
              <a:t>: </a:t>
            </a:r>
            <a:r>
              <a:rPr lang="en-US" sz="1600" b="1" dirty="0" smtClean="0">
                <a:solidFill>
                  <a:schemeClr val="tx1"/>
                </a:solidFill>
                <a:latin typeface="Calibri" pitchFamily="34" charset="0"/>
              </a:rPr>
              <a:t>Reports </a:t>
            </a:r>
            <a:r>
              <a:rPr lang="el-GR" sz="1600" b="1" dirty="0" smtClean="0"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rPr>
              <a:t>σε JIRA </a:t>
            </a:r>
            <a:endParaRPr lang="el-GR" sz="1600" b="1" dirty="0" smtClean="0">
              <a:solidFill>
                <a:schemeClr val="tx1"/>
              </a:solidFill>
              <a:latin typeface="Calibri" pitchFamily="34" charset="0"/>
            </a:endParaRPr>
          </a:p>
          <a:p>
            <a:pPr marL="0" algn="just"/>
            <a:endParaRPr lang="en-US" dirty="0" smtClean="0">
              <a:solidFill>
                <a:schemeClr val="tx1"/>
              </a:solidFill>
              <a:latin typeface="Calibri" pitchFamily="34" charset="0"/>
            </a:endParaRPr>
          </a:p>
          <a:p>
            <a:pPr algn="just"/>
            <a:endParaRPr lang="el-GR" dirty="0" smtClean="0"/>
          </a:p>
          <a:p>
            <a:pPr marL="541782" indent="-514350" algn="just"/>
            <a:endParaRPr lang="el-GR" dirty="0" smtClean="0">
              <a:solidFill>
                <a:schemeClr val="tx1"/>
              </a:solidFill>
              <a:latin typeface="Calibri" pitchFamily="34" charset="0"/>
            </a:endParaRPr>
          </a:p>
          <a:p>
            <a:pPr marL="971550" lvl="1" indent="-514350" algn="just"/>
            <a:endParaRPr lang="el-GR" sz="2000" dirty="0" smtClean="0">
              <a:latin typeface="Calibri" pitchFamily="34" charset="0"/>
            </a:endParaRPr>
          </a:p>
          <a:p>
            <a:pPr marL="971550" lvl="1" indent="-514350" algn="just"/>
            <a:endParaRPr lang="el-GR" sz="2000" dirty="0" smtClean="0">
              <a:latin typeface="Calibri" pitchFamily="34" charset="0"/>
            </a:endParaRPr>
          </a:p>
          <a:p>
            <a:pPr marL="971550" lvl="1" indent="-514350" algn="just"/>
            <a:endParaRPr lang="el-GR" sz="2000" dirty="0" smtClean="0">
              <a:latin typeface="Calibri" pitchFamily="34" charset="0"/>
            </a:endParaRPr>
          </a:p>
          <a:p>
            <a:pPr marL="971550" lvl="1" indent="-514350" algn="just"/>
            <a:endParaRPr lang="el-GR" sz="2000" dirty="0" smtClean="0">
              <a:latin typeface="Calibri" pitchFamily="34" charset="0"/>
            </a:endParaRPr>
          </a:p>
          <a:p>
            <a:pPr marL="971550" lvl="1" indent="-514350" algn="just"/>
            <a:endParaRPr lang="el-GR" sz="2000" dirty="0" smtClean="0">
              <a:latin typeface="Calibri" pitchFamily="34" charset="0"/>
            </a:endParaRPr>
          </a:p>
          <a:p>
            <a:pPr algn="just"/>
            <a:endParaRPr lang="el-GR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35</a:t>
            </a:fld>
            <a:endParaRPr lang="el-GR"/>
          </a:p>
        </p:txBody>
      </p:sp>
      <p:pic>
        <p:nvPicPr>
          <p:cNvPr id="6" name="Picture 4" descr="https://www.guru99.com/images/jira/111014_0555_JIRA32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632" y="3501008"/>
            <a:ext cx="6631318" cy="2709809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6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Jira</a:t>
            </a:r>
            <a:endParaRPr lang="el-G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899592" y="764704"/>
            <a:ext cx="7694672" cy="504056"/>
          </a:xfrm>
        </p:spPr>
        <p:txBody>
          <a:bodyPr>
            <a:noAutofit/>
          </a:bodyPr>
          <a:lstStyle/>
          <a:p>
            <a:pPr algn="just"/>
            <a:r>
              <a:rPr lang="en-US" sz="2400" u="sng" dirty="0" err="1" smtClean="0">
                <a:effectLst/>
                <a:latin typeface="Calibri" pitchFamily="34" charset="0"/>
              </a:rPr>
              <a:t>Kanban</a:t>
            </a:r>
            <a:r>
              <a:rPr lang="en-US" sz="2400" u="sng" dirty="0" smtClean="0">
                <a:effectLst/>
                <a:latin typeface="Calibri" pitchFamily="34" charset="0"/>
              </a:rPr>
              <a:t> Board</a:t>
            </a:r>
            <a:endParaRPr lang="el-GR" sz="2400" u="sng" dirty="0" smtClean="0">
              <a:effectLst/>
              <a:latin typeface="Calibri" pitchFamily="34" charset="0"/>
            </a:endParaRPr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827584" y="1412776"/>
            <a:ext cx="7622664" cy="5256584"/>
          </a:xfrm>
        </p:spPr>
        <p:txBody>
          <a:bodyPr>
            <a:noAutofit/>
          </a:bodyPr>
          <a:lstStyle/>
          <a:p>
            <a:pPr algn="just"/>
            <a:r>
              <a:rPr lang="el-GR" b="1" dirty="0" smtClean="0">
                <a:solidFill>
                  <a:schemeClr val="tx1"/>
                </a:solidFill>
                <a:latin typeface="Calibri" pitchFamily="34" charset="0"/>
              </a:rPr>
              <a:t>Χαρακτηριστικά του </a:t>
            </a:r>
            <a:r>
              <a:rPr lang="en-US" b="1" dirty="0" err="1" smtClean="0">
                <a:solidFill>
                  <a:schemeClr val="tx1"/>
                </a:solidFill>
                <a:latin typeface="Calibri" pitchFamily="34" charset="0"/>
              </a:rPr>
              <a:t>Kanban</a:t>
            </a:r>
            <a:r>
              <a:rPr lang="en-US" b="1" dirty="0" smtClean="0">
                <a:solidFill>
                  <a:schemeClr val="tx1"/>
                </a:solidFill>
                <a:latin typeface="Calibri" pitchFamily="34" charset="0"/>
              </a:rPr>
              <a:t> Board:</a:t>
            </a:r>
            <a:endParaRPr lang="el-GR" b="1" dirty="0" smtClean="0">
              <a:solidFill>
                <a:schemeClr val="tx1"/>
              </a:solidFill>
              <a:latin typeface="Calibri" pitchFamily="34" charset="0"/>
            </a:endParaRPr>
          </a:p>
          <a:p>
            <a:pPr algn="just"/>
            <a:endParaRPr lang="en-US" b="1" dirty="0" smtClean="0">
              <a:solidFill>
                <a:schemeClr val="tx1"/>
              </a:solidFill>
              <a:latin typeface="Calibri" pitchFamily="34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l-GR" dirty="0" err="1" smtClean="0">
                <a:solidFill>
                  <a:schemeClr val="tx1"/>
                </a:solidFill>
                <a:latin typeface="Calibri" pitchFamily="34" charset="0"/>
              </a:rPr>
              <a:t>Οπτικοποίηση</a:t>
            </a:r>
            <a:r>
              <a:rPr lang="el-GR" dirty="0" smtClean="0">
                <a:solidFill>
                  <a:schemeClr val="tx1"/>
                </a:solidFill>
                <a:latin typeface="Calibri" pitchFamily="34" charset="0"/>
              </a:rPr>
              <a:t> </a:t>
            </a:r>
            <a:r>
              <a:rPr lang="el-GR" dirty="0" smtClean="0">
                <a:solidFill>
                  <a:schemeClr val="tx1"/>
                </a:solidFill>
                <a:latin typeface="Calibri" pitchFamily="34" charset="0"/>
              </a:rPr>
              <a:t>του </a:t>
            </a:r>
            <a:r>
              <a:rPr lang="en-US" dirty="0" smtClean="0">
                <a:solidFill>
                  <a:schemeClr val="tx1"/>
                </a:solidFill>
                <a:latin typeface="Calibri" pitchFamily="34" charset="0"/>
              </a:rPr>
              <a:t>workflow</a:t>
            </a:r>
            <a:endParaRPr lang="en-US" dirty="0" smtClean="0">
              <a:solidFill>
                <a:schemeClr val="tx1"/>
              </a:solidFill>
              <a:latin typeface="Calibri" pitchFamily="34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l-GR" dirty="0" smtClean="0">
                <a:solidFill>
                  <a:schemeClr val="tx1"/>
                </a:solidFill>
                <a:latin typeface="Calibri" pitchFamily="34" charset="0"/>
              </a:rPr>
              <a:t>Περιορισμός των εργασιών που είναι σε εξέλιξη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l-GR" dirty="0" smtClean="0">
                <a:solidFill>
                  <a:schemeClr val="tx1"/>
                </a:solidFill>
                <a:latin typeface="Calibri" pitchFamily="34" charset="0"/>
              </a:rPr>
              <a:t>Μετρήσιμος χρόνος του κύκλου</a:t>
            </a:r>
            <a:endParaRPr lang="en-US" dirty="0" smtClean="0">
              <a:solidFill>
                <a:schemeClr val="tx1"/>
              </a:solidFill>
              <a:latin typeface="Calibri" pitchFamily="34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el-GR" dirty="0" smtClean="0">
              <a:solidFill>
                <a:schemeClr val="tx1"/>
              </a:solidFill>
              <a:latin typeface="Calibri" pitchFamily="34" charset="0"/>
            </a:endParaRPr>
          </a:p>
          <a:p>
            <a:pPr marL="0" algn="just"/>
            <a:r>
              <a:rPr lang="el-GR" dirty="0" smtClean="0">
                <a:solidFill>
                  <a:schemeClr val="tx1"/>
                </a:solidFill>
                <a:latin typeface="Calibri" pitchFamily="34" charset="0"/>
              </a:rPr>
              <a:t>Εκτός από το </a:t>
            </a:r>
            <a:r>
              <a:rPr lang="en-US" dirty="0" smtClean="0">
                <a:solidFill>
                  <a:schemeClr val="tx1"/>
                </a:solidFill>
                <a:latin typeface="Calibri" pitchFamily="34" charset="0"/>
              </a:rPr>
              <a:t>Scrum Agile Board</a:t>
            </a:r>
            <a:r>
              <a:rPr lang="el-GR" dirty="0" smtClean="0">
                <a:solidFill>
                  <a:schemeClr val="tx1"/>
                </a:solidFill>
                <a:latin typeface="Calibri" pitchFamily="34" charset="0"/>
              </a:rPr>
              <a:t>, μπορούμε να δημιουργήσουμε και ένα </a:t>
            </a:r>
            <a:r>
              <a:rPr lang="en-US" dirty="0" err="1" smtClean="0">
                <a:solidFill>
                  <a:schemeClr val="tx1"/>
                </a:solidFill>
                <a:latin typeface="Calibri" pitchFamily="34" charset="0"/>
              </a:rPr>
              <a:t>Kanban</a:t>
            </a:r>
            <a:r>
              <a:rPr lang="en-US" dirty="0" smtClean="0">
                <a:solidFill>
                  <a:schemeClr val="tx1"/>
                </a:solidFill>
                <a:latin typeface="Calibri" pitchFamily="34" charset="0"/>
              </a:rPr>
              <a:t> board.</a:t>
            </a:r>
          </a:p>
          <a:p>
            <a:pPr marL="0" algn="just"/>
            <a:endParaRPr lang="en-US" dirty="0" smtClean="0">
              <a:solidFill>
                <a:schemeClr val="tx1"/>
              </a:solidFill>
              <a:latin typeface="Calibri" pitchFamily="34" charset="0"/>
            </a:endParaRPr>
          </a:p>
          <a:p>
            <a:pPr marL="0" algn="just"/>
            <a:r>
              <a:rPr lang="el-GR" dirty="0" smtClean="0">
                <a:solidFill>
                  <a:schemeClr val="tx1"/>
                </a:solidFill>
                <a:latin typeface="Calibri" pitchFamily="34" charset="0"/>
              </a:rPr>
              <a:t>Το </a:t>
            </a:r>
            <a:r>
              <a:rPr lang="en-US" b="1" dirty="0" err="1" smtClean="0">
                <a:solidFill>
                  <a:schemeClr val="tx1"/>
                </a:solidFill>
                <a:latin typeface="Calibri" pitchFamily="34" charset="0"/>
              </a:rPr>
              <a:t>Kanban</a:t>
            </a:r>
            <a:r>
              <a:rPr lang="en-US" b="1" dirty="0" smtClean="0">
                <a:solidFill>
                  <a:schemeClr val="tx1"/>
                </a:solidFill>
                <a:latin typeface="Calibri" pitchFamily="34" charset="0"/>
              </a:rPr>
              <a:t> board </a:t>
            </a:r>
            <a:r>
              <a:rPr lang="el-GR" dirty="0" smtClean="0">
                <a:solidFill>
                  <a:schemeClr val="tx1"/>
                </a:solidFill>
                <a:latin typeface="Calibri" pitchFamily="34" charset="0"/>
              </a:rPr>
              <a:t>είναι χρήσιμο στις ομάδες που διαχειρίζονται και περιορίζουν τις εργασίες που είναι σε εξέλιξη. (Είναι ορατό μόνο σε </a:t>
            </a:r>
            <a:r>
              <a:rPr lang="en-US" dirty="0" smtClean="0">
                <a:solidFill>
                  <a:schemeClr val="tx1"/>
                </a:solidFill>
                <a:latin typeface="Calibri" pitchFamily="34" charset="0"/>
              </a:rPr>
              <a:t>work mode </a:t>
            </a:r>
            <a:r>
              <a:rPr lang="el-GR" dirty="0" smtClean="0">
                <a:solidFill>
                  <a:schemeClr val="tx1"/>
                </a:solidFill>
                <a:latin typeface="Calibri" pitchFamily="34" charset="0"/>
              </a:rPr>
              <a:t>και όχι σε </a:t>
            </a:r>
            <a:r>
              <a:rPr lang="en-US" dirty="0" smtClean="0">
                <a:solidFill>
                  <a:schemeClr val="tx1"/>
                </a:solidFill>
                <a:latin typeface="Calibri" pitchFamily="34" charset="0"/>
              </a:rPr>
              <a:t>plan mode</a:t>
            </a:r>
            <a:r>
              <a:rPr lang="el-GR" dirty="0" smtClean="0">
                <a:solidFill>
                  <a:schemeClr val="tx1"/>
                </a:solidFill>
                <a:latin typeface="Calibri" pitchFamily="34" charset="0"/>
              </a:rPr>
              <a:t>)</a:t>
            </a:r>
            <a:r>
              <a:rPr lang="en-US" dirty="0" smtClean="0">
                <a:solidFill>
                  <a:schemeClr val="tx1"/>
                </a:solidFill>
                <a:latin typeface="Calibri" pitchFamily="34" charset="0"/>
              </a:rPr>
              <a:t>.</a:t>
            </a:r>
          </a:p>
          <a:p>
            <a:pPr marL="0" algn="just"/>
            <a:r>
              <a:rPr lang="el-GR" dirty="0" smtClean="0">
                <a:solidFill>
                  <a:schemeClr val="tx1"/>
                </a:solidFill>
                <a:latin typeface="Calibri" pitchFamily="34" charset="0"/>
              </a:rPr>
              <a:t>Επίσης, είναι αρκετά χρήσιμο σε όσους ασχολούνται με </a:t>
            </a:r>
            <a:r>
              <a:rPr lang="en-US" dirty="0" smtClean="0">
                <a:solidFill>
                  <a:schemeClr val="tx1"/>
                </a:solidFill>
                <a:latin typeface="Calibri" pitchFamily="34" charset="0"/>
              </a:rPr>
              <a:t>bug </a:t>
            </a:r>
            <a:r>
              <a:rPr lang="en-US" dirty="0" smtClean="0">
                <a:solidFill>
                  <a:schemeClr val="tx1"/>
                </a:solidFill>
                <a:latin typeface="Calibri" pitchFamily="34" charset="0"/>
              </a:rPr>
              <a:t>fixing </a:t>
            </a:r>
            <a:r>
              <a:rPr lang="el-GR" dirty="0" smtClean="0">
                <a:solidFill>
                  <a:schemeClr val="tx1"/>
                </a:solidFill>
                <a:latin typeface="Calibri" pitchFamily="34" charset="0"/>
              </a:rPr>
              <a:t>και συντήρηση, και όταν ένα νέο </a:t>
            </a:r>
            <a:r>
              <a:rPr lang="en-US" dirty="0" smtClean="0">
                <a:solidFill>
                  <a:schemeClr val="tx1"/>
                </a:solidFill>
                <a:latin typeface="Calibri" pitchFamily="34" charset="0"/>
              </a:rPr>
              <a:t>task</a:t>
            </a:r>
            <a:r>
              <a:rPr lang="el-GR" dirty="0" smtClean="0">
                <a:solidFill>
                  <a:schemeClr val="tx1"/>
                </a:solidFill>
                <a:latin typeface="Calibri" pitchFamily="34" charset="0"/>
              </a:rPr>
              <a:t> πρέπει να ταξινομηθεί με βάση την προτεραιότητα.</a:t>
            </a:r>
          </a:p>
          <a:p>
            <a:pPr algn="just"/>
            <a:endParaRPr lang="el-GR" dirty="0" smtClean="0"/>
          </a:p>
          <a:p>
            <a:pPr marL="541782" indent="-514350" algn="just"/>
            <a:endParaRPr lang="el-GR" dirty="0" smtClean="0">
              <a:solidFill>
                <a:schemeClr val="tx1"/>
              </a:solidFill>
              <a:latin typeface="Calibri" pitchFamily="34" charset="0"/>
            </a:endParaRPr>
          </a:p>
          <a:p>
            <a:pPr marL="971550" lvl="1" indent="-514350" algn="just"/>
            <a:endParaRPr lang="el-GR" sz="2000" dirty="0" smtClean="0">
              <a:latin typeface="Calibri" pitchFamily="34" charset="0"/>
            </a:endParaRPr>
          </a:p>
          <a:p>
            <a:pPr marL="971550" lvl="1" indent="-514350" algn="just"/>
            <a:endParaRPr lang="el-GR" sz="2000" dirty="0" smtClean="0">
              <a:latin typeface="Calibri" pitchFamily="34" charset="0"/>
            </a:endParaRPr>
          </a:p>
          <a:p>
            <a:pPr marL="971550" lvl="1" indent="-514350" algn="just"/>
            <a:endParaRPr lang="el-GR" sz="2000" dirty="0" smtClean="0">
              <a:latin typeface="Calibri" pitchFamily="34" charset="0"/>
            </a:endParaRPr>
          </a:p>
          <a:p>
            <a:pPr marL="971550" lvl="1" indent="-514350" algn="just"/>
            <a:endParaRPr lang="el-GR" sz="2000" dirty="0" smtClean="0">
              <a:latin typeface="Calibri" pitchFamily="34" charset="0"/>
            </a:endParaRPr>
          </a:p>
          <a:p>
            <a:pPr marL="971550" lvl="1" indent="-514350" algn="just"/>
            <a:endParaRPr lang="el-GR" sz="2000" dirty="0" smtClean="0">
              <a:latin typeface="Calibri" pitchFamily="34" charset="0"/>
            </a:endParaRPr>
          </a:p>
          <a:p>
            <a:pPr algn="just"/>
            <a:endParaRPr lang="el-GR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36</a:t>
            </a:fld>
            <a:endParaRPr lang="el-GR"/>
          </a:p>
        </p:txBody>
      </p:sp>
      <p:sp>
        <p:nvSpPr>
          <p:cNvPr id="7" name="6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Jira</a:t>
            </a:r>
            <a:endParaRPr lang="el-G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899592" y="764704"/>
            <a:ext cx="7694672" cy="504056"/>
          </a:xfrm>
        </p:spPr>
        <p:txBody>
          <a:bodyPr>
            <a:noAutofit/>
          </a:bodyPr>
          <a:lstStyle/>
          <a:p>
            <a:pPr algn="just"/>
            <a:r>
              <a:rPr lang="en-GB" sz="2400" u="sng" dirty="0" smtClean="0">
                <a:effectLst/>
                <a:latin typeface="Calibri" pitchFamily="34" charset="0"/>
              </a:rPr>
              <a:t>JIRA Scrum vs. JIRA </a:t>
            </a:r>
            <a:r>
              <a:rPr lang="en-GB" sz="2400" u="sng" dirty="0" err="1" smtClean="0">
                <a:effectLst/>
                <a:latin typeface="Calibri" pitchFamily="34" charset="0"/>
              </a:rPr>
              <a:t>Kanban</a:t>
            </a:r>
            <a:r>
              <a:rPr lang="en-GB" sz="2400" u="sng" dirty="0" smtClean="0">
                <a:effectLst/>
                <a:latin typeface="Calibri" pitchFamily="34" charset="0"/>
              </a:rPr>
              <a:t> Scrum</a:t>
            </a:r>
            <a:endParaRPr lang="el-GR" sz="2400" u="sng" dirty="0" smtClean="0">
              <a:effectLst/>
              <a:latin typeface="Calibri" pitchFamily="34" charset="0"/>
            </a:endParaRPr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827584" y="1340768"/>
            <a:ext cx="7622664" cy="5256584"/>
          </a:xfrm>
        </p:spPr>
        <p:txBody>
          <a:bodyPr>
            <a:noAutofit/>
          </a:bodyPr>
          <a:lstStyle/>
          <a:p>
            <a:pPr algn="just"/>
            <a:r>
              <a:rPr lang="en-GB" b="1" dirty="0" smtClean="0">
                <a:solidFill>
                  <a:schemeClr val="tx1"/>
                </a:solidFill>
                <a:latin typeface="Calibri" pitchFamily="34" charset="0"/>
              </a:rPr>
              <a:t>JIRA</a:t>
            </a:r>
            <a:endParaRPr lang="el-GR" dirty="0" smtClean="0">
              <a:solidFill>
                <a:schemeClr val="tx1"/>
              </a:solidFill>
              <a:latin typeface="Calibri" pitchFamily="34" charset="0"/>
            </a:endParaRPr>
          </a:p>
          <a:p>
            <a:pPr algn="just"/>
            <a:r>
              <a:rPr lang="el-GR" b="1" dirty="0" err="1" smtClean="0">
                <a:solidFill>
                  <a:schemeClr val="tx1"/>
                </a:solidFill>
                <a:latin typeface="Calibri" pitchFamily="34" charset="0"/>
              </a:rPr>
              <a:t>Reports</a:t>
            </a:r>
            <a:r>
              <a:rPr lang="el-GR" b="1" dirty="0" smtClean="0">
                <a:solidFill>
                  <a:schemeClr val="tx1"/>
                </a:solidFill>
                <a:latin typeface="Calibri" pitchFamily="34" charset="0"/>
              </a:rPr>
              <a:t> - Αναφορές</a:t>
            </a:r>
            <a:r>
              <a:rPr lang="el-GR" dirty="0" smtClean="0">
                <a:solidFill>
                  <a:schemeClr val="tx1"/>
                </a:solidFill>
                <a:latin typeface="Calibri" pitchFamily="34" charset="0"/>
              </a:rPr>
              <a:t> </a:t>
            </a:r>
          </a:p>
          <a:p>
            <a:pPr algn="just"/>
            <a:r>
              <a:rPr lang="el-GR" u="sng" dirty="0" smtClean="0">
                <a:solidFill>
                  <a:schemeClr val="tx1"/>
                </a:solidFill>
                <a:latin typeface="Calibri" pitchFamily="34" charset="0"/>
              </a:rPr>
              <a:t>Διάγραμμα </a:t>
            </a:r>
            <a:r>
              <a:rPr lang="el-GR" u="sng" dirty="0" err="1" smtClean="0">
                <a:solidFill>
                  <a:schemeClr val="tx1"/>
                </a:solidFill>
                <a:latin typeface="Calibri" pitchFamily="34" charset="0"/>
              </a:rPr>
              <a:t>Burn</a:t>
            </a:r>
            <a:r>
              <a:rPr lang="en-US" u="sng" dirty="0" smtClean="0">
                <a:solidFill>
                  <a:schemeClr val="tx1"/>
                </a:solidFill>
                <a:latin typeface="Calibri" pitchFamily="34" charset="0"/>
              </a:rPr>
              <a:t> </a:t>
            </a:r>
            <a:r>
              <a:rPr lang="el-GR" u="sng" dirty="0" err="1" smtClean="0">
                <a:solidFill>
                  <a:schemeClr val="tx1"/>
                </a:solidFill>
                <a:latin typeface="Calibri" pitchFamily="34" charset="0"/>
              </a:rPr>
              <a:t>down</a:t>
            </a:r>
            <a:r>
              <a:rPr lang="el-GR" dirty="0" smtClean="0">
                <a:solidFill>
                  <a:schemeClr val="tx1"/>
                </a:solidFill>
                <a:latin typeface="Calibri" pitchFamily="34" charset="0"/>
              </a:rPr>
              <a:t>: Το διάγραμμα δείχνει όλες τις αλλαγές και την</a:t>
            </a:r>
          </a:p>
          <a:p>
            <a:pPr algn="just"/>
            <a:r>
              <a:rPr lang="el-GR" dirty="0" smtClean="0">
                <a:solidFill>
                  <a:schemeClr val="tx1"/>
                </a:solidFill>
                <a:latin typeface="Calibri" pitchFamily="34" charset="0"/>
              </a:rPr>
              <a:t>εμβέλεια που άλλαξε ενώ το σπριντ είναι ακόμα σε λειτουργία, άλλα</a:t>
            </a:r>
          </a:p>
          <a:p>
            <a:pPr algn="just"/>
            <a:r>
              <a:rPr lang="el-GR" dirty="0" smtClean="0">
                <a:solidFill>
                  <a:schemeClr val="tx1"/>
                </a:solidFill>
                <a:latin typeface="Calibri" pitchFamily="34" charset="0"/>
              </a:rPr>
              <a:t>διαγράμματα περιλαμβάνουν </a:t>
            </a:r>
            <a:r>
              <a:rPr lang="el-GR" dirty="0" err="1" smtClean="0">
                <a:solidFill>
                  <a:schemeClr val="tx1"/>
                </a:solidFill>
                <a:latin typeface="Calibri" pitchFamily="34" charset="0"/>
              </a:rPr>
              <a:t>Sprint</a:t>
            </a:r>
            <a:r>
              <a:rPr lang="el-GR" dirty="0" smtClean="0">
                <a:solidFill>
                  <a:schemeClr val="tx1"/>
                </a:solidFill>
                <a:latin typeface="Calibri" pitchFamily="34" charset="0"/>
              </a:rPr>
              <a:t> </a:t>
            </a:r>
            <a:r>
              <a:rPr lang="el-GR" dirty="0" err="1" smtClean="0">
                <a:solidFill>
                  <a:schemeClr val="tx1"/>
                </a:solidFill>
                <a:latin typeface="Calibri" pitchFamily="34" charset="0"/>
              </a:rPr>
              <a:t>Report</a:t>
            </a:r>
            <a:r>
              <a:rPr lang="el-GR" dirty="0" smtClean="0">
                <a:solidFill>
                  <a:schemeClr val="tx1"/>
                </a:solidFill>
                <a:latin typeface="Calibri" pitchFamily="34" charset="0"/>
              </a:rPr>
              <a:t>, </a:t>
            </a:r>
            <a:r>
              <a:rPr lang="el-GR" dirty="0" err="1" smtClean="0">
                <a:solidFill>
                  <a:schemeClr val="tx1"/>
                </a:solidFill>
                <a:latin typeface="Calibri" pitchFamily="34" charset="0"/>
              </a:rPr>
              <a:t>Velocity</a:t>
            </a:r>
            <a:r>
              <a:rPr lang="el-GR" dirty="0" smtClean="0">
                <a:solidFill>
                  <a:schemeClr val="tx1"/>
                </a:solidFill>
                <a:latin typeface="Calibri" pitchFamily="34" charset="0"/>
              </a:rPr>
              <a:t> </a:t>
            </a:r>
            <a:r>
              <a:rPr lang="el-GR" dirty="0" err="1" smtClean="0">
                <a:solidFill>
                  <a:schemeClr val="tx1"/>
                </a:solidFill>
                <a:latin typeface="Calibri" pitchFamily="34" charset="0"/>
              </a:rPr>
              <a:t>Chart</a:t>
            </a:r>
            <a:r>
              <a:rPr lang="el-GR" dirty="0" smtClean="0">
                <a:solidFill>
                  <a:schemeClr val="tx1"/>
                </a:solidFill>
                <a:latin typeface="Calibri" pitchFamily="34" charset="0"/>
              </a:rPr>
              <a:t>, </a:t>
            </a:r>
            <a:r>
              <a:rPr lang="el-GR" dirty="0" err="1" smtClean="0">
                <a:solidFill>
                  <a:schemeClr val="tx1"/>
                </a:solidFill>
                <a:latin typeface="Calibri" pitchFamily="34" charset="0"/>
              </a:rPr>
              <a:t>Epic</a:t>
            </a:r>
            <a:r>
              <a:rPr lang="el-GR" dirty="0" smtClean="0">
                <a:solidFill>
                  <a:schemeClr val="tx1"/>
                </a:solidFill>
                <a:latin typeface="Calibri" pitchFamily="34" charset="0"/>
              </a:rPr>
              <a:t> </a:t>
            </a:r>
            <a:r>
              <a:rPr lang="el-GR" dirty="0" err="1" smtClean="0">
                <a:solidFill>
                  <a:schemeClr val="tx1"/>
                </a:solidFill>
                <a:latin typeface="Calibri" pitchFamily="34" charset="0"/>
              </a:rPr>
              <a:t>Report</a:t>
            </a:r>
            <a:r>
              <a:rPr lang="el-GR" dirty="0" smtClean="0">
                <a:solidFill>
                  <a:schemeClr val="tx1"/>
                </a:solidFill>
                <a:latin typeface="Calibri" pitchFamily="34" charset="0"/>
              </a:rPr>
              <a:t> κ.α.</a:t>
            </a:r>
          </a:p>
          <a:p>
            <a:pPr algn="just"/>
            <a:endParaRPr lang="el-GR" dirty="0" smtClean="0">
              <a:solidFill>
                <a:schemeClr val="tx1"/>
              </a:solidFill>
              <a:latin typeface="Calibri" pitchFamily="34" charset="0"/>
            </a:endParaRPr>
          </a:p>
          <a:p>
            <a:pPr algn="just"/>
            <a:r>
              <a:rPr lang="el-GR" b="1" dirty="0" err="1" smtClean="0">
                <a:solidFill>
                  <a:schemeClr val="tx1"/>
                </a:solidFill>
                <a:latin typeface="Calibri" pitchFamily="34" charset="0"/>
              </a:rPr>
              <a:t>Agile</a:t>
            </a:r>
            <a:r>
              <a:rPr lang="el-GR" b="1" dirty="0" smtClean="0">
                <a:solidFill>
                  <a:schemeClr val="tx1"/>
                </a:solidFill>
                <a:latin typeface="Calibri" pitchFamily="34" charset="0"/>
              </a:rPr>
              <a:t> </a:t>
            </a:r>
            <a:r>
              <a:rPr lang="el-GR" b="1" dirty="0" err="1" smtClean="0">
                <a:solidFill>
                  <a:schemeClr val="tx1"/>
                </a:solidFill>
                <a:latin typeface="Calibri" pitchFamily="34" charset="0"/>
              </a:rPr>
              <a:t>Board</a:t>
            </a:r>
            <a:r>
              <a:rPr lang="el-GR" dirty="0" smtClean="0">
                <a:solidFill>
                  <a:schemeClr val="tx1"/>
                </a:solidFill>
                <a:latin typeface="Calibri" pitchFamily="34" charset="0"/>
              </a:rPr>
              <a:t> </a:t>
            </a:r>
          </a:p>
          <a:p>
            <a:pPr algn="just"/>
            <a:r>
              <a:rPr lang="el-GR" dirty="0" smtClean="0">
                <a:solidFill>
                  <a:schemeClr val="tx1"/>
                </a:solidFill>
                <a:latin typeface="Calibri" pitchFamily="34" charset="0"/>
              </a:rPr>
              <a:t>Επιτρέπει στην ομάδα να δει την πρόοδο των σπριντ. Αυτός είναι ο </a:t>
            </a:r>
            <a:r>
              <a:rPr lang="el-GR" dirty="0" smtClean="0">
                <a:solidFill>
                  <a:schemeClr val="tx1"/>
                </a:solidFill>
                <a:latin typeface="Calibri" pitchFamily="34" charset="0"/>
              </a:rPr>
              <a:t>τρόπος</a:t>
            </a:r>
            <a:r>
              <a:rPr lang="en-US" dirty="0" smtClean="0">
                <a:solidFill>
                  <a:schemeClr val="tx1"/>
                </a:solidFill>
                <a:latin typeface="Calibri" pitchFamily="34" charset="0"/>
              </a:rPr>
              <a:t> </a:t>
            </a:r>
            <a:r>
              <a:rPr lang="el-GR" dirty="0" smtClean="0">
                <a:solidFill>
                  <a:schemeClr val="tx1"/>
                </a:solidFill>
                <a:latin typeface="Calibri" pitchFamily="34" charset="0"/>
              </a:rPr>
              <a:t>εργασίας</a:t>
            </a:r>
            <a:r>
              <a:rPr lang="el-GR" dirty="0" smtClean="0">
                <a:solidFill>
                  <a:schemeClr val="tx1"/>
                </a:solidFill>
                <a:latin typeface="Calibri" pitchFamily="34" charset="0"/>
              </a:rPr>
              <a:t>, όπου μπορείτε να δείτε το ίδιο το διοικητικό </a:t>
            </a:r>
            <a:r>
              <a:rPr lang="el-GR" dirty="0" smtClean="0">
                <a:solidFill>
                  <a:schemeClr val="tx1"/>
                </a:solidFill>
                <a:latin typeface="Calibri" pitchFamily="34" charset="0"/>
              </a:rPr>
              <a:t>συμβούλιο</a:t>
            </a:r>
            <a:r>
              <a:rPr lang="en-US" dirty="0" smtClean="0">
                <a:solidFill>
                  <a:schemeClr val="tx1"/>
                </a:solidFill>
                <a:latin typeface="Calibri" pitchFamily="34" charset="0"/>
              </a:rPr>
              <a:t> </a:t>
            </a:r>
            <a:r>
              <a:rPr lang="el-GR" dirty="0" smtClean="0">
                <a:solidFill>
                  <a:schemeClr val="tx1"/>
                </a:solidFill>
                <a:latin typeface="Calibri" pitchFamily="34" charset="0"/>
              </a:rPr>
              <a:t>χωρισμένο </a:t>
            </a:r>
            <a:r>
              <a:rPr lang="el-GR" dirty="0" smtClean="0">
                <a:solidFill>
                  <a:schemeClr val="tx1"/>
                </a:solidFill>
                <a:latin typeface="Calibri" pitchFamily="34" charset="0"/>
              </a:rPr>
              <a:t>σε διαφορετικές καταστάσεις.</a:t>
            </a:r>
          </a:p>
          <a:p>
            <a:pPr algn="just"/>
            <a:endParaRPr lang="el-GR" dirty="0" smtClean="0">
              <a:solidFill>
                <a:schemeClr val="tx1"/>
              </a:solidFill>
              <a:latin typeface="Calibri" pitchFamily="34" charset="0"/>
            </a:endParaRPr>
          </a:p>
          <a:p>
            <a:pPr algn="just"/>
            <a:r>
              <a:rPr lang="en-GB" b="1" dirty="0" smtClean="0">
                <a:solidFill>
                  <a:schemeClr val="tx1"/>
                </a:solidFill>
                <a:latin typeface="Calibri" pitchFamily="34" charset="0"/>
              </a:rPr>
              <a:t>Backlog</a:t>
            </a:r>
            <a:r>
              <a:rPr lang="el-GR" b="1" dirty="0" smtClean="0">
                <a:solidFill>
                  <a:schemeClr val="tx1"/>
                </a:solidFill>
                <a:latin typeface="Calibri" pitchFamily="34" charset="0"/>
              </a:rPr>
              <a:t> - Απόθεμα</a:t>
            </a:r>
            <a:r>
              <a:rPr lang="el-GR" dirty="0" smtClean="0">
                <a:solidFill>
                  <a:schemeClr val="tx1"/>
                </a:solidFill>
                <a:latin typeface="Calibri" pitchFamily="34" charset="0"/>
              </a:rPr>
              <a:t> </a:t>
            </a:r>
          </a:p>
          <a:p>
            <a:pPr algn="just"/>
            <a:r>
              <a:rPr lang="el-GR" dirty="0" smtClean="0">
                <a:solidFill>
                  <a:schemeClr val="tx1"/>
                </a:solidFill>
                <a:latin typeface="Calibri" pitchFamily="34" charset="0"/>
              </a:rPr>
              <a:t>Αυτό είναι όπου η ομάδα θα σχεδιάσει τα σπριντ και θα εκτιμήσει τις</a:t>
            </a:r>
          </a:p>
          <a:p>
            <a:pPr algn="just"/>
            <a:r>
              <a:rPr lang="el-GR" dirty="0" smtClean="0">
                <a:solidFill>
                  <a:schemeClr val="tx1"/>
                </a:solidFill>
                <a:latin typeface="Calibri" pitchFamily="34" charset="0"/>
              </a:rPr>
              <a:t>ιστορίες που θα μπει σε κάθε σπριντ.</a:t>
            </a:r>
          </a:p>
          <a:p>
            <a:pPr algn="just"/>
            <a:r>
              <a:rPr lang="el-GR" dirty="0" smtClean="0"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rPr>
              <a:t/>
            </a:r>
            <a:br>
              <a:rPr lang="el-GR" dirty="0" smtClean="0"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rPr>
            </a:br>
            <a:endParaRPr lang="el-GR" dirty="0" smtClean="0">
              <a:solidFill>
                <a:schemeClr val="tx1"/>
              </a:solidFill>
              <a:latin typeface="Calibri" pitchFamily="34" charset="0"/>
            </a:endParaRPr>
          </a:p>
          <a:p>
            <a:pPr marL="541782" indent="-514350" algn="just"/>
            <a:endParaRPr lang="el-GR" dirty="0" smtClean="0">
              <a:solidFill>
                <a:schemeClr val="tx1"/>
              </a:solidFill>
              <a:latin typeface="Calibri" pitchFamily="34" charset="0"/>
            </a:endParaRPr>
          </a:p>
          <a:p>
            <a:pPr marL="971550" lvl="1" indent="-514350" algn="just"/>
            <a:endParaRPr lang="el-GR" sz="2000" dirty="0" smtClean="0">
              <a:latin typeface="Calibri" pitchFamily="34" charset="0"/>
            </a:endParaRPr>
          </a:p>
          <a:p>
            <a:pPr marL="971550" lvl="1" indent="-514350" algn="just"/>
            <a:endParaRPr lang="el-GR" sz="2000" dirty="0" smtClean="0">
              <a:latin typeface="Calibri" pitchFamily="34" charset="0"/>
            </a:endParaRPr>
          </a:p>
          <a:p>
            <a:pPr marL="971550" lvl="1" indent="-514350" algn="just"/>
            <a:endParaRPr lang="el-GR" sz="2000" dirty="0" smtClean="0">
              <a:latin typeface="Calibri" pitchFamily="34" charset="0"/>
            </a:endParaRPr>
          </a:p>
          <a:p>
            <a:pPr marL="971550" lvl="1" indent="-514350" algn="just"/>
            <a:endParaRPr lang="el-GR" sz="2000" dirty="0" smtClean="0">
              <a:latin typeface="Calibri" pitchFamily="34" charset="0"/>
            </a:endParaRPr>
          </a:p>
          <a:p>
            <a:pPr marL="971550" lvl="1" indent="-514350" algn="just"/>
            <a:endParaRPr lang="el-GR" sz="2000" dirty="0" smtClean="0">
              <a:latin typeface="Calibri" pitchFamily="34" charset="0"/>
            </a:endParaRPr>
          </a:p>
          <a:p>
            <a:pPr algn="just"/>
            <a:endParaRPr lang="el-GR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37</a:t>
            </a:fld>
            <a:endParaRPr lang="el-GR"/>
          </a:p>
        </p:txBody>
      </p:sp>
      <p:sp>
        <p:nvSpPr>
          <p:cNvPr id="7" name="6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Jira</a:t>
            </a:r>
            <a:endParaRPr lang="el-G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899592" y="764704"/>
            <a:ext cx="7694672" cy="504056"/>
          </a:xfrm>
        </p:spPr>
        <p:txBody>
          <a:bodyPr>
            <a:noAutofit/>
          </a:bodyPr>
          <a:lstStyle/>
          <a:p>
            <a:pPr algn="just"/>
            <a:r>
              <a:rPr lang="en-GB" sz="2400" u="sng" dirty="0" smtClean="0">
                <a:effectLst/>
                <a:latin typeface="Calibri" pitchFamily="34" charset="0"/>
              </a:rPr>
              <a:t>JIRA Scrum vs. JIRA </a:t>
            </a:r>
            <a:r>
              <a:rPr lang="en-GB" sz="2400" u="sng" dirty="0" err="1" smtClean="0">
                <a:effectLst/>
                <a:latin typeface="Calibri" pitchFamily="34" charset="0"/>
              </a:rPr>
              <a:t>Kanban</a:t>
            </a:r>
            <a:r>
              <a:rPr lang="en-GB" sz="2400" u="sng" dirty="0" smtClean="0">
                <a:effectLst/>
                <a:latin typeface="Calibri" pitchFamily="34" charset="0"/>
              </a:rPr>
              <a:t> Scrum</a:t>
            </a:r>
            <a:endParaRPr lang="el-GR" sz="2400" u="sng" dirty="0" smtClean="0">
              <a:effectLst/>
              <a:latin typeface="Calibri" pitchFamily="34" charset="0"/>
            </a:endParaRPr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827584" y="1340768"/>
            <a:ext cx="7622664" cy="5256584"/>
          </a:xfrm>
        </p:spPr>
        <p:txBody>
          <a:bodyPr>
            <a:noAutofit/>
          </a:bodyPr>
          <a:lstStyle/>
          <a:p>
            <a:pPr algn="just"/>
            <a:r>
              <a:rPr lang="el-GR" b="1" dirty="0" err="1" smtClean="0">
                <a:solidFill>
                  <a:schemeClr val="tx1"/>
                </a:solidFill>
                <a:latin typeface="Calibri" pitchFamily="34" charset="0"/>
              </a:rPr>
              <a:t>Kanban</a:t>
            </a:r>
            <a:r>
              <a:rPr lang="el-GR" b="1" dirty="0" smtClean="0">
                <a:solidFill>
                  <a:schemeClr val="tx1"/>
                </a:solidFill>
                <a:latin typeface="Calibri" pitchFamily="34" charset="0"/>
              </a:rPr>
              <a:t> </a:t>
            </a:r>
          </a:p>
          <a:p>
            <a:pPr algn="just"/>
            <a:r>
              <a:rPr lang="el-GR" b="1" dirty="0" err="1" smtClean="0">
                <a:solidFill>
                  <a:schemeClr val="tx1"/>
                </a:solidFill>
                <a:latin typeface="Calibri" pitchFamily="34" charset="0"/>
              </a:rPr>
              <a:t>Reports</a:t>
            </a:r>
            <a:r>
              <a:rPr lang="el-GR" b="1" dirty="0" smtClean="0">
                <a:solidFill>
                  <a:schemeClr val="tx1"/>
                </a:solidFill>
                <a:latin typeface="Calibri" pitchFamily="34" charset="0"/>
              </a:rPr>
              <a:t> - Αναφορές</a:t>
            </a:r>
            <a:r>
              <a:rPr lang="el-GR" dirty="0" smtClean="0">
                <a:solidFill>
                  <a:schemeClr val="tx1"/>
                </a:solidFill>
                <a:latin typeface="Calibri" pitchFamily="34" charset="0"/>
              </a:rPr>
              <a:t> </a:t>
            </a:r>
          </a:p>
          <a:p>
            <a:pPr algn="just"/>
            <a:r>
              <a:rPr lang="el-GR" u="sng" dirty="0" smtClean="0">
                <a:solidFill>
                  <a:schemeClr val="tx1"/>
                </a:solidFill>
                <a:latin typeface="Calibri" pitchFamily="34" charset="0"/>
              </a:rPr>
              <a:t>Χάρτης ελέγχου</a:t>
            </a:r>
            <a:r>
              <a:rPr lang="el-GR" dirty="0" smtClean="0">
                <a:solidFill>
                  <a:schemeClr val="tx1"/>
                </a:solidFill>
                <a:latin typeface="Calibri" pitchFamily="34" charset="0"/>
              </a:rPr>
              <a:t>: Σας επιτρέπει να μετρήσετε τον χρόνο κύκλου για</a:t>
            </a:r>
          </a:p>
          <a:p>
            <a:pPr algn="just"/>
            <a:r>
              <a:rPr lang="el-GR" dirty="0" smtClean="0">
                <a:solidFill>
                  <a:schemeClr val="tx1"/>
                </a:solidFill>
                <a:latin typeface="Calibri" pitchFamily="34" charset="0"/>
              </a:rPr>
              <a:t>θέματα, δείχνοντας τον μέσο χρόνο και τον πραγματικό χρόνο που</a:t>
            </a:r>
          </a:p>
          <a:p>
            <a:pPr algn="just"/>
            <a:r>
              <a:rPr lang="el-GR" dirty="0" smtClean="0">
                <a:solidFill>
                  <a:schemeClr val="tx1"/>
                </a:solidFill>
                <a:latin typeface="Calibri" pitchFamily="34" charset="0"/>
              </a:rPr>
              <a:t>απαιτείται για την ολοκλήρωση των ζητημάτων.</a:t>
            </a:r>
          </a:p>
          <a:p>
            <a:pPr algn="just"/>
            <a:endParaRPr lang="el-GR" dirty="0" smtClean="0">
              <a:solidFill>
                <a:schemeClr val="tx1"/>
              </a:solidFill>
              <a:latin typeface="Calibri" pitchFamily="34" charset="0"/>
            </a:endParaRPr>
          </a:p>
          <a:p>
            <a:pPr algn="just"/>
            <a:r>
              <a:rPr lang="el-GR" b="1" dirty="0" err="1" smtClean="0">
                <a:solidFill>
                  <a:schemeClr val="tx1"/>
                </a:solidFill>
                <a:latin typeface="Calibri" pitchFamily="34" charset="0"/>
              </a:rPr>
              <a:t>Constraints</a:t>
            </a:r>
            <a:r>
              <a:rPr lang="el-GR" b="1" dirty="0" smtClean="0">
                <a:solidFill>
                  <a:schemeClr val="tx1"/>
                </a:solidFill>
                <a:latin typeface="Calibri" pitchFamily="34" charset="0"/>
              </a:rPr>
              <a:t> - Περιορισμοί </a:t>
            </a:r>
          </a:p>
          <a:p>
            <a:pPr algn="just"/>
            <a:r>
              <a:rPr lang="el-GR" dirty="0" smtClean="0">
                <a:solidFill>
                  <a:schemeClr val="tx1"/>
                </a:solidFill>
                <a:latin typeface="Calibri" pitchFamily="34" charset="0"/>
              </a:rPr>
              <a:t>Η ομάδα μπορεί να αποφασίσει εάν θα αυξήσει ή θα μειώσει τον αριθμό των ζητημάτων που πρέπει να εμφανίζονται σε κάθε κατάσταση.</a:t>
            </a:r>
          </a:p>
          <a:p>
            <a:pPr algn="just"/>
            <a:endParaRPr lang="el-GR" dirty="0" smtClean="0">
              <a:solidFill>
                <a:schemeClr val="tx1"/>
              </a:solidFill>
              <a:latin typeface="Calibri" pitchFamily="34" charset="0"/>
            </a:endParaRPr>
          </a:p>
          <a:p>
            <a:pPr algn="just"/>
            <a:r>
              <a:rPr lang="el-GR" b="1" dirty="0" err="1" smtClean="0">
                <a:solidFill>
                  <a:schemeClr val="tx1"/>
                </a:solidFill>
                <a:latin typeface="Calibri" pitchFamily="34" charset="0"/>
              </a:rPr>
              <a:t>Workflow</a:t>
            </a:r>
            <a:r>
              <a:rPr lang="el-GR" b="1" dirty="0" smtClean="0">
                <a:solidFill>
                  <a:schemeClr val="tx1"/>
                </a:solidFill>
                <a:latin typeface="Calibri" pitchFamily="34" charset="0"/>
              </a:rPr>
              <a:t> -Ροή εργασίας</a:t>
            </a:r>
            <a:r>
              <a:rPr lang="el-GR" dirty="0" smtClean="0">
                <a:solidFill>
                  <a:schemeClr val="tx1"/>
                </a:solidFill>
                <a:latin typeface="Calibri" pitchFamily="34" charset="0"/>
              </a:rPr>
              <a:t> </a:t>
            </a:r>
          </a:p>
          <a:p>
            <a:pPr algn="just"/>
            <a:r>
              <a:rPr lang="el-GR" dirty="0" smtClean="0">
                <a:solidFill>
                  <a:schemeClr val="tx1"/>
                </a:solidFill>
                <a:latin typeface="Calibri" pitchFamily="34" charset="0"/>
              </a:rPr>
              <a:t>Μπορείτε να αντιστοιχίσετε στήλες στις καταστάσεις της ροής εργασίας σας. Απλά προσθέτοντας ή αφαιρώντας στήλες, η ροή εργασίας μπορεί να αλλάξει όταν απαιτείται.</a:t>
            </a:r>
          </a:p>
          <a:p>
            <a:pPr algn="just"/>
            <a:r>
              <a:rPr lang="el-GR" dirty="0" smtClean="0"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rPr>
              <a:t/>
            </a:r>
            <a:br>
              <a:rPr lang="el-GR" dirty="0" smtClean="0"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rPr>
            </a:br>
            <a:endParaRPr lang="el-GR" dirty="0" smtClean="0">
              <a:solidFill>
                <a:schemeClr val="tx1"/>
              </a:solidFill>
              <a:latin typeface="Calibri" pitchFamily="34" charset="0"/>
            </a:endParaRPr>
          </a:p>
          <a:p>
            <a:pPr marL="541782" indent="-514350" algn="just"/>
            <a:endParaRPr lang="el-GR" dirty="0" smtClean="0">
              <a:solidFill>
                <a:schemeClr val="tx1"/>
              </a:solidFill>
              <a:latin typeface="Calibri" pitchFamily="34" charset="0"/>
            </a:endParaRPr>
          </a:p>
          <a:p>
            <a:pPr marL="971550" lvl="1" indent="-514350" algn="just"/>
            <a:endParaRPr lang="el-GR" sz="2000" dirty="0" smtClean="0">
              <a:latin typeface="Calibri" pitchFamily="34" charset="0"/>
            </a:endParaRPr>
          </a:p>
          <a:p>
            <a:pPr marL="971550" lvl="1" indent="-514350" algn="just"/>
            <a:endParaRPr lang="el-GR" sz="2000" dirty="0" smtClean="0">
              <a:latin typeface="Calibri" pitchFamily="34" charset="0"/>
            </a:endParaRPr>
          </a:p>
          <a:p>
            <a:pPr marL="971550" lvl="1" indent="-514350" algn="just"/>
            <a:endParaRPr lang="el-GR" sz="2000" dirty="0" smtClean="0">
              <a:latin typeface="Calibri" pitchFamily="34" charset="0"/>
            </a:endParaRPr>
          </a:p>
          <a:p>
            <a:pPr marL="971550" lvl="1" indent="-514350" algn="just"/>
            <a:endParaRPr lang="el-GR" sz="2000" dirty="0" smtClean="0">
              <a:latin typeface="Calibri" pitchFamily="34" charset="0"/>
            </a:endParaRPr>
          </a:p>
          <a:p>
            <a:pPr marL="971550" lvl="1" indent="-514350" algn="just"/>
            <a:endParaRPr lang="el-GR" sz="2000" dirty="0" smtClean="0">
              <a:latin typeface="Calibri" pitchFamily="34" charset="0"/>
            </a:endParaRPr>
          </a:p>
          <a:p>
            <a:pPr algn="just"/>
            <a:endParaRPr lang="el-GR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38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Jira</a:t>
            </a:r>
            <a:endParaRPr lang="el-G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981784" y="561422"/>
            <a:ext cx="7694672" cy="707338"/>
          </a:xfrm>
        </p:spPr>
        <p:txBody>
          <a:bodyPr>
            <a:normAutofit/>
          </a:bodyPr>
          <a:lstStyle/>
          <a:p>
            <a:pPr algn="just"/>
            <a:r>
              <a:rPr lang="el-GR" sz="2400" u="sng" dirty="0" smtClean="0">
                <a:effectLst/>
                <a:latin typeface="Calibri" pitchFamily="34" charset="0"/>
              </a:rPr>
              <a:t>ΣΥΜΠΕΡΑΣΜΑΤΑ</a:t>
            </a:r>
            <a:endParaRPr lang="en-US" sz="2400" u="sng" dirty="0" smtClean="0">
              <a:effectLst/>
              <a:latin typeface="Calibri" pitchFamily="34" charset="0"/>
            </a:endParaRPr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827584" y="1412776"/>
            <a:ext cx="7622664" cy="5256584"/>
          </a:xfrm>
        </p:spPr>
        <p:txBody>
          <a:bodyPr>
            <a:noAutofit/>
          </a:bodyPr>
          <a:lstStyle/>
          <a:p>
            <a:pPr algn="just"/>
            <a:r>
              <a:rPr lang="el-GR" dirty="0" smtClean="0"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rPr>
              <a:t>Με ευρύ φάσμα λειτουργιών και λειτουργιών και ροών εργασίας που μπορούν να προσαρμοστούν εύκολα σε διαφορετικές ανάγκες και  απαιτήσεις, η </a:t>
            </a:r>
            <a:r>
              <a:rPr lang="el-GR" dirty="0" err="1" smtClean="0"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rPr>
              <a:t>Jira</a:t>
            </a:r>
            <a:r>
              <a:rPr lang="el-GR" dirty="0" smtClean="0"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rPr>
              <a:t> είναι ένα εξαιρετικά ισχυρό εργαλείο.</a:t>
            </a:r>
            <a:br>
              <a:rPr lang="el-GR" dirty="0" smtClean="0"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rPr>
            </a:br>
            <a:r>
              <a:rPr lang="el-GR" dirty="0" smtClean="0"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rPr>
              <a:t/>
            </a:r>
            <a:br>
              <a:rPr lang="el-GR" dirty="0" smtClean="0"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rPr>
            </a:br>
            <a:r>
              <a:rPr lang="el-GR" dirty="0" smtClean="0"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rPr>
              <a:t>Επιπλέον, ενώ είναι γενικά σχεδιασμένο ως εργαλείο διαχείρισης έργου, μπορεί να χρησιμοποιηθεί ώστε να παρακολουθεί σχεδόν οποιαδήποτε εργασία.</a:t>
            </a:r>
          </a:p>
          <a:p>
            <a:pPr algn="just"/>
            <a:r>
              <a:rPr lang="el-GR" dirty="0" smtClean="0"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rPr>
              <a:t/>
            </a:r>
            <a:br>
              <a:rPr lang="el-GR" dirty="0" smtClean="0"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rPr>
            </a:br>
            <a:r>
              <a:rPr lang="el-GR" dirty="0" smtClean="0"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rPr>
              <a:t>Είναι επίσης μια πλατφόρμα που επιβραβεύει την εμπειρία και γνωρίζοντας για τις συντομεύσεις και τις εφαρμογές μπορούμε να βελτιώσουμε σημαντικά την εμπειρία μας στο προϊόν.</a:t>
            </a:r>
          </a:p>
          <a:p>
            <a:pPr marL="541782" indent="-514350" algn="just"/>
            <a:endParaRPr lang="el-GR" dirty="0" smtClean="0">
              <a:solidFill>
                <a:schemeClr val="tx1"/>
              </a:solidFill>
              <a:latin typeface="Calibri" pitchFamily="34" charset="0"/>
            </a:endParaRPr>
          </a:p>
          <a:p>
            <a:pPr marL="541782" lvl="0" indent="-514350" algn="just"/>
            <a:endParaRPr lang="el-GR" dirty="0" smtClean="0">
              <a:solidFill>
                <a:schemeClr val="tx1"/>
              </a:solidFill>
              <a:latin typeface="Calibri" pitchFamily="34" charset="0"/>
            </a:endParaRPr>
          </a:p>
          <a:p>
            <a:pPr marL="541782" indent="-514350" algn="just"/>
            <a:endParaRPr lang="el-GR" dirty="0" smtClean="0">
              <a:solidFill>
                <a:schemeClr val="tx1"/>
              </a:solidFill>
              <a:latin typeface="Calibri" pitchFamily="34" charset="0"/>
            </a:endParaRPr>
          </a:p>
          <a:p>
            <a:pPr marL="971550" lvl="1" indent="-514350" algn="just"/>
            <a:endParaRPr lang="el-GR" sz="2000" dirty="0" smtClean="0">
              <a:latin typeface="Calibri" pitchFamily="34" charset="0"/>
            </a:endParaRPr>
          </a:p>
          <a:p>
            <a:pPr marL="971550" lvl="1" indent="-514350" algn="just"/>
            <a:endParaRPr lang="el-GR" sz="2000" dirty="0" smtClean="0">
              <a:latin typeface="Calibri" pitchFamily="34" charset="0"/>
            </a:endParaRPr>
          </a:p>
          <a:p>
            <a:pPr marL="971550" lvl="1" indent="-514350" algn="just"/>
            <a:endParaRPr lang="el-GR" sz="2000" dirty="0" smtClean="0">
              <a:latin typeface="Calibri" pitchFamily="34" charset="0"/>
            </a:endParaRPr>
          </a:p>
          <a:p>
            <a:pPr marL="971550" lvl="1" indent="-514350" algn="just"/>
            <a:endParaRPr lang="el-GR" sz="2000" dirty="0" smtClean="0">
              <a:latin typeface="Calibri" pitchFamily="34" charset="0"/>
            </a:endParaRPr>
          </a:p>
          <a:p>
            <a:pPr marL="971550" lvl="1" indent="-514350" algn="just"/>
            <a:endParaRPr lang="el-GR" sz="2000" dirty="0" smtClean="0">
              <a:latin typeface="Calibri" pitchFamily="34" charset="0"/>
            </a:endParaRPr>
          </a:p>
          <a:p>
            <a:pPr algn="just"/>
            <a:endParaRPr lang="el-GR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39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Jira</a:t>
            </a:r>
            <a:endParaRPr lang="el-G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1187624" y="777446"/>
            <a:ext cx="7406640" cy="707338"/>
          </a:xfrm>
        </p:spPr>
        <p:txBody>
          <a:bodyPr>
            <a:normAutofit/>
          </a:bodyPr>
          <a:lstStyle/>
          <a:p>
            <a:pPr algn="l"/>
            <a:r>
              <a:rPr lang="el-GR" sz="2400" dirty="0" smtClean="0">
                <a:effectLst/>
                <a:latin typeface="Calibri" pitchFamily="34" charset="0"/>
              </a:rPr>
              <a:t>Το JIRA βασίζεται στις ακόλουθες έννοιες</a:t>
            </a:r>
            <a:r>
              <a:rPr lang="en-US" sz="2400" dirty="0" smtClean="0">
                <a:effectLst/>
                <a:latin typeface="Calibri" pitchFamily="34" charset="0"/>
              </a:rPr>
              <a:t> </a:t>
            </a:r>
            <a:r>
              <a:rPr lang="el-GR" sz="2400" dirty="0" smtClean="0">
                <a:effectLst/>
                <a:latin typeface="Calibri" pitchFamily="34" charset="0"/>
              </a:rPr>
              <a:t>:</a:t>
            </a:r>
            <a:endParaRPr lang="en-US" sz="2400" dirty="0" smtClean="0">
              <a:effectLst/>
              <a:latin typeface="Calibri" pitchFamily="34" charset="0"/>
            </a:endParaRPr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187624" y="1412776"/>
            <a:ext cx="7406640" cy="4680520"/>
          </a:xfrm>
        </p:spPr>
        <p:txBody>
          <a:bodyPr>
            <a:normAutofit/>
          </a:bodyPr>
          <a:lstStyle/>
          <a:p>
            <a:endParaRPr lang="el-GR" sz="1800" b="1" dirty="0" smtClean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endParaRPr lang="en-US" b="1" dirty="0" smtClean="0">
              <a:solidFill>
                <a:schemeClr val="tx1"/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457200" indent="-457200" algn="just">
              <a:buFont typeface="Wingdings" pitchFamily="2" charset="2"/>
              <a:buChar char="Ø"/>
            </a:pPr>
            <a:r>
              <a:rPr lang="el-GR" b="1" dirty="0" smtClean="0">
                <a:solidFill>
                  <a:schemeClr val="tx1"/>
                </a:solidFill>
                <a:latin typeface="Calibri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Project</a:t>
            </a:r>
            <a:r>
              <a:rPr lang="en-US" b="1" dirty="0" smtClean="0">
                <a:solidFill>
                  <a:schemeClr val="tx1"/>
                </a:solidFill>
                <a:latin typeface="Calibri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l-GR" b="1" dirty="0" smtClean="0">
                <a:solidFill>
                  <a:schemeClr val="tx1"/>
                </a:solidFill>
                <a:latin typeface="Calibri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-</a:t>
            </a:r>
            <a:r>
              <a:rPr lang="en-US" b="1" dirty="0" smtClean="0">
                <a:solidFill>
                  <a:schemeClr val="tx1"/>
                </a:solidFill>
                <a:latin typeface="Calibri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l-GR" b="1" dirty="0" smtClean="0">
                <a:solidFill>
                  <a:schemeClr val="tx1"/>
                </a:solidFill>
                <a:latin typeface="Calibri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Έργο </a:t>
            </a:r>
            <a:endParaRPr lang="en-US" b="1" dirty="0" smtClean="0">
              <a:solidFill>
                <a:schemeClr val="tx1"/>
              </a:solidFill>
              <a:latin typeface="Calibri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457200" indent="-457200" algn="just">
              <a:buFont typeface="Wingdings" pitchFamily="2" charset="2"/>
              <a:buChar char="Ø"/>
            </a:pPr>
            <a:endParaRPr lang="en-US" b="1" dirty="0" smtClean="0">
              <a:solidFill>
                <a:schemeClr val="tx1"/>
              </a:solidFill>
              <a:latin typeface="Calibri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457200" indent="-457200" algn="just">
              <a:buFont typeface="Wingdings" pitchFamily="2" charset="2"/>
              <a:buChar char="Ø"/>
            </a:pPr>
            <a:r>
              <a:rPr lang="el-GR" b="1" dirty="0" err="1" smtClean="0">
                <a:solidFill>
                  <a:schemeClr val="tx1"/>
                </a:solidFill>
                <a:latin typeface="Calibri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Issue</a:t>
            </a:r>
            <a:r>
              <a:rPr lang="en-US" b="1" dirty="0" smtClean="0">
                <a:solidFill>
                  <a:schemeClr val="tx1"/>
                </a:solidFill>
                <a:latin typeface="Calibri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 </a:t>
            </a:r>
            <a:r>
              <a:rPr lang="el-GR" b="1" dirty="0" smtClean="0">
                <a:solidFill>
                  <a:schemeClr val="tx1"/>
                </a:solidFill>
                <a:latin typeface="Calibri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- Θέματα </a:t>
            </a:r>
            <a:endParaRPr lang="en-US" b="1" dirty="0" smtClean="0">
              <a:solidFill>
                <a:schemeClr val="tx1"/>
              </a:solidFill>
              <a:latin typeface="Calibri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457200" indent="-457200" algn="just">
              <a:buFont typeface="Wingdings" pitchFamily="2" charset="2"/>
              <a:buChar char="Ø"/>
            </a:pPr>
            <a:endParaRPr lang="en-US" b="1" dirty="0" smtClean="0">
              <a:solidFill>
                <a:schemeClr val="tx1"/>
              </a:solidFill>
              <a:latin typeface="Calibri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457200" indent="-457200" algn="just">
              <a:buFont typeface="Wingdings" pitchFamily="2" charset="2"/>
              <a:buChar char="Ø"/>
            </a:pPr>
            <a:r>
              <a:rPr lang="en-US" b="1" dirty="0" smtClean="0">
                <a:solidFill>
                  <a:schemeClr val="tx1"/>
                </a:solidFill>
                <a:latin typeface="Calibri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Components</a:t>
            </a:r>
            <a:r>
              <a:rPr lang="el-GR" b="1" dirty="0" smtClean="0">
                <a:solidFill>
                  <a:schemeClr val="tx1"/>
                </a:solidFill>
                <a:latin typeface="Calibri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-</a:t>
            </a:r>
            <a:r>
              <a:rPr lang="el-GR" dirty="0" smtClean="0"/>
              <a:t> </a:t>
            </a:r>
            <a:r>
              <a:rPr lang="el-GR" b="1" dirty="0" smtClean="0">
                <a:solidFill>
                  <a:schemeClr val="tx1"/>
                </a:solidFill>
                <a:latin typeface="Calibri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Συστατικά</a:t>
            </a:r>
          </a:p>
          <a:p>
            <a:pPr marL="457200" indent="-457200" algn="just">
              <a:buFont typeface="Wingdings" pitchFamily="2" charset="2"/>
              <a:buChar char="Ø"/>
            </a:pPr>
            <a:endParaRPr lang="en-US" b="1" dirty="0" smtClean="0">
              <a:solidFill>
                <a:schemeClr val="tx1"/>
              </a:solidFill>
              <a:latin typeface="Calibri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457200" indent="-457200" algn="just">
              <a:buFont typeface="Wingdings" pitchFamily="2" charset="2"/>
              <a:buChar char="Ø"/>
            </a:pPr>
            <a:r>
              <a:rPr lang="el-GR" b="1" dirty="0" err="1" smtClean="0">
                <a:solidFill>
                  <a:schemeClr val="tx1"/>
                </a:solidFill>
                <a:latin typeface="Calibri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Work</a:t>
            </a:r>
            <a:r>
              <a:rPr lang="en-US" b="1" dirty="0" smtClean="0">
                <a:solidFill>
                  <a:schemeClr val="tx1"/>
                </a:solidFill>
                <a:latin typeface="Calibri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l-GR" b="1" dirty="0" err="1" smtClean="0">
                <a:solidFill>
                  <a:schemeClr val="tx1"/>
                </a:solidFill>
                <a:latin typeface="Calibri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flow</a:t>
            </a:r>
            <a:r>
              <a:rPr lang="el-GR" b="1" dirty="0" smtClean="0">
                <a:solidFill>
                  <a:schemeClr val="tx1"/>
                </a:solidFill>
                <a:latin typeface="Calibri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l-GR" b="1" dirty="0" smtClean="0">
                <a:solidFill>
                  <a:schemeClr val="tx1"/>
                </a:solidFill>
                <a:latin typeface="Calibri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- Ροή Διαδικασίας</a:t>
            </a:r>
            <a:endParaRPr lang="en-US" b="1" dirty="0" smtClean="0">
              <a:solidFill>
                <a:schemeClr val="tx1"/>
              </a:solidFill>
              <a:latin typeface="Calibri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541782" indent="-514350"/>
            <a:endParaRPr lang="el-GR" sz="2400" dirty="0" smtClean="0"/>
          </a:p>
          <a:p>
            <a:pPr marL="541782" lvl="0" indent="-514350">
              <a:buFont typeface="Wingdings" pitchFamily="2" charset="2"/>
              <a:buChar char="Ø"/>
            </a:pPr>
            <a:endParaRPr lang="el-GR" sz="2400" dirty="0" smtClean="0"/>
          </a:p>
          <a:p>
            <a:pPr marL="541782" indent="-514350"/>
            <a:endParaRPr lang="el-GR" sz="2400" dirty="0" smtClean="0"/>
          </a:p>
          <a:p>
            <a:pPr marL="971550" lvl="1" indent="-514350" algn="just"/>
            <a:endParaRPr lang="el-GR" dirty="0" smtClean="0"/>
          </a:p>
          <a:p>
            <a:pPr marL="971550" lvl="1" indent="-514350" algn="just"/>
            <a:endParaRPr lang="el-GR" dirty="0" smtClean="0"/>
          </a:p>
          <a:p>
            <a:pPr marL="971550" lvl="1" indent="-514350" algn="just"/>
            <a:endParaRPr lang="el-GR" dirty="0" smtClean="0"/>
          </a:p>
          <a:p>
            <a:pPr marL="971550" lvl="1" indent="-514350" algn="just"/>
            <a:endParaRPr lang="el-GR" dirty="0" smtClean="0"/>
          </a:p>
          <a:p>
            <a:pPr marL="971550" lvl="1" indent="-514350" algn="just"/>
            <a:endParaRPr lang="el-GR" dirty="0" smtClean="0"/>
          </a:p>
          <a:p>
            <a:endParaRPr lang="el-GR" dirty="0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4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Jira</a:t>
            </a:r>
            <a:endParaRPr lang="el-G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5 - Θέση περιεχομένου" descr="Τέλος+Παρουσίασης...+Ευχαριστούμε+πολύ!!!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831198" y="602233"/>
            <a:ext cx="7413210" cy="5347047"/>
          </a:xfrm>
        </p:spPr>
      </p:pic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Jira</a:t>
            </a:r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40</a:t>
            </a:fld>
            <a:endParaRPr lang="el-GR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115616" y="836712"/>
            <a:ext cx="7406640" cy="5328592"/>
          </a:xfrm>
        </p:spPr>
        <p:txBody>
          <a:bodyPr>
            <a:normAutofit lnSpcReduction="10000"/>
          </a:bodyPr>
          <a:lstStyle/>
          <a:p>
            <a:pPr marL="541782" indent="-514350" algn="l"/>
            <a:r>
              <a:rPr lang="el-GR" b="1" u="sng" dirty="0" smtClean="0">
                <a:solidFill>
                  <a:schemeClr val="tx1"/>
                </a:solidFill>
                <a:latin typeface="Calibri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Project</a:t>
            </a:r>
            <a:r>
              <a:rPr lang="en-US" b="1" u="sng" dirty="0" smtClean="0">
                <a:solidFill>
                  <a:schemeClr val="tx1"/>
                </a:solidFill>
                <a:latin typeface="Calibri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- </a:t>
            </a:r>
            <a:r>
              <a:rPr lang="el-GR" b="1" u="sng" dirty="0" smtClean="0">
                <a:solidFill>
                  <a:schemeClr val="tx1"/>
                </a:solidFill>
                <a:latin typeface="Calibri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Έργο</a:t>
            </a:r>
            <a:endParaRPr lang="en-US" b="1" u="sng" dirty="0" smtClean="0">
              <a:solidFill>
                <a:schemeClr val="tx1"/>
              </a:solidFill>
              <a:latin typeface="Calibri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541782" indent="-514350" algn="just"/>
            <a:endParaRPr lang="el-GR" dirty="0" smtClean="0">
              <a:solidFill>
                <a:schemeClr val="tx1"/>
              </a:solidFill>
              <a:latin typeface="Calibri" pitchFamily="34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l-GR" dirty="0" smtClean="0">
                <a:solidFill>
                  <a:schemeClr val="tx1"/>
                </a:solidFill>
                <a:latin typeface="Calibri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Ένα έργο (</a:t>
            </a:r>
            <a:r>
              <a:rPr lang="en-US" dirty="0" smtClean="0">
                <a:solidFill>
                  <a:schemeClr val="tx1"/>
                </a:solidFill>
                <a:latin typeface="Calibri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Project)</a:t>
            </a:r>
            <a:r>
              <a:rPr lang="el-GR" dirty="0" smtClean="0">
                <a:solidFill>
                  <a:schemeClr val="tx1"/>
                </a:solidFill>
                <a:latin typeface="Calibri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είναι μια συλλογή από θέματα</a:t>
            </a:r>
            <a:r>
              <a:rPr lang="en-US" dirty="0" smtClean="0">
                <a:solidFill>
                  <a:schemeClr val="tx1"/>
                </a:solidFill>
                <a:latin typeface="Calibri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(Issues).</a:t>
            </a:r>
          </a:p>
          <a:p>
            <a:pPr algn="just">
              <a:lnSpc>
                <a:spcPct val="107000"/>
              </a:lnSpc>
              <a:spcAft>
                <a:spcPts val="0"/>
              </a:spcAft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l-GR" dirty="0" smtClean="0">
                <a:solidFill>
                  <a:schemeClr val="tx1"/>
                </a:solidFill>
                <a:latin typeface="Calibri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Το κάθε θέμα (</a:t>
            </a:r>
            <a:r>
              <a:rPr lang="en-US" dirty="0" smtClean="0">
                <a:solidFill>
                  <a:schemeClr val="tx1"/>
                </a:solidFill>
                <a:latin typeface="Calibri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Issue) </a:t>
            </a:r>
            <a:r>
              <a:rPr lang="el-GR" dirty="0" smtClean="0">
                <a:solidFill>
                  <a:schemeClr val="tx1"/>
                </a:solidFill>
                <a:latin typeface="Calibri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ανήκει σε ένα έργο </a:t>
            </a:r>
            <a:r>
              <a:rPr lang="en-US" dirty="0" smtClean="0">
                <a:solidFill>
                  <a:schemeClr val="tx1"/>
                </a:solidFill>
                <a:latin typeface="Calibri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(Project).</a:t>
            </a:r>
          </a:p>
          <a:p>
            <a:pPr algn="just">
              <a:lnSpc>
                <a:spcPct val="107000"/>
              </a:lnSpc>
              <a:spcAft>
                <a:spcPts val="0"/>
              </a:spcAft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l-GR" dirty="0" smtClean="0">
                <a:solidFill>
                  <a:schemeClr val="tx1"/>
                </a:solidFill>
                <a:latin typeface="Calibri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Κάθε έργο (</a:t>
            </a:r>
            <a:r>
              <a:rPr lang="en-US" dirty="0" smtClean="0">
                <a:solidFill>
                  <a:schemeClr val="tx1"/>
                </a:solidFill>
                <a:latin typeface="Calibri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Project)</a:t>
            </a:r>
            <a:r>
              <a:rPr lang="el-GR" dirty="0" smtClean="0">
                <a:solidFill>
                  <a:schemeClr val="tx1"/>
                </a:solidFill>
                <a:latin typeface="Calibri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αναγνωρίζεται από ένα όνομα και ένα κλειδί και μπορεί να ανήκει σε έναν τύπο.</a:t>
            </a:r>
          </a:p>
          <a:p>
            <a:pPr algn="just">
              <a:lnSpc>
                <a:spcPct val="107000"/>
              </a:lnSpc>
              <a:spcAft>
                <a:spcPts val="0"/>
              </a:spcAft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endParaRPr lang="el-GR" dirty="0" smtClean="0">
              <a:solidFill>
                <a:schemeClr val="tx1"/>
              </a:solidFill>
              <a:latin typeface="Calibri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just">
              <a:lnSpc>
                <a:spcPct val="107000"/>
              </a:lnSpc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b="1" u="sng" dirty="0" smtClean="0">
                <a:solidFill>
                  <a:schemeClr val="tx1"/>
                </a:solidFill>
                <a:latin typeface="Calibri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Issues – </a:t>
            </a:r>
            <a:r>
              <a:rPr lang="el-GR" b="1" u="sng" dirty="0" smtClean="0">
                <a:solidFill>
                  <a:schemeClr val="tx1"/>
                </a:solidFill>
                <a:latin typeface="Calibri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Θέματα</a:t>
            </a:r>
          </a:p>
          <a:p>
            <a:pPr algn="just">
              <a:lnSpc>
                <a:spcPct val="107000"/>
              </a:lnSpc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endParaRPr lang="en-US" b="1" u="sng" dirty="0" smtClean="0">
              <a:solidFill>
                <a:schemeClr val="tx1"/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l-GR" dirty="0" smtClean="0">
                <a:solidFill>
                  <a:schemeClr val="tx1"/>
                </a:solidFill>
                <a:latin typeface="Calibri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Ένα θέμα </a:t>
            </a:r>
            <a:r>
              <a:rPr lang="en-US" dirty="0" smtClean="0">
                <a:solidFill>
                  <a:schemeClr val="tx1"/>
                </a:solidFill>
                <a:latin typeface="Calibri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(Issue) </a:t>
            </a:r>
            <a:r>
              <a:rPr lang="el-GR" dirty="0" smtClean="0">
                <a:solidFill>
                  <a:schemeClr val="tx1"/>
                </a:solidFill>
                <a:latin typeface="Calibri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είναι δομικό στοιχείο του έργου (</a:t>
            </a:r>
            <a:r>
              <a:rPr lang="en-US" dirty="0" smtClean="0">
                <a:solidFill>
                  <a:schemeClr val="tx1"/>
                </a:solidFill>
                <a:latin typeface="Calibri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Project)</a:t>
            </a:r>
            <a:r>
              <a:rPr lang="el-GR" dirty="0" smtClean="0">
                <a:solidFill>
                  <a:schemeClr val="tx1"/>
                </a:solidFill>
                <a:latin typeface="Calibri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</a:p>
          <a:p>
            <a:pPr algn="just">
              <a:lnSpc>
                <a:spcPct val="107000"/>
              </a:lnSpc>
              <a:spcAft>
                <a:spcPts val="0"/>
              </a:spcAft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l-GR" dirty="0" smtClean="0">
                <a:solidFill>
                  <a:schemeClr val="tx1"/>
                </a:solidFill>
                <a:latin typeface="Calibri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Το κάθε θέμα (</a:t>
            </a:r>
            <a:r>
              <a:rPr lang="en-US" dirty="0" smtClean="0">
                <a:solidFill>
                  <a:schemeClr val="tx1"/>
                </a:solidFill>
                <a:latin typeface="Calibri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Issue) </a:t>
            </a:r>
            <a:r>
              <a:rPr lang="el-GR" dirty="0" smtClean="0">
                <a:solidFill>
                  <a:schemeClr val="tx1"/>
                </a:solidFill>
                <a:latin typeface="Calibri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μπορεί να ανήκει σε έναν τύπο, πχ </a:t>
            </a:r>
            <a:r>
              <a:rPr lang="en-US" dirty="0" smtClean="0">
                <a:solidFill>
                  <a:schemeClr val="tx1"/>
                </a:solidFill>
                <a:latin typeface="Calibri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Project Task </a:t>
            </a:r>
            <a:r>
              <a:rPr lang="el-GR" dirty="0" smtClean="0">
                <a:solidFill>
                  <a:schemeClr val="tx1"/>
                </a:solidFill>
                <a:latin typeface="Calibri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ή </a:t>
            </a:r>
            <a:r>
              <a:rPr lang="en-US" dirty="0" smtClean="0">
                <a:solidFill>
                  <a:schemeClr val="tx1"/>
                </a:solidFill>
                <a:latin typeface="Calibri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Software Bug </a:t>
            </a:r>
            <a:r>
              <a:rPr lang="el-GR" dirty="0" smtClean="0">
                <a:solidFill>
                  <a:schemeClr val="tx1"/>
                </a:solidFill>
                <a:latin typeface="Calibri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ή </a:t>
            </a:r>
            <a:r>
              <a:rPr lang="en-US" dirty="0" smtClean="0">
                <a:solidFill>
                  <a:schemeClr val="tx1"/>
                </a:solidFill>
                <a:latin typeface="Calibri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Helpdesk Ticket </a:t>
            </a:r>
            <a:r>
              <a:rPr lang="el-GR" dirty="0" smtClean="0">
                <a:solidFill>
                  <a:schemeClr val="tx1"/>
                </a:solidFill>
                <a:latin typeface="Calibri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ή </a:t>
            </a:r>
            <a:r>
              <a:rPr lang="en-US" dirty="0" smtClean="0">
                <a:solidFill>
                  <a:schemeClr val="tx1"/>
                </a:solidFill>
                <a:latin typeface="Calibri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Product Improvement.</a:t>
            </a:r>
          </a:p>
          <a:p>
            <a:pPr algn="just">
              <a:lnSpc>
                <a:spcPct val="107000"/>
              </a:lnSpc>
              <a:spcAft>
                <a:spcPts val="0"/>
              </a:spcAft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endParaRPr lang="el-GR" dirty="0" smtClean="0">
              <a:solidFill>
                <a:schemeClr val="tx1"/>
              </a:solidFill>
              <a:latin typeface="Calibri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just">
              <a:lnSpc>
                <a:spcPct val="107000"/>
              </a:lnSpc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b="1" u="sng" dirty="0" smtClean="0">
                <a:solidFill>
                  <a:schemeClr val="tx1"/>
                </a:solidFill>
                <a:latin typeface="Calibri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Components</a:t>
            </a:r>
            <a:endParaRPr lang="el-GR" b="1" u="sng" dirty="0" smtClean="0">
              <a:solidFill>
                <a:schemeClr val="tx1"/>
              </a:solidFill>
              <a:latin typeface="Calibri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just">
              <a:lnSpc>
                <a:spcPct val="107000"/>
              </a:lnSpc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endParaRPr lang="en-US" b="1" u="sng" dirty="0" smtClean="0">
              <a:solidFill>
                <a:schemeClr val="tx1"/>
              </a:solidFill>
              <a:latin typeface="Calibri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just">
              <a:lnSpc>
                <a:spcPct val="107000"/>
              </a:lnSpc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l-GR" dirty="0" smtClean="0">
                <a:solidFill>
                  <a:schemeClr val="tx1"/>
                </a:solidFill>
                <a:latin typeface="Calibri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Ένα </a:t>
            </a:r>
            <a:r>
              <a:rPr lang="en-US" dirty="0" smtClean="0">
                <a:solidFill>
                  <a:schemeClr val="tx1"/>
                </a:solidFill>
                <a:latin typeface="Calibri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Component </a:t>
            </a:r>
            <a:r>
              <a:rPr lang="el-GR" dirty="0" smtClean="0">
                <a:solidFill>
                  <a:schemeClr val="tx1"/>
                </a:solidFill>
                <a:latin typeface="Calibri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είναι ένα υποσύστημα του έργου (</a:t>
            </a:r>
            <a:r>
              <a:rPr lang="en-US" dirty="0" smtClean="0">
                <a:solidFill>
                  <a:schemeClr val="tx1"/>
                </a:solidFill>
                <a:latin typeface="Calibri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Project)</a:t>
            </a:r>
            <a:r>
              <a:rPr lang="el-GR" dirty="0" smtClean="0">
                <a:solidFill>
                  <a:schemeClr val="tx1"/>
                </a:solidFill>
                <a:latin typeface="Calibri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και χρησιμοποιείται για να ομαδοποιήσουμε τα θέματα σε ένα έργο.</a:t>
            </a:r>
            <a:endParaRPr lang="en-US" dirty="0" smtClean="0">
              <a:solidFill>
                <a:schemeClr val="tx1"/>
              </a:solidFill>
              <a:latin typeface="Calibri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endParaRPr lang="en-US" sz="1800" dirty="0" smtClean="0">
              <a:solidFill>
                <a:schemeClr val="tx1"/>
              </a:solidFill>
              <a:latin typeface="Calibri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971550" lvl="1" indent="-514350" algn="just"/>
            <a:endParaRPr lang="el-GR" dirty="0" smtClean="0"/>
          </a:p>
          <a:p>
            <a:pPr marL="971550" lvl="1" indent="-514350" algn="just"/>
            <a:endParaRPr lang="el-GR" dirty="0" smtClean="0"/>
          </a:p>
          <a:p>
            <a:pPr marL="971550" lvl="1" indent="-514350" algn="just"/>
            <a:endParaRPr lang="el-GR" dirty="0" smtClean="0"/>
          </a:p>
          <a:p>
            <a:pPr marL="971550" lvl="1" indent="-514350" algn="just"/>
            <a:endParaRPr lang="el-GR" dirty="0" smtClean="0"/>
          </a:p>
          <a:p>
            <a:pPr marL="971550" lvl="1" indent="-514350" algn="just"/>
            <a:endParaRPr lang="el-GR" dirty="0" smtClean="0"/>
          </a:p>
          <a:p>
            <a:endParaRPr lang="el-GR" dirty="0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5</a:t>
            </a:fld>
            <a:endParaRPr lang="el-GR"/>
          </a:p>
        </p:txBody>
      </p:sp>
      <p:sp>
        <p:nvSpPr>
          <p:cNvPr id="7" name="6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Jira</a:t>
            </a:r>
            <a:endParaRPr lang="el-G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115616" y="980728"/>
            <a:ext cx="7406640" cy="5184576"/>
          </a:xfrm>
        </p:spPr>
        <p:txBody>
          <a:bodyPr>
            <a:normAutofit/>
          </a:bodyPr>
          <a:lstStyle/>
          <a:p>
            <a:pPr algn="just"/>
            <a:r>
              <a:rPr lang="el-GR" b="1" u="sng" dirty="0" err="1" smtClean="0">
                <a:solidFill>
                  <a:schemeClr val="tx1"/>
                </a:solidFill>
                <a:latin typeface="Calibri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Workflow</a:t>
            </a:r>
            <a:r>
              <a:rPr lang="en-US" b="1" u="sng" dirty="0" smtClean="0">
                <a:solidFill>
                  <a:schemeClr val="tx1"/>
                </a:solidFill>
                <a:latin typeface="Calibri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b="1" u="sng" dirty="0" smtClean="0">
                <a:solidFill>
                  <a:schemeClr val="tx1"/>
                </a:solidFill>
                <a:latin typeface="Calibri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– </a:t>
            </a:r>
            <a:r>
              <a:rPr lang="el-GR" b="1" u="sng" dirty="0" smtClean="0">
                <a:solidFill>
                  <a:schemeClr val="tx1"/>
                </a:solidFill>
                <a:latin typeface="Calibri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Ροή Διαδικασίας</a:t>
            </a:r>
          </a:p>
          <a:p>
            <a:pPr algn="just"/>
            <a:endParaRPr lang="en-US" b="1" u="sng" dirty="0" smtClean="0">
              <a:solidFill>
                <a:schemeClr val="tx1"/>
              </a:solidFill>
              <a:latin typeface="Calibri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just"/>
            <a:r>
              <a:rPr lang="el-GR" dirty="0" smtClean="0"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rPr>
              <a:t>Είναι ένα σύνολο συνθηκών και μεταβάσεων που διαπερνά ένα Θέμα </a:t>
            </a: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rPr>
              <a:t>(Issue)</a:t>
            </a:r>
            <a:r>
              <a:rPr lang="el-GR" dirty="0" smtClean="0"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rPr>
              <a:t> κατά τη διάρκεια του κύκλου ζωής του. Αντιπροσωπεύει συνήθως μια επιχειρηματική διαδικασία. </a:t>
            </a:r>
          </a:p>
          <a:p>
            <a:pPr algn="just"/>
            <a:endParaRPr lang="el-GR" dirty="0" smtClean="0">
              <a:solidFill>
                <a:schemeClr val="tx1"/>
              </a:solidFill>
              <a:latin typeface="Calibri" pitchFamily="34" charset="0"/>
              <a:cs typeface="Arial" panose="020B0604020202020204" pitchFamily="34" charset="0"/>
            </a:endParaRPr>
          </a:p>
          <a:p>
            <a:pPr algn="just"/>
            <a:r>
              <a:rPr lang="el-GR" dirty="0" smtClean="0"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rPr>
              <a:t>Η </a:t>
            </a:r>
            <a:r>
              <a:rPr lang="el-GR" dirty="0" err="1" smtClean="0"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rPr>
              <a:t>Jira</a:t>
            </a:r>
            <a:r>
              <a:rPr lang="el-GR" dirty="0" smtClean="0">
                <a:solidFill>
                  <a:schemeClr val="tx1"/>
                </a:solidFill>
                <a:latin typeface="Calibri" pitchFamily="34" charset="0"/>
                <a:cs typeface="Arial" panose="020B0604020202020204" pitchFamily="34" charset="0"/>
              </a:rPr>
              <a:t> έρχεται με μια προεπιλεγμένη ροή εργασίας και μπορούμε να την προσαρμόσουμε ανάλογα με τις απαιτήσεις μας. </a:t>
            </a:r>
          </a:p>
          <a:p>
            <a:pPr algn="just">
              <a:lnSpc>
                <a:spcPct val="107000"/>
              </a:lnSpc>
              <a:spcAft>
                <a:spcPts val="0"/>
              </a:spcAft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endParaRPr lang="en-US" sz="1800" dirty="0" smtClean="0">
              <a:solidFill>
                <a:schemeClr val="tx1"/>
              </a:solidFill>
              <a:latin typeface="Calibri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971550" lvl="1" indent="-514350" algn="just"/>
            <a:endParaRPr lang="el-GR" dirty="0" smtClean="0"/>
          </a:p>
          <a:p>
            <a:pPr marL="971550" lvl="1" indent="-514350" algn="just"/>
            <a:endParaRPr lang="el-GR" dirty="0" smtClean="0"/>
          </a:p>
          <a:p>
            <a:pPr marL="971550" lvl="1" indent="-514350" algn="just"/>
            <a:endParaRPr lang="el-GR" dirty="0" smtClean="0"/>
          </a:p>
          <a:p>
            <a:pPr marL="971550" lvl="1" indent="-514350" algn="just"/>
            <a:endParaRPr lang="el-GR" dirty="0" smtClean="0"/>
          </a:p>
          <a:p>
            <a:pPr marL="971550" lvl="1" indent="-514350" algn="just"/>
            <a:endParaRPr lang="el-GR" dirty="0" smtClean="0"/>
          </a:p>
          <a:p>
            <a:endParaRPr lang="el-GR" dirty="0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6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Jira</a:t>
            </a:r>
            <a:endParaRPr lang="el-G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827584" y="5013176"/>
            <a:ext cx="7715200" cy="517808"/>
          </a:xfrm>
        </p:spPr>
        <p:txBody>
          <a:bodyPr>
            <a:normAutofit/>
          </a:bodyPr>
          <a:lstStyle/>
          <a:p>
            <a:r>
              <a:rPr lang="el-GR" sz="1600" dirty="0" smtClean="0">
                <a:solidFill>
                  <a:schemeClr val="tx1"/>
                </a:solidFill>
                <a:effectLst/>
                <a:latin typeface="Calibri" pitchFamily="34" charset="0"/>
              </a:rPr>
              <a:t>Εικόνα 1: Ανάλυση </a:t>
            </a:r>
            <a:r>
              <a:rPr lang="en-US" sz="1600" dirty="0" smtClean="0">
                <a:solidFill>
                  <a:schemeClr val="tx1"/>
                </a:solidFill>
                <a:effectLst/>
                <a:latin typeface="Calibri" pitchFamily="34" charset="0"/>
              </a:rPr>
              <a:t>Project</a:t>
            </a:r>
            <a:endParaRPr lang="el-GR" sz="1600" dirty="0">
              <a:solidFill>
                <a:schemeClr val="tx1"/>
              </a:solidFill>
              <a:effectLst/>
              <a:latin typeface="Calibri" pitchFamily="34" charset="0"/>
            </a:endParaRPr>
          </a:p>
        </p:txBody>
      </p:sp>
      <p:pic>
        <p:nvPicPr>
          <p:cNvPr id="4" name="Picture 1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899592" y="1052736"/>
            <a:ext cx="7488832" cy="3888432"/>
          </a:xfrm>
          <a:prstGeom prst="rect">
            <a:avLst/>
          </a:prstGeom>
        </p:spPr>
      </p:pic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7</a:t>
            </a:fld>
            <a:endParaRPr lang="el-GR"/>
          </a:p>
        </p:txBody>
      </p:sp>
      <p:sp>
        <p:nvSpPr>
          <p:cNvPr id="7" name="6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Jira</a:t>
            </a:r>
            <a:endParaRPr lang="el-G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1187624" y="633430"/>
            <a:ext cx="7406640" cy="707338"/>
          </a:xfrm>
        </p:spPr>
        <p:txBody>
          <a:bodyPr>
            <a:normAutofit/>
          </a:bodyPr>
          <a:lstStyle/>
          <a:p>
            <a:pPr algn="l"/>
            <a:r>
              <a:rPr lang="el-GR" sz="2400" u="sng" dirty="0" smtClean="0">
                <a:effectLst/>
                <a:latin typeface="Calibri" pitchFamily="34" charset="0"/>
              </a:rPr>
              <a:t>Project</a:t>
            </a:r>
            <a:r>
              <a:rPr lang="en-US" sz="2400" u="sng" dirty="0" smtClean="0">
                <a:effectLst/>
                <a:latin typeface="Calibri" pitchFamily="34" charset="0"/>
              </a:rPr>
              <a:t> - </a:t>
            </a:r>
            <a:r>
              <a:rPr lang="el-GR" sz="2400" u="sng" dirty="0" smtClean="0">
                <a:effectLst/>
                <a:latin typeface="Calibri" pitchFamily="34" charset="0"/>
              </a:rPr>
              <a:t>Έργο</a:t>
            </a:r>
            <a:endParaRPr lang="en-US" sz="2400" u="sng" dirty="0" err="1" smtClean="0">
              <a:effectLst/>
              <a:latin typeface="Calibri" pitchFamily="34" charset="0"/>
            </a:endParaRPr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043608" y="1412776"/>
            <a:ext cx="7406640" cy="4680520"/>
          </a:xfrm>
        </p:spPr>
        <p:txBody>
          <a:bodyPr>
            <a:normAutofit/>
          </a:bodyPr>
          <a:lstStyle/>
          <a:p>
            <a:endParaRPr lang="el-GR" b="1" dirty="0" smtClean="0">
              <a:latin typeface="Calibri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l-GR" dirty="0" smtClean="0">
                <a:solidFill>
                  <a:schemeClr val="tx1"/>
                </a:solidFill>
                <a:latin typeface="Calibri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Ένα έργο περιέχει ζητήματα. Ένα έργο JIRA μπορεί να ονομαστεί ως μια συλλογή θεμάτων και μπορεί να είναι πολλών τύπων όπως :</a:t>
            </a:r>
            <a:endParaRPr lang="en-US" dirty="0" smtClean="0">
              <a:solidFill>
                <a:schemeClr val="tx1"/>
              </a:solidFill>
              <a:latin typeface="Calibri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endParaRPr lang="en-US" dirty="0" smtClean="0">
              <a:solidFill>
                <a:schemeClr val="tx1"/>
              </a:solidFill>
              <a:latin typeface="Calibri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l-GR" b="1" dirty="0" smtClean="0">
                <a:solidFill>
                  <a:schemeClr val="tx1"/>
                </a:solidFill>
                <a:latin typeface="Calibri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• </a:t>
            </a:r>
            <a:r>
              <a:rPr lang="en-US" b="1" dirty="0" smtClean="0">
                <a:solidFill>
                  <a:schemeClr val="tx1"/>
                </a:solidFill>
                <a:latin typeface="Calibri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Scrum Software development</a:t>
            </a:r>
          </a:p>
          <a:p>
            <a:pPr algn="just">
              <a:lnSpc>
                <a:spcPct val="107000"/>
              </a:lnSpc>
              <a:spcAft>
                <a:spcPts val="0"/>
              </a:spcAft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l-GR" b="1" dirty="0" smtClean="0">
                <a:solidFill>
                  <a:schemeClr val="tx1"/>
                </a:solidFill>
                <a:latin typeface="Calibri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• </a:t>
            </a:r>
            <a:r>
              <a:rPr lang="en-US" b="1" dirty="0" smtClean="0">
                <a:solidFill>
                  <a:schemeClr val="tx1"/>
                </a:solidFill>
                <a:latin typeface="Calibri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Basic Software development</a:t>
            </a:r>
          </a:p>
          <a:p>
            <a:pPr algn="just">
              <a:lnSpc>
                <a:spcPct val="107000"/>
              </a:lnSpc>
              <a:spcAft>
                <a:spcPts val="0"/>
              </a:spcAft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l-GR" b="1" dirty="0" smtClean="0">
                <a:solidFill>
                  <a:schemeClr val="tx1"/>
                </a:solidFill>
                <a:latin typeface="Calibri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• </a:t>
            </a:r>
            <a:r>
              <a:rPr lang="en-US" b="1" dirty="0" smtClean="0">
                <a:solidFill>
                  <a:schemeClr val="tx1"/>
                </a:solidFill>
                <a:latin typeface="Calibri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Project Management</a:t>
            </a:r>
          </a:p>
          <a:p>
            <a:pPr algn="just">
              <a:lnSpc>
                <a:spcPct val="107000"/>
              </a:lnSpc>
              <a:spcAft>
                <a:spcPts val="0"/>
              </a:spcAft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l-GR" b="1" dirty="0" smtClean="0">
                <a:solidFill>
                  <a:schemeClr val="tx1"/>
                </a:solidFill>
                <a:latin typeface="Calibri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• </a:t>
            </a:r>
            <a:r>
              <a:rPr lang="en-US" b="1" dirty="0" smtClean="0">
                <a:solidFill>
                  <a:schemeClr val="tx1"/>
                </a:solidFill>
                <a:latin typeface="Calibri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Process Management</a:t>
            </a:r>
            <a:endParaRPr lang="el-GR" b="1" dirty="0" smtClean="0">
              <a:solidFill>
                <a:schemeClr val="tx1"/>
              </a:solidFill>
              <a:latin typeface="Calibri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l-GR" b="1" dirty="0" smtClean="0">
                <a:solidFill>
                  <a:schemeClr val="tx1"/>
                </a:solidFill>
                <a:latin typeface="Calibri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• </a:t>
            </a:r>
            <a:r>
              <a:rPr lang="en-US" b="1" dirty="0" smtClean="0">
                <a:solidFill>
                  <a:schemeClr val="tx1"/>
                </a:solidFill>
                <a:latin typeface="Calibri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Task Management</a:t>
            </a:r>
            <a:endParaRPr lang="el-GR" b="1" dirty="0" smtClean="0">
              <a:solidFill>
                <a:schemeClr val="tx1"/>
              </a:solidFill>
              <a:latin typeface="Calibri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l-GR" b="1" dirty="0" smtClean="0">
                <a:solidFill>
                  <a:schemeClr val="tx1"/>
                </a:solidFill>
                <a:latin typeface="Calibri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• </a:t>
            </a:r>
            <a:r>
              <a:rPr lang="en-US" b="1" dirty="0" err="1" smtClean="0">
                <a:solidFill>
                  <a:schemeClr val="tx1"/>
                </a:solidFill>
                <a:latin typeface="Calibri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Kanban</a:t>
            </a:r>
            <a:r>
              <a:rPr lang="en-US" b="1" dirty="0" smtClean="0">
                <a:solidFill>
                  <a:schemeClr val="tx1"/>
                </a:solidFill>
                <a:latin typeface="Calibri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Software development</a:t>
            </a:r>
            <a:endParaRPr lang="el-GR" b="1" dirty="0" smtClean="0">
              <a:solidFill>
                <a:schemeClr val="tx1"/>
              </a:solidFill>
              <a:latin typeface="Calibri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541782" indent="-514350"/>
            <a:endParaRPr lang="el-GR" sz="2400" dirty="0" smtClean="0"/>
          </a:p>
          <a:p>
            <a:pPr marL="541782" lvl="0" indent="-514350">
              <a:buFont typeface="Wingdings" pitchFamily="2" charset="2"/>
              <a:buChar char="Ø"/>
            </a:pPr>
            <a:endParaRPr lang="el-GR" sz="2400" dirty="0" smtClean="0"/>
          </a:p>
          <a:p>
            <a:pPr marL="541782" indent="-514350"/>
            <a:endParaRPr lang="el-GR" sz="2400" dirty="0" smtClean="0"/>
          </a:p>
          <a:p>
            <a:pPr marL="971550" lvl="1" indent="-514350" algn="just"/>
            <a:endParaRPr lang="el-GR" dirty="0" smtClean="0"/>
          </a:p>
          <a:p>
            <a:pPr marL="971550" lvl="1" indent="-514350" algn="just"/>
            <a:endParaRPr lang="el-GR" dirty="0" smtClean="0"/>
          </a:p>
          <a:p>
            <a:pPr marL="971550" lvl="1" indent="-514350" algn="just"/>
            <a:endParaRPr lang="el-GR" dirty="0" smtClean="0"/>
          </a:p>
          <a:p>
            <a:pPr marL="971550" lvl="1" indent="-514350" algn="just"/>
            <a:endParaRPr lang="el-GR" dirty="0" smtClean="0"/>
          </a:p>
          <a:p>
            <a:pPr marL="971550" lvl="1" indent="-514350" algn="just"/>
            <a:endParaRPr lang="el-GR" dirty="0" smtClean="0"/>
          </a:p>
          <a:p>
            <a:endParaRPr lang="el-GR" dirty="0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8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Jira</a:t>
            </a:r>
            <a:endParaRPr lang="el-G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611560" y="5719504"/>
            <a:ext cx="8183880" cy="445800"/>
          </a:xfrm>
        </p:spPr>
        <p:txBody>
          <a:bodyPr>
            <a:normAutofit/>
          </a:bodyPr>
          <a:lstStyle/>
          <a:p>
            <a:r>
              <a:rPr lang="el-GR" sz="1600" dirty="0" smtClean="0">
                <a:solidFill>
                  <a:schemeClr val="tx1"/>
                </a:solidFill>
                <a:effectLst/>
                <a:latin typeface="Calibri" pitchFamily="34" charset="0"/>
              </a:rPr>
              <a:t>Εικόνα 2: Δημιουργία </a:t>
            </a:r>
            <a:r>
              <a:rPr lang="en-US" sz="1600" dirty="0" smtClean="0">
                <a:solidFill>
                  <a:schemeClr val="tx1"/>
                </a:solidFill>
                <a:effectLst/>
                <a:latin typeface="Calibri" pitchFamily="34" charset="0"/>
              </a:rPr>
              <a:t>Project</a:t>
            </a:r>
            <a:endParaRPr lang="el-GR" sz="1600" dirty="0">
              <a:solidFill>
                <a:schemeClr val="tx1"/>
              </a:solidFill>
              <a:effectLst/>
              <a:latin typeface="Calibri" pitchFamily="34" charset="0"/>
            </a:endParaRPr>
          </a:p>
        </p:txBody>
      </p:sp>
      <p:pic>
        <p:nvPicPr>
          <p:cNvPr id="4" name="Picture 2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683568" y="476672"/>
            <a:ext cx="7776864" cy="5350753"/>
          </a:xfrm>
          <a:prstGeom prst="rect">
            <a:avLst/>
          </a:prstGeom>
        </p:spPr>
      </p:pic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9</a:t>
            </a:fld>
            <a:endParaRPr lang="el-GR"/>
          </a:p>
        </p:txBody>
      </p:sp>
      <p:sp>
        <p:nvSpPr>
          <p:cNvPr id="7" name="6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Jira</a:t>
            </a:r>
            <a:endParaRPr lang="el-G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Άποψη">
  <a:themeElements>
    <a:clrScheme name="Άποψη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Άποψη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Άποψη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Άποψη">
    <a:dk1>
      <a:sysClr val="windowText" lastClr="000000"/>
    </a:dk1>
    <a:lt1>
      <a:sysClr val="window" lastClr="FFFFFF"/>
    </a:lt1>
    <a:dk2>
      <a:srgbClr val="323232"/>
    </a:dk2>
    <a:lt2>
      <a:srgbClr val="E3DED1"/>
    </a:lt2>
    <a:accent1>
      <a:srgbClr val="F07F09"/>
    </a:accent1>
    <a:accent2>
      <a:srgbClr val="9F2936"/>
    </a:accent2>
    <a:accent3>
      <a:srgbClr val="1B587C"/>
    </a:accent3>
    <a:accent4>
      <a:srgbClr val="4E8542"/>
    </a:accent4>
    <a:accent5>
      <a:srgbClr val="604878"/>
    </a:accent5>
    <a:accent6>
      <a:srgbClr val="C19859"/>
    </a:accent6>
    <a:hlink>
      <a:srgbClr val="6B9F25"/>
    </a:hlink>
    <a:folHlink>
      <a:srgbClr val="B26B02"/>
    </a:folHlink>
  </a:clrScheme>
</a:themeOverride>
</file>

<file path=ppt/theme/themeOverride2.xml><?xml version="1.0" encoding="utf-8"?>
<a:themeOverride xmlns:a="http://schemas.openxmlformats.org/drawingml/2006/main">
  <a:clrScheme name="Άποψη">
    <a:dk1>
      <a:sysClr val="windowText" lastClr="000000"/>
    </a:dk1>
    <a:lt1>
      <a:sysClr val="window" lastClr="FFFFFF"/>
    </a:lt1>
    <a:dk2>
      <a:srgbClr val="323232"/>
    </a:dk2>
    <a:lt2>
      <a:srgbClr val="E3DED1"/>
    </a:lt2>
    <a:accent1>
      <a:srgbClr val="F07F09"/>
    </a:accent1>
    <a:accent2>
      <a:srgbClr val="9F2936"/>
    </a:accent2>
    <a:accent3>
      <a:srgbClr val="1B587C"/>
    </a:accent3>
    <a:accent4>
      <a:srgbClr val="4E8542"/>
    </a:accent4>
    <a:accent5>
      <a:srgbClr val="604878"/>
    </a:accent5>
    <a:accent6>
      <a:srgbClr val="C19859"/>
    </a:accent6>
    <a:hlink>
      <a:srgbClr val="6B9F25"/>
    </a:hlink>
    <a:folHlink>
      <a:srgbClr val="B26B02"/>
    </a:folHlink>
  </a:clrScheme>
</a:themeOverride>
</file>

<file path=ppt/theme/themeOverride3.xml><?xml version="1.0" encoding="utf-8"?>
<a:themeOverride xmlns:a="http://schemas.openxmlformats.org/drawingml/2006/main">
  <a:clrScheme name="Άποψη">
    <a:dk1>
      <a:sysClr val="windowText" lastClr="000000"/>
    </a:dk1>
    <a:lt1>
      <a:sysClr val="window" lastClr="FFFFFF"/>
    </a:lt1>
    <a:dk2>
      <a:srgbClr val="323232"/>
    </a:dk2>
    <a:lt2>
      <a:srgbClr val="E3DED1"/>
    </a:lt2>
    <a:accent1>
      <a:srgbClr val="F07F09"/>
    </a:accent1>
    <a:accent2>
      <a:srgbClr val="9F2936"/>
    </a:accent2>
    <a:accent3>
      <a:srgbClr val="1B587C"/>
    </a:accent3>
    <a:accent4>
      <a:srgbClr val="4E8542"/>
    </a:accent4>
    <a:accent5>
      <a:srgbClr val="604878"/>
    </a:accent5>
    <a:accent6>
      <a:srgbClr val="C19859"/>
    </a:accent6>
    <a:hlink>
      <a:srgbClr val="6B9F25"/>
    </a:hlink>
    <a:folHlink>
      <a:srgbClr val="B26B02"/>
    </a:folHlink>
  </a:clrScheme>
</a:themeOverride>
</file>

<file path=ppt/theme/themeOverride4.xml><?xml version="1.0" encoding="utf-8"?>
<a:themeOverride xmlns:a="http://schemas.openxmlformats.org/drawingml/2006/main">
  <a:clrScheme name="Άποψη">
    <a:dk1>
      <a:sysClr val="windowText" lastClr="000000"/>
    </a:dk1>
    <a:lt1>
      <a:sysClr val="window" lastClr="FFFFFF"/>
    </a:lt1>
    <a:dk2>
      <a:srgbClr val="323232"/>
    </a:dk2>
    <a:lt2>
      <a:srgbClr val="E3DED1"/>
    </a:lt2>
    <a:accent1>
      <a:srgbClr val="F07F09"/>
    </a:accent1>
    <a:accent2>
      <a:srgbClr val="9F2936"/>
    </a:accent2>
    <a:accent3>
      <a:srgbClr val="1B587C"/>
    </a:accent3>
    <a:accent4>
      <a:srgbClr val="4E8542"/>
    </a:accent4>
    <a:accent5>
      <a:srgbClr val="604878"/>
    </a:accent5>
    <a:accent6>
      <a:srgbClr val="C19859"/>
    </a:accent6>
    <a:hlink>
      <a:srgbClr val="6B9F25"/>
    </a:hlink>
    <a:folHlink>
      <a:srgbClr val="B26B0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309</TotalTime>
  <Words>1833</Words>
  <Application>Microsoft Office PowerPoint</Application>
  <PresentationFormat>Προβολή στην οθόνη (4:3)</PresentationFormat>
  <Paragraphs>607</Paragraphs>
  <Slides>40</Slides>
  <Notes>1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40</vt:i4>
      </vt:variant>
    </vt:vector>
  </HeadingPairs>
  <TitlesOfParts>
    <vt:vector size="41" baseType="lpstr">
      <vt:lpstr>Άποψη</vt:lpstr>
      <vt:lpstr>       ΠΑΝΕΠΙΣΤΗΜΙΟ ΔΥΤΙΚΗΣ ΑΤΤΙΚΗΣ    ΣΧΟΛΗ ΜΗΧΑΝΙΚΩΝ    Τμήμα Μηχανικών Πληροφορικής &amp; Υπολογιστών      </vt:lpstr>
      <vt:lpstr>                JIRA Tutorial: Ένας πλήρης οδηγός για αρχάριους  </vt:lpstr>
      <vt:lpstr>Γενικά Στοιχεία</vt:lpstr>
      <vt:lpstr>Το JIRA βασίζεται στις ακόλουθες έννοιες :</vt:lpstr>
      <vt:lpstr>Διαφάνεια 5</vt:lpstr>
      <vt:lpstr>Διαφάνεια 6</vt:lpstr>
      <vt:lpstr>Εικόνα 1: Ανάλυση Project</vt:lpstr>
      <vt:lpstr>Project - Έργο</vt:lpstr>
      <vt:lpstr>Εικόνα 2: Δημιουργία Project</vt:lpstr>
      <vt:lpstr>Δημιουργία ενός Θέματος (Issue)</vt:lpstr>
      <vt:lpstr>Εικόνα 3: Δημιουργία Θέματος (Issue)</vt:lpstr>
      <vt:lpstr>Τα πεδία κατά τη δημιουργία ενός θέματος (Issue) που πρέπει να συμπληρώσουμε και μπορούμε να παραμετροποιήσουμε είναι :</vt:lpstr>
      <vt:lpstr>Διαφάνεια 13</vt:lpstr>
      <vt:lpstr>Τύποι Θέματος (Issue Types)</vt:lpstr>
      <vt:lpstr>Επιλογές από το μενού Issues </vt:lpstr>
      <vt:lpstr>Εικόνα 4: Μενού Issues</vt:lpstr>
      <vt:lpstr>ΑΝΑΖΗΤΗΣΗ  ΘΕΜΑΤΟΣ (SEARCH  ISSUE)</vt:lpstr>
      <vt:lpstr>Εικόνα 5: Αναζήτηση Θέματος Search Issues</vt:lpstr>
      <vt:lpstr>ΕΙΔΙΟΤΗΤΕΣ  ΘΕΜΑΤΟΣ (SEARCH  ISSUE)</vt:lpstr>
      <vt:lpstr>ΔΥΝΑΤΟΤΗΤΕΣ  ΘΕΜΑΤΩΝ (ISSUES)</vt:lpstr>
      <vt:lpstr>ΔΥΝΑΤΟΤΗΤΕΣ  ΘΕΜΑΤΩΝ (ISSUES)</vt:lpstr>
      <vt:lpstr>ΑΝΑΦΟΡΕΣ  (JIRA  REPORTS)</vt:lpstr>
      <vt:lpstr>Εικόνα 6: Αναφορές (JIRA  REPORTS)</vt:lpstr>
      <vt:lpstr>TYPE OF  REPORTS</vt:lpstr>
      <vt:lpstr>Διαφάνεια 25</vt:lpstr>
      <vt:lpstr>Workflow – Ροή Διαδικασίας</vt:lpstr>
      <vt:lpstr>Η ροή εργασίας JIRA έχει τα εξής στάδια για την παρακολούθηση μόλις δημιουργηθεί ένα ζήτημα (Statuses):</vt:lpstr>
      <vt:lpstr>Διαφάνεια 28</vt:lpstr>
      <vt:lpstr>Διαφάνεια 29</vt:lpstr>
      <vt:lpstr>Εικόνα 6: Διάγραμμα Ροής εργασίας στο JIRA </vt:lpstr>
      <vt:lpstr>Δημιουργία Epic σε JIRA Agile</vt:lpstr>
      <vt:lpstr>Plan Mode σε JIRA Agile</vt:lpstr>
      <vt:lpstr>Clone Issue σε JIRA Agile</vt:lpstr>
      <vt:lpstr>Reports σε JIRA Agile</vt:lpstr>
      <vt:lpstr>Reports σε JIRA Agile</vt:lpstr>
      <vt:lpstr>Kanban Board</vt:lpstr>
      <vt:lpstr>JIRA Scrum vs. JIRA Kanban Scrum</vt:lpstr>
      <vt:lpstr>JIRA Scrum vs. JIRA Kanban Scrum</vt:lpstr>
      <vt:lpstr>ΣΥΜΠΕΡΑΣΜΑΤΑ</vt:lpstr>
      <vt:lpstr>Διαφάνεια 40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     ΠΑΝΕΠΙΣΤΗΜΙΟ ΔΥΤΙΚΗΣ ΑΤΤΙΚΗΣ ΣΧΟΛΗ ΜΗΧΑΝΙΚΩΝ    Τμήμα Μηχανικών Πληροφορικής και              Υπολογιστών      </dc:title>
  <dc:creator>sikiotis</dc:creator>
  <cp:lastModifiedBy>Sikiotis</cp:lastModifiedBy>
  <cp:revision>172</cp:revision>
  <dcterms:created xsi:type="dcterms:W3CDTF">2019-01-31T20:21:27Z</dcterms:created>
  <dcterms:modified xsi:type="dcterms:W3CDTF">2019-02-01T15:19:48Z</dcterms:modified>
</cp:coreProperties>
</file>