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94" r:id="rId3"/>
    <p:sldId id="287" r:id="rId4"/>
    <p:sldId id="295" r:id="rId5"/>
    <p:sldId id="296" r:id="rId6"/>
    <p:sldId id="297" r:id="rId7"/>
    <p:sldId id="298" r:id="rId8"/>
    <p:sldId id="299" r:id="rId9"/>
    <p:sldId id="301" r:id="rId10"/>
    <p:sldId id="300" r:id="rId11"/>
    <p:sldId id="302" r:id="rId12"/>
    <p:sldId id="283" r:id="rId13"/>
    <p:sldId id="284" r:id="rId14"/>
    <p:sldId id="285" r:id="rId15"/>
    <p:sldId id="263" r:id="rId16"/>
    <p:sldId id="286" r:id="rId17"/>
    <p:sldId id="288" r:id="rId18"/>
    <p:sldId id="291" r:id="rId19"/>
    <p:sldId id="290" r:id="rId20"/>
    <p:sldId id="289" r:id="rId21"/>
    <p:sldId id="292" r:id="rId22"/>
    <p:sldId id="293" r:id="rId23"/>
  </p:sldIdLst>
  <p:sldSz cx="9144000" cy="6858000" type="screen4x3"/>
  <p:notesSz cx="7102475" cy="102346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214" y="-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DB8BB-AD93-417B-B0FB-019AD5DC7269}" type="datetimeFigureOut">
              <a:rPr lang="el-GR" smtClean="0"/>
              <a:t>25/1/2019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8C23A-C580-43C3-8C8E-806107AA2A7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4090A-CD2C-4F13-84BD-B5680CEDCE98}" type="slidenum">
              <a:rPr lang="en-US" altLang="el-GR">
                <a:cs typeface="Arial" charset="0"/>
              </a:rPr>
              <a:pPr/>
              <a:t>7</a:t>
            </a:fld>
            <a:endParaRPr lang="en-US" altLang="el-GR">
              <a:cs typeface="Arial" charset="0"/>
            </a:endParaRPr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E3904-3D38-4F49-9CD2-3FE0F612A4C9}" type="datetimeFigureOut">
              <a:rPr lang="el-GR" smtClean="0"/>
              <a:pPr/>
              <a:t>25/1/2019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E0D8C-8EC0-4676-BE37-2D359521973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«Κατανεμημένα Συστήματα» </a:t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n-US" sz="3600" dirty="0" smtClean="0"/>
              <a:t>Remote Procedure Calls</a:t>
            </a:r>
            <a:br>
              <a:rPr lang="en-US" sz="3600" dirty="0" smtClean="0"/>
            </a:br>
            <a:r>
              <a:rPr lang="en-US" sz="3600" dirty="0" smtClean="0"/>
              <a:t>(RPC) (Unix/Sun)</a:t>
            </a:r>
            <a:endParaRPr lang="el-GR" sz="3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85852" y="4357694"/>
            <a:ext cx="6400800" cy="1752600"/>
          </a:xfrm>
        </p:spPr>
        <p:txBody>
          <a:bodyPr/>
          <a:lstStyle/>
          <a:p>
            <a:r>
              <a:rPr lang="el-GR" b="1" dirty="0" smtClean="0"/>
              <a:t>Απομεμακρυσμένη Κλήση Διαδικασιών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4578" name="Picture 2" descr="http://www.it.uom.gr/teaching/c_sys/rp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04"/>
            <a:ext cx="8286808" cy="6429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500042"/>
            <a:ext cx="7929618" cy="6786610"/>
          </a:xfrm>
        </p:spPr>
        <p:txBody>
          <a:bodyPr>
            <a:normAutofit fontScale="62500" lnSpcReduction="20000"/>
          </a:bodyPr>
          <a:lstStyle/>
          <a:p>
            <a:r>
              <a:rPr lang="el-GR" sz="5100" b="1" dirty="0" smtClean="0">
                <a:solidFill>
                  <a:schemeClr val="tx1"/>
                </a:solidFill>
              </a:rPr>
              <a:t>Απομεμακρυσμένη Κλήση Διαδικασιών</a:t>
            </a:r>
            <a:endParaRPr lang="en-US" sz="5100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Θεωρείστε το παρακάτω παράδειγμα: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Προσπέλαση μιας προσωπικής βάσης δεδομένων (ή αρχείου) σε ένα απομακρυσμένο υπολογιστή με το μοντέλο πελάτη-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. Έστω ότι δεν μπορούμε να προσπελάσουμε το αρχείο μέσω κατανεμημένου συστήματος αρχείων (πχ NFS). </a:t>
            </a:r>
          </a:p>
          <a:p>
            <a:pPr algn="l"/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Η συνήθης λύση είναι η σύνδεση μέσω ενός απομακρυσμένου κελύφους και η εκτέλεση μιας εντολής, ενός σεναρίου ή προγράμματος. 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Η εναλλακτική λύση με RPC έχει ως εξής: </a:t>
            </a:r>
          </a:p>
          <a:p>
            <a:pPr algn="l"/>
            <a:endParaRPr lang="el-GR" dirty="0" smtClean="0">
              <a:solidFill>
                <a:schemeClr val="tx1"/>
              </a:solidFill>
            </a:endParaRPr>
          </a:p>
          <a:p>
            <a:pPr marL="449263" indent="-449263" algn="l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Καθορισμός του πρωτοκόλλου επικοινωνίας πελάτη-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</a:p>
          <a:p>
            <a:pPr marL="449263" indent="-449263" algn="l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Ανάπτυξη του προγράμματος πελάτη </a:t>
            </a:r>
          </a:p>
          <a:p>
            <a:pPr marL="449263" indent="-449263" algn="l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Ανάπτυξη του προγράμματος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Τα προγράμματα θα μεταγλωττιστούν ξεχωριστά. Το πρωτόκολλο επικοινωνίας επιτυγχάνεται μέσω ειδικών προγραμμάτων-στελεχών (</a:t>
            </a:r>
            <a:r>
              <a:rPr lang="el-GR" dirty="0" err="1" smtClean="0">
                <a:solidFill>
                  <a:schemeClr val="tx1"/>
                </a:solidFill>
              </a:rPr>
              <a:t>stubs</a:t>
            </a:r>
            <a:r>
              <a:rPr lang="el-GR" dirty="0" smtClean="0">
                <a:solidFill>
                  <a:schemeClr val="tx1"/>
                </a:solidFill>
              </a:rPr>
              <a:t>)  τα οποία πρέπει να συνδεθούν με τις εφαρμογές, όπως και οι απαραίτητες βιβλιοθήκες . </a:t>
            </a:r>
          </a:p>
          <a:p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501122" cy="6572272"/>
          </a:xfrm>
        </p:spPr>
        <p:txBody>
          <a:bodyPr>
            <a:normAutofit fontScale="62500" lnSpcReduction="20000"/>
          </a:bodyPr>
          <a:lstStyle/>
          <a:p>
            <a:r>
              <a:rPr lang="el-GR" sz="5800" b="1" dirty="0" smtClean="0">
                <a:solidFill>
                  <a:schemeClr val="tx1"/>
                </a:solidFill>
              </a:rPr>
              <a:t>Απομεμακρυσμένη Κλήση Διαδικασιών </a:t>
            </a:r>
          </a:p>
          <a:p>
            <a:pPr algn="l">
              <a:spcBef>
                <a:spcPts val="1800"/>
              </a:spcBef>
            </a:pPr>
            <a:r>
              <a:rPr lang="el-GR" dirty="0" smtClean="0">
                <a:solidFill>
                  <a:schemeClr val="tx1"/>
                </a:solidFill>
              </a:rPr>
              <a:t>Ο ευκολότερος τρόπος καθορισμού και υλοποίησης ενός πρωτοκόλλου είναι μέσω ενός μεταγλωττιστή πρωτοκόλλων, όπως το </a:t>
            </a: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rpcgen</a:t>
            </a:r>
            <a:r>
              <a:rPr lang="el-GR" dirty="0" smtClean="0">
                <a:solidFill>
                  <a:schemeClr val="tx1"/>
                </a:solidFill>
              </a:rPr>
              <a:t>. Το πρωτόκολλο πρέπει να 'γνωρίζει' τα ονόματα των διαδικασιών, τους τύπους δεδομένων των παραμέτρων και των ορισμάτων επιστροφής. Ο μεταγλωττιστής πρωτοκόλλων διαβάζει ένα αρχείο ορισμού και παράγει αυτόματα τα στελέχη / σκελετούς (</a:t>
            </a:r>
            <a:r>
              <a:rPr lang="el-GR" dirty="0" err="1" smtClean="0">
                <a:solidFill>
                  <a:schemeClr val="tx1"/>
                </a:solidFill>
              </a:rPr>
              <a:t>stubs</a:t>
            </a:r>
            <a:r>
              <a:rPr lang="el-GR" dirty="0" smtClean="0">
                <a:solidFill>
                  <a:schemeClr val="tx1"/>
                </a:solidFill>
              </a:rPr>
              <a:t>/</a:t>
            </a:r>
            <a:r>
              <a:rPr lang="el-GR" dirty="0" err="1" smtClean="0">
                <a:solidFill>
                  <a:schemeClr val="tx1"/>
                </a:solidFill>
              </a:rPr>
              <a:t>skeletons</a:t>
            </a:r>
            <a:r>
              <a:rPr lang="el-GR" dirty="0" smtClean="0">
                <a:solidFill>
                  <a:schemeClr val="tx1"/>
                </a:solidFill>
              </a:rPr>
              <a:t>) πελάτη και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.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Το </a:t>
            </a: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rpcgen</a:t>
            </a:r>
            <a:r>
              <a:rPr lang="el-GR" dirty="0" smtClean="0">
                <a:solidFill>
                  <a:schemeClr val="tx1"/>
                </a:solidFill>
              </a:rPr>
              <a:t> χρησιμοποιεί δική του γλώσσα ορισμού (RPCL) που μοιάζει πολύ με οδηγίες </a:t>
            </a:r>
            <a:r>
              <a:rPr lang="el-GR" dirty="0" err="1" smtClean="0">
                <a:solidFill>
                  <a:schemeClr val="tx1"/>
                </a:solidFill>
              </a:rPr>
              <a:t>προεπεξεργαστή</a:t>
            </a:r>
            <a:r>
              <a:rPr lang="el-GR" dirty="0" smtClean="0">
                <a:solidFill>
                  <a:schemeClr val="tx1"/>
                </a:solidFill>
              </a:rPr>
              <a:t>. Το </a:t>
            </a: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rpcgen</a:t>
            </a:r>
            <a:r>
              <a:rPr lang="el-GR" dirty="0" smtClean="0">
                <a:solidFill>
                  <a:schemeClr val="tx1"/>
                </a:solidFill>
              </a:rPr>
              <a:t> εκτελείται ως αυτόνομος μεταγλωττιστής που διαβάζει αρχεία με κατάληξη .x. Η μεταγλώττιση έχει ως εξής: </a:t>
            </a:r>
          </a:p>
          <a:p>
            <a:pPr algn="l">
              <a:spcBef>
                <a:spcPts val="1200"/>
              </a:spcBef>
            </a:pP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rpcgen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rpcprog.x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>
              <a:spcBef>
                <a:spcPts val="1800"/>
              </a:spcBef>
              <a:spcAft>
                <a:spcPts val="1200"/>
              </a:spcAft>
            </a:pPr>
            <a:r>
              <a:rPr lang="el-GR" dirty="0" smtClean="0">
                <a:solidFill>
                  <a:schemeClr val="tx1"/>
                </a:solidFill>
              </a:rPr>
              <a:t>Τυπικά παράγονται τέσσερα αρχεία: </a:t>
            </a:r>
          </a:p>
          <a:p>
            <a:pPr algn="l"/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rpcprog_clnt.c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</a:t>
            </a:r>
            <a:r>
              <a:rPr lang="el-GR" dirty="0" smtClean="0">
                <a:solidFill>
                  <a:schemeClr val="tx1"/>
                </a:solidFill>
              </a:rPr>
              <a:t>- το στέλεχος / σκελετός πελάτη (</a:t>
            </a:r>
            <a:r>
              <a:rPr lang="el-GR" dirty="0" err="1" smtClean="0">
                <a:solidFill>
                  <a:schemeClr val="tx1"/>
                </a:solidFill>
              </a:rPr>
              <a:t>client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stub</a:t>
            </a:r>
            <a:r>
              <a:rPr lang="el-GR" dirty="0" smtClean="0">
                <a:solidFill>
                  <a:schemeClr val="tx1"/>
                </a:solidFill>
              </a:rPr>
              <a:t> / </a:t>
            </a:r>
            <a:r>
              <a:rPr lang="el-GR" dirty="0" err="1" smtClean="0">
                <a:solidFill>
                  <a:schemeClr val="tx1"/>
                </a:solidFill>
              </a:rPr>
              <a:t>skeleton</a:t>
            </a:r>
            <a:r>
              <a:rPr lang="el-GR" dirty="0" smtClean="0">
                <a:solidFill>
                  <a:schemeClr val="tx1"/>
                </a:solidFill>
              </a:rPr>
              <a:t>)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err="1" smtClean="0">
                <a:solidFill>
                  <a:schemeClr val="tx1"/>
                </a:solidFill>
              </a:rPr>
              <a:t>r</a:t>
            </a:r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pcprog_svc.c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-- το στέλεχος / σκελετός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 (</a:t>
            </a:r>
            <a:r>
              <a:rPr lang="el-GR" dirty="0" err="1" smtClean="0">
                <a:solidFill>
                  <a:schemeClr val="tx1"/>
                </a:solidFill>
              </a:rPr>
              <a:t>server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stub</a:t>
            </a:r>
            <a:r>
              <a:rPr lang="el-GR" dirty="0" smtClean="0">
                <a:solidFill>
                  <a:schemeClr val="tx1"/>
                </a:solidFill>
              </a:rPr>
              <a:t> / </a:t>
            </a:r>
            <a:r>
              <a:rPr lang="el-GR" dirty="0" err="1" smtClean="0">
                <a:solidFill>
                  <a:schemeClr val="tx1"/>
                </a:solidFill>
              </a:rPr>
              <a:t>skeleton</a:t>
            </a:r>
            <a:r>
              <a:rPr lang="el-GR" dirty="0" smtClean="0">
                <a:solidFill>
                  <a:schemeClr val="tx1"/>
                </a:solidFill>
              </a:rPr>
              <a:t>)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rpcprog_xdr.c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</a:t>
            </a:r>
            <a:r>
              <a:rPr lang="el-GR" dirty="0" smtClean="0">
                <a:solidFill>
                  <a:schemeClr val="tx1"/>
                </a:solidFill>
              </a:rPr>
              <a:t>- φίλτρα αναπαράστασης εξωτερικών δεδομένων (XDR) 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rpcprog.h</a:t>
            </a:r>
            <a:r>
              <a:rPr lang="el-G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-- το αρχείο κεφαλής για τα φίλτρα XDR. </a:t>
            </a:r>
          </a:p>
          <a:p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8001056" cy="5857916"/>
          </a:xfrm>
        </p:spPr>
        <p:txBody>
          <a:bodyPr>
            <a:normAutofit fontScale="85000" lnSpcReduction="20000"/>
          </a:bodyPr>
          <a:lstStyle/>
          <a:p>
            <a:r>
              <a:rPr lang="el-GR" sz="3800" b="1" dirty="0" smtClean="0">
                <a:solidFill>
                  <a:schemeClr val="tx1"/>
                </a:solidFill>
              </a:rPr>
              <a:t>Κώδικας Εφαρμογής Πελάτη και </a:t>
            </a:r>
            <a:r>
              <a:rPr lang="el-GR" sz="3800" b="1" dirty="0" err="1" smtClean="0">
                <a:solidFill>
                  <a:schemeClr val="tx1"/>
                </a:solidFill>
              </a:rPr>
              <a:t>Εξυπηρέτη</a:t>
            </a:r>
            <a:endParaRPr lang="el-GR" sz="3800" b="1" dirty="0" smtClean="0">
              <a:solidFill>
                <a:schemeClr val="tx1"/>
              </a:solidFill>
            </a:endParaRPr>
          </a:p>
          <a:p>
            <a:pPr marL="536575" indent="-536575" algn="l">
              <a:spcBef>
                <a:spcPts val="2400"/>
              </a:spcBef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Τώρα πρέπει να γράψουμε τον κώδικα της εφαρμογής του πελάτη και του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, οι οποίοι πρέπει να επικοινωνούν με διαδικασίες και δεδομένα που καθορίζονται από το Πρωτόκολλο. </a:t>
            </a:r>
          </a:p>
          <a:p>
            <a:pPr marL="536575" indent="-536575" algn="l">
              <a:spcBef>
                <a:spcPts val="2400"/>
              </a:spcBef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Η πλευρά του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 πρέπει να έχει 'φορτώσει' τις διαδικασίες που μπορεί να κληθούν από τον πελάτη και, στη συνέχεια να παραλάβει τα δεδομένα, να εκτελέσει τη κατάλληλη διαδικασία και να επιστρέψει τα αποτελέσματα. </a:t>
            </a:r>
          </a:p>
          <a:p>
            <a:pPr marL="536575" indent="-536575" algn="l">
              <a:spcBef>
                <a:spcPts val="2400"/>
              </a:spcBef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</a:rPr>
              <a:t>Η πλευρά του πελάτη πρέπει να καλέσει την απομακρυσμένη διαδικασία, να αποστείλει τις παραμέτρους και να παραλάβει τα αποτελέσματα. </a:t>
            </a:r>
          </a:p>
          <a:p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42910" y="285728"/>
            <a:ext cx="8143932" cy="6286544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>
                <a:solidFill>
                  <a:schemeClr val="tx1"/>
                </a:solidFill>
              </a:rPr>
              <a:t>Μεταγλώττιση και εκτέλεση εφαρμογής 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Έστω </a:t>
            </a:r>
            <a:r>
              <a:rPr lang="el-GR" dirty="0" err="1" smtClean="0">
                <a:solidFill>
                  <a:schemeClr val="tx1"/>
                </a:solidFill>
              </a:rPr>
              <a:t>οτι</a:t>
            </a:r>
            <a:r>
              <a:rPr lang="el-GR" dirty="0" smtClean="0">
                <a:solidFill>
                  <a:schemeClr val="tx1"/>
                </a:solidFill>
              </a:rPr>
              <a:t> η εφαρμογή του πελάτη λέγεται </a:t>
            </a:r>
            <a:r>
              <a:rPr lang="el-GR" dirty="0" err="1" smtClean="0">
                <a:solidFill>
                  <a:schemeClr val="tx1"/>
                </a:solidFill>
              </a:rPr>
              <a:t>rpcprog.c</a:t>
            </a:r>
            <a:r>
              <a:rPr lang="el-GR" dirty="0" smtClean="0">
                <a:solidFill>
                  <a:schemeClr val="tx1"/>
                </a:solidFill>
              </a:rPr>
              <a:t>, η εφαρμογή του </a:t>
            </a:r>
            <a:r>
              <a:rPr lang="el-GR" dirty="0" err="1" smtClean="0">
                <a:solidFill>
                  <a:schemeClr val="tx1"/>
                </a:solidFill>
              </a:rPr>
              <a:t>διακομιστή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rpcsvc.c</a:t>
            </a:r>
            <a:r>
              <a:rPr lang="el-GR" dirty="0" smtClean="0">
                <a:solidFill>
                  <a:schemeClr val="tx1"/>
                </a:solidFill>
              </a:rPr>
              <a:t> και το πρωτόκολλο έχει οριστεί στο αρχείο </a:t>
            </a:r>
            <a:r>
              <a:rPr lang="el-GR" dirty="0" err="1" smtClean="0">
                <a:solidFill>
                  <a:schemeClr val="tx1"/>
                </a:solidFill>
              </a:rPr>
              <a:t>rpcprog.x</a:t>
            </a:r>
            <a:r>
              <a:rPr lang="el-GR" dirty="0" smtClean="0">
                <a:solidFill>
                  <a:schemeClr val="tx1"/>
                </a:solidFill>
              </a:rPr>
              <a:t> και το </a:t>
            </a:r>
            <a:r>
              <a:rPr lang="el-GR" dirty="0" err="1" smtClean="0">
                <a:solidFill>
                  <a:schemeClr val="tx1"/>
                </a:solidFill>
              </a:rPr>
              <a:t>rpcgen</a:t>
            </a:r>
            <a:r>
              <a:rPr lang="el-GR" dirty="0" smtClean="0">
                <a:solidFill>
                  <a:schemeClr val="tx1"/>
                </a:solidFill>
              </a:rPr>
              <a:t> παρήγαγε τα αρχεία που εξηγήθηκαν παραπάνω : </a:t>
            </a:r>
            <a:r>
              <a:rPr lang="el-GR" dirty="0" err="1" smtClean="0">
                <a:solidFill>
                  <a:schemeClr val="tx1"/>
                </a:solidFill>
              </a:rPr>
              <a:t>rpcprog_clnt.c</a:t>
            </a:r>
            <a:r>
              <a:rPr lang="el-GR" dirty="0" smtClean="0">
                <a:solidFill>
                  <a:schemeClr val="tx1"/>
                </a:solidFill>
              </a:rPr>
              <a:t>, </a:t>
            </a:r>
            <a:r>
              <a:rPr lang="el-GR" dirty="0" err="1" smtClean="0">
                <a:solidFill>
                  <a:schemeClr val="tx1"/>
                </a:solidFill>
              </a:rPr>
              <a:t>rpcprog_svc.c</a:t>
            </a:r>
            <a:r>
              <a:rPr lang="el-GR" dirty="0" smtClean="0">
                <a:solidFill>
                  <a:schemeClr val="tx1"/>
                </a:solidFill>
              </a:rPr>
              <a:t>, </a:t>
            </a:r>
            <a:r>
              <a:rPr lang="el-GR" dirty="0" err="1" smtClean="0">
                <a:solidFill>
                  <a:schemeClr val="tx1"/>
                </a:solidFill>
              </a:rPr>
              <a:t>rpcprog_xdr.c</a:t>
            </a:r>
            <a:r>
              <a:rPr lang="el-GR" dirty="0" smtClean="0">
                <a:solidFill>
                  <a:schemeClr val="tx1"/>
                </a:solidFill>
              </a:rPr>
              <a:t>, </a:t>
            </a:r>
            <a:r>
              <a:rPr lang="el-GR" dirty="0" err="1" smtClean="0">
                <a:solidFill>
                  <a:schemeClr val="tx1"/>
                </a:solidFill>
              </a:rPr>
              <a:t>rpcprog.h</a:t>
            </a:r>
            <a:r>
              <a:rPr lang="el-GR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Τα προγράμματα πελάτη και </a:t>
            </a:r>
            <a:r>
              <a:rPr lang="el-GR" dirty="0" err="1" smtClean="0">
                <a:solidFill>
                  <a:schemeClr val="tx1"/>
                </a:solidFill>
              </a:rPr>
              <a:t>διακομιστή</a:t>
            </a:r>
            <a:r>
              <a:rPr lang="el-GR" dirty="0" smtClean="0">
                <a:solidFill>
                  <a:schemeClr val="tx1"/>
                </a:solidFill>
              </a:rPr>
              <a:t> πρέπει να περιλαμβάνουν την οδηγία #</a:t>
            </a:r>
            <a:r>
              <a:rPr lang="el-GR" dirty="0" err="1" smtClean="0">
                <a:solidFill>
                  <a:schemeClr val="tx1"/>
                </a:solidFill>
              </a:rPr>
              <a:t>include</a:t>
            </a:r>
            <a:r>
              <a:rPr lang="el-GR" dirty="0" smtClean="0">
                <a:solidFill>
                  <a:schemeClr val="tx1"/>
                </a:solidFill>
              </a:rPr>
              <a:t> "</a:t>
            </a:r>
            <a:r>
              <a:rPr lang="el-GR" dirty="0" err="1" smtClean="0">
                <a:solidFill>
                  <a:schemeClr val="tx1"/>
                </a:solidFill>
              </a:rPr>
              <a:t>rpcprog.h</a:t>
            </a:r>
            <a:r>
              <a:rPr lang="el-GR" dirty="0" smtClean="0">
                <a:solidFill>
                  <a:schemeClr val="tx1"/>
                </a:solidFill>
              </a:rPr>
              <a:t>". Τότε: </a:t>
            </a:r>
          </a:p>
          <a:p>
            <a:pPr algn="l"/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Μεταγλωττίζουμε την εφαρμογή του πελάτη, απαιτείται η βιβλιοθήκη δικτυακών υπηρεσιών </a:t>
            </a:r>
            <a:r>
              <a:rPr lang="el-GR" dirty="0" err="1" smtClean="0">
                <a:solidFill>
                  <a:schemeClr val="tx1"/>
                </a:solidFill>
              </a:rPr>
              <a:t>libnsl</a:t>
            </a:r>
            <a:r>
              <a:rPr lang="el-GR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l-GR" dirty="0" err="1" smtClean="0">
                <a:solidFill>
                  <a:schemeClr val="tx1"/>
                </a:solidFill>
              </a:rPr>
              <a:t>gcc</a:t>
            </a:r>
            <a:r>
              <a:rPr lang="el-GR" dirty="0" smtClean="0">
                <a:solidFill>
                  <a:schemeClr val="tx1"/>
                </a:solidFill>
              </a:rPr>
              <a:t> -o </a:t>
            </a:r>
            <a:r>
              <a:rPr lang="el-GR" dirty="0" err="1" smtClean="0">
                <a:solidFill>
                  <a:schemeClr val="tx1"/>
                </a:solidFill>
              </a:rPr>
              <a:t>rpcprog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rpcprog.c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rpcprog_clnt.c</a:t>
            </a:r>
            <a:r>
              <a:rPr lang="el-GR" dirty="0" smtClean="0">
                <a:solidFill>
                  <a:schemeClr val="tx1"/>
                </a:solidFill>
              </a:rPr>
              <a:t> [</a:t>
            </a:r>
            <a:r>
              <a:rPr lang="el-GR" dirty="0" err="1" smtClean="0">
                <a:solidFill>
                  <a:schemeClr val="tx1"/>
                </a:solidFill>
              </a:rPr>
              <a:t>rpcprog_xdr.c</a:t>
            </a:r>
            <a:r>
              <a:rPr lang="el-GR" dirty="0" smtClean="0">
                <a:solidFill>
                  <a:schemeClr val="tx1"/>
                </a:solidFill>
              </a:rPr>
              <a:t>] -</a:t>
            </a:r>
            <a:r>
              <a:rPr lang="el-GR" dirty="0" err="1" smtClean="0">
                <a:solidFill>
                  <a:schemeClr val="tx1"/>
                </a:solidFill>
              </a:rPr>
              <a:t>lnsl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Μεταγλωττίζουμε την εφαρμογή του </a:t>
            </a:r>
            <a:r>
              <a:rPr lang="el-GR" dirty="0" err="1" smtClean="0">
                <a:solidFill>
                  <a:schemeClr val="tx1"/>
                </a:solidFill>
              </a:rPr>
              <a:t>διακομιστή</a:t>
            </a:r>
            <a:r>
              <a:rPr lang="el-GR" dirty="0" smtClean="0">
                <a:solidFill>
                  <a:schemeClr val="tx1"/>
                </a:solidFill>
              </a:rPr>
              <a:t>, απαιτείται η βιβλιοθήκη δικτυακών υπηρεσιών </a:t>
            </a:r>
            <a:r>
              <a:rPr lang="el-GR" dirty="0" err="1" smtClean="0">
                <a:solidFill>
                  <a:schemeClr val="tx1"/>
                </a:solidFill>
              </a:rPr>
              <a:t>libnsl</a:t>
            </a:r>
            <a:r>
              <a:rPr lang="el-GR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l-GR" dirty="0" err="1" smtClean="0">
                <a:solidFill>
                  <a:schemeClr val="tx1"/>
                </a:solidFill>
              </a:rPr>
              <a:t>gcc</a:t>
            </a:r>
            <a:r>
              <a:rPr lang="el-GR" dirty="0" smtClean="0">
                <a:solidFill>
                  <a:schemeClr val="tx1"/>
                </a:solidFill>
              </a:rPr>
              <a:t> -o </a:t>
            </a:r>
            <a:r>
              <a:rPr lang="el-GR" dirty="0" err="1" smtClean="0">
                <a:solidFill>
                  <a:schemeClr val="tx1"/>
                </a:solidFill>
              </a:rPr>
              <a:t>rpcsvc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rpcsvc.c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err="1" smtClean="0">
                <a:solidFill>
                  <a:schemeClr val="tx1"/>
                </a:solidFill>
              </a:rPr>
              <a:t>rpcprog_svc.c</a:t>
            </a:r>
            <a:r>
              <a:rPr lang="el-GR" dirty="0" smtClean="0">
                <a:solidFill>
                  <a:schemeClr val="tx1"/>
                </a:solidFill>
              </a:rPr>
              <a:t> [</a:t>
            </a:r>
            <a:r>
              <a:rPr lang="el-GR" dirty="0" err="1" smtClean="0">
                <a:solidFill>
                  <a:schemeClr val="tx1"/>
                </a:solidFill>
              </a:rPr>
              <a:t>rpcprog_xdr.c</a:t>
            </a:r>
            <a:r>
              <a:rPr lang="el-GR" dirty="0" smtClean="0">
                <a:solidFill>
                  <a:schemeClr val="tx1"/>
                </a:solidFill>
              </a:rPr>
              <a:t>] -</a:t>
            </a:r>
            <a:r>
              <a:rPr lang="el-GR" dirty="0" err="1" smtClean="0">
                <a:solidFill>
                  <a:schemeClr val="tx1"/>
                </a:solidFill>
              </a:rPr>
              <a:t>lnsl</a:t>
            </a:r>
            <a:r>
              <a:rPr lang="el-GR" dirty="0" smtClean="0">
                <a:solidFill>
                  <a:schemeClr val="tx1"/>
                </a:solidFill>
              </a:rPr>
              <a:t/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Τώρα απλά εκτελούμε τα προγράμματα </a:t>
            </a:r>
            <a:r>
              <a:rPr lang="el-GR" dirty="0" err="1" smtClean="0">
                <a:solidFill>
                  <a:schemeClr val="tx1"/>
                </a:solidFill>
              </a:rPr>
              <a:t>rpcprog</a:t>
            </a:r>
            <a:r>
              <a:rPr lang="el-GR" dirty="0" smtClean="0">
                <a:solidFill>
                  <a:schemeClr val="tx1"/>
                </a:solidFill>
              </a:rPr>
              <a:t> και </a:t>
            </a:r>
            <a:r>
              <a:rPr lang="el-GR" dirty="0" err="1" smtClean="0">
                <a:solidFill>
                  <a:schemeClr val="tx1"/>
                </a:solidFill>
              </a:rPr>
              <a:t>rpcsvc</a:t>
            </a:r>
            <a:r>
              <a:rPr lang="el-GR" dirty="0" smtClean="0">
                <a:solidFill>
                  <a:schemeClr val="tx1"/>
                </a:solidFill>
              </a:rPr>
              <a:t> στο πελάτη και </a:t>
            </a:r>
            <a:r>
              <a:rPr lang="el-GR" dirty="0" err="1" smtClean="0">
                <a:solidFill>
                  <a:schemeClr val="tx1"/>
                </a:solidFill>
              </a:rPr>
              <a:t>διακομιστή</a:t>
            </a:r>
            <a:r>
              <a:rPr lang="el-GR" dirty="0" smtClean="0">
                <a:solidFill>
                  <a:schemeClr val="tx1"/>
                </a:solidFill>
              </a:rPr>
              <a:t> αντίστοιχα. Πρώτα πρέπει οι διαδικασίες να καταχωρηθούν (</a:t>
            </a:r>
            <a:r>
              <a:rPr lang="el-GR" dirty="0" err="1" smtClean="0">
                <a:solidFill>
                  <a:schemeClr val="tx1"/>
                </a:solidFill>
              </a:rPr>
              <a:t>registered</a:t>
            </a:r>
            <a:r>
              <a:rPr lang="el-GR" dirty="0" smtClean="0">
                <a:solidFill>
                  <a:schemeClr val="tx1"/>
                </a:solidFill>
              </a:rPr>
              <a:t>) στον </a:t>
            </a:r>
            <a:r>
              <a:rPr lang="el-GR" dirty="0" err="1" smtClean="0">
                <a:solidFill>
                  <a:schemeClr val="tx1"/>
                </a:solidFill>
              </a:rPr>
              <a:t>διακομιστή</a:t>
            </a:r>
            <a:r>
              <a:rPr lang="el-GR" dirty="0" smtClean="0">
                <a:solidFill>
                  <a:schemeClr val="tx1"/>
                </a:solidFill>
              </a:rPr>
              <a:t>, δηλαδή να εκτελείται η υπηρεσία </a:t>
            </a:r>
            <a:r>
              <a:rPr lang="el-GR" dirty="0" err="1" smtClean="0">
                <a:solidFill>
                  <a:schemeClr val="tx1"/>
                </a:solidFill>
              </a:rPr>
              <a:t>portmap</a:t>
            </a:r>
            <a:r>
              <a:rPr lang="el-GR" dirty="0" smtClean="0">
                <a:solidFill>
                  <a:schemeClr val="tx1"/>
                </a:solidFill>
              </a:rPr>
              <a:t>. Η παραπάνω μεταγλώττιση μπορεί να υλοποιηθεί με </a:t>
            </a:r>
            <a:r>
              <a:rPr lang="el-GR" dirty="0" err="1" smtClean="0">
                <a:solidFill>
                  <a:schemeClr val="tx1"/>
                </a:solidFill>
              </a:rPr>
              <a:t>makefiles</a:t>
            </a:r>
            <a:r>
              <a:rPr lang="el-GR" dirty="0" smtClean="0">
                <a:solidFill>
                  <a:schemeClr val="tx1"/>
                </a:solidFill>
              </a:rPr>
              <a:t>. </a:t>
            </a:r>
          </a:p>
          <a:p>
            <a:endParaRPr lang="el-GR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2357430"/>
            <a:ext cx="7772400" cy="14700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3200" b="1" dirty="0" smtClean="0"/>
              <a:t>Data Types – serializing…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Data types passed to and received from remote procedures can be any of a set of predefined types, or programmer-defined types. 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RPC handles arbitrary data structures, regardless of different machines' byte orders or structure layout conventions, by always converting them to a standard transfer format called external data representation (XDR) before sending them over the transport. 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The conversion from a machine representation to XDR is called serializing, and the reverse process is called </a:t>
            </a:r>
            <a:r>
              <a:rPr lang="en-US" sz="2200" dirty="0" err="1" smtClean="0"/>
              <a:t>deserializing</a:t>
            </a:r>
            <a:r>
              <a:rPr lang="en-US" sz="2200" dirty="0" smtClean="0"/>
              <a:t>. </a:t>
            </a:r>
            <a:br>
              <a:rPr lang="en-US" sz="2200" dirty="0" smtClean="0"/>
            </a:br>
            <a:r>
              <a:rPr lang="en-US" sz="2200" dirty="0" smtClean="0"/>
              <a:t>Examples of data structures passed: 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struct</a:t>
            </a:r>
            <a:r>
              <a:rPr lang="en-US" sz="2200" dirty="0" smtClean="0"/>
              <a:t> simple { </a:t>
            </a:r>
            <a:r>
              <a:rPr lang="en-US" sz="2200" dirty="0" err="1" smtClean="0"/>
              <a:t>int</a:t>
            </a:r>
            <a:r>
              <a:rPr lang="en-US" sz="2200" dirty="0" smtClean="0"/>
              <a:t> a; short b; } simple; 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varintarr</a:t>
            </a:r>
            <a:r>
              <a:rPr lang="en-US" sz="2200" dirty="0" smtClean="0"/>
              <a:t> { </a:t>
            </a:r>
            <a:r>
              <a:rPr lang="en-US" sz="2200" dirty="0" err="1" smtClean="0"/>
              <a:t>int</a:t>
            </a:r>
            <a:r>
              <a:rPr lang="en-US" sz="2200" dirty="0" smtClean="0"/>
              <a:t> *data; </a:t>
            </a:r>
            <a:r>
              <a:rPr lang="en-US" sz="2200" dirty="0" err="1" smtClean="0"/>
              <a:t>int</a:t>
            </a:r>
            <a:r>
              <a:rPr lang="en-US" sz="2200" dirty="0" smtClean="0"/>
              <a:t> </a:t>
            </a:r>
            <a:r>
              <a:rPr lang="en-US" sz="2200" dirty="0" err="1" smtClean="0"/>
              <a:t>arrlength</a:t>
            </a:r>
            <a:r>
              <a:rPr lang="en-US" sz="2200" dirty="0" smtClean="0"/>
              <a:t>; } </a:t>
            </a:r>
            <a:r>
              <a:rPr lang="en-US" sz="2200" dirty="0" err="1" smtClean="0"/>
              <a:t>arr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finalexample</a:t>
            </a:r>
            <a:r>
              <a:rPr lang="en-US" sz="2200" dirty="0" smtClean="0"/>
              <a:t> { char *string; 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simple *</a:t>
            </a:r>
            <a:r>
              <a:rPr lang="en-US" sz="2200" dirty="0" err="1" smtClean="0"/>
              <a:t>simplep</a:t>
            </a:r>
            <a:r>
              <a:rPr lang="en-US" sz="2200" dirty="0" smtClean="0"/>
              <a:t>; } </a:t>
            </a:r>
            <a:r>
              <a:rPr lang="en-US" sz="2200" dirty="0" err="1" smtClean="0"/>
              <a:t>finex</a:t>
            </a:r>
            <a:r>
              <a:rPr lang="en-US" sz="2200" dirty="0" smtClean="0"/>
              <a:t>;</a:t>
            </a:r>
            <a:endParaRPr lang="el-GR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928934"/>
            <a:ext cx="8358246" cy="14700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l-GR" sz="2400" b="1" u="sng" dirty="0" smtClean="0"/>
              <a:t>ΑΣΚΗΣΗ  ΕΡΓΑΣΤΗΡΙΟΥ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b="1" i="1" dirty="0" smtClean="0"/>
              <a:t>Στόχος:</a:t>
            </a:r>
            <a:r>
              <a:rPr lang="el-GR" sz="2200" dirty="0" smtClean="0"/>
              <a:t> Να φτιάξουμε (και να ορίσουμε ως τέτοια σε έναν υπολογιστή του δικτύου) μια 'ρουτίνα εξυπηρέτησης' η οποία δεχόμενη ως παραμέτρους δύο ακεραίους, να επιστρέφει το άθροισμά τους. Δημιουργούμε αρχικά το απαιτούμενο αρχείο περιγραφής:</a:t>
            </a:r>
            <a:br>
              <a:rPr lang="el-GR" sz="2200" dirty="0" smtClean="0"/>
            </a:br>
            <a:r>
              <a:rPr lang="el-GR" sz="2200" dirty="0" smtClean="0"/>
              <a:t> </a:t>
            </a:r>
            <a:br>
              <a:rPr lang="el-GR" sz="2200" dirty="0" smtClean="0"/>
            </a:b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{</a:t>
            </a:r>
            <a:r>
              <a:rPr lang="el-GR" sz="2200" dirty="0" smtClean="0"/>
              <a:t> </a:t>
            </a:r>
            <a:br>
              <a:rPr lang="el-GR" sz="2200" dirty="0" smtClean="0"/>
            </a:br>
            <a:r>
              <a:rPr lang="en-US" sz="2200" dirty="0" smtClean="0"/>
              <a:t>	</a:t>
            </a:r>
            <a:r>
              <a:rPr lang="en-US" sz="2200" dirty="0" err="1" smtClean="0"/>
              <a:t>int</a:t>
            </a:r>
            <a:r>
              <a:rPr lang="en-US" sz="2200" dirty="0" smtClean="0"/>
              <a:t> a;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	</a:t>
            </a:r>
            <a:r>
              <a:rPr lang="en-US" sz="2200" dirty="0" err="1" smtClean="0"/>
              <a:t>int</a:t>
            </a:r>
            <a:r>
              <a:rPr lang="en-US" sz="2200" dirty="0" smtClean="0"/>
              <a:t> b;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};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 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program ADD_PROG {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		version ADD_VERS {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			</a:t>
            </a:r>
            <a:r>
              <a:rPr lang="en-US" sz="2200" dirty="0" err="1" smtClean="0"/>
              <a:t>int</a:t>
            </a:r>
            <a:r>
              <a:rPr lang="en-US" sz="2200" dirty="0" smtClean="0"/>
              <a:t> ADD</a:t>
            </a:r>
            <a:r>
              <a:rPr lang="el-GR" sz="2200" dirty="0" smtClean="0"/>
              <a:t>(</a:t>
            </a:r>
            <a:r>
              <a:rPr lang="en-US" sz="2200" dirty="0" err="1" smtClean="0"/>
              <a:t>intpair</a:t>
            </a:r>
            <a:r>
              <a:rPr lang="el-GR" sz="2200" dirty="0" smtClean="0"/>
              <a:t>) = 1;</a:t>
            </a:r>
            <a:br>
              <a:rPr lang="el-GR" sz="2200" dirty="0" smtClean="0"/>
            </a:br>
            <a:r>
              <a:rPr lang="el-GR" sz="2200" dirty="0" smtClean="0"/>
              <a:t>	} = 1;</a:t>
            </a:r>
            <a:br>
              <a:rPr lang="el-GR" sz="2200" dirty="0" smtClean="0"/>
            </a:br>
            <a:r>
              <a:rPr lang="el-GR" sz="2200" dirty="0" smtClean="0"/>
              <a:t>} = 0</a:t>
            </a:r>
            <a:r>
              <a:rPr lang="en-US" sz="2200" dirty="0" smtClean="0"/>
              <a:t>x</a:t>
            </a:r>
            <a:r>
              <a:rPr lang="el-GR" sz="2200" dirty="0" smtClean="0"/>
              <a:t>23451111;</a:t>
            </a:r>
            <a:br>
              <a:rPr lang="el-GR" sz="2200" dirty="0" smtClean="0"/>
            </a:br>
            <a:r>
              <a:rPr lang="el-GR" sz="2200" dirty="0" smtClean="0"/>
              <a:t> </a:t>
            </a:r>
            <a:br>
              <a:rPr lang="el-GR" sz="2200" dirty="0" smtClean="0"/>
            </a:br>
            <a:endParaRPr lang="el-GR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643182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add.h</a:t>
            </a:r>
            <a:r>
              <a:rPr lang="en-US" sz="2400" b="1" u="sng" dirty="0" smtClean="0"/>
              <a:t>  (header file)  */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{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dirty="0" err="1" smtClean="0"/>
              <a:t>int</a:t>
            </a:r>
            <a:r>
              <a:rPr lang="en-US" sz="2200" dirty="0" smtClean="0"/>
              <a:t> a;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dirty="0" err="1" smtClean="0"/>
              <a:t>int</a:t>
            </a:r>
            <a:r>
              <a:rPr lang="en-US" sz="2200" dirty="0" smtClean="0"/>
              <a:t> b;</a:t>
            </a:r>
            <a:br>
              <a:rPr lang="en-US" sz="2200" dirty="0" smtClean="0"/>
            </a:br>
            <a:r>
              <a:rPr lang="en-US" sz="2200" dirty="0" smtClean="0"/>
              <a:t>};</a:t>
            </a:r>
            <a:br>
              <a:rPr lang="en-US" sz="2200" dirty="0" smtClean="0"/>
            </a:br>
            <a:r>
              <a:rPr lang="en-US" sz="2200" dirty="0" err="1" smtClean="0"/>
              <a:t>typedef</a:t>
            </a:r>
            <a:r>
              <a:rPr lang="en-US" sz="2200" dirty="0" smtClean="0"/>
              <a:t>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</a:t>
            </a:r>
            <a:r>
              <a:rPr lang="en-US" sz="2200" dirty="0" err="1" smtClean="0"/>
              <a:t>intpair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#define ADD_PROG 0x23451111</a:t>
            </a:r>
            <a:br>
              <a:rPr lang="en-US" sz="2200" dirty="0" smtClean="0"/>
            </a:br>
            <a:r>
              <a:rPr lang="en-US" sz="2200" dirty="0" smtClean="0"/>
              <a:t>#define ADD_VERS 1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#if defined(__STDC__) || defined(__</a:t>
            </a:r>
            <a:r>
              <a:rPr lang="en-US" sz="2200" dirty="0" err="1" smtClean="0"/>
              <a:t>cplusplus</a:t>
            </a:r>
            <a:r>
              <a:rPr lang="en-US" sz="2200" dirty="0" smtClean="0"/>
              <a:t>)</a:t>
            </a:r>
            <a:br>
              <a:rPr lang="en-US" sz="2200" dirty="0" smtClean="0"/>
            </a:br>
            <a:r>
              <a:rPr lang="en-US" sz="2200" dirty="0" smtClean="0"/>
              <a:t>#define ADD 1</a:t>
            </a:r>
            <a:br>
              <a:rPr lang="en-US" sz="2200" dirty="0" smtClean="0"/>
            </a:br>
            <a:r>
              <a:rPr lang="en-US" sz="2200" dirty="0" smtClean="0"/>
              <a:t>extern  </a:t>
            </a:r>
            <a:r>
              <a:rPr lang="en-US" sz="2200" dirty="0" err="1" smtClean="0"/>
              <a:t>int</a:t>
            </a:r>
            <a:r>
              <a:rPr lang="en-US" sz="2200" dirty="0" smtClean="0"/>
              <a:t> * add_1(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*, CLIENT *);</a:t>
            </a:r>
            <a:br>
              <a:rPr lang="en-US" sz="2200" dirty="0" smtClean="0"/>
            </a:br>
            <a:r>
              <a:rPr lang="en-US" sz="2200" dirty="0" smtClean="0"/>
              <a:t>extern  </a:t>
            </a:r>
            <a:r>
              <a:rPr lang="en-US" sz="2200" dirty="0" err="1" smtClean="0"/>
              <a:t>int</a:t>
            </a:r>
            <a:r>
              <a:rPr lang="en-US" sz="2200" dirty="0" smtClean="0"/>
              <a:t> * add_1_svc(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*,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svc_req</a:t>
            </a:r>
            <a:r>
              <a:rPr lang="en-US" sz="2200" dirty="0" smtClean="0"/>
              <a:t> *);</a:t>
            </a:r>
            <a:br>
              <a:rPr lang="en-US" sz="2200" dirty="0" smtClean="0"/>
            </a:br>
            <a:r>
              <a:rPr lang="en-US" sz="2200" dirty="0" smtClean="0"/>
              <a:t>…………………………………………..</a:t>
            </a:r>
            <a:endParaRPr lang="el-G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928934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add_clnt.c</a:t>
            </a:r>
            <a:r>
              <a:rPr lang="en-US" sz="2400" b="1" u="sng" dirty="0" smtClean="0"/>
              <a:t>  (client stub)  */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400" dirty="0" smtClean="0"/>
              <a:t> </a:t>
            </a:r>
            <a:r>
              <a:rPr lang="en-US" sz="2400" dirty="0" err="1" smtClean="0"/>
              <a:t>int</a:t>
            </a:r>
            <a:r>
              <a:rPr lang="en-US" sz="2400" dirty="0" smtClean="0"/>
              <a:t> *</a:t>
            </a:r>
            <a:br>
              <a:rPr lang="en-US" sz="2400" dirty="0" smtClean="0"/>
            </a:br>
            <a:r>
              <a:rPr lang="en-US" sz="2400" dirty="0" smtClean="0"/>
              <a:t>add_1(</a:t>
            </a:r>
            <a:r>
              <a:rPr lang="en-US" sz="2400" dirty="0" err="1" smtClean="0"/>
              <a:t>intpair</a:t>
            </a:r>
            <a:r>
              <a:rPr lang="en-US" sz="2400" dirty="0" smtClean="0"/>
              <a:t> *</a:t>
            </a:r>
            <a:r>
              <a:rPr lang="en-US" sz="2400" b="1" dirty="0" err="1" smtClean="0"/>
              <a:t>argp</a:t>
            </a:r>
            <a:r>
              <a:rPr lang="en-US" sz="2400" dirty="0" smtClean="0"/>
              <a:t>, CLIENT *</a:t>
            </a:r>
            <a:r>
              <a:rPr lang="en-US" sz="2400" b="1" dirty="0" err="1" smtClean="0"/>
              <a:t>clnt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r>
              <a:rPr lang="en-US" sz="2400" dirty="0" smtClean="0"/>
              <a:t>{</a:t>
            </a:r>
            <a:br>
              <a:rPr lang="en-US" sz="2400" dirty="0" smtClean="0"/>
            </a:br>
            <a:r>
              <a:rPr lang="en-US" sz="2400" dirty="0" smtClean="0"/>
              <a:t>        static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clnt_res</a:t>
            </a:r>
            <a:r>
              <a:rPr lang="en-US" sz="2400" dirty="0" smtClean="0"/>
              <a:t>;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</a:t>
            </a:r>
            <a:r>
              <a:rPr lang="en-US" sz="2400" dirty="0" err="1" smtClean="0"/>
              <a:t>memset</a:t>
            </a:r>
            <a:r>
              <a:rPr lang="en-US" sz="2400" dirty="0" smtClean="0"/>
              <a:t>((char *)&amp;</a:t>
            </a:r>
            <a:r>
              <a:rPr lang="en-US" sz="2400" dirty="0" err="1" smtClean="0"/>
              <a:t>clnt_res</a:t>
            </a:r>
            <a:r>
              <a:rPr lang="en-US" sz="2400" dirty="0" smtClean="0"/>
              <a:t>, 0, </a:t>
            </a:r>
            <a:r>
              <a:rPr lang="en-US" sz="2400" dirty="0" err="1" smtClean="0"/>
              <a:t>sizeof</a:t>
            </a:r>
            <a:r>
              <a:rPr lang="en-US" sz="2400" dirty="0" smtClean="0"/>
              <a:t>(</a:t>
            </a:r>
            <a:r>
              <a:rPr lang="en-US" sz="2400" dirty="0" err="1" smtClean="0"/>
              <a:t>clnt_res</a:t>
            </a:r>
            <a:r>
              <a:rPr lang="en-US" sz="2400" dirty="0" smtClean="0"/>
              <a:t>));</a:t>
            </a:r>
            <a:br>
              <a:rPr lang="en-US" sz="2400" dirty="0" smtClean="0"/>
            </a:br>
            <a:r>
              <a:rPr lang="en-US" sz="2400" dirty="0" smtClean="0"/>
              <a:t>        if (</a:t>
            </a:r>
            <a:r>
              <a:rPr lang="en-US" sz="2400" b="1" dirty="0" err="1" smtClean="0"/>
              <a:t>clnt_call</a:t>
            </a:r>
            <a:r>
              <a:rPr lang="en-US" sz="2400" dirty="0" smtClean="0"/>
              <a:t> (</a:t>
            </a:r>
            <a:r>
              <a:rPr lang="en-US" sz="2400" b="1" dirty="0" err="1" smtClean="0"/>
              <a:t>clnt</a:t>
            </a:r>
            <a:r>
              <a:rPr lang="en-US" sz="2400" dirty="0" smtClean="0"/>
              <a:t>, </a:t>
            </a:r>
            <a:r>
              <a:rPr lang="en-US" sz="2400" b="1" dirty="0" smtClean="0"/>
              <a:t>ADD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(</a:t>
            </a:r>
            <a:r>
              <a:rPr lang="en-US" sz="2400" dirty="0" err="1" smtClean="0"/>
              <a:t>xdrproc_t</a:t>
            </a:r>
            <a:r>
              <a:rPr lang="en-US" sz="2400" dirty="0" smtClean="0"/>
              <a:t>) </a:t>
            </a:r>
            <a:r>
              <a:rPr lang="en-US" sz="2400" dirty="0" err="1" smtClean="0"/>
              <a:t>xdr_intpair</a:t>
            </a:r>
            <a:r>
              <a:rPr lang="en-US" sz="2400" dirty="0" smtClean="0"/>
              <a:t>, (</a:t>
            </a:r>
            <a:r>
              <a:rPr lang="en-US" sz="2400" dirty="0" err="1" smtClean="0"/>
              <a:t>caddr_t</a:t>
            </a:r>
            <a:r>
              <a:rPr lang="en-US" sz="2400" dirty="0" smtClean="0"/>
              <a:t>) </a:t>
            </a:r>
            <a:r>
              <a:rPr lang="en-US" sz="2400" b="1" dirty="0" err="1" smtClean="0"/>
              <a:t>argp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(</a:t>
            </a:r>
            <a:r>
              <a:rPr lang="en-US" sz="2400" dirty="0" err="1" smtClean="0"/>
              <a:t>xdrproc_t</a:t>
            </a:r>
            <a:r>
              <a:rPr lang="en-US" sz="2400" dirty="0" smtClean="0"/>
              <a:t>) </a:t>
            </a:r>
            <a:r>
              <a:rPr lang="en-US" sz="2400" dirty="0" err="1" smtClean="0"/>
              <a:t>xdr_int</a:t>
            </a:r>
            <a:r>
              <a:rPr lang="en-US" sz="2400" dirty="0" smtClean="0"/>
              <a:t>, (</a:t>
            </a:r>
            <a:r>
              <a:rPr lang="en-US" sz="2400" dirty="0" err="1" smtClean="0"/>
              <a:t>caddr_t</a:t>
            </a:r>
            <a:r>
              <a:rPr lang="en-US" sz="2400" dirty="0" smtClean="0"/>
              <a:t>) &amp;</a:t>
            </a:r>
            <a:r>
              <a:rPr lang="en-US" sz="2400" b="1" dirty="0" err="1" smtClean="0"/>
              <a:t>clnt_res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TIMEOUT) != RPC_SUCCESS) {</a:t>
            </a:r>
            <a:br>
              <a:rPr lang="en-US" sz="2400" dirty="0" smtClean="0"/>
            </a:br>
            <a:r>
              <a:rPr lang="en-US" sz="2400" dirty="0" smtClean="0"/>
              <a:t>                return (NULL);</a:t>
            </a:r>
            <a:br>
              <a:rPr lang="en-US" sz="2400" dirty="0" smtClean="0"/>
            </a:br>
            <a:r>
              <a:rPr lang="en-US" sz="2400" dirty="0" smtClean="0"/>
              <a:t>        }</a:t>
            </a:r>
            <a:br>
              <a:rPr lang="en-US" sz="2400" dirty="0" smtClean="0"/>
            </a:br>
            <a:r>
              <a:rPr lang="en-US" sz="2400" dirty="0" smtClean="0"/>
              <a:t>        return (&amp;</a:t>
            </a:r>
            <a:r>
              <a:rPr lang="en-US" sz="2400" b="1" dirty="0" err="1" smtClean="0"/>
              <a:t>clnt_res</a:t>
            </a:r>
            <a:r>
              <a:rPr lang="en-US" sz="2400" dirty="0" smtClean="0"/>
              <a:t>);</a:t>
            </a:r>
            <a:br>
              <a:rPr lang="en-US" sz="2400" dirty="0" smtClean="0"/>
            </a:br>
            <a:r>
              <a:rPr lang="en-US" sz="2400" dirty="0" smtClean="0"/>
              <a:t>}</a:t>
            </a:r>
            <a:endParaRPr lang="el-G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571744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add_client.c</a:t>
            </a:r>
            <a:r>
              <a:rPr lang="en-US" sz="2400" b="1" u="sng" dirty="0" smtClean="0"/>
              <a:t>  (client application – main)  */ 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int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main (</a:t>
            </a:r>
            <a:r>
              <a:rPr lang="en-US" sz="2200" dirty="0" err="1" smtClean="0"/>
              <a:t>int</a:t>
            </a:r>
            <a:r>
              <a:rPr lang="en-US" sz="2200" dirty="0" smtClean="0"/>
              <a:t> </a:t>
            </a:r>
            <a:r>
              <a:rPr lang="en-US" sz="2200" dirty="0" err="1" smtClean="0"/>
              <a:t>argc</a:t>
            </a:r>
            <a:r>
              <a:rPr lang="en-US" sz="2200" dirty="0" smtClean="0"/>
              <a:t>, char *</a:t>
            </a:r>
            <a:r>
              <a:rPr lang="en-US" sz="2200" dirty="0" err="1" smtClean="0"/>
              <a:t>argv</a:t>
            </a:r>
            <a:r>
              <a:rPr lang="en-US" sz="2200" dirty="0" smtClean="0"/>
              <a:t>[])</a:t>
            </a:r>
            <a:br>
              <a:rPr lang="en-US" sz="2200" dirty="0" smtClean="0"/>
            </a:br>
            <a:r>
              <a:rPr lang="en-US" sz="2200" dirty="0" smtClean="0"/>
              <a:t>{</a:t>
            </a:r>
            <a:br>
              <a:rPr lang="en-US" sz="2200" dirty="0" smtClean="0"/>
            </a:br>
            <a:r>
              <a:rPr lang="en-US" sz="2200" dirty="0" smtClean="0"/>
              <a:t>        char *host;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if (</a:t>
            </a:r>
            <a:r>
              <a:rPr lang="en-US" sz="2200" dirty="0" err="1" smtClean="0"/>
              <a:t>argc</a:t>
            </a:r>
            <a:r>
              <a:rPr lang="en-US" sz="2200" dirty="0" smtClean="0"/>
              <a:t> &lt; 2) {</a:t>
            </a:r>
            <a:br>
              <a:rPr lang="en-US" sz="2200" dirty="0" smtClean="0"/>
            </a:br>
            <a:r>
              <a:rPr lang="en-US" sz="2200" dirty="0" smtClean="0"/>
              <a:t>                </a:t>
            </a:r>
            <a:r>
              <a:rPr lang="en-US" sz="2200" dirty="0" err="1" smtClean="0"/>
              <a:t>printf</a:t>
            </a:r>
            <a:r>
              <a:rPr lang="en-US" sz="2200" dirty="0" smtClean="0"/>
              <a:t> ("usage: %s </a:t>
            </a:r>
            <a:r>
              <a:rPr lang="en-US" sz="2200" dirty="0" err="1" smtClean="0"/>
              <a:t>server_host</a:t>
            </a:r>
            <a:r>
              <a:rPr lang="en-US" sz="2200" dirty="0" smtClean="0"/>
              <a:t>\n", </a:t>
            </a:r>
            <a:r>
              <a:rPr lang="en-US" sz="2200" dirty="0" err="1" smtClean="0"/>
              <a:t>argv</a:t>
            </a:r>
            <a:r>
              <a:rPr lang="en-US" sz="2200" dirty="0" smtClean="0"/>
              <a:t>[0]);</a:t>
            </a:r>
            <a:br>
              <a:rPr lang="en-US" sz="2200" dirty="0" smtClean="0"/>
            </a:br>
            <a:r>
              <a:rPr lang="en-US" sz="2200" dirty="0" smtClean="0"/>
              <a:t>                exit (1);</a:t>
            </a:r>
            <a:br>
              <a:rPr lang="en-US" sz="2200" dirty="0" smtClean="0"/>
            </a:br>
            <a:r>
              <a:rPr lang="en-US" sz="2200" dirty="0" smtClean="0"/>
              <a:t>        }</a:t>
            </a:r>
            <a:br>
              <a:rPr lang="en-US" sz="2200" dirty="0" smtClean="0"/>
            </a:br>
            <a:r>
              <a:rPr lang="en-US" sz="2200" dirty="0" smtClean="0"/>
              <a:t>        host = </a:t>
            </a:r>
            <a:r>
              <a:rPr lang="en-US" sz="2200" dirty="0" err="1" smtClean="0"/>
              <a:t>argv</a:t>
            </a:r>
            <a:r>
              <a:rPr lang="en-US" sz="2200" dirty="0" smtClean="0"/>
              <a:t>[1];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b="1" dirty="0" smtClean="0"/>
              <a:t>add_prog_1 (host);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exit (0);</a:t>
            </a:r>
            <a:br>
              <a:rPr lang="en-US" sz="2200" dirty="0" smtClean="0"/>
            </a:br>
            <a:r>
              <a:rPr lang="en-US" sz="2200" dirty="0" smtClean="0"/>
              <a:t>}</a:t>
            </a: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4E05159-E659-410F-9149-58C2903148AC}" type="datetime1">
              <a:rPr lang="el-GR" altLang="el-GR" smtClean="0">
                <a:cs typeface="Arial" charset="0"/>
              </a:rPr>
              <a:pPr/>
              <a:t>25/1/2019</a:t>
            </a:fld>
            <a:endParaRPr lang="el-GR" altLang="en-US" smtClean="0">
              <a:cs typeface="Arial" charset="0"/>
            </a:endParaRPr>
          </a:p>
        </p:txBody>
      </p:sp>
      <p:sp>
        <p:nvSpPr>
          <p:cNvPr id="819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C7C4EE-A00C-47D6-A7AC-21E8FE6D9F4B}" type="slidenum">
              <a:rPr lang="el-GR" altLang="en-US">
                <a:cs typeface="Arial" charset="0"/>
              </a:rPr>
              <a:pPr/>
              <a:t>2</a:t>
            </a:fld>
            <a:endParaRPr lang="el-GR" altLang="en-US">
              <a:cs typeface="Arial" charset="0"/>
            </a:endParaRPr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290"/>
            <a:ext cx="7543800" cy="1096962"/>
          </a:xfrm>
        </p:spPr>
        <p:txBody>
          <a:bodyPr/>
          <a:lstStyle/>
          <a:p>
            <a:pPr eaLnBrk="1" hangingPunct="1"/>
            <a:r>
              <a:rPr lang="el-GR" altLang="el-GR" sz="3200" b="1" dirty="0" smtClean="0">
                <a:latin typeface="Times New Roman" pitchFamily="18" charset="0"/>
              </a:rPr>
              <a:t>Επικοινωνία με χρήση απομακρυσμένων διαδικασιών</a:t>
            </a:r>
          </a:p>
        </p:txBody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14346" y="1643050"/>
            <a:ext cx="9144000" cy="4411663"/>
          </a:xfrm>
        </p:spPr>
        <p:txBody>
          <a:bodyPr>
            <a:normAutofit lnSpcReduction="10000"/>
          </a:bodyPr>
          <a:lstStyle/>
          <a:p>
            <a:pPr lvl="1" eaLnBrk="1" hangingPunct="1"/>
            <a:r>
              <a:rPr lang="el-GR" altLang="el-GR" sz="2400" b="1" dirty="0" smtClean="0">
                <a:latin typeface="Times New Roman" pitchFamily="18" charset="0"/>
              </a:rPr>
              <a:t>Τα προγράμματα μπορούν να καλούν διαδικασίες που εκτελούνται σε διαφορετικές μηχανές (</a:t>
            </a:r>
            <a:r>
              <a:rPr lang="en-US" altLang="el-GR" sz="2400" b="1" dirty="0" err="1" smtClean="0">
                <a:latin typeface="Times New Roman" pitchFamily="18" charset="0"/>
              </a:rPr>
              <a:t>Birrell</a:t>
            </a:r>
            <a:r>
              <a:rPr lang="en-US" altLang="el-GR" sz="2400" b="1" dirty="0" smtClean="0">
                <a:latin typeface="Times New Roman" pitchFamily="18" charset="0"/>
              </a:rPr>
              <a:t> &amp; Nelson 1984)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lvl="1" eaLnBrk="1" hangingPunct="1"/>
            <a:r>
              <a:rPr lang="el-GR" altLang="el-GR" sz="2400" b="1" dirty="0" smtClean="0">
                <a:latin typeface="Times New Roman" pitchFamily="18" charset="0"/>
              </a:rPr>
              <a:t>Παρόμοια με κλήσεις τοπικών διαδικασιών</a:t>
            </a:r>
          </a:p>
          <a:p>
            <a:pPr lvl="1" eaLnBrk="1" hangingPunct="1"/>
            <a:r>
              <a:rPr lang="el-GR" altLang="el-GR" sz="2400" b="1" dirty="0" smtClean="0">
                <a:latin typeface="Times New Roman" pitchFamily="18" charset="0"/>
              </a:rPr>
              <a:t>Απόκρυψη της πραγματικής επικοινωνίας - Δεν λαμβάνεται γνώση της μεταβίβασης των μηνυμάτων και της λειτουργίας εισόδου/εξόδου</a:t>
            </a:r>
          </a:p>
          <a:p>
            <a:pPr lvl="1" eaLnBrk="1" hangingPunct="1"/>
            <a:r>
              <a:rPr lang="el-GR" altLang="el-GR" sz="2400" b="1" dirty="0" smtClean="0">
                <a:latin typeface="Times New Roman" pitchFamily="18" charset="0"/>
              </a:rPr>
              <a:t>Όταν μία διαδικασία στη μηχανή Α καλέσει μία διαδικασία στη μηχανή Β, η εκτέλεση της διεργασίας στην Α αναστέλλεται και η εκτέλεση της καλούμενης διαδικασίας συνεχίζεται στη μηχανή Β</a:t>
            </a:r>
          </a:p>
          <a:p>
            <a:pPr lvl="1" eaLnBrk="1" hangingPunct="1"/>
            <a:r>
              <a:rPr lang="el-GR" altLang="el-GR" sz="2400" b="1" dirty="0" smtClean="0">
                <a:latin typeface="Times New Roman" pitchFamily="18" charset="0"/>
              </a:rPr>
              <a:t>Πληροφορίες δίνονται από την καλούσα και την καλούμενη με τη μορφή παραμέτρων</a:t>
            </a:r>
          </a:p>
          <a:p>
            <a:pPr lvl="1" eaLnBrk="1" hangingPunct="1"/>
            <a:endParaRPr lang="en-US" altLang="el-GR" sz="2400" b="1" dirty="0" smtClean="0">
              <a:latin typeface="Times New Roman" pitchFamily="18" charset="0"/>
            </a:endParaRPr>
          </a:p>
          <a:p>
            <a:pPr lvl="1" eaLnBrk="1" hangingPunct="1"/>
            <a:endParaRPr lang="el-GR" altLang="el-GR" sz="24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714620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add_client.c</a:t>
            </a:r>
            <a:r>
              <a:rPr lang="en-US" sz="2400" b="1" u="sng" dirty="0" smtClean="0"/>
              <a:t>  (client application – cont.)  */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 void</a:t>
            </a:r>
            <a:br>
              <a:rPr lang="en-US" sz="2200" dirty="0" smtClean="0"/>
            </a:br>
            <a:r>
              <a:rPr lang="en-US" sz="2200" b="1" dirty="0" smtClean="0"/>
              <a:t>add_prog_1(char *host)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{</a:t>
            </a:r>
            <a:br>
              <a:rPr lang="en-US" sz="2200" dirty="0" smtClean="0"/>
            </a:br>
            <a:r>
              <a:rPr lang="en-US" sz="2200" dirty="0" smtClean="0"/>
              <a:t>        CLIENT *</a:t>
            </a:r>
            <a:r>
              <a:rPr lang="en-US" sz="2200" dirty="0" err="1" smtClean="0"/>
              <a:t>clnt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dirty="0" err="1" smtClean="0"/>
              <a:t>int</a:t>
            </a:r>
            <a:r>
              <a:rPr lang="en-US" sz="2200" dirty="0" smtClean="0"/>
              <a:t>  *result_1;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 add_1_arg;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#</a:t>
            </a:r>
            <a:r>
              <a:rPr lang="en-US" sz="2200" dirty="0" err="1" smtClean="0"/>
              <a:t>ifndef</a:t>
            </a:r>
            <a:r>
              <a:rPr lang="en-US" sz="2200" dirty="0" smtClean="0"/>
              <a:t> DEBUG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b="1" dirty="0" err="1" smtClean="0"/>
              <a:t>clnt</a:t>
            </a:r>
            <a:r>
              <a:rPr lang="en-US" sz="2200" b="1" dirty="0" smtClean="0"/>
              <a:t> = </a:t>
            </a:r>
            <a:r>
              <a:rPr lang="en-US" sz="2200" b="1" dirty="0" err="1" smtClean="0"/>
              <a:t>clnt_create</a:t>
            </a:r>
            <a:r>
              <a:rPr lang="en-US" sz="2200" b="1" dirty="0" smtClean="0"/>
              <a:t> (host, ADD_PROG, ADD_VERS, "</a:t>
            </a:r>
            <a:r>
              <a:rPr lang="en-US" sz="2200" b="1" dirty="0" err="1" smtClean="0"/>
              <a:t>udp</a:t>
            </a:r>
            <a:r>
              <a:rPr lang="en-US" sz="2200" b="1" dirty="0" smtClean="0"/>
              <a:t>");</a:t>
            </a:r>
            <a:br>
              <a:rPr lang="en-US" sz="2200" b="1" dirty="0" smtClean="0"/>
            </a:br>
            <a:r>
              <a:rPr lang="en-US" sz="2200" dirty="0" smtClean="0"/>
              <a:t>        if (</a:t>
            </a:r>
            <a:r>
              <a:rPr lang="en-US" sz="2200" dirty="0" err="1" smtClean="0"/>
              <a:t>clnt</a:t>
            </a:r>
            <a:r>
              <a:rPr lang="en-US" sz="2200" dirty="0" smtClean="0"/>
              <a:t> == NULL) {</a:t>
            </a:r>
            <a:br>
              <a:rPr lang="en-US" sz="2200" dirty="0" smtClean="0"/>
            </a:br>
            <a:r>
              <a:rPr lang="en-US" sz="2200" dirty="0" smtClean="0"/>
              <a:t>                </a:t>
            </a:r>
            <a:r>
              <a:rPr lang="en-US" sz="2200" dirty="0" err="1" smtClean="0"/>
              <a:t>clnt_pcreateerror</a:t>
            </a:r>
            <a:r>
              <a:rPr lang="en-US" sz="2200" dirty="0" smtClean="0"/>
              <a:t> (host);</a:t>
            </a:r>
            <a:br>
              <a:rPr lang="en-US" sz="2200" dirty="0" smtClean="0"/>
            </a:br>
            <a:r>
              <a:rPr lang="en-US" sz="2200" dirty="0" smtClean="0"/>
              <a:t>                exit (1);</a:t>
            </a:r>
            <a:br>
              <a:rPr lang="en-US" sz="2200" dirty="0" smtClean="0"/>
            </a:br>
            <a:r>
              <a:rPr lang="en-US" sz="2200" dirty="0" smtClean="0"/>
              <a:t>        }</a:t>
            </a:r>
            <a:br>
              <a:rPr lang="en-US" sz="2200" dirty="0" smtClean="0"/>
            </a:br>
            <a:r>
              <a:rPr lang="en-US" sz="2200" dirty="0" smtClean="0"/>
              <a:t>#</a:t>
            </a:r>
            <a:r>
              <a:rPr lang="en-US" sz="2200" dirty="0" err="1" smtClean="0"/>
              <a:t>endif</a:t>
            </a:r>
            <a:r>
              <a:rPr lang="en-US" sz="2200" dirty="0" smtClean="0"/>
              <a:t>  /* DEBUG */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/>
              <a:t>        result_1 = add_1(&amp;add_1_arg, </a:t>
            </a:r>
            <a:r>
              <a:rPr lang="en-US" sz="2200" b="1" dirty="0" err="1" smtClean="0"/>
              <a:t>clnt</a:t>
            </a:r>
            <a:r>
              <a:rPr lang="en-US" sz="2200" b="1" dirty="0" smtClean="0"/>
              <a:t>);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if (result_1 == (</a:t>
            </a:r>
            <a:r>
              <a:rPr lang="en-US" sz="2200" dirty="0" err="1" smtClean="0"/>
              <a:t>int</a:t>
            </a:r>
            <a:r>
              <a:rPr lang="en-US" sz="2200" dirty="0" smtClean="0"/>
              <a:t> *) NULL) {</a:t>
            </a:r>
            <a:br>
              <a:rPr lang="en-US" sz="2200" dirty="0" smtClean="0"/>
            </a:br>
            <a:r>
              <a:rPr lang="en-US" sz="2200" dirty="0" smtClean="0"/>
              <a:t>                </a:t>
            </a:r>
            <a:r>
              <a:rPr lang="en-US" sz="2200" dirty="0" err="1" smtClean="0"/>
              <a:t>clnt_perror</a:t>
            </a:r>
            <a:r>
              <a:rPr lang="en-US" sz="2200" dirty="0" smtClean="0"/>
              <a:t> (</a:t>
            </a:r>
            <a:r>
              <a:rPr lang="en-US" sz="2200" dirty="0" err="1" smtClean="0"/>
              <a:t>clnt</a:t>
            </a:r>
            <a:r>
              <a:rPr lang="en-US" sz="2200" dirty="0" smtClean="0"/>
              <a:t>, "call failed");		……………</a:t>
            </a:r>
            <a:endParaRPr lang="el-G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85720" y="2714620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add_server.c</a:t>
            </a:r>
            <a:r>
              <a:rPr lang="en-US" sz="2400" b="1" u="sng" dirty="0" smtClean="0"/>
              <a:t>  (server application)  */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 #include “</a:t>
            </a:r>
            <a:r>
              <a:rPr lang="en-US" sz="2200" dirty="0" err="1" smtClean="0"/>
              <a:t>add.h</a:t>
            </a:r>
            <a:r>
              <a:rPr lang="en-US" sz="2200" dirty="0" smtClean="0"/>
              <a:t>”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err="1" smtClean="0"/>
              <a:t>int</a:t>
            </a:r>
            <a:r>
              <a:rPr lang="en-US" sz="2200" dirty="0" smtClean="0"/>
              <a:t> *</a:t>
            </a:r>
            <a:br>
              <a:rPr lang="en-US" sz="2200" dirty="0" smtClean="0"/>
            </a:br>
            <a:r>
              <a:rPr lang="en-US" sz="2200" dirty="0" smtClean="0"/>
              <a:t>add_1_svc(</a:t>
            </a:r>
            <a:r>
              <a:rPr lang="en-US" sz="2200" dirty="0" err="1" smtClean="0"/>
              <a:t>intpair</a:t>
            </a:r>
            <a:r>
              <a:rPr lang="en-US" sz="2200" dirty="0" smtClean="0"/>
              <a:t> *</a:t>
            </a:r>
            <a:r>
              <a:rPr lang="en-US" sz="2200" dirty="0" err="1" smtClean="0"/>
              <a:t>argp</a:t>
            </a:r>
            <a:r>
              <a:rPr lang="en-US" sz="2200" dirty="0" smtClean="0"/>
              <a:t>,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svc_req</a:t>
            </a:r>
            <a:r>
              <a:rPr lang="en-US" sz="2200" dirty="0" smtClean="0"/>
              <a:t> *</a:t>
            </a:r>
            <a:r>
              <a:rPr lang="en-US" sz="2200" dirty="0" err="1" smtClean="0"/>
              <a:t>rqstp</a:t>
            </a:r>
            <a:r>
              <a:rPr lang="en-US" sz="2200" dirty="0" smtClean="0"/>
              <a:t>)</a:t>
            </a:r>
            <a:br>
              <a:rPr lang="en-US" sz="2200" dirty="0" smtClean="0"/>
            </a:br>
            <a:r>
              <a:rPr lang="en-US" sz="2200" dirty="0" smtClean="0"/>
              <a:t>{</a:t>
            </a:r>
            <a:br>
              <a:rPr lang="en-US" sz="2200" dirty="0" smtClean="0"/>
            </a:br>
            <a:r>
              <a:rPr lang="en-US" sz="2200" dirty="0" smtClean="0"/>
              <a:t>        static </a:t>
            </a:r>
            <a:r>
              <a:rPr lang="en-US" sz="2200" dirty="0" err="1" smtClean="0"/>
              <a:t>int</a:t>
            </a:r>
            <a:r>
              <a:rPr lang="en-US" sz="2200" dirty="0" smtClean="0"/>
              <a:t>  result;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/*</a:t>
            </a:r>
            <a:br>
              <a:rPr lang="en-US" sz="2200" dirty="0" smtClean="0"/>
            </a:br>
            <a:r>
              <a:rPr lang="en-US" sz="2200" dirty="0" smtClean="0"/>
              <a:t>         * insert server code here</a:t>
            </a:r>
            <a:br>
              <a:rPr lang="en-US" sz="2200" dirty="0" smtClean="0"/>
            </a:br>
            <a:r>
              <a:rPr lang="en-US" sz="2200" dirty="0" smtClean="0"/>
              <a:t>         */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return &amp;result;</a:t>
            </a:r>
            <a:br>
              <a:rPr lang="en-US" sz="2200" dirty="0" smtClean="0"/>
            </a:br>
            <a:r>
              <a:rPr lang="en-US" sz="2200" dirty="0" smtClean="0"/>
              <a:t>}</a:t>
            </a:r>
            <a:endParaRPr lang="el-G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2857496"/>
            <a:ext cx="8358246" cy="1470025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n-US" sz="2400" b="1" u="sng" dirty="0" smtClean="0"/>
              <a:t>/* </a:t>
            </a:r>
            <a:r>
              <a:rPr lang="en-US" sz="2400" b="1" u="sng" dirty="0" err="1" smtClean="0"/>
              <a:t>add_svc.c</a:t>
            </a:r>
            <a:r>
              <a:rPr lang="en-US" sz="2400" b="1" u="sng" dirty="0" smtClean="0"/>
              <a:t>  (server stub)  */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n-US" sz="2200" dirty="0" smtClean="0"/>
              <a:t> static void</a:t>
            </a:r>
            <a:br>
              <a:rPr lang="en-US" sz="2200" dirty="0" smtClean="0"/>
            </a:br>
            <a:r>
              <a:rPr lang="en-US" sz="2200" dirty="0" smtClean="0"/>
              <a:t>add_prog_1(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svc_req</a:t>
            </a:r>
            <a:r>
              <a:rPr lang="en-US" sz="2200" dirty="0" smtClean="0"/>
              <a:t> *</a:t>
            </a:r>
            <a:r>
              <a:rPr lang="en-US" sz="2200" dirty="0" err="1" smtClean="0"/>
              <a:t>rqstp</a:t>
            </a:r>
            <a:r>
              <a:rPr lang="en-US" sz="2200" dirty="0" smtClean="0"/>
              <a:t>, register SVCXPRT *</a:t>
            </a:r>
            <a:r>
              <a:rPr lang="en-US" sz="2200" dirty="0" err="1" smtClean="0"/>
              <a:t>transp</a:t>
            </a:r>
            <a:r>
              <a:rPr lang="en-US" sz="2200" dirty="0" smtClean="0"/>
              <a:t>)</a:t>
            </a:r>
            <a:br>
              <a:rPr lang="en-US" sz="2200" dirty="0" smtClean="0"/>
            </a:br>
            <a:r>
              <a:rPr lang="en-US" sz="2200" dirty="0" smtClean="0"/>
              <a:t>{</a:t>
            </a:r>
            <a:br>
              <a:rPr lang="en-US" sz="2200" dirty="0" smtClean="0"/>
            </a:br>
            <a:r>
              <a:rPr lang="en-US" sz="2200" dirty="0" smtClean="0"/>
              <a:t>                switch (</a:t>
            </a:r>
            <a:r>
              <a:rPr lang="en-US" sz="2200" dirty="0" err="1" smtClean="0"/>
              <a:t>rqstp</a:t>
            </a:r>
            <a:r>
              <a:rPr lang="en-US" sz="2200" dirty="0" smtClean="0"/>
              <a:t>-&gt;</a:t>
            </a:r>
            <a:r>
              <a:rPr lang="en-US" sz="2200" dirty="0" err="1" smtClean="0"/>
              <a:t>rq_proc</a:t>
            </a:r>
            <a:r>
              <a:rPr lang="en-US" sz="2200" dirty="0" smtClean="0"/>
              <a:t>) {</a:t>
            </a:r>
            <a:br>
              <a:rPr lang="en-US" sz="2200" dirty="0" smtClean="0"/>
            </a:br>
            <a:r>
              <a:rPr lang="en-US" sz="2200" dirty="0" smtClean="0"/>
              <a:t>        ……………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case ADD:</a:t>
            </a:r>
            <a:br>
              <a:rPr lang="en-US" sz="2200" dirty="0" smtClean="0"/>
            </a:br>
            <a:r>
              <a:rPr lang="en-US" sz="2200" dirty="0" smtClean="0"/>
              <a:t>                _</a:t>
            </a:r>
            <a:r>
              <a:rPr lang="en-US" sz="2200" dirty="0" err="1" smtClean="0"/>
              <a:t>xdr_argument</a:t>
            </a:r>
            <a:r>
              <a:rPr lang="en-US" sz="2200" dirty="0" smtClean="0"/>
              <a:t> = (</a:t>
            </a:r>
            <a:r>
              <a:rPr lang="en-US" sz="2200" dirty="0" err="1" smtClean="0"/>
              <a:t>xdrproc_t</a:t>
            </a:r>
            <a:r>
              <a:rPr lang="en-US" sz="2200" dirty="0" smtClean="0"/>
              <a:t>) </a:t>
            </a:r>
            <a:r>
              <a:rPr lang="en-US" sz="2200" dirty="0" err="1" smtClean="0"/>
              <a:t>xdr_intpair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>                _</a:t>
            </a:r>
            <a:r>
              <a:rPr lang="en-US" sz="2200" dirty="0" err="1" smtClean="0"/>
              <a:t>xdr_result</a:t>
            </a:r>
            <a:r>
              <a:rPr lang="en-US" sz="2200" dirty="0" smtClean="0"/>
              <a:t> = (</a:t>
            </a:r>
            <a:r>
              <a:rPr lang="en-US" sz="2200" dirty="0" err="1" smtClean="0"/>
              <a:t>xdrproc_t</a:t>
            </a:r>
            <a:r>
              <a:rPr lang="en-US" sz="2200" dirty="0" smtClean="0"/>
              <a:t>) </a:t>
            </a:r>
            <a:r>
              <a:rPr lang="en-US" sz="2200" dirty="0" err="1" smtClean="0"/>
              <a:t>xdr_int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>                local = (char *(*)(char *, </a:t>
            </a:r>
            <a:r>
              <a:rPr lang="en-US" sz="2200" dirty="0" err="1" smtClean="0"/>
              <a:t>struct</a:t>
            </a:r>
            <a:r>
              <a:rPr lang="en-US" sz="2200" dirty="0" smtClean="0"/>
              <a:t> </a:t>
            </a:r>
            <a:r>
              <a:rPr lang="en-US" sz="2200" dirty="0" err="1" smtClean="0"/>
              <a:t>svc_req</a:t>
            </a:r>
            <a:r>
              <a:rPr lang="en-US" sz="2200" dirty="0" smtClean="0"/>
              <a:t> *)) add_1_svc;</a:t>
            </a:r>
            <a:br>
              <a:rPr lang="en-US" sz="2200" dirty="0" smtClean="0"/>
            </a:br>
            <a:r>
              <a:rPr lang="en-US" sz="2200" dirty="0" smtClean="0"/>
              <a:t>………….. </a:t>
            </a:r>
            <a:r>
              <a:rPr lang="en-US" sz="2200" dirty="0" err="1" smtClean="0"/>
              <a:t>svc_sendreply</a:t>
            </a:r>
            <a:r>
              <a:rPr lang="en-US" sz="2200" dirty="0" smtClean="0"/>
              <a:t>()…….</a:t>
            </a:r>
            <a:br>
              <a:rPr lang="en-US" sz="2200" dirty="0" smtClean="0"/>
            </a:br>
            <a:r>
              <a:rPr lang="en-US" sz="2200" dirty="0" smtClean="0"/>
              <a:t>……………………………………………</a:t>
            </a:r>
            <a:br>
              <a:rPr lang="en-US" sz="2200" dirty="0" smtClean="0"/>
            </a:br>
            <a:r>
              <a:rPr lang="en-US" sz="2200" dirty="0" smtClean="0"/>
              <a:t> </a:t>
            </a:r>
            <a:r>
              <a:rPr lang="en-US" sz="2200" dirty="0" err="1" smtClean="0"/>
              <a:t>int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main (</a:t>
            </a:r>
            <a:r>
              <a:rPr lang="en-US" sz="2200" dirty="0" err="1" smtClean="0"/>
              <a:t>int</a:t>
            </a:r>
            <a:r>
              <a:rPr lang="en-US" sz="2200" dirty="0" smtClean="0"/>
              <a:t> </a:t>
            </a:r>
            <a:r>
              <a:rPr lang="en-US" sz="2200" dirty="0" err="1" smtClean="0"/>
              <a:t>argc</a:t>
            </a:r>
            <a:r>
              <a:rPr lang="en-US" sz="2200" dirty="0" smtClean="0"/>
              <a:t>, char **</a:t>
            </a:r>
            <a:r>
              <a:rPr lang="en-US" sz="2200" dirty="0" err="1" smtClean="0"/>
              <a:t>argv</a:t>
            </a:r>
            <a:r>
              <a:rPr lang="en-US" sz="2200" dirty="0" smtClean="0"/>
              <a:t>)</a:t>
            </a:r>
            <a:br>
              <a:rPr lang="en-US" sz="2200" dirty="0" smtClean="0"/>
            </a:br>
            <a:r>
              <a:rPr lang="en-US" sz="2200" dirty="0" smtClean="0"/>
              <a:t>{</a:t>
            </a:r>
            <a:br>
              <a:rPr lang="en-US" sz="2200" dirty="0" smtClean="0"/>
            </a:br>
            <a:r>
              <a:rPr lang="en-US" sz="2200" dirty="0" smtClean="0"/>
              <a:t>        register SVCXPRT *</a:t>
            </a:r>
            <a:r>
              <a:rPr lang="en-US" sz="2200" dirty="0" err="1" smtClean="0"/>
              <a:t>transp</a:t>
            </a:r>
            <a:r>
              <a:rPr lang="en-US" sz="2200" dirty="0" smtClean="0"/>
              <a:t>;</a:t>
            </a:r>
            <a:br>
              <a:rPr lang="en-US" sz="2200" dirty="0" smtClean="0"/>
            </a:br>
            <a:r>
              <a:rPr lang="en-US" sz="2200" dirty="0" smtClean="0"/>
              <a:t>        </a:t>
            </a:r>
            <a:r>
              <a:rPr lang="en-US" sz="2200" dirty="0" err="1" smtClean="0"/>
              <a:t>pmap_unset</a:t>
            </a:r>
            <a:r>
              <a:rPr lang="en-US" sz="2200" dirty="0" smtClean="0"/>
              <a:t> (ADD_PROG, ADD_VERS); </a:t>
            </a:r>
            <a:br>
              <a:rPr lang="en-US" sz="2200" dirty="0" smtClean="0"/>
            </a:br>
            <a:r>
              <a:rPr lang="en-US" sz="2200" dirty="0" smtClean="0"/>
              <a:t>…………… </a:t>
            </a:r>
            <a:r>
              <a:rPr lang="en-US" sz="2200" dirty="0" err="1" smtClean="0"/>
              <a:t>svc_register</a:t>
            </a:r>
            <a:r>
              <a:rPr lang="en-US" sz="2200" dirty="0" smtClean="0"/>
              <a:t>()……..</a:t>
            </a:r>
            <a:br>
              <a:rPr lang="en-US" sz="2200" dirty="0" smtClean="0"/>
            </a:br>
            <a:r>
              <a:rPr lang="en-US" sz="2200" dirty="0" smtClean="0"/>
              <a:t>…………… </a:t>
            </a:r>
            <a:r>
              <a:rPr lang="en-US" sz="2200" dirty="0" err="1" smtClean="0"/>
              <a:t>svc_run</a:t>
            </a:r>
            <a:r>
              <a:rPr lang="en-US" sz="2200" dirty="0" smtClean="0"/>
              <a:t>()……….....</a:t>
            </a:r>
            <a:r>
              <a:rPr lang="el-GR" sz="2200" dirty="0" smtClean="0"/>
              <a:t/>
            </a:r>
            <a:br>
              <a:rPr lang="el-GR" sz="2200" dirty="0" smtClean="0"/>
            </a:br>
            <a:endParaRPr 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/>
              <a:t>Remote Procedure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5118100"/>
            <a:ext cx="7600950" cy="1193800"/>
          </a:xfrm>
        </p:spPr>
        <p:txBody>
          <a:bodyPr/>
          <a:lstStyle/>
          <a:p>
            <a:r>
              <a:rPr lang="en-US"/>
              <a:t>Steps in making a remote procedure call</a:t>
            </a:r>
            <a:endParaRPr lang="en-US" sz="3600"/>
          </a:p>
          <a:p>
            <a:pPr lvl="1"/>
            <a:r>
              <a:rPr lang="en-US"/>
              <a:t>the stubs are shaded gray</a:t>
            </a:r>
            <a:endParaRPr lang="en-US" sz="3200"/>
          </a:p>
        </p:txBody>
      </p:sp>
      <p:pic>
        <p:nvPicPr>
          <p:cNvPr id="30726" name="Picture 6" descr="C:\B\b4\JPG\foo\8-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25" y="1155700"/>
            <a:ext cx="79883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2B24622-0C47-45F4-B28F-7011D649ABBA}" type="datetime1">
              <a:rPr lang="el-GR" altLang="el-GR" smtClean="0">
                <a:cs typeface="Arial" charset="0"/>
              </a:rPr>
              <a:pPr/>
              <a:t>25/1/2019</a:t>
            </a:fld>
            <a:endParaRPr lang="el-GR" altLang="en-US" smtClean="0">
              <a:cs typeface="Arial" charset="0"/>
            </a:endParaRPr>
          </a:p>
        </p:txBody>
      </p:sp>
      <p:sp>
        <p:nvSpPr>
          <p:cNvPr id="829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3AE0E3-5F63-4423-9D64-81BF698FC2E9}" type="slidenum">
              <a:rPr lang="el-GR" altLang="en-US">
                <a:cs typeface="Arial" charset="0"/>
              </a:rPr>
              <a:pPr/>
              <a:t>4</a:t>
            </a:fld>
            <a:endParaRPr lang="el-GR" altLang="en-US">
              <a:cs typeface="Arial" charset="0"/>
            </a:endParaRPr>
          </a:p>
        </p:txBody>
      </p:sp>
      <p:sp>
        <p:nvSpPr>
          <p:cNvPr id="829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l-GR" altLang="el-GR" sz="3200" smtClean="0">
                <a:latin typeface="Times New Roman" pitchFamily="18" charset="0"/>
              </a:rPr>
              <a:t>Κλήση απομακρυσμένων διαδικασιών</a:t>
            </a: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457200" y="122238"/>
            <a:ext cx="75438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l-GR" altLang="el-GR" sz="3900" b="1">
              <a:solidFill>
                <a:schemeClr val="tx2"/>
              </a:solidFill>
            </a:endParaRPr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457200" y="5284788"/>
            <a:ext cx="822960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l-GR" altLang="el-GR" sz="2100"/>
          </a:p>
        </p:txBody>
      </p:sp>
      <p:pic>
        <p:nvPicPr>
          <p:cNvPr id="82951" name="Picture 6"/>
          <p:cNvPicPr>
            <a:picLocks noChangeAspect="1" noChangeArrowheads="1"/>
          </p:cNvPicPr>
          <p:nvPr/>
        </p:nvPicPr>
        <p:blipFill>
          <a:blip r:embed="rId2"/>
          <a:srcRect l="32710" t="45317" r="30786" b="41087"/>
          <a:stretch>
            <a:fillRect/>
          </a:stretch>
        </p:blipFill>
        <p:spPr bwMode="auto">
          <a:xfrm>
            <a:off x="3124200" y="3200400"/>
            <a:ext cx="62007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952" name="Picture 7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219200"/>
            <a:ext cx="3429000" cy="2667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0F8C9B5-35EA-4348-83F2-75F67166ED4A}" type="datetime1">
              <a:rPr lang="el-GR" altLang="el-GR" smtClean="0">
                <a:cs typeface="Arial" charset="0"/>
              </a:rPr>
              <a:pPr/>
              <a:t>25/1/2019</a:t>
            </a:fld>
            <a:endParaRPr lang="el-GR" altLang="en-US" smtClean="0">
              <a:cs typeface="Arial" charset="0"/>
            </a:endParaRPr>
          </a:p>
        </p:txBody>
      </p:sp>
      <p:sp>
        <p:nvSpPr>
          <p:cNvPr id="839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6CF5C0-55C0-4D71-89CF-54505F7AD757}" type="slidenum">
              <a:rPr lang="el-GR" altLang="en-US">
                <a:cs typeface="Arial" charset="0"/>
              </a:rPr>
              <a:pPr/>
              <a:t>5</a:t>
            </a:fld>
            <a:endParaRPr lang="el-GR" altLang="en-US">
              <a:cs typeface="Arial" charset="0"/>
            </a:endParaRPr>
          </a:p>
        </p:txBody>
      </p:sp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7543800" cy="1295400"/>
          </a:xfrm>
        </p:spPr>
        <p:txBody>
          <a:bodyPr/>
          <a:lstStyle/>
          <a:p>
            <a:pPr eaLnBrk="1" hangingPunct="1"/>
            <a:r>
              <a:rPr lang="el-GR" altLang="el-GR" sz="3600" b="1" dirty="0" smtClean="0">
                <a:latin typeface="Times New Roman" pitchFamily="18" charset="0"/>
              </a:rPr>
              <a:t>Λειτουργία μηχανισμού </a:t>
            </a:r>
            <a:r>
              <a:rPr lang="en-US" altLang="el-GR" sz="3600" b="1" dirty="0" smtClean="0">
                <a:latin typeface="Times New Roman" pitchFamily="18" charset="0"/>
              </a:rPr>
              <a:t>RPC</a:t>
            </a:r>
            <a:endParaRPr lang="el-GR" altLang="el-GR" sz="3600" b="1" dirty="0" smtClean="0">
              <a:latin typeface="Times New Roman" pitchFamily="18" charset="0"/>
            </a:endParaRPr>
          </a:p>
        </p:txBody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357298"/>
            <a:ext cx="8534400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latin typeface="Times New Roman" pitchFamily="18" charset="0"/>
              </a:rPr>
              <a:t>Η διαφάνεια της λειτουργίας του μηχανισμού </a:t>
            </a:r>
            <a:r>
              <a:rPr lang="en-US" altLang="el-GR" sz="2400" b="1" dirty="0" smtClean="0">
                <a:latin typeface="Times New Roman" pitchFamily="18" charset="0"/>
              </a:rPr>
              <a:t>RPC</a:t>
            </a:r>
            <a:r>
              <a:rPr lang="el-GR" altLang="el-GR" sz="2400" b="1" dirty="0" smtClean="0">
                <a:latin typeface="Times New Roman" pitchFamily="18" charset="0"/>
              </a:rPr>
              <a:t> επιτυγχάνεται με την χρήση στελεχών-υποκατάστατων </a:t>
            </a:r>
            <a:r>
              <a:rPr lang="en-US" altLang="el-GR" sz="2400" b="1" dirty="0" smtClean="0">
                <a:latin typeface="Times New Roman" pitchFamily="18" charset="0"/>
              </a:rPr>
              <a:t>(stubs)</a:t>
            </a:r>
            <a:r>
              <a:rPr lang="el-GR" altLang="el-GR" sz="2400" b="1" dirty="0" smtClean="0">
                <a:latin typeface="Times New Roman" pitchFamily="18" charset="0"/>
              </a:rPr>
              <a:t> </a:t>
            </a:r>
            <a:r>
              <a:rPr lang="en-GB" altLang="el-GR" sz="2400" b="1" dirty="0" smtClean="0">
                <a:latin typeface="Times New Roman" pitchFamily="18" charset="0"/>
              </a:rPr>
              <a:t>client &amp; server</a:t>
            </a:r>
            <a:r>
              <a:rPr lang="el-GR" altLang="el-GR" sz="2400" b="1" dirty="0" smtClean="0">
                <a:latin typeface="Times New Roman" pitchFamily="18" charset="0"/>
              </a:rPr>
              <a:t> της διαδικασίας που καλείται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Στέλεχος  πελάτη (</a:t>
            </a:r>
            <a:r>
              <a:rPr lang="en-GB" altLang="el-GR" sz="2400" b="1" dirty="0" smtClean="0">
                <a:latin typeface="Times New Roman" pitchFamily="18" charset="0"/>
              </a:rPr>
              <a:t>client stub)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Ίδια κλητική ακολουθία με διαδικασία</a:t>
            </a: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Εκδοχή της απομακρυσμένης διαδικασίας στον πελάτη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Στέλεχος </a:t>
            </a:r>
            <a:r>
              <a:rPr lang="el-GR" altLang="el-GR" sz="2400" b="1" dirty="0" err="1" smtClean="0">
                <a:latin typeface="Times New Roman" pitchFamily="18" charset="0"/>
              </a:rPr>
              <a:t>διακομιστή</a:t>
            </a:r>
            <a:r>
              <a:rPr lang="en-GB" altLang="el-GR" sz="2400" b="1" dirty="0" smtClean="0">
                <a:latin typeface="Times New Roman" pitchFamily="18" charset="0"/>
              </a:rPr>
              <a:t> (server stub)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Εκτελεί την κλήση της διαδικασίας</a:t>
            </a:r>
            <a:endParaRPr lang="en-GB" altLang="el-GR" sz="24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Μετατρέπει τις εισερχόμενες κλήσεις σε τοπικές κλήσεις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Υλοποίηση της απομακρυσμένης κλήσης με 2 τοπικές κλήσεις</a:t>
            </a: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Κλήση στελέχους πελάτη τοπικά από πελάτη</a:t>
            </a:r>
          </a:p>
          <a:p>
            <a:pPr lvl="2" eaLnBrk="1" hangingPunct="1">
              <a:lnSpc>
                <a:spcPct val="90000"/>
              </a:lnSpc>
            </a:pPr>
            <a:r>
              <a:rPr lang="el-GR" altLang="el-GR" sz="2400" b="1" dirty="0" smtClean="0">
                <a:latin typeface="Times New Roman" pitchFamily="18" charset="0"/>
              </a:rPr>
              <a:t>Κλήση διαδικασίας τοπικά από το στέλεχος </a:t>
            </a:r>
            <a:r>
              <a:rPr lang="el-GR" altLang="el-GR" sz="2400" b="1" dirty="0" err="1" smtClean="0">
                <a:latin typeface="Times New Roman" pitchFamily="18" charset="0"/>
              </a:rPr>
              <a:t>διακομιστή</a:t>
            </a:r>
            <a:r>
              <a:rPr lang="en-GB" altLang="el-GR" sz="2400" b="1" dirty="0" smtClean="0">
                <a:latin typeface="Times New Roman" pitchFamily="18" charset="0"/>
              </a:rPr>
              <a:t> </a:t>
            </a:r>
            <a:endParaRPr lang="el-GR" altLang="el-GR" sz="24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4FA4273-06A2-4F76-816E-E63D891F13C3}" type="datetime1">
              <a:rPr lang="el-GR" altLang="el-GR" smtClean="0">
                <a:cs typeface="Arial" charset="0"/>
              </a:rPr>
              <a:pPr/>
              <a:t>25/1/2019</a:t>
            </a:fld>
            <a:endParaRPr lang="el-GR" altLang="en-US" smtClean="0">
              <a:cs typeface="Arial" charset="0"/>
            </a:endParaRPr>
          </a:p>
        </p:txBody>
      </p:sp>
      <p:sp>
        <p:nvSpPr>
          <p:cNvPr id="849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D523DD-86A8-436D-A677-145A3DB76A9B}" type="slidenum">
              <a:rPr lang="el-GR" altLang="en-US">
                <a:cs typeface="Arial" charset="0"/>
              </a:rPr>
              <a:pPr/>
              <a:t>6</a:t>
            </a:fld>
            <a:endParaRPr lang="el-GR" altLang="en-US">
              <a:cs typeface="Arial" charset="0"/>
            </a:endParaRPr>
          </a:p>
        </p:txBody>
      </p:sp>
      <p:sp>
        <p:nvSpPr>
          <p:cNvPr id="84998" name="Rectangle 4"/>
          <p:cNvSpPr>
            <a:spLocks noChangeArrowheads="1"/>
          </p:cNvSpPr>
          <p:nvPr/>
        </p:nvSpPr>
        <p:spPr bwMode="auto">
          <a:xfrm>
            <a:off x="304800" y="1600200"/>
            <a:ext cx="8229600" cy="464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l-GR" altLang="el-GR"/>
          </a:p>
        </p:txBody>
      </p:sp>
      <p:sp>
        <p:nvSpPr>
          <p:cNvPr id="84999" name="computr1"/>
          <p:cNvSpPr>
            <a:spLocks noEditPoints="1" noChangeArrowheads="1"/>
          </p:cNvSpPr>
          <p:nvPr/>
        </p:nvSpPr>
        <p:spPr bwMode="auto">
          <a:xfrm>
            <a:off x="4953000" y="2514600"/>
            <a:ext cx="3352800" cy="30480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0 h 21600"/>
              <a:gd name="T4" fmla="*/ 2147483646 w 21600"/>
              <a:gd name="T5" fmla="*/ 0 h 21600"/>
              <a:gd name="T6" fmla="*/ 0 w 21600"/>
              <a:gd name="T7" fmla="*/ 2147483646 h 21600"/>
              <a:gd name="T8" fmla="*/ 0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w 21600"/>
              <a:gd name="T25" fmla="*/ 2147483646 h 21600"/>
              <a:gd name="T26" fmla="*/ 2147483646 w 21600"/>
              <a:gd name="T27" fmla="*/ 2147483646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85000" name="computr1"/>
          <p:cNvSpPr>
            <a:spLocks noEditPoints="1" noChangeArrowheads="1"/>
          </p:cNvSpPr>
          <p:nvPr/>
        </p:nvSpPr>
        <p:spPr bwMode="auto">
          <a:xfrm>
            <a:off x="762000" y="2514600"/>
            <a:ext cx="3352800" cy="30480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0 h 21600"/>
              <a:gd name="T4" fmla="*/ 2147483646 w 21600"/>
              <a:gd name="T5" fmla="*/ 0 h 21600"/>
              <a:gd name="T6" fmla="*/ 0 w 21600"/>
              <a:gd name="T7" fmla="*/ 2147483646 h 21600"/>
              <a:gd name="T8" fmla="*/ 0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w 21600"/>
              <a:gd name="T25" fmla="*/ 2147483646 h 21600"/>
              <a:gd name="T26" fmla="*/ 2147483646 w 21600"/>
              <a:gd name="T27" fmla="*/ 2147483646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85001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 sz="240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Client</a:t>
            </a:r>
            <a:endParaRPr lang="en-GB" altLang="el-GR" sz="240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02" name="Text Box 8"/>
          <p:cNvSpPr txBox="1">
            <a:spLocks noChangeArrowheads="1"/>
          </p:cNvSpPr>
          <p:nvPr/>
        </p:nvSpPr>
        <p:spPr bwMode="auto">
          <a:xfrm>
            <a:off x="5791200" y="3124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 sz="240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Server</a:t>
            </a:r>
            <a:endParaRPr lang="en-GB" altLang="el-GR" sz="240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03" name="Cloud"/>
          <p:cNvSpPr>
            <a:spLocks noChangeAspect="1" noEditPoints="1" noChangeArrowheads="1"/>
          </p:cNvSpPr>
          <p:nvPr/>
        </p:nvSpPr>
        <p:spPr bwMode="auto">
          <a:xfrm>
            <a:off x="1447800" y="4038600"/>
            <a:ext cx="2057400" cy="137953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5004" name="Cloud"/>
          <p:cNvSpPr>
            <a:spLocks noChangeAspect="1" noEditPoints="1" noChangeArrowheads="1"/>
          </p:cNvSpPr>
          <p:nvPr/>
        </p:nvSpPr>
        <p:spPr bwMode="auto">
          <a:xfrm>
            <a:off x="5638800" y="4038600"/>
            <a:ext cx="2057400" cy="137953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5005" name="Text Box 11"/>
          <p:cNvSpPr txBox="1">
            <a:spLocks noChangeArrowheads="1"/>
          </p:cNvSpPr>
          <p:nvPr/>
        </p:nvSpPr>
        <p:spPr bwMode="auto">
          <a:xfrm>
            <a:off x="1600200" y="4343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 sz="240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Stub</a:t>
            </a:r>
            <a:endParaRPr lang="en-GB" altLang="el-GR" sz="240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06" name="Text Box 12"/>
          <p:cNvSpPr txBox="1">
            <a:spLocks noChangeArrowheads="1"/>
          </p:cNvSpPr>
          <p:nvPr/>
        </p:nvSpPr>
        <p:spPr bwMode="auto">
          <a:xfrm>
            <a:off x="5791200" y="4419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 sz="240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Stub</a:t>
            </a:r>
            <a:endParaRPr lang="en-GB" altLang="el-GR" sz="240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07" name="Line 13"/>
          <p:cNvSpPr>
            <a:spLocks noChangeShapeType="1"/>
          </p:cNvSpPr>
          <p:nvPr/>
        </p:nvSpPr>
        <p:spPr bwMode="auto">
          <a:xfrm>
            <a:off x="3048000" y="3581400"/>
            <a:ext cx="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08" name="Line 14"/>
          <p:cNvSpPr>
            <a:spLocks noChangeShapeType="1"/>
          </p:cNvSpPr>
          <p:nvPr/>
        </p:nvSpPr>
        <p:spPr bwMode="auto">
          <a:xfrm>
            <a:off x="1905000" y="3581400"/>
            <a:ext cx="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09" name="Line 15"/>
          <p:cNvSpPr>
            <a:spLocks noChangeShapeType="1"/>
          </p:cNvSpPr>
          <p:nvPr/>
        </p:nvSpPr>
        <p:spPr bwMode="auto">
          <a:xfrm>
            <a:off x="6096000" y="3581400"/>
            <a:ext cx="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10" name="Line 16"/>
          <p:cNvSpPr>
            <a:spLocks noChangeShapeType="1"/>
          </p:cNvSpPr>
          <p:nvPr/>
        </p:nvSpPr>
        <p:spPr bwMode="auto">
          <a:xfrm>
            <a:off x="7239000" y="3581400"/>
            <a:ext cx="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11" name="Text Box 17"/>
          <p:cNvSpPr txBox="1">
            <a:spLocks noChangeArrowheads="1"/>
          </p:cNvSpPr>
          <p:nvPr/>
        </p:nvSpPr>
        <p:spPr bwMode="auto">
          <a:xfrm>
            <a:off x="12192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call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2" name="Text Box 18"/>
          <p:cNvSpPr txBox="1">
            <a:spLocks noChangeArrowheads="1"/>
          </p:cNvSpPr>
          <p:nvPr/>
        </p:nvSpPr>
        <p:spPr bwMode="auto">
          <a:xfrm>
            <a:off x="3048000" y="3810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return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3" name="Text Box 19"/>
          <p:cNvSpPr txBox="1">
            <a:spLocks noChangeArrowheads="1"/>
          </p:cNvSpPr>
          <p:nvPr/>
        </p:nvSpPr>
        <p:spPr bwMode="auto">
          <a:xfrm>
            <a:off x="5181600" y="3810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return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4" name="Text Box 20"/>
          <p:cNvSpPr txBox="1">
            <a:spLocks noChangeArrowheads="1"/>
          </p:cNvSpPr>
          <p:nvPr/>
        </p:nvSpPr>
        <p:spPr bwMode="auto">
          <a:xfrm>
            <a:off x="72390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call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5" name="Text Box 21"/>
          <p:cNvSpPr txBox="1">
            <a:spLocks noChangeArrowheads="1"/>
          </p:cNvSpPr>
          <p:nvPr/>
        </p:nvSpPr>
        <p:spPr bwMode="auto">
          <a:xfrm>
            <a:off x="1447800" y="4419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form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6" name="Text Box 22"/>
          <p:cNvSpPr txBox="1">
            <a:spLocks noChangeArrowheads="1"/>
          </p:cNvSpPr>
          <p:nvPr/>
        </p:nvSpPr>
        <p:spPr bwMode="auto">
          <a:xfrm>
            <a:off x="2819400" y="44196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deform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7" name="Text Box 23"/>
          <p:cNvSpPr txBox="1">
            <a:spLocks noChangeArrowheads="1"/>
          </p:cNvSpPr>
          <p:nvPr/>
        </p:nvSpPr>
        <p:spPr bwMode="auto">
          <a:xfrm>
            <a:off x="5715000" y="4495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form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8" name="Text Box 24"/>
          <p:cNvSpPr txBox="1">
            <a:spLocks noChangeArrowheads="1"/>
          </p:cNvSpPr>
          <p:nvPr/>
        </p:nvSpPr>
        <p:spPr bwMode="auto">
          <a:xfrm>
            <a:off x="7010400" y="4495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deform</a:t>
            </a:r>
            <a:endParaRPr lang="en-GB" altLang="el-GR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19" name="Freeform 25"/>
          <p:cNvSpPr>
            <a:spLocks/>
          </p:cNvSpPr>
          <p:nvPr/>
        </p:nvSpPr>
        <p:spPr bwMode="auto">
          <a:xfrm>
            <a:off x="1905000" y="4876800"/>
            <a:ext cx="5334000" cy="1295400"/>
          </a:xfrm>
          <a:custGeom>
            <a:avLst/>
            <a:gdLst>
              <a:gd name="T0" fmla="*/ 0 w 3408"/>
              <a:gd name="T1" fmla="*/ 0 h 816"/>
              <a:gd name="T2" fmla="*/ 0 w 3408"/>
              <a:gd name="T3" fmla="*/ 2147483646 h 816"/>
              <a:gd name="T4" fmla="*/ 2147483646 w 3408"/>
              <a:gd name="T5" fmla="*/ 2147483646 h 816"/>
              <a:gd name="T6" fmla="*/ 2147483646 w 3408"/>
              <a:gd name="T7" fmla="*/ 0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408" h="816">
                <a:moveTo>
                  <a:pt x="0" y="0"/>
                </a:moveTo>
                <a:lnTo>
                  <a:pt x="0" y="816"/>
                </a:lnTo>
                <a:lnTo>
                  <a:pt x="3408" y="816"/>
                </a:lnTo>
                <a:lnTo>
                  <a:pt x="3408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20" name="Freeform 26"/>
          <p:cNvSpPr>
            <a:spLocks/>
          </p:cNvSpPr>
          <p:nvPr/>
        </p:nvSpPr>
        <p:spPr bwMode="auto">
          <a:xfrm>
            <a:off x="3048000" y="4876800"/>
            <a:ext cx="3048000" cy="914400"/>
          </a:xfrm>
          <a:custGeom>
            <a:avLst/>
            <a:gdLst>
              <a:gd name="T0" fmla="*/ 2147483646 w 1968"/>
              <a:gd name="T1" fmla="*/ 2147483646 h 576"/>
              <a:gd name="T2" fmla="*/ 2147483646 w 1968"/>
              <a:gd name="T3" fmla="*/ 2147483646 h 576"/>
              <a:gd name="T4" fmla="*/ 0 w 1968"/>
              <a:gd name="T5" fmla="*/ 2147483646 h 576"/>
              <a:gd name="T6" fmla="*/ 0 w 1968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8" h="576">
                <a:moveTo>
                  <a:pt x="1968" y="48"/>
                </a:moveTo>
                <a:lnTo>
                  <a:pt x="1968" y="576"/>
                </a:lnTo>
                <a:lnTo>
                  <a:pt x="0" y="576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85021" name="Text Box 27"/>
          <p:cNvSpPr txBox="1">
            <a:spLocks noChangeArrowheads="1"/>
          </p:cNvSpPr>
          <p:nvPr/>
        </p:nvSpPr>
        <p:spPr bwMode="auto">
          <a:xfrm>
            <a:off x="1143000" y="2057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l-GR" altLang="el-GR" sz="2400" dirty="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Μηχανή Πελάτη</a:t>
            </a:r>
            <a:endParaRPr lang="en-GB" altLang="el-GR" sz="2400" dirty="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22" name="Text Box 28"/>
          <p:cNvSpPr txBox="1">
            <a:spLocks noChangeArrowheads="1"/>
          </p:cNvSpPr>
          <p:nvPr/>
        </p:nvSpPr>
        <p:spPr bwMode="auto">
          <a:xfrm>
            <a:off x="5257800" y="2057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l-GR" altLang="el-GR" sz="2400">
                <a:solidFill>
                  <a:schemeClr val="bg2"/>
                </a:solidFill>
                <a:latin typeface="Times New Roman" pitchFamily="18" charset="0"/>
                <a:cs typeface="Arial" charset="0"/>
              </a:rPr>
              <a:t>Μηχανή Εξυπ/τή</a:t>
            </a:r>
            <a:endParaRPr lang="en-GB" altLang="el-GR" sz="2400">
              <a:solidFill>
                <a:schemeClr val="bg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5023" name="Cloud"/>
          <p:cNvSpPr>
            <a:spLocks noChangeAspect="1" noEditPoints="1" noChangeArrowheads="1"/>
          </p:cNvSpPr>
          <p:nvPr/>
        </p:nvSpPr>
        <p:spPr bwMode="auto">
          <a:xfrm>
            <a:off x="3505200" y="5638800"/>
            <a:ext cx="2057400" cy="685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5024" name="Text Box 30"/>
          <p:cNvSpPr txBox="1">
            <a:spLocks noChangeArrowheads="1"/>
          </p:cNvSpPr>
          <p:nvPr/>
        </p:nvSpPr>
        <p:spPr bwMode="auto">
          <a:xfrm>
            <a:off x="3657600" y="5715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l-GR" sz="2400">
                <a:latin typeface="Times New Roman" pitchFamily="18" charset="0"/>
                <a:cs typeface="Arial" charset="0"/>
              </a:rPr>
              <a:t>Network</a:t>
            </a:r>
            <a:endParaRPr lang="en-GB" altLang="el-GR" sz="2400">
              <a:latin typeface="Times New Roman" pitchFamily="18" charset="0"/>
              <a:cs typeface="Arial" charset="0"/>
            </a:endParaRPr>
          </a:p>
        </p:txBody>
      </p:sp>
      <p:sp>
        <p:nvSpPr>
          <p:cNvPr id="85025" name="Rectangle 31"/>
          <p:cNvSpPr>
            <a:spLocks noChangeArrowheads="1"/>
          </p:cNvSpPr>
          <p:nvPr/>
        </p:nvSpPr>
        <p:spPr bwMode="auto">
          <a:xfrm>
            <a:off x="457200" y="277813"/>
            <a:ext cx="822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l-GR" altLang="el-GR" sz="3500" b="1">
                <a:solidFill>
                  <a:schemeClr val="tx2"/>
                </a:solidFill>
                <a:latin typeface="Times New Roman" pitchFamily="18" charset="0"/>
              </a:rPr>
              <a:t>Κλήση Απομακρυσμένων Διαδικασιών</a:t>
            </a:r>
            <a:endParaRPr lang="en-US" altLang="el-GR" sz="3500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AC38F76-8B78-42C8-ACF4-0DBE795EC6D2}" type="datetime1">
              <a:rPr lang="el-GR" altLang="el-GR" smtClean="0">
                <a:cs typeface="Arial" charset="0"/>
              </a:rPr>
              <a:pPr/>
              <a:t>25/1/2019</a:t>
            </a:fld>
            <a:endParaRPr lang="el-GR" altLang="en-US" smtClean="0">
              <a:cs typeface="Arial" charset="0"/>
            </a:endParaRPr>
          </a:p>
        </p:txBody>
      </p:sp>
      <p:sp>
        <p:nvSpPr>
          <p:cNvPr id="870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FDB8E9-5A53-4D4B-A41E-ACB0F3A643C6}" type="slidenum">
              <a:rPr lang="el-GR" altLang="en-US">
                <a:cs typeface="Arial" charset="0"/>
              </a:rPr>
              <a:pPr/>
              <a:t>7</a:t>
            </a:fld>
            <a:endParaRPr lang="el-GR" altLang="en-US">
              <a:cs typeface="Arial" charset="0"/>
            </a:endParaRPr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3200" b="1" dirty="0" smtClean="0"/>
              <a:t>Βήματα για απομακρυσμένη κλήση</a:t>
            </a:r>
            <a:endParaRPr lang="en-US" altLang="el-GR" sz="3200" b="1" dirty="0" smtClean="0"/>
          </a:p>
        </p:txBody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724400"/>
          </a:xfrm>
        </p:spPr>
        <p:txBody>
          <a:bodyPr/>
          <a:lstStyle/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Η διαδικασία του πελάτη καλεί το στέλεχος πελάτη</a:t>
            </a:r>
            <a:endParaRPr lang="en-US" altLang="el-GR" sz="2400" b="1" smtClean="0">
              <a:latin typeface="Times New Roman" pitchFamily="18" charset="0"/>
            </a:endParaRP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Το στέλεχος πελάτη σχηματίζει ένα μήνυμα και καλεί το τοπικό ΛΣ</a:t>
            </a:r>
            <a:r>
              <a:rPr lang="en-US" altLang="el-GR" sz="2400" b="1" smtClean="0">
                <a:latin typeface="Times New Roman" pitchFamily="18" charset="0"/>
              </a:rPr>
              <a:t> </a:t>
            </a:r>
            <a:r>
              <a:rPr lang="el-GR" altLang="el-GR" sz="2400" b="1" smtClean="0">
                <a:latin typeface="Times New Roman" pitchFamily="18" charset="0"/>
              </a:rPr>
              <a:t>που στέλνει το μήνυμα στο απομακρυσμένο ΛΣ</a:t>
            </a: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Το απομακρυσμένο ΛΣ παραδίδει το μήνυμα στο στέλεχος διακομιστή</a:t>
            </a: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Το στέλεχος διακομιστή ξεπακετάρει τις παραμέτρους από το μήνυμα και καλεί τον διακομιστή για να το εκτελέσει</a:t>
            </a: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Ο διακομιστής επιστρέφει τα αποτελέσματα στο στέλεχος του διακομιστή, το οποίο σχηματίζει μήνυμα με τα αποτελέσματα και καλεί το τοπικό ΛΣ</a:t>
            </a: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Το ΛΣ του διακομιστή στέλνει το μήνυμα στο ΛΣ του πελάτη</a:t>
            </a:r>
          </a:p>
          <a:p>
            <a:pPr marL="990600" lvl="1" indent="-646113" eaLnBrk="1" hangingPunct="1">
              <a:lnSpc>
                <a:spcPct val="80000"/>
              </a:lnSpc>
            </a:pPr>
            <a:r>
              <a:rPr lang="el-GR" altLang="el-GR" sz="2400" b="1" smtClean="0">
                <a:latin typeface="Times New Roman" pitchFamily="18" charset="0"/>
              </a:rPr>
              <a:t>Το ΛΣ του πελάτη παραδίδει το μήνυμα στο στέλεχος πελάτη που ξεπακετάρει και επιστρέφει τα αποτελέσματα στον πελάτη</a:t>
            </a:r>
            <a:endParaRPr lang="en-US" altLang="el-GR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00034" y="285728"/>
            <a:ext cx="8001056" cy="607223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1"/>
                </a:solidFill>
              </a:rPr>
              <a:t>Απομεμακρυσμένη Κλήση Διαδικασιών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algn="l">
              <a:spcBef>
                <a:spcPts val="1800"/>
              </a:spcBef>
            </a:pPr>
            <a:r>
              <a:rPr lang="el-GR" sz="2400" b="1" u="sng" dirty="0" smtClean="0">
                <a:solidFill>
                  <a:schemeClr val="tx1"/>
                </a:solidFill>
              </a:rPr>
              <a:t>Πιο συγκεκριμένα: </a:t>
            </a:r>
            <a:endParaRPr lang="en-US" sz="2400" b="1" u="sng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Open Network Computing (ONC) RPC </a:t>
            </a:r>
            <a:r>
              <a:rPr lang="el-GR" sz="2400" dirty="0" smtClean="0">
                <a:solidFill>
                  <a:schemeClr val="tx1"/>
                </a:solidFill>
              </a:rPr>
              <a:t>της </a:t>
            </a:r>
            <a:r>
              <a:rPr lang="en-US" sz="2400" dirty="0" smtClean="0">
                <a:solidFill>
                  <a:schemeClr val="tx1"/>
                </a:solidFill>
              </a:rPr>
              <a:t>SUN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49263" indent="-449263" algn="l">
              <a:spcBef>
                <a:spcPts val="1800"/>
              </a:spcBef>
              <a:buFont typeface="Wingdings" pitchFamily="2" charset="2"/>
              <a:buChar char="q"/>
            </a:pPr>
            <a:r>
              <a:rPr lang="el-GR" sz="2400" dirty="0" smtClean="0">
                <a:solidFill>
                  <a:schemeClr val="tx1"/>
                </a:solidFill>
              </a:rPr>
              <a:t>Τα RPC</a:t>
            </a:r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l-GR" sz="2400" dirty="0" smtClean="0">
                <a:solidFill>
                  <a:schemeClr val="tx1"/>
                </a:solidFill>
              </a:rPr>
              <a:t> καθιστούν το μοντέλο προγραμματισμού πελάτη/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err="1" smtClean="0">
                <a:solidFill>
                  <a:schemeClr val="tx1"/>
                </a:solidFill>
              </a:rPr>
              <a:t>εξυπηρέτη</a:t>
            </a:r>
            <a:r>
              <a:rPr lang="el-GR" sz="2400" dirty="0" smtClean="0">
                <a:solidFill>
                  <a:schemeClr val="tx1"/>
                </a:solidFill>
              </a:rPr>
              <a:t> ισχυρότερο και ευκολότερο στην υλοποίηση.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49263" indent="-449263" algn="l">
              <a:spcBef>
                <a:spcPts val="1800"/>
              </a:spcBef>
              <a:buFont typeface="Wingdings" pitchFamily="2" charset="2"/>
              <a:buChar char="q"/>
            </a:pPr>
            <a:r>
              <a:rPr lang="el-GR" sz="2400" dirty="0" smtClean="0">
                <a:solidFill>
                  <a:schemeClr val="tx1"/>
                </a:solidFill>
              </a:rPr>
              <a:t>Σε συνδυασμό με τον μεταγλωττιστή πρωτοκόλλων RPCGEN μπορούμε να δημιουργήσουμε πελάτες που καλούν απομακρυσμένες διαδικασίες μέσω της </a:t>
            </a:r>
            <a:r>
              <a:rPr lang="el-GR" sz="2400" dirty="0" err="1" smtClean="0">
                <a:solidFill>
                  <a:schemeClr val="tx1"/>
                </a:solidFill>
              </a:rPr>
              <a:t>διεπαφής</a:t>
            </a:r>
            <a:r>
              <a:rPr lang="el-GR" sz="2400" dirty="0" smtClean="0">
                <a:solidFill>
                  <a:schemeClr val="tx1"/>
                </a:solidFill>
              </a:rPr>
              <a:t> κλήσης τοπικών διαδικασιών.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49263" indent="-449263" algn="l">
              <a:spcBef>
                <a:spcPts val="1800"/>
              </a:spcBef>
              <a:buFont typeface="Wingdings" pitchFamily="2" charset="2"/>
              <a:buChar char="q"/>
            </a:pPr>
            <a:r>
              <a:rPr lang="el-GR" sz="2400" dirty="0" smtClean="0">
                <a:solidFill>
                  <a:schemeClr val="tx1"/>
                </a:solidFill>
              </a:rPr>
              <a:t>Το RPC είναι ανάλογο με τη κλήση μιας συνάρτησης στη C/C++. Όπως και στη κλήση συνάρτησης, έτσι και στο RPC, τα ορίσματα πρέπει να περάσουν στην απομακρυσμένη διαδικασία και η καλούσα συνάρτηση πρέπει να περιμένει την απόκριση της απομακρυσμένης διαδικασίας.</a:t>
            </a:r>
            <a:endParaRPr lang="el-GR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501122" cy="5572164"/>
          </a:xfrm>
        </p:spPr>
        <p:txBody>
          <a:bodyPr>
            <a:normAutofit fontScale="70000" lnSpcReduction="20000"/>
          </a:bodyPr>
          <a:lstStyle/>
          <a:p>
            <a:r>
              <a:rPr lang="el-GR" sz="4600" b="1" dirty="0" smtClean="0">
                <a:solidFill>
                  <a:schemeClr val="tx1"/>
                </a:solidFill>
              </a:rPr>
              <a:t>Απομεμακρυσμένη Κλήση Διαδικασιών</a:t>
            </a:r>
            <a:endParaRPr lang="en-US" sz="4600" b="1" dirty="0" smtClean="0">
              <a:solidFill>
                <a:schemeClr val="tx1"/>
              </a:solidFill>
            </a:endParaRPr>
          </a:p>
          <a:p>
            <a:pPr marL="536575" indent="-536575" algn="l">
              <a:spcBef>
                <a:spcPts val="2400"/>
              </a:spcBef>
              <a:buFont typeface="Wingdings" pitchFamily="2" charset="2"/>
              <a:buChar char="q"/>
            </a:pPr>
            <a:r>
              <a:rPr lang="el-GR" dirty="0" smtClean="0">
                <a:solidFill>
                  <a:schemeClr val="tx1"/>
                </a:solidFill>
              </a:rPr>
              <a:t>Μια απομακρυσμένη διαδικασία (</a:t>
            </a:r>
            <a:r>
              <a:rPr lang="en-US" dirty="0" smtClean="0">
                <a:solidFill>
                  <a:schemeClr val="tx1"/>
                </a:solidFill>
              </a:rPr>
              <a:t>remote procedure) </a:t>
            </a:r>
            <a:r>
              <a:rPr lang="el-GR" dirty="0" err="1" smtClean="0">
                <a:solidFill>
                  <a:schemeClr val="tx1"/>
                </a:solidFill>
              </a:rPr>
              <a:t>ταυτοποιείται</a:t>
            </a:r>
            <a:r>
              <a:rPr lang="el-GR" dirty="0" smtClean="0">
                <a:solidFill>
                  <a:schemeClr val="tx1"/>
                </a:solidFill>
              </a:rPr>
              <a:t> μοναδικά από μια </a:t>
            </a:r>
            <a:r>
              <a:rPr lang="el-GR" dirty="0" err="1" smtClean="0">
                <a:solidFill>
                  <a:schemeClr val="tx1"/>
                </a:solidFill>
              </a:rPr>
              <a:t>τριπλέτα</a:t>
            </a:r>
            <a:r>
              <a:rPr lang="el-GR" dirty="0" smtClean="0">
                <a:solidFill>
                  <a:schemeClr val="tx1"/>
                </a:solidFill>
              </a:rPr>
              <a:t>: </a:t>
            </a:r>
          </a:p>
          <a:p>
            <a:pPr marL="536575" algn="l">
              <a:spcBef>
                <a:spcPts val="1200"/>
              </a:spcBef>
            </a:pPr>
            <a:r>
              <a:rPr lang="el-GR" i="1" dirty="0" smtClean="0">
                <a:solidFill>
                  <a:schemeClr val="tx1"/>
                </a:solidFill>
              </a:rPr>
              <a:t>(αριθμός προγράμματος, αριθμός έκδοσης, αριθμός διαδικασίας)</a:t>
            </a:r>
            <a:r>
              <a:rPr lang="el-GR" dirty="0" smtClean="0">
                <a:solidFill>
                  <a:schemeClr val="tx1"/>
                </a:solidFill>
              </a:rPr>
              <a:t>. </a:t>
            </a:r>
          </a:p>
          <a:p>
            <a:pPr marL="536575" indent="-536575" algn="l">
              <a:spcBef>
                <a:spcPts val="1800"/>
              </a:spcBef>
              <a:buFont typeface="Wingdings" pitchFamily="2" charset="2"/>
              <a:buChar char="q"/>
            </a:pPr>
            <a:r>
              <a:rPr lang="el-GR" dirty="0" smtClean="0">
                <a:solidFill>
                  <a:schemeClr val="tx1"/>
                </a:solidFill>
              </a:rPr>
              <a:t>Ο αριθμός προγράμματος ορίζει μια ομάδα απομακρυσμένων διαδικασιών, η κάθε μία με δικό της αριθμό. Το πρόγραμμα μπορεί να έχει πολλαπλές εκδόσεις. </a:t>
            </a:r>
          </a:p>
          <a:p>
            <a:pPr marL="536575" indent="-536575" algn="l">
              <a:spcBef>
                <a:spcPts val="1200"/>
              </a:spcBef>
              <a:buFont typeface="Wingdings" pitchFamily="2" charset="2"/>
              <a:buChar char="q"/>
            </a:pPr>
            <a:r>
              <a:rPr lang="el-GR" dirty="0" smtClean="0">
                <a:solidFill>
                  <a:schemeClr val="tx1"/>
                </a:solidFill>
              </a:rPr>
              <a:t>Κάθε έκδοση περιέχει το δικό της σύνολο διαδικασιών που μπορεί να κληθούν απομακρυσμένα. Με αυτό το τρόπο  μπορεί να έχουμε ταυτόχρονη ύπαρξη πολλών εκδόσεων της ίδιας RPC εφαρμογής. </a:t>
            </a:r>
          </a:p>
          <a:p>
            <a:pPr marL="536575" indent="-536575" algn="l">
              <a:spcBef>
                <a:spcPts val="1200"/>
              </a:spcBef>
              <a:buFont typeface="Wingdings" pitchFamily="2" charset="2"/>
              <a:buChar char="q"/>
            </a:pPr>
            <a:r>
              <a:rPr lang="el-GR" dirty="0" smtClean="0">
                <a:solidFill>
                  <a:schemeClr val="tx1"/>
                </a:solidFill>
              </a:rPr>
              <a:t>Επομένως, όταν ο πελάτης θέλει να καλέσει μια απομακρυσμένη διαδικασία πρέπει να γνωρίζει την διεύθυνση του </a:t>
            </a:r>
            <a:r>
              <a:rPr lang="el-GR" dirty="0" err="1" smtClean="0">
                <a:solidFill>
                  <a:schemeClr val="tx1"/>
                </a:solidFill>
              </a:rPr>
              <a:t>εξυπηρέτη</a:t>
            </a:r>
            <a:r>
              <a:rPr lang="el-GR" dirty="0" smtClean="0">
                <a:solidFill>
                  <a:schemeClr val="tx1"/>
                </a:solidFill>
              </a:rPr>
              <a:t> και αυτή τη </a:t>
            </a:r>
            <a:r>
              <a:rPr lang="el-GR" dirty="0" err="1" smtClean="0">
                <a:solidFill>
                  <a:schemeClr val="tx1"/>
                </a:solidFill>
              </a:rPr>
              <a:t>τριπλέτα</a:t>
            </a:r>
            <a:r>
              <a:rPr lang="el-GR" dirty="0" smtClean="0">
                <a:solidFill>
                  <a:schemeClr val="tx1"/>
                </a:solidFill>
              </a:rPr>
              <a:t>. </a:t>
            </a:r>
          </a:p>
          <a:p>
            <a:pPr marL="536575" indent="-536575" algn="l">
              <a:spcBef>
                <a:spcPts val="1200"/>
              </a:spcBef>
              <a:buFont typeface="Wingdings" pitchFamily="2" charset="2"/>
              <a:buChar char="q"/>
            </a:pPr>
            <a:r>
              <a:rPr lang="el-GR" dirty="0" smtClean="0">
                <a:solidFill>
                  <a:schemeClr val="tx1"/>
                </a:solidFill>
              </a:rPr>
              <a:t>Η πληροφορία αυτή μπορεί να βρεθεί με διάφορους τρόπους. Για παράδειγμα το αρχείο /</a:t>
            </a:r>
            <a:r>
              <a:rPr lang="el-GR" dirty="0" err="1" smtClean="0">
                <a:solidFill>
                  <a:schemeClr val="tx1"/>
                </a:solidFill>
              </a:rPr>
              <a:t>etc</a:t>
            </a:r>
            <a:r>
              <a:rPr lang="el-GR" dirty="0" smtClean="0">
                <a:solidFill>
                  <a:schemeClr val="tx1"/>
                </a:solidFill>
              </a:rPr>
              <a:t>/</a:t>
            </a:r>
            <a:r>
              <a:rPr lang="el-GR" dirty="0" err="1" smtClean="0">
                <a:solidFill>
                  <a:schemeClr val="tx1"/>
                </a:solidFill>
              </a:rPr>
              <a:t>rpc</a:t>
            </a:r>
            <a:r>
              <a:rPr lang="el-GR" dirty="0" smtClean="0">
                <a:solidFill>
                  <a:schemeClr val="tx1"/>
                </a:solidFill>
              </a:rPr>
              <a:t> δίνει τέτοιες γενικές πληροφορίες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l-GR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848</Words>
  <Application>Microsoft Office PowerPoint</Application>
  <PresentationFormat>Προβολή στην οθόνη (4:3)</PresentationFormat>
  <Paragraphs>113</Paragraphs>
  <Slides>22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Θέμα του Office</vt:lpstr>
      <vt:lpstr>«Κατανεμημένα Συστήματα»   Remote Procedure Calls (RPC) (Unix/Sun)</vt:lpstr>
      <vt:lpstr>Επικοινωνία με χρήση απομακρυσμένων διαδικασιών</vt:lpstr>
      <vt:lpstr>Remote Procedure Call</vt:lpstr>
      <vt:lpstr>Κλήση απομακρυσμένων διαδικασιών</vt:lpstr>
      <vt:lpstr>Λειτουργία μηχανισμού RPC</vt:lpstr>
      <vt:lpstr>Διαφάνεια 6</vt:lpstr>
      <vt:lpstr>Βήματα για απομακρυσμένη κλήση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 Data Types – serializing…  Data types passed to and received from remote procedures can be any of a set of predefined types, or programmer-defined types.   RPC handles arbitrary data structures, regardless of different machines' byte orders or structure layout conventions, by always converting them to a standard transfer format called external data representation (XDR) before sending them over the transport.   The conversion from a machine representation to XDR is called serializing, and the reverse process is called deserializing.  Examples of data structures passed:   struct simple { int a; short b; } simple;   struct varintarr { int *data; int arrlength; } arr;  struct finalexample { char *string;  struct simple *simplep; } finex;</vt:lpstr>
      <vt:lpstr>ΑΣΚΗΣΗ  ΕΡΓΑΣΤΗΡΙΟΥ  Στόχος: Να φτιάξουμε (και να ορίσουμε ως τέτοια σε έναν υπολογιστή του δικτύου) μια 'ρουτίνα εξυπηρέτησης' η οποία δεχόμενη ως παραμέτρους δύο ακεραίους, να επιστρέφει το άθροισμά τους. Δημιουργούμε αρχικά το απαιτούμενο αρχείο περιγραφής:   struct intpair {   int a;  int b; };   program ADD_PROG {   version ADD_VERS {    int ADD(intpair) = 1;  } = 1; } = 0x23451111;   </vt:lpstr>
      <vt:lpstr>/* add.h  (header file)  */   struct intpair {         int a;         int b; }; typedef struct intpair intpair;  #define ADD_PROG 0x23451111 #define ADD_VERS 1  #if defined(__STDC__) || defined(__cplusplus) #define ADD 1 extern  int * add_1(intpair *, CLIENT *); extern  int * add_1_svc(intpair *, struct svc_req *); …………………………………………..</vt:lpstr>
      <vt:lpstr>/* add_clnt.c  (client stub)  */   int * add_1(intpair *argp, CLIENT *clnt) {         static int clnt_res;          memset((char *)&amp;clnt_res, 0, sizeof(clnt_res));         if (clnt_call (clnt, ADD,                 (xdrproc_t) xdr_intpair, (caddr_t) argp,                 (xdrproc_t) xdr_int, (caddr_t) &amp;clnt_res,                 TIMEOUT) != RPC_SUCCESS) {                 return (NULL);         }         return (&amp;clnt_res); }</vt:lpstr>
      <vt:lpstr>/* add_client.c  (client application – main)  */   int main (int argc, char *argv[]) {         char *host;          if (argc &lt; 2) {                 printf ("usage: %s server_host\n", argv[0]);                 exit (1);         }         host = argv[1];         add_prog_1 (host); exit (0); }</vt:lpstr>
      <vt:lpstr>/* add_client.c  (client application – cont.)  */   void add_prog_1(char *host) {         CLIENT *clnt;         int  *result_1;         intpair  add_1_arg;  #ifndef DEBUG         clnt = clnt_create (host, ADD_PROG, ADD_VERS, "udp");         if (clnt == NULL) {                 clnt_pcreateerror (host);                 exit (1);         } #endif  /* DEBUG */          result_1 = add_1(&amp;add_1_arg, clnt);         if (result_1 == (int *) NULL) {                 clnt_perror (clnt, "call failed");  ……………</vt:lpstr>
      <vt:lpstr>/* add_server.c  (server application)  */   #include “add.h”  int * add_1_svc(intpair *argp, struct svc_req *rqstp) {         static int  result;          /*          * insert server code here          */          return &amp;result; }</vt:lpstr>
      <vt:lpstr>/* add_svc.c  (server stub)  */  static void add_prog_1(struct svc_req *rqstp, register SVCXPRT *transp) {                 switch (rqstp-&gt;rq_proc) {         ……………          case ADD:                 _xdr_argument = (xdrproc_t) xdr_intpair;                 _xdr_result = (xdrproc_t) xdr_int;                 local = (char *(*)(char *, struct svc_req *)) add_1_svc; ………….. svc_sendreply()……. ……………………………………………  int main (int argc, char **argv) {         register SVCXPRT *transp;         pmap_unset (ADD_PROG, ADD_VERS);  …………… svc_register()…….. …………… svc_run()……….....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Root</dc:creator>
  <cp:lastModifiedBy>Root</cp:lastModifiedBy>
  <cp:revision>99</cp:revision>
  <dcterms:created xsi:type="dcterms:W3CDTF">2015-03-12T10:53:31Z</dcterms:created>
  <dcterms:modified xsi:type="dcterms:W3CDTF">2019-01-25T11:42:47Z</dcterms:modified>
</cp:coreProperties>
</file>