
<file path=[Content_Types].xml><?xml version="1.0" encoding="utf-8"?>
<Types xmlns="http://schemas.openxmlformats.org/package/2006/content-types">
  <Default Extension="png" ContentType="image/png"/>
  <Default Extension="jpeg" ContentType="image/jpeg"/>
  <Default Extension="wmf" ContentType="image/x-wmf"/>
  <Default Extension="emf" ContentType="image/x-emf"/>
  <Default Extension="rels" ContentType="application/vnd.openxmlformats-package.relationships+xml"/>
  <Default Extension="xml" ContentType="application/xml"/>
  <Default Extension="wdp" ContentType="image/vnd.ms-photo"/>
  <Default Extension="gif" ContentType="image/gif"/>
  <Default Extension="vml" ContentType="application/vnd.openxmlformats-officedocument.vmlDrawing"/>
  <Default Extension="doc" ContentType="application/msword"/>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247"/>
  </p:notesMasterIdLst>
  <p:sldIdLst>
    <p:sldId id="256" r:id="rId2"/>
    <p:sldId id="378" r:id="rId3"/>
    <p:sldId id="394" r:id="rId4"/>
    <p:sldId id="257" r:id="rId5"/>
    <p:sldId id="395" r:id="rId6"/>
    <p:sldId id="396" r:id="rId7"/>
    <p:sldId id="397" r:id="rId8"/>
    <p:sldId id="398" r:id="rId9"/>
    <p:sldId id="503" r:id="rId10"/>
    <p:sldId id="399" r:id="rId11"/>
    <p:sldId id="400" r:id="rId12"/>
    <p:sldId id="401" r:id="rId13"/>
    <p:sldId id="258" r:id="rId14"/>
    <p:sldId id="259" r:id="rId15"/>
    <p:sldId id="273" r:id="rId16"/>
    <p:sldId id="274" r:id="rId17"/>
    <p:sldId id="403" r:id="rId18"/>
    <p:sldId id="347" r:id="rId19"/>
    <p:sldId id="402" r:id="rId20"/>
    <p:sldId id="412" r:id="rId21"/>
    <p:sldId id="413" r:id="rId22"/>
    <p:sldId id="414" r:id="rId23"/>
    <p:sldId id="260" r:id="rId24"/>
    <p:sldId id="275" r:id="rId25"/>
    <p:sldId id="405" r:id="rId26"/>
    <p:sldId id="406" r:id="rId27"/>
    <p:sldId id="332" r:id="rId28"/>
    <p:sldId id="316" r:id="rId29"/>
    <p:sldId id="317" r:id="rId30"/>
    <p:sldId id="504" r:id="rId31"/>
    <p:sldId id="276" r:id="rId32"/>
    <p:sldId id="369" r:id="rId33"/>
    <p:sldId id="404" r:id="rId34"/>
    <p:sldId id="277" r:id="rId35"/>
    <p:sldId id="495" r:id="rId36"/>
    <p:sldId id="501" r:id="rId37"/>
    <p:sldId id="282" r:id="rId38"/>
    <p:sldId id="496" r:id="rId39"/>
    <p:sldId id="497" r:id="rId40"/>
    <p:sldId id="498" r:id="rId41"/>
    <p:sldId id="499" r:id="rId42"/>
    <p:sldId id="500" r:id="rId43"/>
    <p:sldId id="408" r:id="rId44"/>
    <p:sldId id="319" r:id="rId45"/>
    <p:sldId id="502" r:id="rId46"/>
    <p:sldId id="409" r:id="rId47"/>
    <p:sldId id="417" r:id="rId48"/>
    <p:sldId id="416" r:id="rId49"/>
    <p:sldId id="410" r:id="rId50"/>
    <p:sldId id="407" r:id="rId51"/>
    <p:sldId id="411" r:id="rId52"/>
    <p:sldId id="415" r:id="rId53"/>
    <p:sldId id="505" r:id="rId54"/>
    <p:sldId id="418" r:id="rId55"/>
    <p:sldId id="283" r:id="rId56"/>
    <p:sldId id="261" r:id="rId57"/>
    <p:sldId id="279" r:id="rId58"/>
    <p:sldId id="281" r:id="rId59"/>
    <p:sldId id="431" r:id="rId60"/>
    <p:sldId id="419" r:id="rId61"/>
    <p:sldId id="420" r:id="rId62"/>
    <p:sldId id="421" r:id="rId63"/>
    <p:sldId id="422" r:id="rId64"/>
    <p:sldId id="423" r:id="rId65"/>
    <p:sldId id="424" r:id="rId66"/>
    <p:sldId id="425" r:id="rId67"/>
    <p:sldId id="434" r:id="rId68"/>
    <p:sldId id="278" r:id="rId69"/>
    <p:sldId id="426" r:id="rId70"/>
    <p:sldId id="427" r:id="rId71"/>
    <p:sldId id="428" r:id="rId72"/>
    <p:sldId id="429" r:id="rId73"/>
    <p:sldId id="280" r:id="rId74"/>
    <p:sldId id="430" r:id="rId75"/>
    <p:sldId id="432" r:id="rId76"/>
    <p:sldId id="433" r:id="rId77"/>
    <p:sldId id="262" r:id="rId78"/>
    <p:sldId id="435" r:id="rId79"/>
    <p:sldId id="436" r:id="rId80"/>
    <p:sldId id="446" r:id="rId81"/>
    <p:sldId id="447" r:id="rId82"/>
    <p:sldId id="320" r:id="rId83"/>
    <p:sldId id="441" r:id="rId84"/>
    <p:sldId id="284" r:id="rId85"/>
    <p:sldId id="437" r:id="rId86"/>
    <p:sldId id="438" r:id="rId87"/>
    <p:sldId id="513" r:id="rId88"/>
    <p:sldId id="514" r:id="rId89"/>
    <p:sldId id="515" r:id="rId90"/>
    <p:sldId id="516" r:id="rId91"/>
    <p:sldId id="442" r:id="rId92"/>
    <p:sldId id="443" r:id="rId93"/>
    <p:sldId id="444" r:id="rId94"/>
    <p:sldId id="445" r:id="rId95"/>
    <p:sldId id="285" r:id="rId96"/>
    <p:sldId id="286" r:id="rId97"/>
    <p:sldId id="439" r:id="rId98"/>
    <p:sldId id="263" r:id="rId99"/>
    <p:sldId id="453" r:id="rId100"/>
    <p:sldId id="454" r:id="rId101"/>
    <p:sldId id="455" r:id="rId102"/>
    <p:sldId id="452" r:id="rId103"/>
    <p:sldId id="287" r:id="rId104"/>
    <p:sldId id="348" r:id="rId105"/>
    <p:sldId id="288" r:id="rId106"/>
    <p:sldId id="448" r:id="rId107"/>
    <p:sldId id="449" r:id="rId108"/>
    <p:sldId id="450" r:id="rId109"/>
    <p:sldId id="506" r:id="rId110"/>
    <p:sldId id="507" r:id="rId111"/>
    <p:sldId id="508" r:id="rId112"/>
    <p:sldId id="509" r:id="rId113"/>
    <p:sldId id="511" r:id="rId114"/>
    <p:sldId id="510" r:id="rId115"/>
    <p:sldId id="289" r:id="rId116"/>
    <p:sldId id="451" r:id="rId117"/>
    <p:sldId id="518" r:id="rId118"/>
    <p:sldId id="517" r:id="rId119"/>
    <p:sldId id="264" r:id="rId120"/>
    <p:sldId id="265" r:id="rId121"/>
    <p:sldId id="290" r:id="rId122"/>
    <p:sldId id="292" r:id="rId123"/>
    <p:sldId id="293" r:id="rId124"/>
    <p:sldId id="266" r:id="rId125"/>
    <p:sldId id="512" r:id="rId126"/>
    <p:sldId id="268" r:id="rId127"/>
    <p:sldId id="294" r:id="rId128"/>
    <p:sldId id="295" r:id="rId129"/>
    <p:sldId id="296" r:id="rId130"/>
    <p:sldId id="456" r:id="rId131"/>
    <p:sldId id="297" r:id="rId132"/>
    <p:sldId id="457" r:id="rId133"/>
    <p:sldId id="458" r:id="rId134"/>
    <p:sldId id="459" r:id="rId135"/>
    <p:sldId id="460" r:id="rId136"/>
    <p:sldId id="305" r:id="rId137"/>
    <p:sldId id="307" r:id="rId138"/>
    <p:sldId id="461" r:id="rId139"/>
    <p:sldId id="462" r:id="rId140"/>
    <p:sldId id="463" r:id="rId141"/>
    <p:sldId id="306" r:id="rId142"/>
    <p:sldId id="298" r:id="rId143"/>
    <p:sldId id="299" r:id="rId144"/>
    <p:sldId id="464" r:id="rId145"/>
    <p:sldId id="465" r:id="rId146"/>
    <p:sldId id="302" r:id="rId147"/>
    <p:sldId id="303" r:id="rId148"/>
    <p:sldId id="304" r:id="rId149"/>
    <p:sldId id="270" r:id="rId150"/>
    <p:sldId id="308" r:id="rId151"/>
    <p:sldId id="309" r:id="rId152"/>
    <p:sldId id="310" r:id="rId153"/>
    <p:sldId id="321" r:id="rId154"/>
    <p:sldId id="322" r:id="rId155"/>
    <p:sldId id="328" r:id="rId156"/>
    <p:sldId id="323" r:id="rId157"/>
    <p:sldId id="324" r:id="rId158"/>
    <p:sldId id="325" r:id="rId159"/>
    <p:sldId id="329" r:id="rId160"/>
    <p:sldId id="326" r:id="rId161"/>
    <p:sldId id="327" r:id="rId162"/>
    <p:sldId id="312" r:id="rId163"/>
    <p:sldId id="331" r:id="rId164"/>
    <p:sldId id="313" r:id="rId165"/>
    <p:sldId id="330" r:id="rId166"/>
    <p:sldId id="333" r:id="rId167"/>
    <p:sldId id="314" r:id="rId168"/>
    <p:sldId id="336" r:id="rId169"/>
    <p:sldId id="334" r:id="rId170"/>
    <p:sldId id="335" r:id="rId171"/>
    <p:sldId id="337" r:id="rId172"/>
    <p:sldId id="338" r:id="rId173"/>
    <p:sldId id="339" r:id="rId174"/>
    <p:sldId id="344" r:id="rId175"/>
    <p:sldId id="315" r:id="rId176"/>
    <p:sldId id="341" r:id="rId177"/>
    <p:sldId id="340" r:id="rId178"/>
    <p:sldId id="342" r:id="rId179"/>
    <p:sldId id="343" r:id="rId180"/>
    <p:sldId id="384" r:id="rId181"/>
    <p:sldId id="474" r:id="rId182"/>
    <p:sldId id="467" r:id="rId183"/>
    <p:sldId id="468" r:id="rId184"/>
    <p:sldId id="476" r:id="rId185"/>
    <p:sldId id="477" r:id="rId186"/>
    <p:sldId id="478" r:id="rId187"/>
    <p:sldId id="479" r:id="rId188"/>
    <p:sldId id="466" r:id="rId189"/>
    <p:sldId id="469" r:id="rId190"/>
    <p:sldId id="470" r:id="rId191"/>
    <p:sldId id="473" r:id="rId192"/>
    <p:sldId id="471" r:id="rId193"/>
    <p:sldId id="475" r:id="rId194"/>
    <p:sldId id="472" r:id="rId195"/>
    <p:sldId id="362" r:id="rId196"/>
    <p:sldId id="363" r:id="rId197"/>
    <p:sldId id="364" r:id="rId198"/>
    <p:sldId id="365" r:id="rId199"/>
    <p:sldId id="367" r:id="rId200"/>
    <p:sldId id="368" r:id="rId201"/>
    <p:sldId id="300" r:id="rId202"/>
    <p:sldId id="380" r:id="rId203"/>
    <p:sldId id="381" r:id="rId204"/>
    <p:sldId id="382" r:id="rId205"/>
    <p:sldId id="383" r:id="rId206"/>
    <p:sldId id="271" r:id="rId207"/>
    <p:sldId id="350" r:id="rId208"/>
    <p:sldId id="351" r:id="rId209"/>
    <p:sldId id="352" r:id="rId210"/>
    <p:sldId id="489" r:id="rId211"/>
    <p:sldId id="490" r:id="rId212"/>
    <p:sldId id="491" r:id="rId213"/>
    <p:sldId id="483" r:id="rId214"/>
    <p:sldId id="353" r:id="rId215"/>
    <p:sldId id="482" r:id="rId216"/>
    <p:sldId id="484" r:id="rId217"/>
    <p:sldId id="485" r:id="rId218"/>
    <p:sldId id="480" r:id="rId219"/>
    <p:sldId id="481" r:id="rId220"/>
    <p:sldId id="486" r:id="rId221"/>
    <p:sldId id="487" r:id="rId222"/>
    <p:sldId id="488" r:id="rId223"/>
    <p:sldId id="370" r:id="rId224"/>
    <p:sldId id="354" r:id="rId225"/>
    <p:sldId id="355" r:id="rId226"/>
    <p:sldId id="356" r:id="rId227"/>
    <p:sldId id="357" r:id="rId228"/>
    <p:sldId id="358" r:id="rId229"/>
    <p:sldId id="359" r:id="rId230"/>
    <p:sldId id="360" r:id="rId231"/>
    <p:sldId id="361" r:id="rId232"/>
    <p:sldId id="492" r:id="rId233"/>
    <p:sldId id="493" r:id="rId234"/>
    <p:sldId id="318" r:id="rId235"/>
    <p:sldId id="375" r:id="rId236"/>
    <p:sldId id="374" r:id="rId237"/>
    <p:sldId id="385" r:id="rId238"/>
    <p:sldId id="386" r:id="rId239"/>
    <p:sldId id="387" r:id="rId240"/>
    <p:sldId id="388" r:id="rId241"/>
    <p:sldId id="389" r:id="rId242"/>
    <p:sldId id="390" r:id="rId243"/>
    <p:sldId id="391" r:id="rId244"/>
    <p:sldId id="392" r:id="rId245"/>
    <p:sldId id="393" r:id="rId246"/>
  </p:sldIdLst>
  <p:sldSz cx="9144000" cy="6858000" type="screen4x3"/>
  <p:notesSz cx="6858000" cy="9144000"/>
  <p:defaultTextStyle>
    <a:defPPr>
      <a:defRPr lang="el-GR"/>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00"/>
    <a:srgbClr val="FF9933"/>
    <a:srgbClr val="FF6600"/>
    <a:srgbClr val="FF3300"/>
    <a:srgbClr val="A50021"/>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9" autoAdjust="0"/>
    <p:restoredTop sz="94494" autoAdjust="0"/>
  </p:normalViewPr>
  <p:slideViewPr>
    <p:cSldViewPr>
      <p:cViewPr>
        <p:scale>
          <a:sx n="50" d="100"/>
          <a:sy n="50" d="100"/>
        </p:scale>
        <p:origin x="-1086" y="-51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32856"/>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slide" Target="slides/slide204.xml"/><Relationship Id="rId226" Type="http://schemas.openxmlformats.org/officeDocument/2006/relationships/slide" Target="slides/slide225.xml"/><Relationship Id="rId247" Type="http://schemas.openxmlformats.org/officeDocument/2006/relationships/notesMaster" Target="notesMasters/notesMaster1.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slide" Target="slides/slide215.xml"/><Relationship Id="rId237" Type="http://schemas.openxmlformats.org/officeDocument/2006/relationships/slide" Target="slides/slide236.xml"/><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slide" Target="slides/slide205.xml"/><Relationship Id="rId227" Type="http://schemas.openxmlformats.org/officeDocument/2006/relationships/slide" Target="slides/slide226.xml"/><Relationship Id="rId248" Type="http://schemas.openxmlformats.org/officeDocument/2006/relationships/presProps" Target="pres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217" Type="http://schemas.openxmlformats.org/officeDocument/2006/relationships/slide" Target="slides/slide216.xml"/><Relationship Id="rId1" Type="http://schemas.openxmlformats.org/officeDocument/2006/relationships/slideMaster" Target="slideMasters/slideMaster1.xml"/><Relationship Id="rId6" Type="http://schemas.openxmlformats.org/officeDocument/2006/relationships/slide" Target="slides/slide5.xml"/><Relationship Id="rId212" Type="http://schemas.openxmlformats.org/officeDocument/2006/relationships/slide" Target="slides/slide211.xml"/><Relationship Id="rId233" Type="http://schemas.openxmlformats.org/officeDocument/2006/relationships/slide" Target="slides/slide232.xml"/><Relationship Id="rId238" Type="http://schemas.openxmlformats.org/officeDocument/2006/relationships/slide" Target="slides/slide237.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slide" Target="slides/slide197.xml"/><Relationship Id="rId172" Type="http://schemas.openxmlformats.org/officeDocument/2006/relationships/slide" Target="slides/slide171.xml"/><Relationship Id="rId193" Type="http://schemas.openxmlformats.org/officeDocument/2006/relationships/slide" Target="slides/slide192.xml"/><Relationship Id="rId202" Type="http://schemas.openxmlformats.org/officeDocument/2006/relationships/slide" Target="slides/slide201.xml"/><Relationship Id="rId207" Type="http://schemas.openxmlformats.org/officeDocument/2006/relationships/slide" Target="slides/slide206.xml"/><Relationship Id="rId223" Type="http://schemas.openxmlformats.org/officeDocument/2006/relationships/slide" Target="slides/slide222.xml"/><Relationship Id="rId228" Type="http://schemas.openxmlformats.org/officeDocument/2006/relationships/slide" Target="slides/slide227.xml"/><Relationship Id="rId244" Type="http://schemas.openxmlformats.org/officeDocument/2006/relationships/slide" Target="slides/slide243.xml"/><Relationship Id="rId249" Type="http://schemas.openxmlformats.org/officeDocument/2006/relationships/viewProps" Target="viewProps.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13" Type="http://schemas.openxmlformats.org/officeDocument/2006/relationships/slide" Target="slides/slide212.xml"/><Relationship Id="rId218" Type="http://schemas.openxmlformats.org/officeDocument/2006/relationships/slide" Target="slides/slide217.xml"/><Relationship Id="rId234" Type="http://schemas.openxmlformats.org/officeDocument/2006/relationships/slide" Target="slides/slide233.xml"/><Relationship Id="rId239" Type="http://schemas.openxmlformats.org/officeDocument/2006/relationships/slide" Target="slides/slide238.xml"/><Relationship Id="rId2" Type="http://schemas.openxmlformats.org/officeDocument/2006/relationships/slide" Target="slides/slide1.xml"/><Relationship Id="rId29" Type="http://schemas.openxmlformats.org/officeDocument/2006/relationships/slide" Target="slides/slide28.xml"/><Relationship Id="rId250" Type="http://schemas.openxmlformats.org/officeDocument/2006/relationships/theme" Target="theme/theme1.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slide" Target="slides/slide193.xml"/><Relationship Id="rId199" Type="http://schemas.openxmlformats.org/officeDocument/2006/relationships/slide" Target="slides/slide198.xml"/><Relationship Id="rId203" Type="http://schemas.openxmlformats.org/officeDocument/2006/relationships/slide" Target="slides/slide202.xml"/><Relationship Id="rId208" Type="http://schemas.openxmlformats.org/officeDocument/2006/relationships/slide" Target="slides/slide207.xml"/><Relationship Id="rId229" Type="http://schemas.openxmlformats.org/officeDocument/2006/relationships/slide" Target="slides/slide228.xml"/><Relationship Id="rId19" Type="http://schemas.openxmlformats.org/officeDocument/2006/relationships/slide" Target="slides/slide18.xml"/><Relationship Id="rId224" Type="http://schemas.openxmlformats.org/officeDocument/2006/relationships/slide" Target="slides/slide223.xml"/><Relationship Id="rId240" Type="http://schemas.openxmlformats.org/officeDocument/2006/relationships/slide" Target="slides/slide239.xml"/><Relationship Id="rId245" Type="http://schemas.openxmlformats.org/officeDocument/2006/relationships/slide" Target="slides/slide244.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slide" Target="slides/slide218.xml"/><Relationship Id="rId3" Type="http://schemas.openxmlformats.org/officeDocument/2006/relationships/slide" Target="slides/slide2.xml"/><Relationship Id="rId214" Type="http://schemas.openxmlformats.org/officeDocument/2006/relationships/slide" Target="slides/slide213.xml"/><Relationship Id="rId230" Type="http://schemas.openxmlformats.org/officeDocument/2006/relationships/slide" Target="slides/slide229.xml"/><Relationship Id="rId235" Type="http://schemas.openxmlformats.org/officeDocument/2006/relationships/slide" Target="slides/slide234.xml"/><Relationship Id="rId251" Type="http://schemas.openxmlformats.org/officeDocument/2006/relationships/tableStyles" Target="tableStyles.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slide" Target="slides/slide194.xml"/><Relationship Id="rId209" Type="http://schemas.openxmlformats.org/officeDocument/2006/relationships/slide" Target="slides/slide208.xml"/><Relationship Id="rId190" Type="http://schemas.openxmlformats.org/officeDocument/2006/relationships/slide" Target="slides/slide189.xml"/><Relationship Id="rId204" Type="http://schemas.openxmlformats.org/officeDocument/2006/relationships/slide" Target="slides/slide203.xml"/><Relationship Id="rId220" Type="http://schemas.openxmlformats.org/officeDocument/2006/relationships/slide" Target="slides/slide219.xml"/><Relationship Id="rId225" Type="http://schemas.openxmlformats.org/officeDocument/2006/relationships/slide" Target="slides/slide224.xml"/><Relationship Id="rId241" Type="http://schemas.openxmlformats.org/officeDocument/2006/relationships/slide" Target="slides/slide240.xml"/><Relationship Id="rId246" Type="http://schemas.openxmlformats.org/officeDocument/2006/relationships/slide" Target="slides/slide245.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slide" Target="slides/slide209.xml"/><Relationship Id="rId215" Type="http://schemas.openxmlformats.org/officeDocument/2006/relationships/slide" Target="slides/slide214.xml"/><Relationship Id="rId236" Type="http://schemas.openxmlformats.org/officeDocument/2006/relationships/slide" Target="slides/slide235.xml"/><Relationship Id="rId26" Type="http://schemas.openxmlformats.org/officeDocument/2006/relationships/slide" Target="slides/slide25.xml"/><Relationship Id="rId231" Type="http://schemas.openxmlformats.org/officeDocument/2006/relationships/slide" Target="slides/slide230.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slide" Target="slides/slide195.xml"/><Relationship Id="rId200" Type="http://schemas.openxmlformats.org/officeDocument/2006/relationships/slide" Target="slides/slide199.xml"/><Relationship Id="rId16" Type="http://schemas.openxmlformats.org/officeDocument/2006/relationships/slide" Target="slides/slide15.xml"/><Relationship Id="rId221" Type="http://schemas.openxmlformats.org/officeDocument/2006/relationships/slide" Target="slides/slide220.xml"/><Relationship Id="rId242" Type="http://schemas.openxmlformats.org/officeDocument/2006/relationships/slide" Target="slides/slide241.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slide" Target="slides/slide210.xml"/><Relationship Id="rId232" Type="http://schemas.openxmlformats.org/officeDocument/2006/relationships/slide" Target="slides/slide231.xml"/><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slide" Target="slides/slide196.xml"/><Relationship Id="rId201" Type="http://schemas.openxmlformats.org/officeDocument/2006/relationships/slide" Target="slides/slide200.xml"/><Relationship Id="rId222" Type="http://schemas.openxmlformats.org/officeDocument/2006/relationships/slide" Target="slides/slide221.xml"/><Relationship Id="rId243" Type="http://schemas.openxmlformats.org/officeDocument/2006/relationships/slide" Target="slides/slide24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89.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92162"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200"/>
            </a:lvl1pPr>
          </a:lstStyle>
          <a:p>
            <a:pPr>
              <a:defRPr/>
            </a:pPr>
            <a:endParaRPr lang="el-GR"/>
          </a:p>
        </p:txBody>
      </p:sp>
      <p:sp>
        <p:nvSpPr>
          <p:cNvPr id="92163"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200"/>
            </a:lvl1pPr>
          </a:lstStyle>
          <a:p>
            <a:pPr>
              <a:defRPr/>
            </a:pPr>
            <a:fld id="{BF13CF1E-9EFB-4CB9-B74D-DB378F2CF01C}" type="datetimeFigureOut">
              <a:rPr lang="el-GR"/>
              <a:pPr>
                <a:defRPr/>
              </a:pPr>
              <a:t>24/10/2017</a:t>
            </a:fld>
            <a:endParaRPr lang="el-GR"/>
          </a:p>
        </p:txBody>
      </p:sp>
      <p:sp>
        <p:nvSpPr>
          <p:cNvPr id="116740"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65"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l-GR" noProof="0" smtClean="0"/>
              <a:t>Click to edit Master text styles</a:t>
            </a:r>
          </a:p>
          <a:p>
            <a:pPr lvl="1"/>
            <a:r>
              <a:rPr lang="el-GR" noProof="0" smtClean="0"/>
              <a:t>Second level</a:t>
            </a:r>
          </a:p>
          <a:p>
            <a:pPr lvl="2"/>
            <a:r>
              <a:rPr lang="el-GR" noProof="0" smtClean="0"/>
              <a:t>Third level</a:t>
            </a:r>
          </a:p>
          <a:p>
            <a:pPr lvl="3"/>
            <a:r>
              <a:rPr lang="el-GR" noProof="0" smtClean="0"/>
              <a:t>Fourth level</a:t>
            </a:r>
          </a:p>
          <a:p>
            <a:pPr lvl="4"/>
            <a:r>
              <a:rPr lang="el-GR" noProof="0" smtClean="0"/>
              <a:t>Fifth level</a:t>
            </a:r>
          </a:p>
        </p:txBody>
      </p:sp>
      <p:sp>
        <p:nvSpPr>
          <p:cNvPr id="92166"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0" hangingPunct="0">
              <a:defRPr sz="1200"/>
            </a:lvl1pPr>
          </a:lstStyle>
          <a:p>
            <a:pPr>
              <a:defRPr/>
            </a:pPr>
            <a:endParaRPr lang="el-GR"/>
          </a:p>
        </p:txBody>
      </p:sp>
      <p:sp>
        <p:nvSpPr>
          <p:cNvPr id="92167"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0" hangingPunct="0">
              <a:defRPr sz="1200"/>
            </a:lvl1pPr>
          </a:lstStyle>
          <a:p>
            <a:pPr>
              <a:defRPr/>
            </a:pPr>
            <a:fld id="{631AB3F0-A4A3-40AD-9A77-9BEF9AFB75C9}" type="slidenum">
              <a:rPr lang="el-GR"/>
              <a:pPr>
                <a:defRPr/>
              </a:pPr>
              <a:t>‹#›</a:t>
            </a:fld>
            <a:endParaRPr lang="el-GR"/>
          </a:p>
        </p:txBody>
      </p:sp>
    </p:spTree>
    <p:extLst>
      <p:ext uri="{BB962C8B-B14F-4D97-AF65-F5344CB8AC3E}">
        <p14:creationId xmlns:p14="http://schemas.microsoft.com/office/powerpoint/2010/main" val="45475866"/>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Calibri" pitchFamily="34" charset="0"/>
        <a:ea typeface="+mn-ea"/>
        <a:cs typeface="+mn-cs"/>
      </a:defRPr>
    </a:lvl1pPr>
    <a:lvl2pPr marL="457200" algn="l" rtl="0" eaLnBrk="0" fontAlgn="base" hangingPunct="0">
      <a:spcBef>
        <a:spcPct val="30000"/>
      </a:spcBef>
      <a:spcAft>
        <a:spcPct val="0"/>
      </a:spcAft>
      <a:defRPr sz="1200" kern="1200">
        <a:solidFill>
          <a:schemeClr val="tx1"/>
        </a:solidFill>
        <a:latin typeface="Calibri" pitchFamily="34" charset="0"/>
        <a:ea typeface="+mn-ea"/>
        <a:cs typeface="+mn-cs"/>
      </a:defRPr>
    </a:lvl2pPr>
    <a:lvl3pPr marL="914400" algn="l" rtl="0" eaLnBrk="0" fontAlgn="base" hangingPunct="0">
      <a:spcBef>
        <a:spcPct val="30000"/>
      </a:spcBef>
      <a:spcAft>
        <a:spcPct val="0"/>
      </a:spcAft>
      <a:defRPr sz="1200" kern="1200">
        <a:solidFill>
          <a:schemeClr val="tx1"/>
        </a:solidFill>
        <a:latin typeface="Calibri" pitchFamily="34" charset="0"/>
        <a:ea typeface="+mn-ea"/>
        <a:cs typeface="+mn-cs"/>
      </a:defRPr>
    </a:lvl3pPr>
    <a:lvl4pPr marL="1371600" algn="l" rtl="0" eaLnBrk="0" fontAlgn="base" hangingPunct="0">
      <a:spcBef>
        <a:spcPct val="30000"/>
      </a:spcBef>
      <a:spcAft>
        <a:spcPct val="0"/>
      </a:spcAft>
      <a:defRPr sz="1200" kern="1200">
        <a:solidFill>
          <a:schemeClr val="tx1"/>
        </a:solidFill>
        <a:latin typeface="Calibri" pitchFamily="34" charset="0"/>
        <a:ea typeface="+mn-ea"/>
        <a:cs typeface="+mn-cs"/>
      </a:defRPr>
    </a:lvl4pPr>
    <a:lvl5pPr marL="1828800" algn="l" rtl="0" eaLnBrk="0" fontAlgn="base" hangingPunct="0">
      <a:spcBef>
        <a:spcPct val="30000"/>
      </a:spcBef>
      <a:spcAft>
        <a:spcPct val="0"/>
      </a:spcAft>
      <a:defRPr sz="1200" kern="1200">
        <a:solidFill>
          <a:schemeClr val="tx1"/>
        </a:solidFill>
        <a:latin typeface="Calibri" pitchFamily="34"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1 - Θέση εικόνας διαφάνειας"/>
          <p:cNvSpPr>
            <a:spLocks noGrp="1" noRot="1" noChangeAspect="1" noTextEdit="1"/>
          </p:cNvSpPr>
          <p:nvPr>
            <p:ph type="sldImg"/>
          </p:nvPr>
        </p:nvSpPr>
        <p:spPr>
          <a:ln/>
        </p:spPr>
      </p:sp>
      <p:sp>
        <p:nvSpPr>
          <p:cNvPr id="117763" name="2 - Θέση σημειώσεων"/>
          <p:cNvSpPr>
            <a:spLocks noGrp="1"/>
          </p:cNvSpPr>
          <p:nvPr>
            <p:ph type="body" idx="1"/>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spcBef>
                <a:spcPct val="0"/>
              </a:spcBef>
            </a:pPr>
            <a:endParaRPr lang="el-GR" smtClean="0"/>
          </a:p>
        </p:txBody>
      </p:sp>
      <p:sp>
        <p:nvSpPr>
          <p:cNvPr id="117764" name="3 - Θέση αριθμού διαφάνειας"/>
          <p:cNvSpPr txBox="1">
            <a:spLocks noGrp="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27C23138-0DCE-4276-9BC9-6EC2F84E812B}" type="slidenum">
              <a:rPr lang="el-GR" sz="1200"/>
              <a:pPr algn="r" eaLnBrk="1" hangingPunct="1"/>
              <a:t>156</a:t>
            </a:fld>
            <a:endParaRPr lang="el-GR" sz="1200"/>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Διαφάνεια τίτλου">
    <p:spTree>
      <p:nvGrpSpPr>
        <p:cNvPr id="1" name=""/>
        <p:cNvGrpSpPr/>
        <p:nvPr/>
      </p:nvGrpSpPr>
      <p:grpSpPr>
        <a:xfrm>
          <a:off x="0" y="0"/>
          <a:ext cx="0" cy="0"/>
          <a:chOff x="0" y="0"/>
          <a:chExt cx="0" cy="0"/>
        </a:xfrm>
      </p:grpSpPr>
      <p:sp>
        <p:nvSpPr>
          <p:cNvPr id="2" name="1 - Τίτλος"/>
          <p:cNvSpPr>
            <a:spLocks noGrp="1"/>
          </p:cNvSpPr>
          <p:nvPr>
            <p:ph type="ctrTitle"/>
          </p:nvPr>
        </p:nvSpPr>
        <p:spPr>
          <a:xfrm>
            <a:off x="685800" y="2130425"/>
            <a:ext cx="7772400" cy="1470025"/>
          </a:xfrm>
        </p:spPr>
        <p:txBody>
          <a:bodyPr/>
          <a:lstStyle/>
          <a:p>
            <a:r>
              <a:rPr lang="el-GR" smtClean="0"/>
              <a:t>Kλικ για επεξεργασία του τίτλου</a:t>
            </a:r>
            <a:endParaRPr lang="el-GR"/>
          </a:p>
        </p:txBody>
      </p:sp>
      <p:sp>
        <p:nvSpPr>
          <p:cNvPr id="3" name="2 - Υπότιτλος"/>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l-GR" smtClean="0"/>
              <a:t>Κάντε κλικ για να επεξεργαστείτε τον υπότιτλο του υποδείγματος</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1E2A03D2-27BE-4DE7-B12C-41D2890D7418}" type="slidenum">
              <a:rPr lang="el-GR"/>
              <a:pPr>
                <a:defRPr/>
              </a:pPr>
              <a:t>‹#›</a:t>
            </a:fld>
            <a:endParaRPr lang="el-GR"/>
          </a:p>
        </p:txBody>
      </p:sp>
    </p:spTree>
    <p:extLst>
      <p:ext uri="{BB962C8B-B14F-4D97-AF65-F5344CB8AC3E}">
        <p14:creationId xmlns:p14="http://schemas.microsoft.com/office/powerpoint/2010/main" val="290970217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Τίτλος και Κατακόρυφο 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47B15FEC-9531-4819-914C-8A5DB6E8C902}" type="slidenum">
              <a:rPr lang="el-GR"/>
              <a:pPr>
                <a:defRPr/>
              </a:pPr>
              <a:t>‹#›</a:t>
            </a:fld>
            <a:endParaRPr lang="el-GR"/>
          </a:p>
        </p:txBody>
      </p:sp>
    </p:spTree>
    <p:extLst>
      <p:ext uri="{BB962C8B-B14F-4D97-AF65-F5344CB8AC3E}">
        <p14:creationId xmlns:p14="http://schemas.microsoft.com/office/powerpoint/2010/main" val="114316648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Κατακόρυφος τίτλος και Κείμενο">
    <p:spTree>
      <p:nvGrpSpPr>
        <p:cNvPr id="1" name=""/>
        <p:cNvGrpSpPr/>
        <p:nvPr/>
      </p:nvGrpSpPr>
      <p:grpSpPr>
        <a:xfrm>
          <a:off x="0" y="0"/>
          <a:ext cx="0" cy="0"/>
          <a:chOff x="0" y="0"/>
          <a:chExt cx="0" cy="0"/>
        </a:xfrm>
      </p:grpSpPr>
      <p:sp>
        <p:nvSpPr>
          <p:cNvPr id="2" name="1 - Κατακόρυφος τίτλος"/>
          <p:cNvSpPr>
            <a:spLocks noGrp="1"/>
          </p:cNvSpPr>
          <p:nvPr>
            <p:ph type="title" orient="vert"/>
          </p:nvPr>
        </p:nvSpPr>
        <p:spPr>
          <a:xfrm>
            <a:off x="6629400" y="274638"/>
            <a:ext cx="2057400" cy="5851525"/>
          </a:xfrm>
        </p:spPr>
        <p:txBody>
          <a:bodyPr vert="eaVert"/>
          <a:lstStyle/>
          <a:p>
            <a:r>
              <a:rPr lang="el-GR" smtClean="0"/>
              <a:t>Kλικ για επεξεργασία του τίτλου</a:t>
            </a:r>
            <a:endParaRPr lang="el-GR"/>
          </a:p>
        </p:txBody>
      </p:sp>
      <p:sp>
        <p:nvSpPr>
          <p:cNvPr id="3" name="2 - Θέση κατακόρυφου κειμένου"/>
          <p:cNvSpPr>
            <a:spLocks noGrp="1"/>
          </p:cNvSpPr>
          <p:nvPr>
            <p:ph type="body" orient="vert" idx="1"/>
          </p:nvPr>
        </p:nvSpPr>
        <p:spPr>
          <a:xfrm>
            <a:off x="457200" y="274638"/>
            <a:ext cx="6019800" cy="5851525"/>
          </a:xfrm>
        </p:spPr>
        <p:txBody>
          <a:bodyPr vert="eaVert"/>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3B5E90C-FA04-4AB8-A952-2DDFABF81B6F}" type="slidenum">
              <a:rPr lang="el-GR"/>
              <a:pPr>
                <a:defRPr/>
              </a:pPr>
              <a:t>‹#›</a:t>
            </a:fld>
            <a:endParaRPr lang="el-GR"/>
          </a:p>
        </p:txBody>
      </p:sp>
    </p:spTree>
    <p:extLst>
      <p:ext uri="{BB962C8B-B14F-4D97-AF65-F5344CB8AC3E}">
        <p14:creationId xmlns:p14="http://schemas.microsoft.com/office/powerpoint/2010/main" val="18224778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TwoObj" preserve="1">
  <p:cSld name="Τίτλος, Κείμενο και 2 Αντικείμεν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quarter" idx="2"/>
          </p:nvPr>
        </p:nvSpPr>
        <p:spPr>
          <a:xfrm>
            <a:off x="4648200" y="1600200"/>
            <a:ext cx="4038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περιεχομένου"/>
          <p:cNvSpPr>
            <a:spLocks noGrp="1"/>
          </p:cNvSpPr>
          <p:nvPr>
            <p:ph sz="quarter" idx="3"/>
          </p:nvPr>
        </p:nvSpPr>
        <p:spPr>
          <a:xfrm>
            <a:off x="4648200" y="3938588"/>
            <a:ext cx="4038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0C02D09E-580C-492F-A4EC-7207BED1CF72}" type="slidenum">
              <a:rPr lang="el-GR"/>
              <a:pPr>
                <a:defRPr/>
              </a:pPr>
              <a:t>‹#›</a:t>
            </a:fld>
            <a:endParaRPr lang="el-GR"/>
          </a:p>
        </p:txBody>
      </p:sp>
    </p:spTree>
    <p:extLst>
      <p:ext uri="{BB962C8B-B14F-4D97-AF65-F5344CB8AC3E}">
        <p14:creationId xmlns:p14="http://schemas.microsoft.com/office/powerpoint/2010/main" val="564106969"/>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Τίτλος, Κείμενο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κειμένου"/>
          <p:cNvSpPr>
            <a:spLocks noGrp="1"/>
          </p:cNvSpPr>
          <p:nvPr>
            <p:ph type="body" sz="half" idx="1"/>
          </p:nvPr>
        </p:nvSpPr>
        <p:spPr>
          <a:xfrm>
            <a:off x="457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CD6F1A0-E9BB-4C24-B69D-9DE386E4E7D2}" type="slidenum">
              <a:rPr lang="el-GR"/>
              <a:pPr>
                <a:defRPr/>
              </a:pPr>
              <a:t>‹#›</a:t>
            </a:fld>
            <a:endParaRPr lang="el-GR"/>
          </a:p>
        </p:txBody>
      </p:sp>
    </p:spTree>
    <p:extLst>
      <p:ext uri="{BB962C8B-B14F-4D97-AF65-F5344CB8AC3E}">
        <p14:creationId xmlns:p14="http://schemas.microsoft.com/office/powerpoint/2010/main" val="270297724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OverTx" preserve="1">
  <p:cSld name="Title and 2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p>
            <a:r>
              <a:rPr lang="en-US" smtClean="0"/>
              <a:t>Click to edit Master title style</a:t>
            </a:r>
            <a:endParaRPr lang="el-GR"/>
          </a:p>
        </p:txBody>
      </p:sp>
      <p:sp>
        <p:nvSpPr>
          <p:cNvPr id="3" name="Content Placeholder 2"/>
          <p:cNvSpPr>
            <a:spLocks noGrp="1"/>
          </p:cNvSpPr>
          <p:nvPr>
            <p:ph sz="quarter" idx="1"/>
          </p:nvPr>
        </p:nvSpPr>
        <p:spPr>
          <a:xfrm>
            <a:off x="457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4" name="Content Placeholder 3"/>
          <p:cNvSpPr>
            <a:spLocks noGrp="1"/>
          </p:cNvSpPr>
          <p:nvPr>
            <p:ph sz="quarter" idx="2"/>
          </p:nvPr>
        </p:nvSpPr>
        <p:spPr>
          <a:xfrm>
            <a:off x="4648200" y="1600200"/>
            <a:ext cx="4038600" cy="21859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5" name="Text Placeholder 4"/>
          <p:cNvSpPr>
            <a:spLocks noGrp="1"/>
          </p:cNvSpPr>
          <p:nvPr>
            <p:ph type="body" sz="half" idx="3"/>
          </p:nvPr>
        </p:nvSpPr>
        <p:spPr>
          <a:xfrm>
            <a:off x="457200" y="3938588"/>
            <a:ext cx="8229600" cy="2187575"/>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l-GR"/>
          </a:p>
        </p:txBody>
      </p:sp>
      <p:sp>
        <p:nvSpPr>
          <p:cNvPr id="6" name="Rectangle 4"/>
          <p:cNvSpPr>
            <a:spLocks noGrp="1" noChangeArrowheads="1"/>
          </p:cNvSpPr>
          <p:nvPr>
            <p:ph type="dt" sz="half" idx="10"/>
          </p:nvPr>
        </p:nvSpPr>
        <p:spPr>
          <a:ln/>
        </p:spPr>
        <p:txBody>
          <a:bodyPr/>
          <a:lstStyle>
            <a:lvl1pPr>
              <a:defRPr/>
            </a:lvl1pPr>
          </a:lstStyle>
          <a:p>
            <a:pPr>
              <a:defRPr/>
            </a:pPr>
            <a:endParaRPr lang="el-GR"/>
          </a:p>
        </p:txBody>
      </p:sp>
      <p:sp>
        <p:nvSpPr>
          <p:cNvPr id="7" name="Rectangle 5"/>
          <p:cNvSpPr>
            <a:spLocks noGrp="1" noChangeArrowheads="1"/>
          </p:cNvSpPr>
          <p:nvPr>
            <p:ph type="ftr" sz="quarter" idx="11"/>
          </p:nvPr>
        </p:nvSpPr>
        <p:spPr>
          <a:ln/>
        </p:spPr>
        <p:txBody>
          <a:bodyPr/>
          <a:lstStyle>
            <a:lvl1pPr>
              <a:defRPr/>
            </a:lvl1pPr>
          </a:lstStyle>
          <a:p>
            <a:pPr>
              <a:defRPr/>
            </a:pPr>
            <a:endParaRPr lang="el-GR"/>
          </a:p>
        </p:txBody>
      </p:sp>
      <p:sp>
        <p:nvSpPr>
          <p:cNvPr id="8" name="Rectangle 6"/>
          <p:cNvSpPr>
            <a:spLocks noGrp="1" noChangeArrowheads="1"/>
          </p:cNvSpPr>
          <p:nvPr>
            <p:ph type="sldNum" sz="quarter" idx="12"/>
          </p:nvPr>
        </p:nvSpPr>
        <p:spPr>
          <a:ln/>
        </p:spPr>
        <p:txBody>
          <a:bodyPr/>
          <a:lstStyle>
            <a:lvl1pPr>
              <a:defRPr/>
            </a:lvl1pPr>
          </a:lstStyle>
          <a:p>
            <a:pPr>
              <a:defRPr/>
            </a:pPr>
            <a:fld id="{5D4C2743-DF16-4BD3-A742-2EE304E80E76}" type="slidenum">
              <a:rPr lang="el-GR"/>
              <a:pPr>
                <a:defRPr/>
              </a:pPr>
              <a:t>‹#›</a:t>
            </a:fld>
            <a:endParaRPr lang="el-GR"/>
          </a:p>
        </p:txBody>
      </p:sp>
    </p:spTree>
    <p:extLst>
      <p:ext uri="{BB962C8B-B14F-4D97-AF65-F5344CB8AC3E}">
        <p14:creationId xmlns:p14="http://schemas.microsoft.com/office/powerpoint/2010/main" val="153537982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OverTx" preserve="1">
  <p:cSld name="Τίτλος και Αντικείμενο επάνω από Κείμενο">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4638"/>
            <a:ext cx="8229600" cy="1143000"/>
          </a:xfrm>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8229600" cy="2185988"/>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3938588"/>
            <a:ext cx="8229600" cy="2187575"/>
          </a:xfrm>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E7AD369-F8AF-45E6-9081-8384D6D3567A}" type="slidenum">
              <a:rPr lang="el-GR"/>
              <a:pPr>
                <a:defRPr/>
              </a:pPr>
              <a:t>‹#›</a:t>
            </a:fld>
            <a:endParaRPr lang="el-GR"/>
          </a:p>
        </p:txBody>
      </p:sp>
    </p:spTree>
    <p:extLst>
      <p:ext uri="{BB962C8B-B14F-4D97-AF65-F5344CB8AC3E}">
        <p14:creationId xmlns:p14="http://schemas.microsoft.com/office/powerpoint/2010/main" val="260585661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Τίτλος και Αντικείμενο">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idx="1"/>
          </p:nvPr>
        </p:nvSpPr>
        <p:spPr/>
        <p:txBody>
          <a:body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767AFE3-CCFE-489E-AA73-A68B274B80FE}" type="slidenum">
              <a:rPr lang="el-GR"/>
              <a:pPr>
                <a:defRPr/>
              </a:pPr>
              <a:t>‹#›</a:t>
            </a:fld>
            <a:endParaRPr lang="el-GR"/>
          </a:p>
        </p:txBody>
      </p:sp>
    </p:spTree>
    <p:extLst>
      <p:ext uri="{BB962C8B-B14F-4D97-AF65-F5344CB8AC3E}">
        <p14:creationId xmlns:p14="http://schemas.microsoft.com/office/powerpoint/2010/main" val="31596864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Κεφαλίδα ενότητας">
    <p:spTree>
      <p:nvGrpSpPr>
        <p:cNvPr id="1" name=""/>
        <p:cNvGrpSpPr/>
        <p:nvPr/>
      </p:nvGrpSpPr>
      <p:grpSpPr>
        <a:xfrm>
          <a:off x="0" y="0"/>
          <a:ext cx="0" cy="0"/>
          <a:chOff x="0" y="0"/>
          <a:chExt cx="0" cy="0"/>
        </a:xfrm>
      </p:grpSpPr>
      <p:sp>
        <p:nvSpPr>
          <p:cNvPr id="2" name="1 - Τίτλος"/>
          <p:cNvSpPr>
            <a:spLocks noGrp="1"/>
          </p:cNvSpPr>
          <p:nvPr>
            <p:ph type="title"/>
          </p:nvPr>
        </p:nvSpPr>
        <p:spPr>
          <a:xfrm>
            <a:off x="722313" y="4406900"/>
            <a:ext cx="7772400" cy="1362075"/>
          </a:xfrm>
        </p:spPr>
        <p:txBody>
          <a:bodyPr anchor="t"/>
          <a:lstStyle>
            <a:lvl1pPr algn="l">
              <a:defRPr sz="4000" b="1" cap="all"/>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l-GR" smtClean="0"/>
              <a:t>Kλικ για επεξεργασία των στυλ του υποδείγματος</a:t>
            </a:r>
          </a:p>
        </p:txBody>
      </p:sp>
      <p:sp>
        <p:nvSpPr>
          <p:cNvPr id="4" name="Rectangle 4"/>
          <p:cNvSpPr>
            <a:spLocks noGrp="1" noChangeArrowheads="1"/>
          </p:cNvSpPr>
          <p:nvPr>
            <p:ph type="dt" sz="half" idx="10"/>
          </p:nvPr>
        </p:nvSpPr>
        <p:spPr>
          <a:ln/>
        </p:spPr>
        <p:txBody>
          <a:bodyPr/>
          <a:lstStyle>
            <a:lvl1pPr>
              <a:defRPr/>
            </a:lvl1pPr>
          </a:lstStyle>
          <a:p>
            <a:pPr>
              <a:defRPr/>
            </a:pPr>
            <a:endParaRPr lang="el-GR"/>
          </a:p>
        </p:txBody>
      </p:sp>
      <p:sp>
        <p:nvSpPr>
          <p:cNvPr id="5" name="Rectangle 5"/>
          <p:cNvSpPr>
            <a:spLocks noGrp="1" noChangeArrowheads="1"/>
          </p:cNvSpPr>
          <p:nvPr>
            <p:ph type="ftr" sz="quarter" idx="11"/>
          </p:nvPr>
        </p:nvSpPr>
        <p:spPr>
          <a:ln/>
        </p:spPr>
        <p:txBody>
          <a:bodyPr/>
          <a:lstStyle>
            <a:lvl1pPr>
              <a:defRPr/>
            </a:lvl1pPr>
          </a:lstStyle>
          <a:p>
            <a:pPr>
              <a:defRPr/>
            </a:pPr>
            <a:endParaRPr lang="el-GR"/>
          </a:p>
        </p:txBody>
      </p:sp>
      <p:sp>
        <p:nvSpPr>
          <p:cNvPr id="6" name="Rectangle 6"/>
          <p:cNvSpPr>
            <a:spLocks noGrp="1" noChangeArrowheads="1"/>
          </p:cNvSpPr>
          <p:nvPr>
            <p:ph type="sldNum" sz="quarter" idx="12"/>
          </p:nvPr>
        </p:nvSpPr>
        <p:spPr>
          <a:ln/>
        </p:spPr>
        <p:txBody>
          <a:bodyPr/>
          <a:lstStyle>
            <a:lvl1pPr>
              <a:defRPr/>
            </a:lvl1pPr>
          </a:lstStyle>
          <a:p>
            <a:pPr>
              <a:defRPr/>
            </a:pPr>
            <a:fld id="{663F54C8-9684-451A-8D0F-AEE06EA0B192}" type="slidenum">
              <a:rPr lang="el-GR"/>
              <a:pPr>
                <a:defRPr/>
              </a:pPr>
              <a:t>‹#›</a:t>
            </a:fld>
            <a:endParaRPr lang="el-GR"/>
          </a:p>
        </p:txBody>
      </p:sp>
    </p:spTree>
    <p:extLst>
      <p:ext uri="{BB962C8B-B14F-4D97-AF65-F5344CB8AC3E}">
        <p14:creationId xmlns:p14="http://schemas.microsoft.com/office/powerpoint/2010/main" val="319637730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Δύο περιεχόμενα">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2 - Θέση περιεχομένου"/>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περιεχομένου"/>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0AFA0FBE-0FEE-4049-8CF5-DD4D011ED2E5}" type="slidenum">
              <a:rPr lang="el-GR"/>
              <a:pPr>
                <a:defRPr/>
              </a:pPr>
              <a:t>‹#›</a:t>
            </a:fld>
            <a:endParaRPr lang="el-GR"/>
          </a:p>
        </p:txBody>
      </p:sp>
    </p:spTree>
    <p:extLst>
      <p:ext uri="{BB962C8B-B14F-4D97-AF65-F5344CB8AC3E}">
        <p14:creationId xmlns:p14="http://schemas.microsoft.com/office/powerpoint/2010/main" val="301227560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Σύγκριση">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lvl1pPr>
              <a:defRPr/>
            </a:lvl1pPr>
          </a:lstStyle>
          <a:p>
            <a:r>
              <a:rPr lang="el-GR" smtClean="0"/>
              <a:t>Kλικ για επεξεργασία του τίτλου</a:t>
            </a:r>
            <a:endParaRPr lang="el-GR"/>
          </a:p>
        </p:txBody>
      </p:sp>
      <p:sp>
        <p:nvSpPr>
          <p:cNvPr id="3" name="2 - Θέση κειμένου"/>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4" name="3 - Θέση περιεχομένου"/>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5" name="4 - Θέση κειμένου"/>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l-GR" smtClean="0"/>
              <a:t>Kλικ για επεξεργασία των στυλ του υποδείγματος</a:t>
            </a:r>
          </a:p>
        </p:txBody>
      </p:sp>
      <p:sp>
        <p:nvSpPr>
          <p:cNvPr id="6" name="5 - Θέση περιεχομένου"/>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7" name="Rectangle 4"/>
          <p:cNvSpPr>
            <a:spLocks noGrp="1" noChangeArrowheads="1"/>
          </p:cNvSpPr>
          <p:nvPr>
            <p:ph type="dt" sz="half" idx="10"/>
          </p:nvPr>
        </p:nvSpPr>
        <p:spPr>
          <a:ln/>
        </p:spPr>
        <p:txBody>
          <a:bodyPr/>
          <a:lstStyle>
            <a:lvl1pPr>
              <a:defRPr/>
            </a:lvl1pPr>
          </a:lstStyle>
          <a:p>
            <a:pPr>
              <a:defRPr/>
            </a:pPr>
            <a:endParaRPr lang="el-GR"/>
          </a:p>
        </p:txBody>
      </p:sp>
      <p:sp>
        <p:nvSpPr>
          <p:cNvPr id="8" name="Rectangle 5"/>
          <p:cNvSpPr>
            <a:spLocks noGrp="1" noChangeArrowheads="1"/>
          </p:cNvSpPr>
          <p:nvPr>
            <p:ph type="ftr" sz="quarter" idx="11"/>
          </p:nvPr>
        </p:nvSpPr>
        <p:spPr>
          <a:ln/>
        </p:spPr>
        <p:txBody>
          <a:bodyPr/>
          <a:lstStyle>
            <a:lvl1pPr>
              <a:defRPr/>
            </a:lvl1pPr>
          </a:lstStyle>
          <a:p>
            <a:pPr>
              <a:defRPr/>
            </a:pPr>
            <a:endParaRPr lang="el-GR"/>
          </a:p>
        </p:txBody>
      </p:sp>
      <p:sp>
        <p:nvSpPr>
          <p:cNvPr id="9" name="Rectangle 6"/>
          <p:cNvSpPr>
            <a:spLocks noGrp="1" noChangeArrowheads="1"/>
          </p:cNvSpPr>
          <p:nvPr>
            <p:ph type="sldNum" sz="quarter" idx="12"/>
          </p:nvPr>
        </p:nvSpPr>
        <p:spPr>
          <a:ln/>
        </p:spPr>
        <p:txBody>
          <a:bodyPr/>
          <a:lstStyle>
            <a:lvl1pPr>
              <a:defRPr/>
            </a:lvl1pPr>
          </a:lstStyle>
          <a:p>
            <a:pPr>
              <a:defRPr/>
            </a:pPr>
            <a:fld id="{17933351-6EC9-4908-AA7F-B2242725F21A}" type="slidenum">
              <a:rPr lang="el-GR"/>
              <a:pPr>
                <a:defRPr/>
              </a:pPr>
              <a:t>‹#›</a:t>
            </a:fld>
            <a:endParaRPr lang="el-GR"/>
          </a:p>
        </p:txBody>
      </p:sp>
    </p:spTree>
    <p:extLst>
      <p:ext uri="{BB962C8B-B14F-4D97-AF65-F5344CB8AC3E}">
        <p14:creationId xmlns:p14="http://schemas.microsoft.com/office/powerpoint/2010/main" val="5751726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Μόνο τίτλος">
    <p:spTree>
      <p:nvGrpSpPr>
        <p:cNvPr id="1" name=""/>
        <p:cNvGrpSpPr/>
        <p:nvPr/>
      </p:nvGrpSpPr>
      <p:grpSpPr>
        <a:xfrm>
          <a:off x="0" y="0"/>
          <a:ext cx="0" cy="0"/>
          <a:chOff x="0" y="0"/>
          <a:chExt cx="0" cy="0"/>
        </a:xfrm>
      </p:grpSpPr>
      <p:sp>
        <p:nvSpPr>
          <p:cNvPr id="2" name="1 - Τίτλος"/>
          <p:cNvSpPr>
            <a:spLocks noGrp="1"/>
          </p:cNvSpPr>
          <p:nvPr>
            <p:ph type="title"/>
          </p:nvPr>
        </p:nvSpPr>
        <p:spPr/>
        <p:txBody>
          <a:bodyPr/>
          <a:lstStyle/>
          <a:p>
            <a:r>
              <a:rPr lang="el-GR" smtClean="0"/>
              <a:t>Kλικ για επεξεργασία του τίτλου</a:t>
            </a:r>
            <a:endParaRPr lang="el-GR"/>
          </a:p>
        </p:txBody>
      </p:sp>
      <p:sp>
        <p:nvSpPr>
          <p:cNvPr id="3" name="Rectangle 4"/>
          <p:cNvSpPr>
            <a:spLocks noGrp="1" noChangeArrowheads="1"/>
          </p:cNvSpPr>
          <p:nvPr>
            <p:ph type="dt" sz="half" idx="10"/>
          </p:nvPr>
        </p:nvSpPr>
        <p:spPr>
          <a:ln/>
        </p:spPr>
        <p:txBody>
          <a:bodyPr/>
          <a:lstStyle>
            <a:lvl1pPr>
              <a:defRPr/>
            </a:lvl1pPr>
          </a:lstStyle>
          <a:p>
            <a:pPr>
              <a:defRPr/>
            </a:pPr>
            <a:endParaRPr lang="el-GR"/>
          </a:p>
        </p:txBody>
      </p:sp>
      <p:sp>
        <p:nvSpPr>
          <p:cNvPr id="4" name="Rectangle 5"/>
          <p:cNvSpPr>
            <a:spLocks noGrp="1" noChangeArrowheads="1"/>
          </p:cNvSpPr>
          <p:nvPr>
            <p:ph type="ftr" sz="quarter" idx="11"/>
          </p:nvPr>
        </p:nvSpPr>
        <p:spPr>
          <a:ln/>
        </p:spPr>
        <p:txBody>
          <a:bodyPr/>
          <a:lstStyle>
            <a:lvl1pPr>
              <a:defRPr/>
            </a:lvl1pPr>
          </a:lstStyle>
          <a:p>
            <a:pPr>
              <a:defRPr/>
            </a:pPr>
            <a:endParaRPr lang="el-GR"/>
          </a:p>
        </p:txBody>
      </p:sp>
      <p:sp>
        <p:nvSpPr>
          <p:cNvPr id="5" name="Rectangle 6"/>
          <p:cNvSpPr>
            <a:spLocks noGrp="1" noChangeArrowheads="1"/>
          </p:cNvSpPr>
          <p:nvPr>
            <p:ph type="sldNum" sz="quarter" idx="12"/>
          </p:nvPr>
        </p:nvSpPr>
        <p:spPr>
          <a:ln/>
        </p:spPr>
        <p:txBody>
          <a:bodyPr/>
          <a:lstStyle>
            <a:lvl1pPr>
              <a:defRPr/>
            </a:lvl1pPr>
          </a:lstStyle>
          <a:p>
            <a:pPr>
              <a:defRPr/>
            </a:pPr>
            <a:fld id="{85486E55-C8F6-4243-AC38-034078FBA2FE}" type="slidenum">
              <a:rPr lang="el-GR"/>
              <a:pPr>
                <a:defRPr/>
              </a:pPr>
              <a:t>‹#›</a:t>
            </a:fld>
            <a:endParaRPr lang="el-GR"/>
          </a:p>
        </p:txBody>
      </p:sp>
    </p:spTree>
    <p:extLst>
      <p:ext uri="{BB962C8B-B14F-4D97-AF65-F5344CB8AC3E}">
        <p14:creationId xmlns:p14="http://schemas.microsoft.com/office/powerpoint/2010/main" val="34889764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Κενή">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l-GR"/>
          </a:p>
        </p:txBody>
      </p:sp>
      <p:sp>
        <p:nvSpPr>
          <p:cNvPr id="3" name="Rectangle 5"/>
          <p:cNvSpPr>
            <a:spLocks noGrp="1" noChangeArrowheads="1"/>
          </p:cNvSpPr>
          <p:nvPr>
            <p:ph type="ftr" sz="quarter" idx="11"/>
          </p:nvPr>
        </p:nvSpPr>
        <p:spPr>
          <a:ln/>
        </p:spPr>
        <p:txBody>
          <a:bodyPr/>
          <a:lstStyle>
            <a:lvl1pPr>
              <a:defRPr/>
            </a:lvl1pPr>
          </a:lstStyle>
          <a:p>
            <a:pPr>
              <a:defRPr/>
            </a:pPr>
            <a:endParaRPr lang="el-GR"/>
          </a:p>
        </p:txBody>
      </p:sp>
      <p:sp>
        <p:nvSpPr>
          <p:cNvPr id="4" name="Rectangle 6"/>
          <p:cNvSpPr>
            <a:spLocks noGrp="1" noChangeArrowheads="1"/>
          </p:cNvSpPr>
          <p:nvPr>
            <p:ph type="sldNum" sz="quarter" idx="12"/>
          </p:nvPr>
        </p:nvSpPr>
        <p:spPr>
          <a:ln/>
        </p:spPr>
        <p:txBody>
          <a:bodyPr/>
          <a:lstStyle>
            <a:lvl1pPr>
              <a:defRPr/>
            </a:lvl1pPr>
          </a:lstStyle>
          <a:p>
            <a:pPr>
              <a:defRPr/>
            </a:pPr>
            <a:fld id="{C13A35EC-1F4F-41E1-90E0-D13B71371C8B}" type="slidenum">
              <a:rPr lang="el-GR"/>
              <a:pPr>
                <a:defRPr/>
              </a:pPr>
              <a:t>‹#›</a:t>
            </a:fld>
            <a:endParaRPr lang="el-GR"/>
          </a:p>
        </p:txBody>
      </p:sp>
    </p:spTree>
    <p:extLst>
      <p:ext uri="{BB962C8B-B14F-4D97-AF65-F5344CB8AC3E}">
        <p14:creationId xmlns:p14="http://schemas.microsoft.com/office/powerpoint/2010/main" val="19387621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Περιεχόμενο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457200" y="273050"/>
            <a:ext cx="3008313" cy="1162050"/>
          </a:xfrm>
        </p:spPr>
        <p:txBody>
          <a:bodyPr anchor="b"/>
          <a:lstStyle>
            <a:lvl1pPr algn="l">
              <a:defRPr sz="2000" b="1"/>
            </a:lvl1pPr>
          </a:lstStyle>
          <a:p>
            <a:r>
              <a:rPr lang="el-GR" smtClean="0"/>
              <a:t>Kλικ για επεξεργασία του τίτλου</a:t>
            </a:r>
            <a:endParaRPr lang="el-GR"/>
          </a:p>
        </p:txBody>
      </p:sp>
      <p:sp>
        <p:nvSpPr>
          <p:cNvPr id="3" name="2 - Θέση περιεχομένου"/>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l-GR" smtClean="0"/>
              <a:t>Kλικ για επεξεργασία των στυλ του υποδείγματος</a:t>
            </a:r>
          </a:p>
          <a:p>
            <a:pPr lvl="1"/>
            <a:r>
              <a:rPr lang="el-GR" smtClean="0"/>
              <a:t>Δεύτερου επιπέδου</a:t>
            </a:r>
          </a:p>
          <a:p>
            <a:pPr lvl="2"/>
            <a:r>
              <a:rPr lang="el-GR" smtClean="0"/>
              <a:t>Τρίτου επιπέδου</a:t>
            </a:r>
          </a:p>
          <a:p>
            <a:pPr lvl="3"/>
            <a:r>
              <a:rPr lang="el-GR" smtClean="0"/>
              <a:t>Τέταρτου επιπέδου</a:t>
            </a:r>
          </a:p>
          <a:p>
            <a:pPr lvl="4"/>
            <a:r>
              <a:rPr lang="el-GR" smtClean="0"/>
              <a:t>Πέμπτου επιπέδου</a:t>
            </a:r>
            <a:endParaRPr lang="el-GR"/>
          </a:p>
        </p:txBody>
      </p:sp>
      <p:sp>
        <p:nvSpPr>
          <p:cNvPr id="4" name="3 - Θέση κειμένου"/>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6073C16E-91F5-464A-8D4D-6A152B0FC23E}" type="slidenum">
              <a:rPr lang="el-GR"/>
              <a:pPr>
                <a:defRPr/>
              </a:pPr>
              <a:t>‹#›</a:t>
            </a:fld>
            <a:endParaRPr lang="el-GR"/>
          </a:p>
        </p:txBody>
      </p:sp>
    </p:spTree>
    <p:extLst>
      <p:ext uri="{BB962C8B-B14F-4D97-AF65-F5344CB8AC3E}">
        <p14:creationId xmlns:p14="http://schemas.microsoft.com/office/powerpoint/2010/main" val="12050091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Εικόνα με λεζάντα">
    <p:spTree>
      <p:nvGrpSpPr>
        <p:cNvPr id="1" name=""/>
        <p:cNvGrpSpPr/>
        <p:nvPr/>
      </p:nvGrpSpPr>
      <p:grpSpPr>
        <a:xfrm>
          <a:off x="0" y="0"/>
          <a:ext cx="0" cy="0"/>
          <a:chOff x="0" y="0"/>
          <a:chExt cx="0" cy="0"/>
        </a:xfrm>
      </p:grpSpPr>
      <p:sp>
        <p:nvSpPr>
          <p:cNvPr id="2" name="1 - Τίτλος"/>
          <p:cNvSpPr>
            <a:spLocks noGrp="1"/>
          </p:cNvSpPr>
          <p:nvPr>
            <p:ph type="title"/>
          </p:nvPr>
        </p:nvSpPr>
        <p:spPr>
          <a:xfrm>
            <a:off x="1792288" y="4800600"/>
            <a:ext cx="5486400" cy="566738"/>
          </a:xfrm>
        </p:spPr>
        <p:txBody>
          <a:bodyPr anchor="b"/>
          <a:lstStyle>
            <a:lvl1pPr algn="l">
              <a:defRPr sz="2000" b="1"/>
            </a:lvl1pPr>
          </a:lstStyle>
          <a:p>
            <a:r>
              <a:rPr lang="el-GR" smtClean="0"/>
              <a:t>Kλικ για επεξεργασία του τίτλου</a:t>
            </a:r>
            <a:endParaRPr lang="el-GR"/>
          </a:p>
        </p:txBody>
      </p:sp>
      <p:sp>
        <p:nvSpPr>
          <p:cNvPr id="3" name="2 - Θέση εικόνας"/>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l-GR" noProof="0" smtClean="0"/>
          </a:p>
        </p:txBody>
      </p:sp>
      <p:sp>
        <p:nvSpPr>
          <p:cNvPr id="4" name="3 - Θέση κειμένου"/>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l-GR" smtClean="0"/>
              <a:t>Kλικ για επεξεργασία των στυλ του υποδείγματος</a:t>
            </a:r>
          </a:p>
        </p:txBody>
      </p:sp>
      <p:sp>
        <p:nvSpPr>
          <p:cNvPr id="5" name="Rectangle 4"/>
          <p:cNvSpPr>
            <a:spLocks noGrp="1" noChangeArrowheads="1"/>
          </p:cNvSpPr>
          <p:nvPr>
            <p:ph type="dt" sz="half" idx="10"/>
          </p:nvPr>
        </p:nvSpPr>
        <p:spPr>
          <a:ln/>
        </p:spPr>
        <p:txBody>
          <a:bodyPr/>
          <a:lstStyle>
            <a:lvl1pPr>
              <a:defRPr/>
            </a:lvl1pPr>
          </a:lstStyle>
          <a:p>
            <a:pPr>
              <a:defRPr/>
            </a:pPr>
            <a:endParaRPr lang="el-GR"/>
          </a:p>
        </p:txBody>
      </p:sp>
      <p:sp>
        <p:nvSpPr>
          <p:cNvPr id="6" name="Rectangle 5"/>
          <p:cNvSpPr>
            <a:spLocks noGrp="1" noChangeArrowheads="1"/>
          </p:cNvSpPr>
          <p:nvPr>
            <p:ph type="ftr" sz="quarter" idx="11"/>
          </p:nvPr>
        </p:nvSpPr>
        <p:spPr>
          <a:ln/>
        </p:spPr>
        <p:txBody>
          <a:bodyPr/>
          <a:lstStyle>
            <a:lvl1pPr>
              <a:defRPr/>
            </a:lvl1pPr>
          </a:lstStyle>
          <a:p>
            <a:pPr>
              <a:defRPr/>
            </a:pPr>
            <a:endParaRPr lang="el-GR"/>
          </a:p>
        </p:txBody>
      </p:sp>
      <p:sp>
        <p:nvSpPr>
          <p:cNvPr id="7" name="Rectangle 6"/>
          <p:cNvSpPr>
            <a:spLocks noGrp="1" noChangeArrowheads="1"/>
          </p:cNvSpPr>
          <p:nvPr>
            <p:ph type="sldNum" sz="quarter" idx="12"/>
          </p:nvPr>
        </p:nvSpPr>
        <p:spPr>
          <a:ln/>
        </p:spPr>
        <p:txBody>
          <a:bodyPr/>
          <a:lstStyle>
            <a:lvl1pPr>
              <a:defRPr/>
            </a:lvl1pPr>
          </a:lstStyle>
          <a:p>
            <a:pPr>
              <a:defRPr/>
            </a:pPr>
            <a:fld id="{23D4ADE6-5F99-4B3D-B5DA-5C0B249BD525}" type="slidenum">
              <a:rPr lang="el-GR"/>
              <a:pPr>
                <a:defRPr/>
              </a:pPr>
              <a:t>‹#›</a:t>
            </a:fld>
            <a:endParaRPr lang="el-GR"/>
          </a:p>
        </p:txBody>
      </p:sp>
    </p:spTree>
    <p:extLst>
      <p:ext uri="{BB962C8B-B14F-4D97-AF65-F5344CB8AC3E}">
        <p14:creationId xmlns:p14="http://schemas.microsoft.com/office/powerpoint/2010/main" val="274186455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7" cstate="print"/>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l-GR" smtClean="0"/>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l-GR" smtClean="0"/>
              <a:t>Click to edit Master text styles</a:t>
            </a:r>
          </a:p>
          <a:p>
            <a:pPr lvl="1"/>
            <a:r>
              <a:rPr lang="el-GR" smtClean="0"/>
              <a:t>Second level</a:t>
            </a:r>
          </a:p>
          <a:p>
            <a:pPr lvl="2"/>
            <a:r>
              <a:rPr lang="el-GR" smtClean="0"/>
              <a:t>Third level</a:t>
            </a:r>
          </a:p>
          <a:p>
            <a:pPr lvl="3"/>
            <a:r>
              <a:rPr lang="el-GR" smtClean="0"/>
              <a:t>Fourth level</a:t>
            </a:r>
          </a:p>
          <a:p>
            <a:pPr lvl="4"/>
            <a:r>
              <a:rPr lang="el-GR" smtClean="0"/>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vl1pPr>
          </a:lstStyle>
          <a:p>
            <a:pPr>
              <a:defRPr/>
            </a:pPr>
            <a:endParaRPr lang="el-GR"/>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l-GR"/>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vl1pPr>
          </a:lstStyle>
          <a:p>
            <a:pPr>
              <a:defRPr/>
            </a:pPr>
            <a:fld id="{0C75CB67-224F-478A-AC80-BE7C4E11C2BC}" type="slidenum">
              <a:rPr lang="el-GR"/>
              <a:pPr>
                <a:defRPr/>
              </a:pPr>
              <a:t>‹#›</a:t>
            </a:fld>
            <a:endParaRPr lang="el-G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l-G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79.png"/><Relationship Id="rId1" Type="http://schemas.openxmlformats.org/officeDocument/2006/relationships/slideLayout" Target="../slideLayouts/slideLayout7.xml"/></Relationships>
</file>

<file path=ppt/slides/_rels/slide101.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7.xml"/></Relationships>
</file>

<file path=ppt/slides/_rels/slide102.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7.xml"/></Relationships>
</file>

<file path=ppt/slides/_rels/slide1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2.xml"/></Relationships>
</file>

<file path=ppt/slides/_rels/slide10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84.png"/><Relationship Id="rId1" Type="http://schemas.openxmlformats.org/officeDocument/2006/relationships/slideLayout" Target="../slideLayouts/slideLayout6.xml"/></Relationships>
</file>

<file path=ppt/slides/_rels/slide108.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6.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3.xml"/></Relationships>
</file>

<file path=ppt/slides/_rels/slide116.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88.png"/><Relationship Id="rId1" Type="http://schemas.openxmlformats.org/officeDocument/2006/relationships/slideLayout" Target="../slideLayouts/slideLayout6.xml"/><Relationship Id="rId5" Type="http://schemas.openxmlformats.org/officeDocument/2006/relationships/image" Target="../media/image91.png"/><Relationship Id="rId4" Type="http://schemas.openxmlformats.org/officeDocument/2006/relationships/image" Target="../media/image90.png"/></Relationships>
</file>

<file path=ppt/slides/_rels/slide117.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9.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3.xml"/></Relationships>
</file>

<file path=ppt/slides/_rels/slide12.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image" Target="../media/image94.jpeg"/><Relationship Id="rId1" Type="http://schemas.openxmlformats.org/officeDocument/2006/relationships/slideLayout" Target="../slideLayouts/slideLayout12.xml"/></Relationships>
</file>

<file path=ppt/slides/_rels/slide121.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jpeg"/><Relationship Id="rId1" Type="http://schemas.openxmlformats.org/officeDocument/2006/relationships/slideLayout" Target="../slideLayouts/slideLayout12.xml"/></Relationships>
</file>

<file path=ppt/slides/_rels/slide122.xml.rels><?xml version="1.0" encoding="UTF-8" standalone="yes"?>
<Relationships xmlns="http://schemas.openxmlformats.org/package/2006/relationships"><Relationship Id="rId3" Type="http://schemas.openxmlformats.org/officeDocument/2006/relationships/image" Target="../media/image99.jpeg"/><Relationship Id="rId2" Type="http://schemas.openxmlformats.org/officeDocument/2006/relationships/image" Target="../media/image98.jpeg"/><Relationship Id="rId1" Type="http://schemas.openxmlformats.org/officeDocument/2006/relationships/slideLayout" Target="../slideLayouts/slideLayout12.xml"/></Relationships>
</file>

<file path=ppt/slides/_rels/slide123.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2.xml"/></Relationships>
</file>

<file path=ppt/slides/_rels/slide124.xml.rels><?xml version="1.0" encoding="UTF-8" standalone="yes"?>
<Relationships xmlns="http://schemas.openxmlformats.org/package/2006/relationships"><Relationship Id="rId2" Type="http://schemas.openxmlformats.org/officeDocument/2006/relationships/image" Target="../media/image102.png"/><Relationship Id="rId1" Type="http://schemas.openxmlformats.org/officeDocument/2006/relationships/slideLayout" Target="../slideLayouts/slideLayout13.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1.xml.rels><?xml version="1.0" encoding="UTF-8" standalone="yes"?>
<Relationships xmlns="http://schemas.openxmlformats.org/package/2006/relationships"><Relationship Id="rId2" Type="http://schemas.openxmlformats.org/officeDocument/2006/relationships/image" Target="../media/image103.png"/><Relationship Id="rId1" Type="http://schemas.openxmlformats.org/officeDocument/2006/relationships/slideLayout" Target="../slideLayouts/slideLayout2.xml"/></Relationships>
</file>

<file path=ppt/slides/_rels/slide132.xml.rels><?xml version="1.0" encoding="UTF-8" standalone="yes"?>
<Relationships xmlns="http://schemas.openxmlformats.org/package/2006/relationships"><Relationship Id="rId2" Type="http://schemas.openxmlformats.org/officeDocument/2006/relationships/image" Target="../media/image104.png"/><Relationship Id="rId1" Type="http://schemas.openxmlformats.org/officeDocument/2006/relationships/slideLayout" Target="../slideLayouts/slideLayout2.xml"/></Relationships>
</file>

<file path=ppt/slides/_rels/slide1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4.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135.xml.rels><?xml version="1.0" encoding="UTF-8" standalone="yes"?>
<Relationships xmlns="http://schemas.openxmlformats.org/package/2006/relationships"><Relationship Id="rId2" Type="http://schemas.openxmlformats.org/officeDocument/2006/relationships/image" Target="../media/image106.png"/><Relationship Id="rId1" Type="http://schemas.openxmlformats.org/officeDocument/2006/relationships/slideLayout" Target="../slideLayouts/slideLayout2.xml"/></Relationships>
</file>

<file path=ppt/slides/_rels/slide136.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137.xml.rels><?xml version="1.0" encoding="UTF-8" standalone="yes"?>
<Relationships xmlns="http://schemas.openxmlformats.org/package/2006/relationships"><Relationship Id="rId2" Type="http://schemas.openxmlformats.org/officeDocument/2006/relationships/image" Target="../media/image107.png"/><Relationship Id="rId1" Type="http://schemas.openxmlformats.org/officeDocument/2006/relationships/slideLayout" Target="../slideLayouts/slideLayout13.xml"/></Relationships>
</file>

<file path=ppt/slides/_rels/slide138.xml.rels><?xml version="1.0" encoding="UTF-8" standalone="yes"?>
<Relationships xmlns="http://schemas.openxmlformats.org/package/2006/relationships"><Relationship Id="rId2" Type="http://schemas.openxmlformats.org/officeDocument/2006/relationships/image" Target="../media/image108.png"/><Relationship Id="rId1" Type="http://schemas.openxmlformats.org/officeDocument/2006/relationships/slideLayout" Target="../slideLayouts/slideLayout2.xml"/></Relationships>
</file>

<file path=ppt/slides/_rels/slide139.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0.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7.xml"/></Relationships>
</file>

<file path=ppt/slides/_rels/slide141.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png"/><Relationship Id="rId1" Type="http://schemas.openxmlformats.org/officeDocument/2006/relationships/slideLayout" Target="../slideLayouts/slideLayout4.xml"/></Relationships>
</file>

<file path=ppt/slides/_rels/slide142.xml.rels><?xml version="1.0" encoding="UTF-8" standalone="yes"?>
<Relationships xmlns="http://schemas.openxmlformats.org/package/2006/relationships"><Relationship Id="rId2" Type="http://schemas.openxmlformats.org/officeDocument/2006/relationships/image" Target="../media/image113.png"/><Relationship Id="rId1" Type="http://schemas.openxmlformats.org/officeDocument/2006/relationships/slideLayout" Target="../slideLayouts/slideLayout13.xml"/></Relationships>
</file>

<file path=ppt/slides/_rels/slide143.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image" Target="../media/image114.png"/><Relationship Id="rId1" Type="http://schemas.openxmlformats.org/officeDocument/2006/relationships/slideLayout" Target="../slideLayouts/slideLayout6.xml"/></Relationships>
</file>

<file path=ppt/slides/_rels/slide144.xml.rels><?xml version="1.0" encoding="UTF-8" standalone="yes"?>
<Relationships xmlns="http://schemas.openxmlformats.org/package/2006/relationships"><Relationship Id="rId2" Type="http://schemas.openxmlformats.org/officeDocument/2006/relationships/image" Target="../media/image116.png"/><Relationship Id="rId1" Type="http://schemas.openxmlformats.org/officeDocument/2006/relationships/slideLayout" Target="../slideLayouts/slideLayout7.xml"/></Relationships>
</file>

<file path=ppt/slides/_rels/slide145.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7.xml"/></Relationships>
</file>

<file path=ppt/slides/_rels/slide146.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2.xml"/></Relationships>
</file>

<file path=ppt/slides/_rels/slide1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8.xml.rels><?xml version="1.0" encoding="UTF-8" standalone="yes"?>
<Relationships xmlns="http://schemas.openxmlformats.org/package/2006/relationships"><Relationship Id="rId3" Type="http://schemas.openxmlformats.org/officeDocument/2006/relationships/image" Target="../media/image121.jpeg"/><Relationship Id="rId2" Type="http://schemas.openxmlformats.org/officeDocument/2006/relationships/image" Target="../media/image120.png"/><Relationship Id="rId1" Type="http://schemas.openxmlformats.org/officeDocument/2006/relationships/slideLayout" Target="../slideLayouts/slideLayout2.xml"/></Relationships>
</file>

<file path=ppt/slides/_rels/slide1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0.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151.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image" Target="../media/image123.jpeg"/><Relationship Id="rId1" Type="http://schemas.openxmlformats.org/officeDocument/2006/relationships/slideLayout" Target="../slideLayouts/slideLayout4.xml"/></Relationships>
</file>

<file path=ppt/slides/_rels/slide15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5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6.xml.rels><?xml version="1.0" encoding="UTF-8" standalone="yes"?>
<Relationships xmlns="http://schemas.openxmlformats.org/package/2006/relationships"><Relationship Id="rId3" Type="http://schemas.openxmlformats.org/officeDocument/2006/relationships/image" Target="../media/image125.jpeg"/><Relationship Id="rId2" Type="http://schemas.openxmlformats.org/officeDocument/2006/relationships/notesSlide" Target="../notesSlides/notesSlide1.xml"/><Relationship Id="rId1" Type="http://schemas.openxmlformats.org/officeDocument/2006/relationships/slideLayout" Target="../slideLayouts/slideLayout7.xml"/><Relationship Id="rId5" Type="http://schemas.openxmlformats.org/officeDocument/2006/relationships/image" Target="../media/image127.jpeg"/><Relationship Id="rId4" Type="http://schemas.openxmlformats.org/officeDocument/2006/relationships/image" Target="../media/image126.jpeg"/></Relationships>
</file>

<file path=ppt/slides/_rels/slide15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3.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0.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129.png"/><Relationship Id="rId1" Type="http://schemas.openxmlformats.org/officeDocument/2006/relationships/slideLayout" Target="../slideLayouts/slideLayout15.xml"/></Relationships>
</file>

<file path=ppt/slides/_rels/slide161.xml.rels><?xml version="1.0" encoding="UTF-8" standalone="yes"?>
<Relationships xmlns="http://schemas.openxmlformats.org/package/2006/relationships"><Relationship Id="rId2" Type="http://schemas.openxmlformats.org/officeDocument/2006/relationships/image" Target="../media/image131.wmf"/><Relationship Id="rId1" Type="http://schemas.openxmlformats.org/officeDocument/2006/relationships/slideLayout" Target="../slideLayouts/slideLayout2.xml"/></Relationships>
</file>

<file path=ppt/slides/_rels/slide162.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12.xml"/></Relationships>
</file>

<file path=ppt/slides/_rels/slide163.xml.rels><?xml version="1.0" encoding="UTF-8" standalone="yes"?>
<Relationships xmlns="http://schemas.openxmlformats.org/package/2006/relationships"><Relationship Id="rId2" Type="http://schemas.openxmlformats.org/officeDocument/2006/relationships/image" Target="../media/image132.jpeg"/><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2" Type="http://schemas.openxmlformats.org/officeDocument/2006/relationships/image" Target="../media/image134.jpeg"/><Relationship Id="rId1" Type="http://schemas.openxmlformats.org/officeDocument/2006/relationships/slideLayout" Target="../slideLayouts/slideLayout13.xml"/></Relationships>
</file>

<file path=ppt/slides/_rels/slide16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166.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png"/><Relationship Id="rId1" Type="http://schemas.openxmlformats.org/officeDocument/2006/relationships/slideLayout" Target="../slideLayouts/slideLayout12.xml"/></Relationships>
</file>

<file path=ppt/slides/_rels/slide167.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image" Target="../media/image137.png"/><Relationship Id="rId1" Type="http://schemas.openxmlformats.org/officeDocument/2006/relationships/slideLayout" Target="../slideLayouts/slideLayout12.xml"/></Relationships>
</file>

<file path=ppt/slides/_rels/slide1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139.png"/><Relationship Id="rId1" Type="http://schemas.openxmlformats.org/officeDocument/2006/relationships/slideLayout" Target="../slideLayouts/slideLayout13.xml"/></Relationships>
</file>

<file path=ppt/slides/_rels/slide17.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70.xml.rels><?xml version="1.0" encoding="UTF-8" standalone="yes"?>
<Relationships xmlns="http://schemas.openxmlformats.org/package/2006/relationships"><Relationship Id="rId2" Type="http://schemas.openxmlformats.org/officeDocument/2006/relationships/image" Target="../media/image140.png"/><Relationship Id="rId1" Type="http://schemas.openxmlformats.org/officeDocument/2006/relationships/slideLayout" Target="../slideLayouts/slideLayout13.xml"/></Relationships>
</file>

<file path=ppt/slides/_rels/slide171.xml.rels><?xml version="1.0" encoding="UTF-8" standalone="yes"?>
<Relationships xmlns="http://schemas.openxmlformats.org/package/2006/relationships"><Relationship Id="rId3" Type="http://schemas.openxmlformats.org/officeDocument/2006/relationships/image" Target="../media/image142.png"/><Relationship Id="rId2" Type="http://schemas.openxmlformats.org/officeDocument/2006/relationships/image" Target="../media/image141.png"/><Relationship Id="rId1" Type="http://schemas.openxmlformats.org/officeDocument/2006/relationships/slideLayout" Target="../slideLayouts/slideLayout13.xml"/></Relationships>
</file>

<file path=ppt/slides/_rels/slide172.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image" Target="../media/image137.png"/><Relationship Id="rId1" Type="http://schemas.openxmlformats.org/officeDocument/2006/relationships/slideLayout" Target="../slideLayouts/slideLayout12.xml"/><Relationship Id="rId4" Type="http://schemas.openxmlformats.org/officeDocument/2006/relationships/image" Target="../media/image144.png"/></Relationships>
</file>

<file path=ppt/slides/_rels/slide1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4.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image" Target="../media/image145.png"/><Relationship Id="rId1" Type="http://schemas.openxmlformats.org/officeDocument/2006/relationships/slideLayout" Target="../slideLayouts/slideLayout13.xml"/></Relationships>
</file>

<file path=ppt/slides/_rels/slide175.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1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image" Target="../media/image149.png"/><Relationship Id="rId1" Type="http://schemas.openxmlformats.org/officeDocument/2006/relationships/slideLayout" Target="../slideLayouts/slideLayout4.xml"/></Relationships>
</file>

<file path=ppt/slides/_rels/slide177.xml.rels><?xml version="1.0" encoding="UTF-8" standalone="yes"?>
<Relationships xmlns="http://schemas.openxmlformats.org/package/2006/relationships"><Relationship Id="rId2" Type="http://schemas.openxmlformats.org/officeDocument/2006/relationships/image" Target="../media/image150.png"/><Relationship Id="rId1" Type="http://schemas.openxmlformats.org/officeDocument/2006/relationships/slideLayout" Target="../slideLayouts/slideLayout2.xml"/></Relationships>
</file>

<file path=ppt/slides/_rels/slide178.xml.rels><?xml version="1.0" encoding="UTF-8" standalone="yes"?>
<Relationships xmlns="http://schemas.openxmlformats.org/package/2006/relationships"><Relationship Id="rId2" Type="http://schemas.openxmlformats.org/officeDocument/2006/relationships/image" Target="../media/image151.png"/><Relationship Id="rId1" Type="http://schemas.openxmlformats.org/officeDocument/2006/relationships/slideLayout" Target="../slideLayouts/slideLayout13.xml"/></Relationships>
</file>

<file path=ppt/slides/_rels/slide179.xml.rels><?xml version="1.0" encoding="UTF-8" standalone="yes"?>
<Relationships xmlns="http://schemas.openxmlformats.org/package/2006/relationships"><Relationship Id="rId3" Type="http://schemas.openxmlformats.org/officeDocument/2006/relationships/image" Target="../media/image153.png"/><Relationship Id="rId2" Type="http://schemas.openxmlformats.org/officeDocument/2006/relationships/image" Target="../media/image152.png"/><Relationship Id="rId1" Type="http://schemas.openxmlformats.org/officeDocument/2006/relationships/slideLayout" Target="../slideLayouts/slideLayout1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0.xml.rels><?xml version="1.0" encoding="UTF-8" standalone="yes"?>
<Relationships xmlns="http://schemas.openxmlformats.org/package/2006/relationships"><Relationship Id="rId3" Type="http://schemas.openxmlformats.org/officeDocument/2006/relationships/image" Target="../media/image155.jpeg"/><Relationship Id="rId2" Type="http://schemas.openxmlformats.org/officeDocument/2006/relationships/image" Target="../media/image154.jpeg"/><Relationship Id="rId1" Type="http://schemas.openxmlformats.org/officeDocument/2006/relationships/slideLayout" Target="../slideLayouts/slideLayout6.xml"/><Relationship Id="rId4" Type="http://schemas.openxmlformats.org/officeDocument/2006/relationships/image" Target="../media/image156.jpeg"/></Relationships>
</file>

<file path=ppt/slides/_rels/slide181.xml.rels><?xml version="1.0" encoding="UTF-8" standalone="yes"?>
<Relationships xmlns="http://schemas.openxmlformats.org/package/2006/relationships"><Relationship Id="rId3" Type="http://schemas.openxmlformats.org/officeDocument/2006/relationships/image" Target="../media/image158.png"/><Relationship Id="rId2" Type="http://schemas.openxmlformats.org/officeDocument/2006/relationships/image" Target="../media/image157.png"/><Relationship Id="rId1" Type="http://schemas.openxmlformats.org/officeDocument/2006/relationships/slideLayout" Target="../slideLayouts/slideLayout6.xml"/></Relationships>
</file>

<file path=ppt/slides/_rels/slide182.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6.xml"/></Relationships>
</file>

<file path=ppt/slides/_rels/slide183.xml.rels><?xml version="1.0" encoding="UTF-8" standalone="yes"?>
<Relationships xmlns="http://schemas.openxmlformats.org/package/2006/relationships"><Relationship Id="rId3" Type="http://schemas.openxmlformats.org/officeDocument/2006/relationships/image" Target="../media/image161.jpeg"/><Relationship Id="rId2" Type="http://schemas.openxmlformats.org/officeDocument/2006/relationships/image" Target="../media/image160.png"/><Relationship Id="rId1" Type="http://schemas.openxmlformats.org/officeDocument/2006/relationships/slideLayout" Target="../slideLayouts/slideLayout6.xml"/></Relationships>
</file>

<file path=ppt/slides/_rels/slide184.xml.rels><?xml version="1.0" encoding="UTF-8" standalone="yes"?>
<Relationships xmlns="http://schemas.openxmlformats.org/package/2006/relationships"><Relationship Id="rId2" Type="http://schemas.openxmlformats.org/officeDocument/2006/relationships/image" Target="../media/image162.png"/><Relationship Id="rId1" Type="http://schemas.openxmlformats.org/officeDocument/2006/relationships/slideLayout" Target="../slideLayouts/slideLayout2.xml"/></Relationships>
</file>

<file path=ppt/slides/_rels/slide185.xml.rels><?xml version="1.0" encoding="UTF-8" standalone="yes"?>
<Relationships xmlns="http://schemas.openxmlformats.org/package/2006/relationships"><Relationship Id="rId2" Type="http://schemas.openxmlformats.org/officeDocument/2006/relationships/image" Target="../media/image163.png"/><Relationship Id="rId1" Type="http://schemas.openxmlformats.org/officeDocument/2006/relationships/slideLayout" Target="../slideLayouts/slideLayout2.xml"/></Relationships>
</file>

<file path=ppt/slides/_rels/slide186.xml.rels><?xml version="1.0" encoding="UTF-8" standalone="yes"?>
<Relationships xmlns="http://schemas.openxmlformats.org/package/2006/relationships"><Relationship Id="rId2" Type="http://schemas.openxmlformats.org/officeDocument/2006/relationships/image" Target="../media/image164.png"/><Relationship Id="rId1" Type="http://schemas.openxmlformats.org/officeDocument/2006/relationships/slideLayout" Target="../slideLayouts/slideLayout7.xml"/></Relationships>
</file>

<file path=ppt/slides/_rels/slide187.xml.rels><?xml version="1.0" encoding="UTF-8" standalone="yes"?>
<Relationships xmlns="http://schemas.openxmlformats.org/package/2006/relationships"><Relationship Id="rId3" Type="http://schemas.openxmlformats.org/officeDocument/2006/relationships/image" Target="../media/image166.png"/><Relationship Id="rId2" Type="http://schemas.openxmlformats.org/officeDocument/2006/relationships/image" Target="../media/image165.png"/><Relationship Id="rId1" Type="http://schemas.openxmlformats.org/officeDocument/2006/relationships/slideLayout" Target="../slideLayouts/slideLayout7.xml"/></Relationships>
</file>

<file path=ppt/slides/_rels/slide188.xml.rels><?xml version="1.0" encoding="UTF-8" standalone="yes"?>
<Relationships xmlns="http://schemas.openxmlformats.org/package/2006/relationships"><Relationship Id="rId3" Type="http://schemas.openxmlformats.org/officeDocument/2006/relationships/image" Target="../media/image168.gif"/><Relationship Id="rId2" Type="http://schemas.openxmlformats.org/officeDocument/2006/relationships/image" Target="../media/image167.jpeg"/><Relationship Id="rId1" Type="http://schemas.openxmlformats.org/officeDocument/2006/relationships/slideLayout" Target="../slideLayouts/slideLayout6.xml"/></Relationships>
</file>

<file path=ppt/slides/_rels/slide18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1.xml.rels><?xml version="1.0" encoding="UTF-8" standalone="yes"?>
<Relationships xmlns="http://schemas.openxmlformats.org/package/2006/relationships"><Relationship Id="rId2" Type="http://schemas.openxmlformats.org/officeDocument/2006/relationships/image" Target="../media/image169.png"/><Relationship Id="rId1" Type="http://schemas.openxmlformats.org/officeDocument/2006/relationships/slideLayout" Target="../slideLayouts/slideLayout2.xml"/></Relationships>
</file>

<file path=ppt/slides/_rels/slide192.xml.rels><?xml version="1.0" encoding="UTF-8" standalone="yes"?>
<Relationships xmlns="http://schemas.openxmlformats.org/package/2006/relationships"><Relationship Id="rId3" Type="http://schemas.openxmlformats.org/officeDocument/2006/relationships/image" Target="../media/image171.png"/><Relationship Id="rId2" Type="http://schemas.openxmlformats.org/officeDocument/2006/relationships/image" Target="../media/image170.png"/><Relationship Id="rId1" Type="http://schemas.openxmlformats.org/officeDocument/2006/relationships/slideLayout" Target="../slideLayouts/slideLayout2.xml"/></Relationships>
</file>

<file path=ppt/slides/_rels/slide193.xml.rels><?xml version="1.0" encoding="UTF-8" standalone="yes"?>
<Relationships xmlns="http://schemas.openxmlformats.org/package/2006/relationships"><Relationship Id="rId3" Type="http://schemas.openxmlformats.org/officeDocument/2006/relationships/image" Target="../media/image173.png"/><Relationship Id="rId2" Type="http://schemas.openxmlformats.org/officeDocument/2006/relationships/image" Target="../media/image172.png"/><Relationship Id="rId1" Type="http://schemas.openxmlformats.org/officeDocument/2006/relationships/slideLayout" Target="../slideLayouts/slideLayout2.xml"/><Relationship Id="rId4" Type="http://schemas.openxmlformats.org/officeDocument/2006/relationships/image" Target="../media/image174.jpeg"/></Relationships>
</file>

<file path=ppt/slides/_rels/slide19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3.xml"/></Relationships>
</file>

<file path=ppt/slides/_rels/slide2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00.xml.rels><?xml version="1.0" encoding="UTF-8" standalone="yes"?>
<Relationships xmlns="http://schemas.openxmlformats.org/package/2006/relationships"><Relationship Id="rId2" Type="http://schemas.openxmlformats.org/officeDocument/2006/relationships/image" Target="../media/image175.png"/><Relationship Id="rId1" Type="http://schemas.openxmlformats.org/officeDocument/2006/relationships/slideLayout" Target="../slideLayouts/slideLayout2.xml"/></Relationships>
</file>

<file path=ppt/slides/_rels/slide20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210.xml.rels><?xml version="1.0" encoding="UTF-8" standalone="yes"?>
<Relationships xmlns="http://schemas.openxmlformats.org/package/2006/relationships"><Relationship Id="rId2" Type="http://schemas.openxmlformats.org/officeDocument/2006/relationships/image" Target="../media/image176.png"/><Relationship Id="rId1" Type="http://schemas.openxmlformats.org/officeDocument/2006/relationships/slideLayout" Target="../slideLayouts/slideLayout2.xml"/></Relationships>
</file>

<file path=ppt/slides/_rels/slide211.xml.rels><?xml version="1.0" encoding="UTF-8" standalone="yes"?>
<Relationships xmlns="http://schemas.openxmlformats.org/package/2006/relationships"><Relationship Id="rId2" Type="http://schemas.openxmlformats.org/officeDocument/2006/relationships/image" Target="../media/image177.png"/><Relationship Id="rId1" Type="http://schemas.openxmlformats.org/officeDocument/2006/relationships/slideLayout" Target="../slideLayouts/slideLayout7.xml"/></Relationships>
</file>

<file path=ppt/slides/_rels/slide2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3.xml.rels><?xml version="1.0" encoding="UTF-8" standalone="yes"?>
<Relationships xmlns="http://schemas.openxmlformats.org/package/2006/relationships"><Relationship Id="rId2" Type="http://schemas.openxmlformats.org/officeDocument/2006/relationships/image" Target="../media/image178.png"/><Relationship Id="rId1" Type="http://schemas.openxmlformats.org/officeDocument/2006/relationships/slideLayout" Target="../slideLayouts/slideLayout2.xml"/></Relationships>
</file>

<file path=ppt/slides/_rels/slide214.xml.rels><?xml version="1.0" encoding="UTF-8" standalone="yes"?>
<Relationships xmlns="http://schemas.openxmlformats.org/package/2006/relationships"><Relationship Id="rId2" Type="http://schemas.openxmlformats.org/officeDocument/2006/relationships/image" Target="../media/image179.jpeg"/><Relationship Id="rId1" Type="http://schemas.openxmlformats.org/officeDocument/2006/relationships/slideLayout" Target="../slideLayouts/slideLayout2.xml"/></Relationships>
</file>

<file path=ppt/slides/_rels/slide215.xml.rels><?xml version="1.0" encoding="UTF-8" standalone="yes"?>
<Relationships xmlns="http://schemas.openxmlformats.org/package/2006/relationships"><Relationship Id="rId2" Type="http://schemas.openxmlformats.org/officeDocument/2006/relationships/image" Target="../media/image180.png"/><Relationship Id="rId1" Type="http://schemas.openxmlformats.org/officeDocument/2006/relationships/slideLayout" Target="../slideLayouts/slideLayout2.xml"/></Relationships>
</file>

<file path=ppt/slides/_rels/slide216.xml.rels><?xml version="1.0" encoding="UTF-8" standalone="yes"?>
<Relationships xmlns="http://schemas.openxmlformats.org/package/2006/relationships"><Relationship Id="rId3" Type="http://schemas.openxmlformats.org/officeDocument/2006/relationships/image" Target="../media/image182.png"/><Relationship Id="rId2" Type="http://schemas.openxmlformats.org/officeDocument/2006/relationships/image" Target="../media/image181.png"/><Relationship Id="rId1" Type="http://schemas.openxmlformats.org/officeDocument/2006/relationships/slideLayout" Target="../slideLayouts/slideLayout2.xml"/></Relationships>
</file>

<file path=ppt/slides/_rels/slide217.xml.rels><?xml version="1.0" encoding="UTF-8" standalone="yes"?>
<Relationships xmlns="http://schemas.openxmlformats.org/package/2006/relationships"><Relationship Id="rId2" Type="http://schemas.openxmlformats.org/officeDocument/2006/relationships/image" Target="../media/image183.png"/><Relationship Id="rId1" Type="http://schemas.openxmlformats.org/officeDocument/2006/relationships/slideLayout" Target="../slideLayouts/slideLayout2.xml"/></Relationships>
</file>

<file path=ppt/slides/_rels/slide21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84.png"/><Relationship Id="rId1" Type="http://schemas.openxmlformats.org/officeDocument/2006/relationships/slideLayout" Target="../slideLayouts/slideLayout2.xml"/></Relationships>
</file>

<file path=ppt/slides/_rels/slide219.xml.rels><?xml version="1.0" encoding="UTF-8" standalone="yes"?>
<Relationships xmlns="http://schemas.openxmlformats.org/package/2006/relationships"><Relationship Id="rId2" Type="http://schemas.openxmlformats.org/officeDocument/2006/relationships/image" Target="../media/image185.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220.xml.rels><?xml version="1.0" encoding="UTF-8" standalone="yes"?>
<Relationships xmlns="http://schemas.openxmlformats.org/package/2006/relationships"><Relationship Id="rId3" Type="http://schemas.microsoft.com/office/2007/relationships/hdphoto" Target="../media/hdphoto10.wdp"/><Relationship Id="rId2" Type="http://schemas.openxmlformats.org/officeDocument/2006/relationships/image" Target="../media/image186.png"/><Relationship Id="rId1" Type="http://schemas.openxmlformats.org/officeDocument/2006/relationships/slideLayout" Target="../slideLayouts/slideLayout2.xml"/></Relationships>
</file>

<file path=ppt/slides/_rels/slide221.xml.rels><?xml version="1.0" encoding="UTF-8" standalone="yes"?>
<Relationships xmlns="http://schemas.openxmlformats.org/package/2006/relationships"><Relationship Id="rId2" Type="http://schemas.openxmlformats.org/officeDocument/2006/relationships/image" Target="../media/image187.png"/><Relationship Id="rId1" Type="http://schemas.openxmlformats.org/officeDocument/2006/relationships/slideLayout" Target="../slideLayouts/slideLayout2.xml"/></Relationships>
</file>

<file path=ppt/slides/_rels/slide222.xml.rels><?xml version="1.0" encoding="UTF-8" standalone="yes"?>
<Relationships xmlns="http://schemas.openxmlformats.org/package/2006/relationships"><Relationship Id="rId2" Type="http://schemas.openxmlformats.org/officeDocument/2006/relationships/image" Target="../media/image188.png"/><Relationship Id="rId1" Type="http://schemas.openxmlformats.org/officeDocument/2006/relationships/slideLayout" Target="../slideLayouts/slideLayout2.xml"/></Relationships>
</file>

<file path=ppt/slides/_rels/slide223.xml.rels><?xml version="1.0" encoding="UTF-8" standalone="yes"?>
<Relationships xmlns="http://schemas.openxmlformats.org/package/2006/relationships"><Relationship Id="rId3" Type="http://schemas.openxmlformats.org/officeDocument/2006/relationships/oleObject" Target="../embeddings/Microsoft_Word_97_-_2003_Document1.doc"/><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189.emf"/></Relationships>
</file>

<file path=ppt/slides/_rels/slide2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6.xml.rels><?xml version="1.0" encoding="UTF-8" standalone="yes"?>
<Relationships xmlns="http://schemas.openxmlformats.org/package/2006/relationships"><Relationship Id="rId2" Type="http://schemas.openxmlformats.org/officeDocument/2006/relationships/image" Target="../media/image190.jpeg"/><Relationship Id="rId1" Type="http://schemas.openxmlformats.org/officeDocument/2006/relationships/slideLayout" Target="../slideLayouts/slideLayout13.xml"/></Relationships>
</file>

<file path=ppt/slides/_rels/slide227.xml.rels><?xml version="1.0" encoding="UTF-8" standalone="yes"?>
<Relationships xmlns="http://schemas.openxmlformats.org/package/2006/relationships"><Relationship Id="rId2" Type="http://schemas.openxmlformats.org/officeDocument/2006/relationships/image" Target="../media/image191.jpeg"/><Relationship Id="rId1" Type="http://schemas.openxmlformats.org/officeDocument/2006/relationships/slideLayout" Target="../slideLayouts/slideLayout13.xml"/></Relationships>
</file>

<file path=ppt/slides/_rels/slide228.xml.rels><?xml version="1.0" encoding="UTF-8" standalone="yes"?>
<Relationships xmlns="http://schemas.openxmlformats.org/package/2006/relationships"><Relationship Id="rId3" Type="http://schemas.openxmlformats.org/officeDocument/2006/relationships/image" Target="../media/image192.jpeg"/><Relationship Id="rId2" Type="http://schemas.openxmlformats.org/officeDocument/2006/relationships/image" Target="../media/image179.jpeg"/><Relationship Id="rId1" Type="http://schemas.openxmlformats.org/officeDocument/2006/relationships/slideLayout" Target="../slideLayouts/slideLayout4.xml"/></Relationships>
</file>

<file path=ppt/slides/_rels/slide2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2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2.xml.rels><?xml version="1.0" encoding="UTF-8" standalone="yes"?>
<Relationships xmlns="http://schemas.openxmlformats.org/package/2006/relationships"><Relationship Id="rId3" Type="http://schemas.openxmlformats.org/officeDocument/2006/relationships/hyperlink" Target="http://iovs.arvojournals.org/solr/searchresults.aspx?author=Ying+Han" TargetMode="External"/><Relationship Id="rId2" Type="http://schemas.openxmlformats.org/officeDocument/2006/relationships/image" Target="../media/image193.png"/><Relationship Id="rId1" Type="http://schemas.openxmlformats.org/officeDocument/2006/relationships/slideLayout" Target="../slideLayouts/slideLayout2.xml"/><Relationship Id="rId6" Type="http://schemas.openxmlformats.org/officeDocument/2006/relationships/hyperlink" Target="http://iovs.arvojournals.org/solr/searchresults.aspx?author=Steven+R.+Ali" TargetMode="External"/><Relationship Id="rId5" Type="http://schemas.openxmlformats.org/officeDocument/2006/relationships/hyperlink" Target="http://iovs.arvojournals.org/solr/searchresults.aspx?author=Arkady+Selenow" TargetMode="External"/><Relationship Id="rId4" Type="http://schemas.openxmlformats.org/officeDocument/2006/relationships/hyperlink" Target="http://iovs.arvojournals.org/solr/searchresults.aspx?author=Kenneth+J.+Ciuffreda" TargetMode="External"/></Relationships>
</file>

<file path=ppt/slides/_rels/slide233.xml.rels><?xml version="1.0" encoding="UTF-8" standalone="yes"?>
<Relationships xmlns="http://schemas.openxmlformats.org/package/2006/relationships"><Relationship Id="rId2" Type="http://schemas.openxmlformats.org/officeDocument/2006/relationships/image" Target="../media/image194.png"/><Relationship Id="rId1" Type="http://schemas.openxmlformats.org/officeDocument/2006/relationships/slideLayout" Target="../slideLayouts/slideLayout6.xml"/></Relationships>
</file>

<file path=ppt/slides/_rels/slide234.xml.rels><?xml version="1.0" encoding="UTF-8" standalone="yes"?>
<Relationships xmlns="http://schemas.openxmlformats.org/package/2006/relationships"><Relationship Id="rId3" Type="http://schemas.openxmlformats.org/officeDocument/2006/relationships/image" Target="../media/image196.jpeg"/><Relationship Id="rId2" Type="http://schemas.openxmlformats.org/officeDocument/2006/relationships/image" Target="../media/image195.jpeg"/><Relationship Id="rId1" Type="http://schemas.openxmlformats.org/officeDocument/2006/relationships/slideLayout" Target="../slideLayouts/slideLayout2.xml"/></Relationships>
</file>

<file path=ppt/slides/_rels/slide235.xml.rels><?xml version="1.0" encoding="UTF-8" standalone="yes"?>
<Relationships xmlns="http://schemas.openxmlformats.org/package/2006/relationships"><Relationship Id="rId2" Type="http://schemas.openxmlformats.org/officeDocument/2006/relationships/image" Target="../media/image197.jpeg"/><Relationship Id="rId1" Type="http://schemas.openxmlformats.org/officeDocument/2006/relationships/slideLayout" Target="../slideLayouts/slideLayout13.xml"/></Relationships>
</file>

<file path=ppt/slides/_rels/slide236.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198.jpeg"/><Relationship Id="rId1" Type="http://schemas.openxmlformats.org/officeDocument/2006/relationships/slideLayout" Target="../slideLayouts/slideLayout12.xml"/></Relationships>
</file>

<file path=ppt/slides/_rels/slide237.xml.rels><?xml version="1.0" encoding="UTF-8" standalone="yes"?>
<Relationships xmlns="http://schemas.openxmlformats.org/package/2006/relationships"><Relationship Id="rId3" Type="http://schemas.openxmlformats.org/officeDocument/2006/relationships/image" Target="../media/image199.png"/><Relationship Id="rId2" Type="http://schemas.openxmlformats.org/officeDocument/2006/relationships/hyperlink" Target="http://www.orcam.com/" TargetMode="External"/><Relationship Id="rId1" Type="http://schemas.openxmlformats.org/officeDocument/2006/relationships/slideLayout" Target="../slideLayouts/slideLayout2.xml"/><Relationship Id="rId4" Type="http://schemas.openxmlformats.org/officeDocument/2006/relationships/image" Target="../media/image200.png"/></Relationships>
</file>

<file path=ppt/slides/_rels/slide238.xml.rels><?xml version="1.0" encoding="UTF-8" standalone="yes"?>
<Relationships xmlns="http://schemas.openxmlformats.org/package/2006/relationships"><Relationship Id="rId3" Type="http://schemas.openxmlformats.org/officeDocument/2006/relationships/image" Target="../media/image202.png"/><Relationship Id="rId2" Type="http://schemas.openxmlformats.org/officeDocument/2006/relationships/image" Target="../media/image201.png"/><Relationship Id="rId1" Type="http://schemas.openxmlformats.org/officeDocument/2006/relationships/slideLayout" Target="../slideLayouts/slideLayout2.xml"/><Relationship Id="rId4" Type="http://schemas.openxmlformats.org/officeDocument/2006/relationships/image" Target="../media/image203.png"/></Relationships>
</file>

<file path=ppt/slides/_rels/slide239.xml.rels><?xml version="1.0" encoding="UTF-8" standalone="yes"?>
<Relationships xmlns="http://schemas.openxmlformats.org/package/2006/relationships"><Relationship Id="rId2" Type="http://schemas.openxmlformats.org/officeDocument/2006/relationships/image" Target="../media/image20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240.xml.rels><?xml version="1.0" encoding="UTF-8" standalone="yes"?>
<Relationships xmlns="http://schemas.openxmlformats.org/package/2006/relationships"><Relationship Id="rId2" Type="http://schemas.openxmlformats.org/officeDocument/2006/relationships/image" Target="../media/image205.png"/><Relationship Id="rId1" Type="http://schemas.openxmlformats.org/officeDocument/2006/relationships/slideLayout" Target="../slideLayouts/slideLayout2.xml"/></Relationships>
</file>

<file path=ppt/slides/_rels/slide241.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206.png"/><Relationship Id="rId1" Type="http://schemas.openxmlformats.org/officeDocument/2006/relationships/slideLayout" Target="../slideLayouts/slideLayout2.xml"/></Relationships>
</file>

<file path=ppt/slides/_rels/slide242.xml.rels><?xml version="1.0" encoding="UTF-8" standalone="yes"?>
<Relationships xmlns="http://schemas.openxmlformats.org/package/2006/relationships"><Relationship Id="rId2" Type="http://schemas.openxmlformats.org/officeDocument/2006/relationships/image" Target="../media/image207.png"/><Relationship Id="rId1" Type="http://schemas.openxmlformats.org/officeDocument/2006/relationships/slideLayout" Target="../slideLayouts/slideLayout2.xml"/></Relationships>
</file>

<file path=ppt/slides/_rels/slide243.xml.rels><?xml version="1.0" encoding="UTF-8" standalone="yes"?>
<Relationships xmlns="http://schemas.openxmlformats.org/package/2006/relationships"><Relationship Id="rId3" Type="http://schemas.openxmlformats.org/officeDocument/2006/relationships/image" Target="../media/image209.png"/><Relationship Id="rId2" Type="http://schemas.openxmlformats.org/officeDocument/2006/relationships/image" Target="../media/image208.png"/><Relationship Id="rId1" Type="http://schemas.openxmlformats.org/officeDocument/2006/relationships/slideLayout" Target="../slideLayouts/slideLayout2.xml"/></Relationships>
</file>

<file path=ppt/slides/_rels/slide244.xml.rels><?xml version="1.0" encoding="UTF-8" standalone="yes"?>
<Relationships xmlns="http://schemas.openxmlformats.org/package/2006/relationships"><Relationship Id="rId3" Type="http://schemas.openxmlformats.org/officeDocument/2006/relationships/hyperlink" Target="http://www.keratoconos.gr/" TargetMode="External"/><Relationship Id="rId2" Type="http://schemas.openxmlformats.org/officeDocument/2006/relationships/hyperlink" Target="http://www.retina.gr/" TargetMode="External"/><Relationship Id="rId1" Type="http://schemas.openxmlformats.org/officeDocument/2006/relationships/slideLayout" Target="../slideLayouts/slideLayout2.xml"/><Relationship Id="rId5" Type="http://schemas.openxmlformats.org/officeDocument/2006/relationships/image" Target="../media/image211.png"/><Relationship Id="rId4" Type="http://schemas.openxmlformats.org/officeDocument/2006/relationships/image" Target="../media/image210.png"/></Relationships>
</file>

<file path=ppt/slides/_rels/slide245.xml.rels><?xml version="1.0" encoding="UTF-8" standalone="yes"?>
<Relationships xmlns="http://schemas.openxmlformats.org/package/2006/relationships"><Relationship Id="rId3" Type="http://schemas.openxmlformats.org/officeDocument/2006/relationships/image" Target="../media/image213.png"/><Relationship Id="rId2" Type="http://schemas.openxmlformats.org/officeDocument/2006/relationships/image" Target="../media/image212.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http://www.mayoclinic.com/images/image_popup/r7_wetmacdegen.jpg" TargetMode="External"/><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0.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hyperlink" Target="https://www.youtube.com/watch?v=a_UDeS0dAn0" TargetMode="Externa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8.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hyperlink" Target="https://www.youtube.com/watch?v=o1QcwQOzKFU" TargetMode="Externa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hyperlink" Target="http://www.eyenet.gr/wp-content/uploads/2012/04/EOE-answer-to-KESY.pdf" TargetMode="Externa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39.jpeg"/><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8.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2.xml"/></Relationships>
</file>

<file path=ppt/slides/_rels/slide78.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61.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62.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63.jpe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image" Target="../media/image64.png"/><Relationship Id="rId1" Type="http://schemas.openxmlformats.org/officeDocument/2006/relationships/slideLayout" Target="../slideLayouts/slideLayout7.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69.png"/><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hyperlink" Target="https://themighty.com/2016/10/explaining-low-vision-and-legal-blindness/" TargetMode="Externa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72.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74.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75.png"/><Relationship Id="rId1" Type="http://schemas.openxmlformats.org/officeDocument/2006/relationships/slideLayout" Target="../slideLayouts/slideLayout13.xml"/></Relationships>
</file>

<file path=ppt/slides/_rels/slide97.xml.rels><?xml version="1.0" encoding="UTF-8" standalone="yes"?>
<Relationships xmlns="http://schemas.openxmlformats.org/package/2006/relationships"><Relationship Id="rId2" Type="http://schemas.openxmlformats.org/officeDocument/2006/relationships/image" Target="../media/image76.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3.xml"/></Relationships>
</file>

<file path=ppt/slides/_rels/slide99.xml.rels><?xml version="1.0" encoding="UTF-8" standalone="yes"?>
<Relationships xmlns="http://schemas.openxmlformats.org/package/2006/relationships"><Relationship Id="rId2" Type="http://schemas.openxmlformats.org/officeDocument/2006/relationships/image" Target="../media/image78.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p:cNvSpPr>
            <a:spLocks noGrp="1" noChangeArrowheads="1"/>
          </p:cNvSpPr>
          <p:nvPr>
            <p:ph type="ctrTitle"/>
          </p:nvPr>
        </p:nvSpPr>
        <p:spPr>
          <a:xfrm>
            <a:off x="685800" y="549275"/>
            <a:ext cx="7772400" cy="719485"/>
          </a:xfrm>
        </p:spPr>
        <p:txBody>
          <a:bodyPr/>
          <a:lstStyle/>
          <a:p>
            <a:pPr eaLnBrk="1" hangingPunct="1"/>
            <a:r>
              <a:rPr lang="el-GR" b="1" dirty="0" smtClean="0">
                <a:solidFill>
                  <a:srgbClr val="FF3300"/>
                </a:solidFill>
              </a:rPr>
              <a:t>ΒΟΗΘΗΜΑΤΑ ΧΑΜΗΛΗΣ ΟΡΑΣΗΣ</a:t>
            </a:r>
          </a:p>
        </p:txBody>
      </p:sp>
      <p:sp>
        <p:nvSpPr>
          <p:cNvPr id="2051" name="Rectangle 3"/>
          <p:cNvSpPr>
            <a:spLocks noGrp="1" noChangeArrowheads="1"/>
          </p:cNvSpPr>
          <p:nvPr>
            <p:ph type="subTitle" idx="1"/>
          </p:nvPr>
        </p:nvSpPr>
        <p:spPr>
          <a:xfrm>
            <a:off x="1371600" y="5373216"/>
            <a:ext cx="6400800" cy="1152128"/>
          </a:xfrm>
        </p:spPr>
        <p:txBody>
          <a:bodyPr/>
          <a:lstStyle/>
          <a:p>
            <a:pPr eaLnBrk="1" hangingPunct="1"/>
            <a:r>
              <a:rPr lang="el-GR" sz="2800" b="1" dirty="0" smtClean="0">
                <a:solidFill>
                  <a:schemeClr val="folHlink"/>
                </a:solidFill>
              </a:rPr>
              <a:t>ΦΩΤΕΙΝΑΚΗΣ  ΒΑΣΙΛΕΙΟΣ, </a:t>
            </a:r>
            <a:r>
              <a:rPr lang="en-US" sz="2800" b="1" dirty="0" smtClean="0">
                <a:solidFill>
                  <a:schemeClr val="folHlink"/>
                </a:solidFill>
              </a:rPr>
              <a:t>M.Sc.</a:t>
            </a:r>
          </a:p>
          <a:p>
            <a:pPr eaLnBrk="1" hangingPunct="1"/>
            <a:r>
              <a:rPr lang="el-GR" sz="2800" b="1" dirty="0" smtClean="0">
                <a:solidFill>
                  <a:schemeClr val="folHlink"/>
                </a:solidFill>
              </a:rPr>
              <a:t>ΤΕΙ ΑΘΗΝΑΣ</a:t>
            </a:r>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31640" y="1628800"/>
            <a:ext cx="6624736" cy="36539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chemeClr val="accent2">
                    <a:lumMod val="20000"/>
                    <a:lumOff val="80000"/>
                  </a:schemeClr>
                </a:solidFill>
              </a:rPr>
              <a:t>ΕΠΙΔΗΜΙΟΛΟΓΙΑ</a:t>
            </a:r>
            <a:endParaRPr lang="el-GR" b="1" dirty="0">
              <a:solidFill>
                <a:schemeClr val="accent2">
                  <a:lumMod val="20000"/>
                  <a:lumOff val="80000"/>
                </a:schemeClr>
              </a:solidFill>
            </a:endParaRPr>
          </a:p>
        </p:txBody>
      </p:sp>
      <p:sp>
        <p:nvSpPr>
          <p:cNvPr id="3" name="Content Placeholder 2"/>
          <p:cNvSpPr>
            <a:spLocks noGrp="1"/>
          </p:cNvSpPr>
          <p:nvPr>
            <p:ph idx="1"/>
          </p:nvPr>
        </p:nvSpPr>
        <p:spPr/>
        <p:txBody>
          <a:bodyPr/>
          <a:lstStyle/>
          <a:p>
            <a:endParaRPr lang="el-GR" dirty="0"/>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124744"/>
            <a:ext cx="8784976" cy="55352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10507597"/>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1940" y="116632"/>
            <a:ext cx="8612547" cy="64807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9772028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185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583"/>
            <a:ext cx="9139227" cy="686158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5257229"/>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 y="38099"/>
            <a:ext cx="9189210" cy="68919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6754511"/>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4 - Τίτλος"/>
          <p:cNvSpPr>
            <a:spLocks noGrp="1"/>
          </p:cNvSpPr>
          <p:nvPr>
            <p:ph type="title"/>
          </p:nvPr>
        </p:nvSpPr>
        <p:spPr/>
        <p:txBody>
          <a:bodyPr/>
          <a:lstStyle/>
          <a:p>
            <a:pPr eaLnBrk="1" hangingPunct="1"/>
            <a:r>
              <a:rPr lang="el-GR" sz="2800" b="1" smtClean="0">
                <a:solidFill>
                  <a:srgbClr val="FF3300"/>
                </a:solidFill>
              </a:rPr>
              <a:t>ΜΕΛΑΓΧΡΩΣΤΙΚΗ ΑΜΦΙΒΛΗΣΤΡΟΕΙΔΟΠΑΘΕΙΑ (</a:t>
            </a:r>
            <a:r>
              <a:rPr lang="en-US" sz="2800" b="1" smtClean="0">
                <a:solidFill>
                  <a:srgbClr val="FF3300"/>
                </a:solidFill>
              </a:rPr>
              <a:t>RETINITIS PIGMENTOSA</a:t>
            </a:r>
            <a:r>
              <a:rPr lang="el-GR" sz="2800" b="1" smtClean="0">
                <a:solidFill>
                  <a:srgbClr val="FF3300"/>
                </a:solidFill>
              </a:rPr>
              <a:t>)</a:t>
            </a:r>
            <a:endParaRPr lang="el-GR" sz="2800" smtClean="0"/>
          </a:p>
        </p:txBody>
      </p:sp>
      <p:sp>
        <p:nvSpPr>
          <p:cNvPr id="31747" name="5 - Θέση περιεχομένου"/>
          <p:cNvSpPr>
            <a:spLocks noGrp="1"/>
          </p:cNvSpPr>
          <p:nvPr>
            <p:ph idx="1"/>
          </p:nvPr>
        </p:nvSpPr>
        <p:spPr/>
        <p:txBody>
          <a:bodyPr/>
          <a:lstStyle/>
          <a:p>
            <a:pPr eaLnBrk="1" hangingPunct="1"/>
            <a:r>
              <a:rPr lang="el-GR" sz="2400" b="1" smtClean="0">
                <a:solidFill>
                  <a:srgbClr val="FFFF00"/>
                </a:solidFill>
              </a:rPr>
              <a:t>ΚΛΙΝΙΚΗ ΕΙΚΟΝΑ</a:t>
            </a:r>
            <a:r>
              <a:rPr lang="en-US" sz="2400" b="1" smtClean="0">
                <a:solidFill>
                  <a:srgbClr val="FFFF00"/>
                </a:solidFill>
              </a:rPr>
              <a:t>: </a:t>
            </a:r>
            <a:r>
              <a:rPr lang="el-GR" sz="2800" b="1" smtClean="0">
                <a:solidFill>
                  <a:schemeClr val="bg1"/>
                </a:solidFill>
              </a:rPr>
              <a:t>Μεσοπεριφερική απώλεια οπτικού πεδίου το οποίο σταδιακά καλύπτει όλο το περιφερικό πεδίο (</a:t>
            </a:r>
            <a:r>
              <a:rPr lang="en-US" sz="2800" b="1" smtClean="0">
                <a:solidFill>
                  <a:schemeClr val="bg1"/>
                </a:solidFill>
              </a:rPr>
              <a:t>tunnel vision) </a:t>
            </a:r>
            <a:r>
              <a:rPr lang="el-GR" sz="2800" b="1" smtClean="0">
                <a:solidFill>
                  <a:schemeClr val="bg1"/>
                </a:solidFill>
              </a:rPr>
              <a:t>και μετά και το κεντρικό πεδίο όρασης.</a:t>
            </a:r>
            <a:r>
              <a:rPr lang="en-US" sz="2800" b="1" smtClean="0">
                <a:solidFill>
                  <a:schemeClr val="bg1"/>
                </a:solidFill>
              </a:rPr>
              <a:t> </a:t>
            </a:r>
            <a:r>
              <a:rPr lang="el-GR" sz="2800" b="1" smtClean="0">
                <a:solidFill>
                  <a:schemeClr val="bg1"/>
                </a:solidFill>
              </a:rPr>
              <a:t>Ο ρυθμός απώλειας πεδίου κυμαίνεται από 5-16% ανά έτος ενώ η κεντρική Ο.Ο. κυμαίνεται από 6/60 έως και 6/12 ! </a:t>
            </a:r>
          </a:p>
          <a:p>
            <a:pPr eaLnBrk="1" hangingPunct="1"/>
            <a:r>
              <a:rPr lang="el-GR" sz="2800" b="1" smtClean="0">
                <a:solidFill>
                  <a:schemeClr val="bg1"/>
                </a:solidFill>
              </a:rPr>
              <a:t>Οφθαλμοσκοπικά έχουμε ατροφία του περιφερικού αμφ/δούς και διάχυση χρωστικής στην περιφέρεια.   </a:t>
            </a:r>
          </a:p>
        </p:txBody>
      </p:sp>
    </p:spTree>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Rectangle 2"/>
          <p:cNvSpPr>
            <a:spLocks noGrp="1" noChangeArrowheads="1"/>
          </p:cNvSpPr>
          <p:nvPr>
            <p:ph type="title"/>
          </p:nvPr>
        </p:nvSpPr>
        <p:spPr/>
        <p:txBody>
          <a:bodyPr/>
          <a:lstStyle/>
          <a:p>
            <a:r>
              <a:rPr lang="el-GR" sz="2800" b="1" smtClean="0">
                <a:solidFill>
                  <a:srgbClr val="FF3300"/>
                </a:solidFill>
              </a:rPr>
              <a:t>ΜΕΛΑΓΧΡΩΣΤΙΚΗ ΑΜΦΙΒΛΗΣΤΡΟΕΙΔΟΠΑΘΕΙΑ (</a:t>
            </a:r>
            <a:r>
              <a:rPr lang="en-US" sz="2800" b="1" smtClean="0">
                <a:solidFill>
                  <a:srgbClr val="FF3300"/>
                </a:solidFill>
              </a:rPr>
              <a:t>RETINITIS PIGMENTOSA</a:t>
            </a:r>
            <a:r>
              <a:rPr lang="el-GR" sz="2800" b="1" smtClean="0">
                <a:solidFill>
                  <a:srgbClr val="FF3300"/>
                </a:solidFill>
              </a:rPr>
              <a:t>)</a:t>
            </a:r>
          </a:p>
        </p:txBody>
      </p:sp>
      <p:pic>
        <p:nvPicPr>
          <p:cNvPr id="32771" name="Picture 4"/>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250825" y="1600200"/>
            <a:ext cx="8642350" cy="4924425"/>
          </a:xfrm>
        </p:spPr>
      </p:pic>
    </p:spTree>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1 - Τίτλος"/>
          <p:cNvSpPr>
            <a:spLocks noGrp="1"/>
          </p:cNvSpPr>
          <p:nvPr>
            <p:ph type="title"/>
          </p:nvPr>
        </p:nvSpPr>
        <p:spPr>
          <a:xfrm>
            <a:off x="457200" y="274638"/>
            <a:ext cx="8229600" cy="706090"/>
          </a:xfrm>
        </p:spPr>
        <p:txBody>
          <a:bodyPr/>
          <a:lstStyle/>
          <a:p>
            <a:pPr eaLnBrk="1" hangingPunct="1"/>
            <a:r>
              <a:rPr lang="el-GR" sz="2800" b="1" dirty="0" smtClean="0">
                <a:solidFill>
                  <a:srgbClr val="FF3300"/>
                </a:solidFill>
              </a:rPr>
              <a:t>ΜΕΛΑΓΧΡΩΣΤΙΚΗ ΑΜΦΙΒΛΗΣΤΡΟΕΙΔΟΠΑΘΕΙΑ (</a:t>
            </a:r>
            <a:r>
              <a:rPr lang="en-US" sz="2800" b="1" dirty="0" smtClean="0">
                <a:solidFill>
                  <a:srgbClr val="FF3300"/>
                </a:solidFill>
              </a:rPr>
              <a:t>RETINITIS PIGMENTOSA</a:t>
            </a:r>
            <a:r>
              <a:rPr lang="en-US" b="1" dirty="0" smtClean="0">
                <a:solidFill>
                  <a:srgbClr val="FF3300"/>
                </a:solidFill>
              </a:rPr>
              <a:t>)</a:t>
            </a:r>
            <a:endParaRPr lang="el-GR" dirty="0" smtClean="0"/>
          </a:p>
        </p:txBody>
      </p:sp>
      <p:sp>
        <p:nvSpPr>
          <p:cNvPr id="33795" name="3 - Θέση κειμένου"/>
          <p:cNvSpPr>
            <a:spLocks noGrp="1"/>
          </p:cNvSpPr>
          <p:nvPr>
            <p:ph type="body" sz="half" idx="1"/>
          </p:nvPr>
        </p:nvSpPr>
        <p:spPr>
          <a:xfrm>
            <a:off x="0" y="1124745"/>
            <a:ext cx="5364088" cy="5733256"/>
          </a:xfrm>
        </p:spPr>
        <p:txBody>
          <a:bodyPr/>
          <a:lstStyle/>
          <a:p>
            <a:pPr eaLnBrk="1" hangingPunct="1"/>
            <a:r>
              <a:rPr lang="el-GR" b="1" dirty="0" smtClean="0">
                <a:solidFill>
                  <a:srgbClr val="FFFF00"/>
                </a:solidFill>
              </a:rPr>
              <a:t>ΘΕΡΑΠΕΙΑ</a:t>
            </a:r>
            <a:r>
              <a:rPr lang="en-US" sz="2400" b="1" dirty="0" smtClean="0">
                <a:solidFill>
                  <a:srgbClr val="FFFF00"/>
                </a:solidFill>
              </a:rPr>
              <a:t>:</a:t>
            </a:r>
            <a:r>
              <a:rPr lang="el-GR" sz="2400" dirty="0" smtClean="0"/>
              <a:t> </a:t>
            </a:r>
            <a:r>
              <a:rPr lang="el-GR" sz="2000" b="1" dirty="0" smtClean="0">
                <a:solidFill>
                  <a:schemeClr val="bg1"/>
                </a:solidFill>
              </a:rPr>
              <a:t>Δεν υπάρχει. Μπορεί να επιβραδυνθεί η εξέλιξη της με α) χορήγηση υψηλών δόσεων βιταμίνης Α (&gt;10.000-15.000 </a:t>
            </a:r>
            <a:r>
              <a:rPr lang="en-US" sz="2000" b="1" dirty="0" smtClean="0">
                <a:solidFill>
                  <a:schemeClr val="bg1"/>
                </a:solidFill>
              </a:rPr>
              <a:t>IU /</a:t>
            </a:r>
            <a:r>
              <a:rPr lang="el-GR" sz="2000" b="1" dirty="0" smtClean="0">
                <a:solidFill>
                  <a:schemeClr val="bg1"/>
                </a:solidFill>
              </a:rPr>
              <a:t>ημέρα) μαζί με Ω3, β) χορήγηση </a:t>
            </a:r>
            <a:r>
              <a:rPr lang="el-GR" sz="2000" b="1" dirty="0" err="1" smtClean="0">
                <a:solidFill>
                  <a:schemeClr val="bg1"/>
                </a:solidFill>
              </a:rPr>
              <a:t>υπερβαρούς</a:t>
            </a:r>
            <a:r>
              <a:rPr lang="el-GR" sz="2000" b="1" dirty="0" smtClean="0">
                <a:solidFill>
                  <a:schemeClr val="bg1"/>
                </a:solidFill>
              </a:rPr>
              <a:t> οξυγόνου μια και φαίνεται ότι η ασθένεια σχετίζεται και με μειωμένη παροχή Ο</a:t>
            </a:r>
            <a:r>
              <a:rPr lang="el-GR" sz="2000" b="1" baseline="-25000" dirty="0" smtClean="0">
                <a:solidFill>
                  <a:schemeClr val="bg1"/>
                </a:solidFill>
              </a:rPr>
              <a:t>2</a:t>
            </a:r>
            <a:r>
              <a:rPr lang="el-GR" sz="2000" b="1" dirty="0" smtClean="0">
                <a:solidFill>
                  <a:schemeClr val="bg1"/>
                </a:solidFill>
              </a:rPr>
              <a:t>/αίματος στους </a:t>
            </a:r>
            <a:r>
              <a:rPr lang="el-GR" sz="2000" b="1" dirty="0" err="1" smtClean="0">
                <a:solidFill>
                  <a:schemeClr val="bg1"/>
                </a:solidFill>
              </a:rPr>
              <a:t>φωτο</a:t>
            </a:r>
            <a:r>
              <a:rPr lang="el-GR" sz="2000" b="1" dirty="0" smtClean="0">
                <a:solidFill>
                  <a:schemeClr val="bg1"/>
                </a:solidFill>
              </a:rPr>
              <a:t>-υποδοχείς. Γ) σε μεμονωμένα περιστατικά  η χρήση κορτιζόνης βοήθησε , δ) η </a:t>
            </a:r>
            <a:r>
              <a:rPr lang="el-GR" sz="2000" b="1" dirty="0" err="1" smtClean="0">
                <a:solidFill>
                  <a:schemeClr val="bg1"/>
                </a:solidFill>
              </a:rPr>
              <a:t>ακεταζολαμίδη</a:t>
            </a:r>
            <a:r>
              <a:rPr lang="el-GR" sz="2000" b="1" dirty="0" smtClean="0">
                <a:solidFill>
                  <a:schemeClr val="bg1"/>
                </a:solidFill>
              </a:rPr>
              <a:t> επίσης δίνεται για αποφυγή οιδήματος στην ωχρά. Ε) Μεταμόσχευση κυττάρων με </a:t>
            </a:r>
            <a:r>
              <a:rPr lang="el-GR" sz="2000" b="1" dirty="0" err="1" smtClean="0">
                <a:solidFill>
                  <a:schemeClr val="bg1"/>
                </a:solidFill>
              </a:rPr>
              <a:t>νευροτροφικούς</a:t>
            </a:r>
            <a:r>
              <a:rPr lang="el-GR" sz="2000" b="1" dirty="0" smtClean="0">
                <a:solidFill>
                  <a:schemeClr val="bg1"/>
                </a:solidFill>
              </a:rPr>
              <a:t> παράγοντες, ΣΤ) Γενετική γονιδιακή θεραπεία</a:t>
            </a:r>
            <a:endParaRPr lang="el-GR" sz="2400" b="1" dirty="0" smtClean="0">
              <a:solidFill>
                <a:schemeClr val="bg1"/>
              </a:solidFill>
            </a:endParaRPr>
          </a:p>
        </p:txBody>
      </p:sp>
      <p:pic>
        <p:nvPicPr>
          <p:cNvPr id="33796" name="Picture 2" descr="D:\ΑΡΘΡΑ, ΕΙΚΟΝΕΣ ΚΑΙ ΠΑΡΟΥΣΙΑΣΕΙΣ\VARIOUS OPHTHALMIC PICTURES\EIKONEΣ ΟΦΘΑΛΜΟΠΑΘΟΛΟΓΙΑ\Eik 3.13.GIF"/>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436096" y="1785938"/>
            <a:ext cx="3441204" cy="2867198"/>
          </a:xfrm>
          <a:noFill/>
        </p:spPr>
      </p:pic>
    </p:spTree>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idx="4294967295"/>
          </p:nvPr>
        </p:nvSpPr>
        <p:spPr>
          <a:xfrm>
            <a:off x="0" y="274638"/>
            <a:ext cx="8229600" cy="1143000"/>
          </a:xfrm>
        </p:spPr>
        <p:txBody>
          <a:bodyPr/>
          <a:lstStyle/>
          <a:p>
            <a:r>
              <a:rPr lang="el-GR" b="1" dirty="0" smtClean="0">
                <a:solidFill>
                  <a:srgbClr val="FF0000"/>
                </a:solidFill>
              </a:rPr>
              <a:t>ΦΩΣ ΣΤΟ ΤΟΥΝΕΛ ?</a:t>
            </a:r>
            <a:endParaRPr lang="el-GR" b="1" dirty="0">
              <a:solidFill>
                <a:srgbClr val="FF0000"/>
              </a:solidFill>
            </a:endParaRPr>
          </a:p>
        </p:txBody>
      </p:sp>
      <p:sp>
        <p:nvSpPr>
          <p:cNvPr id="6" name="Content Placeholder 5"/>
          <p:cNvSpPr>
            <a:spLocks noGrp="1"/>
          </p:cNvSpPr>
          <p:nvPr>
            <p:ph idx="4294967295"/>
          </p:nvPr>
        </p:nvSpPr>
        <p:spPr>
          <a:xfrm>
            <a:off x="0" y="1268413"/>
            <a:ext cx="8785225" cy="5184775"/>
          </a:xfrm>
        </p:spPr>
        <p:txBody>
          <a:bodyPr/>
          <a:lstStyle/>
          <a:p>
            <a:r>
              <a:rPr lang="el-GR" sz="2800" b="1" dirty="0" err="1">
                <a:solidFill>
                  <a:srgbClr val="FFFF00"/>
                </a:solidFill>
              </a:rPr>
              <a:t>unoprostone</a:t>
            </a:r>
            <a:r>
              <a:rPr lang="el-GR" sz="2800" b="1" dirty="0">
                <a:solidFill>
                  <a:srgbClr val="FFFF00"/>
                </a:solidFill>
              </a:rPr>
              <a:t> </a:t>
            </a:r>
            <a:r>
              <a:rPr lang="el-GR" sz="2800" b="1" dirty="0" err="1">
                <a:solidFill>
                  <a:srgbClr val="FFFF00"/>
                </a:solidFill>
              </a:rPr>
              <a:t>isopropyl</a:t>
            </a:r>
            <a:r>
              <a:rPr lang="el-GR" sz="2800" b="1" dirty="0">
                <a:solidFill>
                  <a:srgbClr val="FFFF00"/>
                </a:solidFill>
              </a:rPr>
              <a:t> </a:t>
            </a:r>
            <a:r>
              <a:rPr lang="el-GR" sz="2800" b="1" dirty="0">
                <a:solidFill>
                  <a:schemeClr val="bg1"/>
                </a:solidFill>
              </a:rPr>
              <a:t>σε οφθαλμικό διάλυμα, ένα κολλύριο για την αντιμετώπιση της </a:t>
            </a:r>
            <a:r>
              <a:rPr lang="el-GR" sz="2800" b="1" dirty="0" err="1">
                <a:solidFill>
                  <a:schemeClr val="bg1"/>
                </a:solidFill>
              </a:rPr>
              <a:t>μελαγχρωστικής</a:t>
            </a:r>
            <a:r>
              <a:rPr lang="el-GR" sz="2800" b="1" dirty="0">
                <a:solidFill>
                  <a:schemeClr val="bg1"/>
                </a:solidFill>
              </a:rPr>
              <a:t> </a:t>
            </a:r>
            <a:r>
              <a:rPr lang="el-GR" sz="2800" b="1" dirty="0" err="1" smtClean="0">
                <a:solidFill>
                  <a:schemeClr val="bg1"/>
                </a:solidFill>
              </a:rPr>
              <a:t>αμφιβληστροειδοπάθειας</a:t>
            </a:r>
            <a:r>
              <a:rPr lang="el-GR" sz="2800" b="1" dirty="0" smtClean="0">
                <a:solidFill>
                  <a:schemeClr val="bg1"/>
                </a:solidFill>
              </a:rPr>
              <a:t>…..</a:t>
            </a:r>
          </a:p>
          <a:p>
            <a:r>
              <a:rPr lang="el-GR" sz="2800" b="1" dirty="0" smtClean="0">
                <a:solidFill>
                  <a:schemeClr val="bg1"/>
                </a:solidFill>
              </a:rPr>
              <a:t>Πολύ ικανοποιητικά αποτελέσματα σε κλινικές έρευνες στην Ιαπωνία με σταθεροποίηση του </a:t>
            </a:r>
            <a:r>
              <a:rPr lang="en-US" sz="2800" b="1" dirty="0" smtClean="0">
                <a:solidFill>
                  <a:schemeClr val="bg1"/>
                </a:solidFill>
              </a:rPr>
              <a:t>contrast sensitivity </a:t>
            </a:r>
            <a:r>
              <a:rPr lang="el-GR" sz="2800" b="1" dirty="0" smtClean="0">
                <a:solidFill>
                  <a:schemeClr val="bg1"/>
                </a:solidFill>
              </a:rPr>
              <a:t>στην Ιαπωνία (</a:t>
            </a:r>
            <a:r>
              <a:rPr lang="el-GR" sz="2800" b="1" dirty="0" err="1" smtClean="0">
                <a:solidFill>
                  <a:schemeClr val="bg1"/>
                </a:solidFill>
              </a:rPr>
              <a:t>ασθενεις</a:t>
            </a:r>
            <a:r>
              <a:rPr lang="el-GR" sz="2800" b="1" dirty="0" smtClean="0">
                <a:solidFill>
                  <a:schemeClr val="bg1"/>
                </a:solidFill>
              </a:rPr>
              <a:t> με </a:t>
            </a:r>
            <a:r>
              <a:rPr lang="en-US" sz="2800" b="1" dirty="0" smtClean="0">
                <a:solidFill>
                  <a:schemeClr val="bg1"/>
                </a:solidFill>
              </a:rPr>
              <a:t>ret. </a:t>
            </a:r>
            <a:r>
              <a:rPr lang="en-US" sz="2800" b="1" dirty="0" err="1" smtClean="0">
                <a:solidFill>
                  <a:schemeClr val="bg1"/>
                </a:solidFill>
              </a:rPr>
              <a:t>pigmentosa</a:t>
            </a:r>
            <a:r>
              <a:rPr lang="en-US" sz="2800" b="1" dirty="0" smtClean="0">
                <a:solidFill>
                  <a:schemeClr val="bg1"/>
                </a:solidFill>
              </a:rPr>
              <a:t>) </a:t>
            </a:r>
            <a:r>
              <a:rPr lang="el-GR" sz="2800" b="1" dirty="0" smtClean="0">
                <a:solidFill>
                  <a:schemeClr val="bg1"/>
                </a:solidFill>
              </a:rPr>
              <a:t>και καλά κλινικά αποτελέσματα</a:t>
            </a:r>
            <a:r>
              <a:rPr lang="en-US" sz="2800" b="1" dirty="0" smtClean="0">
                <a:solidFill>
                  <a:schemeClr val="bg1"/>
                </a:solidFill>
              </a:rPr>
              <a:t> </a:t>
            </a:r>
            <a:r>
              <a:rPr lang="el-GR" sz="2800" b="1" dirty="0" smtClean="0">
                <a:solidFill>
                  <a:schemeClr val="bg1"/>
                </a:solidFill>
              </a:rPr>
              <a:t>στην Ευρώπη σε ασθενείς με εκφυλισμό </a:t>
            </a:r>
            <a:r>
              <a:rPr lang="el-GR" sz="2800" b="1" dirty="0" err="1" smtClean="0">
                <a:solidFill>
                  <a:schemeClr val="bg1"/>
                </a:solidFill>
              </a:rPr>
              <a:t>ωχράς</a:t>
            </a:r>
            <a:r>
              <a:rPr lang="el-GR" sz="2800" b="1" dirty="0" smtClean="0">
                <a:solidFill>
                  <a:schemeClr val="bg1"/>
                </a:solidFill>
              </a:rPr>
              <a:t>. </a:t>
            </a:r>
            <a:r>
              <a:rPr lang="el-GR" sz="2800" b="1" dirty="0">
                <a:solidFill>
                  <a:schemeClr val="bg1"/>
                </a:solidFill>
              </a:rPr>
              <a:t>Δ</a:t>
            </a:r>
            <a:r>
              <a:rPr lang="el-GR" sz="2800" b="1" dirty="0" smtClean="0">
                <a:solidFill>
                  <a:schemeClr val="bg1"/>
                </a:solidFill>
              </a:rPr>
              <a:t>ουλεύει </a:t>
            </a:r>
            <a:r>
              <a:rPr lang="el-GR" sz="2800" b="1" dirty="0">
                <a:solidFill>
                  <a:schemeClr val="bg1"/>
                </a:solidFill>
              </a:rPr>
              <a:t>επιβραδύνοντας την απόπτωση και μπορεί να βελτιώσει την αιματική ροή στον αμφιβληστροειδή.</a:t>
            </a:r>
          </a:p>
        </p:txBody>
      </p:sp>
    </p:spTree>
    <p:extLst>
      <p:ext uri="{BB962C8B-B14F-4D97-AF65-F5344CB8AC3E}">
        <p14:creationId xmlns:p14="http://schemas.microsoft.com/office/powerpoint/2010/main" val="93437422"/>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997174"/>
            <a:ext cx="493204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571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994520"/>
            <a:ext cx="4211960" cy="583264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457200" y="274638"/>
            <a:ext cx="8229600" cy="922114"/>
          </a:xfrm>
        </p:spPr>
        <p:txBody>
          <a:bodyPr/>
          <a:lstStyle/>
          <a:p>
            <a:r>
              <a:rPr lang="en-US" sz="5400" b="1" dirty="0" smtClean="0">
                <a:solidFill>
                  <a:srgbClr val="C00000"/>
                </a:solidFill>
              </a:rPr>
              <a:t>Argus</a:t>
            </a:r>
            <a:r>
              <a:rPr lang="en-US" dirty="0" smtClean="0"/>
              <a:t> </a:t>
            </a:r>
            <a:endParaRPr lang="el-GR" dirty="0"/>
          </a:p>
        </p:txBody>
      </p:sp>
    </p:spTree>
    <p:extLst>
      <p:ext uri="{BB962C8B-B14F-4D97-AF65-F5344CB8AC3E}">
        <p14:creationId xmlns:p14="http://schemas.microsoft.com/office/powerpoint/2010/main" val="2989938356"/>
      </p:ext>
    </p:extLst>
  </p:cSld>
  <p:clrMapOvr>
    <a:masterClrMapping/>
  </p:clrMapOvr>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ARGUS II</a:t>
            </a:r>
            <a:endParaRPr lang="el-GR" b="1" dirty="0">
              <a:solidFill>
                <a:srgbClr val="C00000"/>
              </a:solidFill>
            </a:endParaRPr>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1196751"/>
            <a:ext cx="7488832" cy="559233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1308397"/>
      </p:ext>
    </p:extLst>
  </p:cSld>
  <p:clrMapOvr>
    <a:masterClrMapping/>
  </p:clrMapOvr>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title"/>
          </p:nvPr>
        </p:nvSpPr>
        <p:spPr>
          <a:xfrm>
            <a:off x="251520" y="116632"/>
            <a:ext cx="8712968" cy="864096"/>
          </a:xfrm>
        </p:spPr>
        <p:txBody>
          <a:bodyPr/>
          <a:lstStyle/>
          <a:p>
            <a:r>
              <a:rPr lang="el-GR" sz="3200" b="1" dirty="0" smtClean="0">
                <a:solidFill>
                  <a:srgbClr val="C00000"/>
                </a:solidFill>
              </a:rPr>
              <a:t>Χρήση </a:t>
            </a:r>
            <a:r>
              <a:rPr lang="en-US" sz="3200" b="1" dirty="0" smtClean="0">
                <a:solidFill>
                  <a:srgbClr val="C00000"/>
                </a:solidFill>
              </a:rPr>
              <a:t>CRISPR </a:t>
            </a:r>
            <a:r>
              <a:rPr lang="el-GR" sz="3200" b="1" dirty="0" smtClean="0">
                <a:solidFill>
                  <a:srgbClr val="C00000"/>
                </a:solidFill>
              </a:rPr>
              <a:t>για αντιμετώπιση της </a:t>
            </a:r>
            <a:r>
              <a:rPr lang="el-GR" sz="3200" b="1" dirty="0" err="1" smtClean="0">
                <a:solidFill>
                  <a:srgbClr val="C00000"/>
                </a:solidFill>
              </a:rPr>
              <a:t>Μελαγχρωστικής</a:t>
            </a:r>
            <a:r>
              <a:rPr lang="el-GR" sz="3200" b="1" dirty="0" smtClean="0">
                <a:solidFill>
                  <a:srgbClr val="C00000"/>
                </a:solidFill>
              </a:rPr>
              <a:t> </a:t>
            </a:r>
            <a:r>
              <a:rPr lang="el-GR" sz="3200" b="1" dirty="0" err="1" smtClean="0">
                <a:solidFill>
                  <a:srgbClr val="C00000"/>
                </a:solidFill>
              </a:rPr>
              <a:t>Αμφ</a:t>
            </a:r>
            <a:r>
              <a:rPr lang="el-GR" sz="3200" b="1" dirty="0" smtClean="0">
                <a:solidFill>
                  <a:srgbClr val="C00000"/>
                </a:solidFill>
              </a:rPr>
              <a:t>/</a:t>
            </a:r>
            <a:r>
              <a:rPr lang="el-GR" sz="3200" b="1" dirty="0" err="1" smtClean="0">
                <a:solidFill>
                  <a:srgbClr val="C00000"/>
                </a:solidFill>
              </a:rPr>
              <a:t>πάθειας</a:t>
            </a:r>
            <a:endParaRPr lang="el-GR" sz="3200" b="1" dirty="0">
              <a:solidFill>
                <a:srgbClr val="C00000"/>
              </a:solidFill>
            </a:endParaRPr>
          </a:p>
        </p:txBody>
      </p:sp>
      <p:sp>
        <p:nvSpPr>
          <p:cNvPr id="4" name="Content Placeholder 3"/>
          <p:cNvSpPr>
            <a:spLocks noGrp="1"/>
          </p:cNvSpPr>
          <p:nvPr>
            <p:ph idx="1"/>
          </p:nvPr>
        </p:nvSpPr>
        <p:spPr>
          <a:xfrm>
            <a:off x="179512" y="1196752"/>
            <a:ext cx="8784976" cy="5400600"/>
          </a:xfrm>
        </p:spPr>
        <p:txBody>
          <a:bodyPr/>
          <a:lstStyle/>
          <a:p>
            <a:r>
              <a:rPr lang="en-US" b="1" dirty="0" smtClean="0">
                <a:solidFill>
                  <a:srgbClr val="FFC000"/>
                </a:solidFill>
              </a:rPr>
              <a:t>CRISPR</a:t>
            </a:r>
            <a:r>
              <a:rPr lang="el-GR" b="1" dirty="0" smtClean="0">
                <a:solidFill>
                  <a:srgbClr val="FFC000"/>
                </a:solidFill>
              </a:rPr>
              <a:t> (</a:t>
            </a:r>
            <a:r>
              <a:rPr lang="en-US" b="1" dirty="0" smtClean="0">
                <a:solidFill>
                  <a:srgbClr val="FFC000"/>
                </a:solidFill>
              </a:rPr>
              <a:t>Clustered </a:t>
            </a:r>
            <a:r>
              <a:rPr lang="en-US" b="1" dirty="0">
                <a:solidFill>
                  <a:srgbClr val="FFC000"/>
                </a:solidFill>
              </a:rPr>
              <a:t>Regularly Interspaced Short Palindromic </a:t>
            </a:r>
            <a:r>
              <a:rPr lang="en-US" b="1" dirty="0" smtClean="0">
                <a:solidFill>
                  <a:srgbClr val="FFC000"/>
                </a:solidFill>
              </a:rPr>
              <a:t>Repeats</a:t>
            </a:r>
            <a:r>
              <a:rPr lang="el-GR" b="1" dirty="0" smtClean="0">
                <a:solidFill>
                  <a:srgbClr val="FFC000"/>
                </a:solidFill>
              </a:rPr>
              <a:t>) </a:t>
            </a:r>
            <a:r>
              <a:rPr lang="el-GR" dirty="0" smtClean="0"/>
              <a:t>--- </a:t>
            </a:r>
            <a:r>
              <a:rPr lang="el-GR" dirty="0" smtClean="0">
                <a:solidFill>
                  <a:schemeClr val="bg1"/>
                </a:solidFill>
              </a:rPr>
              <a:t>μεθοδολογία Γενετικής Μηχανικής που επιτρέπει στους γενετιστές να στοχεύσουν συγκεκριμένα τμήματα γενετικού κώδικα και να τροποποιήσουν το </a:t>
            </a:r>
            <a:r>
              <a:rPr lang="en-US" dirty="0" smtClean="0">
                <a:solidFill>
                  <a:srgbClr val="FF0000"/>
                </a:solidFill>
              </a:rPr>
              <a:t>DNA</a:t>
            </a:r>
            <a:r>
              <a:rPr lang="el-GR" dirty="0" smtClean="0">
                <a:solidFill>
                  <a:schemeClr val="bg1"/>
                </a:solidFill>
              </a:rPr>
              <a:t> σε ακριβείς περιοχές μεταβάλλοντας την λειτουργία συγκεκριμένων γονιδίων. Απενεργοποιώντας τις γονιδιακές πρωτεΐνες </a:t>
            </a:r>
            <a:r>
              <a:rPr lang="en-US" dirty="0" err="1" smtClean="0">
                <a:solidFill>
                  <a:srgbClr val="FF0000"/>
                </a:solidFill>
              </a:rPr>
              <a:t>Nrl</a:t>
            </a:r>
            <a:r>
              <a:rPr lang="en-US" dirty="0" smtClean="0">
                <a:solidFill>
                  <a:schemeClr val="bg1"/>
                </a:solidFill>
              </a:rPr>
              <a:t> </a:t>
            </a:r>
            <a:r>
              <a:rPr lang="el-GR" dirty="0" smtClean="0">
                <a:solidFill>
                  <a:schemeClr val="bg1"/>
                </a:solidFill>
              </a:rPr>
              <a:t>και </a:t>
            </a:r>
            <a:r>
              <a:rPr lang="en-US" dirty="0" smtClean="0">
                <a:solidFill>
                  <a:srgbClr val="FF0000"/>
                </a:solidFill>
              </a:rPr>
              <a:t>Nr2e3</a:t>
            </a:r>
            <a:r>
              <a:rPr lang="el-GR" dirty="0" smtClean="0">
                <a:solidFill>
                  <a:schemeClr val="bg1"/>
                </a:solidFill>
              </a:rPr>
              <a:t>, προγραμματίζονται τα ραβδία να λειτουργούν πλέον ως </a:t>
            </a:r>
            <a:r>
              <a:rPr lang="el-GR" dirty="0" err="1" smtClean="0">
                <a:solidFill>
                  <a:schemeClr val="bg1"/>
                </a:solidFill>
              </a:rPr>
              <a:t>κωνία</a:t>
            </a:r>
            <a:r>
              <a:rPr lang="en-US" dirty="0" smtClean="0">
                <a:solidFill>
                  <a:schemeClr val="bg1"/>
                </a:solidFill>
              </a:rPr>
              <a:t>.</a:t>
            </a:r>
            <a:endParaRPr lang="el-GR" dirty="0">
              <a:solidFill>
                <a:schemeClr val="bg1"/>
              </a:solidFill>
            </a:endParaRPr>
          </a:p>
        </p:txBody>
      </p:sp>
    </p:spTree>
    <p:extLst>
      <p:ext uri="{BB962C8B-B14F-4D97-AF65-F5344CB8AC3E}">
        <p14:creationId xmlns:p14="http://schemas.microsoft.com/office/powerpoint/2010/main" val="2949397780"/>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chemeClr val="accent2">
                    <a:lumMod val="20000"/>
                    <a:lumOff val="80000"/>
                  </a:schemeClr>
                </a:solidFill>
              </a:rPr>
              <a:t>ΕΠΙΔΗΜΙΟΛΟΓΙΑ</a:t>
            </a:r>
            <a:endParaRPr lang="el-GR" b="1" dirty="0">
              <a:solidFill>
                <a:schemeClr val="accent2">
                  <a:lumMod val="20000"/>
                  <a:lumOff val="80000"/>
                </a:schemeClr>
              </a:solidFill>
            </a:endParaRPr>
          </a:p>
        </p:txBody>
      </p:sp>
      <p:sp>
        <p:nvSpPr>
          <p:cNvPr id="3" name="Content Placeholder 2"/>
          <p:cNvSpPr>
            <a:spLocks noGrp="1"/>
          </p:cNvSpPr>
          <p:nvPr>
            <p:ph idx="1"/>
          </p:nvPr>
        </p:nvSpPr>
        <p:spPr/>
        <p:txBody>
          <a:bodyPr/>
          <a:lstStyle/>
          <a:p>
            <a:endParaRPr lang="el-GR" dirty="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9552" y="1628800"/>
            <a:ext cx="8136904"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208492"/>
      </p:ext>
    </p:extLst>
  </p:cSld>
  <p:clrMapOvr>
    <a:masterClrMapping/>
  </p:clrMapOvr>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l-GR" sz="3200" b="1" dirty="0">
                <a:solidFill>
                  <a:srgbClr val="C00000"/>
                </a:solidFill>
              </a:rPr>
              <a:t>Χρήση CRISPR για αντιμετώπιση της </a:t>
            </a:r>
            <a:r>
              <a:rPr lang="el-GR" sz="3200" b="1" dirty="0" err="1">
                <a:solidFill>
                  <a:srgbClr val="C00000"/>
                </a:solidFill>
              </a:rPr>
              <a:t>Μελαγχρωστικής</a:t>
            </a:r>
            <a:r>
              <a:rPr lang="el-GR" sz="3200" b="1" dirty="0">
                <a:solidFill>
                  <a:srgbClr val="C00000"/>
                </a:solidFill>
              </a:rPr>
              <a:t> </a:t>
            </a:r>
            <a:r>
              <a:rPr lang="el-GR" sz="3200" b="1" dirty="0" err="1">
                <a:solidFill>
                  <a:srgbClr val="C00000"/>
                </a:solidFill>
              </a:rPr>
              <a:t>Αμφ</a:t>
            </a:r>
            <a:r>
              <a:rPr lang="el-GR" sz="3200" b="1" dirty="0">
                <a:solidFill>
                  <a:srgbClr val="C00000"/>
                </a:solidFill>
              </a:rPr>
              <a:t>/</a:t>
            </a:r>
            <a:r>
              <a:rPr lang="el-GR" sz="3200" b="1" dirty="0" err="1">
                <a:solidFill>
                  <a:srgbClr val="C00000"/>
                </a:solidFill>
              </a:rPr>
              <a:t>πάθειας</a:t>
            </a:r>
            <a:endParaRPr lang="el-GR" sz="3200" b="1" dirty="0">
              <a:solidFill>
                <a:srgbClr val="C00000"/>
              </a:solidFill>
            </a:endParaRPr>
          </a:p>
        </p:txBody>
      </p:sp>
      <p:sp>
        <p:nvSpPr>
          <p:cNvPr id="3" name="Content Placeholder 2"/>
          <p:cNvSpPr>
            <a:spLocks noGrp="1"/>
          </p:cNvSpPr>
          <p:nvPr>
            <p:ph idx="1"/>
          </p:nvPr>
        </p:nvSpPr>
        <p:spPr>
          <a:xfrm>
            <a:off x="179512" y="1340768"/>
            <a:ext cx="8784976" cy="5112568"/>
          </a:xfrm>
        </p:spPr>
        <p:txBody>
          <a:bodyPr/>
          <a:lstStyle/>
          <a:p>
            <a:r>
              <a:rPr lang="el-GR" dirty="0" smtClean="0">
                <a:solidFill>
                  <a:schemeClr val="bg1"/>
                </a:solidFill>
              </a:rPr>
              <a:t>Οι ερευνητές χρησιμοποίησαν έναν </a:t>
            </a:r>
            <a:r>
              <a:rPr lang="el-GR" dirty="0" err="1" smtClean="0">
                <a:solidFill>
                  <a:schemeClr val="bg1"/>
                </a:solidFill>
              </a:rPr>
              <a:t>αδενοιό</a:t>
            </a:r>
            <a:r>
              <a:rPr lang="el-GR" dirty="0" smtClean="0">
                <a:solidFill>
                  <a:schemeClr val="bg1"/>
                </a:solidFill>
              </a:rPr>
              <a:t> </a:t>
            </a:r>
            <a:r>
              <a:rPr lang="en-US" b="1" dirty="0" smtClean="0">
                <a:solidFill>
                  <a:srgbClr val="C00000"/>
                </a:solidFill>
              </a:rPr>
              <a:t>(</a:t>
            </a:r>
            <a:r>
              <a:rPr lang="en-US" b="1" dirty="0">
                <a:solidFill>
                  <a:srgbClr val="C00000"/>
                </a:solidFill>
              </a:rPr>
              <a:t>AAV) </a:t>
            </a:r>
            <a:r>
              <a:rPr lang="el-GR" dirty="0" smtClean="0">
                <a:solidFill>
                  <a:schemeClr val="bg1"/>
                </a:solidFill>
              </a:rPr>
              <a:t>ως όχημα για να πραγματοποιήσουν την γονιδιακή θεραπεία. Οι </a:t>
            </a:r>
            <a:r>
              <a:rPr lang="el-GR" dirty="0" err="1" smtClean="0">
                <a:solidFill>
                  <a:schemeClr val="bg1"/>
                </a:solidFill>
              </a:rPr>
              <a:t>αδενοιοί</a:t>
            </a:r>
            <a:r>
              <a:rPr lang="el-GR" dirty="0" smtClean="0">
                <a:solidFill>
                  <a:schemeClr val="bg1"/>
                </a:solidFill>
              </a:rPr>
              <a:t> είναι συνηθισμένοι ιοί του κρυολογήματος και έχουν πολλάκις πλέον χρησιμοποιηθεί σε γονιδιακές θεραπείες με πολύ καλά αποτελέσματα και προφίλ ασφαλείας.</a:t>
            </a:r>
          </a:p>
          <a:p>
            <a:pPr marL="0" indent="0">
              <a:buNone/>
            </a:pPr>
            <a:r>
              <a:rPr lang="en-US" sz="2400" b="1" i="1" dirty="0" err="1">
                <a:solidFill>
                  <a:srgbClr val="FFFF00"/>
                </a:solidFill>
              </a:rPr>
              <a:t>Jie</a:t>
            </a:r>
            <a:r>
              <a:rPr lang="en-US" sz="2400" b="1" i="1" dirty="0">
                <a:solidFill>
                  <a:srgbClr val="FFFF00"/>
                </a:solidFill>
              </a:rPr>
              <a:t> Zhu et al, Gene and mutation independent therapy via CRISPR-Cas9 mediated cellular reprogramming in rod photoreceptors, Cell Research (2017).</a:t>
            </a:r>
            <a:endParaRPr lang="el-GR" sz="2400" b="1" i="1" dirty="0">
              <a:solidFill>
                <a:srgbClr val="FFFF00"/>
              </a:solidFill>
            </a:endParaRPr>
          </a:p>
        </p:txBody>
      </p:sp>
    </p:spTree>
    <p:extLst>
      <p:ext uri="{BB962C8B-B14F-4D97-AF65-F5344CB8AC3E}">
        <p14:creationId xmlns:p14="http://schemas.microsoft.com/office/powerpoint/2010/main" val="2518499702"/>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en-US" b="1" dirty="0" err="1" smtClean="0">
                <a:solidFill>
                  <a:srgbClr val="C00000"/>
                </a:solidFill>
              </a:rPr>
              <a:t>j</a:t>
            </a:r>
            <a:r>
              <a:rPr lang="en-US" b="1" dirty="0" err="1">
                <a:solidFill>
                  <a:srgbClr val="C00000"/>
                </a:solidFill>
              </a:rPr>
              <a:t>C</a:t>
            </a:r>
            <a:r>
              <a:rPr lang="en-US" b="1" dirty="0" err="1" smtClean="0">
                <a:solidFill>
                  <a:srgbClr val="C00000"/>
                </a:solidFill>
              </a:rPr>
              <a:t>yte</a:t>
            </a:r>
            <a:r>
              <a:rPr lang="en-US" b="1" dirty="0" smtClean="0">
                <a:solidFill>
                  <a:srgbClr val="C00000"/>
                </a:solidFill>
              </a:rPr>
              <a:t> &amp; </a:t>
            </a:r>
            <a:r>
              <a:rPr lang="en-US" b="1" dirty="0" err="1">
                <a:solidFill>
                  <a:srgbClr val="C00000"/>
                </a:solidFill>
              </a:rPr>
              <a:t>j</a:t>
            </a:r>
            <a:r>
              <a:rPr lang="en-US" b="1" dirty="0" err="1" smtClean="0">
                <a:solidFill>
                  <a:srgbClr val="C00000"/>
                </a:solidFill>
              </a:rPr>
              <a:t>Cell</a:t>
            </a:r>
            <a:endParaRPr lang="el-GR" b="1" dirty="0">
              <a:solidFill>
                <a:srgbClr val="C00000"/>
              </a:solidFill>
            </a:endParaRPr>
          </a:p>
        </p:txBody>
      </p:sp>
      <p:sp>
        <p:nvSpPr>
          <p:cNvPr id="3" name="Content Placeholder 2"/>
          <p:cNvSpPr>
            <a:spLocks noGrp="1"/>
          </p:cNvSpPr>
          <p:nvPr>
            <p:ph idx="1"/>
          </p:nvPr>
        </p:nvSpPr>
        <p:spPr>
          <a:xfrm>
            <a:off x="251520" y="980728"/>
            <a:ext cx="8568952" cy="5472608"/>
          </a:xfrm>
        </p:spPr>
        <p:txBody>
          <a:bodyPr/>
          <a:lstStyle/>
          <a:p>
            <a:r>
              <a:rPr lang="en-US" sz="2400" dirty="0" smtClean="0">
                <a:solidFill>
                  <a:schemeClr val="bg1"/>
                </a:solidFill>
              </a:rPr>
              <a:t>H</a:t>
            </a:r>
            <a:r>
              <a:rPr lang="el-GR" sz="2400" dirty="0" smtClean="0">
                <a:solidFill>
                  <a:schemeClr val="bg1"/>
                </a:solidFill>
              </a:rPr>
              <a:t> εταιρεία </a:t>
            </a:r>
            <a:r>
              <a:rPr lang="en-US" sz="2400" dirty="0" err="1" smtClean="0">
                <a:solidFill>
                  <a:schemeClr val="bg1"/>
                </a:solidFill>
              </a:rPr>
              <a:t>jCyte</a:t>
            </a:r>
            <a:r>
              <a:rPr lang="en-US" sz="2400" dirty="0" smtClean="0">
                <a:solidFill>
                  <a:schemeClr val="bg1"/>
                </a:solidFill>
              </a:rPr>
              <a:t> </a:t>
            </a:r>
            <a:r>
              <a:rPr lang="el-GR" sz="2400" dirty="0" smtClean="0">
                <a:solidFill>
                  <a:schemeClr val="bg1"/>
                </a:solidFill>
              </a:rPr>
              <a:t>«τρέχει» κλινικές δοκιμές </a:t>
            </a:r>
            <a:r>
              <a:rPr lang="en-US" sz="2400" dirty="0" smtClean="0">
                <a:solidFill>
                  <a:schemeClr val="bg1"/>
                </a:solidFill>
              </a:rPr>
              <a:t>phase 2b</a:t>
            </a:r>
            <a:r>
              <a:rPr lang="el-GR" sz="2400" dirty="0" smtClean="0">
                <a:solidFill>
                  <a:schemeClr val="bg1"/>
                </a:solidFill>
              </a:rPr>
              <a:t> για να δοκιμάσει την αποτελεσματικότητα και ασφάλεια της αγωγής </a:t>
            </a:r>
            <a:r>
              <a:rPr lang="en-US" sz="2400" dirty="0" smtClean="0">
                <a:solidFill>
                  <a:schemeClr val="bg1"/>
                </a:solidFill>
              </a:rPr>
              <a:t> </a:t>
            </a:r>
            <a:r>
              <a:rPr lang="en-US" sz="2400" dirty="0" err="1">
                <a:solidFill>
                  <a:schemeClr val="bg1"/>
                </a:solidFill>
              </a:rPr>
              <a:t>jCell</a:t>
            </a:r>
            <a:r>
              <a:rPr lang="en-US" sz="2400" dirty="0" smtClean="0">
                <a:solidFill>
                  <a:schemeClr val="bg1"/>
                </a:solidFill>
              </a:rPr>
              <a:t>.</a:t>
            </a:r>
          </a:p>
          <a:p>
            <a:r>
              <a:rPr lang="en-US" sz="2400" dirty="0">
                <a:solidFill>
                  <a:schemeClr val="bg1"/>
                </a:solidFill>
              </a:rPr>
              <a:t> </a:t>
            </a:r>
            <a:r>
              <a:rPr lang="el-GR" sz="2400" dirty="0" smtClean="0">
                <a:solidFill>
                  <a:schemeClr val="bg1"/>
                </a:solidFill>
              </a:rPr>
              <a:t>Η </a:t>
            </a:r>
            <a:r>
              <a:rPr lang="en-US" sz="2400" dirty="0" err="1" smtClean="0">
                <a:solidFill>
                  <a:schemeClr val="bg1"/>
                </a:solidFill>
              </a:rPr>
              <a:t>jCell</a:t>
            </a:r>
            <a:r>
              <a:rPr lang="en-US" sz="2400" dirty="0" smtClean="0">
                <a:solidFill>
                  <a:schemeClr val="bg1"/>
                </a:solidFill>
              </a:rPr>
              <a:t> </a:t>
            </a:r>
            <a:r>
              <a:rPr lang="el-GR" sz="2400" dirty="0" smtClean="0">
                <a:solidFill>
                  <a:schemeClr val="bg1"/>
                </a:solidFill>
              </a:rPr>
              <a:t>χρησιμοποιεί κύτταρα </a:t>
            </a:r>
            <a:r>
              <a:rPr lang="en-US" sz="2400" dirty="0" smtClean="0">
                <a:solidFill>
                  <a:schemeClr val="bg1"/>
                </a:solidFill>
              </a:rPr>
              <a:t>RPCs</a:t>
            </a:r>
            <a:r>
              <a:rPr lang="el-GR" sz="2400" dirty="0" smtClean="0">
                <a:solidFill>
                  <a:schemeClr val="bg1"/>
                </a:solidFill>
              </a:rPr>
              <a:t> (</a:t>
            </a:r>
            <a:r>
              <a:rPr lang="en-US" sz="2400" dirty="0" smtClean="0">
                <a:solidFill>
                  <a:schemeClr val="bg1"/>
                </a:solidFill>
              </a:rPr>
              <a:t>Retinal Progenitor Cells) </a:t>
            </a:r>
            <a:r>
              <a:rPr lang="el-GR" sz="2400" dirty="0" smtClean="0">
                <a:solidFill>
                  <a:schemeClr val="bg1"/>
                </a:solidFill>
              </a:rPr>
              <a:t>για την διάσωση ασθενών ραβδίων και πιθανόν την παραγωγή νέων. Τα </a:t>
            </a:r>
            <a:r>
              <a:rPr lang="el-GR" sz="2400" dirty="0" err="1" smtClean="0">
                <a:solidFill>
                  <a:schemeClr val="bg1"/>
                </a:solidFill>
              </a:rPr>
              <a:t>κύταρρα</a:t>
            </a:r>
            <a:r>
              <a:rPr lang="el-GR" sz="2400" dirty="0" smtClean="0">
                <a:solidFill>
                  <a:schemeClr val="bg1"/>
                </a:solidFill>
              </a:rPr>
              <a:t> </a:t>
            </a:r>
            <a:r>
              <a:rPr lang="en-US" sz="2400" dirty="0" smtClean="0">
                <a:solidFill>
                  <a:schemeClr val="bg1"/>
                </a:solidFill>
              </a:rPr>
              <a:t>PRC </a:t>
            </a:r>
            <a:r>
              <a:rPr lang="el-GR" sz="2400" dirty="0" smtClean="0">
                <a:solidFill>
                  <a:schemeClr val="bg1"/>
                </a:solidFill>
              </a:rPr>
              <a:t>είναι </a:t>
            </a:r>
            <a:r>
              <a:rPr lang="el-GR" sz="2400" dirty="0" err="1" smtClean="0">
                <a:solidFill>
                  <a:schemeClr val="bg1"/>
                </a:solidFill>
              </a:rPr>
              <a:t>βλαστοκύτταρα</a:t>
            </a:r>
            <a:r>
              <a:rPr lang="el-GR" sz="2400" dirty="0" smtClean="0">
                <a:solidFill>
                  <a:schemeClr val="bg1"/>
                </a:solidFill>
              </a:rPr>
              <a:t>  σε σχετικά αρχικό στάδιο διαφοροποίησης και εξειδίκευσης. Τέτοια κύτταρα από τον αμφιβληστροειδή μπορούν να εξελιχθούν σε </a:t>
            </a:r>
            <a:r>
              <a:rPr lang="el-GR" sz="2400" dirty="0" err="1" smtClean="0">
                <a:solidFill>
                  <a:schemeClr val="bg1"/>
                </a:solidFill>
              </a:rPr>
              <a:t>φωτουποδοχείς</a:t>
            </a:r>
            <a:r>
              <a:rPr lang="el-GR" sz="2400" dirty="0" smtClean="0">
                <a:solidFill>
                  <a:schemeClr val="bg1"/>
                </a:solidFill>
              </a:rPr>
              <a:t>, όχι όμως σε οστικά, </a:t>
            </a:r>
            <a:r>
              <a:rPr lang="el-GR" sz="2400" dirty="0" err="1" smtClean="0">
                <a:solidFill>
                  <a:schemeClr val="bg1"/>
                </a:solidFill>
              </a:rPr>
              <a:t>μυικά</a:t>
            </a:r>
            <a:r>
              <a:rPr lang="el-GR" sz="2400" dirty="0" smtClean="0">
                <a:solidFill>
                  <a:schemeClr val="bg1"/>
                </a:solidFill>
              </a:rPr>
              <a:t> ή άλλα κύτταρα.</a:t>
            </a:r>
            <a:r>
              <a:rPr lang="en-US" sz="2400" dirty="0" smtClean="0">
                <a:solidFill>
                  <a:schemeClr val="bg1"/>
                </a:solidFill>
              </a:rPr>
              <a:t> </a:t>
            </a:r>
            <a:r>
              <a:rPr lang="el-GR" sz="2400" dirty="0" smtClean="0">
                <a:solidFill>
                  <a:schemeClr val="bg1"/>
                </a:solidFill>
              </a:rPr>
              <a:t>Αποτελεί μια απλή θεραπεία που πραγματοποιείται μέσω ενέσιμης παροχής </a:t>
            </a:r>
            <a:r>
              <a:rPr lang="en-US" sz="2400" dirty="0" smtClean="0">
                <a:solidFill>
                  <a:schemeClr val="bg1"/>
                </a:solidFill>
              </a:rPr>
              <a:t>RPCs </a:t>
            </a:r>
            <a:r>
              <a:rPr lang="el-GR" sz="2400" dirty="0" smtClean="0">
                <a:solidFill>
                  <a:schemeClr val="bg1"/>
                </a:solidFill>
              </a:rPr>
              <a:t>η οποία γίνεται με τοπική αναισθησία σε λίγα λεπτά.</a:t>
            </a:r>
            <a:endParaRPr lang="en-US" sz="2400" dirty="0" smtClean="0">
              <a:solidFill>
                <a:schemeClr val="bg1"/>
              </a:solidFill>
            </a:endParaRPr>
          </a:p>
        </p:txBody>
      </p:sp>
    </p:spTree>
    <p:extLst>
      <p:ext uri="{BB962C8B-B14F-4D97-AF65-F5344CB8AC3E}">
        <p14:creationId xmlns:p14="http://schemas.microsoft.com/office/powerpoint/2010/main" val="1706746408"/>
      </p:ext>
    </p:extLst>
  </p:cSld>
  <p:clrMapOvr>
    <a:masterClrMapping/>
  </p:clrMapOvr>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b="1" dirty="0" err="1">
                <a:solidFill>
                  <a:srgbClr val="C00000"/>
                </a:solidFill>
              </a:rPr>
              <a:t>jCyte</a:t>
            </a:r>
            <a:r>
              <a:rPr lang="en-US" b="1" dirty="0">
                <a:solidFill>
                  <a:srgbClr val="C00000"/>
                </a:solidFill>
              </a:rPr>
              <a:t> &amp; </a:t>
            </a:r>
            <a:r>
              <a:rPr lang="en-US" b="1" dirty="0" err="1">
                <a:solidFill>
                  <a:srgbClr val="C00000"/>
                </a:solidFill>
              </a:rPr>
              <a:t>jCell</a:t>
            </a:r>
            <a:endParaRPr lang="el-GR" b="1" dirty="0">
              <a:solidFill>
                <a:srgbClr val="C00000"/>
              </a:solidFill>
            </a:endParaRPr>
          </a:p>
        </p:txBody>
      </p:sp>
      <p:sp>
        <p:nvSpPr>
          <p:cNvPr id="3" name="Content Placeholder 2"/>
          <p:cNvSpPr>
            <a:spLocks noGrp="1"/>
          </p:cNvSpPr>
          <p:nvPr>
            <p:ph idx="1"/>
          </p:nvPr>
        </p:nvSpPr>
        <p:spPr>
          <a:xfrm>
            <a:off x="251520" y="1268760"/>
            <a:ext cx="8640960" cy="5328592"/>
          </a:xfrm>
        </p:spPr>
        <p:txBody>
          <a:bodyPr/>
          <a:lstStyle/>
          <a:p>
            <a:r>
              <a:rPr lang="el-GR" sz="2400" dirty="0" smtClean="0">
                <a:solidFill>
                  <a:schemeClr val="bg1"/>
                </a:solidFill>
              </a:rPr>
              <a:t>Όταν χρησιμοποιούνται θεραπευτικά τα </a:t>
            </a:r>
            <a:r>
              <a:rPr lang="en-US" sz="2400" dirty="0" smtClean="0">
                <a:solidFill>
                  <a:schemeClr val="bg1"/>
                </a:solidFill>
              </a:rPr>
              <a:t>PRC </a:t>
            </a:r>
            <a:r>
              <a:rPr lang="el-GR" sz="2400" dirty="0" smtClean="0">
                <a:solidFill>
                  <a:schemeClr val="bg1"/>
                </a:solidFill>
              </a:rPr>
              <a:t>κύτταρα εκτελούν δύο λειτουργίες. Πρώτον, εκκρίνουν αναπτυξιακές πρωτεΐνες που διασώζουν ασθενή κύτταρα και επιβραδύνουν την πρόοδο της ασθένειας. Δεύτερον έχουν την δυναμική να εξελιχθούν νέα υγιή κύτταρα </a:t>
            </a:r>
            <a:r>
              <a:rPr lang="el-GR" sz="2400" dirty="0" err="1" smtClean="0">
                <a:solidFill>
                  <a:schemeClr val="bg1"/>
                </a:solidFill>
              </a:rPr>
              <a:t>φωτουποδοχέων</a:t>
            </a:r>
            <a:r>
              <a:rPr lang="el-GR" sz="2400" dirty="0" smtClean="0">
                <a:solidFill>
                  <a:schemeClr val="bg1"/>
                </a:solidFill>
              </a:rPr>
              <a:t> αντικαθιστώντας νεκρά κύτταρα αντιστρέφοντας, έτσι, την πορεία της ασθένειας. Ο οφθαλμός χαρακτηρίζεται από ανοσοποιητική ασυλία, και ο οργανισμός δεν βλέπει τα </a:t>
            </a:r>
            <a:r>
              <a:rPr lang="en-US" sz="2400" dirty="0" smtClean="0">
                <a:solidFill>
                  <a:schemeClr val="bg1"/>
                </a:solidFill>
              </a:rPr>
              <a:t>PRC </a:t>
            </a:r>
            <a:r>
              <a:rPr lang="el-GR" sz="2400" dirty="0" smtClean="0">
                <a:solidFill>
                  <a:schemeClr val="bg1"/>
                </a:solidFill>
              </a:rPr>
              <a:t>κύτταρα ως ξένους εισβολείς και δεν προκαλείται ανοσολογική αντίδραση. Συνεπώς οι ασθενείς που θα λάβουν αυτή την αγωγή δεν χρειάζονται </a:t>
            </a:r>
            <a:r>
              <a:rPr lang="el-GR" sz="2400" dirty="0" err="1" smtClean="0">
                <a:solidFill>
                  <a:schemeClr val="bg1"/>
                </a:solidFill>
              </a:rPr>
              <a:t>ανοσοκατασταλτικά</a:t>
            </a:r>
            <a:r>
              <a:rPr lang="el-GR" sz="2400" dirty="0" smtClean="0">
                <a:solidFill>
                  <a:schemeClr val="bg1"/>
                </a:solidFill>
              </a:rPr>
              <a:t> φάρμακα με λιγότερες συνεπώς συνολικά παρενέργειες. </a:t>
            </a:r>
            <a:endParaRPr lang="el-GR" dirty="0"/>
          </a:p>
        </p:txBody>
      </p:sp>
    </p:spTree>
    <p:extLst>
      <p:ext uri="{BB962C8B-B14F-4D97-AF65-F5344CB8AC3E}">
        <p14:creationId xmlns:p14="http://schemas.microsoft.com/office/powerpoint/2010/main" val="1138943496"/>
      </p:ext>
    </p:extLst>
  </p:cSld>
  <p:clrMapOvr>
    <a:masterClrMapping/>
  </p:clrMapOvr>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74638"/>
            <a:ext cx="8712968" cy="634082"/>
          </a:xfrm>
        </p:spPr>
        <p:txBody>
          <a:bodyPr/>
          <a:lstStyle/>
          <a:p>
            <a:r>
              <a:rPr lang="el-GR" sz="3200" b="1" dirty="0" smtClean="0">
                <a:solidFill>
                  <a:srgbClr val="C00000"/>
                </a:solidFill>
              </a:rPr>
              <a:t>Γονιδιακή θεραπεία με </a:t>
            </a:r>
            <a:r>
              <a:rPr lang="el-GR" sz="3200" b="1" dirty="0" err="1" smtClean="0">
                <a:solidFill>
                  <a:srgbClr val="C00000"/>
                </a:solidFill>
              </a:rPr>
              <a:t>βλαστοκύτταρα</a:t>
            </a:r>
            <a:r>
              <a:rPr lang="el-GR" sz="3200" b="1" dirty="0" smtClean="0">
                <a:solidFill>
                  <a:srgbClr val="C00000"/>
                </a:solidFill>
              </a:rPr>
              <a:t> </a:t>
            </a:r>
            <a:r>
              <a:rPr lang="en-US" sz="3200" b="1" dirty="0" smtClean="0">
                <a:solidFill>
                  <a:srgbClr val="C00000"/>
                </a:solidFill>
              </a:rPr>
              <a:t>PRC</a:t>
            </a:r>
            <a:endParaRPr lang="el-GR" sz="3200" b="1" dirty="0">
              <a:solidFill>
                <a:srgbClr val="C00000"/>
              </a:solidFill>
            </a:endParaRPr>
          </a:p>
        </p:txBody>
      </p:sp>
      <p:sp>
        <p:nvSpPr>
          <p:cNvPr id="3" name="Content Placeholder 2"/>
          <p:cNvSpPr>
            <a:spLocks noGrp="1"/>
          </p:cNvSpPr>
          <p:nvPr>
            <p:ph idx="1"/>
          </p:nvPr>
        </p:nvSpPr>
        <p:spPr/>
        <p:txBody>
          <a:bodyPr/>
          <a:lstStyle/>
          <a:p>
            <a:endParaRPr lang="en-US" dirty="0" smtClean="0"/>
          </a:p>
          <a:p>
            <a:endParaRPr lang="en-US" dirty="0"/>
          </a:p>
          <a:p>
            <a:endParaRPr lang="en-US" dirty="0" smtClean="0"/>
          </a:p>
          <a:p>
            <a:endParaRPr lang="en-US" dirty="0"/>
          </a:p>
          <a:p>
            <a:endParaRPr lang="en-US" dirty="0" smtClean="0"/>
          </a:p>
          <a:p>
            <a:endParaRPr lang="en-US" dirty="0"/>
          </a:p>
          <a:p>
            <a:endParaRPr lang="el-GR"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980729"/>
            <a:ext cx="8208912" cy="42139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267837" y="5194647"/>
            <a:ext cx="8916223" cy="1384995"/>
          </a:xfrm>
          <a:prstGeom prst="rect">
            <a:avLst/>
          </a:prstGeom>
          <a:noFill/>
        </p:spPr>
        <p:txBody>
          <a:bodyPr wrap="none" rtlCol="0">
            <a:spAutoFit/>
          </a:bodyPr>
          <a:lstStyle/>
          <a:p>
            <a:r>
              <a:rPr lang="en-US" b="1" i="1" dirty="0">
                <a:solidFill>
                  <a:schemeClr val="bg1"/>
                </a:solidFill>
              </a:rPr>
              <a:t>"</a:t>
            </a:r>
            <a:r>
              <a:rPr lang="en-US" sz="2800" b="1" i="1" dirty="0">
                <a:solidFill>
                  <a:schemeClr val="bg1"/>
                </a:solidFill>
              </a:rPr>
              <a:t>Precursor" photoreceptor cells have been stained </a:t>
            </a:r>
            <a:endParaRPr lang="en-US" sz="2800" b="1" i="1" dirty="0" smtClean="0">
              <a:solidFill>
                <a:schemeClr val="bg1"/>
              </a:solidFill>
            </a:endParaRPr>
          </a:p>
          <a:p>
            <a:r>
              <a:rPr lang="en-US" sz="2800" b="1" i="1" dirty="0" smtClean="0">
                <a:solidFill>
                  <a:schemeClr val="bg1"/>
                </a:solidFill>
              </a:rPr>
              <a:t>green </a:t>
            </a:r>
            <a:r>
              <a:rPr lang="en-US" sz="2800" b="1" i="1" dirty="0">
                <a:solidFill>
                  <a:schemeClr val="bg1"/>
                </a:solidFill>
              </a:rPr>
              <a:t>and introduced to the </a:t>
            </a:r>
            <a:r>
              <a:rPr lang="en-US" sz="2800" b="1" i="1" dirty="0" smtClean="0">
                <a:solidFill>
                  <a:schemeClr val="bg1"/>
                </a:solidFill>
              </a:rPr>
              <a:t>layer </a:t>
            </a:r>
            <a:r>
              <a:rPr lang="en-US" sz="2800" b="1" i="1" dirty="0">
                <a:solidFill>
                  <a:schemeClr val="bg1"/>
                </a:solidFill>
              </a:rPr>
              <a:t>of retinal nerve </a:t>
            </a:r>
            <a:endParaRPr lang="en-US" sz="2800" b="1" i="1" dirty="0" smtClean="0">
              <a:solidFill>
                <a:schemeClr val="bg1"/>
              </a:solidFill>
            </a:endParaRPr>
          </a:p>
          <a:p>
            <a:r>
              <a:rPr lang="en-US" sz="2800" b="1" i="1" dirty="0" smtClean="0">
                <a:solidFill>
                  <a:schemeClr val="bg1"/>
                </a:solidFill>
              </a:rPr>
              <a:t>cells </a:t>
            </a:r>
            <a:r>
              <a:rPr lang="en-US" sz="2800" b="1" i="1" dirty="0">
                <a:solidFill>
                  <a:schemeClr val="bg1"/>
                </a:solidFill>
              </a:rPr>
              <a:t>(in red) that transmit visual information</a:t>
            </a:r>
            <a:endParaRPr lang="el-GR" sz="2800" b="1" dirty="0">
              <a:solidFill>
                <a:schemeClr val="bg1"/>
              </a:solidFill>
            </a:endParaRPr>
          </a:p>
        </p:txBody>
      </p:sp>
    </p:spTree>
    <p:extLst>
      <p:ext uri="{BB962C8B-B14F-4D97-AF65-F5344CB8AC3E}">
        <p14:creationId xmlns:p14="http://schemas.microsoft.com/office/powerpoint/2010/main" val="579784721"/>
      </p:ext>
    </p:extLst>
  </p:cSld>
  <p:clrMapOvr>
    <a:masterClrMapping/>
  </p:clrMapOvr>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sz="3600" b="1" dirty="0" err="1">
                <a:solidFill>
                  <a:srgbClr val="C00000"/>
                </a:solidFill>
              </a:rPr>
              <a:t>Voretigene</a:t>
            </a:r>
            <a:r>
              <a:rPr lang="en-US" sz="3600" b="1" dirty="0">
                <a:solidFill>
                  <a:srgbClr val="C00000"/>
                </a:solidFill>
              </a:rPr>
              <a:t> </a:t>
            </a:r>
            <a:r>
              <a:rPr lang="en-US" sz="3600" b="1" dirty="0" err="1" smtClean="0">
                <a:solidFill>
                  <a:srgbClr val="C00000"/>
                </a:solidFill>
              </a:rPr>
              <a:t>neparvovec</a:t>
            </a:r>
            <a:r>
              <a:rPr lang="el-GR" sz="3600" b="1" dirty="0" smtClean="0">
                <a:solidFill>
                  <a:srgbClr val="C00000"/>
                </a:solidFill>
              </a:rPr>
              <a:t> (</a:t>
            </a:r>
            <a:r>
              <a:rPr lang="en-US" sz="3600" b="1" dirty="0" err="1" smtClean="0">
                <a:solidFill>
                  <a:srgbClr val="C00000"/>
                </a:solidFill>
              </a:rPr>
              <a:t>Luxturna</a:t>
            </a:r>
            <a:r>
              <a:rPr lang="en-US" sz="3600" b="1" dirty="0" smtClean="0">
                <a:solidFill>
                  <a:srgbClr val="C00000"/>
                </a:solidFill>
              </a:rPr>
              <a:t>)</a:t>
            </a:r>
            <a:endParaRPr lang="el-GR" sz="3600" b="1" dirty="0">
              <a:solidFill>
                <a:srgbClr val="C00000"/>
              </a:solidFill>
            </a:endParaRPr>
          </a:p>
        </p:txBody>
      </p:sp>
      <p:sp>
        <p:nvSpPr>
          <p:cNvPr id="3" name="Content Placeholder 2"/>
          <p:cNvSpPr>
            <a:spLocks noGrp="1"/>
          </p:cNvSpPr>
          <p:nvPr>
            <p:ph idx="1"/>
          </p:nvPr>
        </p:nvSpPr>
        <p:spPr>
          <a:xfrm>
            <a:off x="179512" y="1052736"/>
            <a:ext cx="8784976" cy="5544616"/>
          </a:xfrm>
        </p:spPr>
        <p:txBody>
          <a:bodyPr/>
          <a:lstStyle/>
          <a:p>
            <a:r>
              <a:rPr lang="el-GR" sz="2800" dirty="0" smtClean="0">
                <a:solidFill>
                  <a:schemeClr val="bg1"/>
                </a:solidFill>
              </a:rPr>
              <a:t>Άλλη μια γονιδιακή θεραπεία από την εταιρεία </a:t>
            </a:r>
            <a:r>
              <a:rPr lang="en-US" sz="2800" b="1" dirty="0" smtClean="0">
                <a:solidFill>
                  <a:schemeClr val="bg1"/>
                </a:solidFill>
              </a:rPr>
              <a:t>Spark</a:t>
            </a:r>
            <a:r>
              <a:rPr lang="en-US" sz="2800" dirty="0" smtClean="0">
                <a:solidFill>
                  <a:schemeClr val="bg1"/>
                </a:solidFill>
              </a:rPr>
              <a:t> </a:t>
            </a:r>
            <a:r>
              <a:rPr lang="el-GR" sz="2800" dirty="0" smtClean="0">
                <a:solidFill>
                  <a:schemeClr val="bg1"/>
                </a:solidFill>
              </a:rPr>
              <a:t>που αναμένει έως 1/2018 την τελική έγκριση από το </a:t>
            </a:r>
            <a:r>
              <a:rPr lang="en-US" sz="2800" dirty="0" smtClean="0">
                <a:solidFill>
                  <a:schemeClr val="bg1"/>
                </a:solidFill>
              </a:rPr>
              <a:t>FDA. </a:t>
            </a:r>
          </a:p>
          <a:p>
            <a:r>
              <a:rPr lang="el-GR" sz="2800" dirty="0" smtClean="0">
                <a:solidFill>
                  <a:schemeClr val="bg1"/>
                </a:solidFill>
              </a:rPr>
              <a:t>Έχει επιδείξει θετικά αποτελέσματα σε ασθενείς με </a:t>
            </a:r>
            <a:r>
              <a:rPr lang="el-GR" sz="2800" b="1" i="1" dirty="0" smtClean="0">
                <a:solidFill>
                  <a:schemeClr val="bg1"/>
                </a:solidFill>
              </a:rPr>
              <a:t>αμαύρωση του </a:t>
            </a:r>
            <a:r>
              <a:rPr lang="en-US" sz="2800" b="1" i="1" dirty="0" err="1" smtClean="0">
                <a:solidFill>
                  <a:schemeClr val="bg1"/>
                </a:solidFill>
              </a:rPr>
              <a:t>Leber</a:t>
            </a:r>
            <a:r>
              <a:rPr lang="en-US" sz="2800" b="1" i="1" dirty="0" smtClean="0">
                <a:solidFill>
                  <a:schemeClr val="bg1"/>
                </a:solidFill>
              </a:rPr>
              <a:t> </a:t>
            </a:r>
            <a:r>
              <a:rPr lang="el-GR" sz="2800" dirty="0" smtClean="0">
                <a:solidFill>
                  <a:schemeClr val="bg1"/>
                </a:solidFill>
              </a:rPr>
              <a:t>και επίσης χρησιμοποιεί ιούς για να μεταβάλλει συγκεκριμένα γονίδια στον αμφιβληστροειδή. </a:t>
            </a:r>
          </a:p>
          <a:p>
            <a:r>
              <a:rPr lang="el-GR" sz="2800" dirty="0" smtClean="0">
                <a:solidFill>
                  <a:schemeClr val="bg1"/>
                </a:solidFill>
              </a:rPr>
              <a:t>Στην πράξη πάντως τα αποτελέσματα δεν μιλούν για επαναφορά όρασης απλά για βελτίωση στην δοκιμασία του προσανατολισμού και αποφυγή εμποδίων αντικειμένων σε χαμηλό φωτισμό (</a:t>
            </a:r>
            <a:r>
              <a:rPr lang="en-US" sz="2800" b="1" dirty="0" smtClean="0">
                <a:solidFill>
                  <a:srgbClr val="FFFF00"/>
                </a:solidFill>
              </a:rPr>
              <a:t>Bilateral </a:t>
            </a:r>
            <a:r>
              <a:rPr lang="en-US" sz="2800" b="1" dirty="0" err="1" smtClean="0">
                <a:solidFill>
                  <a:srgbClr val="FFFF00"/>
                </a:solidFill>
              </a:rPr>
              <a:t>multiluminance</a:t>
            </a:r>
            <a:r>
              <a:rPr lang="en-US" sz="2800" b="1" dirty="0" smtClean="0">
                <a:solidFill>
                  <a:srgbClr val="FFFF00"/>
                </a:solidFill>
              </a:rPr>
              <a:t> mobility test – MLMT</a:t>
            </a:r>
            <a:r>
              <a:rPr lang="en-US" sz="2800" dirty="0" smtClean="0">
                <a:solidFill>
                  <a:schemeClr val="bg1"/>
                </a:solidFill>
              </a:rPr>
              <a:t>)</a:t>
            </a:r>
            <a:r>
              <a:rPr lang="el-GR" sz="2800" dirty="0" smtClean="0">
                <a:solidFill>
                  <a:schemeClr val="bg1"/>
                </a:solidFill>
              </a:rPr>
              <a:t> </a:t>
            </a:r>
            <a:endParaRPr lang="el-GR" sz="2800" dirty="0">
              <a:solidFill>
                <a:schemeClr val="bg1"/>
              </a:solidFill>
            </a:endParaRPr>
          </a:p>
        </p:txBody>
      </p:sp>
    </p:spTree>
    <p:extLst>
      <p:ext uri="{BB962C8B-B14F-4D97-AF65-F5344CB8AC3E}">
        <p14:creationId xmlns:p14="http://schemas.microsoft.com/office/powerpoint/2010/main" val="3954918473"/>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8" name="1 - Τίτλος"/>
          <p:cNvSpPr>
            <a:spLocks noGrp="1"/>
          </p:cNvSpPr>
          <p:nvPr>
            <p:ph type="title"/>
          </p:nvPr>
        </p:nvSpPr>
        <p:spPr>
          <a:xfrm>
            <a:off x="457200" y="0"/>
            <a:ext cx="8229600" cy="1071563"/>
          </a:xfrm>
        </p:spPr>
        <p:txBody>
          <a:bodyPr/>
          <a:lstStyle/>
          <a:p>
            <a:pPr eaLnBrk="1" hangingPunct="1"/>
            <a:r>
              <a:rPr lang="el-GR" sz="3600" b="1" smtClean="0">
                <a:solidFill>
                  <a:srgbClr val="FF0000"/>
                </a:solidFill>
              </a:rPr>
              <a:t>ΜΕΛΑΓΧΡΩΣΤΙΚΗ ΑΜΦΙΒΛΗΣΤΡΟΕΙΔΟΠΑΘΕΙΑ</a:t>
            </a:r>
          </a:p>
        </p:txBody>
      </p:sp>
      <p:sp>
        <p:nvSpPr>
          <p:cNvPr id="34819" name="2 - Θέση κειμένου"/>
          <p:cNvSpPr>
            <a:spLocks noGrp="1"/>
          </p:cNvSpPr>
          <p:nvPr>
            <p:ph type="body" sz="half" idx="1"/>
          </p:nvPr>
        </p:nvSpPr>
        <p:spPr>
          <a:xfrm>
            <a:off x="457200" y="1357313"/>
            <a:ext cx="4471988" cy="5072062"/>
          </a:xfrm>
        </p:spPr>
        <p:txBody>
          <a:bodyPr/>
          <a:lstStyle/>
          <a:p>
            <a:pPr eaLnBrk="1" hangingPunct="1"/>
            <a:r>
              <a:rPr lang="el-GR" sz="2800" b="1" smtClean="0">
                <a:solidFill>
                  <a:srgbClr val="FFFF00"/>
                </a:solidFill>
              </a:rPr>
              <a:t>Οπτομετρική Αντιμετώπιση</a:t>
            </a:r>
            <a:r>
              <a:rPr lang="en-US" sz="2800" b="1" smtClean="0">
                <a:solidFill>
                  <a:srgbClr val="FFFF00"/>
                </a:solidFill>
              </a:rPr>
              <a:t>: </a:t>
            </a:r>
            <a:r>
              <a:rPr lang="el-GR" sz="2400" b="1" smtClean="0">
                <a:solidFill>
                  <a:schemeClr val="bg1"/>
                </a:solidFill>
              </a:rPr>
              <a:t>Παροχή των κατάλληλων βοηθημάτων (συχνά ανεστραμμένα τηλεσκόπια), ακριβής διόρθωση αμετρωπιών και γ) χρήση επιλεκτικών εγχρώμων φίλτρων (κόκκινο-καφέ-πορτοκαλί). </a:t>
            </a:r>
          </a:p>
          <a:p>
            <a:pPr eaLnBrk="1" hangingPunct="1"/>
            <a:r>
              <a:rPr lang="el-GR" sz="2400" b="1" smtClean="0">
                <a:solidFill>
                  <a:schemeClr val="bg1"/>
                </a:solidFill>
              </a:rPr>
              <a:t>Σημαντική επίσης η καλή ψυχολογική υποστήριξη </a:t>
            </a:r>
          </a:p>
        </p:txBody>
      </p:sp>
      <p:sp>
        <p:nvSpPr>
          <p:cNvPr id="34820" name="3 - Θέση περιεχομένου"/>
          <p:cNvSpPr>
            <a:spLocks noGrp="1"/>
          </p:cNvSpPr>
          <p:nvPr>
            <p:ph sz="half" idx="2"/>
          </p:nvPr>
        </p:nvSpPr>
        <p:spPr/>
        <p:txBody>
          <a:bodyPr/>
          <a:lstStyle/>
          <a:p>
            <a:pPr eaLnBrk="1" hangingPunct="1"/>
            <a:endParaRPr lang="el-GR" smtClean="0"/>
          </a:p>
        </p:txBody>
      </p:sp>
      <p:pic>
        <p:nvPicPr>
          <p:cNvPr id="34821" name="Picture 2" descr="D:\ΑΡΘΡΑ, ΕΙΚΟΝΕΣ ΚΑΙ ΠΑΡΟΥΣΙΑΣΕΙΣ\VARIOUS OPHTHALMIC PICTURES\EIKONEΣ ΟΦΘΑΛΜΟΠΑΘΟΛΟΓΙΑ\Eik 3.13.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57750" y="1714500"/>
            <a:ext cx="4102100" cy="35004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706090"/>
          </a:xfrm>
        </p:spPr>
        <p:txBody>
          <a:bodyPr/>
          <a:lstStyle/>
          <a:p>
            <a:r>
              <a:rPr lang="el-GR" sz="3600" b="1" dirty="0" smtClean="0">
                <a:solidFill>
                  <a:srgbClr val="C00000"/>
                </a:solidFill>
              </a:rPr>
              <a:t>ΦΙΛΤΡΑ ΓΙΑ ΤΗΝ ΜΕΛΑΓΧΡΩΣΤΙΚΗ </a:t>
            </a:r>
            <a:endParaRPr lang="el-GR" sz="3600" b="1" dirty="0">
              <a:solidFill>
                <a:srgbClr val="C00000"/>
              </a:solidFill>
            </a:endParaRPr>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11560" y="1124744"/>
            <a:ext cx="7992888" cy="30310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58602" y="1124744"/>
            <a:ext cx="4464496" cy="256299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3528" y="3861049"/>
            <a:ext cx="4464496" cy="261404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7765"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78846" y="4016063"/>
            <a:ext cx="4176464" cy="259876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62712394"/>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88640"/>
            <a:ext cx="8784976" cy="648071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1908420"/>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l-GR" b="1" dirty="0" smtClean="0">
                <a:solidFill>
                  <a:srgbClr val="C00000"/>
                </a:solidFill>
              </a:rPr>
              <a:t>ΦΙΛΤΡΑ ΚΑΙ </a:t>
            </a:r>
            <a:r>
              <a:rPr lang="en-US" b="1" dirty="0" smtClean="0">
                <a:solidFill>
                  <a:srgbClr val="C00000"/>
                </a:solidFill>
              </a:rPr>
              <a:t>RP</a:t>
            </a:r>
            <a:endParaRPr lang="el-GR" b="1" dirty="0">
              <a:solidFill>
                <a:srgbClr val="C00000"/>
              </a:solidFill>
            </a:endParaRPr>
          </a:p>
        </p:txBody>
      </p:sp>
      <p:sp>
        <p:nvSpPr>
          <p:cNvPr id="3" name="Rectangle 2"/>
          <p:cNvSpPr/>
          <p:nvPr/>
        </p:nvSpPr>
        <p:spPr>
          <a:xfrm>
            <a:off x="284312" y="836712"/>
            <a:ext cx="8640960" cy="6309420"/>
          </a:xfrm>
          <a:prstGeom prst="rect">
            <a:avLst/>
          </a:prstGeom>
        </p:spPr>
        <p:txBody>
          <a:bodyPr wrap="square">
            <a:spAutoFit/>
          </a:bodyPr>
          <a:lstStyle/>
          <a:p>
            <a:r>
              <a:rPr lang="en-US" sz="2000" b="1" dirty="0" smtClean="0">
                <a:solidFill>
                  <a:schemeClr val="bg1"/>
                </a:solidFill>
              </a:rPr>
              <a:t>1) </a:t>
            </a:r>
            <a:r>
              <a:rPr lang="en-US" sz="2000" b="1" dirty="0" smtClean="0">
                <a:solidFill>
                  <a:srgbClr val="C00000"/>
                </a:solidFill>
              </a:rPr>
              <a:t>Lynch </a:t>
            </a:r>
            <a:r>
              <a:rPr lang="en-US" sz="2000" b="1" dirty="0">
                <a:solidFill>
                  <a:srgbClr val="C00000"/>
                </a:solidFill>
              </a:rPr>
              <a:t>and </a:t>
            </a:r>
            <a:r>
              <a:rPr lang="en-US" sz="2000" b="1" dirty="0" smtClean="0">
                <a:solidFill>
                  <a:srgbClr val="C00000"/>
                </a:solidFill>
              </a:rPr>
              <a:t>Brilliant (1984</a:t>
            </a:r>
            <a:r>
              <a:rPr lang="en-US" sz="2000" b="1" dirty="0">
                <a:solidFill>
                  <a:srgbClr val="C00000"/>
                </a:solidFill>
              </a:rPr>
              <a:t>) </a:t>
            </a:r>
            <a:r>
              <a:rPr lang="en-US" sz="2000" b="1" dirty="0">
                <a:solidFill>
                  <a:schemeClr val="bg1"/>
                </a:solidFill>
              </a:rPr>
              <a:t>compared the effects </a:t>
            </a:r>
            <a:r>
              <a:rPr lang="en-US" sz="2000" b="1" dirty="0">
                <a:solidFill>
                  <a:srgbClr val="FFFF00"/>
                </a:solidFill>
              </a:rPr>
              <a:t>of CPF550 </a:t>
            </a:r>
            <a:r>
              <a:rPr lang="en-US" sz="2000" b="1" dirty="0">
                <a:solidFill>
                  <a:schemeClr val="bg1"/>
                </a:solidFill>
              </a:rPr>
              <a:t>and a 20% transmission ND filter on the VA of 16 RP subjects. CPF550</a:t>
            </a:r>
          </a:p>
          <a:p>
            <a:r>
              <a:rPr lang="en-US" sz="2000" b="1" dirty="0">
                <a:solidFill>
                  <a:schemeClr val="bg1"/>
                </a:solidFill>
              </a:rPr>
              <a:t>improved VA in 24 eyes, one decreased, and in seven it remained unchanged. Eight eyes that had improved VA </a:t>
            </a:r>
            <a:r>
              <a:rPr lang="en-US" sz="2000" b="1" dirty="0" smtClean="0">
                <a:solidFill>
                  <a:schemeClr val="bg1"/>
                </a:solidFill>
              </a:rPr>
              <a:t>with the </a:t>
            </a:r>
            <a:r>
              <a:rPr lang="en-US" sz="2000" b="1" dirty="0">
                <a:solidFill>
                  <a:schemeClr val="bg1"/>
                </a:solidFill>
              </a:rPr>
              <a:t>ND filter had even greater improvement with the CPF550</a:t>
            </a:r>
            <a:r>
              <a:rPr lang="en-US" sz="2000" dirty="0" smtClean="0"/>
              <a:t>.</a:t>
            </a:r>
          </a:p>
          <a:p>
            <a:endParaRPr lang="en-US" sz="2000" dirty="0" smtClean="0"/>
          </a:p>
          <a:p>
            <a:r>
              <a:rPr lang="en-US" sz="2000" b="1" dirty="0" smtClean="0">
                <a:solidFill>
                  <a:schemeClr val="bg1"/>
                </a:solidFill>
              </a:rPr>
              <a:t>2) </a:t>
            </a:r>
            <a:r>
              <a:rPr lang="en-US" sz="2000" b="1" dirty="0" err="1" smtClean="0">
                <a:solidFill>
                  <a:srgbClr val="C00000"/>
                </a:solidFill>
              </a:rPr>
              <a:t>Morissette</a:t>
            </a:r>
            <a:r>
              <a:rPr lang="en-US" sz="2000" b="1" dirty="0" smtClean="0">
                <a:solidFill>
                  <a:srgbClr val="C00000"/>
                </a:solidFill>
              </a:rPr>
              <a:t> et al (1984)</a:t>
            </a:r>
            <a:r>
              <a:rPr lang="en-US" sz="2000" b="1" dirty="0" smtClean="0">
                <a:solidFill>
                  <a:schemeClr val="bg1"/>
                </a:solidFill>
              </a:rPr>
              <a:t> same results with </a:t>
            </a:r>
            <a:r>
              <a:rPr lang="en-US" sz="2000" b="1" dirty="0" smtClean="0">
                <a:solidFill>
                  <a:srgbClr val="FFFF00"/>
                </a:solidFill>
              </a:rPr>
              <a:t>CPF550</a:t>
            </a:r>
          </a:p>
          <a:p>
            <a:r>
              <a:rPr lang="en-US" sz="2000" dirty="0" smtClean="0"/>
              <a:t> </a:t>
            </a:r>
          </a:p>
          <a:p>
            <a:r>
              <a:rPr lang="en-US" sz="2000" b="1" dirty="0">
                <a:solidFill>
                  <a:schemeClr val="bg1"/>
                </a:solidFill>
              </a:rPr>
              <a:t>3</a:t>
            </a:r>
            <a:r>
              <a:rPr lang="en-US" sz="2000" b="1" dirty="0" smtClean="0">
                <a:solidFill>
                  <a:schemeClr val="bg1"/>
                </a:solidFill>
              </a:rPr>
              <a:t>) Out </a:t>
            </a:r>
            <a:r>
              <a:rPr lang="en-US" sz="2000" b="1" dirty="0">
                <a:solidFill>
                  <a:schemeClr val="bg1"/>
                </a:solidFill>
              </a:rPr>
              <a:t>of 13 RP subjects </a:t>
            </a:r>
            <a:r>
              <a:rPr lang="en-US" sz="2000" b="1" dirty="0" smtClean="0">
                <a:solidFill>
                  <a:schemeClr val="bg1"/>
                </a:solidFill>
              </a:rPr>
              <a:t>assessed by </a:t>
            </a:r>
            <a:r>
              <a:rPr lang="en-US" sz="2000" b="1" dirty="0" err="1">
                <a:solidFill>
                  <a:srgbClr val="C00000"/>
                </a:solidFill>
              </a:rPr>
              <a:t>Frith</a:t>
            </a:r>
            <a:r>
              <a:rPr lang="en-US" sz="2000" b="1" dirty="0">
                <a:solidFill>
                  <a:srgbClr val="C00000"/>
                </a:solidFill>
              </a:rPr>
              <a:t> (1980</a:t>
            </a:r>
            <a:r>
              <a:rPr lang="en-US" sz="2000" b="1" dirty="0">
                <a:solidFill>
                  <a:schemeClr val="bg1"/>
                </a:solidFill>
              </a:rPr>
              <a:t>) with an amber </a:t>
            </a:r>
            <a:r>
              <a:rPr lang="en-US" sz="2000" b="1" dirty="0" err="1">
                <a:solidFill>
                  <a:srgbClr val="FFFF00"/>
                </a:solidFill>
              </a:rPr>
              <a:t>NoIR</a:t>
            </a:r>
            <a:r>
              <a:rPr lang="en-US" sz="2000" b="1" dirty="0">
                <a:solidFill>
                  <a:srgbClr val="FFFF00"/>
                </a:solidFill>
              </a:rPr>
              <a:t> filter (7% transmission</a:t>
            </a:r>
            <a:r>
              <a:rPr lang="en-US" sz="2000" b="1" dirty="0">
                <a:solidFill>
                  <a:schemeClr val="bg1"/>
                </a:solidFill>
              </a:rPr>
              <a:t>), 9</a:t>
            </a:r>
            <a:r>
              <a:rPr lang="en-US" sz="2000" b="1" dirty="0" smtClean="0">
                <a:solidFill>
                  <a:schemeClr val="bg1"/>
                </a:solidFill>
              </a:rPr>
              <a:t> </a:t>
            </a:r>
            <a:r>
              <a:rPr lang="en-US" sz="2000" b="1" dirty="0">
                <a:solidFill>
                  <a:schemeClr val="bg1"/>
                </a:solidFill>
              </a:rPr>
              <a:t>reported relief from photophobia, described </a:t>
            </a:r>
            <a:r>
              <a:rPr lang="en-US" sz="2000" b="1" dirty="0" smtClean="0">
                <a:solidFill>
                  <a:schemeClr val="bg1"/>
                </a:solidFill>
              </a:rPr>
              <a:t>as dramatic </a:t>
            </a:r>
            <a:r>
              <a:rPr lang="en-US" sz="2000" b="1" dirty="0">
                <a:solidFill>
                  <a:schemeClr val="bg1"/>
                </a:solidFill>
              </a:rPr>
              <a:t>in some cases. Most reported a subjective increase in VA, but only three demonstrated an </a:t>
            </a:r>
            <a:r>
              <a:rPr lang="en-US" sz="2000" b="1" dirty="0" smtClean="0">
                <a:solidFill>
                  <a:schemeClr val="bg1"/>
                </a:solidFill>
              </a:rPr>
              <a:t>objective improvement . </a:t>
            </a:r>
            <a:r>
              <a:rPr lang="en-US" sz="2000" b="1" dirty="0">
                <a:solidFill>
                  <a:schemeClr val="bg1"/>
                </a:solidFill>
              </a:rPr>
              <a:t>Five subjects reported subjective increases in peripheral vision and </a:t>
            </a:r>
            <a:r>
              <a:rPr lang="en-US" sz="2000" b="1" dirty="0" smtClean="0">
                <a:solidFill>
                  <a:schemeClr val="bg1"/>
                </a:solidFill>
              </a:rPr>
              <a:t>in mobility.</a:t>
            </a:r>
          </a:p>
          <a:p>
            <a:r>
              <a:rPr lang="en-US" b="1" i="1" dirty="0">
                <a:solidFill>
                  <a:srgbClr val="FFFF00"/>
                </a:solidFill>
              </a:rPr>
              <a:t>Lynch, D. and Brilliant, R. (1984). An evaluation of the Corning CPF550 lens. Optometric Monthly 75, 36-42.</a:t>
            </a:r>
          </a:p>
          <a:p>
            <a:r>
              <a:rPr lang="en-US" b="1" i="1" dirty="0" err="1">
                <a:solidFill>
                  <a:srgbClr val="FFFF00"/>
                </a:solidFill>
              </a:rPr>
              <a:t>Morissette</a:t>
            </a:r>
            <a:r>
              <a:rPr lang="en-US" b="1" i="1" dirty="0">
                <a:solidFill>
                  <a:srgbClr val="FFFF00"/>
                </a:solidFill>
              </a:rPr>
              <a:t>, D. L., </a:t>
            </a:r>
            <a:r>
              <a:rPr lang="en-US" b="1" i="1" dirty="0" err="1">
                <a:solidFill>
                  <a:srgbClr val="FFFF00"/>
                </a:solidFill>
              </a:rPr>
              <a:t>Mehr</a:t>
            </a:r>
            <a:r>
              <a:rPr lang="en-US" b="1" i="1" dirty="0">
                <a:solidFill>
                  <a:srgbClr val="FFFF00"/>
                </a:solidFill>
              </a:rPr>
              <a:t>, E. B., Keswick, C. W. and Lee, P. L. (1984). Users' and nonusers' evaluations of the CPF550</a:t>
            </a:r>
          </a:p>
          <a:p>
            <a:r>
              <a:rPr lang="en-US" b="1" i="1" dirty="0">
                <a:solidFill>
                  <a:srgbClr val="FFFF00"/>
                </a:solidFill>
              </a:rPr>
              <a:t>lenses. Amer. J. </a:t>
            </a:r>
            <a:r>
              <a:rPr lang="en-US" b="1" i="1" dirty="0" err="1">
                <a:solidFill>
                  <a:srgbClr val="FFFF00"/>
                </a:solidFill>
              </a:rPr>
              <a:t>Optom</a:t>
            </a:r>
            <a:r>
              <a:rPr lang="en-US" b="1" i="1" dirty="0">
                <a:solidFill>
                  <a:srgbClr val="FFFF00"/>
                </a:solidFill>
              </a:rPr>
              <a:t>. Physiol. Opt. 61, 704-710</a:t>
            </a:r>
            <a:r>
              <a:rPr lang="en-US" b="1" i="1" dirty="0" smtClean="0">
                <a:solidFill>
                  <a:srgbClr val="FFFF00"/>
                </a:solidFill>
              </a:rPr>
              <a:t>.</a:t>
            </a:r>
          </a:p>
          <a:p>
            <a:r>
              <a:rPr lang="en-US" b="1" i="1" dirty="0" err="1">
                <a:solidFill>
                  <a:srgbClr val="FFFF00"/>
                </a:solidFill>
              </a:rPr>
              <a:t>Frith</a:t>
            </a:r>
            <a:r>
              <a:rPr lang="en-US" b="1" i="1" dirty="0">
                <a:solidFill>
                  <a:srgbClr val="FFFF00"/>
                </a:solidFill>
              </a:rPr>
              <a:t>, M. J. (1980). The use of low transmission lenses for patients with </a:t>
            </a:r>
            <a:r>
              <a:rPr lang="en-US" b="1" i="1" dirty="0" err="1">
                <a:solidFill>
                  <a:srgbClr val="FFFF00"/>
                </a:solidFill>
              </a:rPr>
              <a:t>pigmentary</a:t>
            </a:r>
            <a:r>
              <a:rPr lang="en-US" b="1" i="1" dirty="0">
                <a:solidFill>
                  <a:srgbClr val="FFFF00"/>
                </a:solidFill>
              </a:rPr>
              <a:t> degeneration of the retina. Aust. J. </a:t>
            </a:r>
            <a:r>
              <a:rPr lang="en-US" b="1" i="1" dirty="0" err="1">
                <a:solidFill>
                  <a:srgbClr val="FFFF00"/>
                </a:solidFill>
              </a:rPr>
              <a:t>Optom</a:t>
            </a:r>
            <a:r>
              <a:rPr lang="en-US" b="1" i="1" dirty="0">
                <a:solidFill>
                  <a:srgbClr val="FFFF00"/>
                </a:solidFill>
              </a:rPr>
              <a:t>. 63, 80-82.</a:t>
            </a:r>
          </a:p>
          <a:p>
            <a:endParaRPr lang="el-GR" b="1" dirty="0">
              <a:solidFill>
                <a:schemeClr val="bg1"/>
              </a:solidFill>
            </a:endParaRPr>
          </a:p>
        </p:txBody>
      </p:sp>
    </p:spTree>
    <p:extLst>
      <p:ext uri="{BB962C8B-B14F-4D97-AF65-F5344CB8AC3E}">
        <p14:creationId xmlns:p14="http://schemas.microsoft.com/office/powerpoint/2010/main" val="848712257"/>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842" name="Rectangle 2"/>
          <p:cNvSpPr>
            <a:spLocks noGrp="1" noChangeArrowheads="1"/>
          </p:cNvSpPr>
          <p:nvPr>
            <p:ph type="title"/>
          </p:nvPr>
        </p:nvSpPr>
        <p:spPr>
          <a:xfrm>
            <a:off x="457200" y="274638"/>
            <a:ext cx="8229600" cy="654050"/>
          </a:xfrm>
        </p:spPr>
        <p:txBody>
          <a:bodyPr/>
          <a:lstStyle/>
          <a:p>
            <a:pPr eaLnBrk="1" hangingPunct="1"/>
            <a:r>
              <a:rPr lang="el-GR" sz="3600" b="1" smtClean="0">
                <a:solidFill>
                  <a:srgbClr val="FF3300"/>
                </a:solidFill>
              </a:rPr>
              <a:t>5</a:t>
            </a:r>
            <a:r>
              <a:rPr lang="en-US" sz="3600" b="1" smtClean="0">
                <a:solidFill>
                  <a:srgbClr val="FF3300"/>
                </a:solidFill>
              </a:rPr>
              <a:t>. AT</a:t>
            </a:r>
            <a:r>
              <a:rPr lang="el-GR" sz="3600" b="1" smtClean="0">
                <a:solidFill>
                  <a:srgbClr val="FF3300"/>
                </a:solidFill>
              </a:rPr>
              <a:t>ΡΟΦΙΑ ΟΠΤΙΚΟΥ ΝΕΥΡΟΥ</a:t>
            </a:r>
          </a:p>
        </p:txBody>
      </p:sp>
      <p:sp>
        <p:nvSpPr>
          <p:cNvPr id="35843" name="Rectangle 4"/>
          <p:cNvSpPr>
            <a:spLocks noGrp="1" noChangeArrowheads="1"/>
          </p:cNvSpPr>
          <p:nvPr>
            <p:ph type="body" sz="half" idx="1"/>
          </p:nvPr>
        </p:nvSpPr>
        <p:spPr>
          <a:xfrm>
            <a:off x="0" y="928688"/>
            <a:ext cx="4786313" cy="5929312"/>
          </a:xfrm>
        </p:spPr>
        <p:txBody>
          <a:bodyPr/>
          <a:lstStyle/>
          <a:p>
            <a:pPr eaLnBrk="1" hangingPunct="1"/>
            <a:r>
              <a:rPr lang="el-GR" sz="2400" b="1" smtClean="0">
                <a:solidFill>
                  <a:schemeClr val="bg1"/>
                </a:solidFill>
              </a:rPr>
              <a:t>Ομάδα ασθενειών που πλήττουν το οπτικό νεύρο και τις οπτικές νευρικές ίνες, με αποτέλεσμα ασαφείς, σκοτεινές εικόνες. Δυστυχώς, οι οπτικές νευρικές ίνες δεν αποκαθίστανται αλλά συχνά το πραγματικό αίτιο μπορεί να είναι ένας όγκος που πιέζει και η αφαίρεση του μπορεί να λύσει και το πρόβλημα. Συχνά μπορεί να υπάρχει συσχέτιση με αβιταμίνωση της σειράς βιταμινών Β.</a:t>
            </a:r>
          </a:p>
        </p:txBody>
      </p:sp>
      <p:pic>
        <p:nvPicPr>
          <p:cNvPr id="35844" name="Picture 6" descr="atrophy"/>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714875" y="2063750"/>
            <a:ext cx="4429125" cy="3452813"/>
          </a:xfrm>
          <a:noFill/>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b="1" dirty="0" smtClean="0">
                <a:solidFill>
                  <a:schemeClr val="accent2">
                    <a:lumMod val="20000"/>
                    <a:lumOff val="80000"/>
                  </a:schemeClr>
                </a:solidFill>
              </a:rPr>
              <a:t>ΕΠΙΔΗΜΙΟΛΟΓΙΑ ΚΑΤΑ ΗΛΙΚΙΑ</a:t>
            </a:r>
            <a:endParaRPr lang="el-GR" sz="4000" b="1" dirty="0">
              <a:solidFill>
                <a:schemeClr val="accent2">
                  <a:lumMod val="20000"/>
                  <a:lumOff val="80000"/>
                </a:schemeClr>
              </a:solidFill>
            </a:endParaRPr>
          </a:p>
        </p:txBody>
      </p:sp>
      <p:sp>
        <p:nvSpPr>
          <p:cNvPr id="3" name="Content Placeholder 2"/>
          <p:cNvSpPr>
            <a:spLocks noGrp="1"/>
          </p:cNvSpPr>
          <p:nvPr>
            <p:ph idx="1"/>
          </p:nvPr>
        </p:nvSpPr>
        <p:spPr/>
        <p:txBody>
          <a:bodyPr/>
          <a:lstStyle/>
          <a:p>
            <a:endParaRPr lang="el-GR"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8802" y="1412776"/>
            <a:ext cx="8299661"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60238766"/>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title"/>
          </p:nvPr>
        </p:nvSpPr>
        <p:spPr/>
        <p:txBody>
          <a:bodyPr/>
          <a:lstStyle/>
          <a:p>
            <a:pPr eaLnBrk="1" hangingPunct="1"/>
            <a:r>
              <a:rPr lang="el-GR" sz="4000" b="1" smtClean="0">
                <a:solidFill>
                  <a:srgbClr val="FF3300"/>
                </a:solidFill>
              </a:rPr>
              <a:t>6. ΚΑΤΑΡΡΑΚΤΗΣ</a:t>
            </a:r>
          </a:p>
        </p:txBody>
      </p:sp>
      <p:sp>
        <p:nvSpPr>
          <p:cNvPr id="36867" name="Rectangle 7"/>
          <p:cNvSpPr>
            <a:spLocks noGrp="1" noChangeArrowheads="1"/>
          </p:cNvSpPr>
          <p:nvPr>
            <p:ph type="body" sz="half" idx="1"/>
          </p:nvPr>
        </p:nvSpPr>
        <p:spPr>
          <a:xfrm>
            <a:off x="457200" y="1357313"/>
            <a:ext cx="4038600" cy="4768850"/>
          </a:xfrm>
        </p:spPr>
        <p:txBody>
          <a:bodyPr/>
          <a:lstStyle/>
          <a:p>
            <a:pPr eaLnBrk="1" hangingPunct="1"/>
            <a:r>
              <a:rPr lang="el-GR" sz="2800" b="1" smtClean="0">
                <a:solidFill>
                  <a:schemeClr val="bg1"/>
                </a:solidFill>
              </a:rPr>
              <a:t>Θόλωση του κρυσταλλοειδούς φακού του οφθαλμού.</a:t>
            </a:r>
          </a:p>
          <a:p>
            <a:pPr eaLnBrk="1" hangingPunct="1"/>
            <a:r>
              <a:rPr lang="el-GR" sz="2800" b="1" smtClean="0">
                <a:solidFill>
                  <a:srgbClr val="FFFF00"/>
                </a:solidFill>
              </a:rPr>
              <a:t>ΑΙΤΙΕΣ</a:t>
            </a:r>
            <a:r>
              <a:rPr lang="en-US" sz="2800" b="1" smtClean="0">
                <a:solidFill>
                  <a:srgbClr val="FFFF00"/>
                </a:solidFill>
              </a:rPr>
              <a:t>: </a:t>
            </a:r>
            <a:r>
              <a:rPr lang="el-GR" sz="2800" b="1" smtClean="0">
                <a:solidFill>
                  <a:schemeClr val="bg1"/>
                </a:solidFill>
              </a:rPr>
              <a:t>α) Γήρανση, β) Μεταβολικοί λόγοι (Διαβήτης), γ) Φαρμακευτικής αιτιολογίας (κορτιζόνη), δ) από τραύμα, ε) συγγενής</a:t>
            </a:r>
          </a:p>
        </p:txBody>
      </p:sp>
      <p:pic>
        <p:nvPicPr>
          <p:cNvPr id="36868" name="Picture 6" descr="cataract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029200" y="1600200"/>
            <a:ext cx="3276600" cy="2185988"/>
          </a:xfrm>
          <a:noFill/>
        </p:spPr>
      </p:pic>
      <p:pic>
        <p:nvPicPr>
          <p:cNvPr id="36869" name="Picture 9" descr="cataract_"/>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148263" y="3975100"/>
            <a:ext cx="3024187" cy="2406650"/>
          </a:xfrm>
          <a:noFill/>
        </p:spPr>
      </p:pic>
    </p:spTree>
  </p:cSld>
  <p:clrMapOvr>
    <a:masterClrMapping/>
  </p:clrMapOvr>
  <p:timing>
    <p:tnLst>
      <p:par>
        <p:cTn id="1" dur="indefinite" restart="never" nodeType="tmRoot"/>
      </p:par>
    </p:tn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90" name="1 - Τίτλος"/>
          <p:cNvSpPr>
            <a:spLocks noGrp="1"/>
          </p:cNvSpPr>
          <p:nvPr>
            <p:ph type="title"/>
          </p:nvPr>
        </p:nvSpPr>
        <p:spPr>
          <a:xfrm>
            <a:off x="457200" y="0"/>
            <a:ext cx="8229600" cy="928688"/>
          </a:xfrm>
        </p:spPr>
        <p:txBody>
          <a:bodyPr/>
          <a:lstStyle/>
          <a:p>
            <a:pPr eaLnBrk="1" hangingPunct="1"/>
            <a:r>
              <a:rPr lang="el-GR" b="1" smtClean="0">
                <a:solidFill>
                  <a:srgbClr val="FF3300"/>
                </a:solidFill>
              </a:rPr>
              <a:t>ΚΑΤΑΡΡΑΚΤΗΣ</a:t>
            </a:r>
            <a:endParaRPr lang="el-GR" smtClean="0"/>
          </a:p>
        </p:txBody>
      </p:sp>
      <p:sp>
        <p:nvSpPr>
          <p:cNvPr id="37891" name="2 - Θέση κειμένου"/>
          <p:cNvSpPr>
            <a:spLocks noGrp="1"/>
          </p:cNvSpPr>
          <p:nvPr>
            <p:ph type="body" sz="half" idx="1"/>
          </p:nvPr>
        </p:nvSpPr>
        <p:spPr>
          <a:xfrm>
            <a:off x="214313" y="1214438"/>
            <a:ext cx="4281487" cy="5214937"/>
          </a:xfrm>
        </p:spPr>
        <p:txBody>
          <a:bodyPr/>
          <a:lstStyle/>
          <a:p>
            <a:pPr eaLnBrk="1" hangingPunct="1"/>
            <a:r>
              <a:rPr lang="el-GR" sz="2800" smtClean="0">
                <a:solidFill>
                  <a:srgbClr val="FFFF00"/>
                </a:solidFill>
              </a:rPr>
              <a:t>ΕΝΤΟΠΙΣΜΟΣ</a:t>
            </a:r>
            <a:r>
              <a:rPr lang="en-US" smtClean="0"/>
              <a:t>: </a:t>
            </a:r>
            <a:endParaRPr lang="el-GR" b="1" smtClean="0"/>
          </a:p>
          <a:p>
            <a:pPr eaLnBrk="1" hangingPunct="1"/>
            <a:r>
              <a:rPr lang="el-GR" sz="2800" b="1" smtClean="0">
                <a:solidFill>
                  <a:schemeClr val="bg1"/>
                </a:solidFill>
              </a:rPr>
              <a:t>α</a:t>
            </a:r>
            <a:r>
              <a:rPr lang="en-US" sz="2800" b="1" smtClean="0">
                <a:solidFill>
                  <a:schemeClr val="bg1"/>
                </a:solidFill>
              </a:rPr>
              <a:t>) </a:t>
            </a:r>
            <a:r>
              <a:rPr lang="el-GR" sz="2800" b="1" smtClean="0">
                <a:solidFill>
                  <a:schemeClr val="bg1"/>
                </a:solidFill>
              </a:rPr>
              <a:t>στον πυρήνα (πυρηνικός-προκαλεί μυωπία), β) στον φλοιό (συνήθως προκαλεί υπερμετρωπία), γ) στο οπίσθιο περιφάκιο (ενοχλεί την όραση λιγότερο από όλους).</a:t>
            </a:r>
          </a:p>
        </p:txBody>
      </p:sp>
      <p:pic>
        <p:nvPicPr>
          <p:cNvPr id="37892" name="5 - Θέση περιεχομένου" descr="cataract2.jpg"/>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714875" y="857250"/>
            <a:ext cx="3276600" cy="2357438"/>
          </a:xfrm>
        </p:spPr>
      </p:pic>
      <p:sp>
        <p:nvSpPr>
          <p:cNvPr id="37893" name="4 - Θέση περιεχομένου"/>
          <p:cNvSpPr>
            <a:spLocks noGrp="1"/>
          </p:cNvSpPr>
          <p:nvPr>
            <p:ph sz="quarter" idx="3"/>
          </p:nvPr>
        </p:nvSpPr>
        <p:spPr/>
        <p:txBody>
          <a:bodyPr/>
          <a:lstStyle/>
          <a:p>
            <a:pPr eaLnBrk="1" hangingPunct="1"/>
            <a:endParaRPr lang="el-GR" smtClean="0"/>
          </a:p>
        </p:txBody>
      </p:sp>
      <p:pic>
        <p:nvPicPr>
          <p:cNvPr id="37894" name="Picture 2" descr="D:\ΑΡΘΡΑ, ΕΙΚΟΝΕΣ ΚΑΙ ΠΑΡΟΥΣΙΑΣΕΙΣ\VARIOUS OPHTHALMIC PICTURES\EIKONEΣ ΟΦΘΑΛΜΟΠΑΘΟΛΟΓΙΑ\Eik 3.9b.BMP"/>
          <p:cNvPicPr>
            <a:picLocks noChangeAspect="1" noChangeArrowheads="1"/>
          </p:cNvPicPr>
          <p:nvPr/>
        </p:nvPicPr>
        <p:blipFill>
          <a:blip r:embed="rId3" cstate="print">
            <a:lum bright="-12000"/>
            <a:extLst>
              <a:ext uri="{28A0092B-C50C-407E-A947-70E740481C1C}">
                <a14:useLocalDpi xmlns:a14="http://schemas.microsoft.com/office/drawing/2010/main" val="0"/>
              </a:ext>
            </a:extLst>
          </a:blip>
          <a:srcRect/>
          <a:stretch>
            <a:fillRect/>
          </a:stretch>
        </p:blipFill>
        <p:spPr bwMode="auto">
          <a:xfrm>
            <a:off x="4357688" y="3214688"/>
            <a:ext cx="4333875" cy="30718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1 - Τίτλος"/>
          <p:cNvSpPr>
            <a:spLocks noGrp="1"/>
          </p:cNvSpPr>
          <p:nvPr>
            <p:ph type="title"/>
          </p:nvPr>
        </p:nvSpPr>
        <p:spPr>
          <a:xfrm>
            <a:off x="457200" y="274638"/>
            <a:ext cx="8229600" cy="725487"/>
          </a:xfrm>
        </p:spPr>
        <p:txBody>
          <a:bodyPr/>
          <a:lstStyle/>
          <a:p>
            <a:pPr eaLnBrk="1" hangingPunct="1"/>
            <a:r>
              <a:rPr lang="el-GR" b="1" smtClean="0">
                <a:solidFill>
                  <a:srgbClr val="FF0000"/>
                </a:solidFill>
              </a:rPr>
              <a:t>ΚΑΤΑΡΡΑΚΤΗΣ</a:t>
            </a:r>
          </a:p>
        </p:txBody>
      </p:sp>
      <p:sp>
        <p:nvSpPr>
          <p:cNvPr id="38915" name="2 - Θέση κειμένου"/>
          <p:cNvSpPr>
            <a:spLocks noGrp="1"/>
          </p:cNvSpPr>
          <p:nvPr>
            <p:ph type="body" sz="half" idx="1"/>
          </p:nvPr>
        </p:nvSpPr>
        <p:spPr/>
        <p:txBody>
          <a:bodyPr/>
          <a:lstStyle/>
          <a:p>
            <a:pPr eaLnBrk="1" hangingPunct="1"/>
            <a:r>
              <a:rPr lang="el-GR" b="1" smtClean="0">
                <a:solidFill>
                  <a:srgbClr val="FFFF00"/>
                </a:solidFill>
              </a:rPr>
              <a:t>ΣΥΜΠΤΩΜΑΤΑ</a:t>
            </a:r>
            <a:r>
              <a:rPr lang="en-US" b="1" smtClean="0">
                <a:solidFill>
                  <a:srgbClr val="FFFF00"/>
                </a:solidFill>
              </a:rPr>
              <a:t>: </a:t>
            </a:r>
            <a:r>
              <a:rPr lang="el-GR" b="1" smtClean="0">
                <a:solidFill>
                  <a:schemeClr val="bg1"/>
                </a:solidFill>
              </a:rPr>
              <a:t>Θολή εικόνα, διάχυση έντονη του φωτός, μειωμένο </a:t>
            </a:r>
            <a:r>
              <a:rPr lang="en-US" b="1" smtClean="0">
                <a:solidFill>
                  <a:schemeClr val="bg1"/>
                </a:solidFill>
              </a:rPr>
              <a:t>contrast</a:t>
            </a:r>
            <a:endParaRPr lang="el-GR" b="1" smtClean="0">
              <a:solidFill>
                <a:schemeClr val="bg1"/>
              </a:solidFill>
            </a:endParaRPr>
          </a:p>
        </p:txBody>
      </p:sp>
      <p:pic>
        <p:nvPicPr>
          <p:cNvPr id="38916" name="6 - Θέση περιεχομένου" descr="cataract_normal_350.jpg"/>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643438" y="1000125"/>
            <a:ext cx="3786187" cy="2571750"/>
          </a:xfrm>
        </p:spPr>
      </p:pic>
      <p:pic>
        <p:nvPicPr>
          <p:cNvPr id="38917" name="7 - Θέση περιεχομένου" descr="cataract_glare_350.jpg"/>
          <p:cNvPicPr>
            <a:picLocks noGrp="1" noChangeAspect="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643438" y="3643313"/>
            <a:ext cx="3786187" cy="2562225"/>
          </a:xfrm>
        </p:spPr>
      </p:pic>
    </p:spTree>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38" name="1 - Τίτλος"/>
          <p:cNvSpPr>
            <a:spLocks noGrp="1"/>
          </p:cNvSpPr>
          <p:nvPr>
            <p:ph type="title"/>
          </p:nvPr>
        </p:nvSpPr>
        <p:spPr>
          <a:xfrm>
            <a:off x="457200" y="0"/>
            <a:ext cx="8229600" cy="1000125"/>
          </a:xfrm>
        </p:spPr>
        <p:txBody>
          <a:bodyPr/>
          <a:lstStyle/>
          <a:p>
            <a:pPr eaLnBrk="1" hangingPunct="1"/>
            <a:r>
              <a:rPr lang="el-GR" b="1" smtClean="0">
                <a:solidFill>
                  <a:srgbClr val="FF0000"/>
                </a:solidFill>
              </a:rPr>
              <a:t>ΚΑΤΑΡΡΑΚΤΗΣ</a:t>
            </a:r>
            <a:endParaRPr lang="el-GR" smtClean="0"/>
          </a:p>
        </p:txBody>
      </p:sp>
      <p:sp>
        <p:nvSpPr>
          <p:cNvPr id="39939" name="2 - Θέση κειμένου"/>
          <p:cNvSpPr>
            <a:spLocks noGrp="1"/>
          </p:cNvSpPr>
          <p:nvPr>
            <p:ph type="body" sz="half" idx="1"/>
          </p:nvPr>
        </p:nvSpPr>
        <p:spPr>
          <a:xfrm>
            <a:off x="0" y="857250"/>
            <a:ext cx="4643438" cy="5715000"/>
          </a:xfrm>
        </p:spPr>
        <p:txBody>
          <a:bodyPr/>
          <a:lstStyle/>
          <a:p>
            <a:pPr eaLnBrk="1" hangingPunct="1">
              <a:buFontTx/>
              <a:buNone/>
            </a:pPr>
            <a:r>
              <a:rPr lang="el-GR" b="1" smtClean="0">
                <a:solidFill>
                  <a:srgbClr val="FFFF00"/>
                </a:solidFill>
              </a:rPr>
              <a:t>ΑΝΤΙΜΕΤΩΠΙΣΗ</a:t>
            </a:r>
            <a:r>
              <a:rPr lang="en-US" b="1" smtClean="0">
                <a:solidFill>
                  <a:srgbClr val="FFFF00"/>
                </a:solidFill>
              </a:rPr>
              <a:t>:</a:t>
            </a:r>
            <a:r>
              <a:rPr lang="el-GR" smtClean="0"/>
              <a:t> </a:t>
            </a:r>
            <a:r>
              <a:rPr lang="el-GR" sz="2400" b="1" smtClean="0">
                <a:solidFill>
                  <a:schemeClr val="bg1"/>
                </a:solidFill>
              </a:rPr>
              <a:t>Με  χειρουργική αφαίρεση του κρυσταλλοειδούς κι αντικατάσταση του με ενδοφακό. Αποτελεί επέμβαση ρουτίνας, πλέον, όμως μπορεί να έχει και επιπλοκές όπως αποκόλληση υαλώδους ή αμφ/δούς, οίδημα και εκφυλισμός ωχράς, αύξηση ΕΟΠ, θόλωση κερατοειδούς, επίκτητος αστιγματισμός</a:t>
            </a:r>
          </a:p>
        </p:txBody>
      </p:sp>
      <p:pic>
        <p:nvPicPr>
          <p:cNvPr id="39940" name="5 - Θέση περιεχομένου" descr="cataractsurgery.jpg"/>
          <p:cNvPicPr>
            <a:picLocks noGrp="1" noChangeAspect="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786313" y="881063"/>
            <a:ext cx="3571875" cy="2762250"/>
          </a:xfrm>
        </p:spPr>
      </p:pic>
      <p:pic>
        <p:nvPicPr>
          <p:cNvPr id="39941" name="6 - Θέση περιεχομένου" descr="crystalens-angled.jpg"/>
          <p:cNvPicPr>
            <a:picLocks noGrp="1" noChangeAspect="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714875" y="3578225"/>
            <a:ext cx="3643313" cy="2713038"/>
          </a:xfrm>
        </p:spPr>
      </p:pic>
    </p:spTree>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2" name="Rectangle 2"/>
          <p:cNvSpPr>
            <a:spLocks noGrp="1" noChangeArrowheads="1"/>
          </p:cNvSpPr>
          <p:nvPr>
            <p:ph type="title"/>
          </p:nvPr>
        </p:nvSpPr>
        <p:spPr/>
        <p:txBody>
          <a:bodyPr/>
          <a:lstStyle/>
          <a:p>
            <a:pPr eaLnBrk="1" hangingPunct="1"/>
            <a:r>
              <a:rPr lang="el-GR" sz="4000" b="1" smtClean="0">
                <a:solidFill>
                  <a:srgbClr val="FF3300"/>
                </a:solidFill>
              </a:rPr>
              <a:t>7. ΝΥΣΤΑΓΜΟΣ</a:t>
            </a:r>
          </a:p>
        </p:txBody>
      </p:sp>
      <p:sp>
        <p:nvSpPr>
          <p:cNvPr id="40963" name="Rectangle 4"/>
          <p:cNvSpPr>
            <a:spLocks noGrp="1" noChangeArrowheads="1"/>
          </p:cNvSpPr>
          <p:nvPr>
            <p:ph type="body" sz="half" idx="1"/>
          </p:nvPr>
        </p:nvSpPr>
        <p:spPr>
          <a:xfrm>
            <a:off x="0" y="1785938"/>
            <a:ext cx="4038600" cy="5072062"/>
          </a:xfrm>
        </p:spPr>
        <p:txBody>
          <a:bodyPr/>
          <a:lstStyle/>
          <a:p>
            <a:pPr eaLnBrk="1" hangingPunct="1"/>
            <a:r>
              <a:rPr lang="el-GR" sz="2400" b="1" smtClean="0">
                <a:solidFill>
                  <a:schemeClr val="bg1"/>
                </a:solidFill>
              </a:rPr>
              <a:t>Ακούσια παλινδρομική κίνηση των οφθαλμών (συνήθως στον οριζόντιο άξονα) που δημιουργεί θολή όραση λόγω της συνεχούς κινήσεως του αμφ/δικού ειδώλου . Συχνά σχετίζεται με αλβινισμό, συγγενή καταρράκτη και ανιριδία</a:t>
            </a:r>
            <a:r>
              <a:rPr lang="el-GR" sz="2800" smtClean="0"/>
              <a:t>.</a:t>
            </a:r>
          </a:p>
        </p:txBody>
      </p:sp>
      <p:pic>
        <p:nvPicPr>
          <p:cNvPr id="40964" name="Picture 6" descr="nystagmusview"/>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067175" y="2060575"/>
            <a:ext cx="5076825" cy="3678238"/>
          </a:xfrm>
          <a:noFill/>
        </p:spPr>
      </p:pic>
    </p:spTree>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ctrTitle"/>
          </p:nvPr>
        </p:nvSpPr>
        <p:spPr/>
        <p:txBody>
          <a:bodyPr/>
          <a:lstStyle/>
          <a:p>
            <a:r>
              <a:rPr lang="el-GR" b="1" dirty="0" smtClean="0">
                <a:solidFill>
                  <a:srgbClr val="C00000"/>
                </a:solidFill>
              </a:rPr>
              <a:t>ΕΞΕΤΑΣΗ ΤΟΥ ΑΣΘΕΝΟΥΣ ΜΕ ΧΑΜΗΛΗ ΟΡΑΣΗ</a:t>
            </a:r>
            <a:endParaRPr lang="el-GR" b="1" dirty="0">
              <a:solidFill>
                <a:srgbClr val="C00000"/>
              </a:solidFill>
            </a:endParaRPr>
          </a:p>
        </p:txBody>
      </p:sp>
      <p:sp>
        <p:nvSpPr>
          <p:cNvPr id="6" name="Subtitle 5"/>
          <p:cNvSpPr>
            <a:spLocks noGrp="1"/>
          </p:cNvSpPr>
          <p:nvPr>
            <p:ph type="subTitle" idx="1"/>
          </p:nvPr>
        </p:nvSpPr>
        <p:spPr/>
        <p:txBody>
          <a:bodyPr/>
          <a:lstStyle/>
          <a:p>
            <a:endParaRPr lang="el-GR"/>
          </a:p>
        </p:txBody>
      </p:sp>
    </p:spTree>
    <p:extLst>
      <p:ext uri="{BB962C8B-B14F-4D97-AF65-F5344CB8AC3E}">
        <p14:creationId xmlns:p14="http://schemas.microsoft.com/office/powerpoint/2010/main" val="440888394"/>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6" name="Rectangle 2"/>
          <p:cNvSpPr>
            <a:spLocks noGrp="1" noChangeArrowheads="1"/>
          </p:cNvSpPr>
          <p:nvPr>
            <p:ph type="title"/>
          </p:nvPr>
        </p:nvSpPr>
        <p:spPr>
          <a:xfrm>
            <a:off x="0" y="0"/>
            <a:ext cx="9144000" cy="928688"/>
          </a:xfrm>
        </p:spPr>
        <p:txBody>
          <a:bodyPr/>
          <a:lstStyle/>
          <a:p>
            <a:pPr eaLnBrk="1" hangingPunct="1"/>
            <a:r>
              <a:rPr lang="en-US" sz="2800" b="1" smtClean="0">
                <a:solidFill>
                  <a:srgbClr val="FF3300"/>
                </a:solidFill>
              </a:rPr>
              <a:t>E</a:t>
            </a:r>
            <a:r>
              <a:rPr lang="el-GR" sz="2800" b="1" smtClean="0">
                <a:solidFill>
                  <a:srgbClr val="FF3300"/>
                </a:solidFill>
              </a:rPr>
              <a:t>ΞΕΤΑΣΗ ΤΟΥ ΑΣΘΕΝΟΥΣ ΜΕ ΧΑΜΗΛΗ ΟΡΑΣΗ</a:t>
            </a:r>
          </a:p>
        </p:txBody>
      </p:sp>
      <p:sp>
        <p:nvSpPr>
          <p:cNvPr id="41987" name="Rectangle 3"/>
          <p:cNvSpPr>
            <a:spLocks noGrp="1" noChangeArrowheads="1"/>
          </p:cNvSpPr>
          <p:nvPr>
            <p:ph type="body" idx="1"/>
          </p:nvPr>
        </p:nvSpPr>
        <p:spPr>
          <a:xfrm>
            <a:off x="0" y="785813"/>
            <a:ext cx="9144000" cy="5786437"/>
          </a:xfrm>
        </p:spPr>
        <p:txBody>
          <a:bodyPr/>
          <a:lstStyle/>
          <a:p>
            <a:pPr eaLnBrk="1" hangingPunct="1"/>
            <a:r>
              <a:rPr lang="el-GR" b="1" smtClean="0">
                <a:solidFill>
                  <a:srgbClr val="FFFF00"/>
                </a:solidFill>
              </a:rPr>
              <a:t>ΙΣΤΟΡΙΚΟ </a:t>
            </a:r>
            <a:r>
              <a:rPr lang="el-GR" sz="2800" smtClean="0"/>
              <a:t>-  </a:t>
            </a:r>
            <a:r>
              <a:rPr lang="el-GR" sz="2400" b="1" smtClean="0">
                <a:solidFill>
                  <a:srgbClr val="A50021"/>
                </a:solidFill>
              </a:rPr>
              <a:t>1) Διάρκεια ασθένειας και χρόνος εκδήλωσης της – ανάπτυξη μηχανισμών προσαρμογής στην ασθένεια / έντονη νευρικότητα λόγω πρόσφατης εκδήλωσης</a:t>
            </a:r>
            <a:r>
              <a:rPr lang="el-GR" sz="2400" b="1" smtClean="0">
                <a:solidFill>
                  <a:schemeClr val="bg1"/>
                </a:solidFill>
              </a:rPr>
              <a:t>  2) Σταθερότητα της παθήσεως και διαφορά μεταξύ των οφθαλμών – σε μεγάλη διαφορά Ο.Ο. μεταξύ των ματιών (πάνω από 2 φορές), εστιάζουμε την προσπάθεια στο δυνατότερο  </a:t>
            </a:r>
            <a:r>
              <a:rPr lang="el-GR" sz="2400" b="1" smtClean="0">
                <a:solidFill>
                  <a:srgbClr val="A50021"/>
                </a:solidFill>
              </a:rPr>
              <a:t>3) Επίγνωση της κατάστασης από τον ασθενή – συχνά υπερβολικές προσδοκίες , </a:t>
            </a:r>
            <a:r>
              <a:rPr lang="el-GR" sz="2400" b="1" smtClean="0">
                <a:solidFill>
                  <a:schemeClr val="bg1"/>
                </a:solidFill>
              </a:rPr>
              <a:t>4)Γενική κατάσταση υγείας, λήψη φαρμάκων, </a:t>
            </a:r>
            <a:r>
              <a:rPr lang="el-GR" sz="2400" b="1" smtClean="0">
                <a:solidFill>
                  <a:srgbClr val="A50021"/>
                </a:solidFill>
              </a:rPr>
              <a:t>5) Μορφωτικό επίπεδο, εργασία στο παρελθόν, παρόν και μέλλον, </a:t>
            </a:r>
            <a:r>
              <a:rPr lang="el-GR" sz="2400" b="1" smtClean="0">
                <a:solidFill>
                  <a:schemeClr val="bg1"/>
                </a:solidFill>
              </a:rPr>
              <a:t>6) Χρησιμοποιούμενα γυαλιά-βοηθήματα, επιτυχώς ή όχι, </a:t>
            </a:r>
            <a:r>
              <a:rPr lang="el-GR" sz="2400" b="1" smtClean="0">
                <a:solidFill>
                  <a:srgbClr val="A50021"/>
                </a:solidFill>
              </a:rPr>
              <a:t>7) ο λόγος της επισκέψεως – κίνητρο προσωπικό ή όχι – συχνά οι συγγενείς ενδιαφέρονται περισσότερο   </a:t>
            </a:r>
            <a:r>
              <a:rPr lang="el-GR" sz="2400" b="1" smtClean="0">
                <a:solidFill>
                  <a:srgbClr val="FFFF00"/>
                </a:solidFill>
              </a:rPr>
              <a:t>- ΠΡΟΣΟΧΗ </a:t>
            </a:r>
            <a:r>
              <a:rPr lang="en-US" sz="2400" b="1" smtClean="0">
                <a:solidFill>
                  <a:srgbClr val="A50021"/>
                </a:solidFill>
              </a:rPr>
              <a:t>: </a:t>
            </a:r>
            <a:r>
              <a:rPr lang="el-GR" sz="2400" b="1" smtClean="0">
                <a:solidFill>
                  <a:schemeClr val="bg1"/>
                </a:solidFill>
              </a:rPr>
              <a:t>Όσοι δικαιούνται εγγραφή ως επισήμως τυφλοί να ενημερώνονται για αυτό.</a:t>
            </a:r>
          </a:p>
        </p:txBody>
      </p:sp>
    </p:spTree>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1 - Τίτλος"/>
          <p:cNvSpPr>
            <a:spLocks noGrp="1"/>
          </p:cNvSpPr>
          <p:nvPr>
            <p:ph type="title"/>
          </p:nvPr>
        </p:nvSpPr>
        <p:spPr>
          <a:xfrm>
            <a:off x="0" y="0"/>
            <a:ext cx="9144000" cy="1071563"/>
          </a:xfrm>
        </p:spPr>
        <p:txBody>
          <a:bodyPr/>
          <a:lstStyle/>
          <a:p>
            <a:r>
              <a:rPr lang="en-US" sz="2800" b="1" smtClean="0">
                <a:solidFill>
                  <a:srgbClr val="FF3300"/>
                </a:solidFill>
              </a:rPr>
              <a:t>E</a:t>
            </a:r>
            <a:r>
              <a:rPr lang="el-GR" sz="2800" b="1" smtClean="0">
                <a:solidFill>
                  <a:srgbClr val="FF3300"/>
                </a:solidFill>
              </a:rPr>
              <a:t>ΞΕΤΑΣΗ ΤΟΥ ΑΣΘΕΝΟΥΣ ΜΕ ΧΑΜΗΛΗ ΟΡΑΣΗ</a:t>
            </a:r>
            <a:endParaRPr lang="el-GR" sz="2800" b="1" smtClean="0"/>
          </a:p>
        </p:txBody>
      </p:sp>
      <p:sp>
        <p:nvSpPr>
          <p:cNvPr id="43011" name="2 - Θέση περιεχομένου"/>
          <p:cNvSpPr>
            <a:spLocks noGrp="1"/>
          </p:cNvSpPr>
          <p:nvPr>
            <p:ph idx="1"/>
          </p:nvPr>
        </p:nvSpPr>
        <p:spPr>
          <a:xfrm>
            <a:off x="457200" y="857250"/>
            <a:ext cx="8229600" cy="5500688"/>
          </a:xfrm>
        </p:spPr>
        <p:txBody>
          <a:bodyPr/>
          <a:lstStyle/>
          <a:p>
            <a:pPr>
              <a:buFontTx/>
              <a:buNone/>
            </a:pPr>
            <a:r>
              <a:rPr lang="el-GR" b="1" smtClean="0">
                <a:solidFill>
                  <a:srgbClr val="FFC000"/>
                </a:solidFill>
              </a:rPr>
              <a:t>ΠΑΡΑΤΗΡΗΣΗ ΤΟΥ ΑΣΘΕΝΟΥΣ </a:t>
            </a:r>
          </a:p>
          <a:p>
            <a:r>
              <a:rPr lang="el-GR" sz="2800" b="1" smtClean="0">
                <a:solidFill>
                  <a:schemeClr val="bg1"/>
                </a:solidFill>
              </a:rPr>
              <a:t>Ενοχλείται από το φως</a:t>
            </a:r>
            <a:r>
              <a:rPr lang="en-US" sz="2800" b="1" smtClean="0">
                <a:solidFill>
                  <a:schemeClr val="bg1"/>
                </a:solidFill>
              </a:rPr>
              <a:t>; </a:t>
            </a:r>
            <a:r>
              <a:rPr lang="el-GR" sz="2800" b="1" smtClean="0">
                <a:solidFill>
                  <a:schemeClr val="bg1"/>
                </a:solidFill>
              </a:rPr>
              <a:t>Δοκιμή χρωματικών φίλτρων</a:t>
            </a:r>
          </a:p>
          <a:p>
            <a:r>
              <a:rPr lang="el-GR" sz="2800" b="1" smtClean="0">
                <a:solidFill>
                  <a:schemeClr val="bg1"/>
                </a:solidFill>
              </a:rPr>
              <a:t>Παρατηρείτε τρέμουλο στα χέρια</a:t>
            </a:r>
            <a:r>
              <a:rPr lang="en-US" sz="2800" b="1" smtClean="0">
                <a:solidFill>
                  <a:schemeClr val="bg1"/>
                </a:solidFill>
              </a:rPr>
              <a:t>;</a:t>
            </a:r>
            <a:r>
              <a:rPr lang="el-GR" sz="2800" b="1" smtClean="0">
                <a:solidFill>
                  <a:schemeClr val="bg1"/>
                </a:solidFill>
              </a:rPr>
              <a:t> Μην δώσετε μεγ. Φακό χειρός</a:t>
            </a:r>
          </a:p>
          <a:p>
            <a:r>
              <a:rPr lang="el-GR" sz="2800" b="1" smtClean="0">
                <a:solidFill>
                  <a:schemeClr val="bg1"/>
                </a:solidFill>
              </a:rPr>
              <a:t>Δυνατότητα μετακίνησης-προσανατολισμού – ικανή περιφερική όραση</a:t>
            </a:r>
          </a:p>
          <a:p>
            <a:r>
              <a:rPr lang="el-GR" sz="2800" b="1" smtClean="0">
                <a:solidFill>
                  <a:schemeClr val="bg1"/>
                </a:solidFill>
              </a:rPr>
              <a:t>Σας κοιτά στα μάτια ή λοξά</a:t>
            </a:r>
            <a:r>
              <a:rPr lang="en-US" sz="2800" b="1" smtClean="0">
                <a:solidFill>
                  <a:schemeClr val="bg1"/>
                </a:solidFill>
              </a:rPr>
              <a:t>;</a:t>
            </a:r>
            <a:r>
              <a:rPr lang="el-GR" sz="2800" b="1" smtClean="0">
                <a:solidFill>
                  <a:schemeClr val="bg1"/>
                </a:solidFill>
              </a:rPr>
              <a:t> – πιθανή υιοθέτηση έκκεντρης όρασης</a:t>
            </a:r>
            <a:endParaRPr lang="en-US" sz="2800" b="1" smtClean="0">
              <a:solidFill>
                <a:schemeClr val="bg1"/>
              </a:solidFill>
            </a:endParaRPr>
          </a:p>
          <a:p>
            <a:r>
              <a:rPr lang="el-GR" sz="2800" b="1" smtClean="0">
                <a:solidFill>
                  <a:schemeClr val="bg1"/>
                </a:solidFill>
              </a:rPr>
              <a:t>Ψυχολογία ασθενούς – ύπαρξη κινήτρου, μελαγχολία, επιθυμία για αισθητικά αποδεκτό βοήθημα μόνο</a:t>
            </a:r>
          </a:p>
        </p:txBody>
      </p:sp>
    </p:spTree>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1 - Τίτλος"/>
          <p:cNvSpPr>
            <a:spLocks noGrp="1"/>
          </p:cNvSpPr>
          <p:nvPr>
            <p:ph type="title"/>
          </p:nvPr>
        </p:nvSpPr>
        <p:spPr>
          <a:xfrm>
            <a:off x="0" y="0"/>
            <a:ext cx="9144000" cy="1000125"/>
          </a:xfrm>
        </p:spPr>
        <p:txBody>
          <a:bodyPr/>
          <a:lstStyle/>
          <a:p>
            <a:r>
              <a:rPr lang="en-US" sz="2800" b="1" smtClean="0">
                <a:solidFill>
                  <a:srgbClr val="FF3300"/>
                </a:solidFill>
              </a:rPr>
              <a:t>E</a:t>
            </a:r>
            <a:r>
              <a:rPr lang="el-GR" sz="2800" b="1" smtClean="0">
                <a:solidFill>
                  <a:srgbClr val="FF3300"/>
                </a:solidFill>
              </a:rPr>
              <a:t>ΞΕΤΑΣΗ ΤΟΥ ΑΣΘΕΝΟΥΣ ΜΕ ΧΑΜΗΛΗ ΟΡΑΣΗ</a:t>
            </a:r>
            <a:endParaRPr lang="el-GR" sz="2800" smtClean="0"/>
          </a:p>
        </p:txBody>
      </p:sp>
      <p:sp>
        <p:nvSpPr>
          <p:cNvPr id="44035" name="2 - Θέση περιεχομένου"/>
          <p:cNvSpPr>
            <a:spLocks noGrp="1"/>
          </p:cNvSpPr>
          <p:nvPr>
            <p:ph idx="1"/>
          </p:nvPr>
        </p:nvSpPr>
        <p:spPr>
          <a:xfrm>
            <a:off x="457200" y="1000125"/>
            <a:ext cx="8229600" cy="5126038"/>
          </a:xfrm>
        </p:spPr>
        <p:txBody>
          <a:bodyPr/>
          <a:lstStyle/>
          <a:p>
            <a:pPr>
              <a:buFontTx/>
              <a:buNone/>
            </a:pPr>
            <a:r>
              <a:rPr lang="el-GR" b="1" smtClean="0">
                <a:solidFill>
                  <a:srgbClr val="FFFF00"/>
                </a:solidFill>
              </a:rPr>
              <a:t>ΟΠΤΙΚΗ ΚΑΤΑΣΤΑΣΗ ΑΣΘΕΝΟΥΣ</a:t>
            </a:r>
          </a:p>
          <a:p>
            <a:r>
              <a:rPr lang="el-GR" sz="2800" b="1" smtClean="0">
                <a:solidFill>
                  <a:schemeClr val="bg1"/>
                </a:solidFill>
              </a:rPr>
              <a:t>Τι δραστηριότητες εκτελεί ο ασθενής</a:t>
            </a:r>
            <a:r>
              <a:rPr lang="en-US" sz="2800" b="1" smtClean="0">
                <a:solidFill>
                  <a:schemeClr val="bg1"/>
                </a:solidFill>
              </a:rPr>
              <a:t>;</a:t>
            </a:r>
            <a:r>
              <a:rPr lang="el-GR" sz="2800" b="1" smtClean="0">
                <a:solidFill>
                  <a:schemeClr val="bg1"/>
                </a:solidFill>
              </a:rPr>
              <a:t> Βγαίνει από το σπίτι, πηγαίνει για ψώνια, οδηγεί, ξεχωρίζει κέρματα, χαρτονομίσματα, βλέπει αριθμούς λεωφορείων-ταμπέλες </a:t>
            </a:r>
            <a:r>
              <a:rPr lang="en-US" sz="2800" b="1" smtClean="0">
                <a:solidFill>
                  <a:schemeClr val="bg1"/>
                </a:solidFill>
              </a:rPr>
              <a:t>; B</a:t>
            </a:r>
            <a:r>
              <a:rPr lang="el-GR" sz="2800" b="1" smtClean="0">
                <a:solidFill>
                  <a:schemeClr val="bg1"/>
                </a:solidFill>
              </a:rPr>
              <a:t>λέπει </a:t>
            </a:r>
            <a:r>
              <a:rPr lang="en-US" sz="2800" b="1" smtClean="0">
                <a:solidFill>
                  <a:schemeClr val="bg1"/>
                </a:solidFill>
              </a:rPr>
              <a:t>TV </a:t>
            </a:r>
            <a:r>
              <a:rPr lang="el-GR" sz="2800" b="1" smtClean="0">
                <a:solidFill>
                  <a:schemeClr val="bg1"/>
                </a:solidFill>
              </a:rPr>
              <a:t>και σε ποια απόσταση</a:t>
            </a:r>
            <a:r>
              <a:rPr lang="en-US" sz="2800" b="1" smtClean="0">
                <a:solidFill>
                  <a:schemeClr val="bg1"/>
                </a:solidFill>
              </a:rPr>
              <a:t>;</a:t>
            </a:r>
            <a:r>
              <a:rPr lang="el-GR" sz="2800" b="1" smtClean="0">
                <a:solidFill>
                  <a:schemeClr val="bg1"/>
                </a:solidFill>
              </a:rPr>
              <a:t> Κάνει οικιακές δουλειές, μαγειρεύει, καθαρίζει</a:t>
            </a:r>
            <a:r>
              <a:rPr lang="en-US" sz="2800" b="1" smtClean="0">
                <a:solidFill>
                  <a:schemeClr val="bg1"/>
                </a:solidFill>
              </a:rPr>
              <a:t>;</a:t>
            </a:r>
          </a:p>
          <a:p>
            <a:r>
              <a:rPr lang="el-GR" sz="2800" b="1" smtClean="0">
                <a:solidFill>
                  <a:schemeClr val="bg1"/>
                </a:solidFill>
              </a:rPr>
              <a:t>Διαβάζει</a:t>
            </a:r>
            <a:r>
              <a:rPr lang="en-US" sz="2800" b="1" smtClean="0">
                <a:solidFill>
                  <a:schemeClr val="bg1"/>
                </a:solidFill>
              </a:rPr>
              <a:t>; </a:t>
            </a:r>
            <a:r>
              <a:rPr lang="el-GR" sz="2800" b="1" smtClean="0">
                <a:solidFill>
                  <a:schemeClr val="bg1"/>
                </a:solidFill>
              </a:rPr>
              <a:t>Τι είδους κείμενα, πόσο τα καταφέρνει, προτιμά έντονο φωτισμό</a:t>
            </a:r>
            <a:r>
              <a:rPr lang="en-US" sz="2800" b="1" smtClean="0">
                <a:solidFill>
                  <a:schemeClr val="bg1"/>
                </a:solidFill>
              </a:rPr>
              <a:t>; </a:t>
            </a:r>
          </a:p>
          <a:p>
            <a:r>
              <a:rPr lang="el-GR" sz="2800" b="1" smtClean="0">
                <a:solidFill>
                  <a:schemeClr val="bg1"/>
                </a:solidFill>
              </a:rPr>
              <a:t>Έχει λάβει οποιαδήποτε βοήθεια από την Πολιτεία</a:t>
            </a:r>
            <a:r>
              <a:rPr lang="en-US" sz="2800" b="1" smtClean="0">
                <a:solidFill>
                  <a:schemeClr val="bg1"/>
                </a:solidFill>
              </a:rPr>
              <a:t>;</a:t>
            </a:r>
            <a:endParaRPr lang="el-GR" sz="2800" b="1" smtClean="0">
              <a:solidFill>
                <a:schemeClr val="bg1"/>
              </a:solidFill>
            </a:endParaRPr>
          </a:p>
        </p:txBody>
      </p:sp>
    </p:spTree>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2"/>
          <p:cNvSpPr>
            <a:spLocks noGrp="1" noChangeArrowheads="1"/>
          </p:cNvSpPr>
          <p:nvPr>
            <p:ph type="title"/>
          </p:nvPr>
        </p:nvSpPr>
        <p:spPr>
          <a:xfrm>
            <a:off x="0" y="260350"/>
            <a:ext cx="9144000" cy="792163"/>
          </a:xfrm>
        </p:spPr>
        <p:txBody>
          <a:bodyPr/>
          <a:lstStyle/>
          <a:p>
            <a:r>
              <a:rPr lang="en-US" sz="2800" b="1" dirty="0" smtClean="0">
                <a:solidFill>
                  <a:srgbClr val="FF3300"/>
                </a:solidFill>
              </a:rPr>
              <a:t>E</a:t>
            </a:r>
            <a:r>
              <a:rPr lang="el-GR" sz="2800" b="1" dirty="0" smtClean="0">
                <a:solidFill>
                  <a:srgbClr val="FF3300"/>
                </a:solidFill>
              </a:rPr>
              <a:t>ΞΕΤΑΣΗ ΤΟΥ ΑΣΘΕΝΟΥΣ ΜΕ ΧΑΜΗΛΗ ΟΡΑΣΗ</a:t>
            </a:r>
          </a:p>
        </p:txBody>
      </p:sp>
      <p:sp>
        <p:nvSpPr>
          <p:cNvPr id="45059" name="Rectangle 3"/>
          <p:cNvSpPr>
            <a:spLocks noGrp="1" noChangeArrowheads="1"/>
          </p:cNvSpPr>
          <p:nvPr>
            <p:ph type="body" idx="1"/>
          </p:nvPr>
        </p:nvSpPr>
        <p:spPr>
          <a:xfrm>
            <a:off x="0" y="1125538"/>
            <a:ext cx="9144000" cy="5472112"/>
          </a:xfrm>
        </p:spPr>
        <p:txBody>
          <a:bodyPr/>
          <a:lstStyle/>
          <a:p>
            <a:pPr>
              <a:lnSpc>
                <a:spcPct val="90000"/>
              </a:lnSpc>
            </a:pPr>
            <a:r>
              <a:rPr lang="el-GR" b="1" smtClean="0">
                <a:solidFill>
                  <a:schemeClr val="accent1"/>
                </a:solidFill>
                <a:latin typeface="Times New Roman" pitchFamily="18" charset="0"/>
              </a:rPr>
              <a:t>Καλή </a:t>
            </a:r>
            <a:r>
              <a:rPr lang="en-US" b="1" smtClean="0">
                <a:solidFill>
                  <a:schemeClr val="accent1"/>
                </a:solidFill>
                <a:latin typeface="Times New Roman" pitchFamily="18" charset="0"/>
              </a:rPr>
              <a:t>A</a:t>
            </a:r>
            <a:r>
              <a:rPr lang="el-GR" b="1" smtClean="0">
                <a:solidFill>
                  <a:schemeClr val="accent1"/>
                </a:solidFill>
                <a:latin typeface="Times New Roman" pitchFamily="18" charset="0"/>
              </a:rPr>
              <a:t>ντικειμενική και Υποκειμενική διάθλαση Το οπτότυπο μπορεί να τοποθετηθεί και σε μικρότερη απόσταση. Δώσετε χρόνο κι ενθαρρύνετε ακόμη και την έκκεντρη όραση</a:t>
            </a:r>
          </a:p>
          <a:p>
            <a:pPr>
              <a:lnSpc>
                <a:spcPct val="90000"/>
              </a:lnSpc>
            </a:pPr>
            <a:r>
              <a:rPr lang="el-GR" b="1" smtClean="0">
                <a:solidFill>
                  <a:schemeClr val="accent1"/>
                </a:solidFill>
                <a:latin typeface="Times New Roman" pitchFamily="18" charset="0"/>
              </a:rPr>
              <a:t>Οπτότυπα κατά </a:t>
            </a:r>
            <a:r>
              <a:rPr lang="en-US" b="1" smtClean="0">
                <a:solidFill>
                  <a:srgbClr val="FFFF00"/>
                </a:solidFill>
                <a:latin typeface="Times New Roman" pitchFamily="18" charset="0"/>
              </a:rPr>
              <a:t>Snellen</a:t>
            </a:r>
            <a:r>
              <a:rPr lang="en-US" b="1" smtClean="0">
                <a:solidFill>
                  <a:schemeClr val="accent1"/>
                </a:solidFill>
                <a:latin typeface="Times New Roman" pitchFamily="18" charset="0"/>
              </a:rPr>
              <a:t> </a:t>
            </a:r>
            <a:r>
              <a:rPr lang="el-GR" b="1" smtClean="0">
                <a:solidFill>
                  <a:schemeClr val="accent1"/>
                </a:solidFill>
                <a:latin typeface="Times New Roman" pitchFamily="18" charset="0"/>
              </a:rPr>
              <a:t>ή κατά προτίμηση </a:t>
            </a:r>
            <a:r>
              <a:rPr lang="en-US" b="1" smtClean="0">
                <a:solidFill>
                  <a:srgbClr val="FFFF00"/>
                </a:solidFill>
                <a:latin typeface="Times New Roman" pitchFamily="18" charset="0"/>
              </a:rPr>
              <a:t>Bailey-Lovie, ETDRS</a:t>
            </a:r>
            <a:r>
              <a:rPr lang="el-GR" b="1" smtClean="0">
                <a:solidFill>
                  <a:srgbClr val="FFFF00"/>
                </a:solidFill>
                <a:latin typeface="Times New Roman" pitchFamily="18" charset="0"/>
              </a:rPr>
              <a:t> </a:t>
            </a:r>
            <a:r>
              <a:rPr lang="el-GR" b="1" smtClean="0">
                <a:solidFill>
                  <a:schemeClr val="bg1"/>
                </a:solidFill>
                <a:latin typeface="Times New Roman" pitchFamily="18" charset="0"/>
              </a:rPr>
              <a:t>και</a:t>
            </a:r>
            <a:r>
              <a:rPr lang="el-GR" b="1" smtClean="0">
                <a:solidFill>
                  <a:srgbClr val="FFFF00"/>
                </a:solidFill>
                <a:latin typeface="Times New Roman" pitchFamily="18" charset="0"/>
              </a:rPr>
              <a:t> </a:t>
            </a:r>
            <a:r>
              <a:rPr lang="en-US" b="1" smtClean="0">
                <a:solidFill>
                  <a:srgbClr val="FFFF00"/>
                </a:solidFill>
                <a:latin typeface="Times New Roman" pitchFamily="18" charset="0"/>
              </a:rPr>
              <a:t>Sloan M-notation</a:t>
            </a:r>
            <a:r>
              <a:rPr lang="el-GR" b="1" smtClean="0">
                <a:solidFill>
                  <a:schemeClr val="accent1"/>
                </a:solidFill>
                <a:latin typeface="Times New Roman" pitchFamily="18" charset="0"/>
              </a:rPr>
              <a:t> τα οποία θεωρούνται πιο ακριβή για άτομα με χαμηλή όραση και τα οποία βασίζονται σε λογαριθμική αύξηση του μεγέθους των χαρακτήρων και παρέχουν τον ίδιο αριθμό χαρακτήρων ανά σειρά οπτικής οξύτητας </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2"/>
          <p:cNvSpPr>
            <a:spLocks noGrp="1" noChangeArrowheads="1"/>
          </p:cNvSpPr>
          <p:nvPr>
            <p:ph type="title"/>
          </p:nvPr>
        </p:nvSpPr>
        <p:spPr>
          <a:xfrm>
            <a:off x="457200" y="0"/>
            <a:ext cx="8229600" cy="981075"/>
          </a:xfrm>
        </p:spPr>
        <p:txBody>
          <a:bodyPr/>
          <a:lstStyle/>
          <a:p>
            <a:pPr eaLnBrk="1" hangingPunct="1"/>
            <a:r>
              <a:rPr lang="el-GR" sz="3200" b="1" smtClean="0">
                <a:solidFill>
                  <a:srgbClr val="FF3300"/>
                </a:solidFill>
              </a:rPr>
              <a:t>ΧΑΜΗΛΗ ΟΡΑΣΗ - ΕΠΙΔΗΜΙΟΛΟΓΙΑ</a:t>
            </a:r>
          </a:p>
        </p:txBody>
      </p:sp>
      <p:sp>
        <p:nvSpPr>
          <p:cNvPr id="4099" name="Rectangle 3"/>
          <p:cNvSpPr>
            <a:spLocks noGrp="1" noChangeArrowheads="1"/>
          </p:cNvSpPr>
          <p:nvPr>
            <p:ph type="body" idx="1"/>
          </p:nvPr>
        </p:nvSpPr>
        <p:spPr>
          <a:xfrm>
            <a:off x="457200" y="1125538"/>
            <a:ext cx="8229600" cy="5000625"/>
          </a:xfrm>
        </p:spPr>
        <p:txBody>
          <a:bodyPr/>
          <a:lstStyle/>
          <a:p>
            <a:pPr eaLnBrk="1" hangingPunct="1">
              <a:lnSpc>
                <a:spcPct val="80000"/>
              </a:lnSpc>
            </a:pPr>
            <a:r>
              <a:rPr lang="el-GR" sz="1800" b="1" dirty="0" smtClean="0">
                <a:solidFill>
                  <a:schemeClr val="bg1"/>
                </a:solidFill>
              </a:rPr>
              <a:t>Π.Ο.Υ. (</a:t>
            </a:r>
            <a:r>
              <a:rPr lang="en-US" sz="1800" b="1" dirty="0" smtClean="0">
                <a:solidFill>
                  <a:schemeClr val="bg1"/>
                </a:solidFill>
              </a:rPr>
              <a:t>2012</a:t>
            </a:r>
            <a:r>
              <a:rPr lang="el-GR" sz="1800" b="1" dirty="0" smtClean="0">
                <a:solidFill>
                  <a:schemeClr val="bg1"/>
                </a:solidFill>
              </a:rPr>
              <a:t>) :  </a:t>
            </a:r>
            <a:r>
              <a:rPr lang="en-US" sz="1800" b="1" dirty="0" smtClean="0">
                <a:solidFill>
                  <a:schemeClr val="bg1"/>
                </a:solidFill>
              </a:rPr>
              <a:t>39</a:t>
            </a:r>
            <a:r>
              <a:rPr lang="el-GR" sz="1800" b="1" dirty="0" smtClean="0">
                <a:solidFill>
                  <a:schemeClr val="bg1"/>
                </a:solidFill>
              </a:rPr>
              <a:t>.000.000  καταγεγραμμένοι Τυφλοί και </a:t>
            </a:r>
            <a:r>
              <a:rPr lang="en-US" sz="1800" b="1" dirty="0" smtClean="0">
                <a:solidFill>
                  <a:schemeClr val="bg1"/>
                </a:solidFill>
              </a:rPr>
              <a:t>246</a:t>
            </a:r>
            <a:r>
              <a:rPr lang="el-GR" sz="1800" b="1" dirty="0" smtClean="0">
                <a:solidFill>
                  <a:schemeClr val="bg1"/>
                </a:solidFill>
              </a:rPr>
              <a:t>.000.000 με χαμηλή όραση – Σύνολο δηλαδή </a:t>
            </a:r>
            <a:r>
              <a:rPr lang="en-US" sz="1800" b="1" dirty="0" smtClean="0">
                <a:solidFill>
                  <a:schemeClr val="bg1"/>
                </a:solidFill>
              </a:rPr>
              <a:t>285</a:t>
            </a:r>
            <a:r>
              <a:rPr lang="el-GR" sz="1800" b="1" dirty="0" smtClean="0">
                <a:solidFill>
                  <a:schemeClr val="bg1"/>
                </a:solidFill>
              </a:rPr>
              <a:t>.000.000 άνθρωποι (μόνοι οι καταγεγραμμένοι</a:t>
            </a:r>
            <a:r>
              <a:rPr lang="en-US" sz="1800" b="1" dirty="0" smtClean="0">
                <a:solidFill>
                  <a:schemeClr val="bg1"/>
                </a:solidFill>
              </a:rPr>
              <a:t> (To 2002 </a:t>
            </a:r>
            <a:r>
              <a:rPr lang="el-GR" sz="1800" b="1" dirty="0" smtClean="0">
                <a:solidFill>
                  <a:schemeClr val="bg1"/>
                </a:solidFill>
              </a:rPr>
              <a:t>τα νούμερα </a:t>
            </a:r>
            <a:r>
              <a:rPr lang="el-GR" sz="1800" b="1" dirty="0">
                <a:solidFill>
                  <a:schemeClr val="bg1"/>
                </a:solidFill>
              </a:rPr>
              <a:t>ή</a:t>
            </a:r>
            <a:r>
              <a:rPr lang="el-GR" sz="1800" b="1" dirty="0" smtClean="0">
                <a:solidFill>
                  <a:schemeClr val="bg1"/>
                </a:solidFill>
              </a:rPr>
              <a:t>ταν </a:t>
            </a:r>
            <a:r>
              <a:rPr lang="en-US" sz="1800" b="1" dirty="0" smtClean="0">
                <a:solidFill>
                  <a:schemeClr val="bg1"/>
                </a:solidFill>
              </a:rPr>
              <a:t>37</a:t>
            </a:r>
            <a:r>
              <a:rPr lang="el-GR" sz="1800" b="1" dirty="0" smtClean="0">
                <a:solidFill>
                  <a:schemeClr val="bg1"/>
                </a:solidFill>
              </a:rPr>
              <a:t>.000.000 και 1</a:t>
            </a:r>
            <a:r>
              <a:rPr lang="en-US" sz="1800" b="1" smtClean="0">
                <a:solidFill>
                  <a:schemeClr val="bg1"/>
                </a:solidFill>
              </a:rPr>
              <a:t>24</a:t>
            </a:r>
            <a:r>
              <a:rPr lang="el-GR" sz="1800" b="1" smtClean="0">
                <a:solidFill>
                  <a:schemeClr val="bg1"/>
                </a:solidFill>
              </a:rPr>
              <a:t>.000.000</a:t>
            </a:r>
            <a:r>
              <a:rPr lang="el-GR" sz="1800" b="1" dirty="0" smtClean="0">
                <a:solidFill>
                  <a:schemeClr val="bg1"/>
                </a:solidFill>
              </a:rPr>
              <a:t>)</a:t>
            </a:r>
            <a:endParaRPr lang="en-US" sz="1800" b="1" dirty="0" smtClean="0">
              <a:solidFill>
                <a:schemeClr val="bg1"/>
              </a:solidFill>
            </a:endParaRPr>
          </a:p>
          <a:p>
            <a:pPr eaLnBrk="1" hangingPunct="1">
              <a:lnSpc>
                <a:spcPct val="80000"/>
              </a:lnSpc>
            </a:pPr>
            <a:r>
              <a:rPr lang="el-GR" sz="2000" b="1" dirty="0" smtClean="0">
                <a:solidFill>
                  <a:srgbClr val="A50021"/>
                </a:solidFill>
              </a:rPr>
              <a:t>ΕΥΡΩΠΗ</a:t>
            </a:r>
            <a:r>
              <a:rPr lang="el-GR" sz="1800" b="1" dirty="0" smtClean="0">
                <a:solidFill>
                  <a:srgbClr val="A50021"/>
                </a:solidFill>
              </a:rPr>
              <a:t> (Άτομα με μειωμένη όραση, τυφλοί και </a:t>
            </a:r>
            <a:r>
              <a:rPr lang="en-US" sz="1800" b="1" dirty="0" smtClean="0">
                <a:solidFill>
                  <a:srgbClr val="A50021"/>
                </a:solidFill>
              </a:rPr>
              <a:t>low vision</a:t>
            </a:r>
            <a:r>
              <a:rPr lang="el-GR" sz="1800" b="1" dirty="0" smtClean="0">
                <a:solidFill>
                  <a:srgbClr val="A50021"/>
                </a:solidFill>
              </a:rPr>
              <a:t>)</a:t>
            </a:r>
          </a:p>
          <a:p>
            <a:pPr eaLnBrk="1" hangingPunct="1">
              <a:lnSpc>
                <a:spcPct val="80000"/>
              </a:lnSpc>
            </a:pPr>
            <a:r>
              <a:rPr lang="el-GR" sz="1800" b="1" dirty="0" smtClean="0">
                <a:solidFill>
                  <a:srgbClr val="FFFF00"/>
                </a:solidFill>
              </a:rPr>
              <a:t>ΜΕΓ. ΒΡΕΤΤΑΝΙΑ - </a:t>
            </a:r>
            <a:r>
              <a:rPr lang="en-US" sz="1800" b="1" dirty="0" smtClean="0">
                <a:solidFill>
                  <a:srgbClr val="FFFF00"/>
                </a:solidFill>
              </a:rPr>
              <a:t>R</a:t>
            </a:r>
            <a:r>
              <a:rPr lang="el-GR" sz="1800" b="1" dirty="0" smtClean="0">
                <a:solidFill>
                  <a:srgbClr val="FFFF00"/>
                </a:solidFill>
              </a:rPr>
              <a:t>.</a:t>
            </a:r>
            <a:r>
              <a:rPr lang="en-US" sz="1800" b="1" dirty="0" smtClean="0">
                <a:solidFill>
                  <a:srgbClr val="FFFF00"/>
                </a:solidFill>
              </a:rPr>
              <a:t>N</a:t>
            </a:r>
            <a:r>
              <a:rPr lang="el-GR" sz="1800" b="1" dirty="0" smtClean="0">
                <a:solidFill>
                  <a:srgbClr val="FFFF00"/>
                </a:solidFill>
              </a:rPr>
              <a:t>.</a:t>
            </a:r>
            <a:r>
              <a:rPr lang="en-US" sz="1800" b="1" dirty="0" smtClean="0">
                <a:solidFill>
                  <a:srgbClr val="FFFF00"/>
                </a:solidFill>
              </a:rPr>
              <a:t>I</a:t>
            </a:r>
            <a:r>
              <a:rPr lang="el-GR" sz="1800" b="1" dirty="0" smtClean="0">
                <a:solidFill>
                  <a:srgbClr val="FFFF00"/>
                </a:solidFill>
              </a:rPr>
              <a:t>.</a:t>
            </a:r>
            <a:r>
              <a:rPr lang="en-US" sz="1800" b="1" dirty="0" smtClean="0">
                <a:solidFill>
                  <a:srgbClr val="FFFF00"/>
                </a:solidFill>
              </a:rPr>
              <a:t>B</a:t>
            </a:r>
            <a:r>
              <a:rPr lang="el-GR" sz="1800" b="1" dirty="0" smtClean="0">
                <a:solidFill>
                  <a:srgbClr val="FFFF00"/>
                </a:solidFill>
              </a:rPr>
              <a:t>. (1991) : 760.000 </a:t>
            </a:r>
            <a:endParaRPr lang="en-US" sz="1800" b="1" dirty="0" smtClean="0">
              <a:solidFill>
                <a:srgbClr val="FFFF00"/>
              </a:solidFill>
            </a:endParaRPr>
          </a:p>
          <a:p>
            <a:pPr eaLnBrk="1" hangingPunct="1">
              <a:lnSpc>
                <a:spcPct val="80000"/>
              </a:lnSpc>
            </a:pPr>
            <a:r>
              <a:rPr lang="el-GR" sz="1800" b="1" dirty="0" smtClean="0">
                <a:solidFill>
                  <a:srgbClr val="FFFF00"/>
                </a:solidFill>
              </a:rPr>
              <a:t>ΕΛΛΑΣ</a:t>
            </a:r>
            <a:r>
              <a:rPr lang="en-GB" sz="1800" b="1" dirty="0" smtClean="0">
                <a:solidFill>
                  <a:srgbClr val="FFFF00"/>
                </a:solidFill>
              </a:rPr>
              <a:t> – 25.000 (</a:t>
            </a:r>
            <a:r>
              <a:rPr lang="el-GR" sz="1800" b="1" dirty="0" smtClean="0">
                <a:solidFill>
                  <a:srgbClr val="FFFF00"/>
                </a:solidFill>
              </a:rPr>
              <a:t>Μόνο</a:t>
            </a:r>
            <a:r>
              <a:rPr lang="en-GB" sz="1800" b="1" dirty="0" smtClean="0">
                <a:solidFill>
                  <a:srgbClr val="FFFF00"/>
                </a:solidFill>
              </a:rPr>
              <a:t> </a:t>
            </a:r>
            <a:r>
              <a:rPr lang="el-GR" sz="1800" b="1" dirty="0" smtClean="0">
                <a:solidFill>
                  <a:srgbClr val="FFFF00"/>
                </a:solidFill>
              </a:rPr>
              <a:t>Τυφλοί</a:t>
            </a:r>
            <a:r>
              <a:rPr lang="en-GB" sz="1800" b="1" dirty="0" smtClean="0">
                <a:solidFill>
                  <a:srgbClr val="FFFF00"/>
                </a:solidFill>
              </a:rPr>
              <a:t>)-</a:t>
            </a:r>
            <a:r>
              <a:rPr lang="el-GR" sz="1800" b="1" dirty="0" err="1" smtClean="0">
                <a:solidFill>
                  <a:srgbClr val="FFFF00"/>
                </a:solidFill>
              </a:rPr>
              <a:t>περι</a:t>
            </a:r>
            <a:r>
              <a:rPr lang="el-GR" sz="1800" b="1" dirty="0" smtClean="0">
                <a:solidFill>
                  <a:srgbClr val="FFFF00"/>
                </a:solidFill>
              </a:rPr>
              <a:t> τις 60.000 χαμηλή όραση</a:t>
            </a:r>
          </a:p>
          <a:p>
            <a:pPr eaLnBrk="1" hangingPunct="1">
              <a:lnSpc>
                <a:spcPct val="80000"/>
              </a:lnSpc>
            </a:pPr>
            <a:r>
              <a:rPr lang="el-GR" sz="1800" b="1" dirty="0" smtClean="0">
                <a:solidFill>
                  <a:srgbClr val="FFFF00"/>
                </a:solidFill>
              </a:rPr>
              <a:t>ΙΣΠΑΝΙΑ – 260.000</a:t>
            </a:r>
          </a:p>
          <a:p>
            <a:pPr eaLnBrk="1" hangingPunct="1">
              <a:lnSpc>
                <a:spcPct val="80000"/>
              </a:lnSpc>
            </a:pPr>
            <a:r>
              <a:rPr lang="el-GR" sz="1800" b="1" dirty="0" smtClean="0">
                <a:solidFill>
                  <a:srgbClr val="FFFF00"/>
                </a:solidFill>
              </a:rPr>
              <a:t>ΔΑΝΙΑ – 80.000</a:t>
            </a:r>
          </a:p>
          <a:p>
            <a:pPr eaLnBrk="1" hangingPunct="1">
              <a:lnSpc>
                <a:spcPct val="80000"/>
              </a:lnSpc>
            </a:pPr>
            <a:r>
              <a:rPr lang="el-GR" sz="1800" b="1" dirty="0" smtClean="0">
                <a:solidFill>
                  <a:srgbClr val="FFFF00"/>
                </a:solidFill>
              </a:rPr>
              <a:t>ΓΕΡΜΑΝΙΑ – 655.000</a:t>
            </a:r>
          </a:p>
          <a:p>
            <a:pPr eaLnBrk="1" hangingPunct="1">
              <a:lnSpc>
                <a:spcPct val="80000"/>
              </a:lnSpc>
            </a:pPr>
            <a:r>
              <a:rPr lang="el-GR" sz="1800" b="1" dirty="0" smtClean="0">
                <a:solidFill>
                  <a:srgbClr val="FFFF00"/>
                </a:solidFill>
              </a:rPr>
              <a:t>ΓΑΛΛΙΑ – 140.000</a:t>
            </a:r>
          </a:p>
          <a:p>
            <a:pPr eaLnBrk="1" hangingPunct="1">
              <a:lnSpc>
                <a:spcPct val="80000"/>
              </a:lnSpc>
            </a:pPr>
            <a:r>
              <a:rPr lang="el-GR" sz="1800" b="1" dirty="0" smtClean="0">
                <a:solidFill>
                  <a:srgbClr val="FFFF00"/>
                </a:solidFill>
              </a:rPr>
              <a:t>ΙΤΑΛΙΑ – 300.000</a:t>
            </a:r>
          </a:p>
          <a:p>
            <a:pPr eaLnBrk="1" hangingPunct="1">
              <a:lnSpc>
                <a:spcPct val="80000"/>
              </a:lnSpc>
            </a:pPr>
            <a:r>
              <a:rPr lang="el-GR" sz="1800" b="1" dirty="0" smtClean="0">
                <a:solidFill>
                  <a:srgbClr val="FFFF00"/>
                </a:solidFill>
              </a:rPr>
              <a:t>ΤΟΥΡΚΙΑ – 600.000</a:t>
            </a:r>
          </a:p>
          <a:p>
            <a:pPr eaLnBrk="1" hangingPunct="1">
              <a:lnSpc>
                <a:spcPct val="80000"/>
              </a:lnSpc>
            </a:pPr>
            <a:r>
              <a:rPr lang="el-GR" sz="1800" b="1" dirty="0" smtClean="0">
                <a:solidFill>
                  <a:srgbClr val="FFFF00"/>
                </a:solidFill>
              </a:rPr>
              <a:t>ΡΩΣΣΙΑ – 300.000</a:t>
            </a:r>
          </a:p>
          <a:p>
            <a:pPr eaLnBrk="1" hangingPunct="1">
              <a:lnSpc>
                <a:spcPct val="80000"/>
              </a:lnSpc>
            </a:pPr>
            <a:r>
              <a:rPr lang="el-GR" sz="2400" b="1" dirty="0" smtClean="0">
                <a:solidFill>
                  <a:srgbClr val="FF6600"/>
                </a:solidFill>
              </a:rPr>
              <a:t>Η.Π.Α</a:t>
            </a:r>
            <a:r>
              <a:rPr lang="el-GR" sz="1800" b="1" dirty="0" smtClean="0">
                <a:solidFill>
                  <a:schemeClr val="folHlink"/>
                </a:solidFill>
              </a:rPr>
              <a:t>. – </a:t>
            </a:r>
            <a:r>
              <a:rPr lang="en-US" sz="1800" b="1" dirty="0" smtClean="0">
                <a:solidFill>
                  <a:schemeClr val="folHlink"/>
                </a:solidFill>
              </a:rPr>
              <a:t>National Health Interview Survey</a:t>
            </a:r>
            <a:r>
              <a:rPr lang="el-GR" sz="1800" b="1" dirty="0" smtClean="0">
                <a:solidFill>
                  <a:schemeClr val="folHlink"/>
                </a:solidFill>
              </a:rPr>
              <a:t> (</a:t>
            </a:r>
            <a:r>
              <a:rPr lang="en-US" sz="1800" b="1" dirty="0" smtClean="0">
                <a:solidFill>
                  <a:schemeClr val="folHlink"/>
                </a:solidFill>
              </a:rPr>
              <a:t>Lucas et al</a:t>
            </a:r>
            <a:r>
              <a:rPr lang="el-GR" sz="1800" b="1" dirty="0" smtClean="0">
                <a:solidFill>
                  <a:schemeClr val="folHlink"/>
                </a:solidFill>
              </a:rPr>
              <a:t>, 2004) – Περίπου 20.4 εκατομμύρια Αμερικανοί ηλικίας 18+  έχουν μειωμένη όραση που δεν διορθώνεται με γυαλιά ή φακούς επαφής</a:t>
            </a:r>
          </a:p>
        </p:txBody>
      </p:sp>
    </p:spTree>
  </p:cSld>
  <p:clrMapOvr>
    <a:masterClrMapping/>
  </p:clrMapOvr>
  <p:timing>
    <p:tnLst>
      <p:par>
        <p:cTn id="1" dur="indefinite" restart="never" nodeType="tmRoot"/>
      </p:par>
    </p:tn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856984" cy="706090"/>
          </a:xfrm>
        </p:spPr>
        <p:txBody>
          <a:bodyPr/>
          <a:lstStyle/>
          <a:p>
            <a:r>
              <a:rPr lang="en-US" sz="3200" b="1" dirty="0">
                <a:solidFill>
                  <a:srgbClr val="FF3300"/>
                </a:solidFill>
              </a:rPr>
              <a:t>E</a:t>
            </a:r>
            <a:r>
              <a:rPr lang="el-GR" sz="3200" b="1" dirty="0">
                <a:solidFill>
                  <a:srgbClr val="FF3300"/>
                </a:solidFill>
              </a:rPr>
              <a:t>ΞΕΤΑΣΗ ΤΟΥ ΑΣΘΕΝΟΥΣ ΜΕ ΧΑΜΗΛΗ ΟΡΑΣΗ</a:t>
            </a:r>
            <a:endParaRPr lang="el-GR" sz="3200" dirty="0"/>
          </a:p>
        </p:txBody>
      </p:sp>
      <p:sp>
        <p:nvSpPr>
          <p:cNvPr id="3" name="Content Placeholder 2"/>
          <p:cNvSpPr>
            <a:spLocks noGrp="1"/>
          </p:cNvSpPr>
          <p:nvPr>
            <p:ph idx="1"/>
          </p:nvPr>
        </p:nvSpPr>
        <p:spPr>
          <a:xfrm>
            <a:off x="179512" y="1196753"/>
            <a:ext cx="8784976" cy="5400600"/>
          </a:xfrm>
        </p:spPr>
        <p:txBody>
          <a:bodyPr/>
          <a:lstStyle/>
          <a:p>
            <a:pPr marL="0" indent="0">
              <a:buNone/>
            </a:pPr>
            <a:r>
              <a:rPr lang="el-GR" b="1" dirty="0" smtClean="0">
                <a:solidFill>
                  <a:srgbClr val="C00000"/>
                </a:solidFill>
              </a:rPr>
              <a:t>ΥΠΟΚΕΙΜΕΝΙΚΗ ΕΞΕΤΑΣΗ</a:t>
            </a:r>
          </a:p>
          <a:p>
            <a:r>
              <a:rPr lang="el-GR" b="1" dirty="0" smtClean="0">
                <a:solidFill>
                  <a:schemeClr val="bg1"/>
                </a:solidFill>
              </a:rPr>
              <a:t>Χρήση μεγάλων βημάτων (+/-  2,00</a:t>
            </a:r>
            <a:r>
              <a:rPr lang="en-US" b="1" dirty="0" smtClean="0">
                <a:solidFill>
                  <a:schemeClr val="bg1"/>
                </a:solidFill>
              </a:rPr>
              <a:t>DS ) </a:t>
            </a:r>
            <a:r>
              <a:rPr lang="el-GR" b="1" dirty="0" smtClean="0">
                <a:solidFill>
                  <a:schemeClr val="bg1"/>
                </a:solidFill>
              </a:rPr>
              <a:t>και +/- 1,50 </a:t>
            </a:r>
            <a:r>
              <a:rPr lang="en-US" b="1" dirty="0" smtClean="0">
                <a:solidFill>
                  <a:schemeClr val="bg1"/>
                </a:solidFill>
              </a:rPr>
              <a:t>DC </a:t>
            </a:r>
            <a:r>
              <a:rPr lang="el-GR" b="1" dirty="0" smtClean="0">
                <a:solidFill>
                  <a:schemeClr val="bg1"/>
                </a:solidFill>
              </a:rPr>
              <a:t>για να έχετε ανταπόκριση </a:t>
            </a:r>
          </a:p>
          <a:p>
            <a:r>
              <a:rPr lang="el-GR" b="1" dirty="0" smtClean="0">
                <a:solidFill>
                  <a:schemeClr val="bg1"/>
                </a:solidFill>
              </a:rPr>
              <a:t>Χρήση μικρότερης απόστασης εξέτασης (προσαρμόσετε ανάλογα το </a:t>
            </a:r>
            <a:r>
              <a:rPr lang="el-GR" b="1" dirty="0" err="1" smtClean="0">
                <a:solidFill>
                  <a:schemeClr val="bg1"/>
                </a:solidFill>
              </a:rPr>
              <a:t>σφαίρωμα</a:t>
            </a:r>
            <a:r>
              <a:rPr lang="el-GR" b="1" dirty="0" smtClean="0">
                <a:solidFill>
                  <a:schemeClr val="bg1"/>
                </a:solidFill>
              </a:rPr>
              <a:t>)</a:t>
            </a:r>
          </a:p>
          <a:p>
            <a:r>
              <a:rPr lang="el-GR" b="1" dirty="0" smtClean="0">
                <a:solidFill>
                  <a:schemeClr val="bg1"/>
                </a:solidFill>
              </a:rPr>
              <a:t> Χρησιμοποιήστε </a:t>
            </a:r>
            <a:r>
              <a:rPr lang="el-GR" b="1" dirty="0" err="1" smtClean="0">
                <a:solidFill>
                  <a:schemeClr val="bg1"/>
                </a:solidFill>
              </a:rPr>
              <a:t>στενοπική</a:t>
            </a:r>
            <a:r>
              <a:rPr lang="el-GR" b="1" dirty="0" smtClean="0">
                <a:solidFill>
                  <a:schemeClr val="bg1"/>
                </a:solidFill>
              </a:rPr>
              <a:t> σχισμή για εντοπισμό μεγάλου κυλίνδρου</a:t>
            </a:r>
          </a:p>
          <a:p>
            <a:r>
              <a:rPr lang="el-GR" b="1" dirty="0" smtClean="0">
                <a:solidFill>
                  <a:schemeClr val="bg1"/>
                </a:solidFill>
              </a:rPr>
              <a:t>Εξετάστε αν υπάρχει καλή διόφθαλμη όραση ή αν το ένα μάτι είναι σημαντικά ισχυρότερο από το άλλο.</a:t>
            </a:r>
          </a:p>
        </p:txBody>
      </p:sp>
    </p:spTree>
    <p:extLst>
      <p:ext uri="{BB962C8B-B14F-4D97-AF65-F5344CB8AC3E}">
        <p14:creationId xmlns:p14="http://schemas.microsoft.com/office/powerpoint/2010/main" val="1585923533"/>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Rectangle 4"/>
          <p:cNvSpPr>
            <a:spLocks noGrp="1" noChangeArrowheads="1"/>
          </p:cNvSpPr>
          <p:nvPr>
            <p:ph type="title"/>
          </p:nvPr>
        </p:nvSpPr>
        <p:spPr>
          <a:xfrm>
            <a:off x="179512" y="274638"/>
            <a:ext cx="8712968" cy="850106"/>
          </a:xfrm>
        </p:spPr>
        <p:txBody>
          <a:bodyPr/>
          <a:lstStyle/>
          <a:p>
            <a:r>
              <a:rPr lang="en-US" sz="2800" b="1" dirty="0" smtClean="0">
                <a:solidFill>
                  <a:srgbClr val="FF3300"/>
                </a:solidFill>
              </a:rPr>
              <a:t>E</a:t>
            </a:r>
            <a:r>
              <a:rPr lang="el-GR" sz="2800" b="1" dirty="0" smtClean="0">
                <a:solidFill>
                  <a:srgbClr val="FF3300"/>
                </a:solidFill>
              </a:rPr>
              <a:t>ΞΕΤΑΣΗ ΑΣΘΕΝΟΥΣ ΜΕ ΧΑΜΗΛΗ ΟΡΑΣΗ</a:t>
            </a:r>
          </a:p>
        </p:txBody>
      </p:sp>
      <p:pic>
        <p:nvPicPr>
          <p:cNvPr id="105475" name="Picture 3"/>
          <p:cNvPicPr>
            <a:picLocks noGrp="1" noChangeAspect="1" noChangeArrowheads="1"/>
          </p:cNvPicPr>
          <p:nvPr>
            <p:ph idx="1"/>
          </p:nvPr>
        </p:nvPicPr>
        <p:blipFill>
          <a:blip r:embed="rId2">
            <a:extLst>
              <a:ext uri="{28A0092B-C50C-407E-A947-70E740481C1C}">
                <a14:useLocalDpi xmlns:a14="http://schemas.microsoft.com/office/drawing/2010/main" val="0"/>
              </a:ext>
            </a:extLst>
          </a:blip>
          <a:stretch>
            <a:fillRect/>
          </a:stretch>
        </p:blipFill>
        <p:spPr bwMode="auto">
          <a:xfrm>
            <a:off x="899592" y="950167"/>
            <a:ext cx="7344816" cy="489006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6085" name="Rectangle 9"/>
          <p:cNvSpPr>
            <a:spLocks noGrp="1" noChangeArrowheads="1"/>
          </p:cNvSpPr>
          <p:nvPr>
            <p:ph type="body" sz="half" idx="4294967295"/>
          </p:nvPr>
        </p:nvSpPr>
        <p:spPr>
          <a:xfrm>
            <a:off x="227906" y="6021288"/>
            <a:ext cx="8892480" cy="504056"/>
          </a:xfrm>
        </p:spPr>
        <p:txBody>
          <a:bodyPr/>
          <a:lstStyle/>
          <a:p>
            <a:r>
              <a:rPr lang="el-GR" sz="2000" b="1" dirty="0" smtClean="0">
                <a:solidFill>
                  <a:srgbClr val="FFFF00"/>
                </a:solidFill>
              </a:rPr>
              <a:t>ΛΟΓΑΡΙΘΜΙΚΟΣ ΠΙΝΑΚΑΣ ΟΠΤΙΚΗΣ ΟΞΥΤΗΤΑΣ </a:t>
            </a:r>
            <a:r>
              <a:rPr lang="en-US" sz="2000" b="1" dirty="0" smtClean="0">
                <a:solidFill>
                  <a:srgbClr val="FFFF00"/>
                </a:solidFill>
              </a:rPr>
              <a:t>BAILEY-LOVIE</a:t>
            </a:r>
            <a:endParaRPr lang="el-GR" sz="2000" b="1" dirty="0" smtClean="0">
              <a:solidFill>
                <a:srgbClr val="FFFF00"/>
              </a:solidFill>
            </a:endParaRPr>
          </a:p>
        </p:txBody>
      </p:sp>
    </p:spTree>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274638"/>
            <a:ext cx="8229600" cy="922114"/>
          </a:xfrm>
        </p:spPr>
        <p:txBody>
          <a:bodyPr/>
          <a:lstStyle/>
          <a:p>
            <a:r>
              <a:rPr lang="el-GR" sz="3600" b="1" dirty="0" smtClean="0">
                <a:solidFill>
                  <a:srgbClr val="C00000"/>
                </a:solidFill>
              </a:rPr>
              <a:t>ΚΑΤΑΓΡΑΦΗ ΟΠΤΙΚΗΣ ΟΞΥΤΗΤΑΣ</a:t>
            </a:r>
            <a:endParaRPr lang="el-GR" sz="3600" b="1" dirty="0">
              <a:solidFill>
                <a:srgbClr val="C00000"/>
              </a:solidFill>
            </a:endParaRPr>
          </a:p>
        </p:txBody>
      </p:sp>
      <p:pic>
        <p:nvPicPr>
          <p:cNvPr id="1064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51520" y="1124744"/>
            <a:ext cx="8640960" cy="55220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6670045"/>
      </p:ext>
    </p:extLst>
  </p:cSld>
  <p:clrMapOvr>
    <a:masterClrMapping/>
  </p:clrMapOvr>
  <p:timing>
    <p:tnLst>
      <p:par>
        <p:cTn id="1" dur="indefinite" restart="never" nodeType="tmRoot"/>
      </p:par>
    </p:tn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sz="3600" b="1" dirty="0" smtClean="0">
                <a:solidFill>
                  <a:srgbClr val="C00000"/>
                </a:solidFill>
              </a:rPr>
              <a:t>ΠΛΕΟΝΕΚΤΗΜΑΤΑ </a:t>
            </a:r>
            <a:r>
              <a:rPr lang="en-US" sz="3600" b="1" dirty="0" smtClean="0">
                <a:solidFill>
                  <a:srgbClr val="C00000"/>
                </a:solidFill>
              </a:rPr>
              <a:t>BAILEY-LOVIE</a:t>
            </a:r>
            <a:endParaRPr lang="el-GR" sz="3600" b="1" dirty="0">
              <a:solidFill>
                <a:srgbClr val="C00000"/>
              </a:solidFill>
            </a:endParaRPr>
          </a:p>
        </p:txBody>
      </p:sp>
      <p:sp>
        <p:nvSpPr>
          <p:cNvPr id="3" name="Content Placeholder 2"/>
          <p:cNvSpPr>
            <a:spLocks noGrp="1"/>
          </p:cNvSpPr>
          <p:nvPr>
            <p:ph idx="1"/>
          </p:nvPr>
        </p:nvSpPr>
        <p:spPr>
          <a:xfrm>
            <a:off x="107504" y="1052736"/>
            <a:ext cx="8784976" cy="5616624"/>
          </a:xfrm>
        </p:spPr>
        <p:txBody>
          <a:bodyPr/>
          <a:lstStyle/>
          <a:p>
            <a:r>
              <a:rPr lang="el-GR" b="1" dirty="0" smtClean="0">
                <a:solidFill>
                  <a:schemeClr val="bg1"/>
                </a:solidFill>
              </a:rPr>
              <a:t>Ισοδύναμη αύξηση στο μέγεθος χαρακτήρων για κάθε γραμμή (1,25Χ)</a:t>
            </a:r>
          </a:p>
          <a:p>
            <a:r>
              <a:rPr lang="el-GR" b="1" dirty="0" smtClean="0">
                <a:solidFill>
                  <a:schemeClr val="bg1"/>
                </a:solidFill>
              </a:rPr>
              <a:t>Ίδιος αριθμός γραμμάτων για κάθε γραμμή</a:t>
            </a:r>
          </a:p>
          <a:p>
            <a:r>
              <a:rPr lang="el-GR" b="1" dirty="0" smtClean="0">
                <a:solidFill>
                  <a:schemeClr val="bg1"/>
                </a:solidFill>
              </a:rPr>
              <a:t>Διευκολύνει την μέτρηση της </a:t>
            </a:r>
            <a:r>
              <a:rPr lang="el-GR" b="1" dirty="0" err="1" smtClean="0">
                <a:solidFill>
                  <a:schemeClr val="bg1"/>
                </a:solidFill>
              </a:rPr>
              <a:t>Οπτ.Οξύτητας</a:t>
            </a:r>
            <a:r>
              <a:rPr lang="el-GR" b="1" dirty="0" smtClean="0">
                <a:solidFill>
                  <a:schemeClr val="bg1"/>
                </a:solidFill>
              </a:rPr>
              <a:t> σε </a:t>
            </a:r>
            <a:r>
              <a:rPr lang="en-US" b="1" dirty="0" err="1" smtClean="0">
                <a:solidFill>
                  <a:schemeClr val="bg1"/>
                </a:solidFill>
              </a:rPr>
              <a:t>logMAR</a:t>
            </a:r>
            <a:r>
              <a:rPr lang="en-US" b="1" dirty="0" smtClean="0">
                <a:solidFill>
                  <a:schemeClr val="bg1"/>
                </a:solidFill>
              </a:rPr>
              <a:t> (</a:t>
            </a:r>
            <a:r>
              <a:rPr lang="el-GR" b="1" dirty="0" smtClean="0">
                <a:solidFill>
                  <a:schemeClr val="bg1"/>
                </a:solidFill>
              </a:rPr>
              <a:t>δεκαδικός λογάριθμος της ελάχιστης γωνίας ανάλυσης) και ακολούθως τον υπολογισμό της απαιτούμενης μεγέθυνσης  </a:t>
            </a:r>
            <a:r>
              <a:rPr lang="el-GR" b="1" dirty="0" smtClean="0">
                <a:solidFill>
                  <a:srgbClr val="FFFF00"/>
                </a:solidFill>
              </a:rPr>
              <a:t>---   Μ= (1,25)</a:t>
            </a:r>
            <a:r>
              <a:rPr lang="en-US" b="1" baseline="30000" dirty="0" smtClean="0">
                <a:solidFill>
                  <a:srgbClr val="FFFF00"/>
                </a:solidFill>
              </a:rPr>
              <a:t>n</a:t>
            </a:r>
            <a:endParaRPr lang="el-GR" b="1" baseline="30000" dirty="0">
              <a:solidFill>
                <a:srgbClr val="FFFF00"/>
              </a:solidFill>
            </a:endParaRPr>
          </a:p>
        </p:txBody>
      </p:sp>
    </p:spTree>
    <p:extLst>
      <p:ext uri="{BB962C8B-B14F-4D97-AF65-F5344CB8AC3E}">
        <p14:creationId xmlns:p14="http://schemas.microsoft.com/office/powerpoint/2010/main" val="217378557"/>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3541" y="332656"/>
            <a:ext cx="8376931"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1267698"/>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US" b="1" dirty="0" smtClean="0">
                <a:solidFill>
                  <a:srgbClr val="C00000"/>
                </a:solidFill>
              </a:rPr>
              <a:t>ETDRS CHART </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085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67544" y="980728"/>
            <a:ext cx="7848872" cy="56888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9918444"/>
      </p:ext>
    </p:extLst>
  </p:cSld>
  <p:clrMapOvr>
    <a:masterClrMapping/>
  </p:clrMapOvr>
  <p:timing>
    <p:tnLst>
      <p:par>
        <p:cTn id="1" dur="indefinite" restart="never" nodeType="tmRoot"/>
      </p:par>
    </p:tn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7106" name="Rectangle 2"/>
          <p:cNvSpPr>
            <a:spLocks noGrp="1" noChangeArrowheads="1"/>
          </p:cNvSpPr>
          <p:nvPr>
            <p:ph type="title"/>
          </p:nvPr>
        </p:nvSpPr>
        <p:spPr/>
        <p:txBody>
          <a:bodyPr/>
          <a:lstStyle/>
          <a:p>
            <a:r>
              <a:rPr lang="en-US" sz="3600" b="1" smtClean="0">
                <a:solidFill>
                  <a:srgbClr val="A50021"/>
                </a:solidFill>
              </a:rPr>
              <a:t>SLOAN M-NOTATION CHARTS</a:t>
            </a:r>
            <a:endParaRPr lang="el-GR" sz="3600" b="1" smtClean="0">
              <a:solidFill>
                <a:srgbClr val="A50021"/>
              </a:solidFill>
            </a:endParaRPr>
          </a:p>
        </p:txBody>
      </p:sp>
      <p:pic>
        <p:nvPicPr>
          <p:cNvPr id="47107" name="Picture 3"/>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611188" y="1349375"/>
            <a:ext cx="7993062" cy="4587875"/>
          </a:xfrm>
        </p:spPr>
      </p:pic>
    </p:spTree>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4"/>
          <p:cNvSpPr>
            <a:spLocks noGrp="1" noChangeArrowheads="1"/>
          </p:cNvSpPr>
          <p:nvPr>
            <p:ph type="title"/>
          </p:nvPr>
        </p:nvSpPr>
        <p:spPr>
          <a:xfrm>
            <a:off x="468313" y="0"/>
            <a:ext cx="8229600" cy="908050"/>
          </a:xfrm>
        </p:spPr>
        <p:txBody>
          <a:bodyPr/>
          <a:lstStyle/>
          <a:p>
            <a:r>
              <a:rPr lang="en-US" sz="4000" b="1" smtClean="0">
                <a:solidFill>
                  <a:srgbClr val="A50021"/>
                </a:solidFill>
              </a:rPr>
              <a:t>SLOAN M-NOTATION</a:t>
            </a:r>
            <a:endParaRPr lang="el-GR" sz="4000" b="1" smtClean="0">
              <a:solidFill>
                <a:srgbClr val="A50021"/>
              </a:solidFill>
            </a:endParaRPr>
          </a:p>
        </p:txBody>
      </p:sp>
      <p:sp>
        <p:nvSpPr>
          <p:cNvPr id="48131" name="Rectangle 5"/>
          <p:cNvSpPr>
            <a:spLocks noGrp="1" noChangeArrowheads="1"/>
          </p:cNvSpPr>
          <p:nvPr>
            <p:ph type="body" sz="half" idx="1"/>
          </p:nvPr>
        </p:nvSpPr>
        <p:spPr>
          <a:xfrm>
            <a:off x="0" y="908050"/>
            <a:ext cx="5219700" cy="5545138"/>
          </a:xfrm>
        </p:spPr>
        <p:txBody>
          <a:bodyPr/>
          <a:lstStyle/>
          <a:p>
            <a:pPr>
              <a:lnSpc>
                <a:spcPct val="90000"/>
              </a:lnSpc>
            </a:pPr>
            <a:r>
              <a:rPr lang="el-GR" sz="2000" b="1" dirty="0" smtClean="0">
                <a:solidFill>
                  <a:schemeClr val="accent1"/>
                </a:solidFill>
              </a:rPr>
              <a:t>Η σημειολογία Μ της </a:t>
            </a:r>
            <a:r>
              <a:rPr lang="en-US" sz="2000" b="1" dirty="0" smtClean="0">
                <a:solidFill>
                  <a:schemeClr val="accent1"/>
                </a:solidFill>
              </a:rPr>
              <a:t>Sloan </a:t>
            </a:r>
            <a:r>
              <a:rPr lang="el-GR" sz="2000" b="1" dirty="0" smtClean="0">
                <a:solidFill>
                  <a:schemeClr val="accent1"/>
                </a:solidFill>
              </a:rPr>
              <a:t>(1959) βασίζεται στο ότι γράμματα 1Μ καταλαμβάνουν γωνία 5 </a:t>
            </a:r>
            <a:r>
              <a:rPr lang="en-US" sz="2000" b="1" dirty="0" smtClean="0">
                <a:solidFill>
                  <a:schemeClr val="accent1"/>
                </a:solidFill>
              </a:rPr>
              <a:t>min. of arc </a:t>
            </a:r>
            <a:r>
              <a:rPr lang="el-GR" sz="2000" b="1" dirty="0" smtClean="0">
                <a:solidFill>
                  <a:schemeClr val="accent1"/>
                </a:solidFill>
              </a:rPr>
              <a:t>σε απόσταση 1</a:t>
            </a:r>
            <a:r>
              <a:rPr lang="en-US" sz="2000" b="1" dirty="0" smtClean="0">
                <a:solidFill>
                  <a:schemeClr val="accent1"/>
                </a:solidFill>
              </a:rPr>
              <a:t>m (</a:t>
            </a:r>
            <a:r>
              <a:rPr lang="el-GR" sz="2000" b="1" dirty="0" err="1" smtClean="0">
                <a:solidFill>
                  <a:schemeClr val="accent1"/>
                </a:solidFill>
              </a:rPr>
              <a:t>ό,τι</a:t>
            </a:r>
            <a:r>
              <a:rPr lang="el-GR" sz="2000" b="1" dirty="0" smtClean="0">
                <a:solidFill>
                  <a:schemeClr val="accent1"/>
                </a:solidFill>
              </a:rPr>
              <a:t> ισχύει και για τα </a:t>
            </a:r>
            <a:r>
              <a:rPr lang="en-US" sz="2000" b="1" dirty="0" err="1" smtClean="0">
                <a:solidFill>
                  <a:schemeClr val="accent1"/>
                </a:solidFill>
              </a:rPr>
              <a:t>Snellen</a:t>
            </a:r>
            <a:r>
              <a:rPr lang="en-US" sz="2000" b="1" dirty="0" smtClean="0">
                <a:solidFill>
                  <a:schemeClr val="accent1"/>
                </a:solidFill>
              </a:rPr>
              <a:t> </a:t>
            </a:r>
            <a:r>
              <a:rPr lang="el-GR" sz="2000" b="1" dirty="0" smtClean="0">
                <a:solidFill>
                  <a:schemeClr val="accent1"/>
                </a:solidFill>
              </a:rPr>
              <a:t>στα 6</a:t>
            </a:r>
            <a:r>
              <a:rPr lang="en-US" sz="2000" b="1" dirty="0" smtClean="0">
                <a:solidFill>
                  <a:schemeClr val="accent1"/>
                </a:solidFill>
              </a:rPr>
              <a:t>m </a:t>
            </a:r>
            <a:r>
              <a:rPr lang="el-GR" sz="2000" b="1" dirty="0" smtClean="0">
                <a:solidFill>
                  <a:schemeClr val="accent1"/>
                </a:solidFill>
              </a:rPr>
              <a:t>και όραση 6/6) Έτσι ένα σύμβολο μεγέθους 4Μ σχηματίζει οπτική γωνία 5 </a:t>
            </a:r>
            <a:r>
              <a:rPr lang="en-US" sz="2000" b="1" dirty="0" smtClean="0">
                <a:solidFill>
                  <a:schemeClr val="accent1"/>
                </a:solidFill>
              </a:rPr>
              <a:t>min.arc </a:t>
            </a:r>
            <a:r>
              <a:rPr lang="el-GR" sz="2000" b="1" dirty="0" smtClean="0">
                <a:solidFill>
                  <a:schemeClr val="accent1"/>
                </a:solidFill>
              </a:rPr>
              <a:t>στα 4</a:t>
            </a:r>
            <a:r>
              <a:rPr lang="en-US" sz="2000" b="1" dirty="0" smtClean="0">
                <a:solidFill>
                  <a:schemeClr val="accent1"/>
                </a:solidFill>
              </a:rPr>
              <a:t>m, </a:t>
            </a:r>
            <a:r>
              <a:rPr lang="el-GR" sz="2000" b="1" dirty="0" smtClean="0">
                <a:solidFill>
                  <a:schemeClr val="accent1"/>
                </a:solidFill>
              </a:rPr>
              <a:t>ενώ </a:t>
            </a:r>
            <a:r>
              <a:rPr lang="el-GR" sz="2000" b="1" dirty="0" err="1" smtClean="0">
                <a:solidFill>
                  <a:schemeClr val="accent1"/>
                </a:solidFill>
              </a:rPr>
              <a:t>τοίδιο</a:t>
            </a:r>
            <a:r>
              <a:rPr lang="el-GR" sz="2000" b="1" dirty="0" smtClean="0">
                <a:solidFill>
                  <a:schemeClr val="accent1"/>
                </a:solidFill>
              </a:rPr>
              <a:t> σύμβολο αν αναγνωρίζεται στα 40</a:t>
            </a:r>
            <a:r>
              <a:rPr lang="en-US" sz="2000" b="1" dirty="0" smtClean="0">
                <a:solidFill>
                  <a:schemeClr val="accent1"/>
                </a:solidFill>
              </a:rPr>
              <a:t>cm </a:t>
            </a:r>
            <a:r>
              <a:rPr lang="el-GR" sz="2000" b="1" dirty="0" smtClean="0">
                <a:solidFill>
                  <a:schemeClr val="accent1"/>
                </a:solidFill>
              </a:rPr>
              <a:t>δίνει Ο.Ο. 0.4/4Μ=0.1Μ</a:t>
            </a:r>
            <a:r>
              <a:rPr lang="en-US" sz="2000" b="1" dirty="0" smtClean="0">
                <a:solidFill>
                  <a:schemeClr val="accent1"/>
                </a:solidFill>
              </a:rPr>
              <a:t>.</a:t>
            </a:r>
            <a:r>
              <a:rPr lang="el-GR" sz="2000" b="1" dirty="0" smtClean="0">
                <a:solidFill>
                  <a:schemeClr val="accent1"/>
                </a:solidFill>
              </a:rPr>
              <a:t> Το πλεονέκτημα της μεθόδου είναι πως κάθε σύμβολο της έχει συγκεκριμένο μέγεθος ανεξαρτήτως της απόστασης εξέτασης και κυρίως βοηθά στην καταγραφή της κοντινής Ο.Ο. εξυπηρετώντας και την εύρεση της απαιτούμενης μεγέθυνσης για κάθε ασθενή. </a:t>
            </a:r>
          </a:p>
        </p:txBody>
      </p:sp>
      <p:pic>
        <p:nvPicPr>
          <p:cNvPr id="48132" name="Picture 7"/>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295985" y="1412776"/>
            <a:ext cx="3740511" cy="3986508"/>
          </a:xfrm>
          <a:noFill/>
        </p:spPr>
      </p:pic>
    </p:spTree>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706090"/>
          </a:xfrm>
        </p:spPr>
        <p:txBody>
          <a:bodyPr/>
          <a:lstStyle/>
          <a:p>
            <a:r>
              <a:rPr lang="en-US" b="1" dirty="0" smtClean="0">
                <a:solidFill>
                  <a:srgbClr val="C00000"/>
                </a:solidFill>
              </a:rPr>
              <a:t>JAEGER’S CHARTS</a:t>
            </a:r>
            <a:endParaRPr lang="el-GR" b="1" dirty="0">
              <a:solidFill>
                <a:srgbClr val="C00000"/>
              </a:solidFill>
            </a:endParaRPr>
          </a:p>
        </p:txBody>
      </p:sp>
      <p:sp>
        <p:nvSpPr>
          <p:cNvPr id="6" name="Content Placeholder 5"/>
          <p:cNvSpPr>
            <a:spLocks noGrp="1"/>
          </p:cNvSpPr>
          <p:nvPr>
            <p:ph idx="1"/>
          </p:nvPr>
        </p:nvSpPr>
        <p:spPr/>
        <p:txBody>
          <a:bodyPr/>
          <a:lstStyle/>
          <a:p>
            <a:endParaRPr lang="el-GR" dirty="0"/>
          </a:p>
        </p:txBody>
      </p:sp>
      <p:pic>
        <p:nvPicPr>
          <p:cNvPr id="109571"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4070" y="1052736"/>
            <a:ext cx="8638410" cy="580526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4250293"/>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907704" y="0"/>
            <a:ext cx="5472608"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0269723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a:xfrm>
            <a:off x="457200" y="0"/>
            <a:ext cx="8229600" cy="765175"/>
          </a:xfrm>
        </p:spPr>
        <p:txBody>
          <a:bodyPr/>
          <a:lstStyle/>
          <a:p>
            <a:pPr eaLnBrk="1" hangingPunct="1"/>
            <a:r>
              <a:rPr lang="el-GR" sz="2800" b="1" smtClean="0">
                <a:solidFill>
                  <a:srgbClr val="FF3300"/>
                </a:solidFill>
              </a:rPr>
              <a:t>ΑΙΤΙΕΣ ΧΑΜΗΛΗΣ ΟΡΑΣΗΣ</a:t>
            </a:r>
            <a:r>
              <a:rPr lang="en-US" sz="2800" b="1" smtClean="0">
                <a:solidFill>
                  <a:srgbClr val="FF3300"/>
                </a:solidFill>
              </a:rPr>
              <a:t> – </a:t>
            </a:r>
            <a:r>
              <a:rPr lang="el-GR" sz="2800" b="1" smtClean="0">
                <a:solidFill>
                  <a:srgbClr val="FF3300"/>
                </a:solidFill>
              </a:rPr>
              <a:t>ΣΤΑΤΙΣΤΙΚΑ  </a:t>
            </a:r>
            <a:r>
              <a:rPr lang="en-US" sz="2800" b="1" smtClean="0">
                <a:solidFill>
                  <a:srgbClr val="FF3300"/>
                </a:solidFill>
              </a:rPr>
              <a:t>I</a:t>
            </a:r>
            <a:endParaRPr lang="el-GR" sz="2800" b="1" smtClean="0">
              <a:solidFill>
                <a:srgbClr val="FF3300"/>
              </a:solidFill>
            </a:endParaRPr>
          </a:p>
        </p:txBody>
      </p:sp>
      <p:sp>
        <p:nvSpPr>
          <p:cNvPr id="6147" name="Rectangle 3"/>
          <p:cNvSpPr>
            <a:spLocks noGrp="1" noChangeArrowheads="1"/>
          </p:cNvSpPr>
          <p:nvPr>
            <p:ph type="body" idx="1"/>
          </p:nvPr>
        </p:nvSpPr>
        <p:spPr>
          <a:xfrm>
            <a:off x="250825" y="620713"/>
            <a:ext cx="8713788" cy="6237287"/>
          </a:xfrm>
        </p:spPr>
        <p:txBody>
          <a:bodyPr/>
          <a:lstStyle/>
          <a:p>
            <a:pPr eaLnBrk="1" hangingPunct="1">
              <a:lnSpc>
                <a:spcPct val="80000"/>
              </a:lnSpc>
            </a:pPr>
            <a:r>
              <a:rPr lang="el-GR" sz="2000" b="1" smtClean="0">
                <a:solidFill>
                  <a:srgbClr val="FFFF00"/>
                </a:solidFill>
              </a:rPr>
              <a:t># Για παιδιά κάτω των 5 ετών (ΗΠΑ) ο συγγενής καταρράκτης είναι η κύρια αιτία μειωμένης όρασης (16%</a:t>
            </a:r>
            <a:r>
              <a:rPr lang="en-US" sz="2000" b="1" smtClean="0">
                <a:solidFill>
                  <a:srgbClr val="FFFF00"/>
                </a:solidFill>
              </a:rPr>
              <a:t>)</a:t>
            </a:r>
            <a:r>
              <a:rPr lang="el-GR" sz="2000" b="1" smtClean="0">
                <a:solidFill>
                  <a:srgbClr val="FFFF00"/>
                </a:solidFill>
              </a:rPr>
              <a:t>, και ακολουθούν η ατροφία  Οπτικού νεύρου (12%) και η αμφιβλ/πάθεια των προώρων (9%).</a:t>
            </a:r>
          </a:p>
          <a:p>
            <a:pPr eaLnBrk="1" hangingPunct="1">
              <a:lnSpc>
                <a:spcPct val="80000"/>
              </a:lnSpc>
            </a:pPr>
            <a:r>
              <a:rPr lang="el-GR" sz="2000" b="1" smtClean="0">
                <a:solidFill>
                  <a:srgbClr val="FFFF00"/>
                </a:solidFill>
              </a:rPr>
              <a:t># # Στη Μ.Βρεττανία η κυριότερη αιτία τύφλωσης/χαμηλής όρασης, συνολικά για όλες τις ηλικίες, είναι ο εκφυλισμός της ωχράς (35%), ακολουθούμενη από το γλαύκωμα (12,5%) και την διαβητική αμφιβλ</a:t>
            </a:r>
            <a:r>
              <a:rPr lang="en-US" sz="2000" b="1" smtClean="0">
                <a:solidFill>
                  <a:srgbClr val="FFFF00"/>
                </a:solidFill>
              </a:rPr>
              <a:t>/</a:t>
            </a:r>
            <a:r>
              <a:rPr lang="el-GR" sz="2000" b="1" smtClean="0">
                <a:solidFill>
                  <a:srgbClr val="FFFF00"/>
                </a:solidFill>
              </a:rPr>
              <a:t>πάθεια (9%) </a:t>
            </a:r>
          </a:p>
          <a:p>
            <a:pPr eaLnBrk="1" hangingPunct="1">
              <a:lnSpc>
                <a:spcPct val="80000"/>
              </a:lnSpc>
            </a:pPr>
            <a:r>
              <a:rPr lang="el-GR" sz="2000" b="1" smtClean="0">
                <a:solidFill>
                  <a:srgbClr val="FFFF00"/>
                </a:solidFill>
              </a:rPr>
              <a:t>Η τύφλωση / χαμηλή όραση πλήττει κυρίως μωρά με βάρη &lt; 1</a:t>
            </a:r>
            <a:r>
              <a:rPr lang="en-US" sz="2000" b="1" smtClean="0">
                <a:solidFill>
                  <a:srgbClr val="FFFF00"/>
                </a:solidFill>
              </a:rPr>
              <a:t>kg</a:t>
            </a:r>
            <a:r>
              <a:rPr lang="el-GR" sz="2000" b="1" smtClean="0">
                <a:solidFill>
                  <a:srgbClr val="FFFF00"/>
                </a:solidFill>
              </a:rPr>
              <a:t> </a:t>
            </a:r>
          </a:p>
          <a:p>
            <a:pPr eaLnBrk="1" hangingPunct="1">
              <a:lnSpc>
                <a:spcPct val="80000"/>
              </a:lnSpc>
            </a:pPr>
            <a:r>
              <a:rPr lang="el-GR" sz="2000" b="1" smtClean="0">
                <a:solidFill>
                  <a:srgbClr val="FFFF00"/>
                </a:solidFill>
              </a:rPr>
              <a:t># Στις ΗΠΑ τα στατιστικά είναι α) εκφυλισμός ωχράς (17%), γλαύκωμα (11.5%), Διαβητική αμφιβλ</a:t>
            </a:r>
            <a:r>
              <a:rPr lang="en-US" sz="2000" b="1" smtClean="0">
                <a:solidFill>
                  <a:srgbClr val="FFFF00"/>
                </a:solidFill>
              </a:rPr>
              <a:t>/</a:t>
            </a:r>
            <a:r>
              <a:rPr lang="el-GR" sz="2000" b="1" smtClean="0">
                <a:solidFill>
                  <a:srgbClr val="FFFF00"/>
                </a:solidFill>
              </a:rPr>
              <a:t>πάθεια (10,5%), καταρράκτης (10%), κ.ά</a:t>
            </a:r>
          </a:p>
          <a:p>
            <a:pPr eaLnBrk="1" hangingPunct="1">
              <a:lnSpc>
                <a:spcPct val="80000"/>
              </a:lnSpc>
            </a:pPr>
            <a:r>
              <a:rPr lang="el-GR" sz="2000" b="1" smtClean="0">
                <a:solidFill>
                  <a:srgbClr val="FFFF00"/>
                </a:solidFill>
              </a:rPr>
              <a:t># Στις ΗΠΑ ο εκφυλισμός ωχράς κυριαρχεί ως αίτιο τύφλωσης/χαμηλής όρασης για ηλικίες άνω των 65 ετών και πλήττει &gt; 2.000.000 Αμερικανούς. Παγκοσμίως, υπολογίζονται περί τα 8-10 εκατομμύρια τα άτομα με εκφυλισμό ωχράς (Π.Ο.Υ., 1997)</a:t>
            </a:r>
          </a:p>
          <a:p>
            <a:pPr eaLnBrk="1" hangingPunct="1">
              <a:lnSpc>
                <a:spcPct val="80000"/>
              </a:lnSpc>
            </a:pPr>
            <a:r>
              <a:rPr lang="el-GR" sz="2000" b="1" smtClean="0">
                <a:solidFill>
                  <a:srgbClr val="FFFF00"/>
                </a:solidFill>
              </a:rPr>
              <a:t># Στις ΗΠΑ περίπου 3.000.000 Αμερικανοί έχουν Γλαύκωμα, ενώ σύμφωνα με το </a:t>
            </a:r>
            <a:r>
              <a:rPr lang="en-US" sz="2000" b="1" smtClean="0">
                <a:solidFill>
                  <a:srgbClr val="FFFF00"/>
                </a:solidFill>
              </a:rPr>
              <a:t>Baltimore Eye Survey</a:t>
            </a:r>
            <a:r>
              <a:rPr lang="el-GR" sz="2000" b="1" smtClean="0">
                <a:solidFill>
                  <a:srgbClr val="FFFF00"/>
                </a:solidFill>
              </a:rPr>
              <a:t>, η επικράτηση του γλαυκώματος στους Αφρο-Αμερικανούς είναι 4-6 φορές περισσότερο από ό,τι στους  λευκούς Αμερικανούς. Πάντως, αποτελεί σίγουρα την κύρια αιτία τύφλωσης μεταξύ των Ισπανο-Αμερικανών (</a:t>
            </a:r>
            <a:r>
              <a:rPr lang="en-US" sz="2000" b="1" smtClean="0">
                <a:solidFill>
                  <a:srgbClr val="FFFF00"/>
                </a:solidFill>
              </a:rPr>
              <a:t>Rodriguez</a:t>
            </a:r>
            <a:r>
              <a:rPr lang="el-GR" sz="2000" b="1" smtClean="0">
                <a:solidFill>
                  <a:srgbClr val="FFFF00"/>
                </a:solidFill>
              </a:rPr>
              <a:t>, 2002).</a:t>
            </a:r>
          </a:p>
        </p:txBody>
      </p:sp>
    </p:spTree>
  </p:cSld>
  <p:clrMapOvr>
    <a:masterClrMapping/>
  </p:clrMapOvr>
  <p:timing>
    <p:tnLst>
      <p:par>
        <p:cTn id="1" dur="indefinite" restart="never" nodeType="tmRoot"/>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20" name="Picture 4"/>
          <p:cNvPicPr>
            <a:picLocks noChangeAspect="1" noChangeArrowheads="1"/>
          </p:cNvPicPr>
          <p:nvPr/>
        </p:nvPicPr>
        <p:blipFill rotWithShape="1">
          <a:blip r:embed="rId2">
            <a:extLst>
              <a:ext uri="{28A0092B-C50C-407E-A947-70E740481C1C}">
                <a14:useLocalDpi xmlns:a14="http://schemas.microsoft.com/office/drawing/2010/main" val="0"/>
              </a:ext>
            </a:extLst>
          </a:blip>
          <a:srcRect b="11302"/>
          <a:stretch/>
        </p:blipFill>
        <p:spPr bwMode="auto">
          <a:xfrm>
            <a:off x="611560" y="0"/>
            <a:ext cx="8136904" cy="67404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149127595"/>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9154" name="Rectangle 2"/>
          <p:cNvSpPr>
            <a:spLocks noGrp="1" noChangeArrowheads="1"/>
          </p:cNvSpPr>
          <p:nvPr>
            <p:ph type="title"/>
          </p:nvPr>
        </p:nvSpPr>
        <p:spPr/>
        <p:txBody>
          <a:bodyPr/>
          <a:lstStyle/>
          <a:p>
            <a:r>
              <a:rPr lang="el-GR" sz="3200" b="1" smtClean="0">
                <a:solidFill>
                  <a:srgbClr val="A50021"/>
                </a:solidFill>
              </a:rPr>
              <a:t>ΚΑΤΑΓΡΑΦΗ ΚΟΝΤΙΝΗΣ ΟΠΤΙΚΗΣ ΟΞΥΤΗΤΑΣ</a:t>
            </a:r>
          </a:p>
        </p:txBody>
      </p:sp>
      <p:sp>
        <p:nvSpPr>
          <p:cNvPr id="49155" name="Rectangle 4"/>
          <p:cNvSpPr>
            <a:spLocks noGrp="1" noChangeArrowheads="1"/>
          </p:cNvSpPr>
          <p:nvPr>
            <p:ph sz="half" idx="1"/>
          </p:nvPr>
        </p:nvSpPr>
        <p:spPr/>
        <p:txBody>
          <a:bodyPr/>
          <a:lstStyle/>
          <a:p>
            <a:endParaRPr lang="el-GR" smtClean="0"/>
          </a:p>
        </p:txBody>
      </p:sp>
      <p:pic>
        <p:nvPicPr>
          <p:cNvPr id="49156" name="Picture 3"/>
          <p:cNvPicPr>
            <a:picLocks noGrp="1" noChangeAspect="1" noChangeArrowheads="1"/>
          </p:cNvPicPr>
          <p:nvPr>
            <p:ph type="body" idx="4294967295"/>
          </p:nvPr>
        </p:nvPicPr>
        <p:blipFill>
          <a:blip r:embed="rId2" cstate="print">
            <a:extLst>
              <a:ext uri="{28A0092B-C50C-407E-A947-70E740481C1C}">
                <a14:useLocalDpi xmlns:a14="http://schemas.microsoft.com/office/drawing/2010/main" val="0"/>
              </a:ext>
            </a:extLst>
          </a:blip>
          <a:srcRect/>
          <a:stretch>
            <a:fillRect/>
          </a:stretch>
        </p:blipFill>
        <p:spPr>
          <a:xfrm>
            <a:off x="0" y="1628775"/>
            <a:ext cx="4932363" cy="4321175"/>
          </a:xfrm>
        </p:spPr>
      </p:pic>
      <p:pic>
        <p:nvPicPr>
          <p:cNvPr id="49157" name="Picture 8" descr="NEAR CHART 2"/>
          <p:cNvPicPr>
            <a:picLocks noGrp="1" noChangeAspect="1" noChangeArrowheads="1"/>
          </p:cNvPicPr>
          <p:nvPr>
            <p:ph sz="half" idx="2"/>
          </p:nvPr>
        </p:nvPicPr>
        <p:blipFill>
          <a:blip r:embed="rId3" cstate="print">
            <a:extLst>
              <a:ext uri="{28A0092B-C50C-407E-A947-70E740481C1C}">
                <a14:useLocalDpi xmlns:a14="http://schemas.microsoft.com/office/drawing/2010/main" val="0"/>
              </a:ext>
            </a:extLst>
          </a:blip>
          <a:srcRect/>
          <a:stretch>
            <a:fillRect/>
          </a:stretch>
        </p:blipFill>
        <p:spPr>
          <a:xfrm>
            <a:off x="4643438" y="1628775"/>
            <a:ext cx="4500562" cy="4321175"/>
          </a:xfrm>
        </p:spPr>
      </p:pic>
    </p:spTree>
  </p:cSld>
  <p:clrMapOvr>
    <a:masterClrMapping/>
  </p:clrMapOvr>
  <p:timing>
    <p:tnLst>
      <p:par>
        <p:cTn id="1" dur="indefinite" restart="never" nodeType="tmRoot"/>
      </p:par>
    </p:tn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Rectangle 2"/>
          <p:cNvSpPr>
            <a:spLocks noGrp="1" noChangeArrowheads="1"/>
          </p:cNvSpPr>
          <p:nvPr>
            <p:ph type="title"/>
          </p:nvPr>
        </p:nvSpPr>
        <p:spPr>
          <a:xfrm>
            <a:off x="0" y="274638"/>
            <a:ext cx="9144000" cy="777875"/>
          </a:xfrm>
        </p:spPr>
        <p:txBody>
          <a:bodyPr/>
          <a:lstStyle/>
          <a:p>
            <a:r>
              <a:rPr lang="en-US" sz="2800" b="1" smtClean="0">
                <a:solidFill>
                  <a:srgbClr val="FF3300"/>
                </a:solidFill>
              </a:rPr>
              <a:t>E</a:t>
            </a:r>
            <a:r>
              <a:rPr lang="el-GR" sz="2800" b="1" smtClean="0">
                <a:solidFill>
                  <a:srgbClr val="FF3300"/>
                </a:solidFill>
              </a:rPr>
              <a:t>ΞΕΤΑΣΗ ΤΟΥ ΑΣΘΕΝΟΥΣ ΜΕ ΧΑΜΗΛΗ ΟΡΑΣΗ</a:t>
            </a:r>
          </a:p>
        </p:txBody>
      </p:sp>
      <p:sp>
        <p:nvSpPr>
          <p:cNvPr id="50179" name="Rectangle 3"/>
          <p:cNvSpPr>
            <a:spLocks noGrp="1" noChangeArrowheads="1"/>
          </p:cNvSpPr>
          <p:nvPr>
            <p:ph type="body" sz="half" idx="1"/>
          </p:nvPr>
        </p:nvSpPr>
        <p:spPr>
          <a:xfrm>
            <a:off x="457200" y="981075"/>
            <a:ext cx="4038600" cy="5472113"/>
          </a:xfrm>
        </p:spPr>
        <p:txBody>
          <a:bodyPr/>
          <a:lstStyle/>
          <a:p>
            <a:r>
              <a:rPr lang="el-GR" sz="2800" b="1" smtClean="0">
                <a:solidFill>
                  <a:srgbClr val="FFFF00"/>
                </a:solidFill>
              </a:rPr>
              <a:t>Εξέταση επίσης με πίνακες χαμηλού </a:t>
            </a:r>
            <a:r>
              <a:rPr lang="en-US" sz="2800" b="1" smtClean="0">
                <a:solidFill>
                  <a:srgbClr val="FFFF00"/>
                </a:solidFill>
              </a:rPr>
              <a:t>contrast (Pelli-Robson charts) </a:t>
            </a:r>
            <a:r>
              <a:rPr lang="el-GR" sz="2800" b="1" smtClean="0">
                <a:solidFill>
                  <a:srgbClr val="FFFF00"/>
                </a:solidFill>
              </a:rPr>
              <a:t>για να διαπιστώσουμε την απόδοση των οφθαλμών σε χαμηλότερα ποσοστά αντίθεσης όπου μπορεί να έχουμε δραματική μείωση της όρασης.</a:t>
            </a:r>
          </a:p>
        </p:txBody>
      </p:sp>
      <p:pic>
        <p:nvPicPr>
          <p:cNvPr id="50180" name="Picture 5" descr="pellirobson"/>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414838" y="1484313"/>
            <a:ext cx="4230687" cy="4465637"/>
          </a:xfrm>
        </p:spPr>
      </p:pic>
    </p:spTree>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ChangeArrowheads="1"/>
          </p:cNvSpPr>
          <p:nvPr>
            <p:ph type="title"/>
          </p:nvPr>
        </p:nvSpPr>
        <p:spPr/>
        <p:txBody>
          <a:bodyPr/>
          <a:lstStyle/>
          <a:p>
            <a:r>
              <a:rPr lang="en-US" sz="3200" b="1" smtClean="0">
                <a:solidFill>
                  <a:srgbClr val="FF3300"/>
                </a:solidFill>
              </a:rPr>
              <a:t>E</a:t>
            </a:r>
            <a:r>
              <a:rPr lang="el-GR" sz="3200" b="1" smtClean="0">
                <a:solidFill>
                  <a:srgbClr val="FF3300"/>
                </a:solidFill>
              </a:rPr>
              <a:t>ΞΕΤΑΣΗ ΤΟΥ ΑΣΘΕΝΟΥΣ ΜΕ ΧΑΜΗΛΗ ΟΡΑΣΗ</a:t>
            </a:r>
          </a:p>
        </p:txBody>
      </p:sp>
      <p:pic>
        <p:nvPicPr>
          <p:cNvPr id="51203" name="Picture 9" descr="AmslerGridHole"/>
          <p:cNvPicPr>
            <a:picLocks noGrp="1" noChangeAspect="1" noChangeArrowheads="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0" y="957263"/>
            <a:ext cx="3923928" cy="3527425"/>
          </a:xfrm>
        </p:spPr>
      </p:pic>
      <p:pic>
        <p:nvPicPr>
          <p:cNvPr id="51204" name="Picture 8" descr="AmslerGrid"/>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5220072" y="971550"/>
            <a:ext cx="3923928" cy="3465513"/>
          </a:xfrm>
        </p:spPr>
      </p:pic>
      <p:sp>
        <p:nvSpPr>
          <p:cNvPr id="51205" name="Rectangle 4"/>
          <p:cNvSpPr>
            <a:spLocks noGrp="1" noChangeArrowheads="1"/>
          </p:cNvSpPr>
          <p:nvPr>
            <p:ph type="body" sz="half" idx="4294967295"/>
          </p:nvPr>
        </p:nvSpPr>
        <p:spPr>
          <a:xfrm>
            <a:off x="683568" y="4653136"/>
            <a:ext cx="8229600" cy="1755775"/>
          </a:xfrm>
        </p:spPr>
        <p:txBody>
          <a:bodyPr/>
          <a:lstStyle/>
          <a:p>
            <a:pPr>
              <a:lnSpc>
                <a:spcPct val="90000"/>
              </a:lnSpc>
            </a:pPr>
            <a:r>
              <a:rPr lang="el-GR" sz="2400" b="1" dirty="0" smtClean="0">
                <a:solidFill>
                  <a:srgbClr val="FFFF00"/>
                </a:solidFill>
              </a:rPr>
              <a:t>Εξέταση με χάρτη </a:t>
            </a:r>
            <a:r>
              <a:rPr lang="en-US" sz="2400" b="1" dirty="0" err="1" smtClean="0">
                <a:solidFill>
                  <a:srgbClr val="FFFF00"/>
                </a:solidFill>
              </a:rPr>
              <a:t>Amsler</a:t>
            </a:r>
            <a:r>
              <a:rPr lang="el-GR" sz="2400" b="1" dirty="0" smtClean="0">
                <a:solidFill>
                  <a:srgbClr val="FFFF00"/>
                </a:solidFill>
              </a:rPr>
              <a:t> για να αξιολογήσουμε την κατάσταση των κεντρικών οπτικών πεδίων. Κάθε μικρό τετραγωνάκι στον χάρτη αντιστοιχεί σε 1</a:t>
            </a:r>
            <a:r>
              <a:rPr lang="el-GR" sz="2400" b="1" baseline="30000" dirty="0" smtClean="0">
                <a:solidFill>
                  <a:srgbClr val="FFFF00"/>
                </a:solidFill>
              </a:rPr>
              <a:t>0</a:t>
            </a:r>
            <a:r>
              <a:rPr lang="el-GR" sz="2400" b="1" dirty="0" smtClean="0">
                <a:solidFill>
                  <a:srgbClr val="FFFF00"/>
                </a:solidFill>
              </a:rPr>
              <a:t> οπτικού πεδίου για απόσταση ανάγνωσης 30 εκατοστών.</a:t>
            </a:r>
            <a:r>
              <a:rPr lang="en-US" sz="2400" b="1" dirty="0" smtClean="0">
                <a:solidFill>
                  <a:srgbClr val="FFFF00"/>
                </a:solidFill>
              </a:rPr>
              <a:t> </a:t>
            </a:r>
            <a:endParaRPr lang="el-GR" sz="2400" b="1" dirty="0" smtClean="0">
              <a:solidFill>
                <a:srgbClr val="FFFF00"/>
              </a:solidFill>
            </a:endParaRPr>
          </a:p>
        </p:txBody>
      </p:sp>
    </p:spTree>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7531" y="188640"/>
            <a:ext cx="8472941" cy="65626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42244304"/>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147763"/>
            <a:ext cx="8208912" cy="56013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69755721"/>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Rectangle 2"/>
          <p:cNvSpPr>
            <a:spLocks noGrp="1" noChangeArrowheads="1"/>
          </p:cNvSpPr>
          <p:nvPr>
            <p:ph type="title"/>
          </p:nvPr>
        </p:nvSpPr>
        <p:spPr>
          <a:xfrm>
            <a:off x="457200" y="274638"/>
            <a:ext cx="8229600" cy="922337"/>
          </a:xfrm>
        </p:spPr>
        <p:txBody>
          <a:bodyPr/>
          <a:lstStyle/>
          <a:p>
            <a:r>
              <a:rPr lang="en-US" sz="3200" b="1" smtClean="0">
                <a:solidFill>
                  <a:srgbClr val="FF3300"/>
                </a:solidFill>
              </a:rPr>
              <a:t>E</a:t>
            </a:r>
            <a:r>
              <a:rPr lang="el-GR" sz="3200" b="1" smtClean="0">
                <a:solidFill>
                  <a:srgbClr val="FF3300"/>
                </a:solidFill>
              </a:rPr>
              <a:t>ΞΕΤΑΣΗ ΤΟΥ ΑΣΘΕΝΟΥΣ ΜΕ ΧΑΜΗΛΗ ΟΡΑΣΗ</a:t>
            </a:r>
          </a:p>
        </p:txBody>
      </p:sp>
      <p:sp>
        <p:nvSpPr>
          <p:cNvPr id="52227" name="Rectangle 3"/>
          <p:cNvSpPr>
            <a:spLocks noGrp="1" noChangeArrowheads="1"/>
          </p:cNvSpPr>
          <p:nvPr>
            <p:ph type="body" idx="1"/>
          </p:nvPr>
        </p:nvSpPr>
        <p:spPr>
          <a:xfrm>
            <a:off x="457200" y="1268413"/>
            <a:ext cx="8229600" cy="2376487"/>
          </a:xfrm>
        </p:spPr>
        <p:txBody>
          <a:bodyPr/>
          <a:lstStyle/>
          <a:p>
            <a:r>
              <a:rPr lang="el-GR" sz="2800" b="1" dirty="0" smtClean="0">
                <a:solidFill>
                  <a:schemeClr val="accent1"/>
                </a:solidFill>
                <a:latin typeface="Times New Roman" pitchFamily="18" charset="0"/>
              </a:rPr>
              <a:t>Εξέταση εικόνων βυθού, </a:t>
            </a:r>
            <a:r>
              <a:rPr lang="el-GR" sz="2800" b="1" dirty="0" err="1" smtClean="0">
                <a:solidFill>
                  <a:schemeClr val="accent1"/>
                </a:solidFill>
                <a:latin typeface="Times New Roman" pitchFamily="18" charset="0"/>
              </a:rPr>
              <a:t>φλουροαγγειογραφίας</a:t>
            </a:r>
            <a:r>
              <a:rPr lang="el-GR" sz="2800" b="1" dirty="0" smtClean="0">
                <a:solidFill>
                  <a:schemeClr val="accent1"/>
                </a:solidFill>
                <a:latin typeface="Times New Roman" pitchFamily="18" charset="0"/>
              </a:rPr>
              <a:t> που μπορεί να έχει ο ασθενής (ή εικόνες από Η</a:t>
            </a:r>
            <a:r>
              <a:rPr lang="en-US" sz="2800" b="1" dirty="0" smtClean="0">
                <a:solidFill>
                  <a:schemeClr val="accent1"/>
                </a:solidFill>
                <a:latin typeface="Times New Roman" pitchFamily="18" charset="0"/>
              </a:rPr>
              <a:t>RT/OCT).</a:t>
            </a:r>
            <a:r>
              <a:rPr lang="el-GR" sz="2800" b="1" dirty="0" smtClean="0">
                <a:solidFill>
                  <a:schemeClr val="accent1"/>
                </a:solidFill>
                <a:latin typeface="Times New Roman" pitchFamily="18" charset="0"/>
              </a:rPr>
              <a:t> Εάν μπορείτε εξετάσετε τον βυθό στους οφθαλμούς του ασθενούς κατά προτίμηση με την </a:t>
            </a:r>
            <a:r>
              <a:rPr lang="el-GR" sz="2800" b="1" dirty="0" err="1" smtClean="0">
                <a:solidFill>
                  <a:schemeClr val="accent1"/>
                </a:solidFill>
                <a:latin typeface="Times New Roman" pitchFamily="18" charset="0"/>
              </a:rPr>
              <a:t>σχισμοειδή</a:t>
            </a:r>
            <a:r>
              <a:rPr lang="el-GR" sz="2800" b="1" dirty="0" smtClean="0">
                <a:solidFill>
                  <a:schemeClr val="accent1"/>
                </a:solidFill>
                <a:latin typeface="Times New Roman" pitchFamily="18" charset="0"/>
              </a:rPr>
              <a:t> κι έναν φακό </a:t>
            </a:r>
            <a:r>
              <a:rPr lang="en-US" sz="2800" b="1" dirty="0" smtClean="0">
                <a:solidFill>
                  <a:schemeClr val="accent1"/>
                </a:solidFill>
                <a:latin typeface="Times New Roman" pitchFamily="18" charset="0"/>
              </a:rPr>
              <a:t>Volk 60-90D</a:t>
            </a:r>
            <a:endParaRPr lang="el-GR" sz="2800" b="1" dirty="0" smtClean="0">
              <a:solidFill>
                <a:schemeClr val="accent1"/>
              </a:solidFill>
              <a:latin typeface="Times New Roman" pitchFamily="18" charset="0"/>
            </a:endParaRPr>
          </a:p>
          <a:p>
            <a:endParaRPr lang="el-GR" sz="2800" dirty="0" smtClean="0"/>
          </a:p>
        </p:txBody>
      </p:sp>
      <p:pic>
        <p:nvPicPr>
          <p:cNvPr id="52228" name="Picture 5" descr="1hrt-retina-cystoid-macular-edema-cme-reflectance-map"/>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650" y="3644900"/>
            <a:ext cx="3097213" cy="276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229" name="Picture 6" descr="caucasian normal undilated"/>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924300" y="3500438"/>
            <a:ext cx="4643438" cy="3067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Rectangle 3"/>
          <p:cNvSpPr>
            <a:spLocks noGrp="1" noChangeArrowheads="1"/>
          </p:cNvSpPr>
          <p:nvPr>
            <p:ph type="body" idx="1"/>
          </p:nvPr>
        </p:nvSpPr>
        <p:spPr/>
        <p:txBody>
          <a:bodyPr/>
          <a:lstStyle/>
          <a:p>
            <a:pPr>
              <a:lnSpc>
                <a:spcPct val="80000"/>
              </a:lnSpc>
              <a:buFontTx/>
              <a:buNone/>
            </a:pPr>
            <a:r>
              <a:rPr lang="el-GR" sz="2800" b="1" i="1" smtClean="0">
                <a:solidFill>
                  <a:srgbClr val="FFFF00"/>
                </a:solidFill>
              </a:rPr>
              <a:t>Αξιολόγηση της οπτικής λειτουργίας στο</a:t>
            </a:r>
            <a:endParaRPr lang="en-US" sz="2800" b="1" i="1" smtClean="0">
              <a:solidFill>
                <a:srgbClr val="FFFF00"/>
              </a:solidFill>
            </a:endParaRPr>
          </a:p>
          <a:p>
            <a:pPr>
              <a:lnSpc>
                <a:spcPct val="80000"/>
              </a:lnSpc>
              <a:buFontTx/>
              <a:buNone/>
            </a:pPr>
            <a:r>
              <a:rPr lang="el-GR" sz="2800" b="1" i="1" smtClean="0">
                <a:solidFill>
                  <a:srgbClr val="FFFF00"/>
                </a:solidFill>
              </a:rPr>
              <a:t>θάμβος (</a:t>
            </a:r>
            <a:r>
              <a:rPr lang="en-US" sz="2800" b="1" i="1" smtClean="0">
                <a:solidFill>
                  <a:srgbClr val="FFFF00"/>
                </a:solidFill>
              </a:rPr>
              <a:t>glare test)</a:t>
            </a:r>
          </a:p>
          <a:p>
            <a:pPr>
              <a:lnSpc>
                <a:spcPct val="80000"/>
              </a:lnSpc>
            </a:pPr>
            <a:r>
              <a:rPr lang="en-US" sz="2800" b="1" i="1" smtClean="0">
                <a:solidFill>
                  <a:schemeClr val="accent1"/>
                </a:solidFill>
              </a:rPr>
              <a:t>H </a:t>
            </a:r>
            <a:r>
              <a:rPr lang="el-GR" sz="2800" b="1" i="1" smtClean="0">
                <a:solidFill>
                  <a:schemeClr val="accent1"/>
                </a:solidFill>
              </a:rPr>
              <a:t>οπτική λειτουργία είναι μειωμένη σε περίπτωση αδιαφανών οπτικών μέσων καθώς και στις ωχροπάθειες. Το </a:t>
            </a:r>
            <a:r>
              <a:rPr lang="en-US" sz="2800" b="1" i="1" smtClean="0">
                <a:solidFill>
                  <a:schemeClr val="accent1"/>
                </a:solidFill>
              </a:rPr>
              <a:t>test </a:t>
            </a:r>
            <a:r>
              <a:rPr lang="el-GR" sz="2800" b="1" i="1" smtClean="0">
                <a:solidFill>
                  <a:schemeClr val="accent1"/>
                </a:solidFill>
              </a:rPr>
              <a:t>έχει αξία και για περιπτώσεις όπου μια πάθηση του αμφ/δούς συνυπάρχει με καταρράκτη (κυρίως φλοιώδους και οπισθίου περιφακίου) και αν η όραση μειώνεται πολύ όταν «θαμπώνεται» ο οφθαλμός αυτό αποτελεί ένδειξη για χειρουργική αφαίρεση του καταρράκτη</a:t>
            </a:r>
          </a:p>
        </p:txBody>
      </p:sp>
      <p:sp>
        <p:nvSpPr>
          <p:cNvPr id="53251" name="Rectangle 5"/>
          <p:cNvSpPr>
            <a:spLocks noGrp="1" noChangeArrowheads="1"/>
          </p:cNvSpPr>
          <p:nvPr>
            <p:ph type="title"/>
          </p:nvPr>
        </p:nvSpPr>
        <p:spPr/>
        <p:txBody>
          <a:bodyPr/>
          <a:lstStyle/>
          <a:p>
            <a:r>
              <a:rPr lang="en-US" sz="3200" b="1" smtClean="0">
                <a:solidFill>
                  <a:srgbClr val="FF3300"/>
                </a:solidFill>
              </a:rPr>
              <a:t>E</a:t>
            </a:r>
            <a:r>
              <a:rPr lang="el-GR" sz="3200" b="1" smtClean="0">
                <a:solidFill>
                  <a:srgbClr val="FF3300"/>
                </a:solidFill>
              </a:rPr>
              <a:t>ΞΕΤΑΣΗ ΤΟΥ ΑΣΘΕΝΟΥΣ ΜΕ ΧΑΜΗΛΗ ΟΡΑΣΗ</a:t>
            </a:r>
          </a:p>
        </p:txBody>
      </p:sp>
    </p:spTree>
  </p:cSld>
  <p:clrMapOvr>
    <a:masterClrMapping/>
  </p:clrMapOvr>
  <p:timing>
    <p:tnLst>
      <p:par>
        <p:cTn id="1" dur="indefinite" restart="never" nodeType="tmRoot"/>
      </p:par>
    </p:tn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Rectangle 4"/>
          <p:cNvSpPr>
            <a:spLocks noGrp="1" noChangeArrowheads="1"/>
          </p:cNvSpPr>
          <p:nvPr>
            <p:ph type="title"/>
          </p:nvPr>
        </p:nvSpPr>
        <p:spPr>
          <a:xfrm>
            <a:off x="457200" y="274638"/>
            <a:ext cx="8229600" cy="706437"/>
          </a:xfrm>
        </p:spPr>
        <p:txBody>
          <a:bodyPr/>
          <a:lstStyle/>
          <a:p>
            <a:r>
              <a:rPr lang="en-US" sz="3600" b="1" smtClean="0">
                <a:solidFill>
                  <a:srgbClr val="A50021"/>
                </a:solidFill>
              </a:rPr>
              <a:t>GLARE TEST</a:t>
            </a:r>
            <a:endParaRPr lang="el-GR" sz="3600" b="1" smtClean="0">
              <a:solidFill>
                <a:srgbClr val="A50021"/>
              </a:solidFill>
            </a:endParaRPr>
          </a:p>
        </p:txBody>
      </p:sp>
      <p:pic>
        <p:nvPicPr>
          <p:cNvPr id="54275" name="Picture 5"/>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395288" y="1050925"/>
            <a:ext cx="5616575" cy="5559425"/>
          </a:xfrm>
        </p:spPr>
      </p:pic>
      <p:pic>
        <p:nvPicPr>
          <p:cNvPr id="54276" name="Picture 6" descr="Mentor BAT front view"/>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300788" y="1268413"/>
            <a:ext cx="2501900" cy="5184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298" name="Rectangle 2"/>
          <p:cNvSpPr>
            <a:spLocks noGrp="1" noChangeArrowheads="1"/>
          </p:cNvSpPr>
          <p:nvPr>
            <p:ph type="title"/>
          </p:nvPr>
        </p:nvSpPr>
        <p:spPr/>
        <p:txBody>
          <a:bodyPr/>
          <a:lstStyle/>
          <a:p>
            <a:pPr eaLnBrk="1" hangingPunct="1"/>
            <a:r>
              <a:rPr lang="el-GR" sz="3600" b="1" smtClean="0">
                <a:solidFill>
                  <a:srgbClr val="FF3300"/>
                </a:solidFill>
              </a:rPr>
              <a:t>ΒΟΗΘΗΜΑΤΑ ΧΑΜΗΛΗΣ ΟΡΑΣΗΣ</a:t>
            </a:r>
          </a:p>
        </p:txBody>
      </p:sp>
      <p:sp>
        <p:nvSpPr>
          <p:cNvPr id="55299" name="Content Placeholder 3"/>
          <p:cNvSpPr>
            <a:spLocks noGrp="1"/>
          </p:cNvSpPr>
          <p:nvPr>
            <p:ph idx="1"/>
          </p:nvPr>
        </p:nvSpPr>
        <p:spPr>
          <a:solidFill>
            <a:srgbClr val="FFFF00"/>
          </a:solidFill>
        </p:spPr>
        <p:txBody>
          <a:bodyPr/>
          <a:lstStyle/>
          <a:p>
            <a:r>
              <a:rPr lang="en-US" b="1" smtClean="0">
                <a:solidFill>
                  <a:srgbClr val="FF3300"/>
                </a:solidFill>
              </a:rPr>
              <a:t>O</a:t>
            </a:r>
            <a:r>
              <a:rPr lang="el-GR" b="1" smtClean="0">
                <a:solidFill>
                  <a:srgbClr val="FF3300"/>
                </a:solidFill>
              </a:rPr>
              <a:t>ΠΤΙΚΑ ΒΟΗΘΗΜΑΤΑ</a:t>
            </a:r>
          </a:p>
          <a:p>
            <a:pPr>
              <a:buFontTx/>
              <a:buAutoNum type="arabicPeriod"/>
            </a:pPr>
            <a:r>
              <a:rPr lang="el-GR" smtClean="0"/>
              <a:t>ΜΕΓΕΘΥΝΤΙΚΟΙ ΦΑΚΟΙ ΧΕΙΡΟΣ</a:t>
            </a:r>
          </a:p>
          <a:p>
            <a:pPr>
              <a:buFontTx/>
              <a:buAutoNum type="arabicPeriod"/>
            </a:pPr>
            <a:r>
              <a:rPr lang="el-GR" smtClean="0"/>
              <a:t>ΜΕΓΕΘΥΝΤΙΚΟΙ ΦΑΚΟΙ ΜΕ ΒΑΣΗ</a:t>
            </a:r>
          </a:p>
          <a:p>
            <a:pPr>
              <a:buFontTx/>
              <a:buAutoNum type="arabicPeriod"/>
            </a:pPr>
            <a:r>
              <a:rPr lang="el-GR" smtClean="0"/>
              <a:t>ΙΣΧΥΡΟΙ ΘΕΤΙΚΟΙ ΦΑΚΟΙ ΣΕ ΓΥΑΛΙΑ (ΜΙΚΡΟΣΚΟΠΙΚΟΙ ΦΑΚΟΙ)</a:t>
            </a:r>
          </a:p>
          <a:p>
            <a:pPr>
              <a:buFontTx/>
              <a:buAutoNum type="arabicPeriod"/>
            </a:pPr>
            <a:r>
              <a:rPr lang="el-GR" smtClean="0"/>
              <a:t>ΤΗΛΕΣΚΟΠΙΑ</a:t>
            </a:r>
          </a:p>
          <a:p>
            <a:pPr>
              <a:buFontTx/>
              <a:buAutoNum type="arabicPeriod"/>
            </a:pPr>
            <a:r>
              <a:rPr lang="el-GR" smtClean="0"/>
              <a:t>ΜΕΓΕΘΥΝΤΙΚΟΙ ΧΑΡΑΚΕΣ ΚΑΙ </a:t>
            </a:r>
            <a:r>
              <a:rPr lang="en-US" smtClean="0"/>
              <a:t>BRIGHT FIELD </a:t>
            </a:r>
            <a:r>
              <a:rPr lang="el-GR" smtClean="0"/>
              <a:t>ΜΑ</a:t>
            </a:r>
            <a:r>
              <a:rPr lang="en-US" smtClean="0"/>
              <a:t>GNIFIERS</a:t>
            </a:r>
          </a:p>
          <a:p>
            <a:pPr>
              <a:buFontTx/>
              <a:buNone/>
            </a:pPr>
            <a:endParaRPr lang="el-GR" smtClean="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Rectangle 2"/>
          <p:cNvSpPr>
            <a:spLocks noGrp="1" noChangeArrowheads="1"/>
          </p:cNvSpPr>
          <p:nvPr>
            <p:ph type="title"/>
          </p:nvPr>
        </p:nvSpPr>
        <p:spPr>
          <a:xfrm>
            <a:off x="468313" y="260350"/>
            <a:ext cx="8218487" cy="668338"/>
          </a:xfrm>
        </p:spPr>
        <p:txBody>
          <a:bodyPr/>
          <a:lstStyle/>
          <a:p>
            <a:pPr eaLnBrk="1" hangingPunct="1"/>
            <a:r>
              <a:rPr lang="el-GR" sz="3600" b="1" smtClean="0">
                <a:solidFill>
                  <a:srgbClr val="FF3300"/>
                </a:solidFill>
              </a:rPr>
              <a:t>ΑΙΤΙΕΣ ΤΗΣ ΧΑΜΗΛΗΣ ΟΡΑΣΗΣ</a:t>
            </a:r>
            <a:r>
              <a:rPr lang="en-US" sz="3600" b="1" smtClean="0">
                <a:solidFill>
                  <a:srgbClr val="FF3300"/>
                </a:solidFill>
              </a:rPr>
              <a:t> – </a:t>
            </a:r>
            <a:r>
              <a:rPr lang="el-GR" sz="3600" b="1" smtClean="0">
                <a:solidFill>
                  <a:srgbClr val="FF3300"/>
                </a:solidFill>
              </a:rPr>
              <a:t>ΣΤΑΤΙΣΤΙΚΑ  </a:t>
            </a:r>
            <a:r>
              <a:rPr lang="en-US" sz="3600" b="1" smtClean="0">
                <a:solidFill>
                  <a:srgbClr val="FF3300"/>
                </a:solidFill>
              </a:rPr>
              <a:t>II</a:t>
            </a:r>
            <a:endParaRPr lang="el-GR" sz="3600" b="1" smtClean="0">
              <a:solidFill>
                <a:srgbClr val="FF3300"/>
              </a:solidFill>
            </a:endParaRPr>
          </a:p>
        </p:txBody>
      </p:sp>
      <p:sp>
        <p:nvSpPr>
          <p:cNvPr id="7171" name="Rectangle 3"/>
          <p:cNvSpPr>
            <a:spLocks noGrp="1" noChangeArrowheads="1"/>
          </p:cNvSpPr>
          <p:nvPr>
            <p:ph type="body" idx="1"/>
          </p:nvPr>
        </p:nvSpPr>
        <p:spPr>
          <a:xfrm>
            <a:off x="457200" y="1125538"/>
            <a:ext cx="8229600" cy="5399087"/>
          </a:xfrm>
        </p:spPr>
        <p:txBody>
          <a:bodyPr/>
          <a:lstStyle/>
          <a:p>
            <a:pPr eaLnBrk="1" hangingPunct="1">
              <a:lnSpc>
                <a:spcPct val="80000"/>
              </a:lnSpc>
            </a:pPr>
            <a:r>
              <a:rPr lang="el-GR" sz="1800" b="1" smtClean="0">
                <a:solidFill>
                  <a:srgbClr val="FFFF00"/>
                </a:solidFill>
              </a:rPr>
              <a:t># </a:t>
            </a:r>
            <a:r>
              <a:rPr lang="en-US" sz="1800" b="1" smtClean="0">
                <a:solidFill>
                  <a:srgbClr val="FFFF00"/>
                </a:solidFill>
              </a:rPr>
              <a:t>O </a:t>
            </a:r>
            <a:r>
              <a:rPr lang="el-GR" sz="1800" b="1" smtClean="0">
                <a:solidFill>
                  <a:srgbClr val="FFFF00"/>
                </a:solidFill>
              </a:rPr>
              <a:t>καταρράκτης προσβάλλει 1 στους 6 Αμερικανούς άνω των 40 ετών και 1 στους 2 σε ηλικίες άνω των 80 ετών. Φαίνεται, δε, να προσβάλλει περισσότερο εύκολα τις γυναίκες (</a:t>
            </a:r>
            <a:r>
              <a:rPr lang="en-US" sz="1800" b="1" smtClean="0">
                <a:solidFill>
                  <a:srgbClr val="FFFF00"/>
                </a:solidFill>
              </a:rPr>
              <a:t>Prevent Blindness America</a:t>
            </a:r>
            <a:r>
              <a:rPr lang="el-GR" sz="1800" b="1" smtClean="0">
                <a:solidFill>
                  <a:srgbClr val="FFFF00"/>
                </a:solidFill>
              </a:rPr>
              <a:t>, 2002)</a:t>
            </a:r>
            <a:endParaRPr lang="en-US" sz="1800" b="1" smtClean="0">
              <a:solidFill>
                <a:srgbClr val="FFFF00"/>
              </a:solidFill>
            </a:endParaRPr>
          </a:p>
          <a:p>
            <a:pPr eaLnBrk="1" hangingPunct="1">
              <a:lnSpc>
                <a:spcPct val="80000"/>
              </a:lnSpc>
            </a:pPr>
            <a:endParaRPr lang="el-GR" sz="1800" b="1" smtClean="0">
              <a:solidFill>
                <a:srgbClr val="FFFF00"/>
              </a:solidFill>
            </a:endParaRPr>
          </a:p>
          <a:p>
            <a:pPr eaLnBrk="1" hangingPunct="1">
              <a:lnSpc>
                <a:spcPct val="80000"/>
              </a:lnSpc>
            </a:pPr>
            <a:r>
              <a:rPr lang="el-GR" sz="1800" b="1" smtClean="0">
                <a:solidFill>
                  <a:srgbClr val="FFFF00"/>
                </a:solidFill>
              </a:rPr>
              <a:t># Παγκοσμίως υπολογίζεται ότι περί τα 20.000.000 άνθρωποι τυφλώνονται από καταρράκτη</a:t>
            </a:r>
            <a:endParaRPr lang="en-US" sz="1800" b="1" smtClean="0">
              <a:solidFill>
                <a:srgbClr val="FFFF00"/>
              </a:solidFill>
            </a:endParaRPr>
          </a:p>
          <a:p>
            <a:pPr eaLnBrk="1" hangingPunct="1">
              <a:lnSpc>
                <a:spcPct val="80000"/>
              </a:lnSpc>
            </a:pPr>
            <a:endParaRPr lang="el-GR" sz="1800" b="1" smtClean="0">
              <a:solidFill>
                <a:srgbClr val="FFFF00"/>
              </a:solidFill>
            </a:endParaRPr>
          </a:p>
          <a:p>
            <a:pPr eaLnBrk="1" hangingPunct="1">
              <a:lnSpc>
                <a:spcPct val="80000"/>
              </a:lnSpc>
            </a:pPr>
            <a:r>
              <a:rPr lang="el-GR" sz="1800" b="1" smtClean="0">
                <a:solidFill>
                  <a:srgbClr val="FFFF00"/>
                </a:solidFill>
              </a:rPr>
              <a:t># Περίπου 19 εκατομμύρια Αμερικανοί πάσχουν από Διαβήτη. Από αυτούς περίπου οι το 1/3 δεν το γνώριζε.</a:t>
            </a:r>
            <a:endParaRPr lang="en-US" sz="1800" b="1" smtClean="0">
              <a:solidFill>
                <a:srgbClr val="FFFF00"/>
              </a:solidFill>
            </a:endParaRPr>
          </a:p>
          <a:p>
            <a:pPr eaLnBrk="1" hangingPunct="1">
              <a:lnSpc>
                <a:spcPct val="80000"/>
              </a:lnSpc>
            </a:pPr>
            <a:endParaRPr lang="el-GR" sz="1800" b="1" smtClean="0">
              <a:solidFill>
                <a:srgbClr val="FFFF00"/>
              </a:solidFill>
            </a:endParaRPr>
          </a:p>
          <a:p>
            <a:pPr eaLnBrk="1" hangingPunct="1">
              <a:lnSpc>
                <a:spcPct val="80000"/>
              </a:lnSpc>
            </a:pPr>
            <a:r>
              <a:rPr lang="el-GR" sz="1800" b="1" smtClean="0">
                <a:solidFill>
                  <a:srgbClr val="FFFF00"/>
                </a:solidFill>
              </a:rPr>
              <a:t># Περίπου 6.000.000 Αμερικανοί (40%) από τους πάσχοντες από διαβήτη, πάσχουν από Διαβητική Αμφιβληστροειδοπάθεια</a:t>
            </a:r>
            <a:endParaRPr lang="en-US" sz="1800" b="1" smtClean="0">
              <a:solidFill>
                <a:srgbClr val="FFFF00"/>
              </a:solidFill>
            </a:endParaRPr>
          </a:p>
          <a:p>
            <a:pPr eaLnBrk="1" hangingPunct="1">
              <a:lnSpc>
                <a:spcPct val="80000"/>
              </a:lnSpc>
            </a:pPr>
            <a:endParaRPr lang="el-GR" sz="1800" b="1" smtClean="0">
              <a:solidFill>
                <a:srgbClr val="FFFF00"/>
              </a:solidFill>
            </a:endParaRPr>
          </a:p>
          <a:p>
            <a:pPr eaLnBrk="1" hangingPunct="1">
              <a:lnSpc>
                <a:spcPct val="80000"/>
              </a:lnSpc>
            </a:pPr>
            <a:r>
              <a:rPr lang="el-GR" sz="1800" b="1" smtClean="0">
                <a:solidFill>
                  <a:srgbClr val="FFFF00"/>
                </a:solidFill>
              </a:rPr>
              <a:t># Η διαβητική Αμφιβληστροειδοπάθεια είναι η κυρίαρχη αιτία τύφλωσης/χαμηλής όρασης για τις ηλικίες 20-70 ετών (Α</a:t>
            </a:r>
            <a:r>
              <a:rPr lang="en-US" sz="1800" b="1" smtClean="0">
                <a:solidFill>
                  <a:srgbClr val="FFFF00"/>
                </a:solidFill>
              </a:rPr>
              <a:t>merican Diabetes Association</a:t>
            </a:r>
            <a:r>
              <a:rPr lang="el-GR" sz="1800" b="1" smtClean="0">
                <a:solidFill>
                  <a:srgbClr val="FFFF00"/>
                </a:solidFill>
              </a:rPr>
              <a:t>)</a:t>
            </a:r>
            <a:endParaRPr lang="en-US" sz="1800" b="1" smtClean="0">
              <a:solidFill>
                <a:srgbClr val="FFFF00"/>
              </a:solidFill>
            </a:endParaRPr>
          </a:p>
          <a:p>
            <a:pPr eaLnBrk="1" hangingPunct="1">
              <a:lnSpc>
                <a:spcPct val="80000"/>
              </a:lnSpc>
            </a:pPr>
            <a:endParaRPr lang="el-GR" sz="1800" b="1" smtClean="0">
              <a:solidFill>
                <a:srgbClr val="FFFF00"/>
              </a:solidFill>
            </a:endParaRPr>
          </a:p>
          <a:p>
            <a:pPr eaLnBrk="1" hangingPunct="1">
              <a:lnSpc>
                <a:spcPct val="80000"/>
              </a:lnSpc>
            </a:pPr>
            <a:r>
              <a:rPr lang="el-GR" sz="1800" b="1" smtClean="0">
                <a:solidFill>
                  <a:srgbClr val="FFFF00"/>
                </a:solidFill>
              </a:rPr>
              <a:t># Μεταξύ των ατόμων που πάσχουν από Νεανικό Διαβήτη, το 25% θα έχει Διαβητική Αμφιβληστροειδοπάθεια σε 5 έτη, περίπου 60% μετά από 10 έτη και το 80% μετά από 15 έτη.</a:t>
            </a:r>
          </a:p>
        </p:txBody>
      </p:sp>
    </p:spTree>
  </p:cSld>
  <p:clrMapOvr>
    <a:masterClrMapping/>
  </p:clrMapOvr>
  <p:timing>
    <p:tnLst>
      <p:par>
        <p:cTn id="1" dur="indefinite" restart="never" nodeType="tmRoot"/>
      </p:par>
    </p:tn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2" name="Title 1"/>
          <p:cNvSpPr>
            <a:spLocks noGrp="1"/>
          </p:cNvSpPr>
          <p:nvPr>
            <p:ph type="title"/>
          </p:nvPr>
        </p:nvSpPr>
        <p:spPr>
          <a:xfrm>
            <a:off x="457200" y="260350"/>
            <a:ext cx="8229600" cy="792163"/>
          </a:xfrm>
        </p:spPr>
        <p:txBody>
          <a:bodyPr/>
          <a:lstStyle/>
          <a:p>
            <a:r>
              <a:rPr lang="el-GR" sz="3600" b="1" smtClean="0">
                <a:solidFill>
                  <a:srgbClr val="FF3300"/>
                </a:solidFill>
              </a:rPr>
              <a:t>ΒΟΗΘΗΜΑΤΑ ΧΑΜΗΛΗΣ ΟΡΑΣΗΣ</a:t>
            </a:r>
            <a:endParaRPr lang="el-GR" sz="3600" smtClean="0"/>
          </a:p>
        </p:txBody>
      </p:sp>
      <p:sp>
        <p:nvSpPr>
          <p:cNvPr id="56323" name="Content Placeholder 2"/>
          <p:cNvSpPr>
            <a:spLocks noGrp="1"/>
          </p:cNvSpPr>
          <p:nvPr>
            <p:ph idx="1"/>
          </p:nvPr>
        </p:nvSpPr>
        <p:spPr>
          <a:xfrm>
            <a:off x="468313" y="1052513"/>
            <a:ext cx="8229600" cy="5256212"/>
          </a:xfrm>
          <a:solidFill>
            <a:srgbClr val="00B0F0"/>
          </a:solidFill>
          <a:ln>
            <a:solidFill>
              <a:srgbClr val="FF3300"/>
            </a:solidFill>
            <a:miter lim="800000"/>
            <a:headEnd/>
            <a:tailEnd/>
          </a:ln>
        </p:spPr>
        <p:txBody>
          <a:bodyPr/>
          <a:lstStyle/>
          <a:p>
            <a:r>
              <a:rPr lang="en-US" b="1" smtClean="0"/>
              <a:t>H</a:t>
            </a:r>
            <a:r>
              <a:rPr lang="el-GR" b="1" smtClean="0"/>
              <a:t>ΛΕΚΤΡΟΝΙΚΑ ΒΟΗΘΗΜΑΤΑ</a:t>
            </a:r>
          </a:p>
          <a:p>
            <a:pPr>
              <a:buFontTx/>
              <a:buAutoNum type="arabicPeriod"/>
            </a:pPr>
            <a:r>
              <a:rPr lang="el-GR" b="1" smtClean="0">
                <a:solidFill>
                  <a:srgbClr val="FFFFFF"/>
                </a:solidFill>
              </a:rPr>
              <a:t>ΗΛΕΚΤΡΟΝΙΚΟΙ ΜΕΓΕΘΥΝΤΕΣ ΟΘΟΝΗΣ (</a:t>
            </a:r>
            <a:r>
              <a:rPr lang="en-US" b="1" smtClean="0">
                <a:solidFill>
                  <a:srgbClr val="FFFFFF"/>
                </a:solidFill>
              </a:rPr>
              <a:t>CCTVs)</a:t>
            </a:r>
            <a:endParaRPr lang="el-GR" b="1" smtClean="0">
              <a:solidFill>
                <a:srgbClr val="FFFFFF"/>
              </a:solidFill>
            </a:endParaRPr>
          </a:p>
        </p:txBody>
      </p:sp>
      <p:pic>
        <p:nvPicPr>
          <p:cNvPr id="56324" name="Picture 5" descr="CV-mono-book"/>
          <p:cNvPicPr>
            <a:picLocks noChangeAspect="1" noChangeArrowheads="1"/>
          </p:cNvPicPr>
          <p:nvPr/>
        </p:nvPicPr>
        <p:blipFill>
          <a:blip r:embed="rId2" cstate="print">
            <a:lum bright="-12000" contrast="6000"/>
            <a:extLst>
              <a:ext uri="{28A0092B-C50C-407E-A947-70E740481C1C}">
                <a14:useLocalDpi xmlns:a14="http://schemas.microsoft.com/office/drawing/2010/main" val="0"/>
              </a:ext>
            </a:extLst>
          </a:blip>
          <a:srcRect/>
          <a:stretch>
            <a:fillRect/>
          </a:stretch>
        </p:blipFill>
        <p:spPr bwMode="auto">
          <a:xfrm>
            <a:off x="2484438" y="2708275"/>
            <a:ext cx="4392612" cy="3384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Title 3"/>
          <p:cNvSpPr>
            <a:spLocks noGrp="1"/>
          </p:cNvSpPr>
          <p:nvPr>
            <p:ph type="title"/>
          </p:nvPr>
        </p:nvSpPr>
        <p:spPr>
          <a:xfrm>
            <a:off x="457200" y="0"/>
            <a:ext cx="8229600" cy="1071563"/>
          </a:xfrm>
        </p:spPr>
        <p:txBody>
          <a:bodyPr/>
          <a:lstStyle/>
          <a:p>
            <a:r>
              <a:rPr lang="en-US" sz="3600" b="1" smtClean="0">
                <a:solidFill>
                  <a:srgbClr val="C00000"/>
                </a:solidFill>
              </a:rPr>
              <a:t>M</a:t>
            </a:r>
            <a:r>
              <a:rPr lang="el-GR" sz="3600" b="1" smtClean="0">
                <a:solidFill>
                  <a:srgbClr val="C00000"/>
                </a:solidFill>
              </a:rPr>
              <a:t>ΕΓΕΘΥΝΤΙΚΟΙ ΦΑΚΟΙ ΧΕΙΡΟΣ</a:t>
            </a:r>
          </a:p>
        </p:txBody>
      </p:sp>
      <p:sp>
        <p:nvSpPr>
          <p:cNvPr id="57347" name="Content Placeholder 4"/>
          <p:cNvSpPr>
            <a:spLocks noGrp="1"/>
          </p:cNvSpPr>
          <p:nvPr>
            <p:ph sz="half" idx="1"/>
          </p:nvPr>
        </p:nvSpPr>
        <p:spPr>
          <a:xfrm>
            <a:off x="285750" y="857250"/>
            <a:ext cx="5786438" cy="5268913"/>
          </a:xfrm>
        </p:spPr>
        <p:txBody>
          <a:bodyPr/>
          <a:lstStyle/>
          <a:p>
            <a:r>
              <a:rPr lang="el-GR" sz="2400" b="1" smtClean="0">
                <a:solidFill>
                  <a:srgbClr val="FFFF00"/>
                </a:solidFill>
              </a:rPr>
              <a:t>Είναι ισχυροί θετικοί φακοί τοποθετημενοι σε μεταλλικό ή πλαστικό πλαίσιο και μπορούν να φέρουν και δικό τους φωτισμό (οι πλέον σύγχρονοι με λυχνίες </a:t>
            </a:r>
            <a:r>
              <a:rPr lang="en-US" sz="2400" b="1" smtClean="0">
                <a:solidFill>
                  <a:srgbClr val="FFFF00"/>
                </a:solidFill>
              </a:rPr>
              <a:t>LED). </a:t>
            </a:r>
            <a:r>
              <a:rPr lang="el-GR" sz="2400" b="1" smtClean="0">
                <a:solidFill>
                  <a:srgbClr val="FFFF00"/>
                </a:solidFill>
              </a:rPr>
              <a:t>Βασίζονται στην βασική ιδιότητα των θετικών φακών κατά την οποία αντικείμενο που τοποθετείται στην εστιακή απόσταση του φακού  αποδίδει παράλληλες ακτίνες  εξερχόμενες του φακού και δεν απαιτείται προσαρμογή από τον χρήστη</a:t>
            </a:r>
          </a:p>
        </p:txBody>
      </p:sp>
      <p:pic>
        <p:nvPicPr>
          <p:cNvPr id="57348" name="Picture 10" descr="5203%20web"/>
          <p:cNvPicPr>
            <a:picLocks noGrp="1" noChangeAspect="1" noChangeArrowheads="1"/>
          </p:cNvPicPr>
          <p:nvPr>
            <p:ph sz="half" idx="4294967295"/>
          </p:nvPr>
        </p:nvPicPr>
        <p:blipFill>
          <a:blip r:embed="rId2" cstate="print">
            <a:extLst>
              <a:ext uri="{28A0092B-C50C-407E-A947-70E740481C1C}">
                <a14:useLocalDpi xmlns:a14="http://schemas.microsoft.com/office/drawing/2010/main" val="0"/>
              </a:ext>
            </a:extLst>
          </a:blip>
          <a:srcRect/>
          <a:stretch>
            <a:fillRect/>
          </a:stretch>
        </p:blipFill>
        <p:spPr>
          <a:xfrm>
            <a:off x="6084888" y="954088"/>
            <a:ext cx="2808287" cy="2187575"/>
          </a:xfrm>
        </p:spPr>
      </p:pic>
      <p:pic>
        <p:nvPicPr>
          <p:cNvPr id="57349" name="Picture 11" descr="ATMaxSquweb"/>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84888" y="3424238"/>
            <a:ext cx="2808287" cy="19494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Title 1"/>
          <p:cNvSpPr>
            <a:spLocks noGrp="1"/>
          </p:cNvSpPr>
          <p:nvPr>
            <p:ph type="title"/>
          </p:nvPr>
        </p:nvSpPr>
        <p:spPr/>
        <p:txBody>
          <a:bodyPr/>
          <a:lstStyle/>
          <a:p>
            <a:r>
              <a:rPr lang="en-US" sz="3600" b="1" smtClean="0">
                <a:solidFill>
                  <a:srgbClr val="C00000"/>
                </a:solidFill>
              </a:rPr>
              <a:t>M</a:t>
            </a:r>
            <a:r>
              <a:rPr lang="el-GR" sz="3600" b="1" smtClean="0">
                <a:solidFill>
                  <a:srgbClr val="C00000"/>
                </a:solidFill>
              </a:rPr>
              <a:t>ΕΓΕΘΥΝΤΙΚΟΙ ΦΑΚΟΙ ΧΕΙΡΟΣ</a:t>
            </a:r>
            <a:endParaRPr lang="el-GR" sz="3600" smtClean="0"/>
          </a:p>
        </p:txBody>
      </p:sp>
      <p:sp>
        <p:nvSpPr>
          <p:cNvPr id="58371" name="Content Placeholder 2"/>
          <p:cNvSpPr>
            <a:spLocks noGrp="1"/>
          </p:cNvSpPr>
          <p:nvPr>
            <p:ph sz="half" idx="1"/>
          </p:nvPr>
        </p:nvSpPr>
        <p:spPr>
          <a:xfrm>
            <a:off x="457200" y="1214438"/>
            <a:ext cx="5472113" cy="5286375"/>
          </a:xfrm>
        </p:spPr>
        <p:txBody>
          <a:bodyPr/>
          <a:lstStyle/>
          <a:p>
            <a:r>
              <a:rPr lang="el-GR" sz="2400" b="1" smtClean="0">
                <a:solidFill>
                  <a:srgbClr val="FF9933"/>
                </a:solidFill>
              </a:rPr>
              <a:t>Για  τους μεγεθυντικούς Φακούς ισχύουν , ως προς την μεγεθυντική τους αξία (Μεγέθυνση) οι παρακάτω τύποι</a:t>
            </a:r>
            <a:r>
              <a:rPr lang="en-US" sz="2400" b="1" smtClean="0">
                <a:solidFill>
                  <a:srgbClr val="FF9933"/>
                </a:solidFill>
              </a:rPr>
              <a:t>:</a:t>
            </a:r>
          </a:p>
          <a:p>
            <a:pPr>
              <a:buFontTx/>
              <a:buAutoNum type="arabicPeriod"/>
            </a:pPr>
            <a:r>
              <a:rPr lang="en-US" sz="2400" b="1" smtClean="0">
                <a:solidFill>
                  <a:srgbClr val="FF9933"/>
                </a:solidFill>
              </a:rPr>
              <a:t>M=F/4</a:t>
            </a:r>
          </a:p>
          <a:p>
            <a:pPr>
              <a:buFontTx/>
              <a:buAutoNum type="arabicPeriod"/>
            </a:pPr>
            <a:r>
              <a:rPr lang="en-US" sz="2400" b="1" smtClean="0">
                <a:solidFill>
                  <a:srgbClr val="FF9933"/>
                </a:solidFill>
              </a:rPr>
              <a:t>M=F/2,5</a:t>
            </a:r>
          </a:p>
          <a:p>
            <a:pPr>
              <a:buFontTx/>
              <a:buAutoNum type="arabicPeriod"/>
            </a:pPr>
            <a:r>
              <a:rPr lang="en-US" sz="2400" b="1" smtClean="0">
                <a:solidFill>
                  <a:srgbClr val="FF9933"/>
                </a:solidFill>
              </a:rPr>
              <a:t>M=(F/4) +1 </a:t>
            </a:r>
          </a:p>
          <a:p>
            <a:pPr>
              <a:buFontTx/>
              <a:buNone/>
            </a:pPr>
            <a:r>
              <a:rPr lang="en-US" sz="2400" b="1" smtClean="0">
                <a:solidFill>
                  <a:srgbClr val="FF9933"/>
                </a:solidFill>
              </a:rPr>
              <a:t>O </a:t>
            </a:r>
            <a:r>
              <a:rPr lang="el-GR" sz="2400" b="1" smtClean="0">
                <a:solidFill>
                  <a:srgbClr val="FF9933"/>
                </a:solidFill>
              </a:rPr>
              <a:t>τελευταίος είναι και αυτός που χρησιμοποιείται πλέον από τους περισσσότερους κατασκευαστές μεγεθυντικών φακών</a:t>
            </a:r>
          </a:p>
        </p:txBody>
      </p:sp>
    </p:spTree>
  </p:cSld>
  <p:clrMapOvr>
    <a:masterClrMapping/>
  </p:clrMapOvr>
  <p:timing>
    <p:tnLst>
      <p:par>
        <p:cTn id="1" dur="indefinite" restart="never" nodeType="tmRoot"/>
      </p:par>
    </p:tn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1 - Τίτλος"/>
          <p:cNvSpPr>
            <a:spLocks noGrp="1"/>
          </p:cNvSpPr>
          <p:nvPr>
            <p:ph type="title" idx="4294967295"/>
          </p:nvPr>
        </p:nvSpPr>
        <p:spPr>
          <a:xfrm>
            <a:off x="457200" y="274638"/>
            <a:ext cx="8229600" cy="796925"/>
          </a:xfrm>
        </p:spPr>
        <p:txBody>
          <a:bodyPr/>
          <a:lstStyle/>
          <a:p>
            <a:r>
              <a:rPr lang="en-US" sz="3200" b="1" smtClean="0">
                <a:solidFill>
                  <a:srgbClr val="C00000"/>
                </a:solidFill>
              </a:rPr>
              <a:t>M</a:t>
            </a:r>
            <a:r>
              <a:rPr lang="el-GR" sz="3200" b="1" smtClean="0">
                <a:solidFill>
                  <a:srgbClr val="C00000"/>
                </a:solidFill>
              </a:rPr>
              <a:t>ΕΓΕΘΥΝΤΙΚΟΙ ΦΑΚΟΙ ΧΕΙΡΟΣ</a:t>
            </a:r>
            <a:endParaRPr lang="el-GR" sz="3200" smtClean="0"/>
          </a:p>
        </p:txBody>
      </p:sp>
      <p:sp>
        <p:nvSpPr>
          <p:cNvPr id="59395" name="2 - Θέση περιεχομένου"/>
          <p:cNvSpPr>
            <a:spLocks noGrp="1"/>
          </p:cNvSpPr>
          <p:nvPr>
            <p:ph sz="half" idx="4294967295"/>
          </p:nvPr>
        </p:nvSpPr>
        <p:spPr>
          <a:xfrm>
            <a:off x="457200" y="1000125"/>
            <a:ext cx="7543800" cy="5126038"/>
          </a:xfrm>
        </p:spPr>
        <p:txBody>
          <a:bodyPr/>
          <a:lstStyle/>
          <a:p>
            <a:r>
              <a:rPr lang="el-GR" sz="2800" b="1" smtClean="0">
                <a:solidFill>
                  <a:srgbClr val="FFFF00"/>
                </a:solidFill>
              </a:rPr>
              <a:t>ΕΥΡΟΣ ΟΠΤΙΚΟΥ ΠΕΔΙΟΥ</a:t>
            </a:r>
          </a:p>
          <a:p>
            <a:pPr>
              <a:buFontTx/>
              <a:buNone/>
            </a:pPr>
            <a:r>
              <a:rPr lang="el-GR" sz="2800" b="1" smtClean="0">
                <a:solidFill>
                  <a:schemeClr val="bg1"/>
                </a:solidFill>
              </a:rPr>
              <a:t>    </a:t>
            </a:r>
            <a:r>
              <a:rPr lang="en-US" sz="3600" b="1" smtClean="0">
                <a:solidFill>
                  <a:schemeClr val="bg1"/>
                </a:solidFill>
              </a:rPr>
              <a:t>W= A (f/z)</a:t>
            </a:r>
          </a:p>
          <a:p>
            <a:pPr>
              <a:buFontTx/>
              <a:buNone/>
            </a:pPr>
            <a:endParaRPr lang="en-US" sz="2800" b="1" smtClean="0">
              <a:solidFill>
                <a:schemeClr val="bg1"/>
              </a:solidFill>
            </a:endParaRPr>
          </a:p>
          <a:p>
            <a:pPr>
              <a:buFontTx/>
              <a:buNone/>
            </a:pPr>
            <a:r>
              <a:rPr lang="en-US" sz="2800" b="1" smtClean="0">
                <a:solidFill>
                  <a:schemeClr val="bg1"/>
                </a:solidFill>
              </a:rPr>
              <a:t>W: </a:t>
            </a:r>
            <a:r>
              <a:rPr lang="el-GR" sz="2800" b="1" smtClean="0">
                <a:solidFill>
                  <a:schemeClr val="bg1"/>
                </a:solidFill>
              </a:rPr>
              <a:t>εύρος γραμμικού πεδίου (</a:t>
            </a:r>
            <a:r>
              <a:rPr lang="en-US" sz="2800" b="1" smtClean="0">
                <a:solidFill>
                  <a:schemeClr val="bg1"/>
                </a:solidFill>
              </a:rPr>
              <a:t>cm)</a:t>
            </a:r>
          </a:p>
          <a:p>
            <a:pPr>
              <a:buFontTx/>
              <a:buNone/>
            </a:pPr>
            <a:r>
              <a:rPr lang="en-US" sz="2800" b="1" smtClean="0">
                <a:solidFill>
                  <a:schemeClr val="bg1"/>
                </a:solidFill>
              </a:rPr>
              <a:t>A: </a:t>
            </a:r>
            <a:r>
              <a:rPr lang="el-GR" sz="2800" b="1" smtClean="0">
                <a:solidFill>
                  <a:schemeClr val="bg1"/>
                </a:solidFill>
              </a:rPr>
              <a:t>διάμετρος φακού (</a:t>
            </a:r>
            <a:r>
              <a:rPr lang="en-US" sz="2800" b="1" smtClean="0">
                <a:solidFill>
                  <a:schemeClr val="bg1"/>
                </a:solidFill>
              </a:rPr>
              <a:t>cm)</a:t>
            </a:r>
          </a:p>
          <a:p>
            <a:pPr>
              <a:buFontTx/>
              <a:buNone/>
            </a:pPr>
            <a:r>
              <a:rPr lang="en-US" sz="2800" b="1" smtClean="0">
                <a:solidFill>
                  <a:schemeClr val="bg1"/>
                </a:solidFill>
              </a:rPr>
              <a:t>f: </a:t>
            </a:r>
            <a:r>
              <a:rPr lang="el-GR" sz="2800" b="1" smtClean="0">
                <a:solidFill>
                  <a:schemeClr val="bg1"/>
                </a:solidFill>
              </a:rPr>
              <a:t>εστιακή απόσταση φακού (</a:t>
            </a:r>
            <a:r>
              <a:rPr lang="en-US" sz="2800" b="1" smtClean="0">
                <a:solidFill>
                  <a:schemeClr val="bg1"/>
                </a:solidFill>
              </a:rPr>
              <a:t>cm)</a:t>
            </a:r>
          </a:p>
          <a:p>
            <a:pPr>
              <a:buFontTx/>
              <a:buNone/>
            </a:pPr>
            <a:r>
              <a:rPr lang="en-US" sz="2800" b="1" smtClean="0">
                <a:solidFill>
                  <a:schemeClr val="bg1"/>
                </a:solidFill>
              </a:rPr>
              <a:t>z: </a:t>
            </a:r>
            <a:r>
              <a:rPr lang="el-GR" sz="2800" b="1" smtClean="0">
                <a:solidFill>
                  <a:schemeClr val="bg1"/>
                </a:solidFill>
              </a:rPr>
              <a:t>απόσταση φακού-ματιού (</a:t>
            </a:r>
            <a:r>
              <a:rPr lang="en-US" sz="2800" b="1" smtClean="0">
                <a:solidFill>
                  <a:schemeClr val="bg1"/>
                </a:solidFill>
              </a:rPr>
              <a:t>cm)</a:t>
            </a:r>
          </a:p>
          <a:p>
            <a:pPr>
              <a:buFontTx/>
              <a:buNone/>
            </a:pPr>
            <a:endParaRPr lang="el-GR" sz="2800" smtClean="0"/>
          </a:p>
        </p:txBody>
      </p:sp>
    </p:spTree>
  </p:cSld>
  <p:clrMapOvr>
    <a:masterClrMapping/>
  </p:clrMapOvr>
  <p:timing>
    <p:tnLst>
      <p:par>
        <p:cTn id="1" dur="indefinite" restart="never" nodeType="tmRoot"/>
      </p:par>
    </p:tn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1 - Τίτλος"/>
          <p:cNvSpPr>
            <a:spLocks noGrp="1"/>
          </p:cNvSpPr>
          <p:nvPr>
            <p:ph type="title" idx="4294967295"/>
          </p:nvPr>
        </p:nvSpPr>
        <p:spPr>
          <a:xfrm>
            <a:off x="457200" y="285750"/>
            <a:ext cx="8229600" cy="857250"/>
          </a:xfrm>
        </p:spPr>
        <p:txBody>
          <a:bodyPr/>
          <a:lstStyle/>
          <a:p>
            <a:r>
              <a:rPr lang="en-US" sz="3200" b="1" smtClean="0">
                <a:solidFill>
                  <a:srgbClr val="C00000"/>
                </a:solidFill>
              </a:rPr>
              <a:t>M</a:t>
            </a:r>
            <a:r>
              <a:rPr lang="el-GR" sz="3200" b="1" smtClean="0">
                <a:solidFill>
                  <a:srgbClr val="C00000"/>
                </a:solidFill>
              </a:rPr>
              <a:t>ΕΓΕΘΥΝΤΙΚΟΙ ΦΑΚΟΙ ΧΕΙΡΟΣ</a:t>
            </a:r>
            <a:endParaRPr lang="el-GR" sz="3200" smtClean="0"/>
          </a:p>
        </p:txBody>
      </p:sp>
      <p:sp>
        <p:nvSpPr>
          <p:cNvPr id="60419" name="2 - Θέση περιεχομένου"/>
          <p:cNvSpPr>
            <a:spLocks noGrp="1"/>
          </p:cNvSpPr>
          <p:nvPr>
            <p:ph sz="half" idx="4294967295"/>
          </p:nvPr>
        </p:nvSpPr>
        <p:spPr>
          <a:xfrm>
            <a:off x="457200" y="1214438"/>
            <a:ext cx="6972300" cy="4911725"/>
          </a:xfrm>
        </p:spPr>
        <p:txBody>
          <a:bodyPr/>
          <a:lstStyle/>
          <a:p>
            <a:r>
              <a:rPr lang="el-GR" sz="2800" b="1" smtClean="0">
                <a:solidFill>
                  <a:schemeClr val="bg1"/>
                </a:solidFill>
              </a:rPr>
              <a:t>Όταν ένας θετικός φακός ισχύος </a:t>
            </a:r>
            <a:r>
              <a:rPr lang="en-US" sz="2800" b="1" smtClean="0">
                <a:solidFill>
                  <a:schemeClr val="bg1"/>
                </a:solidFill>
              </a:rPr>
              <a:t>F</a:t>
            </a:r>
            <a:r>
              <a:rPr lang="en-US" sz="2800" b="1" baseline="-25000" smtClean="0">
                <a:solidFill>
                  <a:schemeClr val="bg1"/>
                </a:solidFill>
              </a:rPr>
              <a:t>1</a:t>
            </a:r>
            <a:r>
              <a:rPr lang="en-US" sz="2800" b="1" smtClean="0">
                <a:solidFill>
                  <a:schemeClr val="bg1"/>
                </a:solidFill>
              </a:rPr>
              <a:t> </a:t>
            </a:r>
            <a:r>
              <a:rPr lang="el-GR" sz="2800" b="1" smtClean="0">
                <a:solidFill>
                  <a:schemeClr val="bg1"/>
                </a:solidFill>
              </a:rPr>
              <a:t>συνδυασθεί με ένα γυαλί κοντινό ισχύος </a:t>
            </a:r>
            <a:r>
              <a:rPr lang="en-US" sz="2800" b="1" smtClean="0">
                <a:solidFill>
                  <a:schemeClr val="bg1"/>
                </a:solidFill>
              </a:rPr>
              <a:t>F</a:t>
            </a:r>
            <a:r>
              <a:rPr lang="en-US" sz="2800" b="1" baseline="-25000" smtClean="0">
                <a:solidFill>
                  <a:schemeClr val="bg1"/>
                </a:solidFill>
              </a:rPr>
              <a:t>2</a:t>
            </a:r>
            <a:r>
              <a:rPr lang="en-US" sz="2800" b="1" smtClean="0">
                <a:solidFill>
                  <a:schemeClr val="bg1"/>
                </a:solidFill>
              </a:rPr>
              <a:t>, </a:t>
            </a:r>
            <a:r>
              <a:rPr lang="el-GR" sz="2800" b="1" smtClean="0">
                <a:solidFill>
                  <a:schemeClr val="bg1"/>
                </a:solidFill>
              </a:rPr>
              <a:t>τότε η συνολική ισχύς του συστήματος δίνεται από τον τύπο</a:t>
            </a:r>
            <a:r>
              <a:rPr lang="en-US" sz="2800" b="1" smtClean="0">
                <a:solidFill>
                  <a:schemeClr val="bg1"/>
                </a:solidFill>
              </a:rPr>
              <a:t>:</a:t>
            </a:r>
          </a:p>
          <a:p>
            <a:pPr>
              <a:buFontTx/>
              <a:buNone/>
            </a:pPr>
            <a:endParaRPr lang="en-US" sz="2800" b="1" smtClean="0">
              <a:solidFill>
                <a:schemeClr val="bg1"/>
              </a:solidFill>
            </a:endParaRPr>
          </a:p>
          <a:p>
            <a:pPr>
              <a:buFontTx/>
              <a:buNone/>
            </a:pPr>
            <a:r>
              <a:rPr lang="en-US" sz="2800" b="1" smtClean="0">
                <a:solidFill>
                  <a:schemeClr val="bg1"/>
                </a:solidFill>
              </a:rPr>
              <a:t> </a:t>
            </a:r>
            <a:r>
              <a:rPr lang="en-US" b="1" smtClean="0">
                <a:solidFill>
                  <a:srgbClr val="FFFF00"/>
                </a:solidFill>
              </a:rPr>
              <a:t>F</a:t>
            </a:r>
            <a:r>
              <a:rPr lang="el-GR" b="1" smtClean="0">
                <a:solidFill>
                  <a:srgbClr val="FFFF00"/>
                </a:solidFill>
              </a:rPr>
              <a:t>ολ=</a:t>
            </a:r>
            <a:r>
              <a:rPr lang="en-US" b="1" smtClean="0">
                <a:solidFill>
                  <a:srgbClr val="FFFF00"/>
                </a:solidFill>
              </a:rPr>
              <a:t>F</a:t>
            </a:r>
            <a:r>
              <a:rPr lang="en-US" b="1" baseline="-25000" smtClean="0">
                <a:solidFill>
                  <a:srgbClr val="FFFF00"/>
                </a:solidFill>
              </a:rPr>
              <a:t>1</a:t>
            </a:r>
            <a:r>
              <a:rPr lang="en-US" b="1" smtClean="0">
                <a:solidFill>
                  <a:srgbClr val="FFFF00"/>
                </a:solidFill>
              </a:rPr>
              <a:t>+F</a:t>
            </a:r>
            <a:r>
              <a:rPr lang="en-US" b="1" baseline="-25000" smtClean="0">
                <a:solidFill>
                  <a:srgbClr val="FFFF00"/>
                </a:solidFill>
              </a:rPr>
              <a:t>2</a:t>
            </a:r>
            <a:r>
              <a:rPr lang="en-US" b="1" smtClean="0">
                <a:solidFill>
                  <a:srgbClr val="FFFF00"/>
                </a:solidFill>
              </a:rPr>
              <a:t> -  zF</a:t>
            </a:r>
            <a:r>
              <a:rPr lang="en-US" b="1" baseline="-25000" smtClean="0">
                <a:solidFill>
                  <a:srgbClr val="FFFF00"/>
                </a:solidFill>
              </a:rPr>
              <a:t>1</a:t>
            </a:r>
            <a:r>
              <a:rPr lang="en-US" b="1" smtClean="0">
                <a:solidFill>
                  <a:srgbClr val="FFFF00"/>
                </a:solidFill>
              </a:rPr>
              <a:t>F</a:t>
            </a:r>
            <a:r>
              <a:rPr lang="en-US" b="1" baseline="-25000" smtClean="0">
                <a:solidFill>
                  <a:srgbClr val="FFFF00"/>
                </a:solidFill>
              </a:rPr>
              <a:t>2 </a:t>
            </a:r>
          </a:p>
          <a:p>
            <a:pPr>
              <a:buFontTx/>
              <a:buNone/>
            </a:pPr>
            <a:endParaRPr lang="en-US" sz="2800" b="1" smtClean="0">
              <a:solidFill>
                <a:schemeClr val="bg1"/>
              </a:solidFill>
            </a:endParaRPr>
          </a:p>
          <a:p>
            <a:pPr>
              <a:buFontTx/>
              <a:buNone/>
            </a:pPr>
            <a:r>
              <a:rPr lang="en-US" sz="2800" b="1" smtClean="0">
                <a:solidFill>
                  <a:schemeClr val="bg1"/>
                </a:solidFill>
              </a:rPr>
              <a:t>z: </a:t>
            </a:r>
            <a:r>
              <a:rPr lang="el-GR" sz="2800" b="1" smtClean="0">
                <a:solidFill>
                  <a:schemeClr val="bg1"/>
                </a:solidFill>
              </a:rPr>
              <a:t>απόσταση φακού γυαλιού σε μέτρα</a:t>
            </a:r>
          </a:p>
        </p:txBody>
      </p:sp>
    </p:spTree>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Title 1"/>
          <p:cNvSpPr>
            <a:spLocks noGrp="1"/>
          </p:cNvSpPr>
          <p:nvPr>
            <p:ph type="title" idx="4294967295"/>
          </p:nvPr>
        </p:nvSpPr>
        <p:spPr/>
        <p:txBody>
          <a:bodyPr/>
          <a:lstStyle/>
          <a:p>
            <a:r>
              <a:rPr lang="el-GR" sz="3600" b="1" smtClean="0">
                <a:solidFill>
                  <a:srgbClr val="A50021"/>
                </a:solidFill>
              </a:rPr>
              <a:t>ΜΕΓΕΘΥΝΤΙΚΟΙ ΦΑΚΟΙ</a:t>
            </a:r>
            <a:endParaRPr lang="el-GR" sz="3600" smtClean="0"/>
          </a:p>
        </p:txBody>
      </p:sp>
      <p:sp>
        <p:nvSpPr>
          <p:cNvPr id="61443" name="Text Placeholder 2"/>
          <p:cNvSpPr>
            <a:spLocks noGrp="1"/>
          </p:cNvSpPr>
          <p:nvPr>
            <p:ph type="body" sz="half" idx="4294967295"/>
          </p:nvPr>
        </p:nvSpPr>
        <p:spPr>
          <a:xfrm>
            <a:off x="214313" y="1357313"/>
            <a:ext cx="2928937" cy="5214937"/>
          </a:xfrm>
        </p:spPr>
        <p:txBody>
          <a:bodyPr/>
          <a:lstStyle/>
          <a:p>
            <a:r>
              <a:rPr lang="en-US" sz="2800" b="1" smtClean="0">
                <a:solidFill>
                  <a:schemeClr val="bg1"/>
                </a:solidFill>
              </a:rPr>
              <a:t>H </a:t>
            </a:r>
            <a:r>
              <a:rPr lang="el-GR" sz="2800" b="1" smtClean="0">
                <a:solidFill>
                  <a:schemeClr val="bg1"/>
                </a:solidFill>
              </a:rPr>
              <a:t>ισχύς μεγεθ.φακών διαφόρων δυνάμεων όταν συνδυασθούν με </a:t>
            </a:r>
            <a:r>
              <a:rPr lang="en-US" sz="2800" b="1" smtClean="0">
                <a:solidFill>
                  <a:schemeClr val="bg1"/>
                </a:solidFill>
              </a:rPr>
              <a:t>Add+4,00 </a:t>
            </a:r>
            <a:r>
              <a:rPr lang="el-GR" sz="2800" b="1" smtClean="0">
                <a:solidFill>
                  <a:schemeClr val="bg1"/>
                </a:solidFill>
              </a:rPr>
              <a:t>για διάφορες τιμές </a:t>
            </a:r>
            <a:r>
              <a:rPr lang="en-US" sz="2800" b="1" smtClean="0">
                <a:solidFill>
                  <a:schemeClr val="bg1"/>
                </a:solidFill>
              </a:rPr>
              <a:t>z</a:t>
            </a:r>
            <a:endParaRPr lang="el-GR" sz="2800" b="1" smtClean="0">
              <a:solidFill>
                <a:schemeClr val="bg1"/>
              </a:solidFill>
            </a:endParaRPr>
          </a:p>
        </p:txBody>
      </p:sp>
      <p:graphicFrame>
        <p:nvGraphicFramePr>
          <p:cNvPr id="102404" name="Group 4"/>
          <p:cNvGraphicFramePr>
            <a:graphicFrameLocks noGrp="1"/>
          </p:cNvGraphicFramePr>
          <p:nvPr>
            <p:ph sz="half" idx="4294967295"/>
          </p:nvPr>
        </p:nvGraphicFramePr>
        <p:xfrm>
          <a:off x="3214688" y="1571625"/>
          <a:ext cx="5929312" cy="4684980"/>
        </p:xfrm>
        <a:graphic>
          <a:graphicData uri="http://schemas.openxmlformats.org/drawingml/2006/table">
            <a:tbl>
              <a:tblPr/>
              <a:tblGrid>
                <a:gridCol w="987425"/>
                <a:gridCol w="989012"/>
                <a:gridCol w="1036638"/>
                <a:gridCol w="939800"/>
                <a:gridCol w="987425"/>
                <a:gridCol w="989012"/>
              </a:tblGrid>
              <a:tr h="661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A50021"/>
                          </a:solidFill>
                          <a:effectLst/>
                          <a:latin typeface="Arial" charset="0"/>
                        </a:rPr>
                        <a:t>Ισχύς Φακού</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Z=0</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Z=5cm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Z=10 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Z=15 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Z=20 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+7,2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+6,4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+5,6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+10,4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+7,2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+5,6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+6,4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+10,4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+7,2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+18,4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+26,4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+15,2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+9,6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+29,6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+10,4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+32,8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+25,6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+18,4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Tree>
  </p:cSld>
  <p:clrMapOvr>
    <a:masterClrMapping/>
  </p:clrMapOvr>
  <p:timing>
    <p:tnLst>
      <p:par>
        <p:cTn id="1" dur="indefinite" restart="never" nodeType="tmRoot"/>
      </p:par>
    </p:tn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1 - Τίτλος"/>
          <p:cNvSpPr>
            <a:spLocks noGrp="1"/>
          </p:cNvSpPr>
          <p:nvPr>
            <p:ph type="title" idx="4294967295"/>
          </p:nvPr>
        </p:nvSpPr>
        <p:spPr>
          <a:xfrm>
            <a:off x="457200" y="274638"/>
            <a:ext cx="8229600" cy="796925"/>
          </a:xfrm>
        </p:spPr>
        <p:txBody>
          <a:bodyPr/>
          <a:lstStyle/>
          <a:p>
            <a:r>
              <a:rPr lang="en-US" sz="3200" b="1" smtClean="0">
                <a:solidFill>
                  <a:srgbClr val="C00000"/>
                </a:solidFill>
              </a:rPr>
              <a:t>M</a:t>
            </a:r>
            <a:r>
              <a:rPr lang="el-GR" sz="3200" b="1" smtClean="0">
                <a:solidFill>
                  <a:srgbClr val="C00000"/>
                </a:solidFill>
              </a:rPr>
              <a:t>ΕΓΕΘΥΝΤΙΚΟΙ ΦΑΚΟΙ ΧΕΙΡΟΣ</a:t>
            </a:r>
            <a:endParaRPr lang="el-GR" sz="3200" smtClean="0"/>
          </a:p>
        </p:txBody>
      </p:sp>
      <p:pic>
        <p:nvPicPr>
          <p:cNvPr id="62467" name="7 - Εικόνα" descr="MAGNIFIERS13.jpg"/>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0" y="1071563"/>
            <a:ext cx="4572000" cy="35004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8" name="8 - Εικόνα" descr="mobilux_151034.jpg"/>
          <p:cNvPicPr>
            <a:picLocks noChangeAspect="1"/>
          </p:cNvPicPr>
          <p:nvPr/>
        </p:nvPicPr>
        <p:blipFill>
          <a:blip r:embed="rId4" cstate="print">
            <a:lum bright="-12000"/>
            <a:extLst>
              <a:ext uri="{28A0092B-C50C-407E-A947-70E740481C1C}">
                <a14:useLocalDpi xmlns:a14="http://schemas.microsoft.com/office/drawing/2010/main" val="0"/>
              </a:ext>
            </a:extLst>
          </a:blip>
          <a:srcRect/>
          <a:stretch>
            <a:fillRect/>
          </a:stretch>
        </p:blipFill>
        <p:spPr bwMode="auto">
          <a:xfrm>
            <a:off x="4524375" y="1108075"/>
            <a:ext cx="4619625" cy="34639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469" name="10 - Εικόνα" descr="2678.jpg"/>
          <p:cNvPicPr>
            <a:picLocks noChangeAspect="1"/>
          </p:cNvPicPr>
          <p:nvPr/>
        </p:nvPicPr>
        <p:blipFill>
          <a:blip r:embed="rId5" cstate="print">
            <a:lum bright="-24000" contrast="12000"/>
            <a:extLst>
              <a:ext uri="{28A0092B-C50C-407E-A947-70E740481C1C}">
                <a14:useLocalDpi xmlns:a14="http://schemas.microsoft.com/office/drawing/2010/main" val="0"/>
              </a:ext>
            </a:extLst>
          </a:blip>
          <a:srcRect/>
          <a:stretch>
            <a:fillRect/>
          </a:stretch>
        </p:blipFill>
        <p:spPr bwMode="auto">
          <a:xfrm>
            <a:off x="3143250" y="3643313"/>
            <a:ext cx="3659188" cy="2867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p:cNvSpPr>
            <a:spLocks noGrp="1" noChangeArrowheads="1"/>
          </p:cNvSpPr>
          <p:nvPr>
            <p:ph type="title"/>
          </p:nvPr>
        </p:nvSpPr>
        <p:spPr>
          <a:xfrm>
            <a:off x="457200" y="274638"/>
            <a:ext cx="8229600" cy="922337"/>
          </a:xfrm>
        </p:spPr>
        <p:txBody>
          <a:bodyPr/>
          <a:lstStyle/>
          <a:p>
            <a:r>
              <a:rPr lang="el-GR" sz="3200" b="1" smtClean="0">
                <a:solidFill>
                  <a:srgbClr val="A50021"/>
                </a:solidFill>
              </a:rPr>
              <a:t>ΜΕΓΕΘΥΝΤΙΚΟΙ ΦΑΚΟΙ ΜΕ ΒΑΣΗ (</a:t>
            </a:r>
            <a:r>
              <a:rPr lang="en-US" sz="3200" b="1" smtClean="0">
                <a:solidFill>
                  <a:srgbClr val="A50021"/>
                </a:solidFill>
              </a:rPr>
              <a:t>STAND MAGNIFIERS)</a:t>
            </a:r>
            <a:endParaRPr lang="el-GR" sz="3200" b="1" smtClean="0">
              <a:solidFill>
                <a:srgbClr val="A50021"/>
              </a:solidFill>
            </a:endParaRPr>
          </a:p>
        </p:txBody>
      </p:sp>
      <p:sp>
        <p:nvSpPr>
          <p:cNvPr id="63491" name="Rectangle 3"/>
          <p:cNvSpPr>
            <a:spLocks noGrp="1" noChangeArrowheads="1"/>
          </p:cNvSpPr>
          <p:nvPr>
            <p:ph type="body" sz="half" idx="1"/>
          </p:nvPr>
        </p:nvSpPr>
        <p:spPr>
          <a:xfrm>
            <a:off x="0" y="1268413"/>
            <a:ext cx="5580063" cy="5329237"/>
          </a:xfrm>
        </p:spPr>
        <p:txBody>
          <a:bodyPr/>
          <a:lstStyle/>
          <a:p>
            <a:pPr>
              <a:lnSpc>
                <a:spcPct val="80000"/>
              </a:lnSpc>
            </a:pPr>
            <a:r>
              <a:rPr lang="el-GR" sz="2400" b="1" smtClean="0">
                <a:solidFill>
                  <a:schemeClr val="bg1"/>
                </a:solidFill>
              </a:rPr>
              <a:t>Ισχυροί θετικοί φακοί με σταθερή, συνήθως, βάση με την οποία στηρίζεται ο φακός στο κείμενο και δεν απαιτείται ο χρήστης να προσπαθεί να κρατήσει συγκεκριμένη απόσταση μεταξύ κειμένου και φακού.</a:t>
            </a:r>
          </a:p>
          <a:p>
            <a:pPr>
              <a:lnSpc>
                <a:spcPct val="80000"/>
              </a:lnSpc>
            </a:pPr>
            <a:r>
              <a:rPr lang="el-GR" sz="2400" b="1" smtClean="0">
                <a:solidFill>
                  <a:schemeClr val="bg1"/>
                </a:solidFill>
              </a:rPr>
              <a:t>Το ύψος (</a:t>
            </a:r>
            <a:r>
              <a:rPr lang="en-US" sz="2400" b="1" smtClean="0">
                <a:solidFill>
                  <a:schemeClr val="bg1"/>
                </a:solidFill>
              </a:rPr>
              <a:t>l) </a:t>
            </a:r>
            <a:r>
              <a:rPr lang="el-GR" sz="2400" b="1" smtClean="0">
                <a:solidFill>
                  <a:schemeClr val="bg1"/>
                </a:solidFill>
              </a:rPr>
              <a:t>της βάσης δυστυχώς δεν ισούται συχνά με την εστιακή απόσταση του φακού με αποτέλεσμα να εξέρχονται αποκλίνουσες ακτίνες φωτός και να απαιτείται προσαρμογή ή χρήση πρεσβυωπικών γυαλιών, με διαφορετική ισχύ, ανάλογα με την απόσταση φακού-οφθαλμού</a:t>
            </a:r>
          </a:p>
        </p:txBody>
      </p:sp>
      <p:pic>
        <p:nvPicPr>
          <p:cNvPr id="63492" name="Picture 4" descr="7279-30web"/>
          <p:cNvPicPr>
            <a:picLocks noGrp="1" noChangeAspect="1" noChangeArrowheads="1"/>
          </p:cNvPicPr>
          <p:nvPr>
            <p:ph sz="half" idx="2"/>
          </p:nvPr>
        </p:nvPicPr>
        <p:blipFill>
          <a:blip r:embed="rId2" cstate="print">
            <a:lum bright="-12000"/>
            <a:extLst>
              <a:ext uri="{28A0092B-C50C-407E-A947-70E740481C1C}">
                <a14:useLocalDpi xmlns:a14="http://schemas.microsoft.com/office/drawing/2010/main" val="0"/>
              </a:ext>
            </a:extLst>
          </a:blip>
          <a:srcRect/>
          <a:stretch>
            <a:fillRect/>
          </a:stretch>
        </p:blipFill>
        <p:spPr>
          <a:xfrm>
            <a:off x="5292725" y="2439988"/>
            <a:ext cx="3851275" cy="2887662"/>
          </a:xfrm>
        </p:spPr>
      </p:pic>
    </p:spTree>
  </p:cSld>
  <p:clrMapOvr>
    <a:masterClrMapping/>
  </p:clrMapOvr>
  <p:timing>
    <p:tnLst>
      <p:par>
        <p:cTn id="1" dur="indefinite" restart="never" nodeType="tmRoot"/>
      </p:par>
    </p:tn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p:cNvSpPr>
            <a:spLocks noGrp="1" noChangeArrowheads="1"/>
          </p:cNvSpPr>
          <p:nvPr>
            <p:ph type="title"/>
          </p:nvPr>
        </p:nvSpPr>
        <p:spPr/>
        <p:txBody>
          <a:bodyPr/>
          <a:lstStyle/>
          <a:p>
            <a:r>
              <a:rPr lang="el-GR" sz="3200" b="1" smtClean="0">
                <a:solidFill>
                  <a:srgbClr val="A50021"/>
                </a:solidFill>
              </a:rPr>
              <a:t>ΜΕΓΕΘΥΝΤΙΚΟΙ ΦΑΚΟΙ ΜΕ ΒΑΣΗ (</a:t>
            </a:r>
            <a:r>
              <a:rPr lang="en-US" sz="3200" b="1" smtClean="0">
                <a:solidFill>
                  <a:srgbClr val="A50021"/>
                </a:solidFill>
              </a:rPr>
              <a:t>STAND MAGNIFIERS)</a:t>
            </a:r>
            <a:endParaRPr lang="el-GR" sz="3200" b="1" smtClean="0">
              <a:solidFill>
                <a:srgbClr val="A50021"/>
              </a:solidFill>
            </a:endParaRPr>
          </a:p>
        </p:txBody>
      </p:sp>
      <p:sp>
        <p:nvSpPr>
          <p:cNvPr id="64515" name="Rectangle 3"/>
          <p:cNvSpPr>
            <a:spLocks noGrp="1" noChangeArrowheads="1"/>
          </p:cNvSpPr>
          <p:nvPr>
            <p:ph type="body" sz="half" idx="1"/>
          </p:nvPr>
        </p:nvSpPr>
        <p:spPr>
          <a:xfrm>
            <a:off x="457200" y="1484313"/>
            <a:ext cx="7931150" cy="4968875"/>
          </a:xfrm>
        </p:spPr>
        <p:txBody>
          <a:bodyPr/>
          <a:lstStyle/>
          <a:p>
            <a:pPr>
              <a:lnSpc>
                <a:spcPct val="90000"/>
              </a:lnSpc>
            </a:pPr>
            <a:r>
              <a:rPr lang="el-GR" sz="2800" b="1" smtClean="0">
                <a:solidFill>
                  <a:srgbClr val="A50021"/>
                </a:solidFill>
              </a:rPr>
              <a:t>ΠΑΡΑΔΕΙΓΜΑ</a:t>
            </a:r>
            <a:r>
              <a:rPr lang="en-US" sz="2800" b="1" smtClean="0">
                <a:solidFill>
                  <a:srgbClr val="A50021"/>
                </a:solidFill>
              </a:rPr>
              <a:t>:</a:t>
            </a:r>
            <a:r>
              <a:rPr lang="el-GR" sz="2800" b="1" smtClean="0">
                <a:solidFill>
                  <a:schemeClr val="bg1"/>
                </a:solidFill>
              </a:rPr>
              <a:t> Έστω φακός ο οποίος αποδίδει εξερχόμενες ακτίνες με κλίση -5,00</a:t>
            </a:r>
            <a:r>
              <a:rPr lang="en-US" sz="2800" b="1" smtClean="0">
                <a:solidFill>
                  <a:schemeClr val="bg1"/>
                </a:solidFill>
              </a:rPr>
              <a:t>DS, </a:t>
            </a:r>
            <a:r>
              <a:rPr lang="el-GR" sz="2800" b="1" smtClean="0">
                <a:solidFill>
                  <a:schemeClr val="bg1"/>
                </a:solidFill>
              </a:rPr>
              <a:t>δίνει είδωλο στα 20 εκατοστά από τον φακό. Αν η απόσταση φακού-οφθαλμού (</a:t>
            </a:r>
            <a:r>
              <a:rPr lang="en-US" sz="2800" b="1" smtClean="0">
                <a:solidFill>
                  <a:schemeClr val="bg1"/>
                </a:solidFill>
              </a:rPr>
              <a:t>z) </a:t>
            </a:r>
            <a:r>
              <a:rPr lang="el-GR" sz="2800" b="1" smtClean="0">
                <a:solidFill>
                  <a:schemeClr val="bg1"/>
                </a:solidFill>
              </a:rPr>
              <a:t>είναι μηδενική τότε </a:t>
            </a:r>
            <a:r>
              <a:rPr lang="en-US" sz="2800" b="1" smtClean="0">
                <a:solidFill>
                  <a:schemeClr val="bg1"/>
                </a:solidFill>
              </a:rPr>
              <a:t>F</a:t>
            </a:r>
            <a:r>
              <a:rPr lang="el-GR" sz="2800" b="1" smtClean="0">
                <a:solidFill>
                  <a:schemeClr val="bg1"/>
                </a:solidFill>
              </a:rPr>
              <a:t>π=+5,00</a:t>
            </a:r>
            <a:r>
              <a:rPr lang="en-US" sz="2800" b="1" smtClean="0">
                <a:solidFill>
                  <a:schemeClr val="bg1"/>
                </a:solidFill>
              </a:rPr>
              <a:t>DS.</a:t>
            </a:r>
            <a:r>
              <a:rPr lang="el-GR" sz="2800" b="1" smtClean="0">
                <a:solidFill>
                  <a:schemeClr val="bg1"/>
                </a:solidFill>
              </a:rPr>
              <a:t> Αν </a:t>
            </a:r>
            <a:r>
              <a:rPr lang="en-US" sz="2800" b="1" smtClean="0">
                <a:solidFill>
                  <a:schemeClr val="bg1"/>
                </a:solidFill>
              </a:rPr>
              <a:t>z=10cm, </a:t>
            </a:r>
            <a:r>
              <a:rPr lang="el-GR" sz="2800" b="1" smtClean="0">
                <a:solidFill>
                  <a:schemeClr val="bg1"/>
                </a:solidFill>
              </a:rPr>
              <a:t>το είδωλο σχηματίζεται στα 30</a:t>
            </a:r>
            <a:r>
              <a:rPr lang="en-US" sz="2800" b="1" smtClean="0">
                <a:solidFill>
                  <a:schemeClr val="bg1"/>
                </a:solidFill>
              </a:rPr>
              <a:t>cm </a:t>
            </a:r>
            <a:r>
              <a:rPr lang="el-GR" sz="2800" b="1" smtClean="0">
                <a:solidFill>
                  <a:schemeClr val="bg1"/>
                </a:solidFill>
              </a:rPr>
              <a:t>από το μάτι και </a:t>
            </a:r>
            <a:r>
              <a:rPr lang="en-US" sz="2800" b="1" smtClean="0">
                <a:solidFill>
                  <a:schemeClr val="bg1"/>
                </a:solidFill>
              </a:rPr>
              <a:t>F</a:t>
            </a:r>
            <a:r>
              <a:rPr lang="el-GR" sz="2800" b="1" smtClean="0">
                <a:solidFill>
                  <a:schemeClr val="bg1"/>
                </a:solidFill>
              </a:rPr>
              <a:t>π=+3,33</a:t>
            </a:r>
            <a:r>
              <a:rPr lang="en-US" sz="2800" b="1" smtClean="0">
                <a:solidFill>
                  <a:schemeClr val="bg1"/>
                </a:solidFill>
              </a:rPr>
              <a:t>DS, </a:t>
            </a:r>
            <a:r>
              <a:rPr lang="el-GR" sz="2800" b="1" smtClean="0">
                <a:solidFill>
                  <a:schemeClr val="bg1"/>
                </a:solidFill>
              </a:rPr>
              <a:t>κ.ο.κ.</a:t>
            </a:r>
          </a:p>
          <a:p>
            <a:pPr>
              <a:lnSpc>
                <a:spcPct val="90000"/>
              </a:lnSpc>
            </a:pPr>
            <a:r>
              <a:rPr lang="el-GR" sz="2800" b="1" smtClean="0">
                <a:solidFill>
                  <a:schemeClr val="bg1"/>
                </a:solidFill>
              </a:rPr>
              <a:t>Πρέπει όμως πάντα να θυμόμαστε και την σχέση που δίνει την ισοδύναμη ισχύ συστήματος με περισσότερους φακούς</a:t>
            </a:r>
            <a:r>
              <a:rPr lang="en-US" sz="2800" smtClean="0">
                <a:solidFill>
                  <a:schemeClr val="bg1"/>
                </a:solidFill>
              </a:rPr>
              <a:t>:</a:t>
            </a:r>
          </a:p>
          <a:p>
            <a:pPr>
              <a:lnSpc>
                <a:spcPct val="90000"/>
              </a:lnSpc>
            </a:pPr>
            <a:r>
              <a:rPr lang="en-US" b="1" smtClean="0">
                <a:solidFill>
                  <a:srgbClr val="FFFF00"/>
                </a:solidFill>
              </a:rPr>
              <a:t>F</a:t>
            </a:r>
            <a:r>
              <a:rPr lang="el-GR" b="1" smtClean="0">
                <a:solidFill>
                  <a:srgbClr val="FFFF00"/>
                </a:solidFill>
              </a:rPr>
              <a:t>ολ=</a:t>
            </a:r>
            <a:r>
              <a:rPr lang="en-US" b="1" smtClean="0">
                <a:solidFill>
                  <a:srgbClr val="FFFF00"/>
                </a:solidFill>
              </a:rPr>
              <a:t>F</a:t>
            </a:r>
            <a:r>
              <a:rPr lang="en-US" b="1" baseline="-25000" smtClean="0">
                <a:solidFill>
                  <a:srgbClr val="FFFF00"/>
                </a:solidFill>
              </a:rPr>
              <a:t>1</a:t>
            </a:r>
            <a:r>
              <a:rPr lang="en-US" b="1" smtClean="0">
                <a:solidFill>
                  <a:srgbClr val="FFFF00"/>
                </a:solidFill>
              </a:rPr>
              <a:t>+F</a:t>
            </a:r>
            <a:r>
              <a:rPr lang="en-US" b="1" baseline="-25000" smtClean="0">
                <a:solidFill>
                  <a:srgbClr val="FFFF00"/>
                </a:solidFill>
              </a:rPr>
              <a:t>2</a:t>
            </a:r>
            <a:r>
              <a:rPr lang="en-US" b="1" smtClean="0">
                <a:solidFill>
                  <a:srgbClr val="FFFF00"/>
                </a:solidFill>
              </a:rPr>
              <a:t> -  zF</a:t>
            </a:r>
            <a:r>
              <a:rPr lang="en-US" b="1" baseline="-25000" smtClean="0">
                <a:solidFill>
                  <a:srgbClr val="FFFF00"/>
                </a:solidFill>
              </a:rPr>
              <a:t>1</a:t>
            </a:r>
            <a:r>
              <a:rPr lang="en-US" b="1" smtClean="0">
                <a:solidFill>
                  <a:srgbClr val="FFFF00"/>
                </a:solidFill>
              </a:rPr>
              <a:t>F</a:t>
            </a:r>
            <a:r>
              <a:rPr lang="en-US" b="1" baseline="-25000" smtClean="0">
                <a:solidFill>
                  <a:srgbClr val="FFFF00"/>
                </a:solidFill>
              </a:rPr>
              <a:t>2</a:t>
            </a:r>
            <a:endParaRPr lang="el-GR" b="1" baseline="-25000" smtClean="0">
              <a:solidFill>
                <a:srgbClr val="FFFF00"/>
              </a:solidFill>
            </a:endParaRPr>
          </a:p>
        </p:txBody>
      </p:sp>
    </p:spTree>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538" name="Title 1"/>
          <p:cNvSpPr>
            <a:spLocks noGrp="1"/>
          </p:cNvSpPr>
          <p:nvPr>
            <p:ph type="title" idx="4294967295"/>
          </p:nvPr>
        </p:nvSpPr>
        <p:spPr/>
        <p:txBody>
          <a:bodyPr/>
          <a:lstStyle/>
          <a:p>
            <a:r>
              <a:rPr lang="el-GR" sz="3600" b="1" smtClean="0">
                <a:solidFill>
                  <a:srgbClr val="A50021"/>
                </a:solidFill>
              </a:rPr>
              <a:t>ΜΕΓΕΘΥΝΤΙΚΟΙ ΦΑΚΟΙ</a:t>
            </a:r>
            <a:endParaRPr lang="el-GR" sz="3600" smtClean="0"/>
          </a:p>
        </p:txBody>
      </p:sp>
      <p:sp>
        <p:nvSpPr>
          <p:cNvPr id="65539" name="Text Placeholder 2"/>
          <p:cNvSpPr>
            <a:spLocks noGrp="1"/>
          </p:cNvSpPr>
          <p:nvPr>
            <p:ph type="body" sz="half" idx="4294967295"/>
          </p:nvPr>
        </p:nvSpPr>
        <p:spPr>
          <a:xfrm>
            <a:off x="214313" y="1357313"/>
            <a:ext cx="2928937" cy="5214937"/>
          </a:xfrm>
        </p:spPr>
        <p:txBody>
          <a:bodyPr/>
          <a:lstStyle/>
          <a:p>
            <a:r>
              <a:rPr lang="en-US" sz="2800" b="1" smtClean="0">
                <a:solidFill>
                  <a:schemeClr val="bg1"/>
                </a:solidFill>
              </a:rPr>
              <a:t>H </a:t>
            </a:r>
            <a:r>
              <a:rPr lang="el-GR" sz="2800" b="1" smtClean="0">
                <a:solidFill>
                  <a:schemeClr val="bg1"/>
                </a:solidFill>
              </a:rPr>
              <a:t>ισχύς μεγεθ.φακών διαφόρων δυνάμεων όταν συνδυασθούν με </a:t>
            </a:r>
            <a:r>
              <a:rPr lang="en-US" sz="2800" b="1" smtClean="0">
                <a:solidFill>
                  <a:schemeClr val="bg1"/>
                </a:solidFill>
              </a:rPr>
              <a:t>Add+4,00 </a:t>
            </a:r>
            <a:r>
              <a:rPr lang="el-GR" sz="2800" b="1" smtClean="0">
                <a:solidFill>
                  <a:schemeClr val="bg1"/>
                </a:solidFill>
              </a:rPr>
              <a:t>για διάφορες τιμές </a:t>
            </a:r>
            <a:r>
              <a:rPr lang="en-US" sz="2800" b="1" smtClean="0">
                <a:solidFill>
                  <a:schemeClr val="bg1"/>
                </a:solidFill>
              </a:rPr>
              <a:t>z</a:t>
            </a:r>
            <a:endParaRPr lang="el-GR" sz="2800" b="1" smtClean="0">
              <a:solidFill>
                <a:schemeClr val="bg1"/>
              </a:solidFill>
            </a:endParaRPr>
          </a:p>
        </p:txBody>
      </p:sp>
      <p:graphicFrame>
        <p:nvGraphicFramePr>
          <p:cNvPr id="103428" name="Group 4"/>
          <p:cNvGraphicFramePr>
            <a:graphicFrameLocks noGrp="1"/>
          </p:cNvGraphicFramePr>
          <p:nvPr>
            <p:ph sz="half" idx="4294967295"/>
          </p:nvPr>
        </p:nvGraphicFramePr>
        <p:xfrm>
          <a:off x="3214688" y="1571625"/>
          <a:ext cx="5929312" cy="4684980"/>
        </p:xfrm>
        <a:graphic>
          <a:graphicData uri="http://schemas.openxmlformats.org/drawingml/2006/table">
            <a:tbl>
              <a:tblPr/>
              <a:tblGrid>
                <a:gridCol w="987425"/>
                <a:gridCol w="989012"/>
                <a:gridCol w="1036638"/>
                <a:gridCol w="939800"/>
                <a:gridCol w="987425"/>
                <a:gridCol w="989012"/>
              </a:tblGrid>
              <a:tr h="661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l-GR" sz="1800" b="1" i="0" u="none" strike="noStrike" cap="none" normalizeH="0" baseline="0" smtClean="0">
                          <a:ln>
                            <a:noFill/>
                          </a:ln>
                          <a:solidFill>
                            <a:srgbClr val="A50021"/>
                          </a:solidFill>
                          <a:effectLst/>
                          <a:latin typeface="Arial" charset="0"/>
                        </a:rPr>
                        <a:t>Ισχύς Φακού</a:t>
                      </a: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Z=0</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Z=5cm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Z=10 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Z=15 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1" i="0" u="none" strike="noStrike" cap="none" normalizeH="0" baseline="0" smtClean="0">
                          <a:ln>
                            <a:noFill/>
                          </a:ln>
                          <a:solidFill>
                            <a:srgbClr val="A50021"/>
                          </a:solidFill>
                          <a:effectLst/>
                          <a:latin typeface="Arial" charset="0"/>
                        </a:rPr>
                        <a:t>Z=20 cm</a:t>
                      </a:r>
                      <a:endParaRPr kumimoji="0" lang="el-GR" sz="1800" b="1" i="0" u="none" strike="noStrike" cap="none" normalizeH="0" baseline="0" smtClean="0">
                        <a:ln>
                          <a:noFill/>
                        </a:ln>
                        <a:solidFill>
                          <a:srgbClr val="A50021"/>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lnTlToBr>
                      <a:noFill/>
                    </a:lnTlToBr>
                    <a:lnBlToTr>
                      <a:noFill/>
                    </a:lnBlToTr>
                    <a:solidFill>
                      <a:schemeClr val="accent1"/>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+7,2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+6,4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+5,6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381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+10,4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+7,2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+5,6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+6,4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+10,4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+7,2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+18,4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+8,8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+26,4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+15,2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+9,6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+29,6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+23,2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+16,8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+10,4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+32,8</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+25,6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+18,4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+11,2</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+44</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+36</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+28,0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+20,0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1800" b="0" i="0" u="none" strike="noStrike" cap="none" normalizeH="0" baseline="0" smtClean="0">
                          <a:ln>
                            <a:noFill/>
                          </a:ln>
                          <a:solidFill>
                            <a:srgbClr val="000000"/>
                          </a:solidFill>
                          <a:effectLst/>
                          <a:latin typeface="Arial" charset="0"/>
                        </a:rPr>
                        <a:t>+12,0</a:t>
                      </a: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F3F9FA"/>
                    </a:solidFill>
                  </a:tcPr>
                </a:tc>
              </a:tr>
              <a:tr h="365716">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sz="1800" b="0" i="0" u="none" strike="noStrike" cap="none" normalizeH="0" baseline="0" smtClean="0">
                        <a:ln>
                          <a:noFill/>
                        </a:ln>
                        <a:solidFill>
                          <a:srgbClr val="000000"/>
                        </a:solidFill>
                        <a:effectLst/>
                        <a:latin typeface="Arial" charset="0"/>
                      </a:endParaRPr>
                    </a:p>
                  </a:txBody>
                  <a:tcPr marT="45710" marB="45710" horzOverflow="overflow">
                    <a:lnL w="12700" cap="flat" cmpd="sng" algn="ctr">
                      <a:solidFill>
                        <a:schemeClr val="bg1"/>
                      </a:solidFill>
                      <a:prstDash val="solid"/>
                      <a:round/>
                      <a:headEnd type="none" w="med" len="med"/>
                      <a:tailEnd type="none" w="med" len="med"/>
                    </a:lnL>
                    <a:lnR w="12700" cap="flat" cmpd="sng" algn="ctr">
                      <a:solidFill>
                        <a:schemeClr val="bg1"/>
                      </a:solidFill>
                      <a:prstDash val="solid"/>
                      <a:round/>
                      <a:headEnd type="none" w="med" len="med"/>
                      <a:tailEnd type="none" w="med" len="med"/>
                    </a:lnR>
                    <a:lnT w="12700" cap="flat" cmpd="sng" algn="ctr">
                      <a:solidFill>
                        <a:schemeClr val="bg1"/>
                      </a:solidFill>
                      <a:prstDash val="solid"/>
                      <a:round/>
                      <a:headEnd type="none" w="med" len="med"/>
                      <a:tailEnd type="none" w="med" len="med"/>
                    </a:lnT>
                    <a:lnB w="12700" cap="flat" cmpd="sng" algn="ctr">
                      <a:solidFill>
                        <a:schemeClr val="bg1"/>
                      </a:solidFill>
                      <a:prstDash val="solid"/>
                      <a:round/>
                      <a:headEnd type="none" w="med" len="med"/>
                      <a:tailEnd type="none" w="med" len="med"/>
                    </a:lnB>
                    <a:lnTlToBr>
                      <a:noFill/>
                    </a:lnTlToBr>
                    <a:lnBlToTr>
                      <a:noFill/>
                    </a:lnBlToTr>
                    <a:solidFill>
                      <a:srgbClr val="E7F3F4"/>
                    </a:solidFill>
                  </a:tcPr>
                </a:tc>
              </a:tr>
            </a:tbl>
          </a:graphicData>
        </a:graphic>
      </p:graphicFrame>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2"/>
          <p:cNvSpPr>
            <a:spLocks noGrp="1" noChangeArrowheads="1"/>
          </p:cNvSpPr>
          <p:nvPr>
            <p:ph type="title"/>
          </p:nvPr>
        </p:nvSpPr>
        <p:spPr>
          <a:xfrm>
            <a:off x="457200" y="274638"/>
            <a:ext cx="8229600" cy="796925"/>
          </a:xfrm>
        </p:spPr>
        <p:txBody>
          <a:bodyPr/>
          <a:lstStyle/>
          <a:p>
            <a:pPr eaLnBrk="1" hangingPunct="1"/>
            <a:r>
              <a:rPr lang="el-GR" sz="3600" b="1" smtClean="0">
                <a:solidFill>
                  <a:srgbClr val="FF3300"/>
                </a:solidFill>
              </a:rPr>
              <a:t>ΑΙΤΙΕΣ ΤΗΣ ΧΑΜΗΛΗΣ ΟΡΑΣΗΣ</a:t>
            </a:r>
            <a:r>
              <a:rPr lang="en-US" sz="3600" b="1" smtClean="0">
                <a:solidFill>
                  <a:srgbClr val="FF3300"/>
                </a:solidFill>
              </a:rPr>
              <a:t> – </a:t>
            </a:r>
            <a:r>
              <a:rPr lang="el-GR" sz="3600" b="1" smtClean="0">
                <a:solidFill>
                  <a:srgbClr val="FF3300"/>
                </a:solidFill>
              </a:rPr>
              <a:t>ΣΤΑΤΙΣΤΙΚΑ  </a:t>
            </a:r>
            <a:r>
              <a:rPr lang="en-US" sz="3600" b="1" smtClean="0">
                <a:solidFill>
                  <a:srgbClr val="FF3300"/>
                </a:solidFill>
              </a:rPr>
              <a:t>III</a:t>
            </a:r>
            <a:endParaRPr lang="el-GR" sz="3600" b="1" smtClean="0">
              <a:solidFill>
                <a:srgbClr val="FF3300"/>
              </a:solidFill>
            </a:endParaRPr>
          </a:p>
        </p:txBody>
      </p:sp>
      <p:sp>
        <p:nvSpPr>
          <p:cNvPr id="8195" name="Rectangle 3"/>
          <p:cNvSpPr>
            <a:spLocks noGrp="1" noChangeArrowheads="1"/>
          </p:cNvSpPr>
          <p:nvPr>
            <p:ph type="body" idx="1"/>
          </p:nvPr>
        </p:nvSpPr>
        <p:spPr>
          <a:xfrm>
            <a:off x="457200" y="1143000"/>
            <a:ext cx="8229600" cy="5357813"/>
          </a:xfrm>
        </p:spPr>
        <p:txBody>
          <a:bodyPr/>
          <a:lstStyle/>
          <a:p>
            <a:pPr eaLnBrk="1" hangingPunct="1">
              <a:lnSpc>
                <a:spcPct val="80000"/>
              </a:lnSpc>
            </a:pPr>
            <a:r>
              <a:rPr lang="el-GR" sz="2000" b="1" smtClean="0">
                <a:solidFill>
                  <a:schemeClr val="bg1"/>
                </a:solidFill>
              </a:rPr>
              <a:t># Οι Αφρο-Αμερικανοί καθώς και οι Μεξικανο-Αμερικανοί φαίνονται να εμφανίζουν διπλάσια ποσοστά αμφιβληστροειδοπάθειας από τους Καυκάσιους Αμερικανούς.</a:t>
            </a:r>
            <a:endParaRPr lang="en-US" sz="2000" b="1" smtClean="0">
              <a:solidFill>
                <a:schemeClr val="bg1"/>
              </a:solidFill>
            </a:endParaRPr>
          </a:p>
          <a:p>
            <a:pPr eaLnBrk="1" hangingPunct="1">
              <a:lnSpc>
                <a:spcPct val="80000"/>
              </a:lnSpc>
            </a:pPr>
            <a:endParaRPr lang="el-GR" sz="2000" b="1" smtClean="0">
              <a:solidFill>
                <a:schemeClr val="bg1"/>
              </a:solidFill>
            </a:endParaRPr>
          </a:p>
          <a:p>
            <a:pPr eaLnBrk="1" hangingPunct="1">
              <a:lnSpc>
                <a:spcPct val="80000"/>
              </a:lnSpc>
            </a:pPr>
            <a:r>
              <a:rPr lang="el-GR" sz="2000" b="1" smtClean="0">
                <a:solidFill>
                  <a:schemeClr val="bg1"/>
                </a:solidFill>
              </a:rPr>
              <a:t># Η Μελαγχρωστική Αμφιβληστροειδοπάθεια προσβάλλει περί τους 100.000 Αμερικανούς, ενώ περίπου 1 στους 80 ανθρώπους υπολογίζεται ότι φέρουν το γονίδιο της Μελαγχρωστικής Αμφιβληστροειδοπάθειας (</a:t>
            </a:r>
            <a:r>
              <a:rPr lang="en-US" sz="2000" b="1" smtClean="0">
                <a:solidFill>
                  <a:schemeClr val="bg1"/>
                </a:solidFill>
              </a:rPr>
              <a:t>National Advisory Eye Council</a:t>
            </a:r>
            <a:r>
              <a:rPr lang="el-GR" sz="2000" b="1" smtClean="0">
                <a:solidFill>
                  <a:schemeClr val="bg1"/>
                </a:solidFill>
              </a:rPr>
              <a:t>, 1993).</a:t>
            </a:r>
            <a:endParaRPr lang="en-US" sz="2000" b="1" smtClean="0">
              <a:solidFill>
                <a:schemeClr val="bg1"/>
              </a:solidFill>
            </a:endParaRPr>
          </a:p>
          <a:p>
            <a:pPr eaLnBrk="1" hangingPunct="1">
              <a:lnSpc>
                <a:spcPct val="80000"/>
              </a:lnSpc>
            </a:pPr>
            <a:endParaRPr lang="el-GR" sz="2000" b="1" smtClean="0">
              <a:solidFill>
                <a:schemeClr val="bg1"/>
              </a:solidFill>
            </a:endParaRPr>
          </a:p>
          <a:p>
            <a:pPr eaLnBrk="1" hangingPunct="1">
              <a:lnSpc>
                <a:spcPct val="80000"/>
              </a:lnSpc>
            </a:pPr>
            <a:r>
              <a:rPr lang="el-GR" sz="2000" b="1" smtClean="0">
                <a:solidFill>
                  <a:schemeClr val="bg1"/>
                </a:solidFill>
              </a:rPr>
              <a:t># Υπολογίζεται πως στις ΗΠΑ έως και το 4% του παιδικού πληθυσμού πάσχει από στραβισμό, ενώ το 2% πάσχει από αμβλυωπία (</a:t>
            </a:r>
            <a:r>
              <a:rPr lang="en-US" sz="2000" b="1" smtClean="0">
                <a:solidFill>
                  <a:schemeClr val="bg1"/>
                </a:solidFill>
              </a:rPr>
              <a:t>National Advisory Eye Council</a:t>
            </a:r>
            <a:r>
              <a:rPr lang="el-GR" sz="2000" b="1" smtClean="0">
                <a:solidFill>
                  <a:schemeClr val="bg1"/>
                </a:solidFill>
              </a:rPr>
              <a:t>, 1993)</a:t>
            </a:r>
            <a:endParaRPr lang="en-US" sz="2000" b="1" smtClean="0">
              <a:solidFill>
                <a:schemeClr val="bg1"/>
              </a:solidFill>
            </a:endParaRPr>
          </a:p>
          <a:p>
            <a:pPr eaLnBrk="1" hangingPunct="1">
              <a:lnSpc>
                <a:spcPct val="80000"/>
              </a:lnSpc>
            </a:pPr>
            <a:endParaRPr lang="el-GR" sz="2000" b="1" smtClean="0">
              <a:solidFill>
                <a:schemeClr val="bg1"/>
              </a:solidFill>
            </a:endParaRPr>
          </a:p>
          <a:p>
            <a:pPr eaLnBrk="1" hangingPunct="1">
              <a:lnSpc>
                <a:spcPct val="80000"/>
              </a:lnSpc>
            </a:pPr>
            <a:r>
              <a:rPr lang="el-GR" sz="2000" b="1" smtClean="0">
                <a:solidFill>
                  <a:schemeClr val="bg1"/>
                </a:solidFill>
              </a:rPr>
              <a:t># Στις ΗΠΑ περί το 2% όλων των παιδιών που ξεκινούν το σχολείο (5 ετών) είναι μύωπες. Έως τα 12 έτη παραπάνω από το 15% είναι μυωπικά παιδιά, ενώ στην εφηβεία περίπου το 25% είναι μυωπικά (</a:t>
            </a:r>
            <a:r>
              <a:rPr lang="en-US" sz="2000" b="1" smtClean="0">
                <a:solidFill>
                  <a:schemeClr val="bg1"/>
                </a:solidFill>
              </a:rPr>
              <a:t>National Advisory Eye Survey</a:t>
            </a:r>
            <a:r>
              <a:rPr lang="el-GR" sz="2000" b="1" smtClean="0">
                <a:solidFill>
                  <a:schemeClr val="bg1"/>
                </a:solidFill>
              </a:rPr>
              <a:t>, 1993).</a:t>
            </a:r>
          </a:p>
        </p:txBody>
      </p:sp>
    </p:spTree>
  </p:cSld>
  <p:clrMapOvr>
    <a:masterClrMapping/>
  </p:clrMapOvr>
  <p:timing>
    <p:tnLst>
      <p:par>
        <p:cTn id="1" dur="indefinite" restart="never" nodeType="tmRoot"/>
      </p:par>
    </p:tn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2"/>
          <p:cNvSpPr>
            <a:spLocks noGrp="1" noChangeArrowheads="1"/>
          </p:cNvSpPr>
          <p:nvPr>
            <p:ph type="title"/>
          </p:nvPr>
        </p:nvSpPr>
        <p:spPr>
          <a:xfrm>
            <a:off x="457200" y="274638"/>
            <a:ext cx="8229600" cy="777875"/>
          </a:xfrm>
        </p:spPr>
        <p:txBody>
          <a:bodyPr/>
          <a:lstStyle/>
          <a:p>
            <a:r>
              <a:rPr lang="el-GR" sz="3200" b="1" smtClean="0">
                <a:solidFill>
                  <a:srgbClr val="A50021"/>
                </a:solidFill>
              </a:rPr>
              <a:t>ΜΕΓΕΘΥΝΤΙΚΟΙ ΦΑΚΟΙ ΜΕ ΒΑΣΗ (</a:t>
            </a:r>
            <a:r>
              <a:rPr lang="en-US" sz="3200" b="1" smtClean="0">
                <a:solidFill>
                  <a:srgbClr val="A50021"/>
                </a:solidFill>
              </a:rPr>
              <a:t>STAND MAGNIFIERS)</a:t>
            </a:r>
            <a:endParaRPr lang="el-GR" sz="3200" b="1" smtClean="0">
              <a:solidFill>
                <a:srgbClr val="A50021"/>
              </a:solidFill>
            </a:endParaRPr>
          </a:p>
        </p:txBody>
      </p:sp>
      <p:sp>
        <p:nvSpPr>
          <p:cNvPr id="66563" name="Rectangle 5"/>
          <p:cNvSpPr>
            <a:spLocks noGrp="1" noChangeArrowheads="1"/>
          </p:cNvSpPr>
          <p:nvPr>
            <p:ph type="body" sz="half" idx="2"/>
          </p:nvPr>
        </p:nvSpPr>
        <p:spPr>
          <a:xfrm>
            <a:off x="457200" y="5516563"/>
            <a:ext cx="8229600" cy="1008062"/>
          </a:xfrm>
        </p:spPr>
        <p:txBody>
          <a:bodyPr/>
          <a:lstStyle/>
          <a:p>
            <a:endParaRPr lang="el-GR" sz="2800" smtClean="0"/>
          </a:p>
        </p:txBody>
      </p:sp>
      <p:pic>
        <p:nvPicPr>
          <p:cNvPr id="66564" name="Picture 6" descr="Low_Vision_Magnifiers_Their_Optical_Parameters_and"/>
          <p:cNvPicPr>
            <a:picLocks noGrp="1" noChangeAspect="1" noChangeArrowheads="1"/>
          </p:cNvPicPr>
          <p:nvPr>
            <p:ph sz="half" idx="1"/>
          </p:nvPr>
        </p:nvPicPr>
        <p:blipFill>
          <a:blip r:embed="rId2" cstate="print">
            <a:lum bright="-24000" contrast="-30000"/>
            <a:extLst>
              <a:ext uri="{28A0092B-C50C-407E-A947-70E740481C1C}">
                <a14:useLocalDpi xmlns:a14="http://schemas.microsoft.com/office/drawing/2010/main" val="0"/>
              </a:ext>
            </a:extLst>
          </a:blip>
          <a:srcRect/>
          <a:stretch>
            <a:fillRect/>
          </a:stretch>
        </p:blipFill>
        <p:spPr>
          <a:xfrm>
            <a:off x="0" y="1125538"/>
            <a:ext cx="4572000" cy="5399087"/>
          </a:xfrm>
        </p:spPr>
      </p:pic>
      <p:pic>
        <p:nvPicPr>
          <p:cNvPr id="66565" name="Picture 7" descr="Low_Vision_Magnifiers_Their_Optical_Parameters_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00563" y="1196975"/>
            <a:ext cx="4643437" cy="53276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p:txBody>
          <a:bodyPr/>
          <a:lstStyle/>
          <a:p>
            <a:r>
              <a:rPr lang="en-US" b="1" smtClean="0">
                <a:solidFill>
                  <a:srgbClr val="A50021"/>
                </a:solidFill>
              </a:rPr>
              <a:t>STAND MAGNIFIERS</a:t>
            </a:r>
            <a:endParaRPr lang="el-GR" b="1" smtClean="0">
              <a:solidFill>
                <a:srgbClr val="A50021"/>
              </a:solidFill>
            </a:endParaRPr>
          </a:p>
        </p:txBody>
      </p:sp>
      <p:pic>
        <p:nvPicPr>
          <p:cNvPr id="67587" name="Picture 4"/>
          <p:cNvPicPr>
            <a:picLocks noGrp="1" noChangeAspect="1" noChangeArrowheads="1"/>
          </p:cNvPicPr>
          <p:nvPr>
            <p:ph type="body" idx="1"/>
          </p:nvPr>
        </p:nvPicPr>
        <p:blipFill>
          <a:blip r:embed="rId2" cstate="print">
            <a:lum bright="-30000" contrast="6000"/>
            <a:extLst>
              <a:ext uri="{28A0092B-C50C-407E-A947-70E740481C1C}">
                <a14:useLocalDpi xmlns:a14="http://schemas.microsoft.com/office/drawing/2010/main" val="0"/>
              </a:ext>
            </a:extLst>
          </a:blip>
          <a:srcRect/>
          <a:stretch>
            <a:fillRect/>
          </a:stretch>
        </p:blipFill>
        <p:spPr>
          <a:xfrm>
            <a:off x="323850" y="1600200"/>
            <a:ext cx="8569325" cy="5043488"/>
          </a:xfrm>
          <a:noFill/>
        </p:spPr>
      </p:pic>
    </p:spTree>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a:xfrm>
            <a:off x="457200" y="274638"/>
            <a:ext cx="8229600" cy="850900"/>
          </a:xfrm>
        </p:spPr>
        <p:txBody>
          <a:bodyPr/>
          <a:lstStyle/>
          <a:p>
            <a:r>
              <a:rPr lang="el-GR" sz="2800" b="1" smtClean="0">
                <a:solidFill>
                  <a:srgbClr val="A50021"/>
                </a:solidFill>
              </a:rPr>
              <a:t>ΙΣΧΥΡΟΙ ΘΕΤΙΚΟΙ ΦΑΚΟΙ ΣΕ ΓΥΑΛΙΑ (ΜΙΚΡΟΣΚΟΠΙΚΟΙ ΦΑΚΟΙ)</a:t>
            </a:r>
          </a:p>
        </p:txBody>
      </p:sp>
      <p:sp>
        <p:nvSpPr>
          <p:cNvPr id="68611" name="Rectangle 4"/>
          <p:cNvSpPr>
            <a:spLocks noGrp="1" noChangeArrowheads="1"/>
          </p:cNvSpPr>
          <p:nvPr>
            <p:ph type="body" sz="half" idx="1"/>
          </p:nvPr>
        </p:nvSpPr>
        <p:spPr>
          <a:xfrm>
            <a:off x="0" y="1196975"/>
            <a:ext cx="4500563" cy="5661025"/>
          </a:xfrm>
        </p:spPr>
        <p:txBody>
          <a:bodyPr/>
          <a:lstStyle/>
          <a:p>
            <a:pPr>
              <a:lnSpc>
                <a:spcPct val="90000"/>
              </a:lnSpc>
            </a:pPr>
            <a:r>
              <a:rPr lang="el-GR" sz="2400" b="1" smtClean="0">
                <a:solidFill>
                  <a:schemeClr val="accent1"/>
                </a:solidFill>
              </a:rPr>
              <a:t>Ισχυροί θετικοί φακοί μπορούν να χρησιμοποιηθούν και σε κοινούς σκελετούς γυαλιών , μονόφθαλμα ή διόφθαλμα, είτε σε μορφή </a:t>
            </a:r>
            <a:r>
              <a:rPr lang="en-US" sz="2400" b="1" smtClean="0">
                <a:solidFill>
                  <a:schemeClr val="accent1"/>
                </a:solidFill>
              </a:rPr>
              <a:t>clip-on.</a:t>
            </a:r>
          </a:p>
          <a:p>
            <a:pPr>
              <a:lnSpc>
                <a:spcPct val="90000"/>
              </a:lnSpc>
            </a:pPr>
            <a:r>
              <a:rPr lang="el-GR" sz="2400" b="1" smtClean="0">
                <a:solidFill>
                  <a:srgbClr val="A50021"/>
                </a:solidFill>
              </a:rPr>
              <a:t>ΧΑΡΑΚΤΗΡΙΣΤΙΚΟ</a:t>
            </a:r>
            <a:r>
              <a:rPr lang="en-US" sz="2400" b="1" smtClean="0">
                <a:solidFill>
                  <a:srgbClr val="A50021"/>
                </a:solidFill>
              </a:rPr>
              <a:t>:</a:t>
            </a:r>
            <a:r>
              <a:rPr lang="en-US" sz="2400" b="1" smtClean="0">
                <a:solidFill>
                  <a:schemeClr val="accent1"/>
                </a:solidFill>
              </a:rPr>
              <a:t> </a:t>
            </a:r>
            <a:r>
              <a:rPr lang="el-GR" sz="2400" b="1" smtClean="0">
                <a:solidFill>
                  <a:schemeClr val="accent1"/>
                </a:solidFill>
              </a:rPr>
              <a:t>Η απόσταση ανάγνωσης πρέπει να είναι η εστιακή απόσταση του φακού, συνεπώς μεγαλύτερη για μικρές μεγενθύσεις και μικρότερη για μεγάλες μεγενθύσεις</a:t>
            </a:r>
          </a:p>
        </p:txBody>
      </p:sp>
      <p:pic>
        <p:nvPicPr>
          <p:cNvPr id="68612" name="Picture 7" descr="168014_168016_168018_1680110web"/>
          <p:cNvPicPr>
            <a:picLocks noGrp="1" noChangeAspect="1" noChangeArrowheads="1"/>
          </p:cNvPicPr>
          <p:nvPr>
            <p:ph sz="quarter" idx="2"/>
          </p:nvPr>
        </p:nvPicPr>
        <p:blipFill>
          <a:blip r:embed="rId2" cstate="print">
            <a:lum bright="-18000"/>
            <a:extLst>
              <a:ext uri="{28A0092B-C50C-407E-A947-70E740481C1C}">
                <a14:useLocalDpi xmlns:a14="http://schemas.microsoft.com/office/drawing/2010/main" val="0"/>
              </a:ext>
            </a:extLst>
          </a:blip>
          <a:srcRect/>
          <a:stretch>
            <a:fillRect/>
          </a:stretch>
        </p:blipFill>
        <p:spPr>
          <a:xfrm>
            <a:off x="4500563" y="1412875"/>
            <a:ext cx="4319587" cy="2160588"/>
          </a:xfrm>
        </p:spPr>
      </p:pic>
      <p:pic>
        <p:nvPicPr>
          <p:cNvPr id="68613" name="Picture 8" descr="164452"/>
          <p:cNvPicPr>
            <a:picLocks noGrp="1" noChangeAspect="1" noChangeArrowheads="1"/>
          </p:cNvPicPr>
          <p:nvPr>
            <p:ph sz="quarter" idx="3"/>
          </p:nvPr>
        </p:nvPicPr>
        <p:blipFill>
          <a:blip r:embed="rId3" cstate="print">
            <a:lum bright="-30000" contrast="-6000"/>
            <a:extLst>
              <a:ext uri="{28A0092B-C50C-407E-A947-70E740481C1C}">
                <a14:useLocalDpi xmlns:a14="http://schemas.microsoft.com/office/drawing/2010/main" val="0"/>
              </a:ext>
            </a:extLst>
          </a:blip>
          <a:srcRect/>
          <a:stretch>
            <a:fillRect/>
          </a:stretch>
        </p:blipFill>
        <p:spPr>
          <a:xfrm>
            <a:off x="4500563" y="3541713"/>
            <a:ext cx="4319587" cy="2938462"/>
          </a:xfrm>
        </p:spPr>
      </p:pic>
    </p:spTree>
  </p:cSld>
  <p:clrMapOvr>
    <a:masterClrMapping/>
  </p:clrMapOvr>
  <p:timing>
    <p:tnLst>
      <p:par>
        <p:cTn id="1" dur="indefinite" restart="never" nodeType="tmRoot"/>
      </p:par>
    </p:tn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Title 1"/>
          <p:cNvSpPr>
            <a:spLocks noGrp="1"/>
          </p:cNvSpPr>
          <p:nvPr>
            <p:ph type="title" idx="4294967295"/>
          </p:nvPr>
        </p:nvSpPr>
        <p:spPr>
          <a:xfrm>
            <a:off x="457200" y="274638"/>
            <a:ext cx="8229600" cy="582612"/>
          </a:xfrm>
        </p:spPr>
        <p:txBody>
          <a:bodyPr/>
          <a:lstStyle/>
          <a:p>
            <a:r>
              <a:rPr lang="el-GR" sz="3200" b="1" smtClean="0">
                <a:solidFill>
                  <a:srgbClr val="A50021"/>
                </a:solidFill>
              </a:rPr>
              <a:t>ΙΣΧΥΡΟΙ ΘΕΤΙΚΟΙ ΦΑΚΟΙ ΣΕ ΓΥΑΛΙΑ</a:t>
            </a:r>
            <a:endParaRPr lang="el-GR" sz="3200" smtClean="0"/>
          </a:p>
        </p:txBody>
      </p:sp>
      <p:sp>
        <p:nvSpPr>
          <p:cNvPr id="69635" name="Text Placeholder 2"/>
          <p:cNvSpPr>
            <a:spLocks noGrp="1"/>
          </p:cNvSpPr>
          <p:nvPr>
            <p:ph type="body" sz="half" idx="4294967295"/>
          </p:nvPr>
        </p:nvSpPr>
        <p:spPr>
          <a:xfrm>
            <a:off x="0" y="1600200"/>
            <a:ext cx="5072063" cy="4757738"/>
          </a:xfrm>
        </p:spPr>
        <p:txBody>
          <a:bodyPr/>
          <a:lstStyle/>
          <a:p>
            <a:r>
              <a:rPr lang="el-GR" sz="2800" smtClean="0"/>
              <a:t>Ευρύτατο οπτικό πεδίο</a:t>
            </a:r>
          </a:p>
          <a:p>
            <a:r>
              <a:rPr lang="el-GR" sz="2800" smtClean="0"/>
              <a:t>Θετική κοσμητική εμφάνιση στις περισσότερες περιπτώσεις</a:t>
            </a:r>
          </a:p>
          <a:p>
            <a:r>
              <a:rPr lang="el-GR" sz="2800" smtClean="0"/>
              <a:t>Ελεύθερα χέρια</a:t>
            </a:r>
          </a:p>
          <a:p>
            <a:r>
              <a:rPr lang="el-GR" sz="2800" smtClean="0">
                <a:solidFill>
                  <a:schemeClr val="bg1"/>
                </a:solidFill>
              </a:rPr>
              <a:t>Σε ισχυρές δυνάμεις, πολύ μικρή απόσταση εργασίας και δυσκολία στον φωτισμό του κειμένου</a:t>
            </a:r>
          </a:p>
          <a:p>
            <a:r>
              <a:rPr lang="el-GR" sz="2800" smtClean="0">
                <a:solidFill>
                  <a:schemeClr val="bg1"/>
                </a:solidFill>
              </a:rPr>
              <a:t>Συχνά υψηλό κόστος</a:t>
            </a:r>
          </a:p>
        </p:txBody>
      </p:sp>
      <p:pic>
        <p:nvPicPr>
          <p:cNvPr id="69636" name="Content Placeholder 4" descr="168014_168016_168018_1680110web.jpg"/>
          <p:cNvPicPr>
            <a:picLocks noGrp="1" noChangeAspect="1"/>
          </p:cNvPicPr>
          <p:nvPr>
            <p:ph sz="half" idx="4294967295"/>
          </p:nvPr>
        </p:nvPicPr>
        <p:blipFill>
          <a:blip r:embed="rId2" cstate="print">
            <a:lum bright="-18000" contrast="6000"/>
            <a:extLst>
              <a:ext uri="{28A0092B-C50C-407E-A947-70E740481C1C}">
                <a14:useLocalDpi xmlns:a14="http://schemas.microsoft.com/office/drawing/2010/main" val="0"/>
              </a:ext>
            </a:extLst>
          </a:blip>
          <a:srcRect/>
          <a:stretch>
            <a:fillRect/>
          </a:stretch>
        </p:blipFill>
        <p:spPr>
          <a:xfrm>
            <a:off x="4708525" y="2571750"/>
            <a:ext cx="4435475" cy="1641475"/>
          </a:xfrm>
        </p:spPr>
      </p:pic>
    </p:spTree>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p:cNvSpPr>
            <a:spLocks noGrp="1" noChangeArrowheads="1"/>
          </p:cNvSpPr>
          <p:nvPr>
            <p:ph type="title"/>
          </p:nvPr>
        </p:nvSpPr>
        <p:spPr/>
        <p:txBody>
          <a:bodyPr/>
          <a:lstStyle/>
          <a:p>
            <a:r>
              <a:rPr lang="el-GR" sz="3600" b="1" smtClean="0">
                <a:solidFill>
                  <a:srgbClr val="A50021"/>
                </a:solidFill>
              </a:rPr>
              <a:t>ΠΡΙΣΜΑΤΙΚΑ ΗΜΙΣΕΛΗΝΑ</a:t>
            </a:r>
          </a:p>
        </p:txBody>
      </p:sp>
      <p:sp>
        <p:nvSpPr>
          <p:cNvPr id="70659" name="Rectangle 4"/>
          <p:cNvSpPr>
            <a:spLocks noGrp="1" noChangeArrowheads="1"/>
          </p:cNvSpPr>
          <p:nvPr>
            <p:ph type="body" sz="half" idx="1"/>
          </p:nvPr>
        </p:nvSpPr>
        <p:spPr>
          <a:xfrm>
            <a:off x="250825" y="1268413"/>
            <a:ext cx="4244975" cy="4857750"/>
          </a:xfrm>
        </p:spPr>
        <p:txBody>
          <a:bodyPr/>
          <a:lstStyle/>
          <a:p>
            <a:r>
              <a:rPr lang="el-GR" sz="2400" b="1" smtClean="0">
                <a:solidFill>
                  <a:schemeClr val="accent1"/>
                </a:solidFill>
              </a:rPr>
              <a:t>Στην περίπτωση της διόφθαλμης όρασης επειδή οι αποστάσεις ανάγνωσης-εργασίας είναι πολύ μικρές (8-20 εκ.) είτε πρέπει να χρησιμοποιηθεί πολύ μικρή κορική (</a:t>
            </a:r>
            <a:r>
              <a:rPr lang="en-US" sz="2400" b="1" smtClean="0">
                <a:solidFill>
                  <a:schemeClr val="accent1"/>
                </a:solidFill>
              </a:rPr>
              <a:t>PD)</a:t>
            </a:r>
            <a:r>
              <a:rPr lang="el-GR" sz="2400" b="1" smtClean="0">
                <a:solidFill>
                  <a:schemeClr val="accent1"/>
                </a:solidFill>
              </a:rPr>
              <a:t> είτε να ενσωματωθούν πρίσματα με βάση έσω ώστε να διευκολύνουν την σύγκλιση</a:t>
            </a:r>
          </a:p>
        </p:txBody>
      </p:sp>
      <p:pic>
        <p:nvPicPr>
          <p:cNvPr id="70660" name="Picture 6" descr="16813BEweb"/>
          <p:cNvPicPr>
            <a:picLocks noGrp="1" noChangeAspect="1" noChangeArrowheads="1"/>
          </p:cNvPicPr>
          <p:nvPr>
            <p:ph sz="half" idx="2"/>
          </p:nvPr>
        </p:nvPicPr>
        <p:blipFill>
          <a:blip r:embed="rId2" cstate="print">
            <a:lum bright="-24000"/>
            <a:extLst>
              <a:ext uri="{28A0092B-C50C-407E-A947-70E740481C1C}">
                <a14:useLocalDpi xmlns:a14="http://schemas.microsoft.com/office/drawing/2010/main" val="0"/>
              </a:ext>
            </a:extLst>
          </a:blip>
          <a:srcRect/>
          <a:stretch>
            <a:fillRect/>
          </a:stretch>
        </p:blipFill>
        <p:spPr>
          <a:xfrm>
            <a:off x="4356100" y="2276475"/>
            <a:ext cx="4465638" cy="1800225"/>
          </a:xfrm>
        </p:spPr>
      </p:pic>
    </p:spTree>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2"/>
          <p:cNvSpPr>
            <a:spLocks noGrp="1" noChangeArrowheads="1"/>
          </p:cNvSpPr>
          <p:nvPr>
            <p:ph type="title"/>
          </p:nvPr>
        </p:nvSpPr>
        <p:spPr>
          <a:xfrm>
            <a:off x="457200" y="0"/>
            <a:ext cx="8229600" cy="836613"/>
          </a:xfrm>
        </p:spPr>
        <p:txBody>
          <a:bodyPr/>
          <a:lstStyle/>
          <a:p>
            <a:r>
              <a:rPr lang="el-GR" sz="4000" b="1" smtClean="0">
                <a:solidFill>
                  <a:srgbClr val="A50021"/>
                </a:solidFill>
              </a:rPr>
              <a:t>ΠΡΙΣΜΑΤΙΚΑ ΗΜΙΣΕΛΗΝΑ</a:t>
            </a:r>
          </a:p>
        </p:txBody>
      </p:sp>
      <p:sp>
        <p:nvSpPr>
          <p:cNvPr id="71683" name="Rectangle 4"/>
          <p:cNvSpPr>
            <a:spLocks noGrp="1" noChangeArrowheads="1"/>
          </p:cNvSpPr>
          <p:nvPr>
            <p:ph type="body" sz="half" idx="1"/>
          </p:nvPr>
        </p:nvSpPr>
        <p:spPr>
          <a:xfrm>
            <a:off x="0" y="836613"/>
            <a:ext cx="3276600" cy="6021387"/>
          </a:xfrm>
        </p:spPr>
        <p:txBody>
          <a:bodyPr/>
          <a:lstStyle/>
          <a:p>
            <a:r>
              <a:rPr lang="el-GR" sz="2400" b="1" smtClean="0">
                <a:solidFill>
                  <a:srgbClr val="FFFF00"/>
                </a:solidFill>
              </a:rPr>
              <a:t>Λόγω της συχνά μικρής απόστασης εργασίας, η κορική απόσταση πρέπει να υπολογίζεται αρκετά μικρότερη και με βάση τον τύπο</a:t>
            </a:r>
            <a:r>
              <a:rPr lang="en-US" sz="2400" b="1" smtClean="0">
                <a:solidFill>
                  <a:srgbClr val="FFFF00"/>
                </a:solidFill>
              </a:rPr>
              <a:t>: </a:t>
            </a:r>
          </a:p>
          <a:p>
            <a:pPr>
              <a:buFontTx/>
              <a:buNone/>
            </a:pPr>
            <a:r>
              <a:rPr lang="en-US" sz="2400" b="1" smtClean="0">
                <a:solidFill>
                  <a:srgbClr val="C00000"/>
                </a:solidFill>
              </a:rPr>
              <a:t>     </a:t>
            </a:r>
            <a:r>
              <a:rPr lang="en-US" sz="2800" b="1" smtClean="0">
                <a:solidFill>
                  <a:srgbClr val="C00000"/>
                </a:solidFill>
              </a:rPr>
              <a:t>nPD=</a:t>
            </a:r>
            <a:r>
              <a:rPr lang="el-GR" sz="2800" b="1" smtClean="0">
                <a:solidFill>
                  <a:srgbClr val="C00000"/>
                </a:solidFill>
              </a:rPr>
              <a:t>(</a:t>
            </a:r>
            <a:r>
              <a:rPr lang="en-US" sz="2800" b="1" smtClean="0">
                <a:solidFill>
                  <a:srgbClr val="C00000"/>
                </a:solidFill>
              </a:rPr>
              <a:t>dPD</a:t>
            </a:r>
            <a:r>
              <a:rPr lang="el-GR" sz="2800" b="1" smtClean="0">
                <a:solidFill>
                  <a:srgbClr val="C00000"/>
                </a:solidFill>
              </a:rPr>
              <a:t>) </a:t>
            </a:r>
            <a:r>
              <a:rPr lang="en-US" sz="2800" b="1" smtClean="0">
                <a:solidFill>
                  <a:srgbClr val="C00000"/>
                </a:solidFill>
              </a:rPr>
              <a:t>x</a:t>
            </a:r>
            <a:r>
              <a:rPr lang="el-GR" sz="2800" b="1" smtClean="0">
                <a:solidFill>
                  <a:srgbClr val="C00000"/>
                </a:solidFill>
              </a:rPr>
              <a:t> </a:t>
            </a:r>
            <a:r>
              <a:rPr lang="en-US" sz="2800" b="1" smtClean="0">
                <a:solidFill>
                  <a:srgbClr val="C00000"/>
                </a:solidFill>
              </a:rPr>
              <a:t> (w / w+h)</a:t>
            </a:r>
          </a:p>
          <a:p>
            <a:pPr>
              <a:buFontTx/>
              <a:buNone/>
            </a:pPr>
            <a:r>
              <a:rPr lang="en-US" sz="2400" b="1" smtClean="0"/>
              <a:t>     </a:t>
            </a:r>
            <a:r>
              <a:rPr lang="el-GR" sz="2400" b="1" smtClean="0">
                <a:solidFill>
                  <a:srgbClr val="FFFF00"/>
                </a:solidFill>
              </a:rPr>
              <a:t>(βλ. πίνακα).</a:t>
            </a:r>
          </a:p>
        </p:txBody>
      </p:sp>
      <p:graphicFrame>
        <p:nvGraphicFramePr>
          <p:cNvPr id="104565" name="Group 117"/>
          <p:cNvGraphicFramePr>
            <a:graphicFrameLocks noGrp="1"/>
          </p:cNvGraphicFramePr>
          <p:nvPr>
            <p:ph sz="half" idx="2"/>
          </p:nvPr>
        </p:nvGraphicFramePr>
        <p:xfrm>
          <a:off x="3419475" y="765175"/>
          <a:ext cx="5724525" cy="6015040"/>
        </p:xfrm>
        <a:graphic>
          <a:graphicData uri="http://schemas.openxmlformats.org/drawingml/2006/table">
            <a:tbl>
              <a:tblPr/>
              <a:tblGrid>
                <a:gridCol w="715963"/>
                <a:gridCol w="715962"/>
                <a:gridCol w="714375"/>
                <a:gridCol w="715963"/>
                <a:gridCol w="715962"/>
                <a:gridCol w="715963"/>
                <a:gridCol w="714375"/>
                <a:gridCol w="715962"/>
              </a:tblGrid>
              <a:tr h="1208088">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1400" b="1" i="0" u="none" strike="noStrike" cap="none" normalizeH="0" baseline="0" smtClean="0">
                          <a:ln>
                            <a:noFill/>
                          </a:ln>
                          <a:solidFill>
                            <a:srgbClr val="A50021"/>
                          </a:solidFill>
                          <a:effectLst/>
                          <a:latin typeface="Arial" charset="0"/>
                        </a:rPr>
                        <a:t>Μακ</a:t>
                      </a:r>
                      <a:r>
                        <a:rPr kumimoji="0" lang="en-US" sz="1400" b="1" i="0" u="none" strike="noStrike" cap="none" normalizeH="0" baseline="0" smtClean="0">
                          <a:ln>
                            <a:noFill/>
                          </a:ln>
                          <a:solidFill>
                            <a:srgbClr val="A50021"/>
                          </a:solidFill>
                          <a:effectLst/>
                          <a:latin typeface="Arial" charset="0"/>
                        </a:rPr>
                        <a:t>PD (cm)</a:t>
                      </a:r>
                      <a:r>
                        <a:rPr kumimoji="0" lang="el-GR" sz="1400" b="1" i="0" u="none" strike="noStrike" cap="none" normalizeH="0" baseline="0" smtClean="0">
                          <a:ln>
                            <a:noFill/>
                          </a:ln>
                          <a:solidFill>
                            <a:srgbClr val="A50021"/>
                          </a:solidFill>
                          <a:effectLst/>
                          <a:latin typeface="Arial" charset="0"/>
                        </a:rPr>
                        <a:t>.</a:t>
                      </a:r>
                    </a:p>
                    <a:p>
                      <a:pPr marL="0" marR="0" lvl="0" indent="0" algn="l" defTabSz="914400" rtl="0" eaLnBrk="0" fontAlgn="base" latinLnBrk="0" hangingPunct="0">
                        <a:lnSpc>
                          <a:spcPct val="100000"/>
                        </a:lnSpc>
                        <a:spcBef>
                          <a:spcPct val="20000"/>
                        </a:spcBef>
                        <a:spcAft>
                          <a:spcPct val="0"/>
                        </a:spcAft>
                        <a:buClrTx/>
                        <a:buSzTx/>
                        <a:buFontTx/>
                        <a:buNone/>
                        <a:tabLst/>
                      </a:pPr>
                      <a:endParaRPr kumimoji="0" lang="el-GR" sz="1400" b="1" i="0" u="none" strike="noStrike" cap="none" normalizeH="0" baseline="0" smtClean="0">
                        <a:ln>
                          <a:noFill/>
                        </a:ln>
                        <a:solidFill>
                          <a:srgbClr val="A50021"/>
                        </a:solidFill>
                        <a:effectLst/>
                        <a:latin typeface="Arial" charset="0"/>
                      </a:endParaRP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A50021"/>
                          </a:solidFill>
                          <a:effectLst/>
                          <a:latin typeface="Arial" charset="0"/>
                        </a:rPr>
                        <a:t>10 cm (10D)</a:t>
                      </a:r>
                      <a:endParaRPr kumimoji="0" lang="el-GR" sz="1400" b="1" i="0" u="none" strike="noStrike" cap="none" normalizeH="0" baseline="0" smtClean="0">
                        <a:ln>
                          <a:noFill/>
                        </a:ln>
                        <a:solidFill>
                          <a:srgbClr val="A5002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A50021"/>
                          </a:solidFill>
                          <a:effectLst/>
                          <a:latin typeface="Arial" charset="0"/>
                        </a:rPr>
                        <a:t>12,5cm (8d)</a:t>
                      </a:r>
                      <a:endParaRPr kumimoji="0" lang="el-GR" sz="1400" b="1" i="0" u="none" strike="noStrike" cap="none" normalizeH="0" baseline="0" smtClean="0">
                        <a:ln>
                          <a:noFill/>
                        </a:ln>
                        <a:solidFill>
                          <a:srgbClr val="A5002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A50021"/>
                          </a:solidFill>
                          <a:effectLst/>
                          <a:latin typeface="Arial" charset="0"/>
                        </a:rPr>
                        <a:t>16,7 cm (6D)</a:t>
                      </a:r>
                      <a:endParaRPr kumimoji="0" lang="el-GR" sz="1400" b="1" i="0" u="none" strike="noStrike" cap="none" normalizeH="0" baseline="0" smtClean="0">
                        <a:ln>
                          <a:noFill/>
                        </a:ln>
                        <a:solidFill>
                          <a:srgbClr val="A5002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A50021"/>
                          </a:solidFill>
                          <a:effectLst/>
                          <a:latin typeface="Arial" charset="0"/>
                        </a:rPr>
                        <a:t>20 cm (5D)</a:t>
                      </a:r>
                      <a:endParaRPr kumimoji="0" lang="el-GR" sz="1400" b="1" i="0" u="none" strike="noStrike" cap="none" normalizeH="0" baseline="0" smtClean="0">
                        <a:ln>
                          <a:noFill/>
                        </a:ln>
                        <a:solidFill>
                          <a:srgbClr val="A5002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A50021"/>
                          </a:solidFill>
                          <a:effectLst/>
                          <a:latin typeface="Arial" charset="0"/>
                        </a:rPr>
                        <a:t>25 cm (4D)</a:t>
                      </a:r>
                      <a:endParaRPr kumimoji="0" lang="el-GR" sz="1400" b="1" i="0" u="none" strike="noStrike" cap="none" normalizeH="0" baseline="0" smtClean="0">
                        <a:ln>
                          <a:noFill/>
                        </a:ln>
                        <a:solidFill>
                          <a:srgbClr val="A5002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A50021"/>
                          </a:solidFill>
                          <a:effectLst/>
                          <a:latin typeface="Arial" charset="0"/>
                        </a:rPr>
                        <a:t>33,3 cm (3D) </a:t>
                      </a:r>
                      <a:endParaRPr kumimoji="0" lang="el-GR" sz="1400" b="1" i="0" u="none" strike="noStrike" cap="none" normalizeH="0" baseline="0" smtClean="0">
                        <a:ln>
                          <a:noFill/>
                        </a:ln>
                        <a:solidFill>
                          <a:srgbClr val="A50021"/>
                        </a:solidFill>
                        <a:effectLst/>
                        <a:latin typeface="Arial"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US" sz="1400" b="1" i="0" u="none" strike="noStrike" cap="none" normalizeH="0" baseline="0" smtClean="0">
                          <a:ln>
                            <a:noFill/>
                          </a:ln>
                          <a:solidFill>
                            <a:srgbClr val="A50021"/>
                          </a:solidFill>
                          <a:effectLst/>
                          <a:latin typeface="Arial" charset="0"/>
                        </a:rPr>
                        <a:t>40 cm (2,5D)</a:t>
                      </a:r>
                      <a:endParaRPr kumimoji="0" lang="el-GR" sz="1400" b="1" i="0" u="none" strike="noStrike" cap="none" normalizeH="0" baseline="0" smtClean="0">
                        <a:ln>
                          <a:noFill/>
                        </a:ln>
                        <a:solidFill>
                          <a:srgbClr val="A50021"/>
                        </a:solidFill>
                        <a:effectLst/>
                        <a:latin typeface="Arial" charset="0"/>
                      </a:endParaRP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28575"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bg1"/>
                    </a:solidFill>
                  </a:tcPr>
                </a:tc>
              </a:tr>
              <a:tr h="600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70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57.6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60.2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61.7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63.2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64.8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65.6</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01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53.5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55.9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58.5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61.4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63.7</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00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54.3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56.8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58.1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59.6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61.8</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01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64</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50.4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52.6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55.1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56.4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57.8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59.2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60.0</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00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62</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48.8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51.0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53.4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54.6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56.0</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57.4</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58.1</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01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60</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47.2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51.6</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52.9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54.2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55.5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56.2</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00075">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58</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45.7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47.7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49.9</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51.1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52.3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53.7</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54.3</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chemeClr val="accent1"/>
                    </a:solidFill>
                  </a:tcPr>
                </a:tc>
              </a:tr>
              <a:tr h="601663">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56</a:t>
                      </a:r>
                    </a:p>
                  </a:txBody>
                  <a:tcPr horzOverflow="overflow">
                    <a:lnL w="28575"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44.1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46.1</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48.2</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49.3</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50.5</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51.8</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c>
                  <a:txBody>
                    <a:body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l-GR" sz="2000" b="0" i="0" u="none" strike="noStrike" cap="none" normalizeH="0" baseline="0" smtClean="0">
                          <a:ln>
                            <a:noFill/>
                          </a:ln>
                          <a:solidFill>
                            <a:schemeClr val="tx1"/>
                          </a:solidFill>
                          <a:effectLst/>
                          <a:latin typeface="Arial" charset="0"/>
                        </a:rPr>
                        <a:t>52.5</a:t>
                      </a:r>
                    </a:p>
                  </a:txBody>
                  <a:tcPr horzOverflow="overflow">
                    <a:lnL w="12700" cap="flat" cmpd="sng" algn="ctr">
                      <a:solidFill>
                        <a:schemeClr val="tx1"/>
                      </a:solidFill>
                      <a:prstDash val="solid"/>
                      <a:round/>
                      <a:headEnd type="none" w="med" len="med"/>
                      <a:tailEnd type="none" w="med" len="med"/>
                    </a:lnL>
                    <a:lnR w="28575"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28575" cap="flat" cmpd="sng" algn="ctr">
                      <a:solidFill>
                        <a:schemeClr val="tx1"/>
                      </a:solidFill>
                      <a:prstDash val="solid"/>
                      <a:round/>
                      <a:headEnd type="none" w="med" len="med"/>
                      <a:tailEnd type="none" w="med" len="med"/>
                    </a:lnB>
                    <a:lnTlToBr>
                      <a:noFill/>
                    </a:lnTlToBr>
                    <a:lnBlToTr>
                      <a:noFill/>
                    </a:lnBlToTr>
                    <a:solidFill>
                      <a:schemeClr val="accent1"/>
                    </a:solidFill>
                  </a:tcPr>
                </a:tc>
              </a:tr>
            </a:tbl>
          </a:graphicData>
        </a:graphic>
      </p:graphicFrame>
    </p:spTree>
  </p:cSld>
  <p:clrMapOvr>
    <a:masterClrMapping/>
  </p:clrMapOvr>
  <p:timing>
    <p:tnLst>
      <p:par>
        <p:cTn id="1" dur="indefinite" restart="never" nodeType="tmRoot"/>
      </p:par>
    </p:tn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706" name="Rectangle 4"/>
          <p:cNvSpPr>
            <a:spLocks noGrp="1" noChangeArrowheads="1"/>
          </p:cNvSpPr>
          <p:nvPr>
            <p:ph type="title"/>
          </p:nvPr>
        </p:nvSpPr>
        <p:spPr/>
        <p:txBody>
          <a:bodyPr/>
          <a:lstStyle/>
          <a:p>
            <a:r>
              <a:rPr lang="el-GR" sz="4000" b="1" smtClean="0">
                <a:solidFill>
                  <a:srgbClr val="A50021"/>
                </a:solidFill>
              </a:rPr>
              <a:t>ΠΡΙΣΜΑΤΙΚΑ ΗΜΙΣΕΛΗΝΑ</a:t>
            </a:r>
          </a:p>
        </p:txBody>
      </p:sp>
      <p:sp>
        <p:nvSpPr>
          <p:cNvPr id="72707" name="Rectangle 5"/>
          <p:cNvSpPr>
            <a:spLocks noGrp="1" noChangeArrowheads="1"/>
          </p:cNvSpPr>
          <p:nvPr>
            <p:ph type="body" sz="half" idx="1"/>
          </p:nvPr>
        </p:nvSpPr>
        <p:spPr>
          <a:xfrm>
            <a:off x="0" y="1268413"/>
            <a:ext cx="3635375" cy="4392612"/>
          </a:xfrm>
        </p:spPr>
        <p:txBody>
          <a:bodyPr/>
          <a:lstStyle/>
          <a:p>
            <a:pPr>
              <a:lnSpc>
                <a:spcPct val="90000"/>
              </a:lnSpc>
            </a:pPr>
            <a:r>
              <a:rPr lang="el-GR" sz="2400" b="1" smtClean="0">
                <a:solidFill>
                  <a:srgbClr val="FFFF00"/>
                </a:solidFill>
              </a:rPr>
              <a:t>Για τον ίδιο λόγο συχνά κυκλοφορούν ως πρισματικά γυαλιά με βάση έσω πρίσματα ισχύος περίπου 1Δ  σε κάθε μάτι για κάθε διοπτρία </a:t>
            </a:r>
            <a:r>
              <a:rPr lang="en-US" sz="2400" b="1" smtClean="0">
                <a:solidFill>
                  <a:srgbClr val="FFFF00"/>
                </a:solidFill>
              </a:rPr>
              <a:t>Add </a:t>
            </a:r>
            <a:r>
              <a:rPr lang="el-GR" sz="2400" b="1" smtClean="0">
                <a:solidFill>
                  <a:srgbClr val="FFFF00"/>
                </a:solidFill>
              </a:rPr>
              <a:t>για μείωση των απαιτήσεων σύγκλισης από τα δύο μάτια</a:t>
            </a:r>
          </a:p>
          <a:p>
            <a:pPr>
              <a:lnSpc>
                <a:spcPct val="90000"/>
              </a:lnSpc>
            </a:pPr>
            <a:endParaRPr lang="el-GR" sz="2400" smtClean="0"/>
          </a:p>
        </p:txBody>
      </p:sp>
      <p:pic>
        <p:nvPicPr>
          <p:cNvPr id="72708" name="Picture 7" descr="NEAR SPECTACLE CENTRATION"/>
          <p:cNvPicPr>
            <a:picLocks noGrp="1" noChangeAspect="1" noChangeArrowheads="1"/>
          </p:cNvPicPr>
          <p:nvPr>
            <p:ph sz="quarter" idx="2"/>
          </p:nvPr>
        </p:nvPicPr>
        <p:blipFill>
          <a:blip r:embed="rId2" cstate="print">
            <a:lum bright="-12000"/>
            <a:extLst>
              <a:ext uri="{28A0092B-C50C-407E-A947-70E740481C1C}">
                <a14:useLocalDpi xmlns:a14="http://schemas.microsoft.com/office/drawing/2010/main" val="0"/>
              </a:ext>
            </a:extLst>
          </a:blip>
          <a:srcRect/>
          <a:stretch>
            <a:fillRect/>
          </a:stretch>
        </p:blipFill>
        <p:spPr>
          <a:xfrm>
            <a:off x="3851275" y="1276350"/>
            <a:ext cx="4608513" cy="3187700"/>
          </a:xfrm>
        </p:spPr>
      </p:pic>
      <p:pic>
        <p:nvPicPr>
          <p:cNvPr id="72709" name="Picture 9" descr="COIL PRISMATIC"/>
          <p:cNvPicPr>
            <a:picLocks noGrp="1" noChangeAspect="1" noChangeArrowheads="1"/>
          </p:cNvPicPr>
          <p:nvPr>
            <p:ph sz="quarter" idx="3"/>
          </p:nvPr>
        </p:nvPicPr>
        <p:blipFill>
          <a:blip r:embed="rId3" cstate="print">
            <a:lum bright="-24000" contrast="12000"/>
            <a:extLst>
              <a:ext uri="{28A0092B-C50C-407E-A947-70E740481C1C}">
                <a14:useLocalDpi xmlns:a14="http://schemas.microsoft.com/office/drawing/2010/main" val="0"/>
              </a:ext>
            </a:extLst>
          </a:blip>
          <a:srcRect/>
          <a:stretch>
            <a:fillRect/>
          </a:stretch>
        </p:blipFill>
        <p:spPr>
          <a:xfrm>
            <a:off x="4500563" y="4652963"/>
            <a:ext cx="4038600" cy="1841500"/>
          </a:xfrm>
        </p:spPr>
      </p:pic>
    </p:spTree>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0" name="Rectangle 2"/>
          <p:cNvSpPr>
            <a:spLocks noGrp="1" noChangeArrowheads="1"/>
          </p:cNvSpPr>
          <p:nvPr>
            <p:ph type="title"/>
          </p:nvPr>
        </p:nvSpPr>
        <p:spPr>
          <a:xfrm>
            <a:off x="428625" y="0"/>
            <a:ext cx="8229600" cy="1000125"/>
          </a:xfrm>
        </p:spPr>
        <p:txBody>
          <a:bodyPr/>
          <a:lstStyle/>
          <a:p>
            <a:r>
              <a:rPr lang="el-GR" smtClean="0">
                <a:solidFill>
                  <a:srgbClr val="C00000"/>
                </a:solidFill>
              </a:rPr>
              <a:t>ΤΗΛΕΣΚΟΠΙΑ</a:t>
            </a:r>
          </a:p>
        </p:txBody>
      </p:sp>
      <p:sp>
        <p:nvSpPr>
          <p:cNvPr id="73731" name="9 - Θέση κειμένου"/>
          <p:cNvSpPr>
            <a:spLocks noGrp="1"/>
          </p:cNvSpPr>
          <p:nvPr>
            <p:ph type="body" sz="half" idx="1"/>
          </p:nvPr>
        </p:nvSpPr>
        <p:spPr>
          <a:xfrm>
            <a:off x="0" y="836613"/>
            <a:ext cx="4284663" cy="4321175"/>
          </a:xfrm>
        </p:spPr>
        <p:txBody>
          <a:bodyPr/>
          <a:lstStyle/>
          <a:p>
            <a:r>
              <a:rPr lang="el-GR" sz="2400" b="1" smtClean="0">
                <a:solidFill>
                  <a:schemeClr val="accent1"/>
                </a:solidFill>
              </a:rPr>
              <a:t>Ανεστιακά συστήματα τα οποία αποτελούνται από δύο φακούς (ή συστήματα φακών)</a:t>
            </a:r>
            <a:r>
              <a:rPr lang="en-US" sz="2400" b="1" smtClean="0">
                <a:solidFill>
                  <a:schemeClr val="accent1"/>
                </a:solidFill>
              </a:rPr>
              <a:t>: </a:t>
            </a:r>
            <a:r>
              <a:rPr lang="el-GR" sz="2400" b="1" smtClean="0">
                <a:solidFill>
                  <a:schemeClr val="accent1"/>
                </a:solidFill>
              </a:rPr>
              <a:t>τον προσοφθάλμιο  και τον αντικειμενικό. Χωρίζονται σε δύο κατηγορίες</a:t>
            </a:r>
            <a:r>
              <a:rPr lang="en-US" sz="2400" b="1" smtClean="0">
                <a:solidFill>
                  <a:schemeClr val="accent1"/>
                </a:solidFill>
              </a:rPr>
              <a:t>: </a:t>
            </a:r>
          </a:p>
          <a:p>
            <a:pPr>
              <a:buFontTx/>
              <a:buAutoNum type="alphaLcParenR"/>
            </a:pPr>
            <a:r>
              <a:rPr lang="el-GR" sz="2400" b="1" smtClean="0">
                <a:solidFill>
                  <a:schemeClr val="accent1"/>
                </a:solidFill>
              </a:rPr>
              <a:t>Τηλεσκόπια τύπου </a:t>
            </a:r>
            <a:r>
              <a:rPr lang="en-US" sz="2400" b="1" smtClean="0">
                <a:solidFill>
                  <a:schemeClr val="accent1"/>
                </a:solidFill>
              </a:rPr>
              <a:t>Kepler (</a:t>
            </a:r>
            <a:r>
              <a:rPr lang="el-GR" sz="2400" b="1" smtClean="0">
                <a:solidFill>
                  <a:schemeClr val="accent1"/>
                </a:solidFill>
              </a:rPr>
              <a:t>ή αστρονομικά) </a:t>
            </a:r>
          </a:p>
          <a:p>
            <a:pPr>
              <a:buFontTx/>
              <a:buAutoNum type="alphaLcParenR"/>
            </a:pPr>
            <a:r>
              <a:rPr lang="el-GR" sz="2400" b="1" smtClean="0">
                <a:solidFill>
                  <a:schemeClr val="accent1"/>
                </a:solidFill>
              </a:rPr>
              <a:t>Τηλεσκόπια Γαλιλαίου</a:t>
            </a:r>
            <a:r>
              <a:rPr lang="el-GR" smtClean="0"/>
              <a:t> </a:t>
            </a:r>
          </a:p>
        </p:txBody>
      </p:sp>
      <p:pic>
        <p:nvPicPr>
          <p:cNvPr id="73732" name="10 - Θέση περιεχομένου"/>
          <p:cNvPicPr>
            <a:picLocks noGrp="1"/>
          </p:cNvPicPr>
          <p:nvPr>
            <p:ph sz="quarter" idx="2"/>
          </p:nvPr>
        </p:nvPicPr>
        <p:blipFill>
          <a:blip r:embed="rId2" cstate="print">
            <a:lum bright="12000" contrast="12000"/>
            <a:extLst>
              <a:ext uri="{28A0092B-C50C-407E-A947-70E740481C1C}">
                <a14:useLocalDpi xmlns:a14="http://schemas.microsoft.com/office/drawing/2010/main" val="0"/>
              </a:ext>
            </a:extLst>
          </a:blip>
          <a:srcRect/>
          <a:stretch>
            <a:fillRect/>
          </a:stretch>
        </p:blipFill>
        <p:spPr>
          <a:xfrm>
            <a:off x="4644008" y="836712"/>
            <a:ext cx="4138763" cy="2808312"/>
          </a:xfrm>
        </p:spPr>
      </p:pic>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644008" y="3573016"/>
            <a:ext cx="4138763" cy="2832348"/>
          </a:xfrm>
          <a:prstGeom prst="rect">
            <a:avLst/>
          </a:prstGeom>
        </p:spPr>
      </p:pic>
    </p:spTree>
  </p:cSld>
  <p:clrMapOvr>
    <a:masterClrMapping/>
  </p:clrMapOvr>
  <p:timing>
    <p:tnLst>
      <p:par>
        <p:cTn id="1" dur="indefinite" restart="never" nodeType="tmRoot"/>
      </p:par>
    </p:tn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1 - Τίτλος"/>
          <p:cNvSpPr>
            <a:spLocks noGrp="1"/>
          </p:cNvSpPr>
          <p:nvPr>
            <p:ph type="ctrTitle"/>
          </p:nvPr>
        </p:nvSpPr>
        <p:spPr>
          <a:xfrm>
            <a:off x="714375" y="0"/>
            <a:ext cx="7772400" cy="1470025"/>
          </a:xfrm>
        </p:spPr>
        <p:txBody>
          <a:bodyPr/>
          <a:lstStyle/>
          <a:p>
            <a:r>
              <a:rPr lang="el-GR" dirty="0" smtClean="0">
                <a:solidFill>
                  <a:srgbClr val="C00000"/>
                </a:solidFill>
              </a:rPr>
              <a:t>ΤΗΛΕΣΚΟΠΙΑ</a:t>
            </a:r>
          </a:p>
        </p:txBody>
      </p:sp>
      <p:sp>
        <p:nvSpPr>
          <p:cNvPr id="74755" name="2 - Θέση κειμένου"/>
          <p:cNvSpPr>
            <a:spLocks noGrp="1"/>
          </p:cNvSpPr>
          <p:nvPr>
            <p:ph type="subTitle" idx="1"/>
          </p:nvPr>
        </p:nvSpPr>
        <p:spPr>
          <a:xfrm>
            <a:off x="0" y="928688"/>
            <a:ext cx="9144000" cy="2395537"/>
          </a:xfrm>
        </p:spPr>
        <p:txBody>
          <a:bodyPr/>
          <a:lstStyle/>
          <a:p>
            <a:r>
              <a:rPr lang="el-GR" b="1" dirty="0" smtClean="0">
                <a:solidFill>
                  <a:schemeClr val="bg2">
                    <a:lumMod val="20000"/>
                    <a:lumOff val="80000"/>
                  </a:schemeClr>
                </a:solidFill>
              </a:rPr>
              <a:t>1.  </a:t>
            </a:r>
            <a:r>
              <a:rPr lang="el-GR" sz="3000" b="1" dirty="0" smtClean="0">
                <a:solidFill>
                  <a:schemeClr val="bg2">
                    <a:lumMod val="20000"/>
                    <a:lumOff val="80000"/>
                  </a:schemeClr>
                </a:solidFill>
              </a:rPr>
              <a:t>Αν </a:t>
            </a:r>
            <a:r>
              <a:rPr lang="en-US" sz="3000" b="1" dirty="0" smtClean="0">
                <a:solidFill>
                  <a:schemeClr val="bg2">
                    <a:lumMod val="20000"/>
                    <a:lumOff val="80000"/>
                  </a:schemeClr>
                </a:solidFill>
              </a:rPr>
              <a:t>f</a:t>
            </a:r>
            <a:r>
              <a:rPr lang="el-GR" sz="3000" b="1" dirty="0" smtClean="0">
                <a:solidFill>
                  <a:schemeClr val="bg2">
                    <a:lumMod val="20000"/>
                    <a:lumOff val="80000"/>
                  </a:schemeClr>
                </a:solidFill>
              </a:rPr>
              <a:t>π και </a:t>
            </a:r>
            <a:r>
              <a:rPr lang="en-US" sz="3000" b="1" dirty="0" smtClean="0">
                <a:solidFill>
                  <a:schemeClr val="bg2">
                    <a:lumMod val="20000"/>
                    <a:lumOff val="80000"/>
                  </a:schemeClr>
                </a:solidFill>
              </a:rPr>
              <a:t>f</a:t>
            </a:r>
            <a:r>
              <a:rPr lang="el-GR" sz="3000" b="1" dirty="0" smtClean="0">
                <a:solidFill>
                  <a:schemeClr val="bg2">
                    <a:lumMod val="20000"/>
                    <a:lumOff val="80000"/>
                  </a:schemeClr>
                </a:solidFill>
              </a:rPr>
              <a:t>α οι εστιακές αποστάσεις προσοφθαλμίου και αντικειμενικού, τότε το μήκος </a:t>
            </a:r>
            <a:r>
              <a:rPr lang="en-US" sz="3000" b="1" dirty="0" smtClean="0">
                <a:solidFill>
                  <a:schemeClr val="bg2">
                    <a:lumMod val="20000"/>
                    <a:lumOff val="80000"/>
                  </a:schemeClr>
                </a:solidFill>
              </a:rPr>
              <a:t>d</a:t>
            </a:r>
            <a:r>
              <a:rPr lang="el-GR" sz="3000" b="1" dirty="0" smtClean="0">
                <a:solidFill>
                  <a:schemeClr val="bg2">
                    <a:lumMod val="20000"/>
                    <a:lumOff val="80000"/>
                  </a:schemeClr>
                </a:solidFill>
              </a:rPr>
              <a:t> του κάθε τηλεσκοπίου είναι</a:t>
            </a:r>
            <a:r>
              <a:rPr lang="en-US" sz="3000" b="1" dirty="0" smtClean="0">
                <a:solidFill>
                  <a:schemeClr val="bg2">
                    <a:lumMod val="20000"/>
                    <a:lumOff val="80000"/>
                  </a:schemeClr>
                </a:solidFill>
              </a:rPr>
              <a:t>:</a:t>
            </a:r>
            <a:endParaRPr lang="el-GR" sz="3000" b="1" dirty="0" smtClean="0">
              <a:solidFill>
                <a:schemeClr val="bg2">
                  <a:lumMod val="20000"/>
                  <a:lumOff val="80000"/>
                </a:schemeClr>
              </a:solidFill>
            </a:endParaRPr>
          </a:p>
          <a:p>
            <a:r>
              <a:rPr lang="el-GR" sz="3000" dirty="0" smtClean="0"/>
              <a:t>   </a:t>
            </a:r>
            <a:r>
              <a:rPr lang="en-US" sz="3000" dirty="0" smtClean="0"/>
              <a:t> </a:t>
            </a:r>
            <a:r>
              <a:rPr lang="en-US" sz="3000" dirty="0" smtClean="0">
                <a:solidFill>
                  <a:srgbClr val="FFC000"/>
                </a:solidFill>
              </a:rPr>
              <a:t>d= f</a:t>
            </a:r>
            <a:r>
              <a:rPr lang="el-GR" sz="3000" dirty="0" smtClean="0">
                <a:solidFill>
                  <a:srgbClr val="FFC000"/>
                </a:solidFill>
              </a:rPr>
              <a:t>π</a:t>
            </a:r>
            <a:r>
              <a:rPr lang="en-US" sz="3000" dirty="0" smtClean="0">
                <a:solidFill>
                  <a:srgbClr val="FFC000"/>
                </a:solidFill>
              </a:rPr>
              <a:t> + f</a:t>
            </a:r>
            <a:r>
              <a:rPr lang="el-GR" sz="3000" dirty="0" smtClean="0">
                <a:solidFill>
                  <a:srgbClr val="FFC000"/>
                </a:solidFill>
              </a:rPr>
              <a:t>α </a:t>
            </a:r>
            <a:r>
              <a:rPr lang="el-GR" sz="3000" b="1" dirty="0" smtClean="0">
                <a:solidFill>
                  <a:schemeClr val="bg2">
                    <a:lumMod val="20000"/>
                    <a:lumOff val="80000"/>
                  </a:schemeClr>
                </a:solidFill>
              </a:rPr>
              <a:t>και είναι μεγαλύτερο στα αστρονομικά απ’ </a:t>
            </a:r>
            <a:r>
              <a:rPr lang="el-GR" sz="3000" b="1" dirty="0" err="1" smtClean="0">
                <a:solidFill>
                  <a:schemeClr val="bg2">
                    <a:lumMod val="20000"/>
                    <a:lumOff val="80000"/>
                  </a:schemeClr>
                </a:solidFill>
              </a:rPr>
              <a:t>ό,τι</a:t>
            </a:r>
            <a:r>
              <a:rPr lang="el-GR" sz="3000" b="1" dirty="0" smtClean="0">
                <a:solidFill>
                  <a:schemeClr val="bg2">
                    <a:lumMod val="20000"/>
                    <a:lumOff val="80000"/>
                  </a:schemeClr>
                </a:solidFill>
              </a:rPr>
              <a:t> στα Γαλιλαίου</a:t>
            </a:r>
          </a:p>
          <a:p>
            <a:r>
              <a:rPr lang="el-GR" sz="3000" b="1" dirty="0" smtClean="0">
                <a:solidFill>
                  <a:schemeClr val="bg2">
                    <a:lumMod val="20000"/>
                    <a:lumOff val="80000"/>
                  </a:schemeClr>
                </a:solidFill>
              </a:rPr>
              <a:t>2. Αν </a:t>
            </a:r>
            <a:r>
              <a:rPr lang="en-US" sz="3000" b="1" dirty="0" smtClean="0">
                <a:solidFill>
                  <a:schemeClr val="bg2">
                    <a:lumMod val="20000"/>
                    <a:lumOff val="80000"/>
                  </a:schemeClr>
                </a:solidFill>
              </a:rPr>
              <a:t>F</a:t>
            </a:r>
            <a:r>
              <a:rPr lang="el-GR" sz="3000" b="1" dirty="0" smtClean="0">
                <a:solidFill>
                  <a:schemeClr val="bg2">
                    <a:lumMod val="20000"/>
                    <a:lumOff val="80000"/>
                  </a:schemeClr>
                </a:solidFill>
              </a:rPr>
              <a:t>π και </a:t>
            </a:r>
            <a:r>
              <a:rPr lang="en-US" sz="3000" b="1" dirty="0" smtClean="0">
                <a:solidFill>
                  <a:schemeClr val="bg2">
                    <a:lumMod val="20000"/>
                    <a:lumOff val="80000"/>
                  </a:schemeClr>
                </a:solidFill>
              </a:rPr>
              <a:t>F</a:t>
            </a:r>
            <a:r>
              <a:rPr lang="el-GR" sz="3000" b="1" dirty="0" smtClean="0">
                <a:solidFill>
                  <a:schemeClr val="bg2">
                    <a:lumMod val="20000"/>
                    <a:lumOff val="80000"/>
                  </a:schemeClr>
                </a:solidFill>
              </a:rPr>
              <a:t>α οι δυνάμεις των δύο φακών, τότε η μεγέθυνση του συστήματος θα είναι </a:t>
            </a:r>
            <a:r>
              <a:rPr lang="en-US" sz="3000" b="1" dirty="0" smtClean="0">
                <a:solidFill>
                  <a:schemeClr val="bg2">
                    <a:lumMod val="20000"/>
                    <a:lumOff val="80000"/>
                  </a:schemeClr>
                </a:solidFill>
              </a:rPr>
              <a:t>:</a:t>
            </a:r>
          </a:p>
          <a:p>
            <a:r>
              <a:rPr lang="en-US" sz="3000" dirty="0" smtClean="0">
                <a:solidFill>
                  <a:srgbClr val="FFFF00"/>
                </a:solidFill>
              </a:rPr>
              <a:t>M = - F</a:t>
            </a:r>
            <a:r>
              <a:rPr lang="el-GR" sz="3000" dirty="0" smtClean="0">
                <a:solidFill>
                  <a:srgbClr val="FFFF00"/>
                </a:solidFill>
              </a:rPr>
              <a:t>π / </a:t>
            </a:r>
            <a:r>
              <a:rPr lang="en-US" sz="3000" dirty="0" smtClean="0">
                <a:solidFill>
                  <a:srgbClr val="FFFF00"/>
                </a:solidFill>
              </a:rPr>
              <a:t>F</a:t>
            </a:r>
            <a:r>
              <a:rPr lang="el-GR" sz="3000" dirty="0" smtClean="0">
                <a:solidFill>
                  <a:srgbClr val="FFFF00"/>
                </a:solidFill>
              </a:rPr>
              <a:t>α</a:t>
            </a:r>
          </a:p>
          <a:p>
            <a:r>
              <a:rPr lang="el-GR" sz="3000" b="1" dirty="0" smtClean="0">
                <a:solidFill>
                  <a:srgbClr val="FF6600"/>
                </a:solidFill>
              </a:rPr>
              <a:t>Το πρόσημο δείχνει ότι το είδωλο είναι ανεστραμμένο  στα τηλεσκόπια </a:t>
            </a:r>
            <a:r>
              <a:rPr lang="en-US" sz="3000" b="1" dirty="0" err="1" smtClean="0">
                <a:solidFill>
                  <a:srgbClr val="FF6600"/>
                </a:solidFill>
              </a:rPr>
              <a:t>Kepler</a:t>
            </a:r>
            <a:r>
              <a:rPr lang="en-US" sz="3000" b="1" dirty="0" smtClean="0">
                <a:solidFill>
                  <a:srgbClr val="FF6600"/>
                </a:solidFill>
              </a:rPr>
              <a:t> </a:t>
            </a:r>
            <a:r>
              <a:rPr lang="el-GR" sz="3000" b="1" dirty="0" smtClean="0">
                <a:solidFill>
                  <a:srgbClr val="FF6600"/>
                </a:solidFill>
              </a:rPr>
              <a:t>και ορθό στα τηλεσκόπια Γαλιλαίου</a:t>
            </a:r>
          </a:p>
        </p:txBody>
      </p:sp>
    </p:spTree>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1 - Τίτλος"/>
          <p:cNvSpPr>
            <a:spLocks noGrp="1"/>
          </p:cNvSpPr>
          <p:nvPr>
            <p:ph type="title"/>
          </p:nvPr>
        </p:nvSpPr>
        <p:spPr>
          <a:xfrm>
            <a:off x="457200" y="274638"/>
            <a:ext cx="8229600" cy="490537"/>
          </a:xfrm>
        </p:spPr>
        <p:txBody>
          <a:bodyPr/>
          <a:lstStyle/>
          <a:p>
            <a:r>
              <a:rPr lang="el-GR" sz="4000" smtClean="0">
                <a:solidFill>
                  <a:srgbClr val="C00000"/>
                </a:solidFill>
              </a:rPr>
              <a:t>ΤΗΛΕΣΚΟΠΙΑ </a:t>
            </a:r>
            <a:r>
              <a:rPr lang="en-US" sz="4000" smtClean="0">
                <a:solidFill>
                  <a:srgbClr val="C00000"/>
                </a:solidFill>
              </a:rPr>
              <a:t>KEPLER</a:t>
            </a:r>
            <a:endParaRPr lang="el-GR" sz="4000" smtClean="0">
              <a:solidFill>
                <a:srgbClr val="C00000"/>
              </a:solidFill>
            </a:endParaRPr>
          </a:p>
        </p:txBody>
      </p:sp>
      <p:sp>
        <p:nvSpPr>
          <p:cNvPr id="75779" name="2 - Θέση κειμένου"/>
          <p:cNvSpPr>
            <a:spLocks noGrp="1"/>
          </p:cNvSpPr>
          <p:nvPr>
            <p:ph type="body" sz="half" idx="1"/>
          </p:nvPr>
        </p:nvSpPr>
        <p:spPr>
          <a:xfrm>
            <a:off x="457200" y="836613"/>
            <a:ext cx="8229600" cy="1439862"/>
          </a:xfrm>
        </p:spPr>
        <p:txBody>
          <a:bodyPr/>
          <a:lstStyle/>
          <a:p>
            <a:pPr>
              <a:lnSpc>
                <a:spcPct val="80000"/>
              </a:lnSpc>
            </a:pPr>
            <a:r>
              <a:rPr lang="el-GR" sz="2400" b="1" dirty="0" smtClean="0">
                <a:solidFill>
                  <a:srgbClr val="FFFF00"/>
                </a:solidFill>
              </a:rPr>
              <a:t>Ο προσοφθάλμιος είναι θετικός φακός.</a:t>
            </a:r>
          </a:p>
          <a:p>
            <a:pPr>
              <a:lnSpc>
                <a:spcPct val="80000"/>
              </a:lnSpc>
            </a:pPr>
            <a:r>
              <a:rPr lang="el-GR" sz="2400" b="1" dirty="0" smtClean="0">
                <a:solidFill>
                  <a:srgbClr val="FFFF00"/>
                </a:solidFill>
              </a:rPr>
              <a:t>Διαθέτουν πρισματικές διατάξεις για ανόρθωση του ειδώλου</a:t>
            </a:r>
          </a:p>
          <a:p>
            <a:pPr>
              <a:lnSpc>
                <a:spcPct val="80000"/>
              </a:lnSpc>
            </a:pPr>
            <a:r>
              <a:rPr lang="el-GR" sz="2400" b="1" dirty="0" smtClean="0">
                <a:solidFill>
                  <a:srgbClr val="FFFF00"/>
                </a:solidFill>
              </a:rPr>
              <a:t>Είναι βαρύτερα και μακρύτερα αλλά δίνουν μεγαλύτερο εύρος μεγεθύνσεων (έως και 12Χ)</a:t>
            </a:r>
          </a:p>
        </p:txBody>
      </p:sp>
      <p:pic>
        <p:nvPicPr>
          <p:cNvPr id="75780" name="Picture 6"/>
          <p:cNvPicPr>
            <a:picLocks noGrp="1" noChangeAspect="1" noChangeArrowheads="1"/>
          </p:cNvPicPr>
          <p:nvPr>
            <p:ph sz="half" idx="4294967295"/>
          </p:nvPr>
        </p:nvPicPr>
        <p:blipFill>
          <a:blip r:embed="rId2" cstate="print">
            <a:lum bright="-18000" contrast="12000"/>
            <a:extLst>
              <a:ext uri="{28A0092B-C50C-407E-A947-70E740481C1C}">
                <a14:useLocalDpi xmlns:a14="http://schemas.microsoft.com/office/drawing/2010/main" val="0"/>
              </a:ext>
            </a:extLst>
          </a:blip>
          <a:srcRect/>
          <a:stretch>
            <a:fillRect/>
          </a:stretch>
        </p:blipFill>
        <p:spPr>
          <a:xfrm>
            <a:off x="179512" y="2462792"/>
            <a:ext cx="8784976" cy="4206568"/>
          </a:xfr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chemeClr val="accent2">
                    <a:lumMod val="20000"/>
                    <a:lumOff val="80000"/>
                  </a:schemeClr>
                </a:solidFill>
              </a:rPr>
              <a:t>ΕΠΙΔΗΜΙΟΛΟΓΙΑ ΚΑΤΑ ΦΥΛΟ</a:t>
            </a:r>
            <a:r>
              <a:rPr lang="el-GR" dirty="0" smtClean="0"/>
              <a:t> </a:t>
            </a:r>
            <a:endParaRPr lang="el-GR" dirty="0"/>
          </a:p>
        </p:txBody>
      </p:sp>
      <p:sp>
        <p:nvSpPr>
          <p:cNvPr id="3" name="Content Placeholder 2"/>
          <p:cNvSpPr>
            <a:spLocks noGrp="1"/>
          </p:cNvSpPr>
          <p:nvPr>
            <p:ph idx="1"/>
          </p:nvPr>
        </p:nvSpPr>
        <p:spPr/>
        <p:txBody>
          <a:bodyPr/>
          <a:lstStyle/>
          <a:p>
            <a:endParaRPr lang="el-GR"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556792"/>
            <a:ext cx="8784976"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32633027"/>
      </p:ext>
    </p:extLst>
  </p:cSld>
  <p:clrMapOvr>
    <a:masterClrMapping/>
  </p:clrMapOvr>
  <p:timing>
    <p:tnLst>
      <p:par>
        <p:cTn id="1" dur="indefinite" restart="never" nodeType="tmRoot"/>
      </p:par>
    </p:tn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6802" name="1 - Τίτλος"/>
          <p:cNvSpPr>
            <a:spLocks noGrp="1"/>
          </p:cNvSpPr>
          <p:nvPr>
            <p:ph type="title"/>
          </p:nvPr>
        </p:nvSpPr>
        <p:spPr>
          <a:xfrm>
            <a:off x="457200" y="274638"/>
            <a:ext cx="8229600" cy="633412"/>
          </a:xfrm>
        </p:spPr>
        <p:txBody>
          <a:bodyPr/>
          <a:lstStyle/>
          <a:p>
            <a:r>
              <a:rPr lang="el-GR" sz="4000" smtClean="0">
                <a:solidFill>
                  <a:srgbClr val="C00000"/>
                </a:solidFill>
              </a:rPr>
              <a:t>ΤΗΛΕΣΚΟΠΙΑ ΓΑΛΙΛΑΙΟΥ</a:t>
            </a:r>
          </a:p>
        </p:txBody>
      </p:sp>
      <p:sp>
        <p:nvSpPr>
          <p:cNvPr id="76803" name="2 - Θέση κειμένου"/>
          <p:cNvSpPr>
            <a:spLocks noGrp="1"/>
          </p:cNvSpPr>
          <p:nvPr>
            <p:ph type="body" sz="half" idx="1"/>
          </p:nvPr>
        </p:nvSpPr>
        <p:spPr>
          <a:xfrm>
            <a:off x="467544" y="836713"/>
            <a:ext cx="8229600" cy="1872208"/>
          </a:xfrm>
        </p:spPr>
        <p:txBody>
          <a:bodyPr/>
          <a:lstStyle/>
          <a:p>
            <a:r>
              <a:rPr lang="el-GR" sz="2400" b="1" dirty="0" smtClean="0">
                <a:solidFill>
                  <a:srgbClr val="FFFF00"/>
                </a:solidFill>
              </a:rPr>
              <a:t>Ο προσοφθάλμιος είναι αρνητικός.</a:t>
            </a:r>
          </a:p>
          <a:p>
            <a:r>
              <a:rPr lang="el-GR" sz="2400" b="1" dirty="0" smtClean="0">
                <a:solidFill>
                  <a:srgbClr val="FFFF00"/>
                </a:solidFill>
              </a:rPr>
              <a:t>Δεν απαιτούν διατάξεις για ανόρθωση ειδώλου</a:t>
            </a:r>
          </a:p>
          <a:p>
            <a:r>
              <a:rPr lang="el-GR" sz="2400" b="1" dirty="0" smtClean="0">
                <a:solidFill>
                  <a:srgbClr val="FFFF00"/>
                </a:solidFill>
              </a:rPr>
              <a:t>Είναι αισθητικά πιο αποδεκτά και ελαφρύτερα</a:t>
            </a:r>
          </a:p>
          <a:p>
            <a:r>
              <a:rPr lang="el-GR" sz="2400" b="1" dirty="0" smtClean="0">
                <a:solidFill>
                  <a:srgbClr val="FFFF00"/>
                </a:solidFill>
              </a:rPr>
              <a:t>Αποδίδουν μικρό εύρος μεγεθύνσεων (έως 4Χ)</a:t>
            </a:r>
          </a:p>
        </p:txBody>
      </p:sp>
      <p:pic>
        <p:nvPicPr>
          <p:cNvPr id="76804" name="Picture 6"/>
          <p:cNvPicPr>
            <a:picLocks noGrp="1" noChangeAspect="1" noChangeArrowheads="1"/>
          </p:cNvPicPr>
          <p:nvPr>
            <p:ph sz="half" idx="4294967295"/>
          </p:nvPr>
        </p:nvPicPr>
        <p:blipFill>
          <a:blip r:embed="rId2" cstate="print">
            <a:lum bright="-18000" contrast="6000"/>
            <a:extLst>
              <a:ext uri="{28A0092B-C50C-407E-A947-70E740481C1C}">
                <a14:useLocalDpi xmlns:a14="http://schemas.microsoft.com/office/drawing/2010/main" val="0"/>
              </a:ext>
            </a:extLst>
          </a:blip>
          <a:srcRect/>
          <a:stretch>
            <a:fillRect/>
          </a:stretch>
        </p:blipFill>
        <p:spPr>
          <a:xfrm>
            <a:off x="251520" y="2636912"/>
            <a:ext cx="8712968" cy="4104457"/>
          </a:xfrm>
        </p:spPr>
      </p:pic>
    </p:spTree>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1 - Τίτλος"/>
          <p:cNvSpPr>
            <a:spLocks noGrp="1"/>
          </p:cNvSpPr>
          <p:nvPr>
            <p:ph type="title"/>
          </p:nvPr>
        </p:nvSpPr>
        <p:spPr>
          <a:xfrm>
            <a:off x="457200" y="274638"/>
            <a:ext cx="8229600" cy="868362"/>
          </a:xfrm>
        </p:spPr>
        <p:txBody>
          <a:bodyPr/>
          <a:lstStyle/>
          <a:p>
            <a:r>
              <a:rPr lang="el-GR" smtClean="0">
                <a:solidFill>
                  <a:srgbClr val="C00000"/>
                </a:solidFill>
              </a:rPr>
              <a:t>ΤΗΛΕΣΚΟΠΙΑ</a:t>
            </a:r>
          </a:p>
        </p:txBody>
      </p:sp>
      <p:sp>
        <p:nvSpPr>
          <p:cNvPr id="77827" name="2 - Θέση κειμένου"/>
          <p:cNvSpPr>
            <a:spLocks noGrp="1"/>
          </p:cNvSpPr>
          <p:nvPr>
            <p:ph type="body" sz="half" idx="1"/>
          </p:nvPr>
        </p:nvSpPr>
        <p:spPr>
          <a:xfrm>
            <a:off x="214313" y="1000125"/>
            <a:ext cx="4502150" cy="4373563"/>
          </a:xfrm>
        </p:spPr>
        <p:txBody>
          <a:bodyPr/>
          <a:lstStyle/>
          <a:p>
            <a:pPr>
              <a:lnSpc>
                <a:spcPct val="80000"/>
              </a:lnSpc>
            </a:pPr>
            <a:r>
              <a:rPr lang="el-GR" sz="2000" b="1" smtClean="0">
                <a:solidFill>
                  <a:schemeClr val="accent1"/>
                </a:solidFill>
              </a:rPr>
              <a:t>Τα  τηλεσκόπια συνήθως είναι τα μόνα βοηθήματα που δίνονται για την μακρινή όραση</a:t>
            </a:r>
            <a:r>
              <a:rPr lang="en-US" sz="2000" b="1" smtClean="0">
                <a:solidFill>
                  <a:schemeClr val="accent1"/>
                </a:solidFill>
              </a:rPr>
              <a:t> (</a:t>
            </a:r>
            <a:r>
              <a:rPr lang="el-GR" sz="2000" b="1" smtClean="0">
                <a:solidFill>
                  <a:schemeClr val="accent1"/>
                </a:solidFill>
              </a:rPr>
              <a:t>μονόφθαλμα ή διόφθαλμα).</a:t>
            </a:r>
          </a:p>
          <a:p>
            <a:pPr>
              <a:lnSpc>
                <a:spcPct val="80000"/>
              </a:lnSpc>
            </a:pPr>
            <a:r>
              <a:rPr lang="el-GR" sz="2000" b="1" smtClean="0">
                <a:solidFill>
                  <a:schemeClr val="accent1"/>
                </a:solidFill>
              </a:rPr>
              <a:t>Μπορούν να δοθούν και για κοντά είτε με σύγκλιση των σωλήνων τους (διόφθαλμα και </a:t>
            </a:r>
            <a:r>
              <a:rPr lang="en-US" sz="2000" b="1" smtClean="0">
                <a:solidFill>
                  <a:schemeClr val="accent1"/>
                </a:solidFill>
              </a:rPr>
              <a:t>max </a:t>
            </a:r>
            <a:r>
              <a:rPr lang="el-GR" sz="2000" b="1" smtClean="0">
                <a:solidFill>
                  <a:schemeClr val="accent1"/>
                </a:solidFill>
              </a:rPr>
              <a:t>έως 5</a:t>
            </a:r>
            <a:r>
              <a:rPr lang="en-US" sz="2000" b="1" smtClean="0">
                <a:solidFill>
                  <a:schemeClr val="accent1"/>
                </a:solidFill>
              </a:rPr>
              <a:t>X)</a:t>
            </a:r>
            <a:r>
              <a:rPr lang="el-GR" sz="2000" b="1" smtClean="0">
                <a:solidFill>
                  <a:schemeClr val="accent1"/>
                </a:solidFill>
              </a:rPr>
              <a:t>, είτε με προσθήκη </a:t>
            </a:r>
            <a:r>
              <a:rPr lang="en-US" sz="2000" b="1" smtClean="0">
                <a:solidFill>
                  <a:schemeClr val="accent1"/>
                </a:solidFill>
              </a:rPr>
              <a:t>extra </a:t>
            </a:r>
            <a:r>
              <a:rPr lang="el-GR" sz="2000" b="1" smtClean="0">
                <a:solidFill>
                  <a:schemeClr val="accent1"/>
                </a:solidFill>
              </a:rPr>
              <a:t>φακού (</a:t>
            </a:r>
            <a:r>
              <a:rPr lang="en-US" sz="2000" b="1" smtClean="0">
                <a:solidFill>
                  <a:schemeClr val="accent1"/>
                </a:solidFill>
              </a:rPr>
              <a:t>reading cap - </a:t>
            </a:r>
            <a:r>
              <a:rPr lang="el-GR" sz="2000" b="1" smtClean="0">
                <a:solidFill>
                  <a:schemeClr val="accent1"/>
                </a:solidFill>
              </a:rPr>
              <a:t>ΜΙΚΡΟΤΗΛΕΣΚΟΠΙΑ</a:t>
            </a:r>
            <a:r>
              <a:rPr lang="en-US" sz="2000" b="1" smtClean="0">
                <a:solidFill>
                  <a:schemeClr val="accent1"/>
                </a:solidFill>
              </a:rPr>
              <a:t>).</a:t>
            </a:r>
            <a:r>
              <a:rPr lang="en-US" sz="2000" b="1" smtClean="0"/>
              <a:t> </a:t>
            </a:r>
            <a:r>
              <a:rPr lang="el-GR" sz="2000" b="1" smtClean="0">
                <a:solidFill>
                  <a:schemeClr val="accent1"/>
                </a:solidFill>
              </a:rPr>
              <a:t>Στην τελευταία περίπτωση η συνολική μεγέθυνση του μικρο-τηλεσκοπίου είναι ίση  με </a:t>
            </a:r>
            <a:endParaRPr lang="en-US" sz="2000" b="1" smtClean="0">
              <a:solidFill>
                <a:schemeClr val="accent1"/>
              </a:solidFill>
            </a:endParaRPr>
          </a:p>
          <a:p>
            <a:pPr>
              <a:lnSpc>
                <a:spcPct val="80000"/>
              </a:lnSpc>
              <a:buFontTx/>
              <a:buNone/>
            </a:pPr>
            <a:r>
              <a:rPr lang="el-GR" sz="2800" b="1" smtClean="0">
                <a:solidFill>
                  <a:srgbClr val="CCFF33"/>
                </a:solidFill>
              </a:rPr>
              <a:t>    </a:t>
            </a:r>
            <a:r>
              <a:rPr lang="en-US" sz="2800" b="1" smtClean="0">
                <a:solidFill>
                  <a:srgbClr val="CCFF33"/>
                </a:solidFill>
              </a:rPr>
              <a:t>M</a:t>
            </a:r>
            <a:r>
              <a:rPr lang="el-GR" sz="2800" b="1" baseline="-25000" smtClean="0">
                <a:solidFill>
                  <a:srgbClr val="CCFF33"/>
                </a:solidFill>
              </a:rPr>
              <a:t>ολ</a:t>
            </a:r>
            <a:r>
              <a:rPr lang="el-GR" sz="2000" b="1" smtClean="0"/>
              <a:t> </a:t>
            </a:r>
            <a:r>
              <a:rPr lang="el-GR" sz="2000" b="1" smtClean="0">
                <a:solidFill>
                  <a:srgbClr val="FFFF00"/>
                </a:solidFill>
              </a:rPr>
              <a:t>=</a:t>
            </a:r>
            <a:r>
              <a:rPr lang="el-GR" sz="2000" b="1" smtClean="0"/>
              <a:t> </a:t>
            </a:r>
            <a:r>
              <a:rPr lang="el-GR" sz="2800" b="1" smtClean="0">
                <a:solidFill>
                  <a:srgbClr val="CCFF33"/>
                </a:solidFill>
              </a:rPr>
              <a:t>Μ</a:t>
            </a:r>
            <a:r>
              <a:rPr lang="en-US" sz="2800" b="1" baseline="-25000" smtClean="0">
                <a:solidFill>
                  <a:srgbClr val="FFFF00"/>
                </a:solidFill>
              </a:rPr>
              <a:t>t</a:t>
            </a:r>
            <a:r>
              <a:rPr lang="en-US" sz="2800" b="1" smtClean="0">
                <a:solidFill>
                  <a:srgbClr val="FFFF00"/>
                </a:solidFill>
              </a:rPr>
              <a:t> x </a:t>
            </a:r>
            <a:r>
              <a:rPr lang="el-GR" sz="2800" b="1" smtClean="0">
                <a:solidFill>
                  <a:srgbClr val="FFFF00"/>
                </a:solidFill>
              </a:rPr>
              <a:t>Μ</a:t>
            </a:r>
            <a:r>
              <a:rPr lang="en-US" sz="2800" b="1" baseline="-25000" smtClean="0">
                <a:solidFill>
                  <a:srgbClr val="FFFF00"/>
                </a:solidFill>
              </a:rPr>
              <a:t>RC</a:t>
            </a:r>
            <a:endParaRPr lang="el-GR" sz="2000" b="1" smtClean="0">
              <a:solidFill>
                <a:schemeClr val="accent1"/>
              </a:solidFill>
            </a:endParaRPr>
          </a:p>
          <a:p>
            <a:pPr>
              <a:lnSpc>
                <a:spcPct val="80000"/>
              </a:lnSpc>
              <a:buFontTx/>
              <a:buNone/>
            </a:pPr>
            <a:r>
              <a:rPr lang="el-GR" sz="2000" b="1" smtClean="0"/>
              <a:t>     </a:t>
            </a:r>
          </a:p>
        </p:txBody>
      </p:sp>
      <p:pic>
        <p:nvPicPr>
          <p:cNvPr id="77828" name="Picture 6"/>
          <p:cNvPicPr>
            <a:picLocks noChangeAspect="1" noChangeArrowheads="1"/>
          </p:cNvPicPr>
          <p:nvPr/>
        </p:nvPicPr>
        <p:blipFill>
          <a:blip r:embed="rId2" cstate="print">
            <a:lum bright="-12000" contrast="12000"/>
            <a:extLst>
              <a:ext uri="{28A0092B-C50C-407E-A947-70E740481C1C}">
                <a14:useLocalDpi xmlns:a14="http://schemas.microsoft.com/office/drawing/2010/main" val="0"/>
              </a:ext>
            </a:extLst>
          </a:blip>
          <a:srcRect/>
          <a:stretch>
            <a:fillRect/>
          </a:stretch>
        </p:blipFill>
        <p:spPr bwMode="auto">
          <a:xfrm>
            <a:off x="6011863" y="4005263"/>
            <a:ext cx="2160587" cy="1728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829" name="Picture 7"/>
          <p:cNvPicPr>
            <a:picLocks noChangeAspect="1" noChangeArrowheads="1"/>
          </p:cNvPicPr>
          <p:nvPr/>
        </p:nvPicPr>
        <p:blipFill>
          <a:blip r:embed="rId3" cstate="print">
            <a:lum bright="-18000"/>
            <a:extLst>
              <a:ext uri="{28A0092B-C50C-407E-A947-70E740481C1C}">
                <a14:useLocalDpi xmlns:a14="http://schemas.microsoft.com/office/drawing/2010/main" val="0"/>
              </a:ext>
            </a:extLst>
          </a:blip>
          <a:srcRect/>
          <a:stretch>
            <a:fillRect/>
          </a:stretch>
        </p:blipFill>
        <p:spPr bwMode="auto">
          <a:xfrm>
            <a:off x="5076825" y="1484313"/>
            <a:ext cx="4067175" cy="23161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1 - Τίτλος"/>
          <p:cNvSpPr>
            <a:spLocks noGrp="1"/>
          </p:cNvSpPr>
          <p:nvPr>
            <p:ph type="title"/>
          </p:nvPr>
        </p:nvSpPr>
        <p:spPr>
          <a:xfrm>
            <a:off x="457200" y="274638"/>
            <a:ext cx="8229600" cy="706437"/>
          </a:xfrm>
        </p:spPr>
        <p:txBody>
          <a:bodyPr/>
          <a:lstStyle/>
          <a:p>
            <a:r>
              <a:rPr lang="el-GR" sz="4000" smtClean="0">
                <a:solidFill>
                  <a:srgbClr val="C00000"/>
                </a:solidFill>
              </a:rPr>
              <a:t>ΤΗΛΕΣΚΟΠΙΑ</a:t>
            </a:r>
          </a:p>
        </p:txBody>
      </p:sp>
      <p:sp>
        <p:nvSpPr>
          <p:cNvPr id="78851" name="5 - Θέση κειμένου"/>
          <p:cNvSpPr>
            <a:spLocks noGrp="1"/>
          </p:cNvSpPr>
          <p:nvPr>
            <p:ph type="body" sz="half" idx="1"/>
          </p:nvPr>
        </p:nvSpPr>
        <p:spPr>
          <a:xfrm>
            <a:off x="0" y="981075"/>
            <a:ext cx="4140200" cy="3455988"/>
          </a:xfrm>
        </p:spPr>
        <p:txBody>
          <a:bodyPr/>
          <a:lstStyle/>
          <a:p>
            <a:pPr>
              <a:lnSpc>
                <a:spcPct val="80000"/>
              </a:lnSpc>
            </a:pPr>
            <a:r>
              <a:rPr lang="el-GR" sz="2400" b="1" smtClean="0">
                <a:solidFill>
                  <a:schemeClr val="accent1"/>
                </a:solidFill>
              </a:rPr>
              <a:t>Τα τηλεσκόπια μπορούν είτε να είναι τοποθετημένα σε ειδικούς σκελετούς, είτε σε κοινούς σκελετούς όπου τοποθετούνται ή προσαρμόζονται σε φακούς φορείς (</a:t>
            </a:r>
            <a:r>
              <a:rPr lang="en-US" sz="2400" b="1" smtClean="0">
                <a:solidFill>
                  <a:schemeClr val="accent1"/>
                </a:solidFill>
              </a:rPr>
              <a:t>carrier lenses), </a:t>
            </a:r>
            <a:r>
              <a:rPr lang="el-GR" sz="2400" b="1" smtClean="0">
                <a:solidFill>
                  <a:schemeClr val="accent1"/>
                </a:solidFill>
              </a:rPr>
              <a:t>είτε και σε μορφή </a:t>
            </a:r>
            <a:r>
              <a:rPr lang="en-US" sz="2400" b="1" smtClean="0">
                <a:solidFill>
                  <a:schemeClr val="accent1"/>
                </a:solidFill>
              </a:rPr>
              <a:t>clip-ons (</a:t>
            </a:r>
            <a:r>
              <a:rPr lang="el-GR" sz="2400" b="1" smtClean="0">
                <a:solidFill>
                  <a:schemeClr val="accent1"/>
                </a:solidFill>
              </a:rPr>
              <a:t>μονόφθαλμα συνήθως).</a:t>
            </a:r>
          </a:p>
          <a:p>
            <a:pPr>
              <a:lnSpc>
                <a:spcPct val="80000"/>
              </a:lnSpc>
            </a:pPr>
            <a:endParaRPr lang="el-GR" smtClean="0"/>
          </a:p>
        </p:txBody>
      </p:sp>
      <p:pic>
        <p:nvPicPr>
          <p:cNvPr id="78852" name="10 - Θέση περιεχομένου"/>
          <p:cNvPicPr>
            <a:picLocks noGrp="1"/>
          </p:cNvPicPr>
          <p:nvPr>
            <p:ph sz="quarter" idx="4294967295"/>
          </p:nvPr>
        </p:nvPicPr>
        <p:blipFill>
          <a:blip r:embed="rId2" cstate="print">
            <a:lum bright="12000" contrast="12000"/>
            <a:extLst>
              <a:ext uri="{28A0092B-C50C-407E-A947-70E740481C1C}">
                <a14:useLocalDpi xmlns:a14="http://schemas.microsoft.com/office/drawing/2010/main" val="0"/>
              </a:ext>
            </a:extLst>
          </a:blip>
          <a:srcRect/>
          <a:stretch>
            <a:fillRect/>
          </a:stretch>
        </p:blipFill>
        <p:spPr>
          <a:xfrm>
            <a:off x="4500563" y="981075"/>
            <a:ext cx="4103687" cy="2592388"/>
          </a:xfrm>
          <a:noFill/>
        </p:spPr>
      </p:pic>
      <p:pic>
        <p:nvPicPr>
          <p:cNvPr id="78853" name="Picture 8" descr="max tv"/>
          <p:cNvPicPr>
            <a:picLocks noGrp="1" noChangeAspect="1" noChangeArrowheads="1"/>
          </p:cNvPicPr>
          <p:nvPr>
            <p:ph sz="quarter" idx="4294967295"/>
          </p:nvPr>
        </p:nvPicPr>
        <p:blipFill>
          <a:blip r:embed="rId3" cstate="print">
            <a:lum bright="-30000" contrast="6000"/>
            <a:extLst>
              <a:ext uri="{28A0092B-C50C-407E-A947-70E740481C1C}">
                <a14:useLocalDpi xmlns:a14="http://schemas.microsoft.com/office/drawing/2010/main" val="0"/>
              </a:ext>
            </a:extLst>
          </a:blip>
          <a:srcRect/>
          <a:stretch>
            <a:fillRect/>
          </a:stretch>
        </p:blipFill>
        <p:spPr>
          <a:xfrm>
            <a:off x="4500563" y="3500438"/>
            <a:ext cx="4032250" cy="2133600"/>
          </a:xfrm>
        </p:spPr>
      </p:pic>
      <p:pic>
        <p:nvPicPr>
          <p:cNvPr id="78854" name="Picture 9"/>
          <p:cNvPicPr>
            <a:picLocks noChangeAspect="1" noChangeArrowheads="1"/>
          </p:cNvPicPr>
          <p:nvPr/>
        </p:nvPicPr>
        <p:blipFill>
          <a:blip r:embed="rId4" cstate="print">
            <a:lum bright="-12000" contrast="6000"/>
            <a:extLst>
              <a:ext uri="{28A0092B-C50C-407E-A947-70E740481C1C}">
                <a14:useLocalDpi xmlns:a14="http://schemas.microsoft.com/office/drawing/2010/main" val="0"/>
              </a:ext>
            </a:extLst>
          </a:blip>
          <a:srcRect/>
          <a:stretch>
            <a:fillRect/>
          </a:stretch>
        </p:blipFill>
        <p:spPr bwMode="auto">
          <a:xfrm>
            <a:off x="1763713" y="4365625"/>
            <a:ext cx="2305050" cy="2232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874" name="1 - Τίτλος"/>
          <p:cNvSpPr>
            <a:spLocks noGrp="1"/>
          </p:cNvSpPr>
          <p:nvPr>
            <p:ph type="title"/>
          </p:nvPr>
        </p:nvSpPr>
        <p:spPr>
          <a:xfrm>
            <a:off x="457200" y="274638"/>
            <a:ext cx="8229600" cy="796925"/>
          </a:xfrm>
        </p:spPr>
        <p:txBody>
          <a:bodyPr/>
          <a:lstStyle/>
          <a:p>
            <a:r>
              <a:rPr lang="el-GR" smtClean="0">
                <a:solidFill>
                  <a:srgbClr val="C00000"/>
                </a:solidFill>
              </a:rPr>
              <a:t>ΤΗΛΕΣΚΟΠΙΑ-ΑΜΕΤΡΩΠΙΕΣ</a:t>
            </a:r>
          </a:p>
        </p:txBody>
      </p:sp>
      <p:sp>
        <p:nvSpPr>
          <p:cNvPr id="79875" name="2 - Θέση περιεχομένου"/>
          <p:cNvSpPr>
            <a:spLocks noGrp="1"/>
          </p:cNvSpPr>
          <p:nvPr>
            <p:ph idx="1"/>
          </p:nvPr>
        </p:nvSpPr>
        <p:spPr>
          <a:xfrm>
            <a:off x="457200" y="1071563"/>
            <a:ext cx="7643813" cy="5165725"/>
          </a:xfrm>
        </p:spPr>
        <p:txBody>
          <a:bodyPr/>
          <a:lstStyle/>
          <a:p>
            <a:r>
              <a:rPr lang="el-GR" sz="2000" b="1" smtClean="0">
                <a:solidFill>
                  <a:schemeClr val="accent1"/>
                </a:solidFill>
              </a:rPr>
              <a:t>Οι σφαιρικές αμετρωπίες του κάθε χρήστη διορθώνονται με ρύθμιση του μήκους του τηλεσκοπίου, με ταυτόχρονη όμως αλλαγή της πραγματικής ισχύος του προσοφθαλμίου οπότε και της τελικής τιμής της μεγέθυνσης.</a:t>
            </a:r>
            <a:endParaRPr lang="en-US" sz="2000" b="1" smtClean="0">
              <a:solidFill>
                <a:schemeClr val="accent1"/>
              </a:solidFill>
            </a:endParaRPr>
          </a:p>
          <a:p>
            <a:r>
              <a:rPr lang="el-GR" sz="2000" b="1" smtClean="0">
                <a:solidFill>
                  <a:schemeClr val="accent1"/>
                </a:solidFill>
              </a:rPr>
              <a:t>Ένας μύωπας θα κερδίσει σε μεγέθυνση από ένα αστρονομικό τηλεσκόπιο και θα χάσει από ένα Γαλιλαίου, ενώ το αντίθετο θα συμβεί με έναν υπερμέτρωπα.</a:t>
            </a:r>
          </a:p>
          <a:p>
            <a:r>
              <a:rPr lang="el-GR" sz="2000" b="1" smtClean="0">
                <a:solidFill>
                  <a:srgbClr val="FFFF00"/>
                </a:solidFill>
              </a:rPr>
              <a:t>Παράδειγμα</a:t>
            </a:r>
            <a:r>
              <a:rPr lang="en-US" sz="2000" b="1" smtClean="0">
                <a:solidFill>
                  <a:srgbClr val="FFFF00"/>
                </a:solidFill>
              </a:rPr>
              <a:t>:</a:t>
            </a:r>
            <a:r>
              <a:rPr lang="el-GR" sz="2000" b="1" smtClean="0">
                <a:solidFill>
                  <a:schemeClr val="accent1"/>
                </a:solidFill>
              </a:rPr>
              <a:t> αν ένας μύωπας -5,00</a:t>
            </a:r>
            <a:r>
              <a:rPr lang="en-US" sz="2000" b="1" smtClean="0">
                <a:solidFill>
                  <a:schemeClr val="accent1"/>
                </a:solidFill>
              </a:rPr>
              <a:t>DS, </a:t>
            </a:r>
            <a:r>
              <a:rPr lang="el-GR" sz="2000" b="1" smtClean="0">
                <a:solidFill>
                  <a:schemeClr val="accent1"/>
                </a:solidFill>
              </a:rPr>
              <a:t>χρησιμοποιήσει ένα τηλεσκόπιο Γαλιλαίου με </a:t>
            </a:r>
          </a:p>
          <a:p>
            <a:pPr>
              <a:buFontTx/>
              <a:buNone/>
            </a:pPr>
            <a:r>
              <a:rPr lang="el-GR" sz="2000" b="1" smtClean="0">
                <a:solidFill>
                  <a:schemeClr val="accent1"/>
                </a:solidFill>
              </a:rPr>
              <a:t>    </a:t>
            </a:r>
            <a:r>
              <a:rPr lang="en-US" sz="2000" b="1" smtClean="0">
                <a:solidFill>
                  <a:schemeClr val="accent1"/>
                </a:solidFill>
              </a:rPr>
              <a:t>F</a:t>
            </a:r>
            <a:r>
              <a:rPr lang="el-GR" sz="2000" b="1" smtClean="0">
                <a:solidFill>
                  <a:schemeClr val="accent1"/>
                </a:solidFill>
              </a:rPr>
              <a:t>π = - 40,00 </a:t>
            </a:r>
            <a:r>
              <a:rPr lang="en-US" sz="2000" b="1" smtClean="0">
                <a:solidFill>
                  <a:schemeClr val="accent1"/>
                </a:solidFill>
              </a:rPr>
              <a:t>DS</a:t>
            </a:r>
            <a:r>
              <a:rPr lang="el-GR" sz="2000" b="1" smtClean="0">
                <a:solidFill>
                  <a:schemeClr val="accent1"/>
                </a:solidFill>
              </a:rPr>
              <a:t> και </a:t>
            </a:r>
            <a:r>
              <a:rPr lang="en-US" sz="2000" b="1" smtClean="0">
                <a:solidFill>
                  <a:schemeClr val="accent1"/>
                </a:solidFill>
              </a:rPr>
              <a:t>F</a:t>
            </a:r>
            <a:r>
              <a:rPr lang="el-GR" sz="2000" b="1" smtClean="0">
                <a:solidFill>
                  <a:schemeClr val="accent1"/>
                </a:solidFill>
              </a:rPr>
              <a:t>α = +20,00 </a:t>
            </a:r>
            <a:r>
              <a:rPr lang="en-US" sz="2000" b="1" smtClean="0">
                <a:solidFill>
                  <a:schemeClr val="accent1"/>
                </a:solidFill>
              </a:rPr>
              <a:t>DS, </a:t>
            </a:r>
            <a:r>
              <a:rPr lang="el-GR" sz="2000" b="1" smtClean="0">
                <a:solidFill>
                  <a:schemeClr val="accent1"/>
                </a:solidFill>
              </a:rPr>
              <a:t>ρυθμίζοντας το μήκος του τηλεσκοπίου, θα δανειστεί -5,00</a:t>
            </a:r>
            <a:r>
              <a:rPr lang="en-US" sz="2000" b="1" smtClean="0">
                <a:solidFill>
                  <a:schemeClr val="accent1"/>
                </a:solidFill>
              </a:rPr>
              <a:t>DS </a:t>
            </a:r>
            <a:r>
              <a:rPr lang="el-GR" sz="2000" b="1" smtClean="0">
                <a:solidFill>
                  <a:schemeClr val="accent1"/>
                </a:solidFill>
              </a:rPr>
              <a:t>από τον  προσοφθάλμιο χάνοντας έτσι από την συνολική μεγέθυνση του τηλεσκοπίου</a:t>
            </a:r>
          </a:p>
          <a:p>
            <a:endParaRPr lang="el-GR" sz="2000" b="1" smtClean="0">
              <a:solidFill>
                <a:schemeClr val="accent1"/>
              </a:solidFill>
            </a:endParaRPr>
          </a:p>
        </p:txBody>
      </p:sp>
    </p:spTree>
  </p:cSld>
  <p:clrMapOvr>
    <a:masterClrMapping/>
  </p:clrMapOvr>
  <p:timing>
    <p:tnLst>
      <p:par>
        <p:cTn id="1" dur="indefinite" restart="never" nodeType="tmRoot"/>
      </p:par>
    </p:tn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898" name="Rectangle 2"/>
          <p:cNvSpPr>
            <a:spLocks noGrp="1" noChangeArrowheads="1"/>
          </p:cNvSpPr>
          <p:nvPr>
            <p:ph type="title"/>
          </p:nvPr>
        </p:nvSpPr>
        <p:spPr>
          <a:xfrm>
            <a:off x="457200" y="274638"/>
            <a:ext cx="8229600" cy="706437"/>
          </a:xfrm>
        </p:spPr>
        <p:txBody>
          <a:bodyPr/>
          <a:lstStyle/>
          <a:p>
            <a:r>
              <a:rPr lang="en-US" sz="4000" smtClean="0">
                <a:solidFill>
                  <a:srgbClr val="A50021"/>
                </a:solidFill>
              </a:rPr>
              <a:t>BIOPTIC TELESCOPES</a:t>
            </a:r>
            <a:endParaRPr lang="el-GR" sz="4000" smtClean="0">
              <a:solidFill>
                <a:srgbClr val="A50021"/>
              </a:solidFill>
            </a:endParaRPr>
          </a:p>
        </p:txBody>
      </p:sp>
      <p:sp>
        <p:nvSpPr>
          <p:cNvPr id="80899" name="Rectangle 3"/>
          <p:cNvSpPr>
            <a:spLocks noGrp="1" noChangeArrowheads="1"/>
          </p:cNvSpPr>
          <p:nvPr>
            <p:ph type="body" sz="half" idx="1"/>
          </p:nvPr>
        </p:nvSpPr>
        <p:spPr>
          <a:xfrm>
            <a:off x="0" y="1341438"/>
            <a:ext cx="3851275" cy="5040312"/>
          </a:xfrm>
        </p:spPr>
        <p:txBody>
          <a:bodyPr/>
          <a:lstStyle/>
          <a:p>
            <a:pPr>
              <a:lnSpc>
                <a:spcPct val="80000"/>
              </a:lnSpc>
            </a:pPr>
            <a:r>
              <a:rPr lang="el-GR" sz="2000" b="1" smtClean="0">
                <a:solidFill>
                  <a:srgbClr val="FFFF00"/>
                </a:solidFill>
              </a:rPr>
              <a:t>Αποτελούν μια λίγο πιο ειδική ομάδα τηλεσκοπίων τα οποία χρησιμοποιούνται κυρίως στις ΗΠΑ, Καναδά και Αυστραλία και με τα οποία επιτρέπεται σε κάποιες πολιτείες των Η.Π.Α. ακόμη και η οδήγηση</a:t>
            </a:r>
          </a:p>
          <a:p>
            <a:pPr>
              <a:lnSpc>
                <a:spcPct val="80000"/>
              </a:lnSpc>
            </a:pPr>
            <a:r>
              <a:rPr lang="el-GR" sz="2000" b="1" smtClean="0">
                <a:solidFill>
                  <a:srgbClr val="FFFF00"/>
                </a:solidFill>
              </a:rPr>
              <a:t>Κεντράρονται περίπου στο ανώτερο όριο του </a:t>
            </a:r>
            <a:r>
              <a:rPr lang="en-US" sz="2000" b="1" smtClean="0">
                <a:solidFill>
                  <a:srgbClr val="FFFF00"/>
                </a:solidFill>
              </a:rPr>
              <a:t>limbus</a:t>
            </a:r>
            <a:r>
              <a:rPr lang="el-GR" sz="2000" b="1" smtClean="0">
                <a:solidFill>
                  <a:srgbClr val="FFFF00"/>
                </a:solidFill>
              </a:rPr>
              <a:t> ή στο ύψος της γραμμής του άνω βλεφάρου και συνδυάζονται με την υπάρχουσα μακρινή διόρθωση του χρήστη ακόμη και με κοινά διπλοεστιακά</a:t>
            </a:r>
            <a:r>
              <a:rPr lang="el-GR" sz="2000" smtClean="0">
                <a:solidFill>
                  <a:schemeClr val="accent1"/>
                </a:solidFill>
              </a:rPr>
              <a:t>.</a:t>
            </a:r>
          </a:p>
        </p:txBody>
      </p:sp>
      <p:pic>
        <p:nvPicPr>
          <p:cNvPr id="80900" name="Picture 4"/>
          <p:cNvPicPr>
            <a:picLocks noGrp="1" noChangeAspect="1" noChangeArrowheads="1"/>
          </p:cNvPicPr>
          <p:nvPr>
            <p:ph sz="half" idx="2"/>
          </p:nvPr>
        </p:nvPicPr>
        <p:blipFill>
          <a:blip r:embed="rId2" cstate="print">
            <a:lum bright="-12000"/>
            <a:extLst>
              <a:ext uri="{28A0092B-C50C-407E-A947-70E740481C1C}">
                <a14:useLocalDpi xmlns:a14="http://schemas.microsoft.com/office/drawing/2010/main" val="0"/>
              </a:ext>
            </a:extLst>
          </a:blip>
          <a:srcRect/>
          <a:stretch>
            <a:fillRect/>
          </a:stretch>
        </p:blipFill>
        <p:spPr>
          <a:xfrm>
            <a:off x="4643438" y="981075"/>
            <a:ext cx="3971925" cy="3198813"/>
          </a:xfrm>
        </p:spPr>
      </p:pic>
      <p:pic>
        <p:nvPicPr>
          <p:cNvPr id="80901" name="3 - Θέση περιεχομένου"/>
          <p:cNvPicPr>
            <a:picLocks/>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3438" y="3733800"/>
            <a:ext cx="3960812" cy="27193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ChangeArrowheads="1"/>
          </p:cNvSpPr>
          <p:nvPr>
            <p:ph type="title"/>
          </p:nvPr>
        </p:nvSpPr>
        <p:spPr>
          <a:xfrm>
            <a:off x="457200" y="274638"/>
            <a:ext cx="8229600" cy="922337"/>
          </a:xfrm>
        </p:spPr>
        <p:txBody>
          <a:bodyPr/>
          <a:lstStyle/>
          <a:p>
            <a:r>
              <a:rPr lang="el-GR" sz="3200" b="1" smtClean="0">
                <a:solidFill>
                  <a:srgbClr val="A50021"/>
                </a:solidFill>
              </a:rPr>
              <a:t>ΜΕΓΕΘΥΝΤΙΚΟΙ ΧΑΡΑΚΕΣ ΚΑΙ </a:t>
            </a:r>
            <a:r>
              <a:rPr lang="en-US" sz="3200" b="1" smtClean="0">
                <a:solidFill>
                  <a:srgbClr val="A50021"/>
                </a:solidFill>
              </a:rPr>
              <a:t>BRIGHT FIELD MAGNIFIERS</a:t>
            </a:r>
            <a:endParaRPr lang="el-GR" sz="3200" b="1" smtClean="0">
              <a:solidFill>
                <a:srgbClr val="A50021"/>
              </a:solidFill>
            </a:endParaRPr>
          </a:p>
        </p:txBody>
      </p:sp>
      <p:sp>
        <p:nvSpPr>
          <p:cNvPr id="81923" name="Rectangle 5"/>
          <p:cNvSpPr>
            <a:spLocks noGrp="1" noChangeArrowheads="1"/>
          </p:cNvSpPr>
          <p:nvPr>
            <p:ph type="body" sz="half" idx="4294967295"/>
          </p:nvPr>
        </p:nvSpPr>
        <p:spPr>
          <a:xfrm>
            <a:off x="457200" y="1600200"/>
            <a:ext cx="4038600" cy="4525963"/>
          </a:xfrm>
        </p:spPr>
        <p:txBody>
          <a:bodyPr/>
          <a:lstStyle/>
          <a:p>
            <a:r>
              <a:rPr lang="el-GR" sz="2400" b="1" smtClean="0">
                <a:solidFill>
                  <a:srgbClr val="FFFF00"/>
                </a:solidFill>
              </a:rPr>
              <a:t>Μεγεθυντικά, φωτοσυλλεκτικά πρες παπιέρ ή χάρακες με </a:t>
            </a:r>
            <a:r>
              <a:rPr lang="en-US" sz="2400" b="1" smtClean="0">
                <a:solidFill>
                  <a:srgbClr val="FFFF00"/>
                </a:solidFill>
              </a:rPr>
              <a:t>extra </a:t>
            </a:r>
            <a:r>
              <a:rPr lang="el-GR" sz="2400" b="1" smtClean="0">
                <a:solidFill>
                  <a:srgbClr val="FFFF00"/>
                </a:solidFill>
              </a:rPr>
              <a:t>φωτισμό ή όχι. Αποδίδουν μεγεθύνσεις έως 2,2Χ και συχνά χρησιμοποιούνται και από απλούς πρεσβύωπες λόγω της βελτιωμένης αισθητικής τους.</a:t>
            </a:r>
          </a:p>
        </p:txBody>
      </p:sp>
      <p:pic>
        <p:nvPicPr>
          <p:cNvPr id="81924" name="Picture 8" descr="14362%20-%20Markolux%20for%20web"/>
          <p:cNvPicPr>
            <a:picLocks noGrp="1" noChangeAspect="1" noChangeArrowheads="1"/>
          </p:cNvPicPr>
          <p:nvPr>
            <p:ph sz="quarter" idx="4294967295"/>
          </p:nvPr>
        </p:nvPicPr>
        <p:blipFill>
          <a:blip r:embed="rId2" cstate="print">
            <a:lum bright="-18000"/>
            <a:extLst>
              <a:ext uri="{28A0092B-C50C-407E-A947-70E740481C1C}">
                <a14:useLocalDpi xmlns:a14="http://schemas.microsoft.com/office/drawing/2010/main" val="0"/>
              </a:ext>
            </a:extLst>
          </a:blip>
          <a:srcRect/>
          <a:stretch>
            <a:fillRect/>
          </a:stretch>
        </p:blipFill>
        <p:spPr>
          <a:xfrm>
            <a:off x="5292725" y="1341438"/>
            <a:ext cx="2735263" cy="2447925"/>
          </a:xfrm>
        </p:spPr>
      </p:pic>
      <p:pic>
        <p:nvPicPr>
          <p:cNvPr id="81925" name="Picture 9" descr="43220"/>
          <p:cNvPicPr>
            <a:picLocks noGrp="1" noChangeAspect="1" noChangeArrowheads="1"/>
          </p:cNvPicPr>
          <p:nvPr>
            <p:ph sz="quarter" idx="4294967295"/>
          </p:nvPr>
        </p:nvPicPr>
        <p:blipFill>
          <a:blip r:embed="rId3" cstate="print">
            <a:lum bright="-36000"/>
            <a:extLst>
              <a:ext uri="{28A0092B-C50C-407E-A947-70E740481C1C}">
                <a14:useLocalDpi xmlns:a14="http://schemas.microsoft.com/office/drawing/2010/main" val="0"/>
              </a:ext>
            </a:extLst>
          </a:blip>
          <a:srcRect/>
          <a:stretch>
            <a:fillRect/>
          </a:stretch>
        </p:blipFill>
        <p:spPr>
          <a:xfrm>
            <a:off x="5292725" y="3938588"/>
            <a:ext cx="2951163" cy="2298700"/>
          </a:xfrm>
        </p:spPr>
      </p:pic>
    </p:spTree>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p:txBody>
          <a:bodyPr/>
          <a:lstStyle/>
          <a:p>
            <a:r>
              <a:rPr lang="el-GR" sz="3200" b="1" smtClean="0">
                <a:solidFill>
                  <a:srgbClr val="A50021"/>
                </a:solidFill>
              </a:rPr>
              <a:t>ΗΛΕΚΤΡΟΝΙΚΟΙ ΜΕΓΕΘΥΝΤΕΣ - </a:t>
            </a:r>
            <a:r>
              <a:rPr lang="en-US" sz="3200" b="1" smtClean="0">
                <a:solidFill>
                  <a:srgbClr val="A50021"/>
                </a:solidFill>
              </a:rPr>
              <a:t>CCTVs</a:t>
            </a:r>
            <a:endParaRPr lang="el-GR" sz="3200" b="1" smtClean="0">
              <a:solidFill>
                <a:srgbClr val="A50021"/>
              </a:solidFill>
            </a:endParaRPr>
          </a:p>
        </p:txBody>
      </p:sp>
      <p:pic>
        <p:nvPicPr>
          <p:cNvPr id="82947" name="Picture 5"/>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287838" y="1196975"/>
            <a:ext cx="4691062" cy="5256213"/>
          </a:xfrm>
        </p:spPr>
      </p:pic>
      <p:pic>
        <p:nvPicPr>
          <p:cNvPr id="82948" name="Picture 5" descr="CV-mono-book"/>
          <p:cNvPicPr>
            <a:picLocks noGrp="1" noChangeAspect="1" noChangeArrowheads="1"/>
          </p:cNvPicPr>
          <p:nvPr>
            <p:ph sz="half" idx="1"/>
          </p:nvPr>
        </p:nvPicPr>
        <p:blipFill>
          <a:blip r:embed="rId3" cstate="print">
            <a:lum bright="-12000" contrast="6000"/>
            <a:extLst>
              <a:ext uri="{28A0092B-C50C-407E-A947-70E740481C1C}">
                <a14:useLocalDpi xmlns:a14="http://schemas.microsoft.com/office/drawing/2010/main" val="0"/>
              </a:ext>
            </a:extLst>
          </a:blip>
          <a:srcRect/>
          <a:stretch>
            <a:fillRect/>
          </a:stretch>
        </p:blipFill>
        <p:spPr>
          <a:xfrm>
            <a:off x="0" y="1858963"/>
            <a:ext cx="4140200" cy="4306887"/>
          </a:xfrm>
          <a:noFill/>
        </p:spPr>
      </p:pic>
    </p:spTree>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70" name="1 - Τίτλος"/>
          <p:cNvSpPr>
            <a:spLocks noGrp="1"/>
          </p:cNvSpPr>
          <p:nvPr>
            <p:ph type="title"/>
          </p:nvPr>
        </p:nvSpPr>
        <p:spPr>
          <a:xfrm>
            <a:off x="457200" y="274638"/>
            <a:ext cx="8229600" cy="706437"/>
          </a:xfrm>
        </p:spPr>
        <p:txBody>
          <a:bodyPr/>
          <a:lstStyle/>
          <a:p>
            <a:r>
              <a:rPr lang="el-GR" sz="3600" b="1" smtClean="0">
                <a:solidFill>
                  <a:srgbClr val="C00000"/>
                </a:solidFill>
              </a:rPr>
              <a:t>ΗΛΕΚΤΡΟΝΙΚΟΙ ΜΕΓΕΘΥΝΤΕΣ</a:t>
            </a:r>
          </a:p>
        </p:txBody>
      </p:sp>
      <p:sp>
        <p:nvSpPr>
          <p:cNvPr id="83971" name="2 - Θέση περιεχομένου"/>
          <p:cNvSpPr>
            <a:spLocks noGrp="1"/>
          </p:cNvSpPr>
          <p:nvPr>
            <p:ph idx="1"/>
          </p:nvPr>
        </p:nvSpPr>
        <p:spPr>
          <a:xfrm>
            <a:off x="0" y="980728"/>
            <a:ext cx="5796136" cy="5688632"/>
          </a:xfrm>
        </p:spPr>
        <p:txBody>
          <a:bodyPr/>
          <a:lstStyle/>
          <a:p>
            <a:r>
              <a:rPr lang="el-GR" sz="2400" b="1" dirty="0" smtClean="0">
                <a:solidFill>
                  <a:schemeClr val="accent1"/>
                </a:solidFill>
              </a:rPr>
              <a:t>Πρωτοεμφανίσθηκαν στις ΗΠΑ το</a:t>
            </a:r>
            <a:r>
              <a:rPr lang="en-US" sz="2400" b="1" dirty="0" smtClean="0">
                <a:solidFill>
                  <a:schemeClr val="accent1"/>
                </a:solidFill>
              </a:rPr>
              <a:t> 1970 </a:t>
            </a:r>
            <a:r>
              <a:rPr lang="el-GR" sz="2400" b="1" dirty="0" smtClean="0">
                <a:solidFill>
                  <a:schemeClr val="accent1"/>
                </a:solidFill>
              </a:rPr>
              <a:t>από την ομάδα του καθηγητή </a:t>
            </a:r>
            <a:r>
              <a:rPr lang="en-US" sz="2400" b="1" dirty="0" err="1" smtClean="0">
                <a:solidFill>
                  <a:srgbClr val="FFFF00"/>
                </a:solidFill>
              </a:rPr>
              <a:t>Genensky</a:t>
            </a:r>
            <a:endParaRPr lang="en-US" sz="2400" b="1" dirty="0" smtClean="0">
              <a:solidFill>
                <a:srgbClr val="FFFF00"/>
              </a:solidFill>
            </a:endParaRPr>
          </a:p>
          <a:p>
            <a:r>
              <a:rPr lang="en-US" sz="2400" b="1" dirty="0" smtClean="0">
                <a:solidFill>
                  <a:schemeClr val="accent1"/>
                </a:solidFill>
              </a:rPr>
              <a:t>B</a:t>
            </a:r>
            <a:r>
              <a:rPr lang="el-GR" sz="2400" b="1" dirty="0" err="1" smtClean="0">
                <a:solidFill>
                  <a:schemeClr val="accent1"/>
                </a:solidFill>
              </a:rPr>
              <a:t>ασίζονται</a:t>
            </a:r>
            <a:r>
              <a:rPr lang="el-GR" sz="2400" b="1" dirty="0" smtClean="0">
                <a:solidFill>
                  <a:schemeClr val="accent1"/>
                </a:solidFill>
              </a:rPr>
              <a:t> στο </a:t>
            </a:r>
            <a:r>
              <a:rPr lang="en-US" sz="2400" b="1" dirty="0" smtClean="0">
                <a:solidFill>
                  <a:schemeClr val="accent1"/>
                </a:solidFill>
              </a:rPr>
              <a:t>real time magnification </a:t>
            </a:r>
            <a:r>
              <a:rPr lang="el-GR" sz="2400" b="1" dirty="0" smtClean="0">
                <a:solidFill>
                  <a:schemeClr val="accent1"/>
                </a:solidFill>
              </a:rPr>
              <a:t>και δεν υπόκεινται στους περιορισμούς των οπτικών μέσων αλλά στην ποιότητα της τεχνολογίας και στην διάμετρο της οθόνης στην οποία παρουσιάζεται το προς μεγέθυνση αντικείμενο (συνήθως κείμενο)</a:t>
            </a:r>
          </a:p>
          <a:p>
            <a:r>
              <a:rPr lang="el-GR" sz="2400" b="1" dirty="0" smtClean="0">
                <a:solidFill>
                  <a:schemeClr val="accent1"/>
                </a:solidFill>
              </a:rPr>
              <a:t>Μεγαλύτερες μεγεθύνσεις, καλύτερο </a:t>
            </a:r>
            <a:r>
              <a:rPr lang="en-US" sz="2400" b="1" dirty="0" smtClean="0">
                <a:solidFill>
                  <a:schemeClr val="accent1"/>
                </a:solidFill>
              </a:rPr>
              <a:t>contrast, </a:t>
            </a:r>
            <a:r>
              <a:rPr lang="el-GR" sz="2400" b="1" dirty="0" smtClean="0">
                <a:solidFill>
                  <a:schemeClr val="accent1"/>
                </a:solidFill>
              </a:rPr>
              <a:t>αυξημένη ταχύτητα ανάγνωσης αλλά και κόστος !</a:t>
            </a:r>
          </a:p>
        </p:txBody>
      </p:sp>
      <p:pic>
        <p:nvPicPr>
          <p:cNvPr id="1044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660882" y="1209576"/>
            <a:ext cx="3375614" cy="40916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cSld>
  <p:clrMapOvr>
    <a:masterClrMapping/>
  </p:clrMapOvr>
  <p:timing>
    <p:tnLst>
      <p:par>
        <p:cTn id="1" dur="indefinite" restart="never" nodeType="tmRoot"/>
      </p:par>
    </p:tn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994" name="Rectangle 2"/>
          <p:cNvSpPr>
            <a:spLocks noGrp="1" noChangeArrowheads="1"/>
          </p:cNvSpPr>
          <p:nvPr>
            <p:ph type="title"/>
          </p:nvPr>
        </p:nvSpPr>
        <p:spPr/>
        <p:txBody>
          <a:bodyPr/>
          <a:lstStyle/>
          <a:p>
            <a:r>
              <a:rPr lang="el-GR" sz="4000" b="1" smtClean="0">
                <a:solidFill>
                  <a:srgbClr val="C00000"/>
                </a:solidFill>
              </a:rPr>
              <a:t>ΗΛΕΚΤΡΟΝΙΚΟΙ ΜΕΓΕΘΥΝΤΕΣ</a:t>
            </a:r>
          </a:p>
        </p:txBody>
      </p:sp>
      <p:sp>
        <p:nvSpPr>
          <p:cNvPr id="84995" name="Rectangle 3"/>
          <p:cNvSpPr>
            <a:spLocks noGrp="1" noChangeArrowheads="1"/>
          </p:cNvSpPr>
          <p:nvPr>
            <p:ph type="body" sz="half" idx="1"/>
          </p:nvPr>
        </p:nvSpPr>
        <p:spPr>
          <a:xfrm>
            <a:off x="250825" y="1341438"/>
            <a:ext cx="4244975" cy="4784725"/>
          </a:xfrm>
        </p:spPr>
        <p:txBody>
          <a:bodyPr/>
          <a:lstStyle/>
          <a:p>
            <a:pPr>
              <a:lnSpc>
                <a:spcPct val="90000"/>
              </a:lnSpc>
            </a:pPr>
            <a:r>
              <a:rPr lang="el-GR" sz="2400" b="1" smtClean="0">
                <a:solidFill>
                  <a:schemeClr val="accent1"/>
                </a:solidFill>
              </a:rPr>
              <a:t>Στην πιο κλασσική τους μορφή αποτελούνται από μία βιντεοκάμερα, μία οθόνη και μία χειροκίνητη τράπεζα Χ-Υ στην οποία τοποθετείται το κείμενο και μετακινώντας την τράπεζα πάνω-κάτω και δεξιά-αριστερά σκανάρει η κάμερα το κείμενο και το αποδίδει σε μεγάλη μεγέθυνση στην οθόνη.</a:t>
            </a:r>
          </a:p>
        </p:txBody>
      </p:sp>
      <p:pic>
        <p:nvPicPr>
          <p:cNvPr id="84996" name="Picture 4"/>
          <p:cNvPicPr>
            <a:picLocks noGrp="1" noChangeAspect="1" noChangeArrowheads="1"/>
          </p:cNvPicPr>
          <p:nvPr>
            <p:ph sz="half" idx="2"/>
          </p:nvPr>
        </p:nvPicPr>
        <p:blipFill>
          <a:blip r:embed="rId2" cstate="print">
            <a:lum bright="-12000"/>
            <a:extLst>
              <a:ext uri="{28A0092B-C50C-407E-A947-70E740481C1C}">
                <a14:useLocalDpi xmlns:a14="http://schemas.microsoft.com/office/drawing/2010/main" val="0"/>
              </a:ext>
            </a:extLst>
          </a:blip>
          <a:srcRect/>
          <a:stretch>
            <a:fillRect/>
          </a:stretch>
        </p:blipFill>
        <p:spPr/>
      </p:pic>
    </p:spTree>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6018" name="Rectangle 2"/>
          <p:cNvSpPr>
            <a:spLocks noGrp="1" noChangeArrowheads="1"/>
          </p:cNvSpPr>
          <p:nvPr>
            <p:ph type="title"/>
          </p:nvPr>
        </p:nvSpPr>
        <p:spPr>
          <a:xfrm>
            <a:off x="457200" y="274638"/>
            <a:ext cx="8229600" cy="706437"/>
          </a:xfrm>
        </p:spPr>
        <p:txBody>
          <a:bodyPr/>
          <a:lstStyle/>
          <a:p>
            <a:r>
              <a:rPr lang="el-GR" sz="4000" b="1" dirty="0" smtClean="0">
                <a:solidFill>
                  <a:srgbClr val="C00000"/>
                </a:solidFill>
              </a:rPr>
              <a:t>ΗΛΕΚΤΡΟΝΙΚΟΙ ΜΕΓΕΘΥΝΤΕΣ</a:t>
            </a:r>
          </a:p>
        </p:txBody>
      </p:sp>
      <p:sp>
        <p:nvSpPr>
          <p:cNvPr id="86019" name="Rectangle 4"/>
          <p:cNvSpPr>
            <a:spLocks noGrp="1" noChangeArrowheads="1"/>
          </p:cNvSpPr>
          <p:nvPr>
            <p:ph type="body" sz="half" idx="1"/>
          </p:nvPr>
        </p:nvSpPr>
        <p:spPr>
          <a:xfrm>
            <a:off x="457200" y="1600200"/>
            <a:ext cx="3394075" cy="4525963"/>
          </a:xfrm>
        </p:spPr>
        <p:txBody>
          <a:bodyPr/>
          <a:lstStyle/>
          <a:p>
            <a:pPr>
              <a:lnSpc>
                <a:spcPct val="90000"/>
              </a:lnSpc>
            </a:pPr>
            <a:r>
              <a:rPr lang="el-GR" sz="2000" b="1" smtClean="0">
                <a:solidFill>
                  <a:srgbClr val="FFFF00"/>
                </a:solidFill>
              </a:rPr>
              <a:t>Πλέον υφίστανται εκδόσεις όπου το ηλεκτρονικό μεγεθυντικό σύστημα μπορεί να συνδεθεί με κοινή τηλεόραση (με βύσμα </a:t>
            </a:r>
            <a:r>
              <a:rPr lang="en-US" sz="2000" b="1" smtClean="0">
                <a:solidFill>
                  <a:srgbClr val="FFFF00"/>
                </a:solidFill>
              </a:rPr>
              <a:t>SCART)</a:t>
            </a:r>
            <a:r>
              <a:rPr lang="el-GR" sz="2000" b="1" smtClean="0">
                <a:solidFill>
                  <a:srgbClr val="FFFF00"/>
                </a:solidFill>
              </a:rPr>
              <a:t>, ενώ υπάρχουν πλέον και απόλυτα φορητοί μεγεθυντές που φυσιολογικά χάνουν ως προς το εύρος πεδίου αλλά κερδίζουν στην ευκολία της μεταφοράς </a:t>
            </a:r>
          </a:p>
        </p:txBody>
      </p:sp>
      <p:pic>
        <p:nvPicPr>
          <p:cNvPr id="86020" name="Picture 6"/>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211638" y="1101725"/>
            <a:ext cx="4614862" cy="2497138"/>
          </a:xfrm>
        </p:spPr>
      </p:pic>
      <p:pic>
        <p:nvPicPr>
          <p:cNvPr id="86021" name="Picture 7"/>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211638" y="3681413"/>
            <a:ext cx="4608512" cy="2627312"/>
          </a:xfr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2"/>
          <p:cNvSpPr>
            <a:spLocks noGrp="1" noChangeArrowheads="1"/>
          </p:cNvSpPr>
          <p:nvPr>
            <p:ph type="title"/>
          </p:nvPr>
        </p:nvSpPr>
        <p:spPr/>
        <p:txBody>
          <a:bodyPr/>
          <a:lstStyle/>
          <a:p>
            <a:r>
              <a:rPr lang="el-GR" sz="4000" b="1" smtClean="0">
                <a:solidFill>
                  <a:srgbClr val="A50021"/>
                </a:solidFill>
              </a:rPr>
              <a:t>ΟΙ ΒΑΣΙΚΟΤΕΡΕΣ ΑΙΤΙΕΣ</a:t>
            </a:r>
          </a:p>
        </p:txBody>
      </p:sp>
      <p:sp>
        <p:nvSpPr>
          <p:cNvPr id="5123" name="Rectangle 3"/>
          <p:cNvSpPr>
            <a:spLocks noGrp="1" noChangeArrowheads="1"/>
          </p:cNvSpPr>
          <p:nvPr>
            <p:ph type="body" idx="1"/>
          </p:nvPr>
        </p:nvSpPr>
        <p:spPr/>
        <p:txBody>
          <a:bodyPr/>
          <a:lstStyle/>
          <a:p>
            <a:pPr>
              <a:lnSpc>
                <a:spcPct val="90000"/>
              </a:lnSpc>
            </a:pPr>
            <a:r>
              <a:rPr lang="el-GR" sz="2800" b="1" smtClean="0">
                <a:solidFill>
                  <a:srgbClr val="FFFF00"/>
                </a:solidFill>
              </a:rPr>
              <a:t>ΕΚΦΥΛΙΣΜΟΣ ΩΧΡΑΣ ΚΗΛΙΔΟΣ</a:t>
            </a:r>
          </a:p>
          <a:p>
            <a:pPr>
              <a:lnSpc>
                <a:spcPct val="90000"/>
              </a:lnSpc>
            </a:pPr>
            <a:r>
              <a:rPr lang="el-GR" sz="2800" b="1" smtClean="0">
                <a:solidFill>
                  <a:srgbClr val="FFFF00"/>
                </a:solidFill>
              </a:rPr>
              <a:t>ΔΙΑΒΗΤΙΚΗ ΑΜΦΙΒΛΗΣΤΡΟΕΙΔΟΠΑΘΕΙΑ</a:t>
            </a:r>
          </a:p>
          <a:p>
            <a:pPr>
              <a:lnSpc>
                <a:spcPct val="90000"/>
              </a:lnSpc>
            </a:pPr>
            <a:r>
              <a:rPr lang="el-GR" sz="2800" b="1" smtClean="0">
                <a:solidFill>
                  <a:srgbClr val="FFFF00"/>
                </a:solidFill>
              </a:rPr>
              <a:t>ΓΛΑΥΚΩΜΑ</a:t>
            </a:r>
          </a:p>
          <a:p>
            <a:pPr>
              <a:lnSpc>
                <a:spcPct val="90000"/>
              </a:lnSpc>
            </a:pPr>
            <a:r>
              <a:rPr lang="el-GR" sz="2800" b="1" smtClean="0">
                <a:solidFill>
                  <a:srgbClr val="FFFF00"/>
                </a:solidFill>
              </a:rPr>
              <a:t>ΜΕΛΑΓΧΡΩΣΤΙΚΗ ΑΜΦΙΒΛΗΣΤΡΟΕΙΔΟΠΑΘΕΙΑ</a:t>
            </a:r>
          </a:p>
          <a:p>
            <a:pPr>
              <a:lnSpc>
                <a:spcPct val="90000"/>
              </a:lnSpc>
            </a:pPr>
            <a:r>
              <a:rPr lang="el-GR" sz="2800" b="1" smtClean="0">
                <a:solidFill>
                  <a:srgbClr val="FFFF00"/>
                </a:solidFill>
              </a:rPr>
              <a:t>ΕΚΦΥΛΙΣΤΙΚΗ ΜΥΩΠΙΑ</a:t>
            </a:r>
          </a:p>
          <a:p>
            <a:pPr>
              <a:lnSpc>
                <a:spcPct val="90000"/>
              </a:lnSpc>
            </a:pPr>
            <a:r>
              <a:rPr lang="el-GR" sz="2800" b="1" smtClean="0">
                <a:solidFill>
                  <a:srgbClr val="FFFF00"/>
                </a:solidFill>
              </a:rPr>
              <a:t>ΑΤΡΟΦΙΑ ΟΠΤΙΚΟΥ ΝΕΥΡΟΥ</a:t>
            </a:r>
          </a:p>
          <a:p>
            <a:pPr>
              <a:lnSpc>
                <a:spcPct val="90000"/>
              </a:lnSpc>
            </a:pPr>
            <a:r>
              <a:rPr lang="el-GR" sz="2800" b="1" smtClean="0">
                <a:solidFill>
                  <a:srgbClr val="FFFF00"/>
                </a:solidFill>
              </a:rPr>
              <a:t>ΝΥΣΤΑΓΜΟΣ</a:t>
            </a:r>
          </a:p>
          <a:p>
            <a:pPr>
              <a:lnSpc>
                <a:spcPct val="90000"/>
              </a:lnSpc>
            </a:pPr>
            <a:r>
              <a:rPr lang="el-GR" sz="2800" b="1" smtClean="0">
                <a:solidFill>
                  <a:srgbClr val="FFFF00"/>
                </a:solidFill>
              </a:rPr>
              <a:t>ΚΑΤΑΡΡΑΚΤΗΣ, κ.ά.</a:t>
            </a:r>
          </a:p>
        </p:txBody>
      </p:sp>
    </p:spTree>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88640"/>
            <a:ext cx="8507288" cy="936104"/>
          </a:xfrm>
        </p:spPr>
        <p:txBody>
          <a:bodyPr/>
          <a:lstStyle/>
          <a:p>
            <a:r>
              <a:rPr lang="el-GR" sz="4000" b="1" dirty="0">
                <a:solidFill>
                  <a:srgbClr val="C00000"/>
                </a:solidFill>
              </a:rPr>
              <a:t>ΗΛΕΚΤΡΟΝΙΚΟΙ ΜΕΓΕΘΥΝΤΕΣ</a:t>
            </a:r>
            <a:endParaRPr lang="el-GR" sz="4000" dirty="0"/>
          </a:p>
        </p:txBody>
      </p:sp>
      <p:pic>
        <p:nvPicPr>
          <p:cNvPr id="3" name="Picture 2"/>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95536" y="908720"/>
            <a:ext cx="3384376" cy="2952328"/>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923928" y="908720"/>
            <a:ext cx="5040560" cy="4572000"/>
          </a:xfrm>
          <a:prstGeom prst="rect">
            <a:avLst/>
          </a:prstGeom>
        </p:spPr>
      </p:pic>
      <p:pic>
        <p:nvPicPr>
          <p:cNvPr id="5" name="Picture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95536" y="3645024"/>
            <a:ext cx="3528392" cy="2874590"/>
          </a:xfrm>
          <a:prstGeom prst="rect">
            <a:avLst/>
          </a:prstGeom>
        </p:spPr>
      </p:pic>
    </p:spTree>
    <p:extLst>
      <p:ext uri="{BB962C8B-B14F-4D97-AF65-F5344CB8AC3E}">
        <p14:creationId xmlns:p14="http://schemas.microsoft.com/office/powerpoint/2010/main" val="449890315"/>
      </p:ext>
    </p:extLst>
  </p:cSld>
  <p:clrMapOvr>
    <a:masterClrMapping/>
  </p:clrMapOvr>
  <p:timing>
    <p:tnLst>
      <p:par>
        <p:cTn id="1" dur="indefinite" restart="never" nodeType="tmRoot"/>
      </p:par>
    </p:tn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740" y="1700808"/>
            <a:ext cx="4271342" cy="4175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83968" y="1700808"/>
            <a:ext cx="4841354" cy="41755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28037972"/>
      </p:ext>
    </p:extLst>
  </p:cSld>
  <p:clrMapOvr>
    <a:masterClrMapping/>
  </p:clrMapOvr>
  <p:timing>
    <p:tnLst>
      <p:par>
        <p:cTn id="1" dur="indefinite" restart="never" nodeType="tmRoot"/>
      </p:par>
    </p:tn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38138"/>
          </a:xfrm>
        </p:spPr>
        <p:txBody>
          <a:bodyPr>
            <a:normAutofit fontScale="90000"/>
          </a:bodyPr>
          <a:lstStyle/>
          <a:p>
            <a:r>
              <a:rPr lang="el-GR" dirty="0">
                <a:solidFill>
                  <a:srgbClr val="FF0000"/>
                </a:solidFill>
              </a:rPr>
              <a:t>ΜΗ ΟΠΤΙΚΑ ΜΕΣΑ  </a:t>
            </a:r>
            <a:r>
              <a:rPr lang="en-US" dirty="0" smtClean="0">
                <a:solidFill>
                  <a:srgbClr val="FF0000"/>
                </a:solidFill>
              </a:rPr>
              <a:t>II  --  </a:t>
            </a:r>
            <a:r>
              <a:rPr lang="el-GR" dirty="0" smtClean="0">
                <a:solidFill>
                  <a:srgbClr val="FF0000"/>
                </a:solidFill>
              </a:rPr>
              <a:t>ΣΥΣΚΕΥΗ ΑΝΑΓΝΩΣΗΣ </a:t>
            </a:r>
            <a:r>
              <a:rPr lang="en-US" dirty="0" smtClean="0">
                <a:solidFill>
                  <a:srgbClr val="FF0000"/>
                </a:solidFill>
              </a:rPr>
              <a:t>MAGNILINK</a:t>
            </a:r>
            <a:endParaRPr lang="el-GR" dirty="0"/>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02082" y="1628800"/>
            <a:ext cx="5502166" cy="458180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557481"/>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60648"/>
            <a:ext cx="4546848" cy="1143000"/>
          </a:xfrm>
        </p:spPr>
        <p:txBody>
          <a:bodyPr>
            <a:normAutofit fontScale="90000"/>
          </a:bodyPr>
          <a:lstStyle/>
          <a:p>
            <a:r>
              <a:rPr lang="el-GR" sz="2800" dirty="0" smtClean="0"/>
              <a:t>ΣΥΣΚΕΥΗ ΜΕΤΡΗΣΗΣ ΣΤΑΘΜΗΣ ΥΓΡΟΥ ΓΙΑ ΓΕΜΑΤΟ ΦΛΥΤΖΑΝΙ-ΠΟΤΗΡΙ.</a:t>
            </a:r>
            <a:endParaRPr lang="el-GR" sz="2800" dirty="0"/>
          </a:p>
        </p:txBody>
      </p:sp>
      <p:pic>
        <p:nvPicPr>
          <p:cNvPr id="30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1" y="1709405"/>
            <a:ext cx="4320480" cy="38164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0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16015" y="1412775"/>
            <a:ext cx="4113053" cy="38884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4031940" y="5556289"/>
            <a:ext cx="5184576" cy="461665"/>
          </a:xfrm>
          <a:prstGeom prst="rect">
            <a:avLst/>
          </a:prstGeom>
          <a:noFill/>
        </p:spPr>
        <p:txBody>
          <a:bodyPr wrap="square" rtlCol="0">
            <a:spAutoFit/>
          </a:bodyPr>
          <a:lstStyle/>
          <a:p>
            <a:r>
              <a:rPr lang="el-GR" sz="2400" b="1" dirty="0" smtClean="0"/>
              <a:t>ΟΜΙΛΟΥΝ ΨΗΦΙΑΚΟ ΘΕΡΜΟΜΕΤΡΟ </a:t>
            </a:r>
            <a:endParaRPr lang="el-GR" sz="2400" b="1" dirty="0"/>
          </a:p>
        </p:txBody>
      </p:sp>
    </p:spTree>
    <p:extLst>
      <p:ext uri="{BB962C8B-B14F-4D97-AF65-F5344CB8AC3E}">
        <p14:creationId xmlns:p14="http://schemas.microsoft.com/office/powerpoint/2010/main" val="789265255"/>
      </p:ext>
    </p:extLst>
  </p:cSld>
  <p:clrMapOvr>
    <a:masterClrMapping/>
  </p:clrMapOvr>
  <p:timing>
    <p:tnLst>
      <p:par>
        <p:cTn id="1" dur="indefinite" restart="never" nodeType="tmRoot"/>
      </p:par>
    </p:tn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TALKING BOOK </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750" y="1268760"/>
            <a:ext cx="8572500" cy="53749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26968392"/>
      </p:ext>
    </p:extLst>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LARGE PRINT BOOK</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5556" y="1523999"/>
            <a:ext cx="8172908" cy="51605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8713161"/>
      </p:ext>
    </p:extLst>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63688" y="263488"/>
            <a:ext cx="5976664" cy="62957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0821966"/>
      </p:ext>
    </p:extLst>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76" y="116632"/>
            <a:ext cx="4863108" cy="6477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095511" y="474812"/>
            <a:ext cx="3840427" cy="576064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858388094"/>
      </p:ext>
    </p:extLst>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l-GR" dirty="0" smtClean="0">
                <a:solidFill>
                  <a:srgbClr val="FF0000"/>
                </a:solidFill>
              </a:rPr>
              <a:t>ΜΗ ΟΠΤΙΚΑ ΜΕΣΑ  </a:t>
            </a:r>
            <a:r>
              <a:rPr lang="en-US" dirty="0" smtClean="0">
                <a:solidFill>
                  <a:srgbClr val="FF0000"/>
                </a:solidFill>
              </a:rPr>
              <a:t>I</a:t>
            </a:r>
            <a:endParaRPr lang="el-GR" dirty="0">
              <a:solidFill>
                <a:srgbClr val="FF0000"/>
              </a:solidFill>
            </a:endParaRPr>
          </a:p>
        </p:txBody>
      </p:sp>
      <p:pic>
        <p:nvPicPr>
          <p:cNvPr id="102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1519" y="1340768"/>
            <a:ext cx="4824537"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3" y="1340768"/>
            <a:ext cx="3553572" cy="41764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3207930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p:cNvSpPr>
            <a:spLocks noGrp="1" noChangeArrowheads="1"/>
          </p:cNvSpPr>
          <p:nvPr>
            <p:ph type="title"/>
          </p:nvPr>
        </p:nvSpPr>
        <p:spPr/>
        <p:txBody>
          <a:bodyPr/>
          <a:lstStyle/>
          <a:p>
            <a:r>
              <a:rPr lang="el-GR" sz="3200" b="1" smtClean="0">
                <a:solidFill>
                  <a:srgbClr val="A50021"/>
                </a:solidFill>
              </a:rPr>
              <a:t>ΕΠΙΠΕΔΑ ΦΩΤΙΣΜΟΥ ΓΙΑ ΑΤΟΜΑ ΜΕ ΧΑΜΗΛΗ ΟΡΑΣΗ</a:t>
            </a:r>
          </a:p>
        </p:txBody>
      </p:sp>
      <p:sp>
        <p:nvSpPr>
          <p:cNvPr id="93187" name="Rectangle 3"/>
          <p:cNvSpPr>
            <a:spLocks noGrp="1" noChangeArrowheads="1"/>
          </p:cNvSpPr>
          <p:nvPr>
            <p:ph type="body" idx="1"/>
          </p:nvPr>
        </p:nvSpPr>
        <p:spPr/>
        <p:txBody>
          <a:bodyPr/>
          <a:lstStyle/>
          <a:p>
            <a:r>
              <a:rPr lang="el-GR" sz="3600" b="1" smtClean="0"/>
              <a:t>1</a:t>
            </a:r>
            <a:r>
              <a:rPr lang="el-GR" sz="3600" smtClean="0"/>
              <a:t>. </a:t>
            </a:r>
            <a:r>
              <a:rPr lang="el-GR" sz="3600" b="1" smtClean="0">
                <a:solidFill>
                  <a:srgbClr val="FFFF00"/>
                </a:solidFill>
              </a:rPr>
              <a:t>Διαχείριση της φωτοφοβίας και της ευαισθησίας στο θάμβος (</a:t>
            </a:r>
            <a:r>
              <a:rPr lang="en-US" sz="3600" b="1" smtClean="0">
                <a:solidFill>
                  <a:srgbClr val="FFFF00"/>
                </a:solidFill>
              </a:rPr>
              <a:t>Glare)</a:t>
            </a:r>
          </a:p>
          <a:p>
            <a:r>
              <a:rPr lang="en-US" sz="3600" b="1" smtClean="0"/>
              <a:t>2.</a:t>
            </a:r>
            <a:r>
              <a:rPr lang="en-US" sz="3600" b="1" smtClean="0">
                <a:solidFill>
                  <a:srgbClr val="FF6600"/>
                </a:solidFill>
              </a:rPr>
              <a:t> </a:t>
            </a:r>
            <a:r>
              <a:rPr lang="el-GR" sz="3600" b="1" smtClean="0">
                <a:solidFill>
                  <a:srgbClr val="FF6600"/>
                </a:solidFill>
              </a:rPr>
              <a:t>Χρήση των κατάλληλων επιπέδων φωτισμού για τους ανθρώπους με μειωμένη όραση</a:t>
            </a:r>
          </a:p>
        </p:txBody>
      </p:sp>
    </p:spTree>
    <p:extLst>
      <p:ext uri="{BB962C8B-B14F-4D97-AF65-F5344CB8AC3E}">
        <p14:creationId xmlns:p14="http://schemas.microsoft.com/office/powerpoint/2010/main" val="2887102449"/>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chemeClr val="accent2">
                    <a:lumMod val="20000"/>
                    <a:lumOff val="80000"/>
                  </a:schemeClr>
                </a:solidFill>
              </a:rPr>
              <a:t>ΒΑΣΙΚΕΣ ΑΙΤΙΕΣ </a:t>
            </a:r>
            <a:endParaRPr lang="el-GR" b="1" dirty="0">
              <a:solidFill>
                <a:schemeClr val="accent2">
                  <a:lumMod val="20000"/>
                  <a:lumOff val="80000"/>
                </a:schemeClr>
              </a:solidFill>
            </a:endParaRPr>
          </a:p>
        </p:txBody>
      </p:sp>
      <p:sp>
        <p:nvSpPr>
          <p:cNvPr id="3" name="Content Placeholder 2"/>
          <p:cNvSpPr>
            <a:spLocks noGrp="1"/>
          </p:cNvSpPr>
          <p:nvPr>
            <p:ph idx="1"/>
          </p:nvPr>
        </p:nvSpPr>
        <p:spPr/>
        <p:txBody>
          <a:bodyPr/>
          <a:lstStyle/>
          <a:p>
            <a:endParaRPr lang="el-GR"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21550" y="1484784"/>
            <a:ext cx="8154906"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72538980"/>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210" name="Rectangle 2"/>
          <p:cNvSpPr>
            <a:spLocks noGrp="1" noChangeArrowheads="1"/>
          </p:cNvSpPr>
          <p:nvPr>
            <p:ph type="title"/>
          </p:nvPr>
        </p:nvSpPr>
        <p:spPr/>
        <p:txBody>
          <a:bodyPr/>
          <a:lstStyle/>
          <a:p>
            <a:r>
              <a:rPr lang="el-GR" sz="3200" b="1" smtClean="0">
                <a:solidFill>
                  <a:srgbClr val="FFFF00"/>
                </a:solidFill>
              </a:rPr>
              <a:t>Διαχείριση της φωτοφοβίας και της ευαισθησίας στο θάμβος (</a:t>
            </a:r>
            <a:r>
              <a:rPr lang="en-US" sz="3200" b="1" smtClean="0">
                <a:solidFill>
                  <a:srgbClr val="FFFF00"/>
                </a:solidFill>
              </a:rPr>
              <a:t>Glare)</a:t>
            </a:r>
            <a:br>
              <a:rPr lang="en-US" sz="3200" b="1" smtClean="0">
                <a:solidFill>
                  <a:srgbClr val="FFFF00"/>
                </a:solidFill>
              </a:rPr>
            </a:br>
            <a:endParaRPr lang="el-GR" sz="3200" b="1" smtClean="0">
              <a:solidFill>
                <a:srgbClr val="FFFF00"/>
              </a:solidFill>
            </a:endParaRPr>
          </a:p>
        </p:txBody>
      </p:sp>
      <p:sp>
        <p:nvSpPr>
          <p:cNvPr id="94211" name="Rectangle 3"/>
          <p:cNvSpPr>
            <a:spLocks noGrp="1" noChangeArrowheads="1"/>
          </p:cNvSpPr>
          <p:nvPr>
            <p:ph type="body" idx="1"/>
          </p:nvPr>
        </p:nvSpPr>
        <p:spPr>
          <a:xfrm>
            <a:off x="457200" y="1196975"/>
            <a:ext cx="8435975" cy="5327650"/>
          </a:xfrm>
        </p:spPr>
        <p:txBody>
          <a:bodyPr/>
          <a:lstStyle/>
          <a:p>
            <a:pPr>
              <a:lnSpc>
                <a:spcPct val="80000"/>
              </a:lnSpc>
            </a:pPr>
            <a:r>
              <a:rPr lang="el-GR" sz="2800" smtClean="0">
                <a:solidFill>
                  <a:schemeClr val="bg1"/>
                </a:solidFill>
              </a:rPr>
              <a:t>Τήρηση/υιοθέτηση στάσης κατά την ανάγνωση η άλλη εργασία που να μειώνει την είσοδο ανεπιθύμητου φωτισμού στο μάτι και μείωση του </a:t>
            </a:r>
            <a:r>
              <a:rPr lang="en-US" sz="2800" smtClean="0">
                <a:solidFill>
                  <a:schemeClr val="bg1"/>
                </a:solidFill>
              </a:rPr>
              <a:t>contrast </a:t>
            </a:r>
            <a:r>
              <a:rPr lang="el-GR" sz="2800" smtClean="0">
                <a:solidFill>
                  <a:schemeClr val="bg1"/>
                </a:solidFill>
              </a:rPr>
              <a:t>του στόχου</a:t>
            </a:r>
          </a:p>
          <a:p>
            <a:pPr>
              <a:lnSpc>
                <a:spcPct val="80000"/>
              </a:lnSpc>
            </a:pPr>
            <a:r>
              <a:rPr lang="el-GR" sz="2800" smtClean="0">
                <a:solidFill>
                  <a:schemeClr val="bg1"/>
                </a:solidFill>
              </a:rPr>
              <a:t>Χρήση προστατευτικών (καπέλα, κουρτίνες, σκέδαστρα)</a:t>
            </a:r>
          </a:p>
          <a:p>
            <a:pPr>
              <a:lnSpc>
                <a:spcPct val="80000"/>
              </a:lnSpc>
            </a:pPr>
            <a:r>
              <a:rPr lang="el-GR" sz="2800" smtClean="0">
                <a:solidFill>
                  <a:schemeClr val="bg1"/>
                </a:solidFill>
              </a:rPr>
              <a:t>Χρήση τυποσκοπίου στην ανάγνωση </a:t>
            </a:r>
          </a:p>
          <a:p>
            <a:pPr>
              <a:lnSpc>
                <a:spcPct val="80000"/>
              </a:lnSpc>
            </a:pPr>
            <a:r>
              <a:rPr lang="el-GR" sz="2800" smtClean="0">
                <a:solidFill>
                  <a:schemeClr val="bg1"/>
                </a:solidFill>
              </a:rPr>
              <a:t>Χρήση έγχρωμων φίλτρων/προστατευτικών γυαλιών ηλίου σε μεγάλους </a:t>
            </a:r>
            <a:r>
              <a:rPr lang="en-US" sz="2800" smtClean="0">
                <a:solidFill>
                  <a:schemeClr val="bg1"/>
                </a:solidFill>
              </a:rPr>
              <a:t>wrap-around </a:t>
            </a:r>
            <a:r>
              <a:rPr lang="el-GR" sz="2800" smtClean="0">
                <a:solidFill>
                  <a:schemeClr val="bg1"/>
                </a:solidFill>
              </a:rPr>
              <a:t>σκελετούς </a:t>
            </a:r>
          </a:p>
          <a:p>
            <a:pPr>
              <a:lnSpc>
                <a:spcPct val="80000"/>
              </a:lnSpc>
            </a:pPr>
            <a:r>
              <a:rPr lang="el-GR" sz="2800" smtClean="0">
                <a:solidFill>
                  <a:schemeClr val="bg1"/>
                </a:solidFill>
              </a:rPr>
              <a:t>Χρήση φίλτρων ακόμη και σε φακούς επαφής για ιδιαίτερες περιπτώσεις (</a:t>
            </a:r>
            <a:r>
              <a:rPr lang="en-US" sz="2800" smtClean="0">
                <a:solidFill>
                  <a:schemeClr val="bg1"/>
                </a:solidFill>
              </a:rPr>
              <a:t>cone dystrophy, retinitis pigmentosa) (</a:t>
            </a:r>
            <a:r>
              <a:rPr lang="el-GR" sz="2800" smtClean="0">
                <a:solidFill>
                  <a:schemeClr val="bg1"/>
                </a:solidFill>
              </a:rPr>
              <a:t>ΠΡΟΣΦΑΤΟ ΚΛΙΝΙΚΟ ΠΑΡΑΔΕΙΓΜΑ)</a:t>
            </a:r>
          </a:p>
        </p:txBody>
      </p:sp>
    </p:spTree>
    <p:extLst>
      <p:ext uri="{BB962C8B-B14F-4D97-AF65-F5344CB8AC3E}">
        <p14:creationId xmlns:p14="http://schemas.microsoft.com/office/powerpoint/2010/main" val="4145394503"/>
      </p:ext>
    </p:extLst>
  </p:cSld>
  <p:clrMapOvr>
    <a:masterClrMapping/>
  </p:clrMapOvr>
  <p:timing>
    <p:tnLst>
      <p:par>
        <p:cTn id="1" dur="indefinite" restart="never" nodeType="tmRoot"/>
      </p:par>
    </p:tn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0000"/>
                </a:solidFill>
              </a:rPr>
              <a:t>ΜΗ ΟΠΤΙΚΑ ΜΕΣΑ </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187624" y="1412777"/>
            <a:ext cx="6768752" cy="50486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72892608"/>
      </p:ext>
    </p:extLst>
  </p:cSld>
  <p:clrMapOvr>
    <a:masterClrMapping/>
  </p:clrMapOvr>
  <p:timing>
    <p:tnLst>
      <p:par>
        <p:cTn id="1" dur="indefinite" restart="never" nodeType="tmRoot"/>
      </p:par>
    </p:tn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4"/>
          <p:cNvSpPr>
            <a:spLocks noGrp="1" noChangeArrowheads="1"/>
          </p:cNvSpPr>
          <p:nvPr>
            <p:ph type="title"/>
          </p:nvPr>
        </p:nvSpPr>
        <p:spPr/>
        <p:txBody>
          <a:bodyPr/>
          <a:lstStyle/>
          <a:p>
            <a:r>
              <a:rPr lang="el-GR" sz="4000" b="1" smtClean="0">
                <a:solidFill>
                  <a:srgbClr val="FF3300"/>
                </a:solidFill>
              </a:rPr>
              <a:t>ΤΥΠΟΣΚΟΠΙΑ+ΠΡΟΣΤΑΤΕΥΤΙΚΑ ΓΥΑΛΙΑ</a:t>
            </a:r>
          </a:p>
        </p:txBody>
      </p:sp>
      <p:pic>
        <p:nvPicPr>
          <p:cNvPr id="95235" name="Picture 5"/>
          <p:cNvPicPr>
            <a:picLocks noGrp="1" noChangeAspect="1" noChangeArrowheads="1"/>
          </p:cNvPicPr>
          <p:nvPr>
            <p:ph idx="1"/>
          </p:nvPr>
        </p:nvPicPr>
        <p:blipFill>
          <a:blip r:embed="rId2" cstate="print">
            <a:lum bright="-12000" contrast="6000"/>
            <a:extLst>
              <a:ext uri="{28A0092B-C50C-407E-A947-70E740481C1C}">
                <a14:useLocalDpi xmlns:a14="http://schemas.microsoft.com/office/drawing/2010/main" val="0"/>
              </a:ext>
            </a:extLst>
          </a:blip>
          <a:srcRect/>
          <a:stretch>
            <a:fillRect/>
          </a:stretch>
        </p:blipFill>
        <p:spPr>
          <a:xfrm>
            <a:off x="0" y="1484313"/>
            <a:ext cx="4859338" cy="4748212"/>
          </a:xfrm>
        </p:spPr>
      </p:pic>
      <p:pic>
        <p:nvPicPr>
          <p:cNvPr id="95236"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716463" y="1455738"/>
            <a:ext cx="4427537" cy="332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82489124"/>
      </p:ext>
    </p:extLst>
  </p:cSld>
  <p:clrMapOvr>
    <a:masterClrMapping/>
  </p:clrMapOvr>
  <p:timing>
    <p:tnLst>
      <p:par>
        <p:cTn id="1" dur="indefinite" restart="never" nodeType="tmRoot"/>
      </p:par>
    </p:tnLst>
  </p:timing>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l-GR" dirty="0" smtClean="0">
                <a:solidFill>
                  <a:srgbClr val="FFFF00"/>
                </a:solidFill>
              </a:rPr>
              <a:t>ΕΙΔΙΚΑ ΕΓΧΡΩΜΑ ΦΙΛΤΡΑ </a:t>
            </a:r>
            <a:endParaRPr lang="el-GR" dirty="0">
              <a:solidFill>
                <a:srgbClr val="FFFF00"/>
              </a:solidFill>
            </a:endParaRP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85448" y="980728"/>
            <a:ext cx="3854504" cy="35889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27984" y="980728"/>
            <a:ext cx="4531603" cy="358519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52" name="Picture 4"/>
          <p:cNvPicPr>
            <a:picLocks noGrp="1" noChangeAspect="1" noChangeArrowheads="1"/>
          </p:cNvPicPr>
          <p:nvPr>
            <p:ph idx="1"/>
          </p:nvPr>
        </p:nvPicPr>
        <p:blipFill>
          <a:blip r:embed="rId4" cstate="print">
            <a:extLst>
              <a:ext uri="{28A0092B-C50C-407E-A947-70E740481C1C}">
                <a14:useLocalDpi xmlns:a14="http://schemas.microsoft.com/office/drawing/2010/main" val="0"/>
              </a:ext>
            </a:extLst>
          </a:blip>
          <a:srcRect/>
          <a:stretch>
            <a:fillRect/>
          </a:stretch>
        </p:blipFill>
        <p:spPr bwMode="auto">
          <a:xfrm>
            <a:off x="2555776" y="4293096"/>
            <a:ext cx="3780270" cy="237626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70712255"/>
      </p:ext>
    </p:extLst>
  </p:cSld>
  <p:clrMapOvr>
    <a:masterClrMapping/>
  </p:clrMapOvr>
  <p:timing>
    <p:tnLst>
      <p:par>
        <p:cTn id="1" dur="indefinite" restart="never" nodeType="tmRoot"/>
      </p:par>
    </p:tnLst>
  </p:timing>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8" name="Rectangle 2"/>
          <p:cNvSpPr>
            <a:spLocks noGrp="1" noChangeArrowheads="1"/>
          </p:cNvSpPr>
          <p:nvPr>
            <p:ph type="title"/>
          </p:nvPr>
        </p:nvSpPr>
        <p:spPr>
          <a:xfrm>
            <a:off x="457200" y="0"/>
            <a:ext cx="8229600" cy="1125538"/>
          </a:xfrm>
        </p:spPr>
        <p:txBody>
          <a:bodyPr/>
          <a:lstStyle/>
          <a:p>
            <a:r>
              <a:rPr lang="el-GR" b="1" smtClean="0">
                <a:solidFill>
                  <a:srgbClr val="A50021"/>
                </a:solidFill>
              </a:rPr>
              <a:t>ΠΟΣΟΤΗΤΑ ΦΩΤΙΣΜΟΥ</a:t>
            </a:r>
          </a:p>
        </p:txBody>
      </p:sp>
      <p:sp>
        <p:nvSpPr>
          <p:cNvPr id="96259" name="Rectangle 3"/>
          <p:cNvSpPr>
            <a:spLocks noGrp="1" noChangeArrowheads="1"/>
          </p:cNvSpPr>
          <p:nvPr>
            <p:ph type="body" idx="1"/>
          </p:nvPr>
        </p:nvSpPr>
        <p:spPr>
          <a:xfrm>
            <a:off x="0" y="981075"/>
            <a:ext cx="9144000" cy="5876925"/>
          </a:xfrm>
        </p:spPr>
        <p:txBody>
          <a:bodyPr/>
          <a:lstStyle/>
          <a:p>
            <a:pPr>
              <a:lnSpc>
                <a:spcPct val="90000"/>
              </a:lnSpc>
            </a:pPr>
            <a:r>
              <a:rPr lang="el-GR" sz="2800" b="1" smtClean="0">
                <a:solidFill>
                  <a:schemeClr val="bg1"/>
                </a:solidFill>
              </a:rPr>
              <a:t>Η προτεινόμενη ποσότητα φωτός για ανάγνωση είναι περί τα 300 </a:t>
            </a:r>
            <a:r>
              <a:rPr lang="en-US" sz="2800" b="1" smtClean="0">
                <a:solidFill>
                  <a:schemeClr val="bg1"/>
                </a:solidFill>
              </a:rPr>
              <a:t>lux </a:t>
            </a:r>
            <a:r>
              <a:rPr lang="el-GR" sz="2800" b="1" smtClean="0">
                <a:solidFill>
                  <a:schemeClr val="bg1"/>
                </a:solidFill>
              </a:rPr>
              <a:t>για υγιή και νέα άτομα.</a:t>
            </a:r>
          </a:p>
          <a:p>
            <a:pPr>
              <a:lnSpc>
                <a:spcPct val="90000"/>
              </a:lnSpc>
            </a:pPr>
            <a:r>
              <a:rPr lang="el-GR" sz="2800" b="1" smtClean="0">
                <a:solidFill>
                  <a:srgbClr val="FFFF00"/>
                </a:solidFill>
              </a:rPr>
              <a:t>Στους υγιείς ηλικωμένους καλό είναι να διπλασιάζεται η ποσότητα φωτισμού μια και η ποσότητα φωτός που φθάνει στον αμφιβληστροειδή τους είναι τουλάχιστον 3 φορές λιγότερο από ό,τι σε έναν έφηβο</a:t>
            </a:r>
          </a:p>
          <a:p>
            <a:pPr>
              <a:lnSpc>
                <a:spcPct val="90000"/>
              </a:lnSpc>
            </a:pPr>
            <a:r>
              <a:rPr lang="el-GR" sz="2800" b="1" smtClean="0">
                <a:solidFill>
                  <a:schemeClr val="bg1"/>
                </a:solidFill>
              </a:rPr>
              <a:t>Στα άτομα με Χαμηλή Όραση και ειδικά όσους άντιμετωπίζουν κεντρικά σκοτώματα η ποσότητα φωτισμού μπορεί να πρέπει ιδανικά να ανεβαίνει έως και 10-20 φορές παραπάνω ( &gt;3.000 </a:t>
            </a:r>
            <a:r>
              <a:rPr lang="en-US" sz="2800" b="1" smtClean="0">
                <a:solidFill>
                  <a:schemeClr val="bg1"/>
                </a:solidFill>
              </a:rPr>
              <a:t>lux ) (Eldred, 1992)</a:t>
            </a:r>
          </a:p>
          <a:p>
            <a:pPr>
              <a:lnSpc>
                <a:spcPct val="90000"/>
              </a:lnSpc>
            </a:pPr>
            <a:r>
              <a:rPr lang="el-GR" sz="2800" b="1" smtClean="0">
                <a:solidFill>
                  <a:srgbClr val="FFFF00"/>
                </a:solidFill>
              </a:rPr>
              <a:t>Προτιμητέος συνήθως ο ψυχρός φωτισμός</a:t>
            </a:r>
          </a:p>
          <a:p>
            <a:pPr>
              <a:lnSpc>
                <a:spcPct val="90000"/>
              </a:lnSpc>
            </a:pPr>
            <a:r>
              <a:rPr lang="el-GR" sz="2800" b="1" smtClean="0">
                <a:solidFill>
                  <a:schemeClr val="bg1"/>
                </a:solidFill>
              </a:rPr>
              <a:t>Π Ρ Ο Σ Ο Χ Η  στο καλό </a:t>
            </a:r>
            <a:r>
              <a:rPr lang="en-US" sz="2800" b="1" smtClean="0">
                <a:solidFill>
                  <a:schemeClr val="bg1"/>
                </a:solidFill>
              </a:rPr>
              <a:t>contrast !!!!</a:t>
            </a:r>
            <a:endParaRPr lang="el-GR" sz="2800" b="1" smtClean="0">
              <a:solidFill>
                <a:schemeClr val="bg1"/>
              </a:solidFill>
            </a:endParaRPr>
          </a:p>
        </p:txBody>
      </p:sp>
    </p:spTree>
    <p:extLst>
      <p:ext uri="{BB962C8B-B14F-4D97-AF65-F5344CB8AC3E}">
        <p14:creationId xmlns:p14="http://schemas.microsoft.com/office/powerpoint/2010/main" val="3105080556"/>
      </p:ext>
    </p:extLst>
  </p:cSld>
  <p:clrMapOvr>
    <a:masterClrMapping/>
  </p:clrMapOvr>
  <p:timing>
    <p:tnLst>
      <p:par>
        <p:cTn id="1" dur="indefinite" restart="never" nodeType="tmRoot"/>
      </p:par>
    </p:tnLst>
  </p:timing>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2" name="Rectangle 2"/>
          <p:cNvSpPr>
            <a:spLocks noGrp="1" noChangeArrowheads="1"/>
          </p:cNvSpPr>
          <p:nvPr>
            <p:ph type="title"/>
          </p:nvPr>
        </p:nvSpPr>
        <p:spPr>
          <a:xfrm>
            <a:off x="457200" y="274638"/>
            <a:ext cx="8229600" cy="777875"/>
          </a:xfrm>
        </p:spPr>
        <p:txBody>
          <a:bodyPr/>
          <a:lstStyle/>
          <a:p>
            <a:r>
              <a:rPr lang="el-GR" sz="3200" b="1" smtClean="0">
                <a:solidFill>
                  <a:srgbClr val="FF3300"/>
                </a:solidFill>
              </a:rPr>
              <a:t>ΕΥΡΕΣΗ ΤΗΣ ΑΠΑΙΤΟΥΜΕΝΗΣ ΜΕΓΕΘΥΝΣΗΣ</a:t>
            </a:r>
            <a:r>
              <a:rPr lang="el-GR" sz="4000" smtClean="0"/>
              <a:t> </a:t>
            </a:r>
          </a:p>
        </p:txBody>
      </p:sp>
      <p:sp>
        <p:nvSpPr>
          <p:cNvPr id="87043" name="Rectangle 3"/>
          <p:cNvSpPr>
            <a:spLocks noGrp="1" noChangeArrowheads="1"/>
          </p:cNvSpPr>
          <p:nvPr>
            <p:ph type="body" idx="1"/>
          </p:nvPr>
        </p:nvSpPr>
        <p:spPr>
          <a:xfrm>
            <a:off x="457200" y="1341438"/>
            <a:ext cx="8229600" cy="5183187"/>
          </a:xfrm>
        </p:spPr>
        <p:txBody>
          <a:bodyPr/>
          <a:lstStyle/>
          <a:p>
            <a:pPr>
              <a:lnSpc>
                <a:spcPct val="80000"/>
              </a:lnSpc>
            </a:pPr>
            <a:r>
              <a:rPr lang="el-GR" sz="2400" b="1" smtClean="0"/>
              <a:t>ΓΙΑ ΜΑΚΡΙΑ</a:t>
            </a:r>
            <a:r>
              <a:rPr lang="en-US" sz="2400" b="1" smtClean="0"/>
              <a:t>:</a:t>
            </a:r>
            <a:r>
              <a:rPr lang="en-US" sz="2000" smtClean="0"/>
              <a:t> </a:t>
            </a:r>
            <a:r>
              <a:rPr lang="el-GR" sz="1800" b="1" smtClean="0">
                <a:solidFill>
                  <a:schemeClr val="bg1"/>
                </a:solidFill>
              </a:rPr>
              <a:t>Α) Πριν ασχοληθούμε με την μεγέθυνση απαραιτήτως εκτελούμε μία σχολαστική διάθλαση για μακριά</a:t>
            </a:r>
            <a:r>
              <a:rPr lang="en-US" sz="1800" b="1" smtClean="0">
                <a:solidFill>
                  <a:schemeClr val="bg1"/>
                </a:solidFill>
              </a:rPr>
              <a:t>: </a:t>
            </a:r>
            <a:r>
              <a:rPr lang="el-GR" sz="1800" b="1" smtClean="0">
                <a:solidFill>
                  <a:schemeClr val="bg1"/>
                </a:solidFill>
              </a:rPr>
              <a:t> πολλοί ασθενείς εγκαταλείπονται με παλιές συνταγές μόνο και μόνο επειδή διαγνώσθηκαν με μία πάθηση της ωχράς. Συχνά, μια νέα διάθλαση μπορεί να σας αυξήσει σημαντικά την οπτική οξύτητα του ασθενούς προς τέρψιν και των δύο πλευρών!</a:t>
            </a:r>
          </a:p>
          <a:p>
            <a:pPr>
              <a:lnSpc>
                <a:spcPct val="80000"/>
              </a:lnSpc>
              <a:buFontTx/>
              <a:buNone/>
            </a:pPr>
            <a:r>
              <a:rPr lang="el-GR" sz="1800" b="1" smtClean="0">
                <a:solidFill>
                  <a:schemeClr val="bg1"/>
                </a:solidFill>
              </a:rPr>
              <a:t>     Β) Ορίζουμε (ελαφρώς αυθαίρετα) την επιθυμητή μακρινή οπτική οξύτητα του ασθενούς (π.χ. 7/10 που είναι και το όριο της οδήγησης και είναι αρκετή και για τηλεόραση ή 10/10 για την τελειότητα). Εάν η υπάρχουσα καλύτερη οπτική οξύτητα του ασθενούς είναι π.χ. 2/10, τότε η απαιτούμενη για μακριά μεγέθυνση είναι 7/2 = 3,5Χ στην πρώτη περίπτωση και 10/2 = 5</a:t>
            </a:r>
            <a:r>
              <a:rPr lang="en-US" sz="1800" b="1" smtClean="0">
                <a:solidFill>
                  <a:schemeClr val="bg1"/>
                </a:solidFill>
              </a:rPr>
              <a:t>X </a:t>
            </a:r>
            <a:r>
              <a:rPr lang="el-GR" sz="1800" b="1" smtClean="0">
                <a:solidFill>
                  <a:schemeClr val="bg1"/>
                </a:solidFill>
              </a:rPr>
              <a:t>στην δεύτερη. Τα νούμερα αυτά μπορούμε να τα πετύχουμε είτε δίνοντας τα ανάλογα τηλεσκόπια, είτε συνδυάζοντας τα με μείωση της απόστασης από το αντικείμενο που θέλει να βλέπει ο πελάτης (π.χ. μείωση στο μισό της απόστασης από την τηλεόραση μας δίνει 2Χ μεγέθυνση, οπότε αν θέλουμε τηλεσκόπιο για </a:t>
            </a:r>
            <a:r>
              <a:rPr lang="en-US" sz="1800" b="1" smtClean="0">
                <a:solidFill>
                  <a:schemeClr val="bg1"/>
                </a:solidFill>
              </a:rPr>
              <a:t>TV, </a:t>
            </a:r>
            <a:r>
              <a:rPr lang="el-GR" sz="1800" b="1" smtClean="0">
                <a:solidFill>
                  <a:schemeClr val="bg1"/>
                </a:solidFill>
              </a:rPr>
              <a:t>κι επιθυμούμε μεγέθυνση συνολική 5</a:t>
            </a:r>
            <a:r>
              <a:rPr lang="en-US" sz="1800" b="1" smtClean="0">
                <a:solidFill>
                  <a:schemeClr val="bg1"/>
                </a:solidFill>
              </a:rPr>
              <a:t>X </a:t>
            </a:r>
            <a:r>
              <a:rPr lang="el-GR" sz="1800" b="1" smtClean="0">
                <a:solidFill>
                  <a:schemeClr val="bg1"/>
                </a:solidFill>
              </a:rPr>
              <a:t>, μπορούμε να συνδυάσουμε ένα τηλεσκόπιο  2,5Χ με μείωση της απόστασης από την </a:t>
            </a:r>
            <a:r>
              <a:rPr lang="en-US" sz="1800" b="1" smtClean="0">
                <a:solidFill>
                  <a:schemeClr val="bg1"/>
                </a:solidFill>
              </a:rPr>
              <a:t>TV </a:t>
            </a:r>
            <a:r>
              <a:rPr lang="el-GR" sz="1800" b="1" smtClean="0">
                <a:solidFill>
                  <a:schemeClr val="bg1"/>
                </a:solidFill>
              </a:rPr>
              <a:t>στο μισό (2Χ μεγέθυνση από την μείωση της απόστασης), αντί για ένα τηλεσκόπιο 5Χ που θα έδινε μικρότερο ευρος οπτικού πεδίου και θα ήταν βαρύτερο και λιγότερο κομψό.</a:t>
            </a:r>
          </a:p>
        </p:txBody>
      </p:sp>
    </p:spTree>
  </p:cSld>
  <p:clrMapOvr>
    <a:masterClrMapping/>
  </p:clrMapOvr>
  <p:timing>
    <p:tnLst>
      <p:par>
        <p:cTn id="1" dur="indefinite" restart="never" nodeType="tmRoot"/>
      </p:par>
    </p:tnLst>
  </p:timing>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Rectangle 2"/>
          <p:cNvSpPr>
            <a:spLocks noGrp="1" noChangeArrowheads="1"/>
          </p:cNvSpPr>
          <p:nvPr>
            <p:ph type="title"/>
          </p:nvPr>
        </p:nvSpPr>
        <p:spPr>
          <a:xfrm>
            <a:off x="457200" y="274638"/>
            <a:ext cx="8229600" cy="850900"/>
          </a:xfrm>
        </p:spPr>
        <p:txBody>
          <a:bodyPr/>
          <a:lstStyle/>
          <a:p>
            <a:r>
              <a:rPr lang="el-GR" sz="3200" b="1" smtClean="0">
                <a:solidFill>
                  <a:srgbClr val="FF3300"/>
                </a:solidFill>
              </a:rPr>
              <a:t>ΕΥΡΕΣΗ ΤΗΣ ΑΠΑΙΤΟΥΜΕΝΗΣ ΜΕΓΕΘΥΝΣΗΣ</a:t>
            </a:r>
          </a:p>
        </p:txBody>
      </p:sp>
      <p:sp>
        <p:nvSpPr>
          <p:cNvPr id="88067" name="Rectangle 3"/>
          <p:cNvSpPr>
            <a:spLocks noGrp="1" noChangeArrowheads="1"/>
          </p:cNvSpPr>
          <p:nvPr>
            <p:ph type="body" idx="1"/>
          </p:nvPr>
        </p:nvSpPr>
        <p:spPr>
          <a:xfrm>
            <a:off x="457200" y="1412875"/>
            <a:ext cx="8229600" cy="4713288"/>
          </a:xfrm>
        </p:spPr>
        <p:txBody>
          <a:bodyPr/>
          <a:lstStyle/>
          <a:p>
            <a:pPr>
              <a:lnSpc>
                <a:spcPct val="80000"/>
              </a:lnSpc>
            </a:pPr>
            <a:r>
              <a:rPr lang="el-GR" sz="1800" b="1" smtClean="0">
                <a:solidFill>
                  <a:schemeClr val="folHlink"/>
                </a:solidFill>
              </a:rPr>
              <a:t>ΓΙΑ ΚΟΝΤΑ</a:t>
            </a:r>
            <a:r>
              <a:rPr lang="en-US" sz="1800" smtClean="0">
                <a:solidFill>
                  <a:schemeClr val="folHlink"/>
                </a:solidFill>
              </a:rPr>
              <a:t>:</a:t>
            </a:r>
            <a:r>
              <a:rPr lang="en-US" sz="1800" smtClean="0"/>
              <a:t> </a:t>
            </a:r>
            <a:r>
              <a:rPr lang="el-GR" sz="1800" b="1" smtClean="0">
                <a:solidFill>
                  <a:schemeClr val="bg1"/>
                </a:solidFill>
              </a:rPr>
              <a:t>Α) Έχοντας τη μακρινή διόρθωση του πελάτη στον δοκιμαστικό σκελετό, ζητάμε από τον ασθενή να προσπαθήσει να διαβάσει το κοντινό οπτότυπο. Ανεβάζουμε σταδιακά το </a:t>
            </a:r>
            <a:r>
              <a:rPr lang="en-US" sz="1800" b="1" smtClean="0">
                <a:solidFill>
                  <a:schemeClr val="bg1"/>
                </a:solidFill>
              </a:rPr>
              <a:t>Add </a:t>
            </a:r>
            <a:r>
              <a:rPr lang="el-GR" sz="1800" b="1" smtClean="0">
                <a:solidFill>
                  <a:schemeClr val="bg1"/>
                </a:solidFill>
              </a:rPr>
              <a:t>μειώνοντας ταυτόχρονα την απόσταση ανάγνωσης (ισχυρότεροι θετικοί φακοί έχουν κοντύτερες εστιακές αποστάσεις). Έστω ότι ο ασθενής φθάνει να βλέπει άνετα τα μικρά γράμματα με Α</a:t>
            </a:r>
            <a:r>
              <a:rPr lang="en-US" sz="1800" b="1" smtClean="0">
                <a:solidFill>
                  <a:schemeClr val="bg1"/>
                </a:solidFill>
              </a:rPr>
              <a:t>dd +10,00</a:t>
            </a:r>
            <a:r>
              <a:rPr lang="el-GR" sz="1800" b="1" smtClean="0">
                <a:solidFill>
                  <a:schemeClr val="bg1"/>
                </a:solidFill>
              </a:rPr>
              <a:t> </a:t>
            </a:r>
            <a:r>
              <a:rPr lang="en-US" sz="1800" b="1" smtClean="0">
                <a:solidFill>
                  <a:schemeClr val="bg1"/>
                </a:solidFill>
              </a:rPr>
              <a:t>DS </a:t>
            </a:r>
            <a:r>
              <a:rPr lang="el-GR" sz="1800" b="1" smtClean="0">
                <a:solidFill>
                  <a:schemeClr val="bg1"/>
                </a:solidFill>
              </a:rPr>
              <a:t>στα 10 εκατοστά. Τότε έχουμε </a:t>
            </a:r>
            <a:r>
              <a:rPr lang="en-US" sz="1800" b="1" smtClean="0">
                <a:solidFill>
                  <a:schemeClr val="bg1"/>
                </a:solidFill>
              </a:rPr>
              <a:t>F = +10,00 </a:t>
            </a:r>
            <a:r>
              <a:rPr lang="el-GR" sz="1800" b="1" smtClean="0">
                <a:solidFill>
                  <a:schemeClr val="bg1"/>
                </a:solidFill>
              </a:rPr>
              <a:t>και Μ=(10/4) + 1 = 3,5</a:t>
            </a:r>
            <a:r>
              <a:rPr lang="en-US" sz="1800" b="1" smtClean="0">
                <a:solidFill>
                  <a:schemeClr val="bg1"/>
                </a:solidFill>
              </a:rPr>
              <a:t>X</a:t>
            </a:r>
            <a:r>
              <a:rPr lang="el-GR" sz="1800" b="1" smtClean="0">
                <a:solidFill>
                  <a:schemeClr val="bg1"/>
                </a:solidFill>
              </a:rPr>
              <a:t>,  οπότε έχουμε και τα δύο στοιχεία που χρειαζόμαστε για την επιλογή του βοηθήματος (</a:t>
            </a:r>
            <a:r>
              <a:rPr lang="en-US" sz="1800" b="1" smtClean="0">
                <a:solidFill>
                  <a:schemeClr val="bg1"/>
                </a:solidFill>
              </a:rPr>
              <a:t>F+10,00 DS, </a:t>
            </a:r>
            <a:r>
              <a:rPr lang="el-GR" sz="1800" b="1" smtClean="0">
                <a:solidFill>
                  <a:schemeClr val="bg1"/>
                </a:solidFill>
              </a:rPr>
              <a:t>και </a:t>
            </a:r>
            <a:r>
              <a:rPr lang="en-US" sz="1800" b="1" smtClean="0">
                <a:solidFill>
                  <a:schemeClr val="bg1"/>
                </a:solidFill>
              </a:rPr>
              <a:t>M=3,5X)</a:t>
            </a:r>
          </a:p>
          <a:p>
            <a:pPr>
              <a:lnSpc>
                <a:spcPct val="80000"/>
              </a:lnSpc>
              <a:buFontTx/>
              <a:buNone/>
            </a:pPr>
            <a:endParaRPr lang="en-US" sz="1800" b="1" smtClean="0">
              <a:solidFill>
                <a:schemeClr val="bg1"/>
              </a:solidFill>
            </a:endParaRPr>
          </a:p>
          <a:p>
            <a:pPr>
              <a:lnSpc>
                <a:spcPct val="80000"/>
              </a:lnSpc>
              <a:buFontTx/>
              <a:buNone/>
            </a:pPr>
            <a:r>
              <a:rPr lang="en-US" sz="1800" b="1" smtClean="0">
                <a:solidFill>
                  <a:schemeClr val="bg1"/>
                </a:solidFill>
              </a:rPr>
              <a:t>    B) </a:t>
            </a:r>
            <a:r>
              <a:rPr lang="el-GR" sz="1800" b="1" smtClean="0">
                <a:solidFill>
                  <a:schemeClr val="bg1"/>
                </a:solidFill>
              </a:rPr>
              <a:t>Δώσετε στον ασθενή την πρώτη σελίδα από μια εφημερίδα και μετρήστε το ύψος ενός γράμματος από την μικρότερη γραμματοσειρά που μπορεί να διαβάσει και αυτό της επιθυμητής γραμματοσειράς. Το πηλίκο τους μας δίνει την μεγέθυνση. Παράδειγμα</a:t>
            </a:r>
            <a:r>
              <a:rPr lang="en-US" sz="1800" b="1" smtClean="0">
                <a:solidFill>
                  <a:schemeClr val="bg1"/>
                </a:solidFill>
              </a:rPr>
              <a:t>: </a:t>
            </a:r>
            <a:r>
              <a:rPr lang="el-GR" sz="1800" b="1" smtClean="0">
                <a:solidFill>
                  <a:schemeClr val="bg1"/>
                </a:solidFill>
              </a:rPr>
              <a:t>έστω ασθενής που διαβάζει χαρακτήρες ύψους 4</a:t>
            </a:r>
            <a:r>
              <a:rPr lang="en-US" sz="1800" b="1" smtClean="0">
                <a:solidFill>
                  <a:schemeClr val="bg1"/>
                </a:solidFill>
              </a:rPr>
              <a:t>mm </a:t>
            </a:r>
            <a:r>
              <a:rPr lang="el-GR" sz="1800" b="1" smtClean="0">
                <a:solidFill>
                  <a:schemeClr val="bg1"/>
                </a:solidFill>
              </a:rPr>
              <a:t>κι επιθυμεί να διαβάζει χαρακτήρες 1</a:t>
            </a:r>
            <a:r>
              <a:rPr lang="en-US" sz="1800" b="1" smtClean="0">
                <a:solidFill>
                  <a:schemeClr val="bg1"/>
                </a:solidFill>
              </a:rPr>
              <a:t>mm</a:t>
            </a:r>
            <a:r>
              <a:rPr lang="el-GR" sz="1800" b="1" smtClean="0">
                <a:solidFill>
                  <a:schemeClr val="bg1"/>
                </a:solidFill>
              </a:rPr>
              <a:t>. Η απαιτούμενη μεγέθυνση θα είναι 4/1 = 4Χ και η ισχύς </a:t>
            </a:r>
            <a:r>
              <a:rPr lang="en-US" sz="1800" b="1" smtClean="0">
                <a:solidFill>
                  <a:schemeClr val="bg1"/>
                </a:solidFill>
              </a:rPr>
              <a:t>F =</a:t>
            </a:r>
            <a:r>
              <a:rPr lang="el-GR" sz="1800" b="1" smtClean="0">
                <a:solidFill>
                  <a:schemeClr val="bg1"/>
                </a:solidFill>
              </a:rPr>
              <a:t> </a:t>
            </a:r>
            <a:r>
              <a:rPr lang="en-US" sz="1800" b="1" smtClean="0">
                <a:solidFill>
                  <a:schemeClr val="bg1"/>
                </a:solidFill>
              </a:rPr>
              <a:t>+12,00 (</a:t>
            </a:r>
            <a:r>
              <a:rPr lang="el-GR" sz="1800" b="1" smtClean="0">
                <a:solidFill>
                  <a:schemeClr val="bg1"/>
                </a:solidFill>
              </a:rPr>
              <a:t>από το Μ=(</a:t>
            </a:r>
            <a:r>
              <a:rPr lang="en-US" sz="1800" b="1" smtClean="0">
                <a:solidFill>
                  <a:schemeClr val="bg1"/>
                </a:solidFill>
              </a:rPr>
              <a:t>F/4)+1).</a:t>
            </a:r>
            <a:endParaRPr lang="el-GR" sz="1800" b="1" smtClean="0">
              <a:solidFill>
                <a:schemeClr val="bg1"/>
              </a:solidFill>
            </a:endParaRPr>
          </a:p>
        </p:txBody>
      </p:sp>
    </p:spTree>
  </p:cSld>
  <p:clrMapOvr>
    <a:masterClrMapping/>
  </p:clrMapOvr>
  <p:timing>
    <p:tnLst>
      <p:par>
        <p:cTn id="1" dur="indefinite" restart="never" nodeType="tmRoot"/>
      </p:par>
    </p:tnLst>
  </p:timing>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090" name="Rectangle 2"/>
          <p:cNvSpPr>
            <a:spLocks noGrp="1" noChangeArrowheads="1"/>
          </p:cNvSpPr>
          <p:nvPr>
            <p:ph type="title"/>
          </p:nvPr>
        </p:nvSpPr>
        <p:spPr>
          <a:xfrm>
            <a:off x="457200" y="274638"/>
            <a:ext cx="8229600" cy="922337"/>
          </a:xfrm>
        </p:spPr>
        <p:txBody>
          <a:bodyPr/>
          <a:lstStyle/>
          <a:p>
            <a:r>
              <a:rPr lang="el-GR" sz="3200" b="1" dirty="0" smtClean="0">
                <a:solidFill>
                  <a:srgbClr val="FF3300"/>
                </a:solidFill>
              </a:rPr>
              <a:t>ΕΥΡΕΣΗ ΤΗΣ ΑΠΑΙΤΟΥΜΕΝΗΣ ΜΕΓΕΘΥΝΣΗΣ</a:t>
            </a:r>
          </a:p>
        </p:txBody>
      </p:sp>
      <p:sp>
        <p:nvSpPr>
          <p:cNvPr id="89091" name="Rectangle 3"/>
          <p:cNvSpPr>
            <a:spLocks noGrp="1" noChangeArrowheads="1"/>
          </p:cNvSpPr>
          <p:nvPr>
            <p:ph type="body" idx="1"/>
          </p:nvPr>
        </p:nvSpPr>
        <p:spPr>
          <a:xfrm>
            <a:off x="457200" y="1340768"/>
            <a:ext cx="8229600" cy="5112568"/>
          </a:xfrm>
        </p:spPr>
        <p:txBody>
          <a:bodyPr/>
          <a:lstStyle/>
          <a:p>
            <a:pPr>
              <a:lnSpc>
                <a:spcPct val="90000"/>
              </a:lnSpc>
            </a:pPr>
            <a:r>
              <a:rPr lang="el-GR" sz="2400" b="1" dirty="0" smtClean="0">
                <a:solidFill>
                  <a:schemeClr val="folHlink"/>
                </a:solidFill>
              </a:rPr>
              <a:t>ΓΙΑ ΚΟΝΤΑ</a:t>
            </a:r>
            <a:r>
              <a:rPr lang="en-US" sz="2400" dirty="0" smtClean="0">
                <a:solidFill>
                  <a:schemeClr val="bg1"/>
                </a:solidFill>
              </a:rPr>
              <a:t>: </a:t>
            </a:r>
            <a:r>
              <a:rPr lang="el-GR" sz="2400" dirty="0" smtClean="0">
                <a:solidFill>
                  <a:schemeClr val="bg1"/>
                </a:solidFill>
              </a:rPr>
              <a:t>Γ) Μέθοδος </a:t>
            </a:r>
            <a:r>
              <a:rPr lang="en-US" sz="2400" dirty="0" err="1" smtClean="0">
                <a:solidFill>
                  <a:schemeClr val="bg1"/>
                </a:solidFill>
              </a:rPr>
              <a:t>Kestenbaum</a:t>
            </a:r>
            <a:r>
              <a:rPr lang="en-US" sz="2400" dirty="0" smtClean="0">
                <a:solidFill>
                  <a:schemeClr val="bg1"/>
                </a:solidFill>
              </a:rPr>
              <a:t>: </a:t>
            </a:r>
            <a:r>
              <a:rPr lang="el-GR" sz="2400" dirty="0" smtClean="0">
                <a:solidFill>
                  <a:schemeClr val="bg1"/>
                </a:solidFill>
              </a:rPr>
              <a:t>Αντιστρέφοντας το κλάσμα της οπτικής οξύτητας κατά </a:t>
            </a:r>
            <a:r>
              <a:rPr lang="en-US" sz="2400" dirty="0" err="1" smtClean="0">
                <a:solidFill>
                  <a:schemeClr val="bg1"/>
                </a:solidFill>
              </a:rPr>
              <a:t>Snellen</a:t>
            </a:r>
            <a:r>
              <a:rPr lang="en-US" sz="2400" dirty="0" smtClean="0">
                <a:solidFill>
                  <a:schemeClr val="bg1"/>
                </a:solidFill>
              </a:rPr>
              <a:t> </a:t>
            </a:r>
            <a:r>
              <a:rPr lang="el-GR" sz="2400" dirty="0" smtClean="0">
                <a:solidFill>
                  <a:schemeClr val="bg1"/>
                </a:solidFill>
              </a:rPr>
              <a:t>για μακριά στο καλύτερο μάτι παίρνουμε το απαιτούμενο </a:t>
            </a:r>
            <a:r>
              <a:rPr lang="en-US" sz="2400" dirty="0" smtClean="0">
                <a:solidFill>
                  <a:schemeClr val="bg1"/>
                </a:solidFill>
              </a:rPr>
              <a:t>Add </a:t>
            </a:r>
            <a:r>
              <a:rPr lang="el-GR" sz="2400" dirty="0" smtClean="0">
                <a:solidFill>
                  <a:schemeClr val="bg1"/>
                </a:solidFill>
              </a:rPr>
              <a:t>και κατόπιν την μεγέθυνση από την σχέση Μ = </a:t>
            </a:r>
            <a:r>
              <a:rPr lang="en-US" sz="2400" dirty="0" smtClean="0">
                <a:solidFill>
                  <a:schemeClr val="bg1"/>
                </a:solidFill>
              </a:rPr>
              <a:t>F/2.5  -- </a:t>
            </a:r>
            <a:r>
              <a:rPr lang="el-GR" sz="2400" b="1" dirty="0" smtClean="0">
                <a:solidFill>
                  <a:srgbClr val="CCFF33"/>
                </a:solidFill>
              </a:rPr>
              <a:t>ΠΑΡΑΔΕΙΓΜ</a:t>
            </a:r>
            <a:r>
              <a:rPr lang="en-US" sz="2400" b="1" dirty="0" smtClean="0">
                <a:solidFill>
                  <a:srgbClr val="CCFF33"/>
                </a:solidFill>
              </a:rPr>
              <a:t>A</a:t>
            </a:r>
            <a:r>
              <a:rPr lang="en-US" sz="2400" b="1" dirty="0" smtClean="0">
                <a:solidFill>
                  <a:schemeClr val="bg1"/>
                </a:solidFill>
              </a:rPr>
              <a:t>:</a:t>
            </a:r>
            <a:r>
              <a:rPr lang="en-US" sz="2400" dirty="0" smtClean="0">
                <a:solidFill>
                  <a:schemeClr val="bg1"/>
                </a:solidFill>
              </a:rPr>
              <a:t> </a:t>
            </a:r>
            <a:r>
              <a:rPr lang="el-GR" sz="2400" dirty="0" smtClean="0">
                <a:solidFill>
                  <a:schemeClr val="bg1"/>
                </a:solidFill>
              </a:rPr>
              <a:t>Για Οπτική Οξύτητα </a:t>
            </a:r>
            <a:r>
              <a:rPr lang="en-US" sz="2400" dirty="0" smtClean="0">
                <a:solidFill>
                  <a:schemeClr val="bg1"/>
                </a:solidFill>
              </a:rPr>
              <a:t>6/60, </a:t>
            </a:r>
            <a:r>
              <a:rPr lang="el-GR" sz="2400" dirty="0" smtClean="0">
                <a:solidFill>
                  <a:schemeClr val="bg1"/>
                </a:solidFill>
              </a:rPr>
              <a:t>έχουμε </a:t>
            </a:r>
            <a:r>
              <a:rPr lang="el-GR" sz="2400" b="1" dirty="0" smtClean="0">
                <a:solidFill>
                  <a:srgbClr val="FF9933"/>
                </a:solidFill>
              </a:rPr>
              <a:t>Α</a:t>
            </a:r>
            <a:r>
              <a:rPr lang="en-US" sz="2400" b="1" dirty="0" err="1" smtClean="0">
                <a:solidFill>
                  <a:srgbClr val="FF9933"/>
                </a:solidFill>
              </a:rPr>
              <a:t>dd</a:t>
            </a:r>
            <a:r>
              <a:rPr lang="el-GR" sz="2400" b="1" dirty="0" smtClean="0">
                <a:solidFill>
                  <a:srgbClr val="FF9933"/>
                </a:solidFill>
              </a:rPr>
              <a:t> </a:t>
            </a:r>
            <a:r>
              <a:rPr lang="en-US" sz="2400" b="1" dirty="0" smtClean="0">
                <a:solidFill>
                  <a:srgbClr val="FF9933"/>
                </a:solidFill>
              </a:rPr>
              <a:t>=</a:t>
            </a:r>
            <a:r>
              <a:rPr lang="el-GR" sz="2400" b="1" dirty="0" smtClean="0">
                <a:solidFill>
                  <a:srgbClr val="FF9933"/>
                </a:solidFill>
              </a:rPr>
              <a:t> </a:t>
            </a:r>
            <a:r>
              <a:rPr lang="en-US" sz="2400" b="1" dirty="0" smtClean="0">
                <a:solidFill>
                  <a:srgbClr val="FF9933"/>
                </a:solidFill>
              </a:rPr>
              <a:t>60/6</a:t>
            </a:r>
            <a:r>
              <a:rPr lang="el-GR" sz="2400" b="1" dirty="0" smtClean="0">
                <a:solidFill>
                  <a:srgbClr val="FF9933"/>
                </a:solidFill>
              </a:rPr>
              <a:t> </a:t>
            </a:r>
            <a:r>
              <a:rPr lang="en-US" sz="2400" b="1" dirty="0" smtClean="0">
                <a:solidFill>
                  <a:srgbClr val="FF9933"/>
                </a:solidFill>
              </a:rPr>
              <a:t>= +10,00DS</a:t>
            </a:r>
            <a:r>
              <a:rPr lang="el-GR" sz="2400" dirty="0" smtClean="0"/>
              <a:t> </a:t>
            </a:r>
            <a:r>
              <a:rPr lang="el-GR" sz="2400" dirty="0" smtClean="0">
                <a:solidFill>
                  <a:schemeClr val="bg1"/>
                </a:solidFill>
              </a:rPr>
              <a:t>και μεγέθυνση</a:t>
            </a:r>
            <a:r>
              <a:rPr lang="el-GR" sz="2400" dirty="0" smtClean="0"/>
              <a:t> </a:t>
            </a:r>
            <a:r>
              <a:rPr lang="el-GR" sz="2400" b="1" dirty="0" smtClean="0">
                <a:solidFill>
                  <a:srgbClr val="FF9933"/>
                </a:solidFill>
              </a:rPr>
              <a:t>Μ = 4Χ.</a:t>
            </a:r>
            <a:endParaRPr lang="en-US" sz="2400" b="1" dirty="0" smtClean="0">
              <a:solidFill>
                <a:srgbClr val="FF9933"/>
              </a:solidFill>
            </a:endParaRPr>
          </a:p>
          <a:p>
            <a:pPr>
              <a:lnSpc>
                <a:spcPct val="90000"/>
              </a:lnSpc>
              <a:buFontTx/>
              <a:buNone/>
            </a:pPr>
            <a:endParaRPr lang="el-GR" sz="2000" b="1" dirty="0" smtClean="0">
              <a:solidFill>
                <a:schemeClr val="bg1"/>
              </a:solidFill>
            </a:endParaRPr>
          </a:p>
          <a:p>
            <a:pPr>
              <a:lnSpc>
                <a:spcPct val="90000"/>
              </a:lnSpc>
              <a:buFontTx/>
              <a:buNone/>
            </a:pPr>
            <a:r>
              <a:rPr lang="el-GR" sz="2000" b="1" dirty="0" smtClean="0">
                <a:solidFill>
                  <a:schemeClr val="bg1"/>
                </a:solidFill>
              </a:rPr>
              <a:t>    </a:t>
            </a:r>
            <a:r>
              <a:rPr lang="el-GR" sz="2400" dirty="0" smtClean="0">
                <a:solidFill>
                  <a:schemeClr val="bg1"/>
                </a:solidFill>
              </a:rPr>
              <a:t>Δ) Εάν διαθέτετε πίνακες κοντινής οπτικής οξύτητας</a:t>
            </a:r>
            <a:r>
              <a:rPr lang="el-GR" sz="2000" dirty="0" smtClean="0"/>
              <a:t> </a:t>
            </a:r>
            <a:r>
              <a:rPr lang="en-US" sz="2400" b="1" dirty="0" smtClean="0">
                <a:solidFill>
                  <a:srgbClr val="FF3300"/>
                </a:solidFill>
              </a:rPr>
              <a:t>Bailey-</a:t>
            </a:r>
            <a:r>
              <a:rPr lang="en-US" sz="2400" b="1" dirty="0" err="1" smtClean="0">
                <a:solidFill>
                  <a:srgbClr val="FF3300"/>
                </a:solidFill>
              </a:rPr>
              <a:t>Lovie</a:t>
            </a:r>
            <a:r>
              <a:rPr lang="en-US" sz="2400" b="1" dirty="0" smtClean="0">
                <a:solidFill>
                  <a:srgbClr val="FF3300"/>
                </a:solidFill>
              </a:rPr>
              <a:t>, Sloan, ETDRS, N-point,</a:t>
            </a:r>
            <a:r>
              <a:rPr lang="en-US" sz="2400" dirty="0" smtClean="0"/>
              <a:t> </a:t>
            </a:r>
            <a:r>
              <a:rPr lang="el-GR" sz="2400" dirty="0" smtClean="0">
                <a:solidFill>
                  <a:schemeClr val="bg1"/>
                </a:solidFill>
              </a:rPr>
              <a:t>που είναι απόλυτα αναλογικά διαβαθμισμένοι, απλά σημειώνετε τα γράμματα που μπορεί να διαβάσει ο ασθενής</a:t>
            </a:r>
            <a:r>
              <a:rPr lang="el-GR" sz="2000" dirty="0" smtClean="0"/>
              <a:t> </a:t>
            </a:r>
            <a:r>
              <a:rPr lang="el-GR" sz="2400" b="1" dirty="0" smtClean="0">
                <a:solidFill>
                  <a:srgbClr val="FF9933"/>
                </a:solidFill>
              </a:rPr>
              <a:t>(π.χ.  4Μ) </a:t>
            </a:r>
            <a:r>
              <a:rPr lang="el-GR" sz="2400" dirty="0" smtClean="0">
                <a:solidFill>
                  <a:schemeClr val="bg1"/>
                </a:solidFill>
              </a:rPr>
              <a:t>και αυτά που επιθυμεί να μπορεί να διαβάζει</a:t>
            </a:r>
            <a:r>
              <a:rPr lang="el-GR" sz="2000" dirty="0" smtClean="0"/>
              <a:t> </a:t>
            </a:r>
            <a:r>
              <a:rPr lang="el-GR" sz="2400" b="1" dirty="0" smtClean="0">
                <a:solidFill>
                  <a:srgbClr val="FF9933"/>
                </a:solidFill>
              </a:rPr>
              <a:t>(π.χ. 1Μ), </a:t>
            </a:r>
            <a:r>
              <a:rPr lang="el-GR" sz="2400" dirty="0" smtClean="0">
                <a:solidFill>
                  <a:schemeClr val="bg1"/>
                </a:solidFill>
              </a:rPr>
              <a:t>οπότε το πηλίκο</a:t>
            </a:r>
            <a:r>
              <a:rPr lang="el-GR" sz="2000" dirty="0" smtClean="0"/>
              <a:t> </a:t>
            </a:r>
            <a:r>
              <a:rPr lang="el-GR" sz="2400" b="1" dirty="0" smtClean="0">
                <a:solidFill>
                  <a:schemeClr val="bg1"/>
                </a:solidFill>
              </a:rPr>
              <a:t>(4/1)</a:t>
            </a:r>
            <a:r>
              <a:rPr lang="el-GR" sz="2000" dirty="0" smtClean="0"/>
              <a:t> </a:t>
            </a:r>
            <a:r>
              <a:rPr lang="el-GR" sz="2400" dirty="0" smtClean="0">
                <a:solidFill>
                  <a:schemeClr val="bg1"/>
                </a:solidFill>
              </a:rPr>
              <a:t>μας δίνει την μεγέθυνση</a:t>
            </a:r>
            <a:r>
              <a:rPr lang="el-GR" sz="2400" dirty="0" smtClean="0"/>
              <a:t> </a:t>
            </a:r>
            <a:r>
              <a:rPr lang="el-GR" sz="2400" b="1" dirty="0" smtClean="0">
                <a:solidFill>
                  <a:schemeClr val="bg1"/>
                </a:solidFill>
              </a:rPr>
              <a:t>(4Χ)</a:t>
            </a:r>
            <a:r>
              <a:rPr lang="el-GR" sz="2400" dirty="0" smtClean="0"/>
              <a:t> </a:t>
            </a:r>
            <a:r>
              <a:rPr lang="el-GR" sz="2400" dirty="0" smtClean="0">
                <a:solidFill>
                  <a:schemeClr val="bg1"/>
                </a:solidFill>
              </a:rPr>
              <a:t>και μετά την δύναμη</a:t>
            </a:r>
            <a:r>
              <a:rPr lang="el-GR" sz="2000" dirty="0" smtClean="0"/>
              <a:t> </a:t>
            </a:r>
            <a:r>
              <a:rPr lang="el-GR" sz="2000" b="1" dirty="0" smtClean="0">
                <a:solidFill>
                  <a:srgbClr val="CCFF33"/>
                </a:solidFill>
              </a:rPr>
              <a:t>(</a:t>
            </a:r>
            <a:r>
              <a:rPr lang="el-GR" sz="2400" b="1" dirty="0" smtClean="0">
                <a:solidFill>
                  <a:srgbClr val="CCFF33"/>
                </a:solidFill>
              </a:rPr>
              <a:t>προτιμήσετε συνολικά τον τύπο </a:t>
            </a:r>
            <a:r>
              <a:rPr lang="en-US" sz="2400" b="1" dirty="0" smtClean="0">
                <a:solidFill>
                  <a:srgbClr val="CCFF33"/>
                </a:solidFill>
              </a:rPr>
              <a:t>M= (F/4)+1).</a:t>
            </a:r>
            <a:r>
              <a:rPr lang="el-GR" sz="2400" b="1" dirty="0" smtClean="0">
                <a:solidFill>
                  <a:srgbClr val="CCFF33"/>
                </a:solidFill>
              </a:rPr>
              <a:t> </a:t>
            </a:r>
          </a:p>
        </p:txBody>
      </p:sp>
    </p:spTree>
  </p:cSld>
  <p:clrMapOvr>
    <a:masterClrMapping/>
  </p:clrMapOvr>
  <p:timing>
    <p:tnLst>
      <p:par>
        <p:cTn id="1" dur="indefinite" restart="never" nodeType="tmRoot"/>
      </p:par>
    </p:tnLst>
  </p:timing>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0114" name="Rectangle 2"/>
          <p:cNvSpPr>
            <a:spLocks noGrp="1" noChangeArrowheads="1"/>
          </p:cNvSpPr>
          <p:nvPr>
            <p:ph type="title"/>
          </p:nvPr>
        </p:nvSpPr>
        <p:spPr>
          <a:xfrm>
            <a:off x="457200" y="274638"/>
            <a:ext cx="8229600" cy="633412"/>
          </a:xfrm>
        </p:spPr>
        <p:txBody>
          <a:bodyPr/>
          <a:lstStyle/>
          <a:p>
            <a:r>
              <a:rPr lang="el-GR" sz="3200" b="1" u="sng" smtClean="0">
                <a:solidFill>
                  <a:srgbClr val="FF3300"/>
                </a:solidFill>
              </a:rPr>
              <a:t>ΕΠΙΛΟΓΗ ΒΟΗΘΗΜΑΤΟΣ</a:t>
            </a:r>
          </a:p>
        </p:txBody>
      </p:sp>
      <p:sp>
        <p:nvSpPr>
          <p:cNvPr id="90115" name="Rectangle 3"/>
          <p:cNvSpPr>
            <a:spLocks noGrp="1" noChangeArrowheads="1"/>
          </p:cNvSpPr>
          <p:nvPr>
            <p:ph type="body" idx="1"/>
          </p:nvPr>
        </p:nvSpPr>
        <p:spPr/>
        <p:txBody>
          <a:bodyPr/>
          <a:lstStyle/>
          <a:p>
            <a:r>
              <a:rPr lang="el-GR" b="1" u="sng" dirty="0" smtClean="0">
                <a:solidFill>
                  <a:srgbClr val="CCFF33"/>
                </a:solidFill>
              </a:rPr>
              <a:t>Μονόφθαλμο ή Διόφθαλμο βοήθημα</a:t>
            </a:r>
            <a:r>
              <a:rPr lang="en-US" b="1" u="sng" dirty="0" smtClean="0">
                <a:solidFill>
                  <a:srgbClr val="CCFF33"/>
                </a:solidFill>
              </a:rPr>
              <a:t>;</a:t>
            </a:r>
            <a:r>
              <a:rPr lang="el-GR" dirty="0" smtClean="0"/>
              <a:t> </a:t>
            </a:r>
            <a:r>
              <a:rPr lang="el-GR" b="1" dirty="0" smtClean="0">
                <a:solidFill>
                  <a:schemeClr val="bg1"/>
                </a:solidFill>
              </a:rPr>
              <a:t>Αν υπάρχει διαφορά οπτικής οξύτητας μεταξύ των δύο οφθαλμών πάνω από 2 φορές, τότε επιλέγουμε μονόφθαλμο ασχολούμενοι πλέον με το πιο δυνατό μάτι, αλλιώς επιλέγουμε διόφθαλμο βοήθημα.</a:t>
            </a:r>
          </a:p>
        </p:txBody>
      </p:sp>
    </p:spTree>
  </p:cSld>
  <p:clrMapOvr>
    <a:masterClrMapping/>
  </p:clrMapOvr>
  <p:timing>
    <p:tnLst>
      <p:par>
        <p:cTn id="1" dur="indefinite" restart="never" nodeType="tmRoot"/>
      </p:par>
    </p:tnLst>
  </p:timing>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a:xfrm>
            <a:off x="457200" y="274638"/>
            <a:ext cx="8229600" cy="706437"/>
          </a:xfrm>
        </p:spPr>
        <p:txBody>
          <a:bodyPr/>
          <a:lstStyle/>
          <a:p>
            <a:r>
              <a:rPr lang="el-GR" sz="3200" b="1" u="sng" smtClean="0">
                <a:solidFill>
                  <a:srgbClr val="FF3300"/>
                </a:solidFill>
              </a:rPr>
              <a:t>ΕΠΙΛΟΓΗ ΒΟΗΘΗΜΑΤΟΣ</a:t>
            </a:r>
          </a:p>
        </p:txBody>
      </p:sp>
      <p:sp>
        <p:nvSpPr>
          <p:cNvPr id="91139" name="Rectangle 3"/>
          <p:cNvSpPr>
            <a:spLocks noGrp="1" noChangeArrowheads="1"/>
          </p:cNvSpPr>
          <p:nvPr>
            <p:ph type="body" idx="1"/>
          </p:nvPr>
        </p:nvSpPr>
        <p:spPr/>
        <p:txBody>
          <a:bodyPr/>
          <a:lstStyle/>
          <a:p>
            <a:pPr>
              <a:lnSpc>
                <a:spcPct val="90000"/>
              </a:lnSpc>
            </a:pPr>
            <a:r>
              <a:rPr lang="el-GR" b="1" dirty="0" smtClean="0">
                <a:solidFill>
                  <a:schemeClr val="bg1"/>
                </a:solidFill>
              </a:rPr>
              <a:t>Έχοντας βρει την απαιτούμενη μεγέθυνση </a:t>
            </a:r>
            <a:r>
              <a:rPr lang="el-GR" b="1" dirty="0" smtClean="0">
                <a:solidFill>
                  <a:srgbClr val="FF0000"/>
                </a:solidFill>
              </a:rPr>
              <a:t>(Μ)</a:t>
            </a:r>
            <a:r>
              <a:rPr lang="el-GR" b="1" dirty="0" smtClean="0">
                <a:solidFill>
                  <a:schemeClr val="bg1"/>
                </a:solidFill>
              </a:rPr>
              <a:t> ή/και ισχύ </a:t>
            </a:r>
            <a:r>
              <a:rPr lang="el-GR" b="1" dirty="0" smtClean="0">
                <a:solidFill>
                  <a:srgbClr val="FF0000"/>
                </a:solidFill>
              </a:rPr>
              <a:t>(</a:t>
            </a:r>
            <a:r>
              <a:rPr lang="en-US" b="1" dirty="0" smtClean="0">
                <a:solidFill>
                  <a:srgbClr val="FF0000"/>
                </a:solidFill>
              </a:rPr>
              <a:t>F)</a:t>
            </a:r>
            <a:r>
              <a:rPr lang="en-US" b="1" dirty="0" smtClean="0">
                <a:solidFill>
                  <a:schemeClr val="bg1"/>
                </a:solidFill>
              </a:rPr>
              <a:t> </a:t>
            </a:r>
            <a:r>
              <a:rPr lang="el-GR" b="1" dirty="0" smtClean="0">
                <a:solidFill>
                  <a:schemeClr val="bg1"/>
                </a:solidFill>
              </a:rPr>
              <a:t>του βοηθήματος, επιλέγουμε τύπο βοηθήματος ανάλογα με τα ιδιαίτερα χαρακτηριστικά των αναγκών του πελάτη μας έχοντας κατά νου που πλεονεκτεί ο κάθε τύπος βοηθήματος και που μειονεκτεί. Ο επόμενος πίνακας μπορεί να φανεί ιδιαίτερα χρήσιμος.</a:t>
            </a:r>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0000"/>
                </a:solidFill>
              </a:rPr>
              <a:t>ΧΑΜΗΛΗ ΟΡΑΣΗ</a:t>
            </a:r>
            <a:r>
              <a:rPr lang="en-US" b="1" dirty="0" smtClean="0">
                <a:solidFill>
                  <a:srgbClr val="FF0000"/>
                </a:solidFill>
              </a:rPr>
              <a:t>-What Is It ?</a:t>
            </a:r>
            <a:r>
              <a:rPr lang="el-GR" b="1" dirty="0" smtClean="0">
                <a:solidFill>
                  <a:srgbClr val="FF0000"/>
                </a:solidFill>
              </a:rPr>
              <a:t> </a:t>
            </a:r>
            <a:endParaRPr lang="el-GR" dirty="0"/>
          </a:p>
        </p:txBody>
      </p:sp>
      <p:sp>
        <p:nvSpPr>
          <p:cNvPr id="5" name="Text Placeholder 4"/>
          <p:cNvSpPr>
            <a:spLocks noGrp="1"/>
          </p:cNvSpPr>
          <p:nvPr>
            <p:ph type="body" sz="half" idx="1"/>
          </p:nvPr>
        </p:nvSpPr>
        <p:spPr>
          <a:xfrm>
            <a:off x="0" y="1340768"/>
            <a:ext cx="4392488" cy="4896544"/>
          </a:xfrm>
        </p:spPr>
        <p:txBody>
          <a:bodyPr/>
          <a:lstStyle/>
          <a:p>
            <a:r>
              <a:rPr lang="el-GR" b="1" dirty="0" smtClean="0">
                <a:solidFill>
                  <a:srgbClr val="FFFF00"/>
                </a:solidFill>
              </a:rPr>
              <a:t>Αυτό που διακατέχει τον </a:t>
            </a:r>
            <a:r>
              <a:rPr lang="en-US" b="1" dirty="0" smtClean="0">
                <a:solidFill>
                  <a:srgbClr val="FFFF00"/>
                </a:solidFill>
              </a:rPr>
              <a:t>Woody </a:t>
            </a:r>
            <a:r>
              <a:rPr lang="el-GR" b="1" dirty="0" smtClean="0">
                <a:solidFill>
                  <a:srgbClr val="FFFF00"/>
                </a:solidFill>
              </a:rPr>
              <a:t>καθώς εξετάζει τα υποκριτικά προσόντα της πρωταγωνίστριας του ?</a:t>
            </a:r>
            <a:endParaRPr lang="el-GR" b="1" dirty="0">
              <a:solidFill>
                <a:srgbClr val="FFFF00"/>
              </a:solidFill>
            </a:endParaRPr>
          </a:p>
        </p:txBody>
      </p:sp>
      <p:pic>
        <p:nvPicPr>
          <p:cNvPr id="7" name="Content Placeholder 6"/>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355975" y="1772816"/>
            <a:ext cx="4813297" cy="4392488"/>
          </a:xfrm>
        </p:spPr>
      </p:pic>
    </p:spTree>
    <p:extLst>
      <p:ext uri="{BB962C8B-B14F-4D97-AF65-F5344CB8AC3E}">
        <p14:creationId xmlns:p14="http://schemas.microsoft.com/office/powerpoint/2010/main" val="4076325046"/>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C000"/>
                </a:solidFill>
              </a:rPr>
              <a:t>Χαμηλή Όραση-Τυφλότητα- </a:t>
            </a:r>
            <a:r>
              <a:rPr lang="en-US" b="1" dirty="0" smtClean="0">
                <a:solidFill>
                  <a:srgbClr val="FFC000"/>
                </a:solidFill>
              </a:rPr>
              <a:t>Down Under </a:t>
            </a:r>
            <a:endParaRPr lang="el-GR" b="1" dirty="0">
              <a:solidFill>
                <a:srgbClr val="FFC000"/>
              </a:solidFill>
            </a:endParaRPr>
          </a:p>
        </p:txBody>
      </p:sp>
      <p:sp>
        <p:nvSpPr>
          <p:cNvPr id="3" name="Content Placeholder 2"/>
          <p:cNvSpPr>
            <a:spLocks noGrp="1"/>
          </p:cNvSpPr>
          <p:nvPr>
            <p:ph idx="1"/>
          </p:nvPr>
        </p:nvSpPr>
        <p:spPr/>
        <p:txBody>
          <a:bodyPr/>
          <a:lstStyle/>
          <a:p>
            <a:endParaRPr lang="el-GR"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412776"/>
            <a:ext cx="8280920" cy="49889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64558517"/>
      </p:ext>
    </p:extLst>
  </p:cSld>
  <p:clrMapOvr>
    <a:masterClrMapping/>
  </p:clrMapOvr>
  <p:timing>
    <p:tnLst>
      <p:par>
        <p:cTn id="1" dur="indefinite" restart="never" nodeType="tmRoot"/>
      </p:par>
    </p:tnLst>
  </p:timing>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Rectangle 2"/>
          <p:cNvSpPr>
            <a:spLocks noGrp="1" noChangeArrowheads="1"/>
          </p:cNvSpPr>
          <p:nvPr>
            <p:ph type="title"/>
          </p:nvPr>
        </p:nvSpPr>
        <p:spPr>
          <a:xfrm>
            <a:off x="457200" y="0"/>
            <a:ext cx="8229600" cy="476250"/>
          </a:xfrm>
        </p:spPr>
        <p:txBody>
          <a:bodyPr/>
          <a:lstStyle/>
          <a:p>
            <a:r>
              <a:rPr lang="el-GR" sz="2800" b="1" u="sng" smtClean="0">
                <a:solidFill>
                  <a:srgbClr val="FF3300"/>
                </a:solidFill>
              </a:rPr>
              <a:t>ΕΠΙΛΟΓΗ ΒΟΗΘΗΜΑΤΟΣ</a:t>
            </a:r>
          </a:p>
        </p:txBody>
      </p:sp>
      <p:pic>
        <p:nvPicPr>
          <p:cNvPr id="92163" name="Picture 3" descr="σάρωση0001"/>
          <p:cNvPicPr>
            <a:picLocks noGrp="1" noChangeAspect="1" noChangeArrowheads="1"/>
          </p:cNvPicPr>
          <p:nvPr>
            <p:ph idx="1"/>
          </p:nvPr>
        </p:nvPicPr>
        <p:blipFill>
          <a:blip r:embed="rId2" cstate="print">
            <a:lum bright="-30000"/>
            <a:extLst>
              <a:ext uri="{28A0092B-C50C-407E-A947-70E740481C1C}">
                <a14:useLocalDpi xmlns:a14="http://schemas.microsoft.com/office/drawing/2010/main" val="0"/>
              </a:ext>
            </a:extLst>
          </a:blip>
          <a:srcRect l="10477" t="3819" r="10129" b="22194"/>
          <a:stretch>
            <a:fillRect/>
          </a:stretch>
        </p:blipFill>
        <p:spPr>
          <a:xfrm>
            <a:off x="755650" y="514350"/>
            <a:ext cx="7200900" cy="6343650"/>
          </a:xfrm>
        </p:spPr>
      </p:pic>
    </p:spTree>
  </p:cSld>
  <p:clrMapOvr>
    <a:masterClrMapping/>
  </p:clrMapOvr>
  <p:timing>
    <p:tnLst>
      <p:par>
        <p:cTn id="1" dur="indefinite" restart="never" nodeType="tmRoot"/>
      </p:par>
    </p:tnLst>
  </p:timing>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p:txBody>
          <a:bodyPr/>
          <a:lstStyle/>
          <a:p>
            <a:r>
              <a:rPr lang="el-GR" b="1" dirty="0" smtClean="0">
                <a:solidFill>
                  <a:srgbClr val="A50021"/>
                </a:solidFill>
              </a:rPr>
              <a:t>ΓΗΡΑΝΣΗ ΚΑΙ ΟΦΘΑΛΜΟΣ</a:t>
            </a:r>
          </a:p>
        </p:txBody>
      </p:sp>
      <p:sp>
        <p:nvSpPr>
          <p:cNvPr id="97283" name="Rectangle 3"/>
          <p:cNvSpPr>
            <a:spLocks noGrp="1" noChangeArrowheads="1"/>
          </p:cNvSpPr>
          <p:nvPr>
            <p:ph type="body" idx="1"/>
          </p:nvPr>
        </p:nvSpPr>
        <p:spPr/>
        <p:txBody>
          <a:bodyPr/>
          <a:lstStyle/>
          <a:p>
            <a:r>
              <a:rPr lang="el-GR" sz="2800" b="1" dirty="0" smtClean="0">
                <a:solidFill>
                  <a:srgbClr val="FFFF00"/>
                </a:solidFill>
              </a:rPr>
              <a:t>Μείωση κατά 25% των </a:t>
            </a:r>
            <a:r>
              <a:rPr lang="el-GR" sz="2800" b="1" dirty="0" err="1" smtClean="0">
                <a:solidFill>
                  <a:srgbClr val="FFFF00"/>
                </a:solidFill>
              </a:rPr>
              <a:t>αμφιβλ</a:t>
            </a:r>
            <a:r>
              <a:rPr lang="el-GR" sz="2800" b="1" dirty="0" smtClean="0">
                <a:solidFill>
                  <a:srgbClr val="FFFF00"/>
                </a:solidFill>
              </a:rPr>
              <a:t>/</a:t>
            </a:r>
            <a:r>
              <a:rPr lang="el-GR" sz="2800" b="1" dirty="0" err="1" smtClean="0">
                <a:solidFill>
                  <a:srgbClr val="FFFF00"/>
                </a:solidFill>
              </a:rPr>
              <a:t>κών</a:t>
            </a:r>
            <a:r>
              <a:rPr lang="el-GR" sz="2800" b="1" dirty="0" smtClean="0">
                <a:solidFill>
                  <a:srgbClr val="FFFF00"/>
                </a:solidFill>
              </a:rPr>
              <a:t> γαγγλιακών κυττάρων (από 20 προς 80 ετών)</a:t>
            </a:r>
          </a:p>
          <a:p>
            <a:r>
              <a:rPr lang="el-GR" sz="2800" b="1" dirty="0" smtClean="0">
                <a:solidFill>
                  <a:schemeClr val="accent6">
                    <a:lumMod val="20000"/>
                    <a:lumOff val="80000"/>
                  </a:schemeClr>
                </a:solidFill>
              </a:rPr>
              <a:t>Αυξάνεται η πυκνότητα του κρυσταλλοειδούς κατά 2</a:t>
            </a:r>
            <a:r>
              <a:rPr lang="en-US" sz="2800" b="1" dirty="0" smtClean="0">
                <a:solidFill>
                  <a:schemeClr val="accent6">
                    <a:lumMod val="20000"/>
                    <a:lumOff val="80000"/>
                  </a:schemeClr>
                </a:solidFill>
              </a:rPr>
              <a:t> </a:t>
            </a:r>
            <a:r>
              <a:rPr lang="el-GR" sz="2800" b="1" dirty="0" smtClean="0">
                <a:solidFill>
                  <a:schemeClr val="accent6">
                    <a:lumMod val="20000"/>
                    <a:lumOff val="80000"/>
                  </a:schemeClr>
                </a:solidFill>
              </a:rPr>
              <a:t>-</a:t>
            </a:r>
            <a:r>
              <a:rPr lang="en-US" sz="2800" b="1" dirty="0" smtClean="0">
                <a:solidFill>
                  <a:schemeClr val="accent6">
                    <a:lumMod val="20000"/>
                    <a:lumOff val="80000"/>
                  </a:schemeClr>
                </a:solidFill>
              </a:rPr>
              <a:t> </a:t>
            </a:r>
            <a:r>
              <a:rPr lang="el-GR" sz="2800" b="1" dirty="0" smtClean="0">
                <a:solidFill>
                  <a:schemeClr val="accent6">
                    <a:lumMod val="20000"/>
                    <a:lumOff val="80000"/>
                  </a:schemeClr>
                </a:solidFill>
              </a:rPr>
              <a:t>2,5</a:t>
            </a:r>
            <a:r>
              <a:rPr lang="en-US" sz="2800" b="1" dirty="0" smtClean="0">
                <a:solidFill>
                  <a:schemeClr val="accent6">
                    <a:lumMod val="20000"/>
                    <a:lumOff val="80000"/>
                  </a:schemeClr>
                </a:solidFill>
              </a:rPr>
              <a:t>x</a:t>
            </a:r>
            <a:r>
              <a:rPr lang="el-GR" sz="2800" b="1" dirty="0">
                <a:solidFill>
                  <a:schemeClr val="accent6">
                    <a:lumMod val="20000"/>
                    <a:lumOff val="80000"/>
                  </a:schemeClr>
                </a:solidFill>
              </a:rPr>
              <a:t> </a:t>
            </a:r>
            <a:r>
              <a:rPr lang="el-GR" sz="2800" b="1" dirty="0" smtClean="0">
                <a:solidFill>
                  <a:schemeClr val="accent6">
                    <a:lumMod val="20000"/>
                    <a:lumOff val="80000"/>
                  </a:schemeClr>
                </a:solidFill>
              </a:rPr>
              <a:t>(μη </a:t>
            </a:r>
            <a:r>
              <a:rPr lang="el-GR" sz="2800" b="1" dirty="0" err="1" smtClean="0">
                <a:solidFill>
                  <a:schemeClr val="accent6">
                    <a:lumMod val="20000"/>
                    <a:lumOff val="80000"/>
                  </a:schemeClr>
                </a:solidFill>
              </a:rPr>
              <a:t>καταρρακτικά</a:t>
            </a:r>
            <a:r>
              <a:rPr lang="el-GR" sz="2800" b="1" dirty="0" smtClean="0">
                <a:solidFill>
                  <a:schemeClr val="accent6">
                    <a:lumMod val="20000"/>
                    <a:lumOff val="80000"/>
                  </a:schemeClr>
                </a:solidFill>
              </a:rPr>
              <a:t> μάτια) – μείωση του </a:t>
            </a:r>
            <a:r>
              <a:rPr lang="en-US" sz="2800" b="1" dirty="0" smtClean="0">
                <a:solidFill>
                  <a:schemeClr val="accent6">
                    <a:lumMod val="20000"/>
                    <a:lumOff val="80000"/>
                  </a:schemeClr>
                </a:solidFill>
              </a:rPr>
              <a:t>CSF</a:t>
            </a:r>
            <a:endParaRPr lang="el-GR" sz="2800" b="1" dirty="0" smtClean="0">
              <a:solidFill>
                <a:schemeClr val="accent6">
                  <a:lumMod val="20000"/>
                  <a:lumOff val="80000"/>
                </a:schemeClr>
              </a:solidFill>
            </a:endParaRPr>
          </a:p>
          <a:p>
            <a:r>
              <a:rPr lang="el-GR" sz="2800" b="1" dirty="0" smtClean="0">
                <a:solidFill>
                  <a:schemeClr val="accent6">
                    <a:lumMod val="20000"/>
                    <a:lumOff val="80000"/>
                  </a:schemeClr>
                </a:solidFill>
              </a:rPr>
              <a:t>Γεροντική μύση (2-2,5 </a:t>
            </a:r>
            <a:r>
              <a:rPr lang="en-US" sz="2800" b="1" dirty="0" smtClean="0">
                <a:solidFill>
                  <a:schemeClr val="accent6">
                    <a:lumMod val="20000"/>
                    <a:lumOff val="80000"/>
                  </a:schemeClr>
                </a:solidFill>
              </a:rPr>
              <a:t>mm</a:t>
            </a:r>
            <a:r>
              <a:rPr lang="el-GR" sz="2800" b="1" dirty="0" smtClean="0">
                <a:solidFill>
                  <a:schemeClr val="accent6">
                    <a:lumMod val="20000"/>
                    <a:lumOff val="80000"/>
                  </a:schemeClr>
                </a:solidFill>
              </a:rPr>
              <a:t> η </a:t>
            </a:r>
            <a:r>
              <a:rPr lang="el-GR" sz="2800" b="1" dirty="0" err="1" smtClean="0">
                <a:solidFill>
                  <a:schemeClr val="accent6">
                    <a:lumMod val="20000"/>
                    <a:lumOff val="80000"/>
                  </a:schemeClr>
                </a:solidFill>
              </a:rPr>
              <a:t>σκοτοπική</a:t>
            </a:r>
            <a:r>
              <a:rPr lang="el-GR" sz="2800" b="1" dirty="0" smtClean="0">
                <a:solidFill>
                  <a:schemeClr val="accent6">
                    <a:lumMod val="20000"/>
                    <a:lumOff val="80000"/>
                  </a:schemeClr>
                </a:solidFill>
              </a:rPr>
              <a:t> κόρη) – μείωση της ποσότητας φωτός -βελτίωση του βάθους εστίασης , μείωση των σφαιρικών εκτροπών</a:t>
            </a:r>
          </a:p>
          <a:p>
            <a:endParaRPr lang="el-GR" dirty="0" smtClean="0"/>
          </a:p>
          <a:p>
            <a:endParaRPr lang="el-GR" dirty="0" smtClean="0"/>
          </a:p>
        </p:txBody>
      </p:sp>
      <p:sp>
        <p:nvSpPr>
          <p:cNvPr id="4" name="5-Point Star 3"/>
          <p:cNvSpPr/>
          <p:nvPr/>
        </p:nvSpPr>
        <p:spPr>
          <a:xfrm>
            <a:off x="7884368" y="1459632"/>
            <a:ext cx="914400" cy="914400"/>
          </a:xfrm>
          <a:prstGeom prst="star5">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l-GR"/>
          </a:p>
        </p:txBody>
      </p:sp>
    </p:spTree>
  </p:cSld>
  <p:clrMapOvr>
    <a:masterClrMapping/>
  </p:clrMapOvr>
  <p:timing>
    <p:tnLst>
      <p:par>
        <p:cTn id="1" dur="indefinite" restart="never" nodeType="tmRoot"/>
      </p:par>
    </p:tnLst>
  </p:timing>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l-GR" b="1" dirty="0">
                <a:solidFill>
                  <a:srgbClr val="A50021"/>
                </a:solidFill>
              </a:rPr>
              <a:t>ΓΗΡΑΝΣΗ ΚΑΙ ΟΦΘΑΛΜΟΣ</a:t>
            </a:r>
            <a:endParaRPr lang="el-GR" dirty="0"/>
          </a:p>
        </p:txBody>
      </p:sp>
      <p:sp>
        <p:nvSpPr>
          <p:cNvPr id="3" name="Content Placeholder 2"/>
          <p:cNvSpPr>
            <a:spLocks noGrp="1"/>
          </p:cNvSpPr>
          <p:nvPr>
            <p:ph idx="1"/>
          </p:nvPr>
        </p:nvSpPr>
        <p:spPr>
          <a:xfrm>
            <a:off x="179512" y="980728"/>
            <a:ext cx="8784976" cy="5760640"/>
          </a:xfrm>
        </p:spPr>
        <p:txBody>
          <a:bodyPr/>
          <a:lstStyle/>
          <a:p>
            <a:r>
              <a:rPr lang="el-GR" sz="2800" b="1" dirty="0" smtClean="0">
                <a:solidFill>
                  <a:schemeClr val="bg1"/>
                </a:solidFill>
              </a:rPr>
              <a:t>Αύξηση της απορρόφησης των ακτινοβολιών μικρού μήκους κύματος (</a:t>
            </a:r>
            <a:r>
              <a:rPr lang="en-US" sz="2800" b="1" dirty="0" smtClean="0">
                <a:solidFill>
                  <a:schemeClr val="bg1"/>
                </a:solidFill>
              </a:rPr>
              <a:t>UV area)</a:t>
            </a:r>
            <a:r>
              <a:rPr lang="el-GR" sz="2800" b="1" dirty="0" smtClean="0">
                <a:solidFill>
                  <a:schemeClr val="bg1"/>
                </a:solidFill>
              </a:rPr>
              <a:t> – αλλαγή χρωματικών ισορροπιών</a:t>
            </a:r>
          </a:p>
          <a:p>
            <a:r>
              <a:rPr lang="el-GR" sz="2800" b="1" dirty="0" smtClean="0">
                <a:solidFill>
                  <a:srgbClr val="FFC000"/>
                </a:solidFill>
              </a:rPr>
              <a:t>Μειωμένη ευαισθησία στο </a:t>
            </a:r>
            <a:r>
              <a:rPr lang="en-US" sz="2800" b="1" dirty="0" smtClean="0">
                <a:solidFill>
                  <a:srgbClr val="FFC000"/>
                </a:solidFill>
              </a:rPr>
              <a:t>contrast </a:t>
            </a:r>
            <a:r>
              <a:rPr lang="el-GR" sz="2800" b="1" dirty="0" smtClean="0">
                <a:solidFill>
                  <a:srgbClr val="FFC000"/>
                </a:solidFill>
              </a:rPr>
              <a:t>που οφείλεται τόσο στις αλλαγές στον κρυσταλλοειδή αλλά και στον </a:t>
            </a:r>
            <a:r>
              <a:rPr lang="el-GR" sz="2800" b="1" dirty="0" err="1" smtClean="0">
                <a:solidFill>
                  <a:srgbClr val="FFC000"/>
                </a:solidFill>
              </a:rPr>
              <a:t>αμφιβλ</a:t>
            </a:r>
            <a:r>
              <a:rPr lang="el-GR" sz="2800" b="1" dirty="0" smtClean="0">
                <a:solidFill>
                  <a:srgbClr val="FFC000"/>
                </a:solidFill>
              </a:rPr>
              <a:t>/</a:t>
            </a:r>
            <a:r>
              <a:rPr lang="el-GR" sz="2800" b="1" dirty="0" err="1" smtClean="0">
                <a:solidFill>
                  <a:srgbClr val="FFC000"/>
                </a:solidFill>
              </a:rPr>
              <a:t>δή</a:t>
            </a:r>
            <a:r>
              <a:rPr lang="el-GR" sz="2800" b="1" dirty="0" smtClean="0">
                <a:solidFill>
                  <a:srgbClr val="FFC000"/>
                </a:solidFill>
              </a:rPr>
              <a:t> </a:t>
            </a:r>
            <a:r>
              <a:rPr lang="el-GR" sz="2800" b="1" dirty="0" smtClean="0">
                <a:solidFill>
                  <a:schemeClr val="bg1"/>
                </a:solidFill>
              </a:rPr>
              <a:t>(νευρικά κύτταρα). Παραμένει </a:t>
            </a:r>
            <a:r>
              <a:rPr lang="el-GR" sz="2800" b="1" dirty="0" err="1" smtClean="0">
                <a:solidFill>
                  <a:schemeClr val="bg1"/>
                </a:solidFill>
              </a:rPr>
              <a:t>μειωμένει</a:t>
            </a:r>
            <a:r>
              <a:rPr lang="el-GR" sz="2800" b="1" dirty="0" smtClean="0">
                <a:solidFill>
                  <a:schemeClr val="bg1"/>
                </a:solidFill>
              </a:rPr>
              <a:t> ανεξαρτήτως ύπαρξης </a:t>
            </a:r>
            <a:r>
              <a:rPr lang="el-GR" sz="2800" b="1" dirty="0" err="1" smtClean="0">
                <a:solidFill>
                  <a:schemeClr val="bg1"/>
                </a:solidFill>
              </a:rPr>
              <a:t>ενδοφακών</a:t>
            </a:r>
            <a:r>
              <a:rPr lang="el-GR" sz="2800" b="1" dirty="0" smtClean="0">
                <a:solidFill>
                  <a:schemeClr val="bg1"/>
                </a:solidFill>
              </a:rPr>
              <a:t> ή όχι (</a:t>
            </a:r>
            <a:r>
              <a:rPr lang="en-US" sz="2800" b="1" dirty="0" smtClean="0">
                <a:solidFill>
                  <a:schemeClr val="bg1"/>
                </a:solidFill>
              </a:rPr>
              <a:t>Owsley et al., 1985; Morrison and McGrath, 1987)</a:t>
            </a:r>
          </a:p>
          <a:p>
            <a:r>
              <a:rPr lang="el-GR" sz="2800" b="1" dirty="0" smtClean="0">
                <a:solidFill>
                  <a:srgbClr val="FFC000"/>
                </a:solidFill>
              </a:rPr>
              <a:t>Αυξημένη ευαισθησία στο θάμβος καθώς και χρόνος επαναφοράς μετά από έκθεση σε δυνατό φως μετά την ηλικία των 40. (</a:t>
            </a:r>
            <a:r>
              <a:rPr lang="en-US" sz="2800" b="1" dirty="0" smtClean="0">
                <a:solidFill>
                  <a:srgbClr val="FFC000"/>
                </a:solidFill>
              </a:rPr>
              <a:t>Wolf, 1960; </a:t>
            </a:r>
            <a:r>
              <a:rPr lang="en-US" sz="2800" b="1" dirty="0" err="1" smtClean="0">
                <a:solidFill>
                  <a:srgbClr val="FFC000"/>
                </a:solidFill>
              </a:rPr>
              <a:t>Severin</a:t>
            </a:r>
            <a:r>
              <a:rPr lang="en-US" sz="2800" b="1" dirty="0" smtClean="0">
                <a:solidFill>
                  <a:srgbClr val="FFC000"/>
                </a:solidFill>
              </a:rPr>
              <a:t> et al.,1967)</a:t>
            </a:r>
            <a:r>
              <a:rPr lang="el-GR" sz="2800" b="1" dirty="0" smtClean="0">
                <a:solidFill>
                  <a:schemeClr val="bg1"/>
                </a:solidFill>
              </a:rPr>
              <a:t> </a:t>
            </a:r>
            <a:endParaRPr lang="el-GR" sz="2800" b="1" dirty="0">
              <a:solidFill>
                <a:schemeClr val="bg1"/>
              </a:solidFill>
            </a:endParaRPr>
          </a:p>
        </p:txBody>
      </p:sp>
    </p:spTree>
    <p:extLst>
      <p:ext uri="{BB962C8B-B14F-4D97-AF65-F5344CB8AC3E}">
        <p14:creationId xmlns:p14="http://schemas.microsoft.com/office/powerpoint/2010/main" val="3652037281"/>
      </p:ext>
    </p:extLst>
  </p:cSld>
  <p:clrMapOvr>
    <a:masterClrMapping/>
  </p:clrMapOvr>
  <p:timing>
    <p:tnLst>
      <p:par>
        <p:cTn id="1" dur="indefinite" restart="never" nodeType="tmRoot"/>
      </p:par>
    </p:tnLst>
  </p:timing>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67544" y="188640"/>
            <a:ext cx="8229600" cy="792088"/>
          </a:xfrm>
        </p:spPr>
        <p:txBody>
          <a:bodyPr/>
          <a:lstStyle/>
          <a:p>
            <a:r>
              <a:rPr lang="el-GR" b="1" dirty="0">
                <a:solidFill>
                  <a:srgbClr val="A50021"/>
                </a:solidFill>
              </a:rPr>
              <a:t>ΓΗΡΑΝΣΗ ΚΑΙ ΟΦΘΑΛΜΟΣ</a:t>
            </a:r>
            <a:endParaRPr lang="el-GR" dirty="0"/>
          </a:p>
        </p:txBody>
      </p:sp>
      <p:sp>
        <p:nvSpPr>
          <p:cNvPr id="3" name="Content Placeholder 2"/>
          <p:cNvSpPr>
            <a:spLocks noGrp="1"/>
          </p:cNvSpPr>
          <p:nvPr>
            <p:ph idx="1"/>
          </p:nvPr>
        </p:nvSpPr>
        <p:spPr>
          <a:xfrm>
            <a:off x="179512" y="1052736"/>
            <a:ext cx="8784976" cy="5688632"/>
          </a:xfrm>
        </p:spPr>
        <p:txBody>
          <a:bodyPr/>
          <a:lstStyle/>
          <a:p>
            <a:r>
              <a:rPr lang="el-GR" b="1" dirty="0" smtClean="0">
                <a:solidFill>
                  <a:schemeClr val="bg1"/>
                </a:solidFill>
              </a:rPr>
              <a:t>Μείωση του εύρους των οπτικών πεδίων κυρίως μετά τα 60 έτη (</a:t>
            </a:r>
            <a:r>
              <a:rPr lang="en-US" b="1" dirty="0" smtClean="0">
                <a:solidFill>
                  <a:schemeClr val="bg1"/>
                </a:solidFill>
              </a:rPr>
              <a:t>Wolf and </a:t>
            </a:r>
            <a:r>
              <a:rPr lang="en-US" b="1" dirty="0" err="1" smtClean="0">
                <a:solidFill>
                  <a:schemeClr val="bg1"/>
                </a:solidFill>
              </a:rPr>
              <a:t>Nadroski</a:t>
            </a:r>
            <a:r>
              <a:rPr lang="en-US" b="1" dirty="0" smtClean="0">
                <a:solidFill>
                  <a:schemeClr val="bg1"/>
                </a:solidFill>
              </a:rPr>
              <a:t>, 1971)</a:t>
            </a:r>
          </a:p>
          <a:p>
            <a:r>
              <a:rPr lang="el-GR" b="1" dirty="0" smtClean="0">
                <a:solidFill>
                  <a:schemeClr val="bg1"/>
                </a:solidFill>
              </a:rPr>
              <a:t>Σοβαρή μείωση στην δυνατότητα προσαρμογή για κοντά. </a:t>
            </a:r>
          </a:p>
          <a:p>
            <a:pPr marL="0" indent="0">
              <a:buNone/>
            </a:pPr>
            <a:r>
              <a:rPr lang="en-US" b="1" dirty="0" err="1" smtClean="0">
                <a:solidFill>
                  <a:srgbClr val="FFC000"/>
                </a:solidFill>
              </a:rPr>
              <a:t>Hofstetter</a:t>
            </a:r>
            <a:r>
              <a:rPr lang="en-US" b="1" dirty="0" smtClean="0">
                <a:solidFill>
                  <a:srgbClr val="FFC000"/>
                </a:solidFill>
              </a:rPr>
              <a:t> formula D=18,5 – 0,3A </a:t>
            </a:r>
            <a:r>
              <a:rPr lang="en-US" b="1" dirty="0" smtClean="0">
                <a:solidFill>
                  <a:srgbClr val="FF6600"/>
                </a:solidFill>
              </a:rPr>
              <a:t>(D=accommodation, A= age)</a:t>
            </a:r>
          </a:p>
          <a:p>
            <a:pPr marL="0" indent="0">
              <a:buNone/>
            </a:pPr>
            <a:r>
              <a:rPr lang="el-GR" b="1" dirty="0" smtClean="0">
                <a:solidFill>
                  <a:schemeClr val="bg1"/>
                </a:solidFill>
              </a:rPr>
              <a:t>Αλλαγές στα αγγεία – αρτηριοσκλήρυνση, υπέρταση, αποκλεισμοί </a:t>
            </a:r>
            <a:r>
              <a:rPr lang="el-GR" b="1" dirty="0" err="1" smtClean="0">
                <a:solidFill>
                  <a:schemeClr val="bg1"/>
                </a:solidFill>
              </a:rPr>
              <a:t>αγγείων,μειωμένη</a:t>
            </a:r>
            <a:r>
              <a:rPr lang="el-GR" b="1" dirty="0" smtClean="0">
                <a:solidFill>
                  <a:schemeClr val="bg1"/>
                </a:solidFill>
              </a:rPr>
              <a:t> τροφοδότηση σε θρεπτικές ουσίες και οξυγόνο</a:t>
            </a:r>
            <a:endParaRPr lang="en-US" b="1" dirty="0" smtClean="0">
              <a:solidFill>
                <a:schemeClr val="bg1"/>
              </a:solidFill>
            </a:endParaRPr>
          </a:p>
          <a:p>
            <a:endParaRPr lang="el-GR" dirty="0"/>
          </a:p>
        </p:txBody>
      </p:sp>
    </p:spTree>
    <p:extLst>
      <p:ext uri="{BB962C8B-B14F-4D97-AF65-F5344CB8AC3E}">
        <p14:creationId xmlns:p14="http://schemas.microsoft.com/office/powerpoint/2010/main" val="2574955425"/>
      </p:ext>
    </p:extLst>
  </p:cSld>
  <p:clrMapOvr>
    <a:masterClrMapping/>
  </p:clrMapOvr>
  <p:timing>
    <p:tnLst>
      <p:par>
        <p:cTn id="1" dur="indefinite" restart="never" nodeType="tmRoot"/>
      </p:par>
    </p:tnLst>
  </p:timing>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l-GR" b="1" dirty="0">
                <a:solidFill>
                  <a:srgbClr val="A50021"/>
                </a:solidFill>
              </a:rPr>
              <a:t>ΓΗΡΑΝΣΗ ΚΑΙ ΟΦΘΑΛΜΟΣ</a:t>
            </a:r>
            <a:endParaRPr lang="el-GR" dirty="0"/>
          </a:p>
        </p:txBody>
      </p:sp>
      <p:sp>
        <p:nvSpPr>
          <p:cNvPr id="3" name="Content Placeholder 2"/>
          <p:cNvSpPr>
            <a:spLocks noGrp="1"/>
          </p:cNvSpPr>
          <p:nvPr>
            <p:ph idx="1"/>
          </p:nvPr>
        </p:nvSpPr>
        <p:spPr>
          <a:xfrm>
            <a:off x="251520" y="1124744"/>
            <a:ext cx="8712968" cy="5544616"/>
          </a:xfrm>
        </p:spPr>
        <p:txBody>
          <a:bodyPr/>
          <a:lstStyle/>
          <a:p>
            <a:r>
              <a:rPr lang="el-GR" b="1" dirty="0" smtClean="0">
                <a:solidFill>
                  <a:srgbClr val="FFFF00"/>
                </a:solidFill>
              </a:rPr>
              <a:t>Μειωμένη στερεοσκοπία κυρίως μετά τα 60, οφειλόμενη κυρίως στην μείωση των νευρικών κυττάρων (50% των νευρώνων πεθαίνουν μετά τα 70 έτη περίπου)</a:t>
            </a:r>
          </a:p>
          <a:p>
            <a:r>
              <a:rPr lang="el-GR" b="1" dirty="0" smtClean="0">
                <a:solidFill>
                  <a:srgbClr val="FFFF00"/>
                </a:solidFill>
              </a:rPr>
              <a:t>Αρνητική επίδραση σε </a:t>
            </a:r>
            <a:r>
              <a:rPr lang="en-US" b="1" dirty="0" smtClean="0">
                <a:solidFill>
                  <a:srgbClr val="FFFF00"/>
                </a:solidFill>
              </a:rPr>
              <a:t>saccades &amp; smooth pursuit eye movements</a:t>
            </a:r>
            <a:r>
              <a:rPr lang="el-GR" b="1" dirty="0" smtClean="0">
                <a:solidFill>
                  <a:srgbClr val="FFFF00"/>
                </a:solidFill>
              </a:rPr>
              <a:t> λόγω απώλειας νευρικών κυττάρων στον εγκέφαλο (μειωμένο </a:t>
            </a:r>
            <a:r>
              <a:rPr lang="en-US" b="1" dirty="0" smtClean="0">
                <a:solidFill>
                  <a:srgbClr val="FFFF00"/>
                </a:solidFill>
              </a:rPr>
              <a:t>gain </a:t>
            </a:r>
            <a:r>
              <a:rPr lang="el-GR" b="1" dirty="0" smtClean="0">
                <a:solidFill>
                  <a:srgbClr val="FFFF00"/>
                </a:solidFill>
              </a:rPr>
              <a:t>στις </a:t>
            </a:r>
            <a:r>
              <a:rPr lang="en-US" b="1" dirty="0" smtClean="0">
                <a:solidFill>
                  <a:srgbClr val="FFFF00"/>
                </a:solidFill>
              </a:rPr>
              <a:t>smooth pursuit </a:t>
            </a:r>
            <a:r>
              <a:rPr lang="el-GR" b="1" dirty="0" smtClean="0">
                <a:solidFill>
                  <a:srgbClr val="FFFF00"/>
                </a:solidFill>
              </a:rPr>
              <a:t>και αυξημένη </a:t>
            </a:r>
            <a:r>
              <a:rPr lang="en-US" b="1" dirty="0" smtClean="0">
                <a:solidFill>
                  <a:srgbClr val="FFFF00"/>
                </a:solidFill>
              </a:rPr>
              <a:t>latency </a:t>
            </a:r>
            <a:r>
              <a:rPr lang="el-GR" b="1" dirty="0" smtClean="0">
                <a:solidFill>
                  <a:srgbClr val="FFFF00"/>
                </a:solidFill>
              </a:rPr>
              <a:t>και μειωμένη ταχύτητα στις </a:t>
            </a:r>
            <a:r>
              <a:rPr lang="en-US" b="1" dirty="0" smtClean="0">
                <a:solidFill>
                  <a:srgbClr val="FFFF00"/>
                </a:solidFill>
              </a:rPr>
              <a:t>saccades)</a:t>
            </a:r>
            <a:endParaRPr lang="el-GR" b="1" dirty="0">
              <a:solidFill>
                <a:srgbClr val="FFFF00"/>
              </a:solidFill>
            </a:endParaRPr>
          </a:p>
        </p:txBody>
      </p:sp>
    </p:spTree>
    <p:extLst>
      <p:ext uri="{BB962C8B-B14F-4D97-AF65-F5344CB8AC3E}">
        <p14:creationId xmlns:p14="http://schemas.microsoft.com/office/powerpoint/2010/main" val="2222140917"/>
      </p:ext>
    </p:extLst>
  </p:cSld>
  <p:clrMapOvr>
    <a:masterClrMapping/>
  </p:clrMapOvr>
  <p:timing>
    <p:tnLst>
      <p:par>
        <p:cTn id="1" dur="indefinite" restart="never" nodeType="tmRoot"/>
      </p:par>
    </p:tnLst>
  </p:timing>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l-GR" b="1" dirty="0">
                <a:solidFill>
                  <a:srgbClr val="A50021"/>
                </a:solidFill>
              </a:rPr>
              <a:t>ΓΗΡΑΝΣΗ ΚΑΙ ΟΦΘΑΛΜΟΣ</a:t>
            </a:r>
            <a:endParaRPr lang="el-GR" dirty="0"/>
          </a:p>
        </p:txBody>
      </p:sp>
      <p:sp>
        <p:nvSpPr>
          <p:cNvPr id="3" name="Content Placeholder 2"/>
          <p:cNvSpPr>
            <a:spLocks noGrp="1"/>
          </p:cNvSpPr>
          <p:nvPr>
            <p:ph idx="1"/>
          </p:nvPr>
        </p:nvSpPr>
        <p:spPr>
          <a:xfrm>
            <a:off x="179512" y="1196752"/>
            <a:ext cx="8784976" cy="5328592"/>
          </a:xfrm>
        </p:spPr>
        <p:txBody>
          <a:bodyPr/>
          <a:lstStyle/>
          <a:p>
            <a:r>
              <a:rPr lang="el-GR" sz="2800" b="1" dirty="0" smtClean="0">
                <a:solidFill>
                  <a:schemeClr val="bg1"/>
                </a:solidFill>
              </a:rPr>
              <a:t>Μειωμένη δυνατότητα του οφθαλμού (και οργανισμού εν γένει) να ανανεώνει με ικανοποιητικό ρυθμό τις κυτταρικές του δομές. Σε αυτό πιθανόν να παίζει ρόλο η αθροιστική επίδραση της </a:t>
            </a:r>
            <a:r>
              <a:rPr lang="en-US" sz="2800" b="1" dirty="0" smtClean="0">
                <a:solidFill>
                  <a:schemeClr val="bg1"/>
                </a:solidFill>
              </a:rPr>
              <a:t>UV</a:t>
            </a:r>
            <a:r>
              <a:rPr lang="el-GR" sz="2800" b="1" dirty="0" smtClean="0">
                <a:solidFill>
                  <a:schemeClr val="bg1"/>
                </a:solidFill>
              </a:rPr>
              <a:t>. </a:t>
            </a:r>
          </a:p>
          <a:p>
            <a:pPr marL="0" indent="0">
              <a:buNone/>
            </a:pPr>
            <a:r>
              <a:rPr lang="el-GR" sz="2800" b="1" dirty="0" smtClean="0">
                <a:solidFill>
                  <a:srgbClr val="FF6600"/>
                </a:solidFill>
              </a:rPr>
              <a:t>Γενικά στο μάτι το επιθήλιο του κερατοειδούς ανανεώνεται σε </a:t>
            </a:r>
            <a:r>
              <a:rPr lang="en-US" sz="2800" b="1" dirty="0" smtClean="0">
                <a:solidFill>
                  <a:srgbClr val="FF6600"/>
                </a:solidFill>
              </a:rPr>
              <a:t>max 7 </a:t>
            </a:r>
            <a:r>
              <a:rPr lang="el-GR" sz="2800" b="1" dirty="0" err="1" smtClean="0">
                <a:solidFill>
                  <a:srgbClr val="FF6600"/>
                </a:solidFill>
              </a:rPr>
              <a:t>μέρες,το</a:t>
            </a:r>
            <a:r>
              <a:rPr lang="el-GR" sz="2800" b="1" dirty="0" smtClean="0">
                <a:solidFill>
                  <a:srgbClr val="FF6600"/>
                </a:solidFill>
              </a:rPr>
              <a:t> υδατοειδές υγρό σε 1-1.5 ώρα, τα εξωτερικά τμήματα των  ραβδίων σε 9-13 μέρες, ενώ οι άξονες των νευρικών κυττάρων στον αμφιβληστροειδή σε λιγότερο από 1 ημέρα.</a:t>
            </a:r>
            <a:endParaRPr lang="el-GR" sz="2800" b="1" dirty="0">
              <a:solidFill>
                <a:srgbClr val="FF6600"/>
              </a:solidFill>
            </a:endParaRPr>
          </a:p>
        </p:txBody>
      </p:sp>
    </p:spTree>
    <p:extLst>
      <p:ext uri="{BB962C8B-B14F-4D97-AF65-F5344CB8AC3E}">
        <p14:creationId xmlns:p14="http://schemas.microsoft.com/office/powerpoint/2010/main" val="4294100118"/>
      </p:ext>
    </p:extLst>
  </p:cSld>
  <p:clrMapOvr>
    <a:masterClrMapping/>
  </p:clrMapOvr>
  <p:timing>
    <p:tnLst>
      <p:par>
        <p:cTn id="1" dur="indefinite" restart="never" nodeType="tmRoot"/>
      </p:par>
    </p:tnLst>
  </p:timing>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2"/>
          <p:cNvSpPr>
            <a:spLocks noGrp="1" noChangeArrowheads="1"/>
          </p:cNvSpPr>
          <p:nvPr>
            <p:ph type="title"/>
          </p:nvPr>
        </p:nvSpPr>
        <p:spPr>
          <a:xfrm>
            <a:off x="457200" y="274638"/>
            <a:ext cx="8229600" cy="922337"/>
          </a:xfrm>
        </p:spPr>
        <p:txBody>
          <a:bodyPr/>
          <a:lstStyle/>
          <a:p>
            <a:pPr eaLnBrk="1" hangingPunct="1"/>
            <a:r>
              <a:rPr lang="el-GR" sz="2800" b="1" dirty="0" smtClean="0">
                <a:solidFill>
                  <a:srgbClr val="C00000"/>
                </a:solidFill>
              </a:rPr>
              <a:t>ΑΝΑΓΝΩΣΗ ΜΕ ΒΟΗΘΗΜΑΤΑ ΧΑΜΗΛΗΣ ΟΡΑΣΗΣ</a:t>
            </a:r>
          </a:p>
        </p:txBody>
      </p:sp>
      <p:sp>
        <p:nvSpPr>
          <p:cNvPr id="98307" name="Rectangle 3"/>
          <p:cNvSpPr>
            <a:spLocks noGrp="1" noChangeArrowheads="1"/>
          </p:cNvSpPr>
          <p:nvPr>
            <p:ph type="body" idx="1"/>
          </p:nvPr>
        </p:nvSpPr>
        <p:spPr/>
        <p:txBody>
          <a:bodyPr/>
          <a:lstStyle/>
          <a:p>
            <a:pPr eaLnBrk="1" hangingPunct="1"/>
            <a:r>
              <a:rPr lang="el-GR" sz="2400" b="1" dirty="0" smtClean="0">
                <a:solidFill>
                  <a:srgbClr val="FFFF00"/>
                </a:solidFill>
              </a:rPr>
              <a:t>ΤΑ ΒΟΗΘΗΜΑΤΑ ΧΑΜΗΛΗΣ ΟΡΑΣΗΣ ΒΟΗΘΟΥΝ ΤΟΥΣ ΑΣΘΕΝΕΙΣ ΝΑ ΔΙΑΚΡΙΝΟΥΝ ΚΑΛΥΤΕΡΑ ΧΑΡΑΚΤΗΡΕΣ ΣΕ ΈΝΑ ΚΕΙΜΕΝΟ ΜΕΣΩ ΤΗΣ ΜΕΓΕΘΥΝΣΗΣ ΠΟΥ ΠΑΡΕΧΟΥΝ ΚΑΙ ΔΙΑΚΡΙΝΟΝΤΑΙ ΣΕ</a:t>
            </a:r>
            <a:r>
              <a:rPr lang="en-US" sz="2400" b="1" dirty="0" smtClean="0">
                <a:solidFill>
                  <a:srgbClr val="FFFF00"/>
                </a:solidFill>
              </a:rPr>
              <a:t>: </a:t>
            </a:r>
            <a:endParaRPr lang="el-GR" sz="2400" b="1" dirty="0" smtClean="0">
              <a:solidFill>
                <a:srgbClr val="FFFF00"/>
              </a:solidFill>
            </a:endParaRPr>
          </a:p>
          <a:p>
            <a:pPr eaLnBrk="1" hangingPunct="1"/>
            <a:r>
              <a:rPr lang="el-GR" sz="2800" b="1" dirty="0" smtClean="0">
                <a:solidFill>
                  <a:schemeClr val="bg1"/>
                </a:solidFill>
              </a:rPr>
              <a:t>ΟΠΤΙΚΑ ΒΟΗΘΗΜΑΤΑ (Μεγεθυντικοί φακοί διαφόρων ειδών, γυαλιά υψηλού </a:t>
            </a:r>
            <a:r>
              <a:rPr lang="en-US" sz="2800" b="1" dirty="0" smtClean="0">
                <a:solidFill>
                  <a:schemeClr val="bg1"/>
                </a:solidFill>
              </a:rPr>
              <a:t>Add </a:t>
            </a:r>
            <a:r>
              <a:rPr lang="el-GR" sz="2800" b="1" dirty="0" smtClean="0">
                <a:solidFill>
                  <a:schemeClr val="bg1"/>
                </a:solidFill>
              </a:rPr>
              <a:t>πρισματικά ή όχι, τηλεσκόπια, κλπ)</a:t>
            </a:r>
          </a:p>
          <a:p>
            <a:r>
              <a:rPr lang="el-GR" sz="2800" b="1" dirty="0" smtClean="0">
                <a:solidFill>
                  <a:schemeClr val="bg1"/>
                </a:solidFill>
              </a:rPr>
              <a:t>ΗΛΕΚΤΡΟΝΙΚΑ ΒΟΗΘΗΜΑΤΑ, παλαιότερα γνωστά και ως </a:t>
            </a:r>
            <a:r>
              <a:rPr lang="en-US" sz="2800" b="1" dirty="0" smtClean="0">
                <a:solidFill>
                  <a:schemeClr val="bg1"/>
                </a:solidFill>
              </a:rPr>
              <a:t>CCTVs</a:t>
            </a:r>
            <a:r>
              <a:rPr lang="el-GR" sz="2800" b="1" dirty="0" smtClean="0">
                <a:solidFill>
                  <a:schemeClr val="bg1"/>
                </a:solidFill>
              </a:rPr>
              <a:t> </a:t>
            </a:r>
          </a:p>
        </p:txBody>
      </p:sp>
    </p:spTree>
  </p:cSld>
  <p:clrMapOvr>
    <a:masterClrMapping/>
  </p:clrMapOvr>
  <p:timing>
    <p:tnLst>
      <p:par>
        <p:cTn id="1" dur="indefinite" restart="never" nodeType="tmRoot"/>
      </p:par>
    </p:tnLst>
  </p:timing>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p:cNvSpPr>
            <a:spLocks noGrp="1" noChangeArrowheads="1"/>
          </p:cNvSpPr>
          <p:nvPr>
            <p:ph type="title"/>
          </p:nvPr>
        </p:nvSpPr>
        <p:spPr>
          <a:xfrm>
            <a:off x="457200" y="274638"/>
            <a:ext cx="8218488" cy="2146300"/>
          </a:xfrm>
        </p:spPr>
        <p:txBody>
          <a:bodyPr/>
          <a:lstStyle/>
          <a:p>
            <a:r>
              <a:rPr lang="el-GR" sz="3600" b="1" dirty="0" smtClean="0">
                <a:solidFill>
                  <a:srgbClr val="C00000"/>
                </a:solidFill>
              </a:rPr>
              <a:t>Παρά τις ωφέλειες που προσφέρουν στους ασθενείς τα βοηθήματα χαμηλής όρασης…</a:t>
            </a:r>
          </a:p>
        </p:txBody>
      </p:sp>
      <p:sp>
        <p:nvSpPr>
          <p:cNvPr id="99331" name="Rectangle 3"/>
          <p:cNvSpPr>
            <a:spLocks noGrp="1" noChangeArrowheads="1"/>
          </p:cNvSpPr>
          <p:nvPr>
            <p:ph type="body" idx="1"/>
          </p:nvPr>
        </p:nvSpPr>
        <p:spPr>
          <a:xfrm>
            <a:off x="395288" y="2492375"/>
            <a:ext cx="8229600" cy="3671888"/>
          </a:xfrm>
        </p:spPr>
        <p:txBody>
          <a:bodyPr/>
          <a:lstStyle/>
          <a:p>
            <a:pPr>
              <a:lnSpc>
                <a:spcPct val="90000"/>
              </a:lnSpc>
            </a:pPr>
            <a:r>
              <a:rPr lang="el-GR" sz="2800" b="1" dirty="0" smtClean="0">
                <a:solidFill>
                  <a:srgbClr val="FF9900"/>
                </a:solidFill>
              </a:rPr>
              <a:t>Οι ασθενείς σαφώς διαβάζουν σημαντικά πιο αργά ένα κείμενο απ’ </a:t>
            </a:r>
            <a:r>
              <a:rPr lang="el-GR" sz="2800" b="1" dirty="0" err="1" smtClean="0">
                <a:solidFill>
                  <a:srgbClr val="FF9900"/>
                </a:solidFill>
              </a:rPr>
              <a:t>ό,τι</a:t>
            </a:r>
            <a:r>
              <a:rPr lang="el-GR" sz="2800" b="1" dirty="0" smtClean="0">
                <a:solidFill>
                  <a:srgbClr val="FF9900"/>
                </a:solidFill>
              </a:rPr>
              <a:t> φυσιολογικοί παρατηρητές (</a:t>
            </a:r>
            <a:r>
              <a:rPr lang="en-US" sz="2800" b="1" dirty="0" err="1" smtClean="0">
                <a:solidFill>
                  <a:srgbClr val="FF9900"/>
                </a:solidFill>
              </a:rPr>
              <a:t>Legge</a:t>
            </a:r>
            <a:r>
              <a:rPr lang="en-US" sz="2800" b="1" dirty="0" smtClean="0">
                <a:solidFill>
                  <a:srgbClr val="FF9900"/>
                </a:solidFill>
              </a:rPr>
              <a:t> et al.,1985; </a:t>
            </a:r>
            <a:r>
              <a:rPr lang="en-US" sz="2800" b="1" dirty="0" err="1" smtClean="0">
                <a:solidFill>
                  <a:srgbClr val="FF9900"/>
                </a:solidFill>
              </a:rPr>
              <a:t>Lovie-Kitchin</a:t>
            </a:r>
            <a:r>
              <a:rPr lang="en-US" sz="2800" b="1" dirty="0" smtClean="0">
                <a:solidFill>
                  <a:srgbClr val="FF9900"/>
                </a:solidFill>
              </a:rPr>
              <a:t> &amp; Woo,1988; </a:t>
            </a:r>
            <a:r>
              <a:rPr lang="en-US" sz="2800" b="1" dirty="0" err="1" smtClean="0">
                <a:solidFill>
                  <a:srgbClr val="FF9900"/>
                </a:solidFill>
              </a:rPr>
              <a:t>Rumney</a:t>
            </a:r>
            <a:r>
              <a:rPr lang="en-US" sz="2800" b="1" dirty="0" smtClean="0">
                <a:solidFill>
                  <a:srgbClr val="FF9900"/>
                </a:solidFill>
              </a:rPr>
              <a:t> and </a:t>
            </a:r>
            <a:r>
              <a:rPr lang="en-US" sz="2800" b="1" dirty="0" err="1" smtClean="0">
                <a:solidFill>
                  <a:srgbClr val="FF9900"/>
                </a:solidFill>
              </a:rPr>
              <a:t>Leat</a:t>
            </a:r>
            <a:r>
              <a:rPr lang="en-US" sz="2800" b="1" dirty="0" smtClean="0">
                <a:solidFill>
                  <a:srgbClr val="FF9900"/>
                </a:solidFill>
              </a:rPr>
              <a:t>, 1991</a:t>
            </a:r>
            <a:r>
              <a:rPr lang="el-GR" sz="2800" b="1" dirty="0" smtClean="0">
                <a:solidFill>
                  <a:srgbClr val="FF9900"/>
                </a:solidFill>
              </a:rPr>
              <a:t>)</a:t>
            </a:r>
          </a:p>
          <a:p>
            <a:pPr>
              <a:lnSpc>
                <a:spcPct val="90000"/>
              </a:lnSpc>
            </a:pPr>
            <a:r>
              <a:rPr lang="el-GR" sz="2800" b="1" dirty="0" smtClean="0">
                <a:solidFill>
                  <a:srgbClr val="FF9900"/>
                </a:solidFill>
              </a:rPr>
              <a:t>Δεν είναι απόλυτα ξεκάθαρο αν αυτό εξαρτάται μόνο από την οφθαλμική παθολογία ή σχετίζεται και με εγγενείς περιορισμούς που επιβάλλονται από τα ίδια τα βοηθήματα </a:t>
            </a:r>
          </a:p>
        </p:txBody>
      </p:sp>
    </p:spTree>
  </p:cSld>
  <p:clrMapOvr>
    <a:masterClrMapping/>
  </p:clrMapOvr>
  <p:timing>
    <p:tnLst>
      <p:par>
        <p:cTn id="1" dur="indefinite" restart="never" nodeType="tmRoot"/>
      </p:par>
    </p:tnLst>
  </p:timing>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p:cNvSpPr>
            <a:spLocks noGrp="1" noChangeArrowheads="1"/>
          </p:cNvSpPr>
          <p:nvPr>
            <p:ph type="title"/>
          </p:nvPr>
        </p:nvSpPr>
        <p:spPr/>
        <p:txBody>
          <a:bodyPr/>
          <a:lstStyle/>
          <a:p>
            <a:r>
              <a:rPr lang="el-GR" sz="3600" b="1" smtClean="0">
                <a:solidFill>
                  <a:srgbClr val="FF9900"/>
                </a:solidFill>
              </a:rPr>
              <a:t>ΣΥΓΧΡΟΝΕΣ  ΕΡΕΥΝΕΣ ΕΧΟΥΝ ΔΕΙΞΕΙ ΟΤΙ</a:t>
            </a:r>
            <a:r>
              <a:rPr lang="en-US" sz="3600" b="1" smtClean="0">
                <a:solidFill>
                  <a:srgbClr val="FF9900"/>
                </a:solidFill>
              </a:rPr>
              <a:t> :</a:t>
            </a:r>
            <a:endParaRPr lang="el-GR" sz="3600" b="1" smtClean="0">
              <a:solidFill>
                <a:srgbClr val="FF9900"/>
              </a:solidFill>
            </a:endParaRPr>
          </a:p>
        </p:txBody>
      </p:sp>
      <p:sp>
        <p:nvSpPr>
          <p:cNvPr id="100355" name="Rectangle 3"/>
          <p:cNvSpPr>
            <a:spLocks noGrp="1" noChangeArrowheads="1"/>
          </p:cNvSpPr>
          <p:nvPr>
            <p:ph type="body" idx="1"/>
          </p:nvPr>
        </p:nvSpPr>
        <p:spPr>
          <a:xfrm>
            <a:off x="468313" y="1484313"/>
            <a:ext cx="8218487" cy="5040312"/>
          </a:xfrm>
        </p:spPr>
        <p:txBody>
          <a:bodyPr/>
          <a:lstStyle/>
          <a:p>
            <a:r>
              <a:rPr lang="el-GR" sz="2800" b="1" smtClean="0">
                <a:solidFill>
                  <a:srgbClr val="FFFF00"/>
                </a:solidFill>
              </a:rPr>
              <a:t>Ασθενείς με </a:t>
            </a:r>
            <a:r>
              <a:rPr lang="en-US" sz="2800" b="1" smtClean="0">
                <a:solidFill>
                  <a:srgbClr val="FFFF00"/>
                </a:solidFill>
              </a:rPr>
              <a:t>ARMD</a:t>
            </a:r>
            <a:r>
              <a:rPr lang="el-GR" sz="2800" b="1" smtClean="0">
                <a:solidFill>
                  <a:srgbClr val="FFFF00"/>
                </a:solidFill>
              </a:rPr>
              <a:t> εμφανίζουν χαμηλότερες ταχύτητες ανάγνωσης λόγω αυξημένων </a:t>
            </a:r>
            <a:r>
              <a:rPr lang="en-US" sz="2800" b="1" smtClean="0">
                <a:solidFill>
                  <a:srgbClr val="FFFF00"/>
                </a:solidFill>
              </a:rPr>
              <a:t>regressions</a:t>
            </a:r>
            <a:r>
              <a:rPr lang="el-GR" sz="2800" b="1" smtClean="0">
                <a:solidFill>
                  <a:srgbClr val="FFFF00"/>
                </a:solidFill>
              </a:rPr>
              <a:t> και κοντύτερων δεξιόστροφων σακκαδικών κινήσεων (</a:t>
            </a:r>
            <a:r>
              <a:rPr lang="en-US" sz="2800" b="1" smtClean="0">
                <a:solidFill>
                  <a:srgbClr val="FFFF00"/>
                </a:solidFill>
              </a:rPr>
              <a:t>Bullimore &amp; Bailey, 1995; Rumney &amp; Leat, 1991) </a:t>
            </a:r>
            <a:r>
              <a:rPr lang="el-GR" sz="2800" b="1" smtClean="0">
                <a:solidFill>
                  <a:srgbClr val="FFFF00"/>
                </a:solidFill>
              </a:rPr>
              <a:t>όταν διαβάζουν με τα βοηθήματα τους</a:t>
            </a:r>
          </a:p>
          <a:p>
            <a:r>
              <a:rPr lang="el-GR" sz="2800" b="1" smtClean="0">
                <a:solidFill>
                  <a:srgbClr val="FFFF00"/>
                </a:solidFill>
              </a:rPr>
              <a:t>Η αύξηση της μεγέθυνσης έως και 7</a:t>
            </a:r>
            <a:r>
              <a:rPr lang="en-US" sz="2800" b="1" smtClean="0">
                <a:solidFill>
                  <a:srgbClr val="FFFF00"/>
                </a:solidFill>
              </a:rPr>
              <a:t>x</a:t>
            </a:r>
            <a:r>
              <a:rPr lang="el-GR" sz="2800" b="1" smtClean="0">
                <a:solidFill>
                  <a:srgbClr val="FFFF00"/>
                </a:solidFill>
              </a:rPr>
              <a:t> δεν επηρεάζει σημαντικά την ταχύτητα ανάγνωσης σε φυσιολογικούς παρατηρητές και με αυτόματα κινούμενο κείμενο (</a:t>
            </a:r>
            <a:r>
              <a:rPr lang="en-US" sz="2800" b="1" smtClean="0">
                <a:solidFill>
                  <a:srgbClr val="FFFF00"/>
                </a:solidFill>
              </a:rPr>
              <a:t>Legge et al.,1985)</a:t>
            </a:r>
            <a:endParaRPr lang="el-GR" sz="2800" b="1" smtClean="0">
              <a:solidFill>
                <a:srgbClr val="FFFF00"/>
              </a:solidFill>
            </a:endParaRPr>
          </a:p>
        </p:txBody>
      </p:sp>
    </p:spTree>
  </p:cSld>
  <p:clrMapOvr>
    <a:masterClrMapping/>
  </p:clrMapOvr>
  <p:timing>
    <p:tnLst>
      <p:par>
        <p:cTn id="1" dur="indefinite" restart="never" nodeType="tmRoot"/>
      </p:par>
    </p:tnLst>
  </p:timing>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p:cNvSpPr>
            <a:spLocks noGrp="1" noChangeArrowheads="1"/>
          </p:cNvSpPr>
          <p:nvPr>
            <p:ph type="title"/>
          </p:nvPr>
        </p:nvSpPr>
        <p:spPr/>
        <p:txBody>
          <a:bodyPr/>
          <a:lstStyle/>
          <a:p>
            <a:r>
              <a:rPr lang="el-GR" sz="4000" b="1" smtClean="0">
                <a:solidFill>
                  <a:srgbClr val="FF9900"/>
                </a:solidFill>
              </a:rPr>
              <a:t>ΣΥΓΧΡΟΝΕΣ ΕΡΕΥΝΕΣ ΕΧΟΥΝ ΔΕΙΞΕΙ ΟΤΙ </a:t>
            </a:r>
            <a:r>
              <a:rPr lang="en-US" sz="4000" b="1" smtClean="0">
                <a:solidFill>
                  <a:srgbClr val="FF9900"/>
                </a:solidFill>
              </a:rPr>
              <a:t>:</a:t>
            </a:r>
            <a:endParaRPr lang="el-GR" sz="4000" b="1" smtClean="0">
              <a:solidFill>
                <a:srgbClr val="FF9900"/>
              </a:solidFill>
            </a:endParaRPr>
          </a:p>
        </p:txBody>
      </p:sp>
      <p:sp>
        <p:nvSpPr>
          <p:cNvPr id="101379" name="Rectangle 3"/>
          <p:cNvSpPr>
            <a:spLocks noGrp="1" noChangeArrowheads="1"/>
          </p:cNvSpPr>
          <p:nvPr>
            <p:ph type="body" idx="1"/>
          </p:nvPr>
        </p:nvSpPr>
        <p:spPr/>
        <p:txBody>
          <a:bodyPr/>
          <a:lstStyle/>
          <a:p>
            <a:pPr>
              <a:lnSpc>
                <a:spcPct val="90000"/>
              </a:lnSpc>
            </a:pPr>
            <a:r>
              <a:rPr lang="el-GR" sz="2800" b="1" smtClean="0">
                <a:solidFill>
                  <a:srgbClr val="FFFF00"/>
                </a:solidFill>
              </a:rPr>
              <a:t>Ότι το εύρος του οπτικού πεδίου πιθανόν καθώς μειώνεται να επηρεάζει αρνητικά την ταχύτητα ανάγνωσης (</a:t>
            </a:r>
            <a:r>
              <a:rPr lang="en-US" sz="2800" b="1" smtClean="0">
                <a:solidFill>
                  <a:srgbClr val="FFFF00"/>
                </a:solidFill>
              </a:rPr>
              <a:t>Legge et al.,1985; Whittaker and Lovie-Kitchin,1993; Fine et al,1996)</a:t>
            </a:r>
          </a:p>
          <a:p>
            <a:pPr>
              <a:lnSpc>
                <a:spcPct val="90000"/>
              </a:lnSpc>
            </a:pPr>
            <a:r>
              <a:rPr lang="en-US" sz="2800" b="1" smtClean="0">
                <a:solidFill>
                  <a:srgbClr val="FFFF00"/>
                </a:solidFill>
              </a:rPr>
              <a:t>H </a:t>
            </a:r>
            <a:r>
              <a:rPr lang="el-GR" sz="2800" b="1" smtClean="0">
                <a:solidFill>
                  <a:srgbClr val="FFFF00"/>
                </a:solidFill>
              </a:rPr>
              <a:t>ανάγκη μετακίνησης ενός οπτικού βοηθήματος πάνω από το κείμενο δημιουργεί μία ανάποδης φοράς κίνηση του κειμένου την οποία τα μάτια φαίνεται να ακολουθούν – αλλαγή του προφίλ των ΟΚΑ (</a:t>
            </a:r>
            <a:r>
              <a:rPr lang="en-US" sz="2800" b="1" smtClean="0">
                <a:solidFill>
                  <a:srgbClr val="FFFF00"/>
                </a:solidFill>
              </a:rPr>
              <a:t>Neve, 1987; Fotinakis &amp; Dickinson, 1993)</a:t>
            </a:r>
            <a:r>
              <a:rPr lang="el-GR" sz="2800" b="1" smtClean="0">
                <a:solidFill>
                  <a:srgbClr val="FFFF00"/>
                </a:solidFill>
              </a:rPr>
              <a:t> </a:t>
            </a:r>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el-GR" b="1" dirty="0" smtClean="0">
                <a:solidFill>
                  <a:srgbClr val="FF0000"/>
                </a:solidFill>
              </a:rPr>
              <a:t>Άλλος Κόσμος….</a:t>
            </a:r>
            <a:endParaRPr lang="el-GR" b="1" dirty="0">
              <a:solidFill>
                <a:srgbClr val="FF0000"/>
              </a:solidFill>
            </a:endParaRPr>
          </a:p>
        </p:txBody>
      </p:sp>
      <p:sp>
        <p:nvSpPr>
          <p:cNvPr id="3" name="Text Placeholder 2"/>
          <p:cNvSpPr>
            <a:spLocks noGrp="1"/>
          </p:cNvSpPr>
          <p:nvPr>
            <p:ph type="body" sz="half" idx="1"/>
          </p:nvPr>
        </p:nvSpPr>
        <p:spPr>
          <a:xfrm>
            <a:off x="179512" y="1006380"/>
            <a:ext cx="3456384" cy="4582862"/>
          </a:xfrm>
        </p:spPr>
        <p:txBody>
          <a:bodyPr/>
          <a:lstStyle/>
          <a:p>
            <a:r>
              <a:rPr lang="en-US" b="1" dirty="0">
                <a:solidFill>
                  <a:schemeClr val="bg1"/>
                </a:solidFill>
              </a:rPr>
              <a:t>Survey of low vision among students attending schools for the blind in Nigeria: A descriptive and interventional study</a:t>
            </a:r>
            <a:endParaRPr lang="el-GR" dirty="0">
              <a:solidFill>
                <a:schemeClr val="bg1"/>
              </a:solidFill>
            </a:endParaRPr>
          </a:p>
        </p:txBody>
      </p:sp>
      <p:sp>
        <p:nvSpPr>
          <p:cNvPr id="4" name="Content Placeholder 3"/>
          <p:cNvSpPr>
            <a:spLocks noGrp="1"/>
          </p:cNvSpPr>
          <p:nvPr>
            <p:ph sz="quarter" idx="2"/>
          </p:nvPr>
        </p:nvSpPr>
        <p:spPr/>
        <p:txBody>
          <a:bodyPr/>
          <a:lstStyle/>
          <a:p>
            <a:endParaRPr lang="el-GR" dirty="0"/>
          </a:p>
        </p:txBody>
      </p:sp>
      <p:sp>
        <p:nvSpPr>
          <p:cNvPr id="5" name="Content Placeholder 4"/>
          <p:cNvSpPr>
            <a:spLocks noGrp="1"/>
          </p:cNvSpPr>
          <p:nvPr>
            <p:ph sz="quarter" idx="3"/>
          </p:nvPr>
        </p:nvSpPr>
        <p:spPr/>
        <p:txBody>
          <a:bodyPr/>
          <a:lstStyle/>
          <a:p>
            <a:endParaRPr lang="el-GR"/>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91880" y="1006379"/>
            <a:ext cx="5652120" cy="573498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6636547"/>
      </p:ext>
    </p:extLst>
  </p:cSld>
  <p:clrMapOvr>
    <a:masterClrMapping/>
  </p:clrMapOvr>
  <p:timing>
    <p:tnLst>
      <p:par>
        <p:cTn id="1" dur="indefinite" restart="never" nodeType="tmRoot"/>
      </p:par>
    </p:tnLst>
  </p:timing>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l-GR" sz="4000" b="1" dirty="0" smtClean="0">
                <a:solidFill>
                  <a:srgbClr val="FF0000"/>
                </a:solidFill>
              </a:rPr>
              <a:t>ΤΥΠΟΙ ΟΦΘΑΛΜΙΚΩΝ ΚΙΝΗΣΕΩΝ</a:t>
            </a:r>
            <a:endParaRPr lang="el-GR" sz="4000"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268760"/>
            <a:ext cx="8568952" cy="55389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36114505"/>
      </p:ext>
    </p:extLst>
  </p:cSld>
  <p:clrMapOvr>
    <a:masterClrMapping/>
  </p:clrMapOvr>
  <p:timing>
    <p:tnLst>
      <p:par>
        <p:cTn id="1" dur="indefinite" restart="never" nodeType="tmRoot"/>
      </p:par>
    </p:tnLst>
  </p:timing>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9532" y="548681"/>
            <a:ext cx="8496944" cy="59046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04967733"/>
      </p:ext>
    </p:extLst>
  </p:cSld>
  <p:clrMapOvr>
    <a:masterClrMapping/>
  </p:clrMapOvr>
  <p:timing>
    <p:tnLst>
      <p:par>
        <p:cTn id="1" dur="indefinite" restart="never" nodeType="tmRoot"/>
      </p:par>
    </p:tnLst>
  </p:timing>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b="1" dirty="0" err="1" smtClean="0">
                <a:solidFill>
                  <a:srgbClr val="C00000"/>
                </a:solidFill>
              </a:rPr>
              <a:t>Σακκαδική</a:t>
            </a:r>
            <a:r>
              <a:rPr lang="el-GR" sz="4000" b="1" dirty="0" smtClean="0">
                <a:solidFill>
                  <a:srgbClr val="C00000"/>
                </a:solidFill>
              </a:rPr>
              <a:t> καταστολή (</a:t>
            </a:r>
            <a:r>
              <a:rPr lang="en-US" sz="4000" b="1" dirty="0" smtClean="0">
                <a:solidFill>
                  <a:srgbClr val="C00000"/>
                </a:solidFill>
              </a:rPr>
              <a:t>Saccadic suppression)</a:t>
            </a:r>
            <a:endParaRPr lang="el-GR" sz="4000" b="1" dirty="0">
              <a:solidFill>
                <a:srgbClr val="C00000"/>
              </a:solidFill>
            </a:endParaRPr>
          </a:p>
        </p:txBody>
      </p:sp>
      <p:sp>
        <p:nvSpPr>
          <p:cNvPr id="3" name="Content Placeholder 2"/>
          <p:cNvSpPr>
            <a:spLocks noGrp="1"/>
          </p:cNvSpPr>
          <p:nvPr>
            <p:ph idx="1"/>
          </p:nvPr>
        </p:nvSpPr>
        <p:spPr/>
        <p:txBody>
          <a:bodyPr/>
          <a:lstStyle/>
          <a:p>
            <a:r>
              <a:rPr lang="el-GR" dirty="0" smtClean="0"/>
              <a:t>Κατά την διάρκεια των </a:t>
            </a:r>
            <a:r>
              <a:rPr lang="el-GR" dirty="0" err="1" smtClean="0"/>
              <a:t>σακκαδικών</a:t>
            </a:r>
            <a:r>
              <a:rPr lang="el-GR" dirty="0" smtClean="0"/>
              <a:t> κινήσεων η όραση καταστέλλεται γιατί η εικόνα κινείται με μεγάλη ταχύτητα πάνω στον αμφιβληστροειδή και αυτό θα δημιουργούσε τεράστια παραμόρφωση και «θόρυβο» στην εικόνα.</a:t>
            </a:r>
          </a:p>
          <a:p>
            <a:r>
              <a:rPr lang="el-GR" dirty="0" smtClean="0"/>
              <a:t>Ο ακριβής μηχανισμός της καταστολής είναι άγνωστος.</a:t>
            </a:r>
            <a:endParaRPr lang="el-GR" dirty="0"/>
          </a:p>
        </p:txBody>
      </p:sp>
    </p:spTree>
    <p:extLst>
      <p:ext uri="{BB962C8B-B14F-4D97-AF65-F5344CB8AC3E}">
        <p14:creationId xmlns:p14="http://schemas.microsoft.com/office/powerpoint/2010/main" val="2299933761"/>
      </p:ext>
    </p:extLst>
  </p:cSld>
  <p:clrMapOvr>
    <a:masterClrMapping/>
  </p:clrMapOvr>
  <p:timing>
    <p:tnLst>
      <p:par>
        <p:cTn id="1" dur="indefinite" restart="never" nodeType="tmRoot"/>
      </p:par>
    </p:tnLst>
  </p:timing>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b="1" dirty="0" smtClean="0">
                <a:solidFill>
                  <a:srgbClr val="FF0000"/>
                </a:solidFill>
              </a:rPr>
              <a:t>Πως κινείται το μάτι κατά την ανάγνωση</a:t>
            </a:r>
            <a:endParaRPr lang="el-GR" sz="4000"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700808"/>
            <a:ext cx="8640960" cy="41044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7315451"/>
      </p:ext>
    </p:extLst>
  </p:cSld>
  <p:clrMapOvr>
    <a:masterClrMapping/>
  </p:clrMapOvr>
  <p:timing>
    <p:tnLst>
      <p:par>
        <p:cTn id="1" dur="indefinite" restart="never" nodeType="tmRoot"/>
      </p:par>
    </p:tnLst>
  </p:timing>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Rectangle 2"/>
          <p:cNvSpPr>
            <a:spLocks noGrp="1" noChangeArrowheads="1"/>
          </p:cNvSpPr>
          <p:nvPr>
            <p:ph type="title"/>
          </p:nvPr>
        </p:nvSpPr>
        <p:spPr/>
        <p:txBody>
          <a:bodyPr/>
          <a:lstStyle/>
          <a:p>
            <a:r>
              <a:rPr lang="el-GR" sz="3600" b="1" smtClean="0">
                <a:solidFill>
                  <a:schemeClr val="folHlink"/>
                </a:solidFill>
              </a:rPr>
              <a:t>ΟΦΘΑΛΜΙΚΕΣ ΚΙΝΗΣΕΙΣ ΚΑΤΑ ΤΗΝ ΑΝΑΓΝΩΣΗ (ΟΚΑ)</a:t>
            </a:r>
          </a:p>
        </p:txBody>
      </p:sp>
      <p:pic>
        <p:nvPicPr>
          <p:cNvPr id="102403" name="Picture 3" descr="Diagrama typou klimakas"/>
          <p:cNvPicPr>
            <a:picLocks noGrp="1" noChangeAspect="1" noChangeArrowheads="1"/>
          </p:cNvPicPr>
          <p:nvPr>
            <p:ph idx="1"/>
          </p:nvPr>
        </p:nvPicPr>
        <p:blipFill>
          <a:blip r:embed="rId2" cstate="print">
            <a:lum bright="-12000"/>
            <a:extLst>
              <a:ext uri="{28A0092B-C50C-407E-A947-70E740481C1C}">
                <a14:useLocalDpi xmlns:a14="http://schemas.microsoft.com/office/drawing/2010/main" val="0"/>
              </a:ext>
            </a:extLst>
          </a:blip>
          <a:srcRect/>
          <a:stretch>
            <a:fillRect/>
          </a:stretch>
        </p:blipFill>
        <p:spPr>
          <a:xfrm>
            <a:off x="1187450" y="1390650"/>
            <a:ext cx="6480175" cy="4735513"/>
          </a:xfrm>
          <a:noFill/>
        </p:spPr>
      </p:pic>
    </p:spTree>
  </p:cSld>
  <p:clrMapOvr>
    <a:masterClrMapping/>
  </p:clrMapOvr>
  <p:timing>
    <p:tnLst>
      <p:par>
        <p:cTn id="1" dur="indefinite" restart="never" nodeType="tmRoot"/>
      </p:par>
    </p:tnLst>
  </p:timing>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b="1" dirty="0">
                <a:solidFill>
                  <a:srgbClr val="FF0000"/>
                </a:solidFill>
              </a:rPr>
              <a:t>ΟΦΘΑΛΜΙΚΕΣ ΚΙΝΗΣΕΙΣ ΚΑΤΆ ΤΗΝ </a:t>
            </a:r>
            <a:r>
              <a:rPr lang="el-GR" sz="4000" b="1" dirty="0" smtClean="0">
                <a:solidFill>
                  <a:srgbClr val="FF0000"/>
                </a:solidFill>
              </a:rPr>
              <a:t>ΑΝΑΓΝΩΣΗ</a:t>
            </a:r>
            <a:r>
              <a:rPr lang="en-US" b="1" dirty="0" smtClean="0">
                <a:solidFill>
                  <a:srgbClr val="FF0000"/>
                </a:solidFill>
              </a:rPr>
              <a:t> </a:t>
            </a:r>
            <a:endParaRPr lang="el-GR" dirty="0"/>
          </a:p>
        </p:txBody>
      </p:sp>
      <p:sp>
        <p:nvSpPr>
          <p:cNvPr id="3" name="Content Placeholder 2"/>
          <p:cNvSpPr>
            <a:spLocks noGrp="1"/>
          </p:cNvSpPr>
          <p:nvPr>
            <p:ph idx="1"/>
          </p:nvPr>
        </p:nvSpPr>
        <p:spPr/>
        <p:txBody>
          <a:bodyPr/>
          <a:lstStyle/>
          <a:p>
            <a:endParaRPr lang="el-GR" dirty="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610132"/>
            <a:ext cx="8712968" cy="50669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59856824"/>
      </p:ext>
    </p:extLst>
  </p:cSld>
  <p:clrMapOvr>
    <a:masterClrMapping/>
  </p:clrMapOvr>
  <p:timing>
    <p:tnLst>
      <p:par>
        <p:cTn id="1" dur="indefinite" restart="never" nodeType="tmRoot"/>
      </p:par>
    </p:tnLst>
  </p:timing>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solidFill>
                  <a:srgbClr val="FF0000"/>
                </a:solidFill>
              </a:rPr>
              <a:t>          EOG</a:t>
            </a:r>
            <a:endParaRPr lang="el-GR" sz="5400"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7" y="0"/>
            <a:ext cx="3166547" cy="27089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85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5537" y="2492896"/>
            <a:ext cx="7704856" cy="424847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78410382"/>
      </p:ext>
    </p:extLst>
  </p:cSld>
  <p:clrMapOvr>
    <a:masterClrMapping/>
  </p:clrMapOvr>
  <p:timing>
    <p:tnLst>
      <p:par>
        <p:cTn id="1" dur="indefinite" restart="never" nodeType="tmRoot"/>
      </p:par>
    </p:tnLst>
  </p:timing>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5400" b="1" dirty="0" smtClean="0">
                <a:solidFill>
                  <a:srgbClr val="FF0000"/>
                </a:solidFill>
              </a:rPr>
              <a:t>EOG</a:t>
            </a:r>
            <a:endParaRPr lang="el-GR" sz="5400"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619672" y="1206446"/>
            <a:ext cx="6120680" cy="5397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364155256"/>
      </p:ext>
    </p:extLst>
  </p:cSld>
  <p:clrMapOvr>
    <a:masterClrMapping/>
  </p:clrMapOvr>
  <p:timing>
    <p:tnLst>
      <p:par>
        <p:cTn id="1" dur="indefinite" restart="never" nodeType="tmRoot"/>
      </p:par>
    </p:tnLst>
  </p:timing>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l-GR" sz="4000" b="1" dirty="0" smtClean="0">
                <a:solidFill>
                  <a:srgbClr val="FF0000"/>
                </a:solidFill>
              </a:rPr>
              <a:t>ΟΦΘΑΛΜΙΚΕΣ ΚΙΝΗΣΕΙΣ ΚΑΤΆ ΤΗΝ ΑΝΑΓΝΩΣΗ – </a:t>
            </a:r>
            <a:r>
              <a:rPr lang="en-US" sz="4000" b="1" dirty="0" smtClean="0">
                <a:solidFill>
                  <a:srgbClr val="FF0000"/>
                </a:solidFill>
              </a:rPr>
              <a:t>EOG </a:t>
            </a:r>
            <a:endParaRPr lang="el-GR" sz="4000"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4450"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31000"/>
                    </a14:imgEffect>
                    <a14:imgEffect>
                      <a14:brightnessContrast bright="2000" contrast="-24000"/>
                    </a14:imgEffect>
                  </a14:imgLayer>
                </a14:imgProps>
              </a:ext>
              <a:ext uri="{28A0092B-C50C-407E-A947-70E740481C1C}">
                <a14:useLocalDpi xmlns:a14="http://schemas.microsoft.com/office/drawing/2010/main" val="0"/>
              </a:ext>
            </a:extLst>
          </a:blip>
          <a:srcRect/>
          <a:stretch>
            <a:fillRect/>
          </a:stretch>
        </p:blipFill>
        <p:spPr bwMode="auto">
          <a:xfrm>
            <a:off x="342092" y="1412776"/>
            <a:ext cx="8550388" cy="53103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72633859"/>
      </p:ext>
    </p:extLst>
  </p:cSld>
  <p:clrMapOvr>
    <a:masterClrMapping/>
  </p:clrMapOvr>
  <p:timing>
    <p:tnLst>
      <p:par>
        <p:cTn id="1" dur="indefinite" restart="never" nodeType="tmRoot"/>
      </p:par>
    </p:tnLst>
  </p:timing>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4000" b="1" dirty="0">
                <a:solidFill>
                  <a:srgbClr val="FF0000"/>
                </a:solidFill>
              </a:rPr>
              <a:t>ΟΦΘΑΛΜΙΚΕΣ ΚΙΝΗΣΕΙΣ ΚΑΤΆ ΤΗΝ ΑΝΑΓΝΩΣΗ – </a:t>
            </a:r>
            <a:r>
              <a:rPr lang="en-US" sz="4000" b="1" dirty="0">
                <a:solidFill>
                  <a:srgbClr val="FF0000"/>
                </a:solidFill>
              </a:rPr>
              <a:t>EOG </a:t>
            </a:r>
            <a:endParaRPr lang="el-GR" sz="4000" dirty="0"/>
          </a:p>
        </p:txBody>
      </p:sp>
      <p:sp>
        <p:nvSpPr>
          <p:cNvPr id="3" name="Content Placeholder 2"/>
          <p:cNvSpPr>
            <a:spLocks noGrp="1"/>
          </p:cNvSpPr>
          <p:nvPr>
            <p:ph idx="1"/>
          </p:nvPr>
        </p:nvSpPr>
        <p:spPr/>
        <p:txBody>
          <a:bodyPr/>
          <a:lstStyle/>
          <a:p>
            <a:endParaRPr lang="el-GR" dirty="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412777"/>
            <a:ext cx="9143999"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4004179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981975"/>
      </p:ext>
    </p:extLst>
  </p:cSld>
  <p:clrMapOvr>
    <a:masterClrMapping/>
  </p:clrMapOvr>
  <p:timing>
    <p:tnLst>
      <p:par>
        <p:cTn id="1" dur="indefinite" restart="never" nodeType="tmRoot"/>
      </p:par>
    </p:tnLst>
  </p:timing>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INFRA RED OCULOGRAPHY</a:t>
            </a:r>
            <a:r>
              <a:rPr lang="en-US" dirty="0" smtClean="0"/>
              <a:t> </a:t>
            </a:r>
            <a:endParaRPr lang="el-GR" dirty="0"/>
          </a:p>
        </p:txBody>
      </p:sp>
      <p:sp>
        <p:nvSpPr>
          <p:cNvPr id="3" name="Content Placeholder 2"/>
          <p:cNvSpPr>
            <a:spLocks noGrp="1"/>
          </p:cNvSpPr>
          <p:nvPr>
            <p:ph idx="1"/>
          </p:nvPr>
        </p:nvSpPr>
        <p:spPr/>
        <p:txBody>
          <a:bodyPr/>
          <a:lstStyle/>
          <a:p>
            <a:endParaRPr lang="el-GR" dirty="0"/>
          </a:p>
        </p:txBody>
      </p:sp>
      <p:pic>
        <p:nvPicPr>
          <p:cNvPr id="110594"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17000"/>
                    </a14:imgEffect>
                    <a14:imgEffect>
                      <a14:brightnessContrast contrast="1000"/>
                    </a14:imgEffect>
                  </a14:imgLayer>
                </a14:imgProps>
              </a:ext>
              <a:ext uri="{28A0092B-C50C-407E-A947-70E740481C1C}">
                <a14:useLocalDpi xmlns:a14="http://schemas.microsoft.com/office/drawing/2010/main" val="0"/>
              </a:ext>
            </a:extLst>
          </a:blip>
          <a:srcRect/>
          <a:stretch>
            <a:fillRect/>
          </a:stretch>
        </p:blipFill>
        <p:spPr bwMode="auto">
          <a:xfrm>
            <a:off x="755576" y="1694939"/>
            <a:ext cx="7704856" cy="50448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35521025"/>
      </p:ext>
    </p:extLst>
  </p:cSld>
  <p:clrMapOvr>
    <a:masterClrMapping/>
  </p:clrMapOvr>
  <p:timing>
    <p:tnLst>
      <p:par>
        <p:cTn id="1" dur="indefinite" restart="never" nodeType="tmRoot"/>
      </p:par>
    </p:tnLst>
  </p:timing>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rgbClr val="FF0000"/>
                </a:solidFill>
              </a:rPr>
              <a:t>IRO</a:t>
            </a:r>
            <a:endParaRPr lang="el-GR" sz="4800"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85775" y="1412776"/>
            <a:ext cx="8190681" cy="51125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38144164"/>
      </p:ext>
    </p:extLst>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sz="5400" b="1" dirty="0" smtClean="0">
                <a:solidFill>
                  <a:srgbClr val="FF0000"/>
                </a:solidFill>
              </a:rPr>
              <a:t>IRO</a:t>
            </a:r>
            <a:r>
              <a:rPr lang="en-US" dirty="0" smtClean="0"/>
              <a:t> </a:t>
            </a:r>
            <a:endParaRPr lang="el-GR" dirty="0"/>
          </a:p>
        </p:txBody>
      </p:sp>
      <p:sp>
        <p:nvSpPr>
          <p:cNvPr id="3" name="Content Placeholder 2"/>
          <p:cNvSpPr>
            <a:spLocks noGrp="1"/>
          </p:cNvSpPr>
          <p:nvPr>
            <p:ph idx="1"/>
          </p:nvPr>
        </p:nvSpPr>
        <p:spPr>
          <a:xfrm>
            <a:off x="457200" y="1600200"/>
            <a:ext cx="8229600" cy="5149788"/>
          </a:xfrm>
        </p:spPr>
        <p:txBody>
          <a:bodyPr/>
          <a:lstStyle/>
          <a:p>
            <a:endParaRPr lang="el-GR"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1268760"/>
            <a:ext cx="8064896" cy="548122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906093290"/>
      </p:ext>
    </p:extLst>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bg>
      <p:bgPr>
        <a:solidFill>
          <a:schemeClr val="accent1">
            <a:alpha val="87057"/>
          </a:schemeClr>
        </a:solidFill>
        <a:effectLst/>
      </p:bgPr>
    </p:bg>
    <p:spTree>
      <p:nvGrpSpPr>
        <p:cNvPr id="1" name=""/>
        <p:cNvGrpSpPr/>
        <p:nvPr/>
      </p:nvGrpSpPr>
      <p:grpSpPr>
        <a:xfrm>
          <a:off x="0" y="0"/>
          <a:ext cx="0" cy="0"/>
          <a:chOff x="0" y="0"/>
          <a:chExt cx="0" cy="0"/>
        </a:xfrm>
      </p:grpSpPr>
      <p:sp>
        <p:nvSpPr>
          <p:cNvPr id="103426" name="1 - Τίτλος"/>
          <p:cNvSpPr>
            <a:spLocks noGrp="1"/>
          </p:cNvSpPr>
          <p:nvPr>
            <p:ph type="title"/>
          </p:nvPr>
        </p:nvSpPr>
        <p:spPr/>
        <p:txBody>
          <a:bodyPr/>
          <a:lstStyle/>
          <a:p>
            <a:endParaRPr lang="el-GR" smtClean="0"/>
          </a:p>
        </p:txBody>
      </p:sp>
      <p:sp>
        <p:nvSpPr>
          <p:cNvPr id="103427" name="2 - Θέση περιεχομένου"/>
          <p:cNvSpPr>
            <a:spLocks noGrp="1"/>
          </p:cNvSpPr>
          <p:nvPr>
            <p:ph idx="1"/>
          </p:nvPr>
        </p:nvSpPr>
        <p:spPr/>
        <p:txBody>
          <a:bodyPr/>
          <a:lstStyle/>
          <a:p>
            <a:endParaRPr lang="el-GR" smtClean="0"/>
          </a:p>
        </p:txBody>
      </p:sp>
      <p:graphicFrame>
        <p:nvGraphicFramePr>
          <p:cNvPr id="103428" name="Object 2"/>
          <p:cNvGraphicFramePr>
            <a:graphicFrameLocks noChangeAspect="1"/>
          </p:cNvGraphicFramePr>
          <p:nvPr/>
        </p:nvGraphicFramePr>
        <p:xfrm>
          <a:off x="468313" y="188913"/>
          <a:ext cx="8001000" cy="6091237"/>
        </p:xfrm>
        <a:graphic>
          <a:graphicData uri="http://schemas.openxmlformats.org/presentationml/2006/ole">
            <mc:AlternateContent xmlns:mc="http://schemas.openxmlformats.org/markup-compatibility/2006">
              <mc:Choice xmlns:v="urn:schemas-microsoft-com:vml" Requires="v">
                <p:oleObj spid="_x0000_s103478" name="Document" r:id="rId3" imgW="5275817" imgH="5308787" progId="Word.Document.8">
                  <p:embed/>
                </p:oleObj>
              </mc:Choice>
              <mc:Fallback>
                <p:oleObj name="Document" r:id="rId3" imgW="5275817" imgH="5308787" progId="Word.Document.8">
                  <p:embed/>
                  <p:pic>
                    <p:nvPicPr>
                      <p:cNvPr id="0" name="Picture 11"/>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8313" y="188913"/>
                        <a:ext cx="8001000" cy="60912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iming>
    <p:tnLst>
      <p:par>
        <p:cTn id="1" dur="indefinite" restart="never" nodeType="tmRoot"/>
      </p:par>
    </p:tnLst>
  </p:timing>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Rectangle 2"/>
          <p:cNvSpPr>
            <a:spLocks noGrp="1" noChangeArrowheads="1"/>
          </p:cNvSpPr>
          <p:nvPr>
            <p:ph type="title"/>
          </p:nvPr>
        </p:nvSpPr>
        <p:spPr/>
        <p:txBody>
          <a:bodyPr/>
          <a:lstStyle/>
          <a:p>
            <a:r>
              <a:rPr lang="el-GR" sz="3600" b="1" smtClean="0">
                <a:solidFill>
                  <a:srgbClr val="FF3300"/>
                </a:solidFill>
              </a:rPr>
              <a:t>ΕΡΕΥΝΑ </a:t>
            </a:r>
            <a:r>
              <a:rPr lang="en-US" sz="3600" b="1" smtClean="0">
                <a:solidFill>
                  <a:srgbClr val="FF3300"/>
                </a:solidFill>
              </a:rPr>
              <a:t>Dickinson &amp; Fotinakis</a:t>
            </a:r>
            <a:r>
              <a:rPr lang="el-GR" sz="3600" b="1" smtClean="0">
                <a:solidFill>
                  <a:srgbClr val="FF3300"/>
                </a:solidFill>
              </a:rPr>
              <a:t> (</a:t>
            </a:r>
            <a:r>
              <a:rPr lang="en-US" sz="3600" b="1" smtClean="0">
                <a:solidFill>
                  <a:srgbClr val="FF3300"/>
                </a:solidFill>
              </a:rPr>
              <a:t>2000)</a:t>
            </a:r>
            <a:r>
              <a:rPr lang="el-GR" sz="3600" b="1" smtClean="0">
                <a:solidFill>
                  <a:srgbClr val="FF3300"/>
                </a:solidFill>
              </a:rPr>
              <a:t> - ΣΤΟΧΟΙ</a:t>
            </a:r>
          </a:p>
        </p:txBody>
      </p:sp>
      <p:sp>
        <p:nvSpPr>
          <p:cNvPr id="104451" name="Rectangle 3"/>
          <p:cNvSpPr>
            <a:spLocks noGrp="1" noChangeArrowheads="1"/>
          </p:cNvSpPr>
          <p:nvPr>
            <p:ph type="body" idx="1"/>
          </p:nvPr>
        </p:nvSpPr>
        <p:spPr/>
        <p:txBody>
          <a:bodyPr/>
          <a:lstStyle/>
          <a:p>
            <a:r>
              <a:rPr lang="el-GR" b="1" smtClean="0">
                <a:solidFill>
                  <a:srgbClr val="FF9900"/>
                </a:solidFill>
              </a:rPr>
              <a:t>Να καταδείξει τους περιορισμούς που τα βοηθήματα χαμηλής όρασης επιβάλλουν στους χρήστες και ο μηχανισμός μέσω του οποίου μπορεί κάτι τέτοιο να συμβαίνει</a:t>
            </a:r>
          </a:p>
          <a:p>
            <a:r>
              <a:rPr lang="el-GR" b="1" smtClean="0">
                <a:solidFill>
                  <a:srgbClr val="FF9900"/>
                </a:solidFill>
              </a:rPr>
              <a:t>Η επίδραση των βοηθημάτων στο προφίλ των Οφθαλμικών Κινήσεων κατά την Ανάγνωση (ΟΚΑ). </a:t>
            </a:r>
          </a:p>
        </p:txBody>
      </p:sp>
    </p:spTree>
  </p:cSld>
  <p:clrMapOvr>
    <a:masterClrMapping/>
  </p:clrMapOvr>
  <p:timing>
    <p:tnLst>
      <p:par>
        <p:cTn id="1" dur="indefinite" restart="never" nodeType="tmRoot"/>
      </p:par>
    </p:tnLst>
  </p:timing>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Rectangle 2"/>
          <p:cNvSpPr>
            <a:spLocks noGrp="1" noChangeArrowheads="1"/>
          </p:cNvSpPr>
          <p:nvPr>
            <p:ph type="title"/>
          </p:nvPr>
        </p:nvSpPr>
        <p:spPr/>
        <p:txBody>
          <a:bodyPr/>
          <a:lstStyle/>
          <a:p>
            <a:r>
              <a:rPr lang="el-GR" sz="3200" b="1" smtClean="0">
                <a:solidFill>
                  <a:srgbClr val="FF3300"/>
                </a:solidFill>
              </a:rPr>
              <a:t>ΜΕΘΟΔΟΙ - ΠΕΙΡΑΜΑΤΙΚΑ ΔΕΔΟΜΕΝΑ </a:t>
            </a:r>
          </a:p>
        </p:txBody>
      </p:sp>
      <p:sp>
        <p:nvSpPr>
          <p:cNvPr id="105475" name="Rectangle 3"/>
          <p:cNvSpPr>
            <a:spLocks noGrp="1" noChangeArrowheads="1"/>
          </p:cNvSpPr>
          <p:nvPr>
            <p:ph type="body" idx="1"/>
          </p:nvPr>
        </p:nvSpPr>
        <p:spPr/>
        <p:txBody>
          <a:bodyPr/>
          <a:lstStyle/>
          <a:p>
            <a:pPr>
              <a:lnSpc>
                <a:spcPct val="80000"/>
              </a:lnSpc>
            </a:pPr>
            <a:r>
              <a:rPr lang="el-GR" sz="2800" b="1" smtClean="0">
                <a:solidFill>
                  <a:srgbClr val="FFFF00"/>
                </a:solidFill>
              </a:rPr>
              <a:t>Φυσιολογικοί, νεαροί παρατηρητές</a:t>
            </a:r>
          </a:p>
          <a:p>
            <a:pPr>
              <a:lnSpc>
                <a:spcPct val="80000"/>
              </a:lnSpc>
            </a:pPr>
            <a:r>
              <a:rPr lang="el-GR" sz="2800" b="1" smtClean="0">
                <a:solidFill>
                  <a:srgbClr val="FFFF00"/>
                </a:solidFill>
              </a:rPr>
              <a:t>Δύο μεγεθυντικοί φακοί (3</a:t>
            </a:r>
            <a:r>
              <a:rPr lang="en-US" sz="2800" b="1" smtClean="0">
                <a:solidFill>
                  <a:srgbClr val="FFFF00"/>
                </a:solidFill>
              </a:rPr>
              <a:t>x </a:t>
            </a:r>
            <a:r>
              <a:rPr lang="el-GR" sz="2800" b="1" smtClean="0">
                <a:solidFill>
                  <a:srgbClr val="FFFF00"/>
                </a:solidFill>
              </a:rPr>
              <a:t>και 6</a:t>
            </a:r>
            <a:r>
              <a:rPr lang="en-US" sz="2800" b="1" smtClean="0">
                <a:solidFill>
                  <a:srgbClr val="FFFF00"/>
                </a:solidFill>
              </a:rPr>
              <a:t>x nominal – 3x </a:t>
            </a:r>
            <a:r>
              <a:rPr lang="el-GR" sz="2800" b="1" smtClean="0">
                <a:solidFill>
                  <a:srgbClr val="FFFF00"/>
                </a:solidFill>
              </a:rPr>
              <a:t>και 7</a:t>
            </a:r>
            <a:r>
              <a:rPr lang="en-US" sz="2800" b="1" smtClean="0">
                <a:solidFill>
                  <a:srgbClr val="FFFF00"/>
                </a:solidFill>
              </a:rPr>
              <a:t>x </a:t>
            </a:r>
            <a:r>
              <a:rPr lang="el-GR" sz="2800" b="1" smtClean="0">
                <a:solidFill>
                  <a:srgbClr val="FFFF00"/>
                </a:solidFill>
              </a:rPr>
              <a:t>κατά </a:t>
            </a:r>
            <a:r>
              <a:rPr lang="en-US" sz="2800" b="1" smtClean="0">
                <a:solidFill>
                  <a:srgbClr val="FFFF00"/>
                </a:solidFill>
              </a:rPr>
              <a:t>Bailey,1981)</a:t>
            </a:r>
            <a:r>
              <a:rPr lang="el-GR" sz="2800" b="1" smtClean="0">
                <a:solidFill>
                  <a:srgbClr val="FFFF00"/>
                </a:solidFill>
              </a:rPr>
              <a:t> καθώς και κείμενο </a:t>
            </a:r>
            <a:r>
              <a:rPr lang="en-US" sz="2800" b="1" smtClean="0">
                <a:solidFill>
                  <a:srgbClr val="FFFF00"/>
                </a:solidFill>
              </a:rPr>
              <a:t>Large print 1.8x</a:t>
            </a:r>
          </a:p>
          <a:p>
            <a:pPr>
              <a:lnSpc>
                <a:spcPct val="80000"/>
              </a:lnSpc>
            </a:pPr>
            <a:r>
              <a:rPr lang="el-GR" sz="2800" b="1" smtClean="0">
                <a:solidFill>
                  <a:srgbClr val="FFFF00"/>
                </a:solidFill>
              </a:rPr>
              <a:t>Δύο διαφορετικές αποστάσεις φακού-οφθαλμού (35 και 10 εκατοστά), οπότε 4 διαφορετικά μεγέθη οπτικού πεδίου</a:t>
            </a:r>
            <a:endParaRPr lang="en-US" sz="2800" b="1" smtClean="0">
              <a:solidFill>
                <a:srgbClr val="FFFF00"/>
              </a:solidFill>
            </a:endParaRPr>
          </a:p>
          <a:p>
            <a:pPr>
              <a:lnSpc>
                <a:spcPct val="80000"/>
              </a:lnSpc>
            </a:pPr>
            <a:r>
              <a:rPr lang="el-GR" sz="2800" b="1" smtClean="0">
                <a:solidFill>
                  <a:srgbClr val="FFFF00"/>
                </a:solidFill>
              </a:rPr>
              <a:t>Καταγραφή ΟΚΑ μέσω </a:t>
            </a:r>
            <a:r>
              <a:rPr lang="en-US" sz="2800" b="1" smtClean="0">
                <a:solidFill>
                  <a:srgbClr val="FFFF00"/>
                </a:solidFill>
              </a:rPr>
              <a:t>IRO</a:t>
            </a:r>
            <a:r>
              <a:rPr lang="el-GR" sz="2800" b="1" smtClean="0">
                <a:solidFill>
                  <a:srgbClr val="FFFF00"/>
                </a:solidFill>
              </a:rPr>
              <a:t> και ανάλυση των παραμέτρων τους</a:t>
            </a:r>
          </a:p>
          <a:p>
            <a:pPr>
              <a:lnSpc>
                <a:spcPct val="80000"/>
              </a:lnSpc>
            </a:pPr>
            <a:r>
              <a:rPr lang="el-GR" sz="2800" b="1" smtClean="0">
                <a:solidFill>
                  <a:srgbClr val="FFFF00"/>
                </a:solidFill>
              </a:rPr>
              <a:t>Επανάληψη μετρήσεων και με περιορισμό των κινήσεων της κεφαλής </a:t>
            </a:r>
          </a:p>
          <a:p>
            <a:pPr>
              <a:lnSpc>
                <a:spcPct val="80000"/>
              </a:lnSpc>
            </a:pPr>
            <a:endParaRPr lang="el-GR" sz="2800" b="1" smtClean="0">
              <a:solidFill>
                <a:srgbClr val="FFFF00"/>
              </a:solidFill>
            </a:endParaRPr>
          </a:p>
        </p:txBody>
      </p:sp>
    </p:spTree>
  </p:cSld>
  <p:clrMapOvr>
    <a:masterClrMapping/>
  </p:clrMapOvr>
  <p:timing>
    <p:tnLst>
      <p:par>
        <p:cTn id="1" dur="indefinite" restart="never" nodeType="tmRoot"/>
      </p:par>
    </p:tnLst>
  </p:timing>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6498" name="Rectangle 2"/>
          <p:cNvSpPr>
            <a:spLocks noGrp="1" noChangeArrowheads="1"/>
          </p:cNvSpPr>
          <p:nvPr>
            <p:ph type="title"/>
          </p:nvPr>
        </p:nvSpPr>
        <p:spPr>
          <a:xfrm>
            <a:off x="457200" y="0"/>
            <a:ext cx="8229600" cy="1196975"/>
          </a:xfrm>
        </p:spPr>
        <p:txBody>
          <a:bodyPr/>
          <a:lstStyle/>
          <a:p>
            <a:r>
              <a:rPr lang="el-GR" sz="3600" b="1" smtClean="0">
                <a:solidFill>
                  <a:srgbClr val="FF3300"/>
                </a:solidFill>
              </a:rPr>
              <a:t>ΤΑ ΑΠΟΤΕΛΕΣΜΑΤΑ ΣΕ ΕΙΚΟΝΑ</a:t>
            </a:r>
          </a:p>
        </p:txBody>
      </p:sp>
      <p:sp>
        <p:nvSpPr>
          <p:cNvPr id="106499" name="Rectangle 3"/>
          <p:cNvSpPr>
            <a:spLocks noGrp="1" noChangeArrowheads="1"/>
          </p:cNvSpPr>
          <p:nvPr>
            <p:ph type="body" sz="half" idx="1"/>
          </p:nvPr>
        </p:nvSpPr>
        <p:spPr>
          <a:xfrm>
            <a:off x="250825" y="1125538"/>
            <a:ext cx="4259263" cy="5327650"/>
          </a:xfrm>
        </p:spPr>
        <p:txBody>
          <a:bodyPr/>
          <a:lstStyle/>
          <a:p>
            <a:pPr>
              <a:lnSpc>
                <a:spcPct val="90000"/>
              </a:lnSpc>
            </a:pPr>
            <a:r>
              <a:rPr lang="el-GR" sz="2800" b="1" smtClean="0">
                <a:solidFill>
                  <a:srgbClr val="FFFF00"/>
                </a:solidFill>
              </a:rPr>
              <a:t>Η ταχύτητα ανάγνωσης μειώνεται σημαντικά με την αύξηση της μεγέθυνσης, και</a:t>
            </a:r>
            <a:r>
              <a:rPr lang="en-US" sz="2800" b="1" smtClean="0">
                <a:solidFill>
                  <a:srgbClr val="FFFF00"/>
                </a:solidFill>
              </a:rPr>
              <a:t>, </a:t>
            </a:r>
            <a:r>
              <a:rPr lang="el-GR" sz="2800" b="1" smtClean="0">
                <a:solidFill>
                  <a:srgbClr val="FFFF00"/>
                </a:solidFill>
              </a:rPr>
              <a:t>σε λιγότερο βαθμό, με την μείωση του ωφέλιμου οπτικού πεδίου που προσφέρει ο κάθε φακός ανάλογα και με την απόσταση φακού-οφθαλμού</a:t>
            </a:r>
          </a:p>
        </p:txBody>
      </p:sp>
      <p:pic>
        <p:nvPicPr>
          <p:cNvPr id="106500" name="Picture 4" descr="The effect of magnification"/>
          <p:cNvPicPr>
            <a:picLocks noGrp="1" noChangeAspect="1" noChangeArrowheads="1"/>
          </p:cNvPicPr>
          <p:nvPr>
            <p:ph sz="half" idx="2"/>
          </p:nvPr>
        </p:nvPicPr>
        <p:blipFill>
          <a:blip r:embed="rId2" cstate="print">
            <a:lum bright="-24000"/>
            <a:extLst>
              <a:ext uri="{28A0092B-C50C-407E-A947-70E740481C1C}">
                <a14:useLocalDpi xmlns:a14="http://schemas.microsoft.com/office/drawing/2010/main" val="0"/>
              </a:ext>
            </a:extLst>
          </a:blip>
          <a:srcRect/>
          <a:stretch>
            <a:fillRect/>
          </a:stretch>
        </p:blipFill>
        <p:spPr>
          <a:xfrm>
            <a:off x="4500563" y="1341438"/>
            <a:ext cx="4643437" cy="4608512"/>
          </a:xfrm>
          <a:noFill/>
        </p:spPr>
      </p:pic>
    </p:spTree>
  </p:cSld>
  <p:clrMapOvr>
    <a:masterClrMapping/>
  </p:clrMapOvr>
  <p:timing>
    <p:tnLst>
      <p:par>
        <p:cTn id="1" dur="indefinite" restart="never" nodeType="tmRoot"/>
      </p:par>
    </p:tnLst>
  </p:timing>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Rectangle 2"/>
          <p:cNvSpPr>
            <a:spLocks noGrp="1" noChangeArrowheads="1"/>
          </p:cNvSpPr>
          <p:nvPr>
            <p:ph type="title"/>
          </p:nvPr>
        </p:nvSpPr>
        <p:spPr>
          <a:xfrm>
            <a:off x="457200" y="0"/>
            <a:ext cx="8229600" cy="1125538"/>
          </a:xfrm>
        </p:spPr>
        <p:txBody>
          <a:bodyPr/>
          <a:lstStyle/>
          <a:p>
            <a:r>
              <a:rPr lang="el-GR" sz="3600" b="1" smtClean="0">
                <a:solidFill>
                  <a:srgbClr val="FF3300"/>
                </a:solidFill>
              </a:rPr>
              <a:t>ΤΑ ΑΠΟΤΕΛΕΣΜΑΤΑ ΣΕ ΕΙΚΟΝΑ</a:t>
            </a:r>
          </a:p>
        </p:txBody>
      </p:sp>
      <p:sp>
        <p:nvSpPr>
          <p:cNvPr id="107523" name="Rectangle 3"/>
          <p:cNvSpPr>
            <a:spLocks noGrp="1" noChangeArrowheads="1"/>
          </p:cNvSpPr>
          <p:nvPr>
            <p:ph type="body" sz="half" idx="1"/>
          </p:nvPr>
        </p:nvSpPr>
        <p:spPr>
          <a:xfrm>
            <a:off x="250825" y="1268413"/>
            <a:ext cx="3889375" cy="4857750"/>
          </a:xfrm>
        </p:spPr>
        <p:txBody>
          <a:bodyPr/>
          <a:lstStyle/>
          <a:p>
            <a:pPr>
              <a:lnSpc>
                <a:spcPct val="90000"/>
              </a:lnSpc>
            </a:pPr>
            <a:r>
              <a:rPr lang="el-GR" sz="2400" b="1" smtClean="0">
                <a:solidFill>
                  <a:srgbClr val="FFFF00"/>
                </a:solidFill>
              </a:rPr>
              <a:t>Με την αύξηση της μεγέθυνσης οι </a:t>
            </a:r>
            <a:r>
              <a:rPr lang="en-US" sz="2400" b="1" smtClean="0">
                <a:solidFill>
                  <a:srgbClr val="FFFF00"/>
                </a:solidFill>
              </a:rPr>
              <a:t>saccades </a:t>
            </a:r>
            <a:r>
              <a:rPr lang="el-GR" sz="2400" b="1" smtClean="0">
                <a:solidFill>
                  <a:srgbClr val="FFFF00"/>
                </a:solidFill>
              </a:rPr>
              <a:t>γίνονται μικρότερες σε αριθμό χαρακτήρων, οπότε και περισσότερες για μία γραμμή κειμένου, αλλά ταυτόχρονα δεν καλύπτουν σε γωνιακό μέγεθος ολόκληρη τη γραμμή κειμένου. </a:t>
            </a:r>
          </a:p>
        </p:txBody>
      </p:sp>
      <p:pic>
        <p:nvPicPr>
          <p:cNvPr id="107524" name="Picture 4" descr="Changes in the Saccadic Length"/>
          <p:cNvPicPr>
            <a:picLocks noGrp="1" noChangeAspect="1" noChangeArrowheads="1"/>
          </p:cNvPicPr>
          <p:nvPr>
            <p:ph sz="half" idx="2"/>
          </p:nvPr>
        </p:nvPicPr>
        <p:blipFill>
          <a:blip r:embed="rId2" cstate="print">
            <a:lum bright="-24000" contrast="6000"/>
            <a:extLst>
              <a:ext uri="{28A0092B-C50C-407E-A947-70E740481C1C}">
                <a14:useLocalDpi xmlns:a14="http://schemas.microsoft.com/office/drawing/2010/main" val="0"/>
              </a:ext>
            </a:extLst>
          </a:blip>
          <a:srcRect/>
          <a:stretch>
            <a:fillRect/>
          </a:stretch>
        </p:blipFill>
        <p:spPr>
          <a:xfrm>
            <a:off x="4211638" y="1195388"/>
            <a:ext cx="4681537" cy="4897437"/>
          </a:xfrm>
          <a:noFill/>
        </p:spPr>
      </p:pic>
    </p:spTree>
  </p:cSld>
  <p:clrMapOvr>
    <a:masterClrMapping/>
  </p:clrMapOvr>
  <p:timing>
    <p:tnLst>
      <p:par>
        <p:cTn id="1" dur="indefinite" restart="never" nodeType="tmRoot"/>
      </p:par>
    </p:tnLst>
  </p:timing>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8546" name="Rectangle 2"/>
          <p:cNvSpPr>
            <a:spLocks noGrp="1" noChangeArrowheads="1"/>
          </p:cNvSpPr>
          <p:nvPr>
            <p:ph type="title"/>
          </p:nvPr>
        </p:nvSpPr>
        <p:spPr/>
        <p:txBody>
          <a:bodyPr/>
          <a:lstStyle/>
          <a:p>
            <a:r>
              <a:rPr lang="el-GR" sz="3200" b="1" smtClean="0">
                <a:solidFill>
                  <a:srgbClr val="FF3300"/>
                </a:solidFill>
              </a:rPr>
              <a:t>ΤΟ ΠΡΟΦΙΛ ΤΩΝ ΟΦΘΑΛΜΙΚΩΝ ΚΙΝΗΣΕΩΝ ΚΑΤΑ ΤΗΝ ΑΝΑΓΝΩΣΗ</a:t>
            </a:r>
          </a:p>
        </p:txBody>
      </p:sp>
      <p:pic>
        <p:nvPicPr>
          <p:cNvPr id="108547" name="Picture 3" descr="Diagrama typou klimakas"/>
          <p:cNvPicPr>
            <a:picLocks noGrp="1" noChangeAspect="1" noChangeArrowheads="1"/>
          </p:cNvPicPr>
          <p:nvPr>
            <p:ph sz="half" idx="1"/>
          </p:nvPr>
        </p:nvPicPr>
        <p:blipFill>
          <a:blip r:embed="rId2" cstate="print">
            <a:lum bright="-6000"/>
            <a:extLst>
              <a:ext uri="{28A0092B-C50C-407E-A947-70E740481C1C}">
                <a14:useLocalDpi xmlns:a14="http://schemas.microsoft.com/office/drawing/2010/main" val="0"/>
              </a:ext>
            </a:extLst>
          </a:blip>
          <a:srcRect/>
          <a:stretch>
            <a:fillRect/>
          </a:stretch>
        </p:blipFill>
        <p:spPr>
          <a:xfrm>
            <a:off x="0" y="1844675"/>
            <a:ext cx="3708400" cy="3208338"/>
          </a:xfrm>
          <a:noFill/>
        </p:spPr>
      </p:pic>
      <p:pic>
        <p:nvPicPr>
          <p:cNvPr id="108548" name="Picture 4" descr="The effect of the magnifiers"/>
          <p:cNvPicPr>
            <a:picLocks noGrp="1" noChangeAspect="1" noChangeArrowheads="1"/>
          </p:cNvPicPr>
          <p:nvPr>
            <p:ph sz="half" idx="2"/>
          </p:nvPr>
        </p:nvPicPr>
        <p:blipFill>
          <a:blip r:embed="rId3" cstate="print">
            <a:lum bright="-18000"/>
            <a:extLst>
              <a:ext uri="{28A0092B-C50C-407E-A947-70E740481C1C}">
                <a14:useLocalDpi xmlns:a14="http://schemas.microsoft.com/office/drawing/2010/main" val="0"/>
              </a:ext>
            </a:extLst>
          </a:blip>
          <a:srcRect/>
          <a:stretch>
            <a:fillRect/>
          </a:stretch>
        </p:blipFill>
        <p:spPr>
          <a:xfrm>
            <a:off x="3995738" y="1916113"/>
            <a:ext cx="5148262" cy="4287837"/>
          </a:xfrm>
          <a:noFill/>
        </p:spPr>
      </p:pic>
    </p:spTree>
  </p:cSld>
  <p:clrMapOvr>
    <a:masterClrMapping/>
  </p:clrMapOvr>
  <p:timing>
    <p:tnLst>
      <p:par>
        <p:cTn id="1" dur="indefinite" restart="never" nodeType="tmRoot"/>
      </p:par>
    </p:tnLst>
  </p:timing>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9570" name="Rectangle 2"/>
          <p:cNvSpPr>
            <a:spLocks noGrp="1" noChangeArrowheads="1"/>
          </p:cNvSpPr>
          <p:nvPr>
            <p:ph type="title"/>
          </p:nvPr>
        </p:nvSpPr>
        <p:spPr/>
        <p:txBody>
          <a:bodyPr/>
          <a:lstStyle/>
          <a:p>
            <a:r>
              <a:rPr lang="el-GR" b="1" smtClean="0">
                <a:solidFill>
                  <a:srgbClr val="FF3300"/>
                </a:solidFill>
              </a:rPr>
              <a:t>ΣΥΜΠΕΡΑΣΜΑΤΑ</a:t>
            </a:r>
            <a:r>
              <a:rPr lang="el-GR" smtClean="0"/>
              <a:t>  </a:t>
            </a:r>
            <a:r>
              <a:rPr lang="el-GR" b="1" smtClean="0">
                <a:solidFill>
                  <a:srgbClr val="FF3300"/>
                </a:solidFill>
              </a:rPr>
              <a:t>Ι</a:t>
            </a:r>
          </a:p>
        </p:txBody>
      </p:sp>
      <p:sp>
        <p:nvSpPr>
          <p:cNvPr id="109571" name="Rectangle 3"/>
          <p:cNvSpPr>
            <a:spLocks noGrp="1" noChangeArrowheads="1"/>
          </p:cNvSpPr>
          <p:nvPr>
            <p:ph type="body" idx="1"/>
          </p:nvPr>
        </p:nvSpPr>
        <p:spPr/>
        <p:txBody>
          <a:bodyPr/>
          <a:lstStyle/>
          <a:p>
            <a:r>
              <a:rPr lang="en-US" sz="2800" b="1" smtClean="0">
                <a:solidFill>
                  <a:srgbClr val="FFFF00"/>
                </a:solidFill>
              </a:rPr>
              <a:t>H </a:t>
            </a:r>
            <a:r>
              <a:rPr lang="el-GR" sz="2800" b="1" smtClean="0">
                <a:solidFill>
                  <a:srgbClr val="FFFF00"/>
                </a:solidFill>
              </a:rPr>
              <a:t>ταχύτητα ανάγνωσης μειώνεται με την αύξηση της μεγέθυνσης. Οι σακκαδικές κινήσεις γίνονται κοντύτερες σε αριθμό χαρακτήρων οπότε και περισσότερες ανά γραμμή κειμένου</a:t>
            </a:r>
          </a:p>
          <a:p>
            <a:r>
              <a:rPr lang="el-GR" sz="2800" b="1" smtClean="0">
                <a:solidFill>
                  <a:srgbClr val="FFFF00"/>
                </a:solidFill>
              </a:rPr>
              <a:t>Η μείωση του ωφέλιμου οπτικού πεδίου οδηγεί σε σχετική μείωση της ταχύτητας ανάγνωσης που γίνεται σημαντικότερη όσο αυξάνει η μεγέθυνση. Το μέγεθος των </a:t>
            </a:r>
            <a:r>
              <a:rPr lang="en-US" sz="2800" b="1" smtClean="0">
                <a:solidFill>
                  <a:srgbClr val="FFFF00"/>
                </a:solidFill>
              </a:rPr>
              <a:t>saccades </a:t>
            </a:r>
            <a:r>
              <a:rPr lang="el-GR" sz="2800" b="1" smtClean="0">
                <a:solidFill>
                  <a:srgbClr val="FFFF00"/>
                </a:solidFill>
              </a:rPr>
              <a:t>κι εδώ επηρεάζεται αρνητικά.</a:t>
            </a: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Rectangle 2"/>
          <p:cNvSpPr>
            <a:spLocks noGrp="1" noChangeArrowheads="1"/>
          </p:cNvSpPr>
          <p:nvPr>
            <p:ph type="title"/>
          </p:nvPr>
        </p:nvSpPr>
        <p:spPr>
          <a:xfrm>
            <a:off x="457200" y="0"/>
            <a:ext cx="8229600" cy="1196975"/>
          </a:xfrm>
        </p:spPr>
        <p:txBody>
          <a:bodyPr/>
          <a:lstStyle/>
          <a:p>
            <a:pPr eaLnBrk="1" hangingPunct="1"/>
            <a:r>
              <a:rPr lang="el-GR" sz="4000" smtClean="0">
                <a:solidFill>
                  <a:srgbClr val="FF3300"/>
                </a:solidFill>
              </a:rPr>
              <a:t>1</a:t>
            </a:r>
            <a:r>
              <a:rPr lang="el-GR" sz="4000" smtClean="0"/>
              <a:t>. </a:t>
            </a:r>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sp>
        <p:nvSpPr>
          <p:cNvPr id="9219" name="Rectangle 4"/>
          <p:cNvSpPr>
            <a:spLocks noGrp="1" noChangeArrowheads="1"/>
          </p:cNvSpPr>
          <p:nvPr>
            <p:ph type="body" sz="half" idx="1"/>
          </p:nvPr>
        </p:nvSpPr>
        <p:spPr/>
        <p:txBody>
          <a:bodyPr/>
          <a:lstStyle/>
          <a:p>
            <a:pPr eaLnBrk="1" hangingPunct="1">
              <a:lnSpc>
                <a:spcPct val="90000"/>
              </a:lnSpc>
            </a:pPr>
            <a:r>
              <a:rPr lang="el-GR" sz="2400" b="1" smtClean="0">
                <a:solidFill>
                  <a:schemeClr val="bg1"/>
                </a:solidFill>
              </a:rPr>
              <a:t>Διακρίνεται κατ’αρχήν σε</a:t>
            </a:r>
            <a:r>
              <a:rPr lang="el-GR" sz="2400" smtClean="0">
                <a:solidFill>
                  <a:srgbClr val="FFFF00"/>
                </a:solidFill>
              </a:rPr>
              <a:t> </a:t>
            </a:r>
            <a:r>
              <a:rPr lang="en-US" sz="2400" smtClean="0">
                <a:solidFill>
                  <a:srgbClr val="FFFF00"/>
                </a:solidFill>
              </a:rPr>
              <a:t>: 1) </a:t>
            </a:r>
            <a:r>
              <a:rPr lang="el-GR" sz="2400" b="1" smtClean="0">
                <a:solidFill>
                  <a:srgbClr val="FFFF00"/>
                </a:solidFill>
              </a:rPr>
              <a:t>Γεροντικό</a:t>
            </a:r>
            <a:r>
              <a:rPr lang="el-GR" sz="2400" smtClean="0">
                <a:solidFill>
                  <a:srgbClr val="FFFF00"/>
                </a:solidFill>
              </a:rPr>
              <a:t> </a:t>
            </a:r>
            <a:r>
              <a:rPr lang="el-GR" sz="2400" b="1" smtClean="0">
                <a:solidFill>
                  <a:schemeClr val="bg1"/>
                </a:solidFill>
              </a:rPr>
              <a:t>και</a:t>
            </a:r>
            <a:r>
              <a:rPr lang="el-GR" sz="2400" smtClean="0">
                <a:solidFill>
                  <a:srgbClr val="FFFF00"/>
                </a:solidFill>
              </a:rPr>
              <a:t> 2) </a:t>
            </a:r>
            <a:r>
              <a:rPr lang="el-GR" sz="2400" b="1" smtClean="0">
                <a:solidFill>
                  <a:srgbClr val="FFFF00"/>
                </a:solidFill>
              </a:rPr>
              <a:t>Νεανικό</a:t>
            </a:r>
            <a:r>
              <a:rPr lang="el-GR" sz="2400" smtClean="0">
                <a:solidFill>
                  <a:srgbClr val="FFFF00"/>
                </a:solidFill>
              </a:rPr>
              <a:t> </a:t>
            </a:r>
            <a:r>
              <a:rPr lang="el-GR" sz="2400" b="1" smtClean="0">
                <a:solidFill>
                  <a:schemeClr val="bg1"/>
                </a:solidFill>
              </a:rPr>
              <a:t>(κυρίως νόσος του</a:t>
            </a:r>
            <a:r>
              <a:rPr lang="el-GR" sz="2400" smtClean="0">
                <a:solidFill>
                  <a:srgbClr val="FFFF00"/>
                </a:solidFill>
              </a:rPr>
              <a:t> </a:t>
            </a:r>
            <a:r>
              <a:rPr lang="en-US" sz="2400" b="1" smtClean="0">
                <a:solidFill>
                  <a:srgbClr val="FFFF00"/>
                </a:solidFill>
              </a:rPr>
              <a:t>Stardgardt</a:t>
            </a:r>
            <a:r>
              <a:rPr lang="en-US" sz="2400" smtClean="0">
                <a:solidFill>
                  <a:srgbClr val="FFFF00"/>
                </a:solidFill>
              </a:rPr>
              <a:t>).</a:t>
            </a:r>
          </a:p>
          <a:p>
            <a:pPr eaLnBrk="1" hangingPunct="1">
              <a:lnSpc>
                <a:spcPct val="90000"/>
              </a:lnSpc>
            </a:pPr>
            <a:r>
              <a:rPr lang="en-US" sz="2400" b="1" smtClean="0">
                <a:solidFill>
                  <a:srgbClr val="FFFF00"/>
                </a:solidFill>
              </a:rPr>
              <a:t>A</a:t>
            </a:r>
            <a:r>
              <a:rPr lang="el-GR" sz="2400" b="1" smtClean="0">
                <a:solidFill>
                  <a:srgbClr val="FFFF00"/>
                </a:solidFill>
              </a:rPr>
              <a:t>ιτιολογία</a:t>
            </a:r>
            <a:r>
              <a:rPr lang="en-US" sz="2400" b="1" smtClean="0">
                <a:solidFill>
                  <a:srgbClr val="FFFF00"/>
                </a:solidFill>
              </a:rPr>
              <a:t>:</a:t>
            </a:r>
            <a:r>
              <a:rPr lang="en-US" sz="2400" smtClean="0">
                <a:solidFill>
                  <a:srgbClr val="FFFF00"/>
                </a:solidFill>
              </a:rPr>
              <a:t> </a:t>
            </a:r>
            <a:r>
              <a:rPr lang="el-GR" sz="2400" b="1" smtClean="0">
                <a:solidFill>
                  <a:srgbClr val="FFFF00"/>
                </a:solidFill>
              </a:rPr>
              <a:t>Άγνωστη</a:t>
            </a:r>
            <a:r>
              <a:rPr lang="el-GR" sz="2400" smtClean="0">
                <a:solidFill>
                  <a:srgbClr val="FFFF00"/>
                </a:solidFill>
              </a:rPr>
              <a:t>, </a:t>
            </a:r>
            <a:r>
              <a:rPr lang="el-GR" sz="2400" b="1" smtClean="0">
                <a:solidFill>
                  <a:schemeClr val="bg1"/>
                </a:solidFill>
              </a:rPr>
              <a:t>κυρίως θεωρείται ότι ευθύνεται η χρόνια προσθετική επίδραση της</a:t>
            </a:r>
            <a:r>
              <a:rPr lang="el-GR" sz="2400" smtClean="0">
                <a:solidFill>
                  <a:srgbClr val="FFFF00"/>
                </a:solidFill>
              </a:rPr>
              <a:t> </a:t>
            </a:r>
            <a:r>
              <a:rPr lang="en-US" sz="2400" b="1" smtClean="0">
                <a:solidFill>
                  <a:srgbClr val="FFFF00"/>
                </a:solidFill>
              </a:rPr>
              <a:t>UV</a:t>
            </a:r>
            <a:r>
              <a:rPr lang="en-US" sz="2400" smtClean="0">
                <a:solidFill>
                  <a:srgbClr val="FFFF00"/>
                </a:solidFill>
              </a:rPr>
              <a:t> </a:t>
            </a:r>
            <a:r>
              <a:rPr lang="el-GR" sz="2400" b="1" smtClean="0">
                <a:solidFill>
                  <a:schemeClr val="bg1"/>
                </a:solidFill>
              </a:rPr>
              <a:t>στον αμφιβλ/δή (οξείδωση-δημιουργία ελεύθερων ριζών, </a:t>
            </a:r>
            <a:r>
              <a:rPr lang="en-US" sz="2400" b="1" smtClean="0">
                <a:solidFill>
                  <a:schemeClr val="bg1"/>
                </a:solidFill>
              </a:rPr>
              <a:t>drusen, </a:t>
            </a:r>
            <a:r>
              <a:rPr lang="el-GR" sz="2400" b="1" smtClean="0">
                <a:solidFill>
                  <a:schemeClr val="bg1"/>
                </a:solidFill>
              </a:rPr>
              <a:t>νέο-αγγείωση, κοκ.) </a:t>
            </a:r>
          </a:p>
          <a:p>
            <a:pPr eaLnBrk="1" hangingPunct="1">
              <a:lnSpc>
                <a:spcPct val="90000"/>
              </a:lnSpc>
              <a:buFontTx/>
              <a:buNone/>
            </a:pPr>
            <a:endParaRPr lang="el-GR" sz="2400" b="1" smtClean="0">
              <a:solidFill>
                <a:schemeClr val="bg1"/>
              </a:solidFill>
            </a:endParaRPr>
          </a:p>
        </p:txBody>
      </p:sp>
      <p:pic>
        <p:nvPicPr>
          <p:cNvPr id="9220" name="Picture 7" descr="2drus"/>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076825" y="1268413"/>
            <a:ext cx="3311525" cy="2657475"/>
          </a:xfrm>
          <a:noFill/>
        </p:spPr>
      </p:pic>
      <p:pic>
        <p:nvPicPr>
          <p:cNvPr id="9221" name="Picture 8" descr="caucasian retina normal"/>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076825" y="3841750"/>
            <a:ext cx="3311525" cy="2732088"/>
          </a:xfrm>
          <a:noFill/>
        </p:spPr>
      </p:pic>
      <p:sp>
        <p:nvSpPr>
          <p:cNvPr id="9222" name="Text Box 9"/>
          <p:cNvSpPr txBox="1">
            <a:spLocks noChangeArrowheads="1"/>
          </p:cNvSpPr>
          <p:nvPr/>
        </p:nvSpPr>
        <p:spPr bwMode="auto">
          <a:xfrm>
            <a:off x="6372225" y="1916113"/>
            <a:ext cx="1028700"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t>Drusen</a:t>
            </a:r>
            <a:endParaRPr lang="el-GR"/>
          </a:p>
        </p:txBody>
      </p:sp>
      <p:sp>
        <p:nvSpPr>
          <p:cNvPr id="9223" name="Line 10"/>
          <p:cNvSpPr>
            <a:spLocks noChangeShapeType="1"/>
          </p:cNvSpPr>
          <p:nvPr/>
        </p:nvSpPr>
        <p:spPr bwMode="auto">
          <a:xfrm>
            <a:off x="6948488" y="2276475"/>
            <a:ext cx="0" cy="360363"/>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
        <p:nvSpPr>
          <p:cNvPr id="9224" name="Text Box 11"/>
          <p:cNvSpPr txBox="1">
            <a:spLocks noChangeArrowheads="1"/>
          </p:cNvSpPr>
          <p:nvPr/>
        </p:nvSpPr>
        <p:spPr bwMode="auto">
          <a:xfrm>
            <a:off x="5703888" y="3952875"/>
            <a:ext cx="261302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b="1">
                <a:solidFill>
                  <a:srgbClr val="FFFF00"/>
                </a:solidFill>
              </a:rPr>
              <a:t>Φυσιολογικός Βυθός</a:t>
            </a:r>
          </a:p>
        </p:txBody>
      </p:sp>
    </p:spTree>
  </p:cSld>
  <p:clrMapOvr>
    <a:masterClrMapping/>
  </p:clrMapOvr>
  <p:timing>
    <p:tnLst>
      <p:par>
        <p:cTn id="1" dur="indefinite" restart="never" nodeType="tmRoot"/>
      </p:par>
    </p:tnLst>
  </p:timing>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2"/>
          <p:cNvSpPr>
            <a:spLocks noGrp="1" noChangeArrowheads="1"/>
          </p:cNvSpPr>
          <p:nvPr>
            <p:ph type="title"/>
          </p:nvPr>
        </p:nvSpPr>
        <p:spPr>
          <a:xfrm>
            <a:off x="457200" y="260350"/>
            <a:ext cx="8229600" cy="1008063"/>
          </a:xfrm>
        </p:spPr>
        <p:txBody>
          <a:bodyPr/>
          <a:lstStyle/>
          <a:p>
            <a:r>
              <a:rPr lang="el-GR" sz="4000" b="1" smtClean="0">
                <a:solidFill>
                  <a:srgbClr val="FF3300"/>
                </a:solidFill>
              </a:rPr>
              <a:t>ΣΥΜΠΕΡΑΣΜΑΤΑ  ΙΙ</a:t>
            </a:r>
          </a:p>
        </p:txBody>
      </p:sp>
      <p:sp>
        <p:nvSpPr>
          <p:cNvPr id="110595" name="Rectangle 3"/>
          <p:cNvSpPr>
            <a:spLocks noGrp="1" noChangeArrowheads="1"/>
          </p:cNvSpPr>
          <p:nvPr>
            <p:ph type="body" idx="1"/>
          </p:nvPr>
        </p:nvSpPr>
        <p:spPr>
          <a:xfrm>
            <a:off x="457200" y="1268413"/>
            <a:ext cx="8229600" cy="4681537"/>
          </a:xfrm>
        </p:spPr>
        <p:txBody>
          <a:bodyPr/>
          <a:lstStyle/>
          <a:p>
            <a:pPr>
              <a:lnSpc>
                <a:spcPct val="80000"/>
              </a:lnSpc>
            </a:pPr>
            <a:r>
              <a:rPr lang="el-GR" sz="2800" b="1" smtClean="0">
                <a:solidFill>
                  <a:srgbClr val="FFFF00"/>
                </a:solidFill>
              </a:rPr>
              <a:t>Η πλήρης κάλυψη μιας γραμμής κειμένου επιτυγχάνεται μέσω του αυξημένου αριθμού </a:t>
            </a:r>
            <a:r>
              <a:rPr lang="en-US" sz="2800" b="1" smtClean="0">
                <a:solidFill>
                  <a:srgbClr val="FFFF00"/>
                </a:solidFill>
              </a:rPr>
              <a:t>saccades</a:t>
            </a:r>
            <a:r>
              <a:rPr lang="el-GR" sz="2800" b="1" smtClean="0">
                <a:solidFill>
                  <a:srgbClr val="FFFF00"/>
                </a:solidFill>
              </a:rPr>
              <a:t> σε συνδυασμό με κινήσεις του κεφαλιού (25% αύξηση του μήκους τους σε περιορισμό της κεφαλής) και πιθανόν διολίσθηση του αμφιβ/κού ειδώλου (</a:t>
            </a:r>
            <a:r>
              <a:rPr lang="en-US" sz="2800" b="1" smtClean="0">
                <a:solidFill>
                  <a:srgbClr val="FFFF00"/>
                </a:solidFill>
              </a:rPr>
              <a:t>retinal slip) </a:t>
            </a:r>
            <a:r>
              <a:rPr lang="el-GR" sz="2800" b="1" smtClean="0">
                <a:solidFill>
                  <a:srgbClr val="FFFF00"/>
                </a:solidFill>
              </a:rPr>
              <a:t>κατά την διάρκεια των αργών φάσεων των νυσταγμοειδών ΟΚΑ που πλέον προκύπτουν στη θέση των κλασσικών προσηλώσεων.</a:t>
            </a:r>
          </a:p>
          <a:p>
            <a:pPr>
              <a:lnSpc>
                <a:spcPct val="80000"/>
              </a:lnSpc>
            </a:pPr>
            <a:r>
              <a:rPr lang="el-GR" sz="2800" b="1" smtClean="0">
                <a:solidFill>
                  <a:srgbClr val="FFFF00"/>
                </a:solidFill>
              </a:rPr>
              <a:t>Η διάρκεια των προσηλώσεων αυτών παραμένει σταθερά γύρω στα 250 </a:t>
            </a:r>
            <a:r>
              <a:rPr lang="en-US" sz="2800" b="1" smtClean="0">
                <a:solidFill>
                  <a:srgbClr val="FFFF00"/>
                </a:solidFill>
              </a:rPr>
              <a:t>msec</a:t>
            </a:r>
            <a:endParaRPr lang="el-GR" sz="2800" b="1" smtClean="0">
              <a:solidFill>
                <a:srgbClr val="FFFF00"/>
              </a:solidFill>
            </a:endParaRPr>
          </a:p>
        </p:txBody>
      </p:sp>
    </p:spTree>
  </p:cSld>
  <p:clrMapOvr>
    <a:masterClrMapping/>
  </p:clrMapOvr>
  <p:timing>
    <p:tnLst>
      <p:par>
        <p:cTn id="1" dur="indefinite" restart="never" nodeType="tmRoot"/>
      </p:par>
    </p:tnLst>
  </p:timing>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Rectangle 2"/>
          <p:cNvSpPr>
            <a:spLocks noGrp="1" noChangeArrowheads="1"/>
          </p:cNvSpPr>
          <p:nvPr>
            <p:ph type="title"/>
          </p:nvPr>
        </p:nvSpPr>
        <p:spPr/>
        <p:txBody>
          <a:bodyPr/>
          <a:lstStyle/>
          <a:p>
            <a:r>
              <a:rPr lang="el-GR" sz="3600" b="1" smtClean="0">
                <a:solidFill>
                  <a:srgbClr val="FF3300"/>
                </a:solidFill>
              </a:rPr>
              <a:t>ΣΗΜΑΣΙΑ ΤΩΝ ΕΥΡΗΜΑΤΩΝ ΓΙΑ τους ΠΡΑΓΜΑΤΙΚΟΥΣ ΑΣΘΕΝΕΙΣ</a:t>
            </a:r>
          </a:p>
        </p:txBody>
      </p:sp>
      <p:sp>
        <p:nvSpPr>
          <p:cNvPr id="111619" name="Rectangle 3"/>
          <p:cNvSpPr>
            <a:spLocks noGrp="1" noChangeArrowheads="1"/>
          </p:cNvSpPr>
          <p:nvPr>
            <p:ph type="body" idx="1"/>
          </p:nvPr>
        </p:nvSpPr>
        <p:spPr/>
        <p:txBody>
          <a:bodyPr/>
          <a:lstStyle/>
          <a:p>
            <a:pPr>
              <a:lnSpc>
                <a:spcPct val="80000"/>
              </a:lnSpc>
            </a:pPr>
            <a:r>
              <a:rPr lang="el-GR" sz="2800" b="1" dirty="0" smtClean="0">
                <a:solidFill>
                  <a:srgbClr val="FFFF00"/>
                </a:solidFill>
              </a:rPr>
              <a:t>Πιθανά προβλήματα χειρισμού λόγω ηλικίας</a:t>
            </a:r>
          </a:p>
          <a:p>
            <a:pPr>
              <a:lnSpc>
                <a:spcPct val="80000"/>
              </a:lnSpc>
            </a:pPr>
            <a:r>
              <a:rPr lang="el-GR" sz="2800" b="1" dirty="0" smtClean="0">
                <a:solidFill>
                  <a:srgbClr val="FFFF00"/>
                </a:solidFill>
              </a:rPr>
              <a:t>Κεντρικά σκοτώματα και μειωμένη περιφερική όραση θα αυξήσουν τα </a:t>
            </a:r>
            <a:r>
              <a:rPr lang="en-US" sz="2800" b="1" dirty="0" smtClean="0">
                <a:solidFill>
                  <a:srgbClr val="FFFF00"/>
                </a:solidFill>
              </a:rPr>
              <a:t>regressions</a:t>
            </a:r>
            <a:r>
              <a:rPr lang="el-GR" sz="2800" b="1" dirty="0" smtClean="0">
                <a:solidFill>
                  <a:srgbClr val="FFFF00"/>
                </a:solidFill>
              </a:rPr>
              <a:t> και θα δυσχεράνουν τον προσανατολισμό από γραμμή σε γραμμή</a:t>
            </a:r>
          </a:p>
          <a:p>
            <a:pPr>
              <a:lnSpc>
                <a:spcPct val="80000"/>
              </a:lnSpc>
            </a:pPr>
            <a:r>
              <a:rPr lang="el-GR" sz="2800" b="1" dirty="0" smtClean="0">
                <a:solidFill>
                  <a:srgbClr val="FFFF00"/>
                </a:solidFill>
              </a:rPr>
              <a:t>Χαμηλότερο </a:t>
            </a:r>
            <a:r>
              <a:rPr lang="en-US" sz="2800" b="1" dirty="0" smtClean="0">
                <a:solidFill>
                  <a:srgbClr val="FFFF00"/>
                </a:solidFill>
              </a:rPr>
              <a:t>gain </a:t>
            </a:r>
            <a:r>
              <a:rPr lang="el-GR" sz="2800" b="1" dirty="0" smtClean="0">
                <a:solidFill>
                  <a:srgbClr val="FFFF00"/>
                </a:solidFill>
              </a:rPr>
              <a:t>στην αργή φάση της «πριονωτής» ΟΚΑ και δυσκολία στον συνδυασμό με κινήσεις της κεφαλής.</a:t>
            </a:r>
          </a:p>
          <a:p>
            <a:pPr>
              <a:lnSpc>
                <a:spcPct val="80000"/>
              </a:lnSpc>
            </a:pPr>
            <a:r>
              <a:rPr lang="el-GR" sz="2800" b="1" dirty="0" smtClean="0">
                <a:solidFill>
                  <a:srgbClr val="FFFF00"/>
                </a:solidFill>
              </a:rPr>
              <a:t>Η ενδυνάμωση </a:t>
            </a:r>
            <a:r>
              <a:rPr lang="el-GR" sz="2800" b="1" dirty="0" smtClean="0">
                <a:solidFill>
                  <a:schemeClr val="bg1"/>
                </a:solidFill>
              </a:rPr>
              <a:t>των κινήτρων </a:t>
            </a:r>
            <a:r>
              <a:rPr lang="el-GR" sz="2800" b="1" dirty="0" smtClean="0">
                <a:solidFill>
                  <a:srgbClr val="FFFF00"/>
                </a:solidFill>
              </a:rPr>
              <a:t>του ασθενούς για ανάγνωση </a:t>
            </a:r>
            <a:r>
              <a:rPr lang="el-GR" sz="2800" b="1" dirty="0" smtClean="0">
                <a:solidFill>
                  <a:schemeClr val="bg1"/>
                </a:solidFill>
              </a:rPr>
              <a:t>και η εξάσκηση </a:t>
            </a:r>
            <a:r>
              <a:rPr lang="el-GR" sz="2800" b="1" dirty="0" smtClean="0">
                <a:solidFill>
                  <a:srgbClr val="FFFF00"/>
                </a:solidFill>
              </a:rPr>
              <a:t>μπορεί να </a:t>
            </a:r>
            <a:r>
              <a:rPr lang="el-GR" sz="2800" b="1" dirty="0" smtClean="0">
                <a:solidFill>
                  <a:schemeClr val="bg1"/>
                </a:solidFill>
              </a:rPr>
              <a:t>αυξήσει σημαντικά </a:t>
            </a:r>
            <a:r>
              <a:rPr lang="el-GR" sz="2800" b="1" dirty="0" smtClean="0">
                <a:solidFill>
                  <a:srgbClr val="FFFF00"/>
                </a:solidFill>
              </a:rPr>
              <a:t>την αναγνωστική απόδοση (</a:t>
            </a:r>
            <a:r>
              <a:rPr lang="en-US" sz="2800" b="1" dirty="0" smtClean="0">
                <a:solidFill>
                  <a:srgbClr val="FFFF00"/>
                </a:solidFill>
              </a:rPr>
              <a:t>Goodrich et al., 1980).</a:t>
            </a:r>
            <a:endParaRPr lang="el-GR" sz="2800" b="1" dirty="0" smtClean="0">
              <a:solidFill>
                <a:srgbClr val="FFFF00"/>
              </a:solidFill>
            </a:endParaRPr>
          </a:p>
        </p:txBody>
      </p:sp>
    </p:spTree>
  </p:cSld>
  <p:clrMapOvr>
    <a:masterClrMapping/>
  </p:clrMapOvr>
  <p:timing>
    <p:tnLst>
      <p:par>
        <p:cTn id="1" dur="indefinite" restart="never" nodeType="tmRoot"/>
      </p:par>
    </p:tnLst>
  </p:timing>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0"/>
            <a:ext cx="8229600" cy="692696"/>
          </a:xfrm>
        </p:spPr>
        <p:txBody>
          <a:bodyPr/>
          <a:lstStyle/>
          <a:p>
            <a:r>
              <a:rPr lang="el-GR" sz="3200" b="1" dirty="0" smtClean="0"/>
              <a:t>Και κάτι άσχετο μεν, αλλά….</a:t>
            </a:r>
            <a:endParaRPr lang="el-GR" sz="3200" b="1" dirty="0"/>
          </a:p>
        </p:txBody>
      </p:sp>
      <p:sp>
        <p:nvSpPr>
          <p:cNvPr id="3" name="Content Placeholder 2"/>
          <p:cNvSpPr>
            <a:spLocks noGrp="1"/>
          </p:cNvSpPr>
          <p:nvPr>
            <p:ph idx="1"/>
          </p:nvPr>
        </p:nvSpPr>
        <p:spPr/>
        <p:txBody>
          <a:bodyPr/>
          <a:lstStyle/>
          <a:p>
            <a:endParaRPr lang="el-GR" dirty="0"/>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4" y="620689"/>
            <a:ext cx="8064896" cy="484343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ectangle 3"/>
          <p:cNvSpPr/>
          <p:nvPr/>
        </p:nvSpPr>
        <p:spPr>
          <a:xfrm>
            <a:off x="25152" y="5464125"/>
            <a:ext cx="9144000" cy="1200329"/>
          </a:xfrm>
          <a:prstGeom prst="rect">
            <a:avLst/>
          </a:prstGeom>
        </p:spPr>
        <p:txBody>
          <a:bodyPr wrap="square">
            <a:spAutoFit/>
          </a:bodyPr>
          <a:lstStyle/>
          <a:p>
            <a:r>
              <a:rPr lang="en-US" b="1" dirty="0">
                <a:solidFill>
                  <a:srgbClr val="C00000"/>
                </a:solidFill>
              </a:rPr>
              <a:t>Dynamic Interactions of Eye and Head Movements When Reading with Single-Vision and Progressive Lenses in a Simulated Computer-Based Environment</a:t>
            </a:r>
          </a:p>
          <a:p>
            <a:r>
              <a:rPr lang="en-US" dirty="0">
                <a:hlinkClick r:id="rId3"/>
              </a:rPr>
              <a:t>Ying Han</a:t>
            </a:r>
            <a:r>
              <a:rPr lang="en-US" dirty="0"/>
              <a:t>; </a:t>
            </a:r>
            <a:r>
              <a:rPr lang="en-US" dirty="0">
                <a:hlinkClick r:id="rId4"/>
              </a:rPr>
              <a:t>Kenneth J. </a:t>
            </a:r>
            <a:r>
              <a:rPr lang="en-US" dirty="0" err="1">
                <a:hlinkClick r:id="rId4"/>
              </a:rPr>
              <a:t>Ciuffreda</a:t>
            </a:r>
            <a:r>
              <a:rPr lang="en-US" dirty="0"/>
              <a:t>; </a:t>
            </a:r>
            <a:r>
              <a:rPr lang="en-US" dirty="0" err="1">
                <a:hlinkClick r:id="rId5"/>
              </a:rPr>
              <a:t>Arkady</a:t>
            </a:r>
            <a:r>
              <a:rPr lang="en-US" dirty="0">
                <a:hlinkClick r:id="rId5"/>
              </a:rPr>
              <a:t> </a:t>
            </a:r>
            <a:r>
              <a:rPr lang="en-US" dirty="0" err="1">
                <a:hlinkClick r:id="rId5"/>
              </a:rPr>
              <a:t>Selenow</a:t>
            </a:r>
            <a:r>
              <a:rPr lang="en-US" dirty="0"/>
              <a:t>; </a:t>
            </a:r>
            <a:r>
              <a:rPr lang="en-US" dirty="0">
                <a:hlinkClick r:id="rId6"/>
              </a:rPr>
              <a:t>Steven R. Ali</a:t>
            </a:r>
            <a:endParaRPr lang="en-US" dirty="0"/>
          </a:p>
          <a:p>
            <a:r>
              <a:rPr lang="en-US" dirty="0" smtClean="0"/>
              <a:t>IOVS , April </a:t>
            </a:r>
            <a:r>
              <a:rPr lang="en-US" dirty="0"/>
              <a:t>2003, Vol.44, 1534-1545. doi:10.1167/iovs.02-0507</a:t>
            </a:r>
          </a:p>
        </p:txBody>
      </p:sp>
    </p:spTree>
    <p:extLst>
      <p:ext uri="{BB962C8B-B14F-4D97-AF65-F5344CB8AC3E}">
        <p14:creationId xmlns:p14="http://schemas.microsoft.com/office/powerpoint/2010/main" val="1544729466"/>
      </p:ext>
    </p:extLst>
  </p:cSld>
  <p:clrMapOvr>
    <a:masterClrMapping/>
  </p:clrMapOvr>
  <p:timing>
    <p:tnLst>
      <p:par>
        <p:cTn id="1" dur="indefinite" restart="never" nodeType="tmRoot"/>
      </p:par>
    </p:tnLst>
  </p:timing>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6000" b="1" dirty="0" smtClean="0">
                <a:solidFill>
                  <a:srgbClr val="C00000"/>
                </a:solidFill>
              </a:rPr>
              <a:t>THE FUTURE </a:t>
            </a:r>
            <a:endParaRPr lang="el-GR" sz="6000" b="1" dirty="0">
              <a:solidFill>
                <a:srgbClr val="C00000"/>
              </a:solidFill>
            </a:endParaRPr>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5828" y="1268760"/>
            <a:ext cx="906016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632077638"/>
      </p:ext>
    </p:extLst>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42" name="Rectangle 2"/>
          <p:cNvSpPr>
            <a:spLocks noGrp="1" noChangeArrowheads="1"/>
          </p:cNvSpPr>
          <p:nvPr>
            <p:ph type="title"/>
          </p:nvPr>
        </p:nvSpPr>
        <p:spPr>
          <a:xfrm>
            <a:off x="457200" y="274638"/>
            <a:ext cx="8229600" cy="490537"/>
          </a:xfrm>
        </p:spPr>
        <p:txBody>
          <a:bodyPr/>
          <a:lstStyle/>
          <a:p>
            <a:r>
              <a:rPr lang="el-GR" sz="4000" b="1" smtClean="0">
                <a:solidFill>
                  <a:srgbClr val="A50021"/>
                </a:solidFill>
              </a:rPr>
              <a:t>ΝΕΕΣ ΕΞΕΛΙΞΕΙΣ</a:t>
            </a:r>
          </a:p>
        </p:txBody>
      </p:sp>
      <p:pic>
        <p:nvPicPr>
          <p:cNvPr id="112643" name="Picture 4" descr="AMDsimulation"/>
          <p:cNvPicPr>
            <a:picLocks noGrp="1" noChangeAspect="1" noChangeArrowheads="1"/>
          </p:cNvPicPr>
          <p:nvPr>
            <p:ph type="body" idx="1"/>
          </p:nvPr>
        </p:nvPicPr>
        <p:blipFill>
          <a:blip r:embed="rId2" cstate="print">
            <a:extLst>
              <a:ext uri="{28A0092B-C50C-407E-A947-70E740481C1C}">
                <a14:useLocalDpi xmlns:a14="http://schemas.microsoft.com/office/drawing/2010/main" val="0"/>
              </a:ext>
            </a:extLst>
          </a:blip>
          <a:srcRect/>
          <a:stretch>
            <a:fillRect/>
          </a:stretch>
        </p:blipFill>
        <p:spPr>
          <a:xfrm>
            <a:off x="684213" y="908050"/>
            <a:ext cx="7848600" cy="2736850"/>
          </a:xfrm>
        </p:spPr>
      </p:pic>
      <p:pic>
        <p:nvPicPr>
          <p:cNvPr id="112644" name="Picture 5" descr="finger_imag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132138" y="3573463"/>
            <a:ext cx="3095625" cy="328453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par>
    </p:tnLst>
  </p:timing>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3666" name="Rectangle 4"/>
          <p:cNvSpPr>
            <a:spLocks noGrp="1" noChangeArrowheads="1"/>
          </p:cNvSpPr>
          <p:nvPr>
            <p:ph type="title"/>
          </p:nvPr>
        </p:nvSpPr>
        <p:spPr>
          <a:xfrm>
            <a:off x="468313" y="115888"/>
            <a:ext cx="8229600" cy="706437"/>
          </a:xfrm>
        </p:spPr>
        <p:txBody>
          <a:bodyPr/>
          <a:lstStyle/>
          <a:p>
            <a:r>
              <a:rPr lang="el-GR" b="1" smtClean="0">
                <a:solidFill>
                  <a:srgbClr val="A50021"/>
                </a:solidFill>
              </a:rPr>
              <a:t>ΝΕΕΣ ΕΞΕΛΙΞΕΙΣ</a:t>
            </a:r>
          </a:p>
        </p:txBody>
      </p:sp>
      <p:sp>
        <p:nvSpPr>
          <p:cNvPr id="113667" name="Rectangle 5"/>
          <p:cNvSpPr>
            <a:spLocks noGrp="1" noChangeArrowheads="1"/>
          </p:cNvSpPr>
          <p:nvPr>
            <p:ph type="body" sz="half" idx="1"/>
          </p:nvPr>
        </p:nvSpPr>
        <p:spPr>
          <a:xfrm>
            <a:off x="0" y="908050"/>
            <a:ext cx="5148263" cy="5761038"/>
          </a:xfrm>
        </p:spPr>
        <p:txBody>
          <a:bodyPr/>
          <a:lstStyle/>
          <a:p>
            <a:pPr>
              <a:lnSpc>
                <a:spcPct val="80000"/>
              </a:lnSpc>
            </a:pPr>
            <a:r>
              <a:rPr lang="el-GR" sz="2400" b="1" smtClean="0">
                <a:solidFill>
                  <a:srgbClr val="FFFF00"/>
                </a:solidFill>
              </a:rPr>
              <a:t>Ενεργό αμφιβληστροειδικό εμφύτευμα (έρευνα του Πανεπιστημίου του </a:t>
            </a:r>
            <a:r>
              <a:rPr lang="en-US" sz="2400" b="1" smtClean="0">
                <a:solidFill>
                  <a:srgbClr val="FFFF00"/>
                </a:solidFill>
              </a:rPr>
              <a:t>Tubingen</a:t>
            </a:r>
            <a:r>
              <a:rPr lang="el-GR" sz="2400" b="1" smtClean="0">
                <a:solidFill>
                  <a:srgbClr val="FFFF00"/>
                </a:solidFill>
              </a:rPr>
              <a:t>)</a:t>
            </a:r>
            <a:r>
              <a:rPr lang="en-US" sz="2400" b="1" smtClean="0">
                <a:solidFill>
                  <a:srgbClr val="FFFF00"/>
                </a:solidFill>
              </a:rPr>
              <a:t> </a:t>
            </a:r>
            <a:endParaRPr lang="el-GR" sz="2400" b="1" smtClean="0">
              <a:solidFill>
                <a:srgbClr val="FFFF00"/>
              </a:solidFill>
            </a:endParaRPr>
          </a:p>
          <a:p>
            <a:pPr>
              <a:lnSpc>
                <a:spcPct val="80000"/>
              </a:lnSpc>
            </a:pPr>
            <a:r>
              <a:rPr lang="el-GR" sz="2400" b="1" smtClean="0">
                <a:solidFill>
                  <a:srgbClr val="FFFF00"/>
                </a:solidFill>
              </a:rPr>
              <a:t>Ο πυρήνας του εμφυτεύματος είναι ένα microchip 3 mm σε διάμετρο, με πάχος περίπου 50 µm, στο οποίο περιέχονται 1,500 pixels Το μέγεθος του κάθε pixel είναι περίπου 70 x 70 µm², αποδίδοντας ένα οπτικό πεδίο 12° το οποίο καθιστά δυνατή την κίνηση στον χώρο και την αναγνώριση αντικειμένων. Τα </a:t>
            </a:r>
            <a:r>
              <a:rPr lang="en-US" sz="2400" b="1" smtClean="0">
                <a:solidFill>
                  <a:srgbClr val="FFFF00"/>
                </a:solidFill>
              </a:rPr>
              <a:t>pixels </a:t>
            </a:r>
            <a:r>
              <a:rPr lang="el-GR" sz="2400" b="1" smtClean="0">
                <a:solidFill>
                  <a:srgbClr val="FFFF00"/>
                </a:solidFill>
              </a:rPr>
              <a:t>συνδέονται με δύο φωτοκύτταρα, ένα ενισχυτικό ηλεκτρονικό κύκλωμα και ένα ηλεκτρόδιο ερεθισμού (stimulating electrode). </a:t>
            </a:r>
            <a:endParaRPr lang="en-US" sz="2400" b="1" smtClean="0">
              <a:solidFill>
                <a:srgbClr val="FFFF00"/>
              </a:solidFill>
            </a:endParaRPr>
          </a:p>
          <a:p>
            <a:pPr>
              <a:lnSpc>
                <a:spcPct val="80000"/>
              </a:lnSpc>
            </a:pPr>
            <a:endParaRPr lang="el-GR" sz="2400" b="1" smtClean="0">
              <a:solidFill>
                <a:srgbClr val="FFFF00"/>
              </a:solidFill>
            </a:endParaRPr>
          </a:p>
        </p:txBody>
      </p:sp>
      <p:pic>
        <p:nvPicPr>
          <p:cNvPr id="113668" name="Picture 7" descr="fundus with retinal implant"/>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5148263" y="1704975"/>
            <a:ext cx="3995737" cy="3600450"/>
          </a:xfrm>
          <a:noFill/>
        </p:spPr>
      </p:pic>
    </p:spTree>
  </p:cSld>
  <p:clrMapOvr>
    <a:masterClrMapping/>
  </p:clrMapOvr>
  <p:timing>
    <p:tnLst>
      <p:par>
        <p:cTn id="1" dur="indefinite" restart="never" nodeType="tmRoot"/>
      </p:par>
    </p:tnLst>
  </p:timing>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90" name="Rectangle 4"/>
          <p:cNvSpPr>
            <a:spLocks noGrp="1" noChangeArrowheads="1"/>
          </p:cNvSpPr>
          <p:nvPr>
            <p:ph type="title"/>
          </p:nvPr>
        </p:nvSpPr>
        <p:spPr>
          <a:xfrm>
            <a:off x="457200" y="260350"/>
            <a:ext cx="4834880" cy="576263"/>
          </a:xfrm>
        </p:spPr>
        <p:txBody>
          <a:bodyPr/>
          <a:lstStyle/>
          <a:p>
            <a:r>
              <a:rPr lang="el-GR" sz="3600" b="1" dirty="0" smtClean="0">
                <a:solidFill>
                  <a:srgbClr val="A50021"/>
                </a:solidFill>
              </a:rPr>
              <a:t>ΝΕΕΣ ΕΞΕΛΙΞΕΙΣ</a:t>
            </a:r>
          </a:p>
        </p:txBody>
      </p:sp>
      <p:sp>
        <p:nvSpPr>
          <p:cNvPr id="114691" name="Rectangle 5"/>
          <p:cNvSpPr>
            <a:spLocks noGrp="1" noChangeArrowheads="1"/>
          </p:cNvSpPr>
          <p:nvPr>
            <p:ph type="body" sz="half" idx="1"/>
          </p:nvPr>
        </p:nvSpPr>
        <p:spPr>
          <a:xfrm>
            <a:off x="19050" y="476250"/>
            <a:ext cx="4427538" cy="6192838"/>
          </a:xfrm>
        </p:spPr>
        <p:txBody>
          <a:bodyPr/>
          <a:lstStyle/>
          <a:p>
            <a:pPr>
              <a:lnSpc>
                <a:spcPct val="90000"/>
              </a:lnSpc>
            </a:pPr>
            <a:endParaRPr lang="en-US" sz="2000" b="1" dirty="0" smtClean="0">
              <a:solidFill>
                <a:schemeClr val="bg1"/>
              </a:solidFill>
            </a:endParaRPr>
          </a:p>
          <a:p>
            <a:pPr>
              <a:lnSpc>
                <a:spcPct val="90000"/>
              </a:lnSpc>
            </a:pPr>
            <a:r>
              <a:rPr lang="el-GR" sz="2000" b="1" dirty="0" smtClean="0">
                <a:solidFill>
                  <a:schemeClr val="bg1"/>
                </a:solidFill>
              </a:rPr>
              <a:t>Μετά την εμφύτευση η οπτική ικανότητα του ασθενούς κανονικά πρέπει να ακολουθεί τα κάτωθι κριτήρια: </a:t>
            </a:r>
          </a:p>
          <a:p>
            <a:pPr>
              <a:lnSpc>
                <a:spcPct val="90000"/>
              </a:lnSpc>
            </a:pPr>
            <a:r>
              <a:rPr lang="el-GR" sz="2000" b="1" dirty="0" smtClean="0">
                <a:solidFill>
                  <a:schemeClr val="bg1"/>
                </a:solidFill>
              </a:rPr>
              <a:t>Ικανότητα προσανατολισμού στον χώρο </a:t>
            </a:r>
          </a:p>
          <a:p>
            <a:pPr>
              <a:lnSpc>
                <a:spcPct val="90000"/>
              </a:lnSpc>
            </a:pPr>
            <a:r>
              <a:rPr lang="el-GR" sz="2000" b="1" dirty="0" smtClean="0">
                <a:solidFill>
                  <a:schemeClr val="bg1"/>
                </a:solidFill>
              </a:rPr>
              <a:t>Οπτικό πεδίο : 8° - 12° </a:t>
            </a:r>
          </a:p>
          <a:p>
            <a:pPr>
              <a:lnSpc>
                <a:spcPct val="90000"/>
              </a:lnSpc>
            </a:pPr>
            <a:r>
              <a:rPr lang="el-GR" sz="2000" b="1" dirty="0" smtClean="0">
                <a:solidFill>
                  <a:schemeClr val="bg1"/>
                </a:solidFill>
              </a:rPr>
              <a:t>Δυνατότητα όρασης χωρίς πρόσθετα βοηθήματα χαμηλής όρασης</a:t>
            </a:r>
            <a:r>
              <a:rPr lang="en-US" sz="2000" b="1" dirty="0" smtClean="0">
                <a:solidFill>
                  <a:schemeClr val="bg1"/>
                </a:solidFill>
              </a:rPr>
              <a:t>: </a:t>
            </a:r>
            <a:r>
              <a:rPr lang="el-GR" sz="2000" b="1" dirty="0" smtClean="0">
                <a:solidFill>
                  <a:schemeClr val="bg1"/>
                </a:solidFill>
              </a:rPr>
              <a:t>μέτρηση δακτύλων στην χειρότερη περίπτωση, αναγνώριση προσώπων στην καλύτερη. </a:t>
            </a:r>
          </a:p>
          <a:p>
            <a:pPr>
              <a:lnSpc>
                <a:spcPct val="90000"/>
              </a:lnSpc>
            </a:pPr>
            <a:r>
              <a:rPr lang="el-GR" sz="2000" b="1" dirty="0" smtClean="0">
                <a:solidFill>
                  <a:schemeClr val="bg1"/>
                </a:solidFill>
              </a:rPr>
              <a:t>Ικανότητα αναγνώρισης γραμμάτων και ανάγνωσης με την </a:t>
            </a:r>
            <a:r>
              <a:rPr lang="el-GR" sz="2000" b="1" dirty="0" err="1" smtClean="0">
                <a:solidFill>
                  <a:schemeClr val="bg1"/>
                </a:solidFill>
              </a:rPr>
              <a:t>χρηση</a:t>
            </a:r>
            <a:r>
              <a:rPr lang="el-GR" sz="2000" b="1" dirty="0" smtClean="0">
                <a:solidFill>
                  <a:schemeClr val="bg1"/>
                </a:solidFill>
              </a:rPr>
              <a:t> βοηθημάτων όρασης. </a:t>
            </a:r>
          </a:p>
          <a:p>
            <a:pPr>
              <a:lnSpc>
                <a:spcPct val="90000"/>
              </a:lnSpc>
            </a:pPr>
            <a:r>
              <a:rPr lang="el-GR" sz="2000" b="1" dirty="0" smtClean="0">
                <a:solidFill>
                  <a:schemeClr val="bg1"/>
                </a:solidFill>
              </a:rPr>
              <a:t>Δυνατότητα όρασης σε περιβάλλοντα </a:t>
            </a:r>
            <a:r>
              <a:rPr lang="el-GR" sz="2000" b="1" dirty="0" err="1" smtClean="0">
                <a:solidFill>
                  <a:schemeClr val="bg1"/>
                </a:solidFill>
              </a:rPr>
              <a:t>φωτεινοτητας</a:t>
            </a:r>
            <a:r>
              <a:rPr lang="el-GR" sz="2000" b="1" dirty="0" smtClean="0">
                <a:solidFill>
                  <a:schemeClr val="bg1"/>
                </a:solidFill>
              </a:rPr>
              <a:t> από 10 έως 100.000 </a:t>
            </a:r>
            <a:r>
              <a:rPr lang="en-US" sz="2000" b="1" dirty="0" smtClean="0">
                <a:solidFill>
                  <a:schemeClr val="bg1"/>
                </a:solidFill>
              </a:rPr>
              <a:t>Lux</a:t>
            </a:r>
            <a:r>
              <a:rPr lang="el-GR" sz="2000" b="1" dirty="0" smtClean="0">
                <a:solidFill>
                  <a:schemeClr val="bg1"/>
                </a:solidFill>
              </a:rPr>
              <a:t>.</a:t>
            </a:r>
          </a:p>
          <a:p>
            <a:pPr>
              <a:lnSpc>
                <a:spcPct val="90000"/>
              </a:lnSpc>
            </a:pPr>
            <a:endParaRPr lang="en-US" sz="2000" b="1" dirty="0" smtClean="0">
              <a:solidFill>
                <a:schemeClr val="bg1"/>
              </a:solidFill>
            </a:endParaRPr>
          </a:p>
          <a:p>
            <a:pPr>
              <a:lnSpc>
                <a:spcPct val="90000"/>
              </a:lnSpc>
            </a:pPr>
            <a:endParaRPr lang="el-GR" sz="2000" dirty="0" smtClean="0"/>
          </a:p>
        </p:txBody>
      </p:sp>
      <p:pic>
        <p:nvPicPr>
          <p:cNvPr id="114693" name="Picture 9" descr="fundus with retinal implant 2"/>
          <p:cNvPicPr>
            <a:picLocks noGrp="1" noChangeAspect="1" noChangeArrowheads="1"/>
          </p:cNvPicPr>
          <p:nvPr>
            <p:ph sz="quarter" idx="3"/>
          </p:nvPr>
        </p:nvPicPr>
        <p:blipFill>
          <a:blip r:embed="rId2" cstate="print">
            <a:lum bright="-18000" contrast="6000"/>
            <a:extLst>
              <a:ext uri="{28A0092B-C50C-407E-A947-70E740481C1C}">
                <a14:useLocalDpi xmlns:a14="http://schemas.microsoft.com/office/drawing/2010/main" val="0"/>
              </a:ext>
            </a:extLst>
          </a:blip>
          <a:srcRect/>
          <a:stretch>
            <a:fillRect/>
          </a:stretch>
        </p:blipFill>
        <p:spPr>
          <a:xfrm>
            <a:off x="4211638" y="3213100"/>
            <a:ext cx="4932362" cy="3384550"/>
          </a:xfrm>
        </p:spPr>
      </p:pic>
      <p:sp>
        <p:nvSpPr>
          <p:cNvPr id="2" name="Content Placeholder 1"/>
          <p:cNvSpPr>
            <a:spLocks noGrp="1"/>
          </p:cNvSpPr>
          <p:nvPr>
            <p:ph sz="quarter" idx="2"/>
          </p:nvPr>
        </p:nvSpPr>
        <p:spPr/>
        <p:txBody>
          <a:bodyPr/>
          <a:lstStyle/>
          <a:p>
            <a:endParaRPr lang="el-GR" dirty="0"/>
          </a:p>
        </p:txBody>
      </p:sp>
      <p:pic>
        <p:nvPicPr>
          <p:cNvPr id="10445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116632"/>
            <a:ext cx="4100264"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5559601" y="364054"/>
            <a:ext cx="2557110" cy="369332"/>
          </a:xfrm>
          <a:prstGeom prst="rect">
            <a:avLst/>
          </a:prstGeom>
          <a:noFill/>
        </p:spPr>
        <p:txBody>
          <a:bodyPr wrap="none" rtlCol="0">
            <a:spAutoFit/>
          </a:bodyPr>
          <a:lstStyle/>
          <a:p>
            <a:r>
              <a:rPr lang="en-US" b="1" dirty="0" smtClean="0"/>
              <a:t>ARGUS II    IMPLANT </a:t>
            </a:r>
            <a:endParaRPr lang="el-GR" b="1" dirty="0"/>
          </a:p>
        </p:txBody>
      </p:sp>
    </p:spTree>
  </p:cSld>
  <p:clrMapOvr>
    <a:masterClrMapping/>
  </p:clrMapOvr>
  <p:timing>
    <p:tnLst>
      <p:par>
        <p:cTn id="1" dur="indefinite" restart="never" nodeType="tmRoot"/>
      </p:par>
    </p:tnLst>
  </p:timing>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570837" cy="1143000"/>
          </a:xfrm>
        </p:spPr>
        <p:txBody>
          <a:bodyPr/>
          <a:lstStyle/>
          <a:p>
            <a:r>
              <a:rPr lang="el-GR" b="1" dirty="0" smtClean="0">
                <a:solidFill>
                  <a:srgbClr val="FF0000"/>
                </a:solidFill>
              </a:rPr>
              <a:t>ΝΕΕΣ ΕΞΕΛΙΞΕΙΣ</a:t>
            </a:r>
            <a:endParaRPr lang="el-GR" b="1" dirty="0">
              <a:solidFill>
                <a:srgbClr val="FF0000"/>
              </a:solidFill>
            </a:endParaRPr>
          </a:p>
        </p:txBody>
      </p:sp>
      <p:sp>
        <p:nvSpPr>
          <p:cNvPr id="3" name="Content Placeholder 2"/>
          <p:cNvSpPr>
            <a:spLocks noGrp="1"/>
          </p:cNvSpPr>
          <p:nvPr>
            <p:ph idx="1"/>
          </p:nvPr>
        </p:nvSpPr>
        <p:spPr>
          <a:xfrm>
            <a:off x="107504" y="1600201"/>
            <a:ext cx="2940496" cy="3196951"/>
          </a:xfrm>
        </p:spPr>
        <p:txBody>
          <a:bodyPr/>
          <a:lstStyle/>
          <a:p>
            <a:r>
              <a:rPr lang="en-US" sz="2400" dirty="0" smtClean="0"/>
              <a:t>ORCAM </a:t>
            </a:r>
            <a:r>
              <a:rPr lang="en-US" sz="2400" dirty="0" smtClean="0">
                <a:solidFill>
                  <a:srgbClr val="FF0000"/>
                </a:solidFill>
                <a:hlinkClick r:id="rId2"/>
              </a:rPr>
              <a:t>www.orcam.com</a:t>
            </a:r>
            <a:endParaRPr lang="en-US" sz="2400" dirty="0" smtClean="0"/>
          </a:p>
          <a:p>
            <a:r>
              <a:rPr lang="en-US" sz="2400" dirty="0" smtClean="0"/>
              <a:t>Google glasses</a:t>
            </a:r>
          </a:p>
          <a:p>
            <a:endParaRPr lang="el-GR" dirty="0"/>
          </a:p>
        </p:txBody>
      </p:sp>
      <p:pic>
        <p:nvPicPr>
          <p:cNvPr id="1054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779913" y="0"/>
            <a:ext cx="5338192" cy="3453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547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691680" y="3406904"/>
            <a:ext cx="745232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159292832"/>
      </p:ext>
    </p:extLst>
  </p:cSld>
  <p:clrMapOvr>
    <a:masterClrMapping/>
  </p:clrMapOvr>
  <p:timing>
    <p:tnLst>
      <p:par>
        <p:cTn id="1" dur="indefinite" restart="never" nodeType="tmRoot"/>
      </p:par>
    </p:tnLst>
  </p:timing>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3610744" cy="605477"/>
          </a:xfrm>
        </p:spPr>
        <p:txBody>
          <a:bodyPr>
            <a:normAutofit fontScale="90000"/>
          </a:bodyPr>
          <a:lstStyle/>
          <a:p>
            <a:r>
              <a:rPr lang="en-US" sz="4400" i="1" dirty="0" smtClean="0">
                <a:solidFill>
                  <a:srgbClr val="FF0000"/>
                </a:solidFill>
              </a:rPr>
              <a:t>ORCAM</a:t>
            </a:r>
            <a:endParaRPr lang="el-GR" sz="4400" i="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3528" y="3501008"/>
            <a:ext cx="4464496" cy="301637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827584" y="880115"/>
            <a:ext cx="6624736" cy="26208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100"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44008" y="3501008"/>
            <a:ext cx="4311915" cy="3016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59972274"/>
      </p:ext>
    </p:extLst>
  </p:cSld>
  <p:clrMapOvr>
    <a:masterClrMapping/>
  </p:clrMapOvr>
  <p:timing>
    <p:tnLst>
      <p:par>
        <p:cTn id="1" dur="indefinite" restart="never" nodeType="tmRoot"/>
      </p:par>
    </p:tnLst>
  </p:timing>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dirty="0" err="1" smtClean="0">
                <a:solidFill>
                  <a:srgbClr val="FF0000"/>
                </a:solidFill>
              </a:rPr>
              <a:t>eSight</a:t>
            </a:r>
            <a:r>
              <a:rPr lang="en-US" dirty="0" smtClean="0"/>
              <a:t>       </a:t>
            </a:r>
            <a:endParaRPr lang="el-GR" dirty="0"/>
          </a:p>
        </p:txBody>
      </p:sp>
      <p:sp>
        <p:nvSpPr>
          <p:cNvPr id="3" name="Content Placeholder 2"/>
          <p:cNvSpPr>
            <a:spLocks noGrp="1"/>
          </p:cNvSpPr>
          <p:nvPr>
            <p:ph idx="1"/>
          </p:nvPr>
        </p:nvSpPr>
        <p:spPr/>
        <p:txBody>
          <a:bodyPr/>
          <a:lstStyle/>
          <a:p>
            <a:endParaRPr lang="el-GR" dirty="0"/>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4903" y="1700808"/>
            <a:ext cx="7818011" cy="27363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467544" y="4725144"/>
            <a:ext cx="8352928" cy="1015663"/>
          </a:xfrm>
          <a:prstGeom prst="rect">
            <a:avLst/>
          </a:prstGeom>
          <a:noFill/>
        </p:spPr>
        <p:txBody>
          <a:bodyPr wrap="square" rtlCol="0">
            <a:spAutoFit/>
          </a:bodyPr>
          <a:lstStyle/>
          <a:p>
            <a:r>
              <a:rPr lang="en-US" sz="2000" b="1" dirty="0" smtClean="0"/>
              <a:t>OLED Display </a:t>
            </a:r>
            <a:r>
              <a:rPr lang="el-GR" sz="2000" b="1" dirty="0" smtClean="0"/>
              <a:t>στο </a:t>
            </a:r>
            <a:r>
              <a:rPr lang="en-US" sz="2000" b="1" dirty="0" smtClean="0"/>
              <a:t>Headset, </a:t>
            </a:r>
            <a:r>
              <a:rPr lang="el-GR" sz="2000" b="1" dirty="0" smtClean="0"/>
              <a:t>σκελετός γυαλιών με την συνταγή του πελάτη, </a:t>
            </a:r>
          </a:p>
          <a:p>
            <a:r>
              <a:rPr lang="el-GR" sz="2000" b="1" dirty="0" smtClean="0"/>
              <a:t>η μονάδα επεξεργασίας </a:t>
            </a:r>
            <a:r>
              <a:rPr lang="el-GR" sz="2000" b="1" dirty="0" err="1" smtClean="0"/>
              <a:t>κοντρολλάρει</a:t>
            </a:r>
            <a:r>
              <a:rPr lang="el-GR" sz="2000" b="1" dirty="0" smtClean="0"/>
              <a:t> το  ΖΟΟΜ έως 14Χ, υπάρχει ρύθμιση </a:t>
            </a:r>
          </a:p>
          <a:p>
            <a:r>
              <a:rPr lang="en-US" sz="2000" b="1" dirty="0" smtClean="0"/>
              <a:t>contrast, </a:t>
            </a:r>
            <a:r>
              <a:rPr lang="el-GR" sz="2000" b="1" dirty="0" smtClean="0"/>
              <a:t> και εστίασης.  Υψηλό κόστος (15.000 $) </a:t>
            </a:r>
            <a:endParaRPr lang="el-GR" sz="2000" b="1" dirty="0"/>
          </a:p>
        </p:txBody>
      </p:sp>
    </p:spTree>
    <p:extLst>
      <p:ext uri="{BB962C8B-B14F-4D97-AF65-F5344CB8AC3E}">
        <p14:creationId xmlns:p14="http://schemas.microsoft.com/office/powerpoint/2010/main" val="404152501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2"/>
          <p:cNvSpPr>
            <a:spLocks noGrp="1" noChangeArrowheads="1"/>
          </p:cNvSpPr>
          <p:nvPr>
            <p:ph type="title"/>
          </p:nvPr>
        </p:nvSpPr>
        <p:spPr>
          <a:xfrm>
            <a:off x="457200" y="274638"/>
            <a:ext cx="8229600" cy="922114"/>
          </a:xfrm>
        </p:spPr>
        <p:txBody>
          <a:bodyPr/>
          <a:lstStyle/>
          <a:p>
            <a:pPr eaLnBrk="1" hangingPunct="1"/>
            <a:r>
              <a:rPr lang="el-GR" sz="3200" b="1" dirty="0" smtClean="0">
                <a:solidFill>
                  <a:srgbClr val="FF3300"/>
                </a:solidFill>
              </a:rPr>
              <a:t>ΕΚΦΥΛΙΣΜΟΣ ΩΧΡΑΣ ΚΗΛΙΔΑΣ</a:t>
            </a:r>
            <a:r>
              <a:rPr lang="en-US" sz="3200" b="1" dirty="0" smtClean="0">
                <a:solidFill>
                  <a:srgbClr val="FF3300"/>
                </a:solidFill>
              </a:rPr>
              <a:t> (MACULAR DEGENERATION)</a:t>
            </a:r>
            <a:endParaRPr lang="el-GR" sz="3200" b="1" dirty="0" smtClean="0">
              <a:solidFill>
                <a:srgbClr val="FF3300"/>
              </a:solidFill>
            </a:endParaRPr>
          </a:p>
        </p:txBody>
      </p:sp>
      <p:sp>
        <p:nvSpPr>
          <p:cNvPr id="10243" name="Rectangle 4"/>
          <p:cNvSpPr>
            <a:spLocks noGrp="1" noChangeArrowheads="1"/>
          </p:cNvSpPr>
          <p:nvPr>
            <p:ph type="body" sz="half" idx="1"/>
          </p:nvPr>
        </p:nvSpPr>
        <p:spPr>
          <a:xfrm>
            <a:off x="251520" y="1412776"/>
            <a:ext cx="4680520" cy="5112568"/>
          </a:xfrm>
        </p:spPr>
        <p:txBody>
          <a:bodyPr/>
          <a:lstStyle/>
          <a:p>
            <a:pPr eaLnBrk="1" hangingPunct="1">
              <a:lnSpc>
                <a:spcPct val="80000"/>
              </a:lnSpc>
            </a:pPr>
            <a:r>
              <a:rPr lang="el-GR" sz="2000" b="1" dirty="0" smtClean="0">
                <a:solidFill>
                  <a:schemeClr val="bg1"/>
                </a:solidFill>
              </a:rPr>
              <a:t>Ο Γεροντικός (ή Ηλικιακός) Εκφυλισμός της </a:t>
            </a:r>
            <a:r>
              <a:rPr lang="el-GR" sz="2000" b="1" dirty="0" err="1" smtClean="0">
                <a:solidFill>
                  <a:schemeClr val="bg1"/>
                </a:solidFill>
              </a:rPr>
              <a:t>Ωχράς</a:t>
            </a:r>
            <a:r>
              <a:rPr lang="el-GR" sz="2000" b="1" dirty="0" smtClean="0">
                <a:solidFill>
                  <a:schemeClr val="bg1"/>
                </a:solidFill>
              </a:rPr>
              <a:t> διακρίνεται σε </a:t>
            </a:r>
            <a:r>
              <a:rPr lang="en-US" sz="2000" b="1" dirty="0" smtClean="0">
                <a:solidFill>
                  <a:schemeClr val="bg1"/>
                </a:solidFill>
              </a:rPr>
              <a:t>: 1) </a:t>
            </a:r>
            <a:r>
              <a:rPr lang="el-GR" sz="2000" b="1" dirty="0" smtClean="0">
                <a:solidFill>
                  <a:schemeClr val="bg1"/>
                </a:solidFill>
              </a:rPr>
              <a:t>Ξηρά και 2) Υγρά μορφή.</a:t>
            </a:r>
          </a:p>
          <a:p>
            <a:pPr eaLnBrk="1" hangingPunct="1">
              <a:lnSpc>
                <a:spcPct val="80000"/>
              </a:lnSpc>
            </a:pPr>
            <a:r>
              <a:rPr lang="el-GR" sz="2000" b="1" u="sng" dirty="0" smtClean="0">
                <a:solidFill>
                  <a:srgbClr val="FFFF00"/>
                </a:solidFill>
              </a:rPr>
              <a:t>Ξηρά Μορφή</a:t>
            </a:r>
            <a:r>
              <a:rPr lang="el-GR" sz="2000" dirty="0" smtClean="0">
                <a:solidFill>
                  <a:srgbClr val="FFFF00"/>
                </a:solidFill>
              </a:rPr>
              <a:t> </a:t>
            </a:r>
            <a:r>
              <a:rPr lang="en-US" sz="2000" dirty="0" smtClean="0">
                <a:solidFill>
                  <a:srgbClr val="FFFF00"/>
                </a:solidFill>
              </a:rPr>
              <a:t>: </a:t>
            </a:r>
            <a:r>
              <a:rPr lang="el-GR" sz="2000" b="1" dirty="0" smtClean="0">
                <a:solidFill>
                  <a:schemeClr val="bg1"/>
                </a:solidFill>
              </a:rPr>
              <a:t>Καλύτερη πρόγνωση – σχηματισμός </a:t>
            </a:r>
            <a:r>
              <a:rPr lang="en-US" sz="2000" b="1" dirty="0" err="1" smtClean="0">
                <a:solidFill>
                  <a:schemeClr val="bg1"/>
                </a:solidFill>
              </a:rPr>
              <a:t>Drusen</a:t>
            </a:r>
            <a:r>
              <a:rPr lang="en-US" sz="2000" b="1" dirty="0" smtClean="0">
                <a:solidFill>
                  <a:schemeClr val="bg1"/>
                </a:solidFill>
              </a:rPr>
              <a:t> (</a:t>
            </a:r>
            <a:r>
              <a:rPr lang="el-GR" sz="2000" b="1" dirty="0" smtClean="0">
                <a:solidFill>
                  <a:schemeClr val="bg1"/>
                </a:solidFill>
              </a:rPr>
              <a:t>λιποειδείς εναποθέσεις επί μεμβράνης </a:t>
            </a:r>
            <a:r>
              <a:rPr lang="en-US" sz="2000" b="1" dirty="0" smtClean="0">
                <a:solidFill>
                  <a:schemeClr val="bg1"/>
                </a:solidFill>
              </a:rPr>
              <a:t>Bruch)</a:t>
            </a:r>
            <a:r>
              <a:rPr lang="el-GR" sz="2000" b="1" dirty="0" smtClean="0">
                <a:solidFill>
                  <a:schemeClr val="bg1"/>
                </a:solidFill>
              </a:rPr>
              <a:t>. Μπορεί να μεταπέσει σε υγρά μορφή αργότερα</a:t>
            </a:r>
          </a:p>
          <a:p>
            <a:pPr eaLnBrk="1" hangingPunct="1">
              <a:lnSpc>
                <a:spcPct val="80000"/>
              </a:lnSpc>
            </a:pPr>
            <a:r>
              <a:rPr lang="el-GR" sz="2000" b="1" u="sng" dirty="0" smtClean="0">
                <a:solidFill>
                  <a:srgbClr val="FFFF00"/>
                </a:solidFill>
              </a:rPr>
              <a:t>Υγρά Μορφή</a:t>
            </a:r>
            <a:r>
              <a:rPr lang="en-US" sz="2000" dirty="0" smtClean="0">
                <a:solidFill>
                  <a:srgbClr val="FFFF00"/>
                </a:solidFill>
              </a:rPr>
              <a:t>: </a:t>
            </a:r>
            <a:r>
              <a:rPr lang="el-GR" sz="2000" b="1" dirty="0" smtClean="0">
                <a:solidFill>
                  <a:schemeClr val="bg1"/>
                </a:solidFill>
              </a:rPr>
              <a:t>Χειρότερη πρόγνωση - </a:t>
            </a:r>
            <a:r>
              <a:rPr lang="el-GR" sz="2000" b="1" dirty="0" err="1" smtClean="0">
                <a:solidFill>
                  <a:schemeClr val="bg1"/>
                </a:solidFill>
              </a:rPr>
              <a:t>νεοαγγειώσεις</a:t>
            </a:r>
            <a:r>
              <a:rPr lang="el-GR" sz="2000" b="1" dirty="0" smtClean="0">
                <a:solidFill>
                  <a:schemeClr val="bg1"/>
                </a:solidFill>
              </a:rPr>
              <a:t> και αιμορραγία στην ωχρά, κάλυψη με συνδετικό, ουλώδη ιστό</a:t>
            </a:r>
            <a:endParaRPr lang="en-US" sz="2000" b="1" dirty="0" smtClean="0">
              <a:solidFill>
                <a:schemeClr val="bg1"/>
              </a:solidFill>
            </a:endParaRPr>
          </a:p>
          <a:p>
            <a:pPr eaLnBrk="1" hangingPunct="1">
              <a:lnSpc>
                <a:spcPct val="80000"/>
              </a:lnSpc>
            </a:pPr>
            <a:r>
              <a:rPr lang="en-US" sz="2000" dirty="0" smtClean="0">
                <a:solidFill>
                  <a:srgbClr val="FFFF00"/>
                </a:solidFill>
              </a:rPr>
              <a:t>MMD – New Type ?....</a:t>
            </a:r>
          </a:p>
          <a:p>
            <a:pPr eaLnBrk="1" hangingPunct="1">
              <a:lnSpc>
                <a:spcPct val="80000"/>
              </a:lnSpc>
            </a:pPr>
            <a:endParaRPr lang="el-GR" sz="2000" b="1" dirty="0" smtClean="0">
              <a:solidFill>
                <a:schemeClr val="bg1"/>
              </a:solidFill>
            </a:endParaRPr>
          </a:p>
        </p:txBody>
      </p:sp>
      <p:pic>
        <p:nvPicPr>
          <p:cNvPr id="10244" name="Picture 7" descr="AMD-DRY 1"/>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5076825" y="1412776"/>
            <a:ext cx="3595374" cy="2454374"/>
          </a:xfrm>
          <a:noFill/>
        </p:spPr>
      </p:pic>
      <p:pic>
        <p:nvPicPr>
          <p:cNvPr id="10245" name="Picture 8" descr="ADVANCED AMD"/>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5076825" y="3914775"/>
            <a:ext cx="3599631" cy="2696475"/>
          </a:xfrm>
          <a:noFill/>
        </p:spPr>
      </p:pic>
      <p:sp>
        <p:nvSpPr>
          <p:cNvPr id="10246" name="Text Box 9"/>
          <p:cNvSpPr txBox="1">
            <a:spLocks noChangeArrowheads="1"/>
          </p:cNvSpPr>
          <p:nvPr/>
        </p:nvSpPr>
        <p:spPr bwMode="auto">
          <a:xfrm>
            <a:off x="6227763" y="1773238"/>
            <a:ext cx="1533525"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sz="2000" b="1"/>
              <a:t>Drusen</a:t>
            </a:r>
            <a:endParaRPr lang="el-GR" sz="2000" b="1"/>
          </a:p>
        </p:txBody>
      </p:sp>
      <p:sp>
        <p:nvSpPr>
          <p:cNvPr id="10247" name="Text Box 10"/>
          <p:cNvSpPr txBox="1">
            <a:spLocks noChangeArrowheads="1"/>
          </p:cNvSpPr>
          <p:nvPr/>
        </p:nvSpPr>
        <p:spPr bwMode="auto">
          <a:xfrm>
            <a:off x="5632450" y="3881438"/>
            <a:ext cx="2324100"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000" b="1">
                <a:solidFill>
                  <a:srgbClr val="FFFF00"/>
                </a:solidFill>
              </a:rPr>
              <a:t>Ουλώδης Ιστός</a:t>
            </a:r>
          </a:p>
        </p:txBody>
      </p:sp>
      <p:sp>
        <p:nvSpPr>
          <p:cNvPr id="10248" name="Line 11"/>
          <p:cNvSpPr>
            <a:spLocks noChangeShapeType="1"/>
          </p:cNvSpPr>
          <p:nvPr/>
        </p:nvSpPr>
        <p:spPr bwMode="auto">
          <a:xfrm>
            <a:off x="6443663" y="4292600"/>
            <a:ext cx="0" cy="431800"/>
          </a:xfrm>
          <a:prstGeom prst="line">
            <a:avLst/>
          </a:prstGeom>
          <a:noFill/>
          <a:ln w="76200">
            <a:solidFill>
              <a:schemeClr val="tx1"/>
            </a:solidFill>
            <a:round/>
            <a:headEnd/>
            <a:tailEnd type="triangle" w="med" len="med"/>
          </a:ln>
          <a:extLst>
            <a:ext uri="{909E8E84-426E-40DD-AFC4-6F175D3DCCD1}">
              <a14:hiddenFill xmlns:a14="http://schemas.microsoft.com/office/drawing/2010/main">
                <a:noFill/>
              </a14:hiddenFill>
            </a:ext>
          </a:extLst>
        </p:spPr>
        <p:txBody>
          <a:bodyPr/>
          <a:lstStyle/>
          <a:p>
            <a:endParaRPr lang="el-GR"/>
          </a:p>
        </p:txBody>
      </p:sp>
    </p:spTree>
  </p:cSld>
  <p:clrMapOvr>
    <a:masterClrMapping/>
  </p:clrMapOvr>
  <p:timing>
    <p:tnLst>
      <p:par>
        <p:cTn id="1" dur="indefinite" restart="never" nodeType="tmRoot"/>
      </p:par>
    </p:tnLst>
  </p:timing>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400" dirty="0" err="1" smtClean="0">
                <a:solidFill>
                  <a:srgbClr val="FF0000"/>
                </a:solidFill>
              </a:rPr>
              <a:t>eSight</a:t>
            </a:r>
            <a:r>
              <a:rPr lang="en-US" dirty="0" smtClean="0"/>
              <a:t> </a:t>
            </a:r>
            <a:endParaRPr lang="el-GR" dirty="0"/>
          </a:p>
        </p:txBody>
      </p:sp>
      <p:sp>
        <p:nvSpPr>
          <p:cNvPr id="3" name="Content Placeholder 2"/>
          <p:cNvSpPr>
            <a:spLocks noGrp="1"/>
          </p:cNvSpPr>
          <p:nvPr>
            <p:ph idx="1"/>
          </p:nvPr>
        </p:nvSpPr>
        <p:spPr/>
        <p:txBody>
          <a:bodyPr/>
          <a:lstStyle/>
          <a:p>
            <a:endParaRPr lang="el-GR"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700870"/>
            <a:ext cx="7920880" cy="445549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26467249"/>
      </p:ext>
    </p:extLst>
  </p:cSld>
  <p:clrMapOvr>
    <a:masterClrMapping/>
  </p:clrMapOvr>
  <p:timing>
    <p:tnLst>
      <p:par>
        <p:cTn id="1" dur="indefinite" restart="never" nodeType="tmRoot"/>
      </p:par>
    </p:tnLst>
  </p:timing>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smtClean="0">
                <a:solidFill>
                  <a:srgbClr val="FFFF00"/>
                </a:solidFill>
              </a:rPr>
              <a:t>OXFORD’S UNIVERSITY SMART GLASSES</a:t>
            </a:r>
            <a:br>
              <a:rPr lang="en-US" dirty="0" smtClean="0">
                <a:solidFill>
                  <a:srgbClr val="FFFF00"/>
                </a:solidFill>
              </a:rPr>
            </a:br>
            <a:r>
              <a:rPr lang="en-US" dirty="0" smtClean="0">
                <a:solidFill>
                  <a:srgbClr val="FFFF00"/>
                </a:solidFill>
              </a:rPr>
              <a:t>----</a:t>
            </a:r>
            <a:r>
              <a:rPr lang="el-GR" dirty="0" smtClean="0">
                <a:solidFill>
                  <a:srgbClr val="FFFF00"/>
                </a:solidFill>
              </a:rPr>
              <a:t>Όσο πιο φωτεινό, τόσο πιο κοντά</a:t>
            </a:r>
            <a:r>
              <a:rPr lang="en-US" dirty="0" smtClean="0">
                <a:solidFill>
                  <a:srgbClr val="FFFF00"/>
                </a:solidFill>
              </a:rPr>
              <a:t> </a:t>
            </a:r>
            <a:r>
              <a:rPr lang="el-GR" dirty="0" smtClean="0">
                <a:solidFill>
                  <a:srgbClr val="FFFF00"/>
                </a:solidFill>
              </a:rPr>
              <a:t>------</a:t>
            </a:r>
            <a:endParaRPr lang="el-GR" dirty="0">
              <a:solidFill>
                <a:srgbClr val="FFFF00"/>
              </a:solidFill>
            </a:endParaRPr>
          </a:p>
        </p:txBody>
      </p:sp>
      <p:pic>
        <p:nvPicPr>
          <p:cNvPr id="4" name="Content Placeholder 3"/>
          <p:cNvPicPr>
            <a:picLocks noGrp="1" noChangeAspect="1" noChangeArrowheads="1"/>
          </p:cNvPicPr>
          <p:nvPr>
            <p:ph idx="1"/>
          </p:nvPr>
        </p:nvPicPr>
        <p:blipFill>
          <a:blip r:embed="rId2" cstate="print">
            <a:extLst>
              <a:ext uri="{BEBA8EAE-BF5A-486C-A8C5-ECC9F3942E4B}">
                <a14:imgProps xmlns:a14="http://schemas.microsoft.com/office/drawing/2010/main">
                  <a14:imgLayer r:embed="rId3">
                    <a14:imgEffect>
                      <a14:sharpenSoften amount="42000"/>
                    </a14:imgEffect>
                    <a14:imgEffect>
                      <a14:brightnessContrast bright="-2000" contrast="34000"/>
                    </a14:imgEffect>
                  </a14:imgLayer>
                </a14:imgProps>
              </a:ext>
              <a:ext uri="{28A0092B-C50C-407E-A947-70E740481C1C}">
                <a14:useLocalDpi xmlns:a14="http://schemas.microsoft.com/office/drawing/2010/main" val="0"/>
              </a:ext>
            </a:extLst>
          </a:blip>
          <a:srcRect/>
          <a:stretch>
            <a:fillRect/>
          </a:stretch>
        </p:blipFill>
        <p:spPr bwMode="auto">
          <a:xfrm>
            <a:off x="1187624" y="1363904"/>
            <a:ext cx="7056784" cy="5225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948264" y="1380550"/>
            <a:ext cx="1374094" cy="523220"/>
          </a:xfrm>
          <a:prstGeom prst="rect">
            <a:avLst/>
          </a:prstGeom>
          <a:noFill/>
        </p:spPr>
        <p:txBody>
          <a:bodyPr wrap="none" rtlCol="0">
            <a:spAutoFit/>
          </a:bodyPr>
          <a:lstStyle/>
          <a:p>
            <a:r>
              <a:rPr lang="el-GR" sz="2800" b="1" dirty="0" smtClean="0">
                <a:solidFill>
                  <a:srgbClr val="FF0000"/>
                </a:solidFill>
              </a:rPr>
              <a:t>$800,00</a:t>
            </a:r>
            <a:endParaRPr lang="el-GR" sz="2800" b="1" dirty="0">
              <a:solidFill>
                <a:srgbClr val="FF0000"/>
              </a:solidFill>
            </a:endParaRPr>
          </a:p>
        </p:txBody>
      </p:sp>
    </p:spTree>
    <p:extLst>
      <p:ext uri="{BB962C8B-B14F-4D97-AF65-F5344CB8AC3E}">
        <p14:creationId xmlns:p14="http://schemas.microsoft.com/office/powerpoint/2010/main" val="677787037"/>
      </p:ext>
    </p:extLst>
  </p:cSld>
  <p:clrMapOvr>
    <a:masterClrMapping/>
  </p:clrMapOvr>
  <p:timing>
    <p:tnLst>
      <p:par>
        <p:cTn id="1" dur="indefinite" restart="never" nodeType="tmRoot"/>
      </p:par>
    </p:tnLst>
  </p:timing>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200" dirty="0">
                <a:ln w="13335" cmpd="sng">
                  <a:solidFill>
                    <a:srgbClr val="759AA5">
                      <a:lumMod val="50000"/>
                    </a:srgbClr>
                  </a:solidFill>
                  <a:prstDash val="solid"/>
                </a:ln>
                <a:solidFill>
                  <a:srgbClr val="FFFF00"/>
                </a:solidFill>
              </a:rPr>
              <a:t>OXFORD’S UNIVERSITY SMART </a:t>
            </a:r>
            <a:r>
              <a:rPr lang="en-US" sz="3200" dirty="0" smtClean="0">
                <a:ln w="13335" cmpd="sng">
                  <a:solidFill>
                    <a:srgbClr val="759AA5">
                      <a:lumMod val="50000"/>
                    </a:srgbClr>
                  </a:solidFill>
                  <a:prstDash val="solid"/>
                </a:ln>
                <a:solidFill>
                  <a:srgbClr val="FFFF00"/>
                </a:solidFill>
              </a:rPr>
              <a:t>GLASSES</a:t>
            </a:r>
            <a:r>
              <a:rPr lang="el-GR" sz="3200" dirty="0" smtClean="0">
                <a:ln w="13335" cmpd="sng">
                  <a:solidFill>
                    <a:srgbClr val="759AA5">
                      <a:lumMod val="50000"/>
                    </a:srgbClr>
                  </a:solidFill>
                  <a:prstDash val="solid"/>
                </a:ln>
                <a:solidFill>
                  <a:srgbClr val="FFFF00"/>
                </a:solidFill>
              </a:rPr>
              <a:t/>
            </a:r>
            <a:br>
              <a:rPr lang="el-GR" sz="3200" dirty="0" smtClean="0">
                <a:ln w="13335" cmpd="sng">
                  <a:solidFill>
                    <a:srgbClr val="759AA5">
                      <a:lumMod val="50000"/>
                    </a:srgbClr>
                  </a:solidFill>
                  <a:prstDash val="solid"/>
                </a:ln>
                <a:solidFill>
                  <a:srgbClr val="FFFF00"/>
                </a:solidFill>
              </a:rPr>
            </a:br>
            <a:r>
              <a:rPr lang="en-US" sz="3200" dirty="0">
                <a:ln w="13335" cmpd="sng">
                  <a:solidFill>
                    <a:srgbClr val="759AA5">
                      <a:lumMod val="50000"/>
                    </a:srgbClr>
                  </a:solidFill>
                  <a:prstDash val="solid"/>
                </a:ln>
                <a:solidFill>
                  <a:srgbClr val="FFFF00"/>
                </a:solidFill>
              </a:rPr>
              <a:t>----</a:t>
            </a:r>
            <a:r>
              <a:rPr lang="el-GR" sz="3200" dirty="0">
                <a:ln w="13335" cmpd="sng">
                  <a:solidFill>
                    <a:srgbClr val="759AA5">
                      <a:lumMod val="50000"/>
                    </a:srgbClr>
                  </a:solidFill>
                  <a:prstDash val="solid"/>
                </a:ln>
                <a:solidFill>
                  <a:srgbClr val="FFFF00"/>
                </a:solidFill>
              </a:rPr>
              <a:t>Όσο πιο φωτεινό, τόσο πιο κοντά</a:t>
            </a:r>
            <a:r>
              <a:rPr lang="en-US" sz="3200" dirty="0">
                <a:ln w="13335" cmpd="sng">
                  <a:solidFill>
                    <a:srgbClr val="759AA5">
                      <a:lumMod val="50000"/>
                    </a:srgbClr>
                  </a:solidFill>
                  <a:prstDash val="solid"/>
                </a:ln>
                <a:solidFill>
                  <a:srgbClr val="FFFF00"/>
                </a:solidFill>
              </a:rPr>
              <a:t> </a:t>
            </a:r>
            <a:r>
              <a:rPr lang="el-GR" sz="3200" dirty="0">
                <a:ln w="13335" cmpd="sng">
                  <a:solidFill>
                    <a:srgbClr val="759AA5">
                      <a:lumMod val="50000"/>
                    </a:srgbClr>
                  </a:solidFill>
                  <a:prstDash val="solid"/>
                </a:ln>
                <a:solidFill>
                  <a:srgbClr val="FFFF00"/>
                </a:solidFill>
              </a:rPr>
              <a:t>------</a:t>
            </a:r>
            <a:endParaRPr lang="el-GR" sz="3200" dirty="0"/>
          </a:p>
        </p:txBody>
      </p:sp>
      <p:pic>
        <p:nvPicPr>
          <p:cNvPr id="1026" name="Picture 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bwMode="auto">
          <a:xfrm>
            <a:off x="827584" y="1628800"/>
            <a:ext cx="7488832" cy="48228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61860274"/>
      </p:ext>
    </p:extLst>
  </p:cSld>
  <p:clrMapOvr>
    <a:masterClrMapping/>
  </p:clrMapOvr>
  <p:timing>
    <p:tnLst>
      <p:par>
        <p:cTn id="1" dur="indefinite" restart="never" nodeType="tmRoot"/>
      </p:par>
    </p:tnLst>
  </p:timing>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sz="4000" dirty="0" smtClean="0">
                <a:solidFill>
                  <a:srgbClr val="FFC000"/>
                </a:solidFill>
              </a:rPr>
              <a:t>P.E.A.CE </a:t>
            </a:r>
            <a:r>
              <a:rPr lang="el-GR" sz="4000" dirty="0" smtClean="0">
                <a:solidFill>
                  <a:srgbClr val="FFC000"/>
                </a:solidFill>
              </a:rPr>
              <a:t>ΑΠΟ ΤΗΝ ΑΡΤΑ </a:t>
            </a:r>
            <a:r>
              <a:rPr lang="en-US" sz="3100" dirty="0">
                <a:solidFill>
                  <a:srgbClr val="FFC000"/>
                </a:solidFill>
              </a:rPr>
              <a:t>https://www.youtube.com/watch?v=L_O3AF1Bkms</a:t>
            </a:r>
            <a:endParaRPr lang="el-GR" sz="4000" dirty="0">
              <a:solidFill>
                <a:srgbClr val="FFC000"/>
              </a:solidFill>
            </a:endParaRPr>
          </a:p>
        </p:txBody>
      </p:sp>
      <p:sp>
        <p:nvSpPr>
          <p:cNvPr id="3" name="Content Placeholder 2"/>
          <p:cNvSpPr>
            <a:spLocks noGrp="1"/>
          </p:cNvSpPr>
          <p:nvPr>
            <p:ph idx="1"/>
          </p:nvPr>
        </p:nvSpPr>
        <p:spPr/>
        <p:txBody>
          <a:bodyPr/>
          <a:lstStyle/>
          <a:p>
            <a:r>
              <a:rPr lang="el-GR" dirty="0" err="1" smtClean="0"/>
              <a:t>Χρε</a:t>
            </a:r>
            <a:endParaRPr lang="el-GR" dirty="0"/>
          </a:p>
        </p:txBody>
      </p:sp>
      <p:pic>
        <p:nvPicPr>
          <p:cNvPr id="512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3449" y="1412776"/>
            <a:ext cx="4984127" cy="3600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5123"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351984" y="1286569"/>
            <a:ext cx="3526929" cy="37266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343450" y="5157192"/>
            <a:ext cx="8535464" cy="1015663"/>
          </a:xfrm>
          <a:prstGeom prst="rect">
            <a:avLst/>
          </a:prstGeom>
          <a:noFill/>
        </p:spPr>
        <p:txBody>
          <a:bodyPr wrap="square" rtlCol="0">
            <a:spAutoFit/>
          </a:bodyPr>
          <a:lstStyle/>
          <a:p>
            <a:r>
              <a:rPr lang="el-GR" sz="2000" b="1" dirty="0" smtClean="0"/>
              <a:t>Χρειάστηκε έναν μήνα, δύο αισθητήρες απόστασης και κλήσης, ένα μοτέρ δόνησης, μερικά έγχρωμα καλώδια για ένα αποτέλεσμα γεμάτο έμπνευση κι ελπίδα… </a:t>
            </a:r>
            <a:r>
              <a:rPr lang="en-US" sz="2000" b="1" dirty="0" smtClean="0">
                <a:solidFill>
                  <a:schemeClr val="accent5"/>
                </a:solidFill>
              </a:rPr>
              <a:t>P.E.ACE = Portable Evasive </a:t>
            </a:r>
            <a:r>
              <a:rPr lang="en-US" sz="2000" b="1" dirty="0" err="1" smtClean="0">
                <a:solidFill>
                  <a:schemeClr val="accent5"/>
                </a:solidFill>
              </a:rPr>
              <a:t>AssistanCE</a:t>
            </a:r>
            <a:endParaRPr lang="el-GR" sz="2000" b="1" dirty="0">
              <a:solidFill>
                <a:schemeClr val="accent5"/>
              </a:solidFill>
            </a:endParaRPr>
          </a:p>
        </p:txBody>
      </p:sp>
    </p:spTree>
    <p:extLst>
      <p:ext uri="{BB962C8B-B14F-4D97-AF65-F5344CB8AC3E}">
        <p14:creationId xmlns:p14="http://schemas.microsoft.com/office/powerpoint/2010/main" val="4239092775"/>
      </p:ext>
    </p:extLst>
  </p:cSld>
  <p:clrMapOvr>
    <a:masterClrMapping/>
  </p:clrMapOvr>
  <p:timing>
    <p:tnLst>
      <p:par>
        <p:cTn id="1" dur="indefinite" restart="never" nodeType="tmRoot"/>
      </p:par>
    </p:tnLst>
  </p:timing>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title"/>
          </p:nvPr>
        </p:nvSpPr>
        <p:spPr/>
        <p:txBody>
          <a:bodyPr/>
          <a:lstStyle/>
          <a:p>
            <a:pPr eaLnBrk="1" hangingPunct="1"/>
            <a:r>
              <a:rPr lang="el-GR" sz="2800" b="1" dirty="0" smtClean="0">
                <a:solidFill>
                  <a:srgbClr val="FF3300"/>
                </a:solidFill>
              </a:rPr>
              <a:t>ΑΠΟΚΑΤΑΣΤΑΣΗ ΤΩΝ ΑΤΟΜΩΝ ΜΕ ΧΑΜΗΛΗ ΟΡΑΣΗ – ΚΟΙΝΩΝΙΚΗ ΜΕΡΙΜΝΑ ΚΑΙ ΠΡΟΝΟΙΑ</a:t>
            </a:r>
          </a:p>
        </p:txBody>
      </p:sp>
      <p:sp>
        <p:nvSpPr>
          <p:cNvPr id="115715" name="Rectangle 6"/>
          <p:cNvSpPr>
            <a:spLocks noGrp="1" noChangeArrowheads="1"/>
          </p:cNvSpPr>
          <p:nvPr>
            <p:ph type="body" sz="half" idx="4294967295"/>
          </p:nvPr>
        </p:nvSpPr>
        <p:spPr>
          <a:xfrm>
            <a:off x="0" y="1600200"/>
            <a:ext cx="4211960" cy="4997152"/>
          </a:xfrm>
        </p:spPr>
        <p:txBody>
          <a:bodyPr>
            <a:normAutofit fontScale="92500" lnSpcReduction="10000"/>
          </a:bodyPr>
          <a:lstStyle/>
          <a:p>
            <a:r>
              <a:rPr lang="el-GR" sz="2400" b="1" dirty="0" smtClean="0"/>
              <a:t>ΠΑΝΕΛΛΗΝΙΑ ΕΝΩΣΗ ΑΜΦΙΒΛΗΣΤΡΟΕΙΔΟΠΑΘΩΝ (</a:t>
            </a:r>
            <a:r>
              <a:rPr lang="en-US" sz="2400" b="1" dirty="0" smtClean="0">
                <a:hlinkClick r:id="rId2"/>
              </a:rPr>
              <a:t>www.retina.gr</a:t>
            </a:r>
            <a:r>
              <a:rPr lang="en-US" sz="2400" b="1" dirty="0" smtClean="0"/>
              <a:t>)</a:t>
            </a:r>
          </a:p>
          <a:p>
            <a:r>
              <a:rPr lang="el-GR" sz="2400" b="1" dirty="0" smtClean="0"/>
              <a:t>ΠΑΝΕΛΛΗΝΙΟΣ ΣΥΝΔΕΣΜΟΣ ΤΥΦΛΩΝ (</a:t>
            </a:r>
            <a:r>
              <a:rPr lang="en-US" sz="2400" b="1" dirty="0" smtClean="0"/>
              <a:t>pst.gr)</a:t>
            </a:r>
          </a:p>
          <a:p>
            <a:r>
              <a:rPr lang="en-US" sz="2400" b="1" dirty="0"/>
              <a:t> </a:t>
            </a:r>
            <a:r>
              <a:rPr lang="el-GR" sz="2400" b="1" dirty="0" err="1" smtClean="0"/>
              <a:t>Πανελληνιος</a:t>
            </a:r>
            <a:r>
              <a:rPr lang="el-GR" sz="2400" b="1" dirty="0" smtClean="0"/>
              <a:t> Σύλλογος </a:t>
            </a:r>
            <a:r>
              <a:rPr lang="el-GR" sz="2400" b="1" dirty="0" err="1" smtClean="0"/>
              <a:t>ατομων</a:t>
            </a:r>
            <a:r>
              <a:rPr lang="el-GR" sz="2400" b="1" dirty="0" smtClean="0"/>
              <a:t> με </a:t>
            </a:r>
            <a:r>
              <a:rPr lang="el-GR" sz="2400" b="1" dirty="0" err="1" smtClean="0"/>
              <a:t>κερατόκωνο</a:t>
            </a:r>
            <a:r>
              <a:rPr lang="en-US" sz="2400" b="1" dirty="0" smtClean="0">
                <a:hlinkClick r:id="rId3"/>
              </a:rPr>
              <a:t>http</a:t>
            </a:r>
            <a:r>
              <a:rPr lang="en-US" sz="2400" b="1" dirty="0">
                <a:hlinkClick r:id="rId3"/>
              </a:rPr>
              <a:t>://</a:t>
            </a:r>
            <a:r>
              <a:rPr lang="en-US" sz="2400" b="1" dirty="0" smtClean="0">
                <a:hlinkClick r:id="rId3"/>
              </a:rPr>
              <a:t>www.keratoconos.gr</a:t>
            </a:r>
            <a:endParaRPr lang="el-GR" sz="2400" b="1" dirty="0" smtClean="0"/>
          </a:p>
          <a:p>
            <a:r>
              <a:rPr lang="el-GR" b="1" dirty="0" smtClean="0"/>
              <a:t>Σκύλοι Οδηγοί Ελλάδος </a:t>
            </a:r>
            <a:r>
              <a:rPr lang="en-US" b="1" dirty="0" smtClean="0">
                <a:solidFill>
                  <a:schemeClr val="bg2">
                    <a:lumMod val="50000"/>
                    <a:lumOff val="50000"/>
                  </a:schemeClr>
                </a:solidFill>
              </a:rPr>
              <a:t>http</a:t>
            </a:r>
            <a:r>
              <a:rPr lang="en-US" b="1" dirty="0">
                <a:solidFill>
                  <a:schemeClr val="bg2">
                    <a:lumMod val="50000"/>
                    <a:lumOff val="50000"/>
                  </a:schemeClr>
                </a:solidFill>
              </a:rPr>
              <a:t>://www.greekguidedogs.gr/</a:t>
            </a:r>
            <a:endParaRPr lang="el-GR" sz="2400" b="1" dirty="0" smtClean="0">
              <a:solidFill>
                <a:schemeClr val="bg2">
                  <a:lumMod val="50000"/>
                  <a:lumOff val="50000"/>
                </a:schemeClr>
              </a:solidFill>
            </a:endParaRPr>
          </a:p>
        </p:txBody>
      </p:sp>
      <p:sp>
        <p:nvSpPr>
          <p:cNvPr id="115716" name="Rectangle 7"/>
          <p:cNvSpPr>
            <a:spLocks noGrp="1" noChangeArrowheads="1"/>
          </p:cNvSpPr>
          <p:nvPr>
            <p:ph sz="quarter" idx="4294967295"/>
          </p:nvPr>
        </p:nvSpPr>
        <p:spPr>
          <a:xfrm>
            <a:off x="4648200" y="1600200"/>
            <a:ext cx="4038600" cy="2185988"/>
          </a:xfrm>
        </p:spPr>
        <p:txBody>
          <a:bodyPr/>
          <a:lstStyle/>
          <a:p>
            <a:endParaRPr lang="el-GR" sz="2400" dirty="0" smtClean="0"/>
          </a:p>
        </p:txBody>
      </p:sp>
      <p:sp>
        <p:nvSpPr>
          <p:cNvPr id="115717" name="Rectangle 8"/>
          <p:cNvSpPr>
            <a:spLocks noGrp="1" noChangeArrowheads="1"/>
          </p:cNvSpPr>
          <p:nvPr>
            <p:ph sz="quarter" idx="4294967295"/>
          </p:nvPr>
        </p:nvSpPr>
        <p:spPr>
          <a:xfrm>
            <a:off x="4648200" y="3938588"/>
            <a:ext cx="4038600" cy="2187575"/>
          </a:xfrm>
        </p:spPr>
        <p:txBody>
          <a:bodyPr/>
          <a:lstStyle/>
          <a:p>
            <a:endParaRPr lang="el-GR" sz="2400" dirty="0" smtClean="0"/>
          </a:p>
        </p:txBody>
      </p:sp>
      <p:sp>
        <p:nvSpPr>
          <p:cNvPr id="2" name="TextBox 1"/>
          <p:cNvSpPr txBox="1"/>
          <p:nvPr/>
        </p:nvSpPr>
        <p:spPr>
          <a:xfrm>
            <a:off x="4427984" y="4797152"/>
            <a:ext cx="184731" cy="400110"/>
          </a:xfrm>
          <a:prstGeom prst="rect">
            <a:avLst/>
          </a:prstGeom>
          <a:noFill/>
        </p:spPr>
        <p:txBody>
          <a:bodyPr wrap="none" rtlCol="0">
            <a:spAutoFit/>
          </a:bodyPr>
          <a:lstStyle/>
          <a:p>
            <a:endParaRPr lang="el-GR" sz="2000" b="1" dirty="0">
              <a:solidFill>
                <a:srgbClr val="FFFF00"/>
              </a:solidFill>
            </a:endParaRPr>
          </a:p>
        </p:txBody>
      </p:sp>
      <p:pic>
        <p:nvPicPr>
          <p:cNvPr id="3"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427984" y="1628800"/>
            <a:ext cx="4307207" cy="18722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6499"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427984" y="3677963"/>
            <a:ext cx="4330452" cy="22383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80607714"/>
      </p:ext>
    </p:extLst>
  </p:cSld>
  <p:clrMapOvr>
    <a:masterClrMapping/>
  </p:clrMapOvr>
  <p:timing>
    <p:tnLst>
      <p:par>
        <p:cTn id="1" dur="indefinite" restart="never" nodeType="tmRoot"/>
      </p:par>
    </p:tnLst>
  </p:timing>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dirty="0" smtClean="0">
                <a:solidFill>
                  <a:srgbClr val="FFFF00"/>
                </a:solidFill>
              </a:rPr>
              <a:t>ΕΥΧΑΡΙΣΤΩ ΠΟΛΥ ΓΙΑ ΤΗΝ ΠΡΟΣΟΧΗ ΣΑΣ </a:t>
            </a:r>
            <a:endParaRPr lang="el-GR" dirty="0">
              <a:solidFill>
                <a:srgbClr val="FFFF00"/>
              </a:solidFill>
            </a:endParaRPr>
          </a:p>
        </p:txBody>
      </p:sp>
      <p:sp>
        <p:nvSpPr>
          <p:cNvPr id="3" name="Content Placeholder 2"/>
          <p:cNvSpPr>
            <a:spLocks noGrp="1"/>
          </p:cNvSpPr>
          <p:nvPr>
            <p:ph idx="1"/>
          </p:nvPr>
        </p:nvSpPr>
        <p:spPr/>
        <p:txBody>
          <a:bodyPr/>
          <a:lstStyle/>
          <a:p>
            <a:endParaRPr lang="el-GR" dirty="0"/>
          </a:p>
        </p:txBody>
      </p:sp>
      <p:pic>
        <p:nvPicPr>
          <p:cNvPr id="409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2734" y="1628800"/>
            <a:ext cx="4135250" cy="48965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4099"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0600" y="1628800"/>
            <a:ext cx="4195856" cy="5013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44091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OCT- </a:t>
            </a:r>
            <a:r>
              <a:rPr lang="el-GR" b="1" dirty="0" smtClean="0">
                <a:solidFill>
                  <a:srgbClr val="FF0000"/>
                </a:solidFill>
              </a:rPr>
              <a:t>ΕΚΦΥΛΙΣΜΟΣ ΩΧΡΑΣ</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95536" y="1340768"/>
            <a:ext cx="8352928" cy="5229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4167799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OCT – </a:t>
            </a:r>
            <a:r>
              <a:rPr lang="el-GR" b="1" dirty="0" smtClean="0">
                <a:solidFill>
                  <a:srgbClr val="FF0000"/>
                </a:solidFill>
              </a:rPr>
              <a:t>ΕΚΦΥΛΙΣΜΟΣ ΩΧΡΑΣ</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64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3956" b="-12582"/>
          <a:stretch/>
        </p:blipFill>
        <p:spPr bwMode="auto">
          <a:xfrm>
            <a:off x="251520" y="1340768"/>
            <a:ext cx="8640960"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959349649"/>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1 - Τίτλος"/>
          <p:cNvSpPr>
            <a:spLocks noGrp="1"/>
          </p:cNvSpPr>
          <p:nvPr>
            <p:ph type="title" idx="4294967295"/>
          </p:nvPr>
        </p:nvSpPr>
        <p:spPr/>
        <p:txBody>
          <a:bodyPr/>
          <a:lstStyle/>
          <a:p>
            <a:r>
              <a:rPr lang="el-GR" sz="3600" b="1" smtClean="0">
                <a:solidFill>
                  <a:srgbClr val="FF3300"/>
                </a:solidFill>
              </a:rPr>
              <a:t>ΕΚΦΥΛΙΣΜΟΣ ΩΧΡΑΣ ΚΗΛΙΔΑΣ</a:t>
            </a:r>
            <a:r>
              <a:rPr lang="en-US" sz="3600" b="1" smtClean="0">
                <a:solidFill>
                  <a:srgbClr val="FF3300"/>
                </a:solidFill>
              </a:rPr>
              <a:t> (MACULAR DEGENERATION)</a:t>
            </a:r>
            <a:endParaRPr lang="el-GR" sz="3600" smtClean="0"/>
          </a:p>
        </p:txBody>
      </p:sp>
      <p:sp>
        <p:nvSpPr>
          <p:cNvPr id="11267" name="2 - Θέση κειμένου"/>
          <p:cNvSpPr>
            <a:spLocks noGrp="1"/>
          </p:cNvSpPr>
          <p:nvPr>
            <p:ph type="body" sz="half" idx="4294967295"/>
          </p:nvPr>
        </p:nvSpPr>
        <p:spPr>
          <a:xfrm>
            <a:off x="457200" y="1600200"/>
            <a:ext cx="4038600" cy="4525963"/>
          </a:xfrm>
        </p:spPr>
        <p:txBody>
          <a:bodyPr/>
          <a:lstStyle/>
          <a:p>
            <a:endParaRPr lang="el-GR" smtClean="0"/>
          </a:p>
        </p:txBody>
      </p:sp>
      <p:pic>
        <p:nvPicPr>
          <p:cNvPr id="11268" name="5 - Θέση περιεχομένου" descr="HRT-MACULAR DEGENERATION.jpg"/>
          <p:cNvPicPr>
            <a:picLocks noGrp="1" noChangeAspect="1"/>
          </p:cNvPicPr>
          <p:nvPr>
            <p:ph sz="quarter" idx="4294967295"/>
          </p:nvPr>
        </p:nvPicPr>
        <p:blipFill>
          <a:blip r:embed="rId2" cstate="print">
            <a:extLst>
              <a:ext uri="{28A0092B-C50C-407E-A947-70E740481C1C}">
                <a14:useLocalDpi xmlns:a14="http://schemas.microsoft.com/office/drawing/2010/main" val="0"/>
              </a:ext>
            </a:extLst>
          </a:blip>
          <a:srcRect/>
          <a:stretch>
            <a:fillRect/>
          </a:stretch>
        </p:blipFill>
        <p:spPr>
          <a:xfrm>
            <a:off x="539750" y="1628775"/>
            <a:ext cx="3857625" cy="3643313"/>
          </a:xfrm>
        </p:spPr>
      </p:pic>
      <p:pic>
        <p:nvPicPr>
          <p:cNvPr id="11269" name="6 - Θέση περιεχομένου" descr="oct, macular degeneration.jpg"/>
          <p:cNvPicPr>
            <a:picLocks noGrp="1" noChangeAspect="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714875" y="1462088"/>
            <a:ext cx="4214813" cy="4672012"/>
          </a:xfrm>
        </p:spPr>
      </p:pic>
      <p:sp>
        <p:nvSpPr>
          <p:cNvPr id="11270" name="Text Box 7"/>
          <p:cNvSpPr txBox="1">
            <a:spLocks noChangeArrowheads="1"/>
          </p:cNvSpPr>
          <p:nvPr/>
        </p:nvSpPr>
        <p:spPr bwMode="auto">
          <a:xfrm>
            <a:off x="395288" y="5805488"/>
            <a:ext cx="3455987" cy="3667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endParaRPr lang="el-GR"/>
          </a:p>
        </p:txBody>
      </p:sp>
      <p:sp>
        <p:nvSpPr>
          <p:cNvPr id="11271" name="Text Box 8"/>
          <p:cNvSpPr txBox="1">
            <a:spLocks noChangeArrowheads="1"/>
          </p:cNvSpPr>
          <p:nvPr/>
        </p:nvSpPr>
        <p:spPr bwMode="auto">
          <a:xfrm>
            <a:off x="395288" y="5661025"/>
            <a:ext cx="4059237" cy="3968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2000" b="1">
                <a:solidFill>
                  <a:srgbClr val="FF3300"/>
                </a:solidFill>
              </a:rPr>
              <a:t>ΤΟΜΟΓΡΑΦΙΑ ΩΧΡΑΣ ΚΗΛΙΔΑΣ</a:t>
            </a: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Rectangle 4"/>
          <p:cNvSpPr>
            <a:spLocks noGrp="1" noChangeArrowheads="1"/>
          </p:cNvSpPr>
          <p:nvPr>
            <p:ph type="title"/>
          </p:nvPr>
        </p:nvSpPr>
        <p:spPr/>
        <p:txBody>
          <a:bodyPr/>
          <a:lstStyle/>
          <a:p>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pic>
        <p:nvPicPr>
          <p:cNvPr id="12291" name="Picture 6" descr="Image3"/>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187450" y="1471613"/>
            <a:ext cx="6913563" cy="4992687"/>
          </a:xfrm>
          <a:noFill/>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a:xfrm>
            <a:off x="457200" y="0"/>
            <a:ext cx="8229600" cy="1125538"/>
          </a:xfrm>
        </p:spPr>
        <p:txBody>
          <a:bodyPr/>
          <a:lstStyle/>
          <a:p>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pic>
        <p:nvPicPr>
          <p:cNvPr id="13315" name="Picture 5" descr="Illustration showing wet macular degeneration"/>
          <p:cNvPicPr>
            <a:picLocks noGrp="1" noChangeAspect="1" noChangeArrowheads="1"/>
          </p:cNvPicPr>
          <p:nvPr>
            <p:ph idx="1"/>
          </p:nvPr>
        </p:nvPicPr>
        <p:blipFill>
          <a:blip r:embed="rId2" r:link="rId3" cstate="print">
            <a:extLst>
              <a:ext uri="{28A0092B-C50C-407E-A947-70E740481C1C}">
                <a14:useLocalDpi xmlns:a14="http://schemas.microsoft.com/office/drawing/2010/main" val="0"/>
              </a:ext>
            </a:extLst>
          </a:blip>
          <a:srcRect/>
          <a:stretch>
            <a:fillRect/>
          </a:stretch>
        </p:blipFill>
        <p:spPr>
          <a:xfrm>
            <a:off x="2124075" y="1125538"/>
            <a:ext cx="5256213" cy="5732462"/>
          </a:xfrm>
          <a:noFill/>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4896544" cy="1143000"/>
          </a:xfrm>
        </p:spPr>
        <p:txBody>
          <a:bodyPr/>
          <a:lstStyle/>
          <a:p>
            <a:r>
              <a:rPr lang="el-GR" b="1" dirty="0" smtClean="0">
                <a:solidFill>
                  <a:srgbClr val="C00000"/>
                </a:solidFill>
              </a:rPr>
              <a:t>ΧΑΜΗΛΗ ΟΡΑΣΗ – </a:t>
            </a:r>
            <a:r>
              <a:rPr lang="en-US" b="1" dirty="0" smtClean="0">
                <a:solidFill>
                  <a:srgbClr val="C00000"/>
                </a:solidFill>
              </a:rPr>
              <a:t>What Is It ?</a:t>
            </a:r>
            <a:endParaRPr lang="el-GR" b="1" dirty="0">
              <a:solidFill>
                <a:srgbClr val="C00000"/>
              </a:solidFill>
            </a:endParaRPr>
          </a:p>
        </p:txBody>
      </p:sp>
      <p:sp>
        <p:nvSpPr>
          <p:cNvPr id="3" name="Text Placeholder 2"/>
          <p:cNvSpPr>
            <a:spLocks noGrp="1"/>
          </p:cNvSpPr>
          <p:nvPr>
            <p:ph type="body" sz="half" idx="1"/>
          </p:nvPr>
        </p:nvSpPr>
        <p:spPr/>
        <p:txBody>
          <a:bodyPr/>
          <a:lstStyle/>
          <a:p>
            <a:r>
              <a:rPr lang="el-GR" b="1" dirty="0" smtClean="0">
                <a:solidFill>
                  <a:schemeClr val="bg1"/>
                </a:solidFill>
              </a:rPr>
              <a:t>Εδώ οι όροι «μεγέθυνση», και «βοηθήματα» μπορεί να βρίσκουν εφαρμογή αλλά μάλλον είναι άσχετο με το θέμα μας…</a:t>
            </a:r>
            <a:endParaRPr lang="el-GR" b="1" dirty="0">
              <a:solidFill>
                <a:schemeClr val="bg1"/>
              </a:solidFill>
            </a:endParaRPr>
          </a:p>
        </p:txBody>
      </p:sp>
      <p:sp>
        <p:nvSpPr>
          <p:cNvPr id="4" name="Content Placeholder 3"/>
          <p:cNvSpPr>
            <a:spLocks noGrp="1"/>
          </p:cNvSpPr>
          <p:nvPr>
            <p:ph sz="half" idx="2"/>
          </p:nvPr>
        </p:nvSpPr>
        <p:spPr/>
        <p:txBody>
          <a:bodyPr/>
          <a:lstStyle/>
          <a:p>
            <a:endParaRPr lang="el-GR"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076056" y="116632"/>
            <a:ext cx="3953644" cy="67413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732592093"/>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b="1" dirty="0" smtClean="0">
                <a:solidFill>
                  <a:srgbClr val="FF0000"/>
                </a:solidFill>
              </a:rPr>
              <a:t>ΕΚΦΥΛΙΣΜΟΣ ΩΧΡΑΣ</a:t>
            </a:r>
            <a:endParaRPr lang="el-GR" b="1" dirty="0">
              <a:solidFill>
                <a:srgbClr val="FF0000"/>
              </a:solidFill>
            </a:endParaRPr>
          </a:p>
        </p:txBody>
      </p:sp>
      <p:pic>
        <p:nvPicPr>
          <p:cNvPr id="4" name="Content Placeholder 3"/>
          <p:cNvPicPr>
            <a:picLocks noGrp="1" noChangeAspect="1"/>
          </p:cNvPicPr>
          <p:nvPr>
            <p:ph idx="1"/>
          </p:nvPr>
        </p:nvPicPr>
        <p:blipFill>
          <a:blip r:embed="rId2">
            <a:extLst>
              <a:ext uri="{BEBA8EAE-BF5A-486C-A8C5-ECC9F3942E4B}">
                <a14:imgProps xmlns:a14="http://schemas.microsoft.com/office/drawing/2010/main">
                  <a14:imgLayer r:embed="rId3">
                    <a14:imgEffect>
                      <a14:brightnessContrast bright="-1000" contrast="31000"/>
                    </a14:imgEffect>
                  </a14:imgLayer>
                </a14:imgProps>
              </a:ext>
              <a:ext uri="{28A0092B-C50C-407E-A947-70E740481C1C}">
                <a14:useLocalDpi xmlns:a14="http://schemas.microsoft.com/office/drawing/2010/main" val="0"/>
              </a:ext>
            </a:extLst>
          </a:blip>
          <a:stretch>
            <a:fillRect/>
          </a:stretch>
        </p:blipFill>
        <p:spPr>
          <a:xfrm>
            <a:off x="899592" y="1052736"/>
            <a:ext cx="7344816" cy="5695662"/>
          </a:xfrm>
        </p:spPr>
      </p:pic>
    </p:spTree>
    <p:extLst>
      <p:ext uri="{BB962C8B-B14F-4D97-AF65-F5344CB8AC3E}">
        <p14:creationId xmlns:p14="http://schemas.microsoft.com/office/powerpoint/2010/main" val="1474209770"/>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Rectangle 2"/>
          <p:cNvSpPr>
            <a:spLocks noGrp="1" noChangeArrowheads="1"/>
          </p:cNvSpPr>
          <p:nvPr>
            <p:ph type="title"/>
          </p:nvPr>
        </p:nvSpPr>
        <p:spPr/>
        <p:txBody>
          <a:bodyPr/>
          <a:lstStyle/>
          <a:p>
            <a:pPr eaLnBrk="1" hangingPunct="1"/>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pic>
        <p:nvPicPr>
          <p:cNvPr id="14339" name="Picture 5" descr="MacularDegeneration"/>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55650" y="1535113"/>
            <a:ext cx="7704138" cy="4989512"/>
          </a:xfrm>
          <a:noFill/>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p:txBody>
          <a:bodyPr/>
          <a:lstStyle/>
          <a:p>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pic>
        <p:nvPicPr>
          <p:cNvPr id="15363" name="Picture 5" descr="macular-degeneration-how one sees"/>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1403350" y="1716088"/>
            <a:ext cx="6337300" cy="4292600"/>
          </a:xfr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MACULAR DEGENERATION</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44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4233" y="1556792"/>
            <a:ext cx="8687866" cy="46085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5110069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p:cNvSpPr>
            <a:spLocks noGrp="1" noChangeArrowheads="1"/>
          </p:cNvSpPr>
          <p:nvPr>
            <p:ph type="title"/>
          </p:nvPr>
        </p:nvSpPr>
        <p:spPr/>
        <p:txBody>
          <a:bodyPr/>
          <a:lstStyle/>
          <a:p>
            <a:pPr eaLnBrk="1" hangingPunct="1"/>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sp>
        <p:nvSpPr>
          <p:cNvPr id="16387" name="Rectangle 12"/>
          <p:cNvSpPr>
            <a:spLocks noGrp="1" noChangeArrowheads="1"/>
          </p:cNvSpPr>
          <p:nvPr>
            <p:ph type="body" idx="1"/>
          </p:nvPr>
        </p:nvSpPr>
        <p:spPr/>
        <p:txBody>
          <a:bodyPr/>
          <a:lstStyle/>
          <a:p>
            <a:pPr eaLnBrk="1" hangingPunct="1">
              <a:lnSpc>
                <a:spcPct val="90000"/>
              </a:lnSpc>
              <a:buFontTx/>
              <a:buNone/>
            </a:pPr>
            <a:r>
              <a:rPr lang="el-GR" sz="2800" b="1" i="1" dirty="0" smtClean="0">
                <a:solidFill>
                  <a:srgbClr val="A50021"/>
                </a:solidFill>
              </a:rPr>
              <a:t>ΘΕΡΑΠΕΙΑ</a:t>
            </a:r>
            <a:r>
              <a:rPr lang="en-US" sz="2800" b="1" i="1" dirty="0" smtClean="0">
                <a:solidFill>
                  <a:srgbClr val="A50021"/>
                </a:solidFill>
              </a:rPr>
              <a:t>:</a:t>
            </a:r>
            <a:r>
              <a:rPr lang="en-US" sz="2800" b="1" i="1" dirty="0" smtClean="0">
                <a:solidFill>
                  <a:schemeClr val="bg1"/>
                </a:solidFill>
              </a:rPr>
              <a:t> </a:t>
            </a:r>
            <a:r>
              <a:rPr lang="en-US" sz="2400" b="1" i="1" dirty="0" smtClean="0">
                <a:solidFill>
                  <a:schemeClr val="bg1"/>
                </a:solidFill>
              </a:rPr>
              <a:t>K</a:t>
            </a:r>
            <a:r>
              <a:rPr lang="el-GR" sz="2400" b="1" i="1" dirty="0" smtClean="0">
                <a:solidFill>
                  <a:schemeClr val="bg1"/>
                </a:solidFill>
              </a:rPr>
              <a:t>ατά βάση μόνο για την υγρά μορφή</a:t>
            </a:r>
          </a:p>
          <a:p>
            <a:pPr eaLnBrk="1" hangingPunct="1">
              <a:lnSpc>
                <a:spcPct val="90000"/>
              </a:lnSpc>
            </a:pPr>
            <a:r>
              <a:rPr lang="el-GR" sz="2800" b="1" i="1" dirty="0" smtClean="0">
                <a:solidFill>
                  <a:schemeClr val="bg1"/>
                </a:solidFill>
              </a:rPr>
              <a:t>Αρχικά με </a:t>
            </a:r>
            <a:r>
              <a:rPr lang="en-US" sz="2800" b="1" i="1" dirty="0" smtClean="0">
                <a:solidFill>
                  <a:schemeClr val="bg1"/>
                </a:solidFill>
              </a:rPr>
              <a:t>Argon laser </a:t>
            </a:r>
            <a:r>
              <a:rPr lang="el-GR" sz="2800" b="1" i="1" dirty="0" smtClean="0">
                <a:solidFill>
                  <a:schemeClr val="bg1"/>
                </a:solidFill>
              </a:rPr>
              <a:t>– </a:t>
            </a:r>
            <a:r>
              <a:rPr lang="el-GR" sz="2800" b="1" i="1" dirty="0" err="1" smtClean="0">
                <a:solidFill>
                  <a:schemeClr val="bg1"/>
                </a:solidFill>
              </a:rPr>
              <a:t>φωτοπηξία</a:t>
            </a:r>
            <a:r>
              <a:rPr lang="el-GR" sz="2800" b="1" i="1" dirty="0" smtClean="0">
                <a:solidFill>
                  <a:schemeClr val="bg1"/>
                </a:solidFill>
              </a:rPr>
              <a:t> των </a:t>
            </a:r>
            <a:r>
              <a:rPr lang="el-GR" sz="2800" b="1" i="1" dirty="0" err="1" smtClean="0">
                <a:solidFill>
                  <a:schemeClr val="bg1"/>
                </a:solidFill>
              </a:rPr>
              <a:t>αιμορραγούντων</a:t>
            </a:r>
            <a:r>
              <a:rPr lang="el-GR" sz="2800" b="1" i="1" dirty="0" smtClean="0">
                <a:solidFill>
                  <a:schemeClr val="bg1"/>
                </a:solidFill>
              </a:rPr>
              <a:t> αγγείων (υγρά μορφή)</a:t>
            </a:r>
          </a:p>
          <a:p>
            <a:pPr eaLnBrk="1" hangingPunct="1">
              <a:lnSpc>
                <a:spcPct val="90000"/>
              </a:lnSpc>
            </a:pPr>
            <a:r>
              <a:rPr lang="el-GR" sz="2800" b="1" i="1" dirty="0" err="1" smtClean="0">
                <a:solidFill>
                  <a:schemeClr val="bg1"/>
                </a:solidFill>
              </a:rPr>
              <a:t>Φωτοδυναμική</a:t>
            </a:r>
            <a:r>
              <a:rPr lang="el-GR" sz="2800" b="1" i="1" dirty="0" smtClean="0">
                <a:solidFill>
                  <a:schemeClr val="bg1"/>
                </a:solidFill>
              </a:rPr>
              <a:t> θεραπεία (</a:t>
            </a:r>
            <a:r>
              <a:rPr lang="en-US" sz="2800" b="1" i="1" dirty="0" smtClean="0">
                <a:solidFill>
                  <a:schemeClr val="bg1"/>
                </a:solidFill>
              </a:rPr>
              <a:t>PDT-</a:t>
            </a:r>
            <a:r>
              <a:rPr lang="el-GR" sz="2800" b="1" i="1" dirty="0" smtClean="0">
                <a:solidFill>
                  <a:schemeClr val="bg1"/>
                </a:solidFill>
              </a:rPr>
              <a:t>έγχυση </a:t>
            </a:r>
            <a:r>
              <a:rPr lang="en-US" sz="2800" b="1" i="1" dirty="0" err="1" smtClean="0">
                <a:solidFill>
                  <a:schemeClr val="bg1"/>
                </a:solidFill>
              </a:rPr>
              <a:t>Visudyne</a:t>
            </a:r>
            <a:r>
              <a:rPr lang="en-US" sz="2800" b="1" i="1" dirty="0" smtClean="0">
                <a:solidFill>
                  <a:schemeClr val="bg1"/>
                </a:solidFill>
              </a:rPr>
              <a:t> </a:t>
            </a:r>
            <a:r>
              <a:rPr lang="el-GR" sz="2800" b="1" i="1" dirty="0" smtClean="0">
                <a:solidFill>
                  <a:schemeClr val="bg1"/>
                </a:solidFill>
              </a:rPr>
              <a:t>η οποία ενεργοποιείται από βολές </a:t>
            </a:r>
            <a:r>
              <a:rPr lang="en-US" sz="2800" b="1" i="1" dirty="0" smtClean="0">
                <a:solidFill>
                  <a:schemeClr val="bg1"/>
                </a:solidFill>
              </a:rPr>
              <a:t>laser </a:t>
            </a:r>
            <a:r>
              <a:rPr lang="el-GR" sz="2800" b="1" i="1" dirty="0" smtClean="0">
                <a:solidFill>
                  <a:schemeClr val="bg1"/>
                </a:solidFill>
              </a:rPr>
              <a:t>χαμηλής ισχύος). Καταστρέφει τα νέα αγγεία κι επαναλαμβάνεται σε τακτά χρονικά διαστήματα. Τελευταία συνδυάζεται με χορήγηση </a:t>
            </a:r>
            <a:r>
              <a:rPr lang="el-GR" sz="2800" b="1" i="1" dirty="0" err="1" smtClean="0">
                <a:solidFill>
                  <a:schemeClr val="bg1"/>
                </a:solidFill>
              </a:rPr>
              <a:t>τριαμκινολόνης</a:t>
            </a:r>
            <a:r>
              <a:rPr lang="el-GR" sz="2800" b="1" i="1" dirty="0" smtClean="0">
                <a:solidFill>
                  <a:schemeClr val="bg1"/>
                </a:solidFill>
              </a:rPr>
              <a:t> (Ι</a:t>
            </a:r>
            <a:r>
              <a:rPr lang="en-US" sz="2800" b="1" i="1" dirty="0" smtClean="0">
                <a:solidFill>
                  <a:schemeClr val="bg1"/>
                </a:solidFill>
              </a:rPr>
              <a:t>VTA)</a:t>
            </a:r>
            <a:r>
              <a:rPr lang="el-GR" sz="2800" b="1" i="1" dirty="0" smtClean="0">
                <a:solidFill>
                  <a:schemeClr val="bg1"/>
                </a:solidFill>
              </a:rPr>
              <a:t> που της προσθέτει αποτελεσματικότητα κατά των </a:t>
            </a:r>
            <a:r>
              <a:rPr lang="el-GR" sz="2800" b="1" i="1" dirty="0" err="1" smtClean="0">
                <a:solidFill>
                  <a:schemeClr val="bg1"/>
                </a:solidFill>
              </a:rPr>
              <a:t>νεοαγγειώσεων</a:t>
            </a:r>
            <a:r>
              <a:rPr lang="el-GR" sz="2800" b="1" i="1" dirty="0" smtClean="0">
                <a:solidFill>
                  <a:schemeClr val="bg1"/>
                </a:solidFill>
              </a:rPr>
              <a:t>. </a:t>
            </a: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b="1" dirty="0" smtClean="0">
                <a:solidFill>
                  <a:srgbClr val="FF0000"/>
                </a:solidFill>
              </a:rPr>
              <a:t>ΦΩΤΟΔΥΝΑΜΙΚΗ ΘΕΡΑΠΕΙΑ</a:t>
            </a:r>
            <a:endParaRPr lang="el-GR" dirty="0"/>
          </a:p>
        </p:txBody>
      </p:sp>
      <p:sp>
        <p:nvSpPr>
          <p:cNvPr id="3" name="Content Placeholder 2"/>
          <p:cNvSpPr>
            <a:spLocks noGrp="1"/>
          </p:cNvSpPr>
          <p:nvPr>
            <p:ph idx="1"/>
          </p:nvPr>
        </p:nvSpPr>
        <p:spPr/>
        <p:txBody>
          <a:bodyPr/>
          <a:lstStyle/>
          <a:p>
            <a:r>
              <a:rPr lang="en-US" dirty="0" smtClean="0"/>
              <a:t>VIDEO LINKS:</a:t>
            </a:r>
          </a:p>
          <a:p>
            <a:pPr marL="0" indent="0">
              <a:buNone/>
            </a:pPr>
            <a:r>
              <a:rPr lang="en-US" dirty="0">
                <a:hlinkClick r:id="rId2"/>
              </a:rPr>
              <a:t>https://</a:t>
            </a:r>
            <a:r>
              <a:rPr lang="en-US" dirty="0" smtClean="0">
                <a:hlinkClick r:id="rId2"/>
              </a:rPr>
              <a:t>www.youtube.com/watch?v=a_UDeS0dAn0</a:t>
            </a:r>
            <a:endParaRPr lang="en-US" dirty="0" smtClean="0"/>
          </a:p>
          <a:p>
            <a:pPr marL="0" indent="0">
              <a:buNone/>
            </a:pPr>
            <a:endParaRPr lang="el-GR" dirty="0"/>
          </a:p>
        </p:txBody>
      </p:sp>
    </p:spTree>
    <p:extLst>
      <p:ext uri="{BB962C8B-B14F-4D97-AF65-F5344CB8AC3E}">
        <p14:creationId xmlns:p14="http://schemas.microsoft.com/office/powerpoint/2010/main" val="419001867"/>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b="1" dirty="0" smtClean="0">
                <a:solidFill>
                  <a:srgbClr val="C00000"/>
                </a:solidFill>
              </a:rPr>
              <a:t>Risks/Side effects</a:t>
            </a:r>
            <a:endParaRPr lang="el-GR" b="1" dirty="0">
              <a:solidFill>
                <a:srgbClr val="C00000"/>
              </a:solidFill>
            </a:endParaRPr>
          </a:p>
        </p:txBody>
      </p:sp>
      <p:sp>
        <p:nvSpPr>
          <p:cNvPr id="3" name="Content Placeholder 2"/>
          <p:cNvSpPr>
            <a:spLocks noGrp="1"/>
          </p:cNvSpPr>
          <p:nvPr>
            <p:ph idx="1"/>
          </p:nvPr>
        </p:nvSpPr>
        <p:spPr>
          <a:xfrm>
            <a:off x="251520" y="980728"/>
            <a:ext cx="8712968" cy="5616624"/>
          </a:xfrm>
        </p:spPr>
        <p:txBody>
          <a:bodyPr/>
          <a:lstStyle/>
          <a:p>
            <a:r>
              <a:rPr lang="en-US" sz="2000" b="1" dirty="0" smtClean="0"/>
              <a:t>H </a:t>
            </a:r>
            <a:r>
              <a:rPr lang="el-GR" sz="2000" b="1" dirty="0" smtClean="0"/>
              <a:t>κύρια επίδραση της </a:t>
            </a:r>
            <a:r>
              <a:rPr lang="en-US" sz="2000" b="1" dirty="0" smtClean="0"/>
              <a:t>PDT </a:t>
            </a:r>
            <a:r>
              <a:rPr lang="el-GR" sz="2000" b="1" dirty="0" smtClean="0"/>
              <a:t>είναι μια αύξηση της </a:t>
            </a:r>
            <a:r>
              <a:rPr lang="el-GR" sz="2000" b="1" dirty="0" err="1" smtClean="0"/>
              <a:t>φωτοευαιασθησίας</a:t>
            </a:r>
            <a:r>
              <a:rPr lang="el-GR" sz="2000" b="1" dirty="0" smtClean="0"/>
              <a:t> του δέρματος. Για αυτό τον λόγο οι ασθενείς παρακαλούνται να φορούν ένα πλατύγυρο καπέλο και να καλύπτουν με ρούχα όλο το σώμα για 3-5 μέρες μετά την θεραπεία ενώ απαραίτητα είναι και τα γυαλιά ηλίου. Επίσης, μια αλλεργική </a:t>
            </a:r>
            <a:r>
              <a:rPr lang="el-GR" sz="2000" b="1" dirty="0" err="1" smtClean="0"/>
              <a:t>αντιδραση</a:t>
            </a:r>
            <a:r>
              <a:rPr lang="el-GR" sz="2000" b="1" dirty="0" smtClean="0"/>
              <a:t> με δερματική φλεγμονή παρατηρείται σε ορισμένους ασθενείς. Άλλες παρενέργειες μπορεί να περιλαμβάνουν </a:t>
            </a:r>
            <a:r>
              <a:rPr lang="en-US" sz="2000" b="1" dirty="0" smtClean="0"/>
              <a:t>:</a:t>
            </a:r>
            <a:endParaRPr lang="en-US" sz="2400" b="1" dirty="0"/>
          </a:p>
          <a:p>
            <a:r>
              <a:rPr lang="el-GR" sz="2000" b="1" dirty="0" err="1" smtClean="0">
                <a:solidFill>
                  <a:srgbClr val="FFFF00"/>
                </a:solidFill>
              </a:rPr>
              <a:t>Ξηροφθαλμία</a:t>
            </a:r>
            <a:endParaRPr lang="en-US" sz="2000" b="1" dirty="0">
              <a:solidFill>
                <a:srgbClr val="FFFF00"/>
              </a:solidFill>
            </a:endParaRPr>
          </a:p>
          <a:p>
            <a:r>
              <a:rPr lang="el-GR" sz="2000" b="1" dirty="0" smtClean="0">
                <a:solidFill>
                  <a:srgbClr val="FFFF00"/>
                </a:solidFill>
              </a:rPr>
              <a:t>Ερεθισμό των βλεφάρων</a:t>
            </a:r>
            <a:endParaRPr lang="en-US" sz="2400" b="1" dirty="0">
              <a:solidFill>
                <a:srgbClr val="FFFF00"/>
              </a:solidFill>
            </a:endParaRPr>
          </a:p>
          <a:p>
            <a:r>
              <a:rPr lang="el-GR" sz="2000" b="1" dirty="0" smtClean="0">
                <a:solidFill>
                  <a:srgbClr val="FFFF00"/>
                </a:solidFill>
              </a:rPr>
              <a:t>Πονοκέφαλο</a:t>
            </a:r>
            <a:endParaRPr lang="en-US" sz="2000" b="1" dirty="0">
              <a:solidFill>
                <a:srgbClr val="FFFF00"/>
              </a:solidFill>
            </a:endParaRPr>
          </a:p>
          <a:p>
            <a:r>
              <a:rPr lang="el-GR" sz="2000" b="1" dirty="0" smtClean="0">
                <a:solidFill>
                  <a:srgbClr val="FFFF00"/>
                </a:solidFill>
              </a:rPr>
              <a:t>Ναυτία</a:t>
            </a:r>
            <a:endParaRPr lang="en-US" sz="2000" b="1" dirty="0">
              <a:solidFill>
                <a:srgbClr val="FFFF00"/>
              </a:solidFill>
            </a:endParaRPr>
          </a:p>
          <a:p>
            <a:r>
              <a:rPr lang="el-GR" sz="2000" b="1" dirty="0" smtClean="0">
                <a:solidFill>
                  <a:srgbClr val="FFFF00"/>
                </a:solidFill>
              </a:rPr>
              <a:t>Πόνο στην μέση και στην σπονδυλική στήλη</a:t>
            </a:r>
            <a:endParaRPr lang="en-US" sz="2000" b="1" dirty="0">
              <a:solidFill>
                <a:srgbClr val="FFFF00"/>
              </a:solidFill>
            </a:endParaRPr>
          </a:p>
          <a:p>
            <a:r>
              <a:rPr lang="en-US" sz="2000" b="1" dirty="0">
                <a:solidFill>
                  <a:srgbClr val="FFFF00"/>
                </a:solidFill>
              </a:rPr>
              <a:t>1-4% </a:t>
            </a:r>
            <a:r>
              <a:rPr lang="el-GR" sz="2000" b="1" dirty="0" smtClean="0">
                <a:solidFill>
                  <a:srgbClr val="FFFF00"/>
                </a:solidFill>
              </a:rPr>
              <a:t>των ασθενών μπορεί να αντιμετωπίσουν περιοδικά επεισόδια σημαντικής μείωσης στην όραση που διαρκούν για λίγο χρόνο. Αυτή η παρενέργεια εμφανίζεται λιγότερο όταν μειώνεται η ένταση της αγωγής (</a:t>
            </a:r>
            <a:r>
              <a:rPr lang="en-US" sz="2000" b="1" dirty="0" smtClean="0">
                <a:solidFill>
                  <a:srgbClr val="FFFF00"/>
                </a:solidFill>
              </a:rPr>
              <a:t> </a:t>
            </a:r>
            <a:r>
              <a:rPr lang="en-US" sz="2000" b="1" dirty="0">
                <a:solidFill>
                  <a:srgbClr val="FFFF00"/>
                </a:solidFill>
              </a:rPr>
              <a:t>reduced </a:t>
            </a:r>
            <a:r>
              <a:rPr lang="en-US" sz="2000" b="1" dirty="0" err="1">
                <a:solidFill>
                  <a:srgbClr val="FFFF00"/>
                </a:solidFill>
              </a:rPr>
              <a:t>fluence</a:t>
            </a:r>
            <a:r>
              <a:rPr lang="en-US" sz="2000" b="1" dirty="0">
                <a:solidFill>
                  <a:srgbClr val="FFFF00"/>
                </a:solidFill>
              </a:rPr>
              <a:t> treatment </a:t>
            </a:r>
            <a:r>
              <a:rPr lang="en-US" sz="2000" b="1" dirty="0" smtClean="0">
                <a:solidFill>
                  <a:srgbClr val="FFFF00"/>
                </a:solidFill>
              </a:rPr>
              <a:t>protocol</a:t>
            </a:r>
            <a:r>
              <a:rPr lang="el-GR" sz="2000" b="1" dirty="0" smtClean="0">
                <a:solidFill>
                  <a:srgbClr val="FFFF00"/>
                </a:solidFill>
              </a:rPr>
              <a:t> )</a:t>
            </a:r>
            <a:endParaRPr lang="el-GR" sz="2400" b="1" dirty="0">
              <a:solidFill>
                <a:srgbClr val="FFFF00"/>
              </a:solidFill>
            </a:endParaRPr>
          </a:p>
        </p:txBody>
      </p:sp>
    </p:spTree>
    <p:extLst>
      <p:ext uri="{BB962C8B-B14F-4D97-AF65-F5344CB8AC3E}">
        <p14:creationId xmlns:p14="http://schemas.microsoft.com/office/powerpoint/2010/main" val="13600153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2"/>
          <p:cNvSpPr>
            <a:spLocks noGrp="1" noChangeArrowheads="1"/>
          </p:cNvSpPr>
          <p:nvPr>
            <p:ph type="title"/>
          </p:nvPr>
        </p:nvSpPr>
        <p:spPr/>
        <p:txBody>
          <a:bodyPr/>
          <a:lstStyle/>
          <a:p>
            <a:pPr eaLnBrk="1" hangingPunct="1"/>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sp>
        <p:nvSpPr>
          <p:cNvPr id="17411" name="Rectangle 3"/>
          <p:cNvSpPr>
            <a:spLocks noGrp="1" noChangeArrowheads="1"/>
          </p:cNvSpPr>
          <p:nvPr>
            <p:ph type="body" idx="1"/>
          </p:nvPr>
        </p:nvSpPr>
        <p:spPr>
          <a:xfrm>
            <a:off x="457200" y="1600200"/>
            <a:ext cx="8229600" cy="4709120"/>
          </a:xfrm>
        </p:spPr>
        <p:txBody>
          <a:bodyPr/>
          <a:lstStyle/>
          <a:p>
            <a:pPr eaLnBrk="1" hangingPunct="1">
              <a:lnSpc>
                <a:spcPct val="90000"/>
              </a:lnSpc>
              <a:buFontTx/>
              <a:buNone/>
            </a:pPr>
            <a:r>
              <a:rPr lang="el-GR" sz="2400" b="1" i="1" dirty="0" smtClean="0">
                <a:solidFill>
                  <a:srgbClr val="A50021"/>
                </a:solidFill>
              </a:rPr>
              <a:t>ΘΕΡΑΠΕΙΑ</a:t>
            </a:r>
            <a:r>
              <a:rPr lang="en-US" sz="2400" b="1" i="1" dirty="0" smtClean="0">
                <a:solidFill>
                  <a:srgbClr val="A50021"/>
                </a:solidFill>
              </a:rPr>
              <a:t>:</a:t>
            </a:r>
            <a:endParaRPr lang="el-GR" sz="2400" b="1" i="1" dirty="0" smtClean="0">
              <a:solidFill>
                <a:srgbClr val="A50021"/>
              </a:solidFill>
            </a:endParaRPr>
          </a:p>
          <a:p>
            <a:pPr eaLnBrk="1" hangingPunct="1">
              <a:lnSpc>
                <a:spcPct val="90000"/>
              </a:lnSpc>
            </a:pPr>
            <a:r>
              <a:rPr lang="el-GR" sz="2400" b="1" dirty="0" smtClean="0">
                <a:solidFill>
                  <a:schemeClr val="bg1"/>
                </a:solidFill>
              </a:rPr>
              <a:t>Χορήγηση σε ενέσιμη μορφή της ουσίας </a:t>
            </a:r>
            <a:r>
              <a:rPr lang="en-US" sz="2400" b="1" dirty="0" err="1" smtClean="0">
                <a:solidFill>
                  <a:schemeClr val="bg1"/>
                </a:solidFill>
              </a:rPr>
              <a:t>Pegaptanib</a:t>
            </a:r>
            <a:r>
              <a:rPr lang="en-US" sz="2400" b="1" dirty="0" smtClean="0">
                <a:solidFill>
                  <a:schemeClr val="bg1"/>
                </a:solidFill>
              </a:rPr>
              <a:t> Sodium (</a:t>
            </a:r>
            <a:r>
              <a:rPr lang="en-US" sz="2400" b="1" dirty="0" err="1" smtClean="0">
                <a:solidFill>
                  <a:schemeClr val="bg1"/>
                </a:solidFill>
              </a:rPr>
              <a:t>Macugen</a:t>
            </a:r>
            <a:r>
              <a:rPr lang="en-US" sz="2400" b="1" dirty="0" smtClean="0">
                <a:solidFill>
                  <a:schemeClr val="bg1"/>
                </a:solidFill>
              </a:rPr>
              <a:t>)</a:t>
            </a:r>
            <a:r>
              <a:rPr lang="el-GR" sz="2400" b="1" dirty="0" smtClean="0">
                <a:solidFill>
                  <a:schemeClr val="bg1"/>
                </a:solidFill>
              </a:rPr>
              <a:t> που δρα κατά της </a:t>
            </a:r>
            <a:r>
              <a:rPr lang="el-GR" sz="2400" b="1" dirty="0" err="1" smtClean="0">
                <a:solidFill>
                  <a:schemeClr val="bg1"/>
                </a:solidFill>
              </a:rPr>
              <a:t>αγγειογένεσης</a:t>
            </a:r>
            <a:r>
              <a:rPr lang="el-GR" sz="2400" b="1" dirty="0" smtClean="0">
                <a:solidFill>
                  <a:schemeClr val="bg1"/>
                </a:solidFill>
              </a:rPr>
              <a:t> και συχνά συνδυάζεται με </a:t>
            </a:r>
            <a:r>
              <a:rPr lang="el-GR" sz="2400" b="1" dirty="0" err="1" smtClean="0">
                <a:solidFill>
                  <a:schemeClr val="bg1"/>
                </a:solidFill>
              </a:rPr>
              <a:t>Φωτοδυναμική</a:t>
            </a:r>
            <a:r>
              <a:rPr lang="el-GR" sz="2400" b="1" dirty="0" smtClean="0">
                <a:solidFill>
                  <a:schemeClr val="bg1"/>
                </a:solidFill>
              </a:rPr>
              <a:t> θεραπεία</a:t>
            </a:r>
          </a:p>
          <a:p>
            <a:pPr eaLnBrk="1" hangingPunct="1">
              <a:lnSpc>
                <a:spcPct val="90000"/>
              </a:lnSpc>
            </a:pPr>
            <a:r>
              <a:rPr lang="el-GR" sz="2400" b="1" dirty="0" smtClean="0">
                <a:solidFill>
                  <a:schemeClr val="bg1"/>
                </a:solidFill>
              </a:rPr>
              <a:t>Χορήγηση σε ενέσιμη μορφή των ουσιών </a:t>
            </a:r>
            <a:r>
              <a:rPr lang="en-US" sz="2400" b="1" dirty="0" err="1" smtClean="0">
                <a:solidFill>
                  <a:schemeClr val="bg1"/>
                </a:solidFill>
              </a:rPr>
              <a:t>Bevacizumab</a:t>
            </a:r>
            <a:r>
              <a:rPr lang="en-US" sz="2400" b="1" dirty="0" smtClean="0">
                <a:solidFill>
                  <a:schemeClr val="bg1"/>
                </a:solidFill>
              </a:rPr>
              <a:t> (AVASTIN) </a:t>
            </a:r>
            <a:r>
              <a:rPr lang="el-GR" sz="2400" b="1" dirty="0" smtClean="0">
                <a:solidFill>
                  <a:schemeClr val="bg1"/>
                </a:solidFill>
              </a:rPr>
              <a:t>ή </a:t>
            </a:r>
            <a:r>
              <a:rPr lang="en-US" sz="2400" b="1" dirty="0" err="1" smtClean="0">
                <a:solidFill>
                  <a:schemeClr val="bg1"/>
                </a:solidFill>
              </a:rPr>
              <a:t>Ranibizumab</a:t>
            </a:r>
            <a:r>
              <a:rPr lang="en-US" sz="2400" b="1" dirty="0" smtClean="0">
                <a:solidFill>
                  <a:schemeClr val="bg1"/>
                </a:solidFill>
              </a:rPr>
              <a:t> (LUCENTIS) </a:t>
            </a:r>
            <a:r>
              <a:rPr lang="el-GR" sz="2400" b="1" dirty="0" smtClean="0">
                <a:solidFill>
                  <a:schemeClr val="bg1"/>
                </a:solidFill>
              </a:rPr>
              <a:t>και Α</a:t>
            </a:r>
            <a:r>
              <a:rPr lang="en-US" sz="2400" b="1" dirty="0" err="1" smtClean="0">
                <a:solidFill>
                  <a:schemeClr val="bg1"/>
                </a:solidFill>
              </a:rPr>
              <a:t>flibercept</a:t>
            </a:r>
            <a:r>
              <a:rPr lang="en-US" sz="2400" b="1" dirty="0" smtClean="0">
                <a:solidFill>
                  <a:schemeClr val="bg1"/>
                </a:solidFill>
              </a:rPr>
              <a:t> </a:t>
            </a:r>
            <a:r>
              <a:rPr lang="el-GR" sz="2400" b="1" dirty="0" smtClean="0">
                <a:solidFill>
                  <a:schemeClr val="bg1"/>
                </a:solidFill>
              </a:rPr>
              <a:t> (</a:t>
            </a:r>
            <a:r>
              <a:rPr lang="en-US" sz="2400" b="1" dirty="0" smtClean="0">
                <a:solidFill>
                  <a:schemeClr val="bg1"/>
                </a:solidFill>
              </a:rPr>
              <a:t>EYLEA)</a:t>
            </a:r>
            <a:r>
              <a:rPr lang="el-GR" sz="2400" dirty="0" smtClean="0"/>
              <a:t> </a:t>
            </a:r>
            <a:r>
              <a:rPr lang="el-GR" sz="2400" b="1" dirty="0" smtClean="0">
                <a:solidFill>
                  <a:schemeClr val="bg1"/>
                </a:solidFill>
              </a:rPr>
              <a:t>οι οποίες αποτελούν εξανθρωπισμένα </a:t>
            </a:r>
            <a:r>
              <a:rPr lang="el-GR" sz="2400" b="1" dirty="0" err="1" smtClean="0">
                <a:solidFill>
                  <a:schemeClr val="bg1"/>
                </a:solidFill>
              </a:rPr>
              <a:t>μονοκλωνικά</a:t>
            </a:r>
            <a:r>
              <a:rPr lang="el-GR" sz="2400" b="1" dirty="0" smtClean="0">
                <a:solidFill>
                  <a:schemeClr val="bg1"/>
                </a:solidFill>
              </a:rPr>
              <a:t> αντισώματα όλων των κυττάρων που είναι υπεύθυνα για την </a:t>
            </a:r>
            <a:r>
              <a:rPr lang="el-GR" sz="2400" b="1" dirty="0" err="1" smtClean="0">
                <a:solidFill>
                  <a:schemeClr val="bg1"/>
                </a:solidFill>
              </a:rPr>
              <a:t>αγγειογένεση</a:t>
            </a:r>
            <a:r>
              <a:rPr lang="el-GR" sz="2400" b="1" dirty="0" smtClean="0">
                <a:solidFill>
                  <a:schemeClr val="bg1"/>
                </a:solidFill>
              </a:rPr>
              <a:t> και φαίνεται να δρουν ιδιαίτερα αποτελεσματικά κατά της δημιουργίας </a:t>
            </a:r>
            <a:r>
              <a:rPr lang="el-GR" sz="2400" b="1" dirty="0" err="1" smtClean="0">
                <a:solidFill>
                  <a:schemeClr val="bg1"/>
                </a:solidFill>
              </a:rPr>
              <a:t>νεοαγγειώσεων</a:t>
            </a:r>
            <a:r>
              <a:rPr lang="el-GR" sz="2400" b="1" dirty="0" smtClean="0">
                <a:solidFill>
                  <a:schemeClr val="bg1"/>
                </a:solidFill>
              </a:rPr>
              <a:t>. Μπορούν κι αυτές να συνδυασθούν με </a:t>
            </a:r>
            <a:r>
              <a:rPr lang="el-GR" sz="2400" b="1" dirty="0" err="1" smtClean="0">
                <a:solidFill>
                  <a:schemeClr val="bg1"/>
                </a:solidFill>
              </a:rPr>
              <a:t>Φωτοδυναμική</a:t>
            </a:r>
            <a:r>
              <a:rPr lang="el-GR" sz="2400" b="1" dirty="0" smtClean="0">
                <a:solidFill>
                  <a:schemeClr val="bg1"/>
                </a:solidFill>
              </a:rPr>
              <a:t> Θεραπεία.</a:t>
            </a:r>
          </a:p>
        </p:txBody>
      </p:sp>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n-US" b="1" dirty="0">
                <a:solidFill>
                  <a:srgbClr val="FF0000"/>
                </a:solidFill>
              </a:rPr>
              <a:t>Combined Therapies</a:t>
            </a:r>
            <a:endParaRPr lang="el-GR" b="1" dirty="0">
              <a:solidFill>
                <a:srgbClr val="FF0000"/>
              </a:solidFill>
            </a:endParaRPr>
          </a:p>
        </p:txBody>
      </p:sp>
      <p:sp>
        <p:nvSpPr>
          <p:cNvPr id="3" name="Content Placeholder 2"/>
          <p:cNvSpPr>
            <a:spLocks noGrp="1"/>
          </p:cNvSpPr>
          <p:nvPr>
            <p:ph idx="1"/>
          </p:nvPr>
        </p:nvSpPr>
        <p:spPr>
          <a:xfrm>
            <a:off x="457200" y="1196752"/>
            <a:ext cx="8229600" cy="4929411"/>
          </a:xfrm>
        </p:spPr>
        <p:txBody>
          <a:bodyPr/>
          <a:lstStyle/>
          <a:p>
            <a:r>
              <a:rPr lang="el-GR" sz="2800" b="1" dirty="0" smtClean="0">
                <a:solidFill>
                  <a:schemeClr val="bg1"/>
                </a:solidFill>
              </a:rPr>
              <a:t>Συνδυαστικές θεραπείες της </a:t>
            </a:r>
            <a:r>
              <a:rPr lang="en-US" sz="2800" b="1" dirty="0" smtClean="0">
                <a:solidFill>
                  <a:schemeClr val="bg1"/>
                </a:solidFill>
              </a:rPr>
              <a:t>PDT </a:t>
            </a:r>
            <a:r>
              <a:rPr lang="el-GR" sz="2800" b="1" dirty="0" smtClean="0">
                <a:solidFill>
                  <a:schemeClr val="bg1"/>
                </a:solidFill>
              </a:rPr>
              <a:t>έχουν επίσης μελετηθεί ενδελεχώς για να αυξήσουν την αποτελεσματικότητα της. </a:t>
            </a:r>
            <a:r>
              <a:rPr lang="en-US" sz="2800" b="1" dirty="0" smtClean="0">
                <a:solidFill>
                  <a:schemeClr val="bg1"/>
                </a:solidFill>
              </a:rPr>
              <a:t>have </a:t>
            </a:r>
            <a:r>
              <a:rPr lang="en-US" sz="2800" b="1" dirty="0">
                <a:solidFill>
                  <a:schemeClr val="bg1"/>
                </a:solidFill>
              </a:rPr>
              <a:t>also been studied to maximize efficacy of treatments. </a:t>
            </a:r>
            <a:r>
              <a:rPr lang="el-GR" sz="2800" b="1" dirty="0" smtClean="0">
                <a:solidFill>
                  <a:schemeClr val="bg1"/>
                </a:solidFill>
              </a:rPr>
              <a:t>Η μελέτη </a:t>
            </a:r>
            <a:r>
              <a:rPr lang="en-US" sz="2800" b="1" dirty="0" smtClean="0">
                <a:solidFill>
                  <a:schemeClr val="bg1"/>
                </a:solidFill>
              </a:rPr>
              <a:t> </a:t>
            </a:r>
            <a:r>
              <a:rPr lang="en-US" sz="2800" b="1" dirty="0">
                <a:solidFill>
                  <a:schemeClr val="bg1"/>
                </a:solidFill>
              </a:rPr>
              <a:t>SUMMIT </a:t>
            </a:r>
            <a:r>
              <a:rPr lang="el-GR" sz="2800" b="1" dirty="0" smtClean="0">
                <a:solidFill>
                  <a:schemeClr val="bg1"/>
                </a:solidFill>
              </a:rPr>
              <a:t>η οποία αποτελείται από τρεις τυχαιοποιημένες μελέτες, τις</a:t>
            </a:r>
            <a:r>
              <a:rPr lang="en-US" sz="2800" b="1" dirty="0" smtClean="0">
                <a:solidFill>
                  <a:schemeClr val="bg1"/>
                </a:solidFill>
              </a:rPr>
              <a:t> </a:t>
            </a:r>
            <a:r>
              <a:rPr lang="en-US" sz="2800" b="1" dirty="0">
                <a:solidFill>
                  <a:schemeClr val="bg1"/>
                </a:solidFill>
              </a:rPr>
              <a:t>DENALI, EVEREST, and MONT BLANC, </a:t>
            </a:r>
            <a:r>
              <a:rPr lang="el-GR" sz="2800" b="1" dirty="0" smtClean="0">
                <a:solidFill>
                  <a:schemeClr val="bg1"/>
                </a:solidFill>
              </a:rPr>
              <a:t>μελέτησε την αποτελεσματικότητα της συνδυασμένης αγωγής </a:t>
            </a:r>
            <a:r>
              <a:rPr lang="en-US" sz="2800" b="1" dirty="0" smtClean="0">
                <a:solidFill>
                  <a:schemeClr val="bg1"/>
                </a:solidFill>
              </a:rPr>
              <a:t>PDT </a:t>
            </a:r>
            <a:r>
              <a:rPr lang="el-GR" sz="2800" b="1" dirty="0" smtClean="0">
                <a:solidFill>
                  <a:schemeClr val="bg1"/>
                </a:solidFill>
              </a:rPr>
              <a:t>με χορήγηση ενέσιμης </a:t>
            </a:r>
            <a:r>
              <a:rPr lang="en-US" sz="2800" b="1" dirty="0" err="1" smtClean="0">
                <a:solidFill>
                  <a:srgbClr val="FFFF00"/>
                </a:solidFill>
              </a:rPr>
              <a:t>ranibizumab</a:t>
            </a:r>
            <a:r>
              <a:rPr lang="en-US" sz="2800" b="1" dirty="0" smtClean="0">
                <a:solidFill>
                  <a:srgbClr val="FFFF00"/>
                </a:solidFill>
              </a:rPr>
              <a:t> </a:t>
            </a:r>
            <a:r>
              <a:rPr lang="el-GR" sz="2800" b="1" dirty="0" smtClean="0">
                <a:solidFill>
                  <a:srgbClr val="FFFF00"/>
                </a:solidFill>
              </a:rPr>
              <a:t> (</a:t>
            </a:r>
            <a:r>
              <a:rPr lang="en-US" sz="2800" b="1" dirty="0" err="1" smtClean="0">
                <a:solidFill>
                  <a:srgbClr val="FFFF00"/>
                </a:solidFill>
              </a:rPr>
              <a:t>Lucentis</a:t>
            </a:r>
            <a:r>
              <a:rPr lang="en-US" sz="2800" b="1" dirty="0" smtClean="0">
                <a:solidFill>
                  <a:srgbClr val="FFFF00"/>
                </a:solidFill>
              </a:rPr>
              <a:t>)</a:t>
            </a:r>
            <a:endParaRPr lang="en-US" sz="2800" b="1" dirty="0">
              <a:solidFill>
                <a:srgbClr val="FFFF00"/>
              </a:solidFill>
            </a:endParaRPr>
          </a:p>
          <a:p>
            <a:endParaRPr lang="en-US" dirty="0" smtClean="0"/>
          </a:p>
          <a:p>
            <a:endParaRPr lang="en-US" dirty="0"/>
          </a:p>
          <a:p>
            <a:pPr marL="0" indent="0">
              <a:buNone/>
            </a:pPr>
            <a:endParaRPr lang="en-US" dirty="0"/>
          </a:p>
          <a:p>
            <a:pPr marL="0" indent="0">
              <a:buNone/>
            </a:pPr>
            <a:endParaRPr lang="en-US" dirty="0"/>
          </a:p>
          <a:p>
            <a:endParaRPr lang="el-GR" dirty="0"/>
          </a:p>
        </p:txBody>
      </p:sp>
    </p:spTree>
    <p:extLst>
      <p:ext uri="{BB962C8B-B14F-4D97-AF65-F5344CB8AC3E}">
        <p14:creationId xmlns:p14="http://schemas.microsoft.com/office/powerpoint/2010/main" val="3242711003"/>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US" b="1" dirty="0">
                <a:solidFill>
                  <a:srgbClr val="C00000"/>
                </a:solidFill>
              </a:rPr>
              <a:t>The DENALI study </a:t>
            </a:r>
            <a:endParaRPr lang="el-GR" b="1" dirty="0">
              <a:solidFill>
                <a:srgbClr val="C00000"/>
              </a:solidFill>
            </a:endParaRPr>
          </a:p>
        </p:txBody>
      </p:sp>
      <p:sp>
        <p:nvSpPr>
          <p:cNvPr id="3" name="Content Placeholder 2"/>
          <p:cNvSpPr>
            <a:spLocks noGrp="1"/>
          </p:cNvSpPr>
          <p:nvPr>
            <p:ph idx="1"/>
          </p:nvPr>
        </p:nvSpPr>
        <p:spPr>
          <a:xfrm>
            <a:off x="251520" y="764704"/>
            <a:ext cx="8640960" cy="5361459"/>
          </a:xfrm>
        </p:spPr>
        <p:txBody>
          <a:bodyPr/>
          <a:lstStyle/>
          <a:p>
            <a:r>
              <a:rPr lang="en-US" sz="2800" b="1" dirty="0">
                <a:solidFill>
                  <a:schemeClr val="bg1"/>
                </a:solidFill>
              </a:rPr>
              <a:t>The DENALI study was a </a:t>
            </a:r>
            <a:r>
              <a:rPr lang="en-US" sz="2800" b="1" dirty="0" smtClean="0">
                <a:solidFill>
                  <a:schemeClr val="bg1"/>
                </a:solidFill>
              </a:rPr>
              <a:t>two-year </a:t>
            </a:r>
            <a:r>
              <a:rPr lang="en-US" sz="2800" b="1" dirty="0">
                <a:solidFill>
                  <a:schemeClr val="bg1"/>
                </a:solidFill>
              </a:rPr>
              <a:t>study</a:t>
            </a:r>
            <a:r>
              <a:rPr lang="en-US" sz="2800" b="1" dirty="0" smtClean="0">
                <a:solidFill>
                  <a:schemeClr val="bg1"/>
                </a:solidFill>
              </a:rPr>
              <a:t>, </a:t>
            </a:r>
            <a:r>
              <a:rPr lang="en-US" sz="2800" b="1" dirty="0">
                <a:solidFill>
                  <a:schemeClr val="bg1"/>
                </a:solidFill>
              </a:rPr>
              <a:t>that enrolled patients with </a:t>
            </a:r>
            <a:r>
              <a:rPr lang="en-US" sz="2800" b="1" dirty="0" smtClean="0">
                <a:solidFill>
                  <a:schemeClr val="bg1"/>
                </a:solidFill>
              </a:rPr>
              <a:t>CNV </a:t>
            </a:r>
            <a:r>
              <a:rPr lang="en-US" sz="2800" b="1" dirty="0">
                <a:solidFill>
                  <a:schemeClr val="bg1"/>
                </a:solidFill>
              </a:rPr>
              <a:t>and tested the efficacy of the combined </a:t>
            </a:r>
            <a:r>
              <a:rPr lang="en-US" sz="2800" b="1" dirty="0" err="1">
                <a:solidFill>
                  <a:schemeClr val="bg1"/>
                </a:solidFill>
              </a:rPr>
              <a:t>ranibizumab</a:t>
            </a:r>
            <a:r>
              <a:rPr lang="en-US" sz="2800" b="1" dirty="0">
                <a:solidFill>
                  <a:schemeClr val="bg1"/>
                </a:solidFill>
              </a:rPr>
              <a:t> and standard </a:t>
            </a:r>
            <a:r>
              <a:rPr lang="en-US" sz="2800" b="1" dirty="0" err="1">
                <a:solidFill>
                  <a:schemeClr val="bg1"/>
                </a:solidFill>
              </a:rPr>
              <a:t>fluence</a:t>
            </a:r>
            <a:r>
              <a:rPr lang="en-US" sz="2800" b="1" dirty="0">
                <a:solidFill>
                  <a:schemeClr val="bg1"/>
                </a:solidFill>
              </a:rPr>
              <a:t> (SF) PDT and the combined </a:t>
            </a:r>
            <a:r>
              <a:rPr lang="en-US" sz="2800" b="1" dirty="0" err="1">
                <a:solidFill>
                  <a:schemeClr val="bg1"/>
                </a:solidFill>
              </a:rPr>
              <a:t>ranibizumab</a:t>
            </a:r>
            <a:r>
              <a:rPr lang="en-US" sz="2800" b="1" dirty="0">
                <a:solidFill>
                  <a:schemeClr val="bg1"/>
                </a:solidFill>
              </a:rPr>
              <a:t> and reduced </a:t>
            </a:r>
            <a:r>
              <a:rPr lang="en-US" sz="2800" b="1" dirty="0" err="1">
                <a:solidFill>
                  <a:schemeClr val="bg1"/>
                </a:solidFill>
              </a:rPr>
              <a:t>fluence</a:t>
            </a:r>
            <a:r>
              <a:rPr lang="en-US" sz="2800" b="1" dirty="0">
                <a:solidFill>
                  <a:schemeClr val="bg1"/>
                </a:solidFill>
              </a:rPr>
              <a:t> (RF) PDT therapies (</a:t>
            </a:r>
            <a:r>
              <a:rPr lang="en-US" sz="2800" b="1" dirty="0" err="1">
                <a:solidFill>
                  <a:schemeClr val="bg1"/>
                </a:solidFill>
              </a:rPr>
              <a:t>ranibizumab</a:t>
            </a:r>
            <a:r>
              <a:rPr lang="en-US" sz="2800" b="1" dirty="0">
                <a:solidFill>
                  <a:schemeClr val="bg1"/>
                </a:solidFill>
              </a:rPr>
              <a:t> - 0.5 mg administered </a:t>
            </a:r>
            <a:r>
              <a:rPr lang="en-US" sz="2800" b="1" dirty="0" err="1">
                <a:solidFill>
                  <a:schemeClr val="bg1"/>
                </a:solidFill>
              </a:rPr>
              <a:t>intravitreally</a:t>
            </a:r>
            <a:r>
              <a:rPr lang="en-US" sz="2800" b="1" dirty="0">
                <a:solidFill>
                  <a:schemeClr val="bg1"/>
                </a:solidFill>
              </a:rPr>
              <a:t> 3 times and additional injections administered on a monthly as-needed </a:t>
            </a:r>
            <a:r>
              <a:rPr lang="en-US" sz="2800" b="1" dirty="0" smtClean="0">
                <a:solidFill>
                  <a:schemeClr val="bg1"/>
                </a:solidFill>
              </a:rPr>
              <a:t>basis) </a:t>
            </a:r>
            <a:r>
              <a:rPr lang="en-US" b="1" dirty="0" smtClean="0">
                <a:solidFill>
                  <a:schemeClr val="bg1"/>
                </a:solidFill>
              </a:rPr>
              <a:t>met</a:t>
            </a:r>
            <a:r>
              <a:rPr lang="en-US" b="1" dirty="0">
                <a:solidFill>
                  <a:schemeClr val="bg1"/>
                </a:solidFill>
              </a:rPr>
              <a:t>, the combination therapy reduced the number of injections: 5.1 with SF PDT and 5.7 with RF PDT combination therapy, compared to 10.d5 for </a:t>
            </a:r>
            <a:r>
              <a:rPr lang="en-US" b="1" dirty="0" err="1">
                <a:solidFill>
                  <a:schemeClr val="bg1"/>
                </a:solidFill>
              </a:rPr>
              <a:t>ranibizumab</a:t>
            </a:r>
            <a:r>
              <a:rPr lang="en-US" b="1" dirty="0">
                <a:solidFill>
                  <a:schemeClr val="bg1"/>
                </a:solidFill>
              </a:rPr>
              <a:t> </a:t>
            </a:r>
            <a:r>
              <a:rPr lang="en-US" b="1" dirty="0" err="1">
                <a:solidFill>
                  <a:schemeClr val="bg1"/>
                </a:solidFill>
              </a:rPr>
              <a:t>monotherapy</a:t>
            </a:r>
            <a:r>
              <a:rPr lang="en-US" b="1" dirty="0">
                <a:solidFill>
                  <a:schemeClr val="bg1"/>
                </a:solidFill>
              </a:rPr>
              <a:t> </a:t>
            </a:r>
            <a:endParaRPr lang="en-US" dirty="0"/>
          </a:p>
          <a:p>
            <a:endParaRPr lang="el-GR" dirty="0"/>
          </a:p>
        </p:txBody>
      </p:sp>
    </p:spTree>
    <p:extLst>
      <p:ext uri="{BB962C8B-B14F-4D97-AF65-F5344CB8AC3E}">
        <p14:creationId xmlns:p14="http://schemas.microsoft.com/office/powerpoint/2010/main" val="150168047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4" name="Rectangle 2"/>
          <p:cNvSpPr>
            <a:spLocks noGrp="1" noChangeArrowheads="1"/>
          </p:cNvSpPr>
          <p:nvPr>
            <p:ph type="title"/>
          </p:nvPr>
        </p:nvSpPr>
        <p:spPr/>
        <p:txBody>
          <a:bodyPr/>
          <a:lstStyle/>
          <a:p>
            <a:pPr eaLnBrk="1" hangingPunct="1"/>
            <a:r>
              <a:rPr lang="el-GR" sz="4000" b="1" smtClean="0">
                <a:solidFill>
                  <a:srgbClr val="FF3300"/>
                </a:solidFill>
              </a:rPr>
              <a:t>ΧΑΜΗΛΗ ΟΡΑΣΗ - ΟΡΙΣΜΟΣ</a:t>
            </a:r>
          </a:p>
        </p:txBody>
      </p:sp>
      <p:sp>
        <p:nvSpPr>
          <p:cNvPr id="3075" name="Rectangle 3"/>
          <p:cNvSpPr>
            <a:spLocks noGrp="1" noChangeArrowheads="1"/>
          </p:cNvSpPr>
          <p:nvPr>
            <p:ph type="body" idx="1"/>
          </p:nvPr>
        </p:nvSpPr>
        <p:spPr/>
        <p:txBody>
          <a:bodyPr/>
          <a:lstStyle/>
          <a:p>
            <a:pPr eaLnBrk="1" hangingPunct="1">
              <a:lnSpc>
                <a:spcPct val="90000"/>
              </a:lnSpc>
            </a:pPr>
            <a:r>
              <a:rPr lang="el-GR" sz="3600" b="1" dirty="0" smtClean="0">
                <a:solidFill>
                  <a:schemeClr val="folHlink"/>
                </a:solidFill>
              </a:rPr>
              <a:t>Χαμηλή όραση</a:t>
            </a:r>
            <a:r>
              <a:rPr lang="el-GR" sz="3600" b="1" dirty="0" smtClean="0">
                <a:solidFill>
                  <a:schemeClr val="accent1"/>
                </a:solidFill>
              </a:rPr>
              <a:t> είναι η κατάσταση μειωμένης όρασης η οποία δεν δύναται να διορθωθεί ακόμη και με την καλύτερη δυνατή διαθλαστική διόρθωση διότι οφείλεται σε κάποια οφθαλμική παθολογία είτε σε συγγενή κατάσταση </a:t>
            </a:r>
            <a:endParaRPr lang="en-US" sz="3600" b="1" dirty="0" smtClean="0">
              <a:solidFill>
                <a:schemeClr val="accent1"/>
              </a:solidFill>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562074"/>
          </a:xfrm>
        </p:spPr>
        <p:txBody>
          <a:bodyPr/>
          <a:lstStyle/>
          <a:p>
            <a:r>
              <a:rPr lang="en-US" b="1" dirty="0">
                <a:solidFill>
                  <a:srgbClr val="C00000"/>
                </a:solidFill>
              </a:rPr>
              <a:t>The DENALI study </a:t>
            </a:r>
            <a:endParaRPr lang="el-GR" b="1" dirty="0">
              <a:solidFill>
                <a:srgbClr val="C00000"/>
              </a:solidFill>
            </a:endParaRPr>
          </a:p>
        </p:txBody>
      </p:sp>
      <p:sp>
        <p:nvSpPr>
          <p:cNvPr id="3" name="Content Placeholder 2"/>
          <p:cNvSpPr>
            <a:spLocks noGrp="1"/>
          </p:cNvSpPr>
          <p:nvPr>
            <p:ph idx="1"/>
          </p:nvPr>
        </p:nvSpPr>
        <p:spPr>
          <a:xfrm>
            <a:off x="107504" y="908720"/>
            <a:ext cx="9036496" cy="5760640"/>
          </a:xfrm>
        </p:spPr>
        <p:txBody>
          <a:bodyPr/>
          <a:lstStyle/>
          <a:p>
            <a:r>
              <a:rPr lang="en-US" b="1" dirty="0">
                <a:solidFill>
                  <a:schemeClr val="bg1"/>
                </a:solidFill>
              </a:rPr>
              <a:t>The combined </a:t>
            </a:r>
            <a:r>
              <a:rPr lang="en-US" b="1" dirty="0" err="1">
                <a:solidFill>
                  <a:schemeClr val="bg1"/>
                </a:solidFill>
              </a:rPr>
              <a:t>verteporfin</a:t>
            </a:r>
            <a:r>
              <a:rPr lang="en-US" b="1" dirty="0">
                <a:solidFill>
                  <a:schemeClr val="bg1"/>
                </a:solidFill>
              </a:rPr>
              <a:t> PDT with </a:t>
            </a:r>
            <a:r>
              <a:rPr lang="en-US" b="1" dirty="0" err="1">
                <a:solidFill>
                  <a:schemeClr val="bg1"/>
                </a:solidFill>
              </a:rPr>
              <a:t>ranibizumab</a:t>
            </a:r>
            <a:r>
              <a:rPr lang="en-US" b="1" dirty="0">
                <a:solidFill>
                  <a:schemeClr val="bg1"/>
                </a:solidFill>
              </a:rPr>
              <a:t> increased </a:t>
            </a:r>
            <a:r>
              <a:rPr lang="en-US" b="1" dirty="0" smtClean="0">
                <a:solidFill>
                  <a:schemeClr val="bg1"/>
                </a:solidFill>
              </a:rPr>
              <a:t>VA </a:t>
            </a:r>
            <a:r>
              <a:rPr lang="en-US" b="1" dirty="0">
                <a:solidFill>
                  <a:schemeClr val="bg1"/>
                </a:solidFill>
              </a:rPr>
              <a:t>in standard </a:t>
            </a:r>
            <a:r>
              <a:rPr lang="en-US" b="1" dirty="0" err="1">
                <a:solidFill>
                  <a:schemeClr val="bg1"/>
                </a:solidFill>
              </a:rPr>
              <a:t>fluence</a:t>
            </a:r>
            <a:r>
              <a:rPr lang="en-US" b="1" dirty="0">
                <a:solidFill>
                  <a:schemeClr val="bg1"/>
                </a:solidFill>
              </a:rPr>
              <a:t> PDT by 5.3 letters and by 4.4 letters in </a:t>
            </a:r>
            <a:r>
              <a:rPr lang="en-US" b="1" dirty="0" smtClean="0">
                <a:solidFill>
                  <a:schemeClr val="bg1"/>
                </a:solidFill>
              </a:rPr>
              <a:t>reduced</a:t>
            </a:r>
            <a:r>
              <a:rPr lang="en-US" b="1" dirty="0">
                <a:solidFill>
                  <a:schemeClr val="bg1"/>
                </a:solidFill>
              </a:rPr>
              <a:t> compared to 8.1 letters with </a:t>
            </a:r>
            <a:r>
              <a:rPr lang="en-US" b="1" dirty="0" err="1">
                <a:solidFill>
                  <a:schemeClr val="bg1"/>
                </a:solidFill>
              </a:rPr>
              <a:t>ranibizumab</a:t>
            </a:r>
            <a:r>
              <a:rPr lang="en-US" b="1" dirty="0">
                <a:solidFill>
                  <a:schemeClr val="bg1"/>
                </a:solidFill>
              </a:rPr>
              <a:t> </a:t>
            </a:r>
            <a:r>
              <a:rPr lang="en-US" b="1" dirty="0" err="1">
                <a:solidFill>
                  <a:schemeClr val="bg1"/>
                </a:solidFill>
              </a:rPr>
              <a:t>monotherapy</a:t>
            </a:r>
            <a:r>
              <a:rPr lang="en-US" b="1" dirty="0">
                <a:solidFill>
                  <a:schemeClr val="bg1"/>
                </a:solidFill>
              </a:rPr>
              <a:t>. While there was no clinical benefit and the endpoint of </a:t>
            </a:r>
            <a:r>
              <a:rPr lang="en-US" b="1" dirty="0" err="1">
                <a:solidFill>
                  <a:schemeClr val="bg1"/>
                </a:solidFill>
              </a:rPr>
              <a:t>noninferiority</a:t>
            </a:r>
            <a:r>
              <a:rPr lang="en-US" b="1" dirty="0">
                <a:solidFill>
                  <a:schemeClr val="bg1"/>
                </a:solidFill>
              </a:rPr>
              <a:t> (by a 7 letter margin) was not met, the combination therapy reduced the number of injections: 5.1 with SF PDT and 5.7 with RF PDT combination therapy, compared to 10.d5 for </a:t>
            </a:r>
            <a:r>
              <a:rPr lang="en-US" b="1" dirty="0" err="1">
                <a:solidFill>
                  <a:schemeClr val="bg1"/>
                </a:solidFill>
              </a:rPr>
              <a:t>ranibizumab</a:t>
            </a:r>
            <a:r>
              <a:rPr lang="en-US" b="1" dirty="0">
                <a:solidFill>
                  <a:schemeClr val="bg1"/>
                </a:solidFill>
              </a:rPr>
              <a:t> </a:t>
            </a:r>
            <a:r>
              <a:rPr lang="en-US" b="1" dirty="0" err="1">
                <a:solidFill>
                  <a:schemeClr val="bg1"/>
                </a:solidFill>
              </a:rPr>
              <a:t>monotherapy</a:t>
            </a:r>
            <a:endParaRPr lang="el-GR" b="1" dirty="0">
              <a:solidFill>
                <a:schemeClr val="bg1"/>
              </a:solidFill>
            </a:endParaRPr>
          </a:p>
        </p:txBody>
      </p:sp>
    </p:spTree>
    <p:extLst>
      <p:ext uri="{BB962C8B-B14F-4D97-AF65-F5344CB8AC3E}">
        <p14:creationId xmlns:p14="http://schemas.microsoft.com/office/powerpoint/2010/main" val="1359702512"/>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n-US" b="1" dirty="0" smtClean="0">
                <a:solidFill>
                  <a:srgbClr val="C00000"/>
                </a:solidFill>
              </a:rPr>
              <a:t>EVEREST Study</a:t>
            </a:r>
            <a:endParaRPr lang="el-GR" b="1" dirty="0">
              <a:solidFill>
                <a:srgbClr val="C00000"/>
              </a:solidFill>
            </a:endParaRPr>
          </a:p>
        </p:txBody>
      </p:sp>
      <p:sp>
        <p:nvSpPr>
          <p:cNvPr id="3" name="Content Placeholder 2"/>
          <p:cNvSpPr>
            <a:spLocks noGrp="1"/>
          </p:cNvSpPr>
          <p:nvPr>
            <p:ph idx="1"/>
          </p:nvPr>
        </p:nvSpPr>
        <p:spPr>
          <a:xfrm>
            <a:off x="0" y="908720"/>
            <a:ext cx="9036496" cy="5949280"/>
          </a:xfrm>
        </p:spPr>
        <p:txBody>
          <a:bodyPr/>
          <a:lstStyle/>
          <a:p>
            <a:pPr marL="0" indent="0">
              <a:buNone/>
            </a:pPr>
            <a:r>
              <a:rPr lang="en-US" b="1" dirty="0" smtClean="0">
                <a:solidFill>
                  <a:schemeClr val="bg1"/>
                </a:solidFill>
              </a:rPr>
              <a:t>The </a:t>
            </a:r>
            <a:r>
              <a:rPr lang="en-US" b="1" dirty="0">
                <a:solidFill>
                  <a:schemeClr val="bg1"/>
                </a:solidFill>
              </a:rPr>
              <a:t>EVEREST trial was a multicenter, </a:t>
            </a:r>
            <a:r>
              <a:rPr lang="en-US" b="1" dirty="0" err="1" smtClean="0">
                <a:solidFill>
                  <a:schemeClr val="bg1"/>
                </a:solidFill>
              </a:rPr>
              <a:t>indocyanine</a:t>
            </a:r>
            <a:r>
              <a:rPr lang="en-US" b="1" dirty="0" smtClean="0">
                <a:solidFill>
                  <a:schemeClr val="bg1"/>
                </a:solidFill>
              </a:rPr>
              <a:t> </a:t>
            </a:r>
            <a:r>
              <a:rPr lang="en-US" b="1" dirty="0">
                <a:solidFill>
                  <a:schemeClr val="bg1"/>
                </a:solidFill>
              </a:rPr>
              <a:t>green angiography-guided </a:t>
            </a:r>
            <a:r>
              <a:rPr lang="en-US" b="1" dirty="0" smtClean="0">
                <a:solidFill>
                  <a:schemeClr val="bg1"/>
                </a:solidFill>
              </a:rPr>
              <a:t>trial </a:t>
            </a:r>
            <a:r>
              <a:rPr lang="en-US" b="1" dirty="0">
                <a:solidFill>
                  <a:schemeClr val="bg1"/>
                </a:solidFill>
              </a:rPr>
              <a:t>in Asia that studied the combined efficacy of </a:t>
            </a:r>
            <a:r>
              <a:rPr lang="en-US" b="1" dirty="0" err="1">
                <a:solidFill>
                  <a:schemeClr val="bg1"/>
                </a:solidFill>
              </a:rPr>
              <a:t>verteporfin</a:t>
            </a:r>
            <a:r>
              <a:rPr lang="en-US" b="1" dirty="0">
                <a:solidFill>
                  <a:schemeClr val="bg1"/>
                </a:solidFill>
              </a:rPr>
              <a:t> PDT and </a:t>
            </a:r>
            <a:r>
              <a:rPr lang="en-US" b="1" dirty="0" err="1">
                <a:solidFill>
                  <a:schemeClr val="bg1"/>
                </a:solidFill>
              </a:rPr>
              <a:t>ranibizumab</a:t>
            </a:r>
            <a:r>
              <a:rPr lang="en-US" b="1" dirty="0">
                <a:solidFill>
                  <a:schemeClr val="bg1"/>
                </a:solidFill>
              </a:rPr>
              <a:t> compared to </a:t>
            </a:r>
            <a:r>
              <a:rPr lang="en-US" b="1" dirty="0" err="1">
                <a:solidFill>
                  <a:schemeClr val="bg1"/>
                </a:solidFill>
              </a:rPr>
              <a:t>ranibizumab</a:t>
            </a:r>
            <a:r>
              <a:rPr lang="en-US" b="1" dirty="0">
                <a:solidFill>
                  <a:schemeClr val="bg1"/>
                </a:solidFill>
              </a:rPr>
              <a:t> </a:t>
            </a:r>
            <a:r>
              <a:rPr lang="en-US" b="1" dirty="0" err="1">
                <a:solidFill>
                  <a:schemeClr val="bg1"/>
                </a:solidFill>
              </a:rPr>
              <a:t>monotherapy</a:t>
            </a:r>
            <a:r>
              <a:rPr lang="en-US" b="1" dirty="0">
                <a:solidFill>
                  <a:schemeClr val="bg1"/>
                </a:solidFill>
              </a:rPr>
              <a:t> in patients with symptomatic macular </a:t>
            </a:r>
            <a:r>
              <a:rPr lang="en-US" b="1" dirty="0" err="1">
                <a:solidFill>
                  <a:schemeClr val="bg1"/>
                </a:solidFill>
              </a:rPr>
              <a:t>polypoidal</a:t>
            </a:r>
            <a:r>
              <a:rPr lang="en-US" b="1" dirty="0">
                <a:solidFill>
                  <a:schemeClr val="bg1"/>
                </a:solidFill>
              </a:rPr>
              <a:t> </a:t>
            </a:r>
            <a:r>
              <a:rPr lang="en-US" b="1" dirty="0" err="1">
                <a:solidFill>
                  <a:schemeClr val="bg1"/>
                </a:solidFill>
              </a:rPr>
              <a:t>choroidal</a:t>
            </a:r>
            <a:r>
              <a:rPr lang="en-US" b="1" dirty="0">
                <a:solidFill>
                  <a:schemeClr val="bg1"/>
                </a:solidFill>
              </a:rPr>
              <a:t> </a:t>
            </a:r>
            <a:r>
              <a:rPr lang="en-US" b="1" dirty="0" err="1">
                <a:solidFill>
                  <a:schemeClr val="bg1"/>
                </a:solidFill>
              </a:rPr>
              <a:t>vasculopathy</a:t>
            </a:r>
            <a:r>
              <a:rPr lang="en-US" b="1" dirty="0">
                <a:solidFill>
                  <a:schemeClr val="bg1"/>
                </a:solidFill>
              </a:rPr>
              <a:t> (PCV). The EVEREST trial found the </a:t>
            </a:r>
            <a:r>
              <a:rPr lang="en-US" b="1" dirty="0" smtClean="0">
                <a:solidFill>
                  <a:schemeClr val="bg1"/>
                </a:solidFill>
              </a:rPr>
              <a:t>PDT </a:t>
            </a:r>
            <a:r>
              <a:rPr lang="en-US" b="1" dirty="0">
                <a:solidFill>
                  <a:schemeClr val="bg1"/>
                </a:solidFill>
              </a:rPr>
              <a:t>(71.4%) and combined </a:t>
            </a:r>
            <a:r>
              <a:rPr lang="en-US" b="1" dirty="0" smtClean="0">
                <a:solidFill>
                  <a:schemeClr val="bg1"/>
                </a:solidFill>
              </a:rPr>
              <a:t>PDT </a:t>
            </a:r>
            <a:r>
              <a:rPr lang="en-US" b="1" dirty="0">
                <a:solidFill>
                  <a:schemeClr val="bg1"/>
                </a:solidFill>
              </a:rPr>
              <a:t>and </a:t>
            </a:r>
            <a:r>
              <a:rPr lang="en-US" b="1" dirty="0" err="1">
                <a:solidFill>
                  <a:schemeClr val="bg1"/>
                </a:solidFill>
              </a:rPr>
              <a:t>ranibizumab</a:t>
            </a:r>
            <a:r>
              <a:rPr lang="en-US" b="1" dirty="0">
                <a:solidFill>
                  <a:schemeClr val="bg1"/>
                </a:solidFill>
              </a:rPr>
              <a:t> (77.8%) treatments exhibited a greater </a:t>
            </a:r>
            <a:r>
              <a:rPr lang="en-US" b="1" dirty="0" err="1">
                <a:solidFill>
                  <a:schemeClr val="bg1"/>
                </a:solidFill>
              </a:rPr>
              <a:t>polypoidal</a:t>
            </a:r>
            <a:r>
              <a:rPr lang="en-US" b="1" dirty="0">
                <a:solidFill>
                  <a:schemeClr val="bg1"/>
                </a:solidFill>
              </a:rPr>
              <a:t> regression than the individual </a:t>
            </a:r>
            <a:r>
              <a:rPr lang="en-US" b="1" dirty="0" err="1">
                <a:solidFill>
                  <a:schemeClr val="bg1"/>
                </a:solidFill>
              </a:rPr>
              <a:t>ranibizumab</a:t>
            </a:r>
            <a:r>
              <a:rPr lang="en-US" b="1" dirty="0">
                <a:solidFill>
                  <a:schemeClr val="bg1"/>
                </a:solidFill>
              </a:rPr>
              <a:t> </a:t>
            </a:r>
            <a:r>
              <a:rPr lang="en-US" b="1" dirty="0" err="1">
                <a:solidFill>
                  <a:schemeClr val="bg1"/>
                </a:solidFill>
              </a:rPr>
              <a:t>monotherapy</a:t>
            </a:r>
            <a:r>
              <a:rPr lang="en-US" b="1" dirty="0">
                <a:solidFill>
                  <a:schemeClr val="bg1"/>
                </a:solidFill>
              </a:rPr>
              <a:t> (28.6%). </a:t>
            </a:r>
            <a:endParaRPr lang="el-GR" b="1" dirty="0">
              <a:solidFill>
                <a:schemeClr val="bg1"/>
              </a:solidFill>
            </a:endParaRPr>
          </a:p>
        </p:txBody>
      </p:sp>
    </p:spTree>
    <p:extLst>
      <p:ext uri="{BB962C8B-B14F-4D97-AF65-F5344CB8AC3E}">
        <p14:creationId xmlns:p14="http://schemas.microsoft.com/office/powerpoint/2010/main" val="16268415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US" b="1" dirty="0" smtClean="0">
                <a:solidFill>
                  <a:srgbClr val="C00000"/>
                </a:solidFill>
              </a:rPr>
              <a:t>MONT BLANC Study</a:t>
            </a:r>
            <a:endParaRPr lang="el-GR" b="1" dirty="0">
              <a:solidFill>
                <a:srgbClr val="C00000"/>
              </a:solidFill>
            </a:endParaRPr>
          </a:p>
        </p:txBody>
      </p:sp>
      <p:sp>
        <p:nvSpPr>
          <p:cNvPr id="3" name="Content Placeholder 2"/>
          <p:cNvSpPr>
            <a:spLocks noGrp="1"/>
          </p:cNvSpPr>
          <p:nvPr>
            <p:ph idx="1"/>
          </p:nvPr>
        </p:nvSpPr>
        <p:spPr>
          <a:xfrm>
            <a:off x="107504" y="908720"/>
            <a:ext cx="8928992" cy="5832648"/>
          </a:xfrm>
        </p:spPr>
        <p:txBody>
          <a:bodyPr/>
          <a:lstStyle/>
          <a:p>
            <a:r>
              <a:rPr lang="en-US" sz="2800" b="1" dirty="0" smtClean="0">
                <a:solidFill>
                  <a:schemeClr val="bg1"/>
                </a:solidFill>
              </a:rPr>
              <a:t>The </a:t>
            </a:r>
            <a:r>
              <a:rPr lang="en-US" sz="2800" b="1" dirty="0">
                <a:solidFill>
                  <a:schemeClr val="bg1"/>
                </a:solidFill>
              </a:rPr>
              <a:t>MONT BLANC study, conducted across 50 centers in Europe, was a </a:t>
            </a:r>
            <a:r>
              <a:rPr lang="en-US" sz="2800" b="1" dirty="0" smtClean="0">
                <a:solidFill>
                  <a:schemeClr val="bg1"/>
                </a:solidFill>
              </a:rPr>
              <a:t>trial </a:t>
            </a:r>
            <a:r>
              <a:rPr lang="en-US" sz="2800" b="1" dirty="0">
                <a:solidFill>
                  <a:schemeClr val="bg1"/>
                </a:solidFill>
              </a:rPr>
              <a:t>that enrolled 255 patients exhibiting active </a:t>
            </a:r>
            <a:r>
              <a:rPr lang="en-US" sz="2800" b="1" dirty="0" err="1">
                <a:solidFill>
                  <a:schemeClr val="bg1"/>
                </a:solidFill>
              </a:rPr>
              <a:t>subfoveal</a:t>
            </a:r>
            <a:r>
              <a:rPr lang="en-US" sz="2800" b="1" dirty="0">
                <a:solidFill>
                  <a:schemeClr val="bg1"/>
                </a:solidFill>
              </a:rPr>
              <a:t> </a:t>
            </a:r>
            <a:r>
              <a:rPr lang="en-US" sz="2800" b="1" dirty="0" err="1">
                <a:solidFill>
                  <a:schemeClr val="bg1"/>
                </a:solidFill>
              </a:rPr>
              <a:t>choroidal</a:t>
            </a:r>
            <a:r>
              <a:rPr lang="en-US" sz="2800" b="1" dirty="0">
                <a:solidFill>
                  <a:schemeClr val="bg1"/>
                </a:solidFill>
              </a:rPr>
              <a:t> neovascularization (CNV) who were randomly selected to receive either </a:t>
            </a:r>
            <a:r>
              <a:rPr lang="en-US" sz="2800" b="1" dirty="0" err="1">
                <a:solidFill>
                  <a:schemeClr val="bg1"/>
                </a:solidFill>
              </a:rPr>
              <a:t>ranibizumab</a:t>
            </a:r>
            <a:r>
              <a:rPr lang="en-US" sz="2800" b="1" dirty="0">
                <a:solidFill>
                  <a:schemeClr val="bg1"/>
                </a:solidFill>
              </a:rPr>
              <a:t> </a:t>
            </a:r>
            <a:r>
              <a:rPr lang="en-US" sz="2800" b="1" dirty="0" err="1">
                <a:solidFill>
                  <a:schemeClr val="bg1"/>
                </a:solidFill>
              </a:rPr>
              <a:t>monotherapy</a:t>
            </a:r>
            <a:r>
              <a:rPr lang="en-US" sz="2800" b="1" dirty="0">
                <a:solidFill>
                  <a:schemeClr val="bg1"/>
                </a:solidFill>
              </a:rPr>
              <a:t> or a combined standard </a:t>
            </a:r>
            <a:r>
              <a:rPr lang="en-US" sz="2800" b="1" dirty="0" err="1">
                <a:solidFill>
                  <a:schemeClr val="bg1"/>
                </a:solidFill>
              </a:rPr>
              <a:t>fluence</a:t>
            </a:r>
            <a:r>
              <a:rPr lang="en-US" sz="2800" b="1" dirty="0">
                <a:solidFill>
                  <a:schemeClr val="bg1"/>
                </a:solidFill>
              </a:rPr>
              <a:t> (SF) PDT and </a:t>
            </a:r>
            <a:r>
              <a:rPr lang="en-US" sz="2800" b="1" dirty="0" err="1">
                <a:solidFill>
                  <a:schemeClr val="bg1"/>
                </a:solidFill>
              </a:rPr>
              <a:t>ranibizumab</a:t>
            </a:r>
            <a:r>
              <a:rPr lang="en-US" sz="2800" b="1" dirty="0">
                <a:solidFill>
                  <a:schemeClr val="bg1"/>
                </a:solidFill>
              </a:rPr>
              <a:t> treatment. Results at the end of the 12 month period indicated </a:t>
            </a:r>
            <a:r>
              <a:rPr lang="en-US" sz="2800" b="1" dirty="0" smtClean="0">
                <a:solidFill>
                  <a:schemeClr val="bg1"/>
                </a:solidFill>
              </a:rPr>
              <a:t>that the </a:t>
            </a:r>
            <a:r>
              <a:rPr lang="en-US" sz="2800" b="1" dirty="0">
                <a:solidFill>
                  <a:schemeClr val="bg1"/>
                </a:solidFill>
              </a:rPr>
              <a:t>combined therapy </a:t>
            </a:r>
            <a:r>
              <a:rPr lang="en-US" sz="2800" b="1" dirty="0" smtClean="0">
                <a:solidFill>
                  <a:schemeClr val="bg1"/>
                </a:solidFill>
              </a:rPr>
              <a:t>was </a:t>
            </a:r>
            <a:r>
              <a:rPr lang="en-US" sz="2800" b="1" dirty="0">
                <a:solidFill>
                  <a:schemeClr val="bg1"/>
                </a:solidFill>
              </a:rPr>
              <a:t>more effective in achieving BCVA gain compared to </a:t>
            </a:r>
            <a:r>
              <a:rPr lang="en-US" sz="2800" b="1" dirty="0" err="1">
                <a:solidFill>
                  <a:schemeClr val="bg1"/>
                </a:solidFill>
              </a:rPr>
              <a:t>ranibizumab</a:t>
            </a:r>
            <a:r>
              <a:rPr lang="en-US" sz="2800" b="1" dirty="0">
                <a:solidFill>
                  <a:schemeClr val="bg1"/>
                </a:solidFill>
              </a:rPr>
              <a:t> </a:t>
            </a:r>
            <a:r>
              <a:rPr lang="en-US" sz="2800" b="1" dirty="0" err="1">
                <a:solidFill>
                  <a:schemeClr val="bg1"/>
                </a:solidFill>
              </a:rPr>
              <a:t>monotherapy</a:t>
            </a:r>
            <a:r>
              <a:rPr lang="en-US" sz="2800" b="1" dirty="0">
                <a:solidFill>
                  <a:schemeClr val="bg1"/>
                </a:solidFill>
              </a:rPr>
              <a:t>, but also </a:t>
            </a:r>
            <a:r>
              <a:rPr lang="en-US" sz="2800" b="1" dirty="0" smtClean="0">
                <a:solidFill>
                  <a:schemeClr val="bg1"/>
                </a:solidFill>
              </a:rPr>
              <a:t>that </a:t>
            </a:r>
            <a:r>
              <a:rPr lang="en-US" sz="2800" b="1" dirty="0">
                <a:solidFill>
                  <a:schemeClr val="bg1"/>
                </a:solidFill>
              </a:rPr>
              <a:t>there was no change in the frequency of </a:t>
            </a:r>
            <a:r>
              <a:rPr lang="en-US" sz="2800" b="1" dirty="0" err="1">
                <a:solidFill>
                  <a:schemeClr val="bg1"/>
                </a:solidFill>
              </a:rPr>
              <a:t>ranibizumab</a:t>
            </a:r>
            <a:r>
              <a:rPr lang="en-US" sz="2800" b="1" dirty="0">
                <a:solidFill>
                  <a:schemeClr val="bg1"/>
                </a:solidFill>
              </a:rPr>
              <a:t> treatments administered</a:t>
            </a:r>
            <a:endParaRPr lang="el-GR" sz="2800" b="1" dirty="0">
              <a:solidFill>
                <a:schemeClr val="bg1"/>
              </a:solidFill>
            </a:endParaRPr>
          </a:p>
        </p:txBody>
      </p:sp>
    </p:spTree>
    <p:extLst>
      <p:ext uri="{BB962C8B-B14F-4D97-AF65-F5344CB8AC3E}">
        <p14:creationId xmlns:p14="http://schemas.microsoft.com/office/powerpoint/2010/main" val="46853840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PDT </a:t>
            </a:r>
            <a:r>
              <a:rPr lang="en-US" b="1" dirty="0" err="1" smtClean="0">
                <a:solidFill>
                  <a:srgbClr val="FF0000"/>
                </a:solidFill>
              </a:rPr>
              <a:t>vs</a:t>
            </a:r>
            <a:r>
              <a:rPr lang="en-US" b="1" dirty="0" smtClean="0">
                <a:solidFill>
                  <a:srgbClr val="FF0000"/>
                </a:solidFill>
              </a:rPr>
              <a:t> VEGF Injection</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8546" name="Picture 2"/>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5000"/>
                    </a14:imgEffect>
                    <a14:imgEffect>
                      <a14:brightnessContrast contrast="-29000"/>
                    </a14:imgEffect>
                  </a14:imgLayer>
                </a14:imgProps>
              </a:ext>
              <a:ext uri="{28A0092B-C50C-407E-A947-70E740481C1C}">
                <a14:useLocalDpi xmlns:a14="http://schemas.microsoft.com/office/drawing/2010/main" val="0"/>
              </a:ext>
            </a:extLst>
          </a:blip>
          <a:srcRect/>
          <a:stretch>
            <a:fillRect/>
          </a:stretch>
        </p:blipFill>
        <p:spPr bwMode="auto">
          <a:xfrm>
            <a:off x="0" y="1268760"/>
            <a:ext cx="9144000"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TextBox 3"/>
          <p:cNvSpPr txBox="1"/>
          <p:nvPr/>
        </p:nvSpPr>
        <p:spPr>
          <a:xfrm>
            <a:off x="5004048" y="6381328"/>
            <a:ext cx="2832827" cy="369332"/>
          </a:xfrm>
          <a:prstGeom prst="rect">
            <a:avLst/>
          </a:prstGeom>
          <a:noFill/>
        </p:spPr>
        <p:txBody>
          <a:bodyPr wrap="none" rtlCol="0">
            <a:spAutoFit/>
          </a:bodyPr>
          <a:lstStyle/>
          <a:p>
            <a:r>
              <a:rPr lang="en-US" b="1" dirty="0" err="1" smtClean="0"/>
              <a:t>Ranibizumab</a:t>
            </a:r>
            <a:r>
              <a:rPr lang="en-US" b="1" dirty="0" smtClean="0"/>
              <a:t> = </a:t>
            </a:r>
            <a:r>
              <a:rPr lang="en-US" b="1" dirty="0" err="1" smtClean="0"/>
              <a:t>Lucentis</a:t>
            </a:r>
            <a:endParaRPr lang="el-GR" b="1" dirty="0"/>
          </a:p>
        </p:txBody>
      </p:sp>
    </p:spTree>
    <p:extLst>
      <p:ext uri="{BB962C8B-B14F-4D97-AF65-F5344CB8AC3E}">
        <p14:creationId xmlns:p14="http://schemas.microsoft.com/office/powerpoint/2010/main" val="13076701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4" name="Rectangle 2"/>
          <p:cNvSpPr>
            <a:spLocks noGrp="1" noChangeArrowheads="1"/>
          </p:cNvSpPr>
          <p:nvPr>
            <p:ph type="title"/>
          </p:nvPr>
        </p:nvSpPr>
        <p:spPr>
          <a:xfrm>
            <a:off x="457200" y="274638"/>
            <a:ext cx="8229600" cy="850900"/>
          </a:xfrm>
        </p:spPr>
        <p:txBody>
          <a:bodyPr/>
          <a:lstStyle/>
          <a:p>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pic>
        <p:nvPicPr>
          <p:cNvPr id="18435" name="Picture 4" descr="macugenInj"/>
          <p:cNvPicPr>
            <a:picLocks noGrp="1" noChangeAspect="1" noChangeArrowheads="1"/>
          </p:cNvPicPr>
          <p:nvPr>
            <p:ph type="body" idx="1"/>
          </p:nvPr>
        </p:nvPicPr>
        <p:blipFill rotWithShape="1">
          <a:blip r:embed="rId2" cstate="print">
            <a:extLst>
              <a:ext uri="{28A0092B-C50C-407E-A947-70E740481C1C}">
                <a14:useLocalDpi xmlns:a14="http://schemas.microsoft.com/office/drawing/2010/main" val="0"/>
              </a:ext>
            </a:extLst>
          </a:blip>
          <a:srcRect t="9039" b="-8260"/>
          <a:stretch/>
        </p:blipFill>
        <p:spPr>
          <a:xfrm>
            <a:off x="0" y="1772816"/>
            <a:ext cx="4391670" cy="4644000"/>
          </a:xfrm>
        </p:spPr>
      </p:pic>
      <p:pic>
        <p:nvPicPr>
          <p:cNvPr id="1044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355976" y="2060848"/>
            <a:ext cx="4788024" cy="35283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Video link </a:t>
            </a:r>
            <a:endParaRPr lang="el-GR" dirty="0"/>
          </a:p>
        </p:txBody>
      </p:sp>
      <p:sp>
        <p:nvSpPr>
          <p:cNvPr id="3" name="Content Placeholder 2"/>
          <p:cNvSpPr>
            <a:spLocks noGrp="1"/>
          </p:cNvSpPr>
          <p:nvPr>
            <p:ph idx="1"/>
          </p:nvPr>
        </p:nvSpPr>
        <p:spPr/>
        <p:txBody>
          <a:bodyPr/>
          <a:lstStyle/>
          <a:p>
            <a:r>
              <a:rPr lang="en-US" dirty="0">
                <a:hlinkClick r:id="rId2"/>
              </a:rPr>
              <a:t>https://</a:t>
            </a:r>
            <a:r>
              <a:rPr lang="en-US" dirty="0" smtClean="0">
                <a:hlinkClick r:id="rId2"/>
              </a:rPr>
              <a:t>www.youtube.com/watch?v=o1QcwQOzKFU</a:t>
            </a:r>
            <a:endParaRPr lang="en-US" dirty="0" smtClean="0"/>
          </a:p>
          <a:p>
            <a:endParaRPr lang="el-GR" dirty="0"/>
          </a:p>
        </p:txBody>
      </p:sp>
    </p:spTree>
    <p:extLst>
      <p:ext uri="{BB962C8B-B14F-4D97-AF65-F5344CB8AC3E}">
        <p14:creationId xmlns:p14="http://schemas.microsoft.com/office/powerpoint/2010/main" val="1611757343"/>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0000"/>
                </a:solidFill>
              </a:rPr>
              <a:t>Οι τρεις </a:t>
            </a:r>
            <a:r>
              <a:rPr lang="el-GR" b="1" dirty="0" err="1" smtClean="0">
                <a:solidFill>
                  <a:srgbClr val="FF0000"/>
                </a:solidFill>
              </a:rPr>
              <a:t>Οφθαλμοφύλακες</a:t>
            </a:r>
            <a:r>
              <a:rPr lang="el-GR" b="1" dirty="0" smtClean="0">
                <a:solidFill>
                  <a:srgbClr val="FF0000"/>
                </a:solidFill>
              </a:rPr>
              <a:t>…</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697947"/>
            <a:ext cx="4235679" cy="439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957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87199" y="1697947"/>
            <a:ext cx="4549297" cy="439534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16429423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AVASTIN &amp; LUCENTIS</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0649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8"/>
            <a:ext cx="871296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55159319"/>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90066"/>
          </a:xfrm>
        </p:spPr>
        <p:txBody>
          <a:bodyPr/>
          <a:lstStyle/>
          <a:p>
            <a:r>
              <a:rPr lang="en-US" b="1" dirty="0" err="1" smtClean="0">
                <a:solidFill>
                  <a:srgbClr val="C00000"/>
                </a:solidFill>
              </a:rPr>
              <a:t>Eylea</a:t>
            </a:r>
            <a:r>
              <a:rPr lang="en-US" b="1" dirty="0" smtClean="0">
                <a:solidFill>
                  <a:srgbClr val="C00000"/>
                </a:solidFill>
              </a:rPr>
              <a:t> (</a:t>
            </a:r>
            <a:r>
              <a:rPr lang="en-US" b="1" dirty="0" err="1" smtClean="0">
                <a:solidFill>
                  <a:srgbClr val="C00000"/>
                </a:solidFill>
              </a:rPr>
              <a:t>Aflibercept</a:t>
            </a:r>
            <a:r>
              <a:rPr lang="en-US" b="1" dirty="0" smtClean="0">
                <a:solidFill>
                  <a:srgbClr val="C00000"/>
                </a:solidFill>
              </a:rPr>
              <a:t>)</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0547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980728"/>
            <a:ext cx="8784976" cy="288032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547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3" y="3717032"/>
            <a:ext cx="8784976" cy="314096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556282335"/>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418058"/>
          </a:xfrm>
        </p:spPr>
        <p:txBody>
          <a:bodyPr/>
          <a:lstStyle/>
          <a:p>
            <a:r>
              <a:rPr lang="en-US" b="1" dirty="0" smtClean="0">
                <a:solidFill>
                  <a:srgbClr val="FF0000"/>
                </a:solidFill>
              </a:rPr>
              <a:t>CATT- Study </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836712"/>
            <a:ext cx="9144000" cy="602128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8872063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sz="4000" b="1" dirty="0" smtClean="0">
                <a:solidFill>
                  <a:srgbClr val="C00000"/>
                </a:solidFill>
              </a:rPr>
              <a:t>ΧΑΜΗΛΗ ΟΡΑΣΗ - ΟΡΙΣΜΟΣ</a:t>
            </a:r>
            <a:endParaRPr lang="el-GR" sz="4000" b="1" dirty="0">
              <a:solidFill>
                <a:srgbClr val="C00000"/>
              </a:solidFill>
            </a:endParaRPr>
          </a:p>
        </p:txBody>
      </p:sp>
      <p:sp>
        <p:nvSpPr>
          <p:cNvPr id="3" name="Content Placeholder 2"/>
          <p:cNvSpPr>
            <a:spLocks noGrp="1"/>
          </p:cNvSpPr>
          <p:nvPr>
            <p:ph idx="1"/>
          </p:nvPr>
        </p:nvSpPr>
        <p:spPr>
          <a:xfrm>
            <a:off x="179512" y="1124745"/>
            <a:ext cx="8848328" cy="864095"/>
          </a:xfrm>
        </p:spPr>
        <p:txBody>
          <a:bodyPr/>
          <a:lstStyle/>
          <a:p>
            <a:r>
              <a:rPr lang="el-GR" b="1" dirty="0">
                <a:solidFill>
                  <a:schemeClr val="accent1"/>
                </a:solidFill>
              </a:rPr>
              <a:t>Π.Ο.Υ.</a:t>
            </a:r>
            <a:r>
              <a:rPr lang="el-GR" dirty="0"/>
              <a:t> </a:t>
            </a:r>
            <a:r>
              <a:rPr lang="el-GR" dirty="0" smtClean="0"/>
              <a:t>–Γενικός Ορισμός – </a:t>
            </a:r>
            <a:r>
              <a:rPr lang="el-GR" dirty="0">
                <a:solidFill>
                  <a:schemeClr val="folHlink"/>
                </a:solidFill>
              </a:rPr>
              <a:t>Οπτική οξύτητα &lt;6/18 ή/και Οπτικό Πεδίο &lt;</a:t>
            </a:r>
            <a:r>
              <a:rPr lang="el-GR" dirty="0" smtClean="0">
                <a:solidFill>
                  <a:schemeClr val="folHlink"/>
                </a:solidFill>
              </a:rPr>
              <a:t>10</a:t>
            </a:r>
            <a:r>
              <a:rPr lang="el-GR" baseline="30000" dirty="0" smtClean="0">
                <a:solidFill>
                  <a:schemeClr val="folHlink"/>
                </a:solidFill>
              </a:rPr>
              <a:t>ο</a:t>
            </a:r>
          </a:p>
          <a:p>
            <a:pPr marL="0" indent="0">
              <a:buNone/>
            </a:pPr>
            <a:endParaRPr lang="el-GR" baseline="30000" dirty="0">
              <a:solidFill>
                <a:schemeClr val="folHlink"/>
              </a:solidFill>
            </a:endParaRPr>
          </a:p>
          <a:p>
            <a:endParaRPr lang="el-GR" dirty="0"/>
          </a:p>
        </p:txBody>
      </p:sp>
      <p:pic>
        <p:nvPicPr>
          <p:cNvPr id="106498"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t="-1" b="12037"/>
          <a:stretch/>
        </p:blipFill>
        <p:spPr bwMode="auto">
          <a:xfrm>
            <a:off x="179512" y="2204864"/>
            <a:ext cx="8848328" cy="4536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207309557"/>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AVASTIN </a:t>
            </a:r>
            <a:r>
              <a:rPr lang="en-US" b="1" dirty="0" err="1" smtClean="0">
                <a:solidFill>
                  <a:srgbClr val="FF0000"/>
                </a:solidFill>
              </a:rPr>
              <a:t>vs</a:t>
            </a:r>
            <a:r>
              <a:rPr lang="en-US" b="1" dirty="0" smtClean="0">
                <a:solidFill>
                  <a:srgbClr val="FF0000"/>
                </a:solidFill>
              </a:rPr>
              <a:t> LUCENTIS</a:t>
            </a:r>
            <a:endParaRPr lang="el-GR" b="1" dirty="0">
              <a:solidFill>
                <a:srgbClr val="FF0000"/>
              </a:solidFill>
            </a:endParaRPr>
          </a:p>
        </p:txBody>
      </p:sp>
      <p:sp>
        <p:nvSpPr>
          <p:cNvPr id="3" name="Content Placeholder 2"/>
          <p:cNvSpPr>
            <a:spLocks noGrp="1"/>
          </p:cNvSpPr>
          <p:nvPr>
            <p:ph idx="1"/>
          </p:nvPr>
        </p:nvSpPr>
        <p:spPr/>
        <p:txBody>
          <a:bodyPr/>
          <a:lstStyle/>
          <a:p>
            <a:endParaRPr lang="el-GR"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67545" y="1412776"/>
            <a:ext cx="8280920" cy="50405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791726577"/>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244982"/>
            <a:ext cx="8568951" cy="642437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82944782"/>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sz="3600" b="1" dirty="0" smtClean="0">
                <a:solidFill>
                  <a:srgbClr val="FF0000"/>
                </a:solidFill>
              </a:rPr>
              <a:t>ΕΛΛΑΔΑ – ΚΟΣΤΟΣ ΕΝΕΣΕΩΝ</a:t>
            </a:r>
            <a:r>
              <a:rPr lang="en-US" sz="3600" b="1" dirty="0" smtClean="0">
                <a:solidFill>
                  <a:srgbClr val="FF0000"/>
                </a:solidFill>
              </a:rPr>
              <a:t> (</a:t>
            </a:r>
            <a:r>
              <a:rPr lang="el-GR" sz="3600" b="1" dirty="0" smtClean="0">
                <a:solidFill>
                  <a:srgbClr val="FF0000"/>
                </a:solidFill>
              </a:rPr>
              <a:t>ΓΑΛΗΝΟΣ) </a:t>
            </a:r>
            <a:endParaRPr lang="el-GR" sz="3600" b="1" dirty="0">
              <a:solidFill>
                <a:srgbClr val="FF0000"/>
              </a:solidFill>
            </a:endParaRPr>
          </a:p>
        </p:txBody>
      </p:sp>
      <p:sp>
        <p:nvSpPr>
          <p:cNvPr id="3" name="Content Placeholder 2"/>
          <p:cNvSpPr>
            <a:spLocks noGrp="1"/>
          </p:cNvSpPr>
          <p:nvPr>
            <p:ph idx="1"/>
          </p:nvPr>
        </p:nvSpPr>
        <p:spPr/>
        <p:txBody>
          <a:bodyPr/>
          <a:lstStyle/>
          <a:p>
            <a:r>
              <a:rPr lang="en-US" b="1" dirty="0" smtClean="0">
                <a:solidFill>
                  <a:srgbClr val="FFFF00"/>
                </a:solidFill>
              </a:rPr>
              <a:t>LUCENTIS (</a:t>
            </a:r>
            <a:r>
              <a:rPr lang="en-US" b="1" dirty="0" err="1" smtClean="0">
                <a:solidFill>
                  <a:srgbClr val="FFFF00"/>
                </a:solidFill>
              </a:rPr>
              <a:t>Ranibizumab</a:t>
            </a:r>
            <a:r>
              <a:rPr lang="en-US" b="1" dirty="0" smtClean="0">
                <a:solidFill>
                  <a:srgbClr val="FFFF00"/>
                </a:solidFill>
              </a:rPr>
              <a:t> 10mg/ml vial)</a:t>
            </a:r>
            <a:r>
              <a:rPr lang="en-US" dirty="0" smtClean="0">
                <a:solidFill>
                  <a:srgbClr val="FFFF00"/>
                </a:solidFill>
              </a:rPr>
              <a:t> </a:t>
            </a:r>
            <a:r>
              <a:rPr lang="el-GR" sz="2800" b="1" dirty="0" smtClean="0">
                <a:solidFill>
                  <a:schemeClr val="bg1"/>
                </a:solidFill>
              </a:rPr>
              <a:t>750</a:t>
            </a:r>
            <a:r>
              <a:rPr lang="en-US" sz="2800" b="1" dirty="0" smtClean="0">
                <a:solidFill>
                  <a:schemeClr val="bg1"/>
                </a:solidFill>
              </a:rPr>
              <a:t>,00 </a:t>
            </a:r>
            <a:r>
              <a:rPr lang="el-GR" sz="2800" b="1" dirty="0" smtClean="0">
                <a:solidFill>
                  <a:schemeClr val="bg1"/>
                </a:solidFill>
              </a:rPr>
              <a:t>ευρώ (Ιδανικά απαιτούνται αρχικά τρεις δόσεις ανά μήνα – δόση </a:t>
            </a:r>
            <a:r>
              <a:rPr lang="el-GR" sz="2800" b="1" dirty="0" err="1" smtClean="0">
                <a:solidFill>
                  <a:schemeClr val="bg1"/>
                </a:solidFill>
              </a:rPr>
              <a:t>εφόδου….</a:t>
            </a:r>
            <a:r>
              <a:rPr lang="el-GR" sz="2400" b="1" dirty="0" err="1" smtClean="0">
                <a:solidFill>
                  <a:srgbClr val="FF9933"/>
                </a:solidFill>
              </a:rPr>
              <a:t>ή</a:t>
            </a:r>
            <a:r>
              <a:rPr lang="el-GR" sz="2400" b="1" dirty="0" smtClean="0">
                <a:solidFill>
                  <a:srgbClr val="FF9933"/>
                </a:solidFill>
              </a:rPr>
              <a:t> καταστροφής…</a:t>
            </a:r>
            <a:endParaRPr lang="el-GR" sz="2800" b="1" dirty="0" smtClean="0">
              <a:solidFill>
                <a:srgbClr val="FF9933"/>
              </a:solidFill>
            </a:endParaRPr>
          </a:p>
          <a:p>
            <a:r>
              <a:rPr lang="en-US" b="1" dirty="0" smtClean="0">
                <a:solidFill>
                  <a:srgbClr val="FFFF00"/>
                </a:solidFill>
              </a:rPr>
              <a:t>AVASTIN</a:t>
            </a:r>
            <a:r>
              <a:rPr lang="el-GR" b="1" dirty="0" smtClean="0">
                <a:solidFill>
                  <a:srgbClr val="FFFF00"/>
                </a:solidFill>
              </a:rPr>
              <a:t> (</a:t>
            </a:r>
            <a:r>
              <a:rPr lang="en-US" b="1" dirty="0" err="1" smtClean="0">
                <a:solidFill>
                  <a:srgbClr val="FFFF00"/>
                </a:solidFill>
              </a:rPr>
              <a:t>Bevacizumab</a:t>
            </a:r>
            <a:r>
              <a:rPr lang="en-US" b="1" dirty="0" smtClean="0">
                <a:solidFill>
                  <a:srgbClr val="FFFF00"/>
                </a:solidFill>
              </a:rPr>
              <a:t>  100 mg/4ml vial, </a:t>
            </a:r>
            <a:r>
              <a:rPr lang="el-GR" b="1" dirty="0" smtClean="0">
                <a:solidFill>
                  <a:srgbClr val="FFFF00"/>
                </a:solidFill>
              </a:rPr>
              <a:t>ήτοι 25</a:t>
            </a:r>
            <a:r>
              <a:rPr lang="en-US" b="1" dirty="0" smtClean="0">
                <a:solidFill>
                  <a:srgbClr val="FFFF00"/>
                </a:solidFill>
              </a:rPr>
              <a:t>mg/ml) – </a:t>
            </a:r>
            <a:r>
              <a:rPr lang="en-US" sz="2800" b="1" dirty="0" smtClean="0">
                <a:solidFill>
                  <a:schemeClr val="bg1"/>
                </a:solidFill>
              </a:rPr>
              <a:t>300,00 </a:t>
            </a:r>
            <a:r>
              <a:rPr lang="el-GR" sz="2800" b="1" dirty="0" smtClean="0">
                <a:solidFill>
                  <a:schemeClr val="bg1"/>
                </a:solidFill>
              </a:rPr>
              <a:t>ευρώ </a:t>
            </a:r>
          </a:p>
          <a:p>
            <a:r>
              <a:rPr lang="en-US" b="1" dirty="0" smtClean="0">
                <a:solidFill>
                  <a:srgbClr val="FFFF00"/>
                </a:solidFill>
              </a:rPr>
              <a:t>EYLEA (</a:t>
            </a:r>
            <a:r>
              <a:rPr lang="en-US" b="1" dirty="0" err="1" smtClean="0">
                <a:solidFill>
                  <a:srgbClr val="FFFF00"/>
                </a:solidFill>
              </a:rPr>
              <a:t>Aflibercept</a:t>
            </a:r>
            <a:r>
              <a:rPr lang="el-GR" b="1" dirty="0" smtClean="0">
                <a:solidFill>
                  <a:srgbClr val="FFFF00"/>
                </a:solidFill>
              </a:rPr>
              <a:t>  40</a:t>
            </a:r>
            <a:r>
              <a:rPr lang="en-US" b="1" dirty="0" smtClean="0">
                <a:solidFill>
                  <a:srgbClr val="FFFF00"/>
                </a:solidFill>
              </a:rPr>
              <a:t>mg/ml vial) -</a:t>
            </a:r>
            <a:r>
              <a:rPr lang="en-US" b="1" dirty="0" smtClean="0">
                <a:solidFill>
                  <a:schemeClr val="bg1"/>
                </a:solidFill>
              </a:rPr>
              <a:t>  </a:t>
            </a:r>
            <a:r>
              <a:rPr lang="en-US" sz="2800" b="1" dirty="0" smtClean="0">
                <a:solidFill>
                  <a:schemeClr val="bg1"/>
                </a:solidFill>
              </a:rPr>
              <a:t>760,00 </a:t>
            </a:r>
            <a:r>
              <a:rPr lang="el-GR" sz="2800" b="1" dirty="0" smtClean="0">
                <a:solidFill>
                  <a:schemeClr val="bg1"/>
                </a:solidFill>
              </a:rPr>
              <a:t>ευρώ </a:t>
            </a:r>
            <a:endParaRPr lang="el-GR" sz="2800" b="1" dirty="0">
              <a:solidFill>
                <a:schemeClr val="bg1"/>
              </a:solidFill>
            </a:endParaRPr>
          </a:p>
        </p:txBody>
      </p:sp>
    </p:spTree>
    <p:extLst>
      <p:ext uri="{BB962C8B-B14F-4D97-AF65-F5344CB8AC3E}">
        <p14:creationId xmlns:p14="http://schemas.microsoft.com/office/powerpoint/2010/main" val="4048130318"/>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0000"/>
                </a:solidFill>
              </a:rPr>
              <a:t>Επιστολή προς ΚΕΣΥ </a:t>
            </a:r>
            <a:endParaRPr lang="el-GR" b="1" dirty="0">
              <a:solidFill>
                <a:srgbClr val="FF0000"/>
              </a:solidFill>
            </a:endParaRPr>
          </a:p>
        </p:txBody>
      </p:sp>
      <p:sp>
        <p:nvSpPr>
          <p:cNvPr id="3" name="Content Placeholder 2"/>
          <p:cNvSpPr>
            <a:spLocks noGrp="1"/>
          </p:cNvSpPr>
          <p:nvPr>
            <p:ph idx="1"/>
          </p:nvPr>
        </p:nvSpPr>
        <p:spPr/>
        <p:txBody>
          <a:bodyPr/>
          <a:lstStyle/>
          <a:p>
            <a:r>
              <a:rPr lang="en-US" dirty="0">
                <a:hlinkClick r:id="rId2"/>
              </a:rPr>
              <a:t>http://</a:t>
            </a:r>
            <a:r>
              <a:rPr lang="en-US" dirty="0" smtClean="0">
                <a:hlinkClick r:id="rId2"/>
              </a:rPr>
              <a:t>www.eyenet.gr/wp-content/uploads/2012/04/EOE-answer-to-KESY.pdf</a:t>
            </a:r>
            <a:endParaRPr lang="el-GR" dirty="0" smtClean="0"/>
          </a:p>
          <a:p>
            <a:endParaRPr lang="el-GR" dirty="0"/>
          </a:p>
        </p:txBody>
      </p:sp>
    </p:spTree>
    <p:extLst>
      <p:ext uri="{BB962C8B-B14F-4D97-AF65-F5344CB8AC3E}">
        <p14:creationId xmlns:p14="http://schemas.microsoft.com/office/powerpoint/2010/main" val="35300058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b="1" dirty="0">
                <a:solidFill>
                  <a:schemeClr val="accent2">
                    <a:lumMod val="20000"/>
                    <a:lumOff val="80000"/>
                  </a:schemeClr>
                </a:solidFill>
              </a:rPr>
              <a:t>Α</a:t>
            </a:r>
            <a:r>
              <a:rPr lang="el-GR" b="1" dirty="0" smtClean="0">
                <a:solidFill>
                  <a:schemeClr val="accent2">
                    <a:lumMod val="20000"/>
                    <a:lumOff val="80000"/>
                  </a:schemeClr>
                </a:solidFill>
              </a:rPr>
              <a:t>ΛΛΕΣ ΘΕΡΑΠΕΙΕΣ-ΑΓΩΓΕΣ</a:t>
            </a:r>
            <a:endParaRPr lang="el-GR" b="1" dirty="0">
              <a:solidFill>
                <a:schemeClr val="accent2">
                  <a:lumMod val="20000"/>
                  <a:lumOff val="80000"/>
                </a:schemeClr>
              </a:solidFill>
            </a:endParaRPr>
          </a:p>
        </p:txBody>
      </p:sp>
      <p:sp>
        <p:nvSpPr>
          <p:cNvPr id="3" name="Content Placeholder 2"/>
          <p:cNvSpPr>
            <a:spLocks noGrp="1"/>
          </p:cNvSpPr>
          <p:nvPr>
            <p:ph idx="1"/>
          </p:nvPr>
        </p:nvSpPr>
        <p:spPr>
          <a:xfrm>
            <a:off x="179512" y="1196752"/>
            <a:ext cx="8964488" cy="5544616"/>
          </a:xfrm>
        </p:spPr>
        <p:txBody>
          <a:bodyPr/>
          <a:lstStyle/>
          <a:p>
            <a:r>
              <a:rPr lang="en-US" b="1" dirty="0" smtClean="0">
                <a:solidFill>
                  <a:srgbClr val="C00000"/>
                </a:solidFill>
              </a:rPr>
              <a:t>ORAYA X-RAY RADIOTHERAPY SYSTEM </a:t>
            </a:r>
            <a:r>
              <a:rPr lang="en-US" dirty="0" smtClean="0"/>
              <a:t>– </a:t>
            </a:r>
            <a:r>
              <a:rPr lang="el-GR" sz="2800" b="1" dirty="0" smtClean="0">
                <a:solidFill>
                  <a:schemeClr val="bg1"/>
                </a:solidFill>
              </a:rPr>
              <a:t>Συνήθως συμπληρωματική και ενισχυτική των </a:t>
            </a:r>
            <a:r>
              <a:rPr lang="en-US" sz="2800" b="1" dirty="0" smtClean="0">
                <a:solidFill>
                  <a:schemeClr val="bg1"/>
                </a:solidFill>
              </a:rPr>
              <a:t>anti-VEGF </a:t>
            </a:r>
            <a:r>
              <a:rPr lang="el-GR" sz="2800" b="1" dirty="0" smtClean="0">
                <a:solidFill>
                  <a:schemeClr val="bg1"/>
                </a:solidFill>
              </a:rPr>
              <a:t>ενέσεων (</a:t>
            </a:r>
            <a:r>
              <a:rPr lang="en-US" sz="2800" b="1" dirty="0" smtClean="0">
                <a:solidFill>
                  <a:schemeClr val="bg1"/>
                </a:solidFill>
              </a:rPr>
              <a:t>eyerad.gr)</a:t>
            </a:r>
          </a:p>
          <a:p>
            <a:r>
              <a:rPr lang="en-US" b="1" dirty="0" smtClean="0">
                <a:solidFill>
                  <a:srgbClr val="C00000"/>
                </a:solidFill>
              </a:rPr>
              <a:t>SALUTARIS MD Brachytherapy – (HOYA investment)</a:t>
            </a:r>
            <a:r>
              <a:rPr lang="en-US" dirty="0" smtClean="0"/>
              <a:t> </a:t>
            </a:r>
            <a:r>
              <a:rPr lang="el-GR" sz="2800" b="1" dirty="0" smtClean="0">
                <a:solidFill>
                  <a:schemeClr val="bg1"/>
                </a:solidFill>
              </a:rPr>
              <a:t>Αποδίδεται μια μονή δόση </a:t>
            </a:r>
            <a:r>
              <a:rPr lang="el-GR" sz="2800" b="1" dirty="0" err="1" smtClean="0">
                <a:solidFill>
                  <a:schemeClr val="bg1"/>
                </a:solidFill>
              </a:rPr>
              <a:t>βραχυθεραπείας</a:t>
            </a:r>
            <a:r>
              <a:rPr lang="el-GR" sz="2800" b="1" dirty="0" smtClean="0">
                <a:solidFill>
                  <a:schemeClr val="bg1"/>
                </a:solidFill>
              </a:rPr>
              <a:t> στο μάτι. Η αγωγή περιλαμβάνει τοποθέτηση ενός </a:t>
            </a:r>
            <a:r>
              <a:rPr lang="el-GR" sz="2800" b="1" dirty="0" err="1" smtClean="0">
                <a:solidFill>
                  <a:schemeClr val="bg1"/>
                </a:solidFill>
              </a:rPr>
              <a:t>ραδιοισοτοπου</a:t>
            </a:r>
            <a:r>
              <a:rPr lang="el-GR" sz="2800" b="1" dirty="0" smtClean="0">
                <a:solidFill>
                  <a:schemeClr val="bg1"/>
                </a:solidFill>
              </a:rPr>
              <a:t> επάνω η κοντά στην περιοχή που απαιτεί θεραπεία και φαίνεται να δίνει καλά κλινικά αποτελέσματα σε αρκετές ασθένειες (</a:t>
            </a:r>
            <a:r>
              <a:rPr lang="en-US" sz="2800" b="1" dirty="0" smtClean="0">
                <a:solidFill>
                  <a:schemeClr val="bg1"/>
                </a:solidFill>
              </a:rPr>
              <a:t>Salutarismd.com)</a:t>
            </a:r>
            <a:endParaRPr lang="el-GR" sz="2800" b="1" dirty="0">
              <a:solidFill>
                <a:schemeClr val="bg1"/>
              </a:solidFill>
            </a:endParaRPr>
          </a:p>
        </p:txBody>
      </p:sp>
    </p:spTree>
    <p:extLst>
      <p:ext uri="{BB962C8B-B14F-4D97-AF65-F5344CB8AC3E}">
        <p14:creationId xmlns:p14="http://schemas.microsoft.com/office/powerpoint/2010/main" val="3803560895"/>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Rectangle 2"/>
          <p:cNvSpPr>
            <a:spLocks noGrp="1" noChangeArrowheads="1"/>
          </p:cNvSpPr>
          <p:nvPr>
            <p:ph type="title"/>
          </p:nvPr>
        </p:nvSpPr>
        <p:spPr/>
        <p:txBody>
          <a:bodyPr/>
          <a:lstStyle/>
          <a:p>
            <a:pPr eaLnBrk="1" hangingPunct="1"/>
            <a:r>
              <a:rPr lang="el-GR" sz="3600" b="1" smtClean="0">
                <a:solidFill>
                  <a:srgbClr val="FF3300"/>
                </a:solidFill>
              </a:rPr>
              <a:t>ΕΚΦΥΛΙΣΜΟΣ ΩΧΡΑΣ ΚΗΛΙΔΑΣ</a:t>
            </a:r>
            <a:r>
              <a:rPr lang="en-US" sz="3600" b="1" smtClean="0">
                <a:solidFill>
                  <a:srgbClr val="FF3300"/>
                </a:solidFill>
              </a:rPr>
              <a:t> (MACULAR DEGENERATION)</a:t>
            </a:r>
            <a:endParaRPr lang="el-GR" sz="3600" b="1" smtClean="0">
              <a:solidFill>
                <a:srgbClr val="FF3300"/>
              </a:solidFill>
            </a:endParaRPr>
          </a:p>
        </p:txBody>
      </p:sp>
      <p:sp>
        <p:nvSpPr>
          <p:cNvPr id="19459" name="Rectangle 3"/>
          <p:cNvSpPr>
            <a:spLocks noGrp="1" noChangeArrowheads="1"/>
          </p:cNvSpPr>
          <p:nvPr>
            <p:ph type="body" idx="1"/>
          </p:nvPr>
        </p:nvSpPr>
        <p:spPr/>
        <p:txBody>
          <a:bodyPr/>
          <a:lstStyle/>
          <a:p>
            <a:pPr eaLnBrk="1" hangingPunct="1">
              <a:lnSpc>
                <a:spcPct val="80000"/>
              </a:lnSpc>
              <a:buFontTx/>
              <a:buNone/>
            </a:pPr>
            <a:r>
              <a:rPr lang="el-GR" sz="2400" b="1" i="1" dirty="0" smtClean="0">
                <a:solidFill>
                  <a:srgbClr val="A50021"/>
                </a:solidFill>
              </a:rPr>
              <a:t>ΠΡΟΛΗΨΗ</a:t>
            </a:r>
            <a:r>
              <a:rPr lang="en-US" sz="2400" b="1" i="1" dirty="0" smtClean="0">
                <a:solidFill>
                  <a:srgbClr val="A50021"/>
                </a:solidFill>
              </a:rPr>
              <a:t>:</a:t>
            </a:r>
          </a:p>
          <a:p>
            <a:pPr eaLnBrk="1" hangingPunct="1">
              <a:lnSpc>
                <a:spcPct val="80000"/>
              </a:lnSpc>
            </a:pPr>
            <a:r>
              <a:rPr lang="el-GR" sz="2400" b="1" dirty="0" smtClean="0">
                <a:solidFill>
                  <a:srgbClr val="FFFF00"/>
                </a:solidFill>
              </a:rPr>
              <a:t>Λόγω της πιθανής σχέσης των εκφυλισμών </a:t>
            </a:r>
            <a:r>
              <a:rPr lang="el-GR" sz="2400" b="1" dirty="0" err="1" smtClean="0">
                <a:solidFill>
                  <a:srgbClr val="FFFF00"/>
                </a:solidFill>
              </a:rPr>
              <a:t>ωχράς</a:t>
            </a:r>
            <a:r>
              <a:rPr lang="el-GR" sz="2400" b="1" dirty="0" smtClean="0">
                <a:solidFill>
                  <a:srgbClr val="FFFF00"/>
                </a:solidFill>
              </a:rPr>
              <a:t> με την αθροιστική επίδραση της </a:t>
            </a:r>
            <a:r>
              <a:rPr lang="en-US" sz="2400" b="1" dirty="0" smtClean="0">
                <a:solidFill>
                  <a:srgbClr val="FFFF00"/>
                </a:solidFill>
              </a:rPr>
              <a:t>UV </a:t>
            </a:r>
            <a:r>
              <a:rPr lang="el-GR" sz="2400" b="1" dirty="0" smtClean="0">
                <a:solidFill>
                  <a:srgbClr val="FFFF00"/>
                </a:solidFill>
              </a:rPr>
              <a:t> στον οφθαλμό, κρίνεται απαραίτητη η χρήση κατά την διάρκεια της ζωής μας απορροφητικών γυαλιών ηλίου. Σημαντική κι η συνεισφορά απορροφητικών στην </a:t>
            </a:r>
            <a:r>
              <a:rPr lang="en-US" sz="2400" b="1" dirty="0" smtClean="0">
                <a:solidFill>
                  <a:srgbClr val="FFFF00"/>
                </a:solidFill>
              </a:rPr>
              <a:t>UV </a:t>
            </a:r>
            <a:r>
              <a:rPr lang="el-GR" sz="2400" b="1" dirty="0" smtClean="0">
                <a:solidFill>
                  <a:srgbClr val="FFFF00"/>
                </a:solidFill>
              </a:rPr>
              <a:t> φακών επαφής </a:t>
            </a:r>
            <a:endParaRPr lang="en-US" sz="2400" b="1" dirty="0" smtClean="0">
              <a:solidFill>
                <a:srgbClr val="FFFF00"/>
              </a:solidFill>
            </a:endParaRPr>
          </a:p>
          <a:p>
            <a:pPr eaLnBrk="1" hangingPunct="1">
              <a:lnSpc>
                <a:spcPct val="80000"/>
              </a:lnSpc>
            </a:pPr>
            <a:r>
              <a:rPr lang="el-GR" sz="2400" b="1" i="1" dirty="0" smtClean="0">
                <a:solidFill>
                  <a:srgbClr val="FFFF00"/>
                </a:solidFill>
              </a:rPr>
              <a:t>Τελευταία έχει διαπιστωθεί ότι κάποιοι συνδυασμοί </a:t>
            </a:r>
            <a:r>
              <a:rPr lang="el-GR" sz="2400" b="1" i="1" dirty="0" err="1" smtClean="0">
                <a:solidFill>
                  <a:srgbClr val="FFFF00"/>
                </a:solidFill>
              </a:rPr>
              <a:t>αντι</a:t>
            </a:r>
            <a:r>
              <a:rPr lang="el-GR" sz="2400" b="1" i="1" dirty="0" smtClean="0">
                <a:solidFill>
                  <a:srgbClr val="FFFF00"/>
                </a:solidFill>
              </a:rPr>
              <a:t>-οξειδωτικών ουσιών όπως βιταμίνης </a:t>
            </a:r>
            <a:r>
              <a:rPr lang="en-US" sz="2400" b="1" i="1" dirty="0" smtClean="0">
                <a:solidFill>
                  <a:srgbClr val="FFFF00"/>
                </a:solidFill>
              </a:rPr>
              <a:t>C </a:t>
            </a:r>
            <a:r>
              <a:rPr lang="el-GR" sz="2400" b="1" i="1" dirty="0" smtClean="0">
                <a:solidFill>
                  <a:srgbClr val="FFFF00"/>
                </a:solidFill>
              </a:rPr>
              <a:t>και Ε μαζί με ψευδάργυρο και </a:t>
            </a:r>
            <a:r>
              <a:rPr lang="el-GR" sz="2400" b="1" i="1" dirty="0" err="1" smtClean="0">
                <a:solidFill>
                  <a:srgbClr val="FFFF00"/>
                </a:solidFill>
              </a:rPr>
              <a:t>λουτείνη</a:t>
            </a:r>
            <a:r>
              <a:rPr lang="el-GR" sz="2400" b="1" i="1" dirty="0" smtClean="0">
                <a:solidFill>
                  <a:srgbClr val="FFFF00"/>
                </a:solidFill>
              </a:rPr>
              <a:t> και </a:t>
            </a:r>
            <a:r>
              <a:rPr lang="el-GR" sz="2400" b="1" i="1" dirty="0" err="1" smtClean="0">
                <a:solidFill>
                  <a:srgbClr val="FFFF00"/>
                </a:solidFill>
              </a:rPr>
              <a:t>ζεαξανθανίνη</a:t>
            </a:r>
            <a:r>
              <a:rPr lang="el-GR" sz="2400" b="1" i="1" dirty="0" smtClean="0">
                <a:solidFill>
                  <a:srgbClr val="FFFF00"/>
                </a:solidFill>
              </a:rPr>
              <a:t> μπορούν να βοηθήσουν στην καλύτερη </a:t>
            </a:r>
            <a:r>
              <a:rPr lang="el-GR" sz="2400" b="1" i="1" dirty="0" err="1" smtClean="0">
                <a:solidFill>
                  <a:srgbClr val="FFFF00"/>
                </a:solidFill>
              </a:rPr>
              <a:t>αντι</a:t>
            </a:r>
            <a:r>
              <a:rPr lang="el-GR" sz="2400" b="1" i="1" dirty="0" smtClean="0">
                <a:solidFill>
                  <a:srgbClr val="FFFF00"/>
                </a:solidFill>
              </a:rPr>
              <a:t>-οξειδωτική προστασία των οφθαλμών. Επίσης, τελευταία μελετάται κι η πιθανή θετική επίδραση των λιπαρών οξέων Ω 3   </a:t>
            </a:r>
            <a:endParaRPr lang="en-US" sz="2400" b="1" i="1" dirty="0" smtClean="0">
              <a:solidFill>
                <a:srgbClr val="FFFF00"/>
              </a:solidFill>
            </a:endParaRPr>
          </a:p>
          <a:p>
            <a:pPr eaLnBrk="1" hangingPunct="1">
              <a:lnSpc>
                <a:spcPct val="80000"/>
              </a:lnSpc>
            </a:pPr>
            <a:endParaRPr lang="el-GR" sz="2400" b="1" i="1" dirty="0" smtClean="0">
              <a:solidFill>
                <a:srgbClr val="FFFF00"/>
              </a:solidFill>
            </a:endParaRPr>
          </a:p>
        </p:txBody>
      </p:sp>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p:cNvSpPr>
            <a:spLocks noGrp="1" noChangeArrowheads="1"/>
          </p:cNvSpPr>
          <p:nvPr>
            <p:ph type="title"/>
          </p:nvPr>
        </p:nvSpPr>
        <p:spPr/>
        <p:txBody>
          <a:bodyPr/>
          <a:lstStyle/>
          <a:p>
            <a:pPr eaLnBrk="1" hangingPunct="1"/>
            <a:r>
              <a:rPr lang="el-GR" sz="3200" b="1" smtClean="0">
                <a:solidFill>
                  <a:srgbClr val="FF3300"/>
                </a:solidFill>
              </a:rPr>
              <a:t>2. ΔΙΑΒΗΤΙΚΗ ΑΜΦΙΒΛΗΣΤΡΟΕΙΔΟΠΑΘΕΙΑ</a:t>
            </a:r>
          </a:p>
        </p:txBody>
      </p:sp>
      <p:sp>
        <p:nvSpPr>
          <p:cNvPr id="20483" name="Rectangle 7"/>
          <p:cNvSpPr>
            <a:spLocks noGrp="1" noChangeArrowheads="1"/>
          </p:cNvSpPr>
          <p:nvPr>
            <p:ph type="body" sz="half" idx="1"/>
          </p:nvPr>
        </p:nvSpPr>
        <p:spPr/>
        <p:txBody>
          <a:bodyPr/>
          <a:lstStyle/>
          <a:p>
            <a:pPr eaLnBrk="1" hangingPunct="1">
              <a:lnSpc>
                <a:spcPct val="90000"/>
              </a:lnSpc>
            </a:pPr>
            <a:r>
              <a:rPr lang="el-GR" sz="2400" b="1" smtClean="0">
                <a:solidFill>
                  <a:schemeClr val="bg1"/>
                </a:solidFill>
              </a:rPr>
              <a:t>Διαβήτης</a:t>
            </a:r>
            <a:r>
              <a:rPr lang="en-US" sz="2400" b="1" smtClean="0">
                <a:solidFill>
                  <a:schemeClr val="bg1"/>
                </a:solidFill>
              </a:rPr>
              <a:t>: </a:t>
            </a:r>
            <a:r>
              <a:rPr lang="el-GR" sz="2400" b="1" smtClean="0">
                <a:solidFill>
                  <a:schemeClr val="bg1"/>
                </a:solidFill>
              </a:rPr>
              <a:t>Αύξηση των επιπέδων γλυκόζης στο αίμα.</a:t>
            </a:r>
          </a:p>
          <a:p>
            <a:pPr eaLnBrk="1" hangingPunct="1">
              <a:lnSpc>
                <a:spcPct val="90000"/>
              </a:lnSpc>
            </a:pPr>
            <a:r>
              <a:rPr lang="el-GR" sz="2400" b="1" smtClean="0">
                <a:solidFill>
                  <a:schemeClr val="bg1"/>
                </a:solidFill>
              </a:rPr>
              <a:t>ΔΥΟ ΤΥΠΟΙ</a:t>
            </a:r>
            <a:r>
              <a:rPr lang="en-US" sz="2400" b="1" smtClean="0">
                <a:solidFill>
                  <a:schemeClr val="bg1"/>
                </a:solidFill>
              </a:rPr>
              <a:t>: T</a:t>
            </a:r>
            <a:r>
              <a:rPr lang="el-GR" sz="2400" b="1" smtClean="0">
                <a:solidFill>
                  <a:schemeClr val="bg1"/>
                </a:solidFill>
              </a:rPr>
              <a:t>ύπου Α (κληρονομικός) – ινσουλινοεξαρτώμενος και Τύπου Β (εμφανίζεται μετά την 4η-5η δεκαετία ζωής και δεν καταλήγει πάντα σε εξάρτηση από ινσουλίνη)</a:t>
            </a:r>
          </a:p>
        </p:txBody>
      </p:sp>
      <p:pic>
        <p:nvPicPr>
          <p:cNvPr id="20484" name="Picture 9" descr="caucasian retina normal"/>
          <p:cNvPicPr>
            <a:picLocks noGrp="1" noChangeAspect="1" noChangeArrowheads="1"/>
          </p:cNvPicPr>
          <p:nvPr>
            <p:ph sz="quarter" idx="3"/>
          </p:nvPr>
        </p:nvPicPr>
        <p:blipFill>
          <a:blip r:embed="rId2" cstate="print">
            <a:extLst>
              <a:ext uri="{28A0092B-C50C-407E-A947-70E740481C1C}">
                <a14:useLocalDpi xmlns:a14="http://schemas.microsoft.com/office/drawing/2010/main" val="0"/>
              </a:ext>
            </a:extLst>
          </a:blip>
          <a:srcRect/>
          <a:stretch>
            <a:fillRect/>
          </a:stretch>
        </p:blipFill>
        <p:spPr>
          <a:xfrm>
            <a:off x="5148263" y="3783013"/>
            <a:ext cx="3095625" cy="2554287"/>
          </a:xfrm>
          <a:noFill/>
        </p:spPr>
      </p:pic>
      <p:pic>
        <p:nvPicPr>
          <p:cNvPr id="20485" name="Picture 11" descr="diabetic retinopathy"/>
          <p:cNvPicPr>
            <a:picLocks noGrp="1" noChangeAspect="1" noChangeArrowheads="1"/>
          </p:cNvPicPr>
          <p:nvPr>
            <p:ph sz="quarter" idx="2"/>
          </p:nvPr>
        </p:nvPicPr>
        <p:blipFill>
          <a:blip r:embed="rId3" cstate="print">
            <a:extLst>
              <a:ext uri="{28A0092B-C50C-407E-A947-70E740481C1C}">
                <a14:useLocalDpi xmlns:a14="http://schemas.microsoft.com/office/drawing/2010/main" val="0"/>
              </a:ext>
            </a:extLst>
          </a:blip>
          <a:srcRect/>
          <a:stretch>
            <a:fillRect/>
          </a:stretch>
        </p:blipFill>
        <p:spPr>
          <a:xfrm>
            <a:off x="5148263" y="1412875"/>
            <a:ext cx="2952750" cy="2241550"/>
          </a:xfrm>
          <a:noFill/>
        </p:spPr>
      </p:pic>
      <p:sp>
        <p:nvSpPr>
          <p:cNvPr id="20486" name="Text Box 12"/>
          <p:cNvSpPr txBox="1">
            <a:spLocks noChangeArrowheads="1"/>
          </p:cNvSpPr>
          <p:nvPr/>
        </p:nvSpPr>
        <p:spPr bwMode="auto">
          <a:xfrm>
            <a:off x="5651500" y="5876925"/>
            <a:ext cx="2427288"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b="1">
                <a:solidFill>
                  <a:schemeClr val="folHlink"/>
                </a:solidFill>
              </a:rPr>
              <a:t>Φυσιολογικός βυθός</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p:cNvSpPr>
            <a:spLocks noGrp="1" noChangeArrowheads="1"/>
          </p:cNvSpPr>
          <p:nvPr>
            <p:ph type="title"/>
          </p:nvPr>
        </p:nvSpPr>
        <p:spPr>
          <a:xfrm>
            <a:off x="827088" y="0"/>
            <a:ext cx="7273925" cy="765175"/>
          </a:xfrm>
        </p:spPr>
        <p:txBody>
          <a:bodyPr/>
          <a:lstStyle/>
          <a:p>
            <a:pPr eaLnBrk="1" hangingPunct="1"/>
            <a:r>
              <a:rPr lang="el-GR" sz="2400" b="1" smtClean="0">
                <a:solidFill>
                  <a:srgbClr val="FF3300"/>
                </a:solidFill>
              </a:rPr>
              <a:t>2. ΔΙΑΒΗΤΙΚΗ ΑΜΦΙΒΛΗΣΤΡΟΕΙΔΟΠΑΘΕΙΑ</a:t>
            </a:r>
          </a:p>
        </p:txBody>
      </p:sp>
      <p:pic>
        <p:nvPicPr>
          <p:cNvPr id="21507" name="Picture 6" descr="ΔΡΑΣΗ ΔΙΑΒΗΤΗ"/>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0" y="692150"/>
            <a:ext cx="9144000" cy="6165850"/>
          </a:xfrm>
          <a:noFill/>
        </p:spPr>
      </p:pic>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2"/>
          <p:cNvSpPr>
            <a:spLocks noGrp="1" noChangeArrowheads="1"/>
          </p:cNvSpPr>
          <p:nvPr>
            <p:ph type="title"/>
          </p:nvPr>
        </p:nvSpPr>
        <p:spPr/>
        <p:txBody>
          <a:bodyPr/>
          <a:lstStyle/>
          <a:p>
            <a:pPr eaLnBrk="1" hangingPunct="1"/>
            <a:r>
              <a:rPr lang="el-GR" sz="3200" b="1" smtClean="0">
                <a:solidFill>
                  <a:srgbClr val="FF3300"/>
                </a:solidFill>
              </a:rPr>
              <a:t>Διαβητική Αμφιβλ/πάθεια – Κλινική Εικόνα</a:t>
            </a:r>
          </a:p>
        </p:txBody>
      </p:sp>
      <p:sp>
        <p:nvSpPr>
          <p:cNvPr id="22531" name="Rectangle 4"/>
          <p:cNvSpPr>
            <a:spLocks noGrp="1" noChangeArrowheads="1"/>
          </p:cNvSpPr>
          <p:nvPr>
            <p:ph type="body" sz="half" idx="1"/>
          </p:nvPr>
        </p:nvSpPr>
        <p:spPr>
          <a:xfrm>
            <a:off x="0" y="1268413"/>
            <a:ext cx="4495800" cy="5113337"/>
          </a:xfrm>
        </p:spPr>
        <p:txBody>
          <a:bodyPr/>
          <a:lstStyle/>
          <a:p>
            <a:pPr eaLnBrk="1" hangingPunct="1">
              <a:lnSpc>
                <a:spcPct val="90000"/>
              </a:lnSpc>
            </a:pPr>
            <a:r>
              <a:rPr lang="el-GR" sz="2000" b="1" smtClean="0">
                <a:solidFill>
                  <a:schemeClr val="bg1"/>
                </a:solidFill>
              </a:rPr>
              <a:t>Την πάθηση την παρουσιάζουν σε κάποια μορφή όλοι οι ινσουλινοεξαρτώμενοι διαβητικοί, σε κάποια στιγμή της ζωής τους.</a:t>
            </a:r>
          </a:p>
          <a:p>
            <a:pPr eaLnBrk="1" hangingPunct="1">
              <a:lnSpc>
                <a:spcPct val="90000"/>
              </a:lnSpc>
            </a:pPr>
            <a:r>
              <a:rPr lang="el-GR" sz="2000" b="1" smtClean="0">
                <a:solidFill>
                  <a:schemeClr val="bg1"/>
                </a:solidFill>
              </a:rPr>
              <a:t>Ο διαβήτης πλήττει τα τριχοειδή αγγεία τα οποία γίνονται εύθραστα, δημιουργούν ανευρύσματα και μικροαιμορραγίες (διαρροές).</a:t>
            </a:r>
          </a:p>
          <a:p>
            <a:pPr eaLnBrk="1" hangingPunct="1">
              <a:lnSpc>
                <a:spcPct val="90000"/>
              </a:lnSpc>
            </a:pPr>
            <a:r>
              <a:rPr lang="el-GR" sz="2000" b="1" smtClean="0">
                <a:solidFill>
                  <a:schemeClr val="bg1"/>
                </a:solidFill>
              </a:rPr>
              <a:t>Επίσης, εμφανίζονται λευκές εστίες (</a:t>
            </a:r>
            <a:r>
              <a:rPr lang="en-US" sz="2000" b="1" smtClean="0">
                <a:solidFill>
                  <a:schemeClr val="bg1"/>
                </a:solidFill>
              </a:rPr>
              <a:t>cotton wool spots) </a:t>
            </a:r>
            <a:r>
              <a:rPr lang="el-GR" sz="2000" b="1" smtClean="0">
                <a:solidFill>
                  <a:schemeClr val="bg1"/>
                </a:solidFill>
              </a:rPr>
              <a:t>αγνώστου αιτιολογίας.</a:t>
            </a:r>
          </a:p>
          <a:p>
            <a:pPr eaLnBrk="1" hangingPunct="1">
              <a:lnSpc>
                <a:spcPct val="90000"/>
              </a:lnSpc>
            </a:pPr>
            <a:r>
              <a:rPr lang="el-GR" sz="2000" b="1" smtClean="0">
                <a:solidFill>
                  <a:schemeClr val="bg1"/>
                </a:solidFill>
              </a:rPr>
              <a:t>Η όραση είναι αποσπασματική και σκοτοματώδης κατά τόπους.</a:t>
            </a:r>
          </a:p>
        </p:txBody>
      </p:sp>
      <p:pic>
        <p:nvPicPr>
          <p:cNvPr id="22532" name="Picture 7" descr="EIK"/>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500563" y="1989138"/>
            <a:ext cx="4643437" cy="3502025"/>
          </a:xfrm>
          <a:noFill/>
        </p:spPr>
      </p:pic>
      <p:sp>
        <p:nvSpPr>
          <p:cNvPr id="22533" name="Text Box 8"/>
          <p:cNvSpPr txBox="1">
            <a:spLocks noChangeArrowheads="1"/>
          </p:cNvSpPr>
          <p:nvPr/>
        </p:nvSpPr>
        <p:spPr bwMode="auto">
          <a:xfrm>
            <a:off x="5148263" y="4365625"/>
            <a:ext cx="3686175" cy="3667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b="1">
                <a:solidFill>
                  <a:schemeClr val="accent2"/>
                </a:solidFill>
              </a:rPr>
              <a:t>Ανευρύσματα-μικροαιμορραγίες</a:t>
            </a:r>
          </a:p>
        </p:txBody>
      </p:sp>
      <p:sp>
        <p:nvSpPr>
          <p:cNvPr id="22534" name="AutoShape 9"/>
          <p:cNvSpPr>
            <a:spLocks noChangeArrowheads="1"/>
          </p:cNvSpPr>
          <p:nvPr/>
        </p:nvSpPr>
        <p:spPr bwMode="auto">
          <a:xfrm>
            <a:off x="6948488" y="4076700"/>
            <a:ext cx="431800" cy="215900"/>
          </a:xfrm>
          <a:custGeom>
            <a:avLst/>
            <a:gdLst>
              <a:gd name="T0" fmla="*/ 2147483647 w 21600"/>
              <a:gd name="T1" fmla="*/ 0 h 21600"/>
              <a:gd name="T2" fmla="*/ 2147483647 w 21600"/>
              <a:gd name="T3" fmla="*/ 2147483647 h 21600"/>
              <a:gd name="T4" fmla="*/ 2147483647 w 21600"/>
              <a:gd name="T5" fmla="*/ 2147483647 h 21600"/>
              <a:gd name="T6" fmla="*/ 2147483647 w 21600"/>
              <a:gd name="T7" fmla="*/ 2147483647 h 21600"/>
              <a:gd name="T8" fmla="*/ 17694720 60000 65536"/>
              <a:gd name="T9" fmla="*/ 5898240 60000 65536"/>
              <a:gd name="T10" fmla="*/ 5898240 60000 65536"/>
              <a:gd name="T11" fmla="*/ 0 60000 65536"/>
              <a:gd name="T12" fmla="*/ 12427 w 21600"/>
              <a:gd name="T13" fmla="*/ 2912 h 21600"/>
              <a:gd name="T14" fmla="*/ 18227 w 21600"/>
              <a:gd name="T15" fmla="*/ 9246 h 21600"/>
            </a:gdLst>
            <a:ahLst/>
            <a:cxnLst>
              <a:cxn ang="T8">
                <a:pos x="T0" y="T1"/>
              </a:cxn>
              <a:cxn ang="T9">
                <a:pos x="T2" y="T3"/>
              </a:cxn>
              <a:cxn ang="T10">
                <a:pos x="T4" y="T5"/>
              </a:cxn>
              <a:cxn ang="T11">
                <a:pos x="T6" y="T7"/>
              </a:cxn>
            </a:cxnLst>
            <a:rect l="T12" t="T13" r="T14" b="T15"/>
            <a:pathLst>
              <a:path w="21600" h="21600">
                <a:moveTo>
                  <a:pt x="21600" y="6079"/>
                </a:moveTo>
                <a:lnTo>
                  <a:pt x="15126" y="0"/>
                </a:lnTo>
                <a:lnTo>
                  <a:pt x="15126" y="2912"/>
                </a:lnTo>
                <a:lnTo>
                  <a:pt x="12427" y="2912"/>
                </a:lnTo>
                <a:cubicBezTo>
                  <a:pt x="5564" y="2912"/>
                  <a:pt x="0" y="7052"/>
                  <a:pt x="0" y="12158"/>
                </a:cubicBezTo>
                <a:lnTo>
                  <a:pt x="0" y="21600"/>
                </a:lnTo>
                <a:lnTo>
                  <a:pt x="6474" y="21600"/>
                </a:lnTo>
                <a:lnTo>
                  <a:pt x="6474" y="12158"/>
                </a:lnTo>
                <a:cubicBezTo>
                  <a:pt x="6474" y="10550"/>
                  <a:pt x="9139" y="9246"/>
                  <a:pt x="12427" y="9246"/>
                </a:cubicBezTo>
                <a:lnTo>
                  <a:pt x="15126" y="9246"/>
                </a:lnTo>
                <a:lnTo>
                  <a:pt x="15126" y="12158"/>
                </a:lnTo>
                <a:lnTo>
                  <a:pt x="21600" y="6079"/>
                </a:lnTo>
                <a:close/>
              </a:path>
            </a:pathLst>
          </a:custGeom>
          <a:solidFill>
            <a:schemeClr val="accent1"/>
          </a:solidFill>
          <a:ln w="9525">
            <a:solidFill>
              <a:schemeClr val="tx1"/>
            </a:solidFill>
            <a:miter lim="800000"/>
            <a:headEnd/>
            <a:tailEnd/>
          </a:ln>
        </p:spPr>
        <p:txBody>
          <a:bodyPr wrap="none" anchor="ctr"/>
          <a:lstStyle/>
          <a:p>
            <a:endParaRPr lang="el-GR"/>
          </a:p>
        </p:txBody>
      </p:sp>
      <p:sp>
        <p:nvSpPr>
          <p:cNvPr id="22535" name="Text Box 10"/>
          <p:cNvSpPr txBox="1">
            <a:spLocks noChangeArrowheads="1"/>
          </p:cNvSpPr>
          <p:nvPr/>
        </p:nvSpPr>
        <p:spPr bwMode="auto">
          <a:xfrm>
            <a:off x="5364163" y="2133600"/>
            <a:ext cx="3457575" cy="336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sz="1600" b="1"/>
              <a:t>Λευκές εστίες (</a:t>
            </a:r>
            <a:r>
              <a:rPr lang="en-US" sz="1600" b="1"/>
              <a:t>Cotton wool spots)</a:t>
            </a:r>
            <a:endParaRPr lang="el-GR" sz="1600" b="1"/>
          </a:p>
        </p:txBody>
      </p:sp>
      <p:sp>
        <p:nvSpPr>
          <p:cNvPr id="22536" name="AutoShape 11"/>
          <p:cNvSpPr>
            <a:spLocks noChangeArrowheads="1"/>
          </p:cNvSpPr>
          <p:nvPr/>
        </p:nvSpPr>
        <p:spPr bwMode="auto">
          <a:xfrm>
            <a:off x="7092950" y="2420938"/>
            <a:ext cx="358775" cy="287337"/>
          </a:xfrm>
          <a:prstGeom prst="downArrow">
            <a:avLst>
              <a:gd name="adj1" fmla="val 50000"/>
              <a:gd name="adj2" fmla="val 25000"/>
            </a:avLst>
          </a:prstGeom>
          <a:solidFill>
            <a:schemeClr val="accent1"/>
          </a:solidFill>
          <a:ln w="9525">
            <a:solidFill>
              <a:schemeClr val="tx1"/>
            </a:solidFill>
            <a:miter lim="800000"/>
            <a:headEnd/>
            <a:tailEnd/>
          </a:ln>
        </p:spPr>
        <p:txBody>
          <a:bodyPr vert="eaVert" wrap="none" anchor="ctr"/>
          <a:lstStyle/>
          <a:p>
            <a:endParaRPr lang="el-G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sz="4000" b="1" dirty="0" smtClean="0">
                <a:solidFill>
                  <a:srgbClr val="C00000"/>
                </a:solidFill>
              </a:rPr>
              <a:t>ΕΠΙΔΗΜΙΟΛΟΓΙΑ</a:t>
            </a:r>
            <a:endParaRPr lang="el-GR" sz="4000" b="1" dirty="0">
              <a:solidFill>
                <a:srgbClr val="C00000"/>
              </a:solidFill>
            </a:endParaRPr>
          </a:p>
        </p:txBody>
      </p:sp>
      <p:sp>
        <p:nvSpPr>
          <p:cNvPr id="3" name="Text Placeholder 2"/>
          <p:cNvSpPr>
            <a:spLocks noGrp="1"/>
          </p:cNvSpPr>
          <p:nvPr>
            <p:ph type="body" sz="half" idx="1"/>
          </p:nvPr>
        </p:nvSpPr>
        <p:spPr>
          <a:xfrm>
            <a:off x="467544" y="1052736"/>
            <a:ext cx="8075240" cy="5184576"/>
          </a:xfrm>
        </p:spPr>
        <p:txBody>
          <a:bodyPr/>
          <a:lstStyle/>
          <a:p>
            <a:r>
              <a:rPr lang="el-GR" sz="2400" b="1" dirty="0" smtClean="0">
                <a:solidFill>
                  <a:schemeClr val="bg1"/>
                </a:solidFill>
              </a:rPr>
              <a:t>Σε πολλές χώρες η Δ.Α. αποτελεί την συχνότερη αιτία τύφλωσης σε άτομα ηλικίας έως 65 ετών. Ένα ποσοστό 34,6%  από τα άτομα με μειωμένη όραση σε ΗΠΑ, Αυστραλία, Ευρώπη και Ασία </a:t>
            </a:r>
            <a:r>
              <a:rPr lang="el-GR" sz="2400" b="1" dirty="0" err="1" smtClean="0">
                <a:solidFill>
                  <a:schemeClr val="bg1"/>
                </a:solidFill>
              </a:rPr>
              <a:t>ε΄χει</a:t>
            </a:r>
            <a:r>
              <a:rPr lang="el-GR" sz="2400" b="1" dirty="0" smtClean="0">
                <a:solidFill>
                  <a:schemeClr val="bg1"/>
                </a:solidFill>
              </a:rPr>
              <a:t> κάποια μορφή Δ.Α. Επίσης, ένα 10.2% πάσχει από μια σοβαρή μορφή Δ.Α. Από τον παγκόσμιο πληθυσμό καταγεγραμμένων διαβητικών </a:t>
            </a:r>
            <a:r>
              <a:rPr lang="el-GR" sz="2400" b="1" dirty="0" err="1" smtClean="0">
                <a:solidFill>
                  <a:schemeClr val="bg1"/>
                </a:solidFill>
              </a:rPr>
              <a:t>περισσοτερα</a:t>
            </a:r>
            <a:r>
              <a:rPr lang="el-GR" sz="2400" b="1" dirty="0" smtClean="0">
                <a:solidFill>
                  <a:schemeClr val="bg1"/>
                </a:solidFill>
              </a:rPr>
              <a:t> από 92.000.000 έχουν κάποια μορφή Δ.Α. Η Δ.Α. αναπτύσσεται με τον χρόνο και σχετίζεται με την ποσότητα γλυκόζης στο αίμα αλλά και με την πίεση του αίματος και την ποσότητα λιπιδίων στο αίμα. Επίσης, φαίνεται να σχετίζεται με ανεπάρκεια βιταμίνης </a:t>
            </a:r>
            <a:r>
              <a:rPr lang="en-US" sz="2400" b="1" dirty="0" smtClean="0">
                <a:solidFill>
                  <a:schemeClr val="bg1"/>
                </a:solidFill>
              </a:rPr>
              <a:t>D </a:t>
            </a:r>
            <a:r>
              <a:rPr lang="el-GR" sz="2400" b="1" dirty="0" smtClean="0">
                <a:solidFill>
                  <a:schemeClr val="bg1"/>
                </a:solidFill>
              </a:rPr>
              <a:t>στην περίπτωση της εμφάνισης σε μικρές ηλικίες.</a:t>
            </a:r>
            <a:r>
              <a:rPr lang="en-US" sz="2400" b="1" dirty="0" smtClean="0">
                <a:solidFill>
                  <a:schemeClr val="bg1"/>
                </a:solidFill>
              </a:rPr>
              <a:t> </a:t>
            </a:r>
            <a:endParaRPr lang="el-GR" sz="2400" b="1" dirty="0">
              <a:solidFill>
                <a:schemeClr val="bg1"/>
              </a:solidFill>
            </a:endParaRPr>
          </a:p>
        </p:txBody>
      </p:sp>
      <p:sp>
        <p:nvSpPr>
          <p:cNvPr id="4" name="Content Placeholder 3"/>
          <p:cNvSpPr>
            <a:spLocks noGrp="1"/>
          </p:cNvSpPr>
          <p:nvPr>
            <p:ph sz="half" idx="2"/>
          </p:nvPr>
        </p:nvSpPr>
        <p:spPr/>
        <p:txBody>
          <a:bodyPr/>
          <a:lstStyle/>
          <a:p>
            <a:endParaRPr lang="el-GR" dirty="0"/>
          </a:p>
        </p:txBody>
      </p:sp>
    </p:spTree>
    <p:extLst>
      <p:ext uri="{BB962C8B-B14F-4D97-AF65-F5344CB8AC3E}">
        <p14:creationId xmlns:p14="http://schemas.microsoft.com/office/powerpoint/2010/main" val="2447008959"/>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l-GR" b="1" dirty="0" smtClean="0">
                <a:solidFill>
                  <a:srgbClr val="C00000"/>
                </a:solidFill>
              </a:rPr>
              <a:t>ΧΑΜΗΛΗ ΟΡΑΣΗ – Η.Π.Α.</a:t>
            </a:r>
            <a:endParaRPr lang="el-GR" b="1" dirty="0">
              <a:solidFill>
                <a:srgbClr val="C00000"/>
              </a:solidFill>
            </a:endParaRPr>
          </a:p>
        </p:txBody>
      </p:sp>
      <p:sp>
        <p:nvSpPr>
          <p:cNvPr id="4" name="Rectangle 3"/>
          <p:cNvSpPr/>
          <p:nvPr/>
        </p:nvSpPr>
        <p:spPr>
          <a:xfrm>
            <a:off x="98376" y="1247815"/>
            <a:ext cx="8938120" cy="5632311"/>
          </a:xfrm>
          <a:prstGeom prst="rect">
            <a:avLst/>
          </a:prstGeom>
        </p:spPr>
        <p:txBody>
          <a:bodyPr wrap="square">
            <a:spAutoFit/>
          </a:bodyPr>
          <a:lstStyle/>
          <a:p>
            <a:r>
              <a:rPr lang="el-GR" b="1" dirty="0" smtClean="0">
                <a:solidFill>
                  <a:schemeClr val="bg1"/>
                </a:solidFill>
              </a:rPr>
              <a:t>Στις ΗΠΑ ένα άτομο αναγνωρίζεται ως «νομικά τυφλό» (</a:t>
            </a:r>
            <a:r>
              <a:rPr lang="en-US" b="1" dirty="0" smtClean="0">
                <a:solidFill>
                  <a:srgbClr val="FFFF00"/>
                </a:solidFill>
              </a:rPr>
              <a:t>Legally Blind</a:t>
            </a:r>
            <a:r>
              <a:rPr lang="en-US" b="1" dirty="0" smtClean="0">
                <a:solidFill>
                  <a:schemeClr val="bg1"/>
                </a:solidFill>
              </a:rPr>
              <a:t>)</a:t>
            </a:r>
            <a:r>
              <a:rPr lang="el-GR" b="1" dirty="0" smtClean="0">
                <a:solidFill>
                  <a:schemeClr val="bg1"/>
                </a:solidFill>
              </a:rPr>
              <a:t> όταν έχει Ο.Ο., στο καλύτερο μάτι  ίση ή λιγότερη με 20/200  φέροντας τα καλύτερα δυνατά γυαλιά ή φακούς Επαφής ή/και  έχει Οπτικά Πεδία μικρότερα από 20 μοίρες. Αυτά τα άτομα έχουν δικαίωμα για κάποια προνόμια από την Κοινωνική Πρόνοια, κλπ. Στις ΗΠΑ οι όροι  </a:t>
            </a:r>
            <a:r>
              <a:rPr lang="en-US" b="1" dirty="0" smtClean="0">
                <a:solidFill>
                  <a:schemeClr val="bg1"/>
                </a:solidFill>
              </a:rPr>
              <a:t>“</a:t>
            </a:r>
            <a:r>
              <a:rPr lang="en-US" b="1" dirty="0" smtClean="0">
                <a:solidFill>
                  <a:srgbClr val="FFFF00"/>
                </a:solidFill>
              </a:rPr>
              <a:t>partially </a:t>
            </a:r>
            <a:r>
              <a:rPr lang="en-US" b="1" dirty="0">
                <a:solidFill>
                  <a:srgbClr val="FFFF00"/>
                </a:solidFill>
              </a:rPr>
              <a:t>sighted, low vision, legally blind and totally </a:t>
            </a:r>
            <a:r>
              <a:rPr lang="en-US" b="1" dirty="0" smtClean="0">
                <a:solidFill>
                  <a:srgbClr val="FFFF00"/>
                </a:solidFill>
              </a:rPr>
              <a:t>blind</a:t>
            </a:r>
            <a:r>
              <a:rPr lang="en-US" b="1" dirty="0" smtClean="0">
                <a:solidFill>
                  <a:schemeClr val="bg1"/>
                </a:solidFill>
              </a:rPr>
              <a:t>” </a:t>
            </a:r>
            <a:r>
              <a:rPr lang="el-GR" b="1" dirty="0" smtClean="0">
                <a:solidFill>
                  <a:schemeClr val="bg1"/>
                </a:solidFill>
              </a:rPr>
              <a:t>χρησιμοποιούνται από σχολεία , εκπαιδευτικούς οργανισμούς και ινστιτούτα για να περιγράψουν άτομα με οπτική αναπηρία και ορίζονται ως ακολούθως</a:t>
            </a:r>
            <a:r>
              <a:rPr lang="en-US" b="1" dirty="0" smtClean="0">
                <a:solidFill>
                  <a:schemeClr val="bg1"/>
                </a:solidFill>
              </a:rPr>
              <a:t>: </a:t>
            </a:r>
          </a:p>
          <a:p>
            <a:endParaRPr lang="en-US" b="1" dirty="0">
              <a:solidFill>
                <a:schemeClr val="bg1"/>
              </a:solidFill>
            </a:endParaRPr>
          </a:p>
          <a:p>
            <a:r>
              <a:rPr lang="en-US" b="1" dirty="0">
                <a:solidFill>
                  <a:srgbClr val="FFFF00"/>
                </a:solidFill>
              </a:rPr>
              <a:t>Partially sighted</a:t>
            </a:r>
            <a:r>
              <a:rPr lang="en-US" b="1" dirty="0">
                <a:solidFill>
                  <a:schemeClr val="bg1"/>
                </a:solidFill>
              </a:rPr>
              <a:t> </a:t>
            </a:r>
            <a:r>
              <a:rPr lang="en-US" b="1" dirty="0" smtClean="0">
                <a:solidFill>
                  <a:schemeClr val="bg1"/>
                </a:solidFill>
              </a:rPr>
              <a:t> - </a:t>
            </a:r>
            <a:r>
              <a:rPr lang="el-GR" b="1" dirty="0" smtClean="0">
                <a:solidFill>
                  <a:schemeClr val="bg1"/>
                </a:solidFill>
              </a:rPr>
              <a:t>υποδεικνύει κάποια μορφή  προβλήματος όρασης ώστε το άτομο αυτό απαιτείται να να λάβει μια ειδικής μορφής εκπαίδευση σε ορισμένες περιπτώσεις. </a:t>
            </a:r>
            <a:endParaRPr lang="en-US" b="1" dirty="0">
              <a:solidFill>
                <a:schemeClr val="bg1"/>
              </a:solidFill>
            </a:endParaRPr>
          </a:p>
          <a:p>
            <a:r>
              <a:rPr lang="en-US" b="1" dirty="0">
                <a:solidFill>
                  <a:srgbClr val="FFFF00"/>
                </a:solidFill>
              </a:rPr>
              <a:t>Low vision</a:t>
            </a:r>
            <a:r>
              <a:rPr lang="en-US" b="1" dirty="0">
                <a:solidFill>
                  <a:schemeClr val="bg1"/>
                </a:solidFill>
              </a:rPr>
              <a:t> </a:t>
            </a:r>
            <a:r>
              <a:rPr lang="el-GR" b="1" dirty="0" smtClean="0">
                <a:solidFill>
                  <a:schemeClr val="bg1"/>
                </a:solidFill>
              </a:rPr>
              <a:t> - αναφέρεται γενικά σε μια σημαντική οπτική αναπηρία που δεν περιορίζεται απαραίτητα στην μακρινή όραση. Έχει ισχύ για όλα τα άτομα που έχουν όραση αλλά αδυνατούν να διαβάσουν μια εφημερίδα σε μια φυσιολογική απόσταση  φορώντας απλά γυαλιά ή φακούς επαφής. Χρησιμοποιούν συνδυασμό οπτικών και αισθητηριακών πληροφοριών για να διδαχθούν , μπορεί να απαιτείται η χρήση μεγεθυντικών συσκευών ή και συστημάτων </a:t>
            </a:r>
            <a:r>
              <a:rPr lang="en-US" b="1" dirty="0" smtClean="0">
                <a:solidFill>
                  <a:schemeClr val="bg1"/>
                </a:solidFill>
              </a:rPr>
              <a:t>Braille </a:t>
            </a:r>
            <a:r>
              <a:rPr lang="el-GR" b="1" dirty="0" smtClean="0">
                <a:solidFill>
                  <a:schemeClr val="bg1"/>
                </a:solidFill>
              </a:rPr>
              <a:t>για να διαβάσουν.</a:t>
            </a:r>
            <a:endParaRPr lang="en-US" b="1" dirty="0">
              <a:solidFill>
                <a:schemeClr val="bg1"/>
              </a:solidFill>
            </a:endParaRPr>
          </a:p>
          <a:p>
            <a:endParaRPr lang="el-GR" dirty="0"/>
          </a:p>
        </p:txBody>
      </p:sp>
    </p:spTree>
    <p:extLst>
      <p:ext uri="{BB962C8B-B14F-4D97-AF65-F5344CB8AC3E}">
        <p14:creationId xmlns:p14="http://schemas.microsoft.com/office/powerpoint/2010/main" val="1716100615"/>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850106"/>
          </a:xfrm>
        </p:spPr>
        <p:txBody>
          <a:bodyPr/>
          <a:lstStyle/>
          <a:p>
            <a:r>
              <a:rPr lang="el-GR" sz="3600" b="1" dirty="0" smtClean="0">
                <a:solidFill>
                  <a:srgbClr val="C00000"/>
                </a:solidFill>
              </a:rPr>
              <a:t>Ταξινόμηση Διαβητικής </a:t>
            </a:r>
            <a:r>
              <a:rPr lang="el-GR" sz="3600" b="1" dirty="0" err="1" smtClean="0">
                <a:solidFill>
                  <a:srgbClr val="C00000"/>
                </a:solidFill>
              </a:rPr>
              <a:t>Αμφιβληστροειδοπάθειας</a:t>
            </a:r>
            <a:endParaRPr lang="el-GR" sz="3600" b="1" dirty="0">
              <a:solidFill>
                <a:srgbClr val="C00000"/>
              </a:solidFill>
            </a:endParaRPr>
          </a:p>
        </p:txBody>
      </p:sp>
      <p:sp>
        <p:nvSpPr>
          <p:cNvPr id="3" name="Text Placeholder 2"/>
          <p:cNvSpPr>
            <a:spLocks noGrp="1"/>
          </p:cNvSpPr>
          <p:nvPr>
            <p:ph type="body" sz="half" idx="1"/>
          </p:nvPr>
        </p:nvSpPr>
        <p:spPr/>
        <p:txBody>
          <a:bodyPr/>
          <a:lstStyle/>
          <a:p>
            <a:endParaRPr lang="el-GR" dirty="0"/>
          </a:p>
        </p:txBody>
      </p:sp>
      <p:sp>
        <p:nvSpPr>
          <p:cNvPr id="4" name="Content Placeholder 3"/>
          <p:cNvSpPr>
            <a:spLocks noGrp="1"/>
          </p:cNvSpPr>
          <p:nvPr>
            <p:ph sz="half" idx="2"/>
          </p:nvPr>
        </p:nvSpPr>
        <p:spPr/>
        <p:txBody>
          <a:bodyPr/>
          <a:lstStyle/>
          <a:p>
            <a:endParaRPr lang="el-GR"/>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5172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928690869"/>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84976" cy="922114"/>
          </a:xfrm>
        </p:spPr>
        <p:txBody>
          <a:bodyPr/>
          <a:lstStyle/>
          <a:p>
            <a:r>
              <a:rPr lang="el-GR" sz="3200" b="1" dirty="0">
                <a:solidFill>
                  <a:srgbClr val="C00000"/>
                </a:solidFill>
              </a:rPr>
              <a:t>Ταξινόμηση Διαβητικής </a:t>
            </a:r>
            <a:r>
              <a:rPr lang="el-GR" sz="3200" b="1" dirty="0" err="1">
                <a:solidFill>
                  <a:srgbClr val="C00000"/>
                </a:solidFill>
              </a:rPr>
              <a:t>Αμφιβληστροειδοπάθειας</a:t>
            </a:r>
            <a:endParaRPr lang="el-GR" sz="3200" dirty="0"/>
          </a:p>
        </p:txBody>
      </p:sp>
      <p:sp>
        <p:nvSpPr>
          <p:cNvPr id="3" name="Content Placeholder 2"/>
          <p:cNvSpPr>
            <a:spLocks noGrp="1"/>
          </p:cNvSpPr>
          <p:nvPr>
            <p:ph idx="1"/>
          </p:nvPr>
        </p:nvSpPr>
        <p:spPr/>
        <p:txBody>
          <a:bodyPr/>
          <a:lstStyle/>
          <a:p>
            <a:endParaRPr lang="el-GR" dirty="0"/>
          </a:p>
        </p:txBody>
      </p:sp>
      <p:pic>
        <p:nvPicPr>
          <p:cNvPr id="10854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96752"/>
            <a:ext cx="9036496" cy="54726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1140883"/>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0957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332657"/>
            <a:ext cx="8568952" cy="61206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0300888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332656"/>
            <a:ext cx="9144000" cy="61926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02903121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200" b="1" dirty="0" smtClean="0">
                <a:solidFill>
                  <a:srgbClr val="C00000"/>
                </a:solidFill>
              </a:rPr>
              <a:t>SEVERE NON-PROLIFERATIVE DIABETIC RETINOPATHY</a:t>
            </a:r>
            <a:endParaRPr lang="el-GR" sz="3200"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161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340769"/>
            <a:ext cx="8712968" cy="5498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60511654"/>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sz="3200" b="1" dirty="0">
                <a:solidFill>
                  <a:srgbClr val="C00000"/>
                </a:solidFill>
              </a:rPr>
              <a:t>SEVERE NON-PROLIFERATIVE DIABETIC RETINOPATHY</a:t>
            </a:r>
            <a:endParaRPr lang="el-GR" sz="3200" dirty="0"/>
          </a:p>
        </p:txBody>
      </p:sp>
      <p:sp>
        <p:nvSpPr>
          <p:cNvPr id="3" name="Content Placeholder 2"/>
          <p:cNvSpPr>
            <a:spLocks noGrp="1"/>
          </p:cNvSpPr>
          <p:nvPr>
            <p:ph idx="1"/>
          </p:nvPr>
        </p:nvSpPr>
        <p:spPr/>
        <p:txBody>
          <a:bodyPr/>
          <a:lstStyle/>
          <a:p>
            <a:endParaRPr lang="el-GR" dirty="0"/>
          </a:p>
        </p:txBody>
      </p:sp>
      <p:pic>
        <p:nvPicPr>
          <p:cNvPr id="11264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3568" y="1340768"/>
            <a:ext cx="7632848" cy="53285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99652020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3600" b="1" dirty="0" smtClean="0">
                <a:solidFill>
                  <a:srgbClr val="C00000"/>
                </a:solidFill>
              </a:rPr>
              <a:t>NVD (</a:t>
            </a:r>
            <a:r>
              <a:rPr lang="el-GR" sz="3600" b="1" dirty="0" err="1" smtClean="0">
                <a:solidFill>
                  <a:srgbClr val="C00000"/>
                </a:solidFill>
              </a:rPr>
              <a:t>Αγγειώσεις</a:t>
            </a:r>
            <a:r>
              <a:rPr lang="el-GR" sz="3600" b="1" dirty="0" smtClean="0">
                <a:solidFill>
                  <a:srgbClr val="C00000"/>
                </a:solidFill>
              </a:rPr>
              <a:t> στην Οπτική Θηλή)</a:t>
            </a:r>
            <a:endParaRPr lang="el-GR" sz="3600"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3666"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3000" contrast="8000"/>
                    </a14:imgEffect>
                  </a14:imgLayer>
                </a14:imgProps>
              </a:ext>
              <a:ext uri="{28A0092B-C50C-407E-A947-70E740481C1C}">
                <a14:useLocalDpi xmlns:a14="http://schemas.microsoft.com/office/drawing/2010/main" val="0"/>
              </a:ext>
            </a:extLst>
          </a:blip>
          <a:srcRect/>
          <a:stretch>
            <a:fillRect/>
          </a:stretch>
        </p:blipFill>
        <p:spPr bwMode="auto">
          <a:xfrm>
            <a:off x="395536" y="1147763"/>
            <a:ext cx="8280920" cy="55215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802334477"/>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78098"/>
          </a:xfrm>
        </p:spPr>
        <p:txBody>
          <a:bodyPr/>
          <a:lstStyle/>
          <a:p>
            <a:r>
              <a:rPr lang="el-GR" b="1" dirty="0" smtClean="0">
                <a:solidFill>
                  <a:srgbClr val="C00000"/>
                </a:solidFill>
              </a:rPr>
              <a:t>Διαβητική </a:t>
            </a:r>
            <a:r>
              <a:rPr lang="el-GR" b="1" dirty="0" err="1" smtClean="0">
                <a:solidFill>
                  <a:srgbClr val="C00000"/>
                </a:solidFill>
              </a:rPr>
              <a:t>Αμφιβληστροειδοπάθεια</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2083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0886" y="1352550"/>
            <a:ext cx="8643602" cy="53770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80160371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ChangeArrowheads="1"/>
          </p:cNvSpPr>
          <p:nvPr>
            <p:ph type="title"/>
          </p:nvPr>
        </p:nvSpPr>
        <p:spPr/>
        <p:txBody>
          <a:bodyPr/>
          <a:lstStyle/>
          <a:p>
            <a:pPr eaLnBrk="1" hangingPunct="1"/>
            <a:r>
              <a:rPr lang="el-GR" sz="3200" b="1" smtClean="0">
                <a:solidFill>
                  <a:srgbClr val="FF3300"/>
                </a:solidFill>
              </a:rPr>
              <a:t>2. ΔΙΑΒΗΤΙΚΗ ΑΜΦΙΒΛΗΣΤΡΟΕΙΔΟΠΑΘΕΙΑ</a:t>
            </a:r>
          </a:p>
        </p:txBody>
      </p:sp>
      <p:pic>
        <p:nvPicPr>
          <p:cNvPr id="23555" name="Picture 6" descr="diabetic retinopathy"/>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4456113" y="3776663"/>
            <a:ext cx="231775" cy="173037"/>
          </a:xfrm>
          <a:noFill/>
        </p:spPr>
      </p:pic>
      <p:pic>
        <p:nvPicPr>
          <p:cNvPr id="23556" name="Picture 10" descr="DiabeticRetinopathy"/>
          <p:cNvPicPr>
            <a:picLocks noGrp="1" noChangeAspect="1" noChangeArrowheads="1"/>
          </p:cNvPicPr>
          <p:nvPr>
            <p:ph sz="quarter" idx="4294967295"/>
          </p:nvPr>
        </p:nvPicPr>
        <p:blipFill>
          <a:blip r:embed="rId3" cstate="print">
            <a:extLst>
              <a:ext uri="{28A0092B-C50C-407E-A947-70E740481C1C}">
                <a14:useLocalDpi xmlns:a14="http://schemas.microsoft.com/office/drawing/2010/main" val="0"/>
              </a:ext>
            </a:extLst>
          </a:blip>
          <a:srcRect/>
          <a:stretch>
            <a:fillRect/>
          </a:stretch>
        </p:blipFill>
        <p:spPr>
          <a:xfrm>
            <a:off x="468313" y="1441450"/>
            <a:ext cx="8207375" cy="5202238"/>
          </a:xfrm>
          <a:noFill/>
        </p:spPr>
      </p:pic>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n-US" b="1" dirty="0" smtClean="0">
                <a:solidFill>
                  <a:srgbClr val="C00000"/>
                </a:solidFill>
              </a:rPr>
              <a:t>OCT – NORMAL </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147763"/>
            <a:ext cx="9144000" cy="559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207968897"/>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l-GR" b="1" dirty="0" smtClean="0">
                <a:solidFill>
                  <a:srgbClr val="C00000"/>
                </a:solidFill>
              </a:rPr>
              <a:t>ΧΑΜΗΛΗ ΟΡΑΣΗ - </a:t>
            </a:r>
            <a:r>
              <a:rPr lang="en-US" b="1" dirty="0" smtClean="0">
                <a:solidFill>
                  <a:srgbClr val="C00000"/>
                </a:solidFill>
              </a:rPr>
              <a:t>UK</a:t>
            </a:r>
            <a:endParaRPr lang="el-GR" b="1" dirty="0">
              <a:solidFill>
                <a:srgbClr val="C00000"/>
              </a:solidFill>
            </a:endParaRPr>
          </a:p>
        </p:txBody>
      </p:sp>
      <p:sp>
        <p:nvSpPr>
          <p:cNvPr id="3" name="Content Placeholder 2"/>
          <p:cNvSpPr>
            <a:spLocks noGrp="1"/>
          </p:cNvSpPr>
          <p:nvPr>
            <p:ph idx="1"/>
          </p:nvPr>
        </p:nvSpPr>
        <p:spPr>
          <a:xfrm>
            <a:off x="179512" y="1052736"/>
            <a:ext cx="8964488" cy="5805264"/>
          </a:xfrm>
        </p:spPr>
        <p:txBody>
          <a:bodyPr/>
          <a:lstStyle/>
          <a:p>
            <a:pPr marL="0" indent="0">
              <a:buNone/>
            </a:pPr>
            <a:r>
              <a:rPr lang="el-GR" b="1" dirty="0" smtClean="0">
                <a:solidFill>
                  <a:schemeClr val="bg1"/>
                </a:solidFill>
              </a:rPr>
              <a:t>Εδώ τα πράγματα περιπλέκονται….</a:t>
            </a:r>
          </a:p>
          <a:p>
            <a:r>
              <a:rPr lang="en-US" sz="2400" b="1" dirty="0" smtClean="0">
                <a:solidFill>
                  <a:srgbClr val="FFFF00"/>
                </a:solidFill>
              </a:rPr>
              <a:t>Blind-Severe </a:t>
            </a:r>
            <a:r>
              <a:rPr lang="en-US" sz="2400" b="1" dirty="0">
                <a:solidFill>
                  <a:srgbClr val="FFFF00"/>
                </a:solidFill>
              </a:rPr>
              <a:t>Sight Impairment </a:t>
            </a:r>
            <a:r>
              <a:rPr lang="en-US" sz="2800" dirty="0"/>
              <a:t>:  </a:t>
            </a:r>
            <a:r>
              <a:rPr lang="en-US" sz="2400" b="1" dirty="0" smtClean="0">
                <a:solidFill>
                  <a:schemeClr val="bg1"/>
                </a:solidFill>
              </a:rPr>
              <a:t>V.A. </a:t>
            </a:r>
            <a:r>
              <a:rPr lang="en-US" sz="2400" b="1" dirty="0">
                <a:solidFill>
                  <a:schemeClr val="bg1"/>
                </a:solidFill>
              </a:rPr>
              <a:t>&lt; </a:t>
            </a:r>
            <a:r>
              <a:rPr lang="en-US" sz="2400" b="1" dirty="0" smtClean="0">
                <a:solidFill>
                  <a:schemeClr val="bg1"/>
                </a:solidFill>
              </a:rPr>
              <a:t>3/60</a:t>
            </a:r>
            <a:r>
              <a:rPr lang="en-US" sz="2000" b="1" dirty="0">
                <a:solidFill>
                  <a:schemeClr val="bg1"/>
                </a:solidFill>
              </a:rPr>
              <a:t> </a:t>
            </a:r>
            <a:r>
              <a:rPr lang="el-GR" sz="2000" b="1" dirty="0" smtClean="0">
                <a:solidFill>
                  <a:schemeClr val="bg1"/>
                </a:solidFill>
              </a:rPr>
              <a:t> </a:t>
            </a:r>
            <a:r>
              <a:rPr lang="en-US" sz="2400" b="1" dirty="0" smtClean="0">
                <a:solidFill>
                  <a:srgbClr val="C00000"/>
                </a:solidFill>
              </a:rPr>
              <a:t>or</a:t>
            </a:r>
            <a:endParaRPr lang="en-US" sz="2400" b="1" dirty="0">
              <a:solidFill>
                <a:srgbClr val="C00000"/>
              </a:solidFill>
            </a:endParaRPr>
          </a:p>
          <a:p>
            <a:pPr marL="0" indent="0">
              <a:buNone/>
            </a:pPr>
            <a:r>
              <a:rPr lang="en-US" sz="2400" b="1" dirty="0" smtClean="0">
                <a:solidFill>
                  <a:schemeClr val="bg1"/>
                </a:solidFill>
              </a:rPr>
              <a:t>V.A. &gt; </a:t>
            </a:r>
            <a:r>
              <a:rPr lang="en-US" sz="2400" b="1" dirty="0">
                <a:solidFill>
                  <a:schemeClr val="bg1"/>
                </a:solidFill>
              </a:rPr>
              <a:t>3/60 but &lt; 6/60 </a:t>
            </a:r>
            <a:r>
              <a:rPr lang="el-GR" sz="2400" b="1" dirty="0" smtClean="0">
                <a:solidFill>
                  <a:schemeClr val="bg1"/>
                </a:solidFill>
              </a:rPr>
              <a:t>με ταυτόχρονα πολύ περιορισμένο Οπτικό Πεδίο </a:t>
            </a:r>
            <a:r>
              <a:rPr lang="en-US" sz="2400" b="1" dirty="0" smtClean="0">
                <a:solidFill>
                  <a:schemeClr val="bg1"/>
                </a:solidFill>
              </a:rPr>
              <a:t> </a:t>
            </a:r>
            <a:r>
              <a:rPr lang="en-US" sz="2400" b="1" dirty="0" smtClean="0">
                <a:solidFill>
                  <a:srgbClr val="C00000"/>
                </a:solidFill>
              </a:rPr>
              <a:t>or</a:t>
            </a:r>
            <a:r>
              <a:rPr lang="en-US" sz="2400" b="1" dirty="0" smtClean="0">
                <a:solidFill>
                  <a:schemeClr val="bg1"/>
                </a:solidFill>
              </a:rPr>
              <a:t> </a:t>
            </a:r>
            <a:r>
              <a:rPr lang="en-US" sz="2800" b="1" dirty="0" smtClean="0">
                <a:solidFill>
                  <a:schemeClr val="bg1"/>
                </a:solidFill>
              </a:rPr>
              <a:t> </a:t>
            </a:r>
            <a:r>
              <a:rPr lang="en-US" sz="2400" b="1" dirty="0" smtClean="0">
                <a:solidFill>
                  <a:schemeClr val="bg1"/>
                </a:solidFill>
              </a:rPr>
              <a:t> V.A. </a:t>
            </a:r>
            <a:r>
              <a:rPr lang="el-GR" sz="2400" b="1" dirty="0" smtClean="0">
                <a:solidFill>
                  <a:schemeClr val="bg1"/>
                </a:solidFill>
              </a:rPr>
              <a:t>Καλύτερη από </a:t>
            </a:r>
            <a:r>
              <a:rPr lang="en-US" sz="2400" b="1" dirty="0" smtClean="0">
                <a:solidFill>
                  <a:schemeClr val="bg1"/>
                </a:solidFill>
              </a:rPr>
              <a:t> </a:t>
            </a:r>
            <a:r>
              <a:rPr lang="en-US" sz="2400" b="1" dirty="0">
                <a:solidFill>
                  <a:schemeClr val="bg1"/>
                </a:solidFill>
              </a:rPr>
              <a:t>6/60 </a:t>
            </a:r>
            <a:r>
              <a:rPr lang="el-GR" sz="2400" b="1" dirty="0" smtClean="0">
                <a:solidFill>
                  <a:schemeClr val="bg1"/>
                </a:solidFill>
              </a:rPr>
              <a:t>με πολύ περιορισμένο Οπτικό Πεδίο ειδικά στο κατώτερο οπτικό πεδίο (με εξαίρεση τα άτομα που πάσχουν από ομώνυμη </a:t>
            </a:r>
            <a:r>
              <a:rPr lang="el-GR" sz="2400" b="1" dirty="0" err="1" smtClean="0">
                <a:solidFill>
                  <a:schemeClr val="bg1"/>
                </a:solidFill>
              </a:rPr>
              <a:t>ημιανοπία</a:t>
            </a:r>
            <a:r>
              <a:rPr lang="el-GR" sz="2400" b="1" dirty="0" smtClean="0">
                <a:solidFill>
                  <a:schemeClr val="bg1"/>
                </a:solidFill>
              </a:rPr>
              <a:t> ή </a:t>
            </a:r>
            <a:r>
              <a:rPr lang="el-GR" sz="2400" b="1" dirty="0" err="1" smtClean="0">
                <a:solidFill>
                  <a:schemeClr val="bg1"/>
                </a:solidFill>
              </a:rPr>
              <a:t>αμφι</a:t>
            </a:r>
            <a:r>
              <a:rPr lang="el-GR" sz="2400" b="1" dirty="0" smtClean="0">
                <a:solidFill>
                  <a:schemeClr val="bg1"/>
                </a:solidFill>
              </a:rPr>
              <a:t>-κροταφική </a:t>
            </a:r>
            <a:r>
              <a:rPr lang="el-GR" sz="2400" b="1" dirty="0" err="1" smtClean="0">
                <a:solidFill>
                  <a:schemeClr val="bg1"/>
                </a:solidFill>
              </a:rPr>
              <a:t>ημιανοπία</a:t>
            </a:r>
            <a:r>
              <a:rPr lang="el-GR" sz="2400" b="1" dirty="0" smtClean="0">
                <a:solidFill>
                  <a:schemeClr val="bg1"/>
                </a:solidFill>
              </a:rPr>
              <a:t> κι έχουν </a:t>
            </a:r>
            <a:r>
              <a:rPr lang="en-US" sz="2400" b="1" dirty="0" smtClean="0">
                <a:solidFill>
                  <a:schemeClr val="bg1"/>
                </a:solidFill>
              </a:rPr>
              <a:t>V.A. </a:t>
            </a:r>
            <a:r>
              <a:rPr lang="el-GR" sz="2400" b="1" dirty="0" smtClean="0">
                <a:solidFill>
                  <a:schemeClr val="bg1"/>
                </a:solidFill>
              </a:rPr>
              <a:t>καλύτερη από </a:t>
            </a:r>
            <a:r>
              <a:rPr lang="en-US" sz="2400" b="1" dirty="0" smtClean="0">
                <a:solidFill>
                  <a:schemeClr val="bg1"/>
                </a:solidFill>
              </a:rPr>
              <a:t>6/18</a:t>
            </a:r>
            <a:r>
              <a:rPr lang="en-US" sz="2400" b="1" dirty="0">
                <a:solidFill>
                  <a:schemeClr val="bg1"/>
                </a:solidFill>
              </a:rPr>
              <a:t>).</a:t>
            </a:r>
            <a:endParaRPr lang="el-GR" sz="2400" b="1" dirty="0" smtClean="0">
              <a:solidFill>
                <a:schemeClr val="bg1"/>
              </a:solidFill>
            </a:endParaRPr>
          </a:p>
          <a:p>
            <a:r>
              <a:rPr lang="en-US" sz="2400" b="1" dirty="0" smtClean="0">
                <a:solidFill>
                  <a:srgbClr val="FFFF00"/>
                </a:solidFill>
              </a:rPr>
              <a:t>Partially sighted – </a:t>
            </a:r>
            <a:r>
              <a:rPr lang="en-US" sz="2400" b="1" dirty="0">
                <a:solidFill>
                  <a:srgbClr val="FFFF00"/>
                </a:solidFill>
              </a:rPr>
              <a:t>sight impairment: </a:t>
            </a:r>
            <a:r>
              <a:rPr lang="en-US" sz="2400" b="1" dirty="0" smtClean="0">
                <a:solidFill>
                  <a:schemeClr val="bg1"/>
                </a:solidFill>
              </a:rPr>
              <a:t>V.A.  </a:t>
            </a:r>
            <a:r>
              <a:rPr lang="en-US" sz="2400" b="1" dirty="0">
                <a:solidFill>
                  <a:schemeClr val="bg1"/>
                </a:solidFill>
              </a:rPr>
              <a:t>3/60 </a:t>
            </a:r>
            <a:r>
              <a:rPr lang="en-US" sz="2400" b="1" dirty="0" smtClean="0">
                <a:solidFill>
                  <a:schemeClr val="bg1"/>
                </a:solidFill>
              </a:rPr>
              <a:t>- </a:t>
            </a:r>
            <a:r>
              <a:rPr lang="en-US" sz="2400" b="1" dirty="0">
                <a:solidFill>
                  <a:schemeClr val="bg1"/>
                </a:solidFill>
              </a:rPr>
              <a:t>6/60 </a:t>
            </a:r>
            <a:r>
              <a:rPr lang="el-GR" sz="2400" b="1" dirty="0" smtClean="0">
                <a:solidFill>
                  <a:schemeClr val="bg1"/>
                </a:solidFill>
              </a:rPr>
              <a:t>με πλήρη Οπτικά Πεδία  </a:t>
            </a:r>
            <a:r>
              <a:rPr lang="en-US" sz="2400" b="1" dirty="0" smtClean="0">
                <a:solidFill>
                  <a:srgbClr val="C00000"/>
                </a:solidFill>
              </a:rPr>
              <a:t>OR</a:t>
            </a:r>
            <a:r>
              <a:rPr lang="el-GR" sz="2400" b="1" dirty="0" smtClean="0">
                <a:solidFill>
                  <a:srgbClr val="C00000"/>
                </a:solidFill>
              </a:rPr>
              <a:t> </a:t>
            </a:r>
            <a:r>
              <a:rPr lang="el-GR" sz="2400" b="1" dirty="0" smtClean="0">
                <a:solidFill>
                  <a:schemeClr val="bg1"/>
                </a:solidFill>
              </a:rPr>
              <a:t> </a:t>
            </a:r>
            <a:r>
              <a:rPr lang="en-US" sz="2400" b="1" dirty="0" smtClean="0">
                <a:solidFill>
                  <a:schemeClr val="bg1"/>
                </a:solidFill>
              </a:rPr>
              <a:t>V.A.</a:t>
            </a:r>
            <a:r>
              <a:rPr lang="el-GR" sz="2400" b="1" dirty="0" smtClean="0">
                <a:solidFill>
                  <a:schemeClr val="bg1"/>
                </a:solidFill>
              </a:rPr>
              <a:t> έως και </a:t>
            </a:r>
            <a:r>
              <a:rPr lang="en-US" sz="2400" b="1" dirty="0" smtClean="0">
                <a:solidFill>
                  <a:schemeClr val="bg1"/>
                </a:solidFill>
              </a:rPr>
              <a:t> </a:t>
            </a:r>
            <a:r>
              <a:rPr lang="en-US" sz="2400" b="1" dirty="0">
                <a:solidFill>
                  <a:schemeClr val="bg1"/>
                </a:solidFill>
              </a:rPr>
              <a:t>6/24 </a:t>
            </a:r>
            <a:r>
              <a:rPr lang="el-GR" sz="2400" b="1" dirty="0" smtClean="0">
                <a:solidFill>
                  <a:schemeClr val="bg1"/>
                </a:solidFill>
              </a:rPr>
              <a:t>με μέτρια Οπτικά Πεδία, θολερότητες στα οπτικά μέσα ή </a:t>
            </a:r>
            <a:r>
              <a:rPr lang="el-GR" sz="2400" b="1" dirty="0" err="1" smtClean="0">
                <a:solidFill>
                  <a:schemeClr val="bg1"/>
                </a:solidFill>
              </a:rPr>
              <a:t>αφακία</a:t>
            </a:r>
            <a:r>
              <a:rPr lang="el-GR" sz="2400" b="1" dirty="0" smtClean="0">
                <a:solidFill>
                  <a:schemeClr val="bg1"/>
                </a:solidFill>
              </a:rPr>
              <a:t>, </a:t>
            </a:r>
            <a:r>
              <a:rPr lang="en-US" sz="2400" b="1" dirty="0" smtClean="0">
                <a:solidFill>
                  <a:srgbClr val="C00000"/>
                </a:solidFill>
              </a:rPr>
              <a:t>OR</a:t>
            </a:r>
            <a:r>
              <a:rPr lang="en-US" sz="2400" b="1" dirty="0" smtClean="0">
                <a:solidFill>
                  <a:schemeClr val="bg1"/>
                </a:solidFill>
              </a:rPr>
              <a:t> V.A. &gt;6/18 </a:t>
            </a:r>
            <a:r>
              <a:rPr lang="el-GR" sz="2400" b="1" dirty="0" smtClean="0">
                <a:solidFill>
                  <a:schemeClr val="bg1"/>
                </a:solidFill>
              </a:rPr>
              <a:t>με έντονη μείωση Οπτ. Πεδίου (π.χ. </a:t>
            </a:r>
            <a:r>
              <a:rPr lang="el-GR" sz="2400" b="1" dirty="0" err="1" smtClean="0">
                <a:solidFill>
                  <a:schemeClr val="bg1"/>
                </a:solidFill>
              </a:rPr>
              <a:t>ημιανοπία</a:t>
            </a:r>
            <a:r>
              <a:rPr lang="el-GR" sz="2400" b="1" dirty="0" smtClean="0">
                <a:solidFill>
                  <a:schemeClr val="bg1"/>
                </a:solidFill>
              </a:rPr>
              <a:t>) ή πολύ σημαντική μείωση πεδίου (π.χ. </a:t>
            </a:r>
            <a:r>
              <a:rPr lang="en-US" sz="2400" b="1" dirty="0" smtClean="0">
                <a:solidFill>
                  <a:schemeClr val="bg1"/>
                </a:solidFill>
              </a:rPr>
              <a:t>retinitis </a:t>
            </a:r>
            <a:r>
              <a:rPr lang="en-US" sz="2400" b="1" dirty="0" err="1">
                <a:solidFill>
                  <a:schemeClr val="bg1"/>
                </a:solidFill>
              </a:rPr>
              <a:t>pigmentosa</a:t>
            </a:r>
            <a:r>
              <a:rPr lang="en-US" sz="2400" b="1" dirty="0">
                <a:solidFill>
                  <a:schemeClr val="bg1"/>
                </a:solidFill>
              </a:rPr>
              <a:t>).</a:t>
            </a:r>
            <a:endParaRPr lang="el-GR" sz="2400" b="1" dirty="0">
              <a:solidFill>
                <a:schemeClr val="bg1"/>
              </a:solidFill>
            </a:endParaRPr>
          </a:p>
        </p:txBody>
      </p:sp>
    </p:spTree>
    <p:extLst>
      <p:ext uri="{BB962C8B-B14F-4D97-AF65-F5344CB8AC3E}">
        <p14:creationId xmlns:p14="http://schemas.microsoft.com/office/powerpoint/2010/main" val="1180853458"/>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73125"/>
          </a:xfrm>
        </p:spPr>
        <p:txBody>
          <a:bodyPr/>
          <a:lstStyle/>
          <a:p>
            <a:r>
              <a:rPr lang="en-US" b="1" dirty="0" smtClean="0">
                <a:solidFill>
                  <a:srgbClr val="C00000"/>
                </a:solidFill>
              </a:rPr>
              <a:t>OCT – DIABETIC </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57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147763"/>
            <a:ext cx="8784975" cy="559360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59442008"/>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9512" y="274638"/>
            <a:ext cx="8712968" cy="1143000"/>
          </a:xfrm>
        </p:spPr>
        <p:txBody>
          <a:bodyPr/>
          <a:lstStyle/>
          <a:p>
            <a:r>
              <a:rPr lang="en-US" sz="3600" b="1" dirty="0" smtClean="0">
                <a:solidFill>
                  <a:srgbClr val="C00000"/>
                </a:solidFill>
              </a:rPr>
              <a:t>OCT – MACULA CYSTOID EDEMA</a:t>
            </a:r>
            <a:endParaRPr lang="el-GR" sz="3600"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67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40768"/>
            <a:ext cx="9144000" cy="54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415680549"/>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dirty="0"/>
          </a:p>
        </p:txBody>
      </p:sp>
      <p:sp>
        <p:nvSpPr>
          <p:cNvPr id="3" name="Content Placeholder 2"/>
          <p:cNvSpPr>
            <a:spLocks noGrp="1"/>
          </p:cNvSpPr>
          <p:nvPr>
            <p:ph idx="1"/>
          </p:nvPr>
        </p:nvSpPr>
        <p:spPr/>
        <p:txBody>
          <a:bodyPr/>
          <a:lstStyle/>
          <a:p>
            <a:endParaRPr lang="el-GR" dirty="0"/>
          </a:p>
        </p:txBody>
      </p:sp>
      <p:pic>
        <p:nvPicPr>
          <p:cNvPr id="1177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31193"/>
            <a:ext cx="8784975" cy="646616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107673973"/>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Rectangle 2"/>
          <p:cNvSpPr>
            <a:spLocks noGrp="1" noChangeArrowheads="1"/>
          </p:cNvSpPr>
          <p:nvPr>
            <p:ph type="title"/>
          </p:nvPr>
        </p:nvSpPr>
        <p:spPr/>
        <p:txBody>
          <a:bodyPr/>
          <a:lstStyle/>
          <a:p>
            <a:pPr eaLnBrk="1" hangingPunct="1"/>
            <a:r>
              <a:rPr lang="el-GR" sz="3200" b="1" smtClean="0">
                <a:solidFill>
                  <a:srgbClr val="FF3300"/>
                </a:solidFill>
              </a:rPr>
              <a:t>2. ΔΙΑΒΗΤΙΚΗ ΑΜΦΙΒΛΗΣΤΡΟΕΙΔΟΠΑΘΕΙΑ</a:t>
            </a:r>
          </a:p>
        </p:txBody>
      </p:sp>
      <p:sp>
        <p:nvSpPr>
          <p:cNvPr id="24579" name="Rectangle 3"/>
          <p:cNvSpPr>
            <a:spLocks noGrp="1" noChangeArrowheads="1"/>
          </p:cNvSpPr>
          <p:nvPr>
            <p:ph type="body" idx="1"/>
          </p:nvPr>
        </p:nvSpPr>
        <p:spPr>
          <a:xfrm>
            <a:off x="457200" y="1600200"/>
            <a:ext cx="8229600" cy="4925144"/>
          </a:xfrm>
        </p:spPr>
        <p:txBody>
          <a:bodyPr/>
          <a:lstStyle/>
          <a:p>
            <a:pPr eaLnBrk="1" hangingPunct="1"/>
            <a:r>
              <a:rPr lang="el-GR" b="1" i="1" dirty="0" smtClean="0">
                <a:solidFill>
                  <a:srgbClr val="A50021"/>
                </a:solidFill>
              </a:rPr>
              <a:t>ΘΕΡΑΠΕΙΑ</a:t>
            </a:r>
            <a:r>
              <a:rPr lang="en-US" b="1" i="1" dirty="0" smtClean="0">
                <a:solidFill>
                  <a:srgbClr val="A50021"/>
                </a:solidFill>
              </a:rPr>
              <a:t>:</a:t>
            </a:r>
            <a:r>
              <a:rPr lang="el-GR" b="1" i="1" dirty="0" smtClean="0">
                <a:solidFill>
                  <a:schemeClr val="bg1"/>
                </a:solidFill>
              </a:rPr>
              <a:t>  Το ένα σκέλος αφορά τον καλύτερο δυνατό έλεγχο του επιπέδου γλυκόζης στο αίμα με χάπια ή ενέσεις ινσουλίνης. Το δεύτερο σκέλος αφορά την χρήση </a:t>
            </a:r>
            <a:r>
              <a:rPr lang="en-US" b="1" i="1" dirty="0" smtClean="0">
                <a:solidFill>
                  <a:schemeClr val="bg1"/>
                </a:solidFill>
              </a:rPr>
              <a:t>laser </a:t>
            </a:r>
            <a:r>
              <a:rPr lang="el-GR" b="1" i="1" dirty="0" smtClean="0">
                <a:solidFill>
                  <a:schemeClr val="bg1"/>
                </a:solidFill>
              </a:rPr>
              <a:t>για τον καυτηριασμό και το κλείσιμο των αγγείων που διαρρέουν ώστε να μειωθεί η έκταση της ασθένειας. Τελευταία επιχειρείται και η χρήση </a:t>
            </a:r>
            <a:r>
              <a:rPr lang="en-US" b="1" i="1" dirty="0" smtClean="0">
                <a:solidFill>
                  <a:schemeClr val="bg1"/>
                </a:solidFill>
              </a:rPr>
              <a:t>anti-VEGF </a:t>
            </a:r>
            <a:r>
              <a:rPr lang="el-GR" b="1" i="1" dirty="0" smtClean="0">
                <a:solidFill>
                  <a:schemeClr val="bg1"/>
                </a:solidFill>
              </a:rPr>
              <a:t>ενέσεων </a:t>
            </a:r>
            <a:r>
              <a:rPr lang="en-US" b="1" i="1" dirty="0" smtClean="0">
                <a:solidFill>
                  <a:schemeClr val="bg1"/>
                </a:solidFill>
              </a:rPr>
              <a:t>AVASTIN &amp; LUCENTIS</a:t>
            </a:r>
            <a:r>
              <a:rPr lang="el-GR" b="1" i="1" dirty="0" smtClean="0">
                <a:solidFill>
                  <a:schemeClr val="bg1"/>
                </a:solidFill>
              </a:rPr>
              <a:t>, κλπ</a:t>
            </a:r>
          </a:p>
        </p:txBody>
      </p:sp>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C00000"/>
                </a:solidFill>
              </a:rPr>
              <a:t>OCT, pre &amp; post anti-VEGF</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878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528" y="1340768"/>
            <a:ext cx="8496944" cy="53285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8229438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l-GR" b="1" dirty="0" smtClean="0">
                <a:solidFill>
                  <a:srgbClr val="FF0000"/>
                </a:solidFill>
              </a:rPr>
              <a:t>Άλλες αγωγές </a:t>
            </a:r>
            <a:endParaRPr lang="el-GR" b="1" dirty="0">
              <a:solidFill>
                <a:srgbClr val="FF0000"/>
              </a:solidFill>
            </a:endParaRPr>
          </a:p>
        </p:txBody>
      </p:sp>
      <p:sp>
        <p:nvSpPr>
          <p:cNvPr id="3" name="Content Placeholder 2"/>
          <p:cNvSpPr>
            <a:spLocks noGrp="1"/>
          </p:cNvSpPr>
          <p:nvPr>
            <p:ph idx="1"/>
          </p:nvPr>
        </p:nvSpPr>
        <p:spPr>
          <a:xfrm>
            <a:off x="179512" y="1097360"/>
            <a:ext cx="8784976" cy="5760640"/>
          </a:xfrm>
        </p:spPr>
        <p:txBody>
          <a:bodyPr/>
          <a:lstStyle/>
          <a:p>
            <a:r>
              <a:rPr lang="el-GR" b="1" dirty="0" err="1" smtClean="0">
                <a:solidFill>
                  <a:srgbClr val="FFFF00"/>
                </a:solidFill>
              </a:rPr>
              <a:t>Κορτικοστεροειδή</a:t>
            </a:r>
            <a:r>
              <a:rPr lang="el-GR" dirty="0" smtClean="0"/>
              <a:t> – </a:t>
            </a:r>
            <a:r>
              <a:rPr lang="el-GR" sz="2800" b="1" dirty="0" smtClean="0">
                <a:solidFill>
                  <a:schemeClr val="bg1"/>
                </a:solidFill>
              </a:rPr>
              <a:t>Είτε σε ενέσιμη μορφή είτε σε ένθετα (</a:t>
            </a:r>
            <a:r>
              <a:rPr lang="en-US" sz="2800" b="1" dirty="0" smtClean="0">
                <a:solidFill>
                  <a:schemeClr val="bg1"/>
                </a:solidFill>
              </a:rPr>
              <a:t>implants). </a:t>
            </a:r>
            <a:r>
              <a:rPr lang="el-GR" sz="2800" b="1" dirty="0" smtClean="0">
                <a:solidFill>
                  <a:schemeClr val="bg1"/>
                </a:solidFill>
              </a:rPr>
              <a:t>Πάντα σε συνδυασμό με </a:t>
            </a:r>
            <a:r>
              <a:rPr lang="en-US" sz="2800" b="1" dirty="0" smtClean="0">
                <a:solidFill>
                  <a:schemeClr val="bg1"/>
                </a:solidFill>
              </a:rPr>
              <a:t>laser , </a:t>
            </a:r>
            <a:r>
              <a:rPr lang="el-GR" sz="2800" b="1" dirty="0" smtClean="0">
                <a:solidFill>
                  <a:schemeClr val="bg1"/>
                </a:solidFill>
              </a:rPr>
              <a:t>είτε και </a:t>
            </a:r>
            <a:r>
              <a:rPr lang="en-US" sz="2800" b="1" dirty="0" smtClean="0">
                <a:solidFill>
                  <a:schemeClr val="bg1"/>
                </a:solidFill>
              </a:rPr>
              <a:t>anti-VEGF </a:t>
            </a:r>
            <a:r>
              <a:rPr lang="el-GR" sz="2800" b="1" dirty="0" smtClean="0">
                <a:solidFill>
                  <a:schemeClr val="bg1"/>
                </a:solidFill>
              </a:rPr>
              <a:t>ουσίες κυρίως για μείωση του οιδήματος της </a:t>
            </a:r>
            <a:r>
              <a:rPr lang="el-GR" sz="2800" b="1" dirty="0" err="1" smtClean="0">
                <a:solidFill>
                  <a:schemeClr val="bg1"/>
                </a:solidFill>
              </a:rPr>
              <a:t>Ωχράς</a:t>
            </a:r>
            <a:r>
              <a:rPr lang="el-GR" sz="2800" b="1" dirty="0" smtClean="0">
                <a:solidFill>
                  <a:schemeClr val="bg1"/>
                </a:solidFill>
              </a:rPr>
              <a:t>. Τα </a:t>
            </a:r>
            <a:r>
              <a:rPr lang="el-GR" sz="2800" b="1" dirty="0" err="1" smtClean="0">
                <a:solidFill>
                  <a:schemeClr val="bg1"/>
                </a:solidFill>
              </a:rPr>
              <a:t>ενθέματα</a:t>
            </a:r>
            <a:r>
              <a:rPr lang="el-GR" sz="2800" b="1" dirty="0" smtClean="0">
                <a:solidFill>
                  <a:schemeClr val="bg1"/>
                </a:solidFill>
              </a:rPr>
              <a:t> </a:t>
            </a:r>
            <a:r>
              <a:rPr lang="en-US" sz="2800" b="1" dirty="0" err="1" smtClean="0">
                <a:solidFill>
                  <a:srgbClr val="C00000"/>
                </a:solidFill>
              </a:rPr>
              <a:t>Ozurdex</a:t>
            </a:r>
            <a:r>
              <a:rPr lang="en-US" sz="2800" b="1" dirty="0" smtClean="0">
                <a:solidFill>
                  <a:schemeClr val="bg1"/>
                </a:solidFill>
              </a:rPr>
              <a:t> </a:t>
            </a:r>
            <a:r>
              <a:rPr lang="el-GR" sz="2800" b="1" dirty="0" smtClean="0">
                <a:solidFill>
                  <a:schemeClr val="bg1"/>
                </a:solidFill>
              </a:rPr>
              <a:t>και </a:t>
            </a:r>
            <a:r>
              <a:rPr lang="en-US" sz="2800" b="1" dirty="0" err="1" smtClean="0">
                <a:solidFill>
                  <a:srgbClr val="C00000"/>
                </a:solidFill>
              </a:rPr>
              <a:t>Iluvien</a:t>
            </a:r>
            <a:r>
              <a:rPr lang="en-US" sz="2800" b="1" dirty="0" smtClean="0">
                <a:solidFill>
                  <a:schemeClr val="bg1"/>
                </a:solidFill>
              </a:rPr>
              <a:t> </a:t>
            </a:r>
            <a:r>
              <a:rPr lang="el-GR" sz="2800" b="1" dirty="0" smtClean="0">
                <a:solidFill>
                  <a:schemeClr val="bg1"/>
                </a:solidFill>
              </a:rPr>
              <a:t>(βραχυπρόθεσμη θεραπεία και μακροπρόθεσμη αντίστοιχα) είναι τα πιο δημοφιλή. Είναι και τα δύο </a:t>
            </a:r>
            <a:r>
              <a:rPr lang="el-GR" sz="2800" b="1" dirty="0" err="1" smtClean="0">
                <a:solidFill>
                  <a:schemeClr val="bg1"/>
                </a:solidFill>
              </a:rPr>
              <a:t>βιοαναλώσιμα</a:t>
            </a:r>
            <a:r>
              <a:rPr lang="el-GR" sz="2800" b="1" dirty="0" smtClean="0">
                <a:solidFill>
                  <a:schemeClr val="bg1"/>
                </a:solidFill>
              </a:rPr>
              <a:t> και απελευθερώνουν μια περιορισμένη δόση φαρμάκου στον οφθαλμό. Ως στεροειδή αυξάνουν τον κίνδυνο εμφάνισης καταρράκτη και γλαυκώματος </a:t>
            </a:r>
            <a:endParaRPr lang="el-GR" sz="2800" b="1" dirty="0">
              <a:solidFill>
                <a:schemeClr val="bg1"/>
              </a:solidFill>
            </a:endParaRPr>
          </a:p>
        </p:txBody>
      </p:sp>
    </p:spTree>
    <p:extLst>
      <p:ext uri="{BB962C8B-B14F-4D97-AF65-F5344CB8AC3E}">
        <p14:creationId xmlns:p14="http://schemas.microsoft.com/office/powerpoint/2010/main" val="4027459411"/>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l-GR"/>
          </a:p>
        </p:txBody>
      </p:sp>
      <p:sp>
        <p:nvSpPr>
          <p:cNvPr id="3" name="Content Placeholder 2"/>
          <p:cNvSpPr>
            <a:spLocks noGrp="1"/>
          </p:cNvSpPr>
          <p:nvPr>
            <p:ph idx="1"/>
          </p:nvPr>
        </p:nvSpPr>
        <p:spPr/>
        <p:txBody>
          <a:bodyPr/>
          <a:lstStyle/>
          <a:p>
            <a:endParaRPr lang="el-GR" dirty="0"/>
          </a:p>
        </p:txBody>
      </p:sp>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07504" y="0"/>
            <a:ext cx="9036496" cy="40050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98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7504" y="3573016"/>
            <a:ext cx="8928992" cy="309634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062528763"/>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Rectangle 2"/>
          <p:cNvSpPr>
            <a:spLocks noGrp="1" noChangeArrowheads="1"/>
          </p:cNvSpPr>
          <p:nvPr>
            <p:ph type="title"/>
          </p:nvPr>
        </p:nvSpPr>
        <p:spPr>
          <a:xfrm>
            <a:off x="457200" y="0"/>
            <a:ext cx="8229600" cy="1052513"/>
          </a:xfrm>
        </p:spPr>
        <p:txBody>
          <a:bodyPr/>
          <a:lstStyle/>
          <a:p>
            <a:pPr eaLnBrk="1" hangingPunct="1"/>
            <a:r>
              <a:rPr lang="el-GR" sz="4000" b="1" smtClean="0">
                <a:solidFill>
                  <a:srgbClr val="FF3300"/>
                </a:solidFill>
              </a:rPr>
              <a:t>3. ΓΛΑΥΚΩΜΑ</a:t>
            </a:r>
          </a:p>
        </p:txBody>
      </p:sp>
      <p:sp>
        <p:nvSpPr>
          <p:cNvPr id="25603" name="Rectangle 4"/>
          <p:cNvSpPr>
            <a:spLocks noGrp="1" noChangeArrowheads="1"/>
          </p:cNvSpPr>
          <p:nvPr>
            <p:ph type="body" sz="half" idx="1"/>
          </p:nvPr>
        </p:nvSpPr>
        <p:spPr>
          <a:xfrm>
            <a:off x="179388" y="1052513"/>
            <a:ext cx="4537075" cy="5400675"/>
          </a:xfrm>
        </p:spPr>
        <p:txBody>
          <a:bodyPr/>
          <a:lstStyle/>
          <a:p>
            <a:pPr eaLnBrk="1" hangingPunct="1">
              <a:lnSpc>
                <a:spcPct val="90000"/>
              </a:lnSpc>
            </a:pPr>
            <a:r>
              <a:rPr lang="el-GR" sz="2000" b="1" smtClean="0">
                <a:solidFill>
                  <a:schemeClr val="bg1"/>
                </a:solidFill>
              </a:rPr>
              <a:t>Διακρίνεται στο χρόνιο γλαύκωμα ανοικτής γωνίας και το Οξύ γλαύκωμα κλειστής γωνίας (θα μας απασχολήσει κυρίως το πρώτο)</a:t>
            </a:r>
          </a:p>
          <a:p>
            <a:pPr eaLnBrk="1" hangingPunct="1">
              <a:lnSpc>
                <a:spcPct val="90000"/>
              </a:lnSpc>
            </a:pPr>
            <a:r>
              <a:rPr lang="el-GR" sz="2000" b="1" smtClean="0">
                <a:solidFill>
                  <a:schemeClr val="bg1"/>
                </a:solidFill>
              </a:rPr>
              <a:t>Το χρόνιο Γλαύκωμα αποτελεί μια ύπουλη πάθηση που χαρακτηρίζεται από υψηλή ΕΟΠ, οίδημα Οπτικής Θηλής (αύξηση του </a:t>
            </a:r>
            <a:r>
              <a:rPr lang="en-US" sz="2000" b="1" smtClean="0">
                <a:solidFill>
                  <a:schemeClr val="bg1"/>
                </a:solidFill>
              </a:rPr>
              <a:t>c/d ratio</a:t>
            </a:r>
            <a:r>
              <a:rPr lang="el-GR" sz="2000" b="1" smtClean="0">
                <a:solidFill>
                  <a:schemeClr val="bg1"/>
                </a:solidFill>
              </a:rPr>
              <a:t> &gt;0.6</a:t>
            </a:r>
            <a:r>
              <a:rPr lang="en-US" sz="2000" b="1" smtClean="0">
                <a:solidFill>
                  <a:schemeClr val="bg1"/>
                </a:solidFill>
              </a:rPr>
              <a:t>) </a:t>
            </a:r>
            <a:r>
              <a:rPr lang="el-GR" sz="2000" b="1" smtClean="0">
                <a:solidFill>
                  <a:schemeClr val="bg1"/>
                </a:solidFill>
              </a:rPr>
              <a:t>και περιορισμό των περιφερικών Οπτικών πεδίων.</a:t>
            </a:r>
          </a:p>
          <a:p>
            <a:pPr eaLnBrk="1" hangingPunct="1">
              <a:lnSpc>
                <a:spcPct val="90000"/>
              </a:lnSpc>
            </a:pPr>
            <a:r>
              <a:rPr lang="el-GR" sz="2000" b="1" smtClean="0">
                <a:solidFill>
                  <a:schemeClr val="bg1"/>
                </a:solidFill>
              </a:rPr>
              <a:t>Η αυξημένη ΕΟΠ</a:t>
            </a:r>
            <a:r>
              <a:rPr lang="en-US" sz="2000" b="1" smtClean="0">
                <a:solidFill>
                  <a:schemeClr val="bg1"/>
                </a:solidFill>
              </a:rPr>
              <a:t> </a:t>
            </a:r>
            <a:r>
              <a:rPr lang="el-GR" sz="2000" b="1" smtClean="0">
                <a:solidFill>
                  <a:schemeClr val="bg1"/>
                </a:solidFill>
              </a:rPr>
              <a:t>σχετίζεται με την απώλεια της ισορροπίας μεταξύ της παραγωγής και της αποχέτευσης του υδατοειδούς υγρού.</a:t>
            </a:r>
          </a:p>
        </p:txBody>
      </p:sp>
      <p:pic>
        <p:nvPicPr>
          <p:cNvPr id="25604" name="Picture 7" descr="GLAU2"/>
          <p:cNvPicPr>
            <a:picLocks noGrp="1" noChangeAspect="1" noChangeArrowheads="1"/>
          </p:cNvPicPr>
          <p:nvPr>
            <p:ph sz="quarter" idx="2"/>
          </p:nvPr>
        </p:nvPicPr>
        <p:blipFill>
          <a:blip r:embed="rId2" cstate="print">
            <a:extLst>
              <a:ext uri="{28A0092B-C50C-407E-A947-70E740481C1C}">
                <a14:useLocalDpi xmlns:a14="http://schemas.microsoft.com/office/drawing/2010/main" val="0"/>
              </a:ext>
            </a:extLst>
          </a:blip>
          <a:srcRect/>
          <a:stretch>
            <a:fillRect/>
          </a:stretch>
        </p:blipFill>
        <p:spPr>
          <a:xfrm>
            <a:off x="4859338" y="1052513"/>
            <a:ext cx="3600450" cy="2443162"/>
          </a:xfrm>
          <a:noFill/>
        </p:spPr>
      </p:pic>
      <p:pic>
        <p:nvPicPr>
          <p:cNvPr id="25605" name="Picture 8" descr="GL-ON-drawing-adv2"/>
          <p:cNvPicPr>
            <a:picLocks noGrp="1" noChangeAspect="1" noChangeArrowheads="1"/>
          </p:cNvPicPr>
          <p:nvPr>
            <p:ph sz="quarter" idx="3"/>
          </p:nvPr>
        </p:nvPicPr>
        <p:blipFill>
          <a:blip r:embed="rId3" cstate="print">
            <a:extLst>
              <a:ext uri="{28A0092B-C50C-407E-A947-70E740481C1C}">
                <a14:useLocalDpi xmlns:a14="http://schemas.microsoft.com/office/drawing/2010/main" val="0"/>
              </a:ext>
            </a:extLst>
          </a:blip>
          <a:srcRect/>
          <a:stretch>
            <a:fillRect/>
          </a:stretch>
        </p:blipFill>
        <p:spPr>
          <a:xfrm>
            <a:off x="4932363" y="3573463"/>
            <a:ext cx="3527425" cy="2590800"/>
          </a:xfrm>
          <a:noFill/>
        </p:spPr>
      </p:pic>
      <p:sp>
        <p:nvSpPr>
          <p:cNvPr id="25606" name="Text Box 9"/>
          <p:cNvSpPr txBox="1">
            <a:spLocks noChangeArrowheads="1"/>
          </p:cNvSpPr>
          <p:nvPr/>
        </p:nvSpPr>
        <p:spPr bwMode="auto">
          <a:xfrm>
            <a:off x="5416550" y="1144588"/>
            <a:ext cx="3048000" cy="366712"/>
          </a:xfrm>
          <a:prstGeom prst="rect">
            <a:avLst/>
          </a:prstGeom>
          <a:solidFill>
            <a:srgbClr val="FFCC99"/>
          </a:solidFill>
          <a:ln>
            <a:noFill/>
          </a:ln>
          <a:extLs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l-GR" b="1">
                <a:solidFill>
                  <a:schemeClr val="accent2"/>
                </a:solidFill>
              </a:rPr>
              <a:t>ΟΙΔΗΜΑ ΟΠΤΙΚΗΣ ΘΗΛΗΣ</a:t>
            </a: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457200" y="0"/>
            <a:ext cx="8229600" cy="1268760"/>
          </a:xfrm>
        </p:spPr>
        <p:txBody>
          <a:bodyPr/>
          <a:lstStyle/>
          <a:p>
            <a:r>
              <a:rPr lang="el-GR" sz="4000" b="1" dirty="0" smtClean="0">
                <a:solidFill>
                  <a:srgbClr val="C00000"/>
                </a:solidFill>
              </a:rPr>
              <a:t>ΓΛΑΥΚΩΜΑ ΑΝΟΙΧΤΗΣ ΓΩΝΙΑΣ</a:t>
            </a:r>
            <a:endParaRPr lang="el-GR" sz="4000" b="1" dirty="0">
              <a:solidFill>
                <a:srgbClr val="C00000"/>
              </a:solidFill>
            </a:endParaRPr>
          </a:p>
        </p:txBody>
      </p:sp>
      <p:sp>
        <p:nvSpPr>
          <p:cNvPr id="7" name="Content Placeholder 6"/>
          <p:cNvSpPr>
            <a:spLocks noGrp="1"/>
          </p:cNvSpPr>
          <p:nvPr>
            <p:ph idx="1"/>
          </p:nvPr>
        </p:nvSpPr>
        <p:spPr>
          <a:xfrm>
            <a:off x="251520" y="1412776"/>
            <a:ext cx="8640960" cy="5040560"/>
          </a:xfrm>
        </p:spPr>
        <p:txBody>
          <a:bodyPr/>
          <a:lstStyle/>
          <a:p>
            <a:endParaRPr lang="el-GR" dirty="0"/>
          </a:p>
        </p:txBody>
      </p:sp>
      <p:pic>
        <p:nvPicPr>
          <p:cNvPr id="104450"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4000" contrast="26000"/>
                    </a14:imgEffect>
                  </a14:imgLayer>
                </a14:imgProps>
              </a:ext>
              <a:ext uri="{28A0092B-C50C-407E-A947-70E740481C1C}">
                <a14:useLocalDpi xmlns:a14="http://schemas.microsoft.com/office/drawing/2010/main" val="0"/>
              </a:ext>
            </a:extLst>
          </a:blip>
          <a:srcRect/>
          <a:stretch>
            <a:fillRect/>
          </a:stretch>
        </p:blipFill>
        <p:spPr bwMode="auto">
          <a:xfrm>
            <a:off x="683568" y="1196752"/>
            <a:ext cx="7848872" cy="540059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52721269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C00000"/>
                </a:solidFill>
              </a:rPr>
              <a:t>ΚΛΕΙΣΤΗ ΓΩΝΙΑ </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05474"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20000"/>
                    </a14:imgEffect>
                  </a14:imgLayer>
                </a14:imgProps>
              </a:ext>
              <a:ext uri="{28A0092B-C50C-407E-A947-70E740481C1C}">
                <a14:useLocalDpi xmlns:a14="http://schemas.microsoft.com/office/drawing/2010/main" val="0"/>
              </a:ext>
            </a:extLst>
          </a:blip>
          <a:srcRect/>
          <a:stretch>
            <a:fillRect/>
          </a:stretch>
        </p:blipFill>
        <p:spPr bwMode="auto">
          <a:xfrm>
            <a:off x="395536" y="1484784"/>
            <a:ext cx="8496944" cy="518457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02909761"/>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4082"/>
          </a:xfrm>
        </p:spPr>
        <p:txBody>
          <a:bodyPr/>
          <a:lstStyle/>
          <a:p>
            <a:r>
              <a:rPr lang="el-GR" b="1" dirty="0">
                <a:solidFill>
                  <a:srgbClr val="C00000"/>
                </a:solidFill>
              </a:rPr>
              <a:t>ΧΑΜΗΛΗ ΟΡΑΣΗ - </a:t>
            </a:r>
            <a:r>
              <a:rPr lang="en-US" b="1" dirty="0">
                <a:solidFill>
                  <a:srgbClr val="C00000"/>
                </a:solidFill>
              </a:rPr>
              <a:t>UK</a:t>
            </a:r>
            <a:endParaRPr lang="el-GR" dirty="0"/>
          </a:p>
        </p:txBody>
      </p:sp>
      <p:graphicFrame>
        <p:nvGraphicFramePr>
          <p:cNvPr id="4" name="Content Placeholder 3"/>
          <p:cNvGraphicFramePr>
            <a:graphicFrameLocks noGrp="1"/>
          </p:cNvGraphicFramePr>
          <p:nvPr>
            <p:ph idx="1"/>
            <p:extLst>
              <p:ext uri="{D42A27DB-BD31-4B8C-83A1-F6EECF244321}">
                <p14:modId xmlns:p14="http://schemas.microsoft.com/office/powerpoint/2010/main" val="3293181148"/>
              </p:ext>
            </p:extLst>
          </p:nvPr>
        </p:nvGraphicFramePr>
        <p:xfrm>
          <a:off x="103313" y="980728"/>
          <a:ext cx="9036495" cy="5616624"/>
        </p:xfrm>
        <a:graphic>
          <a:graphicData uri="http://schemas.openxmlformats.org/drawingml/2006/table">
            <a:tbl>
              <a:tblPr firstRow="1" firstCol="1" bandRow="1">
                <a:tableStyleId>{5C22544A-7EE6-4342-B048-85BDC9FD1C3A}</a:tableStyleId>
              </a:tblPr>
              <a:tblGrid>
                <a:gridCol w="3003475"/>
                <a:gridCol w="3016510"/>
                <a:gridCol w="3016510"/>
              </a:tblGrid>
              <a:tr h="542633">
                <a:tc>
                  <a:txBody>
                    <a:bodyPr/>
                    <a:lstStyle/>
                    <a:p>
                      <a:pPr>
                        <a:lnSpc>
                          <a:spcPct val="115000"/>
                        </a:lnSpc>
                        <a:spcAft>
                          <a:spcPts val="0"/>
                        </a:spcAft>
                      </a:pPr>
                      <a:r>
                        <a:rPr lang="el-GR" sz="1100" dirty="0" err="1">
                          <a:solidFill>
                            <a:srgbClr val="FFFF00"/>
                          </a:solidFill>
                          <a:effectLst/>
                        </a:rPr>
                        <a:t>Benefit</a:t>
                      </a:r>
                      <a:r>
                        <a:rPr lang="el-GR" sz="1100" dirty="0">
                          <a:solidFill>
                            <a:srgbClr val="FFFF00"/>
                          </a:solidFill>
                          <a:effectLst/>
                        </a:rPr>
                        <a:t> </a:t>
                      </a:r>
                      <a:r>
                        <a:rPr lang="el-GR" sz="1100" dirty="0" err="1">
                          <a:solidFill>
                            <a:srgbClr val="FFFF00"/>
                          </a:solidFill>
                          <a:effectLst/>
                        </a:rPr>
                        <a:t>or</a:t>
                      </a:r>
                      <a:r>
                        <a:rPr lang="el-GR" sz="1100" dirty="0">
                          <a:solidFill>
                            <a:srgbClr val="FFFF00"/>
                          </a:solidFill>
                          <a:effectLst/>
                        </a:rPr>
                        <a:t> </a:t>
                      </a:r>
                      <a:r>
                        <a:rPr lang="el-GR" sz="1100" dirty="0" err="1">
                          <a:solidFill>
                            <a:srgbClr val="FFFF00"/>
                          </a:solidFill>
                          <a:effectLst/>
                        </a:rPr>
                        <a:t>concession</a:t>
                      </a:r>
                      <a:endParaRPr lang="el-GR" sz="1100" dirty="0">
                        <a:solidFill>
                          <a:srgbClr val="FFFF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dirty="0">
                          <a:solidFill>
                            <a:srgbClr val="FFFF00"/>
                          </a:solidFill>
                          <a:effectLst/>
                        </a:rPr>
                        <a:t>Partially-sighted</a:t>
                      </a:r>
                      <a:endParaRPr lang="el-GR" sz="1100" dirty="0">
                        <a:solidFill>
                          <a:srgbClr val="FFFF00"/>
                        </a:solidFill>
                        <a:effectLst/>
                      </a:endParaRPr>
                    </a:p>
                    <a:p>
                      <a:pPr>
                        <a:lnSpc>
                          <a:spcPct val="115000"/>
                        </a:lnSpc>
                        <a:spcAft>
                          <a:spcPts val="0"/>
                        </a:spcAft>
                      </a:pPr>
                      <a:r>
                        <a:rPr lang="en-US" sz="1100" dirty="0">
                          <a:solidFill>
                            <a:srgbClr val="FFFF00"/>
                          </a:solidFill>
                          <a:effectLst/>
                        </a:rPr>
                        <a:t>or sight impaired</a:t>
                      </a:r>
                      <a:endParaRPr lang="el-GR" sz="1100" dirty="0">
                        <a:solidFill>
                          <a:srgbClr val="FFFF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dirty="0">
                          <a:solidFill>
                            <a:srgbClr val="FFFF00"/>
                          </a:solidFill>
                          <a:effectLst/>
                        </a:rPr>
                        <a:t>Blind or severely</a:t>
                      </a:r>
                      <a:endParaRPr lang="el-GR" sz="1100" dirty="0">
                        <a:solidFill>
                          <a:srgbClr val="FFFF00"/>
                        </a:solidFill>
                        <a:effectLst/>
                      </a:endParaRPr>
                    </a:p>
                    <a:p>
                      <a:pPr>
                        <a:lnSpc>
                          <a:spcPct val="115000"/>
                        </a:lnSpc>
                        <a:spcAft>
                          <a:spcPts val="0"/>
                        </a:spcAft>
                      </a:pPr>
                      <a:r>
                        <a:rPr lang="en-US" sz="1100" dirty="0">
                          <a:solidFill>
                            <a:srgbClr val="FFFF00"/>
                          </a:solidFill>
                          <a:effectLst/>
                        </a:rPr>
                        <a:t>sight impaired</a:t>
                      </a:r>
                      <a:endParaRPr lang="el-GR" sz="1100" dirty="0">
                        <a:solidFill>
                          <a:srgbClr val="FFFF00"/>
                        </a:solidFill>
                        <a:effectLst/>
                        <a:latin typeface="Calibri"/>
                        <a:ea typeface="Calibri"/>
                        <a:cs typeface="Times New Roman"/>
                      </a:endParaRPr>
                    </a:p>
                  </a:txBody>
                  <a:tcPr marL="68580" marR="68580" marT="0" marB="0"/>
                </a:tc>
              </a:tr>
              <a:tr h="542633">
                <a:tc>
                  <a:txBody>
                    <a:bodyPr/>
                    <a:lstStyle/>
                    <a:p>
                      <a:pPr>
                        <a:lnSpc>
                          <a:spcPct val="115000"/>
                        </a:lnSpc>
                        <a:spcAft>
                          <a:spcPts val="0"/>
                        </a:spcAft>
                      </a:pPr>
                      <a:r>
                        <a:rPr lang="en-US" sz="1100" baseline="0" dirty="0">
                          <a:solidFill>
                            <a:srgbClr val="FF0000"/>
                          </a:solidFill>
                          <a:effectLst/>
                        </a:rPr>
                        <a:t>Disability Living Allowance (DLA) or Attendance Allowance (AA)</a:t>
                      </a:r>
                      <a:endParaRPr lang="el-GR" sz="1100" baseline="0" dirty="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dirty="0">
                          <a:effectLst/>
                        </a:rPr>
                        <a:t>Yes</a:t>
                      </a:r>
                      <a:endParaRPr lang="el-GR" sz="1100" dirty="0">
                        <a:effectLst/>
                        <a:latin typeface="Calibri"/>
                        <a:ea typeface="Calibri"/>
                        <a:cs typeface="Times New Roman"/>
                      </a:endParaRPr>
                    </a:p>
                  </a:txBody>
                  <a:tcPr marL="68580" marR="68580" marT="0" marB="0"/>
                </a:tc>
              </a:tr>
              <a:tr h="542633">
                <a:tc>
                  <a:txBody>
                    <a:bodyPr/>
                    <a:lstStyle/>
                    <a:p>
                      <a:pPr>
                        <a:lnSpc>
                          <a:spcPct val="115000"/>
                        </a:lnSpc>
                        <a:spcAft>
                          <a:spcPts val="0"/>
                        </a:spcAft>
                      </a:pPr>
                      <a:r>
                        <a:rPr lang="en-US" sz="1100" baseline="0" dirty="0">
                          <a:solidFill>
                            <a:srgbClr val="FF0000"/>
                          </a:solidFill>
                          <a:effectLst/>
                        </a:rPr>
                        <a:t>Blind person’s personal income tax allowance</a:t>
                      </a:r>
                      <a:endParaRPr lang="el-GR" sz="1100" baseline="0" dirty="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N/A</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542633">
                <a:tc>
                  <a:txBody>
                    <a:bodyPr/>
                    <a:lstStyle/>
                    <a:p>
                      <a:pPr>
                        <a:lnSpc>
                          <a:spcPct val="115000"/>
                        </a:lnSpc>
                        <a:spcAft>
                          <a:spcPts val="0"/>
                        </a:spcAft>
                      </a:pPr>
                      <a:r>
                        <a:rPr lang="en-US" sz="1100" baseline="0">
                          <a:solidFill>
                            <a:srgbClr val="FF0000"/>
                          </a:solidFill>
                          <a:effectLst/>
                        </a:rPr>
                        <a:t>Additional income support or pension credit</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Council tax reduction</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Incapacity benefit</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NHS sight test</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Television licence reduction</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N/A</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Car parking concessions</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Possible</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542633">
                <a:tc>
                  <a:txBody>
                    <a:bodyPr/>
                    <a:lstStyle/>
                    <a:p>
                      <a:pPr>
                        <a:lnSpc>
                          <a:spcPct val="115000"/>
                        </a:lnSpc>
                        <a:spcAft>
                          <a:spcPts val="0"/>
                        </a:spcAft>
                      </a:pPr>
                      <a:r>
                        <a:rPr lang="en-US" sz="1100" baseline="0">
                          <a:solidFill>
                            <a:srgbClr val="FF0000"/>
                          </a:solidFill>
                          <a:effectLst/>
                        </a:rPr>
                        <a:t>Access to Work equipment and travel costs</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n-US" sz="1100" baseline="0">
                          <a:solidFill>
                            <a:srgbClr val="FF0000"/>
                          </a:solidFill>
                          <a:effectLst/>
                        </a:rPr>
                        <a:t>Articles for the Blind postage</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Railcard</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Local travel schemes</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Possible</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Possible</a:t>
                      </a:r>
                      <a:endParaRPr lang="el-GR" sz="1100">
                        <a:effectLst/>
                        <a:latin typeface="Calibri"/>
                        <a:ea typeface="Calibri"/>
                        <a:cs typeface="Times New Roman"/>
                      </a:endParaRPr>
                    </a:p>
                  </a:txBody>
                  <a:tcPr marL="68580" marR="68580" marT="0" marB="0"/>
                </a:tc>
              </a:tr>
              <a:tr h="262314">
                <a:tc>
                  <a:txBody>
                    <a:bodyPr/>
                    <a:lstStyle/>
                    <a:p>
                      <a:pPr>
                        <a:lnSpc>
                          <a:spcPct val="115000"/>
                        </a:lnSpc>
                        <a:spcAft>
                          <a:spcPts val="0"/>
                        </a:spcAft>
                      </a:pPr>
                      <a:r>
                        <a:rPr lang="el-GR" sz="1100" baseline="0">
                          <a:solidFill>
                            <a:srgbClr val="FF0000"/>
                          </a:solidFill>
                          <a:effectLst/>
                        </a:rPr>
                        <a:t>Free Directory Enquiries</a:t>
                      </a:r>
                      <a:endParaRPr lang="el-GR" sz="1100" baseline="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Yes</a:t>
                      </a:r>
                      <a:endParaRPr lang="el-GR" sz="1100">
                        <a:effectLst/>
                        <a:latin typeface="Calibri"/>
                        <a:ea typeface="Calibri"/>
                        <a:cs typeface="Times New Roman"/>
                      </a:endParaRPr>
                    </a:p>
                  </a:txBody>
                  <a:tcPr marL="68580" marR="68580" marT="0" marB="0"/>
                </a:tc>
              </a:tr>
              <a:tr h="542633">
                <a:tc>
                  <a:txBody>
                    <a:bodyPr/>
                    <a:lstStyle/>
                    <a:p>
                      <a:pPr>
                        <a:lnSpc>
                          <a:spcPct val="115000"/>
                        </a:lnSpc>
                        <a:spcAft>
                          <a:spcPts val="0"/>
                        </a:spcAft>
                      </a:pPr>
                      <a:r>
                        <a:rPr lang="en-US" sz="1100" baseline="0" dirty="0">
                          <a:solidFill>
                            <a:srgbClr val="FF0000"/>
                          </a:solidFill>
                          <a:effectLst/>
                        </a:rPr>
                        <a:t>Free telephone installation charge and line rental (not Scotland)</a:t>
                      </a:r>
                      <a:endParaRPr lang="el-GR" sz="1100" baseline="0" dirty="0">
                        <a:solidFill>
                          <a:srgbClr val="FF0000"/>
                        </a:solidFill>
                        <a:effectLst/>
                        <a:latin typeface="Calibri"/>
                        <a:ea typeface="Calibri"/>
                        <a:cs typeface="Times New Roman"/>
                      </a:endParaRPr>
                    </a:p>
                  </a:txBody>
                  <a:tcPr marL="68580" marR="68580" marT="0" marB="0"/>
                </a:tc>
                <a:tc>
                  <a:txBody>
                    <a:bodyPr/>
                    <a:lstStyle/>
                    <a:p>
                      <a:pPr>
                        <a:lnSpc>
                          <a:spcPct val="115000"/>
                        </a:lnSpc>
                        <a:spcAft>
                          <a:spcPts val="0"/>
                        </a:spcAft>
                      </a:pPr>
                      <a:r>
                        <a:rPr lang="en-US" sz="1100">
                          <a:effectLst/>
                        </a:rPr>
                        <a:t>Possible</a:t>
                      </a:r>
                      <a:endParaRPr lang="el-GR" sz="1100">
                        <a:effectLst/>
                        <a:latin typeface="Calibri"/>
                        <a:ea typeface="Calibri"/>
                        <a:cs typeface="Times New Roman"/>
                      </a:endParaRPr>
                    </a:p>
                  </a:txBody>
                  <a:tcPr marL="68580" marR="68580" marT="0" marB="0"/>
                </a:tc>
                <a:tc>
                  <a:txBody>
                    <a:bodyPr/>
                    <a:lstStyle/>
                    <a:p>
                      <a:pPr>
                        <a:lnSpc>
                          <a:spcPct val="115000"/>
                        </a:lnSpc>
                        <a:spcAft>
                          <a:spcPts val="0"/>
                        </a:spcAft>
                      </a:pPr>
                      <a:r>
                        <a:rPr lang="en-US" sz="1100" dirty="0">
                          <a:effectLst/>
                        </a:rPr>
                        <a:t>Yes</a:t>
                      </a:r>
                      <a:endParaRPr lang="el-GR" sz="1100" dirty="0">
                        <a:effectLst/>
                        <a:latin typeface="Calibri"/>
                        <a:ea typeface="Calibri"/>
                        <a:cs typeface="Times New Roman"/>
                      </a:endParaRPr>
                    </a:p>
                  </a:txBody>
                  <a:tcPr marL="68580" marR="68580" marT="0" marB="0"/>
                </a:tc>
              </a:tr>
            </a:tbl>
          </a:graphicData>
        </a:graphic>
      </p:graphicFrame>
      <p:sp>
        <p:nvSpPr>
          <p:cNvPr id="5" name="Rectangle 1"/>
          <p:cNvSpPr>
            <a:spLocks noChangeArrowheads="1"/>
          </p:cNvSpPr>
          <p:nvPr/>
        </p:nvSpPr>
        <p:spPr bwMode="auto">
          <a:xfrm>
            <a:off x="457200" y="2128838"/>
            <a:ext cx="91440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l-GR" altLang="el-GR" sz="1800" b="0" i="0" u="none" strike="noStrike" cap="none" normalizeH="0" baseline="0" smtClean="0">
              <a:ln>
                <a:noFill/>
              </a:ln>
              <a:solidFill>
                <a:schemeClr val="tx1"/>
              </a:solidFill>
              <a:effectLst/>
              <a:latin typeface="Arial" pitchFamily="34" charset="0"/>
              <a:cs typeface="Arial" pitchFamily="34" charset="0"/>
            </a:endParaRPr>
          </a:p>
        </p:txBody>
      </p:sp>
    </p:spTree>
    <p:extLst>
      <p:ext uri="{BB962C8B-B14F-4D97-AF65-F5344CB8AC3E}">
        <p14:creationId xmlns:p14="http://schemas.microsoft.com/office/powerpoint/2010/main" val="2159051689"/>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n-US" sz="4000" b="1" dirty="0" smtClean="0">
                <a:solidFill>
                  <a:srgbClr val="C00000"/>
                </a:solidFill>
              </a:rPr>
              <a:t>NORMAL/LOW TENSION GLAUCOMA</a:t>
            </a:r>
            <a:endParaRPr lang="el-GR" sz="4000" b="1" dirty="0">
              <a:solidFill>
                <a:srgbClr val="C00000"/>
              </a:solidFill>
            </a:endParaRPr>
          </a:p>
        </p:txBody>
      </p:sp>
      <p:sp>
        <p:nvSpPr>
          <p:cNvPr id="3" name="Content Placeholder 2"/>
          <p:cNvSpPr>
            <a:spLocks noGrp="1"/>
          </p:cNvSpPr>
          <p:nvPr>
            <p:ph idx="1"/>
          </p:nvPr>
        </p:nvSpPr>
        <p:spPr>
          <a:xfrm>
            <a:off x="0" y="1340768"/>
            <a:ext cx="9144000" cy="5517232"/>
          </a:xfrm>
        </p:spPr>
        <p:txBody>
          <a:bodyPr/>
          <a:lstStyle/>
          <a:p>
            <a:r>
              <a:rPr lang="el-GR" b="1" dirty="0" smtClean="0">
                <a:solidFill>
                  <a:schemeClr val="bg1"/>
                </a:solidFill>
              </a:rPr>
              <a:t>Πάθηση κατά την οποία άτομα παρουσιάζουν γλαυκωματικές αλλοιώσεις σε Οπτικό Νεύρο, Οπτικά Πεδία και Όραση έχοντας </a:t>
            </a:r>
            <a:r>
              <a:rPr lang="en-US" b="1" dirty="0" smtClean="0">
                <a:solidFill>
                  <a:schemeClr val="bg1"/>
                </a:solidFill>
              </a:rPr>
              <a:t>IOP </a:t>
            </a:r>
            <a:r>
              <a:rPr lang="el-GR" b="1" dirty="0" smtClean="0">
                <a:solidFill>
                  <a:schemeClr val="bg1"/>
                </a:solidFill>
              </a:rPr>
              <a:t>εντός φυσιολογικών ορίων. Άγνωστη ακριβώς η αιτιολογία, υπάρχει κληρονομικότητα, σχετίζεται με συστηματικές καρδιοπάθειες (πχ αρρυθμίες), ενώ παρουσιάζεται συχνά σε Ιάπωνες. Πιθανή η σχέση του με την κυκλοφορία αίματος στην περιοχή της θηλής.</a:t>
            </a:r>
          </a:p>
          <a:p>
            <a:pPr marL="0" indent="0">
              <a:buNone/>
            </a:pPr>
            <a:endParaRPr lang="el-GR" dirty="0"/>
          </a:p>
        </p:txBody>
      </p:sp>
    </p:spTree>
    <p:extLst>
      <p:ext uri="{BB962C8B-B14F-4D97-AF65-F5344CB8AC3E}">
        <p14:creationId xmlns:p14="http://schemas.microsoft.com/office/powerpoint/2010/main" val="2740665503"/>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l-GR" b="1" dirty="0" smtClean="0">
                <a:solidFill>
                  <a:srgbClr val="FF0000"/>
                </a:solidFill>
              </a:rPr>
              <a:t>ΑΛΛΟΙ ΤΥΠΟΙ ….</a:t>
            </a:r>
            <a:endParaRPr lang="el-GR" b="1" dirty="0">
              <a:solidFill>
                <a:srgbClr val="FF0000"/>
              </a:solidFill>
            </a:endParaRPr>
          </a:p>
        </p:txBody>
      </p:sp>
      <p:sp>
        <p:nvSpPr>
          <p:cNvPr id="3" name="Content Placeholder 2"/>
          <p:cNvSpPr>
            <a:spLocks noGrp="1"/>
          </p:cNvSpPr>
          <p:nvPr>
            <p:ph idx="1"/>
          </p:nvPr>
        </p:nvSpPr>
        <p:spPr/>
        <p:txBody>
          <a:bodyPr/>
          <a:lstStyle/>
          <a:p>
            <a:r>
              <a:rPr lang="el-GR" b="1" dirty="0" smtClean="0">
                <a:solidFill>
                  <a:srgbClr val="FFFF00"/>
                </a:solidFill>
              </a:rPr>
              <a:t>Δευτερογενές Γλαύκωμα</a:t>
            </a:r>
          </a:p>
          <a:p>
            <a:r>
              <a:rPr lang="el-GR" b="1" dirty="0" err="1" smtClean="0">
                <a:solidFill>
                  <a:srgbClr val="FFFF00"/>
                </a:solidFill>
              </a:rPr>
              <a:t>Αποφολιδωτικό</a:t>
            </a:r>
            <a:r>
              <a:rPr lang="el-GR" b="1" dirty="0" smtClean="0">
                <a:solidFill>
                  <a:srgbClr val="FFFF00"/>
                </a:solidFill>
              </a:rPr>
              <a:t> Γλαύκωμα</a:t>
            </a:r>
          </a:p>
          <a:p>
            <a:r>
              <a:rPr lang="el-GR" b="1" dirty="0" err="1" smtClean="0">
                <a:solidFill>
                  <a:srgbClr val="FFFF00"/>
                </a:solidFill>
              </a:rPr>
              <a:t>Νεοαγγειωτικό</a:t>
            </a:r>
            <a:r>
              <a:rPr lang="el-GR" b="1" dirty="0" smtClean="0">
                <a:solidFill>
                  <a:srgbClr val="FFFF00"/>
                </a:solidFill>
              </a:rPr>
              <a:t> Γλαύκωμα</a:t>
            </a:r>
          </a:p>
          <a:p>
            <a:r>
              <a:rPr lang="en-US" b="1" dirty="0" err="1" smtClean="0">
                <a:solidFill>
                  <a:srgbClr val="FFFF00"/>
                </a:solidFill>
              </a:rPr>
              <a:t>Pigmentary</a:t>
            </a:r>
            <a:r>
              <a:rPr lang="en-US" b="1" dirty="0" smtClean="0">
                <a:solidFill>
                  <a:srgbClr val="FFFF00"/>
                </a:solidFill>
              </a:rPr>
              <a:t> Glaucoma </a:t>
            </a:r>
          </a:p>
          <a:p>
            <a:r>
              <a:rPr lang="el-GR" b="1" dirty="0" smtClean="0">
                <a:solidFill>
                  <a:srgbClr val="FFFF00"/>
                </a:solidFill>
              </a:rPr>
              <a:t>Τραυματικό Γλαύκωμα …και πολλά άλλα….</a:t>
            </a:r>
          </a:p>
          <a:p>
            <a:endParaRPr lang="el-GR" dirty="0"/>
          </a:p>
        </p:txBody>
      </p:sp>
    </p:spTree>
    <p:extLst>
      <p:ext uri="{BB962C8B-B14F-4D97-AF65-F5344CB8AC3E}">
        <p14:creationId xmlns:p14="http://schemas.microsoft.com/office/powerpoint/2010/main" val="2052561459"/>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p:txBody>
          <a:bodyPr/>
          <a:lstStyle/>
          <a:p>
            <a:r>
              <a:rPr lang="el-GR" b="1" smtClean="0">
                <a:solidFill>
                  <a:srgbClr val="FF3300"/>
                </a:solidFill>
              </a:rPr>
              <a:t>ΓΛΑΥΚΩΜΑ</a:t>
            </a:r>
          </a:p>
        </p:txBody>
      </p:sp>
      <p:pic>
        <p:nvPicPr>
          <p:cNvPr id="26627" name="Picture 5" descr="Glaucoma-2"/>
          <p:cNvPicPr>
            <a:picLocks noGrp="1" noChangeAspect="1" noChangeArrowheads="1"/>
          </p:cNvPicPr>
          <p:nvPr>
            <p:ph idx="1"/>
          </p:nvPr>
        </p:nvPicPr>
        <p:blipFill>
          <a:blip r:embed="rId2" cstate="print">
            <a:extLst>
              <a:ext uri="{28A0092B-C50C-407E-A947-70E740481C1C}">
                <a14:useLocalDpi xmlns:a14="http://schemas.microsoft.com/office/drawing/2010/main" val="0"/>
              </a:ext>
            </a:extLst>
          </a:blip>
          <a:srcRect/>
          <a:stretch>
            <a:fillRect/>
          </a:stretch>
        </p:blipFill>
        <p:spPr>
          <a:xfrm>
            <a:off x="755650" y="1443038"/>
            <a:ext cx="7632700" cy="4838700"/>
          </a:xfrm>
        </p:spPr>
      </p:pic>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059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286000" y="1714500"/>
            <a:ext cx="4572000" cy="3429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0595"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512" y="476672"/>
            <a:ext cx="8694671" cy="597666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66661993"/>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2"/>
          <p:cNvSpPr>
            <a:spLocks noGrp="1" noChangeArrowheads="1"/>
          </p:cNvSpPr>
          <p:nvPr>
            <p:ph type="title"/>
          </p:nvPr>
        </p:nvSpPr>
        <p:spPr>
          <a:xfrm>
            <a:off x="457200" y="274638"/>
            <a:ext cx="8229600" cy="706437"/>
          </a:xfrm>
        </p:spPr>
        <p:txBody>
          <a:bodyPr/>
          <a:lstStyle/>
          <a:p>
            <a:pPr eaLnBrk="1" hangingPunct="1"/>
            <a:r>
              <a:rPr lang="el-GR" sz="4000" b="1" smtClean="0">
                <a:solidFill>
                  <a:srgbClr val="FF3300"/>
                </a:solidFill>
              </a:rPr>
              <a:t>ΧΡΟΝΙΟ ΓΛΑΥΚΩΜΑ</a:t>
            </a:r>
          </a:p>
        </p:txBody>
      </p:sp>
      <p:sp>
        <p:nvSpPr>
          <p:cNvPr id="27651" name="Rectangle 3"/>
          <p:cNvSpPr>
            <a:spLocks noGrp="1" noChangeArrowheads="1"/>
          </p:cNvSpPr>
          <p:nvPr>
            <p:ph type="body" idx="1"/>
          </p:nvPr>
        </p:nvSpPr>
        <p:spPr>
          <a:xfrm>
            <a:off x="457200" y="1125538"/>
            <a:ext cx="8229600" cy="5000625"/>
          </a:xfrm>
        </p:spPr>
        <p:txBody>
          <a:bodyPr/>
          <a:lstStyle/>
          <a:p>
            <a:pPr marL="609600" indent="-609600" eaLnBrk="1" hangingPunct="1">
              <a:lnSpc>
                <a:spcPct val="80000"/>
              </a:lnSpc>
              <a:buFontTx/>
              <a:buNone/>
            </a:pPr>
            <a:r>
              <a:rPr lang="el-GR" sz="2400" smtClean="0"/>
              <a:t>   </a:t>
            </a:r>
            <a:r>
              <a:rPr lang="el-GR" sz="2400" b="1" smtClean="0">
                <a:solidFill>
                  <a:srgbClr val="FFFF00"/>
                </a:solidFill>
              </a:rPr>
              <a:t>Σύμφωνα με την σύγχρονη θεώρηση του γλαυκώματος, η ΕΟΠ δεν αποτελεί τον κύριο διαγνωστικό παράγοντα πλέον. Κατά σειρά οι παράμετροι που εξετάζονται για να αξιολογηθεί ένας πιθανά γλαυκωματικός ασθενής είναι</a:t>
            </a:r>
            <a:r>
              <a:rPr lang="en-US" sz="2400" b="1" smtClean="0">
                <a:solidFill>
                  <a:srgbClr val="FFFF00"/>
                </a:solidFill>
              </a:rPr>
              <a:t>: </a:t>
            </a:r>
            <a:endParaRPr lang="el-GR" sz="2400" b="1" smtClean="0">
              <a:solidFill>
                <a:srgbClr val="FFFF00"/>
              </a:solidFill>
            </a:endParaRPr>
          </a:p>
          <a:p>
            <a:pPr marL="609600" indent="-609600" eaLnBrk="1" hangingPunct="1">
              <a:lnSpc>
                <a:spcPct val="80000"/>
              </a:lnSpc>
              <a:buFontTx/>
              <a:buAutoNum type="arabicPeriod"/>
            </a:pPr>
            <a:r>
              <a:rPr lang="el-GR" sz="2400" b="1" smtClean="0">
                <a:solidFill>
                  <a:srgbClr val="FFFF00"/>
                </a:solidFill>
              </a:rPr>
              <a:t>Η εικόνα της οπτικής θηλής και των οπτικών ινών</a:t>
            </a:r>
          </a:p>
          <a:p>
            <a:pPr marL="609600" indent="-609600" eaLnBrk="1" hangingPunct="1">
              <a:lnSpc>
                <a:spcPct val="80000"/>
              </a:lnSpc>
              <a:buFontTx/>
              <a:buAutoNum type="arabicPeriod"/>
            </a:pPr>
            <a:r>
              <a:rPr lang="el-GR" sz="2400" b="1" smtClean="0">
                <a:solidFill>
                  <a:srgbClr val="FFFF00"/>
                </a:solidFill>
              </a:rPr>
              <a:t>Η κατάσταση των οπτικών πεδίων (περιμετρία)</a:t>
            </a:r>
          </a:p>
          <a:p>
            <a:pPr marL="609600" indent="-609600" eaLnBrk="1" hangingPunct="1">
              <a:lnSpc>
                <a:spcPct val="80000"/>
              </a:lnSpc>
              <a:buFontTx/>
              <a:buAutoNum type="arabicPeriod"/>
            </a:pPr>
            <a:r>
              <a:rPr lang="el-GR" sz="2400" b="1" smtClean="0">
                <a:solidFill>
                  <a:srgbClr val="FFFF00"/>
                </a:solidFill>
              </a:rPr>
              <a:t>Η τιμή της ΕΟΠ</a:t>
            </a:r>
          </a:p>
          <a:p>
            <a:pPr marL="609600" indent="-609600" eaLnBrk="1" hangingPunct="1">
              <a:lnSpc>
                <a:spcPct val="80000"/>
              </a:lnSpc>
              <a:buFontTx/>
              <a:buAutoNum type="arabicPeriod"/>
            </a:pPr>
            <a:r>
              <a:rPr lang="el-GR" sz="2400" b="1" smtClean="0">
                <a:solidFill>
                  <a:srgbClr val="FFFF00"/>
                </a:solidFill>
              </a:rPr>
              <a:t>Η κληρονομικότητα, η ηλικία, το κυκλοφορικό σύστημα του ασθενούς, η φυλή (Οι Αφρικανοί λόγω λεπτότερου κερατοειδούς δίνουν συχνά υποτιμημένες τιμές ΕΟΠ). </a:t>
            </a:r>
            <a:r>
              <a:rPr lang="el-GR" sz="2400" b="1" smtClean="0">
                <a:solidFill>
                  <a:srgbClr val="A50021"/>
                </a:solidFill>
              </a:rPr>
              <a:t>ΠΡΟΣΟΧΗ!!!</a:t>
            </a:r>
            <a:r>
              <a:rPr lang="el-GR" sz="2400" b="1" smtClean="0">
                <a:solidFill>
                  <a:srgbClr val="FFFF00"/>
                </a:solidFill>
              </a:rPr>
              <a:t> Τα περισσότερα τονόμετρα είναι καλιμπραρισμένα για πάχη κερατοειδούς 520-550 </a:t>
            </a:r>
            <a:r>
              <a:rPr lang="en-US" sz="2400" b="1" smtClean="0">
                <a:solidFill>
                  <a:srgbClr val="FFFF00"/>
                </a:solidFill>
              </a:rPr>
              <a:t>microns</a:t>
            </a:r>
            <a:r>
              <a:rPr lang="el-GR" sz="2400" b="1" smtClean="0">
                <a:solidFill>
                  <a:srgbClr val="FFFF00"/>
                </a:solidFill>
              </a:rPr>
              <a:t> και ακτίνες καμπυλότητας 7.70 – 8.00 </a:t>
            </a:r>
            <a:r>
              <a:rPr lang="en-US" sz="2400" b="1" smtClean="0">
                <a:solidFill>
                  <a:srgbClr val="FFFF00"/>
                </a:solidFill>
              </a:rPr>
              <a:t>mm.</a:t>
            </a:r>
            <a:endParaRPr lang="el-GR" sz="2400" b="1" smtClean="0">
              <a:solidFill>
                <a:srgbClr val="FFFF00"/>
              </a:solidFill>
            </a:endParaRPr>
          </a:p>
        </p:txBody>
      </p:sp>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contrast="10000"/>
                    </a14:imgEffect>
                  </a14:imgLayer>
                </a14:imgProps>
              </a:ext>
              <a:ext uri="{28A0092B-C50C-407E-A947-70E740481C1C}">
                <a14:useLocalDpi xmlns:a14="http://schemas.microsoft.com/office/drawing/2010/main" val="0"/>
              </a:ext>
            </a:extLst>
          </a:blip>
          <a:srcRect/>
          <a:stretch>
            <a:fillRect/>
          </a:stretch>
        </p:blipFill>
        <p:spPr bwMode="auto">
          <a:xfrm>
            <a:off x="827584" y="30298"/>
            <a:ext cx="7704856" cy="681908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98516428"/>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l-GR" sz="4000" b="1" dirty="0" err="1" smtClean="0">
                <a:solidFill>
                  <a:srgbClr val="C00000"/>
                </a:solidFill>
              </a:rPr>
              <a:t>Ενδοφθάλμια</a:t>
            </a:r>
            <a:r>
              <a:rPr lang="el-GR" sz="4000" b="1" dirty="0" smtClean="0">
                <a:solidFill>
                  <a:srgbClr val="C00000"/>
                </a:solidFill>
              </a:rPr>
              <a:t> πίεση κι </a:t>
            </a:r>
            <a:r>
              <a:rPr lang="el-GR" sz="4000" b="1" dirty="0" err="1" smtClean="0">
                <a:solidFill>
                  <a:srgbClr val="C00000"/>
                </a:solidFill>
              </a:rPr>
              <a:t>κερατοειδικό</a:t>
            </a:r>
            <a:r>
              <a:rPr lang="el-GR" sz="4000" b="1" dirty="0" smtClean="0">
                <a:solidFill>
                  <a:srgbClr val="C00000"/>
                </a:solidFill>
              </a:rPr>
              <a:t> πάχος</a:t>
            </a:r>
            <a:endParaRPr lang="el-GR" sz="4000"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0752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2350" y="1404937"/>
            <a:ext cx="8662138" cy="52120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347592553"/>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l-GR" sz="3600" b="1" dirty="0" smtClean="0">
                <a:solidFill>
                  <a:srgbClr val="C00000"/>
                </a:solidFill>
              </a:rPr>
              <a:t>ΚΕΡΑΤΟΕΙΔΙΚΗ ΥΣΤΕΡΗΣΗ- </a:t>
            </a:r>
            <a:r>
              <a:rPr lang="en-US" sz="3600" b="1" dirty="0" smtClean="0">
                <a:solidFill>
                  <a:srgbClr val="C00000"/>
                </a:solidFill>
              </a:rPr>
              <a:t>Ocular Response Analyzer (ORA)</a:t>
            </a:r>
            <a:endParaRPr lang="el-GR" sz="3600" b="1" dirty="0">
              <a:solidFill>
                <a:srgbClr val="C00000"/>
              </a:solidFill>
            </a:endParaRPr>
          </a:p>
        </p:txBody>
      </p:sp>
      <p:sp>
        <p:nvSpPr>
          <p:cNvPr id="3" name="Content Placeholder 2"/>
          <p:cNvSpPr>
            <a:spLocks noGrp="1"/>
          </p:cNvSpPr>
          <p:nvPr>
            <p:ph idx="1"/>
          </p:nvPr>
        </p:nvSpPr>
        <p:spPr>
          <a:xfrm>
            <a:off x="0" y="1340768"/>
            <a:ext cx="9144000" cy="5328592"/>
          </a:xfrm>
        </p:spPr>
        <p:txBody>
          <a:bodyPr/>
          <a:lstStyle/>
          <a:p>
            <a:r>
              <a:rPr lang="el-GR" sz="2400" dirty="0">
                <a:solidFill>
                  <a:schemeClr val="bg1"/>
                </a:solidFill>
              </a:rPr>
              <a:t>Το </a:t>
            </a:r>
            <a:r>
              <a:rPr lang="el-GR" sz="2400" dirty="0" err="1">
                <a:solidFill>
                  <a:srgbClr val="FFFF00"/>
                </a:solidFill>
              </a:rPr>
              <a:t>Ocular</a:t>
            </a:r>
            <a:r>
              <a:rPr lang="el-GR" sz="2400" dirty="0">
                <a:solidFill>
                  <a:srgbClr val="FFFF00"/>
                </a:solidFill>
              </a:rPr>
              <a:t> </a:t>
            </a:r>
            <a:r>
              <a:rPr lang="el-GR" sz="2400" dirty="0" err="1">
                <a:solidFill>
                  <a:srgbClr val="FFFF00"/>
                </a:solidFill>
              </a:rPr>
              <a:t>Response</a:t>
            </a:r>
            <a:r>
              <a:rPr lang="el-GR" sz="2400" dirty="0">
                <a:solidFill>
                  <a:srgbClr val="FFFF00"/>
                </a:solidFill>
              </a:rPr>
              <a:t> </a:t>
            </a:r>
            <a:r>
              <a:rPr lang="el-GR" sz="2400" dirty="0" err="1">
                <a:solidFill>
                  <a:srgbClr val="FFFF00"/>
                </a:solidFill>
              </a:rPr>
              <a:t>Analyzer</a:t>
            </a:r>
            <a:r>
              <a:rPr lang="el-GR" sz="2400" dirty="0">
                <a:solidFill>
                  <a:srgbClr val="FFFF00"/>
                </a:solidFill>
              </a:rPr>
              <a:t> (ORA) </a:t>
            </a:r>
            <a:r>
              <a:rPr lang="el-GR" sz="2400" dirty="0">
                <a:solidFill>
                  <a:schemeClr val="bg1"/>
                </a:solidFill>
              </a:rPr>
              <a:t>(</a:t>
            </a:r>
            <a:r>
              <a:rPr lang="el-GR" sz="2400" dirty="0" err="1">
                <a:solidFill>
                  <a:schemeClr val="bg1"/>
                </a:solidFill>
              </a:rPr>
              <a:t>Reichert</a:t>
            </a:r>
            <a:r>
              <a:rPr lang="el-GR" sz="2400" dirty="0">
                <a:solidFill>
                  <a:schemeClr val="bg1"/>
                </a:solidFill>
              </a:rPr>
              <a:t> </a:t>
            </a:r>
            <a:r>
              <a:rPr lang="el-GR" sz="2400" dirty="0" err="1" smtClean="0">
                <a:solidFill>
                  <a:schemeClr val="bg1"/>
                </a:solidFill>
              </a:rPr>
              <a:t>Inc</a:t>
            </a:r>
            <a:r>
              <a:rPr lang="en-US" sz="2400" dirty="0" smtClean="0">
                <a:solidFill>
                  <a:schemeClr val="bg1"/>
                </a:solidFill>
              </a:rPr>
              <a:t>)</a:t>
            </a:r>
            <a:r>
              <a:rPr lang="el-GR" sz="2400" dirty="0" smtClean="0">
                <a:solidFill>
                  <a:schemeClr val="bg1"/>
                </a:solidFill>
              </a:rPr>
              <a:t>,</a:t>
            </a:r>
            <a:r>
              <a:rPr lang="en-US" sz="2400" dirty="0" smtClean="0">
                <a:solidFill>
                  <a:schemeClr val="bg1"/>
                </a:solidFill>
              </a:rPr>
              <a:t> </a:t>
            </a:r>
            <a:r>
              <a:rPr lang="el-GR" sz="2400" dirty="0" smtClean="0">
                <a:solidFill>
                  <a:schemeClr val="bg1"/>
                </a:solidFill>
              </a:rPr>
              <a:t>αποτελεί μία </a:t>
            </a:r>
            <a:r>
              <a:rPr lang="el-GR" sz="2400" dirty="0">
                <a:solidFill>
                  <a:schemeClr val="bg1"/>
                </a:solidFill>
              </a:rPr>
              <a:t>συσκευή που μπορεί να μετρήσει τις </a:t>
            </a:r>
            <a:r>
              <a:rPr lang="el-GR" sz="2400" dirty="0" err="1" smtClean="0">
                <a:solidFill>
                  <a:schemeClr val="bg1"/>
                </a:solidFill>
              </a:rPr>
              <a:t>βιο</a:t>
            </a:r>
            <a:r>
              <a:rPr lang="el-GR" sz="2400" dirty="0" smtClean="0">
                <a:solidFill>
                  <a:schemeClr val="bg1"/>
                </a:solidFill>
              </a:rPr>
              <a:t>-μηχανικές </a:t>
            </a:r>
            <a:r>
              <a:rPr lang="el-GR" sz="2400" dirty="0">
                <a:solidFill>
                  <a:schemeClr val="bg1"/>
                </a:solidFill>
              </a:rPr>
              <a:t>ιδιότητες του κερατοειδούς </a:t>
            </a:r>
            <a:r>
              <a:rPr lang="el-GR" sz="2400" dirty="0" err="1">
                <a:solidFill>
                  <a:schemeClr val="bg1"/>
                </a:solidFill>
              </a:rPr>
              <a:t>in</a:t>
            </a:r>
            <a:r>
              <a:rPr lang="el-GR" sz="2400" dirty="0">
                <a:solidFill>
                  <a:schemeClr val="bg1"/>
                </a:solidFill>
              </a:rPr>
              <a:t> </a:t>
            </a:r>
            <a:r>
              <a:rPr lang="el-GR" sz="2400" dirty="0" err="1">
                <a:solidFill>
                  <a:schemeClr val="bg1"/>
                </a:solidFill>
              </a:rPr>
              <a:t>vivo</a:t>
            </a:r>
            <a:r>
              <a:rPr lang="el-GR" sz="2400" dirty="0" smtClean="0">
                <a:solidFill>
                  <a:schemeClr val="bg1"/>
                </a:solidFill>
              </a:rPr>
              <a:t>.. </a:t>
            </a:r>
            <a:r>
              <a:rPr lang="el-GR" sz="2400" dirty="0">
                <a:solidFill>
                  <a:schemeClr val="bg1"/>
                </a:solidFill>
              </a:rPr>
              <a:t>Το ORA χρησιμοποιεί μία βολή αέρα η οποία εξοστρακίζεται από τον κερατοειδή ενώ ταυτόχρονα μια ακτίνα υπέρυθρης ακτινοβολίας ανιχνεύει μεταβολές στο σχήμα του πρόσθιου κερατοειδούς κατά την διάρκεια της έσω και έξω </a:t>
            </a:r>
            <a:r>
              <a:rPr lang="el-GR" sz="2400" dirty="0" err="1">
                <a:solidFill>
                  <a:schemeClr val="bg1"/>
                </a:solidFill>
              </a:rPr>
              <a:t>επιπέδωσης</a:t>
            </a:r>
            <a:r>
              <a:rPr lang="el-GR" sz="2400" dirty="0">
                <a:solidFill>
                  <a:schemeClr val="bg1"/>
                </a:solidFill>
              </a:rPr>
              <a:t> του κερατοειδούς από τον αέρα. Ανάλυση των μετρήσεων που προκύπτουν επιτρέπουν </a:t>
            </a:r>
            <a:r>
              <a:rPr lang="el-GR" sz="2400" dirty="0" smtClean="0">
                <a:solidFill>
                  <a:schemeClr val="bg1"/>
                </a:solidFill>
              </a:rPr>
              <a:t>υπολογισμούς </a:t>
            </a:r>
            <a:r>
              <a:rPr lang="el-GR" sz="2400" dirty="0">
                <a:solidFill>
                  <a:schemeClr val="bg1"/>
                </a:solidFill>
              </a:rPr>
              <a:t>σημαντικών πληροφοριών. Η </a:t>
            </a:r>
            <a:r>
              <a:rPr lang="el-GR" sz="2400" dirty="0" err="1">
                <a:solidFill>
                  <a:schemeClr val="bg1"/>
                </a:solidFill>
              </a:rPr>
              <a:t>Κερατοειδική</a:t>
            </a:r>
            <a:r>
              <a:rPr lang="el-GR" sz="2400" dirty="0">
                <a:solidFill>
                  <a:schemeClr val="bg1"/>
                </a:solidFill>
              </a:rPr>
              <a:t> Υστέρηση (CH-</a:t>
            </a:r>
            <a:r>
              <a:rPr lang="el-GR" sz="2400" dirty="0" err="1">
                <a:solidFill>
                  <a:schemeClr val="bg1"/>
                </a:solidFill>
              </a:rPr>
              <a:t>Cornea</a:t>
            </a:r>
            <a:r>
              <a:rPr lang="el-GR" sz="2400" dirty="0">
                <a:solidFill>
                  <a:schemeClr val="bg1"/>
                </a:solidFill>
              </a:rPr>
              <a:t>l Hysteresis) υπολογίζεται ως η διαφορά της πίεσης της βολής του αέρα μεταξύ της έσω και έξω </a:t>
            </a:r>
            <a:r>
              <a:rPr lang="el-GR" sz="2400" dirty="0" smtClean="0">
                <a:solidFill>
                  <a:schemeClr val="bg1"/>
                </a:solidFill>
              </a:rPr>
              <a:t>επιπέδωσης. Η </a:t>
            </a:r>
            <a:r>
              <a:rPr lang="en-US" sz="2400" dirty="0">
                <a:solidFill>
                  <a:schemeClr val="bg1"/>
                </a:solidFill>
              </a:rPr>
              <a:t>CH </a:t>
            </a:r>
            <a:r>
              <a:rPr lang="el-GR" sz="2400" dirty="0">
                <a:solidFill>
                  <a:schemeClr val="bg1"/>
                </a:solidFill>
              </a:rPr>
              <a:t>μεταβάλλεται σημαντικά σε διάφορες παθήσεις </a:t>
            </a:r>
            <a:r>
              <a:rPr lang="el-GR" sz="2400" dirty="0" smtClean="0">
                <a:solidFill>
                  <a:schemeClr val="bg1"/>
                </a:solidFill>
              </a:rPr>
              <a:t>του κερατοειδούς. Επίσης </a:t>
            </a:r>
            <a:r>
              <a:rPr lang="el-GR" sz="2400" dirty="0">
                <a:solidFill>
                  <a:schemeClr val="bg1"/>
                </a:solidFill>
              </a:rPr>
              <a:t>η μέτρηση της </a:t>
            </a:r>
            <a:r>
              <a:rPr lang="en-US" sz="2400" dirty="0">
                <a:solidFill>
                  <a:schemeClr val="bg1"/>
                </a:solidFill>
              </a:rPr>
              <a:t>CH </a:t>
            </a:r>
            <a:r>
              <a:rPr lang="el-GR" sz="2400" dirty="0">
                <a:solidFill>
                  <a:schemeClr val="bg1"/>
                </a:solidFill>
              </a:rPr>
              <a:t>αποδίδει καλύτερα την </a:t>
            </a:r>
            <a:r>
              <a:rPr lang="el-GR" sz="2400" dirty="0" smtClean="0">
                <a:solidFill>
                  <a:schemeClr val="bg1"/>
                </a:solidFill>
              </a:rPr>
              <a:t> </a:t>
            </a:r>
            <a:r>
              <a:rPr lang="el-GR" sz="2400" dirty="0">
                <a:solidFill>
                  <a:schemeClr val="bg1"/>
                </a:solidFill>
              </a:rPr>
              <a:t>συμμετοχή της </a:t>
            </a:r>
            <a:r>
              <a:rPr lang="el-GR" sz="2400" dirty="0" err="1">
                <a:solidFill>
                  <a:schemeClr val="bg1"/>
                </a:solidFill>
              </a:rPr>
              <a:t>κερατοειδικής</a:t>
            </a:r>
            <a:r>
              <a:rPr lang="el-GR" sz="2400" dirty="0">
                <a:solidFill>
                  <a:schemeClr val="bg1"/>
                </a:solidFill>
              </a:rPr>
              <a:t> αντίστασης στην </a:t>
            </a:r>
            <a:r>
              <a:rPr lang="el-GR" sz="2400" dirty="0" smtClean="0">
                <a:solidFill>
                  <a:schemeClr val="bg1"/>
                </a:solidFill>
              </a:rPr>
              <a:t>ΕΟΠ .</a:t>
            </a:r>
            <a:endParaRPr lang="el-GR" sz="2400" dirty="0">
              <a:solidFill>
                <a:schemeClr val="bg1"/>
              </a:solidFill>
            </a:endParaRPr>
          </a:p>
        </p:txBody>
      </p:sp>
    </p:spTree>
    <p:extLst>
      <p:ext uri="{BB962C8B-B14F-4D97-AF65-F5344CB8AC3E}">
        <p14:creationId xmlns:p14="http://schemas.microsoft.com/office/powerpoint/2010/main" val="1778146626"/>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22114"/>
          </a:xfrm>
        </p:spPr>
        <p:txBody>
          <a:bodyPr/>
          <a:lstStyle/>
          <a:p>
            <a:r>
              <a:rPr lang="el-GR" sz="3600" b="1" dirty="0">
                <a:solidFill>
                  <a:srgbClr val="C00000"/>
                </a:solidFill>
              </a:rPr>
              <a:t>ΚΕΡΑΤΟΕΙΔΙΚΗ ΥΣΤΕΡΗΣΗ- </a:t>
            </a:r>
            <a:r>
              <a:rPr lang="en-US" sz="3600" b="1" dirty="0">
                <a:solidFill>
                  <a:srgbClr val="C00000"/>
                </a:solidFill>
              </a:rPr>
              <a:t>Ocular Response Analyzer (ORA)</a:t>
            </a:r>
            <a:endParaRPr lang="el-GR" sz="3600" b="1" dirty="0">
              <a:solidFill>
                <a:srgbClr val="C00000"/>
              </a:solidFill>
            </a:endParaRPr>
          </a:p>
        </p:txBody>
      </p:sp>
      <p:sp>
        <p:nvSpPr>
          <p:cNvPr id="3" name="Content Placeholder 2"/>
          <p:cNvSpPr>
            <a:spLocks noGrp="1"/>
          </p:cNvSpPr>
          <p:nvPr>
            <p:ph idx="1"/>
          </p:nvPr>
        </p:nvSpPr>
        <p:spPr>
          <a:xfrm>
            <a:off x="457200" y="1340768"/>
            <a:ext cx="8229600" cy="5184576"/>
          </a:xfrm>
        </p:spPr>
        <p:txBody>
          <a:bodyPr/>
          <a:lstStyle/>
          <a:p>
            <a:r>
              <a:rPr lang="el-GR" sz="2400" b="1" dirty="0">
                <a:solidFill>
                  <a:schemeClr val="bg1"/>
                </a:solidFill>
              </a:rPr>
              <a:t>Τ</a:t>
            </a:r>
            <a:r>
              <a:rPr lang="el-GR" sz="2400" b="1" dirty="0" smtClean="0">
                <a:solidFill>
                  <a:schemeClr val="bg1"/>
                </a:solidFill>
              </a:rPr>
              <a:t>ιμές </a:t>
            </a:r>
            <a:r>
              <a:rPr lang="el-GR" sz="2400" b="1" dirty="0">
                <a:solidFill>
                  <a:schemeClr val="bg1"/>
                </a:solidFill>
              </a:rPr>
              <a:t>υστέρησης μπορούν να παραχθούν με διαφορετικούς συνδυασμούς </a:t>
            </a:r>
            <a:r>
              <a:rPr lang="el-GR" sz="2400" b="1" dirty="0" err="1">
                <a:solidFill>
                  <a:schemeClr val="bg1"/>
                </a:solidFill>
              </a:rPr>
              <a:t>κερατοειδικού</a:t>
            </a:r>
            <a:r>
              <a:rPr lang="el-GR" sz="2400" b="1" dirty="0">
                <a:solidFill>
                  <a:schemeClr val="bg1"/>
                </a:solidFill>
              </a:rPr>
              <a:t> πάχους, </a:t>
            </a:r>
            <a:r>
              <a:rPr lang="el-GR" sz="2400" b="1" dirty="0" err="1">
                <a:solidFill>
                  <a:schemeClr val="bg1"/>
                </a:solidFill>
              </a:rPr>
              <a:t>κερατοειδικής</a:t>
            </a:r>
            <a:r>
              <a:rPr lang="el-GR" sz="2400" b="1" dirty="0">
                <a:solidFill>
                  <a:schemeClr val="bg1"/>
                </a:solidFill>
              </a:rPr>
              <a:t> σκληρότητας, πάχους , ΕΟΠ και ενυδάτωσης. Για αυτό γίνεται χρήση και </a:t>
            </a:r>
            <a:r>
              <a:rPr lang="el-GR" sz="2400" b="1" dirty="0" err="1">
                <a:solidFill>
                  <a:schemeClr val="bg1"/>
                </a:solidFill>
              </a:rPr>
              <a:t>μιάς</a:t>
            </a:r>
            <a:r>
              <a:rPr lang="el-GR" sz="2400" b="1" dirty="0">
                <a:solidFill>
                  <a:schemeClr val="bg1"/>
                </a:solidFill>
              </a:rPr>
              <a:t> </a:t>
            </a:r>
            <a:r>
              <a:rPr lang="el-GR" sz="2400" b="1" dirty="0" err="1">
                <a:solidFill>
                  <a:schemeClr val="bg1"/>
                </a:solidFill>
              </a:rPr>
              <a:t>αλλης</a:t>
            </a:r>
            <a:r>
              <a:rPr lang="el-GR" sz="2400" b="1" dirty="0">
                <a:solidFill>
                  <a:schemeClr val="bg1"/>
                </a:solidFill>
              </a:rPr>
              <a:t> παραμέτρου , του δείκτη </a:t>
            </a:r>
            <a:r>
              <a:rPr lang="el-GR" sz="2400" b="1" dirty="0" err="1">
                <a:solidFill>
                  <a:schemeClr val="bg1"/>
                </a:solidFill>
              </a:rPr>
              <a:t>κερατοειδικής</a:t>
            </a:r>
            <a:r>
              <a:rPr lang="el-GR" sz="2400" b="1" dirty="0">
                <a:solidFill>
                  <a:schemeClr val="bg1"/>
                </a:solidFill>
              </a:rPr>
              <a:t> αντίστασης (</a:t>
            </a:r>
            <a:r>
              <a:rPr lang="el-GR" sz="2400" b="1" dirty="0" err="1">
                <a:solidFill>
                  <a:schemeClr val="bg1"/>
                </a:solidFill>
              </a:rPr>
              <a:t>Corneal</a:t>
            </a:r>
            <a:r>
              <a:rPr lang="el-GR" sz="2400" b="1" dirty="0">
                <a:solidFill>
                  <a:schemeClr val="bg1"/>
                </a:solidFill>
              </a:rPr>
              <a:t> </a:t>
            </a:r>
            <a:r>
              <a:rPr lang="el-GR" sz="2400" b="1" dirty="0" err="1">
                <a:solidFill>
                  <a:schemeClr val="bg1"/>
                </a:solidFill>
              </a:rPr>
              <a:t>Resistance</a:t>
            </a:r>
            <a:r>
              <a:rPr lang="el-GR" sz="2400" b="1" dirty="0">
                <a:solidFill>
                  <a:schemeClr val="bg1"/>
                </a:solidFill>
              </a:rPr>
              <a:t> </a:t>
            </a:r>
            <a:r>
              <a:rPr lang="el-GR" sz="2400" b="1" dirty="0" err="1">
                <a:solidFill>
                  <a:schemeClr val="bg1"/>
                </a:solidFill>
              </a:rPr>
              <a:t>Factor</a:t>
            </a:r>
            <a:r>
              <a:rPr lang="el-GR" sz="2400" b="1" dirty="0">
                <a:solidFill>
                  <a:schemeClr val="bg1"/>
                </a:solidFill>
              </a:rPr>
              <a:t>), χρησιμοποιώντας την φόρμουλα (P1 – kP2), όπου το  k είναι μια σταθερά η οποία αναπτύχθηκε εμπειρικά κατά τέτοιο τρόπο ώστε το k να επηρεάζεται περισσότερο από το κεντρικό </a:t>
            </a:r>
            <a:r>
              <a:rPr lang="el-GR" sz="2400" b="1" dirty="0" err="1">
                <a:solidFill>
                  <a:schemeClr val="bg1"/>
                </a:solidFill>
              </a:rPr>
              <a:t>κερατοειδικό</a:t>
            </a:r>
            <a:r>
              <a:rPr lang="el-GR" sz="2400" b="1" dirty="0">
                <a:solidFill>
                  <a:schemeClr val="bg1"/>
                </a:solidFill>
              </a:rPr>
              <a:t> πάχος (CCT) παρά από την CH. Κατά αυτόν τον τρόπο, ο δείκτης CRF αποτελεί μία μέτρηση που επηρεάζεται λιγότερο από την ΕΟΠ. </a:t>
            </a:r>
          </a:p>
        </p:txBody>
      </p:sp>
    </p:spTree>
    <p:extLst>
      <p:ext uri="{BB962C8B-B14F-4D97-AF65-F5344CB8AC3E}">
        <p14:creationId xmlns:p14="http://schemas.microsoft.com/office/powerpoint/2010/main" val="261417582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994122"/>
          </a:xfrm>
        </p:spPr>
        <p:txBody>
          <a:bodyPr/>
          <a:lstStyle/>
          <a:p>
            <a:r>
              <a:rPr lang="el-GR" sz="3600" b="1" dirty="0">
                <a:solidFill>
                  <a:srgbClr val="C00000"/>
                </a:solidFill>
              </a:rPr>
              <a:t>ΚΕΡΑΤΟΕΙΔΙΚΗ ΥΣΤΕΡΗΣΗ- </a:t>
            </a:r>
            <a:r>
              <a:rPr lang="en-US" sz="3600" b="1" dirty="0">
                <a:solidFill>
                  <a:srgbClr val="C00000"/>
                </a:solidFill>
              </a:rPr>
              <a:t>Ocular Response Analyzer (ORA)</a:t>
            </a:r>
            <a:endParaRPr lang="el-GR" sz="3600" b="1" dirty="0">
              <a:solidFill>
                <a:srgbClr val="C00000"/>
              </a:solidFill>
            </a:endParaRPr>
          </a:p>
        </p:txBody>
      </p:sp>
      <p:pic>
        <p:nvPicPr>
          <p:cNvPr id="4" name="Content Placeholder 3" descr="https://iconlasik.com/images/pre-lasik.png"/>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24036" y="1340768"/>
            <a:ext cx="4032448" cy="2736304"/>
          </a:xfrm>
          <a:prstGeom prst="rect">
            <a:avLst/>
          </a:prstGeom>
          <a:noFill/>
          <a:ln>
            <a:noFill/>
          </a:ln>
        </p:spPr>
      </p:pic>
      <p:pic>
        <p:nvPicPr>
          <p:cNvPr id="1054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843809" y="2996952"/>
            <a:ext cx="6300192" cy="3861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04409490"/>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smtClean="0">
                <a:solidFill>
                  <a:srgbClr val="FF0000"/>
                </a:solidFill>
              </a:rPr>
              <a:t>LINK TO TEXT </a:t>
            </a:r>
            <a:endParaRPr lang="el-GR" b="1" dirty="0">
              <a:solidFill>
                <a:srgbClr val="FF0000"/>
              </a:solidFill>
            </a:endParaRPr>
          </a:p>
        </p:txBody>
      </p:sp>
      <p:sp>
        <p:nvSpPr>
          <p:cNvPr id="3" name="Content Placeholder 2"/>
          <p:cNvSpPr>
            <a:spLocks noGrp="1"/>
          </p:cNvSpPr>
          <p:nvPr>
            <p:ph idx="1"/>
          </p:nvPr>
        </p:nvSpPr>
        <p:spPr/>
        <p:txBody>
          <a:bodyPr/>
          <a:lstStyle/>
          <a:p>
            <a:r>
              <a:rPr lang="en-US" dirty="0">
                <a:hlinkClick r:id="rId2"/>
              </a:rPr>
              <a:t>https://themighty.com/2016/10/explaining-low-vision-and-legal-blindness</a:t>
            </a:r>
            <a:r>
              <a:rPr lang="en-US" dirty="0" smtClean="0">
                <a:hlinkClick r:id="rId2"/>
              </a:rPr>
              <a:t>/</a:t>
            </a:r>
            <a:endParaRPr lang="en-US" dirty="0" smtClean="0"/>
          </a:p>
          <a:p>
            <a:endParaRPr lang="el-GR" dirty="0"/>
          </a:p>
        </p:txBody>
      </p:sp>
    </p:spTree>
    <p:extLst>
      <p:ext uri="{BB962C8B-B14F-4D97-AF65-F5344CB8AC3E}">
        <p14:creationId xmlns:p14="http://schemas.microsoft.com/office/powerpoint/2010/main" val="3358372508"/>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20" y="260648"/>
            <a:ext cx="8784976" cy="706090"/>
          </a:xfrm>
        </p:spPr>
        <p:txBody>
          <a:bodyPr/>
          <a:lstStyle/>
          <a:p>
            <a:r>
              <a:rPr lang="el-GR" sz="3200" b="1" dirty="0" smtClean="0">
                <a:solidFill>
                  <a:srgbClr val="C00000"/>
                </a:solidFill>
              </a:rPr>
              <a:t>ΕΟΠ-ΚΕΡΑΤΟΚΩΝΟΣ ΚΑΙ ΥΣΤΕΡΗΣΗ</a:t>
            </a:r>
            <a:endParaRPr lang="el-GR" sz="3200" b="1" dirty="0">
              <a:solidFill>
                <a:srgbClr val="C00000"/>
              </a:solidFill>
            </a:endParaRPr>
          </a:p>
        </p:txBody>
      </p:sp>
      <p:pic>
        <p:nvPicPr>
          <p:cNvPr id="106498" name="Picture 2"/>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0" y="980728"/>
            <a:ext cx="9144000" cy="46805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extBox 3"/>
          <p:cNvSpPr txBox="1"/>
          <p:nvPr/>
        </p:nvSpPr>
        <p:spPr>
          <a:xfrm>
            <a:off x="251520" y="5877272"/>
            <a:ext cx="8435323" cy="830997"/>
          </a:xfrm>
          <a:prstGeom prst="rect">
            <a:avLst/>
          </a:prstGeom>
          <a:noFill/>
        </p:spPr>
        <p:txBody>
          <a:bodyPr wrap="none" rtlCol="0">
            <a:spAutoFit/>
          </a:bodyPr>
          <a:lstStyle/>
          <a:p>
            <a:r>
              <a:rPr lang="el-GR" sz="2400" b="1" dirty="0">
                <a:solidFill>
                  <a:srgbClr val="FFC000"/>
                </a:solidFill>
              </a:rPr>
              <a:t>Τιμές CH και ΕΟΠ σε φυσιολογικούς και </a:t>
            </a:r>
            <a:r>
              <a:rPr lang="el-GR" sz="2400" b="1" dirty="0" err="1" smtClean="0">
                <a:solidFill>
                  <a:srgbClr val="FFC000"/>
                </a:solidFill>
              </a:rPr>
              <a:t>κερατοκωνικούς</a:t>
            </a:r>
            <a:endParaRPr lang="el-GR" sz="2400" b="1" dirty="0" smtClean="0">
              <a:solidFill>
                <a:srgbClr val="FFC000"/>
              </a:solidFill>
            </a:endParaRPr>
          </a:p>
          <a:p>
            <a:r>
              <a:rPr lang="el-GR" sz="2400" b="1" dirty="0" smtClean="0">
                <a:solidFill>
                  <a:srgbClr val="FFC000"/>
                </a:solidFill>
              </a:rPr>
              <a:t> </a:t>
            </a:r>
            <a:r>
              <a:rPr lang="el-GR" sz="2400" b="1" dirty="0">
                <a:solidFill>
                  <a:srgbClr val="FFC000"/>
                </a:solidFill>
              </a:rPr>
              <a:t>ασθενείς </a:t>
            </a:r>
            <a:r>
              <a:rPr lang="el-GR" dirty="0"/>
              <a:t>.</a:t>
            </a:r>
          </a:p>
        </p:txBody>
      </p:sp>
    </p:spTree>
    <p:extLst>
      <p:ext uri="{BB962C8B-B14F-4D97-AF65-F5344CB8AC3E}">
        <p14:creationId xmlns:p14="http://schemas.microsoft.com/office/powerpoint/2010/main" val="150786652"/>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706090"/>
          </a:xfrm>
        </p:spPr>
        <p:txBody>
          <a:bodyPr/>
          <a:lstStyle/>
          <a:p>
            <a:r>
              <a:rPr lang="el-GR" b="1" dirty="0" smtClean="0">
                <a:solidFill>
                  <a:srgbClr val="C00000"/>
                </a:solidFill>
              </a:rPr>
              <a:t>ΟΠΤΙΚΑ ΠΕΔΙΑ – </a:t>
            </a:r>
            <a:r>
              <a:rPr lang="en-US" b="1" dirty="0" smtClean="0">
                <a:solidFill>
                  <a:srgbClr val="C00000"/>
                </a:solidFill>
              </a:rPr>
              <a:t>NORMAL </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1618"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10000" contrast="48000"/>
                    </a14:imgEffect>
                  </a14:imgLayer>
                </a14:imgProps>
              </a:ext>
              <a:ext uri="{28A0092B-C50C-407E-A947-70E740481C1C}">
                <a14:useLocalDpi xmlns:a14="http://schemas.microsoft.com/office/drawing/2010/main" val="0"/>
              </a:ext>
            </a:extLst>
          </a:blip>
          <a:srcRect/>
          <a:stretch>
            <a:fillRect/>
          </a:stretch>
        </p:blipFill>
        <p:spPr bwMode="auto">
          <a:xfrm>
            <a:off x="827584" y="872180"/>
            <a:ext cx="7200800" cy="579033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389342276"/>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37920"/>
          </a:xfrm>
        </p:spPr>
        <p:txBody>
          <a:bodyPr/>
          <a:lstStyle/>
          <a:p>
            <a:r>
              <a:rPr lang="en-US" b="1" dirty="0" smtClean="0">
                <a:solidFill>
                  <a:srgbClr val="C00000"/>
                </a:solidFill>
              </a:rPr>
              <a:t>EARLY GLAUCOMA</a:t>
            </a:r>
            <a:endParaRPr lang="el-GR"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2642" name="Picture 2"/>
          <p:cNvPicPr>
            <a:picLocks noChangeAspect="1" noChangeArrowheads="1"/>
          </p:cNvPicPr>
          <p:nvPr/>
        </p:nvPicPr>
        <p:blipFill>
          <a:blip r:embed="rId2">
            <a:extLst>
              <a:ext uri="{BEBA8EAE-BF5A-486C-A8C5-ECC9F3942E4B}">
                <a14:imgProps xmlns:a14="http://schemas.microsoft.com/office/drawing/2010/main">
                  <a14:imgLayer r:embed="rId3">
                    <a14:imgEffect>
                      <a14:brightnessContrast bright="-5000" contrast="16000"/>
                    </a14:imgEffect>
                  </a14:imgLayer>
                </a14:imgProps>
              </a:ext>
              <a:ext uri="{28A0092B-C50C-407E-A947-70E740481C1C}">
                <a14:useLocalDpi xmlns:a14="http://schemas.microsoft.com/office/drawing/2010/main" val="0"/>
              </a:ext>
            </a:extLst>
          </a:blip>
          <a:srcRect/>
          <a:stretch>
            <a:fillRect/>
          </a:stretch>
        </p:blipFill>
        <p:spPr bwMode="auto">
          <a:xfrm>
            <a:off x="1115616" y="1112558"/>
            <a:ext cx="6840760" cy="548479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4255902399"/>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850106"/>
          </a:xfrm>
        </p:spPr>
        <p:txBody>
          <a:bodyPr/>
          <a:lstStyle/>
          <a:p>
            <a:r>
              <a:rPr lang="en-US" sz="4800" b="1" dirty="0" smtClean="0">
                <a:solidFill>
                  <a:srgbClr val="C00000"/>
                </a:solidFill>
              </a:rPr>
              <a:t>Advanced Glaucoma</a:t>
            </a:r>
            <a:endParaRPr lang="el-GR" sz="4800"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366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3" y="1124744"/>
            <a:ext cx="8712968" cy="550731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2719405182"/>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4800" b="1" dirty="0" smtClean="0">
                <a:solidFill>
                  <a:srgbClr val="C00000"/>
                </a:solidFill>
              </a:rPr>
              <a:t>Extreme Glaucoma</a:t>
            </a:r>
            <a:endParaRPr lang="el-GR" sz="4800" b="1" dirty="0">
              <a:solidFill>
                <a:srgbClr val="C00000"/>
              </a:solidFill>
            </a:endParaRPr>
          </a:p>
        </p:txBody>
      </p:sp>
      <p:sp>
        <p:nvSpPr>
          <p:cNvPr id="3" name="Content Placeholder 2"/>
          <p:cNvSpPr>
            <a:spLocks noGrp="1"/>
          </p:cNvSpPr>
          <p:nvPr>
            <p:ph idx="1"/>
          </p:nvPr>
        </p:nvSpPr>
        <p:spPr/>
        <p:txBody>
          <a:bodyPr/>
          <a:lstStyle/>
          <a:p>
            <a:endParaRPr lang="el-GR" dirty="0"/>
          </a:p>
        </p:txBody>
      </p:sp>
      <p:pic>
        <p:nvPicPr>
          <p:cNvPr id="11469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73655" y="1228148"/>
            <a:ext cx="8374809" cy="51531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249204944"/>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p:txBody>
          <a:bodyPr/>
          <a:lstStyle/>
          <a:p>
            <a:pPr eaLnBrk="1" hangingPunct="1"/>
            <a:r>
              <a:rPr lang="el-GR" b="1" smtClean="0">
                <a:solidFill>
                  <a:srgbClr val="FF3300"/>
                </a:solidFill>
              </a:rPr>
              <a:t>ΧΡΟΝΙΟ ΓΛΑΥΚΩΜΑ</a:t>
            </a:r>
          </a:p>
        </p:txBody>
      </p:sp>
      <p:sp>
        <p:nvSpPr>
          <p:cNvPr id="51203" name="Rectangle 3"/>
          <p:cNvSpPr>
            <a:spLocks noGrp="1" noChangeArrowheads="1"/>
          </p:cNvSpPr>
          <p:nvPr>
            <p:ph type="body" idx="1"/>
          </p:nvPr>
        </p:nvSpPr>
        <p:spPr>
          <a:xfrm>
            <a:off x="285750" y="1357313"/>
            <a:ext cx="8501063" cy="4929187"/>
          </a:xfrm>
        </p:spPr>
        <p:txBody>
          <a:bodyPr/>
          <a:lstStyle/>
          <a:p>
            <a:pPr eaLnBrk="1" hangingPunct="1">
              <a:buFontTx/>
              <a:buNone/>
              <a:defRPr/>
            </a:pPr>
            <a:r>
              <a:rPr lang="el-GR" sz="2400" b="1" i="1" dirty="0" smtClean="0">
                <a:solidFill>
                  <a:srgbClr val="A50021"/>
                </a:solidFill>
              </a:rPr>
              <a:t>ΘΕΡΑΠΕΙΑ</a:t>
            </a:r>
            <a:r>
              <a:rPr lang="en-US" sz="2400" b="1" i="1" dirty="0" smtClean="0">
                <a:solidFill>
                  <a:srgbClr val="A50021"/>
                </a:solidFill>
              </a:rPr>
              <a:t>:</a:t>
            </a:r>
          </a:p>
          <a:p>
            <a:pPr marL="514350" indent="-514350" eaLnBrk="1" hangingPunct="1">
              <a:buFontTx/>
              <a:buAutoNum type="alphaUcParenR"/>
              <a:defRPr/>
            </a:pPr>
            <a:r>
              <a:rPr lang="el-GR" sz="2800" b="1" i="1" dirty="0" smtClean="0">
                <a:solidFill>
                  <a:srgbClr val="FFC000"/>
                </a:solidFill>
              </a:rPr>
              <a:t>Φαρμακευτική</a:t>
            </a:r>
            <a:r>
              <a:rPr lang="en-US" sz="2400" b="1" i="1" dirty="0" smtClean="0">
                <a:solidFill>
                  <a:srgbClr val="A50021"/>
                </a:solidFill>
              </a:rPr>
              <a:t>: </a:t>
            </a:r>
            <a:r>
              <a:rPr lang="el-GR" sz="2400" b="1" i="1" dirty="0" err="1" smtClean="0">
                <a:solidFill>
                  <a:schemeClr val="bg1"/>
                </a:solidFill>
              </a:rPr>
              <a:t>Εχει</a:t>
            </a:r>
            <a:r>
              <a:rPr lang="el-GR" sz="2400" b="1" i="1" dirty="0" smtClean="0">
                <a:solidFill>
                  <a:schemeClr val="bg1"/>
                </a:solidFill>
              </a:rPr>
              <a:t> ως κύριο στόχο την μείωση της ΕΟΠ στον οφθαλμό. Κύριες ουσίες που χρησιμοποιούνται είναι οι </a:t>
            </a:r>
            <a:r>
              <a:rPr lang="el-GR" sz="2400" b="1" i="1" dirty="0" err="1" smtClean="0">
                <a:solidFill>
                  <a:schemeClr val="bg1"/>
                </a:solidFill>
              </a:rPr>
              <a:t>προσταγλανδίνες</a:t>
            </a:r>
            <a:r>
              <a:rPr lang="el-GR" sz="2400" b="1" i="1" dirty="0" smtClean="0">
                <a:solidFill>
                  <a:schemeClr val="bg1"/>
                </a:solidFill>
              </a:rPr>
              <a:t> που αυξάνουν την  αποχέτευση του υδατοειδούς (π.χ. </a:t>
            </a:r>
            <a:r>
              <a:rPr lang="en-US" sz="2400" b="1" i="1" dirty="0" err="1" smtClean="0">
                <a:solidFill>
                  <a:schemeClr val="bg1"/>
                </a:solidFill>
              </a:rPr>
              <a:t>Xalatan</a:t>
            </a:r>
            <a:r>
              <a:rPr lang="en-US" sz="2400" b="1" i="1" dirty="0" smtClean="0">
                <a:solidFill>
                  <a:schemeClr val="bg1"/>
                </a:solidFill>
              </a:rPr>
              <a:t>) </a:t>
            </a:r>
            <a:r>
              <a:rPr lang="el-GR" sz="2400" b="1" i="1" dirty="0" smtClean="0">
                <a:solidFill>
                  <a:schemeClr val="bg1"/>
                </a:solidFill>
              </a:rPr>
              <a:t>οι οποίες συχνά συνδυάζονται με μη επιλεκτικούς β-αναστολείς (π.χ. </a:t>
            </a:r>
            <a:r>
              <a:rPr lang="el-GR" sz="2400" b="1" i="1" dirty="0" err="1" smtClean="0">
                <a:solidFill>
                  <a:schemeClr val="bg1"/>
                </a:solidFill>
              </a:rPr>
              <a:t>τιμολόλη</a:t>
            </a:r>
            <a:r>
              <a:rPr lang="el-GR" sz="2400" b="1" i="1" dirty="0" smtClean="0">
                <a:solidFill>
                  <a:schemeClr val="bg1"/>
                </a:solidFill>
              </a:rPr>
              <a:t>) που μειώνουν την παραγωγή του υδατοειδούς (π.χ. </a:t>
            </a:r>
            <a:r>
              <a:rPr lang="en-US" sz="2400" b="1" i="1" dirty="0" err="1" smtClean="0">
                <a:solidFill>
                  <a:schemeClr val="bg1"/>
                </a:solidFill>
              </a:rPr>
              <a:t>Xalacom</a:t>
            </a:r>
            <a:r>
              <a:rPr lang="en-US" sz="2400" b="1" i="1" dirty="0" smtClean="0">
                <a:solidFill>
                  <a:schemeClr val="bg1"/>
                </a:solidFill>
              </a:rPr>
              <a:t>). E</a:t>
            </a:r>
            <a:r>
              <a:rPr lang="el-GR" sz="2400" b="1" i="1" dirty="0" err="1" smtClean="0">
                <a:solidFill>
                  <a:schemeClr val="bg1"/>
                </a:solidFill>
              </a:rPr>
              <a:t>πίσης</a:t>
            </a:r>
            <a:r>
              <a:rPr lang="el-GR" sz="2400" b="1" i="1" dirty="0" smtClean="0">
                <a:solidFill>
                  <a:schemeClr val="bg1"/>
                </a:solidFill>
              </a:rPr>
              <a:t> υπάρχουν κολλύρια όπως το </a:t>
            </a:r>
            <a:r>
              <a:rPr lang="en-US" sz="2400" b="1" i="1" dirty="0" err="1" smtClean="0">
                <a:solidFill>
                  <a:schemeClr val="bg1"/>
                </a:solidFill>
              </a:rPr>
              <a:t>Cosopt</a:t>
            </a:r>
            <a:r>
              <a:rPr lang="en-US" sz="2400" b="1" i="1" dirty="0" smtClean="0">
                <a:solidFill>
                  <a:schemeClr val="bg1"/>
                </a:solidFill>
              </a:rPr>
              <a:t> </a:t>
            </a:r>
            <a:r>
              <a:rPr lang="el-GR" sz="2400" b="1" i="1" dirty="0" smtClean="0">
                <a:solidFill>
                  <a:schemeClr val="bg1"/>
                </a:solidFill>
              </a:rPr>
              <a:t>που συνδυάζουν αναστολείς </a:t>
            </a:r>
            <a:r>
              <a:rPr lang="el-GR" sz="2400" b="1" i="1" dirty="0" err="1" smtClean="0">
                <a:solidFill>
                  <a:schemeClr val="bg1"/>
                </a:solidFill>
              </a:rPr>
              <a:t>καρβονικής</a:t>
            </a:r>
            <a:r>
              <a:rPr lang="el-GR" sz="2400" b="1" i="1" dirty="0" smtClean="0">
                <a:solidFill>
                  <a:schemeClr val="bg1"/>
                </a:solidFill>
              </a:rPr>
              <a:t> </a:t>
            </a:r>
            <a:r>
              <a:rPr lang="el-GR" sz="2400" b="1" i="1" dirty="0" err="1" smtClean="0">
                <a:solidFill>
                  <a:schemeClr val="bg1"/>
                </a:solidFill>
              </a:rPr>
              <a:t>ανυδράσης</a:t>
            </a:r>
            <a:r>
              <a:rPr lang="el-GR" sz="2400" b="1" i="1" dirty="0" smtClean="0">
                <a:solidFill>
                  <a:schemeClr val="bg1"/>
                </a:solidFill>
              </a:rPr>
              <a:t> με </a:t>
            </a:r>
            <a:r>
              <a:rPr lang="el-GR" sz="2400" b="1" i="1" dirty="0" err="1" smtClean="0">
                <a:solidFill>
                  <a:schemeClr val="bg1"/>
                </a:solidFill>
              </a:rPr>
              <a:t>τιμολόλη</a:t>
            </a:r>
            <a:r>
              <a:rPr lang="el-GR" sz="2400" b="1" i="1" dirty="0" smtClean="0">
                <a:solidFill>
                  <a:schemeClr val="bg1"/>
                </a:solidFill>
              </a:rPr>
              <a:t> και ενισχύουν περαιτέρω  την </a:t>
            </a:r>
            <a:r>
              <a:rPr lang="el-GR" sz="2400" b="1" i="1" dirty="0" err="1" smtClean="0">
                <a:solidFill>
                  <a:schemeClr val="bg1"/>
                </a:solidFill>
              </a:rPr>
              <a:t>αντιγλαυκωματική</a:t>
            </a:r>
            <a:r>
              <a:rPr lang="el-GR" sz="2400" b="1" i="1" dirty="0" smtClean="0">
                <a:solidFill>
                  <a:schemeClr val="bg1"/>
                </a:solidFill>
              </a:rPr>
              <a:t> θεραπεία. </a:t>
            </a:r>
          </a:p>
        </p:txBody>
      </p:sp>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1 - Τίτλος"/>
          <p:cNvSpPr>
            <a:spLocks noGrp="1"/>
          </p:cNvSpPr>
          <p:nvPr>
            <p:ph type="title"/>
          </p:nvPr>
        </p:nvSpPr>
        <p:spPr/>
        <p:txBody>
          <a:bodyPr/>
          <a:lstStyle/>
          <a:p>
            <a:pPr eaLnBrk="1" hangingPunct="1"/>
            <a:r>
              <a:rPr lang="el-GR" sz="4000" b="1" smtClean="0">
                <a:solidFill>
                  <a:srgbClr val="FF3300"/>
                </a:solidFill>
              </a:rPr>
              <a:t>ΓΛΑΥΚΩΜΑ - ΘΕΡΑΠΕΙΑ</a:t>
            </a:r>
          </a:p>
        </p:txBody>
      </p:sp>
      <p:sp>
        <p:nvSpPr>
          <p:cNvPr id="29699" name="9 - Θέση κειμένου"/>
          <p:cNvSpPr>
            <a:spLocks noGrp="1"/>
          </p:cNvSpPr>
          <p:nvPr>
            <p:ph type="body" sz="half" idx="1"/>
          </p:nvPr>
        </p:nvSpPr>
        <p:spPr/>
        <p:txBody>
          <a:bodyPr/>
          <a:lstStyle/>
          <a:p>
            <a:pPr eaLnBrk="1" hangingPunct="1"/>
            <a:endParaRPr lang="el-GR" smtClean="0"/>
          </a:p>
        </p:txBody>
      </p:sp>
      <p:sp>
        <p:nvSpPr>
          <p:cNvPr id="3" name="2 - Θέση περιεχομένου"/>
          <p:cNvSpPr>
            <a:spLocks noGrp="1"/>
          </p:cNvSpPr>
          <p:nvPr>
            <p:ph sz="half" idx="2"/>
          </p:nvPr>
        </p:nvSpPr>
        <p:spPr>
          <a:xfrm>
            <a:off x="3429000" y="1143000"/>
            <a:ext cx="5715000" cy="5715000"/>
          </a:xfrm>
        </p:spPr>
        <p:txBody>
          <a:bodyPr/>
          <a:lstStyle/>
          <a:p>
            <a:pPr eaLnBrk="1" hangingPunct="1">
              <a:defRPr/>
            </a:pPr>
            <a:r>
              <a:rPr lang="el-GR" b="1" dirty="0" smtClean="0">
                <a:solidFill>
                  <a:srgbClr val="FFFF00"/>
                </a:solidFill>
              </a:rPr>
              <a:t>ΧΕΙΡΟΥΡΓΙΚΗ </a:t>
            </a:r>
          </a:p>
          <a:p>
            <a:pPr eaLnBrk="1" hangingPunct="1">
              <a:buFontTx/>
              <a:buNone/>
              <a:defRPr/>
            </a:pPr>
            <a:r>
              <a:rPr lang="el-GR" sz="2400" b="1" dirty="0" smtClean="0">
                <a:solidFill>
                  <a:schemeClr val="accent3">
                    <a:lumMod val="95000"/>
                  </a:schemeClr>
                </a:solidFill>
              </a:rPr>
              <a:t>    Όταν η φαρμακευτική αντιμετώπιση δεν είναι αποτελεσματική ή αρκετή τότε γίνεται ιριδεκτομή ή </a:t>
            </a:r>
            <a:r>
              <a:rPr lang="el-GR" sz="2400" b="1" dirty="0" err="1" smtClean="0">
                <a:solidFill>
                  <a:schemeClr val="accent3">
                    <a:lumMod val="95000"/>
                  </a:schemeClr>
                </a:solidFill>
              </a:rPr>
              <a:t>τραμπεκουλεκτομή</a:t>
            </a:r>
            <a:r>
              <a:rPr lang="el-GR" sz="2400" b="1" dirty="0" smtClean="0">
                <a:solidFill>
                  <a:schemeClr val="accent3">
                    <a:lumMod val="95000"/>
                  </a:schemeClr>
                </a:solidFill>
              </a:rPr>
              <a:t> με διάνοιξη οπής στην 11η με 1</a:t>
            </a:r>
            <a:r>
              <a:rPr lang="el-GR" sz="2400" b="1" baseline="30000" dirty="0" smtClean="0">
                <a:solidFill>
                  <a:schemeClr val="accent3">
                    <a:lumMod val="95000"/>
                  </a:schemeClr>
                </a:solidFill>
              </a:rPr>
              <a:t>Η</a:t>
            </a:r>
            <a:r>
              <a:rPr lang="el-GR" sz="2400" b="1" dirty="0" smtClean="0">
                <a:solidFill>
                  <a:schemeClr val="accent3">
                    <a:lumMod val="95000"/>
                  </a:schemeClr>
                </a:solidFill>
              </a:rPr>
              <a:t> ώρα του </a:t>
            </a:r>
            <a:r>
              <a:rPr lang="en-US" sz="2400" b="1" dirty="0" err="1" smtClean="0">
                <a:solidFill>
                  <a:schemeClr val="accent3">
                    <a:lumMod val="95000"/>
                  </a:schemeClr>
                </a:solidFill>
              </a:rPr>
              <a:t>limbus</a:t>
            </a:r>
            <a:r>
              <a:rPr lang="el-GR" sz="2400" b="1" dirty="0" smtClean="0">
                <a:solidFill>
                  <a:schemeClr val="accent3">
                    <a:lumMod val="95000"/>
                  </a:schemeClr>
                </a:solidFill>
              </a:rPr>
              <a:t> για την διαφυγή και καλύτερη κυκλοφορία του υδατοειδούς. Δεν λείπουν πάντως οι επιπλοκές (</a:t>
            </a:r>
            <a:r>
              <a:rPr lang="el-GR" sz="2400" b="1" dirty="0" err="1" smtClean="0">
                <a:solidFill>
                  <a:schemeClr val="accent3">
                    <a:lumMod val="95000"/>
                  </a:schemeClr>
                </a:solidFill>
              </a:rPr>
              <a:t>ενδοφθαλμίτις</a:t>
            </a:r>
            <a:r>
              <a:rPr lang="el-GR" sz="2400" b="1" dirty="0" smtClean="0">
                <a:solidFill>
                  <a:schemeClr val="accent3">
                    <a:lumMod val="95000"/>
                  </a:schemeClr>
                </a:solidFill>
              </a:rPr>
              <a:t>, αποκόλληση χοριοειδούς, </a:t>
            </a:r>
            <a:r>
              <a:rPr lang="el-GR" sz="2400" b="1" dirty="0" err="1" smtClean="0">
                <a:solidFill>
                  <a:schemeClr val="accent3">
                    <a:lumMod val="95000"/>
                  </a:schemeClr>
                </a:solidFill>
              </a:rPr>
              <a:t>χοριοειδική</a:t>
            </a:r>
            <a:r>
              <a:rPr lang="el-GR" sz="2400" b="1" dirty="0" smtClean="0">
                <a:solidFill>
                  <a:schemeClr val="accent3">
                    <a:lumMod val="95000"/>
                  </a:schemeClr>
                </a:solidFill>
              </a:rPr>
              <a:t> αιμορραγία και οίδημα </a:t>
            </a:r>
            <a:r>
              <a:rPr lang="el-GR" sz="2400" b="1" dirty="0" err="1" smtClean="0">
                <a:solidFill>
                  <a:schemeClr val="accent3">
                    <a:lumMod val="95000"/>
                  </a:schemeClr>
                </a:solidFill>
              </a:rPr>
              <a:t>ωχράς</a:t>
            </a:r>
            <a:r>
              <a:rPr lang="el-GR" sz="2400" b="1" dirty="0" smtClean="0">
                <a:solidFill>
                  <a:schemeClr val="accent3">
                    <a:lumMod val="95000"/>
                  </a:schemeClr>
                </a:solidFill>
              </a:rPr>
              <a:t>)</a:t>
            </a:r>
          </a:p>
        </p:txBody>
      </p:sp>
      <p:pic>
        <p:nvPicPr>
          <p:cNvPr id="29701" name="Picture 2" descr="D:\ΑΡΘΡΑ, ΕΙΚΟΝΕΣ ΚΑΙ ΠΑΡΟΥΣΙΑΣΕΙΣ\VARIOUS OPHTHALMIC PICTURES\ΓΩΝΙΑ ΠΡΟΣΘΙΟΥ ΘΑΛΑΜΟΥ.G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0" y="1500188"/>
            <a:ext cx="3714750" cy="4676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11 - Δεξιό βέλος"/>
          <p:cNvSpPr/>
          <p:nvPr/>
        </p:nvSpPr>
        <p:spPr>
          <a:xfrm>
            <a:off x="285750" y="2071688"/>
            <a:ext cx="1428750" cy="484187"/>
          </a:xfrm>
          <a:prstGeom prst="right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el-GR"/>
          </a:p>
        </p:txBody>
      </p:sp>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57336" y="268586"/>
            <a:ext cx="8229600" cy="778099"/>
          </a:xfrm>
        </p:spPr>
        <p:txBody>
          <a:bodyPr/>
          <a:lstStyle/>
          <a:p>
            <a:r>
              <a:rPr lang="el-GR" sz="4800" b="1" dirty="0" err="1" smtClean="0">
                <a:solidFill>
                  <a:srgbClr val="C00000"/>
                </a:solidFill>
              </a:rPr>
              <a:t>Τραμπεκιουλεκτομή</a:t>
            </a:r>
            <a:endParaRPr lang="el-GR" sz="4800" b="1" dirty="0">
              <a:solidFill>
                <a:srgbClr val="C00000"/>
              </a:solidFill>
            </a:endParaRPr>
          </a:p>
        </p:txBody>
      </p:sp>
      <p:sp>
        <p:nvSpPr>
          <p:cNvPr id="5" name="Content Placeholder 4"/>
          <p:cNvSpPr>
            <a:spLocks noGrp="1"/>
          </p:cNvSpPr>
          <p:nvPr>
            <p:ph idx="1"/>
          </p:nvPr>
        </p:nvSpPr>
        <p:spPr/>
        <p:txBody>
          <a:bodyPr/>
          <a:lstStyle/>
          <a:p>
            <a:endParaRPr lang="el-GR" dirty="0"/>
          </a:p>
        </p:txBody>
      </p:sp>
      <p:pic>
        <p:nvPicPr>
          <p:cNvPr id="108546"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1520" y="1052737"/>
            <a:ext cx="8568952" cy="568863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570584677"/>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Rectangle 2"/>
          <p:cNvSpPr>
            <a:spLocks noGrp="1" noChangeArrowheads="1"/>
          </p:cNvSpPr>
          <p:nvPr>
            <p:ph type="title"/>
          </p:nvPr>
        </p:nvSpPr>
        <p:spPr>
          <a:xfrm>
            <a:off x="0" y="0"/>
            <a:ext cx="9144000" cy="1071563"/>
          </a:xfrm>
        </p:spPr>
        <p:txBody>
          <a:bodyPr/>
          <a:lstStyle/>
          <a:p>
            <a:pPr eaLnBrk="1" hangingPunct="1"/>
            <a:r>
              <a:rPr lang="el-GR" sz="2800" b="1" smtClean="0">
                <a:solidFill>
                  <a:srgbClr val="FF3300"/>
                </a:solidFill>
              </a:rPr>
              <a:t>4. ΜΕΛΑΓΧΡΩΣΤΙΚΗ ΑΜΦΙΒΛΗΣΤΡΟΕΙΔΟΠΑΘΕΙΑ (</a:t>
            </a:r>
            <a:r>
              <a:rPr lang="en-US" sz="2800" b="1" smtClean="0">
                <a:solidFill>
                  <a:srgbClr val="FF3300"/>
                </a:solidFill>
              </a:rPr>
              <a:t>RETINITIS PIGMENTOSA)</a:t>
            </a:r>
            <a:endParaRPr lang="el-GR" sz="2800" b="1" smtClean="0">
              <a:solidFill>
                <a:srgbClr val="FF3300"/>
              </a:solidFill>
            </a:endParaRPr>
          </a:p>
        </p:txBody>
      </p:sp>
      <p:sp>
        <p:nvSpPr>
          <p:cNvPr id="30723" name="Rectangle 4"/>
          <p:cNvSpPr>
            <a:spLocks noGrp="1" noChangeArrowheads="1"/>
          </p:cNvSpPr>
          <p:nvPr>
            <p:ph type="body" sz="half" idx="1"/>
          </p:nvPr>
        </p:nvSpPr>
        <p:spPr>
          <a:xfrm>
            <a:off x="0" y="1071563"/>
            <a:ext cx="4929188" cy="5786437"/>
          </a:xfrm>
        </p:spPr>
        <p:txBody>
          <a:bodyPr/>
          <a:lstStyle/>
          <a:p>
            <a:pPr eaLnBrk="1" hangingPunct="1"/>
            <a:r>
              <a:rPr lang="el-GR" sz="2400" b="1" smtClean="0">
                <a:solidFill>
                  <a:schemeClr val="bg1"/>
                </a:solidFill>
              </a:rPr>
              <a:t>Ομάδα  ασθενειών που πλήττει τους φωτο-υποδοχείς και κυρίως τα ραβδία. Πιθανότατα λόγω μετάλλαξης κάποιων γονιδίων οι φωτο – υποδοχείς οδηγούνται σε σταδιακό θάνατο με αποτέλεσμα την απώλεια της περιφερικής, αρχικά, και κεντρικής κατόπιν όρασης. Είναι κληρονομική και έχουμε τους τύπους</a:t>
            </a:r>
            <a:r>
              <a:rPr lang="en-US" sz="2400" b="1" smtClean="0">
                <a:solidFill>
                  <a:schemeClr val="bg1"/>
                </a:solidFill>
              </a:rPr>
              <a:t>; a)X-linked, b) Autosomal dominant  </a:t>
            </a:r>
            <a:r>
              <a:rPr lang="el-GR" sz="2400" b="1" smtClean="0">
                <a:solidFill>
                  <a:schemeClr val="bg1"/>
                </a:solidFill>
              </a:rPr>
              <a:t>και </a:t>
            </a:r>
            <a:r>
              <a:rPr lang="en-US" sz="2400" b="1" smtClean="0">
                <a:solidFill>
                  <a:schemeClr val="bg1"/>
                </a:solidFill>
              </a:rPr>
              <a:t> c) Autosomal recessive</a:t>
            </a:r>
            <a:endParaRPr lang="el-GR" sz="2400" b="1" smtClean="0">
              <a:solidFill>
                <a:schemeClr val="bg1"/>
              </a:solidFill>
            </a:endParaRPr>
          </a:p>
        </p:txBody>
      </p:sp>
      <p:pic>
        <p:nvPicPr>
          <p:cNvPr id="30724" name="Picture 6" descr="rccrp"/>
          <p:cNvPicPr>
            <a:picLocks noGrp="1" noChangeAspect="1" noChangeArrowheads="1"/>
          </p:cNvPicPr>
          <p:nvPr>
            <p:ph sz="half" idx="2"/>
          </p:nvPr>
        </p:nvPicPr>
        <p:blipFill>
          <a:blip r:embed="rId2" cstate="print">
            <a:extLst>
              <a:ext uri="{28A0092B-C50C-407E-A947-70E740481C1C}">
                <a14:useLocalDpi xmlns:a14="http://schemas.microsoft.com/office/drawing/2010/main" val="0"/>
              </a:ext>
            </a:extLst>
          </a:blip>
          <a:srcRect/>
          <a:stretch>
            <a:fillRect/>
          </a:stretch>
        </p:blipFill>
        <p:spPr>
          <a:xfrm>
            <a:off x="4857750" y="1785938"/>
            <a:ext cx="4286250" cy="3500437"/>
          </a:xfrm>
          <a:noFill/>
        </p:spPr>
      </p:pic>
    </p:spTree>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79512" y="141808"/>
            <a:ext cx="8787768" cy="65275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620590232"/>
      </p:ext>
    </p:extLst>
  </p:cSld>
  <p:clrMapOvr>
    <a:masterClrMapping/>
  </p:clrMapOvr>
  <p:timing>
    <p:tnLst>
      <p:par>
        <p:cTn id="1" dur="indefinite" restart="never" nodeType="tmRoot"/>
      </p:par>
    </p:tn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Θέμα του Offic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3787</TotalTime>
  <Words>9486</Words>
  <Application>Microsoft Office PowerPoint</Application>
  <PresentationFormat>On-screen Show (4:3)</PresentationFormat>
  <Paragraphs>853</Paragraphs>
  <Slides>245</Slides>
  <Notes>1</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245</vt:i4>
      </vt:variant>
    </vt:vector>
  </HeadingPairs>
  <TitlesOfParts>
    <vt:vector size="247" baseType="lpstr">
      <vt:lpstr>Default Design</vt:lpstr>
      <vt:lpstr>Document</vt:lpstr>
      <vt:lpstr>ΒΟΗΘΗΜΑΤΑ ΧΑΜΗΛΗΣ ΟΡΑΣΗΣ</vt:lpstr>
      <vt:lpstr>ΧΑΜΗΛΗ ΟΡΑΣΗ-What Is It ? </vt:lpstr>
      <vt:lpstr>ΧΑΜΗΛΗ ΟΡΑΣΗ – What Is It ?</vt:lpstr>
      <vt:lpstr>ΧΑΜΗΛΗ ΟΡΑΣΗ - ΟΡΙΣΜΟΣ</vt:lpstr>
      <vt:lpstr>ΧΑΜΗΛΗ ΟΡΑΣΗ - ΟΡΙΣΜΟΣ</vt:lpstr>
      <vt:lpstr>ΧΑΜΗΛΗ ΟΡΑΣΗ – Η.Π.Α.</vt:lpstr>
      <vt:lpstr>ΧΑΜΗΛΗ ΟΡΑΣΗ - UK</vt:lpstr>
      <vt:lpstr>ΧΑΜΗΛΗ ΟΡΑΣΗ - UK</vt:lpstr>
      <vt:lpstr>LINK TO TEXT </vt:lpstr>
      <vt:lpstr>ΕΠΙΔΗΜΙΟΛΟΓΙΑ</vt:lpstr>
      <vt:lpstr>ΕΠΙΔΗΜΙΟΛΟΓΙΑ</vt:lpstr>
      <vt:lpstr>ΕΠΙΔΗΜΙΟΛΟΓΙΑ ΚΑΤΑ ΗΛΙΚΙΑ</vt:lpstr>
      <vt:lpstr>ΧΑΜΗΛΗ ΟΡΑΣΗ - ΕΠΙΔΗΜΙΟΛΟΓΙΑ</vt:lpstr>
      <vt:lpstr>ΑΙΤΙΕΣ ΧΑΜΗΛΗΣ ΟΡΑΣΗΣ – ΣΤΑΤΙΣΤΙΚΑ  I</vt:lpstr>
      <vt:lpstr>ΑΙΤΙΕΣ ΤΗΣ ΧΑΜΗΛΗΣ ΟΡΑΣΗΣ – ΣΤΑΤΙΣΤΙΚΑ  II</vt:lpstr>
      <vt:lpstr>ΑΙΤΙΕΣ ΤΗΣ ΧΑΜΗΛΗΣ ΟΡΑΣΗΣ – ΣΤΑΤΙΣΤΙΚΑ  III</vt:lpstr>
      <vt:lpstr>ΕΠΙΔΗΜΙΟΛΟΓΙΑ ΚΑΤΑ ΦΥΛΟ </vt:lpstr>
      <vt:lpstr>ΟΙ ΒΑΣΙΚΟΤΕΡΕΣ ΑΙΤΙΕΣ</vt:lpstr>
      <vt:lpstr>ΒΑΣΙΚΕΣ ΑΙΤΙΕΣ </vt:lpstr>
      <vt:lpstr>Χαμηλή Όραση-Τυφλότητα- Down Under </vt:lpstr>
      <vt:lpstr>Άλλος Κόσμος….</vt:lpstr>
      <vt:lpstr>PowerPoint Presentation</vt:lpstr>
      <vt:lpstr>1. ΕΚΦΥΛΙΣΜΟΣ ΩΧΡΑΣ ΚΗΛΙΔΑΣ (MACULAR DEGENERATION)</vt:lpstr>
      <vt:lpstr>ΕΚΦΥΛΙΣΜΟΣ ΩΧΡΑΣ ΚΗΛΙΔΑΣ (MACULAR DEGENERATION)</vt:lpstr>
      <vt:lpstr>OCT- ΕΚΦΥΛΙΣΜΟΣ ΩΧΡΑΣ</vt:lpstr>
      <vt:lpstr>OCT – ΕΚΦΥΛΙΣΜΟΣ ΩΧΡΑΣ</vt:lpstr>
      <vt:lpstr>ΕΚΦΥΛΙΣΜΟΣ ΩΧΡΑΣ ΚΗΛΙΔΑΣ (MACULAR DEGENERATION)</vt:lpstr>
      <vt:lpstr>ΕΚΦΥΛΙΣΜΟΣ ΩΧΡΑΣ ΚΗΛΙΔΑΣ (MACULAR DEGENERATION)</vt:lpstr>
      <vt:lpstr>ΕΚΦΥΛΙΣΜΟΣ ΩΧΡΑΣ ΚΗΛΙΔΑΣ (MACULAR DEGENERATION)</vt:lpstr>
      <vt:lpstr>ΕΚΦΥΛΙΣΜΟΣ ΩΧΡΑΣ</vt:lpstr>
      <vt:lpstr>ΕΚΦΥΛΙΣΜΟΣ ΩΧΡΑΣ ΚΗΛΙΔΑΣ (MACULAR DEGENERATION)</vt:lpstr>
      <vt:lpstr>ΕΚΦΥΛΙΣΜΟΣ ΩΧΡΑΣ ΚΗΛΙΔΑΣ (MACULAR DEGENERATION)</vt:lpstr>
      <vt:lpstr>MACULAR DEGENERATION</vt:lpstr>
      <vt:lpstr>ΕΚΦΥΛΙΣΜΟΣ ΩΧΡΑΣ ΚΗΛΙΔΑΣ (MACULAR DEGENERATION)</vt:lpstr>
      <vt:lpstr>ΦΩΤΟΔΥΝΑΜΙΚΗ ΘΕΡΑΠΕΙΑ</vt:lpstr>
      <vt:lpstr>Risks/Side effects</vt:lpstr>
      <vt:lpstr>ΕΚΦΥΛΙΣΜΟΣ ΩΧΡΑΣ ΚΗΛΙΔΑΣ (MACULAR DEGENERATION)</vt:lpstr>
      <vt:lpstr>Combined Therapies</vt:lpstr>
      <vt:lpstr>The DENALI study </vt:lpstr>
      <vt:lpstr>The DENALI study </vt:lpstr>
      <vt:lpstr>EVEREST Study</vt:lpstr>
      <vt:lpstr>MONT BLANC Study</vt:lpstr>
      <vt:lpstr>PDT vs VEGF Injection</vt:lpstr>
      <vt:lpstr>ΕΚΦΥΛΙΣΜΟΣ ΩΧΡΑΣ ΚΗΛΙΔΑΣ (MACULAR DEGENERATION)</vt:lpstr>
      <vt:lpstr>Video link </vt:lpstr>
      <vt:lpstr>Οι τρεις Οφθαλμοφύλακες…</vt:lpstr>
      <vt:lpstr>AVASTIN &amp; LUCENTIS</vt:lpstr>
      <vt:lpstr>Eylea (Aflibercept)</vt:lpstr>
      <vt:lpstr>CATT- Study </vt:lpstr>
      <vt:lpstr>AVASTIN vs LUCENTIS</vt:lpstr>
      <vt:lpstr>PowerPoint Presentation</vt:lpstr>
      <vt:lpstr>ΕΛΛΑΔΑ – ΚΟΣΤΟΣ ΕΝΕΣΕΩΝ (ΓΑΛΗΝΟΣ) </vt:lpstr>
      <vt:lpstr>Επιστολή προς ΚΕΣΥ </vt:lpstr>
      <vt:lpstr>ΑΛΛΕΣ ΘΕΡΑΠΕΙΕΣ-ΑΓΩΓΕΣ</vt:lpstr>
      <vt:lpstr>ΕΚΦΥΛΙΣΜΟΣ ΩΧΡΑΣ ΚΗΛΙΔΑΣ (MACULAR DEGENERATION)</vt:lpstr>
      <vt:lpstr>2. ΔΙΑΒΗΤΙΚΗ ΑΜΦΙΒΛΗΣΤΡΟΕΙΔΟΠΑΘΕΙΑ</vt:lpstr>
      <vt:lpstr>2. ΔΙΑΒΗΤΙΚΗ ΑΜΦΙΒΛΗΣΤΡΟΕΙΔΟΠΑΘΕΙΑ</vt:lpstr>
      <vt:lpstr>Διαβητική Αμφιβλ/πάθεια – Κλινική Εικόνα</vt:lpstr>
      <vt:lpstr>ΕΠΙΔΗΜΙΟΛΟΓΙΑ</vt:lpstr>
      <vt:lpstr>Ταξινόμηση Διαβητικής Αμφιβληστροειδοπάθειας</vt:lpstr>
      <vt:lpstr>Ταξινόμηση Διαβητικής Αμφιβληστροειδοπάθειας</vt:lpstr>
      <vt:lpstr>PowerPoint Presentation</vt:lpstr>
      <vt:lpstr>PowerPoint Presentation</vt:lpstr>
      <vt:lpstr>SEVERE NON-PROLIFERATIVE DIABETIC RETINOPATHY</vt:lpstr>
      <vt:lpstr>SEVERE NON-PROLIFERATIVE DIABETIC RETINOPATHY</vt:lpstr>
      <vt:lpstr>NVD (Αγγειώσεις στην Οπτική Θηλή)</vt:lpstr>
      <vt:lpstr>Διαβητική Αμφιβληστροειδοπάθεια</vt:lpstr>
      <vt:lpstr>2. ΔΙΑΒΗΤΙΚΗ ΑΜΦΙΒΛΗΣΤΡΟΕΙΔΟΠΑΘΕΙΑ</vt:lpstr>
      <vt:lpstr>OCT – NORMAL </vt:lpstr>
      <vt:lpstr>OCT – DIABETIC </vt:lpstr>
      <vt:lpstr>OCT – MACULA CYSTOID EDEMA</vt:lpstr>
      <vt:lpstr>PowerPoint Presentation</vt:lpstr>
      <vt:lpstr>2. ΔΙΑΒΗΤΙΚΗ ΑΜΦΙΒΛΗΣΤΡΟΕΙΔΟΠΑΘΕΙΑ</vt:lpstr>
      <vt:lpstr>OCT, pre &amp; post anti-VEGF</vt:lpstr>
      <vt:lpstr>Άλλες αγωγές </vt:lpstr>
      <vt:lpstr>PowerPoint Presentation</vt:lpstr>
      <vt:lpstr>3. ΓΛΑΥΚΩΜΑ</vt:lpstr>
      <vt:lpstr>ΓΛΑΥΚΩΜΑ ΑΝΟΙΧΤΗΣ ΓΩΝΙΑΣ</vt:lpstr>
      <vt:lpstr>ΚΛΕΙΣΤΗ ΓΩΝΙΑ </vt:lpstr>
      <vt:lpstr>NORMAL/LOW TENSION GLAUCOMA</vt:lpstr>
      <vt:lpstr>ΑΛΛΟΙ ΤΥΠΟΙ ….</vt:lpstr>
      <vt:lpstr>ΓΛΑΥΚΩΜΑ</vt:lpstr>
      <vt:lpstr>PowerPoint Presentation</vt:lpstr>
      <vt:lpstr>ΧΡΟΝΙΟ ΓΛΑΥΚΩΜΑ</vt:lpstr>
      <vt:lpstr>PowerPoint Presentation</vt:lpstr>
      <vt:lpstr>Ενδοφθάλμια πίεση κι κερατοειδικό πάχος</vt:lpstr>
      <vt:lpstr>ΚΕΡΑΤΟΕΙΔΙΚΗ ΥΣΤΕΡΗΣΗ- Ocular Response Analyzer (ORA)</vt:lpstr>
      <vt:lpstr>ΚΕΡΑΤΟΕΙΔΙΚΗ ΥΣΤΕΡΗΣΗ- Ocular Response Analyzer (ORA)</vt:lpstr>
      <vt:lpstr>ΚΕΡΑΤΟΕΙΔΙΚΗ ΥΣΤΕΡΗΣΗ- Ocular Response Analyzer (ORA)</vt:lpstr>
      <vt:lpstr>ΕΟΠ-ΚΕΡΑΤΟΚΩΝΟΣ ΚΑΙ ΥΣΤΕΡΗΣΗ</vt:lpstr>
      <vt:lpstr>ΟΠΤΙΚΑ ΠΕΔΙΑ – NORMAL </vt:lpstr>
      <vt:lpstr>EARLY GLAUCOMA</vt:lpstr>
      <vt:lpstr>Advanced Glaucoma</vt:lpstr>
      <vt:lpstr>Extreme Glaucoma</vt:lpstr>
      <vt:lpstr>ΧΡΟΝΙΟ ΓΛΑΥΚΩΜΑ</vt:lpstr>
      <vt:lpstr>ΓΛΑΥΚΩΜΑ - ΘΕΡΑΠΕΙΑ</vt:lpstr>
      <vt:lpstr>Τραμπεκιουλεκτομή</vt:lpstr>
      <vt:lpstr>4. ΜΕΛΑΓΧΡΩΣΤΙΚΗ ΑΜΦΙΒΛΗΣΤΡΟΕΙΔΟΠΑΘΕΙΑ (RETINITIS PIGMENTOSA)</vt:lpstr>
      <vt:lpstr>PowerPoint Presentation</vt:lpstr>
      <vt:lpstr>PowerPoint Presentation</vt:lpstr>
      <vt:lpstr>PowerPoint Presentation</vt:lpstr>
      <vt:lpstr>PowerPoint Presentation</vt:lpstr>
      <vt:lpstr>ΜΕΛΑΓΧΡΩΣΤΙΚΗ ΑΜΦΙΒΛΗΣΤΡΟΕΙΔΟΠΑΘΕΙΑ (RETINITIS PIGMENTOSA)</vt:lpstr>
      <vt:lpstr>ΜΕΛΑΓΧΡΩΣΤΙΚΗ ΑΜΦΙΒΛΗΣΤΡΟΕΙΔΟΠΑΘΕΙΑ (RETINITIS PIGMENTOSA)</vt:lpstr>
      <vt:lpstr>ΜΕΛΑΓΧΡΩΣΤΙΚΗ ΑΜΦΙΒΛΗΣΤΡΟΕΙΔΟΠΑΘΕΙΑ (RETINITIS PIGMENTOSA)</vt:lpstr>
      <vt:lpstr>ΦΩΣ ΣΤΟ ΤΟΥΝΕΛ ?</vt:lpstr>
      <vt:lpstr>Argus </vt:lpstr>
      <vt:lpstr>ARGUS II</vt:lpstr>
      <vt:lpstr>Χρήση CRISPR για αντιμετώπιση της Μελαγχρωστικής Αμφ/πάθειας</vt:lpstr>
      <vt:lpstr>Χρήση CRISPR για αντιμετώπιση της Μελαγχρωστικής Αμφ/πάθειας</vt:lpstr>
      <vt:lpstr>jCyte &amp; jCell</vt:lpstr>
      <vt:lpstr>jCyte &amp; jCell</vt:lpstr>
      <vt:lpstr>Γονιδιακή θεραπεία με βλαστοκύτταρα PRC</vt:lpstr>
      <vt:lpstr>Voretigene neparvovec (Luxturna)</vt:lpstr>
      <vt:lpstr>ΜΕΛΑΓΧΡΩΣΤΙΚΗ ΑΜΦΙΒΛΗΣΤΡΟΕΙΔΟΠΑΘΕΙΑ</vt:lpstr>
      <vt:lpstr>ΦΙΛΤΡΑ ΓΙΑ ΤΗΝ ΜΕΛΑΓΧΡΩΣΤΙΚΗ </vt:lpstr>
      <vt:lpstr>PowerPoint Presentation</vt:lpstr>
      <vt:lpstr>ΦΙΛΤΡΑ ΚΑΙ RP</vt:lpstr>
      <vt:lpstr>5. ATΡΟΦΙΑ ΟΠΤΙΚΟΥ ΝΕΥΡΟΥ</vt:lpstr>
      <vt:lpstr>6. ΚΑΤΑΡΡΑΚΤΗΣ</vt:lpstr>
      <vt:lpstr>ΚΑΤΑΡΡΑΚΤΗΣ</vt:lpstr>
      <vt:lpstr>ΚΑΤΑΡΡΑΚΤΗΣ</vt:lpstr>
      <vt:lpstr>ΚΑΤΑΡΡΑΚΤΗΣ</vt:lpstr>
      <vt:lpstr>7. ΝΥΣΤΑΓΜΟΣ</vt:lpstr>
      <vt:lpstr>ΕΞΕΤΑΣΗ ΤΟΥ ΑΣΘΕΝΟΥΣ ΜΕ ΧΑΜΗΛΗ ΟΡΑΣΗ</vt:lpstr>
      <vt:lpstr>EΞΕΤΑΣΗ ΤΟΥ ΑΣΘΕΝΟΥΣ ΜΕ ΧΑΜΗΛΗ ΟΡΑΣΗ</vt:lpstr>
      <vt:lpstr>EΞΕΤΑΣΗ ΤΟΥ ΑΣΘΕΝΟΥΣ ΜΕ ΧΑΜΗΛΗ ΟΡΑΣΗ</vt:lpstr>
      <vt:lpstr>EΞΕΤΑΣΗ ΤΟΥ ΑΣΘΕΝΟΥΣ ΜΕ ΧΑΜΗΛΗ ΟΡΑΣΗ</vt:lpstr>
      <vt:lpstr>EΞΕΤΑΣΗ ΤΟΥ ΑΣΘΕΝΟΥΣ ΜΕ ΧΑΜΗΛΗ ΟΡΑΣΗ</vt:lpstr>
      <vt:lpstr>EΞΕΤΑΣΗ ΤΟΥ ΑΣΘΕΝΟΥΣ ΜΕ ΧΑΜΗΛΗ ΟΡΑΣΗ</vt:lpstr>
      <vt:lpstr>EΞΕΤΑΣΗ ΑΣΘΕΝΟΥΣ ΜΕ ΧΑΜΗΛΗ ΟΡΑΣΗ</vt:lpstr>
      <vt:lpstr>ΚΑΤΑΓΡΑΦΗ ΟΠΤΙΚΗΣ ΟΞΥΤΗΤΑΣ</vt:lpstr>
      <vt:lpstr>ΠΛΕΟΝΕΚΤΗΜΑΤΑ BAILEY-LOVIE</vt:lpstr>
      <vt:lpstr>PowerPoint Presentation</vt:lpstr>
      <vt:lpstr>ETDRS CHART </vt:lpstr>
      <vt:lpstr>SLOAN M-NOTATION CHARTS</vt:lpstr>
      <vt:lpstr>SLOAN M-NOTATION</vt:lpstr>
      <vt:lpstr>JAEGER’S CHARTS</vt:lpstr>
      <vt:lpstr>PowerPoint Presentation</vt:lpstr>
      <vt:lpstr>PowerPoint Presentation</vt:lpstr>
      <vt:lpstr>ΚΑΤΑΓΡΑΦΗ ΚΟΝΤΙΝΗΣ ΟΠΤΙΚΗΣ ΟΞΥΤΗΤΑΣ</vt:lpstr>
      <vt:lpstr>EΞΕΤΑΣΗ ΤΟΥ ΑΣΘΕΝΟΥΣ ΜΕ ΧΑΜΗΛΗ ΟΡΑΣΗ</vt:lpstr>
      <vt:lpstr>EΞΕΤΑΣΗ ΤΟΥ ΑΣΘΕΝΟΥΣ ΜΕ ΧΑΜΗΛΗ ΟΡΑΣΗ</vt:lpstr>
      <vt:lpstr>PowerPoint Presentation</vt:lpstr>
      <vt:lpstr>PowerPoint Presentation</vt:lpstr>
      <vt:lpstr>EΞΕΤΑΣΗ ΤΟΥ ΑΣΘΕΝΟΥΣ ΜΕ ΧΑΜΗΛΗ ΟΡΑΣΗ</vt:lpstr>
      <vt:lpstr>EΞΕΤΑΣΗ ΤΟΥ ΑΣΘΕΝΟΥΣ ΜΕ ΧΑΜΗΛΗ ΟΡΑΣΗ</vt:lpstr>
      <vt:lpstr>GLARE TEST</vt:lpstr>
      <vt:lpstr>ΒΟΗΘΗΜΑΤΑ ΧΑΜΗΛΗΣ ΟΡΑΣΗΣ</vt:lpstr>
      <vt:lpstr>ΒΟΗΘΗΜΑΤΑ ΧΑΜΗΛΗΣ ΟΡΑΣΗΣ</vt:lpstr>
      <vt:lpstr>MΕΓΕΘΥΝΤΙΚΟΙ ΦΑΚΟΙ ΧΕΙΡΟΣ</vt:lpstr>
      <vt:lpstr>MΕΓΕΘΥΝΤΙΚΟΙ ΦΑΚΟΙ ΧΕΙΡΟΣ</vt:lpstr>
      <vt:lpstr>MΕΓΕΘΥΝΤΙΚΟΙ ΦΑΚΟΙ ΧΕΙΡΟΣ</vt:lpstr>
      <vt:lpstr>MΕΓΕΘΥΝΤΙΚΟΙ ΦΑΚΟΙ ΧΕΙΡΟΣ</vt:lpstr>
      <vt:lpstr>ΜΕΓΕΘΥΝΤΙΚΟΙ ΦΑΚΟΙ</vt:lpstr>
      <vt:lpstr>MΕΓΕΘΥΝΤΙΚΟΙ ΦΑΚΟΙ ΧΕΙΡΟΣ</vt:lpstr>
      <vt:lpstr>ΜΕΓΕΘΥΝΤΙΚΟΙ ΦΑΚΟΙ ΜΕ ΒΑΣΗ (STAND MAGNIFIERS)</vt:lpstr>
      <vt:lpstr>ΜΕΓΕΘΥΝΤΙΚΟΙ ΦΑΚΟΙ ΜΕ ΒΑΣΗ (STAND MAGNIFIERS)</vt:lpstr>
      <vt:lpstr>ΜΕΓΕΘΥΝΤΙΚΟΙ ΦΑΚΟΙ</vt:lpstr>
      <vt:lpstr>ΜΕΓΕΘΥΝΤΙΚΟΙ ΦΑΚΟΙ ΜΕ ΒΑΣΗ (STAND MAGNIFIERS)</vt:lpstr>
      <vt:lpstr>STAND MAGNIFIERS</vt:lpstr>
      <vt:lpstr>ΙΣΧΥΡΟΙ ΘΕΤΙΚΟΙ ΦΑΚΟΙ ΣΕ ΓΥΑΛΙΑ (ΜΙΚΡΟΣΚΟΠΙΚΟΙ ΦΑΚΟΙ)</vt:lpstr>
      <vt:lpstr>ΙΣΧΥΡΟΙ ΘΕΤΙΚΟΙ ΦΑΚΟΙ ΣΕ ΓΥΑΛΙΑ</vt:lpstr>
      <vt:lpstr>ΠΡΙΣΜΑΤΙΚΑ ΗΜΙΣΕΛΗΝΑ</vt:lpstr>
      <vt:lpstr>ΠΡΙΣΜΑΤΙΚΑ ΗΜΙΣΕΛΗΝΑ</vt:lpstr>
      <vt:lpstr>ΠΡΙΣΜΑΤΙΚΑ ΗΜΙΣΕΛΗΝΑ</vt:lpstr>
      <vt:lpstr>ΤΗΛΕΣΚΟΠΙΑ</vt:lpstr>
      <vt:lpstr>ΤΗΛΕΣΚΟΠΙΑ</vt:lpstr>
      <vt:lpstr>ΤΗΛΕΣΚΟΠΙΑ KEPLER</vt:lpstr>
      <vt:lpstr>ΤΗΛΕΣΚΟΠΙΑ ΓΑΛΙΛΑΙΟΥ</vt:lpstr>
      <vt:lpstr>ΤΗΛΕΣΚΟΠΙΑ</vt:lpstr>
      <vt:lpstr>ΤΗΛΕΣΚΟΠΙΑ</vt:lpstr>
      <vt:lpstr>ΤΗΛΕΣΚΟΠΙΑ-ΑΜΕΤΡΩΠΙΕΣ</vt:lpstr>
      <vt:lpstr>BIOPTIC TELESCOPES</vt:lpstr>
      <vt:lpstr>ΜΕΓΕΘΥΝΤΙΚΟΙ ΧΑΡΑΚΕΣ ΚΑΙ BRIGHT FIELD MAGNIFIERS</vt:lpstr>
      <vt:lpstr>ΗΛΕΚΤΡΟΝΙΚΟΙ ΜΕΓΕΘΥΝΤΕΣ - CCTVs</vt:lpstr>
      <vt:lpstr>ΗΛΕΚΤΡΟΝΙΚΟΙ ΜΕΓΕΘΥΝΤΕΣ</vt:lpstr>
      <vt:lpstr>ΗΛΕΚΤΡΟΝΙΚΟΙ ΜΕΓΕΘΥΝΤΕΣ</vt:lpstr>
      <vt:lpstr>ΗΛΕΚΤΡΟΝΙΚΟΙ ΜΕΓΕΘΥΝΤΕΣ</vt:lpstr>
      <vt:lpstr>ΗΛΕΚΤΡΟΝΙΚΟΙ ΜΕΓΕΘΥΝΤΕΣ</vt:lpstr>
      <vt:lpstr>PowerPoint Presentation</vt:lpstr>
      <vt:lpstr>ΜΗ ΟΠΤΙΚΑ ΜΕΣΑ  II  --  ΣΥΣΚΕΥΗ ΑΝΑΓΝΩΣΗΣ MAGNILINK</vt:lpstr>
      <vt:lpstr>ΣΥΣΚΕΥΗ ΜΕΤΡΗΣΗΣ ΣΤΑΘΜΗΣ ΥΓΡΟΥ ΓΙΑ ΓΕΜΑΤΟ ΦΛΥΤΖΑΝΙ-ΠΟΤΗΡΙ.</vt:lpstr>
      <vt:lpstr>TALKING BOOK </vt:lpstr>
      <vt:lpstr>LARGE PRINT BOOK</vt:lpstr>
      <vt:lpstr>PowerPoint Presentation</vt:lpstr>
      <vt:lpstr>PowerPoint Presentation</vt:lpstr>
      <vt:lpstr>ΜΗ ΟΠΤΙΚΑ ΜΕΣΑ  I</vt:lpstr>
      <vt:lpstr>ΕΠΙΠΕΔΑ ΦΩΤΙΣΜΟΥ ΓΙΑ ΑΤΟΜΑ ΜΕ ΧΑΜΗΛΗ ΟΡΑΣΗ</vt:lpstr>
      <vt:lpstr>Διαχείριση της φωτοφοβίας και της ευαισθησίας στο θάμβος (Glare) </vt:lpstr>
      <vt:lpstr>ΜΗ ΟΠΤΙΚΑ ΜΕΣΑ </vt:lpstr>
      <vt:lpstr>ΤΥΠΟΣΚΟΠΙΑ+ΠΡΟΣΤΑΤΕΥΤΙΚΑ ΓΥΑΛΙΑ</vt:lpstr>
      <vt:lpstr>ΕΙΔΙΚΑ ΕΓΧΡΩΜΑ ΦΙΛΤΡΑ </vt:lpstr>
      <vt:lpstr>ΠΟΣΟΤΗΤΑ ΦΩΤΙΣΜΟΥ</vt:lpstr>
      <vt:lpstr>ΕΥΡΕΣΗ ΤΗΣ ΑΠΑΙΤΟΥΜΕΝΗΣ ΜΕΓΕΘΥΝΣΗΣ </vt:lpstr>
      <vt:lpstr>ΕΥΡΕΣΗ ΤΗΣ ΑΠΑΙΤΟΥΜΕΝΗΣ ΜΕΓΕΘΥΝΣΗΣ</vt:lpstr>
      <vt:lpstr>ΕΥΡΕΣΗ ΤΗΣ ΑΠΑΙΤΟΥΜΕΝΗΣ ΜΕΓΕΘΥΝΣΗΣ</vt:lpstr>
      <vt:lpstr>ΕΠΙΛΟΓΗ ΒΟΗΘΗΜΑΤΟΣ</vt:lpstr>
      <vt:lpstr>ΕΠΙΛΟΓΗ ΒΟΗΘΗΜΑΤΟΣ</vt:lpstr>
      <vt:lpstr>ΕΠΙΛΟΓΗ ΒΟΗΘΗΜΑΤΟΣ</vt:lpstr>
      <vt:lpstr>ΓΗΡΑΝΣΗ ΚΑΙ ΟΦΘΑΛΜΟΣ</vt:lpstr>
      <vt:lpstr>ΓΗΡΑΝΣΗ ΚΑΙ ΟΦΘΑΛΜΟΣ</vt:lpstr>
      <vt:lpstr>ΓΗΡΑΝΣΗ ΚΑΙ ΟΦΘΑΛΜΟΣ</vt:lpstr>
      <vt:lpstr>ΓΗΡΑΝΣΗ ΚΑΙ ΟΦΘΑΛΜΟΣ</vt:lpstr>
      <vt:lpstr>ΓΗΡΑΝΣΗ ΚΑΙ ΟΦΘΑΛΜΟΣ</vt:lpstr>
      <vt:lpstr>ΑΝΑΓΝΩΣΗ ΜΕ ΒΟΗΘΗΜΑΤΑ ΧΑΜΗΛΗΣ ΟΡΑΣΗΣ</vt:lpstr>
      <vt:lpstr>Παρά τις ωφέλειες που προσφέρουν στους ασθενείς τα βοηθήματα χαμηλής όρασης…</vt:lpstr>
      <vt:lpstr>ΣΥΓΧΡΟΝΕΣ  ΕΡΕΥΝΕΣ ΕΧΟΥΝ ΔΕΙΞΕΙ ΟΤΙ :</vt:lpstr>
      <vt:lpstr>ΣΥΓΧΡΟΝΕΣ ΕΡΕΥΝΕΣ ΕΧΟΥΝ ΔΕΙΞΕΙ ΟΤΙ :</vt:lpstr>
      <vt:lpstr>ΤΥΠΟΙ ΟΦΘΑΛΜΙΚΩΝ ΚΙΝΗΣΕΩΝ</vt:lpstr>
      <vt:lpstr>PowerPoint Presentation</vt:lpstr>
      <vt:lpstr>Σακκαδική καταστολή (Saccadic suppression)</vt:lpstr>
      <vt:lpstr>Πως κινείται το μάτι κατά την ανάγνωση</vt:lpstr>
      <vt:lpstr>ΟΦΘΑΛΜΙΚΕΣ ΚΙΝΗΣΕΙΣ ΚΑΤΑ ΤΗΝ ΑΝΑΓΝΩΣΗ (ΟΚΑ)</vt:lpstr>
      <vt:lpstr>ΟΦΘΑΛΜΙΚΕΣ ΚΙΝΗΣΕΙΣ ΚΑΤΆ ΤΗΝ ΑΝΑΓΝΩΣΗ </vt:lpstr>
      <vt:lpstr>          EOG</vt:lpstr>
      <vt:lpstr>EOG</vt:lpstr>
      <vt:lpstr>ΟΦΘΑΛΜΙΚΕΣ ΚΙΝΗΣΕΙΣ ΚΑΤΆ ΤΗΝ ΑΝΑΓΝΩΣΗ – EOG </vt:lpstr>
      <vt:lpstr>ΟΦΘΑΛΜΙΚΕΣ ΚΙΝΗΣΕΙΣ ΚΑΤΆ ΤΗΝ ΑΝΑΓΝΩΣΗ – EOG </vt:lpstr>
      <vt:lpstr>INFRA RED OCULOGRAPHY </vt:lpstr>
      <vt:lpstr>IRO</vt:lpstr>
      <vt:lpstr>IRO </vt:lpstr>
      <vt:lpstr>PowerPoint Presentation</vt:lpstr>
      <vt:lpstr>ΕΡΕΥΝΑ Dickinson &amp; Fotinakis (2000) - ΣΤΟΧΟΙ</vt:lpstr>
      <vt:lpstr>ΜΕΘΟΔΟΙ - ΠΕΙΡΑΜΑΤΙΚΑ ΔΕΔΟΜΕΝΑ </vt:lpstr>
      <vt:lpstr>ΤΑ ΑΠΟΤΕΛΕΣΜΑΤΑ ΣΕ ΕΙΚΟΝΑ</vt:lpstr>
      <vt:lpstr>ΤΑ ΑΠΟΤΕΛΕΣΜΑΤΑ ΣΕ ΕΙΚΟΝΑ</vt:lpstr>
      <vt:lpstr>ΤΟ ΠΡΟΦΙΛ ΤΩΝ ΟΦΘΑΛΜΙΚΩΝ ΚΙΝΗΣΕΩΝ ΚΑΤΑ ΤΗΝ ΑΝΑΓΝΩΣΗ</vt:lpstr>
      <vt:lpstr>ΣΥΜΠΕΡΑΣΜΑΤΑ  Ι</vt:lpstr>
      <vt:lpstr>ΣΥΜΠΕΡΑΣΜΑΤΑ  ΙΙ</vt:lpstr>
      <vt:lpstr>ΣΗΜΑΣΙΑ ΤΩΝ ΕΥΡΗΜΑΤΩΝ ΓΙΑ τους ΠΡΑΓΜΑΤΙΚΟΥΣ ΑΣΘΕΝΕΙΣ</vt:lpstr>
      <vt:lpstr>Και κάτι άσχετο μεν, αλλά….</vt:lpstr>
      <vt:lpstr>THE FUTURE </vt:lpstr>
      <vt:lpstr>ΝΕΕΣ ΕΞΕΛΙΞΕΙΣ</vt:lpstr>
      <vt:lpstr>ΝΕΕΣ ΕΞΕΛΙΞΕΙΣ</vt:lpstr>
      <vt:lpstr>ΝΕΕΣ ΕΞΕΛΙΞΕΙΣ</vt:lpstr>
      <vt:lpstr>ΝΕΕΣ ΕΞΕΛΙΞΕΙΣ</vt:lpstr>
      <vt:lpstr>ORCAM</vt:lpstr>
      <vt:lpstr>eSight       </vt:lpstr>
      <vt:lpstr>eSight </vt:lpstr>
      <vt:lpstr>OXFORD’S UNIVERSITY SMART GLASSES ----Όσο πιο φωτεινό, τόσο πιο κοντά ------</vt:lpstr>
      <vt:lpstr>OXFORD’S UNIVERSITY SMART GLASSES ----Όσο πιο φωτεινό, τόσο πιο κοντά ------</vt:lpstr>
      <vt:lpstr>P.E.A.CE ΑΠΟ ΤΗΝ ΑΡΤΑ https://www.youtube.com/watch?v=L_O3AF1Bkms</vt:lpstr>
      <vt:lpstr>ΑΠΟΚΑΤΑΣΤΑΣΗ ΤΩΝ ΑΤΟΜΩΝ ΜΕ ΧΑΜΗΛΗ ΟΡΑΣΗ – ΚΟΙΝΩΝΙΚΗ ΜΕΡΙΜΝΑ ΚΑΙ ΠΡΟΝΟΙΑ</vt:lpstr>
      <vt:lpstr>ΕΥΧΑΡΙΣΤΩ ΠΟΛΥ ΓΙΑ ΤΗΝ ΠΡΟΣΟΧΗ ΣΑΣ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ΒΟΗΘΗΜΑΤΑ ΧΑΜΗΛΗΣ ΟΡΑΣΗΣ</dc:title>
  <dc:creator>VASSILIS</dc:creator>
  <cp:lastModifiedBy>VASSILIS</cp:lastModifiedBy>
  <cp:revision>182</cp:revision>
  <dcterms:created xsi:type="dcterms:W3CDTF">2008-03-10T16:32:14Z</dcterms:created>
  <dcterms:modified xsi:type="dcterms:W3CDTF">2017-10-24T15:18:40Z</dcterms:modified>
</cp:coreProperties>
</file>