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F10F2-1A92-4EDE-8EDD-C753771C9251}" type="datetimeFigureOut">
              <a:rPr lang="el-GR" smtClean="0"/>
              <a:pPr/>
              <a:t>13/5/2016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2BB8C-51C0-4DCA-8F48-857087340F2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A2BB8C-51C0-4DCA-8F48-857087340F2C}"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6A2BB8C-51C0-4DCA-8F48-857087340F2C}"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BBCD386-B72E-41B6-9503-FA050E0C0D51}" type="datetime1">
              <a:rPr lang="el-GR" smtClean="0"/>
              <a:pPr/>
              <a:t>13/5/2016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53C211-6449-44F6-B57B-1E11C61A92D8}" type="datetime1">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2FF2FD1-7101-4B46-91C9-980D0C6F8CB8}" type="datetime1">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79D533E-8F2F-4D17-99A6-ABEE43A5D6C9}" type="datetime1">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B454B37-CB2D-4A9C-9ED6-D37566C29B1C}" type="datetime1">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9984C5A-EAA4-4518-829A-5CAA5322EB04}" type="datetime1">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300B18A8-F871-4F38-B33B-F3A25805A8EE}" type="datetime1">
              <a:rPr lang="el-GR" smtClean="0"/>
              <a:pPr/>
              <a:t>13/5/2016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1B397A6-0494-460C-8D5C-59031595A5B0}" type="datetime1">
              <a:rPr lang="el-GR" smtClean="0"/>
              <a:pPr/>
              <a:t>13/5/2016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EC4B581-AE06-4A1E-9A54-4441B69F429D}" type="datetime1">
              <a:rPr lang="el-GR" smtClean="0"/>
              <a:pPr/>
              <a:t>13/5/2016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0A14EF6-FFFD-4CBE-A318-BC2911B82AFC}" type="datetime1">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3AFCF9-5CB4-4C12-91D0-D17D6A61CF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A53BB4-47A8-47E6-8E21-814D54F97F92}" type="datetime1">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83AFCF9-5CB4-4C12-91D0-D17D6A61CFF8}"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332F50-BB4E-4395-900D-4ABF4AAF8AA5}" type="datetime1">
              <a:rPr lang="el-GR" smtClean="0"/>
              <a:pPr/>
              <a:t>13/5/2016</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3AFCF9-5CB4-4C12-91D0-D17D6A61CFF8}"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C:\Users\Αργυρω\Pictures\αρχείο λήψης.png"/>
          <p:cNvPicPr/>
          <p:nvPr/>
        </p:nvPicPr>
        <p:blipFill>
          <a:blip r:embed="rId2" cstate="print">
            <a:duotone>
              <a:schemeClr val="accent1">
                <a:shade val="45000"/>
                <a:satMod val="135000"/>
              </a:schemeClr>
              <a:prstClr val="white"/>
            </a:duotone>
          </a:blip>
          <a:srcRect/>
          <a:stretch>
            <a:fillRect/>
          </a:stretch>
        </p:blipFill>
        <p:spPr bwMode="auto">
          <a:xfrm>
            <a:off x="323528" y="836712"/>
            <a:ext cx="1482203" cy="1357952"/>
          </a:xfrm>
          <a:prstGeom prst="roundRect">
            <a:avLst>
              <a:gd name="adj" fmla="val 8594"/>
            </a:avLst>
          </a:prstGeom>
          <a:solidFill>
            <a:srgbClr val="FF0000"/>
          </a:solidFill>
          <a:ln>
            <a:noFill/>
          </a:ln>
          <a:effectLst>
            <a:reflection blurRad="12700" stA="38000" endPos="28000" dist="5000" dir="5400000" sy="-100000" algn="bl" rotWithShape="0"/>
          </a:effectLst>
        </p:spPr>
      </p:pic>
      <p:sp>
        <p:nvSpPr>
          <p:cNvPr id="8" name="7 - Ορθογώνιο"/>
          <p:cNvSpPr/>
          <p:nvPr/>
        </p:nvSpPr>
        <p:spPr>
          <a:xfrm>
            <a:off x="1979712" y="1484784"/>
            <a:ext cx="7164288" cy="1338828"/>
          </a:xfrm>
          <a:prstGeom prst="rect">
            <a:avLst/>
          </a:prstGeom>
        </p:spPr>
        <p:txBody>
          <a:bodyPr wrap="square">
            <a:spAutoFit/>
          </a:bodyPr>
          <a:lstStyle/>
          <a:p>
            <a:pPr lvl="0" eaLnBrk="0" fontAlgn="base" hangingPunct="0">
              <a:lnSpc>
                <a:spcPct val="150000"/>
              </a:lnSpc>
              <a:spcBef>
                <a:spcPct val="0"/>
              </a:spcBef>
              <a:spcAft>
                <a:spcPct val="0"/>
              </a:spcAft>
            </a:pPr>
            <a:r>
              <a:rPr lang="el-GR" sz="1600" b="1" dirty="0">
                <a:solidFill>
                  <a:prstClr val="black"/>
                </a:solidFill>
                <a:latin typeface="Arial" pitchFamily="34" charset="0"/>
                <a:ea typeface="Calibri" pitchFamily="34" charset="0"/>
                <a:cs typeface="Arial" pitchFamily="34" charset="0"/>
              </a:rPr>
              <a:t> </a:t>
            </a:r>
            <a:r>
              <a:rPr lang="el-GR" sz="1600" b="1" dirty="0" smtClean="0">
                <a:solidFill>
                  <a:prstClr val="black"/>
                </a:solidFill>
                <a:latin typeface="Arial" pitchFamily="34" charset="0"/>
                <a:ea typeface="Calibri" pitchFamily="34" charset="0"/>
                <a:cs typeface="Arial" pitchFamily="34" charset="0"/>
              </a:rPr>
              <a:t>                 </a:t>
            </a:r>
            <a:r>
              <a:rPr lang="el-GR" b="1" dirty="0" smtClean="0">
                <a:solidFill>
                  <a:prstClr val="black"/>
                </a:solidFill>
                <a:latin typeface="Arial" pitchFamily="34" charset="0"/>
                <a:ea typeface="Calibri" pitchFamily="34" charset="0"/>
                <a:cs typeface="Arial" pitchFamily="34" charset="0"/>
              </a:rPr>
              <a:t>ΤΜΗΜΑ </a:t>
            </a:r>
            <a:r>
              <a:rPr lang="el-GR" b="1" dirty="0">
                <a:solidFill>
                  <a:prstClr val="black"/>
                </a:solidFill>
                <a:latin typeface="Arial" pitchFamily="34" charset="0"/>
                <a:ea typeface="Calibri" pitchFamily="34" charset="0"/>
                <a:cs typeface="Arial" pitchFamily="34" charset="0"/>
              </a:rPr>
              <a:t>ΝΑΥΠΗΓΩΝ ΜΗΧΑΝΙΚΩΝ Τ.Ε.</a:t>
            </a:r>
            <a:endParaRPr lang="el-GR" dirty="0">
              <a:solidFill>
                <a:prstClr val="black"/>
              </a:solidFill>
              <a:latin typeface="Arial" pitchFamily="34" charset="0"/>
              <a:cs typeface="Arial" pitchFamily="34" charset="0"/>
            </a:endParaRPr>
          </a:p>
          <a:p>
            <a:pPr lvl="0" eaLnBrk="0" fontAlgn="base" hangingPunct="0">
              <a:lnSpc>
                <a:spcPct val="150000"/>
              </a:lnSpc>
              <a:spcBef>
                <a:spcPct val="0"/>
              </a:spcBef>
              <a:spcAft>
                <a:spcPct val="0"/>
              </a:spcAft>
            </a:pPr>
            <a:r>
              <a:rPr lang="el-GR" b="1" dirty="0" smtClean="0">
                <a:solidFill>
                  <a:prstClr val="black"/>
                </a:solidFill>
                <a:latin typeface="Arial" pitchFamily="34" charset="0"/>
                <a:ea typeface="Calibri" pitchFamily="34" charset="0"/>
                <a:cs typeface="Arial" pitchFamily="34" charset="0"/>
              </a:rPr>
              <a:t>ΕΡΓΑΣΤΗΡΙΟ </a:t>
            </a:r>
            <a:r>
              <a:rPr lang="el-GR" b="1" dirty="0">
                <a:solidFill>
                  <a:prstClr val="black"/>
                </a:solidFill>
                <a:latin typeface="Arial" pitchFamily="34" charset="0"/>
                <a:ea typeface="Calibri" pitchFamily="34" charset="0"/>
                <a:cs typeface="Arial" pitchFamily="34" charset="0"/>
              </a:rPr>
              <a:t>ΕΠΙΣΚΕΥΕΣ </a:t>
            </a:r>
            <a:r>
              <a:rPr lang="el-GR" b="1" dirty="0">
                <a:solidFill>
                  <a:prstClr val="black"/>
                </a:solidFill>
                <a:latin typeface="Calibri"/>
                <a:ea typeface="Calibri" pitchFamily="34" charset="0"/>
                <a:cs typeface="Arial" pitchFamily="34" charset="0"/>
              </a:rPr>
              <a:t>–</a:t>
            </a:r>
            <a:r>
              <a:rPr lang="el-GR" b="1" dirty="0">
                <a:solidFill>
                  <a:prstClr val="black"/>
                </a:solidFill>
                <a:latin typeface="Arial" pitchFamily="34" charset="0"/>
                <a:ea typeface="Calibri" pitchFamily="34" charset="0"/>
                <a:cs typeface="Arial" pitchFamily="34" charset="0"/>
              </a:rPr>
              <a:t> ΜΕΤΑΣΚΕΥΕΣ ΚΑΙ ΕΠΙΘΕΩΡΗΣΕΙΣ</a:t>
            </a:r>
            <a:endParaRPr lang="el-GR" dirty="0">
              <a:solidFill>
                <a:prstClr val="black"/>
              </a:solidFill>
              <a:latin typeface="Arial" pitchFamily="34" charset="0"/>
              <a:cs typeface="Arial" pitchFamily="34" charset="0"/>
            </a:endParaRPr>
          </a:p>
          <a:p>
            <a:pPr lvl="0" eaLnBrk="0" fontAlgn="base" hangingPunct="0">
              <a:lnSpc>
                <a:spcPct val="150000"/>
              </a:lnSpc>
              <a:spcBef>
                <a:spcPct val="0"/>
              </a:spcBef>
              <a:spcAft>
                <a:spcPct val="0"/>
              </a:spcAft>
            </a:pPr>
            <a:r>
              <a:rPr lang="el-GR" b="1" dirty="0">
                <a:solidFill>
                  <a:prstClr val="black"/>
                </a:solidFill>
                <a:latin typeface="Arial" pitchFamily="34" charset="0"/>
                <a:ea typeface="Calibri" pitchFamily="34" charset="0"/>
                <a:cs typeface="Arial" pitchFamily="34" charset="0"/>
              </a:rPr>
              <a:t>               </a:t>
            </a:r>
            <a:r>
              <a:rPr lang="el-GR" b="1" dirty="0" smtClean="0">
                <a:solidFill>
                  <a:prstClr val="black"/>
                </a:solidFill>
                <a:latin typeface="Arial" pitchFamily="34" charset="0"/>
                <a:ea typeface="Calibri" pitchFamily="34" charset="0"/>
                <a:cs typeface="Arial" pitchFamily="34" charset="0"/>
              </a:rPr>
              <a:t>   </a:t>
            </a:r>
            <a:r>
              <a:rPr lang="el-GR" b="1" dirty="0">
                <a:solidFill>
                  <a:prstClr val="black"/>
                </a:solidFill>
                <a:latin typeface="Arial" pitchFamily="34" charset="0"/>
                <a:ea typeface="Calibri" pitchFamily="34" charset="0"/>
                <a:cs typeface="Arial" pitchFamily="34" charset="0"/>
              </a:rPr>
              <a:t>&lt;&lt; </a:t>
            </a:r>
            <a:r>
              <a:rPr lang="el-GR" b="1" i="1" dirty="0">
                <a:solidFill>
                  <a:prstClr val="black"/>
                </a:solidFill>
                <a:latin typeface="Arial" pitchFamily="34" charset="0"/>
                <a:ea typeface="Calibri" pitchFamily="34" charset="0"/>
                <a:cs typeface="Arial" pitchFamily="34" charset="0"/>
              </a:rPr>
              <a:t>Τα χρώματα στην Ναυπηγική</a:t>
            </a:r>
            <a:r>
              <a:rPr lang="el-GR" b="1" dirty="0">
                <a:solidFill>
                  <a:prstClr val="black"/>
                </a:solidFill>
                <a:latin typeface="Arial" pitchFamily="34" charset="0"/>
                <a:ea typeface="Calibri" pitchFamily="34" charset="0"/>
                <a:cs typeface="Arial" pitchFamily="34" charset="0"/>
              </a:rPr>
              <a:t>&gt;&gt;</a:t>
            </a:r>
            <a:endParaRPr lang="el-GR" dirty="0"/>
          </a:p>
        </p:txBody>
      </p:sp>
      <p:pic>
        <p:nvPicPr>
          <p:cNvPr id="9" name="8 - Εικόνα" descr="http://dmn.wpengine.netdna-cdn.com/wp-content/uploads/2011/05/USS-Bonhomme-Richard.jpg"/>
          <p:cNvPicPr/>
          <p:nvPr/>
        </p:nvPicPr>
        <p:blipFill>
          <a:blip r:embed="rId3" cstate="print"/>
          <a:srcRect/>
          <a:stretch>
            <a:fillRect/>
          </a:stretch>
        </p:blipFill>
        <p:spPr bwMode="auto">
          <a:xfrm>
            <a:off x="2555776" y="3284984"/>
            <a:ext cx="3960440" cy="2448272"/>
          </a:xfrm>
          <a:prstGeom prst="rect">
            <a:avLst/>
          </a:prstGeom>
          <a:ln>
            <a:solidFill>
              <a:srgbClr val="C00000"/>
            </a:solidFill>
          </a:ln>
          <a:effectLst>
            <a:outerShdw blurRad="50800" dist="38100" dir="10800000" algn="r" rotWithShape="0">
              <a:prstClr val="black">
                <a:alpha val="40000"/>
              </a:prstClr>
            </a:outerShdw>
          </a:effectLst>
        </p:spPr>
      </p:pic>
      <p:sp>
        <p:nvSpPr>
          <p:cNvPr id="123906" name="Rectangle 2"/>
          <p:cNvSpPr>
            <a:spLocks noChangeArrowheads="1"/>
          </p:cNvSpPr>
          <p:nvPr/>
        </p:nvSpPr>
        <p:spPr bwMode="auto">
          <a:xfrm>
            <a:off x="323528" y="5605223"/>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ΌΝΟΜΑ ΣΠΟΥΔΑΣΤΗ: ΜΟΔΙΑΤΗ ΑΡΓΥΡΟΥΛΑ                          ΑΡ. ΜΗΤΡΩΟΥ: 13049</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ΕΠΙΒΛΕΠΟΝ: Δρ. Ν. ΦΡΑΓΚΙΑΔΑΚΗΣ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ΑΘΗΝΑ, 2016</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183AFCF9-5CB4-4C12-91D0-D17D6A61CFF8}"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03648" y="476672"/>
            <a:ext cx="5904656" cy="400110"/>
          </a:xfrm>
          <a:prstGeom prst="rect">
            <a:avLst/>
          </a:prstGeom>
          <a:noFill/>
        </p:spPr>
        <p:txBody>
          <a:bodyPr wrap="square" rtlCol="0">
            <a:spAutoFit/>
          </a:bodyPr>
          <a:lstStyle/>
          <a:p>
            <a:r>
              <a:rPr lang="el-GR" sz="2000" u="sng" dirty="0" smtClean="0">
                <a:latin typeface="Arial" pitchFamily="34" charset="0"/>
                <a:cs typeface="Arial" pitchFamily="34" charset="0"/>
              </a:rPr>
              <a:t>6. ΕΠΙΡΡΟΕΣ ΚΑΤΑ ΤΗ ΔΙΑΔΙΚΑΣΙΑ ΒΑΦΗΣ</a:t>
            </a:r>
            <a:endParaRPr lang="el-GR" sz="2000" u="sng" dirty="0">
              <a:latin typeface="Arial" pitchFamily="34" charset="0"/>
              <a:cs typeface="Arial" pitchFamily="34" charset="0"/>
            </a:endParaRPr>
          </a:p>
        </p:txBody>
      </p:sp>
      <p:sp>
        <p:nvSpPr>
          <p:cNvPr id="4" name="3 - Αστέρι 4 ακτινών"/>
          <p:cNvSpPr/>
          <p:nvPr/>
        </p:nvSpPr>
        <p:spPr>
          <a:xfrm>
            <a:off x="323528" y="1052736"/>
            <a:ext cx="288032" cy="288032"/>
          </a:xfrm>
          <a:prstGeom prst="star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5" name="4 - TextBox"/>
          <p:cNvSpPr txBox="1"/>
          <p:nvPr/>
        </p:nvSpPr>
        <p:spPr>
          <a:xfrm>
            <a:off x="611560" y="1052736"/>
            <a:ext cx="8532440" cy="3970318"/>
          </a:xfrm>
          <a:prstGeom prst="rect">
            <a:avLst/>
          </a:prstGeom>
          <a:noFill/>
        </p:spPr>
        <p:txBody>
          <a:bodyPr wrap="square" rtlCol="0">
            <a:spAutoFit/>
          </a:bodyPr>
          <a:lstStyle/>
          <a:p>
            <a:r>
              <a:rPr lang="el-GR" u="sng" dirty="0" smtClean="0">
                <a:latin typeface="Arial" pitchFamily="34" charset="0"/>
                <a:cs typeface="Arial" pitchFamily="34" charset="0"/>
              </a:rPr>
              <a:t>Ατμοσφαιρική υγρασία</a:t>
            </a:r>
            <a:r>
              <a:rPr lang="el-GR" dirty="0" smtClean="0">
                <a:latin typeface="Arial" pitchFamily="34" charset="0"/>
                <a:cs typeface="Arial" pitchFamily="34" charset="0"/>
              </a:rPr>
              <a:t>.</a:t>
            </a:r>
          </a:p>
          <a:p>
            <a:pPr algn="just">
              <a:lnSpc>
                <a:spcPct val="150000"/>
              </a:lnSpc>
            </a:pPr>
            <a:r>
              <a:rPr lang="el-GR" dirty="0" smtClean="0">
                <a:latin typeface="Arial" pitchFamily="34" charset="0"/>
                <a:cs typeface="Arial" pitchFamily="34" charset="0"/>
              </a:rPr>
              <a:t>Όταν η βαφή γίνεται σε περιβάλλον με υψηλή ατμοσφαιρική υγρασία, υπάρχει κίνδυνος συμπύκνωσης και εγκλωβισμού υδρατμών στην επιφάνεια, φέροντας σοβαρότατες συνέπειες.</a:t>
            </a:r>
          </a:p>
          <a:p>
            <a:pPr algn="just">
              <a:lnSpc>
                <a:spcPct val="150000"/>
              </a:lnSpc>
            </a:pPr>
            <a:r>
              <a:rPr lang="el-GR" dirty="0" smtClean="0">
                <a:latin typeface="Arial" pitchFamily="34" charset="0"/>
                <a:cs typeface="Arial" pitchFamily="34" charset="0"/>
              </a:rPr>
              <a:t>Ισχύουν οι συνθήκες:</a:t>
            </a:r>
          </a:p>
          <a:p>
            <a:pPr algn="just">
              <a:buFont typeface="Wingdings" pitchFamily="2" charset="2"/>
              <a:buChar char="ü"/>
            </a:pPr>
            <a:r>
              <a:rPr lang="el-GR" dirty="0" smtClean="0">
                <a:latin typeface="Arial" pitchFamily="34" charset="0"/>
                <a:cs typeface="Arial" pitchFamily="34" charset="0"/>
              </a:rPr>
              <a:t> Να μην εφαρμόζεται η βαφή, όταν η </a:t>
            </a:r>
            <a:r>
              <a:rPr lang="el-GR" dirty="0" smtClean="0">
                <a:solidFill>
                  <a:srgbClr val="C00000"/>
                </a:solidFill>
                <a:latin typeface="Arial" pitchFamily="34" charset="0"/>
                <a:cs typeface="Arial" pitchFamily="34" charset="0"/>
              </a:rPr>
              <a:t>σχετική υγρασία </a:t>
            </a:r>
            <a:r>
              <a:rPr lang="el-GR" dirty="0" smtClean="0">
                <a:latin typeface="Arial" pitchFamily="34" charset="0"/>
                <a:cs typeface="Arial" pitchFamily="34" charset="0"/>
              </a:rPr>
              <a:t>είναι μεγαλύτερη από 85%.</a:t>
            </a:r>
          </a:p>
          <a:p>
            <a:pPr algn="just">
              <a:buFont typeface="Wingdings" pitchFamily="2" charset="2"/>
              <a:buChar char="ü"/>
            </a:pPr>
            <a:r>
              <a:rPr lang="el-GR" dirty="0" smtClean="0">
                <a:latin typeface="Arial" pitchFamily="34" charset="0"/>
                <a:cs typeface="Arial" pitchFamily="34" charset="0"/>
              </a:rPr>
              <a:t> Να εφαρμόζεται μόνον όταν η θερμοκρασία της μεταλλικής επιφάνειας είναι 2°C ως 3°C υψηλότερη από τη </a:t>
            </a:r>
            <a:r>
              <a:rPr lang="el-GR" dirty="0" smtClean="0">
                <a:solidFill>
                  <a:srgbClr val="C00000"/>
                </a:solidFill>
                <a:latin typeface="Arial" pitchFamily="34" charset="0"/>
                <a:cs typeface="Arial" pitchFamily="34" charset="0"/>
              </a:rPr>
              <a:t>θερμοκρασία δρόσου</a:t>
            </a:r>
            <a:r>
              <a:rPr lang="el-GR" dirty="0" smtClean="0">
                <a:latin typeface="Arial" pitchFamily="34" charset="0"/>
                <a:cs typeface="Arial" pitchFamily="34" charset="0"/>
              </a:rPr>
              <a:t>.</a:t>
            </a:r>
          </a:p>
          <a:p>
            <a:pPr algn="just">
              <a:buFont typeface="Wingdings" pitchFamily="2" charset="2"/>
              <a:buChar char="ü"/>
            </a:pPr>
            <a:r>
              <a:rPr lang="el-GR" dirty="0" smtClean="0">
                <a:latin typeface="Arial" pitchFamily="34" charset="0"/>
                <a:cs typeface="Arial" pitchFamily="34" charset="0"/>
              </a:rPr>
              <a:t> Να μην εφαρμόζεται ποτέ σε ανοιχτό περιβάλλον με βροχή, χιόνι, πάγο, ομίχλη ή πολύ μολυσμένη ατμόσφαιρα.</a:t>
            </a:r>
          </a:p>
          <a:p>
            <a:pPr algn="just"/>
            <a:r>
              <a:rPr lang="el-GR" dirty="0" smtClean="0">
                <a:latin typeface="Arial" pitchFamily="34" charset="0"/>
                <a:cs typeface="Arial" pitchFamily="34" charset="0"/>
              </a:rPr>
              <a:t> </a:t>
            </a:r>
            <a:endParaRPr lang="el-GR" dirty="0">
              <a:latin typeface="Arial" pitchFamily="34" charset="0"/>
              <a:cs typeface="Arial" pitchFamily="34" charset="0"/>
            </a:endParaRPr>
          </a:p>
        </p:txBody>
      </p:sp>
      <p:sp>
        <p:nvSpPr>
          <p:cNvPr id="6" name="5 - TextBox"/>
          <p:cNvSpPr txBox="1"/>
          <p:nvPr/>
        </p:nvSpPr>
        <p:spPr>
          <a:xfrm>
            <a:off x="611560" y="4877971"/>
            <a:ext cx="8388424" cy="2031325"/>
          </a:xfrm>
          <a:prstGeom prst="rect">
            <a:avLst/>
          </a:prstGeom>
          <a:noFill/>
        </p:spPr>
        <p:txBody>
          <a:bodyPr wrap="square" rtlCol="0">
            <a:spAutoFit/>
          </a:bodyPr>
          <a:lstStyle/>
          <a:p>
            <a:r>
              <a:rPr lang="el-GR" u="sng" dirty="0" smtClean="0">
                <a:latin typeface="Arial" pitchFamily="34" charset="0"/>
                <a:cs typeface="Arial" pitchFamily="34" charset="0"/>
              </a:rPr>
              <a:t>Θερμοκρασία.</a:t>
            </a:r>
          </a:p>
          <a:p>
            <a:pPr algn="just">
              <a:lnSpc>
                <a:spcPct val="150000"/>
              </a:lnSpc>
            </a:pPr>
            <a:r>
              <a:rPr lang="el-GR" dirty="0" smtClean="0">
                <a:latin typeface="Arial" pitchFamily="34" charset="0"/>
                <a:cs typeface="Arial" pitchFamily="34" charset="0"/>
              </a:rPr>
              <a:t>Όταν η βαφή γίνεται σε ζεστό περιβάλλον, σχηματίζονται πορώδη επιστρώματα με τραχιά επιφάνεια και ανομοιογενές πάχος. Γι' αυτόν ακριβώς το λόγο η θερμοκρασία υπό την οποία γίνεται η βαφή δε θα πρέπει να υπερβαίνει τους 30°C.</a:t>
            </a:r>
            <a:endParaRPr lang="el-GR" dirty="0">
              <a:latin typeface="Arial" pitchFamily="34" charset="0"/>
              <a:cs typeface="Arial" pitchFamily="34" charset="0"/>
            </a:endParaRPr>
          </a:p>
        </p:txBody>
      </p:sp>
      <p:sp>
        <p:nvSpPr>
          <p:cNvPr id="8" name="7 - Αστέρι 4 ακτινών"/>
          <p:cNvSpPr/>
          <p:nvPr/>
        </p:nvSpPr>
        <p:spPr>
          <a:xfrm>
            <a:off x="323528" y="4869160"/>
            <a:ext cx="288032" cy="288032"/>
          </a:xfrm>
          <a:prstGeom prst="star4">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9" name="8 - Θέση αριθμού διαφάνειας"/>
          <p:cNvSpPr>
            <a:spLocks noGrp="1"/>
          </p:cNvSpPr>
          <p:nvPr>
            <p:ph type="sldNum" sz="quarter" idx="12"/>
          </p:nvPr>
        </p:nvSpPr>
        <p:spPr>
          <a:xfrm>
            <a:off x="7914456" y="6356350"/>
            <a:ext cx="762000" cy="365125"/>
          </a:xfrm>
        </p:spPr>
        <p:txBody>
          <a:bodyPr/>
          <a:lstStyle/>
          <a:p>
            <a:r>
              <a:rPr lang="el-GR" dirty="0" smtClean="0"/>
              <a:t>9</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31640" y="620688"/>
            <a:ext cx="7560840" cy="400110"/>
          </a:xfrm>
          <a:prstGeom prst="rect">
            <a:avLst/>
          </a:prstGeom>
          <a:noFill/>
        </p:spPr>
        <p:txBody>
          <a:bodyPr wrap="square" rtlCol="0">
            <a:spAutoFit/>
          </a:bodyPr>
          <a:lstStyle/>
          <a:p>
            <a:r>
              <a:rPr lang="el-GR" sz="2000" u="sng" dirty="0" smtClean="0">
                <a:latin typeface="Arial" pitchFamily="34" charset="0"/>
                <a:cs typeface="Arial" pitchFamily="34" charset="0"/>
              </a:rPr>
              <a:t>7. ΥΦΑΛΟΧΡΩΜΑΤΑ</a:t>
            </a:r>
            <a:endParaRPr lang="el-GR" sz="2000" u="sng" dirty="0">
              <a:latin typeface="Arial" pitchFamily="34" charset="0"/>
              <a:cs typeface="Arial" pitchFamily="34" charset="0"/>
            </a:endParaRPr>
          </a:p>
        </p:txBody>
      </p:sp>
      <p:sp>
        <p:nvSpPr>
          <p:cNvPr id="3" name="2 - TextBox"/>
          <p:cNvSpPr txBox="1"/>
          <p:nvPr/>
        </p:nvSpPr>
        <p:spPr>
          <a:xfrm>
            <a:off x="251520" y="1196752"/>
            <a:ext cx="8892480" cy="4247317"/>
          </a:xfrm>
          <a:prstGeom prst="rect">
            <a:avLst/>
          </a:prstGeom>
          <a:noFill/>
        </p:spPr>
        <p:txBody>
          <a:bodyPr wrap="square" rtlCol="0">
            <a:spAutoFit/>
          </a:bodyPr>
          <a:lstStyle/>
          <a:p>
            <a:pPr algn="just">
              <a:lnSpc>
                <a:spcPct val="150000"/>
              </a:lnSpc>
            </a:pPr>
            <a:r>
              <a:rPr lang="el-GR" dirty="0" smtClean="0">
                <a:latin typeface="Arial" pitchFamily="34" charset="0"/>
                <a:cs typeface="Arial" pitchFamily="34" charset="0"/>
              </a:rPr>
              <a:t>  Είναι τα χρώματα, τα οποία εφαρμόζονται στα ύφαλα των πλοίων με στόχο την παρεμπόδιση, μέσω των τοξικών ουσιών που περιέχουν, της ανάπτυξης διάβρωσης. Υπάρχουν τρεις διαφορετικοί τύποι επικάλυψης των υφάλων των πλοίων, από όστρακα, θαλάσσια ζιζάνια και το κολλώδες υγρό των φυκιών.</a:t>
            </a:r>
          </a:p>
          <a:p>
            <a:pPr algn="just">
              <a:lnSpc>
                <a:spcPct val="150000"/>
              </a:lnSpc>
            </a:pPr>
            <a:r>
              <a:rPr lang="el-GR" dirty="0" smtClean="0">
                <a:latin typeface="Arial" pitchFamily="34" charset="0"/>
                <a:cs typeface="Arial" pitchFamily="34" charset="0"/>
              </a:rPr>
              <a:t>  Οι ιδιότητες των υφαλοχρωμάτων εξαρτώνται από :</a:t>
            </a:r>
          </a:p>
          <a:p>
            <a:pPr algn="just">
              <a:lnSpc>
                <a:spcPct val="150000"/>
              </a:lnSpc>
              <a:buFont typeface="Arial" pitchFamily="34" charset="0"/>
              <a:buChar char="•"/>
            </a:pPr>
            <a:r>
              <a:rPr lang="el-GR" dirty="0" smtClean="0">
                <a:latin typeface="Arial" pitchFamily="34" charset="0"/>
                <a:cs typeface="Arial" pitchFamily="34" charset="0"/>
              </a:rPr>
              <a:t>  τη συγκέντρωση της τοξικής ουσίας που περιέχουν</a:t>
            </a:r>
          </a:p>
          <a:p>
            <a:pPr algn="just">
              <a:lnSpc>
                <a:spcPct val="150000"/>
              </a:lnSpc>
              <a:buFont typeface="Arial" pitchFamily="34" charset="0"/>
              <a:buChar char="•"/>
            </a:pPr>
            <a:r>
              <a:rPr lang="el-GR" dirty="0" smtClean="0">
                <a:latin typeface="Arial" pitchFamily="34" charset="0"/>
                <a:cs typeface="Arial" pitchFamily="34" charset="0"/>
              </a:rPr>
              <a:t>  το ρυθμό με τον οποίο διαχέεται η τοξική ουσία στο περιβάλλον</a:t>
            </a:r>
          </a:p>
          <a:p>
            <a:pPr algn="just">
              <a:lnSpc>
                <a:spcPct val="150000"/>
              </a:lnSpc>
              <a:buFont typeface="Arial" pitchFamily="34" charset="0"/>
              <a:buChar char="•"/>
            </a:pPr>
            <a:r>
              <a:rPr lang="el-GR" dirty="0" smtClean="0">
                <a:latin typeface="Arial" pitchFamily="34" charset="0"/>
                <a:cs typeface="Arial" pitchFamily="34" charset="0"/>
              </a:rPr>
              <a:t>  το κατά πόσο μεταβολίζεται</a:t>
            </a:r>
          </a:p>
          <a:p>
            <a:pPr algn="just">
              <a:lnSpc>
                <a:spcPct val="150000"/>
              </a:lnSpc>
              <a:buFont typeface="Arial" pitchFamily="34" charset="0"/>
              <a:buChar char="•"/>
            </a:pPr>
            <a:r>
              <a:rPr lang="el-GR" dirty="0" smtClean="0">
                <a:latin typeface="Arial" pitchFamily="34" charset="0"/>
                <a:cs typeface="Arial" pitchFamily="34" charset="0"/>
              </a:rPr>
              <a:t>  την ικανότητα βιοσυσσώρευσής της</a:t>
            </a:r>
          </a:p>
          <a:p>
            <a:pPr algn="just">
              <a:lnSpc>
                <a:spcPct val="150000"/>
              </a:lnSpc>
              <a:buFont typeface="Arial" pitchFamily="34" charset="0"/>
              <a:buChar char="•"/>
            </a:pPr>
            <a:r>
              <a:rPr lang="el-GR" dirty="0" smtClean="0">
                <a:latin typeface="Arial" pitchFamily="34" charset="0"/>
                <a:cs typeface="Arial" pitchFamily="34" charset="0"/>
              </a:rPr>
              <a:t>  το συνδετικό μέσο (ρητίνη).</a:t>
            </a:r>
            <a:endParaRPr lang="el-GR" dirty="0">
              <a:latin typeface="Arial" pitchFamily="34" charset="0"/>
              <a:cs typeface="Arial" pitchFamily="34" charset="0"/>
            </a:endParaRPr>
          </a:p>
        </p:txBody>
      </p:sp>
      <p:pic>
        <p:nvPicPr>
          <p:cNvPr id="4" name="3 - Εικόνα"/>
          <p:cNvPicPr/>
          <p:nvPr/>
        </p:nvPicPr>
        <p:blipFill>
          <a:blip r:embed="rId2" cstate="print"/>
          <a:srcRect/>
          <a:stretch>
            <a:fillRect/>
          </a:stretch>
        </p:blipFill>
        <p:spPr bwMode="auto">
          <a:xfrm>
            <a:off x="4572000" y="4077072"/>
            <a:ext cx="3888432" cy="249671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a:xfrm>
            <a:off x="7914456" y="6356350"/>
            <a:ext cx="762000" cy="365125"/>
          </a:xfrm>
        </p:spPr>
        <p:txBody>
          <a:bodyPr/>
          <a:lstStyle/>
          <a:p>
            <a:r>
              <a:rPr lang="el-GR" dirty="0" smtClean="0"/>
              <a:t>10</a:t>
            </a:r>
            <a:endParaRPr lang="el-GR" dirty="0"/>
          </a:p>
        </p:txBody>
      </p:sp>
      <p:sp>
        <p:nvSpPr>
          <p:cNvPr id="6" name="5 - TextBox"/>
          <p:cNvSpPr txBox="1"/>
          <p:nvPr/>
        </p:nvSpPr>
        <p:spPr>
          <a:xfrm>
            <a:off x="4644008" y="6597352"/>
            <a:ext cx="1440160" cy="307777"/>
          </a:xfrm>
          <a:prstGeom prst="rect">
            <a:avLst/>
          </a:prstGeom>
          <a:noFill/>
        </p:spPr>
        <p:txBody>
          <a:bodyPr wrap="square" rtlCol="0">
            <a:spAutoFit/>
          </a:bodyPr>
          <a:lstStyle/>
          <a:p>
            <a:r>
              <a:rPr lang="el-GR" sz="1400" dirty="0" smtClean="0">
                <a:latin typeface="Arial" pitchFamily="34" charset="0"/>
                <a:cs typeface="Arial" pitchFamily="34" charset="0"/>
              </a:rPr>
              <a:t>Εικ. 8</a:t>
            </a:r>
            <a:endParaRPr lang="el-GR" sz="14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47664" y="620688"/>
            <a:ext cx="5976664" cy="400110"/>
          </a:xfrm>
          <a:prstGeom prst="rect">
            <a:avLst/>
          </a:prstGeom>
          <a:noFill/>
        </p:spPr>
        <p:txBody>
          <a:bodyPr wrap="square" rtlCol="0">
            <a:spAutoFit/>
          </a:bodyPr>
          <a:lstStyle/>
          <a:p>
            <a:r>
              <a:rPr lang="el-GR" sz="2000" u="sng" dirty="0" smtClean="0">
                <a:latin typeface="Arial" pitchFamily="34" charset="0"/>
                <a:cs typeface="Arial" pitchFamily="34" charset="0"/>
              </a:rPr>
              <a:t>8. ΕΠΙΒΛΑΒΗ ΧΡΩΜΑΤΑ</a:t>
            </a:r>
            <a:endParaRPr lang="el-GR" sz="2000" u="sng" dirty="0">
              <a:latin typeface="Arial" pitchFamily="34" charset="0"/>
              <a:cs typeface="Arial" pitchFamily="34" charset="0"/>
            </a:endParaRPr>
          </a:p>
        </p:txBody>
      </p:sp>
      <p:sp>
        <p:nvSpPr>
          <p:cNvPr id="3" name="2 - TextBox"/>
          <p:cNvSpPr txBox="1"/>
          <p:nvPr/>
        </p:nvSpPr>
        <p:spPr>
          <a:xfrm>
            <a:off x="395536" y="1124744"/>
            <a:ext cx="8748464" cy="2585323"/>
          </a:xfrm>
          <a:prstGeom prst="rect">
            <a:avLst/>
          </a:prstGeom>
          <a:noFill/>
        </p:spPr>
        <p:txBody>
          <a:bodyPr wrap="square" rtlCol="0">
            <a:spAutoFit/>
          </a:bodyPr>
          <a:lstStyle/>
          <a:p>
            <a:pPr algn="just">
              <a:lnSpc>
                <a:spcPct val="150000"/>
              </a:lnSpc>
            </a:pPr>
            <a:r>
              <a:rPr lang="el-GR" dirty="0" smtClean="0">
                <a:latin typeface="Arial" pitchFamily="34" charset="0"/>
                <a:cs typeface="Arial" pitchFamily="34" charset="0"/>
              </a:rPr>
              <a:t> </a:t>
            </a:r>
            <a:r>
              <a:rPr lang="en-US" dirty="0" smtClean="0">
                <a:latin typeface="Arial" pitchFamily="34" charset="0"/>
                <a:cs typeface="Arial" pitchFamily="34" charset="0"/>
              </a:rPr>
              <a:t> O </a:t>
            </a:r>
            <a:r>
              <a:rPr lang="el-GR" dirty="0" smtClean="0">
                <a:solidFill>
                  <a:srgbClr val="FF0000"/>
                </a:solidFill>
                <a:latin typeface="Arial" pitchFamily="34" charset="0"/>
                <a:cs typeface="Arial" pitchFamily="34" charset="0"/>
              </a:rPr>
              <a:t>χαλκός</a:t>
            </a:r>
            <a:r>
              <a:rPr lang="el-GR" dirty="0" smtClean="0">
                <a:latin typeface="Arial" pitchFamily="34" charset="0"/>
                <a:cs typeface="Arial" pitchFamily="34" charset="0"/>
              </a:rPr>
              <a:t>, το </a:t>
            </a:r>
            <a:r>
              <a:rPr lang="el-GR" dirty="0" smtClean="0">
                <a:solidFill>
                  <a:srgbClr val="FF0000"/>
                </a:solidFill>
                <a:latin typeface="Arial" pitchFamily="34" charset="0"/>
                <a:cs typeface="Arial" pitchFamily="34" charset="0"/>
              </a:rPr>
              <a:t>ΤΒΤ</a:t>
            </a:r>
            <a:r>
              <a:rPr lang="en-US" dirty="0" smtClean="0">
                <a:latin typeface="Arial" pitchFamily="34" charset="0"/>
                <a:cs typeface="Arial" pitchFamily="34" charset="0"/>
              </a:rPr>
              <a:t> (tributyltin)</a:t>
            </a:r>
            <a:r>
              <a:rPr lang="el-GR" dirty="0" smtClean="0">
                <a:latin typeface="Arial" pitchFamily="34" charset="0"/>
                <a:cs typeface="Arial" pitchFamily="34" charset="0"/>
              </a:rPr>
              <a:t> και τα παράγωγά τους παρουσιάζουν πολύ καλή προστασία ενάντια στους θαλάσσιους οργανισμούς</a:t>
            </a:r>
            <a:r>
              <a:rPr lang="en-US" dirty="0" smtClean="0">
                <a:latin typeface="Arial" pitchFamily="34" charset="0"/>
                <a:cs typeface="Arial" pitchFamily="34" charset="0"/>
              </a:rPr>
              <a:t>. </a:t>
            </a:r>
            <a:r>
              <a:rPr lang="el-GR" dirty="0" smtClean="0">
                <a:latin typeface="Arial" pitchFamily="34" charset="0"/>
                <a:cs typeface="Arial" pitchFamily="34" charset="0"/>
              </a:rPr>
              <a:t>Όμως, διαπιστώθηκε πως η χρήση τους έχει καταστροφικές συνέπειες στο θαλάσσιο περιβάλλον. Συγκεκριμένα, η εκτεταμένη χρήση του ΤΒΤ στα επιστρώματα, εξαιτίας της αποτελεσματικότητας   και της ευελιξίας του, είχε ως αποτέλεσμα τη συσσώρευσή του στα θηλαστικά και την αποδυνάμωση των ανοσολογικών συστημάτων των ψαριών.</a:t>
            </a:r>
            <a:endParaRPr lang="el-GR" dirty="0">
              <a:latin typeface="Arial" pitchFamily="34" charset="0"/>
              <a:cs typeface="Arial" pitchFamily="34" charset="0"/>
            </a:endParaRPr>
          </a:p>
        </p:txBody>
      </p:sp>
      <p:sp>
        <p:nvSpPr>
          <p:cNvPr id="4" name="3 - TextBox"/>
          <p:cNvSpPr txBox="1"/>
          <p:nvPr/>
        </p:nvSpPr>
        <p:spPr>
          <a:xfrm>
            <a:off x="467544" y="4221088"/>
            <a:ext cx="8676456" cy="1338828"/>
          </a:xfrm>
          <a:prstGeom prst="rect">
            <a:avLst/>
          </a:prstGeom>
          <a:noFill/>
        </p:spPr>
        <p:txBody>
          <a:bodyPr wrap="square" rtlCol="0">
            <a:spAutoFit/>
          </a:bodyPr>
          <a:lstStyle/>
          <a:p>
            <a:pPr algn="just">
              <a:lnSpc>
                <a:spcPct val="150000"/>
              </a:lnSpc>
            </a:pPr>
            <a:r>
              <a:rPr lang="el-GR" dirty="0" smtClean="0"/>
              <a:t> </a:t>
            </a:r>
            <a:r>
              <a:rPr lang="en-US" dirty="0" smtClean="0"/>
              <a:t> </a:t>
            </a:r>
            <a:r>
              <a:rPr lang="el-GR" dirty="0" smtClean="0">
                <a:latin typeface="Arial" pitchFamily="34" charset="0"/>
                <a:cs typeface="Arial" pitchFamily="34" charset="0"/>
              </a:rPr>
              <a:t>Άλλα μέταλλα που θεωρούνται τοξικά, όπως ο </a:t>
            </a:r>
            <a:r>
              <a:rPr lang="el-GR" dirty="0" smtClean="0">
                <a:solidFill>
                  <a:srgbClr val="FF0000"/>
                </a:solidFill>
                <a:latin typeface="Arial" pitchFamily="34" charset="0"/>
                <a:cs typeface="Arial" pitchFamily="34" charset="0"/>
              </a:rPr>
              <a:t>μόλυβδος,</a:t>
            </a:r>
            <a:r>
              <a:rPr lang="el-GR" dirty="0" smtClean="0">
                <a:latin typeface="Arial" pitchFamily="34" charset="0"/>
                <a:cs typeface="Arial" pitchFamily="34" charset="0"/>
              </a:rPr>
              <a:t> ο </a:t>
            </a:r>
            <a:r>
              <a:rPr lang="el-GR" dirty="0" smtClean="0">
                <a:solidFill>
                  <a:srgbClr val="FF0000"/>
                </a:solidFill>
                <a:latin typeface="Arial" pitchFamily="34" charset="0"/>
                <a:cs typeface="Arial" pitchFamily="34" charset="0"/>
              </a:rPr>
              <a:t>υδράργυρος</a:t>
            </a:r>
            <a:r>
              <a:rPr lang="el-GR" dirty="0" smtClean="0">
                <a:latin typeface="Arial" pitchFamily="34" charset="0"/>
                <a:cs typeface="Arial" pitchFamily="34" charset="0"/>
              </a:rPr>
              <a:t>, το </a:t>
            </a:r>
            <a:r>
              <a:rPr lang="el-GR" dirty="0" smtClean="0">
                <a:solidFill>
                  <a:srgbClr val="FF0000"/>
                </a:solidFill>
                <a:latin typeface="Arial" pitchFamily="34" charset="0"/>
                <a:cs typeface="Arial" pitchFamily="34" charset="0"/>
              </a:rPr>
              <a:t>χρώμιο</a:t>
            </a:r>
            <a:r>
              <a:rPr lang="el-GR" dirty="0" smtClean="0">
                <a:latin typeface="Arial" pitchFamily="34" charset="0"/>
                <a:cs typeface="Arial" pitchFamily="34" charset="0"/>
              </a:rPr>
              <a:t> ή το </a:t>
            </a:r>
            <a:r>
              <a:rPr lang="el-GR" dirty="0" smtClean="0">
                <a:solidFill>
                  <a:srgbClr val="FF0000"/>
                </a:solidFill>
                <a:latin typeface="Arial" pitchFamily="34" charset="0"/>
                <a:cs typeface="Arial" pitchFamily="34" charset="0"/>
              </a:rPr>
              <a:t>κάδμιο</a:t>
            </a:r>
            <a:r>
              <a:rPr lang="el-GR" dirty="0" smtClean="0">
                <a:latin typeface="Arial" pitchFamily="34" charset="0"/>
                <a:cs typeface="Arial" pitchFamily="34" charset="0"/>
              </a:rPr>
              <a:t> μπορεί να  περιέχονται σε κάποια χρώματα αφού δεν απαγορεύονται διεθνώς, αλλά μεμονωμένα από κάποια κράτη.</a:t>
            </a:r>
            <a:endParaRPr lang="el-GR" dirty="0">
              <a:latin typeface="Arial" pitchFamily="34" charset="0"/>
              <a:cs typeface="Arial" pitchFamily="34" charset="0"/>
            </a:endParaRPr>
          </a:p>
        </p:txBody>
      </p:sp>
      <p:sp>
        <p:nvSpPr>
          <p:cNvPr id="5" name="4 - Αστέρι 4 ακτινών"/>
          <p:cNvSpPr/>
          <p:nvPr/>
        </p:nvSpPr>
        <p:spPr>
          <a:xfrm>
            <a:off x="251520" y="1196752"/>
            <a:ext cx="216024" cy="216024"/>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Αστέρι 4 ακτινών"/>
          <p:cNvSpPr/>
          <p:nvPr/>
        </p:nvSpPr>
        <p:spPr>
          <a:xfrm>
            <a:off x="251520" y="4293096"/>
            <a:ext cx="216024" cy="216024"/>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Θέση αριθμού διαφάνειας"/>
          <p:cNvSpPr>
            <a:spLocks noGrp="1"/>
          </p:cNvSpPr>
          <p:nvPr>
            <p:ph type="sldNum" sz="quarter" idx="12"/>
          </p:nvPr>
        </p:nvSpPr>
        <p:spPr/>
        <p:txBody>
          <a:bodyPr/>
          <a:lstStyle/>
          <a:p>
            <a:r>
              <a:rPr lang="el-GR" dirty="0" smtClean="0"/>
              <a:t>11</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35696" y="620688"/>
            <a:ext cx="4896544" cy="400110"/>
          </a:xfrm>
          <a:prstGeom prst="rect">
            <a:avLst/>
          </a:prstGeom>
          <a:noFill/>
        </p:spPr>
        <p:txBody>
          <a:bodyPr wrap="square" rtlCol="0">
            <a:spAutoFit/>
          </a:bodyPr>
          <a:lstStyle/>
          <a:p>
            <a:r>
              <a:rPr lang="el-GR" sz="2000" u="sng" dirty="0" smtClean="0">
                <a:latin typeface="Arial" pitchFamily="34" charset="0"/>
                <a:cs typeface="Arial" pitchFamily="34" charset="0"/>
              </a:rPr>
              <a:t>9. ΝΟΜΟΘΕΣΙΑ</a:t>
            </a:r>
            <a:endParaRPr lang="el-GR" sz="2000" u="sng" dirty="0">
              <a:latin typeface="Arial" pitchFamily="34" charset="0"/>
              <a:cs typeface="Arial" pitchFamily="34" charset="0"/>
            </a:endParaRPr>
          </a:p>
        </p:txBody>
      </p:sp>
      <p:sp>
        <p:nvSpPr>
          <p:cNvPr id="3" name="2 - TextBox"/>
          <p:cNvSpPr txBox="1"/>
          <p:nvPr/>
        </p:nvSpPr>
        <p:spPr>
          <a:xfrm>
            <a:off x="611560" y="1124744"/>
            <a:ext cx="8352928" cy="923330"/>
          </a:xfrm>
          <a:prstGeom prst="rect">
            <a:avLst/>
          </a:prstGeom>
          <a:noFill/>
        </p:spPr>
        <p:txBody>
          <a:bodyPr wrap="square" rtlCol="0">
            <a:spAutoFit/>
          </a:bodyPr>
          <a:lstStyle/>
          <a:p>
            <a:pPr algn="just"/>
            <a:r>
              <a:rPr lang="el-GR" dirty="0" smtClean="0"/>
              <a:t> </a:t>
            </a:r>
            <a:r>
              <a:rPr lang="el-GR" dirty="0" smtClean="0">
                <a:latin typeface="Arial" pitchFamily="34" charset="0"/>
                <a:cs typeface="Arial" pitchFamily="34" charset="0"/>
              </a:rPr>
              <a:t>Τη δεκαετία του ’80, πρώτη η Γαλλική Κυβέρνηση, λόγω του ενδιαφέροντος  για  τις υδατοκαλλιέργειες  στρειδιών,  επέβαλε  απαγορεύσεις  στην  χρήση  του  ΤΒΤ  σε σκάφη μήκους &lt;25 m. </a:t>
            </a:r>
            <a:endParaRPr lang="el-GR" dirty="0">
              <a:latin typeface="Arial" pitchFamily="34" charset="0"/>
              <a:cs typeface="Arial" pitchFamily="34" charset="0"/>
            </a:endParaRPr>
          </a:p>
        </p:txBody>
      </p:sp>
      <p:sp>
        <p:nvSpPr>
          <p:cNvPr id="4" name="3 - TextBox"/>
          <p:cNvSpPr txBox="1"/>
          <p:nvPr/>
        </p:nvSpPr>
        <p:spPr>
          <a:xfrm>
            <a:off x="611560" y="2636912"/>
            <a:ext cx="8316416" cy="1477328"/>
          </a:xfrm>
          <a:prstGeom prst="rect">
            <a:avLst/>
          </a:prstGeom>
          <a:noFill/>
        </p:spPr>
        <p:txBody>
          <a:bodyPr wrap="square" rtlCol="0">
            <a:spAutoFit/>
          </a:bodyPr>
          <a:lstStyle/>
          <a:p>
            <a:pPr algn="just"/>
            <a:r>
              <a:rPr lang="el-GR" dirty="0" smtClean="0">
                <a:latin typeface="Arial" pitchFamily="34" charset="0"/>
                <a:cs typeface="Arial" pitchFamily="34" charset="0"/>
              </a:rPr>
              <a:t>  Το 1990, η Επιτροπή Προστασίας του Θαλασσίου Περιβάλλοντος του Διεθνούς  Ναυτιλιακού  Οργανισμού  (ΙΜΟ) εξέδωσε ψήφισμα, στο οποίο προτείνεται στις κυβερνήσεις να υιοθετήσουν και να προάγουν αποτελεσματικά μέτρα, ώστε  να ελεγχθούν  οι βλάβες  στο  θαλάσσιο  περιβάλλον που απορρέουν από την χρήση του τριβουτυλοκασίτερου στα υφαλοχρώματα.</a:t>
            </a:r>
            <a:endParaRPr lang="el-GR" dirty="0">
              <a:latin typeface="Arial" pitchFamily="34" charset="0"/>
              <a:cs typeface="Arial" pitchFamily="34" charset="0"/>
            </a:endParaRPr>
          </a:p>
        </p:txBody>
      </p:sp>
      <p:sp>
        <p:nvSpPr>
          <p:cNvPr id="5" name="4 - TextBox"/>
          <p:cNvSpPr txBox="1"/>
          <p:nvPr/>
        </p:nvSpPr>
        <p:spPr>
          <a:xfrm>
            <a:off x="611560" y="4725144"/>
            <a:ext cx="8316416" cy="923330"/>
          </a:xfrm>
          <a:prstGeom prst="rect">
            <a:avLst/>
          </a:prstGeom>
          <a:noFill/>
        </p:spPr>
        <p:txBody>
          <a:bodyPr wrap="square" rtlCol="0">
            <a:spAutoFit/>
          </a:bodyPr>
          <a:lstStyle/>
          <a:p>
            <a:r>
              <a:rPr lang="el-GR" dirty="0" smtClean="0">
                <a:latin typeface="Arial" pitchFamily="34" charset="0"/>
                <a:cs typeface="Arial" pitchFamily="34" charset="0"/>
              </a:rPr>
              <a:t>  Το 1998 η MEPC εξέδωσε νέο ψήφισμα, όπου προτείνεται:</a:t>
            </a:r>
          </a:p>
          <a:p>
            <a:pPr>
              <a:buFont typeface="Arial" pitchFamily="34" charset="0"/>
              <a:buChar char="•"/>
            </a:pPr>
            <a:r>
              <a:rPr lang="el-GR" dirty="0" smtClean="0">
                <a:latin typeface="Arial" pitchFamily="34" charset="0"/>
                <a:cs typeface="Arial" pitchFamily="34" charset="0"/>
              </a:rPr>
              <a:t>  Απαγόρευση της χρήσης υφαλοχρωμάτων που περιέχουν ΤΒΤ το 2003.</a:t>
            </a:r>
          </a:p>
          <a:p>
            <a:pPr>
              <a:buFont typeface="Arial" pitchFamily="34" charset="0"/>
              <a:buChar char="•"/>
            </a:pPr>
            <a:r>
              <a:rPr lang="el-GR" dirty="0" smtClean="0">
                <a:latin typeface="Arial" pitchFamily="34" charset="0"/>
                <a:cs typeface="Arial" pitchFamily="34" charset="0"/>
              </a:rPr>
              <a:t>  Πλήρη απαγόρευση της παρουσίας ΤΒΤ σε σκάφη το 2008.</a:t>
            </a:r>
            <a:endParaRPr lang="el-GR" dirty="0">
              <a:latin typeface="Arial" pitchFamily="34" charset="0"/>
              <a:cs typeface="Arial" pitchFamily="34" charset="0"/>
            </a:endParaRPr>
          </a:p>
        </p:txBody>
      </p:sp>
      <p:sp>
        <p:nvSpPr>
          <p:cNvPr id="6" name="5 - Διάγραμμα ροής: Παραπομπή"/>
          <p:cNvSpPr/>
          <p:nvPr/>
        </p:nvSpPr>
        <p:spPr>
          <a:xfrm>
            <a:off x="467544" y="1196752"/>
            <a:ext cx="144016" cy="14401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ιάγραμμα ροής: Παραπομπή"/>
          <p:cNvSpPr/>
          <p:nvPr/>
        </p:nvSpPr>
        <p:spPr>
          <a:xfrm>
            <a:off x="467544" y="2708920"/>
            <a:ext cx="144016" cy="14401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ιάγραμμα ροής: Παραπομπή"/>
          <p:cNvSpPr/>
          <p:nvPr/>
        </p:nvSpPr>
        <p:spPr>
          <a:xfrm>
            <a:off x="467544" y="4797152"/>
            <a:ext cx="144016" cy="14401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Θέση αριθμού διαφάνειας"/>
          <p:cNvSpPr>
            <a:spLocks noGrp="1"/>
          </p:cNvSpPr>
          <p:nvPr>
            <p:ph type="sldNum" sz="quarter" idx="12"/>
          </p:nvPr>
        </p:nvSpPr>
        <p:spPr/>
        <p:txBody>
          <a:bodyPr/>
          <a:lstStyle/>
          <a:p>
            <a:r>
              <a:rPr lang="el-GR" dirty="0" smtClean="0"/>
              <a:t>12</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620688"/>
            <a:ext cx="4680520" cy="400110"/>
          </a:xfrm>
          <a:prstGeom prst="rect">
            <a:avLst/>
          </a:prstGeom>
          <a:noFill/>
        </p:spPr>
        <p:txBody>
          <a:bodyPr wrap="square" rtlCol="0">
            <a:spAutoFit/>
          </a:bodyPr>
          <a:lstStyle/>
          <a:p>
            <a:r>
              <a:rPr lang="el-GR" sz="2000" u="sng" dirty="0" smtClean="0">
                <a:latin typeface="Arial" pitchFamily="34" charset="0"/>
                <a:cs typeface="Arial" pitchFamily="34" charset="0"/>
              </a:rPr>
              <a:t>ΑΠΟΤΕΛΕΣΜΑΤΑ-ΣΥΜΠΕΡΑΣΜΑΤΑ</a:t>
            </a:r>
            <a:endParaRPr lang="el-GR" sz="2000" u="sng" dirty="0">
              <a:latin typeface="Arial" pitchFamily="34" charset="0"/>
              <a:cs typeface="Arial" pitchFamily="34" charset="0"/>
            </a:endParaRPr>
          </a:p>
        </p:txBody>
      </p:sp>
      <p:sp>
        <p:nvSpPr>
          <p:cNvPr id="3" name="2 - TextBox"/>
          <p:cNvSpPr txBox="1"/>
          <p:nvPr/>
        </p:nvSpPr>
        <p:spPr>
          <a:xfrm>
            <a:off x="683568" y="1340768"/>
            <a:ext cx="8280920" cy="2446824"/>
          </a:xfrm>
          <a:prstGeom prst="rect">
            <a:avLst/>
          </a:prstGeom>
          <a:noFill/>
        </p:spPr>
        <p:txBody>
          <a:bodyPr wrap="square" rtlCol="0">
            <a:spAutoFit/>
          </a:bodyPr>
          <a:lstStyle/>
          <a:p>
            <a:pPr>
              <a:lnSpc>
                <a:spcPct val="150000"/>
              </a:lnSpc>
              <a:buFont typeface="Wingdings" pitchFamily="2" charset="2"/>
              <a:buChar char="ü"/>
            </a:pPr>
            <a:r>
              <a:rPr lang="el-GR" dirty="0" smtClean="0"/>
              <a:t> </a:t>
            </a:r>
            <a:r>
              <a:rPr lang="el-GR" dirty="0" smtClean="0">
                <a:latin typeface="Arial" pitchFamily="34" charset="0"/>
                <a:cs typeface="Arial" pitchFamily="34" charset="0"/>
              </a:rPr>
              <a:t>Η σωστή επιλογή του συστήματος βαφής και η ορθή τοποθέτησή του.</a:t>
            </a:r>
          </a:p>
          <a:p>
            <a:pPr>
              <a:lnSpc>
                <a:spcPct val="150000"/>
              </a:lnSpc>
              <a:buFont typeface="Wingdings" pitchFamily="2" charset="2"/>
              <a:buChar char="ü"/>
            </a:pPr>
            <a:r>
              <a:rPr lang="el-GR" dirty="0" smtClean="0">
                <a:latin typeface="Arial" pitchFamily="34" charset="0"/>
                <a:cs typeface="Arial" pitchFamily="34" charset="0"/>
              </a:rPr>
              <a:t> Εξοικονόμηση κόστους  χωρίς να επηρεάζει την απόδοση του συστήματος.</a:t>
            </a:r>
          </a:p>
          <a:p>
            <a:pPr>
              <a:lnSpc>
                <a:spcPct val="150000"/>
              </a:lnSpc>
              <a:buFont typeface="Wingdings" pitchFamily="2" charset="2"/>
              <a:buChar char="ü"/>
            </a:pPr>
            <a:r>
              <a:rPr lang="el-GR" dirty="0" smtClean="0">
                <a:latin typeface="Arial" pitchFamily="34" charset="0"/>
                <a:cs typeface="Arial" pitchFamily="34" charset="0"/>
              </a:rPr>
              <a:t> Η επιλογή χρωμάτων φιλικά προς το περιβάλλον.</a:t>
            </a:r>
          </a:p>
          <a:p>
            <a:pPr>
              <a:lnSpc>
                <a:spcPct val="150000"/>
              </a:lnSpc>
              <a:buFont typeface="Wingdings" pitchFamily="2" charset="2"/>
              <a:buChar char="ü"/>
            </a:pPr>
            <a:r>
              <a:rPr lang="el-GR" dirty="0" smtClean="0">
                <a:latin typeface="Arial" pitchFamily="34" charset="0"/>
                <a:cs typeface="Arial" pitchFamily="34" charset="0"/>
              </a:rPr>
              <a:t> Η κατάλληλη προετοιμασία των επιφανειών πριν την βαφή.</a:t>
            </a:r>
          </a:p>
          <a:p>
            <a:pPr>
              <a:lnSpc>
                <a:spcPct val="150000"/>
              </a:lnSpc>
              <a:buFont typeface="Wingdings" pitchFamily="2" charset="2"/>
              <a:buChar char="ü"/>
            </a:pPr>
            <a:r>
              <a:rPr lang="el-GR" dirty="0" smtClean="0">
                <a:latin typeface="Arial" pitchFamily="34" charset="0"/>
                <a:cs typeface="Arial" pitchFamily="34" charset="0"/>
              </a:rPr>
              <a:t> Η τήρηση των μέτρων προστασίας κατά την εκνέφωση.</a:t>
            </a:r>
          </a:p>
          <a:p>
            <a:pPr>
              <a:buFont typeface="Wingdings" pitchFamily="2" charset="2"/>
              <a:buChar char="ü"/>
            </a:pPr>
            <a:endParaRPr lang="el-GR" dirty="0"/>
          </a:p>
        </p:txBody>
      </p:sp>
      <p:sp>
        <p:nvSpPr>
          <p:cNvPr id="4" name="3 - TextBox"/>
          <p:cNvSpPr txBox="1"/>
          <p:nvPr/>
        </p:nvSpPr>
        <p:spPr>
          <a:xfrm>
            <a:off x="1619672" y="3861048"/>
            <a:ext cx="4824536" cy="400110"/>
          </a:xfrm>
          <a:prstGeom prst="rect">
            <a:avLst/>
          </a:prstGeom>
          <a:noFill/>
        </p:spPr>
        <p:txBody>
          <a:bodyPr wrap="square" rtlCol="0">
            <a:spAutoFit/>
          </a:bodyPr>
          <a:lstStyle/>
          <a:p>
            <a:pPr algn="ctr"/>
            <a:r>
              <a:rPr lang="el-GR" sz="2000" u="sng" dirty="0" smtClean="0">
                <a:latin typeface="Arial" pitchFamily="34" charset="0"/>
                <a:cs typeface="Arial" pitchFamily="34" charset="0"/>
              </a:rPr>
              <a:t>ΠΡΟΤΑΣΕΙΣ</a:t>
            </a:r>
            <a:endParaRPr lang="el-GR" sz="2000" u="sng" dirty="0">
              <a:latin typeface="Arial" pitchFamily="34" charset="0"/>
              <a:cs typeface="Arial" pitchFamily="34" charset="0"/>
            </a:endParaRPr>
          </a:p>
        </p:txBody>
      </p:sp>
      <p:sp>
        <p:nvSpPr>
          <p:cNvPr id="5" name="4 - TextBox"/>
          <p:cNvSpPr txBox="1"/>
          <p:nvPr/>
        </p:nvSpPr>
        <p:spPr>
          <a:xfrm>
            <a:off x="683568" y="4293096"/>
            <a:ext cx="8208912" cy="2169825"/>
          </a:xfrm>
          <a:prstGeom prst="rect">
            <a:avLst/>
          </a:prstGeom>
          <a:noFill/>
        </p:spPr>
        <p:txBody>
          <a:bodyPr wrap="square" rtlCol="0">
            <a:spAutoFit/>
          </a:bodyPr>
          <a:lstStyle/>
          <a:p>
            <a:pPr algn="just">
              <a:lnSpc>
                <a:spcPct val="150000"/>
              </a:lnSpc>
              <a:buFont typeface="Wingdings" pitchFamily="2" charset="2"/>
              <a:buChar char="q"/>
            </a:pPr>
            <a:r>
              <a:rPr lang="el-GR" dirty="0" smtClean="0"/>
              <a:t>  </a:t>
            </a:r>
            <a:r>
              <a:rPr lang="el-GR" dirty="0" smtClean="0">
                <a:latin typeface="Arial" pitchFamily="34" charset="0"/>
                <a:cs typeface="Arial" pitchFamily="34" charset="0"/>
              </a:rPr>
              <a:t>Η δημιουργία οικολογικών χρωμάτων που να προσφέρουν το ίδιο και καλύτερο ικανοποιητικό αποτέλεσμα από τα υπάρχοντα.</a:t>
            </a:r>
          </a:p>
          <a:p>
            <a:pPr algn="just">
              <a:lnSpc>
                <a:spcPct val="150000"/>
              </a:lnSpc>
              <a:buFont typeface="Wingdings" pitchFamily="2" charset="2"/>
              <a:buChar char="q"/>
            </a:pPr>
            <a:r>
              <a:rPr lang="el-GR" dirty="0" smtClean="0">
                <a:latin typeface="Arial" pitchFamily="34" charset="0"/>
                <a:cs typeface="Arial" pitchFamily="34" charset="0"/>
              </a:rPr>
              <a:t> Η αποθήκευση των υπολειμμάτων από τους καθαρισμούς των επιφανειών σε ειδικές δεξαμενές που θα εκχύνονται σε συγκεκριμένους χώρους της στεριάς.  </a:t>
            </a:r>
            <a:endParaRPr lang="el-GR" dirty="0">
              <a:latin typeface="Arial" pitchFamily="34" charset="0"/>
              <a:cs typeface="Arial" pitchFamily="34" charset="0"/>
            </a:endParaRPr>
          </a:p>
        </p:txBody>
      </p:sp>
      <p:sp>
        <p:nvSpPr>
          <p:cNvPr id="6" name="5 - Θέση αριθμού διαφάνειας"/>
          <p:cNvSpPr>
            <a:spLocks noGrp="1"/>
          </p:cNvSpPr>
          <p:nvPr>
            <p:ph type="sldNum" sz="quarter" idx="12"/>
          </p:nvPr>
        </p:nvSpPr>
        <p:spPr/>
        <p:txBody>
          <a:bodyPr/>
          <a:lstStyle/>
          <a:p>
            <a:r>
              <a:rPr lang="el-GR" dirty="0" smtClean="0"/>
              <a:t>13</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r>
              <a:rPr lang="el-GR" dirty="0" smtClean="0"/>
              <a:t>14</a:t>
            </a:r>
            <a:endParaRPr lang="el-GR" dirty="0"/>
          </a:p>
        </p:txBody>
      </p:sp>
      <p:pic>
        <p:nvPicPr>
          <p:cNvPr id="2050" name="Picture 2" descr="http://1.bp.blogspot.com/-PFtKMMpLqhc/U4SB8rcSvlI/AAAAAAABq_o/yO03x7H5jYM/s1600/7.jpg"/>
          <p:cNvPicPr>
            <a:picLocks noChangeAspect="1" noChangeArrowheads="1"/>
          </p:cNvPicPr>
          <p:nvPr/>
        </p:nvPicPr>
        <p:blipFill>
          <a:blip r:embed="rId2" cstate="print"/>
          <a:srcRect/>
          <a:stretch>
            <a:fillRect/>
          </a:stretch>
        </p:blipFill>
        <p:spPr bwMode="auto">
          <a:xfrm>
            <a:off x="1115616" y="1916832"/>
            <a:ext cx="6172200" cy="3848101"/>
          </a:xfrm>
          <a:prstGeom prst="rect">
            <a:avLst/>
          </a:prstGeom>
          <a:noFill/>
        </p:spPr>
      </p:pic>
      <p:sp>
        <p:nvSpPr>
          <p:cNvPr id="6" name="5 - TextBox"/>
          <p:cNvSpPr txBox="1"/>
          <p:nvPr/>
        </p:nvSpPr>
        <p:spPr>
          <a:xfrm>
            <a:off x="1259632" y="1124744"/>
            <a:ext cx="5328592" cy="400110"/>
          </a:xfrm>
          <a:prstGeom prst="rect">
            <a:avLst/>
          </a:prstGeom>
          <a:noFill/>
        </p:spPr>
        <p:txBody>
          <a:bodyPr wrap="square" rtlCol="0">
            <a:spAutoFit/>
          </a:bodyPr>
          <a:lstStyle/>
          <a:p>
            <a:r>
              <a:rPr lang="el-GR" sz="2000" dirty="0" smtClean="0">
                <a:latin typeface="Arial" pitchFamily="34" charset="0"/>
                <a:cs typeface="Arial" pitchFamily="34" charset="0"/>
              </a:rPr>
              <a:t>Είναι αργά ….  για να βαφτεί !</a:t>
            </a:r>
            <a:endParaRPr lang="el-GR"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836712"/>
            <a:ext cx="7416824" cy="3785652"/>
          </a:xfrm>
          <a:prstGeom prst="rect">
            <a:avLst/>
          </a:prstGeom>
          <a:noFill/>
        </p:spPr>
        <p:txBody>
          <a:bodyPr wrap="square" rtlCol="0">
            <a:spAutoFit/>
          </a:bodyPr>
          <a:lstStyle/>
          <a:p>
            <a:r>
              <a:rPr lang="el-GR" sz="1600" u="sng" dirty="0" smtClean="0">
                <a:latin typeface="Arial" pitchFamily="34" charset="0"/>
                <a:cs typeface="Arial" pitchFamily="34" charset="0"/>
              </a:rPr>
              <a:t>ΠΕΡΙΕΧΟΜΕΝΑ:</a:t>
            </a:r>
          </a:p>
          <a:p>
            <a:endParaRPr lang="el-GR" sz="1600" u="sng" dirty="0">
              <a:latin typeface="Arial" pitchFamily="34" charset="0"/>
              <a:cs typeface="Arial" pitchFamily="34" charset="0"/>
            </a:endParaRPr>
          </a:p>
          <a:p>
            <a:r>
              <a:rPr lang="el-GR" sz="1600" dirty="0" smtClean="0">
                <a:latin typeface="Arial" pitchFamily="34" charset="0"/>
                <a:cs typeface="Arial" pitchFamily="34" charset="0"/>
              </a:rPr>
              <a:t>ΕΙΣΑΓΩΓΗ ……………………………………………………………………σελ.2</a:t>
            </a:r>
          </a:p>
          <a:p>
            <a:pPr marL="342900" indent="-342900">
              <a:buAutoNum type="arabicPeriod"/>
            </a:pPr>
            <a:r>
              <a:rPr lang="el-GR" sz="1600" dirty="0" smtClean="0">
                <a:latin typeface="Arial" pitchFamily="34" charset="0"/>
                <a:cs typeface="Arial" pitchFamily="34" charset="0"/>
              </a:rPr>
              <a:t>ΣΥΣΤΗΜΑΤΑ ΒΑΦΗΣ ……………………………………………………σελ.3</a:t>
            </a:r>
          </a:p>
          <a:p>
            <a:pPr marL="342900" indent="-342900">
              <a:buAutoNum type="arabicPeriod"/>
            </a:pPr>
            <a:r>
              <a:rPr lang="el-GR" sz="1600" dirty="0" smtClean="0">
                <a:latin typeface="Arial" pitchFamily="34" charset="0"/>
                <a:cs typeface="Arial" pitchFamily="34" charset="0"/>
              </a:rPr>
              <a:t>ΤΑΞΙΝΟΜΙΣΗ ΕΠΙΣΤΡΩΜΑΤΩΝ ………………………………………σελ.4-5</a:t>
            </a:r>
          </a:p>
          <a:p>
            <a:pPr marL="342900" indent="-342900">
              <a:buFont typeface="+mj-lt"/>
              <a:buAutoNum type="arabicPeriod"/>
            </a:pPr>
            <a:r>
              <a:rPr lang="el-GR" sz="1600" dirty="0" smtClean="0">
                <a:latin typeface="Arial" pitchFamily="34" charset="0"/>
                <a:cs typeface="Arial" pitchFamily="34" charset="0"/>
              </a:rPr>
              <a:t>ΑΠΑΙΤΟΥΜΕΝΗ ΠΡΟΣΤΑΣΙΑ ΣΤΑ ΤΜΗΜΑΤΑ ΤΩΝ ΠΛΟΙΩΝ ……..σελ.6</a:t>
            </a:r>
          </a:p>
          <a:p>
            <a:pPr marL="342900" indent="-342900">
              <a:buAutoNum type="arabicPeriod"/>
            </a:pPr>
            <a:r>
              <a:rPr lang="el-GR" sz="1600" dirty="0" smtClean="0">
                <a:latin typeface="Arial" pitchFamily="34" charset="0"/>
                <a:cs typeface="Arial" pitchFamily="34" charset="0"/>
              </a:rPr>
              <a:t>ΑΝΤΙΔΙΑΒΡΩΤΙΚΑ ΚΑΙ ΑΝΤΙΡΡΥΠΑΝΤΙΚΑ ΕΠΙΣΤΡΩΜΑΤΑ ……....σελ.7 </a:t>
            </a:r>
          </a:p>
          <a:p>
            <a:pPr marL="342900" indent="-342900">
              <a:buAutoNum type="arabicPeriod"/>
            </a:pPr>
            <a:r>
              <a:rPr lang="el-GR" sz="1600" dirty="0" smtClean="0">
                <a:latin typeface="Arial" pitchFamily="34" charset="0"/>
                <a:cs typeface="Arial" pitchFamily="34" charset="0"/>
              </a:rPr>
              <a:t>ΜΕΘΟΔΟΙ ΕΦΑΡΜΟΓΗΣ ΕΠΙΣΤΡΩΜΑΤΩΝ ………………………....σελ.8</a:t>
            </a:r>
          </a:p>
          <a:p>
            <a:pPr marL="342900" indent="-342900">
              <a:buAutoNum type="arabicPeriod"/>
            </a:pPr>
            <a:r>
              <a:rPr lang="el-GR" sz="1600" dirty="0" smtClean="0">
                <a:latin typeface="Arial" pitchFamily="34" charset="0"/>
                <a:cs typeface="Arial" pitchFamily="34" charset="0"/>
              </a:rPr>
              <a:t>ΕΠΙΡΡΟΕΣ ΚΑΤΑ ΤΗ ΔΙΑΔΙΚΑΣΙΑ ΒΑΦΗΣ …………………………...σελ.9</a:t>
            </a:r>
          </a:p>
          <a:p>
            <a:pPr marL="342900" indent="-342900">
              <a:buAutoNum type="arabicPeriod"/>
            </a:pPr>
            <a:r>
              <a:rPr lang="el-GR" sz="1600" dirty="0" smtClean="0">
                <a:latin typeface="Arial" pitchFamily="34" charset="0"/>
                <a:cs typeface="Arial" pitchFamily="34" charset="0"/>
              </a:rPr>
              <a:t>ΥΦΑΛΟΧΡΩΜΑΤΑ …………………………………………………….....σελ.10</a:t>
            </a:r>
          </a:p>
          <a:p>
            <a:pPr marL="342900" indent="-342900">
              <a:buAutoNum type="arabicPeriod"/>
            </a:pPr>
            <a:r>
              <a:rPr lang="el-GR" sz="1600" dirty="0" smtClean="0">
                <a:latin typeface="Arial" pitchFamily="34" charset="0"/>
                <a:cs typeface="Arial" pitchFamily="34" charset="0"/>
              </a:rPr>
              <a:t>ΕΠΙΒΛΑΒΗ ΧΡΩΜΑΤΑ ………………………………………………..…σελ.11</a:t>
            </a:r>
          </a:p>
          <a:p>
            <a:pPr marL="342900" indent="-342900">
              <a:buAutoNum type="arabicPeriod"/>
            </a:pPr>
            <a:r>
              <a:rPr lang="el-GR" sz="1600" dirty="0" smtClean="0">
                <a:latin typeface="Arial" pitchFamily="34" charset="0"/>
                <a:cs typeface="Arial" pitchFamily="34" charset="0"/>
              </a:rPr>
              <a:t>ΝΟΜΟΘΕΣΙΑ ………………………………………………………..……σελ.12</a:t>
            </a:r>
          </a:p>
          <a:p>
            <a:pPr marL="342900" indent="-342900"/>
            <a:r>
              <a:rPr lang="el-GR" sz="1600" dirty="0" smtClean="0">
                <a:latin typeface="Arial" pitchFamily="34" charset="0"/>
                <a:cs typeface="Arial" pitchFamily="34" charset="0"/>
              </a:rPr>
              <a:t>ΑΠΟΤΕΛΕΣΜΑΤΑ – ΣΥΜΠΕΡΑΣΜΑΤΑ ……………………………...……..σελ.13</a:t>
            </a:r>
          </a:p>
          <a:p>
            <a:pPr marL="342900" indent="-342900"/>
            <a:r>
              <a:rPr lang="el-GR" sz="1600" dirty="0" smtClean="0">
                <a:latin typeface="Arial" pitchFamily="34" charset="0"/>
                <a:cs typeface="Arial" pitchFamily="34" charset="0"/>
              </a:rPr>
              <a:t>ΠΡΟΤΑΣΕΙΣ …………………………………………………………...………σελ.13</a:t>
            </a:r>
          </a:p>
          <a:p>
            <a:pPr marL="342900" indent="-342900">
              <a:buAutoNum type="arabicPeriod"/>
            </a:pPr>
            <a:endParaRPr lang="el-GR" sz="1600" dirty="0">
              <a:latin typeface="Arial" pitchFamily="34" charset="0"/>
              <a:cs typeface="Arial" pitchFamily="34" charset="0"/>
            </a:endParaRPr>
          </a:p>
        </p:txBody>
      </p:sp>
      <p:sp>
        <p:nvSpPr>
          <p:cNvPr id="3" name="2 - Θέση αριθμού διαφάνειας"/>
          <p:cNvSpPr>
            <a:spLocks noGrp="1"/>
          </p:cNvSpPr>
          <p:nvPr>
            <p:ph type="sldNum" sz="quarter" idx="12"/>
          </p:nvPr>
        </p:nvSpPr>
        <p:spPr/>
        <p:txBody>
          <a:bodyPr/>
          <a:lstStyle/>
          <a:p>
            <a:r>
              <a:rPr lang="el-GR" dirty="0" smtClean="0"/>
              <a:t>1</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620688"/>
            <a:ext cx="2736304" cy="400110"/>
          </a:xfrm>
          <a:prstGeom prst="rect">
            <a:avLst/>
          </a:prstGeom>
          <a:noFill/>
        </p:spPr>
        <p:txBody>
          <a:bodyPr wrap="square" rtlCol="0">
            <a:spAutoFit/>
          </a:bodyPr>
          <a:lstStyle/>
          <a:p>
            <a:r>
              <a:rPr lang="el-GR" sz="2000" u="sng" dirty="0" smtClean="0">
                <a:latin typeface="Arial" pitchFamily="34" charset="0"/>
                <a:cs typeface="Arial" pitchFamily="34" charset="0"/>
              </a:rPr>
              <a:t>ΕΙΣΑΓΩΓΗ</a:t>
            </a:r>
            <a:endParaRPr lang="el-GR" sz="2000" u="sng" dirty="0">
              <a:latin typeface="Arial" pitchFamily="34" charset="0"/>
              <a:cs typeface="Arial" pitchFamily="34" charset="0"/>
            </a:endParaRPr>
          </a:p>
        </p:txBody>
      </p:sp>
      <p:sp>
        <p:nvSpPr>
          <p:cNvPr id="3" name="2 - TextBox"/>
          <p:cNvSpPr txBox="1"/>
          <p:nvPr/>
        </p:nvSpPr>
        <p:spPr>
          <a:xfrm>
            <a:off x="755576" y="1340768"/>
            <a:ext cx="6768752" cy="1477328"/>
          </a:xfrm>
          <a:prstGeom prst="rect">
            <a:avLst/>
          </a:prstGeom>
          <a:noFill/>
        </p:spPr>
        <p:txBody>
          <a:bodyPr wrap="square" rtlCol="0">
            <a:spAutoFit/>
          </a:bodyPr>
          <a:lstStyle/>
          <a:p>
            <a:r>
              <a:rPr lang="el-GR" dirty="0" smtClean="0">
                <a:latin typeface="Arial" pitchFamily="34" charset="0"/>
                <a:cs typeface="Arial" pitchFamily="34" charset="0"/>
              </a:rPr>
              <a:t>  Στην ναυπηγική τα χρώματα πέρα από καλαισθητικούς λόγους χρησιμοποιούνται και για την συντήρηση του πλοίου με στόχο την μακροβιότητά του.</a:t>
            </a:r>
          </a:p>
          <a:p>
            <a:endParaRPr lang="el-GR" dirty="0" smtClean="0">
              <a:latin typeface="Arial" pitchFamily="34" charset="0"/>
              <a:cs typeface="Arial" pitchFamily="34" charset="0"/>
            </a:endParaRPr>
          </a:p>
          <a:p>
            <a:r>
              <a:rPr lang="el-GR" dirty="0" smtClean="0">
                <a:latin typeface="Arial" pitchFamily="34" charset="0"/>
                <a:cs typeface="Arial" pitchFamily="34" charset="0"/>
              </a:rPr>
              <a:t>  </a:t>
            </a:r>
            <a:endParaRPr lang="el-GR" dirty="0">
              <a:latin typeface="Arial" pitchFamily="34" charset="0"/>
              <a:cs typeface="Arial" pitchFamily="34" charset="0"/>
            </a:endParaRPr>
          </a:p>
        </p:txBody>
      </p:sp>
      <p:sp>
        <p:nvSpPr>
          <p:cNvPr id="5" name="4 - TextBox"/>
          <p:cNvSpPr txBox="1"/>
          <p:nvPr/>
        </p:nvSpPr>
        <p:spPr>
          <a:xfrm>
            <a:off x="755576" y="2492896"/>
            <a:ext cx="7272808" cy="1200329"/>
          </a:xfrm>
          <a:prstGeom prst="rect">
            <a:avLst/>
          </a:prstGeom>
          <a:noFill/>
        </p:spPr>
        <p:txBody>
          <a:bodyPr wrap="square" rtlCol="0">
            <a:spAutoFit/>
          </a:bodyPr>
          <a:lstStyle/>
          <a:p>
            <a:r>
              <a:rPr lang="el-GR" dirty="0" smtClean="0">
                <a:latin typeface="Arial" pitchFamily="34" charset="0"/>
                <a:cs typeface="Arial" pitchFamily="34" charset="0"/>
              </a:rPr>
              <a:t>  Τονίζεται, ότι </a:t>
            </a:r>
            <a:r>
              <a:rPr lang="el-GR" dirty="0">
                <a:latin typeface="Arial" pitchFamily="34" charset="0"/>
                <a:cs typeface="Arial" pitchFamily="34" charset="0"/>
              </a:rPr>
              <a:t>η έννοια των χρωμάτων δεν περιορίζεται μόνο στην επικάλυψη απλούς χρώματος, αλλά επεκτείνεται στην εφαρμογή στρώσεων βαφής, των λεγόμενων επιστρωμάτων, που δεν είναι απαραίτητο πάντα να χρωματίζουν την </a:t>
            </a:r>
            <a:r>
              <a:rPr lang="el-GR" dirty="0" smtClean="0">
                <a:latin typeface="Arial" pitchFamily="34" charset="0"/>
                <a:cs typeface="Arial" pitchFamily="34" charset="0"/>
              </a:rPr>
              <a:t>επιφάνεια.</a:t>
            </a:r>
            <a:endParaRPr lang="el-GR" dirty="0">
              <a:latin typeface="Arial" pitchFamily="34" charset="0"/>
              <a:cs typeface="Arial" pitchFamily="34" charset="0"/>
            </a:endParaRPr>
          </a:p>
        </p:txBody>
      </p:sp>
      <p:sp>
        <p:nvSpPr>
          <p:cNvPr id="6" name="5 - TextBox"/>
          <p:cNvSpPr txBox="1"/>
          <p:nvPr/>
        </p:nvSpPr>
        <p:spPr>
          <a:xfrm>
            <a:off x="899592" y="3861048"/>
            <a:ext cx="6264696" cy="646331"/>
          </a:xfrm>
          <a:prstGeom prst="rect">
            <a:avLst/>
          </a:prstGeom>
          <a:noFill/>
        </p:spPr>
        <p:txBody>
          <a:bodyPr wrap="square" rtlCol="0">
            <a:spAutoFit/>
          </a:bodyPr>
          <a:lstStyle/>
          <a:p>
            <a:r>
              <a:rPr lang="el-GR" dirty="0" smtClean="0">
                <a:latin typeface="Arial" pitchFamily="34" charset="0"/>
                <a:cs typeface="Arial" pitchFamily="34" charset="0"/>
              </a:rPr>
              <a:t>  Εν </a:t>
            </a:r>
            <a:r>
              <a:rPr lang="el-GR" dirty="0">
                <a:latin typeface="Arial" pitchFamily="34" charset="0"/>
                <a:cs typeface="Arial" pitchFamily="34" charset="0"/>
              </a:rPr>
              <a:t>κατακλείδι, η χρήση των χρωμάτων στην ναυπηγική είναι υψίστης σημασίας, όσο απλή και αν μας φαίνεται. </a:t>
            </a:r>
          </a:p>
        </p:txBody>
      </p:sp>
      <p:sp>
        <p:nvSpPr>
          <p:cNvPr id="7" name="6 - Θέση αριθμού διαφάνειας"/>
          <p:cNvSpPr>
            <a:spLocks noGrp="1"/>
          </p:cNvSpPr>
          <p:nvPr>
            <p:ph type="sldNum" sz="quarter" idx="12"/>
          </p:nvPr>
        </p:nvSpPr>
        <p:spPr/>
        <p:txBody>
          <a:bodyPr/>
          <a:lstStyle/>
          <a:p>
            <a:r>
              <a:rPr lang="el-GR" dirty="0" smtClean="0"/>
              <a:t>2</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547664" y="620688"/>
            <a:ext cx="4392488" cy="400110"/>
          </a:xfrm>
          <a:prstGeom prst="rect">
            <a:avLst/>
          </a:prstGeom>
          <a:noFill/>
        </p:spPr>
        <p:txBody>
          <a:bodyPr wrap="square" rtlCol="0">
            <a:spAutoFit/>
          </a:bodyPr>
          <a:lstStyle/>
          <a:p>
            <a:r>
              <a:rPr lang="el-GR" sz="2000" u="sng" dirty="0" smtClean="0">
                <a:latin typeface="Arial" pitchFamily="34" charset="0"/>
                <a:cs typeface="Arial" pitchFamily="34" charset="0"/>
              </a:rPr>
              <a:t>1. ΣΥΣΤΗΜΑ ΒΑΦΗΣ ΠΛΟΙΩΝ</a:t>
            </a:r>
            <a:endParaRPr lang="el-GR" sz="2000" u="sng" dirty="0">
              <a:latin typeface="Arial" pitchFamily="34" charset="0"/>
              <a:cs typeface="Arial" pitchFamily="34" charset="0"/>
            </a:endParaRPr>
          </a:p>
        </p:txBody>
      </p:sp>
      <p:sp>
        <p:nvSpPr>
          <p:cNvPr id="7" name="6 - TextBox"/>
          <p:cNvSpPr txBox="1"/>
          <p:nvPr/>
        </p:nvSpPr>
        <p:spPr>
          <a:xfrm>
            <a:off x="539552" y="1196752"/>
            <a:ext cx="7776864" cy="369332"/>
          </a:xfrm>
          <a:prstGeom prst="rect">
            <a:avLst/>
          </a:prstGeom>
          <a:noFill/>
        </p:spPr>
        <p:txBody>
          <a:bodyPr wrap="square" rtlCol="0">
            <a:spAutoFit/>
          </a:bodyPr>
          <a:lstStyle/>
          <a:p>
            <a:pPr marL="342900" indent="-342900">
              <a:buFont typeface="Wingdings" pitchFamily="2" charset="2"/>
              <a:buChar char="q"/>
            </a:pPr>
            <a:endParaRPr lang="el-GR" dirty="0"/>
          </a:p>
        </p:txBody>
      </p:sp>
      <p:sp>
        <p:nvSpPr>
          <p:cNvPr id="8" name="7 - TextBox"/>
          <p:cNvSpPr txBox="1"/>
          <p:nvPr/>
        </p:nvSpPr>
        <p:spPr>
          <a:xfrm>
            <a:off x="0" y="1196752"/>
            <a:ext cx="6660232" cy="1754326"/>
          </a:xfrm>
          <a:prstGeom prst="rect">
            <a:avLst/>
          </a:prstGeom>
          <a:noFill/>
        </p:spPr>
        <p:txBody>
          <a:bodyPr wrap="square" rtlCol="0">
            <a:spAutoFit/>
          </a:bodyPr>
          <a:lstStyle/>
          <a:p>
            <a:pPr lvl="1">
              <a:buFont typeface="Wingdings" pitchFamily="2" charset="2"/>
              <a:buChar char="Ø"/>
            </a:pPr>
            <a:endParaRPr lang="el-GR" dirty="0" smtClean="0">
              <a:latin typeface="Arial" pitchFamily="34" charset="0"/>
              <a:cs typeface="Arial" pitchFamily="34" charset="0"/>
            </a:endParaRPr>
          </a:p>
          <a:p>
            <a:pPr lvl="1">
              <a:buFont typeface="Wingdings" pitchFamily="2" charset="2"/>
              <a:buChar char="Ø"/>
            </a:pPr>
            <a:endParaRPr lang="el-GR" dirty="0" smtClean="0">
              <a:latin typeface="Arial" pitchFamily="34" charset="0"/>
              <a:cs typeface="Arial" pitchFamily="34" charset="0"/>
            </a:endParaRPr>
          </a:p>
          <a:p>
            <a:pPr lvl="1">
              <a:buFont typeface="Wingdings" pitchFamily="2" charset="2"/>
              <a:buChar char="Ø"/>
            </a:pPr>
            <a:r>
              <a:rPr lang="el-GR" dirty="0" smtClean="0">
                <a:latin typeface="Arial" pitchFamily="34" charset="0"/>
                <a:cs typeface="Arial" pitchFamily="34" charset="0"/>
              </a:rPr>
              <a:t>Αστάρια (</a:t>
            </a:r>
            <a:r>
              <a:rPr lang="en-US" dirty="0" smtClean="0">
                <a:latin typeface="Arial" pitchFamily="34" charset="0"/>
                <a:cs typeface="Arial" pitchFamily="34" charset="0"/>
              </a:rPr>
              <a:t>primers)</a:t>
            </a:r>
          </a:p>
          <a:p>
            <a:pPr lvl="1"/>
            <a:endParaRPr lang="el-GR" dirty="0" smtClean="0">
              <a:latin typeface="Arial" pitchFamily="34" charset="0"/>
              <a:cs typeface="Arial" pitchFamily="34" charset="0"/>
            </a:endParaRPr>
          </a:p>
          <a:p>
            <a:pPr lvl="1">
              <a:buFont typeface="Wingdings" pitchFamily="2" charset="2"/>
              <a:buChar char="Ø"/>
            </a:pPr>
            <a:endParaRPr lang="el-GR" dirty="0" smtClean="0">
              <a:latin typeface="Arial" pitchFamily="34" charset="0"/>
              <a:cs typeface="Arial" pitchFamily="34" charset="0"/>
            </a:endParaRPr>
          </a:p>
          <a:p>
            <a:pPr lvl="1"/>
            <a:r>
              <a:rPr lang="el-GR" dirty="0" smtClean="0">
                <a:latin typeface="Arial" pitchFamily="34" charset="0"/>
                <a:cs typeface="Arial" pitchFamily="34" charset="0"/>
              </a:rPr>
              <a:t>  Κοινά αστάρια       Αστάρια προκατασκευής</a:t>
            </a:r>
            <a:endParaRPr lang="el-GR" dirty="0">
              <a:latin typeface="Arial" pitchFamily="34" charset="0"/>
              <a:cs typeface="Arial" pitchFamily="34" charset="0"/>
            </a:endParaRPr>
          </a:p>
        </p:txBody>
      </p:sp>
      <p:cxnSp>
        <p:nvCxnSpPr>
          <p:cNvPr id="9" name="8 - Ευθύγραμμο βέλος σύνδεσης"/>
          <p:cNvCxnSpPr/>
          <p:nvPr/>
        </p:nvCxnSpPr>
        <p:spPr>
          <a:xfrm flipH="1">
            <a:off x="1475656" y="2132856"/>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2771800" y="2060848"/>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539552" y="2852936"/>
            <a:ext cx="4608512" cy="923330"/>
          </a:xfrm>
          <a:prstGeom prst="rect">
            <a:avLst/>
          </a:prstGeom>
          <a:noFill/>
        </p:spPr>
        <p:txBody>
          <a:bodyPr wrap="square" rtlCol="0">
            <a:spAutoFit/>
          </a:bodyPr>
          <a:lstStyle/>
          <a:p>
            <a:pPr algn="just"/>
            <a:endParaRPr lang="el-GR" dirty="0" smtClean="0">
              <a:latin typeface="Arial" pitchFamily="34" charset="0"/>
              <a:cs typeface="Arial" pitchFamily="34" charset="0"/>
            </a:endParaRPr>
          </a:p>
          <a:p>
            <a:pPr algn="just"/>
            <a:r>
              <a:rPr lang="el-GR" dirty="0" smtClean="0">
                <a:latin typeface="Arial" pitchFamily="34" charset="0"/>
                <a:cs typeface="Arial" pitchFamily="34" charset="0"/>
              </a:rPr>
              <a:t> </a:t>
            </a:r>
          </a:p>
          <a:p>
            <a:pPr algn="just">
              <a:buFont typeface="Wingdings" pitchFamily="2" charset="2"/>
              <a:buChar char="Ø"/>
            </a:pPr>
            <a:r>
              <a:rPr lang="el-GR" dirty="0" smtClean="0">
                <a:latin typeface="Arial" pitchFamily="34" charset="0"/>
                <a:cs typeface="Arial" pitchFamily="34" charset="0"/>
              </a:rPr>
              <a:t>Ενδιάμεσες στρώσεις (</a:t>
            </a:r>
            <a:r>
              <a:rPr lang="en-US" dirty="0" smtClean="0">
                <a:latin typeface="Arial" pitchFamily="34" charset="0"/>
                <a:cs typeface="Arial" pitchFamily="34" charset="0"/>
              </a:rPr>
              <a:t>undercoat)</a:t>
            </a:r>
            <a:endParaRPr lang="el-GR" dirty="0">
              <a:latin typeface="Arial" pitchFamily="34" charset="0"/>
              <a:cs typeface="Arial" pitchFamily="34" charset="0"/>
            </a:endParaRPr>
          </a:p>
        </p:txBody>
      </p:sp>
      <p:sp>
        <p:nvSpPr>
          <p:cNvPr id="13" name="12 - TextBox"/>
          <p:cNvSpPr txBox="1"/>
          <p:nvPr/>
        </p:nvSpPr>
        <p:spPr>
          <a:xfrm>
            <a:off x="539552" y="3645024"/>
            <a:ext cx="5544616" cy="923330"/>
          </a:xfrm>
          <a:prstGeom prst="rect">
            <a:avLst/>
          </a:prstGeom>
          <a:noFill/>
        </p:spPr>
        <p:txBody>
          <a:bodyPr wrap="square" rtlCol="0">
            <a:spAutoFit/>
          </a:bodyPr>
          <a:lstStyle/>
          <a:p>
            <a:pPr>
              <a:buFont typeface="Wingdings" pitchFamily="2" charset="2"/>
              <a:buChar char="Ø"/>
            </a:pPr>
            <a:endParaRPr lang="el-GR" dirty="0" smtClean="0">
              <a:latin typeface="Arial" pitchFamily="34" charset="0"/>
              <a:cs typeface="Arial" pitchFamily="34" charset="0"/>
            </a:endParaRPr>
          </a:p>
          <a:p>
            <a:pPr>
              <a:buFont typeface="Wingdings" pitchFamily="2" charset="2"/>
              <a:buChar char="Ø"/>
            </a:pPr>
            <a:endParaRPr lang="el-GR" dirty="0" smtClean="0">
              <a:latin typeface="Arial" pitchFamily="34" charset="0"/>
              <a:cs typeface="Arial" pitchFamily="34" charset="0"/>
            </a:endParaRPr>
          </a:p>
          <a:p>
            <a:pPr>
              <a:buFont typeface="Wingdings" pitchFamily="2" charset="2"/>
              <a:buChar char="Ø"/>
            </a:pPr>
            <a:r>
              <a:rPr lang="el-GR" dirty="0" smtClean="0">
                <a:latin typeface="Arial" pitchFamily="34" charset="0"/>
                <a:cs typeface="Arial" pitchFamily="34" charset="0"/>
              </a:rPr>
              <a:t>τελική στρώση (</a:t>
            </a:r>
            <a:r>
              <a:rPr lang="en-US" dirty="0" smtClean="0">
                <a:latin typeface="Arial" pitchFamily="34" charset="0"/>
                <a:cs typeface="Arial" pitchFamily="34" charset="0"/>
              </a:rPr>
              <a:t>fishing coat)</a:t>
            </a:r>
            <a:endParaRPr lang="el-GR" dirty="0">
              <a:latin typeface="Arial" pitchFamily="34" charset="0"/>
              <a:cs typeface="Arial" pitchFamily="34" charset="0"/>
            </a:endParaRPr>
          </a:p>
        </p:txBody>
      </p:sp>
      <p:pic>
        <p:nvPicPr>
          <p:cNvPr id="14" name="13 - Εικόνα" descr="http://www.ellinikiaktoploia.net/wp-content/uploads/2015/09/saonisos-6.jpg"/>
          <p:cNvPicPr/>
          <p:nvPr/>
        </p:nvPicPr>
        <p:blipFill>
          <a:blip r:embed="rId2" cstate="print"/>
          <a:srcRect/>
          <a:stretch>
            <a:fillRect/>
          </a:stretch>
        </p:blipFill>
        <p:spPr bwMode="auto">
          <a:xfrm>
            <a:off x="4499992" y="3140968"/>
            <a:ext cx="4149323" cy="3122530"/>
          </a:xfrm>
          <a:prstGeom prst="rect">
            <a:avLst/>
          </a:prstGeom>
          <a:noFill/>
          <a:ln w="9525">
            <a:solidFill>
              <a:schemeClr val="accent1">
                <a:lumMod val="75000"/>
              </a:schemeClr>
            </a:solidFill>
            <a:miter lim="800000"/>
            <a:headEnd/>
            <a:tailEnd/>
          </a:ln>
        </p:spPr>
      </p:pic>
      <p:sp>
        <p:nvSpPr>
          <p:cNvPr id="10" name="9 - Θέση αριθμού διαφάνειας"/>
          <p:cNvSpPr>
            <a:spLocks noGrp="1"/>
          </p:cNvSpPr>
          <p:nvPr>
            <p:ph type="sldNum" sz="quarter" idx="12"/>
          </p:nvPr>
        </p:nvSpPr>
        <p:spPr/>
        <p:txBody>
          <a:bodyPr/>
          <a:lstStyle/>
          <a:p>
            <a:r>
              <a:rPr lang="el-GR" dirty="0" smtClean="0"/>
              <a:t>3</a:t>
            </a:r>
            <a:endParaRPr lang="el-GR" dirty="0"/>
          </a:p>
        </p:txBody>
      </p:sp>
      <p:sp>
        <p:nvSpPr>
          <p:cNvPr id="15" name="14 - TextBox"/>
          <p:cNvSpPr txBox="1"/>
          <p:nvPr/>
        </p:nvSpPr>
        <p:spPr>
          <a:xfrm>
            <a:off x="4644008" y="6309320"/>
            <a:ext cx="3888432" cy="307777"/>
          </a:xfrm>
          <a:prstGeom prst="rect">
            <a:avLst/>
          </a:prstGeom>
          <a:noFill/>
        </p:spPr>
        <p:txBody>
          <a:bodyPr wrap="square" rtlCol="0">
            <a:spAutoFit/>
          </a:bodyPr>
          <a:lstStyle/>
          <a:p>
            <a:r>
              <a:rPr lang="el-GR" sz="1400" dirty="0" smtClean="0">
                <a:latin typeface="Arial" pitchFamily="34" charset="0"/>
                <a:cs typeface="Arial" pitchFamily="34" charset="0"/>
              </a:rPr>
              <a:t>Εικ.1 Τα ύφαλα με τα παρελκόμενά τους.</a:t>
            </a:r>
            <a:endParaRPr lang="el-GR" sz="1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259632" y="692696"/>
            <a:ext cx="5904656" cy="1015663"/>
          </a:xfrm>
          <a:prstGeom prst="rect">
            <a:avLst/>
          </a:prstGeom>
          <a:noFill/>
        </p:spPr>
        <p:txBody>
          <a:bodyPr wrap="square" rtlCol="0">
            <a:spAutoFit/>
          </a:bodyPr>
          <a:lstStyle/>
          <a:p>
            <a:pPr>
              <a:lnSpc>
                <a:spcPct val="150000"/>
              </a:lnSpc>
            </a:pPr>
            <a:r>
              <a:rPr lang="el-GR" sz="2000" dirty="0" smtClean="0">
                <a:latin typeface="Arial" pitchFamily="34" charset="0"/>
                <a:cs typeface="Arial" pitchFamily="34" charset="0"/>
              </a:rPr>
              <a:t>2. </a:t>
            </a:r>
            <a:r>
              <a:rPr lang="el-GR" sz="2000" u="sng" dirty="0" smtClean="0">
                <a:latin typeface="Arial" pitchFamily="34" charset="0"/>
                <a:cs typeface="Arial" pitchFamily="34" charset="0"/>
              </a:rPr>
              <a:t>ΤΑΞΙΝΟΜΗΣΗ ΕΠΙΣΤΡΩΜΑΤΩΝ ΜΕ ΒΑΣΗ ΤΟ                                                                                    ΣΥΝΔΕΤΙΚΟ ΤΟΥΣ ΥΛΙΚΟ</a:t>
            </a:r>
            <a:endParaRPr lang="el-GR" sz="2000" u="sng" dirty="0">
              <a:latin typeface="Arial" pitchFamily="34" charset="0"/>
              <a:cs typeface="Arial" pitchFamily="34" charset="0"/>
            </a:endParaRPr>
          </a:p>
        </p:txBody>
      </p:sp>
      <p:sp>
        <p:nvSpPr>
          <p:cNvPr id="3" name="2 - TextBox"/>
          <p:cNvSpPr txBox="1"/>
          <p:nvPr/>
        </p:nvSpPr>
        <p:spPr>
          <a:xfrm>
            <a:off x="467544" y="1988840"/>
            <a:ext cx="8496944" cy="3693319"/>
          </a:xfrm>
          <a:prstGeom prst="rect">
            <a:avLst/>
          </a:prstGeom>
          <a:noFill/>
        </p:spPr>
        <p:txBody>
          <a:bodyPr wrap="square" rtlCol="0">
            <a:spAutoFit/>
          </a:bodyPr>
          <a:lstStyle/>
          <a:p>
            <a:r>
              <a:rPr lang="el-GR" dirty="0" smtClean="0">
                <a:latin typeface="Arial" pitchFamily="34" charset="0"/>
                <a:cs typeface="Arial" pitchFamily="34" charset="0"/>
              </a:rPr>
              <a:t>1.Χρώματα με βάση ξηρά έλαια </a:t>
            </a:r>
          </a:p>
          <a:p>
            <a:r>
              <a:rPr lang="el-GR" dirty="0" smtClean="0">
                <a:latin typeface="Arial" pitchFamily="34" charset="0"/>
                <a:cs typeface="Arial" pitchFamily="34" charset="0"/>
              </a:rPr>
              <a:t>2.Ασφαλτικά επιστρώματα (</a:t>
            </a:r>
            <a:r>
              <a:rPr lang="en-US" dirty="0" smtClean="0">
                <a:latin typeface="Arial" pitchFamily="34" charset="0"/>
                <a:cs typeface="Arial" pitchFamily="34" charset="0"/>
              </a:rPr>
              <a:t>Bituminous paints)</a:t>
            </a:r>
          </a:p>
          <a:p>
            <a:r>
              <a:rPr lang="el-GR" dirty="0" smtClean="0">
                <a:latin typeface="Arial" pitchFamily="34" charset="0"/>
                <a:cs typeface="Arial" pitchFamily="34" charset="0"/>
              </a:rPr>
              <a:t>3.Αλκυδική ρητίνη (</a:t>
            </a:r>
            <a:r>
              <a:rPr lang="en-US" dirty="0" smtClean="0">
                <a:latin typeface="Arial" pitchFamily="34" charset="0"/>
                <a:cs typeface="Arial" pitchFamily="34" charset="0"/>
              </a:rPr>
              <a:t>Alkyd resin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4.Χλωριωμένο ελαστικό </a:t>
            </a:r>
            <a:r>
              <a:rPr lang="en-US" dirty="0" smtClean="0">
                <a:latin typeface="Arial" pitchFamily="34" charset="0"/>
                <a:cs typeface="Arial" pitchFamily="34" charset="0"/>
              </a:rPr>
              <a:t>(Chlorinated rubber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5.Βινυλικά επιστρώματα </a:t>
            </a:r>
            <a:r>
              <a:rPr lang="en-US" dirty="0" smtClean="0">
                <a:latin typeface="Arial" pitchFamily="34" charset="0"/>
                <a:cs typeface="Arial" pitchFamily="34" charset="0"/>
              </a:rPr>
              <a:t>(Vinyl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6.Εποξειδικά επιστρώματα (</a:t>
            </a:r>
            <a:r>
              <a:rPr lang="en-US" dirty="0" smtClean="0">
                <a:latin typeface="Arial" pitchFamily="34" charset="0"/>
                <a:cs typeface="Arial" pitchFamily="34" charset="0"/>
              </a:rPr>
              <a:t>Epoxy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7.Εποξειδικά επιστρώματα με πίσσα (</a:t>
            </a:r>
            <a:r>
              <a:rPr lang="en-US" dirty="0" smtClean="0">
                <a:latin typeface="Arial" pitchFamily="34" charset="0"/>
                <a:cs typeface="Arial" pitchFamily="34" charset="0"/>
              </a:rPr>
              <a:t>Coal-tap-epoxy paints)</a:t>
            </a:r>
          </a:p>
          <a:p>
            <a:r>
              <a:rPr lang="en-US" dirty="0" smtClean="0">
                <a:latin typeface="Arial" pitchFamily="34" charset="0"/>
                <a:cs typeface="Arial" pitchFamily="34" charset="0"/>
              </a:rPr>
              <a:t>8.</a:t>
            </a:r>
            <a:r>
              <a:rPr lang="el-GR" dirty="0" smtClean="0">
                <a:latin typeface="Arial" pitchFamily="34" charset="0"/>
                <a:cs typeface="Arial" pitchFamily="34" charset="0"/>
              </a:rPr>
              <a:t>Επιστρώματα πολυουρεθάνης (</a:t>
            </a:r>
            <a:r>
              <a:rPr lang="en-US" dirty="0" smtClean="0">
                <a:latin typeface="Arial" pitchFamily="34" charset="0"/>
                <a:cs typeface="Arial" pitchFamily="34" charset="0"/>
              </a:rPr>
              <a:t>Polyurethane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9.Επιστρώματα πίσσας-πολυουρεθάνης (</a:t>
            </a:r>
            <a:r>
              <a:rPr lang="en-US" dirty="0" smtClean="0">
                <a:latin typeface="Arial" pitchFamily="34" charset="0"/>
                <a:cs typeface="Arial" pitchFamily="34" charset="0"/>
              </a:rPr>
              <a:t>Polyurethane-tap paints)</a:t>
            </a:r>
          </a:p>
          <a:p>
            <a:r>
              <a:rPr lang="el-GR" dirty="0" smtClean="0">
                <a:latin typeface="Arial" pitchFamily="34" charset="0"/>
                <a:cs typeface="Arial" pitchFamily="34" charset="0"/>
              </a:rPr>
              <a:t>10.Επιστρώματα ακόρεστων πολυεστερικών ρητινών (</a:t>
            </a:r>
            <a:r>
              <a:rPr lang="en-US" dirty="0" smtClean="0">
                <a:latin typeface="Arial" pitchFamily="34" charset="0"/>
                <a:cs typeface="Arial" pitchFamily="34" charset="0"/>
              </a:rPr>
              <a:t>Unsaturated polyester resin coatings) </a:t>
            </a:r>
            <a:endParaRPr lang="el-GR" dirty="0" smtClean="0">
              <a:latin typeface="Arial" pitchFamily="34" charset="0"/>
              <a:cs typeface="Arial" pitchFamily="34" charset="0"/>
            </a:endParaRPr>
          </a:p>
          <a:p>
            <a:r>
              <a:rPr lang="el-GR" dirty="0" smtClean="0">
                <a:latin typeface="Arial" pitchFamily="34" charset="0"/>
                <a:cs typeface="Arial" pitchFamily="34" charset="0"/>
              </a:rPr>
              <a:t>11.Επιστρώματα πυριτικού ψευδαργύρου (</a:t>
            </a:r>
            <a:r>
              <a:rPr lang="en-US" dirty="0" smtClean="0">
                <a:latin typeface="Arial" pitchFamily="34" charset="0"/>
                <a:cs typeface="Arial" pitchFamily="34" charset="0"/>
              </a:rPr>
              <a:t>Zinc-silicate paints)</a:t>
            </a:r>
            <a:endParaRPr lang="el-GR" dirty="0" smtClean="0">
              <a:latin typeface="Arial" pitchFamily="34" charset="0"/>
              <a:cs typeface="Arial" pitchFamily="34" charset="0"/>
            </a:endParaRPr>
          </a:p>
          <a:p>
            <a:r>
              <a:rPr lang="el-GR" dirty="0" smtClean="0">
                <a:latin typeface="Arial" pitchFamily="34" charset="0"/>
                <a:cs typeface="Arial" pitchFamily="34" charset="0"/>
              </a:rPr>
              <a:t>12.Επιστρώματα πυριτικών ρητινών (</a:t>
            </a:r>
            <a:r>
              <a:rPr lang="en-US" dirty="0" smtClean="0">
                <a:latin typeface="Arial" pitchFamily="34" charset="0"/>
                <a:cs typeface="Arial" pitchFamily="34" charset="0"/>
              </a:rPr>
              <a:t>Silicon resin paints)</a:t>
            </a:r>
            <a:endParaRPr lang="el-GR" dirty="0">
              <a:latin typeface="Arial" pitchFamily="34" charset="0"/>
              <a:cs typeface="Arial" pitchFamily="34" charset="0"/>
            </a:endParaRPr>
          </a:p>
        </p:txBody>
      </p:sp>
      <p:pic>
        <p:nvPicPr>
          <p:cNvPr id="4" name="3 - Εικόνα" descr="http://www.texnikanea.gr/files/news/photos/114_257.jpg"/>
          <p:cNvPicPr/>
          <p:nvPr/>
        </p:nvPicPr>
        <p:blipFill>
          <a:blip r:embed="rId2" cstate="print"/>
          <a:srcRect t="8649"/>
          <a:stretch>
            <a:fillRect/>
          </a:stretch>
        </p:blipFill>
        <p:spPr bwMode="auto">
          <a:xfrm>
            <a:off x="5868144" y="1196752"/>
            <a:ext cx="3096344" cy="2304256"/>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r>
              <a:rPr lang="el-GR" dirty="0" smtClean="0"/>
              <a:t>4</a:t>
            </a:r>
            <a:endParaRPr lang="el-GR" dirty="0"/>
          </a:p>
        </p:txBody>
      </p:sp>
      <p:sp>
        <p:nvSpPr>
          <p:cNvPr id="7" name="6 - TextBox"/>
          <p:cNvSpPr txBox="1"/>
          <p:nvPr/>
        </p:nvSpPr>
        <p:spPr>
          <a:xfrm>
            <a:off x="7380312" y="3501008"/>
            <a:ext cx="1512168" cy="523220"/>
          </a:xfrm>
          <a:prstGeom prst="rect">
            <a:avLst/>
          </a:prstGeom>
          <a:noFill/>
        </p:spPr>
        <p:txBody>
          <a:bodyPr wrap="square" rtlCol="0">
            <a:spAutoFit/>
          </a:bodyPr>
          <a:lstStyle/>
          <a:p>
            <a:r>
              <a:rPr lang="el-GR" sz="1400" dirty="0" smtClean="0">
                <a:latin typeface="Arial" pitchFamily="34" charset="0"/>
                <a:cs typeface="Arial" pitchFamily="34" charset="0"/>
              </a:rPr>
              <a:t>Εικ. 2 Σύγχρονο κρουαζιερόπλοιο</a:t>
            </a:r>
            <a:endParaRPr lang="el-GR" sz="14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620688"/>
            <a:ext cx="5400600" cy="400110"/>
          </a:xfrm>
          <a:prstGeom prst="rect">
            <a:avLst/>
          </a:prstGeom>
          <a:noFill/>
        </p:spPr>
        <p:txBody>
          <a:bodyPr wrap="square" rtlCol="0">
            <a:spAutoFit/>
          </a:bodyPr>
          <a:lstStyle/>
          <a:p>
            <a:r>
              <a:rPr lang="el-GR" sz="2000" dirty="0" smtClean="0">
                <a:latin typeface="Arial" pitchFamily="34" charset="0"/>
                <a:cs typeface="Arial" pitchFamily="34" charset="0"/>
              </a:rPr>
              <a:t>Προϊόντα βαφής στην ναυτιλία</a:t>
            </a:r>
            <a:endParaRPr lang="el-GR" sz="2000" dirty="0">
              <a:latin typeface="Arial" pitchFamily="34" charset="0"/>
              <a:cs typeface="Arial" pitchFamily="34" charset="0"/>
            </a:endParaRPr>
          </a:p>
        </p:txBody>
      </p:sp>
      <p:sp>
        <p:nvSpPr>
          <p:cNvPr id="4" name="3 - Δεξιό βέλος"/>
          <p:cNvSpPr/>
          <p:nvPr/>
        </p:nvSpPr>
        <p:spPr>
          <a:xfrm>
            <a:off x="755576" y="692696"/>
            <a:ext cx="576064" cy="36004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graphicFrame>
        <p:nvGraphicFramePr>
          <p:cNvPr id="10" name="9 - Πίνακας"/>
          <p:cNvGraphicFramePr>
            <a:graphicFrameLocks noGrp="1"/>
          </p:cNvGraphicFramePr>
          <p:nvPr/>
        </p:nvGraphicFramePr>
        <p:xfrm>
          <a:off x="323528" y="1340768"/>
          <a:ext cx="8568952" cy="3041496"/>
        </p:xfrm>
        <a:graphic>
          <a:graphicData uri="http://schemas.openxmlformats.org/drawingml/2006/table">
            <a:tbl>
              <a:tblPr firstRow="1" bandRow="1">
                <a:tableStyleId>{5C22544A-7EE6-4342-B048-85BDC9FD1C3A}</a:tableStyleId>
              </a:tblPr>
              <a:tblGrid>
                <a:gridCol w="1800200"/>
                <a:gridCol w="1368152"/>
                <a:gridCol w="1440160"/>
                <a:gridCol w="1296144"/>
                <a:gridCol w="1368152"/>
                <a:gridCol w="1296144"/>
              </a:tblGrid>
              <a:tr h="370840">
                <a:tc>
                  <a:txBody>
                    <a:bodyPr/>
                    <a:lstStyle/>
                    <a:p>
                      <a:r>
                        <a:rPr lang="el-GR" sz="1600" dirty="0" smtClean="0">
                          <a:latin typeface="Arial" pitchFamily="34" charset="0"/>
                          <a:cs typeface="Arial" pitchFamily="34" charset="0"/>
                        </a:rPr>
                        <a:t>ΙΔΙΟΤΗΤΕΣ</a:t>
                      </a:r>
                      <a:endParaRPr lang="el-GR"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AMERCOAT 240 U.P. </a:t>
                      </a:r>
                      <a:endParaRPr lang="el-GR"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AMERLOCK 400 AL</a:t>
                      </a:r>
                      <a:endParaRPr lang="el-GR"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NUKLAND 807 B</a:t>
                      </a:r>
                      <a:endParaRPr lang="el-GR"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AMERCOAT</a:t>
                      </a:r>
                      <a:r>
                        <a:rPr lang="en-US" sz="1600" baseline="0" dirty="0" smtClean="0">
                          <a:latin typeface="Arial" pitchFamily="34" charset="0"/>
                          <a:cs typeface="Arial" pitchFamily="34" charset="0"/>
                        </a:rPr>
                        <a:t> 450 S</a:t>
                      </a:r>
                      <a:endParaRPr lang="el-GR"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PSX 700 CLEAR COAT</a:t>
                      </a:r>
                      <a:endParaRPr lang="el-GR" sz="1600" dirty="0">
                        <a:latin typeface="Arial" pitchFamily="34" charset="0"/>
                        <a:cs typeface="Arial" pitchFamily="34" charset="0"/>
                      </a:endParaRPr>
                    </a:p>
                  </a:txBody>
                  <a:tcPr/>
                </a:tc>
              </a:tr>
              <a:tr h="370840">
                <a:tc>
                  <a:txBody>
                    <a:bodyPr/>
                    <a:lstStyle/>
                    <a:p>
                      <a:r>
                        <a:rPr lang="el-GR" sz="1800" dirty="0" smtClean="0">
                          <a:latin typeface="Arial" pitchFamily="34" charset="0"/>
                          <a:cs typeface="Arial" pitchFamily="34" charset="0"/>
                        </a:rPr>
                        <a:t>Αντιδιαβρωτικό</a:t>
                      </a:r>
                      <a:endParaRPr lang="el-GR" sz="1800" dirty="0">
                        <a:latin typeface="Arial" pitchFamily="34" charset="0"/>
                        <a:cs typeface="Arial" pitchFamily="34" charset="0"/>
                      </a:endParaRPr>
                    </a:p>
                  </a:txBody>
                  <a:tcPr/>
                </a:tc>
                <a:tc>
                  <a:txBody>
                    <a:bodyPr/>
                    <a:lstStyle/>
                    <a:p>
                      <a:pPr algn="ctr">
                        <a:buFont typeface="Wingdings" pitchFamily="2" charset="2"/>
                        <a:buChar char="ü"/>
                      </a:pPr>
                      <a:r>
                        <a:rPr lang="el-GR" dirty="0" smtClean="0"/>
                        <a:t>  </a:t>
                      </a:r>
                      <a:endParaRPr lang="el-GR" dirty="0"/>
                    </a:p>
                  </a:txBody>
                  <a:tcPr/>
                </a:tc>
                <a:tc>
                  <a:txBody>
                    <a:bodyPr/>
                    <a:lstStyle/>
                    <a:p>
                      <a:pPr algn="ctr"/>
                      <a:r>
                        <a:rPr lang="el-GR" sz="2400" dirty="0" smtClean="0"/>
                        <a:t>×</a:t>
                      </a:r>
                      <a:endParaRPr lang="el-GR" sz="2400" dirty="0"/>
                    </a:p>
                  </a:txBody>
                  <a:tcPr/>
                </a:tc>
                <a:tc>
                  <a:txBody>
                    <a:bodyPr/>
                    <a:lstStyle/>
                    <a:p>
                      <a:pPr algn="ctr"/>
                      <a:r>
                        <a:rPr lang="el-GR" sz="2400" dirty="0" smtClean="0"/>
                        <a:t>×</a:t>
                      </a:r>
                      <a:endParaRPr lang="el-GR" sz="2400" dirty="0"/>
                    </a:p>
                  </a:txBody>
                  <a:tcPr/>
                </a:tc>
                <a:tc>
                  <a:txBody>
                    <a:bodyPr/>
                    <a:lstStyle/>
                    <a:p>
                      <a:pPr algn="ctr">
                        <a:buFont typeface="Wingdings" pitchFamily="2" charset="2"/>
                        <a:buChar char="ü"/>
                      </a:pPr>
                      <a:r>
                        <a:rPr lang="en-US" dirty="0" smtClean="0"/>
                        <a:t> </a:t>
                      </a:r>
                      <a:endParaRPr lang="el-GR" dirty="0"/>
                    </a:p>
                  </a:txBody>
                  <a:tcPr/>
                </a:tc>
                <a:tc>
                  <a:txBody>
                    <a:bodyPr/>
                    <a:lstStyle/>
                    <a:p>
                      <a:pPr algn="ctr"/>
                      <a:r>
                        <a:rPr lang="el-GR" sz="2400" dirty="0" smtClean="0"/>
                        <a:t>×</a:t>
                      </a:r>
                      <a:endParaRPr lang="el-GR" sz="2400" dirty="0"/>
                    </a:p>
                  </a:txBody>
                  <a:tcPr/>
                </a:tc>
              </a:tr>
              <a:tr h="664056">
                <a:tc>
                  <a:txBody>
                    <a:bodyPr/>
                    <a:lstStyle/>
                    <a:p>
                      <a:r>
                        <a:rPr lang="el-GR" dirty="0" smtClean="0">
                          <a:latin typeface="Arial" pitchFamily="34" charset="0"/>
                          <a:cs typeface="Arial" pitchFamily="34" charset="0"/>
                        </a:rPr>
                        <a:t>Χημική</a:t>
                      </a:r>
                      <a:r>
                        <a:rPr lang="el-GR" baseline="0" dirty="0" smtClean="0">
                          <a:latin typeface="Arial" pitchFamily="34" charset="0"/>
                          <a:cs typeface="Arial" pitchFamily="34" charset="0"/>
                        </a:rPr>
                        <a:t> αντίσταση</a:t>
                      </a:r>
                      <a:endParaRPr lang="el-GR" dirty="0">
                        <a:latin typeface="Arial" pitchFamily="34" charset="0"/>
                        <a:cs typeface="Arial" pitchFamily="34" charset="0"/>
                      </a:endParaRPr>
                    </a:p>
                  </a:txBody>
                  <a:tcPr/>
                </a:tc>
                <a:tc>
                  <a:txBody>
                    <a:bodyPr/>
                    <a:lstStyle/>
                    <a:p>
                      <a:pPr algn="ctr">
                        <a:buFont typeface="Wingdings" pitchFamily="2" charset="2"/>
                        <a:buChar char="ü"/>
                      </a:pPr>
                      <a:r>
                        <a:rPr lang="el-GR" dirty="0" smtClean="0"/>
                        <a:t>  </a:t>
                      </a:r>
                      <a:endParaRPr lang="el-GR" dirty="0"/>
                    </a:p>
                  </a:txBody>
                  <a:tcPr/>
                </a:tc>
                <a:tc>
                  <a:txBody>
                    <a:bodyPr/>
                    <a:lstStyle/>
                    <a:p>
                      <a:pPr algn="ctr"/>
                      <a:r>
                        <a:rPr lang="el-GR" sz="2400" dirty="0" smtClean="0"/>
                        <a:t>×</a:t>
                      </a:r>
                      <a:endParaRPr lang="el-GR" sz="2400" dirty="0"/>
                    </a:p>
                  </a:txBody>
                  <a:tcPr/>
                </a:tc>
                <a:tc>
                  <a:txBody>
                    <a:bodyPr/>
                    <a:lstStyle/>
                    <a:p>
                      <a:pPr algn="ctr">
                        <a:buFont typeface="Wingdings" pitchFamily="2" charset="2"/>
                        <a:buChar char="ü"/>
                      </a:pPr>
                      <a:r>
                        <a:rPr lang="en-US" dirty="0" smtClean="0"/>
                        <a:t> </a:t>
                      </a:r>
                      <a:endParaRPr lang="el-GR" dirty="0"/>
                    </a:p>
                  </a:txBody>
                  <a:tcPr>
                    <a:lnB w="12700" cap="flat" cmpd="sng" algn="ctr">
                      <a:noFill/>
                      <a:prstDash val="solid"/>
                      <a:round/>
                      <a:headEnd type="none" w="med" len="med"/>
                      <a:tailEnd type="none" w="med" len="med"/>
                    </a:lnB>
                  </a:tcPr>
                </a:tc>
                <a:tc>
                  <a:txBody>
                    <a:bodyPr/>
                    <a:lstStyle/>
                    <a:p>
                      <a:pPr algn="ctr"/>
                      <a:r>
                        <a:rPr lang="el-GR" sz="2400" dirty="0" smtClean="0"/>
                        <a:t>×</a:t>
                      </a:r>
                      <a:endParaRPr lang="el-GR" sz="2400" dirty="0"/>
                    </a:p>
                  </a:txBody>
                  <a:tcPr/>
                </a:tc>
                <a:tc>
                  <a:txBody>
                    <a:bodyPr/>
                    <a:lstStyle/>
                    <a:p>
                      <a:pPr algn="ctr">
                        <a:buFont typeface="Wingdings" pitchFamily="2" charset="2"/>
                        <a:buChar char="ü"/>
                      </a:pPr>
                      <a:r>
                        <a:rPr lang="en-US" dirty="0" smtClean="0"/>
                        <a:t> </a:t>
                      </a:r>
                      <a:endParaRPr lang="el-GR" dirty="0"/>
                    </a:p>
                  </a:txBody>
                  <a:tcPr/>
                </a:tc>
              </a:tr>
              <a:tr h="370840">
                <a:tc>
                  <a:txBody>
                    <a:bodyPr/>
                    <a:lstStyle/>
                    <a:p>
                      <a:r>
                        <a:rPr lang="el-GR" dirty="0" smtClean="0">
                          <a:latin typeface="Arial" pitchFamily="34" charset="0"/>
                          <a:cs typeface="Arial" pitchFamily="34" charset="0"/>
                        </a:rPr>
                        <a:t>Στεγανότητα</a:t>
                      </a:r>
                      <a:endParaRPr lang="el-GR" dirty="0">
                        <a:latin typeface="Arial" pitchFamily="34" charset="0"/>
                        <a:cs typeface="Arial" pitchFamily="34" charset="0"/>
                      </a:endParaRPr>
                    </a:p>
                  </a:txBody>
                  <a:tcPr/>
                </a:tc>
                <a:tc>
                  <a:txBody>
                    <a:bodyPr/>
                    <a:lstStyle/>
                    <a:p>
                      <a:pPr algn="ctr"/>
                      <a:r>
                        <a:rPr lang="el-GR" sz="2400" dirty="0" smtClean="0"/>
                        <a:t>×</a:t>
                      </a:r>
                      <a:endParaRPr lang="el-GR" sz="2400" dirty="0"/>
                    </a:p>
                  </a:txBody>
                  <a:tcPr/>
                </a:tc>
                <a:tc>
                  <a:txBody>
                    <a:bodyPr/>
                    <a:lstStyle/>
                    <a:p>
                      <a:pPr algn="ctr">
                        <a:buFont typeface="Wingdings" pitchFamily="2" charset="2"/>
                        <a:buChar char="ü"/>
                      </a:pPr>
                      <a:r>
                        <a:rPr lang="en-US" dirty="0" smtClean="0"/>
                        <a:t> </a:t>
                      </a:r>
                      <a:endParaRPr lang="el-GR" dirty="0"/>
                    </a:p>
                  </a:txBody>
                  <a:tcPr>
                    <a:lnR w="12700" cap="flat" cmpd="sng" algn="ctr">
                      <a:noFill/>
                      <a:prstDash val="solid"/>
                      <a:round/>
                      <a:headEnd type="none" w="med" len="med"/>
                      <a:tailEnd type="none" w="med" len="med"/>
                    </a:lnR>
                  </a:tcPr>
                </a:tc>
                <a:tc>
                  <a:txBody>
                    <a:bodyPr/>
                    <a:lstStyle/>
                    <a:p>
                      <a:pPr algn="ctr">
                        <a:buFont typeface="Wingdings" pitchFamily="2" charset="2"/>
                        <a:buChar char="ü"/>
                      </a:pPr>
                      <a:r>
                        <a:rPr lang="en-US" dirty="0" smtClean="0"/>
                        <a:t> </a:t>
                      </a:r>
                      <a:endParaRPr lang="el-G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Wingdings" pitchFamily="2" charset="2"/>
                        <a:buChar char="ü"/>
                      </a:pPr>
                      <a:r>
                        <a:rPr lang="en-US" dirty="0" smtClean="0"/>
                        <a:t> </a:t>
                      </a:r>
                      <a:endParaRPr lang="el-GR" dirty="0"/>
                    </a:p>
                  </a:txBody>
                  <a:tcPr>
                    <a:lnL w="12700" cap="flat" cmpd="sng" algn="ctr">
                      <a:noFill/>
                      <a:prstDash val="solid"/>
                      <a:round/>
                      <a:headEnd type="none" w="med" len="med"/>
                      <a:tailEnd type="none" w="med" len="med"/>
                    </a:lnL>
                  </a:tcPr>
                </a:tc>
                <a:tc>
                  <a:txBody>
                    <a:bodyPr/>
                    <a:lstStyle/>
                    <a:p>
                      <a:pPr algn="ctr"/>
                      <a:r>
                        <a:rPr lang="el-GR" sz="2400" dirty="0" smtClean="0"/>
                        <a:t>×</a:t>
                      </a:r>
                      <a:endParaRPr lang="el-GR" sz="2400" dirty="0"/>
                    </a:p>
                  </a:txBody>
                  <a:tcPr/>
                </a:tc>
              </a:tr>
              <a:tr h="370840">
                <a:tc>
                  <a:txBody>
                    <a:bodyPr/>
                    <a:lstStyle/>
                    <a:p>
                      <a:r>
                        <a:rPr lang="el-GR" dirty="0" smtClean="0">
                          <a:latin typeface="Arial" pitchFamily="34" charset="0"/>
                          <a:cs typeface="Arial" pitchFamily="34" charset="0"/>
                        </a:rPr>
                        <a:t>Αντοχή στην τριβή</a:t>
                      </a:r>
                      <a:endParaRPr lang="el-GR" dirty="0">
                        <a:latin typeface="Arial" pitchFamily="34" charset="0"/>
                        <a:cs typeface="Arial" pitchFamily="34" charset="0"/>
                      </a:endParaRPr>
                    </a:p>
                  </a:txBody>
                  <a:tcPr/>
                </a:tc>
                <a:tc>
                  <a:txBody>
                    <a:bodyPr/>
                    <a:lstStyle/>
                    <a:p>
                      <a:pPr algn="ctr">
                        <a:buFont typeface="Wingdings" pitchFamily="2" charset="2"/>
                        <a:buChar char="ü"/>
                      </a:pPr>
                      <a:r>
                        <a:rPr lang="el-GR" dirty="0" smtClean="0"/>
                        <a:t> </a:t>
                      </a:r>
                      <a:endParaRPr lang="el-GR" dirty="0"/>
                    </a:p>
                  </a:txBody>
                  <a:tcPr/>
                </a:tc>
                <a:tc>
                  <a:txBody>
                    <a:bodyPr/>
                    <a:lstStyle/>
                    <a:p>
                      <a:pPr algn="ctr">
                        <a:buFont typeface="Wingdings" pitchFamily="2" charset="2"/>
                        <a:buChar char="ü"/>
                      </a:pPr>
                      <a:r>
                        <a:rPr lang="en-US" dirty="0" smtClean="0"/>
                        <a:t> </a:t>
                      </a:r>
                      <a:endParaRPr lang="el-GR" dirty="0"/>
                    </a:p>
                  </a:txBody>
                  <a:tcPr/>
                </a:tc>
                <a:tc>
                  <a:txBody>
                    <a:bodyPr/>
                    <a:lstStyle/>
                    <a:p>
                      <a:pPr algn="ctr">
                        <a:buFont typeface="Wingdings" pitchFamily="2" charset="2"/>
                        <a:buChar char="ü"/>
                      </a:pPr>
                      <a:r>
                        <a:rPr lang="en-US" dirty="0" smtClean="0"/>
                        <a:t> </a:t>
                      </a:r>
                      <a:endParaRPr lang="el-GR" dirty="0"/>
                    </a:p>
                  </a:txBody>
                  <a:tcPr>
                    <a:lnT w="12700" cap="flat" cmpd="sng" algn="ctr">
                      <a:noFill/>
                      <a:prstDash val="solid"/>
                      <a:round/>
                      <a:headEnd type="none" w="med" len="med"/>
                      <a:tailEnd type="none" w="med" len="med"/>
                    </a:lnT>
                  </a:tcPr>
                </a:tc>
                <a:tc>
                  <a:txBody>
                    <a:bodyPr/>
                    <a:lstStyle/>
                    <a:p>
                      <a:pPr algn="ctr"/>
                      <a:r>
                        <a:rPr lang="el-GR" sz="2400" dirty="0" smtClean="0"/>
                        <a:t>×</a:t>
                      </a:r>
                      <a:endParaRPr lang="el-GR" sz="2400" dirty="0"/>
                    </a:p>
                  </a:txBody>
                  <a:tcPr/>
                </a:tc>
                <a:tc>
                  <a:txBody>
                    <a:bodyPr/>
                    <a:lstStyle/>
                    <a:p>
                      <a:pPr algn="ctr"/>
                      <a:r>
                        <a:rPr lang="el-GR" sz="2400" dirty="0" smtClean="0"/>
                        <a:t>×</a:t>
                      </a:r>
                      <a:endParaRPr lang="el-GR" sz="2400" dirty="0"/>
                    </a:p>
                  </a:txBody>
                  <a:tcPr/>
                </a:tc>
              </a:tr>
            </a:tbl>
          </a:graphicData>
        </a:graphic>
      </p:graphicFrame>
      <p:pic>
        <p:nvPicPr>
          <p:cNvPr id="12" name="11 - Εικόνα"/>
          <p:cNvPicPr/>
          <p:nvPr/>
        </p:nvPicPr>
        <p:blipFill>
          <a:blip r:embed="rId2" cstate="print"/>
          <a:srcRect/>
          <a:stretch>
            <a:fillRect/>
          </a:stretch>
        </p:blipFill>
        <p:spPr bwMode="auto">
          <a:xfrm>
            <a:off x="611560" y="4509120"/>
            <a:ext cx="3828415" cy="1944216"/>
          </a:xfrm>
          <a:prstGeom prst="rect">
            <a:avLst/>
          </a:prstGeom>
          <a:ln>
            <a:solidFill>
              <a:schemeClr val="accent1"/>
            </a:solidFill>
          </a:ln>
          <a:effectLst>
            <a:outerShdw blurRad="50800" dist="38100" dir="2700000" algn="tl" rotWithShape="0">
              <a:prstClr val="black">
                <a:alpha val="40000"/>
              </a:prstClr>
            </a:outerShdw>
          </a:effectLst>
        </p:spPr>
      </p:pic>
      <p:pic>
        <p:nvPicPr>
          <p:cNvPr id="13" name="12 - Εικόνα" descr="http://www.e-typos.com/files/1/2015/08/12/2343707.jpg"/>
          <p:cNvPicPr/>
          <p:nvPr/>
        </p:nvPicPr>
        <p:blipFill>
          <a:blip r:embed="rId3" cstate="print"/>
          <a:srcRect/>
          <a:stretch>
            <a:fillRect/>
          </a:stretch>
        </p:blipFill>
        <p:spPr bwMode="auto">
          <a:xfrm>
            <a:off x="4932041" y="4797152"/>
            <a:ext cx="3456384" cy="1902119"/>
          </a:xfrm>
          <a:prstGeom prst="rect">
            <a:avLst/>
          </a:prstGeom>
          <a:ln>
            <a:solidFill>
              <a:schemeClr val="accent5">
                <a:lumMod val="75000"/>
              </a:schemeClr>
            </a:solidFill>
          </a:ln>
          <a:effectLst>
            <a:outerShdw blurRad="292100" dist="139700" dir="2700000" algn="tl" rotWithShape="0">
              <a:srgbClr val="333333">
                <a:alpha val="65000"/>
              </a:srgbClr>
            </a:outerShdw>
          </a:effectLst>
        </p:spPr>
      </p:pic>
      <p:sp>
        <p:nvSpPr>
          <p:cNvPr id="7" name="6 - Θέση αριθμού διαφάνειας"/>
          <p:cNvSpPr>
            <a:spLocks noGrp="1"/>
          </p:cNvSpPr>
          <p:nvPr>
            <p:ph type="sldNum" sz="quarter" idx="12"/>
          </p:nvPr>
        </p:nvSpPr>
        <p:spPr/>
        <p:txBody>
          <a:bodyPr/>
          <a:lstStyle/>
          <a:p>
            <a:r>
              <a:rPr lang="el-GR" dirty="0" smtClean="0"/>
              <a:t>5</a:t>
            </a:r>
            <a:endParaRPr lang="el-GR" dirty="0"/>
          </a:p>
        </p:txBody>
      </p:sp>
      <p:sp>
        <p:nvSpPr>
          <p:cNvPr id="9" name="8 - TextBox"/>
          <p:cNvSpPr txBox="1"/>
          <p:nvPr/>
        </p:nvSpPr>
        <p:spPr>
          <a:xfrm>
            <a:off x="755576" y="6488668"/>
            <a:ext cx="2952328" cy="307777"/>
          </a:xfrm>
          <a:prstGeom prst="rect">
            <a:avLst/>
          </a:prstGeom>
          <a:noFill/>
        </p:spPr>
        <p:txBody>
          <a:bodyPr wrap="square" rtlCol="0">
            <a:spAutoFit/>
          </a:bodyPr>
          <a:lstStyle/>
          <a:p>
            <a:r>
              <a:rPr lang="el-GR" sz="1400" dirty="0" smtClean="0">
                <a:latin typeface="Arial" pitchFamily="34" charset="0"/>
                <a:cs typeface="Arial" pitchFamily="34" charset="0"/>
              </a:rPr>
              <a:t>Εικ. 3 Δεξαμενή πετρελαίου </a:t>
            </a:r>
            <a:endParaRPr lang="el-GR" sz="1400" dirty="0">
              <a:latin typeface="Arial" pitchFamily="34" charset="0"/>
              <a:cs typeface="Arial" pitchFamily="34" charset="0"/>
            </a:endParaRPr>
          </a:p>
        </p:txBody>
      </p:sp>
      <p:sp>
        <p:nvSpPr>
          <p:cNvPr id="14" name="13 - TextBox"/>
          <p:cNvSpPr txBox="1"/>
          <p:nvPr/>
        </p:nvSpPr>
        <p:spPr>
          <a:xfrm>
            <a:off x="8388424" y="4653136"/>
            <a:ext cx="755576" cy="1600438"/>
          </a:xfrm>
          <a:prstGeom prst="rect">
            <a:avLst/>
          </a:prstGeom>
          <a:noFill/>
        </p:spPr>
        <p:txBody>
          <a:bodyPr wrap="square" rtlCol="0">
            <a:spAutoFit/>
          </a:bodyPr>
          <a:lstStyle/>
          <a:p>
            <a:r>
              <a:rPr lang="el-GR" sz="1400" dirty="0" smtClean="0">
                <a:latin typeface="Arial" pitchFamily="34" charset="0"/>
                <a:cs typeface="Arial" pitchFamily="34" charset="0"/>
              </a:rPr>
              <a:t>Εικ. 4 Διάδρομος εισόδου πλοίου.</a:t>
            </a:r>
            <a:endParaRPr lang="el-GR" sz="1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87624" y="692696"/>
            <a:ext cx="7272808" cy="400110"/>
          </a:xfrm>
          <a:prstGeom prst="rect">
            <a:avLst/>
          </a:prstGeom>
          <a:noFill/>
        </p:spPr>
        <p:txBody>
          <a:bodyPr wrap="square" rtlCol="0">
            <a:spAutoFit/>
          </a:bodyPr>
          <a:lstStyle/>
          <a:p>
            <a:r>
              <a:rPr lang="el-GR" sz="2000" u="sng" dirty="0" smtClean="0">
                <a:latin typeface="Arial" pitchFamily="34" charset="0"/>
                <a:cs typeface="Arial" pitchFamily="34" charset="0"/>
              </a:rPr>
              <a:t>3. ΑΠΑΙΤΟΥΜΕΝΗ ΠΡΟΣΤΑΣΙΑ ΣΤΑ ΤΜΗΜΑΤΑ ΤΟΥ ΠΛΟΙΟΥ</a:t>
            </a:r>
            <a:endParaRPr lang="el-GR" sz="2000" u="sng" dirty="0">
              <a:latin typeface="Arial" pitchFamily="34" charset="0"/>
              <a:cs typeface="Arial" pitchFamily="34" charset="0"/>
            </a:endParaRPr>
          </a:p>
        </p:txBody>
      </p:sp>
      <p:sp>
        <p:nvSpPr>
          <p:cNvPr id="3" name="2 - TextBox"/>
          <p:cNvSpPr txBox="1"/>
          <p:nvPr/>
        </p:nvSpPr>
        <p:spPr>
          <a:xfrm>
            <a:off x="323528" y="1484784"/>
            <a:ext cx="8640960" cy="646331"/>
          </a:xfrm>
          <a:prstGeom prst="rect">
            <a:avLst/>
          </a:prstGeom>
          <a:noFill/>
        </p:spPr>
        <p:txBody>
          <a:bodyPr wrap="square" rtlCol="0">
            <a:spAutoFit/>
          </a:bodyPr>
          <a:lstStyle/>
          <a:p>
            <a:r>
              <a:rPr lang="el-GR" dirty="0" smtClean="0">
                <a:latin typeface="Arial" pitchFamily="34" charset="0"/>
                <a:cs typeface="Arial" pitchFamily="34" charset="0"/>
              </a:rPr>
              <a:t>  Τα τμήματα του πλοίου δεν έχουν την ίδια απαίτηση για προστασία, γι’ αυτό πρέπει να τα εξετάζουμε ξεχωριστά:</a:t>
            </a:r>
            <a:endParaRPr lang="el-GR" dirty="0">
              <a:latin typeface="Arial" pitchFamily="34" charset="0"/>
              <a:cs typeface="Arial" pitchFamily="34" charset="0"/>
            </a:endParaRPr>
          </a:p>
        </p:txBody>
      </p:sp>
      <p:sp>
        <p:nvSpPr>
          <p:cNvPr id="4" name="3 - TextBox"/>
          <p:cNvSpPr txBox="1"/>
          <p:nvPr/>
        </p:nvSpPr>
        <p:spPr>
          <a:xfrm>
            <a:off x="827584" y="2276872"/>
            <a:ext cx="2952328" cy="2169825"/>
          </a:xfrm>
          <a:prstGeom prst="rect">
            <a:avLst/>
          </a:prstGeom>
          <a:noFill/>
        </p:spPr>
        <p:txBody>
          <a:bodyPr wrap="square" rtlCol="0">
            <a:spAutoFit/>
          </a:bodyPr>
          <a:lstStyle/>
          <a:p>
            <a:pPr>
              <a:lnSpc>
                <a:spcPct val="150000"/>
              </a:lnSpc>
            </a:pPr>
            <a:r>
              <a:rPr lang="el-GR" u="sng" dirty="0" smtClean="0">
                <a:latin typeface="Arial" pitchFamily="34" charset="0"/>
                <a:cs typeface="Arial" pitchFamily="34" charset="0"/>
              </a:rPr>
              <a:t>Ύφαλα</a:t>
            </a:r>
          </a:p>
          <a:p>
            <a:pPr>
              <a:lnSpc>
                <a:spcPct val="150000"/>
              </a:lnSpc>
            </a:pPr>
            <a:r>
              <a:rPr lang="el-GR" dirty="0" smtClean="0">
                <a:latin typeface="Arial" pitchFamily="34" charset="0"/>
                <a:cs typeface="Arial" pitchFamily="34" charset="0"/>
              </a:rPr>
              <a:t>Προστασία από:</a:t>
            </a:r>
          </a:p>
          <a:p>
            <a:pPr>
              <a:lnSpc>
                <a:spcPct val="150000"/>
              </a:lnSpc>
              <a:buFont typeface="Wingdings" pitchFamily="2" charset="2"/>
              <a:buChar char="ü"/>
            </a:pPr>
            <a:r>
              <a:rPr lang="el-GR" dirty="0" smtClean="0">
                <a:latin typeface="Arial" pitchFamily="34" charset="0"/>
                <a:cs typeface="Arial" pitchFamily="34" charset="0"/>
              </a:rPr>
              <a:t> Διάβρωση</a:t>
            </a:r>
          </a:p>
          <a:p>
            <a:pPr>
              <a:buFont typeface="Wingdings" pitchFamily="2" charset="2"/>
              <a:buChar char="ü"/>
            </a:pPr>
            <a:r>
              <a:rPr lang="el-GR" dirty="0" smtClean="0">
                <a:latin typeface="Arial" pitchFamily="34" charset="0"/>
                <a:cs typeface="Arial" pitchFamily="34" charset="0"/>
              </a:rPr>
              <a:t> Αποθέσεις φυκιών, οστράκων και άλλων μικροοργανισμών</a:t>
            </a:r>
          </a:p>
        </p:txBody>
      </p:sp>
      <p:sp>
        <p:nvSpPr>
          <p:cNvPr id="5" name="4 - Διάγραμμα ροής: Απόφαση"/>
          <p:cNvSpPr/>
          <p:nvPr/>
        </p:nvSpPr>
        <p:spPr>
          <a:xfrm>
            <a:off x="539552" y="2420888"/>
            <a:ext cx="144016" cy="144016"/>
          </a:xfrm>
          <a:prstGeom prst="flowChartDecision">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l-GR"/>
          </a:p>
        </p:txBody>
      </p:sp>
      <p:sp>
        <p:nvSpPr>
          <p:cNvPr id="6" name="5 - TextBox"/>
          <p:cNvSpPr txBox="1"/>
          <p:nvPr/>
        </p:nvSpPr>
        <p:spPr>
          <a:xfrm>
            <a:off x="755576" y="4581128"/>
            <a:ext cx="3888432" cy="2031325"/>
          </a:xfrm>
          <a:prstGeom prst="rect">
            <a:avLst/>
          </a:prstGeom>
          <a:noFill/>
        </p:spPr>
        <p:txBody>
          <a:bodyPr wrap="square" rtlCol="0">
            <a:spAutoFit/>
          </a:bodyPr>
          <a:lstStyle/>
          <a:p>
            <a:r>
              <a:rPr lang="el-GR" dirty="0" smtClean="0">
                <a:latin typeface="Arial" pitchFamily="34" charset="0"/>
                <a:cs typeface="Arial" pitchFamily="34" charset="0"/>
              </a:rPr>
              <a:t> </a:t>
            </a:r>
            <a:r>
              <a:rPr lang="el-GR" u="sng" dirty="0" smtClean="0">
                <a:latin typeface="Arial" pitchFamily="34" charset="0"/>
                <a:cs typeface="Arial" pitchFamily="34" charset="0"/>
              </a:rPr>
              <a:t> Έξαλα</a:t>
            </a:r>
          </a:p>
          <a:p>
            <a:pPr>
              <a:lnSpc>
                <a:spcPct val="150000"/>
              </a:lnSpc>
            </a:pPr>
            <a:r>
              <a:rPr lang="el-GR" dirty="0" smtClean="0">
                <a:latin typeface="Arial" pitchFamily="34" charset="0"/>
                <a:cs typeface="Arial" pitchFamily="34" charset="0"/>
              </a:rPr>
              <a:t>Προστασία από:</a:t>
            </a:r>
          </a:p>
          <a:p>
            <a:pPr>
              <a:lnSpc>
                <a:spcPct val="150000"/>
              </a:lnSpc>
              <a:buFont typeface="Wingdings" pitchFamily="2" charset="2"/>
              <a:buChar char="ü"/>
            </a:pPr>
            <a:r>
              <a:rPr lang="el-GR" dirty="0" smtClean="0">
                <a:latin typeface="Arial" pitchFamily="34" charset="0"/>
                <a:cs typeface="Arial" pitchFamily="34" charset="0"/>
              </a:rPr>
              <a:t> Επίδραση θαλασσινού νερού</a:t>
            </a:r>
          </a:p>
          <a:p>
            <a:pPr>
              <a:lnSpc>
                <a:spcPct val="150000"/>
              </a:lnSpc>
              <a:buFont typeface="Wingdings" pitchFamily="2" charset="2"/>
              <a:buChar char="ü"/>
            </a:pPr>
            <a:r>
              <a:rPr lang="el-GR" dirty="0" smtClean="0">
                <a:latin typeface="Arial" pitchFamily="34" charset="0"/>
                <a:cs typeface="Arial" pitchFamily="34" charset="0"/>
              </a:rPr>
              <a:t> Επίδραση καιρικών συνθηκών</a:t>
            </a:r>
          </a:p>
          <a:p>
            <a:pPr>
              <a:lnSpc>
                <a:spcPct val="150000"/>
              </a:lnSpc>
              <a:buFont typeface="Wingdings" pitchFamily="2" charset="2"/>
              <a:buChar char="ü"/>
            </a:pPr>
            <a:r>
              <a:rPr lang="el-GR" dirty="0" smtClean="0">
                <a:latin typeface="Arial" pitchFamily="34" charset="0"/>
                <a:cs typeface="Arial" pitchFamily="34" charset="0"/>
              </a:rPr>
              <a:t> Τριβή του νερού</a:t>
            </a:r>
            <a:endParaRPr lang="el-GR" dirty="0">
              <a:latin typeface="Arial" pitchFamily="34" charset="0"/>
              <a:cs typeface="Arial" pitchFamily="34" charset="0"/>
            </a:endParaRPr>
          </a:p>
        </p:txBody>
      </p:sp>
      <p:sp>
        <p:nvSpPr>
          <p:cNvPr id="7" name="6 - Διάγραμμα ροής: Απόφαση"/>
          <p:cNvSpPr/>
          <p:nvPr/>
        </p:nvSpPr>
        <p:spPr>
          <a:xfrm>
            <a:off x="539552" y="4653136"/>
            <a:ext cx="144016" cy="144016"/>
          </a:xfrm>
          <a:prstGeom prst="flowChartDecision">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l-GR"/>
          </a:p>
        </p:txBody>
      </p:sp>
      <p:sp>
        <p:nvSpPr>
          <p:cNvPr id="8" name="7 - Διάγραμμα ροής: Απόφαση"/>
          <p:cNvSpPr/>
          <p:nvPr/>
        </p:nvSpPr>
        <p:spPr>
          <a:xfrm>
            <a:off x="4499992" y="2420888"/>
            <a:ext cx="144016" cy="144016"/>
          </a:xfrm>
          <a:prstGeom prst="flowChartDecision">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l-GR"/>
          </a:p>
        </p:txBody>
      </p:sp>
      <p:sp>
        <p:nvSpPr>
          <p:cNvPr id="9" name="8 - TextBox"/>
          <p:cNvSpPr txBox="1"/>
          <p:nvPr/>
        </p:nvSpPr>
        <p:spPr>
          <a:xfrm>
            <a:off x="4716016" y="2276872"/>
            <a:ext cx="3168352" cy="1287532"/>
          </a:xfrm>
          <a:prstGeom prst="rect">
            <a:avLst/>
          </a:prstGeom>
          <a:noFill/>
        </p:spPr>
        <p:txBody>
          <a:bodyPr wrap="square" rtlCol="0">
            <a:spAutoFit/>
          </a:bodyPr>
          <a:lstStyle/>
          <a:p>
            <a:pPr>
              <a:lnSpc>
                <a:spcPct val="150000"/>
              </a:lnSpc>
            </a:pPr>
            <a:r>
              <a:rPr lang="el-GR" u="sng" dirty="0" smtClean="0">
                <a:latin typeface="Arial" pitchFamily="34" charset="0"/>
                <a:cs typeface="Arial" pitchFamily="34" charset="0"/>
              </a:rPr>
              <a:t>Υπερκατασκευές</a:t>
            </a:r>
          </a:p>
          <a:p>
            <a:pPr>
              <a:lnSpc>
                <a:spcPct val="150000"/>
              </a:lnSpc>
            </a:pPr>
            <a:r>
              <a:rPr lang="el-GR" dirty="0" smtClean="0">
                <a:latin typeface="Arial" pitchFamily="34" charset="0"/>
                <a:cs typeface="Arial" pitchFamily="34" charset="0"/>
              </a:rPr>
              <a:t>Προστασία από:</a:t>
            </a:r>
          </a:p>
          <a:p>
            <a:pPr>
              <a:lnSpc>
                <a:spcPct val="150000"/>
              </a:lnSpc>
              <a:buFont typeface="Wingdings" pitchFamily="2" charset="2"/>
              <a:buChar char="ü"/>
            </a:pPr>
            <a:r>
              <a:rPr lang="el-GR" dirty="0" smtClean="0">
                <a:latin typeface="Arial" pitchFamily="34" charset="0"/>
                <a:cs typeface="Arial" pitchFamily="34" charset="0"/>
              </a:rPr>
              <a:t> Διαβρωτικό περιβάλλον</a:t>
            </a:r>
            <a:endParaRPr lang="el-GR" dirty="0">
              <a:latin typeface="Arial" pitchFamily="34" charset="0"/>
              <a:cs typeface="Arial" pitchFamily="34" charset="0"/>
            </a:endParaRPr>
          </a:p>
        </p:txBody>
      </p:sp>
      <p:sp>
        <p:nvSpPr>
          <p:cNvPr id="10" name="9 - TextBox"/>
          <p:cNvSpPr txBox="1"/>
          <p:nvPr/>
        </p:nvSpPr>
        <p:spPr>
          <a:xfrm>
            <a:off x="4788024" y="4077072"/>
            <a:ext cx="3528392" cy="2585323"/>
          </a:xfrm>
          <a:prstGeom prst="rect">
            <a:avLst/>
          </a:prstGeom>
          <a:noFill/>
        </p:spPr>
        <p:txBody>
          <a:bodyPr wrap="square" rtlCol="0">
            <a:spAutoFit/>
          </a:bodyPr>
          <a:lstStyle/>
          <a:p>
            <a:pPr>
              <a:lnSpc>
                <a:spcPct val="150000"/>
              </a:lnSpc>
            </a:pPr>
            <a:r>
              <a:rPr lang="el-GR" u="sng" dirty="0" smtClean="0">
                <a:latin typeface="Arial" pitchFamily="34" charset="0"/>
                <a:cs typeface="Arial" pitchFamily="34" charset="0"/>
              </a:rPr>
              <a:t>Κατάστρωμα</a:t>
            </a:r>
          </a:p>
          <a:p>
            <a:pPr>
              <a:lnSpc>
                <a:spcPct val="150000"/>
              </a:lnSpc>
            </a:pPr>
            <a:r>
              <a:rPr lang="el-GR" dirty="0" smtClean="0">
                <a:latin typeface="Arial" pitchFamily="34" charset="0"/>
                <a:cs typeface="Arial" pitchFamily="34" charset="0"/>
              </a:rPr>
              <a:t>Προστασία από</a:t>
            </a:r>
          </a:p>
          <a:p>
            <a:pPr>
              <a:lnSpc>
                <a:spcPct val="150000"/>
              </a:lnSpc>
              <a:buFont typeface="Wingdings" pitchFamily="2" charset="2"/>
              <a:buChar char="ü"/>
            </a:pPr>
            <a:r>
              <a:rPr lang="el-GR" dirty="0" smtClean="0">
                <a:latin typeface="Arial" pitchFamily="34" charset="0"/>
                <a:cs typeface="Arial" pitchFamily="34" charset="0"/>
              </a:rPr>
              <a:t> Τριβή</a:t>
            </a:r>
          </a:p>
          <a:p>
            <a:pPr>
              <a:lnSpc>
                <a:spcPct val="150000"/>
              </a:lnSpc>
              <a:buFont typeface="Wingdings" pitchFamily="2" charset="2"/>
              <a:buChar char="ü"/>
            </a:pPr>
            <a:r>
              <a:rPr lang="el-GR" dirty="0" smtClean="0">
                <a:latin typeface="Arial" pitchFamily="34" charset="0"/>
                <a:cs typeface="Arial" pitchFamily="34" charset="0"/>
              </a:rPr>
              <a:t> Μηχανική φθορά</a:t>
            </a:r>
          </a:p>
          <a:p>
            <a:pPr>
              <a:lnSpc>
                <a:spcPct val="150000"/>
              </a:lnSpc>
              <a:buFont typeface="Wingdings" pitchFamily="2" charset="2"/>
              <a:buChar char="ü"/>
            </a:pPr>
            <a:r>
              <a:rPr lang="el-GR" dirty="0" smtClean="0">
                <a:latin typeface="Arial" pitchFamily="34" charset="0"/>
                <a:cs typeface="Arial" pitchFamily="34" charset="0"/>
              </a:rPr>
              <a:t> Καιρικές συνθήκες</a:t>
            </a:r>
          </a:p>
          <a:p>
            <a:pPr>
              <a:lnSpc>
                <a:spcPct val="150000"/>
              </a:lnSpc>
              <a:buFont typeface="Wingdings" pitchFamily="2" charset="2"/>
              <a:buChar char="ü"/>
            </a:pPr>
            <a:r>
              <a:rPr lang="el-GR" dirty="0" smtClean="0">
                <a:latin typeface="Arial" pitchFamily="34" charset="0"/>
                <a:cs typeface="Arial" pitchFamily="34" charset="0"/>
              </a:rPr>
              <a:t> Ολισθηρές επιφάνειες </a:t>
            </a:r>
            <a:endParaRPr lang="el-GR" dirty="0">
              <a:latin typeface="Arial" pitchFamily="34" charset="0"/>
              <a:cs typeface="Arial" pitchFamily="34" charset="0"/>
            </a:endParaRPr>
          </a:p>
        </p:txBody>
      </p:sp>
      <p:sp>
        <p:nvSpPr>
          <p:cNvPr id="11" name="10 - Διάγραμμα ροής: Απόφαση"/>
          <p:cNvSpPr/>
          <p:nvPr/>
        </p:nvSpPr>
        <p:spPr>
          <a:xfrm>
            <a:off x="4499992" y="4149080"/>
            <a:ext cx="144016" cy="144016"/>
          </a:xfrm>
          <a:prstGeom prst="flowChartDecision">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l-GR"/>
          </a:p>
        </p:txBody>
      </p:sp>
      <p:sp>
        <p:nvSpPr>
          <p:cNvPr id="12" name="11 - Θέση αριθμού διαφάνειας"/>
          <p:cNvSpPr>
            <a:spLocks noGrp="1"/>
          </p:cNvSpPr>
          <p:nvPr>
            <p:ph type="sldNum" sz="quarter" idx="12"/>
          </p:nvPr>
        </p:nvSpPr>
        <p:spPr/>
        <p:txBody>
          <a:bodyPr/>
          <a:lstStyle/>
          <a:p>
            <a:r>
              <a:rPr lang="el-GR" dirty="0" smtClean="0"/>
              <a:t>6</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15616" y="692696"/>
            <a:ext cx="7776864" cy="400110"/>
          </a:xfrm>
          <a:prstGeom prst="rect">
            <a:avLst/>
          </a:prstGeom>
          <a:noFill/>
        </p:spPr>
        <p:txBody>
          <a:bodyPr wrap="square" rtlCol="0">
            <a:spAutoFit/>
          </a:bodyPr>
          <a:lstStyle/>
          <a:p>
            <a:r>
              <a:rPr lang="el-GR" sz="2000" u="sng" dirty="0" smtClean="0">
                <a:latin typeface="Arial" pitchFamily="34" charset="0"/>
                <a:cs typeface="Arial" pitchFamily="34" charset="0"/>
              </a:rPr>
              <a:t>4. ΑΝΤΙΔΙΑΒΡΩΤΙΚΑ ΚΑΙ ΑΝΤΙΡΡΥΠΑΝΤΙΚΑ ΕΠΙΣΤΡΩΜΑΤΑ</a:t>
            </a:r>
            <a:endParaRPr lang="el-GR" sz="2000" u="sng" dirty="0">
              <a:latin typeface="Arial" pitchFamily="34" charset="0"/>
              <a:cs typeface="Arial" pitchFamily="34" charset="0"/>
            </a:endParaRPr>
          </a:p>
        </p:txBody>
      </p:sp>
      <p:sp>
        <p:nvSpPr>
          <p:cNvPr id="3" name="2 - TextBox"/>
          <p:cNvSpPr txBox="1"/>
          <p:nvPr/>
        </p:nvSpPr>
        <p:spPr>
          <a:xfrm>
            <a:off x="539552" y="1196752"/>
            <a:ext cx="8604448" cy="2723823"/>
          </a:xfrm>
          <a:prstGeom prst="rect">
            <a:avLst/>
          </a:prstGeom>
          <a:noFill/>
        </p:spPr>
        <p:txBody>
          <a:bodyPr wrap="square" rtlCol="0">
            <a:spAutoFit/>
          </a:bodyPr>
          <a:lstStyle/>
          <a:p>
            <a:pPr algn="just">
              <a:lnSpc>
                <a:spcPct val="150000"/>
              </a:lnSpc>
            </a:pPr>
            <a:r>
              <a:rPr lang="el-GR" dirty="0" smtClean="0">
                <a:latin typeface="Arial" pitchFamily="34" charset="0"/>
                <a:cs typeface="Arial" pitchFamily="34" charset="0"/>
              </a:rPr>
              <a:t>  Ως </a:t>
            </a:r>
            <a:r>
              <a:rPr lang="el-GR" dirty="0" smtClean="0">
                <a:solidFill>
                  <a:srgbClr val="C00000"/>
                </a:solidFill>
                <a:latin typeface="Arial" pitchFamily="34" charset="0"/>
                <a:cs typeface="Arial" pitchFamily="34" charset="0"/>
              </a:rPr>
              <a:t>αντιδιαβρωτικό</a:t>
            </a:r>
            <a:r>
              <a:rPr lang="el-GR" dirty="0" smtClean="0">
                <a:solidFill>
                  <a:srgbClr val="FF0000"/>
                </a:solidFill>
                <a:latin typeface="Arial" pitchFamily="34" charset="0"/>
                <a:cs typeface="Arial" pitchFamily="34" charset="0"/>
              </a:rPr>
              <a:t> </a:t>
            </a:r>
            <a:r>
              <a:rPr lang="el-GR" dirty="0" smtClean="0">
                <a:latin typeface="Arial" pitchFamily="34" charset="0"/>
                <a:cs typeface="Arial" pitchFamily="34" charset="0"/>
              </a:rPr>
              <a:t>ορίζεται ένα ρευστό, το οποίο εφαρμόζεται σε μία επιφάνεια, στην οποία ξηραίνεται και σκληραίνει, ώστε να δημιουργηθεί ένα συνεχές στρώμα υπό την μορφή μεμβράνης, προσφέροντας αντιδιαβρωτική προστασία.  </a:t>
            </a:r>
          </a:p>
          <a:p>
            <a:pPr algn="just"/>
            <a:r>
              <a:rPr lang="el-GR" dirty="0" smtClean="0">
                <a:latin typeface="Arial" pitchFamily="34" charset="0"/>
                <a:cs typeface="Arial" pitchFamily="34" charset="0"/>
              </a:rPr>
              <a:t>Τα βασικά του συστατικά είναι:</a:t>
            </a:r>
          </a:p>
          <a:p>
            <a:pPr>
              <a:buFont typeface="Arial" pitchFamily="34" charset="0"/>
              <a:buChar char="•"/>
            </a:pPr>
            <a:r>
              <a:rPr lang="el-GR" dirty="0" smtClean="0">
                <a:latin typeface="Arial" pitchFamily="34" charset="0"/>
                <a:cs typeface="Arial" pitchFamily="34" charset="0"/>
              </a:rPr>
              <a:t> η χρωστική ύλη</a:t>
            </a:r>
          </a:p>
          <a:p>
            <a:pPr>
              <a:buFont typeface="Arial" pitchFamily="34" charset="0"/>
              <a:buChar char="•"/>
            </a:pPr>
            <a:r>
              <a:rPr lang="el-GR" dirty="0" smtClean="0">
                <a:latin typeface="Arial" pitchFamily="34" charset="0"/>
                <a:cs typeface="Arial" pitchFamily="34" charset="0"/>
              </a:rPr>
              <a:t> το συνδετικό μέσο</a:t>
            </a:r>
          </a:p>
          <a:p>
            <a:pPr>
              <a:buFont typeface="Arial" pitchFamily="34" charset="0"/>
              <a:buChar char="•"/>
            </a:pPr>
            <a:r>
              <a:rPr lang="el-GR" dirty="0" smtClean="0">
                <a:latin typeface="Arial" pitchFamily="34" charset="0"/>
                <a:cs typeface="Arial" pitchFamily="34" charset="0"/>
              </a:rPr>
              <a:t> οι διαλύτες</a:t>
            </a:r>
          </a:p>
          <a:p>
            <a:pPr>
              <a:buFont typeface="Arial" pitchFamily="34" charset="0"/>
              <a:buChar char="•"/>
            </a:pPr>
            <a:r>
              <a:rPr lang="el-GR" dirty="0" smtClean="0">
                <a:latin typeface="Arial" pitchFamily="34" charset="0"/>
                <a:cs typeface="Arial" pitchFamily="34" charset="0"/>
              </a:rPr>
              <a:t> τα χημικά πρόσθετα</a:t>
            </a:r>
            <a:endParaRPr lang="el-GR" dirty="0">
              <a:latin typeface="Arial" pitchFamily="34" charset="0"/>
              <a:cs typeface="Arial" pitchFamily="34" charset="0"/>
            </a:endParaRPr>
          </a:p>
        </p:txBody>
      </p:sp>
      <p:sp>
        <p:nvSpPr>
          <p:cNvPr id="4" name="3 - Δεξιό βέλος"/>
          <p:cNvSpPr/>
          <p:nvPr/>
        </p:nvSpPr>
        <p:spPr>
          <a:xfrm>
            <a:off x="179512" y="1268760"/>
            <a:ext cx="432048" cy="288032"/>
          </a:xfrm>
          <a:prstGeom prst="rightArrow">
            <a:avLst/>
          </a:prstGeom>
          <a:solidFill>
            <a:srgbClr val="C00000"/>
          </a:solidFill>
          <a:ln>
            <a:solidFill>
              <a:schemeClr val="accent2">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l-GR"/>
          </a:p>
        </p:txBody>
      </p:sp>
      <p:sp>
        <p:nvSpPr>
          <p:cNvPr id="5" name="4 - TextBox"/>
          <p:cNvSpPr txBox="1"/>
          <p:nvPr/>
        </p:nvSpPr>
        <p:spPr>
          <a:xfrm>
            <a:off x="539552" y="4365104"/>
            <a:ext cx="8604448" cy="1754326"/>
          </a:xfrm>
          <a:prstGeom prst="rect">
            <a:avLst/>
          </a:prstGeom>
          <a:noFill/>
        </p:spPr>
        <p:txBody>
          <a:bodyPr wrap="square" rtlCol="0">
            <a:spAutoFit/>
          </a:bodyPr>
          <a:lstStyle/>
          <a:p>
            <a:pPr algn="just">
              <a:lnSpc>
                <a:spcPct val="150000"/>
              </a:lnSpc>
            </a:pPr>
            <a:r>
              <a:rPr lang="el-GR" dirty="0" smtClean="0">
                <a:latin typeface="Arial" pitchFamily="34" charset="0"/>
                <a:cs typeface="Arial" pitchFamily="34" charset="0"/>
              </a:rPr>
              <a:t>  Τα </a:t>
            </a:r>
            <a:r>
              <a:rPr lang="el-GR" dirty="0" smtClean="0">
                <a:solidFill>
                  <a:srgbClr val="C00000"/>
                </a:solidFill>
                <a:latin typeface="Arial" pitchFamily="34" charset="0"/>
                <a:cs typeface="Arial" pitchFamily="34" charset="0"/>
              </a:rPr>
              <a:t>αντιρρυπαντικά</a:t>
            </a:r>
            <a:r>
              <a:rPr lang="el-GR" dirty="0" smtClean="0">
                <a:latin typeface="Arial" pitchFamily="34" charset="0"/>
                <a:cs typeface="Arial" pitchFamily="34" charset="0"/>
              </a:rPr>
              <a:t> δημιουργήθηκαν για να απωθούν όλους αυτούς τους θαλάσσιους μικροοργανισμούς που προσκολλούνται κυρίως στην γάστρα και στα υπόλοιπα τμήματα του πλοίου που βρίσκονται στο νερό. Η λειτουργία τους βασίζεται στην έκλυση δηλητηρίων από την επιφάνειά τους. </a:t>
            </a:r>
            <a:endParaRPr lang="el-GR" dirty="0">
              <a:latin typeface="Arial" pitchFamily="34" charset="0"/>
              <a:cs typeface="Arial" pitchFamily="34" charset="0"/>
            </a:endParaRPr>
          </a:p>
        </p:txBody>
      </p:sp>
      <p:sp>
        <p:nvSpPr>
          <p:cNvPr id="6" name="5 - Δεξιό βέλος"/>
          <p:cNvSpPr/>
          <p:nvPr/>
        </p:nvSpPr>
        <p:spPr>
          <a:xfrm>
            <a:off x="179512" y="4437112"/>
            <a:ext cx="432048" cy="288032"/>
          </a:xfrm>
          <a:prstGeom prst="rightArrow">
            <a:avLst/>
          </a:prstGeom>
          <a:solidFill>
            <a:srgbClr val="C00000"/>
          </a:solidFill>
          <a:ln>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l-GR"/>
          </a:p>
        </p:txBody>
      </p:sp>
      <p:pic>
        <p:nvPicPr>
          <p:cNvPr id="7" name="6 - Εικόνα" descr="Image result for χρωματα πλοιων"/>
          <p:cNvPicPr/>
          <p:nvPr/>
        </p:nvPicPr>
        <p:blipFill>
          <a:blip r:embed="rId2" cstate="print"/>
          <a:srcRect/>
          <a:stretch>
            <a:fillRect/>
          </a:stretch>
        </p:blipFill>
        <p:spPr bwMode="auto">
          <a:xfrm>
            <a:off x="5076056" y="2564904"/>
            <a:ext cx="3204964" cy="1733550"/>
          </a:xfrm>
          <a:prstGeom prst="rect">
            <a:avLst/>
          </a:prstGeom>
          <a:ln>
            <a:solidFill>
              <a:schemeClr val="accent2">
                <a:lumMod val="60000"/>
                <a:lumOff val="40000"/>
              </a:schemeClr>
            </a:solidFill>
          </a:ln>
          <a:effectLst>
            <a:outerShdw blurRad="292100" dist="139700" dir="2700000" algn="tl" rotWithShape="0">
              <a:srgbClr val="333333">
                <a:alpha val="65000"/>
              </a:srgbClr>
            </a:outerShdw>
          </a:effectLst>
        </p:spPr>
      </p:pic>
      <p:sp>
        <p:nvSpPr>
          <p:cNvPr id="9" name="8 - Θέση αριθμού διαφάνειας"/>
          <p:cNvSpPr>
            <a:spLocks noGrp="1"/>
          </p:cNvSpPr>
          <p:nvPr>
            <p:ph type="sldNum" sz="quarter" idx="12"/>
          </p:nvPr>
        </p:nvSpPr>
        <p:spPr>
          <a:xfrm>
            <a:off x="7914456" y="6356350"/>
            <a:ext cx="762000" cy="365125"/>
          </a:xfrm>
        </p:spPr>
        <p:txBody>
          <a:bodyPr/>
          <a:lstStyle/>
          <a:p>
            <a:r>
              <a:rPr lang="el-GR" dirty="0" smtClean="0"/>
              <a:t>7</a:t>
            </a:r>
            <a:endParaRPr lang="el-GR" dirty="0"/>
          </a:p>
        </p:txBody>
      </p:sp>
      <p:sp>
        <p:nvSpPr>
          <p:cNvPr id="10" name="9 - TextBox"/>
          <p:cNvSpPr txBox="1"/>
          <p:nvPr/>
        </p:nvSpPr>
        <p:spPr>
          <a:xfrm>
            <a:off x="8460432" y="4005064"/>
            <a:ext cx="683568" cy="307777"/>
          </a:xfrm>
          <a:prstGeom prst="rect">
            <a:avLst/>
          </a:prstGeom>
          <a:noFill/>
        </p:spPr>
        <p:txBody>
          <a:bodyPr wrap="square" rtlCol="0">
            <a:spAutoFit/>
          </a:bodyPr>
          <a:lstStyle/>
          <a:p>
            <a:r>
              <a:rPr lang="el-GR" sz="1400" dirty="0" smtClean="0">
                <a:latin typeface="Arial" pitchFamily="34" charset="0"/>
                <a:cs typeface="Arial" pitchFamily="34" charset="0"/>
              </a:rPr>
              <a:t>Εικ. 5</a:t>
            </a:r>
            <a:endParaRPr lang="el-GR" sz="1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620688"/>
            <a:ext cx="5832648" cy="400110"/>
          </a:xfrm>
          <a:prstGeom prst="rect">
            <a:avLst/>
          </a:prstGeom>
          <a:noFill/>
        </p:spPr>
        <p:txBody>
          <a:bodyPr wrap="square" rtlCol="0">
            <a:spAutoFit/>
          </a:bodyPr>
          <a:lstStyle/>
          <a:p>
            <a:r>
              <a:rPr lang="el-GR" sz="2000" u="sng" dirty="0" smtClean="0">
                <a:latin typeface="Arial" pitchFamily="34" charset="0"/>
                <a:cs typeface="Arial" pitchFamily="34" charset="0"/>
              </a:rPr>
              <a:t>5. ΜΕΘΟΔΟΙ ΕΦΑΡΜΟΓΗΣ ΕΠΙΣΤΡΩΜΑΤΩΝ</a:t>
            </a:r>
            <a:endParaRPr lang="el-GR" sz="2000" u="sng" dirty="0">
              <a:latin typeface="Arial" pitchFamily="34" charset="0"/>
              <a:cs typeface="Arial" pitchFamily="34" charset="0"/>
            </a:endParaRPr>
          </a:p>
        </p:txBody>
      </p:sp>
      <p:pic>
        <p:nvPicPr>
          <p:cNvPr id="3" name="2 - Εικόνα" descr="http://loustra-panoilias.gr/wp-content/uploads/2014/02/30911.jpg"/>
          <p:cNvPicPr/>
          <p:nvPr/>
        </p:nvPicPr>
        <p:blipFill>
          <a:blip r:embed="rId2" cstate="print"/>
          <a:srcRect l="257" t="16483" b="19938"/>
          <a:stretch>
            <a:fillRect/>
          </a:stretch>
        </p:blipFill>
        <p:spPr bwMode="auto">
          <a:xfrm>
            <a:off x="5148064" y="4509120"/>
            <a:ext cx="3635896" cy="1944216"/>
          </a:xfrm>
          <a:prstGeom prst="rect">
            <a:avLst/>
          </a:prstGeom>
          <a:noFill/>
          <a:ln w="9525">
            <a:solidFill>
              <a:schemeClr val="tx1"/>
            </a:solidFill>
            <a:miter lim="800000"/>
            <a:headEnd/>
            <a:tailEnd/>
          </a:ln>
        </p:spPr>
      </p:pic>
      <p:pic>
        <p:nvPicPr>
          <p:cNvPr id="4" name="3 - Εικόνα" descr="http://www.onalert.gr/files/Image/ONALERTPHOTOS/NATO/vafoyn.JPG"/>
          <p:cNvPicPr/>
          <p:nvPr/>
        </p:nvPicPr>
        <p:blipFill>
          <a:blip r:embed="rId3" cstate="print"/>
          <a:srcRect/>
          <a:stretch>
            <a:fillRect/>
          </a:stretch>
        </p:blipFill>
        <p:spPr bwMode="auto">
          <a:xfrm>
            <a:off x="467544" y="1217728"/>
            <a:ext cx="4536504" cy="3075368"/>
          </a:xfrm>
          <a:prstGeom prst="rect">
            <a:avLst/>
          </a:prstGeom>
          <a:ln>
            <a:solidFill>
              <a:schemeClr val="accent1">
                <a:lumMod val="40000"/>
                <a:lumOff val="60000"/>
              </a:schemeClr>
            </a:solid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5" name="4 - TextBox"/>
          <p:cNvSpPr txBox="1"/>
          <p:nvPr/>
        </p:nvSpPr>
        <p:spPr>
          <a:xfrm>
            <a:off x="5508104" y="1412776"/>
            <a:ext cx="3240360" cy="1477328"/>
          </a:xfrm>
          <a:prstGeom prst="rect">
            <a:avLst/>
          </a:prstGeom>
          <a:noFill/>
        </p:spPr>
        <p:txBody>
          <a:bodyPr wrap="square" rtlCol="0">
            <a:spAutoFit/>
          </a:bodyPr>
          <a:lstStyle/>
          <a:p>
            <a:pPr>
              <a:buFont typeface="Wingdings" pitchFamily="2" charset="2"/>
              <a:buChar char="Ø"/>
            </a:pPr>
            <a:r>
              <a:rPr lang="el-GR" dirty="0" smtClean="0"/>
              <a:t> </a:t>
            </a:r>
            <a:r>
              <a:rPr lang="el-GR" dirty="0" smtClean="0">
                <a:latin typeface="Arial" pitchFamily="34" charset="0"/>
                <a:cs typeface="Arial" pitchFamily="34" charset="0"/>
              </a:rPr>
              <a:t>Πινέλο και ρολό</a:t>
            </a:r>
          </a:p>
          <a:p>
            <a:pPr>
              <a:buFont typeface="Wingdings" pitchFamily="2" charset="2"/>
              <a:buChar char="Ø"/>
            </a:pPr>
            <a:endParaRPr lang="el-GR" dirty="0" smtClean="0">
              <a:latin typeface="Arial" pitchFamily="34" charset="0"/>
              <a:cs typeface="Arial" pitchFamily="34" charset="0"/>
            </a:endParaRPr>
          </a:p>
          <a:p>
            <a:pPr>
              <a:buFont typeface="Wingdings" pitchFamily="2" charset="2"/>
              <a:buChar char="Ø"/>
            </a:pPr>
            <a:endParaRPr lang="el-GR" dirty="0" smtClean="0">
              <a:latin typeface="Arial" pitchFamily="34" charset="0"/>
              <a:cs typeface="Arial" pitchFamily="34" charset="0"/>
            </a:endParaRPr>
          </a:p>
          <a:p>
            <a:pPr>
              <a:buFont typeface="Wingdings" pitchFamily="2" charset="2"/>
              <a:buChar char="Ø"/>
            </a:pPr>
            <a:r>
              <a:rPr lang="el-GR" dirty="0" smtClean="0">
                <a:latin typeface="Arial" pitchFamily="34" charset="0"/>
                <a:cs typeface="Arial" pitchFamily="34" charset="0"/>
              </a:rPr>
              <a:t>  Εκνέφωση (</a:t>
            </a:r>
            <a:r>
              <a:rPr lang="en-US" dirty="0" smtClean="0">
                <a:latin typeface="Arial" pitchFamily="34" charset="0"/>
                <a:cs typeface="Arial" pitchFamily="34" charset="0"/>
              </a:rPr>
              <a:t>SPRAYING)</a:t>
            </a:r>
          </a:p>
          <a:p>
            <a:endParaRPr lang="el-GR" dirty="0">
              <a:latin typeface="Arial" pitchFamily="34" charset="0"/>
              <a:cs typeface="Arial" pitchFamily="34" charset="0"/>
            </a:endParaRPr>
          </a:p>
        </p:txBody>
      </p:sp>
      <p:sp>
        <p:nvSpPr>
          <p:cNvPr id="6" name="5 - Θέση αριθμού διαφάνειας"/>
          <p:cNvSpPr>
            <a:spLocks noGrp="1"/>
          </p:cNvSpPr>
          <p:nvPr>
            <p:ph type="sldNum" sz="quarter" idx="12"/>
          </p:nvPr>
        </p:nvSpPr>
        <p:spPr>
          <a:xfrm>
            <a:off x="7914456" y="6356350"/>
            <a:ext cx="762000" cy="365125"/>
          </a:xfrm>
        </p:spPr>
        <p:txBody>
          <a:bodyPr/>
          <a:lstStyle/>
          <a:p>
            <a:r>
              <a:rPr lang="el-GR" dirty="0" smtClean="0"/>
              <a:t>8</a:t>
            </a:r>
            <a:endParaRPr lang="el-GR" dirty="0"/>
          </a:p>
        </p:txBody>
      </p:sp>
      <p:sp>
        <p:nvSpPr>
          <p:cNvPr id="7" name="6 - TextBox"/>
          <p:cNvSpPr txBox="1"/>
          <p:nvPr/>
        </p:nvSpPr>
        <p:spPr>
          <a:xfrm>
            <a:off x="611560" y="4437112"/>
            <a:ext cx="1152128" cy="307777"/>
          </a:xfrm>
          <a:prstGeom prst="rect">
            <a:avLst/>
          </a:prstGeom>
          <a:noFill/>
        </p:spPr>
        <p:txBody>
          <a:bodyPr wrap="square" rtlCol="0">
            <a:spAutoFit/>
          </a:bodyPr>
          <a:lstStyle/>
          <a:p>
            <a:r>
              <a:rPr lang="el-GR" sz="1400" dirty="0" smtClean="0">
                <a:latin typeface="Arial" pitchFamily="34" charset="0"/>
                <a:cs typeface="Arial" pitchFamily="34" charset="0"/>
              </a:rPr>
              <a:t>Εικ. 6</a:t>
            </a:r>
            <a:endParaRPr lang="el-GR" sz="1400" dirty="0">
              <a:latin typeface="Arial" pitchFamily="34" charset="0"/>
              <a:cs typeface="Arial" pitchFamily="34" charset="0"/>
            </a:endParaRPr>
          </a:p>
        </p:txBody>
      </p:sp>
      <p:sp>
        <p:nvSpPr>
          <p:cNvPr id="8" name="7 - TextBox"/>
          <p:cNvSpPr txBox="1"/>
          <p:nvPr/>
        </p:nvSpPr>
        <p:spPr>
          <a:xfrm>
            <a:off x="5220072" y="6597352"/>
            <a:ext cx="1656184" cy="307777"/>
          </a:xfrm>
          <a:prstGeom prst="rect">
            <a:avLst/>
          </a:prstGeom>
          <a:noFill/>
        </p:spPr>
        <p:txBody>
          <a:bodyPr wrap="square" rtlCol="0">
            <a:spAutoFit/>
          </a:bodyPr>
          <a:lstStyle/>
          <a:p>
            <a:r>
              <a:rPr lang="el-GR" sz="1400" dirty="0" smtClean="0">
                <a:latin typeface="Arial" pitchFamily="34" charset="0"/>
                <a:cs typeface="Arial" pitchFamily="34" charset="0"/>
              </a:rPr>
              <a:t>Εικ. 7</a:t>
            </a:r>
            <a:endParaRPr lang="el-GR" sz="1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TotalTime>
  <Words>1167</Words>
  <Application>Microsoft Office PowerPoint</Application>
  <PresentationFormat>Προβολή στην οθόνη (4:3)</PresentationFormat>
  <Paragraphs>178</Paragraphs>
  <Slides>15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Ροή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Αργυρω</dc:creator>
  <cp:lastModifiedBy>ΝΙΚΟΣ</cp:lastModifiedBy>
  <cp:revision>68</cp:revision>
  <dcterms:created xsi:type="dcterms:W3CDTF">2016-04-20T09:56:31Z</dcterms:created>
  <dcterms:modified xsi:type="dcterms:W3CDTF">2016-05-12T21:23:59Z</dcterms:modified>
</cp:coreProperties>
</file>