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5"/>
  </p:notesMasterIdLst>
  <p:handoutMasterIdLst>
    <p:handoutMasterId r:id="rId126"/>
  </p:handoutMasterIdLst>
  <p:sldIdLst>
    <p:sldId id="256" r:id="rId6"/>
    <p:sldId id="257" r:id="rId7"/>
    <p:sldId id="391" r:id="rId8"/>
    <p:sldId id="411" r:id="rId9"/>
    <p:sldId id="307" r:id="rId10"/>
    <p:sldId id="334" r:id="rId11"/>
    <p:sldId id="267" r:id="rId12"/>
    <p:sldId id="337" r:id="rId13"/>
    <p:sldId id="338" r:id="rId14"/>
    <p:sldId id="341" r:id="rId15"/>
    <p:sldId id="342" r:id="rId16"/>
    <p:sldId id="339" r:id="rId17"/>
    <p:sldId id="340" r:id="rId18"/>
    <p:sldId id="343" r:id="rId19"/>
    <p:sldId id="392" r:id="rId20"/>
    <p:sldId id="309" r:id="rId21"/>
    <p:sldId id="268" r:id="rId22"/>
    <p:sldId id="394" r:id="rId23"/>
    <p:sldId id="308" r:id="rId24"/>
    <p:sldId id="275" r:id="rId25"/>
    <p:sldId id="283" r:id="rId26"/>
    <p:sldId id="415" r:id="rId27"/>
    <p:sldId id="289" r:id="rId28"/>
    <p:sldId id="297" r:id="rId29"/>
    <p:sldId id="395" r:id="rId30"/>
    <p:sldId id="290" r:id="rId31"/>
    <p:sldId id="291" r:id="rId32"/>
    <p:sldId id="292" r:id="rId33"/>
    <p:sldId id="293" r:id="rId34"/>
    <p:sldId id="294" r:id="rId35"/>
    <p:sldId id="295" r:id="rId36"/>
    <p:sldId id="312" r:id="rId37"/>
    <p:sldId id="285" r:id="rId38"/>
    <p:sldId id="310" r:id="rId39"/>
    <p:sldId id="315" r:id="rId40"/>
    <p:sldId id="316" r:id="rId41"/>
    <p:sldId id="317" r:id="rId42"/>
    <p:sldId id="318" r:id="rId43"/>
    <p:sldId id="313" r:id="rId44"/>
    <p:sldId id="319" r:id="rId45"/>
    <p:sldId id="320" r:id="rId46"/>
    <p:sldId id="321" r:id="rId47"/>
    <p:sldId id="324" r:id="rId48"/>
    <p:sldId id="345" r:id="rId49"/>
    <p:sldId id="331" r:id="rId50"/>
    <p:sldId id="332" r:id="rId51"/>
    <p:sldId id="325" r:id="rId52"/>
    <p:sldId id="326" r:id="rId53"/>
    <p:sldId id="327" r:id="rId54"/>
    <p:sldId id="346" r:id="rId55"/>
    <p:sldId id="347" r:id="rId56"/>
    <p:sldId id="348" r:id="rId57"/>
    <p:sldId id="333" r:id="rId58"/>
    <p:sldId id="349" r:id="rId59"/>
    <p:sldId id="350" r:id="rId60"/>
    <p:sldId id="357" r:id="rId61"/>
    <p:sldId id="352" r:id="rId62"/>
    <p:sldId id="354" r:id="rId63"/>
    <p:sldId id="355" r:id="rId64"/>
    <p:sldId id="360" r:id="rId65"/>
    <p:sldId id="359" r:id="rId66"/>
    <p:sldId id="356" r:id="rId67"/>
    <p:sldId id="361" r:id="rId68"/>
    <p:sldId id="407" r:id="rId69"/>
    <p:sldId id="408" r:id="rId70"/>
    <p:sldId id="409" r:id="rId71"/>
    <p:sldId id="413" r:id="rId72"/>
    <p:sldId id="414" r:id="rId73"/>
    <p:sldId id="410" r:id="rId74"/>
    <p:sldId id="416" r:id="rId75"/>
    <p:sldId id="417" r:id="rId76"/>
    <p:sldId id="363" r:id="rId77"/>
    <p:sldId id="364" r:id="rId78"/>
    <p:sldId id="365" r:id="rId79"/>
    <p:sldId id="366" r:id="rId80"/>
    <p:sldId id="367" r:id="rId81"/>
    <p:sldId id="368" r:id="rId82"/>
    <p:sldId id="419" r:id="rId83"/>
    <p:sldId id="271" r:id="rId84"/>
    <p:sldId id="422" r:id="rId85"/>
    <p:sldId id="272" r:id="rId86"/>
    <p:sldId id="418" r:id="rId87"/>
    <p:sldId id="273" r:id="rId88"/>
    <p:sldId id="274" r:id="rId89"/>
    <p:sldId id="278" r:id="rId90"/>
    <p:sldId id="280" r:id="rId91"/>
    <p:sldId id="279" r:id="rId92"/>
    <p:sldId id="385"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7" r:id="rId107"/>
    <p:sldId id="386" r:id="rId108"/>
    <p:sldId id="388" r:id="rId109"/>
    <p:sldId id="389" r:id="rId110"/>
    <p:sldId id="420" r:id="rId111"/>
    <p:sldId id="421" r:id="rId112"/>
    <p:sldId id="390" r:id="rId113"/>
    <p:sldId id="396" r:id="rId114"/>
    <p:sldId id="397" r:id="rId115"/>
    <p:sldId id="398" r:id="rId116"/>
    <p:sldId id="399" r:id="rId117"/>
    <p:sldId id="400" r:id="rId118"/>
    <p:sldId id="401" r:id="rId119"/>
    <p:sldId id="402" r:id="rId120"/>
    <p:sldId id="403" r:id="rId121"/>
    <p:sldId id="404" r:id="rId122"/>
    <p:sldId id="405" r:id="rId123"/>
    <p:sldId id="406" r:id="rId1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0E8"/>
    <a:srgbClr val="FFFFFF"/>
    <a:srgbClr val="E6E6E6"/>
    <a:srgbClr val="000000"/>
    <a:srgbClr val="FF7300"/>
    <a:srgbClr val="383838"/>
    <a:srgbClr val="232323"/>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89" autoAdjust="0"/>
  </p:normalViewPr>
  <p:slideViewPr>
    <p:cSldViewPr showGuides="1">
      <p:cViewPr varScale="1">
        <p:scale>
          <a:sx n="66" d="100"/>
          <a:sy n="66" d="100"/>
        </p:scale>
        <p:origin x="-1554" y="-96"/>
      </p:cViewPr>
      <p:guideLst>
        <p:guide orient="horz" pos="3022"/>
        <p:guide orient="horz" pos="663"/>
        <p:guide orient="horz" pos="1298"/>
        <p:guide orient="horz" pos="4201"/>
        <p:guide pos="2880"/>
        <p:guide pos="158"/>
        <p:guide pos="5602"/>
      </p:guideLst>
    </p:cSldViewPr>
  </p:slideViewPr>
  <p:outlineViewPr>
    <p:cViewPr>
      <p:scale>
        <a:sx n="33" d="100"/>
        <a:sy n="33" d="100"/>
      </p:scale>
      <p:origin x="0" y="678"/>
    </p:cViewPr>
  </p:outlineViewPr>
  <p:notesTextViewPr>
    <p:cViewPr>
      <p:scale>
        <a:sx n="1" d="1"/>
        <a:sy n="1" d="1"/>
      </p:scale>
      <p:origin x="0" y="0"/>
    </p:cViewPr>
  </p:notesTextViewPr>
  <p:sorterViewPr>
    <p:cViewPr>
      <p:scale>
        <a:sx n="100" d="100"/>
        <a:sy n="100" d="100"/>
      </p:scale>
      <p:origin x="0" y="381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viewProps" Target="view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solidFill>
                <a:schemeClr val="accent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7921B7-24B8-46F0-9A3B-B5E0A25BC0B7}" type="datetimeFigureOut">
              <a:rPr lang="fi-FI" sz="800" smtClean="0">
                <a:solidFill>
                  <a:schemeClr val="accent2"/>
                </a:solidFill>
              </a:rPr>
              <a:pPr/>
              <a:t>1.3.2016</a:t>
            </a:fld>
            <a:endParaRPr lang="fi-FI" sz="800">
              <a:solidFill>
                <a:schemeClr val="accent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solidFill>
                <a:schemeClr val="accent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2C2D5E-376C-42D6-B6C8-09E968AA2356}" type="slidenum">
              <a:rPr lang="fi-FI" sz="800" smtClean="0">
                <a:solidFill>
                  <a:schemeClr val="accent2"/>
                </a:solidFill>
              </a:rPr>
              <a:pPr/>
              <a:t>‹#›</a:t>
            </a:fld>
            <a:endParaRPr lang="fi-FI" sz="800">
              <a:solidFill>
                <a:schemeClr val="accent2"/>
              </a:solidFill>
            </a:endParaRPr>
          </a:p>
        </p:txBody>
      </p:sp>
    </p:spTree>
    <p:extLst>
      <p:ext uri="{BB962C8B-B14F-4D97-AF65-F5344CB8AC3E}">
        <p14:creationId xmlns:p14="http://schemas.microsoft.com/office/powerpoint/2010/main" val="1637467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6B48F772-AABC-4419-83C6-A76D7DC0FD09}" type="datetimeFigureOut">
              <a:rPr lang="fi-FI" smtClean="0"/>
              <a:pPr/>
              <a:t>1.3.2016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FBE971B4-1F0C-4343-BB1B-FECF8987AAD1}" type="slidenum">
              <a:rPr lang="fi-FI" smtClean="0"/>
              <a:pPr/>
              <a:t>‹#›</a:t>
            </a:fld>
            <a:endParaRPr lang="fi-FI"/>
          </a:p>
        </p:txBody>
      </p:sp>
    </p:spTree>
    <p:extLst>
      <p:ext uri="{BB962C8B-B14F-4D97-AF65-F5344CB8AC3E}">
        <p14:creationId xmlns:p14="http://schemas.microsoft.com/office/powerpoint/2010/main" val="341987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393305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p:cNvSpPr/>
          <p:nvPr userDrawn="1"/>
        </p:nvSpPr>
        <p:spPr>
          <a:xfrm>
            <a:off x="0" y="3933057"/>
            <a:ext cx="9144000" cy="2924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Freeform 6"/>
          <p:cNvSpPr>
            <a:spLocks/>
          </p:cNvSpPr>
          <p:nvPr userDrawn="1"/>
        </p:nvSpPr>
        <p:spPr bwMode="auto">
          <a:xfrm>
            <a:off x="-1978" y="6021388"/>
            <a:ext cx="9144000" cy="838200"/>
          </a:xfrm>
          <a:custGeom>
            <a:avLst/>
            <a:gdLst>
              <a:gd name="T0" fmla="*/ 0 w 5765"/>
              <a:gd name="T1" fmla="*/ 364 h 528"/>
              <a:gd name="T2" fmla="*/ 732 w 5765"/>
              <a:gd name="T3" fmla="*/ 364 h 528"/>
              <a:gd name="T4" fmla="*/ 1464 w 5765"/>
              <a:gd name="T5" fmla="*/ 364 h 528"/>
              <a:gd name="T6" fmla="*/ 2196 w 5765"/>
              <a:gd name="T7" fmla="*/ 364 h 528"/>
              <a:gd name="T8" fmla="*/ 2928 w 5765"/>
              <a:gd name="T9" fmla="*/ 364 h 528"/>
              <a:gd name="T10" fmla="*/ 2928 w 5765"/>
              <a:gd name="T11" fmla="*/ 0 h 528"/>
              <a:gd name="T12" fmla="*/ 3637 w 5765"/>
              <a:gd name="T13" fmla="*/ 0 h 528"/>
              <a:gd name="T14" fmla="*/ 4346 w 5765"/>
              <a:gd name="T15" fmla="*/ 0 h 528"/>
              <a:gd name="T16" fmla="*/ 5056 w 5765"/>
              <a:gd name="T17" fmla="*/ 0 h 528"/>
              <a:gd name="T18" fmla="*/ 5765 w 5765"/>
              <a:gd name="T19" fmla="*/ 0 h 528"/>
              <a:gd name="T20" fmla="*/ 5765 w 5765"/>
              <a:gd name="T21" fmla="*/ 528 h 528"/>
              <a:gd name="T22" fmla="*/ 5044 w 5765"/>
              <a:gd name="T23" fmla="*/ 528 h 528"/>
              <a:gd name="T24" fmla="*/ 4323 w 5765"/>
              <a:gd name="T25" fmla="*/ 528 h 528"/>
              <a:gd name="T26" fmla="*/ 3603 w 5765"/>
              <a:gd name="T27" fmla="*/ 528 h 528"/>
              <a:gd name="T28" fmla="*/ 2882 w 5765"/>
              <a:gd name="T29" fmla="*/ 528 h 528"/>
              <a:gd name="T30" fmla="*/ 2162 w 5765"/>
              <a:gd name="T31" fmla="*/ 528 h 528"/>
              <a:gd name="T32" fmla="*/ 1441 w 5765"/>
              <a:gd name="T33" fmla="*/ 528 h 528"/>
              <a:gd name="T34" fmla="*/ 721 w 5765"/>
              <a:gd name="T35" fmla="*/ 528 h 528"/>
              <a:gd name="T36" fmla="*/ 0 w 5765"/>
              <a:gd name="T37" fmla="*/ 528 h 528"/>
              <a:gd name="T38" fmla="*/ 0 w 5765"/>
              <a:gd name="T39" fmla="*/ 3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5" h="528">
                <a:moveTo>
                  <a:pt x="0" y="364"/>
                </a:moveTo>
                <a:lnTo>
                  <a:pt x="732" y="364"/>
                </a:lnTo>
                <a:lnTo>
                  <a:pt x="1464" y="364"/>
                </a:lnTo>
                <a:lnTo>
                  <a:pt x="2196" y="364"/>
                </a:lnTo>
                <a:lnTo>
                  <a:pt x="2928" y="364"/>
                </a:lnTo>
                <a:lnTo>
                  <a:pt x="2928" y="0"/>
                </a:lnTo>
                <a:lnTo>
                  <a:pt x="3637" y="0"/>
                </a:lnTo>
                <a:lnTo>
                  <a:pt x="4346" y="0"/>
                </a:lnTo>
                <a:lnTo>
                  <a:pt x="5056" y="0"/>
                </a:lnTo>
                <a:lnTo>
                  <a:pt x="5765" y="0"/>
                </a:lnTo>
                <a:lnTo>
                  <a:pt x="5765" y="528"/>
                </a:lnTo>
                <a:lnTo>
                  <a:pt x="5044" y="528"/>
                </a:lnTo>
                <a:lnTo>
                  <a:pt x="4323" y="528"/>
                </a:lnTo>
                <a:lnTo>
                  <a:pt x="3603" y="528"/>
                </a:lnTo>
                <a:lnTo>
                  <a:pt x="2882" y="528"/>
                </a:lnTo>
                <a:lnTo>
                  <a:pt x="2162" y="528"/>
                </a:lnTo>
                <a:lnTo>
                  <a:pt x="1441" y="528"/>
                </a:lnTo>
                <a:lnTo>
                  <a:pt x="721" y="528"/>
                </a:lnTo>
                <a:lnTo>
                  <a:pt x="0" y="528"/>
                </a:lnTo>
                <a:lnTo>
                  <a:pt x="0" y="3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ctrTitle"/>
          </p:nvPr>
        </p:nvSpPr>
        <p:spPr>
          <a:xfrm>
            <a:off x="250825" y="4149080"/>
            <a:ext cx="8642350" cy="1368151"/>
          </a:xfrm>
          <a:noFill/>
        </p:spPr>
        <p:txBody>
          <a:bodyPr wrap="square" lIns="36000" tIns="72000" rIns="36000" bIns="36000" anchor="t" anchorCtr="0">
            <a:noAutofit/>
          </a:bodyPr>
          <a:lstStyle>
            <a:lvl1pPr algn="l">
              <a:lnSpc>
                <a:spcPct val="80000"/>
              </a:lnSpc>
              <a:spcBef>
                <a:spcPts val="0"/>
              </a:spcBef>
              <a:spcAft>
                <a:spcPts val="0"/>
              </a:spcAft>
              <a:defRPr sz="3600" cap="all" baseline="0">
                <a:solidFill>
                  <a:schemeClr val="bg1"/>
                </a:solidFill>
                <a:effectLst/>
              </a:defRPr>
            </a:lvl1pPr>
          </a:lstStyle>
          <a:p>
            <a:r>
              <a:rPr lang="en-US" noProof="0" smtClean="0"/>
              <a:t>Click to edit Master title style</a:t>
            </a:r>
            <a:endParaRPr lang="fi-FI" noProof="0" dirty="0"/>
          </a:p>
        </p:txBody>
      </p:sp>
      <p:sp>
        <p:nvSpPr>
          <p:cNvPr id="3" name="Subtitle 2"/>
          <p:cNvSpPr>
            <a:spLocks noGrp="1"/>
          </p:cNvSpPr>
          <p:nvPr>
            <p:ph type="subTitle" idx="1"/>
          </p:nvPr>
        </p:nvSpPr>
        <p:spPr>
          <a:xfrm>
            <a:off x="250825" y="5589240"/>
            <a:ext cx="8642349" cy="360040"/>
          </a:xfrm>
        </p:spPr>
        <p:txBody>
          <a:bodyPr wrap="square" lIns="36000" tIns="36000" rIns="36000" bIns="36000">
            <a:noAutofit/>
          </a:bodyPr>
          <a:lstStyle>
            <a:lvl1pPr marL="0" indent="0" algn="l">
              <a:lnSpc>
                <a:spcPct val="90000"/>
              </a:lnSpc>
              <a:spcBef>
                <a:spcPts val="0"/>
              </a:spcBef>
              <a:spcAft>
                <a:spcPts val="0"/>
              </a:spcAft>
              <a:buNone/>
              <a:defRPr sz="2000" b="1" cap="all" baseline="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fi-FI" noProof="0" dirty="0"/>
          </a:p>
        </p:txBody>
      </p:sp>
      <p:sp>
        <p:nvSpPr>
          <p:cNvPr id="15" name="Text Placeholder 14"/>
          <p:cNvSpPr>
            <a:spLocks noGrp="1"/>
          </p:cNvSpPr>
          <p:nvPr>
            <p:ph type="body" sz="quarter" idx="13" hasCustomPrompt="1"/>
          </p:nvPr>
        </p:nvSpPr>
        <p:spPr>
          <a:xfrm>
            <a:off x="250825" y="6021288"/>
            <a:ext cx="4321175" cy="504056"/>
          </a:xfrm>
        </p:spPr>
        <p:txBody>
          <a:bodyPr/>
          <a:lstStyle>
            <a:lvl1pPr marL="0" indent="0">
              <a:lnSpc>
                <a:spcPct val="85000"/>
              </a:lnSpc>
              <a:spcAft>
                <a:spcPts val="0"/>
              </a:spcAft>
              <a:buFontTx/>
              <a:buNone/>
              <a:defRPr sz="1600"/>
            </a:lvl1pPr>
          </a:lstStyle>
          <a:p>
            <a:pPr lvl="0"/>
            <a:r>
              <a:rPr lang="fi-FI" noProof="0" dirty="0" smtClean="0"/>
              <a:t>Firstname Lastname</a:t>
            </a:r>
            <a:endParaRPr lang="fi-FI" noProof="0" dirty="0"/>
          </a:p>
        </p:txBody>
      </p:sp>
      <p:sp>
        <p:nvSpPr>
          <p:cNvPr id="8" name="Text Placeholder 7"/>
          <p:cNvSpPr>
            <a:spLocks noGrp="1"/>
          </p:cNvSpPr>
          <p:nvPr>
            <p:ph type="body" sz="quarter" idx="17" hasCustomPrompt="1"/>
          </p:nvPr>
        </p:nvSpPr>
        <p:spPr>
          <a:xfrm>
            <a:off x="0" y="-3203"/>
            <a:ext cx="9144000" cy="335859"/>
          </a:xfrm>
        </p:spPr>
        <p:txBody>
          <a:bodyPr/>
          <a:lstStyle>
            <a:lvl1pPr marL="0" indent="0" algn="ctr">
              <a:buFontTx/>
              <a:buNone/>
              <a:defRPr sz="1600" b="1" cap="all" baseline="0">
                <a:solidFill>
                  <a:schemeClr val="bg1"/>
                </a:solidFill>
                <a:effectLst>
                  <a:outerShdw blurRad="190500" algn="ctr" rotWithShape="0">
                    <a:prstClr val="black">
                      <a:alpha val="60000"/>
                    </a:prstClr>
                  </a:outerShdw>
                </a:effectLst>
              </a:defRPr>
            </a:lvl1pPr>
          </a:lstStyle>
          <a:p>
            <a:pPr lvl="0"/>
            <a:r>
              <a:rPr lang="en-US" dirty="0" smtClean="0"/>
              <a:t>Classification</a:t>
            </a:r>
          </a:p>
        </p:txBody>
      </p:sp>
      <p:sp>
        <p:nvSpPr>
          <p:cNvPr id="25" name="Date Placeholder 24"/>
          <p:cNvSpPr>
            <a:spLocks noGrp="1"/>
          </p:cNvSpPr>
          <p:nvPr>
            <p:ph type="dt" sz="half" idx="18"/>
          </p:nvPr>
        </p:nvSpPr>
        <p:spPr/>
        <p:txBody>
          <a:bodyPr/>
          <a:lstStyle/>
          <a:p>
            <a:fld id="{8DBA193E-4880-47E8-BA9D-57292BD957A7}" type="datetime4">
              <a:rPr lang="en-GB" noProof="0" smtClean="0"/>
              <a:pPr/>
              <a:t>01 March 2016</a:t>
            </a:fld>
            <a:endParaRPr lang="fi-FI" noProof="0" dirty="0"/>
          </a:p>
        </p:txBody>
      </p:sp>
      <p:sp>
        <p:nvSpPr>
          <p:cNvPr id="26" name="Footer Placeholder 25"/>
          <p:cNvSpPr>
            <a:spLocks noGrp="1"/>
          </p:cNvSpPr>
          <p:nvPr>
            <p:ph type="ftr" sz="quarter" idx="19"/>
          </p:nvPr>
        </p:nvSpPr>
        <p:spPr/>
        <p:txBody>
          <a:bodyPr/>
          <a:lstStyle/>
          <a:p>
            <a:r>
              <a:rPr lang="fi-FI" noProof="0" smtClean="0"/>
              <a:t>Presentation name / Author</a:t>
            </a:r>
            <a:endParaRPr lang="fi-FI" noProof="0" dirty="0"/>
          </a:p>
        </p:txBody>
      </p:sp>
      <p:sp>
        <p:nvSpPr>
          <p:cNvPr id="27" name="Slide Number Placeholder 26"/>
          <p:cNvSpPr>
            <a:spLocks noGrp="1"/>
          </p:cNvSpPr>
          <p:nvPr>
            <p:ph type="sldNum" sz="quarter" idx="20"/>
          </p:nvPr>
        </p:nvSpPr>
        <p:spPr/>
        <p:txBody>
          <a:bodyPr/>
          <a:lstStyle/>
          <a:p>
            <a:pPr marL="266700" indent="-266700"/>
            <a:fld id="{BD770936-8C33-41FE-9CBD-F97CA55B3AAF}" type="slidenum">
              <a:rPr lang="fi-FI" smtClean="0"/>
              <a:pPr marL="266700" indent="-266700"/>
              <a:t>‹#›</a:t>
            </a:fld>
            <a:endParaRPr lang="fi-FI" dirty="0" smtClean="0"/>
          </a:p>
        </p:txBody>
      </p:sp>
      <p:sp>
        <p:nvSpPr>
          <p:cNvPr id="16" name="KRONO_status"/>
          <p:cNvSpPr/>
          <p:nvPr userDrawn="1"/>
        </p:nvSpPr>
        <p:spPr bwMode="auto">
          <a:xfrm>
            <a:off x="7092279" y="6670313"/>
            <a:ext cx="576065"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smtClean="0">
              <a:ln>
                <a:noFill/>
              </a:ln>
              <a:solidFill>
                <a:schemeClr val="accent2"/>
              </a:solidFill>
              <a:effectLst/>
              <a:latin typeface="Arial" charset="0"/>
            </a:endParaRPr>
          </a:p>
        </p:txBody>
      </p:sp>
      <p:sp>
        <p:nvSpPr>
          <p:cNvPr id="17" name="KRONO_version"/>
          <p:cNvSpPr/>
          <p:nvPr userDrawn="1"/>
        </p:nvSpPr>
        <p:spPr bwMode="auto">
          <a:xfrm>
            <a:off x="6444208" y="6669088"/>
            <a:ext cx="288032"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smtClean="0">
              <a:ln>
                <a:noFill/>
              </a:ln>
              <a:solidFill>
                <a:schemeClr val="accent2"/>
              </a:solidFill>
              <a:effectLst/>
              <a:latin typeface="Arial" charset="0"/>
            </a:endParaRPr>
          </a:p>
        </p:txBody>
      </p:sp>
      <p:sp>
        <p:nvSpPr>
          <p:cNvPr id="18" name="KRONO_number"/>
          <p:cNvSpPr/>
          <p:nvPr userDrawn="1"/>
        </p:nvSpPr>
        <p:spPr bwMode="auto">
          <a:xfrm>
            <a:off x="5148063" y="6669088"/>
            <a:ext cx="864096"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dirty="0" smtClean="0">
              <a:ln>
                <a:noFill/>
              </a:ln>
              <a:solidFill>
                <a:schemeClr val="accent2"/>
              </a:solidFill>
              <a:effectLst/>
              <a:latin typeface="Arial" charset="0"/>
            </a:endParaRPr>
          </a:p>
        </p:txBody>
      </p:sp>
      <p:sp>
        <p:nvSpPr>
          <p:cNvPr id="19" name="Rectangle 18"/>
          <p:cNvSpPr/>
          <p:nvPr userDrawn="1"/>
        </p:nvSpPr>
        <p:spPr bwMode="auto">
          <a:xfrm>
            <a:off x="4788023" y="6669088"/>
            <a:ext cx="360040"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Doc.ID:</a:t>
            </a:r>
          </a:p>
        </p:txBody>
      </p:sp>
      <p:sp>
        <p:nvSpPr>
          <p:cNvPr id="20" name="Rectangle 19"/>
          <p:cNvSpPr/>
          <p:nvPr userDrawn="1"/>
        </p:nvSpPr>
        <p:spPr bwMode="auto">
          <a:xfrm>
            <a:off x="5940151" y="6669088"/>
            <a:ext cx="432048"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Revision:</a:t>
            </a:r>
          </a:p>
        </p:txBody>
      </p:sp>
      <p:sp>
        <p:nvSpPr>
          <p:cNvPr id="21" name="Rectangle 20"/>
          <p:cNvSpPr/>
          <p:nvPr userDrawn="1"/>
        </p:nvSpPr>
        <p:spPr bwMode="auto">
          <a:xfrm>
            <a:off x="6732239" y="6669088"/>
            <a:ext cx="360040"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Status:</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6074771"/>
            <a:ext cx="1204265" cy="666597"/>
          </a:xfrm>
          <a:prstGeom prst="rect">
            <a:avLst/>
          </a:prstGeom>
        </p:spPr>
      </p:pic>
    </p:spTree>
    <p:extLst>
      <p:ext uri="{BB962C8B-B14F-4D97-AF65-F5344CB8AC3E}">
        <p14:creationId xmlns:p14="http://schemas.microsoft.com/office/powerpoint/2010/main" val="41794945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Own Picture">
    <p:spTree>
      <p:nvGrpSpPr>
        <p:cNvPr id="1" name=""/>
        <p:cNvGrpSpPr/>
        <p:nvPr/>
      </p:nvGrpSpPr>
      <p:grpSpPr>
        <a:xfrm>
          <a:off x="0" y="0"/>
          <a:ext cx="0" cy="0"/>
          <a:chOff x="0" y="0"/>
          <a:chExt cx="0" cy="0"/>
        </a:xfrm>
      </p:grpSpPr>
      <p:sp>
        <p:nvSpPr>
          <p:cNvPr id="5" name="Picture Placeholder 4"/>
          <p:cNvSpPr>
            <a:spLocks noGrp="1"/>
          </p:cNvSpPr>
          <p:nvPr>
            <p:ph type="pic" sz="quarter" idx="22"/>
          </p:nvPr>
        </p:nvSpPr>
        <p:spPr>
          <a:xfrm>
            <a:off x="0" y="0"/>
            <a:ext cx="9144000" cy="3933825"/>
          </a:xfrm>
        </p:spPr>
        <p:txBody>
          <a:bodyPr/>
          <a:lstStyle>
            <a:lvl1pPr marL="0" indent="0">
              <a:buFontTx/>
              <a:buNone/>
              <a:defRPr/>
            </a:lvl1pPr>
          </a:lstStyle>
          <a:p>
            <a:r>
              <a:rPr lang="en-US" smtClean="0"/>
              <a:t>Click icon to add picture</a:t>
            </a:r>
            <a:endParaRPr lang="fi-FI"/>
          </a:p>
        </p:txBody>
      </p:sp>
      <p:sp>
        <p:nvSpPr>
          <p:cNvPr id="13" name="Rectangle 12"/>
          <p:cNvSpPr/>
          <p:nvPr userDrawn="1"/>
        </p:nvSpPr>
        <p:spPr>
          <a:xfrm>
            <a:off x="0" y="3933057"/>
            <a:ext cx="9144000" cy="2924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Freeform 6"/>
          <p:cNvSpPr>
            <a:spLocks/>
          </p:cNvSpPr>
          <p:nvPr userDrawn="1"/>
        </p:nvSpPr>
        <p:spPr bwMode="auto">
          <a:xfrm>
            <a:off x="-1978" y="6021388"/>
            <a:ext cx="9144000" cy="838200"/>
          </a:xfrm>
          <a:custGeom>
            <a:avLst/>
            <a:gdLst>
              <a:gd name="T0" fmla="*/ 0 w 5765"/>
              <a:gd name="T1" fmla="*/ 364 h 528"/>
              <a:gd name="T2" fmla="*/ 732 w 5765"/>
              <a:gd name="T3" fmla="*/ 364 h 528"/>
              <a:gd name="T4" fmla="*/ 1464 w 5765"/>
              <a:gd name="T5" fmla="*/ 364 h 528"/>
              <a:gd name="T6" fmla="*/ 2196 w 5765"/>
              <a:gd name="T7" fmla="*/ 364 h 528"/>
              <a:gd name="T8" fmla="*/ 2928 w 5765"/>
              <a:gd name="T9" fmla="*/ 364 h 528"/>
              <a:gd name="T10" fmla="*/ 2928 w 5765"/>
              <a:gd name="T11" fmla="*/ 0 h 528"/>
              <a:gd name="T12" fmla="*/ 3637 w 5765"/>
              <a:gd name="T13" fmla="*/ 0 h 528"/>
              <a:gd name="T14" fmla="*/ 4346 w 5765"/>
              <a:gd name="T15" fmla="*/ 0 h 528"/>
              <a:gd name="T16" fmla="*/ 5056 w 5765"/>
              <a:gd name="T17" fmla="*/ 0 h 528"/>
              <a:gd name="T18" fmla="*/ 5765 w 5765"/>
              <a:gd name="T19" fmla="*/ 0 h 528"/>
              <a:gd name="T20" fmla="*/ 5765 w 5765"/>
              <a:gd name="T21" fmla="*/ 528 h 528"/>
              <a:gd name="T22" fmla="*/ 5044 w 5765"/>
              <a:gd name="T23" fmla="*/ 528 h 528"/>
              <a:gd name="T24" fmla="*/ 4323 w 5765"/>
              <a:gd name="T25" fmla="*/ 528 h 528"/>
              <a:gd name="T26" fmla="*/ 3603 w 5765"/>
              <a:gd name="T27" fmla="*/ 528 h 528"/>
              <a:gd name="T28" fmla="*/ 2882 w 5765"/>
              <a:gd name="T29" fmla="*/ 528 h 528"/>
              <a:gd name="T30" fmla="*/ 2162 w 5765"/>
              <a:gd name="T31" fmla="*/ 528 h 528"/>
              <a:gd name="T32" fmla="*/ 1441 w 5765"/>
              <a:gd name="T33" fmla="*/ 528 h 528"/>
              <a:gd name="T34" fmla="*/ 721 w 5765"/>
              <a:gd name="T35" fmla="*/ 528 h 528"/>
              <a:gd name="T36" fmla="*/ 0 w 5765"/>
              <a:gd name="T37" fmla="*/ 528 h 528"/>
              <a:gd name="T38" fmla="*/ 0 w 5765"/>
              <a:gd name="T39" fmla="*/ 3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5" h="528">
                <a:moveTo>
                  <a:pt x="0" y="364"/>
                </a:moveTo>
                <a:lnTo>
                  <a:pt x="732" y="364"/>
                </a:lnTo>
                <a:lnTo>
                  <a:pt x="1464" y="364"/>
                </a:lnTo>
                <a:lnTo>
                  <a:pt x="2196" y="364"/>
                </a:lnTo>
                <a:lnTo>
                  <a:pt x="2928" y="364"/>
                </a:lnTo>
                <a:lnTo>
                  <a:pt x="2928" y="0"/>
                </a:lnTo>
                <a:lnTo>
                  <a:pt x="3637" y="0"/>
                </a:lnTo>
                <a:lnTo>
                  <a:pt x="4346" y="0"/>
                </a:lnTo>
                <a:lnTo>
                  <a:pt x="5056" y="0"/>
                </a:lnTo>
                <a:lnTo>
                  <a:pt x="5765" y="0"/>
                </a:lnTo>
                <a:lnTo>
                  <a:pt x="5765" y="528"/>
                </a:lnTo>
                <a:lnTo>
                  <a:pt x="5044" y="528"/>
                </a:lnTo>
                <a:lnTo>
                  <a:pt x="4323" y="528"/>
                </a:lnTo>
                <a:lnTo>
                  <a:pt x="3603" y="528"/>
                </a:lnTo>
                <a:lnTo>
                  <a:pt x="2882" y="528"/>
                </a:lnTo>
                <a:lnTo>
                  <a:pt x="2162" y="528"/>
                </a:lnTo>
                <a:lnTo>
                  <a:pt x="1441" y="528"/>
                </a:lnTo>
                <a:lnTo>
                  <a:pt x="721" y="528"/>
                </a:lnTo>
                <a:lnTo>
                  <a:pt x="0" y="528"/>
                </a:lnTo>
                <a:lnTo>
                  <a:pt x="0" y="3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250825" y="4149080"/>
            <a:ext cx="8642350" cy="1368151"/>
          </a:xfrm>
          <a:noFill/>
        </p:spPr>
        <p:txBody>
          <a:bodyPr wrap="square" lIns="36000" tIns="72000" rIns="36000" bIns="36000" anchor="t" anchorCtr="0">
            <a:noAutofit/>
          </a:bodyPr>
          <a:lstStyle>
            <a:lvl1pPr algn="l">
              <a:lnSpc>
                <a:spcPct val="80000"/>
              </a:lnSpc>
              <a:spcBef>
                <a:spcPts val="0"/>
              </a:spcBef>
              <a:spcAft>
                <a:spcPts val="0"/>
              </a:spcAft>
              <a:defRPr sz="3600" cap="all" baseline="0">
                <a:solidFill>
                  <a:schemeClr val="bg1"/>
                </a:solidFill>
                <a:effectLst/>
              </a:defRPr>
            </a:lvl1pPr>
          </a:lstStyle>
          <a:p>
            <a:r>
              <a:rPr lang="en-US" smtClean="0"/>
              <a:t>Click to edit Master title style</a:t>
            </a:r>
            <a:endParaRPr lang="fi-FI" dirty="0"/>
          </a:p>
        </p:txBody>
      </p:sp>
      <p:sp>
        <p:nvSpPr>
          <p:cNvPr id="3" name="Subtitle 2"/>
          <p:cNvSpPr>
            <a:spLocks noGrp="1"/>
          </p:cNvSpPr>
          <p:nvPr>
            <p:ph type="subTitle" idx="1"/>
          </p:nvPr>
        </p:nvSpPr>
        <p:spPr>
          <a:xfrm>
            <a:off x="250825" y="5589240"/>
            <a:ext cx="8642349" cy="360040"/>
          </a:xfrm>
        </p:spPr>
        <p:txBody>
          <a:bodyPr wrap="square" lIns="36000" tIns="36000" rIns="36000" bIns="36000">
            <a:noAutofit/>
          </a:bodyPr>
          <a:lstStyle>
            <a:lvl1pPr marL="0" indent="0" algn="l">
              <a:lnSpc>
                <a:spcPct val="90000"/>
              </a:lnSpc>
              <a:spcBef>
                <a:spcPts val="0"/>
              </a:spcBef>
              <a:spcAft>
                <a:spcPts val="0"/>
              </a:spcAft>
              <a:buNone/>
              <a:defRPr sz="2000" b="1" cap="all" baseline="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15" name="Text Placeholder 14"/>
          <p:cNvSpPr>
            <a:spLocks noGrp="1"/>
          </p:cNvSpPr>
          <p:nvPr>
            <p:ph type="body" sz="quarter" idx="13" hasCustomPrompt="1"/>
          </p:nvPr>
        </p:nvSpPr>
        <p:spPr>
          <a:xfrm>
            <a:off x="250825" y="6021288"/>
            <a:ext cx="4321175" cy="504056"/>
          </a:xfrm>
        </p:spPr>
        <p:txBody>
          <a:bodyPr/>
          <a:lstStyle>
            <a:lvl1pPr marL="0" indent="0">
              <a:lnSpc>
                <a:spcPct val="85000"/>
              </a:lnSpc>
              <a:spcAft>
                <a:spcPts val="0"/>
              </a:spcAft>
              <a:buFontTx/>
              <a:buNone/>
              <a:defRPr sz="1600"/>
            </a:lvl1pPr>
          </a:lstStyle>
          <a:p>
            <a:pPr lvl="0"/>
            <a:r>
              <a:rPr lang="en-US" dirty="0" err="1" smtClean="0"/>
              <a:t>Firstname</a:t>
            </a:r>
            <a:r>
              <a:rPr lang="en-US" dirty="0" smtClean="0"/>
              <a:t> </a:t>
            </a:r>
            <a:r>
              <a:rPr lang="en-US" dirty="0" err="1" smtClean="0"/>
              <a:t>Lastname</a:t>
            </a:r>
            <a:endParaRPr lang="fi-FI" dirty="0"/>
          </a:p>
        </p:txBody>
      </p:sp>
      <p:sp>
        <p:nvSpPr>
          <p:cNvPr id="19" name="Text Placeholder 7"/>
          <p:cNvSpPr>
            <a:spLocks noGrp="1"/>
          </p:cNvSpPr>
          <p:nvPr>
            <p:ph type="body" sz="quarter" idx="18" hasCustomPrompt="1"/>
          </p:nvPr>
        </p:nvSpPr>
        <p:spPr>
          <a:xfrm>
            <a:off x="0" y="-3203"/>
            <a:ext cx="9144000" cy="335859"/>
          </a:xfrm>
        </p:spPr>
        <p:txBody>
          <a:bodyPr/>
          <a:lstStyle>
            <a:lvl1pPr marL="0" indent="0" algn="ctr">
              <a:buFontTx/>
              <a:buNone/>
              <a:defRPr sz="1600" b="1" cap="all" baseline="0">
                <a:solidFill>
                  <a:schemeClr val="bg1"/>
                </a:solidFill>
                <a:effectLst>
                  <a:outerShdw blurRad="190500" algn="ctr" rotWithShape="0">
                    <a:prstClr val="black">
                      <a:alpha val="60000"/>
                    </a:prstClr>
                  </a:outerShdw>
                </a:effectLst>
              </a:defRPr>
            </a:lvl1pPr>
          </a:lstStyle>
          <a:p>
            <a:pPr lvl="0"/>
            <a:r>
              <a:rPr lang="en-US" dirty="0" smtClean="0"/>
              <a:t>Classification</a:t>
            </a:r>
          </a:p>
        </p:txBody>
      </p:sp>
      <p:sp>
        <p:nvSpPr>
          <p:cNvPr id="26" name="Date Placeholder 25"/>
          <p:cNvSpPr>
            <a:spLocks noGrp="1"/>
          </p:cNvSpPr>
          <p:nvPr>
            <p:ph type="dt" sz="half" idx="19"/>
          </p:nvPr>
        </p:nvSpPr>
        <p:spPr/>
        <p:txBody>
          <a:bodyPr/>
          <a:lstStyle/>
          <a:p>
            <a:fld id="{C290E1A1-3086-4DD4-A44D-38AEA18777F5}" type="datetime4">
              <a:rPr lang="en-GB" noProof="0" smtClean="0"/>
              <a:pPr/>
              <a:t>01 March 2016</a:t>
            </a:fld>
            <a:endParaRPr lang="fi-FI" noProof="0" dirty="0"/>
          </a:p>
        </p:txBody>
      </p:sp>
      <p:sp>
        <p:nvSpPr>
          <p:cNvPr id="27" name="Footer Placeholder 26"/>
          <p:cNvSpPr>
            <a:spLocks noGrp="1"/>
          </p:cNvSpPr>
          <p:nvPr>
            <p:ph type="ftr" sz="quarter" idx="20"/>
          </p:nvPr>
        </p:nvSpPr>
        <p:spPr/>
        <p:txBody>
          <a:bodyPr/>
          <a:lstStyle/>
          <a:p>
            <a:r>
              <a:rPr lang="fi-FI" noProof="0" smtClean="0"/>
              <a:t>Presentation name / Author</a:t>
            </a:r>
            <a:endParaRPr lang="fi-FI" noProof="0" dirty="0"/>
          </a:p>
        </p:txBody>
      </p:sp>
      <p:sp>
        <p:nvSpPr>
          <p:cNvPr id="28" name="Slide Number Placeholder 27"/>
          <p:cNvSpPr>
            <a:spLocks noGrp="1"/>
          </p:cNvSpPr>
          <p:nvPr>
            <p:ph type="sldNum" sz="quarter" idx="21"/>
          </p:nvPr>
        </p:nvSpPr>
        <p:spPr/>
        <p:txBody>
          <a:bodyPr/>
          <a:lstStyle/>
          <a:p>
            <a:pPr marL="266700" indent="-266700"/>
            <a:fld id="{BD770936-8C33-41FE-9CBD-F97CA55B3AAF}" type="slidenum">
              <a:rPr lang="fi-FI" smtClean="0"/>
              <a:pPr marL="266700" indent="-266700"/>
              <a:t>‹#›</a:t>
            </a:fld>
            <a:endParaRPr lang="fi-FI" dirty="0" smtClean="0"/>
          </a:p>
        </p:txBody>
      </p:sp>
      <p:sp>
        <p:nvSpPr>
          <p:cNvPr id="16" name="KRONO_status"/>
          <p:cNvSpPr/>
          <p:nvPr userDrawn="1"/>
        </p:nvSpPr>
        <p:spPr bwMode="auto">
          <a:xfrm>
            <a:off x="7092279" y="6670313"/>
            <a:ext cx="576065"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smtClean="0">
              <a:ln>
                <a:noFill/>
              </a:ln>
              <a:solidFill>
                <a:schemeClr val="accent2"/>
              </a:solidFill>
              <a:effectLst/>
              <a:latin typeface="Arial" charset="0"/>
            </a:endParaRPr>
          </a:p>
        </p:txBody>
      </p:sp>
      <p:sp>
        <p:nvSpPr>
          <p:cNvPr id="17" name="KRONO_version"/>
          <p:cNvSpPr/>
          <p:nvPr userDrawn="1"/>
        </p:nvSpPr>
        <p:spPr bwMode="auto">
          <a:xfrm>
            <a:off x="6444208" y="6669088"/>
            <a:ext cx="288032"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smtClean="0">
              <a:ln>
                <a:noFill/>
              </a:ln>
              <a:solidFill>
                <a:schemeClr val="accent2"/>
              </a:solidFill>
              <a:effectLst/>
              <a:latin typeface="Arial" charset="0"/>
            </a:endParaRPr>
          </a:p>
        </p:txBody>
      </p:sp>
      <p:sp>
        <p:nvSpPr>
          <p:cNvPr id="18" name="KRONO_number"/>
          <p:cNvSpPr/>
          <p:nvPr userDrawn="1"/>
        </p:nvSpPr>
        <p:spPr bwMode="auto">
          <a:xfrm>
            <a:off x="5148063" y="6669088"/>
            <a:ext cx="864096"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dirty="0" smtClean="0">
              <a:ln>
                <a:noFill/>
              </a:ln>
              <a:solidFill>
                <a:schemeClr val="accent2"/>
              </a:solidFill>
              <a:effectLst/>
              <a:latin typeface="Arial" charset="0"/>
            </a:endParaRPr>
          </a:p>
        </p:txBody>
      </p:sp>
      <p:sp>
        <p:nvSpPr>
          <p:cNvPr id="20" name="Rectangle 19"/>
          <p:cNvSpPr/>
          <p:nvPr userDrawn="1"/>
        </p:nvSpPr>
        <p:spPr bwMode="auto">
          <a:xfrm>
            <a:off x="4788023" y="6669088"/>
            <a:ext cx="360040"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Doc.ID:</a:t>
            </a:r>
          </a:p>
        </p:txBody>
      </p:sp>
      <p:sp>
        <p:nvSpPr>
          <p:cNvPr id="21" name="Rectangle 20"/>
          <p:cNvSpPr/>
          <p:nvPr userDrawn="1"/>
        </p:nvSpPr>
        <p:spPr bwMode="auto">
          <a:xfrm>
            <a:off x="5940151" y="6669088"/>
            <a:ext cx="432048"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Revision:</a:t>
            </a:r>
          </a:p>
        </p:txBody>
      </p:sp>
      <p:sp>
        <p:nvSpPr>
          <p:cNvPr id="22" name="Rectangle 21"/>
          <p:cNvSpPr/>
          <p:nvPr userDrawn="1"/>
        </p:nvSpPr>
        <p:spPr bwMode="auto">
          <a:xfrm>
            <a:off x="6732239" y="6669088"/>
            <a:ext cx="360040"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Status: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074771"/>
            <a:ext cx="1204265" cy="666597"/>
          </a:xfrm>
          <a:prstGeom prst="rect">
            <a:avLst/>
          </a:prstGeom>
        </p:spPr>
      </p:pic>
    </p:spTree>
    <p:extLst>
      <p:ext uri="{BB962C8B-B14F-4D97-AF65-F5344CB8AC3E}">
        <p14:creationId xmlns:p14="http://schemas.microsoft.com/office/powerpoint/2010/main" val="21871840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0" name="Text Placeholder 7"/>
          <p:cNvSpPr>
            <a:spLocks noGrp="1"/>
          </p:cNvSpPr>
          <p:nvPr>
            <p:ph type="body" sz="quarter" idx="17" hasCustomPrompt="1"/>
          </p:nvPr>
        </p:nvSpPr>
        <p:spPr>
          <a:xfrm>
            <a:off x="250825" y="6355670"/>
            <a:ext cx="1258925" cy="241980"/>
          </a:xfrm>
        </p:spPr>
        <p:txBody>
          <a:bodyPr wrap="none" anchor="b" anchorCtr="0">
            <a:spAutoFit/>
          </a:bodyPr>
          <a:lstStyle>
            <a:lvl1pPr marL="0" indent="0" algn="l">
              <a:spcAft>
                <a:spcPts val="0"/>
              </a:spcAft>
              <a:buFontTx/>
              <a:buNone/>
              <a:defRPr sz="1100" b="1" cap="all" baseline="0">
                <a:solidFill>
                  <a:schemeClr val="accent1"/>
                </a:solidFill>
                <a:effectLst/>
              </a:defRPr>
            </a:lvl1pPr>
          </a:lstStyle>
          <a:p>
            <a:pPr lvl="0"/>
            <a:r>
              <a:rPr lang="en-US" dirty="0" smtClean="0"/>
              <a:t>Classification</a:t>
            </a:r>
          </a:p>
        </p:txBody>
      </p:sp>
      <p:sp>
        <p:nvSpPr>
          <p:cNvPr id="21" name="Date Placeholder 20"/>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22" name="Footer Placeholder 21"/>
          <p:cNvSpPr>
            <a:spLocks noGrp="1"/>
          </p:cNvSpPr>
          <p:nvPr>
            <p:ph type="ftr" sz="quarter" idx="19"/>
          </p:nvPr>
        </p:nvSpPr>
        <p:spPr/>
        <p:txBody>
          <a:bodyPr/>
          <a:lstStyle/>
          <a:p>
            <a:r>
              <a:rPr lang="fi-FI" noProof="0" smtClean="0"/>
              <a:t>Presentation name / Author</a:t>
            </a:r>
            <a:endParaRPr lang="fi-FI" noProof="0" dirty="0"/>
          </a:p>
        </p:txBody>
      </p:sp>
      <p:sp>
        <p:nvSpPr>
          <p:cNvPr id="23" name="Slide Number Placeholder 22"/>
          <p:cNvSpPr>
            <a:spLocks noGrp="1"/>
          </p:cNvSpPr>
          <p:nvPr>
            <p:ph type="sldNum" sz="quarter" idx="20"/>
          </p:nvPr>
        </p:nvSpPr>
        <p:spPr/>
        <p:txBody>
          <a:bodyPr/>
          <a:lstStyle/>
          <a:p>
            <a:pPr marL="266700" indent="-266700"/>
            <a:fld id="{BD770936-8C33-41FE-9CBD-F97CA55B3AAF}" type="slidenum">
              <a:rPr lang="fi-FI" smtClean="0"/>
              <a:pPr marL="266700" indent="-266700"/>
              <a:t>‹#›</a:t>
            </a:fld>
            <a:endParaRPr lang="fi-FI" dirty="0" smtClean="0"/>
          </a:p>
        </p:txBody>
      </p:sp>
    </p:spTree>
    <p:extLst>
      <p:ext uri="{BB962C8B-B14F-4D97-AF65-F5344CB8AC3E}">
        <p14:creationId xmlns:p14="http://schemas.microsoft.com/office/powerpoint/2010/main" val="3124587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details">
    <p:bg>
      <p:bgPr>
        <a:solidFill>
          <a:schemeClr val="bg1"/>
        </a:solidFill>
        <a:effectLst/>
      </p:bgPr>
    </p:bg>
    <p:spTree>
      <p:nvGrpSpPr>
        <p:cNvPr id="1" name=""/>
        <p:cNvGrpSpPr/>
        <p:nvPr/>
      </p:nvGrpSpPr>
      <p:grpSpPr>
        <a:xfrm>
          <a:off x="0" y="0"/>
          <a:ext cx="0" cy="0"/>
          <a:chOff x="0" y="0"/>
          <a:chExt cx="0" cy="0"/>
        </a:xfrm>
      </p:grpSpPr>
      <p:sp>
        <p:nvSpPr>
          <p:cNvPr id="19" name="Date Placeholder 18"/>
          <p:cNvSpPr>
            <a:spLocks noGrp="1"/>
          </p:cNvSpPr>
          <p:nvPr>
            <p:ph type="dt" sz="half" idx="14"/>
          </p:nvPr>
        </p:nvSpPr>
        <p:spPr/>
        <p:txBody>
          <a:bodyPr/>
          <a:lstStyle>
            <a:lvl1pPr>
              <a:defRPr>
                <a:noFill/>
              </a:defRPr>
            </a:lvl1pPr>
          </a:lstStyle>
          <a:p>
            <a:fld id="{92CB82AF-AA34-4DAB-AF22-725839F6A35C}" type="datetime4">
              <a:rPr lang="en-GB" smtClean="0"/>
              <a:pPr/>
              <a:t>01 March 2016</a:t>
            </a:fld>
            <a:endParaRPr lang="fi-FI" dirty="0"/>
          </a:p>
        </p:txBody>
      </p:sp>
      <p:sp>
        <p:nvSpPr>
          <p:cNvPr id="20" name="Footer Placeholder 19"/>
          <p:cNvSpPr>
            <a:spLocks noGrp="1"/>
          </p:cNvSpPr>
          <p:nvPr>
            <p:ph type="ftr" sz="quarter" idx="15"/>
          </p:nvPr>
        </p:nvSpPr>
        <p:spPr/>
        <p:txBody>
          <a:bodyPr/>
          <a:lstStyle>
            <a:lvl1pPr>
              <a:defRPr>
                <a:noFill/>
              </a:defRPr>
            </a:lvl1pPr>
          </a:lstStyle>
          <a:p>
            <a:r>
              <a:rPr lang="fi-FI" smtClean="0"/>
              <a:t>Presentation name / Author</a:t>
            </a:r>
            <a:endParaRPr lang="fi-FI" dirty="0"/>
          </a:p>
        </p:txBody>
      </p:sp>
      <p:sp>
        <p:nvSpPr>
          <p:cNvPr id="21" name="Slide Number Placeholder 20"/>
          <p:cNvSpPr>
            <a:spLocks noGrp="1"/>
          </p:cNvSpPr>
          <p:nvPr>
            <p:ph type="sldNum" sz="quarter" idx="16"/>
          </p:nvPr>
        </p:nvSpPr>
        <p:spPr/>
        <p:txBody>
          <a:bodyPr/>
          <a:lstStyle>
            <a:lvl1pPr>
              <a:defRPr>
                <a:noFill/>
              </a:defRPr>
            </a:lvl1pPr>
          </a:lstStyle>
          <a:p>
            <a:pPr marL="266700" indent="-266700"/>
            <a:fld id="{BD770936-8C33-41FE-9CBD-F97CA55B3AAF}" type="slidenum">
              <a:rPr lang="fi-FI" smtClean="0"/>
              <a:pPr marL="266700" indent="-266700"/>
              <a:t>‹#›</a:t>
            </a:fld>
            <a:endParaRPr lang="fi-FI" dirty="0" smtClean="0"/>
          </a:p>
        </p:txBody>
      </p:sp>
      <p:sp>
        <p:nvSpPr>
          <p:cNvPr id="8" name="Text Placeholder 7"/>
          <p:cNvSpPr>
            <a:spLocks noGrp="1"/>
          </p:cNvSpPr>
          <p:nvPr>
            <p:ph type="body" sz="quarter" idx="13" hasCustomPrompt="1"/>
          </p:nvPr>
        </p:nvSpPr>
        <p:spPr>
          <a:xfrm>
            <a:off x="4644007" y="4581525"/>
            <a:ext cx="4249167" cy="1583779"/>
          </a:xfrm>
        </p:spPr>
        <p:txBody>
          <a:bodyPr>
            <a:noAutofit/>
          </a:bodyPr>
          <a:lstStyle>
            <a:lvl1pPr marL="0" indent="0" algn="l">
              <a:spcAft>
                <a:spcPts val="600"/>
              </a:spcAft>
              <a:buFontTx/>
              <a:buNone/>
              <a:defRPr sz="1600"/>
            </a:lvl1pPr>
          </a:lstStyle>
          <a:p>
            <a:pPr lvl="0"/>
            <a:r>
              <a:rPr lang="en-US" dirty="0" smtClean="0"/>
              <a:t>Insert contact information</a:t>
            </a:r>
          </a:p>
        </p:txBody>
      </p:sp>
      <p:sp>
        <p:nvSpPr>
          <p:cNvPr id="2" name="Title 1"/>
          <p:cNvSpPr>
            <a:spLocks noGrp="1"/>
          </p:cNvSpPr>
          <p:nvPr>
            <p:ph type="title"/>
          </p:nvPr>
        </p:nvSpPr>
        <p:spPr>
          <a:xfrm>
            <a:off x="0" y="6234247"/>
            <a:ext cx="3059113" cy="623793"/>
          </a:xfrm>
        </p:spPr>
        <p:txBody>
          <a:bodyPr/>
          <a:lstStyle>
            <a:lvl1pPr>
              <a:defRPr>
                <a:solidFill>
                  <a:schemeClr val="bg1"/>
                </a:solidFill>
              </a:defRPr>
            </a:lvl1pPr>
          </a:lstStyle>
          <a:p>
            <a:r>
              <a:rPr lang="en-US" smtClean="0"/>
              <a:t>Click to edit Master title style</a:t>
            </a:r>
            <a:endParaRPr lang="fi-FI"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784" y="1268760"/>
            <a:ext cx="3649288" cy="2019992"/>
          </a:xfrm>
          <a:prstGeom prst="rect">
            <a:avLst/>
          </a:prstGeom>
        </p:spPr>
      </p:pic>
    </p:spTree>
    <p:extLst>
      <p:ext uri="{BB962C8B-B14F-4D97-AF65-F5344CB8AC3E}">
        <p14:creationId xmlns:p14="http://schemas.microsoft.com/office/powerpoint/2010/main" val="39815287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bg1"/>
            </a:gs>
            <a:gs pos="0">
              <a:srgbClr val="E6E6E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4966975" cy="623793"/>
          </a:xfrm>
          <a:prstGeom prst="rect">
            <a:avLst/>
          </a:prstGeom>
          <a:solidFill>
            <a:schemeClr val="accent1"/>
          </a:solidFill>
        </p:spPr>
        <p:txBody>
          <a:bodyPr vert="horz" wrap="none" lIns="288000" tIns="126000" rIns="288000" bIns="126000" rtlCol="0" anchor="t" anchorCtr="0">
            <a:sp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250825" y="1052514"/>
            <a:ext cx="8642350" cy="4608512"/>
          </a:xfrm>
          <a:prstGeom prst="rect">
            <a:avLst/>
          </a:prstGeom>
        </p:spPr>
        <p:txBody>
          <a:bodyPr vert="horz" lIns="36000" tIns="36000" rIns="36000" bIns="3600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a:p>
        </p:txBody>
      </p:sp>
      <p:sp>
        <p:nvSpPr>
          <p:cNvPr id="4" name="Date Placeholder 3"/>
          <p:cNvSpPr>
            <a:spLocks noGrp="1"/>
          </p:cNvSpPr>
          <p:nvPr>
            <p:ph type="dt" sz="half" idx="2"/>
          </p:nvPr>
        </p:nvSpPr>
        <p:spPr>
          <a:xfrm>
            <a:off x="1259632" y="6669088"/>
            <a:ext cx="1008112" cy="144462"/>
          </a:xfrm>
          <a:prstGeom prst="rect">
            <a:avLst/>
          </a:prstGeom>
        </p:spPr>
        <p:txBody>
          <a:bodyPr vert="horz" lIns="36000" tIns="36000" rIns="36000" bIns="54000" rtlCol="0" anchor="ctr"/>
          <a:lstStyle>
            <a:lvl1pPr algn="l">
              <a:defRPr sz="700">
                <a:solidFill>
                  <a:schemeClr val="accent2"/>
                </a:solidFill>
              </a:defRPr>
            </a:lvl1pPr>
          </a:lstStyle>
          <a:p>
            <a:fld id="{EAEBE58C-684E-4E89-B536-8A822EBEF151}" type="datetime4">
              <a:rPr lang="en-GB" noProof="0" smtClean="0"/>
              <a:pPr/>
              <a:t>01 March 2016</a:t>
            </a:fld>
            <a:endParaRPr lang="fi-FI" noProof="0" dirty="0"/>
          </a:p>
        </p:txBody>
      </p:sp>
      <p:sp>
        <p:nvSpPr>
          <p:cNvPr id="5" name="Footer Placeholder 4"/>
          <p:cNvSpPr>
            <a:spLocks noGrp="1"/>
          </p:cNvSpPr>
          <p:nvPr>
            <p:ph type="ftr" sz="quarter" idx="3"/>
          </p:nvPr>
        </p:nvSpPr>
        <p:spPr>
          <a:xfrm>
            <a:off x="2267744" y="6669088"/>
            <a:ext cx="2448272" cy="144288"/>
          </a:xfrm>
          <a:prstGeom prst="rect">
            <a:avLst/>
          </a:prstGeom>
        </p:spPr>
        <p:txBody>
          <a:bodyPr vert="horz" lIns="36000" tIns="36000" rIns="36000" bIns="54000" rtlCol="0" anchor="ctr"/>
          <a:lstStyle>
            <a:lvl1pPr algn="l">
              <a:defRPr sz="700">
                <a:solidFill>
                  <a:schemeClr val="accent2"/>
                </a:solidFill>
              </a:defRPr>
            </a:lvl1pPr>
          </a:lstStyle>
          <a:p>
            <a:r>
              <a:rPr lang="fi-FI" noProof="0" smtClean="0"/>
              <a:t>Presentation name / Author</a:t>
            </a:r>
            <a:endParaRPr lang="fi-FI" noProof="0" dirty="0"/>
          </a:p>
        </p:txBody>
      </p:sp>
      <p:sp>
        <p:nvSpPr>
          <p:cNvPr id="6" name="Slide Number Placeholder 5"/>
          <p:cNvSpPr>
            <a:spLocks noGrp="1"/>
          </p:cNvSpPr>
          <p:nvPr>
            <p:ph type="sldNum" sz="quarter" idx="4"/>
          </p:nvPr>
        </p:nvSpPr>
        <p:spPr>
          <a:xfrm>
            <a:off x="250825" y="6669360"/>
            <a:ext cx="360735" cy="144016"/>
          </a:xfrm>
          <a:prstGeom prst="rect">
            <a:avLst/>
          </a:prstGeom>
        </p:spPr>
        <p:txBody>
          <a:bodyPr vert="horz" lIns="36000" tIns="36000" rIns="36000" bIns="54000" rtlCol="0" anchor="ctr"/>
          <a:lstStyle>
            <a:lvl1pPr algn="l">
              <a:defRPr sz="700">
                <a:solidFill>
                  <a:schemeClr val="accent2"/>
                </a:solidFill>
              </a:defRPr>
            </a:lvl1pPr>
          </a:lstStyle>
          <a:p>
            <a:pPr marL="266700" indent="-266700"/>
            <a:fld id="{BD770936-8C33-41FE-9CBD-F97CA55B3AAF}" type="slidenum">
              <a:rPr lang="fi-FI" smtClean="0"/>
              <a:pPr marL="266700" indent="-266700"/>
              <a:t>‹#›</a:t>
            </a:fld>
            <a:endParaRPr lang="fi-FI" dirty="0" smtClean="0"/>
          </a:p>
        </p:txBody>
      </p:sp>
      <p:sp>
        <p:nvSpPr>
          <p:cNvPr id="8" name="KRONO_status"/>
          <p:cNvSpPr/>
          <p:nvPr/>
        </p:nvSpPr>
        <p:spPr bwMode="auto">
          <a:xfrm>
            <a:off x="7092279" y="6670313"/>
            <a:ext cx="576065"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smtClean="0">
              <a:ln>
                <a:noFill/>
              </a:ln>
              <a:solidFill>
                <a:schemeClr val="accent2"/>
              </a:solidFill>
              <a:effectLst/>
              <a:latin typeface="Arial" charset="0"/>
            </a:endParaRPr>
          </a:p>
        </p:txBody>
      </p:sp>
      <p:sp>
        <p:nvSpPr>
          <p:cNvPr id="9" name="KRONO_version"/>
          <p:cNvSpPr/>
          <p:nvPr/>
        </p:nvSpPr>
        <p:spPr bwMode="auto">
          <a:xfrm>
            <a:off x="6444208" y="6669088"/>
            <a:ext cx="288032"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smtClean="0">
              <a:ln>
                <a:noFill/>
              </a:ln>
              <a:solidFill>
                <a:schemeClr val="accent2"/>
              </a:solidFill>
              <a:effectLst/>
              <a:latin typeface="Arial" charset="0"/>
            </a:endParaRPr>
          </a:p>
        </p:txBody>
      </p:sp>
      <p:sp>
        <p:nvSpPr>
          <p:cNvPr id="10" name="KRONO_number"/>
          <p:cNvSpPr/>
          <p:nvPr/>
        </p:nvSpPr>
        <p:spPr bwMode="auto">
          <a:xfrm>
            <a:off x="5148063" y="6669088"/>
            <a:ext cx="864096"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700" b="0" i="0" u="none" strike="noStrike" cap="none" normalizeH="0" baseline="0" dirty="0" smtClean="0">
              <a:ln>
                <a:noFill/>
              </a:ln>
              <a:solidFill>
                <a:schemeClr val="accent2"/>
              </a:solidFill>
              <a:effectLst/>
              <a:latin typeface="Arial" charset="0"/>
            </a:endParaRPr>
          </a:p>
        </p:txBody>
      </p:sp>
      <p:sp>
        <p:nvSpPr>
          <p:cNvPr id="11" name="Rectangle 10"/>
          <p:cNvSpPr/>
          <p:nvPr/>
        </p:nvSpPr>
        <p:spPr bwMode="auto">
          <a:xfrm>
            <a:off x="4788023" y="6669088"/>
            <a:ext cx="360040"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Doc.ID:</a:t>
            </a:r>
          </a:p>
        </p:txBody>
      </p:sp>
      <p:sp>
        <p:nvSpPr>
          <p:cNvPr id="12" name="Rectangle 11"/>
          <p:cNvSpPr/>
          <p:nvPr/>
        </p:nvSpPr>
        <p:spPr bwMode="auto">
          <a:xfrm>
            <a:off x="5940151" y="6669088"/>
            <a:ext cx="432048"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Revision:</a:t>
            </a:r>
          </a:p>
        </p:txBody>
      </p:sp>
      <p:sp>
        <p:nvSpPr>
          <p:cNvPr id="13" name="Rectangle 12"/>
          <p:cNvSpPr/>
          <p:nvPr/>
        </p:nvSpPr>
        <p:spPr bwMode="auto">
          <a:xfrm>
            <a:off x="6732239" y="6669088"/>
            <a:ext cx="360040" cy="144288"/>
          </a:xfrm>
          <a:prstGeom prst="rect">
            <a:avLst/>
          </a:prstGeom>
          <a:noFill/>
          <a:ln w="9525" cap="flat" cmpd="sng" algn="ctr">
            <a:noFill/>
            <a:prstDash val="solid"/>
            <a:round/>
            <a:headEnd type="none" w="med" len="med"/>
            <a:tailEnd type="none" w="med" len="med"/>
          </a:ln>
          <a:effectLst/>
        </p:spPr>
        <p:txBody>
          <a:bodyPr vert="horz" wrap="none" lIns="36000" tIns="36000" rIns="36000" bIns="5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noProof="0" dirty="0" smtClean="0">
                <a:ln>
                  <a:noFill/>
                </a:ln>
                <a:solidFill>
                  <a:schemeClr val="accent2"/>
                </a:solidFill>
                <a:effectLst/>
                <a:latin typeface="Arial" charset="0"/>
              </a:rPr>
              <a:t>Status: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6001757"/>
            <a:ext cx="1204265" cy="666597"/>
          </a:xfrm>
          <a:prstGeom prst="rect">
            <a:avLst/>
          </a:prstGeom>
        </p:spPr>
      </p:pic>
    </p:spTree>
    <p:extLst>
      <p:ext uri="{BB962C8B-B14F-4D97-AF65-F5344CB8AC3E}">
        <p14:creationId xmlns:p14="http://schemas.microsoft.com/office/powerpoint/2010/main" val="4135995613"/>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50" r:id="rId3"/>
    <p:sldLayoutId id="2147483660" r:id="rId4"/>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400" b="1" kern="1200" cap="none" baseline="0">
          <a:solidFill>
            <a:schemeClr val="tx1"/>
          </a:solidFill>
          <a:latin typeface="+mj-lt"/>
          <a:ea typeface="+mj-ea"/>
          <a:cs typeface="+mj-cs"/>
        </a:defRPr>
      </a:lvl1pPr>
    </p:titleStyle>
    <p:bodyStyle>
      <a:lvl1pPr marL="269875" indent="-269875" algn="l" defTabSz="914400" rtl="0" eaLnBrk="1" latinLnBrk="0" hangingPunct="1">
        <a:spcBef>
          <a:spcPts val="0"/>
        </a:spcBef>
        <a:spcAft>
          <a:spcPts val="600"/>
        </a:spcAft>
        <a:buClr>
          <a:schemeClr val="accent1"/>
        </a:buClr>
        <a:buFont typeface="Arial" pitchFamily="34" charset="0"/>
        <a:buChar char="•"/>
        <a:defRPr sz="2400" kern="1200">
          <a:solidFill>
            <a:schemeClr val="tx1"/>
          </a:solidFill>
          <a:latin typeface="+mn-lt"/>
          <a:ea typeface="+mn-ea"/>
          <a:cs typeface="+mn-cs"/>
        </a:defRPr>
      </a:lvl1pPr>
      <a:lvl2pPr marL="539750" indent="-269875" algn="l" defTabSz="914400" rtl="0" eaLnBrk="1" latinLnBrk="0" hangingPunct="1">
        <a:spcBef>
          <a:spcPts val="0"/>
        </a:spcBef>
        <a:spcAft>
          <a:spcPts val="600"/>
        </a:spcAft>
        <a:buClr>
          <a:schemeClr val="tx1"/>
        </a:buClr>
        <a:buFont typeface="Arial" pitchFamily="34" charset="0"/>
        <a:buChar char="–"/>
        <a:defRPr sz="2000" kern="1200">
          <a:solidFill>
            <a:schemeClr val="tx1"/>
          </a:solidFill>
          <a:latin typeface="+mn-lt"/>
          <a:ea typeface="+mn-ea"/>
          <a:cs typeface="+mn-cs"/>
        </a:defRPr>
      </a:lvl2pPr>
      <a:lvl3pPr marL="808038" indent="-268288" algn="l" defTabSz="914400" rtl="0" eaLnBrk="1" latinLnBrk="0" hangingPunct="1">
        <a:spcBef>
          <a:spcPts val="0"/>
        </a:spcBef>
        <a:spcAft>
          <a:spcPts val="600"/>
        </a:spcAft>
        <a:buClr>
          <a:schemeClr val="tx1"/>
        </a:buClr>
        <a:buFont typeface="Arial" pitchFamily="34" charset="0"/>
        <a:buChar char="•"/>
        <a:defRPr sz="1800" kern="1200">
          <a:solidFill>
            <a:schemeClr val="tx1"/>
          </a:solidFill>
          <a:latin typeface="+mn-lt"/>
          <a:ea typeface="+mn-ea"/>
          <a:cs typeface="+mn-cs"/>
        </a:defRPr>
      </a:lvl3pPr>
      <a:lvl4pPr marL="1077913" indent="-269875" algn="l" defTabSz="914400" rtl="0" eaLnBrk="1" latinLnBrk="0" hangingPunct="1">
        <a:spcBef>
          <a:spcPts val="0"/>
        </a:spcBef>
        <a:spcAft>
          <a:spcPts val="600"/>
        </a:spcAft>
        <a:buClr>
          <a:schemeClr val="tx1"/>
        </a:buClr>
        <a:buFont typeface="Arial" pitchFamily="34" charset="0"/>
        <a:buChar char="–"/>
        <a:defRPr sz="1600" kern="1200">
          <a:solidFill>
            <a:schemeClr val="tx1"/>
          </a:solidFill>
          <a:latin typeface="+mn-lt"/>
          <a:ea typeface="+mn-ea"/>
          <a:cs typeface="+mn-cs"/>
        </a:defRPr>
      </a:lvl4pPr>
      <a:lvl5pPr marL="1347788" indent="-269875" algn="l" defTabSz="914400" rtl="0" eaLnBrk="1" latinLnBrk="0" hangingPunct="1">
        <a:spcBef>
          <a:spcPts val="0"/>
        </a:spcBef>
        <a:spcAft>
          <a:spcPts val="600"/>
        </a:spcAft>
        <a:buClr>
          <a:schemeClr val="tx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wikiwand.com/en/List_of_welding_codes"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6520_defects_overview_final3.pdf" TargetMode="External"/><Relationship Id="rId2" Type="http://schemas.openxmlformats.org/officeDocument/2006/relationships/hyperlink" Target="REC_20_pdf717.pdf" TargetMode="Externa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149080"/>
            <a:ext cx="8642350" cy="792088"/>
          </a:xfrm>
        </p:spPr>
        <p:txBody>
          <a:bodyPr/>
          <a:lstStyle/>
          <a:p>
            <a:r>
              <a:rPr lang="en-US" sz="3200" cap="none" dirty="0">
                <a:solidFill>
                  <a:schemeClr val="hlink"/>
                </a:solidFill>
                <a:effectLst>
                  <a:outerShdw blurRad="38100" dist="38100" dir="2700000" algn="tl">
                    <a:srgbClr val="000000"/>
                  </a:outerShdw>
                </a:effectLst>
                <a:latin typeface="Arial" charset="0"/>
                <a:cs typeface="Arial" charset="0"/>
              </a:rPr>
              <a:t>Welding processes in shipbuilding industry</a:t>
            </a:r>
            <a:endParaRPr lang="el-GR" sz="3200" dirty="0"/>
          </a:p>
        </p:txBody>
      </p:sp>
      <p:sp>
        <p:nvSpPr>
          <p:cNvPr id="4" name="Text Placeholder 3"/>
          <p:cNvSpPr>
            <a:spLocks noGrp="1"/>
          </p:cNvSpPr>
          <p:nvPr>
            <p:ph type="body" sz="quarter" idx="13"/>
          </p:nvPr>
        </p:nvSpPr>
        <p:spPr>
          <a:xfrm>
            <a:off x="539552" y="4797152"/>
            <a:ext cx="8280920" cy="1152128"/>
          </a:xfrm>
        </p:spPr>
        <p:txBody>
          <a:bodyPr/>
          <a:lstStyle/>
          <a:p>
            <a:pPr algn="ctr"/>
            <a:r>
              <a:rPr lang="en-GB" sz="2000" b="1" dirty="0">
                <a:solidFill>
                  <a:srgbClr val="000000"/>
                </a:solidFill>
                <a:latin typeface="Arial" charset="0"/>
                <a:cs typeface="Arial" charset="0"/>
              </a:rPr>
              <a:t>C.G. </a:t>
            </a:r>
            <a:r>
              <a:rPr lang="en-GB" sz="2000" b="1" dirty="0" err="1">
                <a:solidFill>
                  <a:srgbClr val="000000"/>
                </a:solidFill>
                <a:latin typeface="Arial" charset="0"/>
                <a:cs typeface="Arial" charset="0"/>
              </a:rPr>
              <a:t>Politis</a:t>
            </a:r>
            <a:r>
              <a:rPr lang="en-GB" sz="2000" b="1" dirty="0">
                <a:solidFill>
                  <a:srgbClr val="000000"/>
                </a:solidFill>
                <a:latin typeface="Arial" charset="0"/>
                <a:cs typeface="Arial" charset="0"/>
              </a:rPr>
              <a:t> </a:t>
            </a:r>
            <a:endParaRPr lang="en-GB" sz="2000" b="1" dirty="0" smtClean="0">
              <a:solidFill>
                <a:srgbClr val="000000"/>
              </a:solidFill>
              <a:latin typeface="Arial" charset="0"/>
              <a:cs typeface="Arial" charset="0"/>
            </a:endParaRPr>
          </a:p>
          <a:p>
            <a:pPr algn="ctr">
              <a:spcAft>
                <a:spcPts val="600"/>
              </a:spcAft>
            </a:pPr>
            <a:r>
              <a:rPr lang="en-US" b="1" dirty="0" smtClean="0">
                <a:latin typeface="Arial" charset="0"/>
                <a:cs typeface="Arial" charset="0"/>
              </a:rPr>
              <a:t> </a:t>
            </a:r>
            <a:r>
              <a:rPr lang="en-GB" b="1" dirty="0" err="1" smtClean="0">
                <a:latin typeface="Arial" charset="0"/>
                <a:cs typeface="Arial" charset="0"/>
              </a:rPr>
              <a:t>Deptartment</a:t>
            </a:r>
            <a:r>
              <a:rPr lang="en-GB" b="1" dirty="0" smtClean="0">
                <a:latin typeface="Arial" charset="0"/>
                <a:cs typeface="Arial" charset="0"/>
              </a:rPr>
              <a:t> </a:t>
            </a:r>
            <a:r>
              <a:rPr lang="en-GB" b="1" dirty="0">
                <a:latin typeface="Arial" charset="0"/>
                <a:cs typeface="Arial" charset="0"/>
              </a:rPr>
              <a:t>of Naval </a:t>
            </a:r>
            <a:r>
              <a:rPr lang="en-GB" b="1" dirty="0" smtClean="0">
                <a:latin typeface="Arial" charset="0"/>
                <a:cs typeface="Arial" charset="0"/>
              </a:rPr>
              <a:t>Architecture</a:t>
            </a:r>
          </a:p>
          <a:p>
            <a:pPr algn="ctr">
              <a:spcAft>
                <a:spcPts val="600"/>
              </a:spcAft>
            </a:pPr>
            <a:r>
              <a:rPr lang="en-GB" b="1" dirty="0" smtClean="0">
                <a:latin typeface="Arial" charset="0"/>
                <a:cs typeface="Arial" charset="0"/>
              </a:rPr>
              <a:t> </a:t>
            </a:r>
            <a:r>
              <a:rPr lang="en-GB" b="1" dirty="0">
                <a:latin typeface="Arial" charset="0"/>
                <a:cs typeface="Arial" charset="0"/>
              </a:rPr>
              <a:t>Technological Educational Institute of </a:t>
            </a:r>
            <a:r>
              <a:rPr lang="en-GB" b="1" dirty="0" smtClean="0">
                <a:latin typeface="Arial" charset="0"/>
                <a:cs typeface="Arial" charset="0"/>
              </a:rPr>
              <a:t>Athens</a:t>
            </a:r>
          </a:p>
          <a:p>
            <a:pPr algn="ctr"/>
            <a:r>
              <a:rPr lang="en-GB" b="1" dirty="0" smtClean="0">
                <a:solidFill>
                  <a:srgbClr val="000000"/>
                </a:solidFill>
                <a:latin typeface="Arial" charset="0"/>
                <a:cs typeface="Arial" charset="0"/>
              </a:rPr>
              <a:t>email</a:t>
            </a:r>
            <a:r>
              <a:rPr lang="en-GB" b="1" dirty="0">
                <a:solidFill>
                  <a:srgbClr val="000000"/>
                </a:solidFill>
                <a:latin typeface="Arial" charset="0"/>
                <a:cs typeface="Arial" charset="0"/>
              </a:rPr>
              <a:t>:  </a:t>
            </a:r>
            <a:r>
              <a:rPr lang="en-US" b="1" dirty="0" smtClean="0">
                <a:latin typeface="Arial" charset="0"/>
                <a:cs typeface="Arial" charset="0"/>
              </a:rPr>
              <a:t>cpolitis@teiath.gr</a:t>
            </a:r>
          </a:p>
          <a:p>
            <a:pPr algn="ctr"/>
            <a:endParaRPr lang="el-GR" dirty="0"/>
          </a:p>
        </p:txBody>
      </p:sp>
      <p:sp>
        <p:nvSpPr>
          <p:cNvPr id="6" name="Date Placeholder 5"/>
          <p:cNvSpPr>
            <a:spLocks noGrp="1"/>
          </p:cNvSpPr>
          <p:nvPr>
            <p:ph type="dt" sz="half" idx="18"/>
          </p:nvPr>
        </p:nvSpPr>
        <p:spPr/>
        <p:txBody>
          <a:bodyPr/>
          <a:lstStyle/>
          <a:p>
            <a:fld id="{8DBA193E-4880-47E8-BA9D-57292BD957A7}" type="datetime4">
              <a:rPr lang="en-GB" noProof="0" smtClean="0"/>
              <a:pPr/>
              <a:t>01 March 2016</a:t>
            </a:fld>
            <a:endParaRPr lang="fi-FI" noProof="0" dirty="0"/>
          </a:p>
        </p:txBody>
      </p:sp>
      <p:sp>
        <p:nvSpPr>
          <p:cNvPr id="7" name="Footer Placeholder 6"/>
          <p:cNvSpPr>
            <a:spLocks noGrp="1"/>
          </p:cNvSpPr>
          <p:nvPr>
            <p:ph type="ftr" sz="quarter" idx="19"/>
          </p:nvPr>
        </p:nvSpPr>
        <p:spPr/>
        <p:txBody>
          <a:bodyPr/>
          <a:lstStyle/>
          <a:p>
            <a:r>
              <a:rPr lang="fi-FI" noProof="0" dirty="0" smtClean="0"/>
              <a:t>Presentation name / Author: C.G. Politis</a:t>
            </a:r>
            <a:endParaRPr lang="fi-FI" noProof="0" dirty="0"/>
          </a:p>
        </p:txBody>
      </p:sp>
      <p:sp>
        <p:nvSpPr>
          <p:cNvPr id="8" name="Slide Number Placeholder 7"/>
          <p:cNvSpPr>
            <a:spLocks noGrp="1"/>
          </p:cNvSpPr>
          <p:nvPr>
            <p:ph type="sldNum" sz="quarter" idx="20"/>
          </p:nvPr>
        </p:nvSpPr>
        <p:spPr/>
        <p:txBody>
          <a:bodyPr/>
          <a:lstStyle/>
          <a:p>
            <a:pPr marL="266700" indent="-266700"/>
            <a:fld id="{BD770936-8C33-41FE-9CBD-F97CA55B3AAF}" type="slidenum">
              <a:rPr lang="fi-FI" smtClean="0"/>
              <a:pPr marL="266700" indent="-266700"/>
              <a:t>1</a:t>
            </a:fld>
            <a:endParaRPr lang="fi-FI" dirty="0" smtClean="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(3)</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a:t>
            </a:fld>
            <a:endParaRPr lang="fi-FI" dirty="0" smtClean="0"/>
          </a:p>
        </p:txBody>
      </p:sp>
      <p:sp>
        <p:nvSpPr>
          <p:cNvPr id="9" name="TextBox 8"/>
          <p:cNvSpPr txBox="1"/>
          <p:nvPr/>
        </p:nvSpPr>
        <p:spPr>
          <a:xfrm>
            <a:off x="1115187" y="1025138"/>
            <a:ext cx="2520280" cy="503590"/>
          </a:xfrm>
          <a:prstGeom prst="rect">
            <a:avLst/>
          </a:prstGeom>
          <a:noFill/>
        </p:spPr>
        <p:txBody>
          <a:bodyPr wrap="square" lIns="72000" tIns="36000" rIns="72000" bIns="36000" rtlCol="0">
            <a:spAutoFit/>
          </a:bodyPr>
          <a:lstStyle/>
          <a:p>
            <a:r>
              <a:rPr lang="en-US" sz="2800" dirty="0" smtClean="0"/>
              <a:t>Groove Weld</a:t>
            </a:r>
            <a:endParaRPr lang="en-GB" sz="2800" dirty="0" err="1" smtClean="0"/>
          </a:p>
        </p:txBody>
      </p:sp>
      <p:sp>
        <p:nvSpPr>
          <p:cNvPr id="10" name="TextBox 9"/>
          <p:cNvSpPr txBox="1"/>
          <p:nvPr/>
        </p:nvSpPr>
        <p:spPr>
          <a:xfrm>
            <a:off x="5762180" y="1025138"/>
            <a:ext cx="1817274" cy="503590"/>
          </a:xfrm>
          <a:prstGeom prst="rect">
            <a:avLst/>
          </a:prstGeom>
          <a:noFill/>
        </p:spPr>
        <p:txBody>
          <a:bodyPr wrap="none" lIns="72000" tIns="36000" rIns="72000" bIns="36000" rtlCol="0">
            <a:spAutoFit/>
          </a:bodyPr>
          <a:lstStyle/>
          <a:p>
            <a:r>
              <a:rPr lang="en-US" sz="2800" dirty="0" smtClean="0"/>
              <a:t>Fillet Weld</a:t>
            </a:r>
            <a:endParaRPr lang="en-GB" sz="2800" dirty="0" err="1" smtClean="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485" y="1844824"/>
            <a:ext cx="4560542" cy="3201392"/>
          </a:xfr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561" y="1844824"/>
            <a:ext cx="4212468" cy="3227851"/>
          </a:xfrm>
          <a:prstGeom prst="rect">
            <a:avLst/>
          </a:prstGeom>
        </p:spPr>
      </p:pic>
    </p:spTree>
    <p:extLst>
      <p:ext uri="{BB962C8B-B14F-4D97-AF65-F5344CB8AC3E}">
        <p14:creationId xmlns:p14="http://schemas.microsoft.com/office/powerpoint/2010/main" val="16927090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(16)</a:t>
            </a:r>
            <a:endParaRPr lang="en-GB" dirty="0"/>
          </a:p>
        </p:txBody>
      </p:sp>
      <p:sp>
        <p:nvSpPr>
          <p:cNvPr id="3" name="Content Placeholder 2"/>
          <p:cNvSpPr>
            <a:spLocks noGrp="1"/>
          </p:cNvSpPr>
          <p:nvPr>
            <p:ph idx="1"/>
          </p:nvPr>
        </p:nvSpPr>
        <p:spPr>
          <a:xfrm>
            <a:off x="250825" y="1052514"/>
            <a:ext cx="8642350" cy="2016446"/>
          </a:xfrm>
        </p:spPr>
        <p:txBody>
          <a:bodyPr/>
          <a:lstStyle/>
          <a:p>
            <a:r>
              <a:rPr lang="en-GB" b="1" dirty="0"/>
              <a:t>Cracks</a:t>
            </a:r>
            <a:r>
              <a:rPr lang="en-GB" dirty="0"/>
              <a:t> can be detected in a radiograph only when they are propagating in a direction that produces a change in thickness that is parallel to the x-ray beam. Cracks will appear as jagged and often very faint irregular lines. Cracks can sometimes appear as "tails" on inclusions or porosity.</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100</a:t>
            </a:fld>
            <a:endParaRPr lang="fi-FI"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3068960"/>
            <a:ext cx="815870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4561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(17)</a:t>
            </a:r>
            <a:endParaRPr lang="en-GB" dirty="0"/>
          </a:p>
        </p:txBody>
      </p:sp>
      <p:sp>
        <p:nvSpPr>
          <p:cNvPr id="3" name="Content Placeholder 2"/>
          <p:cNvSpPr>
            <a:spLocks noGrp="1"/>
          </p:cNvSpPr>
          <p:nvPr>
            <p:ph idx="1"/>
          </p:nvPr>
        </p:nvSpPr>
        <p:spPr>
          <a:xfrm>
            <a:off x="250825" y="1052514"/>
            <a:ext cx="8642350" cy="2016446"/>
          </a:xfrm>
        </p:spPr>
        <p:txBody>
          <a:bodyPr/>
          <a:lstStyle/>
          <a:p>
            <a:r>
              <a:rPr lang="en-GB" b="1" dirty="0"/>
              <a:t>Oxide inclusions</a:t>
            </a:r>
            <a:r>
              <a:rPr lang="en-GB" dirty="0"/>
              <a:t> are usually visible on the surface of material being welded (especially </a:t>
            </a:r>
            <a:r>
              <a:rPr lang="en-GB" dirty="0" err="1"/>
              <a:t>aluminum</a:t>
            </a:r>
            <a:r>
              <a:rPr lang="en-GB" dirty="0"/>
              <a:t>). Oxide inclusions are less dense than the surrounding material and, therefore, appear as dark irregularly shaped discontinuities in the radiograph.</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101</a:t>
            </a:fld>
            <a:endParaRPr lang="fi-FI" dirty="0" smtClean="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96952"/>
            <a:ext cx="817485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6246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07636" cy="623793"/>
          </a:xfrm>
        </p:spPr>
        <p:txBody>
          <a:bodyPr/>
          <a:lstStyle/>
          <a:p>
            <a:r>
              <a:rPr lang="en-US" dirty="0" smtClean="0">
                <a:solidFill>
                  <a:srgbClr val="FF0000"/>
                </a:solidFill>
              </a:rPr>
              <a:t> NDT-Ultrasonic Testing (1)</a:t>
            </a:r>
            <a:endParaRPr lang="en-GB" dirty="0">
              <a:solidFill>
                <a:srgbClr val="FF0000"/>
              </a:solidFill>
            </a:endParaRPr>
          </a:p>
        </p:txBody>
      </p:sp>
      <p:sp>
        <p:nvSpPr>
          <p:cNvPr id="3" name="Content Placeholder 2"/>
          <p:cNvSpPr>
            <a:spLocks noGrp="1"/>
          </p:cNvSpPr>
          <p:nvPr>
            <p:ph idx="1"/>
          </p:nvPr>
        </p:nvSpPr>
        <p:spPr>
          <a:xfrm>
            <a:off x="251520" y="692696"/>
            <a:ext cx="8642350" cy="6165304"/>
          </a:xfrm>
        </p:spPr>
        <p:txBody>
          <a:bodyPr/>
          <a:lstStyle/>
          <a:p>
            <a:pPr marL="0" indent="0">
              <a:buNone/>
            </a:pPr>
            <a:r>
              <a:rPr lang="en-GB" sz="2200" dirty="0"/>
              <a:t>Ultrasonic Testing (UT) uses high frequency sound energy to conduct examinations and make measurements. Ultrasonic inspection can be used for flaw detection/evaluation, dimensional measurements, material characterization, and more. </a:t>
            </a:r>
            <a:endParaRPr lang="en-GB" sz="2200" dirty="0" smtClean="0"/>
          </a:p>
          <a:p>
            <a:pPr marL="0" indent="0">
              <a:buNone/>
            </a:pPr>
            <a:r>
              <a:rPr lang="en-GB" sz="2200" dirty="0" smtClean="0"/>
              <a:t>A </a:t>
            </a:r>
            <a:r>
              <a:rPr lang="en-GB" sz="2200" dirty="0"/>
              <a:t>typical UT inspection system consists of several functional units, such as the </a:t>
            </a:r>
            <a:r>
              <a:rPr lang="en-GB" sz="2200" b="1" dirty="0" err="1"/>
              <a:t>pulser</a:t>
            </a:r>
            <a:r>
              <a:rPr lang="en-GB" sz="2200" b="1" dirty="0"/>
              <a:t>/receiver, transducer, and display devices</a:t>
            </a:r>
            <a:r>
              <a:rPr lang="en-GB" sz="2200" dirty="0"/>
              <a:t>. A </a:t>
            </a:r>
            <a:r>
              <a:rPr lang="en-GB" sz="2200" dirty="0" err="1"/>
              <a:t>pulser</a:t>
            </a:r>
            <a:r>
              <a:rPr lang="en-GB" sz="2200" dirty="0"/>
              <a:t>/receiver is an electronic device that can produce high voltage electrical pulses. Driven by the </a:t>
            </a:r>
            <a:r>
              <a:rPr lang="en-GB" sz="2200" dirty="0" err="1"/>
              <a:t>pulser</a:t>
            </a:r>
            <a:r>
              <a:rPr lang="en-GB" sz="2200" dirty="0"/>
              <a:t>, the transducer generates high frequency ultrasonic energy. The sound energy is introduced and propagates through the materials in the form of waves. When there is a discontinuity (such as a crack) in the wave path, part of the energy will be reflected back from the flaw surface. The reflected wave signal is transformed into an electrical signal by the transducer and is displayed on a screen. </a:t>
            </a:r>
            <a:r>
              <a:rPr lang="en-GB" sz="2200" dirty="0" smtClean="0"/>
              <a:t>Signal </a:t>
            </a:r>
            <a:r>
              <a:rPr lang="en-GB" sz="2200" dirty="0"/>
              <a:t>travel time can be directly related to the distance that the signal </a:t>
            </a:r>
            <a:r>
              <a:rPr lang="en-GB" sz="2200" dirty="0" smtClean="0"/>
              <a:t>travelled. </a:t>
            </a:r>
            <a:r>
              <a:rPr lang="en-GB" sz="2200" dirty="0"/>
              <a:t>From the signal, information about the reflector location, size, orientation and other features can sometimes be gained.</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102</a:t>
            </a:fld>
            <a:endParaRPr lang="fi-FI" dirty="0" smtClean="0"/>
          </a:p>
        </p:txBody>
      </p:sp>
    </p:spTree>
    <p:extLst>
      <p:ext uri="{BB962C8B-B14F-4D97-AF65-F5344CB8AC3E}">
        <p14:creationId xmlns:p14="http://schemas.microsoft.com/office/powerpoint/2010/main" val="24481547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22677" cy="623793"/>
          </a:xfrm>
        </p:spPr>
        <p:txBody>
          <a:bodyPr/>
          <a:lstStyle/>
          <a:p>
            <a:r>
              <a:rPr lang="en-US" dirty="0"/>
              <a:t>NDT-Ultrasonic </a:t>
            </a:r>
            <a:r>
              <a:rPr lang="en-US" dirty="0" smtClean="0"/>
              <a:t>Testing (2)</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103</a:t>
            </a:fld>
            <a:endParaRPr lang="fi-FI" dirty="0" smtClean="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7" y="1046191"/>
            <a:ext cx="6633904" cy="482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051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22677" cy="623793"/>
          </a:xfrm>
        </p:spPr>
        <p:txBody>
          <a:bodyPr/>
          <a:lstStyle/>
          <a:p>
            <a:r>
              <a:rPr lang="en-US" dirty="0"/>
              <a:t>NDT-Ultrasonic </a:t>
            </a:r>
            <a:r>
              <a:rPr lang="en-US" dirty="0" smtClean="0"/>
              <a:t>Testing (3)</a:t>
            </a:r>
            <a:endParaRPr lang="en-GB" dirty="0"/>
          </a:p>
        </p:txBody>
      </p:sp>
      <p:sp>
        <p:nvSpPr>
          <p:cNvPr id="3" name="Content Placeholder 2"/>
          <p:cNvSpPr>
            <a:spLocks noGrp="1"/>
          </p:cNvSpPr>
          <p:nvPr>
            <p:ph idx="1"/>
          </p:nvPr>
        </p:nvSpPr>
        <p:spPr>
          <a:xfrm>
            <a:off x="323528" y="908720"/>
            <a:ext cx="8642350" cy="5688632"/>
          </a:xfrm>
        </p:spPr>
        <p:txBody>
          <a:bodyPr/>
          <a:lstStyle/>
          <a:p>
            <a:pPr marL="0" indent="0">
              <a:buNone/>
            </a:pPr>
            <a:r>
              <a:rPr lang="en-GB" sz="2100" dirty="0"/>
              <a:t>Ultrasonic Inspection is a very useful and versatile NDT method.</a:t>
            </a:r>
            <a:r>
              <a:rPr lang="en-GB" b="1" dirty="0"/>
              <a:t> </a:t>
            </a:r>
            <a:r>
              <a:rPr lang="en-GB" b="1" dirty="0">
                <a:solidFill>
                  <a:srgbClr val="FF0000"/>
                </a:solidFill>
              </a:rPr>
              <a:t>Some of the advantages</a:t>
            </a:r>
            <a:r>
              <a:rPr lang="en-GB" sz="2100" dirty="0"/>
              <a:t> of ultrasonic inspection </a:t>
            </a:r>
            <a:r>
              <a:rPr lang="en-GB" sz="2100" dirty="0" smtClean="0"/>
              <a:t>include</a:t>
            </a:r>
            <a:r>
              <a:rPr lang="en-GB" sz="2100" dirty="0"/>
              <a:t>:</a:t>
            </a:r>
          </a:p>
          <a:p>
            <a:r>
              <a:rPr lang="en-GB" sz="2100" dirty="0"/>
              <a:t>It is sensitive to both surface and subsurface discontinuities.</a:t>
            </a:r>
          </a:p>
          <a:p>
            <a:r>
              <a:rPr lang="en-GB" sz="2100" dirty="0"/>
              <a:t>The depth of penetration for flaw detection or measurement is superior to other NDT methods.</a:t>
            </a:r>
          </a:p>
          <a:p>
            <a:r>
              <a:rPr lang="en-GB" sz="2100" dirty="0"/>
              <a:t>Only single-sided access is needed when the pulse-echo technique is used.</a:t>
            </a:r>
          </a:p>
          <a:p>
            <a:r>
              <a:rPr lang="en-GB" sz="2100" dirty="0"/>
              <a:t>It is highly accurate in determining reflector position and estimating size and shape.</a:t>
            </a:r>
          </a:p>
          <a:p>
            <a:r>
              <a:rPr lang="en-GB" sz="2100" dirty="0"/>
              <a:t>Minimal part preparation is required.</a:t>
            </a:r>
          </a:p>
          <a:p>
            <a:r>
              <a:rPr lang="en-GB" sz="2100" dirty="0"/>
              <a:t>Electronic equipment provides instantaneous results.</a:t>
            </a:r>
          </a:p>
          <a:p>
            <a:r>
              <a:rPr lang="en-GB" sz="2100" dirty="0"/>
              <a:t>Detailed images can be produced with automated systems.</a:t>
            </a:r>
          </a:p>
          <a:p>
            <a:r>
              <a:rPr lang="en-GB" sz="2100" dirty="0"/>
              <a:t>It has other uses, such as thickness measurement, in addition to flaw detection.</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104</a:t>
            </a:fld>
            <a:endParaRPr lang="fi-FI" dirty="0" smtClean="0"/>
          </a:p>
        </p:txBody>
      </p:sp>
    </p:spTree>
    <p:extLst>
      <p:ext uri="{BB962C8B-B14F-4D97-AF65-F5344CB8AC3E}">
        <p14:creationId xmlns:p14="http://schemas.microsoft.com/office/powerpoint/2010/main" val="8061331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22677" cy="623793"/>
          </a:xfrm>
        </p:spPr>
        <p:txBody>
          <a:bodyPr/>
          <a:lstStyle/>
          <a:p>
            <a:r>
              <a:rPr lang="en-US" dirty="0"/>
              <a:t>NDT-Ultrasonic </a:t>
            </a:r>
            <a:r>
              <a:rPr lang="en-US" dirty="0" smtClean="0"/>
              <a:t>Testing (4)</a:t>
            </a:r>
            <a:endParaRPr lang="en-GB" dirty="0"/>
          </a:p>
        </p:txBody>
      </p:sp>
      <p:sp>
        <p:nvSpPr>
          <p:cNvPr id="3" name="Content Placeholder 2"/>
          <p:cNvSpPr>
            <a:spLocks noGrp="1"/>
          </p:cNvSpPr>
          <p:nvPr>
            <p:ph idx="1"/>
          </p:nvPr>
        </p:nvSpPr>
        <p:spPr>
          <a:xfrm>
            <a:off x="179512" y="836712"/>
            <a:ext cx="8856984" cy="5256584"/>
          </a:xfrm>
        </p:spPr>
        <p:txBody>
          <a:bodyPr/>
          <a:lstStyle/>
          <a:p>
            <a:pPr marL="0" indent="0">
              <a:buNone/>
            </a:pPr>
            <a:r>
              <a:rPr lang="en-GB" sz="2100" dirty="0"/>
              <a:t>As with all NDT methods, ultrasonic inspection also </a:t>
            </a:r>
            <a:r>
              <a:rPr lang="en-GB" b="1" dirty="0">
                <a:solidFill>
                  <a:srgbClr val="FF0000"/>
                </a:solidFill>
              </a:rPr>
              <a:t>has its limitations</a:t>
            </a:r>
            <a:r>
              <a:rPr lang="en-GB" sz="2100" dirty="0"/>
              <a:t>, which include:</a:t>
            </a:r>
          </a:p>
          <a:p>
            <a:r>
              <a:rPr lang="en-GB" dirty="0"/>
              <a:t>Surface must be accessible to transmit ultrasound.</a:t>
            </a:r>
          </a:p>
          <a:p>
            <a:r>
              <a:rPr lang="en-GB" dirty="0"/>
              <a:t>Skill and training is more extensive than with some other methods.</a:t>
            </a:r>
          </a:p>
          <a:p>
            <a:r>
              <a:rPr lang="en-GB" dirty="0" smtClean="0"/>
              <a:t>Materials </a:t>
            </a:r>
            <a:r>
              <a:rPr lang="en-GB" dirty="0"/>
              <a:t>that are rough, irregular in shape, very small, exceptionally thin or not homogeneous are difficult to inspect.</a:t>
            </a:r>
          </a:p>
          <a:p>
            <a:r>
              <a:rPr lang="en-GB" dirty="0"/>
              <a:t>Cast iron and other coarse grained materials are difficult to inspect due to low sound transmission and high signal noise.</a:t>
            </a:r>
          </a:p>
          <a:p>
            <a:r>
              <a:rPr lang="en-GB" dirty="0"/>
              <a:t>Linear defects oriented parallel to the sound beam may go undetected.</a:t>
            </a:r>
          </a:p>
          <a:p>
            <a:r>
              <a:rPr lang="en-GB" dirty="0"/>
              <a:t>Reference standards are required for both equipment calibration and the characterization of flaws.</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105</a:t>
            </a:fld>
            <a:endParaRPr lang="fi-FI" dirty="0" smtClean="0"/>
          </a:p>
        </p:txBody>
      </p:sp>
    </p:spTree>
    <p:extLst>
      <p:ext uri="{BB962C8B-B14F-4D97-AF65-F5344CB8AC3E}">
        <p14:creationId xmlns:p14="http://schemas.microsoft.com/office/powerpoint/2010/main" val="30387355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6716" cy="623793"/>
          </a:xfrm>
        </p:spPr>
        <p:txBody>
          <a:bodyPr/>
          <a:lstStyle/>
          <a:p>
            <a:r>
              <a:rPr lang="en-US" dirty="0" smtClean="0"/>
              <a:t>Non-Destructive Tests - Comparisons</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106</a:t>
            </a:fld>
            <a:endParaRPr lang="fi-FI" dirty="0" smtClean="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0555" y="836712"/>
            <a:ext cx="872327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6177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27322" cy="623793"/>
          </a:xfrm>
        </p:spPr>
        <p:txBody>
          <a:bodyPr/>
          <a:lstStyle/>
          <a:p>
            <a:r>
              <a:rPr lang="en-US" dirty="0"/>
              <a:t>Non-Destructive Tests</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107</a:t>
            </a:fld>
            <a:endParaRPr lang="fi-FI" dirty="0" smtClean="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193" y="764704"/>
            <a:ext cx="8708863"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2724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2686"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108</a:t>
            </a:fld>
            <a:endParaRPr lang="fi-FI" dirty="0" smtClean="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3252" y="694739"/>
            <a:ext cx="8373204" cy="59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083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2686"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109</a:t>
            </a:fld>
            <a:endParaRPr lang="fi-FI" dirty="0" smtClean="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92696"/>
            <a:ext cx="8568952" cy="584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6918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(4)</a:t>
            </a:r>
            <a:endParaRPr lang="el-GR"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a:t>
            </a:fld>
            <a:endParaRPr lang="fi-FI" dirty="0" smtClean="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92696"/>
            <a:ext cx="8642350" cy="52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18134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2686"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110</a:t>
            </a:fld>
            <a:endParaRPr lang="fi-FI" dirty="0" smtClean="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784887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92696"/>
            <a:ext cx="792088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0300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01390"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111</a:t>
            </a:fld>
            <a:endParaRPr lang="fi-FI" dirty="0" smtClean="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748" y="752176"/>
            <a:ext cx="7940644" cy="576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8763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2686"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112</a:t>
            </a:fld>
            <a:endParaRPr lang="fi-FI" dirty="0" smtClean="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697" y="691736"/>
            <a:ext cx="8327743" cy="593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851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2686"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113</a:t>
            </a:fld>
            <a:endParaRPr lang="fi-FI" dirty="0" smtClean="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58228"/>
            <a:ext cx="8280920" cy="583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8648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52686" cy="623793"/>
          </a:xfrm>
        </p:spPr>
        <p:txBody>
          <a:bodyPr/>
          <a:lstStyle/>
          <a:p>
            <a:r>
              <a:rPr lang="en-US" dirty="0" smtClean="0"/>
              <a:t>Weld Calculation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114</a:t>
            </a:fld>
            <a:endParaRPr lang="fi-FI" dirty="0" smtClean="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38730"/>
            <a:ext cx="8280920" cy="582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6026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99293" cy="623793"/>
          </a:xfrm>
        </p:spPr>
        <p:txBody>
          <a:bodyPr/>
          <a:lstStyle/>
          <a:p>
            <a:r>
              <a:rPr lang="en-US" dirty="0" smtClean="0">
                <a:solidFill>
                  <a:srgbClr val="FF0000"/>
                </a:solidFill>
              </a:rPr>
              <a:t>Glossary</a:t>
            </a:r>
            <a:endParaRPr lang="en-GB" dirty="0">
              <a:solidFill>
                <a:srgbClr val="FF0000"/>
              </a:solidFill>
            </a:endParaRPr>
          </a:p>
        </p:txBody>
      </p:sp>
      <p:sp>
        <p:nvSpPr>
          <p:cNvPr id="3" name="Content Placeholder 2"/>
          <p:cNvSpPr>
            <a:spLocks noGrp="1"/>
          </p:cNvSpPr>
          <p:nvPr>
            <p:ph idx="1"/>
          </p:nvPr>
        </p:nvSpPr>
        <p:spPr>
          <a:xfrm>
            <a:off x="251520" y="692696"/>
            <a:ext cx="8642350" cy="5616624"/>
          </a:xfrm>
        </p:spPr>
        <p:txBody>
          <a:bodyPr/>
          <a:lstStyle/>
          <a:p>
            <a:r>
              <a:rPr lang="en-GB" sz="1800" b="1" dirty="0"/>
              <a:t>Arc Blow</a:t>
            </a:r>
            <a:r>
              <a:rPr lang="en-GB" sz="1800" dirty="0"/>
              <a:t>-  Deviation of the direction of the welding arc caused by magnetic fields in </a:t>
            </a:r>
            <a:r>
              <a:rPr lang="en-GB" sz="1800" dirty="0" smtClean="0"/>
              <a:t>the work </a:t>
            </a:r>
            <a:r>
              <a:rPr lang="en-GB" sz="1800" dirty="0"/>
              <a:t>piece when welding with direct current</a:t>
            </a:r>
            <a:r>
              <a:rPr lang="en-GB" sz="1800" dirty="0" smtClean="0"/>
              <a:t>.</a:t>
            </a:r>
          </a:p>
          <a:p>
            <a:r>
              <a:rPr lang="en-GB" sz="1800" b="1" dirty="0" smtClean="0"/>
              <a:t>Straight Polarity</a:t>
            </a:r>
            <a:r>
              <a:rPr lang="en-GB" sz="1800" dirty="0" smtClean="0"/>
              <a:t>-</a:t>
            </a:r>
            <a:r>
              <a:rPr lang="en-GB" sz="1800" dirty="0"/>
              <a:t>  Welding condition when the </a:t>
            </a:r>
            <a:r>
              <a:rPr lang="en-GB" sz="1800" u="sng" dirty="0"/>
              <a:t>electrode </a:t>
            </a:r>
            <a:r>
              <a:rPr lang="en-GB" sz="1800" dirty="0"/>
              <a:t>is connected to the </a:t>
            </a:r>
            <a:r>
              <a:rPr lang="en-GB" sz="1800" u="sng" dirty="0"/>
              <a:t>negative </a:t>
            </a:r>
            <a:r>
              <a:rPr lang="en-GB" sz="1800" dirty="0" smtClean="0"/>
              <a:t>terminal and </a:t>
            </a:r>
            <a:r>
              <a:rPr lang="en-GB" sz="1800" dirty="0"/>
              <a:t>the work is connected to the positive terminal of the welding power source</a:t>
            </a:r>
            <a:r>
              <a:rPr lang="en-GB" sz="1800" dirty="0" smtClean="0"/>
              <a:t>.</a:t>
            </a:r>
          </a:p>
          <a:p>
            <a:r>
              <a:rPr lang="en-GB" sz="1800" b="1" dirty="0" smtClean="0"/>
              <a:t>Reverse Polarity</a:t>
            </a:r>
            <a:r>
              <a:rPr lang="en-GB" sz="1800" dirty="0" smtClean="0"/>
              <a:t>-</a:t>
            </a:r>
            <a:r>
              <a:rPr lang="en-GB" sz="1800" dirty="0"/>
              <a:t>  Welding condition when the </a:t>
            </a:r>
            <a:r>
              <a:rPr lang="en-GB" sz="1800" u="sng" dirty="0"/>
              <a:t>electrode </a:t>
            </a:r>
            <a:r>
              <a:rPr lang="en-GB" sz="1800" dirty="0"/>
              <a:t>is connected to the </a:t>
            </a:r>
            <a:r>
              <a:rPr lang="en-GB" sz="1800" u="sng" dirty="0"/>
              <a:t>positive </a:t>
            </a:r>
            <a:r>
              <a:rPr lang="en-GB" sz="1800" dirty="0" smtClean="0"/>
              <a:t>terminal and </a:t>
            </a:r>
            <a:r>
              <a:rPr lang="en-GB" sz="1800" dirty="0"/>
              <a:t>the work is connected to the negative terminal of the welding </a:t>
            </a:r>
            <a:r>
              <a:rPr lang="en-GB" sz="1800" dirty="0" smtClean="0"/>
              <a:t>power source.</a:t>
            </a:r>
          </a:p>
          <a:p>
            <a:r>
              <a:rPr lang="en-GB" sz="1800" b="1" dirty="0" smtClean="0"/>
              <a:t>Slag</a:t>
            </a:r>
            <a:r>
              <a:rPr lang="en-GB" sz="1800" dirty="0" smtClean="0"/>
              <a:t>-</a:t>
            </a:r>
            <a:r>
              <a:rPr lang="en-GB" sz="1800" dirty="0"/>
              <a:t>  The brittle mass that forms over the weld bead on welds made with </a:t>
            </a:r>
            <a:r>
              <a:rPr lang="en-GB" sz="1800" dirty="0" smtClean="0"/>
              <a:t>coated electrodes</a:t>
            </a:r>
            <a:r>
              <a:rPr lang="en-GB" sz="1800" dirty="0"/>
              <a:t>, flux cored electrodes, submerged arc welding and other </a:t>
            </a:r>
            <a:r>
              <a:rPr lang="en-GB" sz="1800" dirty="0" smtClean="0"/>
              <a:t>slag producing </a:t>
            </a:r>
            <a:r>
              <a:rPr lang="en-GB" sz="1800" dirty="0"/>
              <a:t>welding processes.  Welds made with the gas metal arc and </a:t>
            </a:r>
            <a:r>
              <a:rPr lang="en-GB" sz="1800" dirty="0" smtClean="0"/>
              <a:t>the gas </a:t>
            </a:r>
            <a:r>
              <a:rPr lang="en-GB" sz="1800" dirty="0"/>
              <a:t>tungsten arc welding processes are slag free</a:t>
            </a:r>
            <a:r>
              <a:rPr lang="en-GB" sz="1800" dirty="0" smtClean="0"/>
              <a:t>.</a:t>
            </a:r>
          </a:p>
          <a:p>
            <a:r>
              <a:rPr lang="en-GB" sz="1800" b="1" dirty="0" smtClean="0"/>
              <a:t>Manual Arc Welding</a:t>
            </a:r>
            <a:r>
              <a:rPr lang="en-GB" sz="1800" dirty="0" smtClean="0"/>
              <a:t>-</a:t>
            </a:r>
            <a:r>
              <a:rPr lang="en-GB" sz="1800" dirty="0"/>
              <a:t>  Welding with a coated electrode where the operator's hand controls </a:t>
            </a:r>
            <a:r>
              <a:rPr lang="en-GB" sz="1800" dirty="0" smtClean="0"/>
              <a:t>travel speed </a:t>
            </a:r>
            <a:r>
              <a:rPr lang="en-GB" sz="1800" dirty="0"/>
              <a:t>and the rate the electrode is fed into the arc</a:t>
            </a:r>
            <a:r>
              <a:rPr lang="en-GB" sz="1800" dirty="0" smtClean="0"/>
              <a:t>.</a:t>
            </a:r>
          </a:p>
          <a:p>
            <a:r>
              <a:rPr lang="en-GB" sz="1800" b="1" dirty="0" smtClean="0"/>
              <a:t>Semi-Automatic Welding</a:t>
            </a:r>
            <a:r>
              <a:rPr lang="en-GB" sz="1800" dirty="0" smtClean="0"/>
              <a:t>-</a:t>
            </a:r>
            <a:r>
              <a:rPr lang="en-GB" sz="1800" dirty="0"/>
              <a:t>  Welding with a continuous solid wire or flux cored electrode where the </a:t>
            </a:r>
            <a:r>
              <a:rPr lang="en-GB" sz="1800" dirty="0" smtClean="0"/>
              <a:t>wire feed </a:t>
            </a:r>
            <a:r>
              <a:rPr lang="en-GB" sz="1800" dirty="0"/>
              <a:t>speed, shielding gas flow rate, and voltage are </a:t>
            </a:r>
            <a:r>
              <a:rPr lang="en-GB" sz="1800" dirty="0" smtClean="0"/>
              <a:t>pre-set </a:t>
            </a:r>
            <a:r>
              <a:rPr lang="en-GB" sz="1800" dirty="0"/>
              <a:t>on the equipment</a:t>
            </a:r>
            <a:r>
              <a:rPr lang="en-GB" sz="1800" dirty="0" smtClean="0"/>
              <a:t>, and </a:t>
            </a:r>
            <a:r>
              <a:rPr lang="en-GB" sz="1800" dirty="0"/>
              <a:t>the operator  guides the hand held welding gun along the joint to </a:t>
            </a:r>
            <a:r>
              <a:rPr lang="en-GB" sz="1800" dirty="0" smtClean="0"/>
              <a:t>be welded.</a:t>
            </a:r>
          </a:p>
          <a:p>
            <a:endParaRPr lang="en-GB" sz="1800"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115</a:t>
            </a:fld>
            <a:endParaRPr lang="fi-FI" dirty="0" smtClean="0"/>
          </a:p>
        </p:txBody>
      </p:sp>
    </p:spTree>
    <p:extLst>
      <p:ext uri="{BB962C8B-B14F-4D97-AF65-F5344CB8AC3E}">
        <p14:creationId xmlns:p14="http://schemas.microsoft.com/office/powerpoint/2010/main" val="4335162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99293" cy="623793"/>
          </a:xfrm>
        </p:spPr>
        <p:txBody>
          <a:bodyPr/>
          <a:lstStyle/>
          <a:p>
            <a:r>
              <a:rPr lang="en-US" dirty="0" smtClean="0"/>
              <a:t>Glossary</a:t>
            </a:r>
            <a:endParaRPr lang="en-GB" dirty="0"/>
          </a:p>
        </p:txBody>
      </p:sp>
      <p:sp>
        <p:nvSpPr>
          <p:cNvPr id="3" name="Content Placeholder 2"/>
          <p:cNvSpPr>
            <a:spLocks noGrp="1"/>
          </p:cNvSpPr>
          <p:nvPr>
            <p:ph idx="1"/>
          </p:nvPr>
        </p:nvSpPr>
        <p:spPr>
          <a:xfrm>
            <a:off x="250825" y="1052514"/>
            <a:ext cx="8642350" cy="4896766"/>
          </a:xfrm>
        </p:spPr>
        <p:txBody>
          <a:bodyPr/>
          <a:lstStyle/>
          <a:p>
            <a:r>
              <a:rPr lang="en-GB" sz="1800" b="1" dirty="0" smtClean="0"/>
              <a:t>Slag Inclusion</a:t>
            </a:r>
            <a:r>
              <a:rPr lang="en-GB" sz="1800" dirty="0" smtClean="0"/>
              <a:t>-</a:t>
            </a:r>
            <a:r>
              <a:rPr lang="en-GB" sz="1800" dirty="0"/>
              <a:t>  A weld defect where slag is entrapped in the weld metal before it can float </a:t>
            </a:r>
            <a:r>
              <a:rPr lang="en-GB" sz="1800" dirty="0" smtClean="0"/>
              <a:t>to the </a:t>
            </a:r>
            <a:r>
              <a:rPr lang="en-GB" sz="1800" dirty="0"/>
              <a:t>surface.</a:t>
            </a:r>
          </a:p>
          <a:p>
            <a:r>
              <a:rPr lang="en-GB" sz="1800" b="1" dirty="0"/>
              <a:t>Root Pass</a:t>
            </a:r>
            <a:r>
              <a:rPr lang="en-GB" sz="1800" dirty="0"/>
              <a:t>-  The initial pass in a multi-pass weld, usually </a:t>
            </a:r>
            <a:r>
              <a:rPr lang="en-GB" sz="1800" dirty="0" smtClean="0"/>
              <a:t>requiring </a:t>
            </a:r>
            <a:r>
              <a:rPr lang="en-GB" sz="1800" dirty="0"/>
              <a:t>100% penetration</a:t>
            </a:r>
            <a:r>
              <a:rPr lang="en-GB" sz="1800" dirty="0" smtClean="0"/>
              <a:t>.</a:t>
            </a:r>
          </a:p>
          <a:p>
            <a:r>
              <a:rPr lang="en-GB" sz="1800" b="1" dirty="0"/>
              <a:t>Gas Ions</a:t>
            </a:r>
            <a:r>
              <a:rPr lang="en-GB" sz="1800" dirty="0"/>
              <a:t>-  Shielding gas atoms that, in the presence of an electrical current, lose one </a:t>
            </a:r>
            <a:r>
              <a:rPr lang="en-GB" sz="1800" dirty="0" smtClean="0"/>
              <a:t>or more </a:t>
            </a:r>
            <a:r>
              <a:rPr lang="en-GB" sz="1800" dirty="0"/>
              <a:t>electrons and therefore, carry a positive electrical charge.  </a:t>
            </a:r>
            <a:endParaRPr lang="en-GB" sz="1800" dirty="0" smtClean="0"/>
          </a:p>
          <a:p>
            <a:r>
              <a:rPr lang="en-GB" sz="1800" b="1" dirty="0" smtClean="0"/>
              <a:t>High Frequency</a:t>
            </a:r>
            <a:r>
              <a:rPr lang="en-GB" sz="1800" dirty="0" smtClean="0"/>
              <a:t>-</a:t>
            </a:r>
            <a:r>
              <a:rPr lang="en-GB" sz="1800" dirty="0"/>
              <a:t>  (as applied to gas-tungsten arc welding</a:t>
            </a:r>
            <a:r>
              <a:rPr lang="en-GB" sz="1800" dirty="0" smtClean="0"/>
              <a:t>) An </a:t>
            </a:r>
            <a:r>
              <a:rPr lang="en-GB" sz="1800" dirty="0"/>
              <a:t>alternating current consisting of over 50,000 cycles per second at </a:t>
            </a:r>
            <a:r>
              <a:rPr lang="en-GB" sz="1800" dirty="0" smtClean="0"/>
              <a:t>high voltage</a:t>
            </a:r>
            <a:r>
              <a:rPr lang="en-GB" sz="1800" dirty="0"/>
              <a:t>, low amperage that is superimposed on the welding circuit in </a:t>
            </a:r>
            <a:r>
              <a:rPr lang="en-GB" sz="1800" dirty="0" smtClean="0"/>
              <a:t>GTAW power </a:t>
            </a:r>
            <a:r>
              <a:rPr lang="en-GB" sz="1800" dirty="0"/>
              <a:t>sources.  It ionizes a path for non-touch arc starting and stabilizes </a:t>
            </a:r>
            <a:r>
              <a:rPr lang="en-GB" sz="1800" dirty="0" smtClean="0"/>
              <a:t>the arc </a:t>
            </a:r>
            <a:r>
              <a:rPr lang="en-GB" sz="1800" dirty="0"/>
              <a:t>when welding with alternating </a:t>
            </a:r>
            <a:r>
              <a:rPr lang="en-GB" sz="1800" dirty="0" smtClean="0"/>
              <a:t>current</a:t>
            </a:r>
          </a:p>
          <a:p>
            <a:r>
              <a:rPr lang="en-GB" sz="1800" dirty="0" smtClean="0"/>
              <a:t>.</a:t>
            </a:r>
            <a:r>
              <a:rPr lang="en-GB" sz="1800" b="1" dirty="0"/>
              <a:t>Inert Gases</a:t>
            </a:r>
            <a:r>
              <a:rPr lang="en-GB" sz="1800" dirty="0"/>
              <a:t>-  Gases that are chemically inactive.  They do not readily combine with </a:t>
            </a:r>
            <a:r>
              <a:rPr lang="en-GB" sz="1800" dirty="0" smtClean="0"/>
              <a:t>other elements.</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116</a:t>
            </a:fld>
            <a:endParaRPr lang="fi-FI" dirty="0" smtClean="0"/>
          </a:p>
        </p:txBody>
      </p:sp>
    </p:spTree>
    <p:extLst>
      <p:ext uri="{BB962C8B-B14F-4D97-AF65-F5344CB8AC3E}">
        <p14:creationId xmlns:p14="http://schemas.microsoft.com/office/powerpoint/2010/main" val="31176349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99293" cy="623793"/>
          </a:xfrm>
        </p:spPr>
        <p:txBody>
          <a:bodyPr/>
          <a:lstStyle/>
          <a:p>
            <a:r>
              <a:rPr lang="en-US" dirty="0" smtClean="0"/>
              <a:t>Glossary</a:t>
            </a:r>
            <a:endParaRPr lang="en-GB" dirty="0"/>
          </a:p>
        </p:txBody>
      </p:sp>
      <p:sp>
        <p:nvSpPr>
          <p:cNvPr id="3" name="Content Placeholder 2"/>
          <p:cNvSpPr>
            <a:spLocks noGrp="1"/>
          </p:cNvSpPr>
          <p:nvPr>
            <p:ph idx="1"/>
          </p:nvPr>
        </p:nvSpPr>
        <p:spPr>
          <a:xfrm>
            <a:off x="250825" y="1052514"/>
            <a:ext cx="8642350" cy="4896766"/>
          </a:xfrm>
        </p:spPr>
        <p:txBody>
          <a:bodyPr/>
          <a:lstStyle/>
          <a:p>
            <a:r>
              <a:rPr lang="en-GB" sz="1800" b="1" dirty="0"/>
              <a:t>Flux</a:t>
            </a:r>
            <a:r>
              <a:rPr lang="en-GB" sz="1800" dirty="0"/>
              <a:t>-  In arc welding, fluxes are formulations that, when subjected to the arc, act </a:t>
            </a:r>
            <a:r>
              <a:rPr lang="en-GB" sz="1800" dirty="0" smtClean="0"/>
              <a:t>as a </a:t>
            </a:r>
            <a:r>
              <a:rPr lang="en-GB" sz="1800" dirty="0"/>
              <a:t>cleaning agent by dissolving oxides, releasing trapped gases and slag </a:t>
            </a:r>
            <a:r>
              <a:rPr lang="en-GB" sz="1800" dirty="0" smtClean="0"/>
              <a:t>and generally </a:t>
            </a:r>
            <a:r>
              <a:rPr lang="en-GB" sz="1800" dirty="0"/>
              <a:t>cleaning the weld metal by floating the impurities to the </a:t>
            </a:r>
            <a:r>
              <a:rPr lang="en-GB" sz="1800" dirty="0" smtClean="0"/>
              <a:t>surface where </a:t>
            </a:r>
            <a:r>
              <a:rPr lang="en-GB" sz="1800" dirty="0"/>
              <a:t>they solidify in the slag covering.  The flux also serves to reduce </a:t>
            </a:r>
            <a:r>
              <a:rPr lang="en-GB" sz="1800" dirty="0" smtClean="0"/>
              <a:t>spatter and </a:t>
            </a:r>
            <a:r>
              <a:rPr lang="en-GB" sz="1800" dirty="0"/>
              <a:t>contributes to weld bead shape.  The flux may be the coating on </a:t>
            </a:r>
            <a:r>
              <a:rPr lang="en-GB" sz="1800" dirty="0" smtClean="0"/>
              <a:t>the electrode</a:t>
            </a:r>
            <a:r>
              <a:rPr lang="en-GB" sz="1800" dirty="0"/>
              <a:t>, inside the electrode as in flux cored types, or in a granular form </a:t>
            </a:r>
            <a:r>
              <a:rPr lang="en-GB" sz="1800" dirty="0" smtClean="0"/>
              <a:t>as used </a:t>
            </a:r>
            <a:r>
              <a:rPr lang="en-GB" sz="1800" dirty="0"/>
              <a:t>in submerged arc welding.</a:t>
            </a:r>
          </a:p>
          <a:p>
            <a:r>
              <a:rPr lang="en-GB" sz="1800" b="1" dirty="0"/>
              <a:t>Current Density</a:t>
            </a:r>
            <a:r>
              <a:rPr lang="en-GB" sz="1800" dirty="0"/>
              <a:t>-  The amperes per square inch of cross-sectional area of an electrode.  High current density results in high electrode melt-off rate and a concentrated, deep penetrating arc.</a:t>
            </a:r>
          </a:p>
          <a:p>
            <a:r>
              <a:rPr lang="en-GB" sz="1800" b="1" dirty="0"/>
              <a:t>Slope or Slope Control</a:t>
            </a:r>
            <a:r>
              <a:rPr lang="en-GB" sz="1800" dirty="0"/>
              <a:t>-  A necessary feature in welding power sources used for short circuiting arc welding.  Slope Control reduces the short circuiting current each time the electrode touches the weld puddle</a:t>
            </a:r>
          </a:p>
          <a:p>
            <a:r>
              <a:rPr lang="en-GB" sz="1800" dirty="0"/>
              <a:t>.</a:t>
            </a:r>
            <a:r>
              <a:rPr lang="en-GB" sz="1800" b="1" dirty="0" smtClean="0"/>
              <a:t>Inductance</a:t>
            </a:r>
            <a:r>
              <a:rPr lang="en-GB" sz="1800" dirty="0" smtClean="0"/>
              <a:t>-</a:t>
            </a:r>
            <a:r>
              <a:rPr lang="en-GB" sz="1800" dirty="0"/>
              <a:t>  (as applies to short circuiting arc welding) A feature in welding power sources designed for short circuiting arc welding to retard the rate of current rise each time the electrode touches the weld puddle.</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117</a:t>
            </a:fld>
            <a:endParaRPr lang="fi-FI" dirty="0" smtClean="0"/>
          </a:p>
        </p:txBody>
      </p:sp>
    </p:spTree>
    <p:extLst>
      <p:ext uri="{BB962C8B-B14F-4D97-AF65-F5344CB8AC3E}">
        <p14:creationId xmlns:p14="http://schemas.microsoft.com/office/powerpoint/2010/main" val="32490602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99293" cy="623793"/>
          </a:xfrm>
        </p:spPr>
        <p:txBody>
          <a:bodyPr/>
          <a:lstStyle/>
          <a:p>
            <a:r>
              <a:rPr lang="en-US" dirty="0" smtClean="0"/>
              <a:t>Glossary</a:t>
            </a:r>
            <a:endParaRPr lang="en-GB" dirty="0"/>
          </a:p>
        </p:txBody>
      </p:sp>
      <p:sp>
        <p:nvSpPr>
          <p:cNvPr id="3" name="Content Placeholder 2"/>
          <p:cNvSpPr>
            <a:spLocks noGrp="1"/>
          </p:cNvSpPr>
          <p:nvPr>
            <p:ph idx="1"/>
          </p:nvPr>
        </p:nvSpPr>
        <p:spPr>
          <a:xfrm>
            <a:off x="251520" y="764704"/>
            <a:ext cx="8642350" cy="5616624"/>
          </a:xfrm>
        </p:spPr>
        <p:txBody>
          <a:bodyPr/>
          <a:lstStyle/>
          <a:p>
            <a:r>
              <a:rPr lang="en-GB" sz="1800" b="1" dirty="0"/>
              <a:t>Contact Tip</a:t>
            </a:r>
            <a:r>
              <a:rPr lang="en-GB" sz="1800" dirty="0"/>
              <a:t>-  That part of a gas metal arc welding gun or flux cored arc welding gun </a:t>
            </a:r>
            <a:r>
              <a:rPr lang="en-GB" sz="1800" dirty="0" smtClean="0"/>
              <a:t>that transfers </a:t>
            </a:r>
            <a:r>
              <a:rPr lang="en-GB" sz="1800" dirty="0"/>
              <a:t>the welding current to the welding wire immediately before the </a:t>
            </a:r>
            <a:r>
              <a:rPr lang="en-GB" sz="1800" dirty="0" smtClean="0"/>
              <a:t>wire enters </a:t>
            </a:r>
            <a:r>
              <a:rPr lang="en-GB" sz="1800" dirty="0"/>
              <a:t>the arc</a:t>
            </a:r>
            <a:r>
              <a:rPr lang="en-GB" sz="1800" dirty="0" smtClean="0"/>
              <a:t>.</a:t>
            </a:r>
          </a:p>
          <a:p>
            <a:r>
              <a:rPr lang="en-GB" sz="1800" b="1" dirty="0" smtClean="0"/>
              <a:t>Spray Transfer</a:t>
            </a:r>
            <a:r>
              <a:rPr lang="en-GB" sz="1800" dirty="0" smtClean="0"/>
              <a:t>-</a:t>
            </a:r>
            <a:r>
              <a:rPr lang="en-GB" sz="1800" dirty="0"/>
              <a:t>  Mode of metal transfer across the arc where the molten metal droplets </a:t>
            </a:r>
            <a:r>
              <a:rPr lang="en-GB" sz="1800" dirty="0" smtClean="0"/>
              <a:t>are smaller </a:t>
            </a:r>
            <a:r>
              <a:rPr lang="en-GB" sz="1800" dirty="0"/>
              <a:t>than the electrode diameter and are axially directed to the weld </a:t>
            </a:r>
            <a:r>
              <a:rPr lang="en-GB" sz="1800" dirty="0" smtClean="0"/>
              <a:t>puddle. Requires </a:t>
            </a:r>
            <a:r>
              <a:rPr lang="en-GB" sz="1800" dirty="0"/>
              <a:t>high voltage and amperage settings and a shielding gas of at </a:t>
            </a:r>
            <a:r>
              <a:rPr lang="en-GB" sz="1800" dirty="0" smtClean="0"/>
              <a:t>least 80</a:t>
            </a:r>
            <a:r>
              <a:rPr lang="en-GB" sz="1800" dirty="0"/>
              <a:t>% argon</a:t>
            </a:r>
            <a:r>
              <a:rPr lang="en-GB" sz="1800" dirty="0" smtClean="0"/>
              <a:t>.</a:t>
            </a:r>
          </a:p>
          <a:p>
            <a:r>
              <a:rPr lang="en-GB" sz="1800" b="1" dirty="0" smtClean="0"/>
              <a:t>Globular Transfer</a:t>
            </a:r>
            <a:r>
              <a:rPr lang="en-GB" sz="1800" dirty="0" smtClean="0"/>
              <a:t>-</a:t>
            </a:r>
            <a:r>
              <a:rPr lang="en-GB" sz="1800" dirty="0"/>
              <a:t>  Mode of metal transfer across the arc where a molten ball larger than </a:t>
            </a:r>
            <a:r>
              <a:rPr lang="en-GB" sz="1800" dirty="0" smtClean="0"/>
              <a:t>the electrode </a:t>
            </a:r>
            <a:r>
              <a:rPr lang="en-GB" sz="1800" dirty="0"/>
              <a:t>diameter forms at the tip of the electrode.  On detachment, it </a:t>
            </a:r>
            <a:r>
              <a:rPr lang="en-GB" sz="1800" dirty="0" smtClean="0"/>
              <a:t>takes on </a:t>
            </a:r>
            <a:r>
              <a:rPr lang="en-GB" sz="1800" dirty="0"/>
              <a:t>an irregular shape and tumbles towards the weld puddle </a:t>
            </a:r>
            <a:r>
              <a:rPr lang="en-GB" sz="1800" dirty="0" smtClean="0"/>
              <a:t>sometimes shorting </a:t>
            </a:r>
            <a:r>
              <a:rPr lang="en-GB" sz="1800" dirty="0"/>
              <a:t>between the electrode and work at irregular intervals.  Occurs </a:t>
            </a:r>
            <a:r>
              <a:rPr lang="en-GB" sz="1800" dirty="0" smtClean="0"/>
              <a:t>when using </a:t>
            </a:r>
            <a:r>
              <a:rPr lang="en-GB" sz="1800" dirty="0"/>
              <a:t>shielding gases other than those consisting of at least 80% argon </a:t>
            </a:r>
            <a:r>
              <a:rPr lang="en-GB" sz="1800" dirty="0" smtClean="0"/>
              <a:t>and at </a:t>
            </a:r>
            <a:r>
              <a:rPr lang="en-GB" sz="1800" dirty="0"/>
              <a:t>medium current </a:t>
            </a:r>
            <a:r>
              <a:rPr lang="en-GB" sz="1800" dirty="0" smtClean="0"/>
              <a:t>settings</a:t>
            </a:r>
          </a:p>
          <a:p>
            <a:r>
              <a:rPr lang="en-GB" sz="1800" dirty="0" smtClean="0"/>
              <a:t>.</a:t>
            </a:r>
            <a:r>
              <a:rPr lang="en-GB" sz="1800" b="1" dirty="0" smtClean="0"/>
              <a:t>Pulse Transfer</a:t>
            </a:r>
            <a:r>
              <a:rPr lang="en-GB" sz="1800" dirty="0" smtClean="0"/>
              <a:t>-</a:t>
            </a:r>
            <a:r>
              <a:rPr lang="en-GB" sz="1800" dirty="0"/>
              <a:t>  Mode of metal transfer somewhat between spray and short circuiting.  </a:t>
            </a:r>
            <a:r>
              <a:rPr lang="en-GB" sz="1800" dirty="0" smtClean="0"/>
              <a:t>The specific </a:t>
            </a:r>
            <a:r>
              <a:rPr lang="en-GB" sz="1800" dirty="0"/>
              <a:t>power source has built into it two output levels:  a steady </a:t>
            </a:r>
            <a:r>
              <a:rPr lang="en-GB" sz="1800" dirty="0" smtClean="0"/>
              <a:t>background level</a:t>
            </a:r>
            <a:r>
              <a:rPr lang="en-GB" sz="1800" dirty="0"/>
              <a:t>, and a high output (peak) level.  The later permits the transfer of </a:t>
            </a:r>
            <a:r>
              <a:rPr lang="en-GB" sz="1800" dirty="0" smtClean="0"/>
              <a:t>metal across </a:t>
            </a:r>
            <a:r>
              <a:rPr lang="en-GB" sz="1800" dirty="0"/>
              <a:t>the arc.  This peak output is controllable between high and low </a:t>
            </a:r>
            <a:r>
              <a:rPr lang="en-GB" sz="1800" dirty="0" smtClean="0"/>
              <a:t>values up </a:t>
            </a:r>
            <a:r>
              <a:rPr lang="en-GB" sz="1800" dirty="0"/>
              <a:t>to several hundred cycles per second.  The result of such a peak </a:t>
            </a:r>
            <a:r>
              <a:rPr lang="en-GB" sz="1800" dirty="0" smtClean="0"/>
              <a:t>output produces </a:t>
            </a:r>
            <a:r>
              <a:rPr lang="en-GB" sz="1800" dirty="0"/>
              <a:t>a spray arc below the typical transition current</a:t>
            </a:r>
            <a:r>
              <a:rPr lang="en-GB" sz="1800" dirty="0" smtClean="0"/>
              <a:t>.</a:t>
            </a:r>
          </a:p>
          <a:p>
            <a:endParaRPr lang="en-GB" sz="1800"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118</a:t>
            </a:fld>
            <a:endParaRPr lang="fi-FI" dirty="0" smtClean="0"/>
          </a:p>
        </p:txBody>
      </p:sp>
    </p:spTree>
    <p:extLst>
      <p:ext uri="{BB962C8B-B14F-4D97-AF65-F5344CB8AC3E}">
        <p14:creationId xmlns:p14="http://schemas.microsoft.com/office/powerpoint/2010/main" val="34522170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99293" cy="623793"/>
          </a:xfrm>
        </p:spPr>
        <p:txBody>
          <a:bodyPr/>
          <a:lstStyle/>
          <a:p>
            <a:r>
              <a:rPr lang="en-US" dirty="0" smtClean="0"/>
              <a:t>Glossary</a:t>
            </a:r>
            <a:endParaRPr lang="en-GB" dirty="0"/>
          </a:p>
        </p:txBody>
      </p:sp>
      <p:sp>
        <p:nvSpPr>
          <p:cNvPr id="3" name="Content Placeholder 2"/>
          <p:cNvSpPr>
            <a:spLocks noGrp="1"/>
          </p:cNvSpPr>
          <p:nvPr>
            <p:ph idx="1"/>
          </p:nvPr>
        </p:nvSpPr>
        <p:spPr/>
        <p:txBody>
          <a:bodyPr/>
          <a:lstStyle/>
          <a:p>
            <a:r>
              <a:rPr lang="en-GB" sz="1800" b="1" dirty="0" smtClean="0"/>
              <a:t>Short-circuiting Transfer</a:t>
            </a:r>
            <a:r>
              <a:rPr lang="en-GB" sz="1800" dirty="0" smtClean="0"/>
              <a:t>-</a:t>
            </a:r>
            <a:r>
              <a:rPr lang="en-GB" sz="1800" dirty="0"/>
              <a:t>  Mode of metal transfer in gas metal arc welding at low voltage and amperage</a:t>
            </a:r>
            <a:r>
              <a:rPr lang="en-GB" sz="1800" dirty="0" smtClean="0"/>
              <a:t>. Transfer </a:t>
            </a:r>
            <a:r>
              <a:rPr lang="en-GB" sz="1800" dirty="0"/>
              <a:t>takes place each time the electrode touches or short-circuits to </a:t>
            </a:r>
            <a:r>
              <a:rPr lang="en-GB" sz="1800" dirty="0" smtClean="0"/>
              <a:t>the weld </a:t>
            </a:r>
            <a:r>
              <a:rPr lang="en-GB" sz="1800" dirty="0"/>
              <a:t>puddle, extinguishing the arc.  The short-circuiting current causes </a:t>
            </a:r>
            <a:r>
              <a:rPr lang="en-GB" sz="1800" dirty="0" smtClean="0"/>
              <a:t>the electrode </a:t>
            </a:r>
            <a:r>
              <a:rPr lang="en-GB" sz="1800" dirty="0"/>
              <a:t>to neck down, melt off, and then repeats the cycle.</a:t>
            </a:r>
          </a:p>
          <a:p>
            <a:r>
              <a:rPr lang="en-GB" sz="1800" b="1" dirty="0" err="1"/>
              <a:t>Trimix</a:t>
            </a:r>
            <a:r>
              <a:rPr lang="en-GB" sz="1800" b="1" dirty="0"/>
              <a:t> </a:t>
            </a:r>
            <a:r>
              <a:rPr lang="en-GB" sz="1800" b="1" dirty="0" smtClean="0"/>
              <a:t> or Triple </a:t>
            </a:r>
            <a:r>
              <a:rPr lang="en-GB" sz="1800" b="1" dirty="0"/>
              <a:t>Mix</a:t>
            </a:r>
            <a:r>
              <a:rPr lang="en-GB" sz="1800" dirty="0"/>
              <a:t>-  A shielding gas consisting of approximately 90% helium, 7-1/2% argon, and2-1/2%  carbon  dioxide  used  primarily  for  short-circuiting  arc  welding  </a:t>
            </a:r>
            <a:r>
              <a:rPr lang="en-GB" sz="1800" dirty="0" smtClean="0"/>
              <a:t>of stainless </a:t>
            </a:r>
            <a:r>
              <a:rPr lang="en-GB" sz="1800" dirty="0"/>
              <a:t>steels.  Maintains corrosion resistance of the stainless steel </a:t>
            </a:r>
            <a:r>
              <a:rPr lang="en-GB" sz="1800" dirty="0" smtClean="0"/>
              <a:t>and produces </a:t>
            </a:r>
            <a:r>
              <a:rPr lang="en-GB" sz="1800" dirty="0"/>
              <a:t>good wetting and excellent weld bead shape.</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119</a:t>
            </a:fld>
            <a:endParaRPr lang="fi-FI" dirty="0" smtClean="0"/>
          </a:p>
        </p:txBody>
      </p:sp>
    </p:spTree>
    <p:extLst>
      <p:ext uri="{BB962C8B-B14F-4D97-AF65-F5344CB8AC3E}">
        <p14:creationId xmlns:p14="http://schemas.microsoft.com/office/powerpoint/2010/main" val="13016845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(5)</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693039"/>
            <a:ext cx="7848872" cy="5376786"/>
          </a:xfrm>
        </p:spPr>
      </p:pic>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12</a:t>
            </a:fld>
            <a:endParaRPr lang="fi-FI" dirty="0" smtClean="0"/>
          </a:p>
        </p:txBody>
      </p:sp>
    </p:spTree>
    <p:extLst>
      <p:ext uri="{BB962C8B-B14F-4D97-AF65-F5344CB8AC3E}">
        <p14:creationId xmlns:p14="http://schemas.microsoft.com/office/powerpoint/2010/main" val="25213451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(6)</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602463"/>
            <a:ext cx="8280920" cy="5865651"/>
          </a:xfrm>
        </p:spPr>
      </p:pic>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13</a:t>
            </a:fld>
            <a:endParaRPr lang="fi-FI" dirty="0" smtClean="0"/>
          </a:p>
        </p:txBody>
      </p:sp>
    </p:spTree>
    <p:extLst>
      <p:ext uri="{BB962C8B-B14F-4D97-AF65-F5344CB8AC3E}">
        <p14:creationId xmlns:p14="http://schemas.microsoft.com/office/powerpoint/2010/main" val="25213451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(7)</a:t>
            </a: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14</a:t>
            </a:fld>
            <a:endParaRPr lang="fi-FI" dirty="0" smtClean="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764704"/>
            <a:ext cx="8136904" cy="5635225"/>
          </a:xfrm>
        </p:spPr>
      </p:pic>
    </p:spTree>
    <p:extLst>
      <p:ext uri="{BB962C8B-B14F-4D97-AF65-F5344CB8AC3E}">
        <p14:creationId xmlns:p14="http://schemas.microsoft.com/office/powerpoint/2010/main" val="14525787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70713" cy="623793"/>
          </a:xfrm>
        </p:spPr>
        <p:txBody>
          <a:bodyPr/>
          <a:lstStyle/>
          <a:p>
            <a:r>
              <a:rPr lang="en-US" dirty="0" smtClean="0"/>
              <a:t>Multi-pass weld</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876" y="1844824"/>
            <a:ext cx="4588718" cy="3024336"/>
          </a:xfrm>
        </p:spPr>
      </p:pic>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15</a:t>
            </a:fld>
            <a:endParaRPr lang="fi-FI" dirty="0" smtClean="0"/>
          </a:p>
        </p:txBody>
      </p:sp>
      <p:sp>
        <p:nvSpPr>
          <p:cNvPr id="9" name="TextBox 8"/>
          <p:cNvSpPr txBox="1"/>
          <p:nvPr/>
        </p:nvSpPr>
        <p:spPr>
          <a:xfrm>
            <a:off x="4644008" y="980728"/>
            <a:ext cx="4104456" cy="5243349"/>
          </a:xfrm>
          <a:prstGeom prst="rect">
            <a:avLst/>
          </a:prstGeom>
          <a:noFill/>
        </p:spPr>
        <p:txBody>
          <a:bodyPr wrap="square" lIns="72000" tIns="36000" rIns="72000" bIns="36000" rtlCol="0">
            <a:spAutoFit/>
          </a:bodyPr>
          <a:lstStyle/>
          <a:p>
            <a:r>
              <a:rPr lang="en-US" sz="2400" dirty="0" smtClean="0"/>
              <a:t>This is the standard practice when welding a large joint. Because one bead of weld can’t do the job, the welder lays down a series of passes, using the order indicating in the Figure. Notice how the beads overlap. To prevent any gap in the weld the beads must be “wedded” together. In addition, a multipass weld has a tempering effect on the heat-affected zone.</a:t>
            </a:r>
            <a:endParaRPr lang="en-GB" sz="2400" dirty="0" err="1" smtClean="0"/>
          </a:p>
        </p:txBody>
      </p:sp>
    </p:spTree>
    <p:extLst>
      <p:ext uri="{BB962C8B-B14F-4D97-AF65-F5344CB8AC3E}">
        <p14:creationId xmlns:p14="http://schemas.microsoft.com/office/powerpoint/2010/main" val="34148169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84883" cy="623793"/>
          </a:xfrm>
        </p:spPr>
        <p:txBody>
          <a:bodyPr/>
          <a:lstStyle/>
          <a:p>
            <a:r>
              <a:rPr lang="en-US" dirty="0" smtClean="0"/>
              <a:t>Basic Weld Symbols</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827688"/>
            <a:ext cx="8352928" cy="5058161"/>
          </a:xfrm>
        </p:spPr>
      </p:pic>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16</a:t>
            </a:fld>
            <a:endParaRPr lang="fi-FI" dirty="0" smtClean="0"/>
          </a:p>
        </p:txBody>
      </p:sp>
    </p:spTree>
    <p:extLst>
      <p:ext uri="{BB962C8B-B14F-4D97-AF65-F5344CB8AC3E}">
        <p14:creationId xmlns:p14="http://schemas.microsoft.com/office/powerpoint/2010/main" val="14584894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15749" y="983902"/>
            <a:ext cx="2214316" cy="623793"/>
          </a:xfrm>
        </p:spPr>
        <p:txBody>
          <a:bodyPr/>
          <a:lstStyle/>
          <a:p>
            <a:r>
              <a:rPr lang="en-US" dirty="0" smtClean="0"/>
              <a:t>Weld joints</a:t>
            </a:r>
            <a:endParaRPr lang="el-GR"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17</a:t>
            </a:fld>
            <a:endParaRPr lang="fi-FI" dirty="0" smtClean="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6632"/>
            <a:ext cx="7488832" cy="662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3107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677583" cy="623793"/>
          </a:xfrm>
        </p:spPr>
        <p:txBody>
          <a:bodyPr/>
          <a:lstStyle/>
          <a:p>
            <a:r>
              <a:rPr lang="en-US" dirty="0" smtClean="0"/>
              <a:t>Weld Symbols</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18</a:t>
            </a:fld>
            <a:endParaRPr lang="fi-FI" dirty="0" smtClean="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196753"/>
            <a:ext cx="86423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324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99916" y="1585787"/>
            <a:ext cx="3238634" cy="623793"/>
          </a:xfrm>
        </p:spPr>
        <p:txBody>
          <a:bodyPr/>
          <a:lstStyle/>
          <a:p>
            <a:r>
              <a:rPr lang="en-US" dirty="0" smtClean="0"/>
              <a:t>Welding Positions</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19</a:t>
            </a:fld>
            <a:endParaRPr lang="fi-FI" dirty="0" smtClean="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8926" y="1052513"/>
            <a:ext cx="5226147" cy="4608512"/>
          </a:xfr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27106"/>
            <a:ext cx="7128792" cy="6286299"/>
          </a:xfrm>
          <a:prstGeom prst="rect">
            <a:avLst/>
          </a:prstGeom>
        </p:spPr>
      </p:pic>
    </p:spTree>
    <p:extLst>
      <p:ext uri="{BB962C8B-B14F-4D97-AF65-F5344CB8AC3E}">
        <p14:creationId xmlns:p14="http://schemas.microsoft.com/office/powerpoint/2010/main" val="41235038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727773" cy="623793"/>
          </a:xfrm>
        </p:spPr>
        <p:txBody>
          <a:bodyPr/>
          <a:lstStyle/>
          <a:p>
            <a:r>
              <a:rPr lang="en-US" dirty="0" smtClean="0"/>
              <a:t>General</a:t>
            </a:r>
            <a:endParaRPr lang="el-GR"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dirty="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a:t>
            </a:fld>
            <a:endParaRPr lang="fi-FI" dirty="0" smtClean="0"/>
          </a:p>
        </p:txBody>
      </p:sp>
      <p:sp>
        <p:nvSpPr>
          <p:cNvPr id="3" name="Content Placeholder 2"/>
          <p:cNvSpPr>
            <a:spLocks noGrp="1"/>
          </p:cNvSpPr>
          <p:nvPr>
            <p:ph idx="1"/>
          </p:nvPr>
        </p:nvSpPr>
        <p:spPr>
          <a:xfrm>
            <a:off x="179512" y="764704"/>
            <a:ext cx="8642350" cy="4608512"/>
          </a:xfrm>
        </p:spPr>
        <p:txBody>
          <a:bodyPr/>
          <a:lstStyle/>
          <a:p>
            <a:pPr marL="0" indent="0">
              <a:spcAft>
                <a:spcPts val="1200"/>
              </a:spcAft>
              <a:buNone/>
            </a:pPr>
            <a:r>
              <a:rPr lang="en-US" b="1" dirty="0" smtClean="0"/>
              <a:t>     </a:t>
            </a:r>
            <a:r>
              <a:rPr lang="en-US" sz="2800" b="1" dirty="0" smtClean="0">
                <a:solidFill>
                  <a:srgbClr val="FF0000"/>
                </a:solidFill>
              </a:rPr>
              <a:t>General</a:t>
            </a:r>
          </a:p>
          <a:p>
            <a:pPr marL="0" indent="0">
              <a:spcAft>
                <a:spcPts val="1200"/>
              </a:spcAft>
              <a:buNone/>
            </a:pPr>
            <a:r>
              <a:rPr lang="en-US" sz="2600" dirty="0" smtClean="0"/>
              <a:t>Welding is the </a:t>
            </a:r>
            <a:r>
              <a:rPr lang="en-US" sz="2600" b="1" dirty="0" smtClean="0">
                <a:solidFill>
                  <a:srgbClr val="C00000"/>
                </a:solidFill>
              </a:rPr>
              <a:t>fusing of two metals</a:t>
            </a:r>
            <a:r>
              <a:rPr lang="en-US" sz="2600" dirty="0" smtClean="0"/>
              <a:t> by heating in order to produce a joint which is as strong as the parent metals. In principle all metals may be welded, but the degree of simplicity and the methods used vary considerably. </a:t>
            </a:r>
          </a:p>
          <a:p>
            <a:pPr marL="0" indent="0">
              <a:buNone/>
            </a:pPr>
            <a:r>
              <a:rPr lang="en-US" sz="2600" dirty="0" smtClean="0"/>
              <a:t>In shipbuilding, </a:t>
            </a:r>
            <a:r>
              <a:rPr lang="en-US" sz="2600" dirty="0" smtClean="0">
                <a:solidFill>
                  <a:srgbClr val="C00000"/>
                </a:solidFill>
              </a:rPr>
              <a:t>welding process is now the accepted method of joining metals</a:t>
            </a:r>
            <a:r>
              <a:rPr lang="en-US" sz="2600" dirty="0" smtClean="0"/>
              <a:t>. All shipyard welding processes are of fusion type, where the edges of the joint are melted and fuse with the molten weld metal. The heat source of a fusion welding may be provided by </a:t>
            </a:r>
            <a:r>
              <a:rPr lang="en-US" sz="2600" b="1" dirty="0" smtClean="0">
                <a:solidFill>
                  <a:srgbClr val="C00000"/>
                </a:solidFill>
              </a:rPr>
              <a:t>gas torch, electric arc or electric resistance</a:t>
            </a:r>
            <a:r>
              <a:rPr lang="en-US" sz="2600" dirty="0" smtClean="0"/>
              <a:t>.</a:t>
            </a:r>
            <a:endParaRPr lang="el-GR" sz="2600"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95115" cy="623793"/>
          </a:xfrm>
        </p:spPr>
        <p:txBody>
          <a:bodyPr/>
          <a:lstStyle/>
          <a:p>
            <a:r>
              <a:rPr lang="en-US" dirty="0" smtClean="0">
                <a:solidFill>
                  <a:srgbClr val="FF0000"/>
                </a:solidFill>
              </a:rPr>
              <a:t>Methods of Welding</a:t>
            </a:r>
            <a:endParaRPr lang="en-GB" dirty="0">
              <a:solidFill>
                <a:srgbClr val="FF0000"/>
              </a:solidFill>
            </a:endParaRPr>
          </a:p>
        </p:txBody>
      </p:sp>
      <p:sp>
        <p:nvSpPr>
          <p:cNvPr id="3" name="Content Placeholder 2"/>
          <p:cNvSpPr>
            <a:spLocks noGrp="1"/>
          </p:cNvSpPr>
          <p:nvPr>
            <p:ph idx="1"/>
          </p:nvPr>
        </p:nvSpPr>
        <p:spPr>
          <a:xfrm>
            <a:off x="395536" y="908720"/>
            <a:ext cx="8137600" cy="4824536"/>
          </a:xfrm>
        </p:spPr>
        <p:txBody>
          <a:bodyPr/>
          <a:lstStyle/>
          <a:p>
            <a:pPr marL="0" indent="0">
              <a:buNone/>
            </a:pPr>
            <a:r>
              <a:rPr lang="en-GB" sz="2800" dirty="0" smtClean="0"/>
              <a:t>Processes </a:t>
            </a:r>
            <a:r>
              <a:rPr lang="en-GB" sz="2800" dirty="0"/>
              <a:t>described include: </a:t>
            </a:r>
            <a:endParaRPr lang="en-GB" sz="2800" dirty="0" smtClean="0"/>
          </a:p>
          <a:p>
            <a:pPr marL="0" indent="0">
              <a:buNone/>
            </a:pPr>
            <a:endParaRPr lang="en-GB" sz="2800" dirty="0" smtClean="0"/>
          </a:p>
          <a:p>
            <a:r>
              <a:rPr lang="en-GB" sz="2800" dirty="0" smtClean="0"/>
              <a:t>Shielded Metal </a:t>
            </a:r>
            <a:r>
              <a:rPr lang="en-GB" sz="2800" dirty="0"/>
              <a:t>A</a:t>
            </a:r>
            <a:r>
              <a:rPr lang="en-GB" sz="2800" dirty="0" smtClean="0"/>
              <a:t>rc </a:t>
            </a:r>
            <a:r>
              <a:rPr lang="en-GB" sz="2800" dirty="0"/>
              <a:t>W</a:t>
            </a:r>
            <a:r>
              <a:rPr lang="en-GB" sz="2800" dirty="0" smtClean="0"/>
              <a:t>elding (SMAW)</a:t>
            </a:r>
          </a:p>
          <a:p>
            <a:r>
              <a:rPr lang="en-GB" sz="2800" dirty="0"/>
              <a:t>G</a:t>
            </a:r>
            <a:r>
              <a:rPr lang="en-GB" sz="2800" dirty="0" smtClean="0"/>
              <a:t>as Metal Arc </a:t>
            </a:r>
            <a:r>
              <a:rPr lang="en-GB" sz="2800" dirty="0"/>
              <a:t>W</a:t>
            </a:r>
            <a:r>
              <a:rPr lang="en-GB" sz="2800" dirty="0" smtClean="0"/>
              <a:t>elding (GMAW or MIG</a:t>
            </a:r>
            <a:r>
              <a:rPr lang="en-GB" sz="2800" dirty="0"/>
              <a:t> </a:t>
            </a:r>
            <a:r>
              <a:rPr lang="en-GB" sz="2800" dirty="0" smtClean="0"/>
              <a:t>– MAG)</a:t>
            </a:r>
          </a:p>
          <a:p>
            <a:r>
              <a:rPr lang="en-GB" sz="2800" dirty="0" smtClean="0"/>
              <a:t>Gas Tungsten Arc Welding </a:t>
            </a:r>
            <a:r>
              <a:rPr lang="en-GB" sz="2800" dirty="0"/>
              <a:t>(GTAW or </a:t>
            </a:r>
            <a:r>
              <a:rPr lang="en-GB" sz="2800" dirty="0" smtClean="0"/>
              <a:t>TIG)</a:t>
            </a:r>
          </a:p>
          <a:p>
            <a:r>
              <a:rPr lang="en-US" sz="2800" dirty="0" smtClean="0"/>
              <a:t>Submerged Arc Welding (SAW)</a:t>
            </a:r>
          </a:p>
          <a:p>
            <a:r>
              <a:rPr lang="en-US" sz="2800" dirty="0" smtClean="0"/>
              <a:t>Vertical Automatic Welding Processes (ESW, EGW</a:t>
            </a:r>
            <a:endParaRPr lang="en-GB" sz="2800" dirty="0"/>
          </a:p>
          <a:p>
            <a:r>
              <a:rPr lang="en-GB" sz="2800" dirty="0"/>
              <a:t>P</a:t>
            </a:r>
            <a:r>
              <a:rPr lang="en-GB" sz="2800" dirty="0" smtClean="0"/>
              <a:t>lasma </a:t>
            </a:r>
            <a:r>
              <a:rPr lang="en-GB" sz="2800" dirty="0"/>
              <a:t>A</a:t>
            </a:r>
            <a:r>
              <a:rPr lang="en-GB" sz="2800" dirty="0" smtClean="0"/>
              <a:t>rc </a:t>
            </a:r>
            <a:r>
              <a:rPr lang="en-GB" sz="2800" dirty="0"/>
              <a:t>W</a:t>
            </a:r>
            <a:r>
              <a:rPr lang="en-GB" sz="2800" dirty="0" smtClean="0"/>
              <a:t>elding </a:t>
            </a:r>
            <a:r>
              <a:rPr lang="en-GB" sz="2800" dirty="0"/>
              <a:t>(</a:t>
            </a:r>
            <a:r>
              <a:rPr lang="en-GB" sz="2800" dirty="0" smtClean="0"/>
              <a:t>PAW) </a:t>
            </a:r>
            <a:r>
              <a:rPr lang="en-GB" sz="2800" dirty="0"/>
              <a:t>and </a:t>
            </a:r>
            <a:r>
              <a:rPr lang="en-GB" sz="2800" dirty="0" smtClean="0"/>
              <a:t>cutting (PAC)</a:t>
            </a:r>
          </a:p>
          <a:p>
            <a:pPr marL="0" indent="0">
              <a:buNone/>
            </a:pPr>
            <a:r>
              <a:rPr lang="en-GB" dirty="0" smtClean="0"/>
              <a:t>.</a:t>
            </a: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20</a:t>
            </a:fld>
            <a:endParaRPr lang="fi-FI" dirty="0" smtClean="0"/>
          </a:p>
        </p:txBody>
      </p:sp>
    </p:spTree>
    <p:extLst>
      <p:ext uri="{BB962C8B-B14F-4D97-AF65-F5344CB8AC3E}">
        <p14:creationId xmlns:p14="http://schemas.microsoft.com/office/powerpoint/2010/main" val="22855725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43963" cy="623793"/>
          </a:xfrm>
        </p:spPr>
        <p:txBody>
          <a:bodyPr/>
          <a:lstStyle/>
          <a:p>
            <a:r>
              <a:rPr lang="en-US" dirty="0" smtClean="0"/>
              <a:t>Shielded Metal Arc Welding (SMAW)</a:t>
            </a:r>
            <a:endParaRPr lang="en-GB" dirty="0"/>
          </a:p>
        </p:txBody>
      </p:sp>
      <p:sp>
        <p:nvSpPr>
          <p:cNvPr id="3" name="Content Placeholder 2"/>
          <p:cNvSpPr>
            <a:spLocks noGrp="1"/>
          </p:cNvSpPr>
          <p:nvPr>
            <p:ph idx="1"/>
          </p:nvPr>
        </p:nvSpPr>
        <p:spPr>
          <a:xfrm>
            <a:off x="250825" y="764704"/>
            <a:ext cx="8642350" cy="5544616"/>
          </a:xfrm>
        </p:spPr>
        <p:txBody>
          <a:bodyPr/>
          <a:lstStyle/>
          <a:p>
            <a:pPr marL="0" indent="0">
              <a:buNone/>
            </a:pPr>
            <a:r>
              <a:rPr lang="en-US" sz="1800" b="1" dirty="0" smtClean="0">
                <a:solidFill>
                  <a:srgbClr val="FF0000"/>
                </a:solidFill>
              </a:rPr>
              <a:t>GENERAL DESCRIPTION</a:t>
            </a:r>
            <a:endParaRPr lang="en-GB" sz="1800" b="1" dirty="0" smtClean="0">
              <a:solidFill>
                <a:srgbClr val="FF0000"/>
              </a:solidFill>
            </a:endParaRPr>
          </a:p>
          <a:p>
            <a:pPr marL="0" indent="0">
              <a:buNone/>
            </a:pPr>
            <a:r>
              <a:rPr lang="en-GB" sz="2000" b="1" dirty="0" smtClean="0"/>
              <a:t>SHIELDED </a:t>
            </a:r>
            <a:r>
              <a:rPr lang="en-GB" sz="2000" b="1" dirty="0"/>
              <a:t>METAL ARC </a:t>
            </a:r>
            <a:r>
              <a:rPr lang="en-GB" sz="2000" b="1" dirty="0" smtClean="0"/>
              <a:t>WELDING (SMAW</a:t>
            </a:r>
            <a:r>
              <a:rPr lang="en-GB" sz="2000" b="1" dirty="0"/>
              <a:t>) </a:t>
            </a:r>
            <a:r>
              <a:rPr lang="en-GB" sz="2000" dirty="0"/>
              <a:t>is an arc welding process in which coalescence of metals is produced by heat from an electric arc that is maintained between the tip of a covered electrode and the surface of the base metal in the joint being welded.</a:t>
            </a:r>
          </a:p>
          <a:p>
            <a:pPr marL="0" indent="0">
              <a:buNone/>
            </a:pPr>
            <a:r>
              <a:rPr lang="en-GB" sz="2000" b="1" dirty="0"/>
              <a:t>The core of the covered electrode</a:t>
            </a:r>
            <a:r>
              <a:rPr lang="en-GB" sz="2000" dirty="0"/>
              <a:t> consists of either a solid metal rod </a:t>
            </a:r>
            <a:r>
              <a:rPr lang="en-GB" sz="2000" dirty="0" smtClean="0"/>
              <a:t> </a:t>
            </a:r>
            <a:r>
              <a:rPr lang="en-GB" sz="2000" dirty="0"/>
              <a:t>or cast material or one fabricated by encasing metal powders in a metallic sheath. The core rod conducts the electric current to the arc and provides filler metal for the joint</a:t>
            </a:r>
            <a:r>
              <a:rPr lang="en-GB" sz="2000" dirty="0" smtClean="0"/>
              <a:t>.</a:t>
            </a:r>
          </a:p>
          <a:p>
            <a:pPr marL="0" indent="0">
              <a:buNone/>
            </a:pPr>
            <a:r>
              <a:rPr lang="en-GB" sz="2000" dirty="0" smtClean="0"/>
              <a:t> </a:t>
            </a:r>
            <a:r>
              <a:rPr lang="en-GB" sz="2000" b="1" dirty="0"/>
              <a:t>The primary functions of the electrode covering </a:t>
            </a:r>
            <a:r>
              <a:rPr lang="en-GB" sz="2000" dirty="0"/>
              <a:t>are to provide arc stability and to shield the molten metal from the atmosphere with gases created as the coating decomposes from the heat of the arc</a:t>
            </a:r>
            <a:r>
              <a:rPr lang="en-GB" sz="2000" dirty="0" smtClean="0"/>
              <a:t>. The </a:t>
            </a:r>
            <a:r>
              <a:rPr lang="en-GB" sz="2000" dirty="0"/>
              <a:t>shielding employed, along with other ingredients in the covering and the core wire, largely controls the mechanical properties, chemical composition, and metallurgical structure of the weld </a:t>
            </a:r>
            <a:r>
              <a:rPr lang="en-GB" sz="2000" dirty="0" smtClean="0"/>
              <a:t>metal. </a:t>
            </a:r>
            <a:r>
              <a:rPr lang="en-GB" sz="2000" dirty="0"/>
              <a:t>The composition of the electrode covering varies according to the type of electrode.</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21</a:t>
            </a:fld>
            <a:endParaRPr lang="fi-FI" dirty="0" smtClean="0"/>
          </a:p>
        </p:txBody>
      </p:sp>
    </p:spTree>
    <p:extLst>
      <p:ext uri="{BB962C8B-B14F-4D97-AF65-F5344CB8AC3E}">
        <p14:creationId xmlns:p14="http://schemas.microsoft.com/office/powerpoint/2010/main" val="2592532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50258" cy="623793"/>
          </a:xfrm>
        </p:spPr>
        <p:txBody>
          <a:bodyPr/>
          <a:lstStyle/>
          <a:p>
            <a:r>
              <a:rPr lang="en-US" dirty="0" smtClean="0"/>
              <a:t>SMAW </a:t>
            </a:r>
            <a:r>
              <a:rPr lang="en-US" dirty="0" smtClean="0">
                <a:solidFill>
                  <a:srgbClr val="FF0000"/>
                </a:solidFill>
              </a:rPr>
              <a:t>General View</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22</a:t>
            </a:fld>
            <a:endParaRPr lang="fi-FI" dirty="0" smtClean="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764704"/>
            <a:ext cx="8803390" cy="5040559"/>
          </a:xfrm>
        </p:spPr>
      </p:pic>
    </p:spTree>
    <p:extLst>
      <p:ext uri="{BB962C8B-B14F-4D97-AF65-F5344CB8AC3E}">
        <p14:creationId xmlns:p14="http://schemas.microsoft.com/office/powerpoint/2010/main" val="20406402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06554" cy="623793"/>
          </a:xfrm>
        </p:spPr>
        <p:txBody>
          <a:bodyPr/>
          <a:lstStyle/>
          <a:p>
            <a:r>
              <a:rPr lang="en-US" dirty="0" smtClean="0"/>
              <a:t>SMAW </a:t>
            </a:r>
            <a:r>
              <a:rPr lang="en-US" dirty="0" smtClean="0">
                <a:solidFill>
                  <a:srgbClr val="FF0000"/>
                </a:solidFill>
              </a:rPr>
              <a:t>Principles of Operation</a:t>
            </a:r>
            <a:endParaRPr lang="en-GB" dirty="0"/>
          </a:p>
        </p:txBody>
      </p:sp>
      <p:sp>
        <p:nvSpPr>
          <p:cNvPr id="3" name="Content Placeholder 2"/>
          <p:cNvSpPr>
            <a:spLocks noGrp="1"/>
          </p:cNvSpPr>
          <p:nvPr>
            <p:ph idx="1"/>
          </p:nvPr>
        </p:nvSpPr>
        <p:spPr>
          <a:xfrm>
            <a:off x="179512" y="692696"/>
            <a:ext cx="8642350" cy="5760640"/>
          </a:xfrm>
        </p:spPr>
        <p:txBody>
          <a:bodyPr/>
          <a:lstStyle/>
          <a:p>
            <a:pPr marL="0" indent="0">
              <a:buNone/>
            </a:pPr>
            <a:r>
              <a:rPr lang="en-GB" sz="2200" dirty="0"/>
              <a:t>Welding commences when an electric arc is struck between the tip of the electrode and the work. The intense heat of the arc melts the tip of the electrode and the surface of the </a:t>
            </a:r>
            <a:r>
              <a:rPr lang="en-GB" sz="2200" dirty="0" smtClean="0"/>
              <a:t>work </a:t>
            </a:r>
            <a:r>
              <a:rPr lang="en-GB" sz="2200" dirty="0"/>
              <a:t>close to the arc. Tiny globules of molten metal rapidly form on the tip of the electrode, then transfer through the arc stream into the molten weld pool. In this manner, filler metal is deposited as the electrode is progressively consumed. The arc is moved over the work at an appropriate arc length and travel speed, melting and fusing a portion of the base metal and continuously adding filler metal. Since the arc is one of the hottest of the commercial sources of heat [temperatures above 9000 degrees F(5000 degrees C) have been measured at its </a:t>
            </a:r>
            <a:r>
              <a:rPr lang="en-GB" sz="2200" dirty="0" smtClean="0"/>
              <a:t>centre], </a:t>
            </a:r>
            <a:r>
              <a:rPr lang="en-GB" sz="2200" dirty="0"/>
              <a:t>melting of the base metal takes place almost instantaneously upon arc initiation. If welds are made in either the flat or the </a:t>
            </a:r>
            <a:r>
              <a:rPr lang="en-GB" sz="2200" dirty="0" smtClean="0"/>
              <a:t>horizontal </a:t>
            </a:r>
            <a:r>
              <a:rPr lang="en-GB" sz="2200" dirty="0"/>
              <a:t>position, metal transfer is induced by the force of gravity, gas expansion, electric and electromagnetic forces, and surface tension. For welds in other positions, gravity works against the other forces</a:t>
            </a:r>
            <a:r>
              <a:rPr lang="en-GB" sz="2200" dirty="0" smtClean="0"/>
              <a:t>.</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23</a:t>
            </a:fld>
            <a:endParaRPr lang="fi-FI" dirty="0" smtClean="0"/>
          </a:p>
        </p:txBody>
      </p:sp>
    </p:spTree>
    <p:extLst>
      <p:ext uri="{BB962C8B-B14F-4D97-AF65-F5344CB8AC3E}">
        <p14:creationId xmlns:p14="http://schemas.microsoft.com/office/powerpoint/2010/main" val="22946431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06554" cy="623793"/>
          </a:xfrm>
        </p:spPr>
        <p:txBody>
          <a:bodyPr/>
          <a:lstStyle/>
          <a:p>
            <a:r>
              <a:rPr lang="en-US" dirty="0" smtClean="0"/>
              <a:t>SMAW </a:t>
            </a:r>
            <a:r>
              <a:rPr lang="en-US" dirty="0" smtClean="0">
                <a:solidFill>
                  <a:srgbClr val="FF0000"/>
                </a:solidFill>
              </a:rPr>
              <a:t>Principles of Operation</a:t>
            </a:r>
            <a:endParaRPr lang="en-GB" dirty="0"/>
          </a:p>
        </p:txBody>
      </p:sp>
      <p:sp>
        <p:nvSpPr>
          <p:cNvPr id="3" name="Content Placeholder 2"/>
          <p:cNvSpPr>
            <a:spLocks noGrp="1"/>
          </p:cNvSpPr>
          <p:nvPr>
            <p:ph idx="1"/>
          </p:nvPr>
        </p:nvSpPr>
        <p:spPr>
          <a:xfrm>
            <a:off x="251520" y="692696"/>
            <a:ext cx="8642350" cy="5544616"/>
          </a:xfrm>
        </p:spPr>
        <p:txBody>
          <a:bodyPr/>
          <a:lstStyle/>
          <a:p>
            <a:pPr marL="0" indent="0" algn="just">
              <a:spcBef>
                <a:spcPts val="600"/>
              </a:spcBef>
              <a:spcAft>
                <a:spcPts val="0"/>
              </a:spcAft>
              <a:buNone/>
            </a:pPr>
            <a:r>
              <a:rPr lang="en-GB" sz="2200" b="1" dirty="0" smtClean="0"/>
              <a:t>The </a:t>
            </a:r>
            <a:r>
              <a:rPr lang="en-GB" sz="2200" b="1" dirty="0"/>
              <a:t>sizes and types of electrodes</a:t>
            </a:r>
            <a:r>
              <a:rPr lang="en-GB" sz="2200" dirty="0"/>
              <a:t> for shielded metal arc welding define the arc voltage requirements (within the overall range of 16 to 40 V) and the amperage requirements (within the overall range of 20 to </a:t>
            </a:r>
            <a:r>
              <a:rPr lang="en-GB" sz="2200" i="1" dirty="0"/>
              <a:t>550 </a:t>
            </a:r>
            <a:r>
              <a:rPr lang="en-GB" sz="2200" dirty="0"/>
              <a:t>A). The current may be either alternating or direct, depending upon the electrode being used, but the power source must be able to control the level of current within a reasonable range in order to respond to the complex variables of the welding process itself.</a:t>
            </a:r>
          </a:p>
          <a:p>
            <a:pPr marL="0" indent="0">
              <a:buNone/>
            </a:pPr>
            <a:endParaRPr lang="en-GB" sz="2200" dirty="0" smtClean="0"/>
          </a:p>
          <a:p>
            <a:pPr marL="0" indent="0">
              <a:buNone/>
            </a:pPr>
            <a:r>
              <a:rPr lang="en-GB" sz="2200" b="1" dirty="0" smtClean="0"/>
              <a:t>During </a:t>
            </a:r>
            <a:r>
              <a:rPr lang="en-GB" sz="2200" b="1" dirty="0"/>
              <a:t>welding the current remains constant</a:t>
            </a:r>
            <a:r>
              <a:rPr lang="en-GB" sz="2200" dirty="0"/>
              <a:t>, even if the arc distance and voltage change. The </a:t>
            </a:r>
            <a:r>
              <a:rPr lang="en-GB" sz="2200" dirty="0" smtClean="0"/>
              <a:t>SMAW </a:t>
            </a:r>
            <a:r>
              <a:rPr lang="en-GB" sz="2200" dirty="0"/>
              <a:t>machines have static dropping characteristic. </a:t>
            </a:r>
            <a:endParaRPr lang="en-GB" sz="2200" dirty="0" smtClean="0"/>
          </a:p>
          <a:p>
            <a:pPr marL="0" indent="0">
              <a:buNone/>
            </a:pPr>
            <a:endParaRPr lang="en-GB" sz="2200" dirty="0"/>
          </a:p>
          <a:p>
            <a:pPr marL="0" indent="0">
              <a:buNone/>
            </a:pPr>
            <a:r>
              <a:rPr lang="en-GB" sz="2200" b="1" dirty="0" smtClean="0"/>
              <a:t>The </a:t>
            </a:r>
            <a:r>
              <a:rPr lang="en-GB" sz="2200" b="1" dirty="0" smtClean="0"/>
              <a:t>deposit </a:t>
            </a:r>
            <a:r>
              <a:rPr lang="en-GB" sz="2200" b="1" dirty="0"/>
              <a:t>rate</a:t>
            </a:r>
            <a:r>
              <a:rPr lang="en-GB" sz="2200" dirty="0"/>
              <a:t> is inferior to 1kg/h and the arc time is about 30%, due to the permanent need to change the consumable electrode</a:t>
            </a:r>
            <a:r>
              <a:rPr lang="en-GB" sz="2200" dirty="0" smtClean="0"/>
              <a:t>.</a:t>
            </a:r>
          </a:p>
          <a:p>
            <a:pPr marL="0" indent="0">
              <a:buNone/>
            </a:pPr>
            <a:endParaRPr lang="en-US" sz="2000"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24</a:t>
            </a:fld>
            <a:endParaRPr lang="fi-FI" dirty="0" smtClean="0"/>
          </a:p>
        </p:txBody>
      </p:sp>
    </p:spTree>
    <p:extLst>
      <p:ext uri="{BB962C8B-B14F-4D97-AF65-F5344CB8AC3E}">
        <p14:creationId xmlns:p14="http://schemas.microsoft.com/office/powerpoint/2010/main" val="41260515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SMAW </a:t>
            </a:r>
            <a:r>
              <a:rPr lang="en-US" dirty="0">
                <a:solidFill>
                  <a:srgbClr val="FF0000"/>
                </a:solidFill>
              </a:rPr>
              <a:t>Principles of Operation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b="1" dirty="0" smtClean="0"/>
              <a:t>DCSP</a:t>
            </a:r>
            <a:r>
              <a:rPr lang="en-GB" dirty="0" smtClean="0"/>
              <a:t> (Direct Current Straight Polarity): Increases the weld penetration.</a:t>
            </a:r>
          </a:p>
          <a:p>
            <a:pPr marL="0" indent="0">
              <a:buNone/>
            </a:pPr>
            <a:endParaRPr lang="en-GB" dirty="0" smtClean="0"/>
          </a:p>
          <a:p>
            <a:pPr marL="0" indent="0">
              <a:buNone/>
            </a:pPr>
            <a:r>
              <a:rPr lang="en-GB" b="1" dirty="0" smtClean="0"/>
              <a:t>DCRN</a:t>
            </a:r>
            <a:r>
              <a:rPr lang="en-GB" dirty="0" smtClean="0"/>
              <a:t> </a:t>
            </a:r>
            <a:r>
              <a:rPr lang="en-GB" dirty="0"/>
              <a:t>(Direct Current Reverse Polarity): Causes heat to build up in the electrode, increasing the electrode melting rate and decreasing the depth of the weld</a:t>
            </a:r>
            <a:r>
              <a:rPr lang="en-GB" dirty="0" smtClean="0"/>
              <a:t>.</a:t>
            </a:r>
          </a:p>
          <a:p>
            <a:pPr marL="0" indent="0">
              <a:buNone/>
            </a:pPr>
            <a:endParaRPr lang="en-GB" dirty="0"/>
          </a:p>
          <a:p>
            <a:pPr marL="0" indent="0">
              <a:buNone/>
            </a:pPr>
            <a:r>
              <a:rPr lang="en-GB" b="1" dirty="0" smtClean="0"/>
              <a:t>AC</a:t>
            </a:r>
            <a:r>
              <a:rPr lang="en-GB" dirty="0" smtClean="0"/>
              <a:t> </a:t>
            </a:r>
            <a:r>
              <a:rPr lang="en-GB" dirty="0"/>
              <a:t>(Alternating Current): The resulting heat distribution provides a balance between the melting rate and penetration;</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25</a:t>
            </a:fld>
            <a:endParaRPr lang="fi-FI" dirty="0" smtClean="0"/>
          </a:p>
        </p:txBody>
      </p:sp>
    </p:spTree>
    <p:extLst>
      <p:ext uri="{BB962C8B-B14F-4D97-AF65-F5344CB8AC3E}">
        <p14:creationId xmlns:p14="http://schemas.microsoft.com/office/powerpoint/2010/main" val="4496374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16035" cy="623793"/>
          </a:xfrm>
        </p:spPr>
        <p:txBody>
          <a:bodyPr/>
          <a:lstStyle/>
          <a:p>
            <a:r>
              <a:rPr lang="en-US" dirty="0" smtClean="0"/>
              <a:t>SMAW </a:t>
            </a:r>
            <a:r>
              <a:rPr lang="en-US" dirty="0" smtClean="0">
                <a:solidFill>
                  <a:srgbClr val="FF0000"/>
                </a:solidFill>
              </a:rPr>
              <a:t>Covered Electrodes</a:t>
            </a:r>
            <a:endParaRPr lang="en-GB" dirty="0"/>
          </a:p>
        </p:txBody>
      </p:sp>
      <p:sp>
        <p:nvSpPr>
          <p:cNvPr id="3" name="Content Placeholder 2"/>
          <p:cNvSpPr>
            <a:spLocks noGrp="1"/>
          </p:cNvSpPr>
          <p:nvPr>
            <p:ph idx="1"/>
          </p:nvPr>
        </p:nvSpPr>
        <p:spPr>
          <a:xfrm>
            <a:off x="251520" y="836712"/>
            <a:ext cx="8642350" cy="5256584"/>
          </a:xfrm>
        </p:spPr>
        <p:txBody>
          <a:bodyPr/>
          <a:lstStyle/>
          <a:p>
            <a:pPr marL="0" indent="0" algn="just">
              <a:buNone/>
            </a:pPr>
            <a:r>
              <a:rPr lang="en-GB" sz="2200" b="1" dirty="0" smtClean="0"/>
              <a:t>In addition to </a:t>
            </a:r>
            <a:r>
              <a:rPr lang="en-GB" sz="2200" b="1" dirty="0"/>
              <a:t>establishing the arc and supplying filler metal </a:t>
            </a:r>
            <a:r>
              <a:rPr lang="en-GB" sz="2200" dirty="0"/>
              <a:t>for the weld deposit, the electrode introduces other materials into or around the arc, or both. Depending upon the type of electrode being used, the covering performs one or more of the following functions:</a:t>
            </a:r>
          </a:p>
          <a:p>
            <a:r>
              <a:rPr lang="en-GB" sz="2200" dirty="0"/>
              <a:t>Provides a gas to shield the arc and prevent excessive atmospheric contamination of the molten filler metal.</a:t>
            </a:r>
          </a:p>
          <a:p>
            <a:r>
              <a:rPr lang="en-GB" sz="2200" dirty="0"/>
              <a:t>Provides scavengers, deoxidizers, and fluxing agents to cleanse the weld and prevent excessive grain growth in the weld metal.</a:t>
            </a:r>
          </a:p>
          <a:p>
            <a:r>
              <a:rPr lang="en-GB" sz="2200" dirty="0"/>
              <a:t>Establishes the electrical characteristics of the electrode.</a:t>
            </a:r>
          </a:p>
          <a:p>
            <a:r>
              <a:rPr lang="en-GB" sz="2200" dirty="0"/>
              <a:t>Provides a slag blanket to protect the hot weld metal from the air and enhance the mechanical properties, bead shape, and surface cleanliness of the weld metal.</a:t>
            </a:r>
          </a:p>
          <a:p>
            <a:r>
              <a:rPr lang="en-GB" sz="2200" dirty="0"/>
              <a:t>Provides a means of adding alloying elements to change the mechanical properties of the weld metal.</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26</a:t>
            </a:fld>
            <a:endParaRPr lang="fi-FI" dirty="0" smtClean="0"/>
          </a:p>
        </p:txBody>
      </p:sp>
    </p:spTree>
    <p:extLst>
      <p:ext uri="{BB962C8B-B14F-4D97-AF65-F5344CB8AC3E}">
        <p14:creationId xmlns:p14="http://schemas.microsoft.com/office/powerpoint/2010/main" val="3320745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16035" cy="623793"/>
          </a:xfrm>
        </p:spPr>
        <p:txBody>
          <a:bodyPr/>
          <a:lstStyle/>
          <a:p>
            <a:r>
              <a:rPr lang="en-US" dirty="0" smtClean="0"/>
              <a:t>SMAW </a:t>
            </a:r>
            <a:r>
              <a:rPr lang="en-US" dirty="0" smtClean="0">
                <a:solidFill>
                  <a:srgbClr val="FF0000"/>
                </a:solidFill>
              </a:rPr>
              <a:t>Covered Electrodes</a:t>
            </a:r>
            <a:endParaRPr lang="en-GB" dirty="0"/>
          </a:p>
        </p:txBody>
      </p:sp>
      <p:sp>
        <p:nvSpPr>
          <p:cNvPr id="3" name="Content Placeholder 2"/>
          <p:cNvSpPr>
            <a:spLocks noGrp="1"/>
          </p:cNvSpPr>
          <p:nvPr>
            <p:ph idx="1"/>
          </p:nvPr>
        </p:nvSpPr>
        <p:spPr>
          <a:xfrm>
            <a:off x="251520" y="692696"/>
            <a:ext cx="8642350" cy="5832648"/>
          </a:xfrm>
        </p:spPr>
        <p:txBody>
          <a:bodyPr/>
          <a:lstStyle/>
          <a:p>
            <a:pPr marL="0" indent="0" algn="just">
              <a:buNone/>
            </a:pPr>
            <a:r>
              <a:rPr lang="en-GB" sz="2200" dirty="0"/>
              <a:t>In addition to improving the mechanical properties of the weld metal, </a:t>
            </a:r>
            <a:r>
              <a:rPr lang="en-GB" sz="2200" b="1" dirty="0"/>
              <a:t>electrode coverings can be designed for welding with alternating current (AC)</a:t>
            </a:r>
            <a:r>
              <a:rPr lang="en-GB" sz="2200" dirty="0"/>
              <a:t>. With AC, the welding arc goes out and is </a:t>
            </a:r>
            <a:r>
              <a:rPr lang="en-GB" sz="2200" dirty="0" smtClean="0"/>
              <a:t>re-established </a:t>
            </a:r>
            <a:r>
              <a:rPr lang="en-GB" sz="2200" dirty="0"/>
              <a:t>each time the current reverses its direction. For good arc stability, it is necessary to have a gas in the arc stream that will remain ionized during each reversal of the current. This ionized gas makes possible the </a:t>
            </a:r>
            <a:r>
              <a:rPr lang="en-GB" sz="2200" dirty="0" err="1"/>
              <a:t>reignition</a:t>
            </a:r>
            <a:r>
              <a:rPr lang="en-GB" sz="2200" dirty="0"/>
              <a:t> of the arc. Gases that readily ionize are available from a variety of compounds, including those that contain potassium. It is the incorporation of these compounds in the electrode covering that enables the electrode to operate on AC.</a:t>
            </a:r>
          </a:p>
          <a:p>
            <a:pPr marL="0" indent="0" algn="just">
              <a:buNone/>
            </a:pPr>
            <a:r>
              <a:rPr lang="en-GB" sz="2200" b="1" dirty="0"/>
              <a:t>To increase the deposition rate, the coverings of some carbon and low alloy steel electrodes contain iron powder. </a:t>
            </a:r>
            <a:r>
              <a:rPr lang="en-GB" sz="2200" dirty="0"/>
              <a:t>The iron powder is another source of metal available for deposition, in addition to that obtained from the core of the electrode. The presence of iron powder in the covering also makes more efficient use of the arc energy. Metal powders other than iron are frequently used to alter the mechanical properties of the weld metal.</a:t>
            </a:r>
          </a:p>
          <a:p>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27</a:t>
            </a:fld>
            <a:endParaRPr lang="fi-FI" dirty="0" smtClean="0"/>
          </a:p>
        </p:txBody>
      </p:sp>
    </p:spTree>
    <p:extLst>
      <p:ext uri="{BB962C8B-B14F-4D97-AF65-F5344CB8AC3E}">
        <p14:creationId xmlns:p14="http://schemas.microsoft.com/office/powerpoint/2010/main" val="15010232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94116" cy="623793"/>
          </a:xfrm>
        </p:spPr>
        <p:txBody>
          <a:bodyPr/>
          <a:lstStyle/>
          <a:p>
            <a:r>
              <a:rPr lang="en-US" dirty="0" smtClean="0"/>
              <a:t>SMAW </a:t>
            </a:r>
            <a:r>
              <a:rPr lang="en-US" dirty="0" smtClean="0">
                <a:solidFill>
                  <a:srgbClr val="FF0000"/>
                </a:solidFill>
              </a:rPr>
              <a:t>Arc</a:t>
            </a:r>
            <a:r>
              <a:rPr lang="en-US" dirty="0" smtClean="0"/>
              <a:t> </a:t>
            </a:r>
            <a:r>
              <a:rPr lang="en-US" dirty="0" smtClean="0">
                <a:solidFill>
                  <a:srgbClr val="FF0000"/>
                </a:solidFill>
              </a:rPr>
              <a:t>Shielding</a:t>
            </a:r>
            <a:endParaRPr lang="en-GB" dirty="0"/>
          </a:p>
        </p:txBody>
      </p:sp>
      <p:sp>
        <p:nvSpPr>
          <p:cNvPr id="3" name="Content Placeholder 2"/>
          <p:cNvSpPr>
            <a:spLocks noGrp="1"/>
          </p:cNvSpPr>
          <p:nvPr>
            <p:ph idx="1"/>
          </p:nvPr>
        </p:nvSpPr>
        <p:spPr>
          <a:xfrm>
            <a:off x="179512" y="692696"/>
            <a:ext cx="8642350" cy="5832648"/>
          </a:xfrm>
        </p:spPr>
        <p:txBody>
          <a:bodyPr/>
          <a:lstStyle/>
          <a:p>
            <a:pPr marL="0" indent="0">
              <a:buNone/>
            </a:pPr>
            <a:r>
              <a:rPr lang="en-GB" sz="2200" dirty="0" smtClean="0"/>
              <a:t>THE </a:t>
            </a:r>
            <a:r>
              <a:rPr lang="en-GB" sz="2200" dirty="0"/>
              <a:t>ARC SHIELDING action is essentially the same for all electrodes, but the specific method of shielding and the volume of slag produced vary from type to type. </a:t>
            </a:r>
            <a:r>
              <a:rPr lang="en-GB" sz="2200" b="1" dirty="0"/>
              <a:t>The bulk of the covering materials on some electrodes is converted to gas </a:t>
            </a:r>
            <a:r>
              <a:rPr lang="en-GB" sz="2200" dirty="0"/>
              <a:t>by the heat of the arc, and only a small amount of slag is produced. </a:t>
            </a:r>
            <a:r>
              <a:rPr lang="en-GB" sz="2200" dirty="0" smtClean="0"/>
              <a:t>Weld </a:t>
            </a:r>
            <a:r>
              <a:rPr lang="en-GB" sz="2200" dirty="0"/>
              <a:t>metal from such electrodes can be identified by the incomplete or light layer of slag which covers the bead.</a:t>
            </a:r>
          </a:p>
          <a:p>
            <a:pPr marL="0" indent="0">
              <a:buNone/>
            </a:pPr>
            <a:r>
              <a:rPr lang="en-GB" sz="2200" dirty="0"/>
              <a:t>For electrodes at the other extreme, </a:t>
            </a:r>
            <a:r>
              <a:rPr lang="en-GB" sz="2200" b="1" dirty="0"/>
              <a:t>the bulk of the covering is converted to slag by the heat of the arc</a:t>
            </a:r>
            <a:r>
              <a:rPr lang="en-GB" sz="2200" dirty="0"/>
              <a:t>, and only a small volume of shielding gas is produced. The tiny globules of metal being transferred across the arc are entirely coated with a thin film of molten slag. This molten slag floats to the surface of the weld puddle because it is lighter than the metal. The slag solidifies after the weld metal has solidified. Welds made with these electrodes are identified by the heavy slag deposits that completely cover the weld beads. Between these extremes is a wide variety of electrode types, each with a different combination of gas and slag shielding.</a:t>
            </a:r>
          </a:p>
          <a:p>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28</a:t>
            </a:fld>
            <a:endParaRPr lang="fi-FI" dirty="0" smtClean="0"/>
          </a:p>
        </p:txBody>
      </p:sp>
    </p:spTree>
    <p:extLst>
      <p:ext uri="{BB962C8B-B14F-4D97-AF65-F5344CB8AC3E}">
        <p14:creationId xmlns:p14="http://schemas.microsoft.com/office/powerpoint/2010/main" val="6036488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94116" cy="623793"/>
          </a:xfrm>
        </p:spPr>
        <p:txBody>
          <a:bodyPr/>
          <a:lstStyle/>
          <a:p>
            <a:r>
              <a:rPr lang="en-US" dirty="0" smtClean="0"/>
              <a:t>SMAW </a:t>
            </a:r>
            <a:r>
              <a:rPr lang="en-US" dirty="0" smtClean="0">
                <a:solidFill>
                  <a:srgbClr val="FF0000"/>
                </a:solidFill>
              </a:rPr>
              <a:t>Arc Shielding</a:t>
            </a:r>
            <a:endParaRPr lang="en-GB" dirty="0"/>
          </a:p>
        </p:txBody>
      </p:sp>
      <p:sp>
        <p:nvSpPr>
          <p:cNvPr id="3" name="Content Placeholder 2"/>
          <p:cNvSpPr>
            <a:spLocks noGrp="1"/>
          </p:cNvSpPr>
          <p:nvPr>
            <p:ph idx="1"/>
          </p:nvPr>
        </p:nvSpPr>
        <p:spPr>
          <a:xfrm>
            <a:off x="250825" y="1052514"/>
            <a:ext cx="8642350" cy="5112790"/>
          </a:xfrm>
        </p:spPr>
        <p:txBody>
          <a:bodyPr/>
          <a:lstStyle/>
          <a:p>
            <a:pPr marL="0" indent="0">
              <a:spcAft>
                <a:spcPts val="0"/>
              </a:spcAft>
              <a:buNone/>
            </a:pPr>
            <a:r>
              <a:rPr lang="en-GB" b="1" dirty="0"/>
              <a:t>Variations in the amount of slag and gas </a:t>
            </a:r>
            <a:r>
              <a:rPr lang="en-GB" dirty="0"/>
              <a:t>shielding also influence the welding characteristics of covered electrodes. Electrodes which produce a </a:t>
            </a:r>
            <a:r>
              <a:rPr lang="en-GB" b="1" dirty="0"/>
              <a:t>heavy slag </a:t>
            </a:r>
            <a:r>
              <a:rPr lang="en-GB" dirty="0"/>
              <a:t>can carry </a:t>
            </a:r>
            <a:r>
              <a:rPr lang="en-GB" b="1" dirty="0"/>
              <a:t>high amperage and provide high deposition rates</a:t>
            </a:r>
            <a:r>
              <a:rPr lang="en-GB" dirty="0"/>
              <a:t>, making them ideal for heavy weldments in the flat position. Electrodes which produce a </a:t>
            </a:r>
            <a:r>
              <a:rPr lang="en-GB" b="1" dirty="0"/>
              <a:t>light slag layer are used with lower amperage</a:t>
            </a:r>
            <a:r>
              <a:rPr lang="en-GB" dirty="0"/>
              <a:t> and provide lower deposition rates. These electrodes produce a smaller weld pool and are suitable for making welds in all positions. </a:t>
            </a:r>
            <a:endParaRPr lang="en-GB" dirty="0" smtClean="0"/>
          </a:p>
          <a:p>
            <a:pPr marL="0" indent="0">
              <a:buNone/>
            </a:pPr>
            <a:endParaRPr lang="en-GB" dirty="0" smtClean="0"/>
          </a:p>
          <a:p>
            <a:pPr marL="0" indent="0">
              <a:buNone/>
            </a:pPr>
            <a:r>
              <a:rPr lang="en-GB" dirty="0" smtClean="0">
                <a:solidFill>
                  <a:srgbClr val="C00000"/>
                </a:solidFill>
              </a:rPr>
              <a:t>Because </a:t>
            </a:r>
            <a:r>
              <a:rPr lang="en-GB" dirty="0">
                <a:solidFill>
                  <a:srgbClr val="C00000"/>
                </a:solidFill>
              </a:rPr>
              <a:t>of the differences in their welding characteristics, one type of covered electrode usually will be best suited for a given application.</a:t>
            </a: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29</a:t>
            </a:fld>
            <a:endParaRPr lang="fi-FI" dirty="0" smtClean="0"/>
          </a:p>
        </p:txBody>
      </p:sp>
    </p:spTree>
    <p:extLst>
      <p:ext uri="{BB962C8B-B14F-4D97-AF65-F5344CB8AC3E}">
        <p14:creationId xmlns:p14="http://schemas.microsoft.com/office/powerpoint/2010/main" val="31615628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18600" cy="623793"/>
          </a:xfrm>
        </p:spPr>
        <p:txBody>
          <a:bodyPr/>
          <a:lstStyle/>
          <a:p>
            <a:r>
              <a:rPr lang="en-US" dirty="0" smtClean="0"/>
              <a:t>Advantages over fasteners</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a:t>
            </a:fld>
            <a:endParaRPr lang="fi-FI" dirty="0" smtClean="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836712"/>
            <a:ext cx="6912768" cy="52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0476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792026" cy="620688"/>
          </a:xfrm>
        </p:spPr>
        <p:txBody>
          <a:bodyPr/>
          <a:lstStyle/>
          <a:p>
            <a:r>
              <a:rPr lang="en-US" dirty="0" smtClean="0"/>
              <a:t>SMAW </a:t>
            </a:r>
            <a:r>
              <a:rPr lang="en-GB" dirty="0" smtClean="0">
                <a:solidFill>
                  <a:srgbClr val="FF0000"/>
                </a:solidFill>
              </a:rPr>
              <a:t>Capabilities and  Limitations</a:t>
            </a:r>
            <a:r>
              <a:rPr lang="en-GB" dirty="0"/>
              <a:t/>
            </a:r>
            <a:br>
              <a:rPr lang="en-GB" dirty="0"/>
            </a:br>
            <a:endParaRPr lang="en-GB" dirty="0"/>
          </a:p>
        </p:txBody>
      </p:sp>
      <p:sp>
        <p:nvSpPr>
          <p:cNvPr id="3" name="Content Placeholder 2"/>
          <p:cNvSpPr>
            <a:spLocks noGrp="1"/>
          </p:cNvSpPr>
          <p:nvPr>
            <p:ph idx="1"/>
          </p:nvPr>
        </p:nvSpPr>
        <p:spPr>
          <a:xfrm>
            <a:off x="251520" y="836712"/>
            <a:ext cx="8642350" cy="5616624"/>
          </a:xfrm>
        </p:spPr>
        <p:txBody>
          <a:bodyPr/>
          <a:lstStyle/>
          <a:p>
            <a:pPr marL="0" indent="0">
              <a:buNone/>
            </a:pPr>
            <a:r>
              <a:rPr lang="en-GB" sz="2000" dirty="0" smtClean="0"/>
              <a:t>SHIELDED </a:t>
            </a:r>
            <a:r>
              <a:rPr lang="en-GB" sz="2000" dirty="0"/>
              <a:t>METAL ARC </a:t>
            </a:r>
            <a:r>
              <a:rPr lang="en-GB" sz="2000" dirty="0" smtClean="0"/>
              <a:t>WELDING is </a:t>
            </a:r>
            <a:r>
              <a:rPr lang="en-GB" sz="2000" dirty="0"/>
              <a:t>one of the most widely used processes, particularly for short welds in production, maintenance and repair work, and for field construction</a:t>
            </a:r>
            <a:r>
              <a:rPr lang="en-GB" sz="2000" dirty="0" smtClean="0"/>
              <a:t>.</a:t>
            </a:r>
          </a:p>
          <a:p>
            <a:pPr marL="0" indent="0">
              <a:buNone/>
            </a:pPr>
            <a:r>
              <a:rPr lang="en-GB" sz="2000" dirty="0" smtClean="0"/>
              <a:t> </a:t>
            </a:r>
            <a:r>
              <a:rPr lang="en-GB" sz="2000" dirty="0" smtClean="0">
                <a:solidFill>
                  <a:srgbClr val="FF0000"/>
                </a:solidFill>
              </a:rPr>
              <a:t>Advantages</a:t>
            </a:r>
            <a:r>
              <a:rPr lang="en-GB" sz="2000" dirty="0" smtClean="0"/>
              <a:t>:</a:t>
            </a:r>
          </a:p>
          <a:p>
            <a:pPr marL="457200" indent="-457200">
              <a:buFont typeface="+mj-lt"/>
              <a:buAutoNum type="arabicPeriod"/>
            </a:pPr>
            <a:r>
              <a:rPr lang="en-GB" sz="1800" dirty="0" smtClean="0"/>
              <a:t>The </a:t>
            </a:r>
            <a:r>
              <a:rPr lang="en-GB" sz="1800" dirty="0"/>
              <a:t>equipment is relatively simple, inexpensive, and portable.</a:t>
            </a:r>
          </a:p>
          <a:p>
            <a:pPr marL="457200" indent="-457200">
              <a:buFont typeface="+mj-lt"/>
              <a:buAutoNum type="arabicPeriod"/>
            </a:pPr>
            <a:r>
              <a:rPr lang="en-GB" sz="1800" dirty="0" smtClean="0"/>
              <a:t>The </a:t>
            </a:r>
            <a:r>
              <a:rPr lang="en-GB" sz="1800" dirty="0"/>
              <a:t>filler metal, and the means of protecting it and the weld metal from harmful oxidation during welding, are provided by the covered electrode.</a:t>
            </a:r>
          </a:p>
          <a:p>
            <a:pPr marL="457200" indent="-457200">
              <a:buFont typeface="+mj-lt"/>
              <a:buAutoNum type="arabicPeriod"/>
            </a:pPr>
            <a:r>
              <a:rPr lang="en-GB" sz="1800" dirty="0" smtClean="0"/>
              <a:t>Auxiliary </a:t>
            </a:r>
            <a:r>
              <a:rPr lang="en-GB" sz="1800" dirty="0"/>
              <a:t>gas shielding or granular flux is not required.</a:t>
            </a:r>
          </a:p>
          <a:p>
            <a:pPr marL="457200" indent="-457200">
              <a:buFont typeface="+mj-lt"/>
              <a:buAutoNum type="arabicPeriod"/>
            </a:pPr>
            <a:r>
              <a:rPr lang="en-GB" sz="1800" dirty="0" smtClean="0"/>
              <a:t>The </a:t>
            </a:r>
            <a:r>
              <a:rPr lang="en-GB" sz="1800" dirty="0"/>
              <a:t>process is less sensitive to wind </a:t>
            </a:r>
            <a:r>
              <a:rPr lang="en-GB" sz="1800" dirty="0" smtClean="0"/>
              <a:t> </a:t>
            </a:r>
            <a:r>
              <a:rPr lang="en-GB" sz="1800" dirty="0"/>
              <a:t>than gas shielded arc welding processes.</a:t>
            </a:r>
          </a:p>
          <a:p>
            <a:pPr marL="457200" indent="-457200">
              <a:buFont typeface="+mj-lt"/>
              <a:buAutoNum type="arabicPeriod"/>
            </a:pPr>
            <a:r>
              <a:rPr lang="en-GB" sz="1800" dirty="0" smtClean="0"/>
              <a:t>It </a:t>
            </a:r>
            <a:r>
              <a:rPr lang="en-GB" sz="1800" dirty="0"/>
              <a:t>can be used in areas of limited access.</a:t>
            </a:r>
          </a:p>
          <a:p>
            <a:pPr marL="457200" indent="-457200">
              <a:buFont typeface="+mj-lt"/>
              <a:buAutoNum type="arabicPeriod"/>
            </a:pPr>
            <a:r>
              <a:rPr lang="en-GB" sz="1800" dirty="0" smtClean="0"/>
              <a:t>The </a:t>
            </a:r>
            <a:r>
              <a:rPr lang="en-GB" sz="1800" dirty="0"/>
              <a:t>process is suitable for most of the commonly used metals and alloys.</a:t>
            </a:r>
          </a:p>
          <a:p>
            <a:pPr marL="0" indent="0">
              <a:buNone/>
            </a:pPr>
            <a:r>
              <a:rPr lang="en-US" sz="2000" dirty="0" smtClean="0">
                <a:solidFill>
                  <a:srgbClr val="FF0000"/>
                </a:solidFill>
              </a:rPr>
              <a:t>Disadvantages</a:t>
            </a:r>
          </a:p>
          <a:p>
            <a:pPr marL="342900" indent="-342900" fontAlgn="ctr">
              <a:buFont typeface="+mj-lt"/>
              <a:buAutoNum type="arabicPeriod"/>
            </a:pPr>
            <a:r>
              <a:rPr lang="en-GB" sz="1800" dirty="0"/>
              <a:t>Lower consumable efficiency (waste is produced)</a:t>
            </a:r>
          </a:p>
          <a:p>
            <a:pPr marL="342900" indent="-342900" fontAlgn="ctr">
              <a:buFont typeface="+mj-lt"/>
              <a:buAutoNum type="arabicPeriod"/>
            </a:pPr>
            <a:r>
              <a:rPr lang="en-GB" sz="1800" dirty="0"/>
              <a:t>Difficult to use on thin materials</a:t>
            </a:r>
          </a:p>
          <a:p>
            <a:pPr marL="342900" indent="-342900" fontAlgn="ctr">
              <a:buFont typeface="+mj-lt"/>
              <a:buAutoNum type="arabicPeriod"/>
            </a:pPr>
            <a:r>
              <a:rPr lang="en-GB" sz="1800" dirty="0"/>
              <a:t>High operator skill required</a:t>
            </a:r>
          </a:p>
          <a:p>
            <a:pPr marL="457200" indent="-457200">
              <a:buFont typeface="+mj-lt"/>
              <a:buAutoNum type="arabicPeriod"/>
            </a:pPr>
            <a:endParaRPr lang="en-GB" sz="2000"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30</a:t>
            </a:fld>
            <a:endParaRPr lang="fi-FI" dirty="0" smtClean="0"/>
          </a:p>
        </p:txBody>
      </p:sp>
    </p:spTree>
    <p:extLst>
      <p:ext uri="{BB962C8B-B14F-4D97-AF65-F5344CB8AC3E}">
        <p14:creationId xmlns:p14="http://schemas.microsoft.com/office/powerpoint/2010/main" val="3811604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35545" cy="623793"/>
          </a:xfrm>
        </p:spPr>
        <p:txBody>
          <a:bodyPr/>
          <a:lstStyle/>
          <a:p>
            <a:r>
              <a:rPr lang="en-US" dirty="0" smtClean="0"/>
              <a:t>SMAW </a:t>
            </a:r>
            <a:r>
              <a:rPr lang="en-US" dirty="0" smtClean="0">
                <a:solidFill>
                  <a:srgbClr val="FF0000"/>
                </a:solidFill>
              </a:rPr>
              <a:t>Capabilities and Limitation</a:t>
            </a:r>
            <a:endParaRPr lang="en-GB" dirty="0"/>
          </a:p>
        </p:txBody>
      </p:sp>
      <p:sp>
        <p:nvSpPr>
          <p:cNvPr id="3" name="Content Placeholder 2"/>
          <p:cNvSpPr>
            <a:spLocks noGrp="1"/>
          </p:cNvSpPr>
          <p:nvPr>
            <p:ph idx="1"/>
          </p:nvPr>
        </p:nvSpPr>
        <p:spPr>
          <a:xfrm>
            <a:off x="251520" y="836712"/>
            <a:ext cx="8642350" cy="5400600"/>
          </a:xfrm>
        </p:spPr>
        <p:txBody>
          <a:bodyPr/>
          <a:lstStyle/>
          <a:p>
            <a:pPr marL="0" indent="0">
              <a:buNone/>
            </a:pPr>
            <a:r>
              <a:rPr lang="en-GB" sz="2200" b="1" dirty="0"/>
              <a:t>SMAW electrodes are available to weld carbon and low alloy steels, stainless steels, cast irons, copper, and nickel and their alloys, and for some </a:t>
            </a:r>
            <a:r>
              <a:rPr lang="en-GB" sz="2200" b="1" dirty="0" smtClean="0"/>
              <a:t>aluminium </a:t>
            </a:r>
            <a:r>
              <a:rPr lang="en-GB" sz="2200" b="1" dirty="0"/>
              <a:t>applications. </a:t>
            </a:r>
            <a:r>
              <a:rPr lang="en-GB" sz="2200" dirty="0"/>
              <a:t>Low melting metals, such as lead, tin, and zinc, and their alloys, are not welded with SMAW because the intense heat of the arc is too high for them. SMAW is not suitable for reactive metals such as titanium, zirconium, tantalum, and columbium because the shielding provided is inadequate to prevent oxygen contamination of the weld.</a:t>
            </a:r>
          </a:p>
          <a:p>
            <a:pPr marL="0" indent="0">
              <a:buNone/>
            </a:pPr>
            <a:r>
              <a:rPr lang="en-GB" sz="2200" dirty="0"/>
              <a:t>Covered electrodes are produced in lengths of 9 to 18 in. (230 to 460 mm). </a:t>
            </a:r>
            <a:r>
              <a:rPr lang="en-GB" sz="2200" dirty="0" smtClean="0"/>
              <a:t>The </a:t>
            </a:r>
            <a:r>
              <a:rPr lang="en-GB" sz="2200" dirty="0"/>
              <a:t>amount of current that can be </a:t>
            </a:r>
            <a:r>
              <a:rPr lang="en-GB" sz="2200" dirty="0" smtClean="0"/>
              <a:t>used </a:t>
            </a:r>
            <a:r>
              <a:rPr lang="en-GB" sz="2200" dirty="0"/>
              <a:t>is limited by the electrical resistance of the core wire. Excessive amperage overheats the electrode and breaks down the covering. This, in turn, changes the arc characteristics and the shielding that is obtained. Because of this limitation, deposition rates are generally lower than for a welding process such as GMAW(Gas Metal Arc Welding)</a:t>
            </a:r>
            <a:r>
              <a:rPr lang="en-GB" sz="2000" dirty="0"/>
              <a:t>.</a:t>
            </a:r>
          </a:p>
          <a:p>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31</a:t>
            </a:fld>
            <a:endParaRPr lang="fi-FI" dirty="0" smtClean="0"/>
          </a:p>
        </p:txBody>
      </p:sp>
    </p:spTree>
    <p:extLst>
      <p:ext uri="{BB962C8B-B14F-4D97-AF65-F5344CB8AC3E}">
        <p14:creationId xmlns:p14="http://schemas.microsoft.com/office/powerpoint/2010/main" val="29951420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97374" cy="623793"/>
          </a:xfrm>
        </p:spPr>
        <p:txBody>
          <a:bodyPr/>
          <a:lstStyle/>
          <a:p>
            <a:r>
              <a:rPr lang="en-US" dirty="0" smtClean="0"/>
              <a:t>Gas Metal Arc Welding (GMAW)  </a:t>
            </a:r>
            <a:r>
              <a:rPr lang="en-US" dirty="0" smtClean="0">
                <a:solidFill>
                  <a:srgbClr val="FF0000"/>
                </a:solidFill>
              </a:rPr>
              <a:t>General</a:t>
            </a:r>
            <a:endParaRPr lang="en-GB" dirty="0">
              <a:solidFill>
                <a:srgbClr val="FF0000"/>
              </a:solidFill>
            </a:endParaRPr>
          </a:p>
        </p:txBody>
      </p:sp>
      <p:sp>
        <p:nvSpPr>
          <p:cNvPr id="3" name="Content Placeholder 2"/>
          <p:cNvSpPr>
            <a:spLocks noGrp="1"/>
          </p:cNvSpPr>
          <p:nvPr>
            <p:ph idx="1"/>
          </p:nvPr>
        </p:nvSpPr>
        <p:spPr>
          <a:xfrm>
            <a:off x="250825" y="1052514"/>
            <a:ext cx="8642350" cy="5400822"/>
          </a:xfrm>
        </p:spPr>
        <p:txBody>
          <a:bodyPr/>
          <a:lstStyle/>
          <a:p>
            <a:r>
              <a:rPr lang="en-US" b="1" dirty="0" smtClean="0">
                <a:solidFill>
                  <a:srgbClr val="FF0000"/>
                </a:solidFill>
              </a:rPr>
              <a:t>Gas Metal Arc Welding (GMAW)</a:t>
            </a:r>
            <a:r>
              <a:rPr lang="en-US" dirty="0" smtClean="0"/>
              <a:t>, also known as Metal Inert Gas (MIG) welding, is a welding process in which a low-voltage (18-40V) and high current (60-500A) electric arc is </a:t>
            </a:r>
            <a:r>
              <a:rPr lang="en-US" dirty="0"/>
              <a:t>f</a:t>
            </a:r>
            <a:r>
              <a:rPr lang="en-US" dirty="0" smtClean="0"/>
              <a:t>ormed between a consumable wire electrode and the workpiece metals, heating them and causing them to melt and join.</a:t>
            </a:r>
          </a:p>
          <a:p>
            <a:r>
              <a:rPr lang="en-US" dirty="0" smtClean="0"/>
              <a:t>Along with the wire electrode, a shielding gas is fed through the welding gun, which shields the process from contaminated by the air.</a:t>
            </a:r>
          </a:p>
          <a:p>
            <a:r>
              <a:rPr lang="en-US" dirty="0" smtClean="0"/>
              <a:t>A constant voltage, direct current power source is most commonly used by GMAW.</a:t>
            </a:r>
          </a:p>
          <a:p>
            <a:r>
              <a:rPr lang="en-US" dirty="0" smtClean="0"/>
              <a:t>There are four primary methods of metal transfer in GMAW called: globular, dip or short-circuiting, spray and pulsed spray, each of which has advantages and limitations.</a:t>
            </a: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32</a:t>
            </a:fld>
            <a:endParaRPr lang="fi-FI" dirty="0" smtClean="0"/>
          </a:p>
        </p:txBody>
      </p:sp>
    </p:spTree>
    <p:extLst>
      <p:ext uri="{BB962C8B-B14F-4D97-AF65-F5344CB8AC3E}">
        <p14:creationId xmlns:p14="http://schemas.microsoft.com/office/powerpoint/2010/main" val="726594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97276" cy="623793"/>
          </a:xfrm>
        </p:spPr>
        <p:txBody>
          <a:bodyPr/>
          <a:lstStyle/>
          <a:p>
            <a:r>
              <a:rPr lang="en-US" dirty="0" smtClean="0"/>
              <a:t>GMAW – </a:t>
            </a:r>
            <a:r>
              <a:rPr lang="en-US" dirty="0" smtClean="0">
                <a:solidFill>
                  <a:srgbClr val="FF0000"/>
                </a:solidFill>
              </a:rPr>
              <a:t>General view</a:t>
            </a:r>
            <a:r>
              <a:rPr lang="en-US" dirty="0" smtClean="0"/>
              <a:t> </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836712"/>
            <a:ext cx="6120680" cy="5511706"/>
          </a:xfrm>
        </p:spPr>
      </p:pic>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33</a:t>
            </a:fld>
            <a:endParaRPr lang="fi-FI" dirty="0" smtClean="0"/>
          </a:p>
        </p:txBody>
      </p:sp>
    </p:spTree>
    <p:extLst>
      <p:ext uri="{BB962C8B-B14F-4D97-AF65-F5344CB8AC3E}">
        <p14:creationId xmlns:p14="http://schemas.microsoft.com/office/powerpoint/2010/main" val="5730623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00464" cy="623793"/>
          </a:xfrm>
        </p:spPr>
        <p:txBody>
          <a:bodyPr/>
          <a:lstStyle/>
          <a:p>
            <a:r>
              <a:rPr lang="en-US" dirty="0" smtClean="0"/>
              <a:t>GMAW – </a:t>
            </a:r>
            <a:r>
              <a:rPr lang="en-US" dirty="0" smtClean="0">
                <a:solidFill>
                  <a:srgbClr val="FF0000"/>
                </a:solidFill>
              </a:rPr>
              <a:t>Welding torches</a:t>
            </a:r>
            <a:endParaRPr lang="en-GB"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34</a:t>
            </a:fld>
            <a:endParaRPr lang="fi-FI" dirty="0" smtClean="0"/>
          </a:p>
        </p:txBody>
      </p:sp>
      <p:sp>
        <p:nvSpPr>
          <p:cNvPr id="3" name="Content Placeholder 2"/>
          <p:cNvSpPr>
            <a:spLocks noGrp="1"/>
          </p:cNvSpPr>
          <p:nvPr>
            <p:ph idx="1"/>
          </p:nvPr>
        </p:nvSpPr>
        <p:spPr>
          <a:xfrm>
            <a:off x="107504" y="692696"/>
            <a:ext cx="4536504" cy="5616624"/>
          </a:xfrm>
        </p:spPr>
        <p:txBody>
          <a:bodyPr/>
          <a:lstStyle/>
          <a:p>
            <a:r>
              <a:rPr lang="en-US" sz="2200" dirty="0" smtClean="0"/>
              <a:t>The typical GMAW gun has a number of key parts as: a control switch, a contact tip, a power cable, a gas nozzle, an electrode conduit and liner and a gas pipe.</a:t>
            </a:r>
          </a:p>
          <a:p>
            <a:r>
              <a:rPr lang="en-US" sz="2200" dirty="0" smtClean="0"/>
              <a:t>The control switch or trigger when pressed initiates the wire feed, the electric power and the shielding gas flow, causing an electric arc to be stuck.</a:t>
            </a:r>
          </a:p>
          <a:p>
            <a:r>
              <a:rPr lang="en-US" sz="2200" dirty="0" smtClean="0"/>
              <a:t>The gas nozzle is used to evenly direct the shielding gas into the welding zone; if the flow is not appropriate, it may not provide adequate protection of the weld area.</a:t>
            </a:r>
            <a:endParaRPr lang="en-GB" sz="2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463" y="1124744"/>
            <a:ext cx="4220060" cy="4176464"/>
          </a:xfrm>
          <a:prstGeom prst="rect">
            <a:avLst/>
          </a:prstGeom>
        </p:spPr>
      </p:pic>
    </p:spTree>
    <p:extLst>
      <p:ext uri="{BB962C8B-B14F-4D97-AF65-F5344CB8AC3E}">
        <p14:creationId xmlns:p14="http://schemas.microsoft.com/office/powerpoint/2010/main" val="25747791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800" cy="623793"/>
          </a:xfrm>
        </p:spPr>
        <p:txBody>
          <a:bodyPr/>
          <a:lstStyle/>
          <a:p>
            <a:r>
              <a:rPr lang="en-US" dirty="0" smtClean="0"/>
              <a:t>GMAW – </a:t>
            </a:r>
            <a:r>
              <a:rPr lang="en-US" dirty="0" smtClean="0">
                <a:solidFill>
                  <a:srgbClr val="FF0000"/>
                </a:solidFill>
              </a:rPr>
              <a:t>Modes of Metal Transfer</a:t>
            </a:r>
            <a:endParaRPr lang="en-GB"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35</a:t>
            </a:fld>
            <a:endParaRPr lang="fi-FI" dirty="0" smtClean="0"/>
          </a:p>
        </p:txBody>
      </p:sp>
      <p:sp>
        <p:nvSpPr>
          <p:cNvPr id="8" name="Content Placeholder 7"/>
          <p:cNvSpPr>
            <a:spLocks noGrp="1"/>
          </p:cNvSpPr>
          <p:nvPr>
            <p:ph idx="1"/>
          </p:nvPr>
        </p:nvSpPr>
        <p:spPr>
          <a:xfrm>
            <a:off x="179512" y="908720"/>
            <a:ext cx="8642350" cy="5112790"/>
          </a:xfrm>
        </p:spPr>
        <p:txBody>
          <a:bodyPr/>
          <a:lstStyle/>
          <a:p>
            <a:pPr marL="0" lvl="0" indent="0" rtl="0">
              <a:buNone/>
            </a:pPr>
            <a:r>
              <a:rPr lang="en-US" sz="2800" b="1" dirty="0" smtClean="0">
                <a:solidFill>
                  <a:srgbClr val="FF0000"/>
                </a:solidFill>
              </a:rPr>
              <a:t>Globular Transfer </a:t>
            </a:r>
            <a:endParaRPr lang="en-GB" sz="2800" dirty="0">
              <a:solidFill>
                <a:srgbClr val="FF0000"/>
              </a:solidFill>
            </a:endParaRPr>
          </a:p>
          <a:p>
            <a:pPr lvl="1" rtl="0">
              <a:buClr>
                <a:schemeClr val="accent1"/>
              </a:buClr>
              <a:buFont typeface="Arial" pitchFamily="34" charset="0"/>
              <a:buChar char="•"/>
            </a:pPr>
            <a:r>
              <a:rPr lang="en-US" sz="2800" dirty="0" smtClean="0"/>
              <a:t>It is characterized by a drop size with a diameter  greater than the electrode itself.</a:t>
            </a:r>
            <a:endParaRPr lang="en-GB" sz="2800" dirty="0"/>
          </a:p>
          <a:p>
            <a:pPr lvl="1" rtl="0">
              <a:buClr>
                <a:schemeClr val="accent1"/>
              </a:buClr>
              <a:buFont typeface="Arial" pitchFamily="34" charset="0"/>
              <a:buChar char="•"/>
            </a:pPr>
            <a:r>
              <a:rPr lang="en-US" sz="2800" dirty="0" smtClean="0"/>
              <a:t>The droplet detach when its weight exceeds the surface tension of the molten metal that holds the drop to the electrode tip.</a:t>
            </a:r>
            <a:endParaRPr lang="en-GB" sz="2800" dirty="0"/>
          </a:p>
          <a:p>
            <a:pPr lvl="1" rtl="0">
              <a:buClr>
                <a:schemeClr val="accent1"/>
              </a:buClr>
              <a:buFont typeface="Arial" pitchFamily="34" charset="0"/>
              <a:buChar char="•"/>
            </a:pPr>
            <a:r>
              <a:rPr lang="en-US" sz="2800" dirty="0" smtClean="0"/>
              <a:t>It takes place with a positive electrode (DCRP) when the current is relatively low regardless of the type of shielding gas.</a:t>
            </a:r>
            <a:endParaRPr lang="en-GB" sz="2800" dirty="0"/>
          </a:p>
          <a:p>
            <a:pPr lvl="1" rtl="0">
              <a:buClr>
                <a:schemeClr val="accent1"/>
              </a:buClr>
              <a:buFont typeface="Arial" pitchFamily="34" charset="0"/>
              <a:buChar char="•"/>
            </a:pPr>
            <a:r>
              <a:rPr lang="en-US" sz="2800" dirty="0" smtClean="0"/>
              <a:t>The molten drop grows in size from its lowest value with increasing current.</a:t>
            </a:r>
            <a:endParaRPr lang="en-GB" sz="2800" dirty="0"/>
          </a:p>
        </p:txBody>
      </p:sp>
    </p:spTree>
    <p:extLst>
      <p:ext uri="{BB962C8B-B14F-4D97-AF65-F5344CB8AC3E}">
        <p14:creationId xmlns:p14="http://schemas.microsoft.com/office/powerpoint/2010/main" val="33288243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800" cy="623793"/>
          </a:xfrm>
        </p:spPr>
        <p:txBody>
          <a:bodyPr/>
          <a:lstStyle/>
          <a:p>
            <a:r>
              <a:rPr lang="en-US" dirty="0" smtClean="0"/>
              <a:t>GMAW – </a:t>
            </a:r>
            <a:r>
              <a:rPr lang="en-US" dirty="0" smtClean="0">
                <a:solidFill>
                  <a:srgbClr val="FF0000"/>
                </a:solidFill>
              </a:rPr>
              <a:t>Modes of Metal Transfer</a:t>
            </a:r>
            <a:endParaRPr lang="en-GB"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36</a:t>
            </a:fld>
            <a:endParaRPr lang="fi-FI" dirty="0" smtClean="0"/>
          </a:p>
        </p:txBody>
      </p:sp>
      <p:sp>
        <p:nvSpPr>
          <p:cNvPr id="8" name="Content Placeholder 7"/>
          <p:cNvSpPr>
            <a:spLocks noGrp="1"/>
          </p:cNvSpPr>
          <p:nvPr>
            <p:ph idx="1"/>
          </p:nvPr>
        </p:nvSpPr>
        <p:spPr>
          <a:xfrm>
            <a:off x="179512" y="692696"/>
            <a:ext cx="8642350" cy="5688632"/>
          </a:xfrm>
        </p:spPr>
        <p:txBody>
          <a:bodyPr/>
          <a:lstStyle/>
          <a:p>
            <a:pPr marL="0" lvl="0" indent="0" rtl="0">
              <a:spcAft>
                <a:spcPts val="1200"/>
              </a:spcAft>
              <a:buNone/>
            </a:pPr>
            <a:r>
              <a:rPr lang="en-US" sz="2800" b="1" dirty="0" smtClean="0">
                <a:solidFill>
                  <a:srgbClr val="FF0000"/>
                </a:solidFill>
              </a:rPr>
              <a:t>Spray Transfer </a:t>
            </a:r>
            <a:endParaRPr lang="en-GB" sz="2800" dirty="0">
              <a:solidFill>
                <a:srgbClr val="FF0000"/>
              </a:solidFill>
            </a:endParaRPr>
          </a:p>
          <a:p>
            <a:pPr marL="347663" lvl="1" indent="-231775" rtl="0">
              <a:buClr>
                <a:schemeClr val="accent1"/>
              </a:buClr>
              <a:buFont typeface="Arial" pitchFamily="34" charset="0"/>
              <a:buChar char="•"/>
            </a:pPr>
            <a:r>
              <a:rPr lang="en-US" sz="2200" dirty="0" smtClean="0"/>
              <a:t>Either pure Argon or Argon rich with 0.5% to 5% oxygen shielding gas is used. With such gas mixture a true spatter free, axial spray transfer becomes possible with higher current.</a:t>
            </a:r>
            <a:endParaRPr lang="en-GB" sz="2200" dirty="0"/>
          </a:p>
          <a:p>
            <a:pPr marL="347663" lvl="1" indent="-231775" rtl="0">
              <a:buClr>
                <a:schemeClr val="accent1"/>
              </a:buClr>
              <a:buFont typeface="Arial" pitchFamily="34" charset="0"/>
              <a:buChar char="•"/>
            </a:pPr>
            <a:r>
              <a:rPr lang="en-US" sz="2200" dirty="0" smtClean="0"/>
              <a:t>The minimum welding current at which spray transfer occurs is called the </a:t>
            </a:r>
            <a:r>
              <a:rPr lang="en-US" sz="2200" b="1" dirty="0" smtClean="0"/>
              <a:t>transition current</a:t>
            </a:r>
            <a:r>
              <a:rPr lang="en-US" sz="2200" dirty="0" smtClean="0"/>
              <a:t>. This depends on the metal wire diameter and shielding gas. </a:t>
            </a:r>
            <a:endParaRPr lang="en-GB" sz="2200" dirty="0"/>
          </a:p>
          <a:p>
            <a:pPr marL="347663" indent="-231775"/>
            <a:r>
              <a:rPr lang="en-US" sz="2200" dirty="0" smtClean="0"/>
              <a:t>Spray transfer mode can </a:t>
            </a:r>
            <a:r>
              <a:rPr lang="en-US" sz="2200" b="1" dirty="0" smtClean="0"/>
              <a:t>be used in any welding position</a:t>
            </a:r>
            <a:r>
              <a:rPr lang="en-US" sz="2200" dirty="0" smtClean="0"/>
              <a:t>, especially </a:t>
            </a:r>
            <a:r>
              <a:rPr lang="en-GB" sz="2200" dirty="0" smtClean="0"/>
              <a:t>for welding </a:t>
            </a:r>
            <a:r>
              <a:rPr lang="en-GB" sz="2200" dirty="0"/>
              <a:t>plates, thick walled pipes </a:t>
            </a:r>
            <a:r>
              <a:rPr lang="en-GB" sz="2200" dirty="0" smtClean="0"/>
              <a:t>and sections in </a:t>
            </a:r>
            <a:r>
              <a:rPr lang="en-GB" sz="2200" dirty="0"/>
              <a:t>the flat position.</a:t>
            </a:r>
            <a:r>
              <a:rPr lang="en-US" sz="2200" dirty="0" smtClean="0"/>
              <a:t> </a:t>
            </a:r>
            <a:endParaRPr lang="en-GB" sz="2200" dirty="0"/>
          </a:p>
          <a:p>
            <a:pPr marL="347663" lvl="1" indent="-231775" rtl="0">
              <a:buClr>
                <a:schemeClr val="accent1"/>
              </a:buClr>
              <a:buFont typeface="Arial" pitchFamily="34" charset="0"/>
              <a:buChar char="•"/>
            </a:pPr>
            <a:r>
              <a:rPr lang="en-US" sz="2200" dirty="0" smtClean="0"/>
              <a:t>The metal droplets being very small, short circuit does not occur and spatter is almost eliminated.</a:t>
            </a:r>
          </a:p>
          <a:p>
            <a:pPr marL="347663" lvl="1" indent="-231775" rtl="0">
              <a:buClr>
                <a:schemeClr val="accent1"/>
              </a:buClr>
              <a:buFont typeface="Arial" pitchFamily="34" charset="0"/>
              <a:buChar char="•"/>
            </a:pPr>
            <a:r>
              <a:rPr lang="en-US" sz="2200" dirty="0" smtClean="0"/>
              <a:t>Using as shielding gas </a:t>
            </a:r>
            <a:r>
              <a:rPr lang="en-US" sz="2200" b="1" dirty="0" smtClean="0"/>
              <a:t>helium or a gas mixture with more than about 15% of  CO</a:t>
            </a:r>
            <a:r>
              <a:rPr lang="en-US" sz="2200" b="1" baseline="-25000" dirty="0" smtClean="0"/>
              <a:t>2</a:t>
            </a:r>
            <a:r>
              <a:rPr lang="en-US" sz="2200" b="1" dirty="0" smtClean="0"/>
              <a:t> there is no transition </a:t>
            </a:r>
            <a:r>
              <a:rPr lang="en-US" sz="2200" dirty="0" smtClean="0"/>
              <a:t>from globular to spray transfer.  Also, there is  no transition by using straight polarity. </a:t>
            </a:r>
            <a:endParaRPr lang="en-GB" sz="2200" dirty="0"/>
          </a:p>
        </p:txBody>
      </p:sp>
    </p:spTree>
    <p:extLst>
      <p:ext uri="{BB962C8B-B14F-4D97-AF65-F5344CB8AC3E}">
        <p14:creationId xmlns:p14="http://schemas.microsoft.com/office/powerpoint/2010/main" val="22284947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800" cy="623793"/>
          </a:xfrm>
        </p:spPr>
        <p:txBody>
          <a:bodyPr/>
          <a:lstStyle/>
          <a:p>
            <a:r>
              <a:rPr lang="en-US" dirty="0" smtClean="0"/>
              <a:t>GMAW – </a:t>
            </a:r>
            <a:r>
              <a:rPr lang="en-US" dirty="0" smtClean="0">
                <a:solidFill>
                  <a:srgbClr val="FF0000"/>
                </a:solidFill>
              </a:rPr>
              <a:t>Modes of Metal Transfer</a:t>
            </a:r>
            <a:endParaRPr lang="en-GB" dirty="0">
              <a:solidFill>
                <a:srgbClr val="FF0000"/>
              </a:solidFill>
            </a:endParaRPr>
          </a:p>
        </p:txBody>
      </p:sp>
      <p:sp>
        <p:nvSpPr>
          <p:cNvPr id="3" name="Content Placeholder 2"/>
          <p:cNvSpPr>
            <a:spLocks noGrp="1"/>
          </p:cNvSpPr>
          <p:nvPr>
            <p:ph idx="1"/>
          </p:nvPr>
        </p:nvSpPr>
        <p:spPr>
          <a:xfrm>
            <a:off x="179512" y="692696"/>
            <a:ext cx="8642350" cy="5904656"/>
          </a:xfrm>
        </p:spPr>
        <p:txBody>
          <a:bodyPr/>
          <a:lstStyle/>
          <a:p>
            <a:pPr marL="0" indent="0">
              <a:buNone/>
            </a:pPr>
            <a:r>
              <a:rPr lang="en-US" sz="2800" b="1" dirty="0" smtClean="0">
                <a:solidFill>
                  <a:srgbClr val="FF0000"/>
                </a:solidFill>
              </a:rPr>
              <a:t>Pulsed Transfer </a:t>
            </a:r>
          </a:p>
          <a:p>
            <a:r>
              <a:rPr lang="en-US" sz="2800" dirty="0" smtClean="0"/>
              <a:t>Welding current switches automatically from a low level to a higher level in a periodic manner.</a:t>
            </a:r>
          </a:p>
          <a:p>
            <a:r>
              <a:rPr lang="en-US" sz="2800" dirty="0" smtClean="0"/>
              <a:t>Lower level current, also known as background current is set below the transition point and higher level is set well above the transition point in spray transfer range.</a:t>
            </a:r>
          </a:p>
          <a:p>
            <a:r>
              <a:rPr lang="en-US" sz="2800" dirty="0" smtClean="0"/>
              <a:t>Spray type metal transfer is achieved by applying pulses of higher level current, each pulse having a sufficient force to detach a droplet.</a:t>
            </a:r>
          </a:p>
          <a:p>
            <a:r>
              <a:rPr lang="en-US" sz="2800" dirty="0" smtClean="0"/>
              <a:t>The power supply is specially designed to produce a continuous wave form  and pulses of the wave current.</a:t>
            </a:r>
            <a:endParaRPr lang="en-US" sz="2800" dirty="0"/>
          </a:p>
          <a:p>
            <a:pPr marL="0" indent="0">
              <a:buNone/>
            </a:pPr>
            <a:endParaRPr lang="en-GB" sz="2800" b="1"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37</a:t>
            </a:fld>
            <a:endParaRPr lang="fi-FI" dirty="0" smtClean="0"/>
          </a:p>
        </p:txBody>
      </p:sp>
    </p:spTree>
    <p:extLst>
      <p:ext uri="{BB962C8B-B14F-4D97-AF65-F5344CB8AC3E}">
        <p14:creationId xmlns:p14="http://schemas.microsoft.com/office/powerpoint/2010/main" val="8396284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07809" cy="623793"/>
          </a:xfrm>
        </p:spPr>
        <p:txBody>
          <a:bodyPr/>
          <a:lstStyle/>
          <a:p>
            <a:r>
              <a:rPr lang="en-US" dirty="0" smtClean="0"/>
              <a:t>GMAW </a:t>
            </a:r>
            <a:r>
              <a:rPr lang="en-US" dirty="0" smtClean="0">
                <a:solidFill>
                  <a:srgbClr val="FF0000"/>
                </a:solidFill>
              </a:rPr>
              <a:t>Pulsed Spray Transfer</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38</a:t>
            </a:fld>
            <a:endParaRPr lang="fi-FI" dirty="0" smtClean="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774128"/>
            <a:ext cx="6984776" cy="5330130"/>
          </a:xfrm>
        </p:spPr>
      </p:pic>
    </p:spTree>
    <p:extLst>
      <p:ext uri="{BB962C8B-B14F-4D97-AF65-F5344CB8AC3E}">
        <p14:creationId xmlns:p14="http://schemas.microsoft.com/office/powerpoint/2010/main" val="31951184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36800" cy="623793"/>
          </a:xfrm>
        </p:spPr>
        <p:txBody>
          <a:bodyPr/>
          <a:lstStyle/>
          <a:p>
            <a:r>
              <a:rPr lang="en-US" dirty="0" smtClean="0"/>
              <a:t>GMAW – </a:t>
            </a:r>
            <a:r>
              <a:rPr lang="en-US" dirty="0" smtClean="0">
                <a:solidFill>
                  <a:srgbClr val="FF0000"/>
                </a:solidFill>
              </a:rPr>
              <a:t>Modes of Metal Transfer</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39</a:t>
            </a:fld>
            <a:endParaRPr lang="fi-FI" dirty="0" smtClean="0"/>
          </a:p>
        </p:txBody>
      </p:sp>
      <p:sp>
        <p:nvSpPr>
          <p:cNvPr id="9" name="Content Placeholder 8"/>
          <p:cNvSpPr>
            <a:spLocks noGrp="1"/>
          </p:cNvSpPr>
          <p:nvPr>
            <p:ph idx="1"/>
          </p:nvPr>
        </p:nvSpPr>
        <p:spPr>
          <a:xfrm>
            <a:off x="251520" y="908720"/>
            <a:ext cx="8642350" cy="5256584"/>
          </a:xfrm>
        </p:spPr>
        <p:txBody>
          <a:bodyPr/>
          <a:lstStyle/>
          <a:p>
            <a:pPr marL="0" lvl="0" indent="0" rtl="0">
              <a:spcAft>
                <a:spcPts val="1800"/>
              </a:spcAft>
              <a:buNone/>
            </a:pPr>
            <a:r>
              <a:rPr lang="en-US" sz="2800" b="1" dirty="0" smtClean="0">
                <a:solidFill>
                  <a:srgbClr val="FF0000"/>
                </a:solidFill>
              </a:rPr>
              <a:t>Short Circuit Transfer (Dip transfer)</a:t>
            </a:r>
            <a:endParaRPr lang="en-GB" sz="2800" dirty="0">
              <a:solidFill>
                <a:srgbClr val="FF0000"/>
              </a:solidFill>
            </a:endParaRPr>
          </a:p>
          <a:p>
            <a:pPr lvl="1" rtl="0">
              <a:buClr>
                <a:schemeClr val="accent1"/>
              </a:buClr>
              <a:buFont typeface="Arial" pitchFamily="34" charset="0"/>
              <a:buChar char="•"/>
            </a:pPr>
            <a:r>
              <a:rPr lang="en-US" sz="2600" dirty="0" smtClean="0"/>
              <a:t>It is used with low-current operation with lower electrode diameter.</a:t>
            </a:r>
            <a:endParaRPr lang="en-GB" sz="2600" dirty="0"/>
          </a:p>
          <a:p>
            <a:pPr lvl="1" rtl="0">
              <a:buClr>
                <a:schemeClr val="accent1"/>
              </a:buClr>
              <a:buFont typeface="Arial" pitchFamily="34" charset="0"/>
              <a:buChar char="•"/>
            </a:pPr>
            <a:r>
              <a:rPr lang="en-US" sz="2600" dirty="0" smtClean="0"/>
              <a:t>The molten metal forming on the tip of the electrode wire </a:t>
            </a:r>
            <a:r>
              <a:rPr lang="en-US" sz="2600" b="1" dirty="0" smtClean="0"/>
              <a:t>is transferred by the wire dipping into the weld pool</a:t>
            </a:r>
            <a:r>
              <a:rPr lang="en-US" sz="2600" dirty="0" smtClean="0"/>
              <a:t>, thus causing a momentary short circuit.</a:t>
            </a:r>
            <a:endParaRPr lang="en-GB" sz="2600" dirty="0"/>
          </a:p>
          <a:p>
            <a:pPr lvl="1" rtl="0">
              <a:buClr>
                <a:schemeClr val="accent1"/>
              </a:buClr>
              <a:buFont typeface="Arial" pitchFamily="34" charset="0"/>
              <a:buChar char="•"/>
            </a:pPr>
            <a:r>
              <a:rPr lang="en-US" sz="2600" dirty="0" smtClean="0"/>
              <a:t>In this way, metal is transferred only during the period when electrode tip is in contact with the weld pool.</a:t>
            </a:r>
          </a:p>
          <a:p>
            <a:pPr lvl="1" rtl="0">
              <a:buClr>
                <a:schemeClr val="accent1"/>
              </a:buClr>
              <a:buFont typeface="Arial" pitchFamily="34" charset="0"/>
              <a:buChar char="•"/>
            </a:pPr>
            <a:r>
              <a:rPr lang="en-US" sz="2600" dirty="0" smtClean="0"/>
              <a:t>This mode of transfer is preferred in vertical and overhead welding where the metal tends to run out of the joint under the action of gravity.</a:t>
            </a:r>
          </a:p>
        </p:txBody>
      </p:sp>
    </p:spTree>
    <p:extLst>
      <p:ext uri="{BB962C8B-B14F-4D97-AF65-F5344CB8AC3E}">
        <p14:creationId xmlns:p14="http://schemas.microsoft.com/office/powerpoint/2010/main" val="41077688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03458" cy="623793"/>
          </a:xfrm>
        </p:spPr>
        <p:txBody>
          <a:bodyPr/>
          <a:lstStyle/>
          <a:p>
            <a:r>
              <a:rPr lang="en-US" dirty="0" smtClean="0"/>
              <a:t>Residual Stresses and Distortion</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a:t>
            </a:fld>
            <a:endParaRPr lang="fi-FI" dirty="0" smtClean="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80728"/>
            <a:ext cx="483893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789040"/>
            <a:ext cx="5889798" cy="239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08104" y="1268760"/>
            <a:ext cx="3415184" cy="1200329"/>
          </a:xfrm>
          <a:prstGeom prst="rect">
            <a:avLst/>
          </a:prstGeom>
        </p:spPr>
        <p:txBody>
          <a:bodyPr wrap="square">
            <a:spAutoFit/>
          </a:bodyPr>
          <a:lstStyle/>
          <a:p>
            <a:r>
              <a:rPr lang="en-US" dirty="0" smtClean="0">
                <a:solidFill>
                  <a:srgbClr val="000000"/>
                </a:solidFill>
              </a:rPr>
              <a:t>Residual </a:t>
            </a:r>
            <a:r>
              <a:rPr lang="en-US" dirty="0">
                <a:solidFill>
                  <a:srgbClr val="000000"/>
                </a:solidFill>
              </a:rPr>
              <a:t>stresses developed in a straight butt joint. Note that the residual stresses in (b) must be internally balanced. </a:t>
            </a:r>
            <a:endParaRPr lang="en-GB" dirty="0"/>
          </a:p>
        </p:txBody>
      </p:sp>
      <p:sp>
        <p:nvSpPr>
          <p:cNvPr id="9" name="Rectangle 8"/>
          <p:cNvSpPr/>
          <p:nvPr/>
        </p:nvSpPr>
        <p:spPr>
          <a:xfrm>
            <a:off x="3347864" y="6309320"/>
            <a:ext cx="3429144" cy="369332"/>
          </a:xfrm>
          <a:prstGeom prst="rect">
            <a:avLst/>
          </a:prstGeom>
        </p:spPr>
        <p:txBody>
          <a:bodyPr wrap="none">
            <a:spAutoFit/>
          </a:bodyPr>
          <a:lstStyle/>
          <a:p>
            <a:pPr>
              <a:spcBef>
                <a:spcPct val="50000"/>
              </a:spcBef>
            </a:pPr>
            <a:r>
              <a:rPr lang="en-US" dirty="0">
                <a:solidFill>
                  <a:srgbClr val="000000"/>
                </a:solidFill>
              </a:rPr>
              <a:t>Distortion of a welded structure.</a:t>
            </a:r>
          </a:p>
        </p:txBody>
      </p:sp>
    </p:spTree>
    <p:extLst>
      <p:ext uri="{BB962C8B-B14F-4D97-AF65-F5344CB8AC3E}">
        <p14:creationId xmlns:p14="http://schemas.microsoft.com/office/powerpoint/2010/main" val="29431221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00464" cy="623793"/>
          </a:xfrm>
        </p:spPr>
        <p:txBody>
          <a:bodyPr/>
          <a:lstStyle/>
          <a:p>
            <a:r>
              <a:rPr lang="en-US" dirty="0" smtClean="0"/>
              <a:t>GMAW – </a:t>
            </a:r>
            <a:r>
              <a:rPr lang="en-US" dirty="0" smtClean="0">
                <a:solidFill>
                  <a:srgbClr val="FF0000"/>
                </a:solidFill>
              </a:rPr>
              <a:t>Welding Current</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40</a:t>
            </a:fld>
            <a:endParaRPr lang="fi-FI" dirty="0" smtClean="0"/>
          </a:p>
        </p:txBody>
      </p:sp>
      <p:sp>
        <p:nvSpPr>
          <p:cNvPr id="9" name="Content Placeholder 8"/>
          <p:cNvSpPr>
            <a:spLocks noGrp="1"/>
          </p:cNvSpPr>
          <p:nvPr>
            <p:ph idx="1"/>
          </p:nvPr>
        </p:nvSpPr>
        <p:spPr>
          <a:xfrm>
            <a:off x="251520" y="908720"/>
            <a:ext cx="8642350" cy="4608512"/>
          </a:xfrm>
        </p:spPr>
        <p:txBody>
          <a:bodyPr/>
          <a:lstStyle/>
          <a:p>
            <a:pPr marL="269875" lvl="1" indent="0" rtl="0">
              <a:buClr>
                <a:schemeClr val="accent1"/>
              </a:buClr>
              <a:buNone/>
            </a:pPr>
            <a:r>
              <a:rPr lang="en-US" sz="2600" dirty="0" smtClean="0"/>
              <a:t>Welding current depends upon welded metal thickness and metal transfer mode required, according to the parent metals properties.</a:t>
            </a:r>
            <a:endParaRPr lang="en-GB" sz="2600" dirty="0"/>
          </a:p>
          <a:p>
            <a:pPr marL="269875" lvl="1" indent="0" rtl="0">
              <a:buClr>
                <a:schemeClr val="accent1"/>
              </a:buClr>
              <a:buNone/>
            </a:pPr>
            <a:endParaRPr lang="en-GB" sz="2600" dirty="0"/>
          </a:p>
        </p:txBody>
      </p:sp>
      <p:graphicFrame>
        <p:nvGraphicFramePr>
          <p:cNvPr id="3" name="Table 2"/>
          <p:cNvGraphicFramePr>
            <a:graphicFrameLocks noGrp="1"/>
          </p:cNvGraphicFramePr>
          <p:nvPr>
            <p:extLst>
              <p:ext uri="{D42A27DB-BD31-4B8C-83A1-F6EECF244321}">
                <p14:modId xmlns:p14="http://schemas.microsoft.com/office/powerpoint/2010/main" val="3504024674"/>
              </p:ext>
            </p:extLst>
          </p:nvPr>
        </p:nvGraphicFramePr>
        <p:xfrm>
          <a:off x="1259632" y="2852936"/>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Metal </a:t>
                      </a:r>
                      <a:r>
                        <a:rPr lang="en-US" dirty="0" err="1" smtClean="0"/>
                        <a:t>Thichness</a:t>
                      </a:r>
                      <a:r>
                        <a:rPr lang="en-US" dirty="0" smtClean="0"/>
                        <a:t> (mm)</a:t>
                      </a:r>
                      <a:endParaRPr lang="en-GB" dirty="0"/>
                    </a:p>
                  </a:txBody>
                  <a:tcPr/>
                </a:tc>
                <a:tc>
                  <a:txBody>
                    <a:bodyPr/>
                    <a:lstStyle/>
                    <a:p>
                      <a:pPr algn="ctr"/>
                      <a:r>
                        <a:rPr lang="en-US" dirty="0" smtClean="0"/>
                        <a:t>Current (A)</a:t>
                      </a:r>
                      <a:endParaRPr lang="en-GB" dirty="0"/>
                    </a:p>
                  </a:txBody>
                  <a:tcPr/>
                </a:tc>
              </a:tr>
              <a:tr h="370840">
                <a:tc>
                  <a:txBody>
                    <a:bodyPr/>
                    <a:lstStyle/>
                    <a:p>
                      <a:pPr algn="ctr"/>
                      <a:r>
                        <a:rPr lang="en-US" dirty="0" smtClean="0"/>
                        <a:t>&lt;6</a:t>
                      </a:r>
                      <a:endParaRPr lang="en-GB" dirty="0"/>
                    </a:p>
                  </a:txBody>
                  <a:tcPr/>
                </a:tc>
                <a:tc>
                  <a:txBody>
                    <a:bodyPr/>
                    <a:lstStyle/>
                    <a:p>
                      <a:pPr algn="ctr"/>
                      <a:r>
                        <a:rPr lang="en-US" dirty="0" smtClean="0"/>
                        <a:t>100-200</a:t>
                      </a:r>
                      <a:endParaRPr lang="en-GB" dirty="0"/>
                    </a:p>
                  </a:txBody>
                  <a:tcPr/>
                </a:tc>
              </a:tr>
              <a:tr h="370840">
                <a:tc>
                  <a:txBody>
                    <a:bodyPr/>
                    <a:lstStyle/>
                    <a:p>
                      <a:pPr algn="ctr"/>
                      <a:r>
                        <a:rPr lang="en-US" dirty="0" smtClean="0"/>
                        <a:t>6-8</a:t>
                      </a:r>
                      <a:endParaRPr lang="en-GB" dirty="0"/>
                    </a:p>
                  </a:txBody>
                  <a:tcPr/>
                </a:tc>
                <a:tc>
                  <a:txBody>
                    <a:bodyPr/>
                    <a:lstStyle/>
                    <a:p>
                      <a:pPr algn="ctr"/>
                      <a:r>
                        <a:rPr lang="en-US" dirty="0" smtClean="0"/>
                        <a:t>200-450</a:t>
                      </a:r>
                      <a:endParaRPr lang="en-GB" dirty="0"/>
                    </a:p>
                  </a:txBody>
                  <a:tcPr/>
                </a:tc>
              </a:tr>
              <a:tr h="370840">
                <a:tc>
                  <a:txBody>
                    <a:bodyPr/>
                    <a:lstStyle/>
                    <a:p>
                      <a:pPr algn="ctr"/>
                      <a:r>
                        <a:rPr lang="en-US" dirty="0" smtClean="0"/>
                        <a:t>&gt;8</a:t>
                      </a:r>
                      <a:endParaRPr lang="en-GB" dirty="0"/>
                    </a:p>
                  </a:txBody>
                  <a:tcPr/>
                </a:tc>
                <a:tc>
                  <a:txBody>
                    <a:bodyPr/>
                    <a:lstStyle/>
                    <a:p>
                      <a:pPr algn="ctr"/>
                      <a:r>
                        <a:rPr lang="en-US" dirty="0" smtClean="0"/>
                        <a:t>450-700</a:t>
                      </a:r>
                      <a:endParaRPr lang="en-GB" dirty="0"/>
                    </a:p>
                  </a:txBody>
                  <a:tcPr/>
                </a:tc>
              </a:tr>
            </a:tbl>
          </a:graphicData>
        </a:graphic>
      </p:graphicFrame>
    </p:spTree>
    <p:extLst>
      <p:ext uri="{BB962C8B-B14F-4D97-AF65-F5344CB8AC3E}">
        <p14:creationId xmlns:p14="http://schemas.microsoft.com/office/powerpoint/2010/main" val="27435762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2876" cy="623793"/>
          </a:xfrm>
        </p:spPr>
        <p:txBody>
          <a:bodyPr/>
          <a:lstStyle/>
          <a:p>
            <a:r>
              <a:rPr lang="en-US" dirty="0" smtClean="0"/>
              <a:t>GMAW – </a:t>
            </a:r>
            <a:r>
              <a:rPr lang="en-US" dirty="0" smtClean="0">
                <a:solidFill>
                  <a:srgbClr val="FF0000"/>
                </a:solidFill>
              </a:rPr>
              <a:t>Polarity</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41</a:t>
            </a:fld>
            <a:endParaRPr lang="fi-FI" dirty="0" smtClean="0"/>
          </a:p>
        </p:txBody>
      </p:sp>
      <p:sp>
        <p:nvSpPr>
          <p:cNvPr id="9" name="Content Placeholder 8"/>
          <p:cNvSpPr>
            <a:spLocks noGrp="1"/>
          </p:cNvSpPr>
          <p:nvPr>
            <p:ph idx="1"/>
          </p:nvPr>
        </p:nvSpPr>
        <p:spPr>
          <a:xfrm>
            <a:off x="251520" y="908720"/>
            <a:ext cx="8642350" cy="4608512"/>
          </a:xfrm>
        </p:spPr>
        <p:txBody>
          <a:bodyPr/>
          <a:lstStyle/>
          <a:p>
            <a:pPr lvl="1">
              <a:buClr>
                <a:schemeClr val="accent1"/>
              </a:buClr>
              <a:buFont typeface="Arial" pitchFamily="34" charset="0"/>
              <a:buChar char="•"/>
            </a:pPr>
            <a:r>
              <a:rPr lang="en-US" sz="2600" dirty="0" smtClean="0"/>
              <a:t>In GMAW we mainly use reverse polarity (DCRP).</a:t>
            </a:r>
          </a:p>
          <a:p>
            <a:pPr lvl="1">
              <a:buClr>
                <a:schemeClr val="accent1"/>
              </a:buClr>
              <a:buFont typeface="Arial" pitchFamily="34" charset="0"/>
              <a:buChar char="•"/>
            </a:pPr>
            <a:endParaRPr lang="en-US" sz="2600" dirty="0"/>
          </a:p>
          <a:p>
            <a:pPr lvl="1">
              <a:buClr>
                <a:schemeClr val="accent1"/>
              </a:buClr>
              <a:buFont typeface="Arial" pitchFamily="34" charset="0"/>
              <a:buChar char="•"/>
            </a:pPr>
            <a:r>
              <a:rPr lang="en-US" sz="2600" dirty="0" smtClean="0"/>
              <a:t>DCRP eliminates arc blow</a:t>
            </a:r>
          </a:p>
          <a:p>
            <a:pPr lvl="1">
              <a:buClr>
                <a:schemeClr val="accent1"/>
              </a:buClr>
              <a:buFont typeface="Arial" pitchFamily="34" charset="0"/>
              <a:buChar char="•"/>
            </a:pPr>
            <a:endParaRPr lang="en-US" sz="2600" dirty="0"/>
          </a:p>
          <a:p>
            <a:pPr lvl="1">
              <a:buClr>
                <a:schemeClr val="accent1"/>
              </a:buClr>
              <a:buFont typeface="Arial" pitchFamily="34" charset="0"/>
              <a:buChar char="•"/>
            </a:pPr>
            <a:r>
              <a:rPr lang="en-US" sz="2600" dirty="0" smtClean="0"/>
              <a:t>For welding sheet metal heating effect is produced mainly on electrode</a:t>
            </a:r>
            <a:endParaRPr lang="en-GB" sz="2600" dirty="0"/>
          </a:p>
          <a:p>
            <a:pPr marL="269875" lvl="1" indent="0" rtl="0">
              <a:buClr>
                <a:schemeClr val="accent1"/>
              </a:buClr>
              <a:buNone/>
            </a:pPr>
            <a:endParaRPr lang="en-GB" sz="2600" dirty="0"/>
          </a:p>
        </p:txBody>
      </p:sp>
    </p:spTree>
    <p:extLst>
      <p:ext uri="{BB962C8B-B14F-4D97-AF65-F5344CB8AC3E}">
        <p14:creationId xmlns:p14="http://schemas.microsoft.com/office/powerpoint/2010/main" val="41537028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88511" cy="623793"/>
          </a:xfrm>
        </p:spPr>
        <p:txBody>
          <a:bodyPr/>
          <a:lstStyle/>
          <a:p>
            <a:r>
              <a:rPr lang="en-US" dirty="0" smtClean="0"/>
              <a:t>GMAW – </a:t>
            </a:r>
            <a:r>
              <a:rPr lang="en-US" dirty="0" smtClean="0">
                <a:solidFill>
                  <a:srgbClr val="FF0000"/>
                </a:solidFill>
              </a:rPr>
              <a:t>Electrodes</a:t>
            </a:r>
            <a:endParaRPr lang="en-GB"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42</a:t>
            </a:fld>
            <a:endParaRPr lang="fi-FI" dirty="0" smtClean="0"/>
          </a:p>
        </p:txBody>
      </p:sp>
      <p:sp>
        <p:nvSpPr>
          <p:cNvPr id="9" name="Content Placeholder 8"/>
          <p:cNvSpPr>
            <a:spLocks noGrp="1"/>
          </p:cNvSpPr>
          <p:nvPr>
            <p:ph idx="1"/>
          </p:nvPr>
        </p:nvSpPr>
        <p:spPr>
          <a:xfrm>
            <a:off x="251520" y="908720"/>
            <a:ext cx="8642350" cy="5688632"/>
          </a:xfrm>
        </p:spPr>
        <p:txBody>
          <a:bodyPr/>
          <a:lstStyle/>
          <a:p>
            <a:pPr lvl="1">
              <a:buClr>
                <a:schemeClr val="accent1"/>
              </a:buClr>
              <a:buFont typeface="Arial" pitchFamily="34" charset="0"/>
              <a:buChar char="•"/>
            </a:pPr>
            <a:r>
              <a:rPr lang="en-US" sz="2600" dirty="0" smtClean="0"/>
              <a:t>In GMAW diameter of electrode normally ranges from 0.7 to 2.4 mm depending on welding current and metal thickness.</a:t>
            </a:r>
            <a:endParaRPr lang="en-US" sz="2600" dirty="0"/>
          </a:p>
          <a:p>
            <a:pPr lvl="1">
              <a:buClr>
                <a:schemeClr val="accent1"/>
              </a:buClr>
              <a:buFont typeface="Arial" pitchFamily="34" charset="0"/>
              <a:buChar char="•"/>
            </a:pPr>
            <a:r>
              <a:rPr lang="en-US" sz="2600" dirty="0" smtClean="0"/>
              <a:t>Electrode is made of the same metal as parent metal. In the case where an active shielding gas is used (mixture with O</a:t>
            </a:r>
            <a:r>
              <a:rPr lang="en-US" sz="2600" baseline="-25000" dirty="0" smtClean="0"/>
              <a:t>2</a:t>
            </a:r>
            <a:r>
              <a:rPr lang="en-US" sz="2600" dirty="0" smtClean="0"/>
              <a:t> or CO</a:t>
            </a:r>
            <a:r>
              <a:rPr lang="en-US" sz="2600" baseline="-25000" dirty="0" smtClean="0"/>
              <a:t>2</a:t>
            </a:r>
            <a:r>
              <a:rPr lang="en-US" sz="2600" dirty="0" smtClean="0"/>
              <a:t>) electrode must be coated with deoxidizing agents such as copper.</a:t>
            </a:r>
          </a:p>
          <a:p>
            <a:pPr lvl="1">
              <a:buClr>
                <a:schemeClr val="accent1"/>
              </a:buClr>
              <a:buFont typeface="Arial" pitchFamily="34" charset="0"/>
              <a:buChar char="•"/>
            </a:pPr>
            <a:endParaRPr lang="en-US" sz="2600" dirty="0"/>
          </a:p>
          <a:p>
            <a:pPr marL="269875" lvl="1" indent="0" rtl="0">
              <a:buClr>
                <a:schemeClr val="accent1"/>
              </a:buClr>
              <a:buNone/>
            </a:pPr>
            <a:endParaRPr lang="en-GB" sz="2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861048"/>
            <a:ext cx="5184576" cy="275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4311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58941" cy="623793"/>
          </a:xfrm>
        </p:spPr>
        <p:txBody>
          <a:bodyPr/>
          <a:lstStyle/>
          <a:p>
            <a:r>
              <a:rPr lang="en-US" dirty="0" smtClean="0"/>
              <a:t>GMAW – </a:t>
            </a:r>
            <a:r>
              <a:rPr lang="en-US" dirty="0" smtClean="0">
                <a:solidFill>
                  <a:srgbClr val="FF0000"/>
                </a:solidFill>
              </a:rPr>
              <a:t>Flux-cored wires</a:t>
            </a:r>
            <a:endParaRPr lang="en-GB"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43</a:t>
            </a:fld>
            <a:endParaRPr lang="fi-FI" dirty="0" smtClean="0"/>
          </a:p>
        </p:txBody>
      </p:sp>
      <p:sp>
        <p:nvSpPr>
          <p:cNvPr id="9" name="Content Placeholder 8"/>
          <p:cNvSpPr>
            <a:spLocks noGrp="1"/>
          </p:cNvSpPr>
          <p:nvPr>
            <p:ph idx="1"/>
          </p:nvPr>
        </p:nvSpPr>
        <p:spPr>
          <a:xfrm>
            <a:off x="251520" y="908720"/>
            <a:ext cx="8642350" cy="5688632"/>
          </a:xfrm>
        </p:spPr>
        <p:txBody>
          <a:bodyPr/>
          <a:lstStyle/>
          <a:p>
            <a:pPr lvl="1">
              <a:buClr>
                <a:schemeClr val="accent1"/>
              </a:buClr>
              <a:buFont typeface="Arial" pitchFamily="34" charset="0"/>
              <a:buChar char="•"/>
            </a:pPr>
            <a:endParaRPr lang="en-US" sz="2600" b="1" i="1" dirty="0"/>
          </a:p>
          <a:p>
            <a:pPr marL="269875" lvl="1" indent="0" algn="just" rtl="0">
              <a:buClr>
                <a:schemeClr val="accent1"/>
              </a:buClr>
              <a:buNone/>
            </a:pPr>
            <a:endParaRPr lang="en-GB" sz="2600" b="1" i="1" dirty="0"/>
          </a:p>
        </p:txBody>
      </p:sp>
      <p:sp>
        <p:nvSpPr>
          <p:cNvPr id="3" name="Rectangle 2"/>
          <p:cNvSpPr/>
          <p:nvPr/>
        </p:nvSpPr>
        <p:spPr>
          <a:xfrm>
            <a:off x="179512" y="1484784"/>
            <a:ext cx="8856984" cy="2246769"/>
          </a:xfrm>
          <a:prstGeom prst="rect">
            <a:avLst/>
          </a:prstGeom>
        </p:spPr>
        <p:txBody>
          <a:bodyPr wrap="square">
            <a:spAutoFit/>
          </a:bodyPr>
          <a:lstStyle/>
          <a:p>
            <a:r>
              <a:rPr lang="en-GB" sz="2800" dirty="0" smtClean="0"/>
              <a:t>Wires </a:t>
            </a:r>
            <a:r>
              <a:rPr lang="en-GB" sz="2800" dirty="0"/>
              <a:t>for </a:t>
            </a:r>
            <a:r>
              <a:rPr lang="en-GB" sz="2800" dirty="0" smtClean="0"/>
              <a:t>GMAW </a:t>
            </a:r>
            <a:r>
              <a:rPr lang="en-GB" sz="2800" dirty="0"/>
              <a:t>welding </a:t>
            </a:r>
            <a:r>
              <a:rPr lang="en-GB" sz="2800" dirty="0" smtClean="0"/>
              <a:t>are usually </a:t>
            </a:r>
            <a:r>
              <a:rPr lang="en-GB" sz="2800" dirty="0"/>
              <a:t>solid. For carbon, </a:t>
            </a:r>
            <a:r>
              <a:rPr lang="en-GB" sz="2800" dirty="0" smtClean="0"/>
              <a:t>carbon manganese, high </a:t>
            </a:r>
            <a:r>
              <a:rPr lang="en-GB" sz="2800" dirty="0"/>
              <a:t>strength low </a:t>
            </a:r>
            <a:r>
              <a:rPr lang="en-GB" sz="2800" dirty="0" smtClean="0"/>
              <a:t>alloy steels </a:t>
            </a:r>
            <a:r>
              <a:rPr lang="en-GB" sz="2800" dirty="0"/>
              <a:t>and stainless </a:t>
            </a:r>
            <a:r>
              <a:rPr lang="en-GB" sz="2800" dirty="0" smtClean="0"/>
              <a:t>steels </a:t>
            </a:r>
            <a:r>
              <a:rPr lang="en-GB" sz="2800" b="1" dirty="0" smtClean="0">
                <a:solidFill>
                  <a:srgbClr val="FF0000"/>
                </a:solidFill>
              </a:rPr>
              <a:t>flux </a:t>
            </a:r>
            <a:r>
              <a:rPr lang="en-GB" sz="2800" b="1" dirty="0">
                <a:solidFill>
                  <a:srgbClr val="FF0000"/>
                </a:solidFill>
              </a:rPr>
              <a:t>cored wires</a:t>
            </a:r>
            <a:r>
              <a:rPr lang="en-GB" sz="2800" dirty="0"/>
              <a:t> can be used. </a:t>
            </a:r>
            <a:r>
              <a:rPr lang="en-GB" sz="2800" dirty="0" smtClean="0"/>
              <a:t>These offer </a:t>
            </a:r>
            <a:r>
              <a:rPr lang="en-GB" sz="2800" dirty="0"/>
              <a:t>the advantages of higher </a:t>
            </a:r>
            <a:r>
              <a:rPr lang="en-GB" sz="2800" dirty="0" smtClean="0"/>
              <a:t>welding speeds </a:t>
            </a:r>
            <a:r>
              <a:rPr lang="en-GB" sz="2800" dirty="0"/>
              <a:t>and easier control of </a:t>
            </a:r>
            <a:r>
              <a:rPr lang="en-GB" sz="2800" dirty="0" smtClean="0"/>
              <a:t>fillet weld </a:t>
            </a:r>
            <a:r>
              <a:rPr lang="en-GB" sz="2800" dirty="0"/>
              <a:t>profiles.</a:t>
            </a:r>
          </a:p>
        </p:txBody>
      </p:sp>
    </p:spTree>
    <p:extLst>
      <p:ext uri="{BB962C8B-B14F-4D97-AF65-F5344CB8AC3E}">
        <p14:creationId xmlns:p14="http://schemas.microsoft.com/office/powerpoint/2010/main" val="6265345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63000" cy="623793"/>
          </a:xfrm>
        </p:spPr>
        <p:txBody>
          <a:bodyPr/>
          <a:lstStyle/>
          <a:p>
            <a:r>
              <a:rPr lang="en-US" dirty="0" smtClean="0"/>
              <a:t>GMAW – </a:t>
            </a:r>
            <a:r>
              <a:rPr lang="en-US" dirty="0" smtClean="0">
                <a:solidFill>
                  <a:srgbClr val="FF0000"/>
                </a:solidFill>
              </a:rPr>
              <a:t>Shielding</a:t>
            </a:r>
            <a:r>
              <a:rPr lang="en-US" dirty="0" smtClean="0"/>
              <a:t> </a:t>
            </a:r>
            <a:r>
              <a:rPr lang="en-US" dirty="0" smtClean="0">
                <a:solidFill>
                  <a:srgbClr val="FF0000"/>
                </a:solidFill>
              </a:rPr>
              <a:t>Gas</a:t>
            </a:r>
            <a:endParaRPr lang="en-GB" dirty="0">
              <a:solidFill>
                <a:srgbClr val="FF0000"/>
              </a:solidFill>
            </a:endParaRP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44</a:t>
            </a:fld>
            <a:endParaRPr lang="fi-FI" dirty="0" smtClean="0"/>
          </a:p>
        </p:txBody>
      </p:sp>
      <p:sp>
        <p:nvSpPr>
          <p:cNvPr id="9" name="Content Placeholder 8"/>
          <p:cNvSpPr>
            <a:spLocks noGrp="1"/>
          </p:cNvSpPr>
          <p:nvPr>
            <p:ph idx="1"/>
          </p:nvPr>
        </p:nvSpPr>
        <p:spPr>
          <a:xfrm>
            <a:off x="251520" y="692696"/>
            <a:ext cx="8642350" cy="5616624"/>
          </a:xfrm>
        </p:spPr>
        <p:txBody>
          <a:bodyPr/>
          <a:lstStyle/>
          <a:p>
            <a:pPr marL="0" indent="0">
              <a:spcAft>
                <a:spcPts val="1800"/>
              </a:spcAft>
              <a:buNone/>
            </a:pPr>
            <a:r>
              <a:rPr lang="en-GB" sz="2800" dirty="0" smtClean="0"/>
              <a:t>According </a:t>
            </a:r>
            <a:r>
              <a:rPr lang="en-GB" sz="2800" dirty="0"/>
              <a:t>to the metal being </a:t>
            </a:r>
            <a:r>
              <a:rPr lang="en-GB" sz="2800" dirty="0" smtClean="0"/>
              <a:t>welded we use:</a:t>
            </a:r>
          </a:p>
          <a:p>
            <a:r>
              <a:rPr lang="en-GB" sz="2800" dirty="0" smtClean="0">
                <a:solidFill>
                  <a:srgbClr val="FF0000"/>
                </a:solidFill>
              </a:rPr>
              <a:t>Pure </a:t>
            </a:r>
            <a:r>
              <a:rPr lang="en-GB" sz="2800" dirty="0">
                <a:solidFill>
                  <a:srgbClr val="FF0000"/>
                </a:solidFill>
              </a:rPr>
              <a:t>A</a:t>
            </a:r>
            <a:r>
              <a:rPr lang="en-GB" sz="2800" dirty="0" smtClean="0">
                <a:solidFill>
                  <a:srgbClr val="FF0000"/>
                </a:solidFill>
              </a:rPr>
              <a:t>rgon</a:t>
            </a:r>
            <a:endParaRPr lang="en-GB" sz="2800" dirty="0">
              <a:solidFill>
                <a:srgbClr val="FF0000"/>
              </a:solidFill>
            </a:endParaRPr>
          </a:p>
          <a:p>
            <a:r>
              <a:rPr lang="en-GB" sz="2800" dirty="0">
                <a:solidFill>
                  <a:srgbClr val="FF0000"/>
                </a:solidFill>
              </a:rPr>
              <a:t>A</a:t>
            </a:r>
            <a:r>
              <a:rPr lang="en-GB" sz="2800" dirty="0" smtClean="0">
                <a:solidFill>
                  <a:srgbClr val="FF0000"/>
                </a:solidFill>
              </a:rPr>
              <a:t>rgon </a:t>
            </a:r>
            <a:r>
              <a:rPr lang="en-GB" sz="2800" dirty="0">
                <a:solidFill>
                  <a:srgbClr val="FF0000"/>
                </a:solidFill>
              </a:rPr>
              <a:t>mixed with </a:t>
            </a:r>
            <a:r>
              <a:rPr lang="en-GB" sz="2800" dirty="0" smtClean="0">
                <a:solidFill>
                  <a:srgbClr val="FF0000"/>
                </a:solidFill>
              </a:rPr>
              <a:t>small  amounts </a:t>
            </a:r>
            <a:r>
              <a:rPr lang="en-GB" sz="2800" dirty="0">
                <a:solidFill>
                  <a:srgbClr val="FF0000"/>
                </a:solidFill>
              </a:rPr>
              <a:t>of other gases</a:t>
            </a:r>
          </a:p>
          <a:p>
            <a:r>
              <a:rPr lang="en-GB" sz="2800" dirty="0">
                <a:solidFill>
                  <a:srgbClr val="FF0000"/>
                </a:solidFill>
              </a:rPr>
              <a:t>H</a:t>
            </a:r>
            <a:r>
              <a:rPr lang="en-GB" sz="2800" dirty="0" smtClean="0">
                <a:solidFill>
                  <a:srgbClr val="FF0000"/>
                </a:solidFill>
              </a:rPr>
              <a:t>elium </a:t>
            </a:r>
            <a:r>
              <a:rPr lang="en-GB" sz="2800" dirty="0">
                <a:solidFill>
                  <a:srgbClr val="FF0000"/>
                </a:solidFill>
              </a:rPr>
              <a:t>or</a:t>
            </a:r>
          </a:p>
          <a:p>
            <a:pPr>
              <a:spcAft>
                <a:spcPts val="1200"/>
              </a:spcAft>
            </a:pPr>
            <a:r>
              <a:rPr lang="en-GB" sz="2800" dirty="0">
                <a:solidFill>
                  <a:srgbClr val="FF0000"/>
                </a:solidFill>
              </a:rPr>
              <a:t>C</a:t>
            </a:r>
            <a:r>
              <a:rPr lang="en-GB" sz="2800" dirty="0" smtClean="0">
                <a:solidFill>
                  <a:srgbClr val="FF0000"/>
                </a:solidFill>
              </a:rPr>
              <a:t>arbon dioxide</a:t>
            </a:r>
          </a:p>
          <a:p>
            <a:pPr marL="0" indent="0">
              <a:buNone/>
            </a:pPr>
            <a:r>
              <a:rPr lang="en-GB" dirty="0" smtClean="0"/>
              <a:t>Pure </a:t>
            </a:r>
            <a:r>
              <a:rPr lang="en-GB" dirty="0"/>
              <a:t>argon is particularly effective </a:t>
            </a:r>
            <a:r>
              <a:rPr lang="en-GB" dirty="0" smtClean="0"/>
              <a:t>for welding </a:t>
            </a:r>
            <a:r>
              <a:rPr lang="en-GB" dirty="0"/>
              <a:t>aluminium and its alloys. </a:t>
            </a:r>
            <a:r>
              <a:rPr lang="en-GB" dirty="0" smtClean="0"/>
              <a:t>Also used </a:t>
            </a:r>
            <a:r>
              <a:rPr lang="en-GB" dirty="0"/>
              <a:t>for copper and nickel.</a:t>
            </a:r>
          </a:p>
          <a:p>
            <a:pPr marL="0" indent="0">
              <a:buNone/>
            </a:pPr>
            <a:r>
              <a:rPr lang="en-GB" dirty="0" smtClean="0"/>
              <a:t>Mixtures </a:t>
            </a:r>
            <a:r>
              <a:rPr lang="en-GB" dirty="0"/>
              <a:t>of </a:t>
            </a:r>
            <a:r>
              <a:rPr lang="en-GB" dirty="0" smtClean="0"/>
              <a:t>argon with </a:t>
            </a:r>
            <a:r>
              <a:rPr lang="en-GB" dirty="0"/>
              <a:t>carbon dioxide </a:t>
            </a:r>
            <a:r>
              <a:rPr lang="en-GB" dirty="0" smtClean="0"/>
              <a:t>and other </a:t>
            </a:r>
            <a:r>
              <a:rPr lang="en-GB" dirty="0"/>
              <a:t>gases </a:t>
            </a:r>
            <a:r>
              <a:rPr lang="en-GB" dirty="0" smtClean="0"/>
              <a:t> </a:t>
            </a:r>
            <a:r>
              <a:rPr lang="en-GB" dirty="0"/>
              <a:t>provide ideal </a:t>
            </a:r>
            <a:r>
              <a:rPr lang="en-GB" dirty="0" smtClean="0"/>
              <a:t>arc conditions </a:t>
            </a:r>
            <a:r>
              <a:rPr lang="en-GB" dirty="0"/>
              <a:t>for spatter free welding </a:t>
            </a:r>
            <a:r>
              <a:rPr lang="en-GB" dirty="0" smtClean="0"/>
              <a:t>of carbon</a:t>
            </a:r>
            <a:r>
              <a:rPr lang="en-GB" dirty="0"/>
              <a:t>, carbon-manganese </a:t>
            </a:r>
            <a:r>
              <a:rPr lang="en-GB" dirty="0" smtClean="0"/>
              <a:t>and high </a:t>
            </a:r>
            <a:r>
              <a:rPr lang="en-GB" dirty="0"/>
              <a:t>strength low alloy steels </a:t>
            </a:r>
            <a:r>
              <a:rPr lang="en-GB" dirty="0" smtClean="0"/>
              <a:t>in </a:t>
            </a:r>
            <a:r>
              <a:rPr lang="en-GB" dirty="0"/>
              <a:t>dip, spray and </a:t>
            </a:r>
            <a:r>
              <a:rPr lang="en-GB" dirty="0" smtClean="0"/>
              <a:t>pulse transfer modes</a:t>
            </a:r>
            <a:endParaRPr lang="en-GB" dirty="0"/>
          </a:p>
        </p:txBody>
      </p:sp>
    </p:spTree>
    <p:extLst>
      <p:ext uri="{BB962C8B-B14F-4D97-AF65-F5344CB8AC3E}">
        <p14:creationId xmlns:p14="http://schemas.microsoft.com/office/powerpoint/2010/main" val="20803138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3532" cy="623793"/>
          </a:xfrm>
        </p:spPr>
        <p:txBody>
          <a:bodyPr/>
          <a:lstStyle/>
          <a:p>
            <a:r>
              <a:rPr lang="en-US" dirty="0" smtClean="0"/>
              <a:t>GMAW – </a:t>
            </a:r>
            <a:r>
              <a:rPr lang="en-US" dirty="0" smtClean="0">
                <a:solidFill>
                  <a:srgbClr val="FF0000"/>
                </a:solidFill>
              </a:rPr>
              <a:t>Gas Flow Rate</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45</a:t>
            </a:fld>
            <a:endParaRPr lang="fi-FI" dirty="0" smtClean="0"/>
          </a:p>
        </p:txBody>
      </p:sp>
      <p:sp>
        <p:nvSpPr>
          <p:cNvPr id="9" name="Content Placeholder 8"/>
          <p:cNvSpPr>
            <a:spLocks noGrp="1"/>
          </p:cNvSpPr>
          <p:nvPr>
            <p:ph idx="1"/>
          </p:nvPr>
        </p:nvSpPr>
        <p:spPr>
          <a:xfrm>
            <a:off x="251520" y="908720"/>
            <a:ext cx="8642350" cy="4608512"/>
          </a:xfrm>
        </p:spPr>
        <p:txBody>
          <a:bodyPr/>
          <a:lstStyle/>
          <a:p>
            <a:pPr marL="269875" lvl="1" indent="0">
              <a:buClr>
                <a:schemeClr val="accent1"/>
              </a:buClr>
              <a:buNone/>
            </a:pPr>
            <a:r>
              <a:rPr lang="en-US" sz="2600" dirty="0" smtClean="0"/>
              <a:t>For different applications (modes of transfer)  there are different flow rates:</a:t>
            </a:r>
          </a:p>
          <a:p>
            <a:pPr lvl="1">
              <a:buClr>
                <a:schemeClr val="accent1"/>
              </a:buClr>
              <a:buFont typeface="Arial" pitchFamily="34" charset="0"/>
              <a:buChar char="•"/>
            </a:pPr>
            <a:endParaRPr lang="en-US" sz="2600" dirty="0" smtClean="0"/>
          </a:p>
          <a:p>
            <a:pPr lvl="1">
              <a:buClr>
                <a:schemeClr val="accent1"/>
              </a:buClr>
              <a:buFont typeface="Arial" pitchFamily="34" charset="0"/>
              <a:buChar char="•"/>
            </a:pPr>
            <a:r>
              <a:rPr lang="en-US" sz="2600" dirty="0" smtClean="0"/>
              <a:t>For the spray and pulsed spray modes a flow rate of 10 l/min is suitable.</a:t>
            </a:r>
          </a:p>
          <a:p>
            <a:pPr lvl="1">
              <a:buClr>
                <a:schemeClr val="accent1"/>
              </a:buClr>
              <a:buFont typeface="Arial" pitchFamily="34" charset="0"/>
              <a:buChar char="•"/>
            </a:pPr>
            <a:r>
              <a:rPr lang="en-US" sz="2600" dirty="0" smtClean="0"/>
              <a:t>For globular mode a rate of 15 l/min is preferred.</a:t>
            </a:r>
          </a:p>
          <a:p>
            <a:pPr lvl="1">
              <a:buClr>
                <a:schemeClr val="accent1"/>
              </a:buClr>
              <a:buFont typeface="Arial" pitchFamily="34" charset="0"/>
              <a:buChar char="•"/>
            </a:pPr>
            <a:r>
              <a:rPr lang="en-US" sz="2600" dirty="0" smtClean="0"/>
              <a:t>For dip mode a good shielding environment is required so a flow rate between 20-25 l/min is used.</a:t>
            </a:r>
          </a:p>
          <a:p>
            <a:pPr lvl="1">
              <a:buClr>
                <a:schemeClr val="accent1"/>
              </a:buClr>
              <a:buFont typeface="Arial" pitchFamily="34" charset="0"/>
              <a:buChar char="•"/>
            </a:pPr>
            <a:endParaRPr lang="en-US" sz="2600" dirty="0" smtClean="0"/>
          </a:p>
          <a:p>
            <a:pPr marL="269875" lvl="1" indent="0" rtl="0">
              <a:buClr>
                <a:schemeClr val="accent1"/>
              </a:buClr>
              <a:buNone/>
            </a:pPr>
            <a:endParaRPr lang="en-GB" sz="2600" dirty="0"/>
          </a:p>
        </p:txBody>
      </p:sp>
    </p:spTree>
    <p:extLst>
      <p:ext uri="{BB962C8B-B14F-4D97-AF65-F5344CB8AC3E}">
        <p14:creationId xmlns:p14="http://schemas.microsoft.com/office/powerpoint/2010/main" val="35815071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38833" cy="623793"/>
          </a:xfrm>
        </p:spPr>
        <p:txBody>
          <a:bodyPr/>
          <a:lstStyle/>
          <a:p>
            <a:r>
              <a:rPr lang="en-US" dirty="0" smtClean="0"/>
              <a:t>GMAW – </a:t>
            </a:r>
            <a:r>
              <a:rPr lang="en-US" dirty="0" smtClean="0">
                <a:solidFill>
                  <a:srgbClr val="FF0000"/>
                </a:solidFill>
              </a:rPr>
              <a:t>Advantages and Disadvantages</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46</a:t>
            </a:fld>
            <a:endParaRPr lang="fi-FI" dirty="0" smtClean="0"/>
          </a:p>
        </p:txBody>
      </p:sp>
      <p:sp>
        <p:nvSpPr>
          <p:cNvPr id="9" name="Content Placeholder 8"/>
          <p:cNvSpPr>
            <a:spLocks noGrp="1"/>
          </p:cNvSpPr>
          <p:nvPr>
            <p:ph idx="1"/>
          </p:nvPr>
        </p:nvSpPr>
        <p:spPr>
          <a:xfrm>
            <a:off x="251520" y="908720"/>
            <a:ext cx="8642350" cy="4608512"/>
          </a:xfrm>
        </p:spPr>
        <p:txBody>
          <a:bodyPr/>
          <a:lstStyle/>
          <a:p>
            <a:pPr marL="269875" lvl="1" indent="0">
              <a:buClr>
                <a:schemeClr val="accent1"/>
              </a:buClr>
              <a:buNone/>
            </a:pPr>
            <a:endParaRPr lang="en-US" sz="2600" dirty="0" smtClean="0"/>
          </a:p>
          <a:p>
            <a:pPr lvl="1">
              <a:buClr>
                <a:schemeClr val="accent1"/>
              </a:buClr>
              <a:buFont typeface="Arial" pitchFamily="34" charset="0"/>
              <a:buChar char="•"/>
            </a:pPr>
            <a:endParaRPr lang="en-GB" dirty="0"/>
          </a:p>
          <a:p>
            <a:pPr lvl="1">
              <a:buClr>
                <a:schemeClr val="accent1"/>
              </a:buClr>
              <a:buFont typeface="Arial" pitchFamily="34" charset="0"/>
              <a:buChar char="•"/>
            </a:pPr>
            <a:endParaRPr lang="en-US" sz="2600" dirty="0" smtClean="0"/>
          </a:p>
          <a:p>
            <a:pPr marL="269875" lvl="1" indent="0" rtl="0">
              <a:buClr>
                <a:schemeClr val="accent1"/>
              </a:buClr>
              <a:buNone/>
            </a:pPr>
            <a:endParaRPr lang="en-GB" sz="2600" dirty="0"/>
          </a:p>
        </p:txBody>
      </p:sp>
      <p:graphicFrame>
        <p:nvGraphicFramePr>
          <p:cNvPr id="8" name="Content Placeholder 7"/>
          <p:cNvGraphicFramePr>
            <a:graphicFrameLocks/>
          </p:cNvGraphicFramePr>
          <p:nvPr>
            <p:extLst>
              <p:ext uri="{D42A27DB-BD31-4B8C-83A1-F6EECF244321}">
                <p14:modId xmlns:p14="http://schemas.microsoft.com/office/powerpoint/2010/main" val="2963080328"/>
              </p:ext>
            </p:extLst>
          </p:nvPr>
        </p:nvGraphicFramePr>
        <p:xfrm>
          <a:off x="179512" y="1484784"/>
          <a:ext cx="8784975" cy="3600630"/>
        </p:xfrm>
        <a:graphic>
          <a:graphicData uri="http://schemas.openxmlformats.org/drawingml/2006/table">
            <a:tbl>
              <a:tblPr firstRow="1" bandRow="1">
                <a:tableStyleId>{5C22544A-7EE6-4342-B048-85BDC9FD1C3A}</a:tableStyleId>
              </a:tblPr>
              <a:tblGrid>
                <a:gridCol w="4319291"/>
                <a:gridCol w="4465684"/>
              </a:tblGrid>
              <a:tr h="600105">
                <a:tc>
                  <a:txBody>
                    <a:bodyPr/>
                    <a:lstStyle/>
                    <a:p>
                      <a:pPr algn="ctr"/>
                      <a:r>
                        <a:rPr lang="en-GB" b="1" dirty="0">
                          <a:effectLst/>
                        </a:rPr>
                        <a:t>Advantages</a:t>
                      </a:r>
                      <a:endParaRPr lang="en-GB" dirty="0">
                        <a:effectLst/>
                      </a:endParaRPr>
                    </a:p>
                  </a:txBody>
                  <a:tcPr marL="9525" marR="9525" marT="9525" marB="9525" anchor="ctr"/>
                </a:tc>
                <a:tc>
                  <a:txBody>
                    <a:bodyPr/>
                    <a:lstStyle/>
                    <a:p>
                      <a:pPr algn="ctr"/>
                      <a:r>
                        <a:rPr lang="en-GB" b="1">
                          <a:effectLst/>
                        </a:rPr>
                        <a:t>Disadvantages</a:t>
                      </a:r>
                      <a:endParaRPr lang="en-GB">
                        <a:effectLst/>
                      </a:endParaRPr>
                    </a:p>
                  </a:txBody>
                  <a:tcPr marL="9525" marR="9525" marT="9525" marB="9525" anchor="ctr"/>
                </a:tc>
              </a:tr>
              <a:tr h="600105">
                <a:tc>
                  <a:txBody>
                    <a:bodyPr/>
                    <a:lstStyle/>
                    <a:p>
                      <a:pPr algn="ctr">
                        <a:buFont typeface="Arial"/>
                        <a:buNone/>
                      </a:pPr>
                      <a:r>
                        <a:rPr lang="en-GB" dirty="0">
                          <a:effectLst/>
                        </a:rPr>
                        <a:t>Higher Electrode Efficiency (Less Waste)</a:t>
                      </a:r>
                    </a:p>
                  </a:txBody>
                  <a:tcPr marL="9525" marR="9525" marT="9525" marB="9525" anchor="ctr"/>
                </a:tc>
                <a:tc>
                  <a:txBody>
                    <a:bodyPr/>
                    <a:lstStyle/>
                    <a:p>
                      <a:pPr algn="ctr">
                        <a:buFont typeface="Arial"/>
                        <a:buNone/>
                      </a:pPr>
                      <a:r>
                        <a:rPr lang="en-GB" dirty="0">
                          <a:effectLst/>
                        </a:rPr>
                        <a:t>Need external shielding gas</a:t>
                      </a:r>
                    </a:p>
                  </a:txBody>
                  <a:tcPr marL="9525" marR="9525" marT="9525" marB="9525" anchor="ctr"/>
                </a:tc>
              </a:tr>
              <a:tr h="600105">
                <a:tc>
                  <a:txBody>
                    <a:bodyPr/>
                    <a:lstStyle/>
                    <a:p>
                      <a:pPr algn="ctr">
                        <a:buFont typeface="Arial"/>
                        <a:buNone/>
                      </a:pPr>
                      <a:r>
                        <a:rPr lang="en-GB" dirty="0">
                          <a:effectLst/>
                        </a:rPr>
                        <a:t>Lower Heat Inputs</a:t>
                      </a:r>
                    </a:p>
                  </a:txBody>
                  <a:tcPr marL="9525" marR="9525" marT="9525" marB="9525" anchor="ctr"/>
                </a:tc>
                <a:tc>
                  <a:txBody>
                    <a:bodyPr/>
                    <a:lstStyle/>
                    <a:p>
                      <a:pPr algn="ctr">
                        <a:buFont typeface="Arial"/>
                        <a:buNone/>
                      </a:pPr>
                      <a:r>
                        <a:rPr lang="en-GB">
                          <a:effectLst/>
                        </a:rPr>
                        <a:t>Limited positions (no vertical or overhead)</a:t>
                      </a:r>
                    </a:p>
                  </a:txBody>
                  <a:tcPr marL="9525" marR="9525" marT="9525" marB="9525" anchor="ctr"/>
                </a:tc>
              </a:tr>
              <a:tr h="600105">
                <a:tc>
                  <a:txBody>
                    <a:bodyPr/>
                    <a:lstStyle/>
                    <a:p>
                      <a:pPr algn="ctr">
                        <a:buFont typeface="Arial"/>
                        <a:buNone/>
                      </a:pPr>
                      <a:r>
                        <a:rPr lang="en-GB">
                          <a:effectLst/>
                        </a:rPr>
                        <a:t>Minimal weld clean up</a:t>
                      </a:r>
                    </a:p>
                  </a:txBody>
                  <a:tcPr marL="9525" marR="9525" marT="9525" marB="9525" anchor="ctr"/>
                </a:tc>
                <a:tc>
                  <a:txBody>
                    <a:bodyPr/>
                    <a:lstStyle/>
                    <a:p>
                      <a:pPr algn="ctr">
                        <a:buFont typeface="Arial"/>
                        <a:buNone/>
                      </a:pPr>
                      <a:r>
                        <a:rPr lang="en-GB">
                          <a:effectLst/>
                        </a:rPr>
                        <a:t>High cost equipment</a:t>
                      </a:r>
                    </a:p>
                  </a:txBody>
                  <a:tcPr marL="9525" marR="9525" marT="9525" marB="9525" anchor="ctr"/>
                </a:tc>
              </a:tr>
              <a:tr h="600105">
                <a:tc>
                  <a:txBody>
                    <a:bodyPr/>
                    <a:lstStyle/>
                    <a:p>
                      <a:pPr algn="ctr">
                        <a:buFont typeface="Arial"/>
                        <a:buNone/>
                      </a:pPr>
                      <a:r>
                        <a:rPr lang="en-GB">
                          <a:effectLst/>
                        </a:rPr>
                        <a:t>Reduced Welding Fumes</a:t>
                      </a:r>
                    </a:p>
                  </a:txBody>
                  <a:tcPr marL="9525" marR="9525" marT="9525" marB="9525" anchor="ctr"/>
                </a:tc>
                <a:tc>
                  <a:txBody>
                    <a:bodyPr/>
                    <a:lstStyle/>
                    <a:p>
                      <a:pPr algn="ctr">
                        <a:buFont typeface="Arial"/>
                        <a:buNone/>
                      </a:pPr>
                      <a:r>
                        <a:rPr lang="en-GB">
                          <a:effectLst/>
                        </a:rPr>
                        <a:t>Cannot weld thick materials</a:t>
                      </a:r>
                    </a:p>
                  </a:txBody>
                  <a:tcPr marL="9525" marR="9525" marT="9525" marB="9525" anchor="ctr"/>
                </a:tc>
              </a:tr>
              <a:tr h="600105">
                <a:tc>
                  <a:txBody>
                    <a:bodyPr/>
                    <a:lstStyle/>
                    <a:p>
                      <a:pPr algn="ctr">
                        <a:buFont typeface="Arial"/>
                        <a:buNone/>
                      </a:pPr>
                      <a:r>
                        <a:rPr lang="en-GB" dirty="0">
                          <a:effectLst/>
                        </a:rPr>
                        <a:t>Easiest to learn</a:t>
                      </a:r>
                    </a:p>
                  </a:txBody>
                  <a:tcPr marL="9525" marR="9525" marT="9525" marB="9525" anchor="ctr"/>
                </a:tc>
                <a:tc>
                  <a:txBody>
                    <a:bodyPr/>
                    <a:lstStyle/>
                    <a:p>
                      <a:pPr algn="ctr">
                        <a:buFont typeface="Arial"/>
                        <a:buNone/>
                      </a:pPr>
                      <a:r>
                        <a:rPr lang="en-GB" dirty="0">
                          <a:effectLst/>
                        </a:rPr>
                        <a:t>Material must be free of rust and dirt</a:t>
                      </a:r>
                    </a:p>
                  </a:txBody>
                  <a:tcPr marL="9525" marR="9525" marT="9525" marB="9525" anchor="ctr"/>
                </a:tc>
              </a:tr>
            </a:tbl>
          </a:graphicData>
        </a:graphic>
      </p:graphicFrame>
    </p:spTree>
    <p:extLst>
      <p:ext uri="{BB962C8B-B14F-4D97-AF65-F5344CB8AC3E}">
        <p14:creationId xmlns:p14="http://schemas.microsoft.com/office/powerpoint/2010/main" val="11427940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76517" cy="623793"/>
          </a:xfrm>
        </p:spPr>
        <p:txBody>
          <a:bodyPr/>
          <a:lstStyle/>
          <a:p>
            <a:r>
              <a:rPr lang="en-US" dirty="0" smtClean="0"/>
              <a:t>Gas Tungsten Arc Welding (GTAW)  </a:t>
            </a:r>
            <a:r>
              <a:rPr lang="en-US" dirty="0" smtClean="0">
                <a:solidFill>
                  <a:srgbClr val="FF0000"/>
                </a:solidFill>
              </a:rPr>
              <a:t>General</a:t>
            </a:r>
            <a:endParaRPr lang="en-GB" dirty="0">
              <a:solidFill>
                <a:srgbClr val="FF0000"/>
              </a:solidFill>
            </a:endParaRPr>
          </a:p>
        </p:txBody>
      </p:sp>
      <p:sp>
        <p:nvSpPr>
          <p:cNvPr id="3" name="Content Placeholder 2"/>
          <p:cNvSpPr>
            <a:spLocks noGrp="1"/>
          </p:cNvSpPr>
          <p:nvPr>
            <p:ph idx="1"/>
          </p:nvPr>
        </p:nvSpPr>
        <p:spPr>
          <a:xfrm>
            <a:off x="250825" y="1052514"/>
            <a:ext cx="8642350" cy="5400822"/>
          </a:xfrm>
        </p:spPr>
        <p:txBody>
          <a:bodyPr/>
          <a:lstStyle/>
          <a:p>
            <a:r>
              <a:rPr lang="en-US" b="1" dirty="0" smtClean="0">
                <a:solidFill>
                  <a:srgbClr val="FF0000"/>
                </a:solidFill>
              </a:rPr>
              <a:t>Gas Tungsten Arc Welding (GTAW)</a:t>
            </a:r>
            <a:r>
              <a:rPr lang="en-US" dirty="0" smtClean="0"/>
              <a:t>, formerly known as Tungsten Inert Gas (TIG) Welding, is an electric-arc  welding process that produces an arc between a </a:t>
            </a:r>
            <a:r>
              <a:rPr lang="en-US" b="1" dirty="0" smtClean="0"/>
              <a:t>non-consumable</a:t>
            </a:r>
            <a:r>
              <a:rPr lang="en-US" dirty="0" smtClean="0"/>
              <a:t> electrode and the work to be welded. </a:t>
            </a:r>
            <a:r>
              <a:rPr lang="en-GB" dirty="0"/>
              <a:t>The weld is shielded from the atmosphere by a shielding gas that forms an envelope around the weld </a:t>
            </a:r>
            <a:r>
              <a:rPr lang="en-GB" dirty="0" smtClean="0"/>
              <a:t>area. </a:t>
            </a:r>
          </a:p>
          <a:p>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47</a:t>
            </a:fld>
            <a:endParaRPr lang="fi-FI"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284984"/>
            <a:ext cx="5688632" cy="3371850"/>
          </a:xfrm>
          <a:prstGeom prst="rect">
            <a:avLst/>
          </a:prstGeom>
        </p:spPr>
      </p:pic>
    </p:spTree>
    <p:extLst>
      <p:ext uri="{BB962C8B-B14F-4D97-AF65-F5344CB8AC3E}">
        <p14:creationId xmlns:p14="http://schemas.microsoft.com/office/powerpoint/2010/main" val="41342889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99824" cy="623793"/>
          </a:xfrm>
        </p:spPr>
        <p:txBody>
          <a:bodyPr/>
          <a:lstStyle/>
          <a:p>
            <a:r>
              <a:rPr lang="en-US" dirty="0" smtClean="0"/>
              <a:t>GTAW  </a:t>
            </a:r>
            <a:r>
              <a:rPr lang="en-US" dirty="0" smtClean="0">
                <a:solidFill>
                  <a:srgbClr val="FF0000"/>
                </a:solidFill>
              </a:rPr>
              <a:t>General</a:t>
            </a:r>
            <a:endParaRPr lang="en-GB" dirty="0">
              <a:solidFill>
                <a:srgbClr val="FF0000"/>
              </a:solidFill>
            </a:endParaRPr>
          </a:p>
        </p:txBody>
      </p:sp>
      <p:sp>
        <p:nvSpPr>
          <p:cNvPr id="3" name="Content Placeholder 2"/>
          <p:cNvSpPr>
            <a:spLocks noGrp="1"/>
          </p:cNvSpPr>
          <p:nvPr>
            <p:ph idx="1"/>
          </p:nvPr>
        </p:nvSpPr>
        <p:spPr>
          <a:xfrm>
            <a:off x="107504" y="692696"/>
            <a:ext cx="8642350" cy="5760640"/>
          </a:xfrm>
        </p:spPr>
        <p:txBody>
          <a:bodyPr/>
          <a:lstStyle/>
          <a:p>
            <a:pPr marL="0" indent="0">
              <a:buNone/>
            </a:pPr>
            <a:r>
              <a:rPr lang="en-GB" dirty="0"/>
              <a:t>GTAW is versatile and can be used on ferrous and nonferrous metals and, depending on the base metal, in all welding positions. The process can be used to weld thin or thick materials with or without a filler </a:t>
            </a:r>
            <a:r>
              <a:rPr lang="en-GB" dirty="0" smtClean="0"/>
              <a:t>metal.</a:t>
            </a:r>
            <a:r>
              <a:rPr lang="en-GB" dirty="0" smtClean="0">
                <a:solidFill>
                  <a:srgbClr val="FF0000"/>
                </a:solidFill>
              </a:rPr>
              <a:t> For </a:t>
            </a:r>
            <a:r>
              <a:rPr lang="en-GB" dirty="0">
                <a:solidFill>
                  <a:srgbClr val="FF0000"/>
                </a:solidFill>
              </a:rPr>
              <a:t>thicker materials, an externally fed filler wire is generally used</a:t>
            </a:r>
            <a:r>
              <a:rPr lang="en-GB" dirty="0"/>
              <a:t>. The type of filler metal wire to be used is based on the chemical analysis of the base metal. The size of the filler metal wire depends on the thickness of the base metal, which usually dictates the welding current</a:t>
            </a:r>
            <a:r>
              <a:rPr lang="en-GB" dirty="0" smtClean="0"/>
              <a:t>.</a:t>
            </a:r>
          </a:p>
          <a:p>
            <a:pPr marL="0" indent="0">
              <a:buNone/>
            </a:pPr>
            <a:r>
              <a:rPr lang="en-GB" dirty="0"/>
              <a:t>Welding variables are selected after the base metal, filler metal, and joint configuration have been selected. The fixed welding variables include </a:t>
            </a:r>
            <a:r>
              <a:rPr lang="en-GB" dirty="0">
                <a:solidFill>
                  <a:srgbClr val="FF0000"/>
                </a:solidFill>
              </a:rPr>
              <a:t>the type of filler metal, electrode type and size, the type of current, and the type of shielding gas</a:t>
            </a:r>
            <a:r>
              <a:rPr lang="en-GB" dirty="0"/>
              <a:t>.</a:t>
            </a:r>
          </a:p>
          <a:p>
            <a:pPr marL="0" indent="0">
              <a:buNone/>
            </a:pPr>
            <a:r>
              <a:rPr lang="en-GB" dirty="0" smtClean="0"/>
              <a:t>The </a:t>
            </a:r>
            <a:r>
              <a:rPr lang="en-GB" dirty="0"/>
              <a:t>primary adjustable variables for GTAW are </a:t>
            </a:r>
            <a:r>
              <a:rPr lang="en-GB" dirty="0">
                <a:solidFill>
                  <a:srgbClr val="FF0000"/>
                </a:solidFill>
              </a:rPr>
              <a:t>welding current, arc length, and travel speed</a:t>
            </a:r>
            <a:r>
              <a:rPr lang="en-GB" dirty="0"/>
              <a:t>.</a:t>
            </a:r>
          </a:p>
          <a:p>
            <a:pPr marL="0" indent="0">
              <a:buNone/>
            </a:pPr>
            <a:endParaRPr lang="en-GB" dirty="0"/>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48</a:t>
            </a:fld>
            <a:endParaRPr lang="fi-FI" dirty="0" smtClean="0"/>
          </a:p>
        </p:txBody>
      </p:sp>
    </p:spTree>
    <p:extLst>
      <p:ext uri="{BB962C8B-B14F-4D97-AF65-F5344CB8AC3E}">
        <p14:creationId xmlns:p14="http://schemas.microsoft.com/office/powerpoint/2010/main" val="4706742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70758" cy="623793"/>
          </a:xfrm>
        </p:spPr>
        <p:txBody>
          <a:bodyPr/>
          <a:lstStyle/>
          <a:p>
            <a:r>
              <a:rPr lang="en-US" dirty="0" smtClean="0"/>
              <a:t>GTAW  </a:t>
            </a:r>
            <a:r>
              <a:rPr lang="en-US" dirty="0" smtClean="0">
                <a:solidFill>
                  <a:srgbClr val="FF0000"/>
                </a:solidFill>
              </a:rPr>
              <a:t>Tungsten Electrodes</a:t>
            </a:r>
            <a:endParaRPr lang="en-GB" dirty="0">
              <a:solidFill>
                <a:srgbClr val="FF0000"/>
              </a:solidFill>
            </a:endParaRPr>
          </a:p>
        </p:txBody>
      </p:sp>
      <p:sp>
        <p:nvSpPr>
          <p:cNvPr id="3" name="Content Placeholder 2"/>
          <p:cNvSpPr>
            <a:spLocks noGrp="1"/>
          </p:cNvSpPr>
          <p:nvPr>
            <p:ph idx="1"/>
          </p:nvPr>
        </p:nvSpPr>
        <p:spPr>
          <a:xfrm>
            <a:off x="107504" y="692696"/>
            <a:ext cx="8642350" cy="5760640"/>
          </a:xfrm>
        </p:spPr>
        <p:txBody>
          <a:bodyPr/>
          <a:lstStyle/>
          <a:p>
            <a:pPr marL="0" indent="0">
              <a:buNone/>
            </a:pPr>
            <a:endParaRPr lang="en-GB" dirty="0"/>
          </a:p>
          <a:p>
            <a:pPr marL="0" indent="0">
              <a:buNone/>
            </a:pPr>
            <a:endParaRPr lang="en-GB" dirty="0"/>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49</a:t>
            </a:fld>
            <a:endParaRPr lang="fi-FI" dirty="0" smtClean="0"/>
          </a:p>
        </p:txBody>
      </p:sp>
      <p:sp>
        <p:nvSpPr>
          <p:cNvPr id="8" name="Rectangle 7"/>
          <p:cNvSpPr/>
          <p:nvPr/>
        </p:nvSpPr>
        <p:spPr>
          <a:xfrm>
            <a:off x="323528" y="620688"/>
            <a:ext cx="8280920" cy="2585323"/>
          </a:xfrm>
          <a:prstGeom prst="rect">
            <a:avLst/>
          </a:prstGeom>
        </p:spPr>
        <p:txBody>
          <a:bodyPr wrap="square">
            <a:spAutoFit/>
          </a:bodyPr>
          <a:lstStyle/>
          <a:p>
            <a:r>
              <a:rPr lang="en-GB" dirty="0"/>
              <a:t>The electrode material for GTAW is made from a tungsten alloy. Tungsten has one of the highest melting temperatures of any metal, about 6,170 degrees Fahrenheit (3,410 degrees Celsius).</a:t>
            </a:r>
          </a:p>
          <a:p>
            <a:r>
              <a:rPr lang="en-GB" dirty="0" smtClean="0"/>
              <a:t>The </a:t>
            </a:r>
            <a:r>
              <a:rPr lang="en-GB" dirty="0"/>
              <a:t>size of an electrode to be used is determined by the welding current required. Larger electrodes permit higher currents to be used. Smaller diameter electrodes may be used for welding thinner </a:t>
            </a:r>
            <a:r>
              <a:rPr lang="en-GB" dirty="0" smtClean="0"/>
              <a:t>materials.</a:t>
            </a:r>
          </a:p>
          <a:p>
            <a:endParaRPr lang="en-US" dirty="0"/>
          </a:p>
          <a:p>
            <a:endParaRPr lang="en-US" dirty="0" smtClean="0"/>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021714010"/>
              </p:ext>
            </p:extLst>
          </p:nvPr>
        </p:nvGraphicFramePr>
        <p:xfrm>
          <a:off x="303943" y="2564904"/>
          <a:ext cx="8640960" cy="3828205"/>
        </p:xfrm>
        <a:graphic>
          <a:graphicData uri="http://schemas.openxmlformats.org/drawingml/2006/table">
            <a:tbl>
              <a:tblPr firstRow="1" bandRow="1">
                <a:tableStyleId>{5C22544A-7EE6-4342-B048-85BDC9FD1C3A}</a:tableStyleId>
              </a:tblPr>
              <a:tblGrid>
                <a:gridCol w="2830660"/>
                <a:gridCol w="5810300"/>
              </a:tblGrid>
              <a:tr h="403425">
                <a:tc>
                  <a:txBody>
                    <a:bodyPr/>
                    <a:lstStyle/>
                    <a:p>
                      <a:r>
                        <a:rPr lang="en-US" dirty="0" smtClean="0"/>
                        <a:t>Tungsten</a:t>
                      </a:r>
                      <a:r>
                        <a:rPr lang="en-US" baseline="0" dirty="0" smtClean="0"/>
                        <a:t> alloy</a:t>
                      </a:r>
                      <a:endParaRPr lang="en-GB" dirty="0"/>
                    </a:p>
                  </a:txBody>
                  <a:tcPr/>
                </a:tc>
                <a:tc>
                  <a:txBody>
                    <a:bodyPr/>
                    <a:lstStyle/>
                    <a:p>
                      <a:r>
                        <a:rPr lang="en-US" smtClean="0"/>
                        <a:t>Usage</a:t>
                      </a:r>
                      <a:endParaRPr lang="en-GB" dirty="0"/>
                    </a:p>
                  </a:txBody>
                  <a:tcPr/>
                </a:tc>
              </a:tr>
              <a:tr h="1036735">
                <a:tc>
                  <a:txBody>
                    <a:bodyPr/>
                    <a:lstStyle/>
                    <a:p>
                      <a:r>
                        <a:rPr lang="en-GB" sz="1800" b="1" i="0" kern="1200" dirty="0" smtClean="0">
                          <a:solidFill>
                            <a:schemeClr val="dk1"/>
                          </a:solidFill>
                          <a:effectLst/>
                          <a:latin typeface="+mn-lt"/>
                          <a:ea typeface="+mn-ea"/>
                          <a:cs typeface="+mn-cs"/>
                        </a:rPr>
                        <a:t> Pure tungsten</a:t>
                      </a:r>
                      <a:endParaRPr lang="en-GB" dirty="0"/>
                    </a:p>
                  </a:txBody>
                  <a:tcPr/>
                </a:tc>
                <a:tc>
                  <a:txBody>
                    <a:bodyPr/>
                    <a:lstStyle/>
                    <a:p>
                      <a:r>
                        <a:rPr lang="en-GB" smtClean="0"/>
                        <a:t>On nonferrous metals, such as aluminium and magnesium, and is typically used with a balled-end preparation on alternating current</a:t>
                      </a:r>
                      <a:endParaRPr lang="en-GB" dirty="0"/>
                    </a:p>
                  </a:txBody>
                  <a:tcPr/>
                </a:tc>
              </a:tr>
              <a:tr h="1800536">
                <a:tc>
                  <a:txBody>
                    <a:bodyPr/>
                    <a:lstStyle/>
                    <a:p>
                      <a:r>
                        <a:rPr lang="en-GB" sz="1800" b="1" i="0" kern="1200" dirty="0" smtClean="0">
                          <a:solidFill>
                            <a:schemeClr val="dk1"/>
                          </a:solidFill>
                          <a:effectLst/>
                          <a:latin typeface="+mn-lt"/>
                          <a:ea typeface="+mn-ea"/>
                          <a:cs typeface="+mn-cs"/>
                        </a:rPr>
                        <a:t>Thoriated tungsten</a:t>
                      </a:r>
                      <a:endParaRPr lang="en-GB" dirty="0"/>
                    </a:p>
                  </a:txBody>
                  <a:tcPr/>
                </a:tc>
                <a:tc>
                  <a:txBody>
                    <a:bodyPr/>
                    <a:lstStyle/>
                    <a:p>
                      <a:r>
                        <a:rPr lang="en-GB" dirty="0" smtClean="0"/>
                        <a:t>On carbon and stainless steel. It can be purchased with 1 or 2 per cent thorium. The thoriated tungsten starts readily and maintains a stable arc. It has a greater resistance to contamination and will maintain a sharp point and will not break down as readily as pure tungsten.</a:t>
                      </a:r>
                      <a:endParaRPr lang="en-GB" dirty="0"/>
                    </a:p>
                  </a:txBody>
                  <a:tcPr/>
                </a:tc>
              </a:tr>
              <a:tr h="587509">
                <a:tc>
                  <a:txBody>
                    <a:bodyPr/>
                    <a:lstStyle/>
                    <a:p>
                      <a:r>
                        <a:rPr lang="en-GB" sz="1800" b="1" i="0" kern="1200" dirty="0" err="1" smtClean="0">
                          <a:solidFill>
                            <a:schemeClr val="dk1"/>
                          </a:solidFill>
                          <a:effectLst/>
                          <a:latin typeface="+mn-lt"/>
                          <a:ea typeface="+mn-ea"/>
                          <a:cs typeface="+mn-cs"/>
                        </a:rPr>
                        <a:t>Zirconiated</a:t>
                      </a:r>
                      <a:r>
                        <a:rPr lang="en-GB" sz="1800" b="1" i="0" kern="1200" dirty="0" smtClean="0">
                          <a:solidFill>
                            <a:schemeClr val="dk1"/>
                          </a:solidFill>
                          <a:effectLst/>
                          <a:latin typeface="+mn-lt"/>
                          <a:ea typeface="+mn-ea"/>
                          <a:cs typeface="+mn-cs"/>
                        </a:rPr>
                        <a:t> tungsten</a:t>
                      </a:r>
                      <a:endParaRPr lang="en-GB" dirty="0"/>
                    </a:p>
                  </a:txBody>
                  <a:tcPr/>
                </a:tc>
                <a:tc>
                  <a:txBody>
                    <a:bodyPr/>
                    <a:lstStyle/>
                    <a:p>
                      <a:r>
                        <a:rPr lang="en-GB" dirty="0" smtClean="0"/>
                        <a:t>welding with higher AC currents on nonferrous metals</a:t>
                      </a:r>
                      <a:endParaRPr lang="en-GB" dirty="0"/>
                    </a:p>
                  </a:txBody>
                  <a:tcPr/>
                </a:tc>
              </a:tr>
            </a:tbl>
          </a:graphicData>
        </a:graphic>
      </p:graphicFrame>
    </p:spTree>
    <p:extLst>
      <p:ext uri="{BB962C8B-B14F-4D97-AF65-F5344CB8AC3E}">
        <p14:creationId xmlns:p14="http://schemas.microsoft.com/office/powerpoint/2010/main" val="10241585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97185" cy="623793"/>
          </a:xfrm>
        </p:spPr>
        <p:txBody>
          <a:bodyPr/>
          <a:lstStyle/>
          <a:p>
            <a:r>
              <a:rPr lang="en-US" dirty="0" smtClean="0"/>
              <a:t>Types of Welding</a:t>
            </a: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a:t>
            </a:fld>
            <a:endParaRPr lang="fi-FI" dirty="0" smtClean="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582" y="657947"/>
            <a:ext cx="8398890" cy="5723381"/>
          </a:xfrm>
        </p:spPr>
      </p:pic>
    </p:spTree>
    <p:extLst>
      <p:ext uri="{BB962C8B-B14F-4D97-AF65-F5344CB8AC3E}">
        <p14:creationId xmlns:p14="http://schemas.microsoft.com/office/powerpoint/2010/main" val="20404912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42765" cy="623793"/>
          </a:xfrm>
        </p:spPr>
        <p:txBody>
          <a:bodyPr/>
          <a:lstStyle/>
          <a:p>
            <a:r>
              <a:rPr lang="en-US" dirty="0" smtClean="0"/>
              <a:t>GTAW  </a:t>
            </a:r>
            <a:r>
              <a:rPr lang="en-US" dirty="0" smtClean="0">
                <a:solidFill>
                  <a:srgbClr val="FF0000"/>
                </a:solidFill>
              </a:rPr>
              <a:t>Shielding Gases</a:t>
            </a:r>
            <a:endParaRPr lang="en-GB" dirty="0">
              <a:solidFill>
                <a:srgbClr val="FF0000"/>
              </a:solidFill>
            </a:endParaRPr>
          </a:p>
        </p:txBody>
      </p:sp>
      <p:sp>
        <p:nvSpPr>
          <p:cNvPr id="3" name="Content Placeholder 2"/>
          <p:cNvSpPr>
            <a:spLocks noGrp="1"/>
          </p:cNvSpPr>
          <p:nvPr>
            <p:ph idx="1"/>
          </p:nvPr>
        </p:nvSpPr>
        <p:spPr>
          <a:xfrm>
            <a:off x="107504" y="692696"/>
            <a:ext cx="8642350" cy="5760640"/>
          </a:xfrm>
        </p:spPr>
        <p:txBody>
          <a:bodyPr/>
          <a:lstStyle/>
          <a:p>
            <a:pPr marL="0" indent="0">
              <a:buNone/>
            </a:pPr>
            <a:endParaRPr lang="en-GB" dirty="0"/>
          </a:p>
          <a:p>
            <a:pPr marL="0" indent="0">
              <a:buNone/>
            </a:pPr>
            <a:endParaRPr lang="en-GB" dirty="0"/>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50</a:t>
            </a:fld>
            <a:endParaRPr lang="fi-FI" dirty="0" smtClean="0"/>
          </a:p>
        </p:txBody>
      </p:sp>
      <p:sp>
        <p:nvSpPr>
          <p:cNvPr id="4" name="Rectangle 3"/>
          <p:cNvSpPr/>
          <p:nvPr/>
        </p:nvSpPr>
        <p:spPr>
          <a:xfrm>
            <a:off x="179512" y="664825"/>
            <a:ext cx="8784976" cy="5909310"/>
          </a:xfrm>
          <a:prstGeom prst="rect">
            <a:avLst/>
          </a:prstGeom>
        </p:spPr>
        <p:txBody>
          <a:bodyPr wrap="square">
            <a:spAutoFit/>
          </a:bodyPr>
          <a:lstStyle/>
          <a:p>
            <a:r>
              <a:rPr lang="en-GB" sz="2000" b="1" dirty="0">
                <a:solidFill>
                  <a:srgbClr val="FF0000"/>
                </a:solidFill>
              </a:rPr>
              <a:t>Argon and helium</a:t>
            </a:r>
            <a:r>
              <a:rPr lang="en-GB" sz="2000" dirty="0"/>
              <a:t> are the two most commonly used shielding gases used for </a:t>
            </a:r>
            <a:r>
              <a:rPr lang="en-GB" sz="2000" dirty="0" smtClean="0"/>
              <a:t>GTAW. </a:t>
            </a:r>
            <a:r>
              <a:rPr lang="en-GB" sz="2000" dirty="0"/>
              <a:t>Both gases are inert, causing an ionization effect in the welding arc. They protect the tungsten electrode and the molten weld pool from the atmosphere</a:t>
            </a:r>
            <a:r>
              <a:rPr lang="en-GB" sz="2000" dirty="0" smtClean="0"/>
              <a:t>.</a:t>
            </a:r>
          </a:p>
          <a:p>
            <a:r>
              <a:rPr lang="en-GB" sz="2000" dirty="0">
                <a:solidFill>
                  <a:srgbClr val="FF0000"/>
                </a:solidFill>
              </a:rPr>
              <a:t>Argon is heavier than helium</a:t>
            </a:r>
            <a:r>
              <a:rPr lang="en-GB" sz="2000" dirty="0"/>
              <a:t> and may be supplied in liquid or gaseous form. </a:t>
            </a:r>
            <a:r>
              <a:rPr lang="en-GB" sz="2000" dirty="0" smtClean="0">
                <a:solidFill>
                  <a:srgbClr val="FF0000"/>
                </a:solidFill>
              </a:rPr>
              <a:t>Argon </a:t>
            </a:r>
            <a:r>
              <a:rPr lang="en-GB" sz="2000" dirty="0">
                <a:solidFill>
                  <a:srgbClr val="FF0000"/>
                </a:solidFill>
              </a:rPr>
              <a:t>is suitable for welding similar and dissimilar metals</a:t>
            </a:r>
            <a:r>
              <a:rPr lang="en-GB" sz="2000" dirty="0"/>
              <a:t> and works well while welding in the </a:t>
            </a:r>
            <a:r>
              <a:rPr lang="en-GB" sz="2000" dirty="0">
                <a:solidFill>
                  <a:srgbClr val="FF0000"/>
                </a:solidFill>
              </a:rPr>
              <a:t>vertical and overhead welding positions</a:t>
            </a:r>
            <a:r>
              <a:rPr lang="en-GB" sz="2000" dirty="0" smtClean="0"/>
              <a:t>.</a:t>
            </a:r>
          </a:p>
          <a:p>
            <a:endParaRPr lang="en-GB" sz="2000" dirty="0"/>
          </a:p>
          <a:p>
            <a:r>
              <a:rPr lang="en-GB" sz="2000" dirty="0">
                <a:solidFill>
                  <a:schemeClr val="accent1"/>
                </a:solidFill>
              </a:rPr>
              <a:t>Helium is a lighter inert gas</a:t>
            </a:r>
            <a:r>
              <a:rPr lang="en-GB" sz="2000" dirty="0"/>
              <a:t>. </a:t>
            </a:r>
            <a:r>
              <a:rPr lang="en-GB" sz="2000" dirty="0" smtClean="0"/>
              <a:t>It </a:t>
            </a:r>
            <a:r>
              <a:rPr lang="en-GB" sz="2000" dirty="0"/>
              <a:t>leaves the weld area faster than argon, and higher flow rates are necessary when using it</a:t>
            </a:r>
            <a:r>
              <a:rPr lang="en-GB" sz="2000" dirty="0" smtClean="0"/>
              <a:t>.  </a:t>
            </a:r>
            <a:r>
              <a:rPr lang="en-GB" sz="2000" dirty="0" smtClean="0">
                <a:solidFill>
                  <a:schemeClr val="accent1"/>
                </a:solidFill>
              </a:rPr>
              <a:t>Helium </a:t>
            </a:r>
            <a:r>
              <a:rPr lang="en-GB" sz="2000" dirty="0">
                <a:solidFill>
                  <a:schemeClr val="accent1"/>
                </a:solidFill>
              </a:rPr>
              <a:t>produces a narrow but deep heat-affected zone (HAZ)</a:t>
            </a:r>
            <a:r>
              <a:rPr lang="en-GB" sz="2000" dirty="0"/>
              <a:t>, which is good for welding on heavier metals. It is suitable for welding at high speeds and gives good coverage in vertical and overhead welding positions. It helps to increase the </a:t>
            </a:r>
            <a:r>
              <a:rPr lang="en-GB" sz="2000" dirty="0" smtClean="0"/>
              <a:t>penetration. </a:t>
            </a:r>
            <a:r>
              <a:rPr lang="en-GB" sz="2000" dirty="0"/>
              <a:t>Helium is suitable for use on thicker nonferrous metals</a:t>
            </a:r>
            <a:r>
              <a:rPr lang="en-GB" sz="2000" dirty="0" smtClean="0"/>
              <a:t>.</a:t>
            </a:r>
          </a:p>
          <a:p>
            <a:endParaRPr lang="en-GB" sz="2000" dirty="0"/>
          </a:p>
          <a:p>
            <a:r>
              <a:rPr lang="en-GB" sz="2000" dirty="0"/>
              <a:t>Argon and helium mixtures </a:t>
            </a:r>
            <a:r>
              <a:rPr lang="en-GB" sz="2000" dirty="0" smtClean="0"/>
              <a:t>can be also used. </a:t>
            </a:r>
            <a:endParaRPr lang="en-GB" sz="2000" dirty="0"/>
          </a:p>
          <a:p>
            <a:r>
              <a:rPr lang="en-GB" sz="2000" dirty="0"/>
              <a:t>Argon and hydrogen mixtures are often used for welding of stainless </a:t>
            </a:r>
            <a:r>
              <a:rPr lang="en-GB" sz="2000" dirty="0" smtClean="0"/>
              <a:t>steel. The </a:t>
            </a:r>
            <a:r>
              <a:rPr lang="en-GB" sz="2000" dirty="0"/>
              <a:t>typical mixture is a 95 </a:t>
            </a:r>
            <a:r>
              <a:rPr lang="en-GB" sz="2000" dirty="0" smtClean="0"/>
              <a:t>per cent </a:t>
            </a:r>
            <a:r>
              <a:rPr lang="en-GB" sz="2000" dirty="0"/>
              <a:t>argon and 5 </a:t>
            </a:r>
            <a:r>
              <a:rPr lang="en-GB" sz="2000" dirty="0" smtClean="0"/>
              <a:t>per cent </a:t>
            </a:r>
            <a:r>
              <a:rPr lang="en-GB" sz="2000" dirty="0"/>
              <a:t>hydrogen</a:t>
            </a:r>
            <a:r>
              <a:rPr lang="en-GB" dirty="0"/>
              <a:t>.</a:t>
            </a:r>
          </a:p>
          <a:p>
            <a:endParaRPr lang="en-GB" dirty="0"/>
          </a:p>
        </p:txBody>
      </p:sp>
    </p:spTree>
    <p:extLst>
      <p:ext uri="{BB962C8B-B14F-4D97-AF65-F5344CB8AC3E}">
        <p14:creationId xmlns:p14="http://schemas.microsoft.com/office/powerpoint/2010/main" val="6786043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7186" cy="623793"/>
          </a:xfrm>
        </p:spPr>
        <p:txBody>
          <a:bodyPr/>
          <a:lstStyle/>
          <a:p>
            <a:r>
              <a:rPr lang="en-US" dirty="0" smtClean="0"/>
              <a:t>GTAW  </a:t>
            </a:r>
            <a:r>
              <a:rPr lang="en-US" dirty="0" smtClean="0">
                <a:solidFill>
                  <a:srgbClr val="FF0000"/>
                </a:solidFill>
              </a:rPr>
              <a:t>Welding Current</a:t>
            </a:r>
            <a:endParaRPr lang="en-GB" dirty="0">
              <a:solidFill>
                <a:srgbClr val="FF0000"/>
              </a:solidFill>
            </a:endParaRPr>
          </a:p>
        </p:txBody>
      </p:sp>
      <p:sp>
        <p:nvSpPr>
          <p:cNvPr id="3" name="Content Placeholder 2"/>
          <p:cNvSpPr>
            <a:spLocks noGrp="1"/>
          </p:cNvSpPr>
          <p:nvPr>
            <p:ph idx="1"/>
          </p:nvPr>
        </p:nvSpPr>
        <p:spPr>
          <a:xfrm>
            <a:off x="107504" y="692696"/>
            <a:ext cx="8642350" cy="5760640"/>
          </a:xfrm>
        </p:spPr>
        <p:txBody>
          <a:bodyPr/>
          <a:lstStyle/>
          <a:p>
            <a:pPr marL="0" indent="0">
              <a:buNone/>
            </a:pPr>
            <a:r>
              <a:rPr lang="en-GB" dirty="0"/>
              <a:t>The current depends primarily on the type of metal to be welded, the current levels required, and the availability of the machine that produces that type of welding current.</a:t>
            </a:r>
          </a:p>
          <a:p>
            <a:pPr marL="0" indent="0">
              <a:buNone/>
            </a:pPr>
            <a:endParaRPr lang="en-GB" dirty="0"/>
          </a:p>
          <a:p>
            <a:pPr marL="0" indent="0">
              <a:buNone/>
            </a:pPr>
            <a:r>
              <a:rPr lang="en-GB" dirty="0"/>
              <a:t>Direct current electrode positive (</a:t>
            </a:r>
            <a:r>
              <a:rPr lang="en-GB" dirty="0" smtClean="0"/>
              <a:t>DCRP</a:t>
            </a:r>
            <a:r>
              <a:rPr lang="en-GB" dirty="0"/>
              <a:t>) (reverse polarity) is sometimes used to weld very thin nonferrous </a:t>
            </a:r>
            <a:r>
              <a:rPr lang="en-GB" dirty="0" smtClean="0"/>
              <a:t>metals. </a:t>
            </a:r>
            <a:r>
              <a:rPr lang="en-GB" dirty="0"/>
              <a:t>Direct current electrode negative (</a:t>
            </a:r>
            <a:r>
              <a:rPr lang="en-GB" dirty="0" smtClean="0"/>
              <a:t>DCSP) </a:t>
            </a:r>
            <a:r>
              <a:rPr lang="en-GB" dirty="0"/>
              <a:t>(straight polarity) is used most commonly to weld stainless steel and ferrous metals.</a:t>
            </a:r>
          </a:p>
          <a:p>
            <a:pPr marL="0" indent="0">
              <a:buNone/>
            </a:pPr>
            <a:endParaRPr lang="en-GB" dirty="0"/>
          </a:p>
          <a:p>
            <a:pPr marL="0" indent="0">
              <a:buNone/>
            </a:pPr>
            <a:r>
              <a:rPr lang="en-GB" dirty="0"/>
              <a:t>AC current, with the addition of high frequency, is most commonly used for welding some nonferrous metals such as </a:t>
            </a:r>
            <a:r>
              <a:rPr lang="en-GB" dirty="0" smtClean="0"/>
              <a:t>aluminium </a:t>
            </a:r>
            <a:r>
              <a:rPr lang="en-GB" dirty="0"/>
              <a:t>and magnesium. It provides good cleaning action and gives moderate penetration.</a:t>
            </a:r>
          </a:p>
          <a:p>
            <a:pPr marL="0" indent="0">
              <a:buNone/>
            </a:pPr>
            <a:endParaRPr lang="en-GB" dirty="0"/>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51</a:t>
            </a:fld>
            <a:endParaRPr lang="fi-FI" dirty="0" smtClean="0"/>
          </a:p>
        </p:txBody>
      </p:sp>
    </p:spTree>
    <p:extLst>
      <p:ext uri="{BB962C8B-B14F-4D97-AF65-F5344CB8AC3E}">
        <p14:creationId xmlns:p14="http://schemas.microsoft.com/office/powerpoint/2010/main" val="23908054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84727" cy="623793"/>
          </a:xfrm>
        </p:spPr>
        <p:txBody>
          <a:bodyPr/>
          <a:lstStyle/>
          <a:p>
            <a:r>
              <a:rPr lang="en-US" dirty="0" smtClean="0"/>
              <a:t>GTAW  </a:t>
            </a:r>
            <a:r>
              <a:rPr lang="en-US" dirty="0" smtClean="0">
                <a:solidFill>
                  <a:srgbClr val="FF0000"/>
                </a:solidFill>
              </a:rPr>
              <a:t>Applications</a:t>
            </a:r>
            <a:endParaRPr lang="en-GB" dirty="0">
              <a:solidFill>
                <a:srgbClr val="FF0000"/>
              </a:solidFill>
            </a:endParaRPr>
          </a:p>
        </p:txBody>
      </p:sp>
      <p:sp>
        <p:nvSpPr>
          <p:cNvPr id="3" name="Content Placeholder 2"/>
          <p:cNvSpPr>
            <a:spLocks noGrp="1"/>
          </p:cNvSpPr>
          <p:nvPr>
            <p:ph idx="1"/>
          </p:nvPr>
        </p:nvSpPr>
        <p:spPr>
          <a:xfrm>
            <a:off x="107504" y="692696"/>
            <a:ext cx="8642350" cy="5760640"/>
          </a:xfrm>
        </p:spPr>
        <p:txBody>
          <a:bodyPr/>
          <a:lstStyle/>
          <a:p>
            <a:r>
              <a:rPr lang="en-GB" sz="2800" dirty="0"/>
              <a:t>Originally developed for welding Aluminium and Magnesium</a:t>
            </a:r>
            <a:r>
              <a:rPr lang="en-GB" sz="2800" dirty="0" smtClean="0"/>
              <a:t>.</a:t>
            </a:r>
          </a:p>
          <a:p>
            <a:r>
              <a:rPr lang="en-GB" sz="2800" dirty="0" smtClean="0"/>
              <a:t> </a:t>
            </a:r>
            <a:r>
              <a:rPr lang="en-GB" sz="2800" dirty="0"/>
              <a:t>The other metals are Stainless steel, High carbon steel, Copper</a:t>
            </a:r>
            <a:r>
              <a:rPr lang="en-GB" sz="2800" dirty="0" smtClean="0"/>
              <a:t>, </a:t>
            </a:r>
            <a:r>
              <a:rPr lang="en-GB" sz="2800" dirty="0"/>
              <a:t>Brass, Bronze, Silver, Molybdenum etc</a:t>
            </a:r>
            <a:r>
              <a:rPr lang="en-GB" sz="2800" dirty="0" smtClean="0"/>
              <a:t>.</a:t>
            </a:r>
          </a:p>
          <a:p>
            <a:r>
              <a:rPr lang="en-GB" sz="2800" dirty="0" smtClean="0"/>
              <a:t> </a:t>
            </a:r>
            <a:r>
              <a:rPr lang="en-GB" sz="2800" dirty="0"/>
              <a:t>This process is used for joining various combinations of dissimilar </a:t>
            </a:r>
            <a:r>
              <a:rPr lang="en-GB" sz="2800" dirty="0" smtClean="0"/>
              <a:t>metals.</a:t>
            </a:r>
            <a:endParaRPr lang="en-GB" sz="2800" dirty="0" smtClean="0"/>
          </a:p>
          <a:p>
            <a:r>
              <a:rPr lang="en-GB" sz="2800" dirty="0" smtClean="0"/>
              <a:t>Pipe </a:t>
            </a:r>
            <a:r>
              <a:rPr lang="en-GB" sz="2800" dirty="0"/>
              <a:t>work required for high pressure steam lines, chemical and petroleum industries</a:t>
            </a:r>
            <a:r>
              <a:rPr lang="en-GB" sz="2800" dirty="0" smtClean="0"/>
              <a:t>.</a:t>
            </a:r>
          </a:p>
          <a:p>
            <a:r>
              <a:rPr lang="en-GB" sz="2800" dirty="0" smtClean="0"/>
              <a:t>Welding </a:t>
            </a:r>
            <a:r>
              <a:rPr lang="en-GB" sz="2800" dirty="0"/>
              <a:t>of air craft frame, jet engine casing, rocket motor casing. </a:t>
            </a: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52</a:t>
            </a:fld>
            <a:endParaRPr lang="fi-FI" dirty="0" smtClean="0"/>
          </a:p>
        </p:txBody>
      </p:sp>
    </p:spTree>
    <p:extLst>
      <p:ext uri="{BB962C8B-B14F-4D97-AF65-F5344CB8AC3E}">
        <p14:creationId xmlns:p14="http://schemas.microsoft.com/office/powerpoint/2010/main" val="20854919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75556" cy="623793"/>
          </a:xfrm>
        </p:spPr>
        <p:txBody>
          <a:bodyPr/>
          <a:lstStyle/>
          <a:p>
            <a:r>
              <a:rPr lang="en-US" dirty="0" smtClean="0"/>
              <a:t>GTAW  </a:t>
            </a:r>
            <a:r>
              <a:rPr lang="en-US" dirty="0" smtClean="0">
                <a:solidFill>
                  <a:srgbClr val="FF0000"/>
                </a:solidFill>
              </a:rPr>
              <a:t>Advantages and Disadvantages</a:t>
            </a:r>
            <a:endParaRPr lang="en-GB" dirty="0">
              <a:solidFill>
                <a:srgbClr val="FF0000"/>
              </a:solidFill>
            </a:endParaRPr>
          </a:p>
        </p:txBody>
      </p:sp>
      <p:sp>
        <p:nvSpPr>
          <p:cNvPr id="3" name="Content Placeholder 2"/>
          <p:cNvSpPr>
            <a:spLocks noGrp="1"/>
          </p:cNvSpPr>
          <p:nvPr>
            <p:ph idx="1"/>
          </p:nvPr>
        </p:nvSpPr>
        <p:spPr>
          <a:xfrm>
            <a:off x="32409" y="764704"/>
            <a:ext cx="8642350" cy="5760640"/>
          </a:xfrm>
        </p:spPr>
        <p:txBody>
          <a:bodyPr/>
          <a:lstStyle/>
          <a:p>
            <a:pPr marL="0" indent="0">
              <a:buNone/>
            </a:pPr>
            <a:endParaRPr lang="en-GB" dirty="0"/>
          </a:p>
          <a:p>
            <a:pPr marL="0" indent="0">
              <a:buNone/>
            </a:pPr>
            <a:endParaRPr lang="en-GB" dirty="0"/>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53</a:t>
            </a:fld>
            <a:endParaRPr lang="fi-FI" dirty="0" smtClean="0"/>
          </a:p>
        </p:txBody>
      </p:sp>
      <p:graphicFrame>
        <p:nvGraphicFramePr>
          <p:cNvPr id="4" name="Table 3"/>
          <p:cNvGraphicFramePr>
            <a:graphicFrameLocks noGrp="1"/>
          </p:cNvGraphicFramePr>
          <p:nvPr>
            <p:extLst>
              <p:ext uri="{D42A27DB-BD31-4B8C-83A1-F6EECF244321}">
                <p14:modId xmlns:p14="http://schemas.microsoft.com/office/powerpoint/2010/main" val="2830096394"/>
              </p:ext>
            </p:extLst>
          </p:nvPr>
        </p:nvGraphicFramePr>
        <p:xfrm>
          <a:off x="611560" y="836712"/>
          <a:ext cx="7920880" cy="5040559"/>
        </p:xfrm>
        <a:graphic>
          <a:graphicData uri="http://schemas.openxmlformats.org/drawingml/2006/table">
            <a:tbl>
              <a:tblPr firstRow="1" bandRow="1">
                <a:tableStyleId>{5C22544A-7EE6-4342-B048-85BDC9FD1C3A}</a:tableStyleId>
              </a:tblPr>
              <a:tblGrid>
                <a:gridCol w="3960440"/>
                <a:gridCol w="3960440"/>
              </a:tblGrid>
              <a:tr h="680723">
                <a:tc>
                  <a:txBody>
                    <a:bodyPr/>
                    <a:lstStyle/>
                    <a:p>
                      <a:pPr marL="0" indent="0" algn="ctr">
                        <a:buFont typeface="Arial" pitchFamily="34" charset="0"/>
                        <a:buNone/>
                      </a:pPr>
                      <a:r>
                        <a:rPr lang="en-GB" b="1" dirty="0">
                          <a:effectLst/>
                        </a:rPr>
                        <a:t>Advantages</a:t>
                      </a:r>
                      <a:endParaRPr lang="en-GB" dirty="0">
                        <a:effectLst/>
                      </a:endParaRPr>
                    </a:p>
                  </a:txBody>
                  <a:tcPr marL="9525" marR="9525" marT="9525" marB="9525" anchor="ctr"/>
                </a:tc>
                <a:tc>
                  <a:txBody>
                    <a:bodyPr/>
                    <a:lstStyle/>
                    <a:p>
                      <a:pPr marL="0" indent="0" algn="ctr">
                        <a:buFont typeface="Arial" pitchFamily="34" charset="0"/>
                        <a:buNone/>
                      </a:pPr>
                      <a:r>
                        <a:rPr lang="en-GB" b="1" dirty="0">
                          <a:effectLst/>
                        </a:rPr>
                        <a:t>Disadvantages</a:t>
                      </a:r>
                      <a:endParaRPr lang="en-GB" dirty="0">
                        <a:effectLst/>
                      </a:endParaRPr>
                    </a:p>
                  </a:txBody>
                  <a:tcPr marL="9525" marR="9525" marT="9525" marB="9525" anchor="ctr"/>
                </a:tc>
              </a:tr>
              <a:tr h="536708">
                <a:tc>
                  <a:txBody>
                    <a:bodyPr/>
                    <a:lstStyle/>
                    <a:p>
                      <a:pPr algn="ctr">
                        <a:buFont typeface="Arial"/>
                        <a:buNone/>
                      </a:pPr>
                      <a:r>
                        <a:rPr lang="en-GB">
                          <a:effectLst/>
                        </a:rPr>
                        <a:t>Clean, high quality welds</a:t>
                      </a:r>
                    </a:p>
                  </a:txBody>
                  <a:tcPr marL="9525" marR="9525" marT="9525" marB="9525" anchor="ctr"/>
                </a:tc>
                <a:tc>
                  <a:txBody>
                    <a:bodyPr/>
                    <a:lstStyle/>
                    <a:p>
                      <a:pPr algn="ctr">
                        <a:buFont typeface="Arial"/>
                        <a:buNone/>
                      </a:pPr>
                      <a:r>
                        <a:rPr lang="en-GB">
                          <a:effectLst/>
                        </a:rPr>
                        <a:t>High operator skill required</a:t>
                      </a:r>
                    </a:p>
                  </a:txBody>
                  <a:tcPr marL="9525" marR="9525" marT="9525" marB="9525" anchor="ctr"/>
                </a:tc>
              </a:tr>
              <a:tr h="821605">
                <a:tc>
                  <a:txBody>
                    <a:bodyPr/>
                    <a:lstStyle/>
                    <a:p>
                      <a:pPr algn="ctr">
                        <a:buFont typeface="Arial"/>
                        <a:buNone/>
                      </a:pPr>
                      <a:r>
                        <a:rPr lang="en-GB">
                          <a:effectLst/>
                        </a:rPr>
                        <a:t>Ability to weld very thin materials</a:t>
                      </a:r>
                    </a:p>
                  </a:txBody>
                  <a:tcPr marL="9525" marR="9525" marT="9525" marB="9525" anchor="ctr"/>
                </a:tc>
                <a:tc>
                  <a:txBody>
                    <a:bodyPr/>
                    <a:lstStyle/>
                    <a:p>
                      <a:pPr algn="ctr">
                        <a:buFont typeface="Arial"/>
                        <a:buNone/>
                      </a:pPr>
                      <a:r>
                        <a:rPr lang="en-GB">
                          <a:effectLst/>
                        </a:rPr>
                        <a:t>High cost equipment</a:t>
                      </a:r>
                    </a:p>
                  </a:txBody>
                  <a:tcPr marL="9525" marR="9525" marT="9525" marB="9525" anchor="ctr"/>
                </a:tc>
              </a:tr>
              <a:tr h="821605">
                <a:tc>
                  <a:txBody>
                    <a:bodyPr/>
                    <a:lstStyle/>
                    <a:p>
                      <a:pPr algn="ctr">
                        <a:buFont typeface="Arial"/>
                        <a:buNone/>
                      </a:pPr>
                      <a:r>
                        <a:rPr lang="en-GB">
                          <a:effectLst/>
                        </a:rPr>
                        <a:t>Wide range of alloys can be welded</a:t>
                      </a:r>
                    </a:p>
                  </a:txBody>
                  <a:tcPr marL="9525" marR="9525" marT="9525" marB="9525" anchor="ctr"/>
                </a:tc>
                <a:tc>
                  <a:txBody>
                    <a:bodyPr/>
                    <a:lstStyle/>
                    <a:p>
                      <a:pPr algn="ctr">
                        <a:buFont typeface="Arial"/>
                        <a:buNone/>
                      </a:pPr>
                      <a:r>
                        <a:rPr lang="en-GB">
                          <a:effectLst/>
                        </a:rPr>
                        <a:t>Lower deposition rates</a:t>
                      </a:r>
                    </a:p>
                  </a:txBody>
                  <a:tcPr marL="9525" marR="9525" marT="9525" marB="9525" anchor="ctr"/>
                </a:tc>
              </a:tr>
              <a:tr h="536708">
                <a:tc>
                  <a:txBody>
                    <a:bodyPr/>
                    <a:lstStyle/>
                    <a:p>
                      <a:pPr algn="ctr">
                        <a:buFont typeface="Arial"/>
                        <a:buNone/>
                      </a:pPr>
                      <a:r>
                        <a:rPr lang="en-GB">
                          <a:effectLst/>
                        </a:rPr>
                        <a:t>Spatter free welds</a:t>
                      </a:r>
                    </a:p>
                  </a:txBody>
                  <a:tcPr marL="9525" marR="9525" marT="9525" marB="9525" anchor="ctr"/>
                </a:tc>
                <a:tc>
                  <a:txBody>
                    <a:bodyPr/>
                    <a:lstStyle/>
                    <a:p>
                      <a:pPr algn="ctr">
                        <a:buFont typeface="Arial"/>
                        <a:buNone/>
                      </a:pPr>
                      <a:r>
                        <a:rPr lang="en-GB">
                          <a:effectLst/>
                        </a:rPr>
                        <a:t>Need external shielding gas</a:t>
                      </a:r>
                    </a:p>
                  </a:txBody>
                  <a:tcPr marL="9525" marR="9525" marT="9525" marB="9525" anchor="ctr"/>
                </a:tc>
              </a:tr>
              <a:tr h="821605">
                <a:tc>
                  <a:txBody>
                    <a:bodyPr/>
                    <a:lstStyle/>
                    <a:p>
                      <a:pPr algn="ctr">
                        <a:buFont typeface="Arial"/>
                        <a:buNone/>
                      </a:pPr>
                      <a:r>
                        <a:rPr lang="en-GB" dirty="0">
                          <a:effectLst/>
                        </a:rPr>
                        <a:t>Highly aesthetic weld beads</a:t>
                      </a:r>
                    </a:p>
                  </a:txBody>
                  <a:tcPr marL="9525" marR="9525" marT="9525" marB="9525" anchor="ctr"/>
                </a:tc>
                <a:tc>
                  <a:txBody>
                    <a:bodyPr/>
                    <a:lstStyle/>
                    <a:p>
                      <a:pPr algn="ctr">
                        <a:buFont typeface="Arial"/>
                        <a:buNone/>
                      </a:pPr>
                      <a:r>
                        <a:rPr lang="en-GB" dirty="0">
                          <a:effectLst/>
                        </a:rPr>
                        <a:t>Material must be free of rust and dirt</a:t>
                      </a:r>
                    </a:p>
                  </a:txBody>
                  <a:tcPr marL="9525" marR="9525" marT="9525" marB="9525" anchor="ctr"/>
                </a:tc>
              </a:tr>
              <a:tr h="821605">
                <a:tc>
                  <a:txBody>
                    <a:bodyPr/>
                    <a:lstStyle/>
                    <a:p>
                      <a:pPr algn="ctr">
                        <a:buFont typeface="Arial"/>
                        <a:buNone/>
                      </a:pPr>
                      <a:r>
                        <a:rPr lang="en-US" dirty="0" smtClean="0">
                          <a:effectLst/>
                        </a:rPr>
                        <a:t>Welds are stronger and ductile</a:t>
                      </a:r>
                      <a:endParaRPr lang="en-GB" dirty="0">
                        <a:effectLst/>
                      </a:endParaRPr>
                    </a:p>
                  </a:txBody>
                  <a:tcPr marL="9525" marR="9525" marT="9525" marB="9525" anchor="ctr"/>
                </a:tc>
                <a:tc>
                  <a:txBody>
                    <a:bodyPr/>
                    <a:lstStyle/>
                    <a:p>
                      <a:pPr algn="ctr">
                        <a:buFont typeface="Arial"/>
                        <a:buNone/>
                      </a:pPr>
                      <a:endParaRPr lang="en-GB" dirty="0">
                        <a:effectLst/>
                      </a:endParaRPr>
                    </a:p>
                  </a:txBody>
                  <a:tcPr marL="9525" marR="9525" marT="9525" marB="9525" anchor="ctr"/>
                </a:tc>
              </a:tr>
            </a:tbl>
          </a:graphicData>
        </a:graphic>
      </p:graphicFrame>
    </p:spTree>
    <p:extLst>
      <p:ext uri="{BB962C8B-B14F-4D97-AF65-F5344CB8AC3E}">
        <p14:creationId xmlns:p14="http://schemas.microsoft.com/office/powerpoint/2010/main" val="31234941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7293" cy="623793"/>
          </a:xfrm>
        </p:spPr>
        <p:txBody>
          <a:bodyPr/>
          <a:lstStyle/>
          <a:p>
            <a:r>
              <a:rPr lang="en-US" dirty="0" smtClean="0"/>
              <a:t>Submerged Arc Welding (SAW)  </a:t>
            </a:r>
            <a:r>
              <a:rPr lang="en-US" dirty="0" smtClean="0">
                <a:solidFill>
                  <a:srgbClr val="FF0000"/>
                </a:solidFill>
              </a:rPr>
              <a:t>Principles</a:t>
            </a:r>
            <a:endParaRPr lang="en-GB" dirty="0">
              <a:solidFill>
                <a:srgbClr val="FF0000"/>
              </a:solidFill>
            </a:endParaRPr>
          </a:p>
        </p:txBody>
      </p:sp>
      <p:sp>
        <p:nvSpPr>
          <p:cNvPr id="3" name="Content Placeholder 2"/>
          <p:cNvSpPr>
            <a:spLocks noGrp="1"/>
          </p:cNvSpPr>
          <p:nvPr>
            <p:ph idx="1"/>
          </p:nvPr>
        </p:nvSpPr>
        <p:spPr>
          <a:xfrm>
            <a:off x="251520" y="908720"/>
            <a:ext cx="8642350" cy="5760640"/>
          </a:xfrm>
        </p:spPr>
        <p:txBody>
          <a:bodyPr/>
          <a:lstStyle/>
          <a:p>
            <a:pPr marL="0" indent="0">
              <a:buNone/>
            </a:pPr>
            <a:r>
              <a:rPr lang="en-GB" dirty="0" smtClean="0"/>
              <a:t>SAW </a:t>
            </a:r>
            <a:r>
              <a:rPr lang="en-GB" dirty="0"/>
              <a:t>involves formation of an arc between a continuously-fed bare wire electrode and the </a:t>
            </a:r>
            <a:r>
              <a:rPr lang="en-GB" dirty="0" smtClean="0"/>
              <a:t>work piece. </a:t>
            </a:r>
            <a:r>
              <a:rPr lang="en-GB" dirty="0"/>
              <a:t>The process uses a flux to generate protective gases and slag, and to add alloying elements to the weld pool. A shielding gas is not required. Prior to welding, a thin layer of flux powder is placed on the </a:t>
            </a:r>
            <a:r>
              <a:rPr lang="en-GB" dirty="0" smtClean="0"/>
              <a:t>work piece </a:t>
            </a:r>
            <a:r>
              <a:rPr lang="en-GB" dirty="0"/>
              <a:t>surface. The arc moves along the joint line and as it does so, excess flux is recycled via a hopper. Remaining fused slag layers can be easily removed after welding. As the arc is completely covered by the flux layer, heat loss is extremely low. This produces a thermal efficiency as high as 60% (compared with 25% for manual metal arc). There is no visible arc light, welding is spatter-free and there is no need for fume extraction.</a:t>
            </a: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54</a:t>
            </a:fld>
            <a:endParaRPr lang="fi-FI" dirty="0" smtClean="0"/>
          </a:p>
        </p:txBody>
      </p:sp>
    </p:spTree>
    <p:extLst>
      <p:ext uri="{BB962C8B-B14F-4D97-AF65-F5344CB8AC3E}">
        <p14:creationId xmlns:p14="http://schemas.microsoft.com/office/powerpoint/2010/main" val="23370281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7293" cy="623793"/>
          </a:xfrm>
        </p:spPr>
        <p:txBody>
          <a:bodyPr/>
          <a:lstStyle/>
          <a:p>
            <a:r>
              <a:rPr lang="en-US" dirty="0" smtClean="0"/>
              <a:t>Submerged Arc Welding (SAW)  </a:t>
            </a:r>
            <a:r>
              <a:rPr lang="en-US" dirty="0" smtClean="0">
                <a:solidFill>
                  <a:srgbClr val="FF0000"/>
                </a:solidFill>
              </a:rPr>
              <a:t>Principles</a:t>
            </a:r>
            <a:endParaRPr lang="en-GB"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836712"/>
            <a:ext cx="7365624" cy="5529990"/>
          </a:xfrm>
        </p:spPr>
      </p:pic>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55</a:t>
            </a:fld>
            <a:endParaRPr lang="fi-FI" dirty="0" smtClean="0"/>
          </a:p>
        </p:txBody>
      </p:sp>
    </p:spTree>
    <p:extLst>
      <p:ext uri="{BB962C8B-B14F-4D97-AF65-F5344CB8AC3E}">
        <p14:creationId xmlns:p14="http://schemas.microsoft.com/office/powerpoint/2010/main" val="33769013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70436" cy="623793"/>
          </a:xfrm>
        </p:spPr>
        <p:txBody>
          <a:bodyPr/>
          <a:lstStyle/>
          <a:p>
            <a:r>
              <a:rPr lang="en-US" dirty="0" smtClean="0"/>
              <a:t>SAW  </a:t>
            </a:r>
            <a:r>
              <a:rPr lang="en-US" dirty="0" smtClean="0">
                <a:solidFill>
                  <a:srgbClr val="FF0000"/>
                </a:solidFill>
              </a:rPr>
              <a:t>Operating characteristics</a:t>
            </a:r>
            <a:endParaRPr lang="en-GB" dirty="0">
              <a:solidFill>
                <a:srgbClr val="FF0000"/>
              </a:solidFill>
            </a:endParaRPr>
          </a:p>
        </p:txBody>
      </p:sp>
      <p:sp>
        <p:nvSpPr>
          <p:cNvPr id="3" name="Content Placeholder 2"/>
          <p:cNvSpPr>
            <a:spLocks noGrp="1"/>
          </p:cNvSpPr>
          <p:nvPr>
            <p:ph idx="1"/>
          </p:nvPr>
        </p:nvSpPr>
        <p:spPr>
          <a:xfrm>
            <a:off x="251520" y="836712"/>
            <a:ext cx="8642350" cy="5760640"/>
          </a:xfrm>
          <a:ln>
            <a:noFill/>
          </a:ln>
        </p:spPr>
        <p:txBody>
          <a:bodyPr/>
          <a:lstStyle/>
          <a:p>
            <a:pPr marL="0" indent="0">
              <a:buNone/>
            </a:pPr>
            <a:r>
              <a:rPr lang="en-GB" dirty="0"/>
              <a:t>SAW is usually operated as </a:t>
            </a:r>
            <a:r>
              <a:rPr lang="en-GB" dirty="0" smtClean="0"/>
              <a:t>an automatic </a:t>
            </a:r>
            <a:r>
              <a:rPr lang="en-GB" dirty="0"/>
              <a:t>process, but it can be semi-automatic. Welding parameters: </a:t>
            </a:r>
            <a:r>
              <a:rPr lang="en-GB" b="1" dirty="0">
                <a:solidFill>
                  <a:srgbClr val="FF0000"/>
                </a:solidFill>
              </a:rPr>
              <a:t>current, arc voltage and travel speed</a:t>
            </a:r>
            <a:r>
              <a:rPr lang="en-GB" dirty="0"/>
              <a:t> all affect bead shape, depth of penetration and chemical composition of the deposited weld metal. Because the operator cannot see the weld pool, greater reliance must be placed on parameter settings</a:t>
            </a:r>
            <a:r>
              <a:rPr lang="en-GB" dirty="0" smtClean="0"/>
              <a:t>.</a:t>
            </a:r>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56</a:t>
            </a:fld>
            <a:endParaRPr lang="fi-FI"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284984"/>
            <a:ext cx="5805909" cy="317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4767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89086" cy="623793"/>
          </a:xfrm>
        </p:spPr>
        <p:txBody>
          <a:bodyPr/>
          <a:lstStyle/>
          <a:p>
            <a:r>
              <a:rPr lang="en-US" dirty="0" smtClean="0"/>
              <a:t>SAW  </a:t>
            </a:r>
            <a:r>
              <a:rPr lang="en-US" dirty="0" smtClean="0">
                <a:solidFill>
                  <a:srgbClr val="FF0000"/>
                </a:solidFill>
              </a:rPr>
              <a:t>Process Variants (Wire)</a:t>
            </a:r>
            <a:endParaRPr lang="en-GB" dirty="0">
              <a:solidFill>
                <a:srgbClr val="FF0000"/>
              </a:solidFill>
            </a:endParaRPr>
          </a:p>
        </p:txBody>
      </p:sp>
      <p:sp>
        <p:nvSpPr>
          <p:cNvPr id="3" name="Content Placeholder 2"/>
          <p:cNvSpPr>
            <a:spLocks noGrp="1"/>
          </p:cNvSpPr>
          <p:nvPr>
            <p:ph idx="1"/>
          </p:nvPr>
        </p:nvSpPr>
        <p:spPr>
          <a:xfrm>
            <a:off x="251520" y="620688"/>
            <a:ext cx="8642350" cy="5760640"/>
          </a:xfrm>
          <a:ln>
            <a:noFill/>
          </a:ln>
        </p:spPr>
        <p:txBody>
          <a:bodyPr/>
          <a:lstStyle/>
          <a:p>
            <a:pPr marL="0" indent="0">
              <a:buNone/>
            </a:pPr>
            <a:r>
              <a:rPr lang="en-GB" dirty="0"/>
              <a:t>According to material thickness, joint type and size of component, varying the following can increase deposition rate and improve bead </a:t>
            </a:r>
            <a:r>
              <a:rPr lang="en-GB" dirty="0" smtClean="0"/>
              <a:t>shape:</a:t>
            </a:r>
            <a:endParaRPr lang="en-GB" dirty="0"/>
          </a:p>
          <a:p>
            <a:pPr marL="0" indent="682625">
              <a:buNone/>
            </a:pPr>
            <a:r>
              <a:rPr lang="en-GB" sz="2800" b="1" dirty="0">
                <a:solidFill>
                  <a:srgbClr val="FF0000"/>
                </a:solidFill>
              </a:rPr>
              <a:t>Wire</a:t>
            </a:r>
          </a:p>
          <a:p>
            <a:pPr marL="0" indent="0">
              <a:buNone/>
            </a:pPr>
            <a:r>
              <a:rPr lang="en-GB" dirty="0" smtClean="0"/>
              <a:t>SAW </a:t>
            </a:r>
            <a:r>
              <a:rPr lang="en-GB" dirty="0"/>
              <a:t>is normally operated with a single wire on either AC or DC current. Common variants are:</a:t>
            </a:r>
          </a:p>
          <a:p>
            <a:pPr indent="238125"/>
            <a:r>
              <a:rPr lang="en-GB" dirty="0" smtClean="0"/>
              <a:t>twin </a:t>
            </a:r>
            <a:r>
              <a:rPr lang="en-GB" dirty="0"/>
              <a:t>wire</a:t>
            </a:r>
          </a:p>
          <a:p>
            <a:pPr indent="238125"/>
            <a:r>
              <a:rPr lang="en-GB" dirty="0"/>
              <a:t>multiple wire (tandem or triple</a:t>
            </a:r>
            <a:r>
              <a:rPr lang="en-GB" dirty="0" smtClean="0"/>
              <a:t>)</a:t>
            </a:r>
            <a:endParaRPr lang="en-GB" dirty="0"/>
          </a:p>
          <a:p>
            <a:pPr indent="238125"/>
            <a:r>
              <a:rPr lang="en-GB" dirty="0"/>
              <a:t>metal powder addition</a:t>
            </a:r>
          </a:p>
          <a:p>
            <a:pPr indent="238125"/>
            <a:r>
              <a:rPr lang="en-GB" dirty="0"/>
              <a:t>tubular wire</a:t>
            </a:r>
          </a:p>
          <a:p>
            <a:pPr marL="0" indent="0">
              <a:buNone/>
            </a:pPr>
            <a:r>
              <a:rPr lang="en-GB" dirty="0"/>
              <a:t>All contribute to improved productivity through a marked increase in weld metal deposition rates and/or travel speeds.</a:t>
            </a:r>
          </a:p>
          <a:p>
            <a:pPr marL="0" indent="0">
              <a:buNone/>
            </a:pPr>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57</a:t>
            </a:fld>
            <a:endParaRPr lang="fi-FI" dirty="0" smtClean="0"/>
          </a:p>
        </p:txBody>
      </p:sp>
    </p:spTree>
    <p:extLst>
      <p:ext uri="{BB962C8B-B14F-4D97-AF65-F5344CB8AC3E}">
        <p14:creationId xmlns:p14="http://schemas.microsoft.com/office/powerpoint/2010/main" val="1609661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6513" cy="623793"/>
          </a:xfrm>
        </p:spPr>
        <p:txBody>
          <a:bodyPr/>
          <a:lstStyle/>
          <a:p>
            <a:r>
              <a:rPr lang="en-US" dirty="0" smtClean="0"/>
              <a:t>SAW  </a:t>
            </a:r>
            <a:r>
              <a:rPr lang="en-US" dirty="0" smtClean="0">
                <a:solidFill>
                  <a:srgbClr val="FF0000"/>
                </a:solidFill>
              </a:rPr>
              <a:t>Process Variants (Flux)</a:t>
            </a:r>
            <a:endParaRPr lang="en-GB" dirty="0">
              <a:solidFill>
                <a:srgbClr val="FF0000"/>
              </a:solidFill>
            </a:endParaRPr>
          </a:p>
        </p:txBody>
      </p:sp>
      <p:sp>
        <p:nvSpPr>
          <p:cNvPr id="3" name="Content Placeholder 2"/>
          <p:cNvSpPr>
            <a:spLocks noGrp="1"/>
          </p:cNvSpPr>
          <p:nvPr>
            <p:ph idx="1"/>
          </p:nvPr>
        </p:nvSpPr>
        <p:spPr>
          <a:xfrm>
            <a:off x="251520" y="620688"/>
            <a:ext cx="8642350" cy="5760640"/>
          </a:xfrm>
          <a:ln>
            <a:noFill/>
          </a:ln>
        </p:spPr>
        <p:txBody>
          <a:bodyPr/>
          <a:lstStyle/>
          <a:p>
            <a:pPr marL="0" indent="914400">
              <a:buNone/>
            </a:pPr>
            <a:r>
              <a:rPr lang="en-GB" sz="2800" b="1" dirty="0">
                <a:solidFill>
                  <a:srgbClr val="FF0000"/>
                </a:solidFill>
              </a:rPr>
              <a:t>Flux</a:t>
            </a:r>
          </a:p>
          <a:p>
            <a:pPr marL="0" indent="0">
              <a:buNone/>
            </a:pPr>
            <a:r>
              <a:rPr lang="en-GB" sz="2500" dirty="0" smtClean="0"/>
              <a:t>Fluxes </a:t>
            </a:r>
            <a:r>
              <a:rPr lang="en-GB" sz="2500" dirty="0"/>
              <a:t>used in SAW are granular fusible minerals containing oxides of manganese, silicon, titanium, aluminium, calcium, zirconium, magnesium and other compounds such as calcium fluoride. The flux is specially formulated to be compatible with a given electrode wire type so that the combination of flux and wire yields desired mechanical properties. All fluxes react with the weld pool to produce the weld metal chemical composition and mechanical properties. It is common practice to refer to fluxes as 'active' if they add manganese and silicon to the weld, the amount of manganese and silicon added is influenced by the arc voltage and the welding current level. </a:t>
            </a:r>
            <a:endParaRPr lang="en-GB" sz="2500" dirty="0" smtClean="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58</a:t>
            </a:fld>
            <a:endParaRPr lang="fi-FI" dirty="0" smtClean="0"/>
          </a:p>
        </p:txBody>
      </p:sp>
    </p:spTree>
    <p:extLst>
      <p:ext uri="{BB962C8B-B14F-4D97-AF65-F5344CB8AC3E}">
        <p14:creationId xmlns:p14="http://schemas.microsoft.com/office/powerpoint/2010/main" val="33008539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6513" cy="623793"/>
          </a:xfrm>
        </p:spPr>
        <p:txBody>
          <a:bodyPr/>
          <a:lstStyle/>
          <a:p>
            <a:r>
              <a:rPr lang="en-US" dirty="0" smtClean="0"/>
              <a:t>SAW  </a:t>
            </a:r>
            <a:r>
              <a:rPr lang="en-US" dirty="0" smtClean="0">
                <a:solidFill>
                  <a:srgbClr val="FF0000"/>
                </a:solidFill>
              </a:rPr>
              <a:t>Process Variants (Flux)</a:t>
            </a:r>
            <a:endParaRPr lang="en-GB" dirty="0">
              <a:solidFill>
                <a:srgbClr val="FF0000"/>
              </a:solidFill>
            </a:endParaRPr>
          </a:p>
        </p:txBody>
      </p:sp>
      <p:sp>
        <p:nvSpPr>
          <p:cNvPr id="3" name="Content Placeholder 2"/>
          <p:cNvSpPr>
            <a:spLocks noGrp="1"/>
          </p:cNvSpPr>
          <p:nvPr>
            <p:ph idx="1"/>
          </p:nvPr>
        </p:nvSpPr>
        <p:spPr>
          <a:xfrm>
            <a:off x="251520" y="764704"/>
            <a:ext cx="8642350" cy="5760640"/>
          </a:xfrm>
          <a:ln>
            <a:noFill/>
          </a:ln>
        </p:spPr>
        <p:txBody>
          <a:bodyPr/>
          <a:lstStyle/>
          <a:p>
            <a:pPr marL="0" indent="0">
              <a:buNone/>
            </a:pPr>
            <a:r>
              <a:rPr lang="en-GB" sz="2500" dirty="0"/>
              <a:t>The </a:t>
            </a:r>
            <a:r>
              <a:rPr lang="en-GB" sz="2500" dirty="0" smtClean="0"/>
              <a:t>main </a:t>
            </a:r>
            <a:r>
              <a:rPr lang="en-GB" sz="2500" dirty="0"/>
              <a:t>types of flux for SAW are:</a:t>
            </a:r>
          </a:p>
          <a:p>
            <a:pPr marL="0" indent="0">
              <a:buNone/>
            </a:pPr>
            <a:r>
              <a:rPr lang="en-GB" sz="2800" b="1" dirty="0" smtClean="0">
                <a:solidFill>
                  <a:srgbClr val="FF0000"/>
                </a:solidFill>
              </a:rPr>
              <a:t>Bonded </a:t>
            </a:r>
            <a:r>
              <a:rPr lang="en-GB" sz="2800" b="1" dirty="0">
                <a:solidFill>
                  <a:srgbClr val="FF0000"/>
                </a:solidFill>
              </a:rPr>
              <a:t>fluxes </a:t>
            </a:r>
            <a:r>
              <a:rPr lang="en-GB" sz="2800" dirty="0"/>
              <a:t>- </a:t>
            </a:r>
            <a:r>
              <a:rPr lang="en-GB" sz="2500" dirty="0"/>
              <a:t>produced by drying the ingredients, then bonding them with a low melting point compound such as a sodium silicate. Most bonded fluxes contain metallic deoxidisers which help to prevent </a:t>
            </a:r>
            <a:r>
              <a:rPr lang="en-GB" sz="2500" dirty="0" smtClean="0"/>
              <a:t>weld porosity</a:t>
            </a:r>
            <a:r>
              <a:rPr lang="en-GB" sz="2500" dirty="0"/>
              <a:t>. These fluxes are effective over rust and mill scale.</a:t>
            </a:r>
          </a:p>
          <a:p>
            <a:pPr marL="0" indent="0">
              <a:buNone/>
            </a:pPr>
            <a:r>
              <a:rPr lang="en-GB" sz="2800" b="1" dirty="0">
                <a:solidFill>
                  <a:srgbClr val="FF0000"/>
                </a:solidFill>
              </a:rPr>
              <a:t>Fused fluxes</a:t>
            </a:r>
            <a:r>
              <a:rPr lang="en-GB" sz="2800" dirty="0"/>
              <a:t> - </a:t>
            </a:r>
            <a:r>
              <a:rPr lang="en-GB" sz="2500" dirty="0"/>
              <a:t>produced by mixing the ingredients, then melting them in an electric furnace to form a chemically homogeneous product, cooled and ground to the required particle size. Smooth stable arcs, with welding currents up to 2000A and consistent weld metal properties, are the main attraction of these fluxes.</a:t>
            </a:r>
          </a:p>
          <a:p>
            <a:pPr marL="0" indent="914400">
              <a:buNone/>
            </a:pPr>
            <a:endParaRPr lang="en-GB" sz="2500" dirty="0" smtClean="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59</a:t>
            </a:fld>
            <a:endParaRPr lang="fi-FI" dirty="0" smtClean="0"/>
          </a:p>
        </p:txBody>
      </p:sp>
    </p:spTree>
    <p:extLst>
      <p:ext uri="{BB962C8B-B14F-4D97-AF65-F5344CB8AC3E}">
        <p14:creationId xmlns:p14="http://schemas.microsoft.com/office/powerpoint/2010/main" val="14421969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3"/>
            <a:ext cx="3360463" cy="623793"/>
          </a:xfrm>
        </p:spPr>
        <p:txBody>
          <a:bodyPr/>
          <a:lstStyle/>
          <a:p>
            <a:r>
              <a:rPr lang="en-US" dirty="0" smtClean="0"/>
              <a:t>Welding Standards</a:t>
            </a:r>
            <a:endParaRPr lang="en-GB" dirty="0"/>
          </a:p>
        </p:txBody>
      </p:sp>
      <p:sp>
        <p:nvSpPr>
          <p:cNvPr id="3" name="Content Placeholder 2"/>
          <p:cNvSpPr>
            <a:spLocks noGrp="1"/>
          </p:cNvSpPr>
          <p:nvPr>
            <p:ph idx="1"/>
          </p:nvPr>
        </p:nvSpPr>
        <p:spPr/>
        <p:txBody>
          <a:bodyPr/>
          <a:lstStyle/>
          <a:p>
            <a:pPr marL="0" indent="0" algn="ctr">
              <a:buNone/>
            </a:pPr>
            <a:r>
              <a:rPr lang="en-US" sz="2800" dirty="0" smtClean="0">
                <a:solidFill>
                  <a:srgbClr val="FF0000"/>
                </a:solidFill>
              </a:rPr>
              <a:t>List of Welding Standards</a:t>
            </a:r>
          </a:p>
          <a:p>
            <a:pPr marL="0" indent="0">
              <a:buNone/>
            </a:pPr>
            <a:endParaRPr lang="en-US" sz="2800" dirty="0"/>
          </a:p>
          <a:p>
            <a:pPr marL="0" indent="0">
              <a:buNone/>
            </a:pPr>
            <a:r>
              <a:rPr lang="en-GB" dirty="0">
                <a:hlinkClick r:id="rId2"/>
              </a:rPr>
              <a:t>http://</a:t>
            </a:r>
            <a:r>
              <a:rPr lang="en-GB" dirty="0" smtClean="0">
                <a:hlinkClick r:id="rId2"/>
              </a:rPr>
              <a:t>www.wikiwand.com/en/List_of_welding_codes</a:t>
            </a:r>
            <a:endParaRPr lang="en-GB" dirty="0" smtClean="0"/>
          </a:p>
          <a:p>
            <a:pPr marL="0" indent="0">
              <a:buNone/>
            </a:pPr>
            <a:endParaRPr lang="en-GB" sz="2800"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a:t>
            </a:fld>
            <a:endParaRPr lang="fi-FI" dirty="0" smtClean="0"/>
          </a:p>
        </p:txBody>
      </p:sp>
    </p:spTree>
    <p:extLst>
      <p:ext uri="{BB962C8B-B14F-4D97-AF65-F5344CB8AC3E}">
        <p14:creationId xmlns:p14="http://schemas.microsoft.com/office/powerpoint/2010/main" val="26483241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87503" cy="623793"/>
          </a:xfrm>
        </p:spPr>
        <p:txBody>
          <a:bodyPr/>
          <a:lstStyle/>
          <a:p>
            <a:r>
              <a:rPr lang="en-US" dirty="0" smtClean="0"/>
              <a:t>SAW  </a:t>
            </a:r>
            <a:r>
              <a:rPr lang="en-US" dirty="0" smtClean="0">
                <a:solidFill>
                  <a:srgbClr val="FF0000"/>
                </a:solidFill>
              </a:rPr>
              <a:t>Welding current</a:t>
            </a:r>
            <a:endParaRPr lang="en-GB" dirty="0">
              <a:solidFill>
                <a:srgbClr val="FF0000"/>
              </a:solidFill>
            </a:endParaRPr>
          </a:p>
        </p:txBody>
      </p:sp>
      <p:sp>
        <p:nvSpPr>
          <p:cNvPr id="3" name="Content Placeholder 2"/>
          <p:cNvSpPr>
            <a:spLocks noGrp="1"/>
          </p:cNvSpPr>
          <p:nvPr>
            <p:ph idx="1"/>
          </p:nvPr>
        </p:nvSpPr>
        <p:spPr>
          <a:xfrm>
            <a:off x="251520" y="692696"/>
            <a:ext cx="8642350" cy="5760640"/>
          </a:xfrm>
          <a:ln>
            <a:noFill/>
          </a:ln>
        </p:spPr>
        <p:txBody>
          <a:bodyPr/>
          <a:lstStyle/>
          <a:p>
            <a:pPr marL="0" indent="0">
              <a:spcAft>
                <a:spcPts val="1200"/>
              </a:spcAft>
              <a:buNone/>
            </a:pPr>
            <a:r>
              <a:rPr lang="en-GB" sz="2200" dirty="0"/>
              <a:t>The SAW </a:t>
            </a:r>
            <a:r>
              <a:rPr lang="en-GB" sz="2200" dirty="0" smtClean="0"/>
              <a:t>process uses </a:t>
            </a:r>
            <a:r>
              <a:rPr lang="en-GB" sz="2200" dirty="0"/>
              <a:t>either </a:t>
            </a:r>
            <a:r>
              <a:rPr lang="en-GB" sz="2200" dirty="0">
                <a:solidFill>
                  <a:srgbClr val="FF0000"/>
                </a:solidFill>
              </a:rPr>
              <a:t>direct or alternating current</a:t>
            </a:r>
            <a:r>
              <a:rPr lang="en-GB" sz="2200" dirty="0"/>
              <a:t> for welding power. </a:t>
            </a:r>
            <a:r>
              <a:rPr lang="en-GB" sz="2200" dirty="0">
                <a:solidFill>
                  <a:srgbClr val="FF0000"/>
                </a:solidFill>
              </a:rPr>
              <a:t>Direct current is used for most applications which use a single arc</a:t>
            </a:r>
            <a:r>
              <a:rPr lang="en-GB" sz="2200" dirty="0"/>
              <a:t>. Both direct current electrode positive (DCEP) and electrode negative (DCEN) are used</a:t>
            </a:r>
            <a:r>
              <a:rPr lang="en-GB" sz="2200" dirty="0" smtClean="0"/>
              <a:t>.</a:t>
            </a:r>
          </a:p>
          <a:p>
            <a:pPr marL="0" indent="0">
              <a:buNone/>
            </a:pPr>
            <a:r>
              <a:rPr lang="en-GB" sz="2200" dirty="0" smtClean="0">
                <a:solidFill>
                  <a:srgbClr val="FF0000"/>
                </a:solidFill>
              </a:rPr>
              <a:t>The </a:t>
            </a:r>
            <a:r>
              <a:rPr lang="en-GB" sz="2200" dirty="0">
                <a:solidFill>
                  <a:srgbClr val="FF0000"/>
                </a:solidFill>
              </a:rPr>
              <a:t>constant voltage type</a:t>
            </a:r>
            <a:r>
              <a:rPr lang="en-GB" sz="2200" dirty="0"/>
              <a:t> of direct current power is more popular for submerged arc welding with 1/8 in. (3.2 mm) and smaller diameter electrode wires</a:t>
            </a:r>
            <a:r>
              <a:rPr lang="en-GB" sz="2200" dirty="0" smtClean="0"/>
              <a:t>. </a:t>
            </a:r>
          </a:p>
          <a:p>
            <a:pPr marL="0" indent="0">
              <a:buNone/>
            </a:pPr>
            <a:r>
              <a:rPr lang="en-GB" sz="2200" dirty="0" smtClean="0">
                <a:solidFill>
                  <a:srgbClr val="FF0000"/>
                </a:solidFill>
              </a:rPr>
              <a:t>The </a:t>
            </a:r>
            <a:r>
              <a:rPr lang="en-GB" sz="2200" dirty="0">
                <a:solidFill>
                  <a:srgbClr val="FF0000"/>
                </a:solidFill>
              </a:rPr>
              <a:t>constant current power system</a:t>
            </a:r>
            <a:r>
              <a:rPr lang="en-GB" sz="2200" dirty="0"/>
              <a:t> is normally used for welding with </a:t>
            </a:r>
            <a:r>
              <a:rPr lang="en-GB" sz="2200" dirty="0" smtClean="0"/>
              <a:t>5/32 </a:t>
            </a:r>
            <a:r>
              <a:rPr lang="en-GB" sz="2200" dirty="0"/>
              <a:t>in. (4 mm) and larger-diameter electrode wires. The control circuit </a:t>
            </a:r>
            <a:r>
              <a:rPr lang="en-GB" sz="2200" dirty="0" smtClean="0"/>
              <a:t>is </a:t>
            </a:r>
            <a:r>
              <a:rPr lang="en-GB" sz="2200" dirty="0"/>
              <a:t>more complex since it attempts to duplicate the actions of the welder to retain a specific arc length. The wire feed system must sense the voltage across the arc and feed the electrode wire into the arc to maintain this voltage. As conditions change, the wire feed must slow down or speed up to maintain the </a:t>
            </a:r>
            <a:r>
              <a:rPr lang="en-GB" sz="2000" dirty="0"/>
              <a:t>prefixed voltage across the arc. This adds complexity to the control system. </a:t>
            </a:r>
            <a:endParaRPr lang="en-GB" sz="2000" dirty="0" smtClean="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60</a:t>
            </a:fld>
            <a:endParaRPr lang="fi-FI" dirty="0" smtClean="0"/>
          </a:p>
        </p:txBody>
      </p:sp>
    </p:spTree>
    <p:extLst>
      <p:ext uri="{BB962C8B-B14F-4D97-AF65-F5344CB8AC3E}">
        <p14:creationId xmlns:p14="http://schemas.microsoft.com/office/powerpoint/2010/main" val="28219596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86340" cy="623793"/>
          </a:xfrm>
        </p:spPr>
        <p:txBody>
          <a:bodyPr/>
          <a:lstStyle/>
          <a:p>
            <a:r>
              <a:rPr lang="en-US" dirty="0" smtClean="0"/>
              <a:t>SAW  </a:t>
            </a:r>
            <a:r>
              <a:rPr lang="en-US" dirty="0" smtClean="0">
                <a:solidFill>
                  <a:srgbClr val="FF0000"/>
                </a:solidFill>
              </a:rPr>
              <a:t>Applications</a:t>
            </a:r>
            <a:endParaRPr lang="en-GB" dirty="0">
              <a:solidFill>
                <a:srgbClr val="FF0000"/>
              </a:solidFill>
            </a:endParaRPr>
          </a:p>
        </p:txBody>
      </p:sp>
      <p:sp>
        <p:nvSpPr>
          <p:cNvPr id="3" name="Content Placeholder 2"/>
          <p:cNvSpPr>
            <a:spLocks noGrp="1"/>
          </p:cNvSpPr>
          <p:nvPr>
            <p:ph idx="1"/>
          </p:nvPr>
        </p:nvSpPr>
        <p:spPr>
          <a:xfrm>
            <a:off x="179512" y="764704"/>
            <a:ext cx="8642350" cy="5760640"/>
          </a:xfrm>
          <a:ln>
            <a:noFill/>
          </a:ln>
        </p:spPr>
        <p:txBody>
          <a:bodyPr/>
          <a:lstStyle/>
          <a:p>
            <a:pPr marL="0" indent="0">
              <a:buNone/>
            </a:pPr>
            <a:r>
              <a:rPr lang="en-GB" dirty="0" smtClean="0"/>
              <a:t>SAW </a:t>
            </a:r>
            <a:r>
              <a:rPr lang="en-GB" dirty="0"/>
              <a:t>is ideally suited for </a:t>
            </a:r>
            <a:r>
              <a:rPr lang="en-GB" b="1" dirty="0">
                <a:solidFill>
                  <a:srgbClr val="FF0000"/>
                </a:solidFill>
              </a:rPr>
              <a:t>longitudinal and circumferential butt and fillet welds</a:t>
            </a:r>
            <a:r>
              <a:rPr lang="en-GB" dirty="0"/>
              <a:t>. However, because of high fluidity of the weld pool, molten slag and loose flux layer, welding is generally carried out on </a:t>
            </a:r>
            <a:r>
              <a:rPr lang="en-GB" b="1" dirty="0">
                <a:solidFill>
                  <a:srgbClr val="FF0000"/>
                </a:solidFill>
              </a:rPr>
              <a:t>butt joints in the flat position and fillet joints in both the flat and </a:t>
            </a:r>
            <a:r>
              <a:rPr lang="en-GB" b="1" dirty="0" smtClean="0">
                <a:solidFill>
                  <a:srgbClr val="FF0000"/>
                </a:solidFill>
              </a:rPr>
              <a:t>horizontal </a:t>
            </a:r>
            <a:r>
              <a:rPr lang="en-GB" b="1" dirty="0">
                <a:solidFill>
                  <a:srgbClr val="FF0000"/>
                </a:solidFill>
              </a:rPr>
              <a:t>positions</a:t>
            </a:r>
            <a:r>
              <a:rPr lang="en-GB" dirty="0"/>
              <a:t>. For circumferential joints, the </a:t>
            </a:r>
            <a:r>
              <a:rPr lang="en-GB" dirty="0" smtClean="0"/>
              <a:t>work piece </a:t>
            </a:r>
            <a:r>
              <a:rPr lang="en-GB" dirty="0"/>
              <a:t>is rotated under a fixed welding head with welding taking place in the flat position. Depending on material thickness, either </a:t>
            </a:r>
            <a:r>
              <a:rPr lang="en-GB" dirty="0">
                <a:solidFill>
                  <a:srgbClr val="FF0000"/>
                </a:solidFill>
              </a:rPr>
              <a:t>single-pass, two-pass or </a:t>
            </a:r>
            <a:r>
              <a:rPr lang="en-GB" dirty="0" err="1">
                <a:solidFill>
                  <a:srgbClr val="FF0000"/>
                </a:solidFill>
              </a:rPr>
              <a:t>multipass</a:t>
            </a:r>
            <a:r>
              <a:rPr lang="en-GB" dirty="0">
                <a:solidFill>
                  <a:srgbClr val="FF0000"/>
                </a:solidFill>
              </a:rPr>
              <a:t> weld procedures can be carried out</a:t>
            </a:r>
            <a:r>
              <a:rPr lang="en-GB" dirty="0"/>
              <a:t>. There is virtually no restriction on the material thickness, provided a suitable joint preparation is adopted. Most commonly welded materials are carbon-manganese steels, low </a:t>
            </a:r>
            <a:r>
              <a:rPr lang="en-GB" dirty="0" smtClean="0"/>
              <a:t>alloy and high-strength steels </a:t>
            </a:r>
            <a:r>
              <a:rPr lang="en-GB" dirty="0"/>
              <a:t>and stainless steels, although the process is capable of welding some non-ferrous materials with judicious choice of electrode filler wire and flux combinations.</a:t>
            </a:r>
            <a:endParaRPr lang="en-GB" dirty="0" smtClean="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61</a:t>
            </a:fld>
            <a:endParaRPr lang="fi-FI" dirty="0" smtClean="0"/>
          </a:p>
        </p:txBody>
      </p:sp>
    </p:spTree>
    <p:extLst>
      <p:ext uri="{BB962C8B-B14F-4D97-AF65-F5344CB8AC3E}">
        <p14:creationId xmlns:p14="http://schemas.microsoft.com/office/powerpoint/2010/main" val="40354413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86340" cy="623793"/>
          </a:xfrm>
        </p:spPr>
        <p:txBody>
          <a:bodyPr/>
          <a:lstStyle/>
          <a:p>
            <a:r>
              <a:rPr lang="en-US" dirty="0" smtClean="0"/>
              <a:t>SAW  </a:t>
            </a:r>
            <a:r>
              <a:rPr lang="en-US" dirty="0" smtClean="0">
                <a:solidFill>
                  <a:srgbClr val="FF0000"/>
                </a:solidFill>
              </a:rPr>
              <a:t>Applications</a:t>
            </a:r>
            <a:endParaRPr lang="en-GB" dirty="0">
              <a:solidFill>
                <a:srgbClr val="FF0000"/>
              </a:solidFill>
            </a:endParaRPr>
          </a:p>
        </p:txBody>
      </p:sp>
      <p:sp>
        <p:nvSpPr>
          <p:cNvPr id="3" name="Content Placeholder 2"/>
          <p:cNvSpPr>
            <a:spLocks noGrp="1"/>
          </p:cNvSpPr>
          <p:nvPr>
            <p:ph idx="1"/>
          </p:nvPr>
        </p:nvSpPr>
        <p:spPr>
          <a:xfrm>
            <a:off x="179512" y="764704"/>
            <a:ext cx="8642350" cy="5760640"/>
          </a:xfrm>
          <a:ln>
            <a:noFill/>
          </a:ln>
        </p:spPr>
        <p:txBody>
          <a:bodyPr/>
          <a:lstStyle/>
          <a:p>
            <a:pPr marL="0" indent="0">
              <a:buNone/>
            </a:pPr>
            <a:r>
              <a:rPr lang="en-GB" dirty="0"/>
              <a:t>The submerged arc process is widely used in heavy steel plate fabrication work. This includes the welding of structural shapes, the longitudinal seam of larger diameter pipe, the manufacture of machine components for all types of heavy industry, and the manufacture of vessels and tanks for pressure and storage use. </a:t>
            </a:r>
            <a:r>
              <a:rPr lang="en-GB" dirty="0">
                <a:solidFill>
                  <a:srgbClr val="FF0000"/>
                </a:solidFill>
              </a:rPr>
              <a:t>It is widely used in the shipbuilding industry for splicing and fabricating sub-assemblies</a:t>
            </a:r>
            <a:r>
              <a:rPr lang="en-GB" dirty="0"/>
              <a:t>, and by many other industries where steels are used in medium to heavy thicknesses. It is also used for surfacing and </a:t>
            </a:r>
            <a:r>
              <a:rPr lang="en-GB" dirty="0" smtClean="0"/>
              <a:t>build-up </a:t>
            </a:r>
            <a:r>
              <a:rPr lang="en-GB" dirty="0"/>
              <a:t>work, maintenance, and repair.</a:t>
            </a:r>
            <a:endParaRPr lang="en-GB" dirty="0" smtClean="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62</a:t>
            </a:fld>
            <a:endParaRPr lang="fi-FI" dirty="0" smtClean="0"/>
          </a:p>
        </p:txBody>
      </p:sp>
    </p:spTree>
    <p:extLst>
      <p:ext uri="{BB962C8B-B14F-4D97-AF65-F5344CB8AC3E}">
        <p14:creationId xmlns:p14="http://schemas.microsoft.com/office/powerpoint/2010/main" val="3541547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33136" cy="623793"/>
          </a:xfrm>
        </p:spPr>
        <p:txBody>
          <a:bodyPr/>
          <a:lstStyle/>
          <a:p>
            <a:r>
              <a:rPr lang="en-US" dirty="0" smtClean="0"/>
              <a:t>SAW  </a:t>
            </a:r>
            <a:r>
              <a:rPr lang="en-US" dirty="0" smtClean="0">
                <a:solidFill>
                  <a:srgbClr val="FF0000"/>
                </a:solidFill>
              </a:rPr>
              <a:t>Advantages - Disadvantages</a:t>
            </a:r>
            <a:endParaRPr lang="en-GB"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173155"/>
              </p:ext>
            </p:extLst>
          </p:nvPr>
        </p:nvGraphicFramePr>
        <p:xfrm>
          <a:off x="179512" y="836712"/>
          <a:ext cx="8784976" cy="5323859"/>
        </p:xfrm>
        <a:graphic>
          <a:graphicData uri="http://schemas.openxmlformats.org/drawingml/2006/table">
            <a:tbl>
              <a:tblPr firstRow="1" bandRow="1">
                <a:tableStyleId>{5C22544A-7EE6-4342-B048-85BDC9FD1C3A}</a:tableStyleId>
              </a:tblPr>
              <a:tblGrid>
                <a:gridCol w="4392488"/>
                <a:gridCol w="4392488"/>
              </a:tblGrid>
              <a:tr h="313881">
                <a:tc>
                  <a:txBody>
                    <a:bodyPr/>
                    <a:lstStyle/>
                    <a:p>
                      <a:r>
                        <a:rPr lang="en-US" dirty="0" smtClean="0"/>
                        <a:t>Advantages</a:t>
                      </a:r>
                      <a:endParaRPr lang="en-GB" dirty="0"/>
                    </a:p>
                  </a:txBody>
                  <a:tcPr/>
                </a:tc>
                <a:tc>
                  <a:txBody>
                    <a:bodyPr/>
                    <a:lstStyle/>
                    <a:p>
                      <a:r>
                        <a:rPr lang="en-US" dirty="0" smtClean="0"/>
                        <a:t>Disadvantages</a:t>
                      </a:r>
                      <a:endParaRPr lang="en-GB" dirty="0"/>
                    </a:p>
                  </a:txBody>
                  <a:tcPr/>
                </a:tc>
              </a:tr>
              <a:tr h="85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Practically, no edge preparation is necessary for materials under 12 mm in thickness</a:t>
                      </a:r>
                    </a:p>
                    <a:p>
                      <a:endParaRPr lang="en-GB" sz="1600" dirty="0"/>
                    </a:p>
                  </a:txBody>
                  <a:tcPr/>
                </a:tc>
                <a:tc>
                  <a:txBody>
                    <a:bodyPr/>
                    <a:lstStyle/>
                    <a:p>
                      <a:r>
                        <a:rPr lang="en-GB" sz="1600" dirty="0" smtClean="0"/>
                        <a:t>Since the operator cannot see the welding being carried out, he cannot judge the progress of welding accurately</a:t>
                      </a:r>
                      <a:endParaRPr lang="en-GB" sz="1600" dirty="0"/>
                    </a:p>
                  </a:txBody>
                  <a:tcPr/>
                </a:tc>
              </a:tr>
              <a:tr h="1080120">
                <a:tc>
                  <a:txBody>
                    <a:bodyPr/>
                    <a:lstStyle/>
                    <a:p>
                      <a:r>
                        <a:rPr lang="en-GB" sz="1600" dirty="0" smtClean="0"/>
                        <a:t>The submerged process can be used for welding in exposed areas with relatively high wind</a:t>
                      </a:r>
                    </a:p>
                    <a:p>
                      <a:endParaRPr lang="en-GB" sz="1600" dirty="0"/>
                    </a:p>
                  </a:txBody>
                  <a:tcPr/>
                </a:tc>
                <a:tc>
                  <a:txBody>
                    <a:bodyPr/>
                    <a:lstStyle/>
                    <a:p>
                      <a:r>
                        <a:rPr lang="en-GB" sz="1600" dirty="0" smtClean="0"/>
                        <a:t>The progress is limited to welding in flat position and on the metal more than 4.8 mm thick. In small thicknesses burn through is likely to occur</a:t>
                      </a:r>
                      <a:endParaRPr lang="en-GB" sz="1600" dirty="0"/>
                    </a:p>
                  </a:txBody>
                  <a:tcPr/>
                </a:tc>
              </a:tr>
              <a:tr h="549292">
                <a:tc>
                  <a:txBody>
                    <a:bodyPr/>
                    <a:lstStyle/>
                    <a:p>
                      <a:r>
                        <a:rPr lang="en-GB" sz="1600" dirty="0" smtClean="0"/>
                        <a:t>high quality metal weld </a:t>
                      </a:r>
                      <a:endParaRPr lang="en-GB" sz="1600" dirty="0"/>
                    </a:p>
                  </a:txBody>
                  <a:tcPr/>
                </a:tc>
                <a:tc>
                  <a:txBody>
                    <a:bodyPr/>
                    <a:lstStyle/>
                    <a:p>
                      <a:r>
                        <a:rPr lang="en-US" sz="1600" dirty="0" smtClean="0"/>
                        <a:t>The process requires accurate fit-up in the joint</a:t>
                      </a:r>
                      <a:endParaRPr lang="en-GB" sz="1600" dirty="0"/>
                    </a:p>
                  </a:txBody>
                  <a:tcPr/>
                </a:tc>
              </a:tr>
              <a:tr h="549292">
                <a:tc>
                  <a:txBody>
                    <a:bodyPr/>
                    <a:lstStyle/>
                    <a:p>
                      <a:r>
                        <a:rPr lang="en-GB" sz="1600" b="0" i="0" kern="1200" dirty="0" smtClean="0">
                          <a:solidFill>
                            <a:schemeClr val="dk1"/>
                          </a:solidFill>
                          <a:effectLst/>
                          <a:latin typeface="+mn-lt"/>
                          <a:ea typeface="+mn-ea"/>
                          <a:cs typeface="+mn-cs"/>
                        </a:rPr>
                        <a:t>Welding is carried out without sparks, smoke, flash or spatter</a:t>
                      </a:r>
                      <a:endParaRPr lang="en-GB" sz="1600" dirty="0"/>
                    </a:p>
                  </a:txBody>
                  <a:tcPr/>
                </a:tc>
                <a:tc>
                  <a:txBody>
                    <a:bodyPr/>
                    <a:lstStyle/>
                    <a:p>
                      <a:r>
                        <a:rPr lang="en-GB" sz="1600" dirty="0" smtClean="0"/>
                        <a:t>Flux is subjected to contamination that may cause weld</a:t>
                      </a:r>
                      <a:endParaRPr lang="en-GB" sz="1600" dirty="0"/>
                    </a:p>
                  </a:txBody>
                  <a:tcPr/>
                </a:tc>
              </a:tr>
              <a:tr h="353928">
                <a:tc>
                  <a:txBody>
                    <a:bodyPr/>
                    <a:lstStyle/>
                    <a:p>
                      <a:r>
                        <a:rPr lang="en-GB" sz="1600" dirty="0" smtClean="0"/>
                        <a:t>extremely high speed and deposition rate </a:t>
                      </a:r>
                      <a:endParaRPr lang="en-GB" sz="1600" dirty="0"/>
                    </a:p>
                  </a:txBody>
                  <a:tcPr/>
                </a:tc>
                <a:tc>
                  <a:txBody>
                    <a:bodyPr/>
                    <a:lstStyle/>
                    <a:p>
                      <a:endParaRPr lang="en-GB"/>
                    </a:p>
                  </a:txBody>
                  <a:tcPr/>
                </a:tc>
              </a:tr>
              <a:tr h="420216">
                <a:tc>
                  <a:txBody>
                    <a:bodyPr/>
                    <a:lstStyle/>
                    <a:p>
                      <a:r>
                        <a:rPr lang="en-GB" sz="1600" dirty="0" smtClean="0"/>
                        <a:t>easy automation for high-operator factor</a:t>
                      </a:r>
                      <a:endParaRPr lang="en-GB" sz="1600" dirty="0"/>
                    </a:p>
                  </a:txBody>
                  <a:tcPr/>
                </a:tc>
                <a:tc>
                  <a:txBody>
                    <a:bodyPr/>
                    <a:lstStyle/>
                    <a:p>
                      <a:endParaRPr lang="en-GB" dirty="0"/>
                    </a:p>
                  </a:txBody>
                  <a:tcPr/>
                </a:tc>
              </a:tr>
              <a:tr h="432048">
                <a:tc>
                  <a:txBody>
                    <a:bodyPr/>
                    <a:lstStyle/>
                    <a:p>
                      <a:r>
                        <a:rPr lang="en-GB" sz="1600" dirty="0" smtClean="0"/>
                        <a:t>normally, no involvement of manipulative skills</a:t>
                      </a:r>
                      <a:endParaRPr lang="en-GB" sz="1600" dirty="0"/>
                    </a:p>
                  </a:txBody>
                  <a:tcPr/>
                </a:tc>
                <a:tc>
                  <a:txBody>
                    <a:bodyPr/>
                    <a:lstStyle/>
                    <a:p>
                      <a:endParaRPr lang="en-GB" dirty="0"/>
                    </a:p>
                  </a:txBody>
                  <a:tcPr/>
                </a:tc>
              </a:tr>
              <a:tr h="643339">
                <a:tc>
                  <a:txBody>
                    <a:bodyPr/>
                    <a:lstStyle/>
                    <a:p>
                      <a:r>
                        <a:rPr lang="en-GB" sz="1600" dirty="0" smtClean="0"/>
                        <a:t>Because of high heat concentration and high welding speeds weld distortion is much</a:t>
                      </a:r>
                      <a:endParaRPr lang="en-GB" sz="1600" dirty="0"/>
                    </a:p>
                  </a:txBody>
                  <a:tcPr/>
                </a:tc>
                <a:tc>
                  <a:txBody>
                    <a:bodyPr/>
                    <a:lstStyle/>
                    <a:p>
                      <a:endParaRPr lang="en-GB" dirty="0"/>
                    </a:p>
                  </a:txBody>
                  <a:tcPr/>
                </a:tc>
              </a:tr>
            </a:tbl>
          </a:graphicData>
        </a:graphic>
      </p:graphicFrame>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63</a:t>
            </a:fld>
            <a:endParaRPr lang="fi-FI" dirty="0" smtClean="0"/>
          </a:p>
        </p:txBody>
      </p:sp>
    </p:spTree>
    <p:extLst>
      <p:ext uri="{BB962C8B-B14F-4D97-AF65-F5344CB8AC3E}">
        <p14:creationId xmlns:p14="http://schemas.microsoft.com/office/powerpoint/2010/main" val="3476499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00335" cy="623793"/>
          </a:xfrm>
        </p:spPr>
        <p:txBody>
          <a:bodyPr/>
          <a:lstStyle/>
          <a:p>
            <a:r>
              <a:rPr lang="en-US" dirty="0" err="1" smtClean="0">
                <a:solidFill>
                  <a:srgbClr val="FF0000"/>
                </a:solidFill>
              </a:rPr>
              <a:t>ElectroSlag</a:t>
            </a:r>
            <a:r>
              <a:rPr lang="en-US" dirty="0" smtClean="0">
                <a:solidFill>
                  <a:srgbClr val="FF0000"/>
                </a:solidFill>
              </a:rPr>
              <a:t> Welding (ESW) (1)</a:t>
            </a:r>
            <a:endParaRPr lang="en-GB" dirty="0">
              <a:solidFill>
                <a:srgbClr val="FF0000"/>
              </a:solidFill>
            </a:endParaRPr>
          </a:p>
        </p:txBody>
      </p:sp>
      <p:sp>
        <p:nvSpPr>
          <p:cNvPr id="3" name="Content Placeholder 2"/>
          <p:cNvSpPr>
            <a:spLocks noGrp="1"/>
          </p:cNvSpPr>
          <p:nvPr>
            <p:ph idx="1"/>
          </p:nvPr>
        </p:nvSpPr>
        <p:spPr>
          <a:xfrm>
            <a:off x="251520" y="692696"/>
            <a:ext cx="8642350" cy="5688632"/>
          </a:xfrm>
        </p:spPr>
        <p:txBody>
          <a:bodyPr/>
          <a:lstStyle/>
          <a:p>
            <a:r>
              <a:rPr lang="en-GB" dirty="0" err="1"/>
              <a:t>Electroslag</a:t>
            </a:r>
            <a:r>
              <a:rPr lang="en-GB" dirty="0"/>
              <a:t> welding is a method where </a:t>
            </a:r>
            <a:r>
              <a:rPr lang="en-GB" b="1" dirty="0"/>
              <a:t>a primary arc is used </a:t>
            </a:r>
            <a:r>
              <a:rPr lang="en-GB" dirty="0"/>
              <a:t>at first to heat the slag and is then smothered by the conductive slag. </a:t>
            </a:r>
            <a:r>
              <a:rPr lang="en-GB" b="1" dirty="0"/>
              <a:t>The heat is then generated by the slag</a:t>
            </a:r>
            <a:r>
              <a:rPr lang="en-GB" dirty="0"/>
              <a:t> resisting the electricity passing between the consumed electrode and the work. It is usually used to weld steel in a </a:t>
            </a:r>
            <a:r>
              <a:rPr lang="en-GB" b="1" dirty="0"/>
              <a:t>vertical position</a:t>
            </a:r>
            <a:r>
              <a:rPr lang="en-GB" dirty="0"/>
              <a:t> and was used widely in the Soviet Union in the 1940's. </a:t>
            </a:r>
            <a:endParaRPr lang="en-GB" dirty="0" smtClean="0"/>
          </a:p>
          <a:p>
            <a:r>
              <a:rPr lang="en-GB" dirty="0" smtClean="0"/>
              <a:t>The </a:t>
            </a:r>
            <a:r>
              <a:rPr lang="en-GB" dirty="0"/>
              <a:t>thickness limit for this welding process reaches up to </a:t>
            </a:r>
            <a:r>
              <a:rPr lang="en-GB" dirty="0" smtClean="0"/>
              <a:t>30 cm. </a:t>
            </a:r>
            <a:r>
              <a:rPr lang="en-GB" dirty="0"/>
              <a:t>Extreme heat helps to gain this type of penetration, and multiple electrodes can be used to speed up this process. In the 1970's, </a:t>
            </a:r>
            <a:r>
              <a:rPr lang="en-GB" dirty="0" err="1"/>
              <a:t>electroslag</a:t>
            </a:r>
            <a:r>
              <a:rPr lang="en-GB" dirty="0"/>
              <a:t> welding became a popular choice for welding metals that were very thick. These applications include parts for bridges, buildings, ships, and pressure vessels.</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64</a:t>
            </a:fld>
            <a:endParaRPr lang="fi-FI" dirty="0" smtClean="0"/>
          </a:p>
        </p:txBody>
      </p:sp>
    </p:spTree>
    <p:extLst>
      <p:ext uri="{BB962C8B-B14F-4D97-AF65-F5344CB8AC3E}">
        <p14:creationId xmlns:p14="http://schemas.microsoft.com/office/powerpoint/2010/main" val="9828916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743803" cy="623793"/>
          </a:xfrm>
        </p:spPr>
        <p:txBody>
          <a:bodyPr/>
          <a:lstStyle/>
          <a:p>
            <a:r>
              <a:rPr lang="en-US" dirty="0" smtClean="0"/>
              <a:t>ESW (2)</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65</a:t>
            </a:fld>
            <a:endParaRPr lang="fi-FI" dirty="0" smtClean="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7145262" cy="592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6982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743803" cy="623793"/>
          </a:xfrm>
        </p:spPr>
        <p:txBody>
          <a:bodyPr/>
          <a:lstStyle/>
          <a:p>
            <a:r>
              <a:rPr lang="en-US" dirty="0" smtClean="0"/>
              <a:t>ESW (3)</a:t>
            </a:r>
            <a:endParaRPr lang="en-GB" dirty="0"/>
          </a:p>
        </p:txBody>
      </p:sp>
      <p:sp>
        <p:nvSpPr>
          <p:cNvPr id="3" name="Content Placeholder 2"/>
          <p:cNvSpPr>
            <a:spLocks noGrp="1"/>
          </p:cNvSpPr>
          <p:nvPr>
            <p:ph idx="1"/>
          </p:nvPr>
        </p:nvSpPr>
        <p:spPr>
          <a:xfrm>
            <a:off x="251520" y="764704"/>
            <a:ext cx="8642350" cy="5328814"/>
          </a:xfrm>
        </p:spPr>
        <p:txBody>
          <a:bodyPr/>
          <a:lstStyle/>
          <a:p>
            <a:pPr marL="0" indent="0" algn="just">
              <a:buNone/>
            </a:pPr>
            <a:r>
              <a:rPr lang="en-GB" dirty="0"/>
              <a:t>The positive side of </a:t>
            </a:r>
            <a:r>
              <a:rPr lang="en-GB" dirty="0" err="1"/>
              <a:t>electroslag</a:t>
            </a:r>
            <a:r>
              <a:rPr lang="en-GB" dirty="0"/>
              <a:t> welding is that very thick metals can be joined and multiple electrodes can be used to complete a weld in a single pass. The heat is held in the weld longer and gas bubbles are allowed to escape from the weld pool before it cools. The entire process is automatic and once it starts it does not stop until the weld is complete</a:t>
            </a:r>
            <a:r>
              <a:rPr lang="en-GB" dirty="0" smtClean="0"/>
              <a:t>.</a:t>
            </a:r>
          </a:p>
          <a:p>
            <a:pPr marL="0" indent="0" algn="just">
              <a:buNone/>
            </a:pPr>
            <a:r>
              <a:rPr lang="en-GB" b="1" dirty="0" smtClean="0"/>
              <a:t>In shipbuilding, </a:t>
            </a:r>
            <a:r>
              <a:rPr lang="en-GB" b="1" dirty="0" err="1" smtClean="0"/>
              <a:t>electroslag</a:t>
            </a:r>
            <a:r>
              <a:rPr lang="en-GB" b="1" dirty="0" smtClean="0"/>
              <a:t> </a:t>
            </a:r>
            <a:r>
              <a:rPr lang="en-GB" b="1" dirty="0"/>
              <a:t>welding is the quickest way to join the </a:t>
            </a:r>
            <a:r>
              <a:rPr lang="en-GB" b="1" dirty="0" smtClean="0"/>
              <a:t>large section modules of the ship </a:t>
            </a:r>
            <a:r>
              <a:rPr lang="en-GB" b="1" dirty="0"/>
              <a:t>together.</a:t>
            </a:r>
            <a:r>
              <a:rPr lang="en-GB" dirty="0"/>
              <a:t> </a:t>
            </a:r>
            <a:endParaRPr lang="en-GB" dirty="0" smtClean="0"/>
          </a:p>
          <a:p>
            <a:pPr marL="0" indent="0" algn="just">
              <a:buNone/>
            </a:pPr>
            <a:r>
              <a:rPr lang="en-GB" dirty="0" smtClean="0"/>
              <a:t>There </a:t>
            </a:r>
            <a:r>
              <a:rPr lang="en-GB" dirty="0"/>
              <a:t>is very little work that needs to be done to prepare the joints prior to welding and the distortion of the metal is relatively low. The drawbacks come from the fact that the system is very complicated and </a:t>
            </a:r>
            <a:r>
              <a:rPr lang="en-GB" dirty="0" smtClean="0"/>
              <a:t>works mainly on vertical </a:t>
            </a:r>
            <a:r>
              <a:rPr lang="en-GB" dirty="0"/>
              <a:t>joints. Also some of the instruments used in this procedure have to be cooled with a constant water supply</a:t>
            </a:r>
            <a:r>
              <a:rPr lang="en-GB" dirty="0" smtClean="0"/>
              <a:t>.</a:t>
            </a:r>
          </a:p>
          <a:p>
            <a:pPr marL="0" indent="0" algn="just">
              <a:buNone/>
            </a:pPr>
            <a:r>
              <a:rPr lang="en-GB" dirty="0"/>
              <a:t/>
            </a:r>
            <a:br>
              <a:rPr lang="en-GB" dirty="0"/>
            </a:b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66</a:t>
            </a:fld>
            <a:endParaRPr lang="fi-FI" dirty="0" smtClean="0"/>
          </a:p>
        </p:txBody>
      </p:sp>
    </p:spTree>
    <p:extLst>
      <p:ext uri="{BB962C8B-B14F-4D97-AF65-F5344CB8AC3E}">
        <p14:creationId xmlns:p14="http://schemas.microsoft.com/office/powerpoint/2010/main" val="20395688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05007" cy="623793"/>
          </a:xfrm>
        </p:spPr>
        <p:txBody>
          <a:bodyPr/>
          <a:lstStyle/>
          <a:p>
            <a:r>
              <a:rPr lang="en-US" dirty="0" err="1" smtClean="0">
                <a:solidFill>
                  <a:srgbClr val="FF0000"/>
                </a:solidFill>
              </a:rPr>
              <a:t>ElectroGas</a:t>
            </a:r>
            <a:r>
              <a:rPr lang="en-US" dirty="0" smtClean="0">
                <a:solidFill>
                  <a:srgbClr val="FF0000"/>
                </a:solidFill>
              </a:rPr>
              <a:t> Welding (EGW)</a:t>
            </a:r>
            <a:endParaRPr lang="en-GB" dirty="0">
              <a:solidFill>
                <a:srgbClr val="FF0000"/>
              </a:solidFill>
            </a:endParaRPr>
          </a:p>
        </p:txBody>
      </p:sp>
      <p:sp>
        <p:nvSpPr>
          <p:cNvPr id="4" name="Text Placeholder 3"/>
          <p:cNvSpPr>
            <a:spLocks noGrp="1"/>
          </p:cNvSpPr>
          <p:nvPr>
            <p:ph type="body" sz="quarter" idx="17"/>
          </p:nvPr>
        </p:nvSpPr>
        <p:spPr/>
        <p:txBody>
          <a:bodyPr/>
          <a:lstStyle/>
          <a:p>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67</a:t>
            </a:fld>
            <a:endParaRPr lang="fi-FI" dirty="0" smtClean="0"/>
          </a:p>
        </p:txBody>
      </p:sp>
      <p:sp>
        <p:nvSpPr>
          <p:cNvPr id="3" name="Content Placeholder 2"/>
          <p:cNvSpPr>
            <a:spLocks noGrp="1"/>
          </p:cNvSpPr>
          <p:nvPr>
            <p:ph idx="1"/>
          </p:nvPr>
        </p:nvSpPr>
        <p:spPr>
          <a:xfrm>
            <a:off x="251520" y="692696"/>
            <a:ext cx="8642350" cy="5976664"/>
          </a:xfrm>
        </p:spPr>
        <p:txBody>
          <a:bodyPr/>
          <a:lstStyle/>
          <a:p>
            <a:pPr marL="0" indent="0">
              <a:buNone/>
            </a:pPr>
            <a:r>
              <a:rPr lang="en-GB" dirty="0" err="1"/>
              <a:t>Electrogas</a:t>
            </a:r>
            <a:r>
              <a:rPr lang="en-GB" dirty="0"/>
              <a:t> welding (EG) is characterised by a vertical groove which is bound by two water-cooled copper shoes. In the groove, a filler wire electrode which is fed through a copper nozzle, is melted </a:t>
            </a:r>
            <a:r>
              <a:rPr lang="en-GB" b="1" dirty="0"/>
              <a:t>by a shielded </a:t>
            </a:r>
            <a:r>
              <a:rPr lang="en-GB" b="1" dirty="0" smtClean="0"/>
              <a:t>arc</a:t>
            </a:r>
            <a:r>
              <a:rPr lang="en-GB" dirty="0" smtClean="0"/>
              <a:t>. </a:t>
            </a:r>
          </a:p>
          <a:p>
            <a:pPr marL="0" indent="0">
              <a:buNone/>
            </a:pPr>
            <a:r>
              <a:rPr lang="en-US" dirty="0" smtClean="0"/>
              <a:t>One or more electrodes are fed through a conduit and a continuous arc is maintained by flux-cored electrodes at up to 750 A or solid electrodes at 400 A. </a:t>
            </a:r>
          </a:p>
          <a:p>
            <a:pPr marL="0" indent="0">
              <a:buNone/>
            </a:pPr>
            <a:r>
              <a:rPr lang="en-US" dirty="0" smtClean="0"/>
              <a:t>Shielding is done by means of an inert gas, such as argon or helium depending on the type of material being welded. The gas may be provided either from an external source, from a flux-cored electrode or from both the sources. The equipment of </a:t>
            </a:r>
            <a:r>
              <a:rPr lang="en-US" dirty="0" err="1" smtClean="0"/>
              <a:t>electrogas</a:t>
            </a:r>
            <a:r>
              <a:rPr lang="en-US" dirty="0" smtClean="0"/>
              <a:t> welding is reliable and training an operator is easy. Weld thickness is between 12 mm to 75 mm on steels, titanium and aluminum alloys.</a:t>
            </a:r>
            <a:br>
              <a:rPr lang="en-US" dirty="0" smtClean="0"/>
            </a:br>
            <a:endParaRPr lang="en-GB" dirty="0"/>
          </a:p>
        </p:txBody>
      </p:sp>
    </p:spTree>
    <p:extLst>
      <p:ext uri="{BB962C8B-B14F-4D97-AF65-F5344CB8AC3E}">
        <p14:creationId xmlns:p14="http://schemas.microsoft.com/office/powerpoint/2010/main" val="36589177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777465" cy="623793"/>
          </a:xfrm>
        </p:spPr>
        <p:txBody>
          <a:bodyPr/>
          <a:lstStyle/>
          <a:p>
            <a:r>
              <a:rPr lang="en-US" dirty="0" smtClean="0"/>
              <a:t>EGW (2)</a:t>
            </a:r>
            <a:endParaRPr lang="en-GB" dirty="0"/>
          </a:p>
        </p:txBody>
      </p:sp>
      <p:sp>
        <p:nvSpPr>
          <p:cNvPr id="3" name="Content Placeholder 2"/>
          <p:cNvSpPr>
            <a:spLocks noGrp="1"/>
          </p:cNvSpPr>
          <p:nvPr>
            <p:ph idx="1"/>
          </p:nvPr>
        </p:nvSpPr>
        <p:spPr>
          <a:xfrm>
            <a:off x="251520" y="764704"/>
            <a:ext cx="8642350" cy="5544616"/>
          </a:xfrm>
        </p:spPr>
        <p:txBody>
          <a:bodyPr/>
          <a:lstStyle/>
          <a:p>
            <a:pPr marL="0" indent="0">
              <a:buNone/>
            </a:pPr>
            <a:r>
              <a:rPr lang="en-US" dirty="0" err="1" smtClean="0"/>
              <a:t>Electrogas</a:t>
            </a:r>
            <a:r>
              <a:rPr lang="en-US" dirty="0" smtClean="0"/>
              <a:t> welding process is used in the construction of bridges, pressure vessels, thick-walled and large-diameter pipes, storage tanks, submarines and ships.</a:t>
            </a:r>
            <a:r>
              <a:rPr lang="en-GB" dirty="0" smtClean="0"/>
              <a:t> If possible, any interruptions of the welding process should be avoided. </a:t>
            </a:r>
          </a:p>
          <a:p>
            <a:pPr marL="0" indent="0">
              <a:buNone/>
            </a:pPr>
            <a:r>
              <a:rPr lang="en-GB" dirty="0" smtClean="0"/>
              <a:t>Suitable power sources are rectifiers with a slightly dropping static characteristic. The electrode has a positive polarity. </a:t>
            </a:r>
          </a:p>
          <a:p>
            <a:pPr marL="0" indent="0">
              <a:buNone/>
            </a:pPr>
            <a:endParaRPr lang="en-GB" dirty="0" smtClean="0"/>
          </a:p>
          <a:p>
            <a:pPr marL="0" indent="0">
              <a:buNone/>
            </a:pPr>
            <a:r>
              <a:rPr lang="en-GB" dirty="0" smtClean="0"/>
              <a:t>For </a:t>
            </a:r>
            <a:r>
              <a:rPr lang="en-GB" dirty="0"/>
              <a:t>a more wide-spread application of </a:t>
            </a:r>
            <a:r>
              <a:rPr lang="en-GB" dirty="0" err="1"/>
              <a:t>electrogas</a:t>
            </a:r>
            <a:r>
              <a:rPr lang="en-GB" dirty="0"/>
              <a:t> welding, the High-Speed </a:t>
            </a:r>
            <a:r>
              <a:rPr lang="en-GB" dirty="0" err="1"/>
              <a:t>Electrogas</a:t>
            </a:r>
            <a:r>
              <a:rPr lang="en-GB" dirty="0"/>
              <a:t> Welding Method has been developed . In this process, the gap cross-section is reduced and additional metal powder is added to increase the deposition rate. By the increase of the welding </a:t>
            </a:r>
            <a:r>
              <a:rPr lang="en-GB" dirty="0" smtClean="0"/>
              <a:t>speed, the </a:t>
            </a:r>
            <a:r>
              <a:rPr lang="en-GB" dirty="0"/>
              <a:t>weld-adjacent regions </a:t>
            </a:r>
            <a:r>
              <a:rPr lang="en-GB" dirty="0" smtClean="0"/>
              <a:t>remain above </a:t>
            </a:r>
            <a:r>
              <a:rPr lang="en-GB" dirty="0"/>
              <a:t>critical temperatures </a:t>
            </a:r>
            <a:r>
              <a:rPr lang="en-GB" dirty="0" smtClean="0"/>
              <a:t>for a short time and </a:t>
            </a:r>
            <a:r>
              <a:rPr lang="en-GB" dirty="0"/>
              <a:t>thus the brittleness effects are significantly reduced. </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68</a:t>
            </a:fld>
            <a:endParaRPr lang="fi-FI" dirty="0" smtClean="0"/>
          </a:p>
        </p:txBody>
      </p:sp>
    </p:spTree>
    <p:extLst>
      <p:ext uri="{BB962C8B-B14F-4D97-AF65-F5344CB8AC3E}">
        <p14:creationId xmlns:p14="http://schemas.microsoft.com/office/powerpoint/2010/main" val="5880992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80688" cy="623793"/>
          </a:xfrm>
        </p:spPr>
        <p:txBody>
          <a:bodyPr/>
          <a:lstStyle/>
          <a:p>
            <a:r>
              <a:rPr lang="en-US" dirty="0" err="1" smtClean="0"/>
              <a:t>ElectroGas</a:t>
            </a:r>
            <a:r>
              <a:rPr lang="en-US" dirty="0" smtClean="0"/>
              <a:t> Welding</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69</a:t>
            </a:fld>
            <a:endParaRPr lang="fi-FI" dirty="0" smtClean="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3944" y="986347"/>
            <a:ext cx="7874480" cy="489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956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05467" cy="623793"/>
          </a:xfrm>
        </p:spPr>
        <p:txBody>
          <a:bodyPr/>
          <a:lstStyle/>
          <a:p>
            <a:r>
              <a:rPr lang="en-US" dirty="0" smtClean="0"/>
              <a:t>Joint types</a:t>
            </a:r>
            <a:endParaRPr lang="el-GR"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7</a:t>
            </a:fld>
            <a:endParaRPr lang="fi-FI" dirty="0" smtClean="0"/>
          </a:p>
        </p:txBody>
      </p:sp>
      <p:sp>
        <p:nvSpPr>
          <p:cNvPr id="8" name="Rectangle 7"/>
          <p:cNvSpPr/>
          <p:nvPr/>
        </p:nvSpPr>
        <p:spPr>
          <a:xfrm>
            <a:off x="299007" y="620688"/>
            <a:ext cx="8280920" cy="1938992"/>
          </a:xfrm>
          <a:prstGeom prst="rect">
            <a:avLst/>
          </a:prstGeom>
        </p:spPr>
        <p:txBody>
          <a:bodyPr wrap="square">
            <a:spAutoFit/>
          </a:bodyPr>
          <a:lstStyle/>
          <a:p>
            <a:r>
              <a:rPr lang="en-US" dirty="0" smtClean="0"/>
              <a:t> </a:t>
            </a:r>
            <a:r>
              <a:rPr lang="en-US" b="1" dirty="0" smtClean="0"/>
              <a:t> </a:t>
            </a:r>
            <a:r>
              <a:rPr lang="en-US" sz="2000" dirty="0" smtClean="0"/>
              <a:t>Welds </a:t>
            </a:r>
            <a:r>
              <a:rPr lang="en-US" sz="2000" dirty="0"/>
              <a:t>are made at the junction of the various pieces that make up the weldment</a:t>
            </a:r>
            <a:r>
              <a:rPr lang="en-US" sz="2000" dirty="0" smtClean="0"/>
              <a:t>. The </a:t>
            </a:r>
            <a:r>
              <a:rPr lang="en-US" sz="2000" dirty="0"/>
              <a:t>junctions of parts, or joints, are defined as the location where two or </a:t>
            </a:r>
            <a:r>
              <a:rPr lang="en-US" sz="2000" dirty="0" smtClean="0"/>
              <a:t>more </a:t>
            </a:r>
            <a:r>
              <a:rPr lang="en-US" sz="2000" dirty="0"/>
              <a:t>m</a:t>
            </a:r>
            <a:r>
              <a:rPr lang="en-US" sz="2000" dirty="0" smtClean="0"/>
              <a:t>embers </a:t>
            </a:r>
            <a:r>
              <a:rPr lang="en-US" sz="2000" dirty="0"/>
              <a:t>are to be joined. Parts being joined to produce the weldment may be in </a:t>
            </a:r>
            <a:r>
              <a:rPr lang="en-US" sz="2000" dirty="0" smtClean="0"/>
              <a:t>the form </a:t>
            </a:r>
            <a:r>
              <a:rPr lang="en-US" sz="2000" dirty="0"/>
              <a:t>of rolled plate, sheet</a:t>
            </a:r>
            <a:r>
              <a:rPr lang="en-US" sz="2000" dirty="0" smtClean="0"/>
              <a:t>, </a:t>
            </a:r>
            <a:r>
              <a:rPr lang="en-US" sz="2000" dirty="0"/>
              <a:t>pipes, </a:t>
            </a:r>
            <a:r>
              <a:rPr lang="en-US" sz="2000" dirty="0" smtClean="0"/>
              <a:t>castings or forgings.  The five </a:t>
            </a:r>
            <a:r>
              <a:rPr lang="en-US" sz="2000" dirty="0"/>
              <a:t>basic types of welding joints are listed below.</a:t>
            </a:r>
            <a:endParaRPr lang="el-GR"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637417"/>
            <a:ext cx="7056784" cy="3726836"/>
          </a:xfrm>
        </p:spPr>
      </p:pic>
    </p:spTree>
    <p:extLst>
      <p:ext uri="{BB962C8B-B14F-4D97-AF65-F5344CB8AC3E}">
        <p14:creationId xmlns:p14="http://schemas.microsoft.com/office/powerpoint/2010/main" val="24880068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35124" cy="623793"/>
          </a:xfrm>
        </p:spPr>
        <p:txBody>
          <a:bodyPr/>
          <a:lstStyle/>
          <a:p>
            <a:r>
              <a:rPr lang="en-US" dirty="0" smtClean="0"/>
              <a:t>Comparison of Welding processes</a:t>
            </a:r>
            <a:endParaRPr lang="el-GR"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71304185"/>
              </p:ext>
            </p:extLst>
          </p:nvPr>
        </p:nvGraphicFramePr>
        <p:xfrm>
          <a:off x="179512" y="1556792"/>
          <a:ext cx="8785671" cy="3024335"/>
        </p:xfrm>
        <a:graphic>
          <a:graphicData uri="http://schemas.openxmlformats.org/drawingml/2006/table">
            <a:tbl>
              <a:tblPr firstRow="1" bandRow="1">
                <a:tableStyleId>{5C22544A-7EE6-4342-B048-85BDC9FD1C3A}</a:tableStyleId>
              </a:tblPr>
              <a:tblGrid>
                <a:gridCol w="1234621"/>
                <a:gridCol w="1234621"/>
                <a:gridCol w="1234621"/>
                <a:gridCol w="1234621"/>
                <a:gridCol w="1234621"/>
                <a:gridCol w="1234621"/>
                <a:gridCol w="1377945"/>
              </a:tblGrid>
              <a:tr h="394949">
                <a:tc>
                  <a:txBody>
                    <a:bodyPr/>
                    <a:lstStyle/>
                    <a:p>
                      <a:endParaRPr lang="el-GR" dirty="0"/>
                    </a:p>
                  </a:txBody>
                  <a:tcPr/>
                </a:tc>
                <a:tc>
                  <a:txBody>
                    <a:bodyPr/>
                    <a:lstStyle/>
                    <a:p>
                      <a:pPr algn="ctr"/>
                      <a:r>
                        <a:rPr lang="en-US" dirty="0" smtClean="0"/>
                        <a:t>SMAW</a:t>
                      </a:r>
                      <a:endParaRPr lang="el-GR" dirty="0"/>
                    </a:p>
                  </a:txBody>
                  <a:tcPr/>
                </a:tc>
                <a:tc>
                  <a:txBody>
                    <a:bodyPr/>
                    <a:lstStyle/>
                    <a:p>
                      <a:pPr algn="ctr"/>
                      <a:r>
                        <a:rPr lang="en-US" dirty="0" smtClean="0"/>
                        <a:t>Gravity</a:t>
                      </a:r>
                      <a:endParaRPr lang="el-GR" dirty="0"/>
                    </a:p>
                  </a:txBody>
                  <a:tcPr/>
                </a:tc>
                <a:tc>
                  <a:txBody>
                    <a:bodyPr/>
                    <a:lstStyle/>
                    <a:p>
                      <a:pPr algn="ctr"/>
                      <a:r>
                        <a:rPr lang="en-US" dirty="0" smtClean="0"/>
                        <a:t>GMAW</a:t>
                      </a:r>
                      <a:endParaRPr lang="el-GR" dirty="0"/>
                    </a:p>
                  </a:txBody>
                  <a:tcPr/>
                </a:tc>
                <a:tc>
                  <a:txBody>
                    <a:bodyPr/>
                    <a:lstStyle/>
                    <a:p>
                      <a:pPr algn="ctr"/>
                      <a:r>
                        <a:rPr lang="en-US" dirty="0" smtClean="0"/>
                        <a:t>GTAW</a:t>
                      </a:r>
                      <a:endParaRPr lang="el-GR" dirty="0"/>
                    </a:p>
                  </a:txBody>
                  <a:tcPr/>
                </a:tc>
                <a:tc>
                  <a:txBody>
                    <a:bodyPr/>
                    <a:lstStyle/>
                    <a:p>
                      <a:pPr algn="ctr"/>
                      <a:r>
                        <a:rPr lang="en-US" dirty="0" smtClean="0"/>
                        <a:t>SAW</a:t>
                      </a:r>
                      <a:endParaRPr lang="el-GR" dirty="0"/>
                    </a:p>
                  </a:txBody>
                  <a:tcPr/>
                </a:tc>
                <a:tc>
                  <a:txBody>
                    <a:bodyPr/>
                    <a:lstStyle/>
                    <a:p>
                      <a:pPr algn="ctr"/>
                      <a:r>
                        <a:rPr lang="en-US" dirty="0" smtClean="0"/>
                        <a:t>ESW/WGW</a:t>
                      </a:r>
                      <a:endParaRPr lang="el-GR" dirty="0"/>
                    </a:p>
                  </a:txBody>
                  <a:tcPr/>
                </a:tc>
              </a:tr>
              <a:tr h="649231">
                <a:tc>
                  <a:txBody>
                    <a:bodyPr/>
                    <a:lstStyle/>
                    <a:p>
                      <a:r>
                        <a:rPr lang="en-US" sz="1700" dirty="0" smtClean="0"/>
                        <a:t>Production rate</a:t>
                      </a:r>
                      <a:endParaRPr lang="el-GR" sz="1700" dirty="0"/>
                    </a:p>
                  </a:txBody>
                  <a:tcPr/>
                </a:tc>
                <a:tc>
                  <a:txBody>
                    <a:bodyPr/>
                    <a:lstStyle/>
                    <a:p>
                      <a:pPr algn="ctr"/>
                      <a:r>
                        <a:rPr lang="en-US" dirty="0" smtClean="0"/>
                        <a:t>5</a:t>
                      </a:r>
                      <a:endParaRPr lang="el-GR" dirty="0"/>
                    </a:p>
                  </a:txBody>
                  <a:tcPr/>
                </a:tc>
                <a:tc>
                  <a:txBody>
                    <a:bodyPr/>
                    <a:lstStyle/>
                    <a:p>
                      <a:pPr algn="ctr"/>
                      <a:r>
                        <a:rPr lang="en-US" dirty="0" smtClean="0"/>
                        <a:t>3</a:t>
                      </a:r>
                      <a:endParaRPr lang="el-GR" dirty="0"/>
                    </a:p>
                  </a:txBody>
                  <a:tcPr/>
                </a:tc>
                <a:tc>
                  <a:txBody>
                    <a:bodyPr/>
                    <a:lstStyle/>
                    <a:p>
                      <a:pPr algn="ctr"/>
                      <a:r>
                        <a:rPr lang="en-US" dirty="0" smtClean="0"/>
                        <a:t>4</a:t>
                      </a:r>
                      <a:endParaRPr lang="el-GR" dirty="0"/>
                    </a:p>
                  </a:txBody>
                  <a:tcPr/>
                </a:tc>
                <a:tc>
                  <a:txBody>
                    <a:bodyPr/>
                    <a:lstStyle/>
                    <a:p>
                      <a:pPr algn="ctr"/>
                      <a:r>
                        <a:rPr lang="en-US" dirty="0" smtClean="0"/>
                        <a:t>6</a:t>
                      </a:r>
                      <a:endParaRPr lang="el-GR" dirty="0"/>
                    </a:p>
                  </a:txBody>
                  <a:tcPr/>
                </a:tc>
                <a:tc>
                  <a:txBody>
                    <a:bodyPr/>
                    <a:lstStyle/>
                    <a:p>
                      <a:pPr algn="ctr"/>
                      <a:r>
                        <a:rPr lang="en-US" dirty="0" smtClean="0"/>
                        <a:t>2</a:t>
                      </a:r>
                      <a:endParaRPr lang="el-GR" dirty="0"/>
                    </a:p>
                  </a:txBody>
                  <a:tcPr/>
                </a:tc>
                <a:tc>
                  <a:txBody>
                    <a:bodyPr/>
                    <a:lstStyle/>
                    <a:p>
                      <a:pPr algn="ctr"/>
                      <a:r>
                        <a:rPr lang="en-US" dirty="0" smtClean="0"/>
                        <a:t>1 (higher)</a:t>
                      </a:r>
                      <a:endParaRPr lang="el-GR" dirty="0"/>
                    </a:p>
                  </a:txBody>
                  <a:tcPr/>
                </a:tc>
              </a:tr>
              <a:tr h="649231">
                <a:tc>
                  <a:txBody>
                    <a:bodyPr/>
                    <a:lstStyle/>
                    <a:p>
                      <a:r>
                        <a:rPr lang="en-US" sz="1700" dirty="0" smtClean="0"/>
                        <a:t>Installation Cost</a:t>
                      </a:r>
                      <a:endParaRPr lang="el-GR" sz="1700" dirty="0"/>
                    </a:p>
                  </a:txBody>
                  <a:tcPr/>
                </a:tc>
                <a:tc>
                  <a:txBody>
                    <a:bodyPr/>
                    <a:lstStyle/>
                    <a:p>
                      <a:pPr algn="ctr"/>
                      <a:r>
                        <a:rPr lang="en-US" dirty="0" smtClean="0"/>
                        <a:t>1</a:t>
                      </a:r>
                      <a:endParaRPr lang="el-GR" dirty="0"/>
                    </a:p>
                  </a:txBody>
                  <a:tcPr/>
                </a:tc>
                <a:tc>
                  <a:txBody>
                    <a:bodyPr/>
                    <a:lstStyle/>
                    <a:p>
                      <a:pPr algn="ctr"/>
                      <a:r>
                        <a:rPr lang="en-US" dirty="0" smtClean="0"/>
                        <a:t>2</a:t>
                      </a:r>
                      <a:endParaRPr lang="el-GR" dirty="0"/>
                    </a:p>
                  </a:txBody>
                  <a:tcPr/>
                </a:tc>
                <a:tc>
                  <a:txBody>
                    <a:bodyPr/>
                    <a:lstStyle/>
                    <a:p>
                      <a:pPr algn="ctr"/>
                      <a:r>
                        <a:rPr lang="en-US" dirty="0" smtClean="0"/>
                        <a:t>4</a:t>
                      </a:r>
                      <a:endParaRPr lang="el-GR" dirty="0"/>
                    </a:p>
                  </a:txBody>
                  <a:tcPr/>
                </a:tc>
                <a:tc>
                  <a:txBody>
                    <a:bodyPr/>
                    <a:lstStyle/>
                    <a:p>
                      <a:pPr algn="ctr"/>
                      <a:r>
                        <a:rPr lang="en-US" dirty="0" smtClean="0"/>
                        <a:t>3</a:t>
                      </a:r>
                      <a:endParaRPr lang="el-GR" dirty="0"/>
                    </a:p>
                  </a:txBody>
                  <a:tcPr/>
                </a:tc>
                <a:tc>
                  <a:txBody>
                    <a:bodyPr/>
                    <a:lstStyle/>
                    <a:p>
                      <a:pPr algn="ctr"/>
                      <a:r>
                        <a:rPr lang="en-US" dirty="0" smtClean="0"/>
                        <a:t>5</a:t>
                      </a:r>
                      <a:endParaRPr lang="el-GR" dirty="0"/>
                    </a:p>
                  </a:txBody>
                  <a:tcPr/>
                </a:tc>
                <a:tc>
                  <a:txBody>
                    <a:bodyPr/>
                    <a:lstStyle/>
                    <a:p>
                      <a:pPr algn="ctr"/>
                      <a:r>
                        <a:rPr lang="en-US" dirty="0" smtClean="0"/>
                        <a:t>6 (higher)</a:t>
                      </a:r>
                      <a:endParaRPr lang="el-GR" dirty="0"/>
                    </a:p>
                  </a:txBody>
                  <a:tcPr/>
                </a:tc>
              </a:tr>
              <a:tr h="649231">
                <a:tc>
                  <a:txBody>
                    <a:bodyPr/>
                    <a:lstStyle/>
                    <a:p>
                      <a:r>
                        <a:rPr lang="en-US" sz="1700" dirty="0" smtClean="0"/>
                        <a:t>Fracture toughness</a:t>
                      </a:r>
                      <a:endParaRPr lang="el-GR" sz="1700" dirty="0"/>
                    </a:p>
                  </a:txBody>
                  <a:tcPr/>
                </a:tc>
                <a:tc>
                  <a:txBody>
                    <a:bodyPr/>
                    <a:lstStyle/>
                    <a:p>
                      <a:pPr algn="ctr"/>
                      <a:r>
                        <a:rPr lang="en-US" dirty="0" smtClean="0"/>
                        <a:t>3</a:t>
                      </a:r>
                      <a:endParaRPr lang="el-GR" dirty="0"/>
                    </a:p>
                  </a:txBody>
                  <a:tcPr/>
                </a:tc>
                <a:tc>
                  <a:txBody>
                    <a:bodyPr/>
                    <a:lstStyle/>
                    <a:p>
                      <a:pPr algn="ctr"/>
                      <a:r>
                        <a:rPr lang="en-US" dirty="0" smtClean="0"/>
                        <a:t>4</a:t>
                      </a:r>
                      <a:endParaRPr lang="el-GR" dirty="0"/>
                    </a:p>
                  </a:txBody>
                  <a:tcPr/>
                </a:tc>
                <a:tc>
                  <a:txBody>
                    <a:bodyPr/>
                    <a:lstStyle/>
                    <a:p>
                      <a:pPr algn="ctr"/>
                      <a:r>
                        <a:rPr lang="en-US" dirty="0" smtClean="0"/>
                        <a:t>2</a:t>
                      </a:r>
                      <a:endParaRPr lang="el-GR" dirty="0"/>
                    </a:p>
                  </a:txBody>
                  <a:tcPr/>
                </a:tc>
                <a:tc>
                  <a:txBody>
                    <a:bodyPr/>
                    <a:lstStyle/>
                    <a:p>
                      <a:pPr algn="ctr"/>
                      <a:r>
                        <a:rPr lang="en-US" dirty="0" smtClean="0"/>
                        <a:t>1 (higher)</a:t>
                      </a:r>
                      <a:endParaRPr lang="el-GR" dirty="0"/>
                    </a:p>
                  </a:txBody>
                  <a:tcPr/>
                </a:tc>
                <a:tc>
                  <a:txBody>
                    <a:bodyPr/>
                    <a:lstStyle/>
                    <a:p>
                      <a:pPr algn="ctr"/>
                      <a:r>
                        <a:rPr lang="en-US" dirty="0" smtClean="0"/>
                        <a:t>5</a:t>
                      </a:r>
                      <a:endParaRPr lang="el-GR" dirty="0"/>
                    </a:p>
                  </a:txBody>
                  <a:tcPr/>
                </a:tc>
                <a:tc>
                  <a:txBody>
                    <a:bodyPr/>
                    <a:lstStyle/>
                    <a:p>
                      <a:pPr algn="ctr"/>
                      <a:r>
                        <a:rPr lang="en-US" dirty="0" smtClean="0"/>
                        <a:t>6</a:t>
                      </a:r>
                      <a:endParaRPr lang="el-GR" dirty="0"/>
                    </a:p>
                  </a:txBody>
                  <a:tcPr/>
                </a:tc>
              </a:tr>
              <a:tr h="681693">
                <a:tc>
                  <a:txBody>
                    <a:bodyPr/>
                    <a:lstStyle/>
                    <a:p>
                      <a:r>
                        <a:rPr lang="en-US" dirty="0" smtClean="0"/>
                        <a:t>Welding positions</a:t>
                      </a:r>
                      <a:endParaRPr lang="el-GR" dirty="0"/>
                    </a:p>
                  </a:txBody>
                  <a:tcPr/>
                </a:tc>
                <a:tc>
                  <a:txBody>
                    <a:bodyPr/>
                    <a:lstStyle/>
                    <a:p>
                      <a:pPr algn="ctr"/>
                      <a:r>
                        <a:rPr lang="en-US" dirty="0" smtClean="0"/>
                        <a:t>all</a:t>
                      </a:r>
                      <a:endParaRPr lang="el-GR" dirty="0"/>
                    </a:p>
                  </a:txBody>
                  <a:tcPr/>
                </a:tc>
                <a:tc>
                  <a:txBody>
                    <a:bodyPr/>
                    <a:lstStyle/>
                    <a:p>
                      <a:pPr algn="ctr"/>
                      <a:r>
                        <a:rPr lang="en-US" dirty="0" smtClean="0"/>
                        <a:t>Flat</a:t>
                      </a:r>
                    </a:p>
                    <a:p>
                      <a:pPr algn="ctr"/>
                      <a:r>
                        <a:rPr lang="en-US" dirty="0" smtClean="0"/>
                        <a:t>horizontal</a:t>
                      </a:r>
                      <a:endParaRPr lang="el-GR" dirty="0"/>
                    </a:p>
                  </a:txBody>
                  <a:tcPr/>
                </a:tc>
                <a:tc>
                  <a:txBody>
                    <a:bodyPr/>
                    <a:lstStyle/>
                    <a:p>
                      <a:pPr algn="ctr"/>
                      <a:r>
                        <a:rPr lang="en-US" dirty="0" smtClean="0"/>
                        <a:t>all</a:t>
                      </a:r>
                      <a:endParaRPr lang="el-GR" dirty="0"/>
                    </a:p>
                  </a:txBody>
                  <a:tcPr/>
                </a:tc>
                <a:tc>
                  <a:txBody>
                    <a:bodyPr/>
                    <a:lstStyle/>
                    <a:p>
                      <a:pPr algn="ctr"/>
                      <a:r>
                        <a:rPr lang="en-US" dirty="0" smtClean="0"/>
                        <a:t>all</a:t>
                      </a:r>
                      <a:endParaRPr lang="el-GR" dirty="0"/>
                    </a:p>
                  </a:txBody>
                  <a:tcPr/>
                </a:tc>
                <a:tc>
                  <a:txBody>
                    <a:bodyPr/>
                    <a:lstStyle/>
                    <a:p>
                      <a:pPr algn="ctr"/>
                      <a:r>
                        <a:rPr lang="en-US" dirty="0" smtClean="0"/>
                        <a:t>flat</a:t>
                      </a:r>
                      <a:endParaRPr lang="el-GR" dirty="0"/>
                    </a:p>
                  </a:txBody>
                  <a:tcPr/>
                </a:tc>
                <a:tc>
                  <a:txBody>
                    <a:bodyPr/>
                    <a:lstStyle/>
                    <a:p>
                      <a:pPr algn="ctr"/>
                      <a:r>
                        <a:rPr lang="en-US" dirty="0" smtClean="0"/>
                        <a:t>vertical</a:t>
                      </a:r>
                      <a:endParaRPr lang="el-GR" dirty="0"/>
                    </a:p>
                  </a:txBody>
                  <a:tcPr/>
                </a:tc>
              </a:tr>
            </a:tbl>
          </a:graphicData>
        </a:graphic>
      </p:graphicFrame>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70</a:t>
            </a:fld>
            <a:endParaRPr lang="fi-FI" dirty="0" smtClean="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626550" cy="620688"/>
          </a:xfrm>
        </p:spPr>
        <p:txBody>
          <a:bodyPr/>
          <a:lstStyle/>
          <a:p>
            <a:r>
              <a:rPr lang="en-US" dirty="0" smtClean="0"/>
              <a:t>Use of welding processes in shipbuilding</a:t>
            </a:r>
            <a:r>
              <a:rPr lang="el-GR" dirty="0" smtClean="0"/>
              <a:t/>
            </a:r>
            <a:br>
              <a:rPr lang="el-GR" dirty="0" smtClean="0"/>
            </a:br>
            <a:endParaRPr lang="el-GR"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31385006"/>
              </p:ext>
            </p:extLst>
          </p:nvPr>
        </p:nvGraphicFramePr>
        <p:xfrm>
          <a:off x="0" y="-1"/>
          <a:ext cx="9324528" cy="6928299"/>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2331132"/>
                <a:gridCol w="2331132"/>
                <a:gridCol w="2019989"/>
                <a:gridCol w="2642275"/>
              </a:tblGrid>
              <a:tr h="588508">
                <a:tc>
                  <a:txBody>
                    <a:bodyPr/>
                    <a:lstStyle/>
                    <a:p>
                      <a:pPr algn="ctr"/>
                      <a:r>
                        <a:rPr lang="en-US" sz="1600" dirty="0" smtClean="0"/>
                        <a:t>Stage</a:t>
                      </a:r>
                      <a:endParaRPr lang="el-GR" sz="1600" dirty="0"/>
                    </a:p>
                  </a:txBody>
                  <a:tcPr/>
                </a:tc>
                <a:tc>
                  <a:txBody>
                    <a:bodyPr/>
                    <a:lstStyle/>
                    <a:p>
                      <a:pPr algn="ctr"/>
                      <a:r>
                        <a:rPr lang="en-US" sz="1600" dirty="0" smtClean="0"/>
                        <a:t>Structural Element</a:t>
                      </a:r>
                      <a:endParaRPr lang="el-GR" sz="1600" dirty="0"/>
                    </a:p>
                  </a:txBody>
                  <a:tcPr/>
                </a:tc>
                <a:tc>
                  <a:txBody>
                    <a:bodyPr/>
                    <a:lstStyle/>
                    <a:p>
                      <a:pPr algn="ctr"/>
                      <a:r>
                        <a:rPr lang="en-US" sz="1600" dirty="0" smtClean="0"/>
                        <a:t>Joint type</a:t>
                      </a:r>
                      <a:endParaRPr lang="el-GR" sz="1600" dirty="0"/>
                    </a:p>
                  </a:txBody>
                  <a:tcPr/>
                </a:tc>
                <a:tc>
                  <a:txBody>
                    <a:bodyPr/>
                    <a:lstStyle/>
                    <a:p>
                      <a:pPr algn="ctr"/>
                      <a:r>
                        <a:rPr lang="en-US" sz="1600" dirty="0" smtClean="0"/>
                        <a:t>Welding process</a:t>
                      </a:r>
                      <a:endParaRPr lang="el-GR" sz="1600" dirty="0"/>
                    </a:p>
                  </a:txBody>
                  <a:tcPr/>
                </a:tc>
              </a:tr>
              <a:tr h="383882">
                <a:tc rowSpan="2">
                  <a:txBody>
                    <a:bodyPr/>
                    <a:lstStyle/>
                    <a:p>
                      <a:pPr algn="ctr"/>
                      <a:endParaRPr lang="en-US" dirty="0" smtClean="0"/>
                    </a:p>
                    <a:p>
                      <a:pPr algn="ctr"/>
                      <a:r>
                        <a:rPr lang="en-US" dirty="0" smtClean="0"/>
                        <a:t>Sub-assembly</a:t>
                      </a:r>
                      <a:endParaRPr lang="el-GR" dirty="0"/>
                    </a:p>
                  </a:txBody>
                  <a:tcPr>
                    <a:noFill/>
                  </a:tcPr>
                </a:tc>
                <a:tc rowSpan="2">
                  <a:txBody>
                    <a:bodyPr/>
                    <a:lstStyle/>
                    <a:p>
                      <a:endParaRPr lang="en-US" baseline="0" dirty="0" smtClean="0"/>
                    </a:p>
                    <a:p>
                      <a:r>
                        <a:rPr lang="en-US" baseline="0" dirty="0" smtClean="0"/>
                        <a:t>Interior elements</a:t>
                      </a:r>
                      <a:endParaRPr lang="el-GR" dirty="0"/>
                    </a:p>
                  </a:txBody>
                  <a:tcPr/>
                </a:tc>
                <a:tc>
                  <a:txBody>
                    <a:bodyPr/>
                    <a:lstStyle/>
                    <a:p>
                      <a:pPr algn="ctr"/>
                      <a:r>
                        <a:rPr lang="en-US" dirty="0" smtClean="0"/>
                        <a:t>Butt</a:t>
                      </a:r>
                      <a:endParaRPr lang="el-GR" dirty="0"/>
                    </a:p>
                  </a:txBody>
                  <a:tcPr/>
                </a:tc>
                <a:tc>
                  <a:txBody>
                    <a:bodyPr/>
                    <a:lstStyle/>
                    <a:p>
                      <a:pPr>
                        <a:buFont typeface="Arial" pitchFamily="34" charset="0"/>
                        <a:buChar char="•"/>
                      </a:pPr>
                      <a:r>
                        <a:rPr lang="en-US" sz="1400" dirty="0" smtClean="0"/>
                        <a:t> SAW</a:t>
                      </a:r>
                      <a:endParaRPr lang="el-GR" sz="1400" dirty="0"/>
                    </a:p>
                  </a:txBody>
                  <a:tcPr/>
                </a:tc>
              </a:tr>
              <a:tr h="660138">
                <a:tc vMerge="1">
                  <a:txBody>
                    <a:bodyPr/>
                    <a:lstStyle/>
                    <a:p>
                      <a:endParaRPr lang="el-GR" dirty="0"/>
                    </a:p>
                  </a:txBody>
                  <a:tcPr/>
                </a:tc>
                <a:tc vMerge="1">
                  <a:txBody>
                    <a:bodyPr/>
                    <a:lstStyle/>
                    <a:p>
                      <a:endParaRPr lang="el-GR" dirty="0"/>
                    </a:p>
                  </a:txBody>
                  <a:tcPr/>
                </a:tc>
                <a:tc>
                  <a:txBody>
                    <a:bodyPr/>
                    <a:lstStyle/>
                    <a:p>
                      <a:pPr algn="ctr"/>
                      <a:r>
                        <a:rPr lang="en-US" dirty="0" smtClean="0"/>
                        <a:t>Tee</a:t>
                      </a:r>
                      <a:endParaRPr lang="el-GR" dirty="0"/>
                    </a:p>
                  </a:txBody>
                  <a:tcPr/>
                </a:tc>
                <a:tc>
                  <a:txBody>
                    <a:bodyPr/>
                    <a:lstStyle/>
                    <a:p>
                      <a:pPr>
                        <a:buFont typeface="Arial" pitchFamily="34" charset="0"/>
                        <a:buChar char="•"/>
                      </a:pPr>
                      <a:r>
                        <a:rPr lang="en-US" sz="1400" dirty="0" smtClean="0"/>
                        <a:t>Gravity</a:t>
                      </a:r>
                    </a:p>
                    <a:p>
                      <a:pPr>
                        <a:buFont typeface="Arial" pitchFamily="34" charset="0"/>
                        <a:buChar char="•"/>
                      </a:pPr>
                      <a:r>
                        <a:rPr lang="en-US" sz="1400" dirty="0" smtClean="0"/>
                        <a:t>GMAW (CO</a:t>
                      </a:r>
                      <a:r>
                        <a:rPr lang="en-US" sz="1400" baseline="-25000" dirty="0" smtClean="0"/>
                        <a:t>2</a:t>
                      </a:r>
                      <a:r>
                        <a:rPr lang="en-US" sz="1400" baseline="0" dirty="0" smtClean="0"/>
                        <a:t>)</a:t>
                      </a:r>
                      <a:endParaRPr lang="el-GR" sz="1400" baseline="-25000" dirty="0"/>
                    </a:p>
                  </a:txBody>
                  <a:tcPr/>
                </a:tc>
              </a:tr>
              <a:tr h="383882">
                <a:tc rowSpan="3">
                  <a:txBody>
                    <a:bodyPr/>
                    <a:lstStyle/>
                    <a:p>
                      <a:pPr algn="ctr"/>
                      <a:endParaRPr lang="en-US" dirty="0" smtClean="0"/>
                    </a:p>
                    <a:p>
                      <a:pPr algn="ctr"/>
                      <a:r>
                        <a:rPr lang="en-US" dirty="0" smtClean="0"/>
                        <a:t>Assembly</a:t>
                      </a:r>
                      <a:endParaRPr lang="el-GR" dirty="0"/>
                    </a:p>
                  </a:txBody>
                  <a:tcPr>
                    <a:solidFill>
                      <a:schemeClr val="accent1">
                        <a:tint val="40000"/>
                        <a:alpha val="99000"/>
                      </a:schemeClr>
                    </a:solidFill>
                  </a:tcPr>
                </a:tc>
                <a:tc>
                  <a:txBody>
                    <a:bodyPr/>
                    <a:lstStyle/>
                    <a:p>
                      <a:r>
                        <a:rPr lang="en-US" dirty="0" smtClean="0"/>
                        <a:t>Flat plates</a:t>
                      </a:r>
                      <a:endParaRPr lang="el-GR" dirty="0"/>
                    </a:p>
                  </a:txBody>
                  <a:tcPr>
                    <a:solidFill>
                      <a:srgbClr val="CDE0E8"/>
                    </a:solidFill>
                  </a:tcPr>
                </a:tc>
                <a:tc>
                  <a:txBody>
                    <a:bodyPr/>
                    <a:lstStyle/>
                    <a:p>
                      <a:pPr algn="ctr"/>
                      <a:r>
                        <a:rPr lang="en-US" dirty="0" smtClean="0"/>
                        <a:t>Butt</a:t>
                      </a:r>
                      <a:endParaRPr lang="el-GR" dirty="0"/>
                    </a:p>
                  </a:txBody>
                  <a:tcPr/>
                </a:tc>
                <a:tc>
                  <a:txBody>
                    <a:bodyPr/>
                    <a:lstStyle/>
                    <a:p>
                      <a:pPr>
                        <a:buFont typeface="Arial" pitchFamily="34" charset="0"/>
                        <a:buChar char="•"/>
                      </a:pPr>
                      <a:r>
                        <a:rPr lang="en-US" sz="1400" dirty="0" smtClean="0"/>
                        <a:t> SAW</a:t>
                      </a:r>
                      <a:endParaRPr lang="el-GR" sz="1400" dirty="0"/>
                    </a:p>
                  </a:txBody>
                  <a:tcPr/>
                </a:tc>
              </a:tr>
              <a:tr h="741604">
                <a:tc vMerge="1">
                  <a:txBody>
                    <a:bodyPr/>
                    <a:lstStyle/>
                    <a:p>
                      <a:endParaRPr lang="el-GR"/>
                    </a:p>
                  </a:txBody>
                  <a:tcPr/>
                </a:tc>
                <a:tc>
                  <a:txBody>
                    <a:bodyPr/>
                    <a:lstStyle/>
                    <a:p>
                      <a:r>
                        <a:rPr lang="en-US" dirty="0" smtClean="0"/>
                        <a:t>Curved plates</a:t>
                      </a:r>
                      <a:endParaRPr lang="el-GR" dirty="0"/>
                    </a:p>
                  </a:txBody>
                  <a:tcPr>
                    <a:noFill/>
                  </a:tcPr>
                </a:tc>
                <a:tc>
                  <a:txBody>
                    <a:bodyPr/>
                    <a:lstStyle/>
                    <a:p>
                      <a:pPr algn="ctr"/>
                      <a:r>
                        <a:rPr lang="en-US" dirty="0" smtClean="0"/>
                        <a:t>Butt</a:t>
                      </a:r>
                      <a:endParaRPr lang="el-GR" dirty="0"/>
                    </a:p>
                  </a:txBody>
                  <a:tcPr/>
                </a:tc>
                <a:tc>
                  <a:txBody>
                    <a:bodyPr/>
                    <a:lstStyle/>
                    <a:p>
                      <a:pPr>
                        <a:buFont typeface="Arial" pitchFamily="34" charset="0"/>
                        <a:buChar char="•"/>
                      </a:pPr>
                      <a:r>
                        <a:rPr lang="en-US" sz="1400" dirty="0" smtClean="0"/>
                        <a:t>SAW</a:t>
                      </a:r>
                    </a:p>
                    <a:p>
                      <a:pPr>
                        <a:buFont typeface="Arial" pitchFamily="34" charset="0"/>
                        <a:buChar char="•"/>
                      </a:pPr>
                      <a:r>
                        <a:rPr lang="en-US" sz="1400" dirty="0" smtClean="0"/>
                        <a:t>GMAW (CO</a:t>
                      </a:r>
                      <a:r>
                        <a:rPr lang="en-US" sz="1400" baseline="-25000" dirty="0" smtClean="0"/>
                        <a:t>2, </a:t>
                      </a:r>
                      <a:r>
                        <a:rPr lang="en-US" sz="1400" dirty="0" smtClean="0"/>
                        <a:t>CO</a:t>
                      </a:r>
                      <a:r>
                        <a:rPr lang="en-US" sz="1400" baseline="-25000" dirty="0" smtClean="0"/>
                        <a:t>2</a:t>
                      </a:r>
                      <a:r>
                        <a:rPr lang="en-US" sz="1400" baseline="0" dirty="0" smtClean="0"/>
                        <a:t>+Ar)</a:t>
                      </a:r>
                      <a:endParaRPr lang="el-GR" sz="1400" dirty="0"/>
                    </a:p>
                  </a:txBody>
                  <a:tcPr/>
                </a:tc>
              </a:tr>
              <a:tr h="660138">
                <a:tc vMerge="1">
                  <a:txBody>
                    <a:bodyPr/>
                    <a:lstStyle/>
                    <a:p>
                      <a:endParaRPr lang="el-GR" dirty="0"/>
                    </a:p>
                  </a:txBody>
                  <a:tcPr/>
                </a:tc>
                <a:tc>
                  <a:txBody>
                    <a:bodyPr/>
                    <a:lstStyle/>
                    <a:p>
                      <a:r>
                        <a:rPr lang="en-US" dirty="0" smtClean="0"/>
                        <a:t>Interior elements</a:t>
                      </a:r>
                      <a:endParaRPr lang="el-GR" dirty="0"/>
                    </a:p>
                  </a:txBody>
                  <a:tcPr>
                    <a:solidFill>
                      <a:srgbClr val="CDE0E8"/>
                    </a:solidFill>
                  </a:tcPr>
                </a:tc>
                <a:tc>
                  <a:txBody>
                    <a:bodyPr/>
                    <a:lstStyle/>
                    <a:p>
                      <a:pPr algn="ctr"/>
                      <a:r>
                        <a:rPr lang="en-US" dirty="0" smtClean="0"/>
                        <a:t>Tee</a:t>
                      </a:r>
                      <a:endParaRPr lang="el-GR" dirty="0"/>
                    </a:p>
                  </a:txBody>
                  <a:tcPr/>
                </a:tc>
                <a:tc>
                  <a:txBody>
                    <a:bodyPr/>
                    <a:lstStyle/>
                    <a:p>
                      <a:pPr>
                        <a:buFont typeface="Arial" pitchFamily="34" charset="0"/>
                        <a:buChar char="•"/>
                      </a:pPr>
                      <a:r>
                        <a:rPr lang="en-US" sz="1400" dirty="0" smtClean="0"/>
                        <a:t>Gravity</a:t>
                      </a:r>
                    </a:p>
                    <a:p>
                      <a:pPr>
                        <a:buFont typeface="Arial" pitchFamily="34" charset="0"/>
                        <a:buChar char="•"/>
                      </a:pPr>
                      <a:r>
                        <a:rPr lang="en-US" sz="1400" dirty="0" smtClean="0"/>
                        <a:t>GMAW (CO</a:t>
                      </a:r>
                      <a:r>
                        <a:rPr lang="en-US" sz="1400" baseline="-25000" dirty="0" smtClean="0"/>
                        <a:t>2</a:t>
                      </a:r>
                      <a:r>
                        <a:rPr lang="en-US" sz="1400" baseline="0" dirty="0" smtClean="0"/>
                        <a:t>)</a:t>
                      </a:r>
                      <a:endParaRPr lang="el-GR" sz="1400" dirty="0"/>
                    </a:p>
                  </a:txBody>
                  <a:tcPr/>
                </a:tc>
              </a:tr>
              <a:tr h="741604">
                <a:tc rowSpan="5">
                  <a:txBody>
                    <a:bodyPr/>
                    <a:lstStyle/>
                    <a:p>
                      <a:pPr algn="ctr"/>
                      <a:endParaRPr lang="en-US" dirty="0" smtClean="0"/>
                    </a:p>
                    <a:p>
                      <a:pPr algn="ctr"/>
                      <a:endParaRPr lang="en-US" dirty="0" smtClean="0"/>
                    </a:p>
                    <a:p>
                      <a:pPr algn="ctr"/>
                      <a:endParaRPr lang="en-US" dirty="0" smtClean="0"/>
                    </a:p>
                    <a:p>
                      <a:pPr algn="ctr"/>
                      <a:r>
                        <a:rPr lang="en-US" dirty="0" smtClean="0"/>
                        <a:t>Final assembly</a:t>
                      </a:r>
                      <a:endParaRPr lang="el-GR" dirty="0"/>
                    </a:p>
                  </a:txBody>
                  <a:tcPr/>
                </a:tc>
                <a:tc rowSpan="3">
                  <a:txBody>
                    <a:bodyPr/>
                    <a:lstStyle/>
                    <a:p>
                      <a:endParaRPr lang="en-US" dirty="0" smtClean="0"/>
                    </a:p>
                    <a:p>
                      <a:r>
                        <a:rPr lang="en-US" dirty="0" smtClean="0"/>
                        <a:t>Outer plates</a:t>
                      </a:r>
                      <a:endParaRPr lang="el-GR" dirty="0"/>
                    </a:p>
                  </a:txBody>
                  <a:tcPr>
                    <a:solidFill>
                      <a:srgbClr val="CDE0E8"/>
                    </a:solidFill>
                  </a:tcPr>
                </a:tc>
                <a:tc>
                  <a:txBody>
                    <a:bodyPr/>
                    <a:lstStyle/>
                    <a:p>
                      <a:pPr algn="ctr"/>
                      <a:r>
                        <a:rPr lang="en-US" dirty="0" smtClean="0"/>
                        <a:t>Butt</a:t>
                      </a:r>
                      <a:r>
                        <a:rPr lang="en-US" baseline="0" dirty="0" smtClean="0"/>
                        <a:t> (</a:t>
                      </a:r>
                      <a:r>
                        <a:rPr lang="en-US" dirty="0" smtClean="0"/>
                        <a:t>flat)</a:t>
                      </a:r>
                      <a:endParaRPr lang="el-GR" dirty="0"/>
                    </a:p>
                  </a:txBody>
                  <a:tcPr/>
                </a:tc>
                <a:tc>
                  <a:txBody>
                    <a:bodyPr/>
                    <a:lstStyle/>
                    <a:p>
                      <a:pPr>
                        <a:buFont typeface="Arial" pitchFamily="34" charset="0"/>
                        <a:buChar char="•"/>
                      </a:pPr>
                      <a:r>
                        <a:rPr lang="en-US" sz="1400" dirty="0" smtClean="0"/>
                        <a:t>SAW</a:t>
                      </a:r>
                    </a:p>
                    <a:p>
                      <a:pPr>
                        <a:buFont typeface="Arial" pitchFamily="34" charset="0"/>
                        <a:buChar char="•"/>
                      </a:pPr>
                      <a:r>
                        <a:rPr lang="en-US" sz="1400" dirty="0" smtClean="0"/>
                        <a:t>GMAW (CO</a:t>
                      </a:r>
                      <a:r>
                        <a:rPr lang="en-US" sz="1400" baseline="-25000" dirty="0" smtClean="0"/>
                        <a:t>2, </a:t>
                      </a:r>
                      <a:r>
                        <a:rPr lang="en-US" sz="1400" dirty="0" smtClean="0"/>
                        <a:t>CO</a:t>
                      </a:r>
                      <a:r>
                        <a:rPr lang="en-US" sz="1400" baseline="-25000" dirty="0" smtClean="0"/>
                        <a:t>2</a:t>
                      </a:r>
                      <a:r>
                        <a:rPr lang="en-US" sz="1400" baseline="0" dirty="0" smtClean="0"/>
                        <a:t>+Ar)</a:t>
                      </a:r>
                      <a:endParaRPr lang="el-GR" sz="1400" dirty="0" smtClean="0"/>
                    </a:p>
                  </a:txBody>
                  <a:tcPr/>
                </a:tc>
              </a:tr>
              <a:tr h="971756">
                <a:tc vMerge="1">
                  <a:txBody>
                    <a:bodyPr/>
                    <a:lstStyle/>
                    <a:p>
                      <a:endParaRPr lang="el-GR"/>
                    </a:p>
                  </a:txBody>
                  <a:tcPr/>
                </a:tc>
                <a:tc vMerge="1">
                  <a:txBody>
                    <a:bodyPr/>
                    <a:lstStyle/>
                    <a:p>
                      <a:endParaRPr lang="el-GR"/>
                    </a:p>
                  </a:txBody>
                  <a:tcPr/>
                </a:tc>
                <a:tc>
                  <a:txBody>
                    <a:bodyPr/>
                    <a:lstStyle/>
                    <a:p>
                      <a:pPr algn="ctr"/>
                      <a:r>
                        <a:rPr lang="en-US" dirty="0" smtClean="0"/>
                        <a:t>Butt (vertical)</a:t>
                      </a:r>
                      <a:endParaRPr lang="el-GR" dirty="0"/>
                    </a:p>
                  </a:txBody>
                  <a:tcPr/>
                </a:tc>
                <a:tc>
                  <a:txBody>
                    <a:bodyPr/>
                    <a:lstStyle/>
                    <a:p>
                      <a:pPr>
                        <a:buFont typeface="Arial" pitchFamily="34" charset="0"/>
                        <a:buChar char="•"/>
                      </a:pPr>
                      <a:r>
                        <a:rPr lang="en-US" sz="1400" dirty="0" smtClean="0"/>
                        <a:t>ESW</a:t>
                      </a:r>
                    </a:p>
                    <a:p>
                      <a:pPr>
                        <a:buFont typeface="Arial" pitchFamily="34" charset="0"/>
                        <a:buChar char="•"/>
                      </a:pPr>
                      <a:r>
                        <a:rPr lang="en-US" sz="1400" dirty="0" smtClean="0"/>
                        <a:t>GMAW (CO</a:t>
                      </a:r>
                      <a:r>
                        <a:rPr lang="en-US" sz="1400" baseline="-25000" dirty="0" smtClean="0"/>
                        <a:t>2, </a:t>
                      </a:r>
                      <a:r>
                        <a:rPr lang="en-US" sz="1400" dirty="0" smtClean="0"/>
                        <a:t>CO</a:t>
                      </a:r>
                      <a:r>
                        <a:rPr lang="en-US" sz="1400" baseline="-25000" dirty="0" smtClean="0"/>
                        <a:t>2</a:t>
                      </a:r>
                      <a:r>
                        <a:rPr lang="en-US" sz="1400" baseline="0" dirty="0" smtClean="0"/>
                        <a:t>+Ar)</a:t>
                      </a:r>
                      <a:endParaRPr lang="el-GR" sz="1400" dirty="0" smtClean="0"/>
                    </a:p>
                    <a:p>
                      <a:endParaRPr lang="el-GR" sz="1400" dirty="0"/>
                    </a:p>
                  </a:txBody>
                  <a:tcPr/>
                </a:tc>
              </a:tr>
              <a:tr h="741604">
                <a:tc vMerge="1">
                  <a:txBody>
                    <a:bodyPr/>
                    <a:lstStyle/>
                    <a:p>
                      <a:endParaRPr lang="el-GR"/>
                    </a:p>
                  </a:txBody>
                  <a:tcPr/>
                </a:tc>
                <a:tc vMerge="1">
                  <a:txBody>
                    <a:bodyPr/>
                    <a:lstStyle/>
                    <a:p>
                      <a:endParaRPr lang="el-GR" dirty="0"/>
                    </a:p>
                  </a:txBody>
                  <a:tcPr/>
                </a:tc>
                <a:tc>
                  <a:txBody>
                    <a:bodyPr/>
                    <a:lstStyle/>
                    <a:p>
                      <a:pPr algn="ctr"/>
                      <a:r>
                        <a:rPr lang="en-US" dirty="0" smtClean="0"/>
                        <a:t>Butt (horizontal)</a:t>
                      </a:r>
                      <a:endParaRPr lang="el-GR" dirty="0"/>
                    </a:p>
                  </a:txBody>
                  <a:tcPr/>
                </a:tc>
                <a:tc>
                  <a:txBody>
                    <a:bodyPr/>
                    <a:lstStyle/>
                    <a:p>
                      <a:pPr>
                        <a:buFont typeface="Arial" pitchFamily="34" charset="0"/>
                        <a:buChar char="•"/>
                      </a:pPr>
                      <a:r>
                        <a:rPr lang="en-US" sz="1400" dirty="0" smtClean="0"/>
                        <a:t>SAW</a:t>
                      </a:r>
                    </a:p>
                    <a:p>
                      <a:pPr>
                        <a:buFont typeface="Arial" pitchFamily="34" charset="0"/>
                        <a:buChar char="•"/>
                      </a:pPr>
                      <a:r>
                        <a:rPr lang="en-US" sz="1400" dirty="0" smtClean="0"/>
                        <a:t>GMAW (CO</a:t>
                      </a:r>
                      <a:r>
                        <a:rPr lang="en-US" sz="1400" baseline="-25000" dirty="0" smtClean="0"/>
                        <a:t>2, </a:t>
                      </a:r>
                      <a:r>
                        <a:rPr lang="en-US" sz="1400" dirty="0" smtClean="0"/>
                        <a:t>CO</a:t>
                      </a:r>
                      <a:r>
                        <a:rPr lang="en-US" sz="1400" baseline="-25000" dirty="0" smtClean="0"/>
                        <a:t>2</a:t>
                      </a:r>
                      <a:r>
                        <a:rPr lang="en-US" sz="1400" baseline="0" dirty="0" smtClean="0"/>
                        <a:t>+Ar)</a:t>
                      </a:r>
                      <a:endParaRPr lang="el-GR" sz="1400" dirty="0" smtClean="0"/>
                    </a:p>
                  </a:txBody>
                  <a:tcPr/>
                </a:tc>
              </a:tr>
              <a:tr h="537023">
                <a:tc vMerge="1">
                  <a:txBody>
                    <a:bodyPr/>
                    <a:lstStyle/>
                    <a:p>
                      <a:endParaRPr lang="el-GR"/>
                    </a:p>
                  </a:txBody>
                  <a:tcPr/>
                </a:tc>
                <a:tc rowSpan="2">
                  <a:txBody>
                    <a:bodyPr/>
                    <a:lstStyle/>
                    <a:p>
                      <a:endParaRPr lang="en-US" dirty="0" smtClean="0"/>
                    </a:p>
                    <a:p>
                      <a:r>
                        <a:rPr lang="en-US" dirty="0" smtClean="0"/>
                        <a:t>Interior </a:t>
                      </a:r>
                      <a:r>
                        <a:rPr lang="en-US" dirty="0" smtClean="0"/>
                        <a:t>plates</a:t>
                      </a:r>
                      <a:endParaRPr lang="el-GR" dirty="0"/>
                    </a:p>
                  </a:txBody>
                  <a:tcPr>
                    <a:noFill/>
                  </a:tcPr>
                </a:tc>
                <a:tc>
                  <a:txBody>
                    <a:bodyPr/>
                    <a:lstStyle/>
                    <a:p>
                      <a:pPr algn="ctr"/>
                      <a:r>
                        <a:rPr lang="en-US" dirty="0" smtClean="0"/>
                        <a:t>Butt (vertical)</a:t>
                      </a:r>
                      <a:endParaRPr lang="el-GR" dirty="0"/>
                    </a:p>
                  </a:txBody>
                  <a:tcPr/>
                </a:tc>
                <a:tc>
                  <a:txBody>
                    <a:bodyPr/>
                    <a:lstStyle/>
                    <a:p>
                      <a:pPr>
                        <a:buFont typeface="Arial" pitchFamily="34" charset="0"/>
                        <a:buChar char="•"/>
                      </a:pPr>
                      <a:r>
                        <a:rPr lang="en-US" sz="1400" dirty="0" smtClean="0"/>
                        <a:t>ESW</a:t>
                      </a:r>
                      <a:endParaRPr lang="el-GR" sz="1400" dirty="0"/>
                    </a:p>
                  </a:txBody>
                  <a:tcPr/>
                </a:tc>
              </a:tr>
              <a:tr h="447862">
                <a:tc vMerge="1">
                  <a:txBody>
                    <a:bodyPr/>
                    <a:lstStyle/>
                    <a:p>
                      <a:endParaRPr lang="el-GR" dirty="0"/>
                    </a:p>
                  </a:txBody>
                  <a:tcPr/>
                </a:tc>
                <a:tc vMerge="1">
                  <a:txBody>
                    <a:bodyPr/>
                    <a:lstStyle/>
                    <a:p>
                      <a:endParaRPr lang="el-GR" dirty="0"/>
                    </a:p>
                  </a:txBody>
                  <a:tcPr/>
                </a:tc>
                <a:tc>
                  <a:txBody>
                    <a:bodyPr/>
                    <a:lstStyle/>
                    <a:p>
                      <a:pPr algn="ctr"/>
                      <a:r>
                        <a:rPr lang="en-US" dirty="0" smtClean="0"/>
                        <a:t>Butt (flat)</a:t>
                      </a:r>
                      <a:endParaRPr lang="el-GR" dirty="0"/>
                    </a:p>
                  </a:txBody>
                  <a:tcPr/>
                </a:tc>
                <a:tc>
                  <a:txBody>
                    <a:bodyPr/>
                    <a:lstStyle/>
                    <a:p>
                      <a:pPr>
                        <a:buFont typeface="Arial" pitchFamily="34" charset="0"/>
                        <a:buChar char="•"/>
                      </a:pPr>
                      <a:r>
                        <a:rPr lang="en-US" sz="1400" dirty="0" smtClean="0"/>
                        <a:t>SAW</a:t>
                      </a:r>
                    </a:p>
                    <a:p>
                      <a:pPr>
                        <a:buFont typeface="Arial" pitchFamily="34" charset="0"/>
                        <a:buChar char="•"/>
                      </a:pPr>
                      <a:r>
                        <a:rPr lang="en-US" sz="1400" dirty="0" smtClean="0"/>
                        <a:t>GMAW  (CO</a:t>
                      </a:r>
                      <a:r>
                        <a:rPr lang="en-US" sz="1400" baseline="-25000" dirty="0" smtClean="0"/>
                        <a:t>2</a:t>
                      </a:r>
                      <a:r>
                        <a:rPr lang="en-US" sz="1400" baseline="0" dirty="0" smtClean="0"/>
                        <a:t>)</a:t>
                      </a:r>
                      <a:endParaRPr lang="el-GR" sz="1400" dirty="0"/>
                    </a:p>
                  </a:txBody>
                  <a:tcPr/>
                </a:tc>
              </a:tr>
            </a:tbl>
          </a:graphicData>
        </a:graphic>
      </p:graphicFrame>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a:solidFill>
            <a:srgbClr val="CDE0E8"/>
          </a:solidFill>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71</a:t>
            </a:fld>
            <a:endParaRPr lang="fi-FI" dirty="0" smtClean="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8260" cy="623793"/>
          </a:xfrm>
        </p:spPr>
        <p:txBody>
          <a:bodyPr/>
          <a:lstStyle/>
          <a:p>
            <a:r>
              <a:rPr lang="en-US" dirty="0" smtClean="0"/>
              <a:t>Defects in Welds</a:t>
            </a:r>
            <a:endParaRPr lang="el-GR" dirty="0"/>
          </a:p>
        </p:txBody>
      </p:sp>
      <p:sp>
        <p:nvSpPr>
          <p:cNvPr id="3" name="Content Placeholder 2"/>
          <p:cNvSpPr>
            <a:spLocks noGrp="1"/>
          </p:cNvSpPr>
          <p:nvPr>
            <p:ph idx="1"/>
          </p:nvPr>
        </p:nvSpPr>
        <p:spPr>
          <a:xfrm>
            <a:off x="323528" y="908720"/>
            <a:ext cx="8642350" cy="5472608"/>
          </a:xfrm>
        </p:spPr>
        <p:txBody>
          <a:bodyPr/>
          <a:lstStyle/>
          <a:p>
            <a:pPr marL="0" indent="0">
              <a:buNone/>
            </a:pPr>
            <a:r>
              <a:rPr lang="en-US" b="1" dirty="0" smtClean="0"/>
              <a:t>                            </a:t>
            </a:r>
            <a:r>
              <a:rPr lang="en-US" sz="3200" b="1" dirty="0" smtClean="0">
                <a:solidFill>
                  <a:srgbClr val="C00000"/>
                </a:solidFill>
              </a:rPr>
              <a:t>Defects in welds</a:t>
            </a:r>
          </a:p>
          <a:p>
            <a:pPr marL="0" indent="0">
              <a:buNone/>
            </a:pPr>
            <a:r>
              <a:rPr lang="en-US" b="1" dirty="0" smtClean="0"/>
              <a:t>  1. Cavities</a:t>
            </a:r>
          </a:p>
          <a:p>
            <a:r>
              <a:rPr lang="en-US" b="1" dirty="0" smtClean="0"/>
              <a:t>1.a Porosity</a:t>
            </a:r>
          </a:p>
          <a:p>
            <a:r>
              <a:rPr lang="en-US" b="1" dirty="0" smtClean="0"/>
              <a:t>1.b Solid Inclusions</a:t>
            </a:r>
          </a:p>
          <a:p>
            <a:pPr marL="0" indent="0">
              <a:buNone/>
            </a:pPr>
            <a:endParaRPr lang="en-US" b="1" dirty="0"/>
          </a:p>
          <a:p>
            <a:r>
              <a:rPr lang="en-US" dirty="0" smtClean="0"/>
              <a:t>gas </a:t>
            </a:r>
            <a:r>
              <a:rPr lang="en-US" dirty="0"/>
              <a:t>flow too high</a:t>
            </a:r>
          </a:p>
          <a:p>
            <a:r>
              <a:rPr lang="en-US" dirty="0" smtClean="0"/>
              <a:t>blocked </a:t>
            </a:r>
            <a:r>
              <a:rPr lang="en-US" dirty="0"/>
              <a:t>nozzle</a:t>
            </a:r>
          </a:p>
          <a:p>
            <a:r>
              <a:rPr lang="en-US" dirty="0" smtClean="0"/>
              <a:t>draughty </a:t>
            </a:r>
            <a:r>
              <a:rPr lang="en-US" dirty="0"/>
              <a:t>conditions</a:t>
            </a:r>
          </a:p>
          <a:p>
            <a:r>
              <a:rPr lang="en-US" dirty="0" smtClean="0"/>
              <a:t>moisture </a:t>
            </a:r>
            <a:r>
              <a:rPr lang="en-US" dirty="0"/>
              <a:t>on work or filler</a:t>
            </a:r>
          </a:p>
          <a:p>
            <a:r>
              <a:rPr lang="en-US" dirty="0" smtClean="0"/>
              <a:t>paint </a:t>
            </a:r>
            <a:r>
              <a:rPr lang="en-US" dirty="0"/>
              <a:t>or grease on surface </a:t>
            </a:r>
            <a:endParaRPr lang="en-US" dirty="0" smtClean="0"/>
          </a:p>
          <a:p>
            <a:pPr marL="0" indent="0">
              <a:buNone/>
            </a:pPr>
            <a:r>
              <a:rPr lang="en-US" dirty="0" smtClean="0"/>
              <a:t>    of metal</a:t>
            </a:r>
            <a:endParaRPr lang="el-GR" b="1"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smtClean="0">
                <a:solidFill>
                  <a:srgbClr val="DA1F28"/>
                </a:solidFill>
              </a:rPr>
              <a:pPr/>
              <a:t>01 March 2016</a:t>
            </a:fld>
            <a:endParaRPr lang="fi-FI" dirty="0">
              <a:solidFill>
                <a:srgbClr val="DA1F28"/>
              </a:solidFill>
            </a:endParaRPr>
          </a:p>
        </p:txBody>
      </p:sp>
      <p:sp>
        <p:nvSpPr>
          <p:cNvPr id="6" name="Footer Placeholder 5"/>
          <p:cNvSpPr>
            <a:spLocks noGrp="1"/>
          </p:cNvSpPr>
          <p:nvPr>
            <p:ph type="ftr" sz="quarter" idx="19"/>
          </p:nvPr>
        </p:nvSpPr>
        <p:spPr/>
        <p:txBody>
          <a:bodyPr/>
          <a:lstStyle/>
          <a:p>
            <a:r>
              <a:rPr lang="fi-FI" smtClean="0">
                <a:solidFill>
                  <a:srgbClr val="DA1F28"/>
                </a:solidFill>
              </a:rPr>
              <a:t>Presentation name / Author</a:t>
            </a:r>
            <a:endParaRPr lang="fi-FI" dirty="0">
              <a:solidFill>
                <a:srgbClr val="DA1F28"/>
              </a:solidFill>
            </a:endParaRPr>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solidFill>
                  <a:srgbClr val="DA1F28"/>
                </a:solidFill>
              </a:rPr>
              <a:pPr marL="266700" indent="-266700"/>
              <a:t>72</a:t>
            </a:fld>
            <a:endParaRPr lang="fi-FI" dirty="0" smtClean="0">
              <a:solidFill>
                <a:srgbClr val="DA1F28"/>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844824"/>
            <a:ext cx="4610460" cy="289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842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8260" cy="623793"/>
          </a:xfrm>
        </p:spPr>
        <p:txBody>
          <a:bodyPr/>
          <a:lstStyle/>
          <a:p>
            <a:r>
              <a:rPr lang="en-US" dirty="0"/>
              <a:t>Defects in Welds</a:t>
            </a:r>
            <a:endParaRPr lang="el-GR" dirty="0"/>
          </a:p>
        </p:txBody>
      </p:sp>
      <p:sp>
        <p:nvSpPr>
          <p:cNvPr id="3" name="Content Placeholder 2"/>
          <p:cNvSpPr>
            <a:spLocks noGrp="1"/>
          </p:cNvSpPr>
          <p:nvPr>
            <p:ph idx="1"/>
          </p:nvPr>
        </p:nvSpPr>
        <p:spPr>
          <a:xfrm>
            <a:off x="250825" y="836712"/>
            <a:ext cx="8642350" cy="5472608"/>
          </a:xfrm>
        </p:spPr>
        <p:txBody>
          <a:bodyPr/>
          <a:lstStyle/>
          <a:p>
            <a:pPr marL="0" indent="0">
              <a:buNone/>
            </a:pPr>
            <a:r>
              <a:rPr lang="en-US" dirty="0"/>
              <a:t> </a:t>
            </a:r>
            <a:r>
              <a:rPr lang="en-US" dirty="0" smtClean="0"/>
              <a:t>   </a:t>
            </a:r>
            <a:r>
              <a:rPr lang="en-US" sz="2800" b="1" dirty="0" smtClean="0"/>
              <a:t>2. Lack </a:t>
            </a:r>
            <a:r>
              <a:rPr lang="en-US" sz="2800" b="1" dirty="0"/>
              <a:t>of </a:t>
            </a:r>
            <a:r>
              <a:rPr lang="en-US" sz="2800" b="1" dirty="0" smtClean="0"/>
              <a:t>fusion</a:t>
            </a:r>
          </a:p>
          <a:p>
            <a:pPr marL="0" indent="0">
              <a:buNone/>
            </a:pPr>
            <a:endParaRPr lang="en-US" b="1" dirty="0" smtClean="0"/>
          </a:p>
          <a:p>
            <a:r>
              <a:rPr lang="en-US" dirty="0" smtClean="0"/>
              <a:t>arc </a:t>
            </a:r>
            <a:r>
              <a:rPr lang="en-US" dirty="0"/>
              <a:t>length too short</a:t>
            </a:r>
          </a:p>
          <a:p>
            <a:r>
              <a:rPr lang="en-US" dirty="0" smtClean="0"/>
              <a:t>current </a:t>
            </a:r>
            <a:r>
              <a:rPr lang="en-US" dirty="0"/>
              <a:t>too low</a:t>
            </a:r>
          </a:p>
          <a:p>
            <a:r>
              <a:rPr lang="en-US" dirty="0" smtClean="0"/>
              <a:t>travel </a:t>
            </a:r>
            <a:r>
              <a:rPr lang="en-US" dirty="0"/>
              <a:t>speed too </a:t>
            </a:r>
            <a:r>
              <a:rPr lang="en-US" dirty="0" smtClean="0"/>
              <a:t>slow</a:t>
            </a:r>
          </a:p>
          <a:p>
            <a:pPr marL="0" indent="0">
              <a:buNone/>
            </a:pPr>
            <a:r>
              <a:rPr lang="en-US" dirty="0"/>
              <a:t> </a:t>
            </a:r>
            <a:r>
              <a:rPr lang="en-US" dirty="0" smtClean="0"/>
              <a:t>   </a:t>
            </a:r>
            <a:r>
              <a:rPr lang="en-US" dirty="0"/>
              <a:t>in </a:t>
            </a:r>
            <a:r>
              <a:rPr lang="en-US" dirty="0" smtClean="0"/>
              <a:t>GMAG welding</a:t>
            </a:r>
            <a:endParaRPr lang="en-US" dirty="0"/>
          </a:p>
          <a:p>
            <a:r>
              <a:rPr lang="en-US" dirty="0" smtClean="0"/>
              <a:t>incorrect </a:t>
            </a:r>
            <a:r>
              <a:rPr lang="en-US" dirty="0"/>
              <a:t>inductance </a:t>
            </a:r>
            <a:endParaRPr lang="en-US" dirty="0" smtClean="0"/>
          </a:p>
          <a:p>
            <a:pPr marL="0" indent="0">
              <a:buNone/>
            </a:pPr>
            <a:r>
              <a:rPr lang="en-US" dirty="0"/>
              <a:t> </a:t>
            </a:r>
            <a:r>
              <a:rPr lang="en-US" dirty="0" smtClean="0"/>
              <a:t>   setting (GMAG)</a:t>
            </a:r>
          </a:p>
          <a:p>
            <a:r>
              <a:rPr lang="en-US" dirty="0" smtClean="0"/>
              <a:t>Inadequate gas </a:t>
            </a:r>
          </a:p>
          <a:p>
            <a:pPr marL="231775" indent="58738">
              <a:buNone/>
            </a:pPr>
            <a:r>
              <a:rPr lang="en-US" dirty="0" smtClean="0"/>
              <a:t>shielding</a:t>
            </a: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smtClean="0">
                <a:solidFill>
                  <a:srgbClr val="DA1F28"/>
                </a:solidFill>
              </a:rPr>
              <a:pPr/>
              <a:t>01 March 2016</a:t>
            </a:fld>
            <a:endParaRPr lang="fi-FI" dirty="0">
              <a:solidFill>
                <a:srgbClr val="DA1F28"/>
              </a:solidFill>
            </a:endParaRPr>
          </a:p>
        </p:txBody>
      </p:sp>
      <p:sp>
        <p:nvSpPr>
          <p:cNvPr id="6" name="Footer Placeholder 5"/>
          <p:cNvSpPr>
            <a:spLocks noGrp="1"/>
          </p:cNvSpPr>
          <p:nvPr>
            <p:ph type="ftr" sz="quarter" idx="19"/>
          </p:nvPr>
        </p:nvSpPr>
        <p:spPr/>
        <p:txBody>
          <a:bodyPr/>
          <a:lstStyle/>
          <a:p>
            <a:r>
              <a:rPr lang="fi-FI" smtClean="0">
                <a:solidFill>
                  <a:srgbClr val="DA1F28"/>
                </a:solidFill>
              </a:rPr>
              <a:t>Presentation name / Author</a:t>
            </a:r>
            <a:endParaRPr lang="fi-FI" dirty="0">
              <a:solidFill>
                <a:srgbClr val="DA1F28"/>
              </a:solidFill>
            </a:endParaRPr>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solidFill>
                  <a:srgbClr val="DA1F28"/>
                </a:solidFill>
              </a:rPr>
              <a:pPr marL="266700" indent="-266700"/>
              <a:t>73</a:t>
            </a:fld>
            <a:endParaRPr lang="fi-FI" dirty="0" smtClean="0">
              <a:solidFill>
                <a:srgbClr val="DA1F28"/>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593" y="1316066"/>
            <a:ext cx="530879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95984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8260" cy="623793"/>
          </a:xfrm>
        </p:spPr>
        <p:txBody>
          <a:bodyPr/>
          <a:lstStyle/>
          <a:p>
            <a:r>
              <a:rPr lang="en-US" dirty="0"/>
              <a:t>Defects in Welds</a:t>
            </a:r>
            <a:endParaRPr lang="el-GR" dirty="0"/>
          </a:p>
        </p:txBody>
      </p:sp>
      <p:sp>
        <p:nvSpPr>
          <p:cNvPr id="3" name="Content Placeholder 2"/>
          <p:cNvSpPr>
            <a:spLocks noGrp="1"/>
          </p:cNvSpPr>
          <p:nvPr>
            <p:ph idx="1"/>
          </p:nvPr>
        </p:nvSpPr>
        <p:spPr/>
        <p:txBody>
          <a:bodyPr/>
          <a:lstStyle/>
          <a:p>
            <a:pPr marL="0" indent="0">
              <a:buNone/>
            </a:pPr>
            <a:r>
              <a:rPr lang="en-US" sz="2800" b="1" dirty="0" smtClean="0"/>
              <a:t>   3. Lack </a:t>
            </a:r>
            <a:r>
              <a:rPr lang="en-US" sz="2800" b="1" dirty="0"/>
              <a:t>of </a:t>
            </a:r>
            <a:r>
              <a:rPr lang="en-US" sz="2800" b="1" dirty="0" smtClean="0"/>
              <a:t>penetration</a:t>
            </a:r>
          </a:p>
          <a:p>
            <a:pPr marL="0" indent="0">
              <a:buNone/>
            </a:pPr>
            <a:endParaRPr lang="en-US" b="1" dirty="0"/>
          </a:p>
          <a:p>
            <a:r>
              <a:rPr lang="en-US" dirty="0" smtClean="0"/>
              <a:t> </a:t>
            </a:r>
            <a:r>
              <a:rPr lang="en-US" dirty="0"/>
              <a:t>current too low</a:t>
            </a:r>
          </a:p>
          <a:p>
            <a:r>
              <a:rPr lang="en-US" dirty="0" smtClean="0"/>
              <a:t> </a:t>
            </a:r>
            <a:r>
              <a:rPr lang="en-US" dirty="0"/>
              <a:t>root gap too small</a:t>
            </a:r>
          </a:p>
          <a:p>
            <a:r>
              <a:rPr lang="en-US" dirty="0" smtClean="0"/>
              <a:t> </a:t>
            </a:r>
            <a:r>
              <a:rPr lang="en-US" dirty="0"/>
              <a:t>root face too thick</a:t>
            </a:r>
          </a:p>
          <a:p>
            <a:r>
              <a:rPr lang="en-US" dirty="0" smtClean="0"/>
              <a:t> </a:t>
            </a:r>
            <a:r>
              <a:rPr lang="en-US" dirty="0"/>
              <a:t>poor technique</a:t>
            </a:r>
          </a:p>
          <a:p>
            <a:r>
              <a:rPr lang="en-US" dirty="0" smtClean="0"/>
              <a:t> </a:t>
            </a:r>
            <a:r>
              <a:rPr lang="en-US" dirty="0"/>
              <a:t>misaligned joint</a:t>
            </a: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smtClean="0">
                <a:solidFill>
                  <a:srgbClr val="DA1F28"/>
                </a:solidFill>
              </a:rPr>
              <a:pPr/>
              <a:t>01 March 2016</a:t>
            </a:fld>
            <a:endParaRPr lang="fi-FI" dirty="0">
              <a:solidFill>
                <a:srgbClr val="DA1F28"/>
              </a:solidFill>
            </a:endParaRPr>
          </a:p>
        </p:txBody>
      </p:sp>
      <p:sp>
        <p:nvSpPr>
          <p:cNvPr id="6" name="Footer Placeholder 5"/>
          <p:cNvSpPr>
            <a:spLocks noGrp="1"/>
          </p:cNvSpPr>
          <p:nvPr>
            <p:ph type="ftr" sz="quarter" idx="19"/>
          </p:nvPr>
        </p:nvSpPr>
        <p:spPr/>
        <p:txBody>
          <a:bodyPr/>
          <a:lstStyle/>
          <a:p>
            <a:r>
              <a:rPr lang="fi-FI" smtClean="0">
                <a:solidFill>
                  <a:srgbClr val="DA1F28"/>
                </a:solidFill>
              </a:rPr>
              <a:t>Presentation name / Author</a:t>
            </a:r>
            <a:endParaRPr lang="fi-FI" dirty="0">
              <a:solidFill>
                <a:srgbClr val="DA1F28"/>
              </a:solidFill>
            </a:endParaRPr>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solidFill>
                  <a:srgbClr val="DA1F28"/>
                </a:solidFill>
              </a:rPr>
              <a:pPr marL="266700" indent="-266700"/>
              <a:t>74</a:t>
            </a:fld>
            <a:endParaRPr lang="fi-FI" dirty="0" smtClean="0">
              <a:solidFill>
                <a:srgbClr val="DA1F28"/>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708920"/>
            <a:ext cx="5347368" cy="233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0520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8260" cy="623793"/>
          </a:xfrm>
        </p:spPr>
        <p:txBody>
          <a:bodyPr/>
          <a:lstStyle/>
          <a:p>
            <a:r>
              <a:rPr lang="en-US" dirty="0"/>
              <a:t>Defects in Welds</a:t>
            </a:r>
            <a:endParaRPr lang="el-GR" dirty="0"/>
          </a:p>
        </p:txBody>
      </p:sp>
      <p:sp>
        <p:nvSpPr>
          <p:cNvPr id="3" name="Content Placeholder 2"/>
          <p:cNvSpPr>
            <a:spLocks noGrp="1"/>
          </p:cNvSpPr>
          <p:nvPr>
            <p:ph idx="1"/>
          </p:nvPr>
        </p:nvSpPr>
        <p:spPr>
          <a:xfrm>
            <a:off x="250825" y="1052514"/>
            <a:ext cx="8642350" cy="5472830"/>
          </a:xfrm>
        </p:spPr>
        <p:txBody>
          <a:bodyPr/>
          <a:lstStyle/>
          <a:p>
            <a:pPr marL="0" indent="0">
              <a:buNone/>
            </a:pPr>
            <a:r>
              <a:rPr lang="en-US" sz="2800" b="1" dirty="0" smtClean="0"/>
              <a:t>4. Undercut, Overlap</a:t>
            </a:r>
          </a:p>
          <a:p>
            <a:pPr marL="0" indent="0">
              <a:buNone/>
            </a:pPr>
            <a:endParaRPr lang="en-US" b="1" dirty="0"/>
          </a:p>
          <a:p>
            <a:r>
              <a:rPr lang="en-US" dirty="0" smtClean="0"/>
              <a:t>travel </a:t>
            </a:r>
            <a:r>
              <a:rPr lang="en-US" dirty="0"/>
              <a:t>speed too high</a:t>
            </a:r>
          </a:p>
          <a:p>
            <a:r>
              <a:rPr lang="en-US" dirty="0" smtClean="0"/>
              <a:t>current </a:t>
            </a:r>
            <a:r>
              <a:rPr lang="en-US" dirty="0"/>
              <a:t>too </a:t>
            </a:r>
            <a:r>
              <a:rPr lang="en-US" dirty="0" smtClean="0"/>
              <a:t>high</a:t>
            </a:r>
          </a:p>
          <a:p>
            <a:endParaRPr lang="en-US" dirty="0"/>
          </a:p>
          <a:p>
            <a:endParaRPr lang="en-US" dirty="0"/>
          </a:p>
          <a:p>
            <a:r>
              <a:rPr lang="en-US" dirty="0" smtClean="0"/>
              <a:t>poor technique</a:t>
            </a:r>
          </a:p>
          <a:p>
            <a:endParaRPr lang="en-US" dirty="0" smtClean="0"/>
          </a:p>
          <a:p>
            <a:r>
              <a:rPr lang="en-US" dirty="0" smtClean="0"/>
              <a:t>No proper choice </a:t>
            </a:r>
          </a:p>
          <a:p>
            <a:pPr marL="0" indent="231775">
              <a:buNone/>
            </a:pPr>
            <a:r>
              <a:rPr lang="en-US" dirty="0"/>
              <a:t>o</a:t>
            </a:r>
            <a:r>
              <a:rPr lang="en-US" dirty="0" smtClean="0"/>
              <a:t>f welding materials</a:t>
            </a:r>
          </a:p>
          <a:p>
            <a:r>
              <a:rPr lang="en-US" dirty="0" smtClean="0"/>
              <a:t>No proper preparation</a:t>
            </a: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smtClean="0">
                <a:solidFill>
                  <a:srgbClr val="DA1F28"/>
                </a:solidFill>
              </a:rPr>
              <a:pPr/>
              <a:t>01 March 2016</a:t>
            </a:fld>
            <a:endParaRPr lang="fi-FI" dirty="0">
              <a:solidFill>
                <a:srgbClr val="DA1F28"/>
              </a:solidFill>
            </a:endParaRPr>
          </a:p>
        </p:txBody>
      </p:sp>
      <p:sp>
        <p:nvSpPr>
          <p:cNvPr id="6" name="Footer Placeholder 5"/>
          <p:cNvSpPr>
            <a:spLocks noGrp="1"/>
          </p:cNvSpPr>
          <p:nvPr>
            <p:ph type="ftr" sz="quarter" idx="19"/>
          </p:nvPr>
        </p:nvSpPr>
        <p:spPr/>
        <p:txBody>
          <a:bodyPr/>
          <a:lstStyle/>
          <a:p>
            <a:r>
              <a:rPr lang="fi-FI" smtClean="0">
                <a:solidFill>
                  <a:srgbClr val="DA1F28"/>
                </a:solidFill>
              </a:rPr>
              <a:t>Presentation name / Author</a:t>
            </a:r>
            <a:endParaRPr lang="fi-FI" dirty="0">
              <a:solidFill>
                <a:srgbClr val="DA1F28"/>
              </a:solidFill>
            </a:endParaRPr>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solidFill>
                  <a:srgbClr val="DA1F28"/>
                </a:solidFill>
              </a:rPr>
              <a:pPr marL="266700" indent="-266700"/>
              <a:t>75</a:t>
            </a:fld>
            <a:endParaRPr lang="fi-FI" dirty="0" smtClean="0">
              <a:solidFill>
                <a:srgbClr val="DA1F28"/>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8471" y="207279"/>
            <a:ext cx="518806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471" y="3335153"/>
            <a:ext cx="4926701" cy="307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6378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8260" cy="623793"/>
          </a:xfrm>
        </p:spPr>
        <p:txBody>
          <a:bodyPr/>
          <a:lstStyle/>
          <a:p>
            <a:r>
              <a:rPr lang="en-US" dirty="0"/>
              <a:t>Defects in Welds</a:t>
            </a:r>
            <a:endParaRPr lang="el-GR" dirty="0"/>
          </a:p>
        </p:txBody>
      </p:sp>
      <p:sp>
        <p:nvSpPr>
          <p:cNvPr id="3" name="Content Placeholder 2"/>
          <p:cNvSpPr>
            <a:spLocks noGrp="1"/>
          </p:cNvSpPr>
          <p:nvPr>
            <p:ph idx="1"/>
          </p:nvPr>
        </p:nvSpPr>
        <p:spPr/>
        <p:txBody>
          <a:bodyPr/>
          <a:lstStyle/>
          <a:p>
            <a:pPr marL="0" indent="0">
              <a:buNone/>
            </a:pPr>
            <a:r>
              <a:rPr lang="en-US" sz="2800" b="1" dirty="0" smtClean="0"/>
              <a:t>  5. Spatter</a:t>
            </a:r>
          </a:p>
          <a:p>
            <a:pPr marL="0" indent="0">
              <a:buNone/>
            </a:pPr>
            <a:endParaRPr lang="en-US" b="1" dirty="0"/>
          </a:p>
          <a:p>
            <a:r>
              <a:rPr lang="en-US" dirty="0" smtClean="0"/>
              <a:t> </a:t>
            </a:r>
            <a:r>
              <a:rPr lang="en-US" dirty="0"/>
              <a:t>insufficient inductance </a:t>
            </a:r>
          </a:p>
          <a:p>
            <a:r>
              <a:rPr lang="en-US" dirty="0" smtClean="0"/>
              <a:t> </a:t>
            </a:r>
            <a:r>
              <a:rPr lang="en-US" dirty="0"/>
              <a:t>short arc length</a:t>
            </a:r>
          </a:p>
          <a:p>
            <a:r>
              <a:rPr lang="en-US" dirty="0" smtClean="0"/>
              <a:t> </a:t>
            </a:r>
            <a:r>
              <a:rPr lang="en-US" dirty="0"/>
              <a:t>voltage too low </a:t>
            </a:r>
          </a:p>
          <a:p>
            <a:r>
              <a:rPr lang="en-US" dirty="0" smtClean="0"/>
              <a:t> </a:t>
            </a:r>
            <a:r>
              <a:rPr lang="en-US" dirty="0"/>
              <a:t>rusty plate</a:t>
            </a: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smtClean="0">
                <a:solidFill>
                  <a:srgbClr val="DA1F28"/>
                </a:solidFill>
              </a:rPr>
              <a:pPr/>
              <a:t>01 March 2016</a:t>
            </a:fld>
            <a:endParaRPr lang="fi-FI" dirty="0">
              <a:solidFill>
                <a:srgbClr val="DA1F28"/>
              </a:solidFill>
            </a:endParaRPr>
          </a:p>
        </p:txBody>
      </p:sp>
      <p:sp>
        <p:nvSpPr>
          <p:cNvPr id="6" name="Footer Placeholder 5"/>
          <p:cNvSpPr>
            <a:spLocks noGrp="1"/>
          </p:cNvSpPr>
          <p:nvPr>
            <p:ph type="ftr" sz="quarter" idx="19"/>
          </p:nvPr>
        </p:nvSpPr>
        <p:spPr/>
        <p:txBody>
          <a:bodyPr/>
          <a:lstStyle/>
          <a:p>
            <a:r>
              <a:rPr lang="fi-FI" smtClean="0">
                <a:solidFill>
                  <a:srgbClr val="DA1F28"/>
                </a:solidFill>
              </a:rPr>
              <a:t>Presentation name / Author</a:t>
            </a:r>
            <a:endParaRPr lang="fi-FI" dirty="0">
              <a:solidFill>
                <a:srgbClr val="DA1F28"/>
              </a:solidFill>
            </a:endParaRPr>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solidFill>
                  <a:srgbClr val="DA1F28"/>
                </a:solidFill>
              </a:rPr>
              <a:pPr marL="266700" indent="-266700"/>
              <a:t>76</a:t>
            </a:fld>
            <a:endParaRPr lang="fi-FI" dirty="0" smtClean="0">
              <a:solidFill>
                <a:srgbClr val="DA1F28"/>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780928"/>
            <a:ext cx="493486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1502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8260" cy="623793"/>
          </a:xfrm>
        </p:spPr>
        <p:txBody>
          <a:bodyPr/>
          <a:lstStyle/>
          <a:p>
            <a:r>
              <a:rPr lang="en-US" dirty="0"/>
              <a:t>Defects in Welds</a:t>
            </a:r>
            <a:endParaRPr lang="el-GR" dirty="0"/>
          </a:p>
        </p:txBody>
      </p:sp>
      <p:sp>
        <p:nvSpPr>
          <p:cNvPr id="3" name="Content Placeholder 2"/>
          <p:cNvSpPr>
            <a:spLocks noGrp="1"/>
          </p:cNvSpPr>
          <p:nvPr>
            <p:ph idx="1"/>
          </p:nvPr>
        </p:nvSpPr>
        <p:spPr>
          <a:xfrm>
            <a:off x="34801" y="908720"/>
            <a:ext cx="8642350" cy="5688632"/>
          </a:xfrm>
        </p:spPr>
        <p:txBody>
          <a:bodyPr/>
          <a:lstStyle/>
          <a:p>
            <a:pPr marL="0" indent="0">
              <a:buNone/>
            </a:pPr>
            <a:r>
              <a:rPr lang="en-US" b="1" dirty="0" smtClean="0"/>
              <a:t>   </a:t>
            </a:r>
            <a:r>
              <a:rPr lang="en-US" sz="2800" b="1" dirty="0" smtClean="0"/>
              <a:t> 6. Cracks (in line, transverse, </a:t>
            </a:r>
            <a:r>
              <a:rPr lang="en-US" sz="2800" b="1" dirty="0" err="1" smtClean="0"/>
              <a:t>cratter</a:t>
            </a:r>
            <a:r>
              <a:rPr lang="en-US" sz="2800" b="1" dirty="0" smtClean="0"/>
              <a:t>)</a:t>
            </a:r>
          </a:p>
          <a:p>
            <a:pPr marL="0" indent="0">
              <a:buNone/>
            </a:pPr>
            <a:r>
              <a:rPr lang="en-US" sz="2800" b="1" dirty="0"/>
              <a:t> </a:t>
            </a:r>
            <a:r>
              <a:rPr lang="en-US" sz="2800" b="1" dirty="0" smtClean="0"/>
              <a:t>       </a:t>
            </a:r>
            <a:r>
              <a:rPr lang="en-US" b="1" dirty="0" smtClean="0"/>
              <a:t>Cracks on welding, base metal</a:t>
            </a:r>
          </a:p>
          <a:p>
            <a:pPr marL="0" indent="0">
              <a:buNone/>
            </a:pPr>
            <a:r>
              <a:rPr lang="en-US" b="1" dirty="0"/>
              <a:t> </a:t>
            </a:r>
            <a:r>
              <a:rPr lang="en-US" b="1" dirty="0" smtClean="0"/>
              <a:t>         Hot, Cold cracks</a:t>
            </a:r>
          </a:p>
          <a:p>
            <a:pPr marL="0" indent="0">
              <a:buNone/>
            </a:pPr>
            <a:endParaRPr lang="en-US" b="1" dirty="0" smtClean="0"/>
          </a:p>
          <a:p>
            <a:r>
              <a:rPr lang="en-US" dirty="0" smtClean="0"/>
              <a:t> </a:t>
            </a:r>
            <a:r>
              <a:rPr lang="en-US" dirty="0"/>
              <a:t>low voltage, high </a:t>
            </a:r>
            <a:r>
              <a:rPr lang="en-US" dirty="0" smtClean="0"/>
              <a:t>current</a:t>
            </a:r>
            <a:endParaRPr lang="en-US" dirty="0"/>
          </a:p>
          <a:p>
            <a:r>
              <a:rPr lang="en-US" dirty="0" smtClean="0"/>
              <a:t> </a:t>
            </a:r>
            <a:r>
              <a:rPr lang="en-US" dirty="0"/>
              <a:t>incorrect </a:t>
            </a:r>
            <a:r>
              <a:rPr lang="en-US" dirty="0" smtClean="0"/>
              <a:t>filler </a:t>
            </a:r>
          </a:p>
          <a:p>
            <a:pPr marL="0" indent="347663">
              <a:buNone/>
            </a:pPr>
            <a:r>
              <a:rPr lang="en-US" dirty="0" smtClean="0"/>
              <a:t>(</a:t>
            </a:r>
            <a:r>
              <a:rPr lang="en-US" dirty="0"/>
              <a:t>stainless steel and </a:t>
            </a:r>
            <a:r>
              <a:rPr lang="en-US" dirty="0" err="1"/>
              <a:t>aluminium</a:t>
            </a:r>
            <a:r>
              <a:rPr lang="en-US" dirty="0"/>
              <a:t>)</a:t>
            </a:r>
          </a:p>
          <a:p>
            <a:r>
              <a:rPr lang="en-US" dirty="0" smtClean="0"/>
              <a:t> </a:t>
            </a:r>
            <a:r>
              <a:rPr lang="en-US" dirty="0"/>
              <a:t>incorrect use of preheat</a:t>
            </a:r>
          </a:p>
          <a:p>
            <a:r>
              <a:rPr lang="en-US" dirty="0" smtClean="0"/>
              <a:t> </a:t>
            </a:r>
            <a:r>
              <a:rPr lang="en-US" dirty="0"/>
              <a:t>high restraint</a:t>
            </a: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smtClean="0">
                <a:solidFill>
                  <a:srgbClr val="DA1F28"/>
                </a:solidFill>
              </a:rPr>
              <a:pPr/>
              <a:t>01 March 2016</a:t>
            </a:fld>
            <a:endParaRPr lang="fi-FI" dirty="0">
              <a:solidFill>
                <a:srgbClr val="DA1F28"/>
              </a:solidFill>
            </a:endParaRPr>
          </a:p>
        </p:txBody>
      </p:sp>
      <p:sp>
        <p:nvSpPr>
          <p:cNvPr id="6" name="Footer Placeholder 5"/>
          <p:cNvSpPr>
            <a:spLocks noGrp="1"/>
          </p:cNvSpPr>
          <p:nvPr>
            <p:ph type="ftr" sz="quarter" idx="19"/>
          </p:nvPr>
        </p:nvSpPr>
        <p:spPr/>
        <p:txBody>
          <a:bodyPr/>
          <a:lstStyle/>
          <a:p>
            <a:r>
              <a:rPr lang="fi-FI" smtClean="0">
                <a:solidFill>
                  <a:srgbClr val="DA1F28"/>
                </a:solidFill>
              </a:rPr>
              <a:t>Presentation name / Author</a:t>
            </a:r>
            <a:endParaRPr lang="fi-FI" dirty="0">
              <a:solidFill>
                <a:srgbClr val="DA1F28"/>
              </a:solidFill>
            </a:endParaRPr>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solidFill>
                  <a:srgbClr val="DA1F28"/>
                </a:solidFill>
              </a:rPr>
              <a:pPr marL="266700" indent="-266700"/>
              <a:t>77</a:t>
            </a:fld>
            <a:endParaRPr lang="fi-FI" dirty="0" smtClean="0">
              <a:solidFill>
                <a:srgbClr val="DA1F28"/>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32857"/>
            <a:ext cx="4499992" cy="261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339752" y="5229199"/>
            <a:ext cx="3744416" cy="1200329"/>
          </a:xfrm>
          <a:prstGeom prst="rect">
            <a:avLst/>
          </a:prstGeom>
        </p:spPr>
        <p:txBody>
          <a:bodyPr wrap="square">
            <a:spAutoFit/>
          </a:bodyPr>
          <a:lstStyle/>
          <a:p>
            <a:r>
              <a:rPr lang="en-US" dirty="0" smtClean="0">
                <a:solidFill>
                  <a:srgbClr val="C00000"/>
                </a:solidFill>
              </a:rPr>
              <a:t>Acceptance </a:t>
            </a:r>
            <a:r>
              <a:rPr lang="en-US" dirty="0">
                <a:solidFill>
                  <a:srgbClr val="C00000"/>
                </a:solidFill>
              </a:rPr>
              <a:t>levels for defects are</a:t>
            </a:r>
          </a:p>
          <a:p>
            <a:r>
              <a:rPr lang="en-US" dirty="0">
                <a:solidFill>
                  <a:srgbClr val="C00000"/>
                </a:solidFill>
              </a:rPr>
              <a:t>given in </a:t>
            </a:r>
            <a:r>
              <a:rPr lang="en-US" dirty="0" smtClean="0">
                <a:solidFill>
                  <a:srgbClr val="C00000"/>
                </a:solidFill>
              </a:rPr>
              <a:t>Standards.</a:t>
            </a:r>
          </a:p>
          <a:p>
            <a:r>
              <a:rPr lang="en-US" dirty="0" smtClean="0">
                <a:solidFill>
                  <a:srgbClr val="C00000"/>
                </a:solidFill>
              </a:rPr>
              <a:t>Check the </a:t>
            </a:r>
            <a:r>
              <a:rPr lang="en-US" dirty="0">
                <a:solidFill>
                  <a:srgbClr val="C00000"/>
                </a:solidFill>
              </a:rPr>
              <a:t>Standards before you start </a:t>
            </a:r>
            <a:r>
              <a:rPr lang="en-US" dirty="0" smtClean="0">
                <a:solidFill>
                  <a:srgbClr val="C00000"/>
                </a:solidFill>
              </a:rPr>
              <a:t>to weld</a:t>
            </a:r>
            <a:r>
              <a:rPr lang="en-US" dirty="0">
                <a:solidFill>
                  <a:srgbClr val="C00000"/>
                </a:solidFill>
              </a:rPr>
              <a:t>. </a:t>
            </a:r>
            <a:endParaRPr lang="el-GR" dirty="0">
              <a:solidFill>
                <a:srgbClr val="C00000"/>
              </a:solidFill>
            </a:endParaRPr>
          </a:p>
        </p:txBody>
      </p:sp>
    </p:spTree>
    <p:extLst>
      <p:ext uri="{BB962C8B-B14F-4D97-AF65-F5344CB8AC3E}">
        <p14:creationId xmlns:p14="http://schemas.microsoft.com/office/powerpoint/2010/main" val="11522322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2800" b="1" dirty="0" smtClean="0"/>
              <a:t>No.20: </a:t>
            </a:r>
            <a:r>
              <a:rPr lang="en-GB" sz="2800" b="1" dirty="0"/>
              <a:t>Non-destructive testing of ship hull steel welds</a:t>
            </a:r>
          </a:p>
          <a:p>
            <a:pPr marL="0" indent="0" algn="ctr">
              <a:buNone/>
            </a:pPr>
            <a:r>
              <a:rPr lang="en-GB" sz="2800" dirty="0" smtClean="0"/>
              <a:t>(IACS, 1988, Rev.1, Dec </a:t>
            </a:r>
            <a:r>
              <a:rPr lang="en-GB" sz="2800" dirty="0"/>
              <a:t>2007)</a:t>
            </a:r>
          </a:p>
          <a:p>
            <a:pPr marL="0" indent="0">
              <a:buNone/>
            </a:pP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78</a:t>
            </a:fld>
            <a:endParaRPr lang="fi-FI" dirty="0" smtClean="0"/>
          </a:p>
        </p:txBody>
      </p:sp>
      <p:sp>
        <p:nvSpPr>
          <p:cNvPr id="8" name="TextBox 7"/>
          <p:cNvSpPr txBox="1"/>
          <p:nvPr/>
        </p:nvSpPr>
        <p:spPr>
          <a:xfrm>
            <a:off x="3419872" y="3501008"/>
            <a:ext cx="2448272" cy="288147"/>
          </a:xfrm>
          <a:prstGeom prst="rect">
            <a:avLst/>
          </a:prstGeom>
          <a:noFill/>
        </p:spPr>
        <p:txBody>
          <a:bodyPr wrap="square" lIns="72000" tIns="36000" rIns="72000" bIns="36000" rtlCol="0">
            <a:spAutoFit/>
          </a:bodyPr>
          <a:lstStyle/>
          <a:p>
            <a:r>
              <a:rPr lang="en-GB" sz="1400" dirty="0" smtClean="0">
                <a:hlinkClick r:id="rId2" action="ppaction://hlinkfile"/>
              </a:rPr>
              <a:t>REC_20_pdf717.pdf</a:t>
            </a:r>
            <a:endParaRPr lang="en-GB" sz="1400" dirty="0" smtClean="0"/>
          </a:p>
        </p:txBody>
      </p:sp>
      <p:sp>
        <p:nvSpPr>
          <p:cNvPr id="9" name="TextBox 8"/>
          <p:cNvSpPr txBox="1"/>
          <p:nvPr/>
        </p:nvSpPr>
        <p:spPr>
          <a:xfrm>
            <a:off x="2987824" y="4333506"/>
            <a:ext cx="3600400" cy="288147"/>
          </a:xfrm>
          <a:prstGeom prst="rect">
            <a:avLst/>
          </a:prstGeom>
          <a:noFill/>
        </p:spPr>
        <p:txBody>
          <a:bodyPr wrap="square" lIns="72000" tIns="36000" rIns="72000" bIns="36000" rtlCol="0">
            <a:spAutoFit/>
          </a:bodyPr>
          <a:lstStyle/>
          <a:p>
            <a:r>
              <a:rPr lang="en-GB" sz="1400" dirty="0" smtClean="0">
                <a:hlinkClick r:id="rId3" action="ppaction://hlinkfile"/>
              </a:rPr>
              <a:t>6520_defects_overview_final3.pdf</a:t>
            </a:r>
            <a:endParaRPr lang="en-GB" sz="1400" dirty="0" smtClean="0"/>
          </a:p>
        </p:txBody>
      </p:sp>
    </p:spTree>
    <p:extLst>
      <p:ext uri="{BB962C8B-B14F-4D97-AF65-F5344CB8AC3E}">
        <p14:creationId xmlns:p14="http://schemas.microsoft.com/office/powerpoint/2010/main" val="25721020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644008" cy="548679"/>
          </a:xfrm>
        </p:spPr>
        <p:txBody>
          <a:bodyPr/>
          <a:lstStyle/>
          <a:p>
            <a:r>
              <a:rPr lang="en-US" i="1" dirty="0"/>
              <a:t>Non-destructive tests (NDT)</a:t>
            </a:r>
            <a:br>
              <a:rPr lang="en-US" i="1" dirty="0"/>
            </a:br>
            <a:endParaRPr lang="el-GR" dirty="0"/>
          </a:p>
        </p:txBody>
      </p:sp>
      <p:sp>
        <p:nvSpPr>
          <p:cNvPr id="3" name="Content Placeholder 2"/>
          <p:cNvSpPr>
            <a:spLocks noGrp="1"/>
          </p:cNvSpPr>
          <p:nvPr>
            <p:ph idx="1"/>
          </p:nvPr>
        </p:nvSpPr>
        <p:spPr/>
        <p:txBody>
          <a:bodyPr/>
          <a:lstStyle/>
          <a:p>
            <a:pPr marL="0" indent="0">
              <a:spcAft>
                <a:spcPts val="1800"/>
              </a:spcAft>
              <a:buNone/>
            </a:pPr>
            <a:r>
              <a:rPr lang="en-US" b="1" i="1" dirty="0" smtClean="0"/>
              <a:t>     </a:t>
            </a:r>
            <a:r>
              <a:rPr lang="en-US" sz="2800" b="1" i="1" dirty="0" smtClean="0">
                <a:solidFill>
                  <a:srgbClr val="FF0000"/>
                </a:solidFill>
              </a:rPr>
              <a:t>Non-destructive </a:t>
            </a:r>
            <a:r>
              <a:rPr lang="en-US" sz="2800" b="1" i="1" dirty="0">
                <a:solidFill>
                  <a:srgbClr val="FF0000"/>
                </a:solidFill>
              </a:rPr>
              <a:t>tests (NDT)</a:t>
            </a:r>
          </a:p>
          <a:p>
            <a:pPr>
              <a:spcAft>
                <a:spcPts val="1800"/>
              </a:spcAft>
            </a:pPr>
            <a:r>
              <a:rPr lang="en-US" dirty="0" smtClean="0"/>
              <a:t>Visual </a:t>
            </a:r>
            <a:r>
              <a:rPr lang="en-US" dirty="0"/>
              <a:t>inspection</a:t>
            </a:r>
            <a:r>
              <a:rPr lang="en-US" dirty="0" smtClean="0"/>
              <a:t>.</a:t>
            </a:r>
          </a:p>
          <a:p>
            <a:pPr>
              <a:spcAft>
                <a:spcPts val="1800"/>
              </a:spcAft>
            </a:pPr>
            <a:r>
              <a:rPr lang="en-US" dirty="0"/>
              <a:t>Penetrant </a:t>
            </a:r>
            <a:r>
              <a:rPr lang="en-US" dirty="0" smtClean="0"/>
              <a:t>fluid.</a:t>
            </a:r>
            <a:endParaRPr lang="en-US" dirty="0"/>
          </a:p>
          <a:p>
            <a:pPr>
              <a:spcAft>
                <a:spcPts val="1800"/>
              </a:spcAft>
            </a:pPr>
            <a:r>
              <a:rPr lang="en-US" dirty="0" smtClean="0"/>
              <a:t>Magnetic particles.</a:t>
            </a:r>
            <a:endParaRPr lang="en-US" dirty="0"/>
          </a:p>
          <a:p>
            <a:pPr>
              <a:spcAft>
                <a:spcPts val="1800"/>
              </a:spcAft>
            </a:pPr>
            <a:r>
              <a:rPr lang="en-US" dirty="0" smtClean="0"/>
              <a:t>Radiographic examination (X-ray, Gamma-ray).</a:t>
            </a:r>
            <a:endParaRPr lang="en-US" dirty="0"/>
          </a:p>
          <a:p>
            <a:pPr>
              <a:spcAft>
                <a:spcPts val="1800"/>
              </a:spcAft>
            </a:pPr>
            <a:r>
              <a:rPr lang="en-US" dirty="0" smtClean="0"/>
              <a:t>Ultrasonic</a:t>
            </a:r>
            <a:r>
              <a:rPr lang="en-US" dirty="0"/>
              <a:t>.</a:t>
            </a:r>
          </a:p>
          <a:p>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79</a:t>
            </a:fld>
            <a:endParaRPr lang="fi-FI" dirty="0" smtClean="0"/>
          </a:p>
        </p:txBody>
      </p:sp>
    </p:spTree>
    <p:extLst>
      <p:ext uri="{BB962C8B-B14F-4D97-AF65-F5344CB8AC3E}">
        <p14:creationId xmlns:p14="http://schemas.microsoft.com/office/powerpoint/2010/main" val="16631999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(1)</a:t>
            </a: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a:t>
            </a:fld>
            <a:endParaRPr lang="fi-FI" dirty="0" smtClean="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764704"/>
            <a:ext cx="8397531" cy="5276559"/>
          </a:xfrm>
        </p:spPr>
      </p:pic>
    </p:spTree>
    <p:extLst>
      <p:ext uri="{BB962C8B-B14F-4D97-AF65-F5344CB8AC3E}">
        <p14:creationId xmlns:p14="http://schemas.microsoft.com/office/powerpoint/2010/main" val="19958419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07728" cy="623793"/>
          </a:xfrm>
        </p:spPr>
        <p:txBody>
          <a:bodyPr/>
          <a:lstStyle/>
          <a:p>
            <a:r>
              <a:rPr lang="en-US" dirty="0" smtClean="0">
                <a:solidFill>
                  <a:srgbClr val="FF0000"/>
                </a:solidFill>
              </a:rPr>
              <a:t>NDT- Visual inspection</a:t>
            </a:r>
            <a:endParaRPr lang="el-GR" dirty="0">
              <a:solidFill>
                <a:srgbClr val="FF0000"/>
              </a:solidFill>
            </a:endParaRPr>
          </a:p>
        </p:txBody>
      </p:sp>
      <p:sp>
        <p:nvSpPr>
          <p:cNvPr id="3" name="Content Placeholder 2"/>
          <p:cNvSpPr>
            <a:spLocks noGrp="1"/>
          </p:cNvSpPr>
          <p:nvPr>
            <p:ph idx="1"/>
          </p:nvPr>
        </p:nvSpPr>
        <p:spPr>
          <a:xfrm>
            <a:off x="251520" y="620688"/>
            <a:ext cx="8642350" cy="6237312"/>
          </a:xfrm>
        </p:spPr>
        <p:txBody>
          <a:bodyPr/>
          <a:lstStyle/>
          <a:p>
            <a:pPr marL="0" indent="0">
              <a:buNone/>
            </a:pPr>
            <a:r>
              <a:rPr lang="en-US" sz="2000" dirty="0" smtClean="0"/>
              <a:t>Examination </a:t>
            </a:r>
            <a:r>
              <a:rPr lang="en-US" sz="2000" dirty="0"/>
              <a:t>of a weld on completion will indicate many of </a:t>
            </a:r>
            <a:r>
              <a:rPr lang="en-US" sz="2000" dirty="0" smtClean="0"/>
              <a:t>the following </a:t>
            </a:r>
            <a:r>
              <a:rPr lang="en-US" sz="2000" dirty="0"/>
              <a:t>points:</a:t>
            </a:r>
          </a:p>
          <a:p>
            <a:r>
              <a:rPr lang="en-US" sz="2000" dirty="0" smtClean="0"/>
              <a:t>Has </a:t>
            </a:r>
            <a:r>
              <a:rPr lang="en-US" sz="2000" dirty="0"/>
              <a:t>correct fusion been obtained between weld metal and </a:t>
            </a:r>
            <a:r>
              <a:rPr lang="en-US" sz="2000" dirty="0" smtClean="0"/>
              <a:t>parent metal</a:t>
            </a:r>
            <a:r>
              <a:rPr lang="en-US" sz="2000" dirty="0"/>
              <a:t>?</a:t>
            </a:r>
          </a:p>
          <a:p>
            <a:r>
              <a:rPr lang="en-US" sz="2000" dirty="0" smtClean="0"/>
              <a:t>Is </a:t>
            </a:r>
            <a:r>
              <a:rPr lang="en-US" sz="2000" dirty="0"/>
              <a:t>there any indentation, denoting undercutting along the </a:t>
            </a:r>
            <a:r>
              <a:rPr lang="en-US" sz="2000" dirty="0" smtClean="0"/>
              <a:t>line where </a:t>
            </a:r>
            <a:r>
              <a:rPr lang="en-US" sz="2000" dirty="0"/>
              <a:t>the weld joins the parent metal (line </a:t>
            </a:r>
            <a:r>
              <a:rPr lang="en-US" sz="2000" dirty="0" smtClean="0"/>
              <a:t>of </a:t>
            </a:r>
            <a:r>
              <a:rPr lang="en-US" sz="2000" dirty="0"/>
              <a:t>fusion)?</a:t>
            </a:r>
          </a:p>
          <a:p>
            <a:r>
              <a:rPr lang="en-US" sz="2000" dirty="0" smtClean="0"/>
              <a:t>Has </a:t>
            </a:r>
            <a:r>
              <a:rPr lang="en-US" sz="2000" dirty="0"/>
              <a:t>penetration been obtained right through the joint, </a:t>
            </a:r>
            <a:r>
              <a:rPr lang="en-US" sz="2000" dirty="0" smtClean="0"/>
              <a:t>indicated by </a:t>
            </a:r>
            <a:r>
              <a:rPr lang="en-US" sz="2000" dirty="0"/>
              <a:t>the weld metal appearing through the bottom of the V or U </a:t>
            </a:r>
            <a:r>
              <a:rPr lang="en-US" sz="2000" dirty="0" smtClean="0"/>
              <a:t>on a </a:t>
            </a:r>
            <a:r>
              <a:rPr lang="en-US" sz="2000" dirty="0"/>
              <a:t>single V or U joint?</a:t>
            </a:r>
          </a:p>
          <a:p>
            <a:r>
              <a:rPr lang="en-US" sz="2000" dirty="0" smtClean="0"/>
              <a:t>Has </a:t>
            </a:r>
            <a:r>
              <a:rPr lang="en-US" sz="2000" dirty="0"/>
              <a:t>the joint been built up on its upper side (reinforced), or has </a:t>
            </a:r>
            <a:r>
              <a:rPr lang="en-US" sz="2000" dirty="0" smtClean="0"/>
              <a:t>the weld </a:t>
            </a:r>
            <a:r>
              <a:rPr lang="en-US" sz="2000" dirty="0"/>
              <a:t>a concave side on its face, denoting lack of metal and </a:t>
            </a:r>
            <a:r>
              <a:rPr lang="en-US" sz="2000" dirty="0" smtClean="0"/>
              <a:t>thus weakness</a:t>
            </a:r>
            <a:r>
              <a:rPr lang="en-US" sz="2000" dirty="0"/>
              <a:t>?</a:t>
            </a:r>
          </a:p>
          <a:p>
            <a:r>
              <a:rPr lang="en-US" sz="2000" dirty="0" smtClean="0"/>
              <a:t>Does </a:t>
            </a:r>
            <a:r>
              <a:rPr lang="en-US" sz="2000" dirty="0"/>
              <a:t>the metal </a:t>
            </a:r>
            <a:r>
              <a:rPr lang="en-US" sz="2000" dirty="0" smtClean="0"/>
              <a:t>is </a:t>
            </a:r>
            <a:r>
              <a:rPr lang="en-US" sz="2000" dirty="0"/>
              <a:t>full of pinholes </a:t>
            </a:r>
            <a:r>
              <a:rPr lang="en-US" sz="2000" dirty="0" smtClean="0"/>
              <a:t>and burnt</a:t>
            </a:r>
            <a:r>
              <a:rPr lang="en-US" sz="2000" dirty="0"/>
              <a:t>?</a:t>
            </a:r>
          </a:p>
          <a:p>
            <a:r>
              <a:rPr lang="en-US" sz="2000" dirty="0" smtClean="0"/>
              <a:t>Has </a:t>
            </a:r>
            <a:r>
              <a:rPr lang="en-US" sz="2000" dirty="0"/>
              <a:t>spatter occurred, indicating too high a current or too high </a:t>
            </a:r>
            <a:r>
              <a:rPr lang="en-US" sz="2000" dirty="0" smtClean="0"/>
              <a:t>a voltage </a:t>
            </a:r>
            <a:r>
              <a:rPr lang="en-US" sz="2000" dirty="0"/>
              <a:t>across the arc or too long an arc?</a:t>
            </a:r>
          </a:p>
          <a:p>
            <a:r>
              <a:rPr lang="en-US" sz="2000" dirty="0" smtClean="0"/>
              <a:t>Are </a:t>
            </a:r>
            <a:r>
              <a:rPr lang="en-US" sz="2000" dirty="0"/>
              <a:t>the dimensions of the weld correct, tested, for example, </a:t>
            </a:r>
            <a:r>
              <a:rPr lang="en-US" sz="2000" dirty="0" smtClean="0"/>
              <a:t>by gauges</a:t>
            </a:r>
            <a:endParaRPr lang="el-GR" sz="2000"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80</a:t>
            </a:fld>
            <a:endParaRPr lang="fi-FI" dirty="0" smtClean="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462" y="5589240"/>
            <a:ext cx="32956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4828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794043" cy="993125"/>
          </a:xfrm>
        </p:spPr>
        <p:txBody>
          <a:bodyPr/>
          <a:lstStyle/>
          <a:p>
            <a:r>
              <a:rPr lang="en-US" i="1" dirty="0" smtClean="0">
                <a:solidFill>
                  <a:srgbClr val="FF0000"/>
                </a:solidFill>
              </a:rPr>
              <a:t> NDT – Penetrant fluid</a:t>
            </a:r>
            <a:r>
              <a:rPr lang="en-US" i="1" dirty="0"/>
              <a:t/>
            </a:r>
            <a:br>
              <a:rPr lang="en-US" i="1" dirty="0"/>
            </a:br>
            <a:endParaRPr lang="el-GR" dirty="0"/>
          </a:p>
        </p:txBody>
      </p:sp>
      <p:sp>
        <p:nvSpPr>
          <p:cNvPr id="3" name="Content Placeholder 2"/>
          <p:cNvSpPr>
            <a:spLocks noGrp="1"/>
          </p:cNvSpPr>
          <p:nvPr>
            <p:ph idx="1"/>
          </p:nvPr>
        </p:nvSpPr>
        <p:spPr/>
        <p:txBody>
          <a:bodyPr/>
          <a:lstStyle/>
          <a:p>
            <a:pPr marL="0" indent="0">
              <a:buNone/>
            </a:pPr>
            <a:r>
              <a:rPr lang="en-US" sz="2500" dirty="0" smtClean="0"/>
              <a:t>The </a:t>
            </a:r>
            <a:r>
              <a:rPr lang="en-US" sz="2500" dirty="0"/>
              <a:t>surface is cleaned and the dye penetrant fluid is </a:t>
            </a:r>
            <a:r>
              <a:rPr lang="en-US" sz="2500" dirty="0" smtClean="0"/>
              <a:t>painted or </a:t>
            </a:r>
            <a:r>
              <a:rPr lang="en-US" sz="2500" dirty="0"/>
              <a:t>sprayed on the area to be examined. </a:t>
            </a:r>
            <a:r>
              <a:rPr lang="en-US" sz="2500" dirty="0" smtClean="0"/>
              <a:t>The fluid </a:t>
            </a:r>
            <a:r>
              <a:rPr lang="en-US" sz="2500" dirty="0"/>
              <a:t>is allowed to penetrate </a:t>
            </a:r>
            <a:r>
              <a:rPr lang="en-US" sz="2500" dirty="0" smtClean="0"/>
              <a:t>into any </a:t>
            </a:r>
            <a:r>
              <a:rPr lang="en-US" sz="2500" dirty="0"/>
              <a:t>defects such as cracks </a:t>
            </a:r>
            <a:r>
              <a:rPr lang="en-US" sz="2500" dirty="0" smtClean="0"/>
              <a:t>and </a:t>
            </a:r>
            <a:r>
              <a:rPr lang="en-US" sz="2500" dirty="0"/>
              <a:t>the surplus is removed. </a:t>
            </a:r>
            <a:r>
              <a:rPr lang="en-US" sz="2500" dirty="0" smtClean="0"/>
              <a:t>A developer </a:t>
            </a:r>
            <a:r>
              <a:rPr lang="en-US" sz="2500" dirty="0"/>
              <a:t>powder is sprayed on to the surface and soaks up the </a:t>
            </a:r>
            <a:r>
              <a:rPr lang="en-US" sz="2500" dirty="0" smtClean="0"/>
              <a:t>penetrant leaving </a:t>
            </a:r>
            <a:r>
              <a:rPr lang="en-US" sz="2500" dirty="0"/>
              <a:t>a stain indicating the defect. The surface can also be viewed </a:t>
            </a:r>
            <a:r>
              <a:rPr lang="en-US" sz="2500" dirty="0" smtClean="0"/>
              <a:t>under ultraviolet </a:t>
            </a:r>
            <a:r>
              <a:rPr lang="en-US" sz="2500" dirty="0"/>
              <a:t>light in darkened conditions, when the fluorescent </a:t>
            </a:r>
            <a:r>
              <a:rPr lang="en-US" sz="2500" dirty="0" smtClean="0"/>
              <a:t>penetrant glows</a:t>
            </a:r>
            <a:r>
              <a:rPr lang="en-US" sz="2500" dirty="0"/>
              <a:t>, indicating the crack.</a:t>
            </a:r>
          </a:p>
          <a:p>
            <a:pPr marL="0" indent="0">
              <a:buNone/>
            </a:pPr>
            <a:r>
              <a:rPr lang="en-US" sz="2500" dirty="0"/>
              <a:t>Surface scratches may mask the result and penetrant </a:t>
            </a:r>
            <a:r>
              <a:rPr lang="en-US" sz="2500" dirty="0" smtClean="0"/>
              <a:t>contamination of the </a:t>
            </a:r>
            <a:r>
              <a:rPr lang="en-US" sz="2500" dirty="0"/>
              <a:t>crack occurs but the method is used as an addition to X-ray or </a:t>
            </a:r>
            <a:r>
              <a:rPr lang="en-US" sz="2500" dirty="0" smtClean="0"/>
              <a:t>gamma-ray inspection</a:t>
            </a:r>
            <a:r>
              <a:rPr lang="en-US" sz="2500" dirty="0"/>
              <a:t>.</a:t>
            </a:r>
            <a:endParaRPr lang="el-GR" sz="2500"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81</a:t>
            </a:fld>
            <a:endParaRPr lang="fi-FI" dirty="0" smtClean="0"/>
          </a:p>
        </p:txBody>
      </p:sp>
    </p:spTree>
    <p:extLst>
      <p:ext uri="{BB962C8B-B14F-4D97-AF65-F5344CB8AC3E}">
        <p14:creationId xmlns:p14="http://schemas.microsoft.com/office/powerpoint/2010/main" val="4181817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09084" cy="623793"/>
          </a:xfrm>
        </p:spPr>
        <p:txBody>
          <a:bodyPr/>
          <a:lstStyle/>
          <a:p>
            <a:r>
              <a:rPr lang="en-US" i="1" dirty="0">
                <a:solidFill>
                  <a:srgbClr val="FF0000"/>
                </a:solidFill>
              </a:rPr>
              <a:t>NDT – Penetrant fluid</a:t>
            </a: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82</a:t>
            </a:fld>
            <a:endParaRPr lang="fi-FI" dirty="0" smtClean="0"/>
          </a:p>
        </p:txBody>
      </p:sp>
      <p:pic>
        <p:nvPicPr>
          <p:cNvPr id="8" name="Picture 2" descr="Phases of penetrant test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2857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slovcert.sk/media/var/images/P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2664296" cy="1906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trikontech.com/wp-content/uploads/2015/02/PT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556792"/>
            <a:ext cx="5795497"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045989" cy="993125"/>
          </a:xfrm>
        </p:spPr>
        <p:txBody>
          <a:bodyPr/>
          <a:lstStyle/>
          <a:p>
            <a:r>
              <a:rPr lang="en-US" i="1" dirty="0" smtClean="0">
                <a:solidFill>
                  <a:srgbClr val="FF0000"/>
                </a:solidFill>
              </a:rPr>
              <a:t>NDT – Magnetic particles test</a:t>
            </a:r>
            <a:r>
              <a:rPr lang="en-US" i="1" dirty="0">
                <a:solidFill>
                  <a:srgbClr val="FF0000"/>
                </a:solidFill>
              </a:rPr>
              <a:t/>
            </a:r>
            <a:br>
              <a:rPr lang="en-US" i="1" dirty="0">
                <a:solidFill>
                  <a:srgbClr val="FF0000"/>
                </a:solidFill>
              </a:rPr>
            </a:br>
            <a:endParaRPr lang="el-GR" dirty="0">
              <a:solidFill>
                <a:srgbClr val="FF0000"/>
              </a:solidFill>
            </a:endParaRPr>
          </a:p>
        </p:txBody>
      </p:sp>
      <p:sp>
        <p:nvSpPr>
          <p:cNvPr id="3" name="Content Placeholder 2"/>
          <p:cNvSpPr>
            <a:spLocks noGrp="1"/>
          </p:cNvSpPr>
          <p:nvPr>
            <p:ph idx="1"/>
          </p:nvPr>
        </p:nvSpPr>
        <p:spPr>
          <a:xfrm>
            <a:off x="179512" y="692696"/>
            <a:ext cx="8642350" cy="4896544"/>
          </a:xfrm>
        </p:spPr>
        <p:txBody>
          <a:bodyPr/>
          <a:lstStyle/>
          <a:p>
            <a:pPr marL="0" indent="0">
              <a:buNone/>
            </a:pPr>
            <a:endParaRPr lang="en-US" sz="2800" dirty="0" smtClean="0"/>
          </a:p>
          <a:p>
            <a:pPr marL="0" indent="0">
              <a:spcAft>
                <a:spcPts val="1200"/>
              </a:spcAft>
              <a:buNone/>
            </a:pPr>
            <a:r>
              <a:rPr lang="en-US" sz="2800" dirty="0" smtClean="0">
                <a:solidFill>
                  <a:srgbClr val="FF0000"/>
                </a:solidFill>
              </a:rPr>
              <a:t>(Surface </a:t>
            </a:r>
            <a:r>
              <a:rPr lang="en-US" sz="2800" dirty="0">
                <a:solidFill>
                  <a:srgbClr val="FF0000"/>
                </a:solidFill>
              </a:rPr>
              <a:t>defects </a:t>
            </a:r>
            <a:r>
              <a:rPr lang="en-US" sz="2800" dirty="0" smtClean="0">
                <a:solidFill>
                  <a:srgbClr val="FF0000"/>
                </a:solidFill>
              </a:rPr>
              <a:t>only)</a:t>
            </a:r>
            <a:endParaRPr lang="en-US" sz="2800" dirty="0">
              <a:solidFill>
                <a:srgbClr val="FF0000"/>
              </a:solidFill>
            </a:endParaRPr>
          </a:p>
          <a:p>
            <a:pPr marL="0" indent="0" algn="just">
              <a:buNone/>
            </a:pPr>
            <a:r>
              <a:rPr lang="en-US" sz="2600" dirty="0" smtClean="0"/>
              <a:t>The </a:t>
            </a:r>
            <a:r>
              <a:rPr lang="en-US" sz="2600" dirty="0"/>
              <a:t>specimen under test is magnetized using a low </a:t>
            </a:r>
            <a:r>
              <a:rPr lang="en-US" sz="2600" dirty="0" smtClean="0"/>
              <a:t>voltage transformer </a:t>
            </a:r>
            <a:r>
              <a:rPr lang="en-US" sz="2600" dirty="0"/>
              <a:t>and two probes for making contact with </a:t>
            </a:r>
            <a:r>
              <a:rPr lang="en-US" sz="2600" dirty="0" smtClean="0"/>
              <a:t>the specimen, and </a:t>
            </a:r>
            <a:r>
              <a:rPr lang="en-US" sz="2600" dirty="0"/>
              <a:t>to enable the flux to be varied in the specimen. </a:t>
            </a:r>
            <a:r>
              <a:rPr lang="en-US" sz="2600" dirty="0" smtClean="0"/>
              <a:t>Iron filings </a:t>
            </a:r>
            <a:r>
              <a:rPr lang="en-US" sz="2600" dirty="0"/>
              <a:t>in a finely divided or colloidal state are applied as an ink </a:t>
            </a:r>
            <a:r>
              <a:rPr lang="en-US" sz="2600" dirty="0" smtClean="0"/>
              <a:t>or as </a:t>
            </a:r>
            <a:r>
              <a:rPr lang="en-US" sz="2600" dirty="0"/>
              <a:t>a powder and the flux is distorted at the crack or other fault </a:t>
            </a:r>
            <a:r>
              <a:rPr lang="en-US" sz="2600" dirty="0" smtClean="0"/>
              <a:t>with magnetic </a:t>
            </a:r>
            <a:r>
              <a:rPr lang="en-US" sz="2600" dirty="0"/>
              <a:t>poles being formed. Probe positions will give a flux </a:t>
            </a:r>
            <a:r>
              <a:rPr lang="en-US" sz="2600" dirty="0" smtClean="0"/>
              <a:t>either with </a:t>
            </a:r>
            <a:r>
              <a:rPr lang="en-US" sz="2600" dirty="0"/>
              <a:t>the weld or across it as shown in </a:t>
            </a:r>
            <a:r>
              <a:rPr lang="en-US" sz="2600" dirty="0" smtClean="0"/>
              <a:t>Figure. </a:t>
            </a:r>
            <a:r>
              <a:rPr lang="en-US" sz="2600" dirty="0"/>
              <a:t>Examination </a:t>
            </a:r>
            <a:r>
              <a:rPr lang="en-US" sz="2600" dirty="0" smtClean="0"/>
              <a:t>can also </a:t>
            </a:r>
            <a:r>
              <a:rPr lang="en-US" sz="2600" dirty="0"/>
              <a:t>be performed with ultraviolet light and fluorescent ink.</a:t>
            </a:r>
            <a:endParaRPr lang="el-GR" sz="2600"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83</a:t>
            </a:fld>
            <a:endParaRPr lang="fi-FI" dirty="0" smtClean="0"/>
          </a:p>
        </p:txBody>
      </p:sp>
    </p:spTree>
    <p:extLst>
      <p:ext uri="{BB962C8B-B14F-4D97-AF65-F5344CB8AC3E}">
        <p14:creationId xmlns:p14="http://schemas.microsoft.com/office/powerpoint/2010/main" val="28420581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314826" cy="620687"/>
          </a:xfrm>
        </p:spPr>
        <p:txBody>
          <a:bodyPr/>
          <a:lstStyle/>
          <a:p>
            <a:r>
              <a:rPr lang="en-US" i="1" dirty="0" smtClean="0"/>
              <a:t>NDT</a:t>
            </a:r>
            <a:r>
              <a:rPr lang="en-US" i="1" dirty="0"/>
              <a:t> </a:t>
            </a:r>
            <a:r>
              <a:rPr lang="en-US" i="1" dirty="0" smtClean="0"/>
              <a:t>– Magnetic Tests (2) </a:t>
            </a:r>
            <a:r>
              <a:rPr lang="en-US" i="1" dirty="0"/>
              <a:t/>
            </a:r>
            <a:br>
              <a:rPr lang="en-US" i="1" dirty="0"/>
            </a:br>
            <a:endParaRPr lang="el-GR" dirty="0"/>
          </a:p>
        </p:txBody>
      </p:sp>
      <p:sp>
        <p:nvSpPr>
          <p:cNvPr id="4" name="Text Placeholder 3"/>
          <p:cNvSpPr>
            <a:spLocks noGrp="1"/>
          </p:cNvSpPr>
          <p:nvPr>
            <p:ph type="body" sz="quarter" idx="17"/>
          </p:nvPr>
        </p:nvSpPr>
        <p:spPr/>
        <p:txBody>
          <a:bodyPr/>
          <a:lstStyle/>
          <a:p>
            <a:endParaRPr lang="el-G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84</a:t>
            </a:fld>
            <a:endParaRPr lang="fi-FI" dirty="0" smtClean="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92697"/>
            <a:ext cx="7898720" cy="544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095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5897183" cy="548679"/>
          </a:xfrm>
        </p:spPr>
        <p:txBody>
          <a:bodyPr/>
          <a:lstStyle/>
          <a:p>
            <a:r>
              <a:rPr lang="en-US" i="1" dirty="0" smtClean="0">
                <a:solidFill>
                  <a:srgbClr val="FF0000"/>
                </a:solidFill>
              </a:rPr>
              <a:t>NDT – Radiographic Examination (1)</a:t>
            </a:r>
            <a:r>
              <a:rPr lang="en-US" i="1" dirty="0"/>
              <a:t/>
            </a:r>
            <a:br>
              <a:rPr lang="en-US" i="1" dirty="0"/>
            </a:br>
            <a:r>
              <a:rPr lang="en-US" dirty="0"/>
              <a:t/>
            </a:r>
            <a:br>
              <a:rPr lang="en-US" dirty="0"/>
            </a:b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85</a:t>
            </a:fld>
            <a:endParaRPr lang="fi-FI" dirty="0" smtClean="0"/>
          </a:p>
        </p:txBody>
      </p:sp>
      <p:sp>
        <p:nvSpPr>
          <p:cNvPr id="8" name="Content Placeholder 2"/>
          <p:cNvSpPr>
            <a:spLocks noGrp="1"/>
          </p:cNvSpPr>
          <p:nvPr>
            <p:ph idx="1"/>
          </p:nvPr>
        </p:nvSpPr>
        <p:spPr>
          <a:xfrm>
            <a:off x="251520" y="620688"/>
            <a:ext cx="8642350" cy="5544616"/>
          </a:xfrm>
        </p:spPr>
        <p:txBody>
          <a:bodyPr/>
          <a:lstStyle/>
          <a:p>
            <a:pPr marL="0" indent="0" algn="just">
              <a:buNone/>
            </a:pPr>
            <a:endParaRPr lang="en-GB" sz="1800" dirty="0" smtClean="0"/>
          </a:p>
          <a:p>
            <a:pPr marL="0" indent="0" algn="just">
              <a:buNone/>
            </a:pPr>
            <a:r>
              <a:rPr lang="en-GB" sz="1800" dirty="0" smtClean="0"/>
              <a:t>Radiography </a:t>
            </a:r>
            <a:r>
              <a:rPr lang="en-GB" sz="1800" dirty="0"/>
              <a:t>is a method of </a:t>
            </a:r>
            <a:r>
              <a:rPr lang="en-GB" sz="1800" dirty="0" smtClean="0"/>
              <a:t>non-destructive examination </a:t>
            </a:r>
            <a:r>
              <a:rPr lang="en-GB" sz="1800" dirty="0"/>
              <a:t>that utilizes radiation </a:t>
            </a:r>
            <a:r>
              <a:rPr lang="en-GB" sz="1800" b="1" dirty="0"/>
              <a:t>to </a:t>
            </a:r>
            <a:r>
              <a:rPr lang="en-GB" sz="1800" dirty="0" smtClean="0"/>
              <a:t>penetrate an </a:t>
            </a:r>
            <a:r>
              <a:rPr lang="en-GB" sz="1800" dirty="0"/>
              <a:t>object and (1) record images on </a:t>
            </a:r>
            <a:r>
              <a:rPr lang="en-GB" sz="1800" dirty="0" smtClean="0"/>
              <a:t>a variety </a:t>
            </a:r>
            <a:r>
              <a:rPr lang="en-GB" sz="1800" dirty="0"/>
              <a:t>of recording devices such </a:t>
            </a:r>
            <a:r>
              <a:rPr lang="en-GB" sz="1800" b="1" dirty="0"/>
              <a:t>as film </a:t>
            </a:r>
            <a:r>
              <a:rPr lang="en-GB" sz="1800" dirty="0" smtClean="0"/>
              <a:t>or photosensitive </a:t>
            </a:r>
            <a:r>
              <a:rPr lang="en-GB" sz="1800" dirty="0"/>
              <a:t>paper, (2) be viewed on a </a:t>
            </a:r>
            <a:r>
              <a:rPr lang="en-GB" sz="1800" dirty="0" smtClean="0"/>
              <a:t>fluorescent screen</a:t>
            </a:r>
            <a:r>
              <a:rPr lang="en-GB" sz="1800" dirty="0"/>
              <a:t>, or (3) be </a:t>
            </a:r>
            <a:r>
              <a:rPr lang="en-GB" sz="1800" dirty="0" smtClean="0"/>
              <a:t>monitored </a:t>
            </a:r>
            <a:r>
              <a:rPr lang="en-GB" sz="1800" dirty="0"/>
              <a:t>by </a:t>
            </a:r>
            <a:r>
              <a:rPr lang="en-GB" sz="1800" dirty="0" smtClean="0"/>
              <a:t>various </a:t>
            </a:r>
            <a:r>
              <a:rPr lang="en-GB" sz="1800" b="1" dirty="0" smtClean="0"/>
              <a:t>types </a:t>
            </a:r>
            <a:r>
              <a:rPr lang="en-GB" sz="1800" dirty="0"/>
              <a:t>of electronic radiation detectors</a:t>
            </a:r>
            <a:r>
              <a:rPr lang="en-GB" sz="1800" dirty="0" smtClean="0"/>
              <a:t>.</a:t>
            </a:r>
          </a:p>
          <a:p>
            <a:pPr marL="0" indent="0" algn="just">
              <a:buNone/>
            </a:pPr>
            <a:r>
              <a:rPr lang="en-GB" sz="1800" dirty="0" smtClean="0"/>
              <a:t>When an </a:t>
            </a:r>
            <a:r>
              <a:rPr lang="en-GB" sz="1800" dirty="0"/>
              <a:t>object to be examined is exposed to </a:t>
            </a:r>
            <a:r>
              <a:rPr lang="en-GB" sz="1800" dirty="0" smtClean="0"/>
              <a:t>penetrating radiation  </a:t>
            </a:r>
            <a:r>
              <a:rPr lang="en-GB" sz="1800" dirty="0"/>
              <a:t>some </a:t>
            </a:r>
            <a:r>
              <a:rPr lang="en-GB" sz="1800" dirty="0" smtClean="0"/>
              <a:t>radiation will </a:t>
            </a:r>
            <a:r>
              <a:rPr lang="en-GB" sz="1800" dirty="0"/>
              <a:t>be absorbed, some </a:t>
            </a:r>
            <a:r>
              <a:rPr lang="en-GB" sz="1800" dirty="0" smtClean="0"/>
              <a:t>will </a:t>
            </a:r>
            <a:r>
              <a:rPr lang="en-GB" sz="1800" dirty="0"/>
              <a:t>be </a:t>
            </a:r>
            <a:r>
              <a:rPr lang="en-GB" sz="1800" dirty="0" smtClean="0"/>
              <a:t>scattered</a:t>
            </a:r>
            <a:r>
              <a:rPr lang="en-GB" sz="1800" dirty="0"/>
              <a:t> </a:t>
            </a:r>
            <a:r>
              <a:rPr lang="en-GB" sz="1800" dirty="0" smtClean="0"/>
              <a:t>and </a:t>
            </a:r>
            <a:r>
              <a:rPr lang="en-GB" sz="1800" dirty="0"/>
              <a:t>some radiation </a:t>
            </a:r>
            <a:r>
              <a:rPr lang="en-GB" sz="1800" dirty="0" smtClean="0"/>
              <a:t>will </a:t>
            </a:r>
            <a:r>
              <a:rPr lang="en-GB" sz="1800" dirty="0"/>
              <a:t>be </a:t>
            </a:r>
            <a:r>
              <a:rPr lang="en-GB" sz="1800" dirty="0" smtClean="0"/>
              <a:t>transmitted through </a:t>
            </a:r>
            <a:r>
              <a:rPr lang="en-GB" sz="1800" dirty="0"/>
              <a:t>the test object onto the </a:t>
            </a:r>
            <a:r>
              <a:rPr lang="en-GB" sz="1800" dirty="0" smtClean="0"/>
              <a:t>recording device</a:t>
            </a:r>
            <a:r>
              <a:rPr lang="en-GB" sz="1800" dirty="0"/>
              <a:t>. Radiation will be </a:t>
            </a:r>
            <a:r>
              <a:rPr lang="en-GB" sz="1800" dirty="0" smtClean="0"/>
              <a:t>differentially absorbed </a:t>
            </a:r>
            <a:r>
              <a:rPr lang="en-GB" sz="1800" dirty="0"/>
              <a:t>over various areas of the test object</a:t>
            </a:r>
            <a:r>
              <a:rPr lang="en-GB" sz="1800" dirty="0" smtClean="0"/>
              <a:t>. Most weldment examinations performed </a:t>
            </a:r>
            <a:r>
              <a:rPr lang="en-GB" sz="1800" dirty="0"/>
              <a:t>by the radiographic method </a:t>
            </a:r>
            <a:r>
              <a:rPr lang="en-GB" sz="1800" dirty="0" smtClean="0"/>
              <a:t>use electromagnetic </a:t>
            </a:r>
            <a:r>
              <a:rPr lang="en-GB" sz="1800" dirty="0"/>
              <a:t>radiation, such </a:t>
            </a:r>
            <a:r>
              <a:rPr lang="en-GB" sz="1800" b="1" dirty="0"/>
              <a:t>as </a:t>
            </a:r>
            <a:r>
              <a:rPr lang="en-GB" sz="1800" dirty="0"/>
              <a:t>x-rays </a:t>
            </a:r>
            <a:r>
              <a:rPr lang="en-GB" sz="1800" dirty="0" smtClean="0"/>
              <a:t>and gamma </a:t>
            </a:r>
            <a:r>
              <a:rPr lang="en-GB" sz="1800" dirty="0"/>
              <a:t>rays</a:t>
            </a:r>
            <a:r>
              <a:rPr lang="en-GB" sz="1800" dirty="0" smtClean="0"/>
              <a:t>.</a:t>
            </a:r>
          </a:p>
          <a:p>
            <a:pPr marL="0" indent="0" algn="just">
              <a:buNone/>
            </a:pPr>
            <a:r>
              <a:rPr lang="en-GB" sz="1800" dirty="0"/>
              <a:t>The </a:t>
            </a:r>
            <a:r>
              <a:rPr lang="en-GB" sz="1800" dirty="0" smtClean="0"/>
              <a:t>radiation emitted </a:t>
            </a:r>
            <a:r>
              <a:rPr lang="en-GB" sz="1800" dirty="0"/>
              <a:t>by these sources has </a:t>
            </a:r>
            <a:r>
              <a:rPr lang="en-GB" sz="1800" dirty="0" smtClean="0"/>
              <a:t>an extremely </a:t>
            </a:r>
            <a:r>
              <a:rPr lang="en-GB" sz="1800" dirty="0"/>
              <a:t>short wavelength (about </a:t>
            </a:r>
            <a:r>
              <a:rPr lang="en-GB" sz="1800" dirty="0" smtClean="0"/>
              <a:t>1/10000 of </a:t>
            </a:r>
            <a:r>
              <a:rPr lang="en-GB" sz="1800" dirty="0"/>
              <a:t>the wavelength or less than that of </a:t>
            </a:r>
            <a:r>
              <a:rPr lang="en-GB" sz="1800" dirty="0" smtClean="0"/>
              <a:t>visible light</a:t>
            </a:r>
            <a:r>
              <a:rPr lang="en-GB" sz="1800" dirty="0"/>
              <a:t>) that enables them to </a:t>
            </a:r>
            <a:r>
              <a:rPr lang="en-GB" sz="1800" dirty="0" smtClean="0"/>
              <a:t>penetrate materials that </a:t>
            </a:r>
            <a:r>
              <a:rPr lang="en-GB" sz="1800" dirty="0"/>
              <a:t>absorb or reflect</a:t>
            </a:r>
            <a:r>
              <a:rPr lang="en-GB" sz="1800" b="1" dirty="0"/>
              <a:t> </a:t>
            </a:r>
            <a:r>
              <a:rPr lang="en-GB" sz="1800" dirty="0"/>
              <a:t>light. X-rays are</a:t>
            </a:r>
            <a:r>
              <a:rPr lang="en-GB" sz="1800" b="1" dirty="0"/>
              <a:t> </a:t>
            </a:r>
            <a:r>
              <a:rPr lang="en-GB" sz="1800" dirty="0" smtClean="0"/>
              <a:t>produced by </a:t>
            </a:r>
            <a:r>
              <a:rPr lang="en-GB" sz="1800" dirty="0"/>
              <a:t>x-ray tubes</a:t>
            </a:r>
            <a:r>
              <a:rPr lang="en-GB" sz="1800" b="1" dirty="0"/>
              <a:t>; </a:t>
            </a:r>
            <a:r>
              <a:rPr lang="en-GB" sz="1800" dirty="0" smtClean="0"/>
              <a:t>gamma </a:t>
            </a:r>
            <a:r>
              <a:rPr lang="en-GB" sz="1800" dirty="0"/>
              <a:t>rays are emitted from the disintegrating nuclei of radioactive elements.</a:t>
            </a:r>
            <a:endParaRPr lang="en-GB" sz="1800" dirty="0" smtClean="0"/>
          </a:p>
          <a:p>
            <a:pPr marL="0" indent="0" algn="just">
              <a:buNone/>
            </a:pPr>
            <a:r>
              <a:rPr lang="en-GB" sz="1800" dirty="0"/>
              <a:t>Of the radioisotopes</a:t>
            </a:r>
            <a:r>
              <a:rPr lang="en-GB" sz="1800" dirty="0" smtClean="0"/>
              <a:t>, the </a:t>
            </a:r>
            <a:r>
              <a:rPr lang="en-GB" sz="1800" dirty="0"/>
              <a:t>three in common use are cobalt 60</a:t>
            </a:r>
            <a:r>
              <a:rPr lang="en-GB" sz="1800" dirty="0" smtClean="0"/>
              <a:t>, </a:t>
            </a:r>
            <a:r>
              <a:rPr lang="en-GB" sz="1800" dirty="0" err="1" smtClean="0"/>
              <a:t>cesium</a:t>
            </a:r>
            <a:r>
              <a:rPr lang="en-GB" sz="1800" dirty="0" smtClean="0"/>
              <a:t> </a:t>
            </a:r>
            <a:r>
              <a:rPr lang="en-GB" sz="1800" dirty="0"/>
              <a:t>137, and </a:t>
            </a:r>
            <a:r>
              <a:rPr lang="en-GB" sz="1800" dirty="0" smtClean="0"/>
              <a:t>iridium 192. These have been named in order of decreasing </a:t>
            </a:r>
            <a:r>
              <a:rPr lang="en-GB" sz="1800" dirty="0"/>
              <a:t>energy level (penetrating ability</a:t>
            </a:r>
            <a:r>
              <a:rPr lang="en-GB" sz="1800" dirty="0" smtClean="0"/>
              <a:t>).</a:t>
            </a:r>
            <a:endParaRPr lang="en-GB" sz="1800" dirty="0"/>
          </a:p>
        </p:txBody>
      </p:sp>
    </p:spTree>
    <p:extLst>
      <p:ext uri="{BB962C8B-B14F-4D97-AF65-F5344CB8AC3E}">
        <p14:creationId xmlns:p14="http://schemas.microsoft.com/office/powerpoint/2010/main" val="24278086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5868143" cy="548679"/>
          </a:xfrm>
        </p:spPr>
        <p:txBody>
          <a:bodyPr/>
          <a:lstStyle/>
          <a:p>
            <a:r>
              <a:rPr lang="en-US" i="1" dirty="0"/>
              <a:t>NDT – Radiographic </a:t>
            </a:r>
            <a:r>
              <a:rPr lang="en-US" i="1" dirty="0" smtClean="0"/>
              <a:t>Examination (2)</a:t>
            </a:r>
            <a:r>
              <a:rPr lang="en-US" i="1" dirty="0"/>
              <a:t/>
            </a:r>
            <a:br>
              <a:rPr lang="en-US" i="1" dirty="0"/>
            </a:br>
            <a:endParaRPr lang="en-GB" dirty="0"/>
          </a:p>
        </p:txBody>
      </p:sp>
      <p:sp>
        <p:nvSpPr>
          <p:cNvPr id="3" name="Content Placeholder 2"/>
          <p:cNvSpPr>
            <a:spLocks noGrp="1"/>
          </p:cNvSpPr>
          <p:nvPr>
            <p:ph idx="1"/>
          </p:nvPr>
        </p:nvSpPr>
        <p:spPr>
          <a:xfrm>
            <a:off x="179512" y="692696"/>
            <a:ext cx="8642350" cy="5688632"/>
          </a:xfrm>
        </p:spPr>
        <p:txBody>
          <a:bodyPr/>
          <a:lstStyle/>
          <a:p>
            <a:pPr marL="0" indent="0">
              <a:buNone/>
            </a:pPr>
            <a:r>
              <a:rPr lang="en-GB" sz="1800" dirty="0" smtClean="0"/>
              <a:t>The radiographic process is dependent upon the differential absorption of radiation, as it penetrates the test object.  </a:t>
            </a:r>
            <a:r>
              <a:rPr lang="en-GB" sz="1800" dirty="0"/>
              <a:t>It is the difference in absorption occurring during the exposure process that accounts for the difference in dark and light regions on the radiograph; </a:t>
            </a:r>
            <a:r>
              <a:rPr lang="en-GB" sz="1800" dirty="0" err="1"/>
              <a:t>i,e</a:t>
            </a:r>
            <a:r>
              <a:rPr lang="en-GB" sz="1800" dirty="0"/>
              <a:t>., the </a:t>
            </a:r>
            <a:r>
              <a:rPr lang="en-GB" sz="1800" dirty="0" smtClean="0"/>
              <a:t>contrast.   The key factors that determine the rate of absorption are: a) the mass of the object and b) the penetrating power, defined by the energy of the radiation source</a:t>
            </a:r>
          </a:p>
          <a:p>
            <a:pPr marL="0" indent="0">
              <a:buNone/>
            </a:pPr>
            <a:r>
              <a:rPr lang="en-GB" sz="1800" dirty="0" smtClean="0"/>
              <a:t>Dark regions                        more easily penetrated parts</a:t>
            </a:r>
          </a:p>
          <a:p>
            <a:pPr marL="0" indent="0">
              <a:buNone/>
            </a:pPr>
            <a:r>
              <a:rPr lang="en-US" sz="1800" dirty="0" smtClean="0"/>
              <a:t>Light regions                         the more difficult to penetrate regions</a:t>
            </a:r>
            <a:endParaRPr lang="en-GB" sz="1800" dirty="0" smtClean="0"/>
          </a:p>
          <a:p>
            <a:pPr marL="0" indent="0">
              <a:spcAft>
                <a:spcPts val="0"/>
              </a:spcAft>
              <a:buNone/>
            </a:pPr>
            <a:r>
              <a:rPr lang="en-GB" sz="1800" dirty="0" smtClean="0"/>
              <a:t>Discontinuities parallel </a:t>
            </a:r>
            <a:r>
              <a:rPr lang="en-GB" sz="1800" dirty="0"/>
              <a:t>to </a:t>
            </a:r>
            <a:r>
              <a:rPr lang="en-GB" sz="1800" dirty="0" smtClean="0"/>
              <a:t>the direction </a:t>
            </a:r>
            <a:r>
              <a:rPr lang="en-GB" sz="1800" dirty="0"/>
              <a:t>of radiation are</a:t>
            </a:r>
            <a:r>
              <a:rPr lang="en-GB" sz="1800" b="1" dirty="0"/>
              <a:t> </a:t>
            </a:r>
            <a:r>
              <a:rPr lang="en-GB" sz="1800" dirty="0"/>
              <a:t>most likely to </a:t>
            </a:r>
            <a:r>
              <a:rPr lang="en-GB" sz="1800" dirty="0" smtClean="0"/>
              <a:t>create a </a:t>
            </a:r>
            <a:r>
              <a:rPr lang="en-GB" sz="1800" dirty="0"/>
              <a:t>discernible image, while </a:t>
            </a:r>
            <a:r>
              <a:rPr lang="en-GB" sz="1800" dirty="0" smtClean="0"/>
              <a:t>discontinuities that </a:t>
            </a:r>
            <a:r>
              <a:rPr lang="en-GB" sz="1800" dirty="0"/>
              <a:t>are normal to (planar) </a:t>
            </a:r>
            <a:r>
              <a:rPr lang="en-GB" sz="1800" dirty="0" smtClean="0"/>
              <a:t>the direction </a:t>
            </a:r>
            <a:r>
              <a:rPr lang="en-GB" sz="1800" dirty="0"/>
              <a:t>of radiation are</a:t>
            </a:r>
            <a:r>
              <a:rPr lang="en-GB" sz="1800" b="1" dirty="0"/>
              <a:t> </a:t>
            </a:r>
            <a:r>
              <a:rPr lang="en-GB" sz="1800" dirty="0"/>
              <a:t>least likely to </a:t>
            </a:r>
            <a:r>
              <a:rPr lang="en-GB" sz="1800" dirty="0" smtClean="0"/>
              <a:t>create a </a:t>
            </a:r>
            <a:r>
              <a:rPr lang="en-GB" sz="1800" dirty="0"/>
              <a:t>discernible image. Thus, the </a:t>
            </a:r>
            <a:r>
              <a:rPr lang="en-GB" sz="1800" dirty="0" smtClean="0"/>
              <a:t>welding inspector </a:t>
            </a:r>
            <a:r>
              <a:rPr lang="en-GB" sz="1800" dirty="0"/>
              <a:t>should realize that orientation </a:t>
            </a:r>
            <a:r>
              <a:rPr lang="en-GB" sz="1800" dirty="0" smtClean="0"/>
              <a:t>of radiation </a:t>
            </a:r>
            <a:r>
              <a:rPr lang="en-GB" sz="1800" dirty="0"/>
              <a:t>to test </a:t>
            </a:r>
            <a:r>
              <a:rPr lang="en-GB" sz="1800" dirty="0" smtClean="0"/>
              <a:t>object discontinuities is an important </a:t>
            </a:r>
            <a:r>
              <a:rPr lang="en-GB" sz="1800" dirty="0"/>
              <a:t>consideration. </a:t>
            </a:r>
            <a:r>
              <a:rPr lang="en-GB" sz="1800" dirty="0">
                <a:solidFill>
                  <a:srgbClr val="FF0000"/>
                </a:solidFill>
              </a:rPr>
              <a:t>Radiographic </a:t>
            </a:r>
            <a:r>
              <a:rPr lang="en-GB" sz="1800" dirty="0" smtClean="0">
                <a:solidFill>
                  <a:srgbClr val="FF0000"/>
                </a:solidFill>
              </a:rPr>
              <a:t>exposure of </a:t>
            </a:r>
            <a:r>
              <a:rPr lang="en-GB" sz="1800" dirty="0">
                <a:solidFill>
                  <a:srgbClr val="FF0000"/>
                </a:solidFill>
              </a:rPr>
              <a:t>the test object in multiple directions </a:t>
            </a:r>
            <a:r>
              <a:rPr lang="en-GB" sz="1800" dirty="0" smtClean="0">
                <a:solidFill>
                  <a:srgbClr val="FF0000"/>
                </a:solidFill>
              </a:rPr>
              <a:t>is therefore </a:t>
            </a:r>
            <a:r>
              <a:rPr lang="en-GB" sz="1800" dirty="0">
                <a:solidFill>
                  <a:srgbClr val="FF0000"/>
                </a:solidFill>
              </a:rPr>
              <a:t>very common and often necessary</a:t>
            </a:r>
            <a:r>
              <a:rPr lang="en-GB" sz="1800" dirty="0" smtClean="0"/>
              <a:t>. The </a:t>
            </a:r>
            <a:r>
              <a:rPr lang="en-GB" sz="1800" dirty="0"/>
              <a:t>inspector should realize there is a limit </a:t>
            </a:r>
            <a:r>
              <a:rPr lang="en-GB" sz="1800" dirty="0" smtClean="0"/>
              <a:t>to the </a:t>
            </a:r>
            <a:r>
              <a:rPr lang="en-GB" sz="1800" dirty="0"/>
              <a:t>amount of differential absorption that </a:t>
            </a:r>
            <a:r>
              <a:rPr lang="en-GB" sz="1800" dirty="0" smtClean="0"/>
              <a:t>is radiographically  sensitive and that </a:t>
            </a:r>
            <a:r>
              <a:rPr lang="en-GB" sz="1800" dirty="0"/>
              <a:t>higher energy levels used for </a:t>
            </a:r>
            <a:r>
              <a:rPr lang="en-GB" sz="1800" dirty="0" smtClean="0"/>
              <a:t>penetration produce </a:t>
            </a:r>
            <a:r>
              <a:rPr lang="en-GB" sz="1800" dirty="0"/>
              <a:t>lower sensitivity levels. </a:t>
            </a:r>
            <a:r>
              <a:rPr lang="en-GB" sz="1800" b="1" dirty="0">
                <a:solidFill>
                  <a:srgbClr val="FF0000"/>
                </a:solidFill>
              </a:rPr>
              <a:t>Thus, </a:t>
            </a:r>
            <a:r>
              <a:rPr lang="en-GB" sz="1800" b="1" dirty="0" smtClean="0">
                <a:solidFill>
                  <a:srgbClr val="FF0000"/>
                </a:solidFill>
              </a:rPr>
              <a:t>the radiographer </a:t>
            </a:r>
            <a:r>
              <a:rPr lang="en-GB" sz="1800" b="1" dirty="0">
                <a:solidFill>
                  <a:srgbClr val="FF0000"/>
                </a:solidFill>
              </a:rPr>
              <a:t>should select energy levels </a:t>
            </a:r>
            <a:r>
              <a:rPr lang="en-GB" sz="1800" b="1" dirty="0" smtClean="0">
                <a:solidFill>
                  <a:srgbClr val="FF0000"/>
                </a:solidFill>
              </a:rPr>
              <a:t>that will </a:t>
            </a:r>
            <a:r>
              <a:rPr lang="en-GB" sz="1800" b="1" dirty="0">
                <a:solidFill>
                  <a:srgbClr val="FF0000"/>
                </a:solidFill>
              </a:rPr>
              <a:t>permit penetration of the object in a </a:t>
            </a:r>
            <a:r>
              <a:rPr lang="en-GB" sz="1800" b="1" dirty="0" smtClean="0">
                <a:solidFill>
                  <a:srgbClr val="FF0000"/>
                </a:solidFill>
              </a:rPr>
              <a:t>reasonable time </a:t>
            </a:r>
            <a:r>
              <a:rPr lang="en-GB" sz="1800" b="1" dirty="0">
                <a:solidFill>
                  <a:srgbClr val="FF0000"/>
                </a:solidFill>
              </a:rPr>
              <a:t>period while still achieving </a:t>
            </a:r>
            <a:r>
              <a:rPr lang="en-GB" sz="1800" b="1" dirty="0" smtClean="0">
                <a:solidFill>
                  <a:srgbClr val="FF0000"/>
                </a:solidFill>
              </a:rPr>
              <a:t>adequate sensitivity </a:t>
            </a:r>
            <a:r>
              <a:rPr lang="en-GB" sz="1800" b="1" dirty="0">
                <a:solidFill>
                  <a:srgbClr val="FF0000"/>
                </a:solidFill>
              </a:rPr>
              <a:t>and contrast for </a:t>
            </a:r>
            <a:r>
              <a:rPr lang="en-GB" sz="1800" b="1" dirty="0" smtClean="0">
                <a:solidFill>
                  <a:srgbClr val="FF0000"/>
                </a:solidFill>
              </a:rPr>
              <a:t>detection and </a:t>
            </a:r>
            <a:r>
              <a:rPr lang="en-GB" sz="1800" b="1" dirty="0">
                <a:solidFill>
                  <a:srgbClr val="FF0000"/>
                </a:solidFill>
              </a:rPr>
              <a:t>interpretation of </a:t>
            </a:r>
            <a:r>
              <a:rPr lang="en-GB" sz="1800" b="1" dirty="0" smtClean="0">
                <a:solidFill>
                  <a:srgbClr val="FF0000"/>
                </a:solidFill>
              </a:rPr>
              <a:t> defects</a:t>
            </a:r>
            <a:r>
              <a:rPr lang="en-GB" sz="1800" b="1" dirty="0">
                <a:solidFill>
                  <a:srgbClr val="FF0000"/>
                </a:solidFill>
              </a:rPr>
              <a:t>.</a:t>
            </a: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86</a:t>
            </a:fld>
            <a:endParaRPr lang="fi-FI" dirty="0" smtClean="0"/>
          </a:p>
        </p:txBody>
      </p:sp>
      <p:cxnSp>
        <p:nvCxnSpPr>
          <p:cNvPr id="9" name="Straight Arrow Connector 8"/>
          <p:cNvCxnSpPr/>
          <p:nvPr/>
        </p:nvCxnSpPr>
        <p:spPr>
          <a:xfrm>
            <a:off x="1842297" y="2593932"/>
            <a:ext cx="1008112"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42297" y="2925506"/>
            <a:ext cx="1008112" cy="0"/>
          </a:xfrm>
          <a:prstGeom prst="straightConnector1">
            <a:avLst/>
          </a:prstGeom>
          <a:ln w="63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2975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940152" cy="548679"/>
          </a:xfrm>
        </p:spPr>
        <p:txBody>
          <a:bodyPr/>
          <a:lstStyle/>
          <a:p>
            <a:r>
              <a:rPr lang="en-US" i="1" dirty="0"/>
              <a:t>NDT – Radiographic </a:t>
            </a:r>
            <a:r>
              <a:rPr lang="en-US" i="1" dirty="0" smtClean="0"/>
              <a:t>Examination (3)</a:t>
            </a:r>
            <a:r>
              <a:rPr lang="en-US" i="1" dirty="0"/>
              <a:t/>
            </a:r>
            <a:br>
              <a:rPr lang="en-US" i="1" dirty="0"/>
            </a:br>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87</a:t>
            </a:fld>
            <a:endParaRPr lang="fi-FI" dirty="0" smtClean="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08720"/>
            <a:ext cx="6840760"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6403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940152" cy="548679"/>
          </a:xfrm>
        </p:spPr>
        <p:txBody>
          <a:bodyPr/>
          <a:lstStyle/>
          <a:p>
            <a:r>
              <a:rPr lang="en-US" i="1" dirty="0"/>
              <a:t>NDT – Radiographic </a:t>
            </a:r>
            <a:r>
              <a:rPr lang="en-US" i="1" dirty="0" smtClean="0"/>
              <a:t>Examination (4)</a:t>
            </a:r>
            <a:r>
              <a:rPr lang="en-US" i="1" dirty="0"/>
              <a:t/>
            </a:r>
            <a:br>
              <a:rPr lang="en-US" i="1" dirty="0"/>
            </a:br>
            <a:endParaRPr lang="en-GB" dirty="0"/>
          </a:p>
        </p:txBody>
      </p:sp>
      <p:sp>
        <p:nvSpPr>
          <p:cNvPr id="3" name="Content Placeholder 2"/>
          <p:cNvSpPr>
            <a:spLocks noGrp="1"/>
          </p:cNvSpPr>
          <p:nvPr>
            <p:ph idx="1"/>
          </p:nvPr>
        </p:nvSpPr>
        <p:spPr>
          <a:xfrm>
            <a:off x="251520" y="764704"/>
            <a:ext cx="8642350" cy="5544616"/>
          </a:xfrm>
        </p:spPr>
        <p:txBody>
          <a:bodyPr/>
          <a:lstStyle/>
          <a:p>
            <a:pPr marL="0" indent="0">
              <a:buNone/>
            </a:pPr>
            <a:r>
              <a:rPr lang="en-GB" sz="2200" dirty="0" smtClean="0"/>
              <a:t>In general</a:t>
            </a:r>
            <a:r>
              <a:rPr lang="en-GB" sz="2200" dirty="0"/>
              <a:t>, the following rules apply to </a:t>
            </a:r>
            <a:r>
              <a:rPr lang="en-GB" sz="2200" dirty="0" smtClean="0"/>
              <a:t>exposure geometry:</a:t>
            </a:r>
          </a:p>
          <a:p>
            <a:pPr marL="0" indent="0">
              <a:buNone/>
            </a:pPr>
            <a:endParaRPr lang="en-GB" sz="2200" dirty="0"/>
          </a:p>
          <a:p>
            <a:pPr marL="465138" indent="-465138">
              <a:buNone/>
            </a:pPr>
            <a:r>
              <a:rPr lang="en-GB" sz="2200" dirty="0"/>
              <a:t>(1) The radiation source should be as</a:t>
            </a:r>
            <a:r>
              <a:rPr lang="en-GB" sz="2200" b="1" dirty="0"/>
              <a:t> </a:t>
            </a:r>
            <a:r>
              <a:rPr lang="en-GB" sz="2200" dirty="0" smtClean="0"/>
              <a:t>small as</a:t>
            </a:r>
            <a:r>
              <a:rPr lang="en-GB" sz="2200" b="1" dirty="0" smtClean="0"/>
              <a:t> </a:t>
            </a:r>
            <a:r>
              <a:rPr lang="en-GB" sz="2200" dirty="0"/>
              <a:t>possible. Sharpness in a radiograph </a:t>
            </a:r>
            <a:r>
              <a:rPr lang="en-GB" sz="2200" dirty="0" smtClean="0"/>
              <a:t>is closely </a:t>
            </a:r>
            <a:r>
              <a:rPr lang="en-GB" sz="2200" dirty="0"/>
              <a:t>related to the physical size of </a:t>
            </a:r>
            <a:r>
              <a:rPr lang="en-GB" sz="2200" dirty="0" smtClean="0"/>
              <a:t>the source </a:t>
            </a:r>
            <a:r>
              <a:rPr lang="en-GB" sz="2200" dirty="0"/>
              <a:t>of radiation.</a:t>
            </a:r>
          </a:p>
          <a:p>
            <a:pPr marL="406400" indent="-406400">
              <a:buNone/>
            </a:pPr>
            <a:r>
              <a:rPr lang="en-GB" sz="2200" dirty="0"/>
              <a:t>(2)The distance from the source of </a:t>
            </a:r>
            <a:r>
              <a:rPr lang="en-GB" sz="2200" dirty="0" smtClean="0"/>
              <a:t>radiation to </a:t>
            </a:r>
            <a:r>
              <a:rPr lang="en-GB" sz="2200" dirty="0"/>
              <a:t>the film should be as</a:t>
            </a:r>
            <a:r>
              <a:rPr lang="en-GB" sz="2200" b="1" dirty="0"/>
              <a:t> </a:t>
            </a:r>
            <a:r>
              <a:rPr lang="en-GB" sz="2200" dirty="0"/>
              <a:t>great as</a:t>
            </a:r>
            <a:r>
              <a:rPr lang="en-GB" sz="2200" b="1" dirty="0"/>
              <a:t> </a:t>
            </a:r>
            <a:r>
              <a:rPr lang="en-GB" sz="2200" dirty="0" smtClean="0"/>
              <a:t>is </a:t>
            </a:r>
            <a:r>
              <a:rPr lang="en-GB" sz="2200" dirty="0"/>
              <a:t>practical.</a:t>
            </a:r>
          </a:p>
          <a:p>
            <a:pPr marL="406400" indent="-406400">
              <a:buNone/>
            </a:pPr>
            <a:r>
              <a:rPr lang="en-GB" sz="2200" dirty="0" smtClean="0"/>
              <a:t>(</a:t>
            </a:r>
            <a:r>
              <a:rPr lang="en-GB" sz="2200" dirty="0"/>
              <a:t>3) The film should be as</a:t>
            </a:r>
            <a:r>
              <a:rPr lang="en-GB" sz="2200" b="1" dirty="0"/>
              <a:t> </a:t>
            </a:r>
            <a:r>
              <a:rPr lang="en-GB" sz="2200" dirty="0"/>
              <a:t>close to the </a:t>
            </a:r>
            <a:r>
              <a:rPr lang="en-GB" sz="2200" dirty="0" smtClean="0"/>
              <a:t>specimen as</a:t>
            </a:r>
            <a:r>
              <a:rPr lang="en-GB" sz="2200" b="1" dirty="0" smtClean="0"/>
              <a:t> </a:t>
            </a:r>
            <a:r>
              <a:rPr lang="en-GB" sz="2200" dirty="0"/>
              <a:t>possible. Ideally the cassette or </a:t>
            </a:r>
            <a:r>
              <a:rPr lang="en-GB" sz="2200" dirty="0" smtClean="0"/>
              <a:t>film holder </a:t>
            </a:r>
            <a:r>
              <a:rPr lang="en-GB" sz="2200" dirty="0"/>
              <a:t>should be in contact with the specimen.</a:t>
            </a:r>
          </a:p>
          <a:p>
            <a:pPr marL="406400" indent="-406400">
              <a:buNone/>
            </a:pPr>
            <a:r>
              <a:rPr lang="en-GB" sz="2200" dirty="0"/>
              <a:t>(4)The primary source alignment axis</a:t>
            </a:r>
            <a:r>
              <a:rPr lang="en-GB" sz="2200" b="1" dirty="0"/>
              <a:t> </a:t>
            </a:r>
            <a:r>
              <a:rPr lang="en-GB" sz="2200" dirty="0" smtClean="0"/>
              <a:t>of the </a:t>
            </a:r>
            <a:r>
              <a:rPr lang="en-GB" sz="2200" dirty="0"/>
              <a:t>radiation beam</a:t>
            </a:r>
            <a:r>
              <a:rPr lang="en-GB" sz="2200" b="1" dirty="0"/>
              <a:t> </a:t>
            </a:r>
            <a:r>
              <a:rPr lang="en-GB" sz="2200" dirty="0"/>
              <a:t>should be directed </a:t>
            </a:r>
            <a:r>
              <a:rPr lang="en-GB" sz="2200" dirty="0" smtClean="0"/>
              <a:t>perpendicular to </a:t>
            </a:r>
            <a:r>
              <a:rPr lang="en-GB" sz="2200" dirty="0"/>
              <a:t>the </a:t>
            </a:r>
            <a:r>
              <a:rPr lang="en-GB" sz="2200" dirty="0" smtClean="0"/>
              <a:t>film </a:t>
            </a:r>
            <a:r>
              <a:rPr lang="en-GB" sz="2200" dirty="0"/>
              <a:t>plane where possible. </a:t>
            </a:r>
            <a:r>
              <a:rPr lang="en-GB" sz="2200" dirty="0" smtClean="0"/>
              <a:t>This</a:t>
            </a:r>
            <a:r>
              <a:rPr lang="en-GB" sz="2200" b="1" dirty="0" smtClean="0"/>
              <a:t> </a:t>
            </a:r>
            <a:r>
              <a:rPr lang="en-GB" sz="2200" dirty="0" smtClean="0"/>
              <a:t>will minimize</a:t>
            </a:r>
            <a:r>
              <a:rPr lang="en-GB" sz="2200" b="1" dirty="0" smtClean="0"/>
              <a:t> </a:t>
            </a:r>
            <a:r>
              <a:rPr lang="en-GB" sz="2200" dirty="0"/>
              <a:t>distortion of the specimen </a:t>
            </a:r>
            <a:r>
              <a:rPr lang="en-GB" sz="2200" dirty="0" smtClean="0"/>
              <a:t>and flaw </a:t>
            </a:r>
            <a:r>
              <a:rPr lang="en-GB" sz="2200" dirty="0"/>
              <a:t>images</a:t>
            </a:r>
            <a:r>
              <a:rPr lang="en-GB" sz="2200" dirty="0" smtClean="0"/>
              <a:t>. </a:t>
            </a:r>
          </a:p>
          <a:p>
            <a:pPr marL="347663" indent="-347663">
              <a:buNone/>
            </a:pPr>
            <a:r>
              <a:rPr lang="en-GB" sz="2200" dirty="0" smtClean="0"/>
              <a:t>(</a:t>
            </a:r>
            <a:r>
              <a:rPr lang="en-GB" sz="2200" dirty="0"/>
              <a:t>5) The plane of maximum interest on </a:t>
            </a:r>
            <a:r>
              <a:rPr lang="en-GB" sz="2200" dirty="0" smtClean="0"/>
              <a:t>the specimen </a:t>
            </a:r>
            <a:r>
              <a:rPr lang="en-GB" sz="2200" dirty="0"/>
              <a:t>should be parallel to the plane </a:t>
            </a:r>
            <a:r>
              <a:rPr lang="en-GB" sz="2200" dirty="0" smtClean="0"/>
              <a:t>of the </a:t>
            </a:r>
            <a:r>
              <a:rPr lang="en-GB" sz="2200" dirty="0"/>
              <a:t>film.</a:t>
            </a:r>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88</a:t>
            </a:fld>
            <a:endParaRPr lang="fi-FI" dirty="0" smtClean="0"/>
          </a:p>
        </p:txBody>
      </p:sp>
    </p:spTree>
    <p:extLst>
      <p:ext uri="{BB962C8B-B14F-4D97-AF65-F5344CB8AC3E}">
        <p14:creationId xmlns:p14="http://schemas.microsoft.com/office/powerpoint/2010/main" val="7323461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7183" cy="623793"/>
          </a:xfrm>
        </p:spPr>
        <p:txBody>
          <a:bodyPr/>
          <a:lstStyle/>
          <a:p>
            <a:r>
              <a:rPr lang="en-US" i="1" dirty="0"/>
              <a:t>NDT – Radiographic </a:t>
            </a:r>
            <a:r>
              <a:rPr lang="en-US" i="1" dirty="0" smtClean="0"/>
              <a:t>Examination (5)</a:t>
            </a:r>
            <a:endParaRPr lang="en-GB" dirty="0"/>
          </a:p>
        </p:txBody>
      </p:sp>
      <p:sp>
        <p:nvSpPr>
          <p:cNvPr id="3" name="Content Placeholder 2"/>
          <p:cNvSpPr>
            <a:spLocks noGrp="1"/>
          </p:cNvSpPr>
          <p:nvPr>
            <p:ph idx="1"/>
          </p:nvPr>
        </p:nvSpPr>
        <p:spPr>
          <a:xfrm>
            <a:off x="250825" y="764704"/>
            <a:ext cx="8642350" cy="5400600"/>
          </a:xfrm>
        </p:spPr>
        <p:txBody>
          <a:bodyPr/>
          <a:lstStyle/>
          <a:p>
            <a:r>
              <a:rPr lang="en-GB" b="1" dirty="0"/>
              <a:t>Radiograph Interpretation </a:t>
            </a:r>
            <a:r>
              <a:rPr lang="en-GB" b="1" dirty="0" smtClean="0"/>
              <a:t>– Welds</a:t>
            </a:r>
          </a:p>
          <a:p>
            <a:pPr marL="0" indent="0">
              <a:buNone/>
            </a:pPr>
            <a:r>
              <a:rPr lang="en-GB" dirty="0" smtClean="0"/>
              <a:t>In </a:t>
            </a:r>
            <a:r>
              <a:rPr lang="en-GB" dirty="0"/>
              <a:t>addition to producing high quality radiographs, the radiographer must also be skilled in radiographic interpretation. Interpretation of radiographs takes place in three basic steps: (1) </a:t>
            </a:r>
            <a:r>
              <a:rPr lang="en-GB" dirty="0" smtClean="0"/>
              <a:t>detection</a:t>
            </a:r>
          </a:p>
          <a:p>
            <a:pPr marL="0" indent="0">
              <a:buNone/>
            </a:pPr>
            <a:r>
              <a:rPr lang="en-GB" dirty="0" smtClean="0"/>
              <a:t>(</a:t>
            </a:r>
            <a:r>
              <a:rPr lang="en-GB" dirty="0"/>
              <a:t>2) </a:t>
            </a:r>
            <a:r>
              <a:rPr lang="en-GB" dirty="0" smtClean="0"/>
              <a:t>Interpretation</a:t>
            </a:r>
          </a:p>
          <a:p>
            <a:pPr marL="0" indent="0">
              <a:buNone/>
            </a:pPr>
            <a:r>
              <a:rPr lang="en-GB" dirty="0" smtClean="0"/>
              <a:t>(</a:t>
            </a:r>
            <a:r>
              <a:rPr lang="en-GB" dirty="0"/>
              <a:t>3) evaluation. </a:t>
            </a:r>
            <a:endParaRPr lang="en-GB" dirty="0" smtClean="0"/>
          </a:p>
          <a:p>
            <a:pPr marL="0" indent="0">
              <a:buNone/>
            </a:pPr>
            <a:r>
              <a:rPr lang="en-GB" dirty="0" smtClean="0"/>
              <a:t>All </a:t>
            </a:r>
            <a:r>
              <a:rPr lang="en-GB" dirty="0"/>
              <a:t>of these steps make use of the radiographer's visual acuity. Visual acuity is the ability to resolve a spatial pattern in an image. The ability of an individual to detect discontinuities in radiography is also affected by the lighting condition in the place of viewing, and the experience level for recognizing various features in the </a:t>
            </a:r>
            <a:r>
              <a:rPr lang="en-GB" dirty="0" smtClean="0"/>
              <a:t>image</a:t>
            </a:r>
          </a:p>
          <a:p>
            <a:pPr marL="0" indent="0">
              <a:buNone/>
            </a:pPr>
            <a:endParaRPr lang="en-GB" dirty="0" smtClean="0"/>
          </a:p>
          <a:p>
            <a:endParaRPr lang="en-GB" dirty="0"/>
          </a:p>
        </p:txBody>
      </p:sp>
      <p:sp>
        <p:nvSpPr>
          <p:cNvPr id="4" name="Text Placeholder 3"/>
          <p:cNvSpPr>
            <a:spLocks noGrp="1"/>
          </p:cNvSpPr>
          <p:nvPr>
            <p:ph type="body" sz="quarter" idx="17"/>
          </p:nvPr>
        </p:nvSpPr>
        <p:spPr/>
        <p:txBody>
          <a:bodyPr/>
          <a:lstStyle/>
          <a:p>
            <a:endParaRPr lang="en-GB" dirty="0"/>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89</a:t>
            </a:fld>
            <a:endParaRPr lang="fi-FI" dirty="0" smtClean="0"/>
          </a:p>
        </p:txBody>
      </p:sp>
    </p:spTree>
    <p:extLst>
      <p:ext uri="{BB962C8B-B14F-4D97-AF65-F5344CB8AC3E}">
        <p14:creationId xmlns:p14="http://schemas.microsoft.com/office/powerpoint/2010/main" val="10302793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70310" cy="623793"/>
          </a:xfrm>
        </p:spPr>
        <p:txBody>
          <a:bodyPr/>
          <a:lstStyle/>
          <a:p>
            <a:r>
              <a:rPr lang="en-US" dirty="0" smtClean="0"/>
              <a:t>Types of Welds (2)</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692696"/>
            <a:ext cx="8032290" cy="5502435"/>
          </a:xfrm>
        </p:spPr>
      </p:pic>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a:t>
            </a:fld>
            <a:endParaRPr lang="fi-FI" dirty="0" smtClean="0"/>
          </a:p>
        </p:txBody>
      </p:sp>
    </p:spTree>
    <p:extLst>
      <p:ext uri="{BB962C8B-B14F-4D97-AF65-F5344CB8AC3E}">
        <p14:creationId xmlns:p14="http://schemas.microsoft.com/office/powerpoint/2010/main" val="25213451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7183" cy="623793"/>
          </a:xfrm>
        </p:spPr>
        <p:txBody>
          <a:bodyPr/>
          <a:lstStyle/>
          <a:p>
            <a:r>
              <a:rPr lang="en-US" i="1" dirty="0"/>
              <a:t>NDT – Radiographic </a:t>
            </a:r>
            <a:r>
              <a:rPr lang="en-US" i="1" dirty="0" smtClean="0"/>
              <a:t>Examination (6)</a:t>
            </a:r>
            <a:endParaRPr lang="en-GB" dirty="0"/>
          </a:p>
        </p:txBody>
      </p:sp>
      <p:sp>
        <p:nvSpPr>
          <p:cNvPr id="3" name="Content Placeholder 2"/>
          <p:cNvSpPr>
            <a:spLocks noGrp="1"/>
          </p:cNvSpPr>
          <p:nvPr>
            <p:ph idx="1"/>
          </p:nvPr>
        </p:nvSpPr>
        <p:spPr/>
        <p:txBody>
          <a:bodyPr/>
          <a:lstStyle/>
          <a:p>
            <a:pPr marL="0" indent="0">
              <a:buNone/>
            </a:pPr>
            <a:endParaRPr lang="en-GB" dirty="0"/>
          </a:p>
          <a:p>
            <a:pPr marL="0" indent="465138">
              <a:buNone/>
            </a:pPr>
            <a:r>
              <a:rPr lang="en-GB" b="1" dirty="0"/>
              <a:t>Discontinuities</a:t>
            </a:r>
            <a:endParaRPr lang="en-GB" dirty="0"/>
          </a:p>
          <a:p>
            <a:pPr marL="174625" indent="0">
              <a:buNone/>
            </a:pPr>
            <a:r>
              <a:rPr lang="en-GB" dirty="0"/>
              <a:t>Discontinuities are interruptions in the typical structure of a material. These interruptions may occur in the base metal, weld material or "heat affected" zones. Discontinuities, which do not meet the requirements of the codes or specifications used to invoke and control an inspection, are referred to as defects.</a:t>
            </a: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90</a:t>
            </a:fld>
            <a:endParaRPr lang="fi-FI" dirty="0" smtClean="0"/>
          </a:p>
        </p:txBody>
      </p:sp>
    </p:spTree>
    <p:extLst>
      <p:ext uri="{BB962C8B-B14F-4D97-AF65-F5344CB8AC3E}">
        <p14:creationId xmlns:p14="http://schemas.microsoft.com/office/powerpoint/2010/main" val="11047777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7183" cy="623793"/>
          </a:xfrm>
        </p:spPr>
        <p:txBody>
          <a:bodyPr/>
          <a:lstStyle/>
          <a:p>
            <a:r>
              <a:rPr lang="en-US" i="1" dirty="0"/>
              <a:t>NDT – Radiographic </a:t>
            </a:r>
            <a:r>
              <a:rPr lang="en-US" i="1" dirty="0" smtClean="0"/>
              <a:t>Examination (7)</a:t>
            </a:r>
            <a:endParaRPr lang="en-GB" dirty="0"/>
          </a:p>
        </p:txBody>
      </p:sp>
      <p:sp>
        <p:nvSpPr>
          <p:cNvPr id="3" name="Content Placeholder 2"/>
          <p:cNvSpPr>
            <a:spLocks noGrp="1"/>
          </p:cNvSpPr>
          <p:nvPr>
            <p:ph idx="1"/>
          </p:nvPr>
        </p:nvSpPr>
        <p:spPr>
          <a:xfrm>
            <a:off x="251520" y="692696"/>
            <a:ext cx="8642350" cy="4608512"/>
          </a:xfrm>
        </p:spPr>
        <p:txBody>
          <a:bodyPr/>
          <a:lstStyle/>
          <a:p>
            <a:r>
              <a:rPr lang="en-GB" sz="2000" b="1" dirty="0">
                <a:solidFill>
                  <a:srgbClr val="000000"/>
                </a:solidFill>
              </a:rPr>
              <a:t>Porosity </a:t>
            </a:r>
            <a:r>
              <a:rPr lang="en-GB" sz="2000" dirty="0">
                <a:solidFill>
                  <a:srgbClr val="000000"/>
                </a:solidFill>
              </a:rPr>
              <a:t>is the result of gas entrapment in the solidifying metal. Porosity can take many shapes on a radiograph but often appears as dark round or irregular spots or specks appearing singularly, in clusters, or in rows. Sometimes, porosity is elongated and may appear to have a tail. This is the result of gas attempting to escape while the metal is still in a liquid state and is called wormhole porosity. All porosity is a void in the material and it will have a higher radiographic density than the surrounding area.</a:t>
            </a:r>
          </a:p>
          <a:p>
            <a:pPr marL="0" indent="0">
              <a:buNone/>
            </a:pPr>
            <a:endParaRPr lang="en-GB" dirty="0">
              <a:solidFill>
                <a:srgbClr val="000000"/>
              </a:solidFill>
            </a:endParaRPr>
          </a:p>
          <a:p>
            <a:endParaRPr lang="en-GB" dirty="0"/>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91</a:t>
            </a:fld>
            <a:endParaRPr lang="fi-FI"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96952"/>
            <a:ext cx="7992888" cy="271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981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7183" cy="623793"/>
          </a:xfrm>
        </p:spPr>
        <p:txBody>
          <a:bodyPr/>
          <a:lstStyle/>
          <a:p>
            <a:r>
              <a:rPr lang="en-US" i="1" dirty="0"/>
              <a:t>NDT – Radiographic </a:t>
            </a:r>
            <a:r>
              <a:rPr lang="en-US" i="1" dirty="0" smtClean="0"/>
              <a:t>Examination (8)</a:t>
            </a:r>
            <a:endParaRPr lang="en-GB" dirty="0"/>
          </a:p>
        </p:txBody>
      </p:sp>
      <p:sp>
        <p:nvSpPr>
          <p:cNvPr id="3" name="Content Placeholder 2"/>
          <p:cNvSpPr>
            <a:spLocks noGrp="1"/>
          </p:cNvSpPr>
          <p:nvPr>
            <p:ph idx="1"/>
          </p:nvPr>
        </p:nvSpPr>
        <p:spPr>
          <a:xfrm>
            <a:off x="250825" y="1052514"/>
            <a:ext cx="8642350" cy="1728414"/>
          </a:xfrm>
        </p:spPr>
        <p:txBody>
          <a:bodyPr/>
          <a:lstStyle/>
          <a:p>
            <a:r>
              <a:rPr lang="en-GB" sz="2000" b="1" dirty="0"/>
              <a:t>Cluster porosity</a:t>
            </a:r>
            <a:r>
              <a:rPr lang="en-GB" sz="2000" dirty="0"/>
              <a:t> is caused when flux coated electrodes are contaminated with moisture. The moisture turns into a gas when heated and becomes trapped in the weld during the welding process. Cluster porosity appear just like regular porosity in the radiograph but the indications will be grouped close together.</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92</a:t>
            </a:fld>
            <a:endParaRPr lang="fi-FI"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780928"/>
            <a:ext cx="79531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6539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7183" cy="623793"/>
          </a:xfrm>
        </p:spPr>
        <p:txBody>
          <a:bodyPr/>
          <a:lstStyle/>
          <a:p>
            <a:r>
              <a:rPr lang="en-US" i="1" dirty="0"/>
              <a:t>NDT – Radiographic </a:t>
            </a:r>
            <a:r>
              <a:rPr lang="en-US" i="1" dirty="0" smtClean="0"/>
              <a:t>Examination (9)</a:t>
            </a:r>
            <a:endParaRPr lang="en-GB" dirty="0"/>
          </a:p>
        </p:txBody>
      </p:sp>
      <p:sp>
        <p:nvSpPr>
          <p:cNvPr id="3" name="Content Placeholder 2"/>
          <p:cNvSpPr>
            <a:spLocks noGrp="1"/>
          </p:cNvSpPr>
          <p:nvPr>
            <p:ph idx="1"/>
          </p:nvPr>
        </p:nvSpPr>
        <p:spPr>
          <a:xfrm>
            <a:off x="250825" y="1052514"/>
            <a:ext cx="8642350" cy="1584398"/>
          </a:xfrm>
        </p:spPr>
        <p:txBody>
          <a:bodyPr/>
          <a:lstStyle/>
          <a:p>
            <a:r>
              <a:rPr lang="en-GB" b="1" dirty="0"/>
              <a:t>Slag inclusions</a:t>
            </a:r>
            <a:r>
              <a:rPr lang="en-GB" dirty="0"/>
              <a:t> are </a:t>
            </a:r>
            <a:r>
              <a:rPr lang="en-GB" dirty="0" smtClean="0"/>
              <a:t>non-metallic </a:t>
            </a:r>
            <a:r>
              <a:rPr lang="en-GB" dirty="0"/>
              <a:t>solid material entrapped in weld metal or between weld and base metal. In a radiograph, dark, jagged asymmetrical shapes within the weld or along the weld joint areas are indicative of slag inclusions.</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93</a:t>
            </a:fld>
            <a:endParaRPr lang="fi-FI"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1" y="2924944"/>
            <a:ext cx="774459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3652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(10)</a:t>
            </a:r>
            <a:endParaRPr lang="en-GB" dirty="0"/>
          </a:p>
        </p:txBody>
      </p:sp>
      <p:sp>
        <p:nvSpPr>
          <p:cNvPr id="3" name="Content Placeholder 2"/>
          <p:cNvSpPr>
            <a:spLocks noGrp="1"/>
          </p:cNvSpPr>
          <p:nvPr>
            <p:ph idx="1"/>
          </p:nvPr>
        </p:nvSpPr>
        <p:spPr>
          <a:xfrm>
            <a:off x="250825" y="1052514"/>
            <a:ext cx="8642350" cy="1872430"/>
          </a:xfrm>
        </p:spPr>
        <p:txBody>
          <a:bodyPr/>
          <a:lstStyle/>
          <a:p>
            <a:r>
              <a:rPr lang="en-GB" sz="2000" b="1" dirty="0"/>
              <a:t>Incomplete penetration (IP) or lack of penetration (LOP)</a:t>
            </a:r>
            <a:r>
              <a:rPr lang="en-GB" sz="2000" dirty="0"/>
              <a:t> occurs when the weld metal fails to penetrate the joint. It is one of the most objectionable weld discontinuities. Lack of penetration allows a natural stress riser from which a crack may propagate. The appearance on a radiograph is a dark area with well-defined, straight edges that follows the land or root face down the </a:t>
            </a:r>
            <a:r>
              <a:rPr lang="en-GB" sz="2000" dirty="0" smtClean="0"/>
              <a:t>centre </a:t>
            </a:r>
            <a:r>
              <a:rPr lang="en-GB" sz="2000" dirty="0"/>
              <a:t>of the weldment.</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94</a:t>
            </a:fld>
            <a:endParaRPr lang="fi-FI"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068960"/>
            <a:ext cx="820891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3937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45878" cy="623793"/>
          </a:xfrm>
        </p:spPr>
        <p:txBody>
          <a:bodyPr/>
          <a:lstStyle/>
          <a:p>
            <a:r>
              <a:rPr lang="en-US" i="1" dirty="0"/>
              <a:t>NDT – Radiographic </a:t>
            </a:r>
            <a:r>
              <a:rPr lang="en-US" i="1" dirty="0" smtClean="0"/>
              <a:t>Examination (11)</a:t>
            </a:r>
            <a:endParaRPr lang="en-GB" dirty="0"/>
          </a:p>
        </p:txBody>
      </p:sp>
      <p:sp>
        <p:nvSpPr>
          <p:cNvPr id="3" name="Content Placeholder 2"/>
          <p:cNvSpPr>
            <a:spLocks noGrp="1"/>
          </p:cNvSpPr>
          <p:nvPr>
            <p:ph idx="1"/>
          </p:nvPr>
        </p:nvSpPr>
        <p:spPr>
          <a:xfrm>
            <a:off x="250825" y="1052514"/>
            <a:ext cx="8642350" cy="1872430"/>
          </a:xfrm>
        </p:spPr>
        <p:txBody>
          <a:bodyPr/>
          <a:lstStyle/>
          <a:p>
            <a:r>
              <a:rPr lang="en-GB" b="1" dirty="0"/>
              <a:t>Incomplete fusion</a:t>
            </a:r>
            <a:r>
              <a:rPr lang="en-GB" dirty="0"/>
              <a:t> is a condition where the weld filler metal does not properly fuse with the base metal. Appearance on radiograph: usually appears as a dark line or lines oriented in the direction of the weld seam along the weld preparation or joining area.</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95</a:t>
            </a:fld>
            <a:endParaRPr lang="fi-FI"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068960"/>
            <a:ext cx="817485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7160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(12)</a:t>
            </a:r>
            <a:endParaRPr lang="en-GB" dirty="0"/>
          </a:p>
        </p:txBody>
      </p:sp>
      <p:sp>
        <p:nvSpPr>
          <p:cNvPr id="3" name="Content Placeholder 2"/>
          <p:cNvSpPr>
            <a:spLocks noGrp="1"/>
          </p:cNvSpPr>
          <p:nvPr>
            <p:ph idx="1"/>
          </p:nvPr>
        </p:nvSpPr>
        <p:spPr>
          <a:xfrm>
            <a:off x="250825" y="1052514"/>
            <a:ext cx="8642350" cy="1944438"/>
          </a:xfrm>
        </p:spPr>
        <p:txBody>
          <a:bodyPr/>
          <a:lstStyle/>
          <a:p>
            <a:r>
              <a:rPr lang="en-GB" b="1" dirty="0"/>
              <a:t>Internal or root undercut</a:t>
            </a:r>
            <a:r>
              <a:rPr lang="en-GB" dirty="0"/>
              <a:t> is an erosion of the base metal next to the root of the weld. In the radiographic image it appears as a dark irregular line offset from the </a:t>
            </a:r>
            <a:r>
              <a:rPr lang="en-GB" dirty="0" smtClean="0"/>
              <a:t>centreline </a:t>
            </a:r>
            <a:r>
              <a:rPr lang="en-GB" dirty="0"/>
              <a:t>of the weldment. Undercutting is not as straight edged as LOP because it does not follow a ground edge.</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96</a:t>
            </a:fld>
            <a:endParaRPr lang="fi-FI"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2996952"/>
            <a:ext cx="802374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442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(13)</a:t>
            </a:r>
            <a:endParaRPr lang="en-GB" dirty="0"/>
          </a:p>
        </p:txBody>
      </p:sp>
      <p:sp>
        <p:nvSpPr>
          <p:cNvPr id="3" name="Content Placeholder 2"/>
          <p:cNvSpPr>
            <a:spLocks noGrp="1"/>
          </p:cNvSpPr>
          <p:nvPr>
            <p:ph idx="1"/>
          </p:nvPr>
        </p:nvSpPr>
        <p:spPr>
          <a:xfrm>
            <a:off x="250825" y="1052514"/>
            <a:ext cx="8642350" cy="1368374"/>
          </a:xfrm>
        </p:spPr>
        <p:txBody>
          <a:bodyPr/>
          <a:lstStyle/>
          <a:p>
            <a:r>
              <a:rPr lang="en-GB" b="1" dirty="0"/>
              <a:t>External or crown undercut</a:t>
            </a:r>
            <a:r>
              <a:rPr lang="en-GB" dirty="0"/>
              <a:t> is an erosion of the base metal next to the crown of the weld. In the radiograph, it appears as a dark irregular line along the outside edge of the weld area.</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97</a:t>
            </a:fld>
            <a:endParaRPr lang="fi-FI"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9" y="2564904"/>
            <a:ext cx="7809138" cy="318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1940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(14)</a:t>
            </a:r>
            <a:endParaRPr lang="en-GB" dirty="0"/>
          </a:p>
        </p:txBody>
      </p:sp>
      <p:sp>
        <p:nvSpPr>
          <p:cNvPr id="3" name="Content Placeholder 2"/>
          <p:cNvSpPr>
            <a:spLocks noGrp="1"/>
          </p:cNvSpPr>
          <p:nvPr>
            <p:ph idx="1"/>
          </p:nvPr>
        </p:nvSpPr>
        <p:spPr>
          <a:xfrm>
            <a:off x="250825" y="1052514"/>
            <a:ext cx="8642350" cy="1944438"/>
          </a:xfrm>
        </p:spPr>
        <p:txBody>
          <a:bodyPr/>
          <a:lstStyle/>
          <a:p>
            <a:r>
              <a:rPr lang="en-GB" sz="2000" b="1" dirty="0"/>
              <a:t>Inadequate weld reinforcement</a:t>
            </a:r>
            <a:r>
              <a:rPr lang="en-GB" sz="2000" dirty="0"/>
              <a:t> is an area of a weld where the thickness of weld metal deposited is less than the thickness of the base material. It is very easy to determine by radiograph if the weld has inadequate reinforcement, because the image density in the area of suspected inadequacy will be higher (darker) than the image density of the surrounding base material.</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98</a:t>
            </a:fld>
            <a:endParaRPr lang="fi-FI"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996952"/>
            <a:ext cx="788055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2750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8705" cy="623793"/>
          </a:xfrm>
        </p:spPr>
        <p:txBody>
          <a:bodyPr/>
          <a:lstStyle/>
          <a:p>
            <a:r>
              <a:rPr lang="en-US" i="1" dirty="0"/>
              <a:t>NDT – Radiographic </a:t>
            </a:r>
            <a:r>
              <a:rPr lang="en-US" i="1" dirty="0" smtClean="0"/>
              <a:t>Examination (15)</a:t>
            </a:r>
            <a:endParaRPr lang="en-GB" dirty="0"/>
          </a:p>
        </p:txBody>
      </p:sp>
      <p:sp>
        <p:nvSpPr>
          <p:cNvPr id="3" name="Content Placeholder 2"/>
          <p:cNvSpPr>
            <a:spLocks noGrp="1"/>
          </p:cNvSpPr>
          <p:nvPr>
            <p:ph idx="1"/>
          </p:nvPr>
        </p:nvSpPr>
        <p:spPr>
          <a:xfrm>
            <a:off x="250825" y="1052514"/>
            <a:ext cx="8642350" cy="1656406"/>
          </a:xfrm>
        </p:spPr>
        <p:txBody>
          <a:bodyPr/>
          <a:lstStyle/>
          <a:p>
            <a:r>
              <a:rPr lang="en-GB" sz="2000" b="1" dirty="0"/>
              <a:t>Excess weld reinforcement</a:t>
            </a:r>
            <a:r>
              <a:rPr lang="en-GB" sz="2000" dirty="0"/>
              <a:t> is an area of a weld that has weld metal added in excess of that specified by engineering drawings and codes. The appearance on a radiograph is a localized, lighter area in the weld. A visual inspection will easily determine if the weld reinforcement is in excess of that specified by the engineering requirements.</a:t>
            </a:r>
          </a:p>
        </p:txBody>
      </p:sp>
      <p:sp>
        <p:nvSpPr>
          <p:cNvPr id="4" name="Text Placeholder 3"/>
          <p:cNvSpPr>
            <a:spLocks noGrp="1"/>
          </p:cNvSpPr>
          <p:nvPr>
            <p:ph type="body" sz="quarter" idx="17"/>
          </p:nvPr>
        </p:nvSpPr>
        <p:spPr/>
        <p:txBody>
          <a:bodyPr/>
          <a:lstStyle/>
          <a:p>
            <a:endParaRPr lang="en-GB"/>
          </a:p>
        </p:txBody>
      </p:sp>
      <p:sp>
        <p:nvSpPr>
          <p:cNvPr id="5" name="Date Placeholder 4"/>
          <p:cNvSpPr>
            <a:spLocks noGrp="1"/>
          </p:cNvSpPr>
          <p:nvPr>
            <p:ph type="dt" sz="half" idx="18"/>
          </p:nvPr>
        </p:nvSpPr>
        <p:spPr/>
        <p:txBody>
          <a:bodyPr/>
          <a:lstStyle/>
          <a:p>
            <a:fld id="{1C7E26C6-CBA4-49E2-A3BF-A47F233D6579}" type="datetime4">
              <a:rPr lang="en-GB" noProof="0" smtClean="0"/>
              <a:pPr/>
              <a:t>01 March 2016</a:t>
            </a:fld>
            <a:endParaRPr lang="fi-FI" noProof="0" dirty="0"/>
          </a:p>
        </p:txBody>
      </p:sp>
      <p:sp>
        <p:nvSpPr>
          <p:cNvPr id="6" name="Footer Placeholder 5"/>
          <p:cNvSpPr>
            <a:spLocks noGrp="1"/>
          </p:cNvSpPr>
          <p:nvPr>
            <p:ph type="ftr" sz="quarter" idx="19"/>
          </p:nvPr>
        </p:nvSpPr>
        <p:spPr/>
        <p:txBody>
          <a:bodyPr/>
          <a:lstStyle/>
          <a:p>
            <a:r>
              <a:rPr lang="fi-FI" noProof="0" smtClean="0"/>
              <a:t>Presentation name / Author</a:t>
            </a:r>
            <a:endParaRPr lang="fi-FI" noProof="0" dirty="0"/>
          </a:p>
        </p:txBody>
      </p:sp>
      <p:sp>
        <p:nvSpPr>
          <p:cNvPr id="7" name="Slide Number Placeholder 6"/>
          <p:cNvSpPr>
            <a:spLocks noGrp="1"/>
          </p:cNvSpPr>
          <p:nvPr>
            <p:ph type="sldNum" sz="quarter" idx="20"/>
          </p:nvPr>
        </p:nvSpPr>
        <p:spPr/>
        <p:txBody>
          <a:bodyPr/>
          <a:lstStyle/>
          <a:p>
            <a:pPr marL="266700" indent="-266700"/>
            <a:fld id="{BD770936-8C33-41FE-9CBD-F97CA55B3AAF}" type="slidenum">
              <a:rPr lang="fi-FI" smtClean="0"/>
              <a:pPr marL="266700" indent="-266700"/>
              <a:t>99</a:t>
            </a:fld>
            <a:endParaRPr lang="fi-FI"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852936"/>
            <a:ext cx="812473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9826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tion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ärtsilä">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36000" rIns="72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Wärtsilä">
      <a:dk1>
        <a:srgbClr val="000000"/>
      </a:dk1>
      <a:lt1>
        <a:srgbClr val="FFFFFF"/>
      </a:lt1>
      <a:dk2>
        <a:srgbClr val="919191"/>
      </a:dk2>
      <a:lt2>
        <a:srgbClr val="D9D9D9"/>
      </a:lt2>
      <a:accent1>
        <a:srgbClr val="FF7300"/>
      </a:accent1>
      <a:accent2>
        <a:srgbClr val="383838"/>
      </a:accent2>
      <a:accent3>
        <a:srgbClr val="737373"/>
      </a:accent3>
      <a:accent4>
        <a:srgbClr val="FF9D4C"/>
      </a:accent4>
      <a:accent5>
        <a:srgbClr val="FFC799"/>
      </a:accent5>
      <a:accent6>
        <a:srgbClr val="0096D1"/>
      </a:accent6>
      <a:hlink>
        <a:srgbClr val="383838"/>
      </a:hlink>
      <a:folHlink>
        <a:srgbClr val="737373"/>
      </a:folHlink>
    </a:clrScheme>
    <a:fontScheme name="Wärtsilä">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ärtsilä">
      <a:dk1>
        <a:srgbClr val="000000"/>
      </a:dk1>
      <a:lt1>
        <a:srgbClr val="FFFFFF"/>
      </a:lt1>
      <a:dk2>
        <a:srgbClr val="919191"/>
      </a:dk2>
      <a:lt2>
        <a:srgbClr val="D9D9D9"/>
      </a:lt2>
      <a:accent1>
        <a:srgbClr val="FF7300"/>
      </a:accent1>
      <a:accent2>
        <a:srgbClr val="383838"/>
      </a:accent2>
      <a:accent3>
        <a:srgbClr val="737373"/>
      </a:accent3>
      <a:accent4>
        <a:srgbClr val="FF9D4C"/>
      </a:accent4>
      <a:accent5>
        <a:srgbClr val="FFC799"/>
      </a:accent5>
      <a:accent6>
        <a:srgbClr val="0096D1"/>
      </a:accent6>
      <a:hlink>
        <a:srgbClr val="383838"/>
      </a:hlink>
      <a:folHlink>
        <a:srgbClr val="737373"/>
      </a:folHlink>
    </a:clrScheme>
    <a:fontScheme name="Wärtsilä">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28C6C9181D5B4684948BCF167EB591" ma:contentTypeVersion="2" ma:contentTypeDescription="Create a new document." ma:contentTypeScope="" ma:versionID="77d262d9d9d89072f1fc6701d62a803a">
  <xsd:schema xmlns:xsd="http://www.w3.org/2001/XMLSchema" xmlns:xs="http://www.w3.org/2001/XMLSchema" xmlns:p="http://schemas.microsoft.com/office/2006/metadata/properties" xmlns:ns1="http://schemas.microsoft.com/sharepoint/v3" xmlns:ns2="59ffd5ad-657f-40bc-8566-84ff20d6204f" targetNamespace="http://schemas.microsoft.com/office/2006/metadata/properties" ma:root="true" ma:fieldsID="0bac9904f44e656c8e95e03790ffaf3e" ns1:_="" ns2:_="">
    <xsd:import namespace="http://schemas.microsoft.com/sharepoint/v3"/>
    <xsd:import namespace="59ffd5ad-657f-40bc-8566-84ff20d6204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ffd5ad-657f-40bc-8566-84ff20d6204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9ffd5ad-657f-40bc-8566-84ff20d6204f">COMPASS-366-157</_dlc_DocId>
    <_dlc_DocIdUrl xmlns="59ffd5ad-657f-40bc-8566-84ff20d6204f">
      <Url>http://compass.wartsila.com/Business_Support/Communications_and_Marketing/Guidelines_and_templates/Templates/_layouts/DocIdRedir.aspx?ID=COMPASS-366-157</Url>
      <Description>COMPASS-366-157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0C905A-E884-4810-81A9-EBB92FA10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ffd5ad-657f-40bc-8566-84ff20d62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798F3A-9AA8-474C-9772-DFB57F429914}">
  <ds:schemaRefs>
    <ds:schemaRef ds:uri="http://schemas.microsoft.com/sharepoint/v3/contenttype/forms"/>
  </ds:schemaRefs>
</ds:datastoreItem>
</file>

<file path=customXml/itemProps3.xml><?xml version="1.0" encoding="utf-8"?>
<ds:datastoreItem xmlns:ds="http://schemas.openxmlformats.org/officeDocument/2006/customXml" ds:itemID="{32739B1A-64AE-4EAD-8149-35F7167DF30E}">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schemas.microsoft.com/sharepoint/v3"/>
    <ds:schemaRef ds:uri="59ffd5ad-657f-40bc-8566-84ff20d6204f"/>
    <ds:schemaRef ds:uri="http://www.w3.org/XML/1998/namespace"/>
    <ds:schemaRef ds:uri="http://purl.org/dc/dcmitype/"/>
  </ds:schemaRefs>
</ds:datastoreItem>
</file>

<file path=customXml/itemProps4.xml><?xml version="1.0" encoding="utf-8"?>
<ds:datastoreItem xmlns:ds="http://schemas.openxmlformats.org/officeDocument/2006/customXml" ds:itemID="{D9A963AC-B809-4598-A522-5D6B616FF6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Presentation1</Template>
  <TotalTime>4066</TotalTime>
  <Words>8299</Words>
  <Application>Microsoft Office PowerPoint</Application>
  <PresentationFormat>On-screen Show (4:3)</PresentationFormat>
  <Paragraphs>946</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Presentation1</vt:lpstr>
      <vt:lpstr>Welding processes in shipbuilding industry</vt:lpstr>
      <vt:lpstr>General</vt:lpstr>
      <vt:lpstr>Advantages over fasteners</vt:lpstr>
      <vt:lpstr>Residual Stresses and Distortion</vt:lpstr>
      <vt:lpstr>Types of Welding</vt:lpstr>
      <vt:lpstr>Welding Standards</vt:lpstr>
      <vt:lpstr>Joint types</vt:lpstr>
      <vt:lpstr>Types of Welds (1)</vt:lpstr>
      <vt:lpstr>Types of Welds (2)</vt:lpstr>
      <vt:lpstr>Types of Welds (3)</vt:lpstr>
      <vt:lpstr>Types of Welds (4)</vt:lpstr>
      <vt:lpstr>Types of Welds (5)</vt:lpstr>
      <vt:lpstr>Types of Welds (6)</vt:lpstr>
      <vt:lpstr>Types of Welds (7)</vt:lpstr>
      <vt:lpstr>Multi-pass weld</vt:lpstr>
      <vt:lpstr>Basic Weld Symbols</vt:lpstr>
      <vt:lpstr>Weld joints</vt:lpstr>
      <vt:lpstr>Weld Symbols</vt:lpstr>
      <vt:lpstr>Welding Positions</vt:lpstr>
      <vt:lpstr>Methods of Welding</vt:lpstr>
      <vt:lpstr>Shielded Metal Arc Welding (SMAW)</vt:lpstr>
      <vt:lpstr>SMAW General View</vt:lpstr>
      <vt:lpstr>SMAW Principles of Operation</vt:lpstr>
      <vt:lpstr>SMAW Principles of Operation</vt:lpstr>
      <vt:lpstr>SMAW Principles of Operation</vt:lpstr>
      <vt:lpstr>SMAW Covered Electrodes</vt:lpstr>
      <vt:lpstr>SMAW Covered Electrodes</vt:lpstr>
      <vt:lpstr>SMAW Arc Shielding</vt:lpstr>
      <vt:lpstr>SMAW Arc Shielding</vt:lpstr>
      <vt:lpstr>SMAW Capabilities and  Limitations </vt:lpstr>
      <vt:lpstr>SMAW Capabilities and Limitation</vt:lpstr>
      <vt:lpstr>Gas Metal Arc Welding (GMAW)  General</vt:lpstr>
      <vt:lpstr>GMAW – General view </vt:lpstr>
      <vt:lpstr>GMAW – Welding torches</vt:lpstr>
      <vt:lpstr>GMAW – Modes of Metal Transfer</vt:lpstr>
      <vt:lpstr>GMAW – Modes of Metal Transfer</vt:lpstr>
      <vt:lpstr>GMAW – Modes of Metal Transfer</vt:lpstr>
      <vt:lpstr>GMAW Pulsed Spray Transfer</vt:lpstr>
      <vt:lpstr>GMAW – Modes of Metal Transfer</vt:lpstr>
      <vt:lpstr>GMAW – Welding Current</vt:lpstr>
      <vt:lpstr>GMAW – Polarity</vt:lpstr>
      <vt:lpstr>GMAW – Electrodes</vt:lpstr>
      <vt:lpstr>GMAW – Flux-cored wires</vt:lpstr>
      <vt:lpstr>GMAW – Shielding Gas</vt:lpstr>
      <vt:lpstr>GMAW – Gas Flow Rate</vt:lpstr>
      <vt:lpstr>GMAW – Advantages and Disadvantages</vt:lpstr>
      <vt:lpstr>Gas Tungsten Arc Welding (GTAW)  General</vt:lpstr>
      <vt:lpstr>GTAW  General</vt:lpstr>
      <vt:lpstr>GTAW  Tungsten Electrodes</vt:lpstr>
      <vt:lpstr>GTAW  Shielding Gases</vt:lpstr>
      <vt:lpstr>GTAW  Welding Current</vt:lpstr>
      <vt:lpstr>GTAW  Applications</vt:lpstr>
      <vt:lpstr>GTAW  Advantages and Disadvantages</vt:lpstr>
      <vt:lpstr>Submerged Arc Welding (SAW)  Principles</vt:lpstr>
      <vt:lpstr>Submerged Arc Welding (SAW)  Principles</vt:lpstr>
      <vt:lpstr>SAW  Operating characteristics</vt:lpstr>
      <vt:lpstr>SAW  Process Variants (Wire)</vt:lpstr>
      <vt:lpstr>SAW  Process Variants (Flux)</vt:lpstr>
      <vt:lpstr>SAW  Process Variants (Flux)</vt:lpstr>
      <vt:lpstr>SAW  Welding current</vt:lpstr>
      <vt:lpstr>SAW  Applications</vt:lpstr>
      <vt:lpstr>SAW  Applications</vt:lpstr>
      <vt:lpstr>SAW  Advantages - Disadvantages</vt:lpstr>
      <vt:lpstr>ElectroSlag Welding (ESW) (1)</vt:lpstr>
      <vt:lpstr>ESW (2)</vt:lpstr>
      <vt:lpstr>ESW (3)</vt:lpstr>
      <vt:lpstr>ElectroGas Welding (EGW)</vt:lpstr>
      <vt:lpstr>EGW (2)</vt:lpstr>
      <vt:lpstr>ElectroGas Welding</vt:lpstr>
      <vt:lpstr>Comparison of Welding processes</vt:lpstr>
      <vt:lpstr>Use of welding processes in shipbuilding </vt:lpstr>
      <vt:lpstr>Defects in Welds</vt:lpstr>
      <vt:lpstr>Defects in Welds</vt:lpstr>
      <vt:lpstr>Defects in Welds</vt:lpstr>
      <vt:lpstr>Defects in Welds</vt:lpstr>
      <vt:lpstr>Defects in Welds</vt:lpstr>
      <vt:lpstr>Defects in Welds</vt:lpstr>
      <vt:lpstr>PowerPoint Presentation</vt:lpstr>
      <vt:lpstr>Non-destructive tests (NDT) </vt:lpstr>
      <vt:lpstr>NDT- Visual inspection</vt:lpstr>
      <vt:lpstr> NDT – Penetrant fluid </vt:lpstr>
      <vt:lpstr>NDT – Penetrant fluid</vt:lpstr>
      <vt:lpstr>NDT – Magnetic particles test </vt:lpstr>
      <vt:lpstr>NDT – Magnetic Tests (2)  </vt:lpstr>
      <vt:lpstr>NDT – Radiographic Examination (1)  </vt:lpstr>
      <vt:lpstr>NDT – Radiographic Examination (2) </vt:lpstr>
      <vt:lpstr>NDT – Radiographic Examination (3) </vt:lpstr>
      <vt:lpstr>NDT – Radiographic Examination (4) </vt:lpstr>
      <vt:lpstr>NDT – Radiographic Examination (5)</vt:lpstr>
      <vt:lpstr>NDT – Radiographic Examination (6)</vt:lpstr>
      <vt:lpstr>NDT – Radiographic Examination (7)</vt:lpstr>
      <vt:lpstr>NDT – Radiographic Examination (8)</vt:lpstr>
      <vt:lpstr>NDT – Radiographic Examination (9)</vt:lpstr>
      <vt:lpstr>NDT – Radiographic Examination (10)</vt:lpstr>
      <vt:lpstr>NDT – Radiographic Examination (11)</vt:lpstr>
      <vt:lpstr>NDT – Radiographic Examination (12)</vt:lpstr>
      <vt:lpstr>NDT – Radiographic Examination (13)</vt:lpstr>
      <vt:lpstr>NDT – Radiographic Examination (14)</vt:lpstr>
      <vt:lpstr>NDT – Radiographic Examination (15)</vt:lpstr>
      <vt:lpstr>NDT – Radiographic Examination (16)</vt:lpstr>
      <vt:lpstr>NDT – Radiographic Examination (17)</vt:lpstr>
      <vt:lpstr> NDT-Ultrasonic Testing (1)</vt:lpstr>
      <vt:lpstr>NDT-Ultrasonic Testing (2)</vt:lpstr>
      <vt:lpstr>NDT-Ultrasonic Testing (3)</vt:lpstr>
      <vt:lpstr>NDT-Ultrasonic Testing (4)</vt:lpstr>
      <vt:lpstr>Non-Destructive Tests - Comparisons</vt:lpstr>
      <vt:lpstr>Non-Destructive Tests</vt:lpstr>
      <vt:lpstr>Weld Calculation</vt:lpstr>
      <vt:lpstr>Weld Calculation</vt:lpstr>
      <vt:lpstr>Weld Calculation</vt:lpstr>
      <vt:lpstr>Weld calculation</vt:lpstr>
      <vt:lpstr>Weld Calculation</vt:lpstr>
      <vt:lpstr>Weld Calculation</vt:lpstr>
      <vt:lpstr>Weld Calculation</vt:lpstr>
      <vt:lpstr>Glossary</vt:lpstr>
      <vt:lpstr>Glossary</vt:lpstr>
      <vt:lpstr>Glossary</vt:lpstr>
      <vt:lpstr>Glossary</vt:lpstr>
      <vt:lpstr>Glossary</vt:lpstr>
    </vt:vector>
  </TitlesOfParts>
  <Manager>Wärtsilä Corporation</Manage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Costas</cp:lastModifiedBy>
  <cp:revision>212</cp:revision>
  <dcterms:created xsi:type="dcterms:W3CDTF">2015-09-10T13:34:49Z</dcterms:created>
  <dcterms:modified xsi:type="dcterms:W3CDTF">2016-03-01T08:55:39Z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0x0101009D28C6C9181D5B4684948BCF167EB591</vt:lpwstr>
  </property>
  <property fmtid="{D5CDD505-2E9C-101B-9397-08002B2CF9AE}" pid="3" name="_dlc_DocIdItemGuid">
    <vt:lpwstr>f7976ed4-3278-4f4c-9fc8-3ad167aabbde</vt:lpwstr>
  </property>
</Properties>
</file>