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3" r:id="rId6"/>
    <p:sldId id="262" r:id="rId7"/>
    <p:sldId id="269" r:id="rId8"/>
    <p:sldId id="270" r:id="rId9"/>
    <p:sldId id="271" r:id="rId10"/>
    <p:sldId id="264" r:id="rId11"/>
    <p:sldId id="265" r:id="rId12"/>
    <p:sldId id="266" r:id="rId13"/>
    <p:sldId id="276" r:id="rId14"/>
    <p:sldId id="277" r:id="rId15"/>
    <p:sldId id="278" r:id="rId16"/>
    <p:sldId id="267" r:id="rId17"/>
    <p:sldId id="279" r:id="rId18"/>
    <p:sldId id="280" r:id="rId19"/>
    <p:sldId id="281" r:id="rId20"/>
    <p:sldId id="282" r:id="rId21"/>
    <p:sldId id="283" r:id="rId22"/>
    <p:sldId id="268" r:id="rId23"/>
    <p:sldId id="284" r:id="rId2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269EE-458A-473B-8904-7CBA0E6F510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8CFCA-27EB-49B6-BB7B-16BF74C4BE2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210873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9181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61881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- Ορθογώνιο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Ορθογώνιο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Ισοσκελές τρίγωνο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4 - Ευθεία γραμμή σύνδεσης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3A84C0-1AF7-47A9-91B7-E8D13689D743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29D260-F838-436D-B4E5-B339C711000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Ευθεία γραμμή σύνδεσης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Ευθεία γραμμή σύνδεσης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Ισοσκελές τρίγωνο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reativecommons.org/licenses/by-sa/3.0/deed.en" TargetMode="External"/><Relationship Id="rId5" Type="http://schemas.openxmlformats.org/officeDocument/2006/relationships/hyperlink" Target="http://commons.wikimedia.org/wiki/User:Dz" TargetMode="External"/><Relationship Id="rId4" Type="http://schemas.openxmlformats.org/officeDocument/2006/relationships/hyperlink" Target="http://commons.wikimedia.org/wiki/File:Comparison_knock_nevis_with_other_large_buildings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/2.0/" TargetMode="External"/><Relationship Id="rId5" Type="http://schemas.openxmlformats.org/officeDocument/2006/relationships/hyperlink" Target="http://www.flickr.com/photos/martin_nikolaj/" TargetMode="External"/><Relationship Id="rId4" Type="http://schemas.openxmlformats.org/officeDocument/2006/relationships/hyperlink" Target="http://www.flickr.com/photos/martin_nikolaj/5137435308/in/photostrea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030B21E-D736-4FAB-B28E-1574ACADA3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0070" y="3886199"/>
            <a:ext cx="7760447" cy="739589"/>
          </a:xfrm>
        </p:spPr>
        <p:txBody>
          <a:bodyPr>
            <a:normAutofit/>
          </a:bodyPr>
          <a:lstStyle/>
          <a:p>
            <a:r>
              <a:rPr lang="el-GR" dirty="0" smtClean="0"/>
              <a:t>Βασικές αρχές δομικής σχεδίασης πλοίου</a:t>
            </a:r>
            <a:endParaRPr lang="el-GR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6419816-6E29-4E54-B755-F944BEC025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Α. Θεοδουλίδης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61560"/>
          <a:stretch>
            <a:fillRect/>
          </a:stretch>
        </p:blipFill>
        <p:spPr bwMode="auto">
          <a:xfrm>
            <a:off x="295834" y="197222"/>
            <a:ext cx="1102660" cy="128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TextBox"/>
          <p:cNvSpPr txBox="1"/>
          <p:nvPr/>
        </p:nvSpPr>
        <p:spPr>
          <a:xfrm>
            <a:off x="2106706" y="304799"/>
            <a:ext cx="6266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ΣΧΟΛΗ ΤΕΧΝΟΛΟΓΙΚΩΝ ΕΦΑΡΜΟΓΩΝ</a:t>
            </a:r>
          </a:p>
          <a:p>
            <a:r>
              <a:rPr lang="el-GR" sz="2400" dirty="0" smtClean="0"/>
              <a:t>ΤΜΗΜΑ ΝΑΥΠΗΓΩΝ ΜΗΧΑΝΙΚΩΝ Τ.Ε.</a:t>
            </a:r>
          </a:p>
          <a:p>
            <a:r>
              <a:rPr lang="el-GR" sz="2400" dirty="0" smtClean="0"/>
              <a:t>ΜΕΤΑΠΤΥΧΙΑΚΟ ΠΡΟΓΡΑΜΜΑ ΣΠΟΥΔΩΝ</a:t>
            </a:r>
            <a:endParaRPr lang="el-GR" sz="2400" dirty="0"/>
          </a:p>
        </p:txBody>
      </p:sp>
    </p:spTree>
    <p:extLst>
      <p:ext uri="{BB962C8B-B14F-4D97-AF65-F5344CB8AC3E}">
        <p14:creationId xmlns="" xmlns:p14="http://schemas.microsoft.com/office/powerpoint/2010/main" val="34934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0263F1-77C3-4BDB-88B2-0EE793F8F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Φάσεις σχεδιασμού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6133FA-4340-4FCC-989F-1AE1DD7B68E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Αρχικός Σχεδιασμός</a:t>
            </a:r>
          </a:p>
          <a:p>
            <a:pPr marL="358775" lvl="1" indent="7938" algn="just">
              <a:buNone/>
            </a:pPr>
            <a:r>
              <a:rPr lang="el-GR" dirty="0"/>
              <a:t>Περιλαμβάνει τον προσδιορισμό των </a:t>
            </a:r>
            <a:r>
              <a:rPr lang="el-GR" dirty="0" smtClean="0"/>
              <a:t>κυρίων </a:t>
            </a:r>
            <a:r>
              <a:rPr lang="el-GR" dirty="0"/>
              <a:t>διαστάσεων </a:t>
            </a:r>
            <a:r>
              <a:rPr lang="el-GR" dirty="0" smtClean="0"/>
              <a:t>και </a:t>
            </a:r>
            <a:r>
              <a:rPr lang="el-GR" dirty="0"/>
              <a:t>βασικών παραμέτρων κατασκευαστικής σχεδίασης οι οποίες επηρεάζουν την επιμέρους κατασκευαστική σχεδίαση π.χ. Ισαπόσταση νομέων, διαστάσεις πρωτευόντων στοιχείων </a:t>
            </a:r>
          </a:p>
          <a:p>
            <a:pPr lvl="1"/>
            <a:endParaRPr lang="el-GR" dirty="0"/>
          </a:p>
          <a:p>
            <a:r>
              <a:rPr lang="el-GR" dirty="0"/>
              <a:t>Λεπτομερής Σχεδιασμός</a:t>
            </a:r>
          </a:p>
          <a:p>
            <a:pPr marL="358775" lvl="1" indent="7938" algn="just">
              <a:buNone/>
            </a:pPr>
            <a:r>
              <a:rPr lang="el-GR" dirty="0"/>
              <a:t>Προσδιορίζονται με βάση τις παραμέτρους που προσδιορίσθηκαν </a:t>
            </a:r>
            <a:r>
              <a:rPr lang="el-GR" dirty="0" smtClean="0"/>
              <a:t>στον </a:t>
            </a:r>
            <a:r>
              <a:rPr lang="el-GR" dirty="0"/>
              <a:t>αρχικό σχεδιασμό οι διαστάσεις των δευτερεόντων ενισχυτικών (τοπική αντοχή)</a:t>
            </a:r>
          </a:p>
        </p:txBody>
      </p:sp>
    </p:spTree>
    <p:extLst>
      <p:ext uri="{BB962C8B-B14F-4D97-AF65-F5344CB8AC3E}">
        <p14:creationId xmlns="" xmlns:p14="http://schemas.microsoft.com/office/powerpoint/2010/main" val="2399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CDA363-EC1B-46C8-98D9-0D31A65EA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ΙΜΟ και </a:t>
            </a:r>
            <a:r>
              <a:rPr lang="en-US" dirty="0"/>
              <a:t>IACS</a:t>
            </a:r>
            <a:endParaRPr lang="el-GR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7F955D4-CCDA-4BFA-BAAB-5E20C3D6E6A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484" y="1552617"/>
            <a:ext cx="3629025" cy="7905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4B6D331D-5B6E-4042-B7E4-45A78B4F58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65266" y="1580631"/>
            <a:ext cx="3086100" cy="10572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33A6202-1D71-4561-9FF8-AFF44D516B4C}"/>
              </a:ext>
            </a:extLst>
          </p:cNvPr>
          <p:cNvSpPr txBox="1"/>
          <p:nvPr/>
        </p:nvSpPr>
        <p:spPr>
          <a:xfrm>
            <a:off x="471297" y="2381749"/>
            <a:ext cx="381739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International Conventions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SOLAS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MARPOL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BWM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ITC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STCW, etc.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International Codes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ISM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ISPS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IBC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IGC, etc.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Resolutions (Assembly, MSC, MEPC)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Circulars</a:t>
            </a:r>
          </a:p>
          <a:p>
            <a:endParaRPr lang="en-US" dirty="0"/>
          </a:p>
          <a:p>
            <a:endParaRPr lang="el-GR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7D504308-9457-40C7-8CAC-5934D3E49C47}"/>
              </a:ext>
            </a:extLst>
          </p:cNvPr>
          <p:cNvSpPr txBox="1"/>
          <p:nvPr/>
        </p:nvSpPr>
        <p:spPr>
          <a:xfrm>
            <a:off x="7501672" y="2744829"/>
            <a:ext cx="38173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Unified Requirements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Unified Recommendations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Unified Interpretations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Common Structural Rules for Bulk Carriers and Oil Tankers</a:t>
            </a:r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10160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2791EC-0A34-41B6-9CA6-18AEF1249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Based Standards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24C81C7-681E-47CF-8980-EF82B006B3A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1736934"/>
            <a:ext cx="10515600" cy="3035133"/>
          </a:xfrm>
        </p:spPr>
        <p:txBody>
          <a:bodyPr>
            <a:noAutofit/>
          </a:bodyPr>
          <a:lstStyle/>
          <a:p>
            <a:r>
              <a:rPr lang="el-GR" sz="2400" dirty="0"/>
              <a:t>Αποτελούν ένα σύνολο απαιτήσεων σε υψηλό επίπεδο οι οποίες πρέπει να ικανοποιούνται μέσω των αντίστοιχων κανονισμών</a:t>
            </a:r>
          </a:p>
          <a:p>
            <a:r>
              <a:rPr lang="el-GR" sz="2400" dirty="0"/>
              <a:t>Καθορίζουν βασικές παραμέτρους σχεδίασης</a:t>
            </a:r>
          </a:p>
          <a:p>
            <a:r>
              <a:rPr lang="el-GR" sz="2400" dirty="0"/>
              <a:t>Βοηθούν στην ανάπτυξη «νέων ορθολογικών σχεδιασμών» σε αντίθεση με τους κλασσικούς περιγραφικούς</a:t>
            </a:r>
            <a:r>
              <a:rPr lang="en-US" sz="2400" dirty="0"/>
              <a:t> (prescriptive)</a:t>
            </a:r>
            <a:r>
              <a:rPr lang="el-GR" sz="2400" dirty="0"/>
              <a:t>κανονισμούς η οποίοι αναπαράγουν υπάρχοντες σχεδιασμούς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Η όλη προσέγγιση «προέρχεται» από την επιστημονική περιοχή της «Κατασκευαστικής Αξιοπιστίας» (</a:t>
            </a:r>
            <a:r>
              <a:rPr lang="en-US" sz="2400" dirty="0" smtClean="0"/>
              <a:t>Structural Reliability Analysis</a:t>
            </a:r>
            <a:r>
              <a:rPr lang="el-GR" sz="2400" dirty="0" smtClean="0"/>
              <a:t>) και χρησιμοποιεί μεθοδολογίες εκτίμησης κινδύνου (</a:t>
            </a:r>
            <a:r>
              <a:rPr lang="en-US" sz="2400" dirty="0" smtClean="0"/>
              <a:t>risk assessment).</a:t>
            </a:r>
            <a:endParaRPr lang="el-GR" sz="240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5702E82-59A5-40DB-B932-3C7FB6E7990A}"/>
              </a:ext>
            </a:extLst>
          </p:cNvPr>
          <p:cNvSpPr txBox="1"/>
          <p:nvPr/>
        </p:nvSpPr>
        <p:spPr>
          <a:xfrm>
            <a:off x="856130" y="5611435"/>
            <a:ext cx="1051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Goal Based </a:t>
            </a:r>
            <a:r>
              <a:rPr lang="el-GR" u="sng" dirty="0"/>
              <a:t>απαίτηση</a:t>
            </a:r>
            <a:r>
              <a:rPr lang="el-GR" dirty="0"/>
              <a:t>: ΟΙ άνθρωποι θα πρέπει να προστατεύονται από την πτώση σε απόκρημνους βράχους.  </a:t>
            </a:r>
          </a:p>
          <a:p>
            <a:endParaRPr lang="el-GR" dirty="0"/>
          </a:p>
          <a:p>
            <a:r>
              <a:rPr lang="el-GR" u="sng" dirty="0"/>
              <a:t>Περιγραφική απαίτηση</a:t>
            </a:r>
            <a:r>
              <a:rPr lang="el-GR" dirty="0"/>
              <a:t>: Όλοι οι απόκρημνοι βράχοι θα πρέπει να έχουν περιμετρικά κάγκελα ύψους 1 μ. </a:t>
            </a:r>
          </a:p>
        </p:txBody>
      </p:sp>
    </p:spTree>
    <p:extLst>
      <p:ext uri="{BB962C8B-B14F-4D97-AF65-F5344CB8AC3E}">
        <p14:creationId xmlns="" xmlns:p14="http://schemas.microsoft.com/office/powerpoint/2010/main" val="75674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84E4138-892C-4647-B846-91008EC28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Δομή των </a:t>
            </a:r>
            <a:r>
              <a:rPr lang="en-US" dirty="0"/>
              <a:t>GBS</a:t>
            </a:r>
            <a:endParaRPr lang="el-GR" dirty="0"/>
          </a:p>
        </p:txBody>
      </p:sp>
      <p:grpSp>
        <p:nvGrpSpPr>
          <p:cNvPr id="4" name="Group 37">
            <a:extLst>
              <a:ext uri="{FF2B5EF4-FFF2-40B4-BE49-F238E27FC236}">
                <a16:creationId xmlns="" xmlns:a16="http://schemas.microsoft.com/office/drawing/2014/main" id="{296180B2-2E93-4500-B9B8-6F5C9D6FE148}"/>
              </a:ext>
            </a:extLst>
          </p:cNvPr>
          <p:cNvGrpSpPr>
            <a:grpSpLocks/>
          </p:cNvGrpSpPr>
          <p:nvPr/>
        </p:nvGrpSpPr>
        <p:grpSpPr bwMode="auto">
          <a:xfrm>
            <a:off x="1367589" y="2021305"/>
            <a:ext cx="8915400" cy="4589463"/>
            <a:chOff x="144" y="1152"/>
            <a:chExt cx="5616" cy="2891"/>
          </a:xfrm>
        </p:grpSpPr>
        <p:sp>
          <p:nvSpPr>
            <p:cNvPr id="5" name="AutoShape 5">
              <a:extLst>
                <a:ext uri="{FF2B5EF4-FFF2-40B4-BE49-F238E27FC236}">
                  <a16:creationId xmlns="" xmlns:a16="http://schemas.microsoft.com/office/drawing/2014/main" id="{576095C3-CB7A-4B6A-9E71-2633C5C89AD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1833" y="1722"/>
              <a:ext cx="1588" cy="58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0099">
                <a:alpha val="48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" name="Text Box 6">
              <a:extLst>
                <a:ext uri="{FF2B5EF4-FFF2-40B4-BE49-F238E27FC236}">
                  <a16:creationId xmlns="" xmlns:a16="http://schemas.microsoft.com/office/drawing/2014/main" id="{9FD3DCF6-66B6-47D6-81F9-01114E66B1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" y="1342"/>
              <a:ext cx="7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000">
                  <a:latin typeface="Arial Black" panose="020B0A04020102020204" pitchFamily="34" charset="0"/>
                </a:rPr>
                <a:t>Tier I</a:t>
              </a:r>
            </a:p>
          </p:txBody>
        </p:sp>
        <p:sp>
          <p:nvSpPr>
            <p:cNvPr id="7" name="AutoShape 7">
              <a:extLst>
                <a:ext uri="{FF2B5EF4-FFF2-40B4-BE49-F238E27FC236}">
                  <a16:creationId xmlns="" xmlns:a16="http://schemas.microsoft.com/office/drawing/2014/main" id="{9EBF1AB8-1F8F-4737-98CF-6DB4BF62A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1" y="1152"/>
              <a:ext cx="772" cy="580"/>
            </a:xfrm>
            <a:prstGeom prst="triangle">
              <a:avLst>
                <a:gd name="adj" fmla="val 50000"/>
              </a:avLst>
            </a:prstGeom>
            <a:solidFill>
              <a:srgbClr val="FF0066">
                <a:alpha val="7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8" name="Text Box 8">
              <a:extLst>
                <a:ext uri="{FF2B5EF4-FFF2-40B4-BE49-F238E27FC236}">
                  <a16:creationId xmlns="" xmlns:a16="http://schemas.microsoft.com/office/drawing/2014/main" id="{77131BF1-3E64-4BBE-A56F-B1275AB5B6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7" y="1450"/>
              <a:ext cx="5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1800">
                  <a:solidFill>
                    <a:schemeClr val="bg1"/>
                  </a:solidFill>
                  <a:latin typeface="Arial Black" panose="020B0A04020102020204" pitchFamily="34" charset="0"/>
                </a:rPr>
                <a:t>Goals</a:t>
              </a:r>
            </a:p>
          </p:txBody>
        </p:sp>
        <p:sp>
          <p:nvSpPr>
            <p:cNvPr id="9" name="AutoShape 9">
              <a:extLst>
                <a:ext uri="{FF2B5EF4-FFF2-40B4-BE49-F238E27FC236}">
                  <a16:creationId xmlns="" xmlns:a16="http://schemas.microsoft.com/office/drawing/2014/main" id="{807B242B-059B-4F8D-956B-355723D070C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1431" y="2314"/>
              <a:ext cx="2367" cy="576"/>
            </a:xfrm>
            <a:custGeom>
              <a:avLst/>
              <a:gdLst>
                <a:gd name="G0" fmla="+- 3563 0 0"/>
                <a:gd name="G1" fmla="+- 21600 0 3563"/>
                <a:gd name="G2" fmla="*/ 3563 1 2"/>
                <a:gd name="G3" fmla="+- 21600 0 G2"/>
                <a:gd name="G4" fmla="+/ 3563 21600 2"/>
                <a:gd name="G5" fmla="+/ G1 0 2"/>
                <a:gd name="G6" fmla="*/ 21600 21600 3563"/>
                <a:gd name="G7" fmla="*/ G6 1 2"/>
                <a:gd name="G8" fmla="+- 21600 0 G7"/>
                <a:gd name="G9" fmla="*/ 21600 1 2"/>
                <a:gd name="G10" fmla="+- 3563 0 G9"/>
                <a:gd name="G11" fmla="?: G10 G8 0"/>
                <a:gd name="G12" fmla="?: G10 G7 21600"/>
                <a:gd name="T0" fmla="*/ 19818 w 21600"/>
                <a:gd name="T1" fmla="*/ 10800 h 21600"/>
                <a:gd name="T2" fmla="*/ 10800 w 21600"/>
                <a:gd name="T3" fmla="*/ 21600 h 21600"/>
                <a:gd name="T4" fmla="*/ 1782 w 21600"/>
                <a:gd name="T5" fmla="*/ 10800 h 21600"/>
                <a:gd name="T6" fmla="*/ 10800 w 21600"/>
                <a:gd name="T7" fmla="*/ 0 h 21600"/>
                <a:gd name="T8" fmla="*/ 3582 w 21600"/>
                <a:gd name="T9" fmla="*/ 3582 h 21600"/>
                <a:gd name="T10" fmla="*/ 18018 w 21600"/>
                <a:gd name="T11" fmla="*/ 18018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563" y="21600"/>
                  </a:lnTo>
                  <a:lnTo>
                    <a:pt x="1803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" name="AutoShape 10">
              <a:extLst>
                <a:ext uri="{FF2B5EF4-FFF2-40B4-BE49-F238E27FC236}">
                  <a16:creationId xmlns="" xmlns:a16="http://schemas.microsoft.com/office/drawing/2014/main" id="{EFBF26DC-6555-45F5-8BE8-9FB30152D80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65" y="3466"/>
              <a:ext cx="3924" cy="577"/>
            </a:xfrm>
            <a:custGeom>
              <a:avLst/>
              <a:gdLst>
                <a:gd name="G0" fmla="+- 2103 0 0"/>
                <a:gd name="G1" fmla="+- 21600 0 2103"/>
                <a:gd name="G2" fmla="*/ 2103 1 2"/>
                <a:gd name="G3" fmla="+- 21600 0 G2"/>
                <a:gd name="G4" fmla="+/ 2103 21600 2"/>
                <a:gd name="G5" fmla="+/ G1 0 2"/>
                <a:gd name="G6" fmla="*/ 21600 21600 2103"/>
                <a:gd name="G7" fmla="*/ G6 1 2"/>
                <a:gd name="G8" fmla="+- 21600 0 G7"/>
                <a:gd name="G9" fmla="*/ 21600 1 2"/>
                <a:gd name="G10" fmla="+- 2103 0 G9"/>
                <a:gd name="G11" fmla="?: G10 G8 0"/>
                <a:gd name="G12" fmla="?: G10 G7 21600"/>
                <a:gd name="T0" fmla="*/ 20548 w 21600"/>
                <a:gd name="T1" fmla="*/ 10800 h 21600"/>
                <a:gd name="T2" fmla="*/ 10800 w 21600"/>
                <a:gd name="T3" fmla="*/ 21600 h 21600"/>
                <a:gd name="T4" fmla="*/ 1052 w 21600"/>
                <a:gd name="T5" fmla="*/ 10800 h 21600"/>
                <a:gd name="T6" fmla="*/ 10800 w 21600"/>
                <a:gd name="T7" fmla="*/ 0 h 21600"/>
                <a:gd name="T8" fmla="*/ 2852 w 21600"/>
                <a:gd name="T9" fmla="*/ 2852 h 21600"/>
                <a:gd name="T10" fmla="*/ 18748 w 21600"/>
                <a:gd name="T11" fmla="*/ 18748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103" y="21600"/>
                  </a:lnTo>
                  <a:lnTo>
                    <a:pt x="1949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" name="AutoShape 11">
              <a:extLst>
                <a:ext uri="{FF2B5EF4-FFF2-40B4-BE49-F238E27FC236}">
                  <a16:creationId xmlns="" xmlns:a16="http://schemas.microsoft.com/office/drawing/2014/main" id="{E46F4A5F-82E7-4C0E-8373-0EFFD8CD4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" y="1161"/>
              <a:ext cx="4152" cy="57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0000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2" name="AutoShape 12">
              <a:extLst>
                <a:ext uri="{FF2B5EF4-FFF2-40B4-BE49-F238E27FC236}">
                  <a16:creationId xmlns="" xmlns:a16="http://schemas.microsoft.com/office/drawing/2014/main" id="{149AE334-E750-4AB5-97CE-0FA2F1699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" y="2314"/>
              <a:ext cx="4161" cy="57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0000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" name="AutoShape 13">
              <a:extLst>
                <a:ext uri="{FF2B5EF4-FFF2-40B4-BE49-F238E27FC236}">
                  <a16:creationId xmlns="" xmlns:a16="http://schemas.microsoft.com/office/drawing/2014/main" id="{029723F9-190D-42A7-8883-931EFC9835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" y="2890"/>
              <a:ext cx="5051" cy="57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99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" name="AutoShape 14">
              <a:extLst>
                <a:ext uri="{FF2B5EF4-FFF2-40B4-BE49-F238E27FC236}">
                  <a16:creationId xmlns="" xmlns:a16="http://schemas.microsoft.com/office/drawing/2014/main" id="{FE3916C0-835B-4666-BB8C-8340A6161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3456"/>
              <a:ext cx="5315" cy="57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0000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" name="Text Box 15">
              <a:extLst>
                <a:ext uri="{FF2B5EF4-FFF2-40B4-BE49-F238E27FC236}">
                  <a16:creationId xmlns="" xmlns:a16="http://schemas.microsoft.com/office/drawing/2014/main" id="{749D5199-B564-4404-96F5-CEC30E604D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7" y="3600"/>
              <a:ext cx="1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8000" rIns="18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 Black" panose="020B0A04020102020204" pitchFamily="34" charset="0"/>
                </a:rPr>
                <a:t>INDUSTRY</a:t>
              </a:r>
            </a:p>
          </p:txBody>
        </p:sp>
        <p:sp>
          <p:nvSpPr>
            <p:cNvPr id="16" name="Text Box 16">
              <a:extLst>
                <a:ext uri="{FF2B5EF4-FFF2-40B4-BE49-F238E27FC236}">
                  <a16:creationId xmlns="" xmlns:a16="http://schemas.microsoft.com/office/drawing/2014/main" id="{109150DA-E4B2-412A-A46F-F4A3F60265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" y="1908"/>
              <a:ext cx="6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2000">
                  <a:latin typeface="Arial Black" panose="020B0A04020102020204" pitchFamily="34" charset="0"/>
                </a:rPr>
                <a:t>Tier II</a:t>
              </a:r>
            </a:p>
          </p:txBody>
        </p:sp>
        <p:sp>
          <p:nvSpPr>
            <p:cNvPr id="17" name="Text Box 17">
              <a:extLst>
                <a:ext uri="{FF2B5EF4-FFF2-40B4-BE49-F238E27FC236}">
                  <a16:creationId xmlns="" xmlns:a16="http://schemas.microsoft.com/office/drawing/2014/main" id="{5BF1891A-F2D9-4F55-95E7-3501B2F8E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" y="3043"/>
              <a:ext cx="82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000">
                  <a:latin typeface="Arial Black" panose="020B0A04020102020204" pitchFamily="34" charset="0"/>
                </a:rPr>
                <a:t>Tier IV</a:t>
              </a:r>
            </a:p>
          </p:txBody>
        </p:sp>
        <p:sp>
          <p:nvSpPr>
            <p:cNvPr id="18" name="Text Box 18">
              <a:extLst>
                <a:ext uri="{FF2B5EF4-FFF2-40B4-BE49-F238E27FC236}">
                  <a16:creationId xmlns="" xmlns:a16="http://schemas.microsoft.com/office/drawing/2014/main" id="{E0CBC4B3-1F0A-4DBD-B7E9-515573A550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3618"/>
              <a:ext cx="65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000">
                  <a:latin typeface="Arial Black" panose="020B0A04020102020204" pitchFamily="34" charset="0"/>
                </a:rPr>
                <a:t>Tier V</a:t>
              </a:r>
            </a:p>
          </p:txBody>
        </p:sp>
        <p:sp>
          <p:nvSpPr>
            <p:cNvPr id="19" name="Text Box 19">
              <a:extLst>
                <a:ext uri="{FF2B5EF4-FFF2-40B4-BE49-F238E27FC236}">
                  <a16:creationId xmlns="" xmlns:a16="http://schemas.microsoft.com/office/drawing/2014/main" id="{087E65BA-34E4-4753-B3EA-D8BE03C698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" y="2467"/>
              <a:ext cx="82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000">
                  <a:latin typeface="Arial Black" panose="020B0A04020102020204" pitchFamily="34" charset="0"/>
                </a:rPr>
                <a:t>Tier III</a:t>
              </a:r>
              <a:r>
                <a:rPr lang="en-US" altLang="ja-JP" sz="1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</a:rPr>
                <a:t> </a:t>
              </a:r>
            </a:p>
          </p:txBody>
        </p:sp>
        <p:sp>
          <p:nvSpPr>
            <p:cNvPr id="20" name="Text Box 20">
              <a:extLst>
                <a:ext uri="{FF2B5EF4-FFF2-40B4-BE49-F238E27FC236}">
                  <a16:creationId xmlns="" xmlns:a16="http://schemas.microsoft.com/office/drawing/2014/main" id="{DF4C1801-1E89-4EA6-9980-5712890F6A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5" y="3537"/>
              <a:ext cx="278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75000"/>
                </a:lnSpc>
                <a:spcBef>
                  <a:spcPct val="50000"/>
                </a:spcBef>
              </a:pPr>
              <a:r>
                <a:rPr lang="en-US" altLang="ja-JP" sz="2000">
                  <a:solidFill>
                    <a:schemeClr val="bg1"/>
                  </a:solidFill>
                  <a:latin typeface="Arial Black" panose="020B0A04020102020204" pitchFamily="34" charset="0"/>
                </a:rPr>
                <a:t>Industry Standards,</a:t>
              </a:r>
            </a:p>
            <a:p>
              <a:pPr algn="ctr">
                <a:lnSpc>
                  <a:spcPct val="75000"/>
                </a:lnSpc>
                <a:spcBef>
                  <a:spcPct val="50000"/>
                </a:spcBef>
              </a:pPr>
              <a:r>
                <a:rPr lang="en-US" altLang="ja-JP" sz="2000">
                  <a:solidFill>
                    <a:schemeClr val="bg1"/>
                  </a:solidFill>
                  <a:latin typeface="Arial Black" panose="020B0A04020102020204" pitchFamily="34" charset="0"/>
                </a:rPr>
                <a:t> Practices and Quality System</a:t>
              </a:r>
            </a:p>
          </p:txBody>
        </p:sp>
        <p:sp>
          <p:nvSpPr>
            <p:cNvPr id="21" name="Text Box 21">
              <a:extLst>
                <a:ext uri="{FF2B5EF4-FFF2-40B4-BE49-F238E27FC236}">
                  <a16:creationId xmlns="" xmlns:a16="http://schemas.microsoft.com/office/drawing/2014/main" id="{F3B31E7C-BD33-424C-ADFC-EA07C2BA8B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2448"/>
              <a:ext cx="1789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ja-JP" sz="1800">
                  <a:solidFill>
                    <a:schemeClr val="bg1"/>
                  </a:solidFill>
                  <a:latin typeface="Arial Black" panose="020B0A04020102020204" pitchFamily="34" charset="0"/>
                </a:rPr>
                <a:t>Verification of compliance</a:t>
              </a:r>
            </a:p>
          </p:txBody>
        </p:sp>
        <p:sp>
          <p:nvSpPr>
            <p:cNvPr id="22" name="Text Box 22">
              <a:extLst>
                <a:ext uri="{FF2B5EF4-FFF2-40B4-BE49-F238E27FC236}">
                  <a16:creationId xmlns="" xmlns:a16="http://schemas.microsoft.com/office/drawing/2014/main" id="{20EB8FC8-28BC-464C-9ED7-21E9F416BB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0" y="1305"/>
              <a:ext cx="7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anose="020B0A04020102020204" pitchFamily="34" charset="0"/>
                </a:rPr>
                <a:t>IMO</a:t>
              </a:r>
            </a:p>
          </p:txBody>
        </p:sp>
        <p:sp>
          <p:nvSpPr>
            <p:cNvPr id="23" name="Text Box 23">
              <a:extLst>
                <a:ext uri="{FF2B5EF4-FFF2-40B4-BE49-F238E27FC236}">
                  <a16:creationId xmlns="" xmlns:a16="http://schemas.microsoft.com/office/drawing/2014/main" id="{3A0F714E-D40F-4CB3-B761-A661BDD66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4" y="1834"/>
              <a:ext cx="67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anose="020B0A04020102020204" pitchFamily="34" charset="0"/>
                </a:rPr>
                <a:t>IMO</a:t>
              </a:r>
            </a:p>
          </p:txBody>
        </p:sp>
        <p:sp>
          <p:nvSpPr>
            <p:cNvPr id="24" name="Text Box 24">
              <a:extLst>
                <a:ext uri="{FF2B5EF4-FFF2-40B4-BE49-F238E27FC236}">
                  <a16:creationId xmlns="" xmlns:a16="http://schemas.microsoft.com/office/drawing/2014/main" id="{B2D5A2E7-42BB-4977-88C1-F7EE17CC5E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9" y="2374"/>
              <a:ext cx="6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anose="020B0A04020102020204" pitchFamily="34" charset="0"/>
                </a:rPr>
                <a:t>IMO</a:t>
              </a:r>
            </a:p>
          </p:txBody>
        </p:sp>
        <p:sp>
          <p:nvSpPr>
            <p:cNvPr id="25" name="Text Box 26">
              <a:extLst>
                <a:ext uri="{FF2B5EF4-FFF2-40B4-BE49-F238E27FC236}">
                  <a16:creationId xmlns="" xmlns:a16="http://schemas.microsoft.com/office/drawing/2014/main" id="{43D9BD35-1B0B-4717-AD15-284785146D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928"/>
              <a:ext cx="163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>
                  <a:solidFill>
                    <a:srgbClr val="00C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anose="020B0A04020102020204" pitchFamily="34" charset="0"/>
                </a:rPr>
                <a:t>Classification Society</a:t>
              </a:r>
            </a:p>
          </p:txBody>
        </p:sp>
        <p:sp>
          <p:nvSpPr>
            <p:cNvPr id="26" name="AutoShape 27">
              <a:extLst>
                <a:ext uri="{FF2B5EF4-FFF2-40B4-BE49-F238E27FC236}">
                  <a16:creationId xmlns="" xmlns:a16="http://schemas.microsoft.com/office/drawing/2014/main" id="{7B046A68-FAC5-4253-8314-72A8DFB3231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1042" y="2890"/>
              <a:ext cx="3151" cy="576"/>
            </a:xfrm>
            <a:custGeom>
              <a:avLst/>
              <a:gdLst>
                <a:gd name="G0" fmla="+- 2632 0 0"/>
                <a:gd name="G1" fmla="+- 21600 0 2632"/>
                <a:gd name="G2" fmla="*/ 2632 1 2"/>
                <a:gd name="G3" fmla="+- 21600 0 G2"/>
                <a:gd name="G4" fmla="+/ 2632 21600 2"/>
                <a:gd name="G5" fmla="+/ G1 0 2"/>
                <a:gd name="G6" fmla="*/ 21600 21600 2632"/>
                <a:gd name="G7" fmla="*/ G6 1 2"/>
                <a:gd name="G8" fmla="+- 21600 0 G7"/>
                <a:gd name="G9" fmla="*/ 21600 1 2"/>
                <a:gd name="G10" fmla="+- 2632 0 G9"/>
                <a:gd name="G11" fmla="?: G10 G8 0"/>
                <a:gd name="G12" fmla="?: G10 G7 21600"/>
                <a:gd name="T0" fmla="*/ 20284 w 21600"/>
                <a:gd name="T1" fmla="*/ 10800 h 21600"/>
                <a:gd name="T2" fmla="*/ 10800 w 21600"/>
                <a:gd name="T3" fmla="*/ 21600 h 21600"/>
                <a:gd name="T4" fmla="*/ 1316 w 21600"/>
                <a:gd name="T5" fmla="*/ 10800 h 21600"/>
                <a:gd name="T6" fmla="*/ 10800 w 21600"/>
                <a:gd name="T7" fmla="*/ 0 h 21600"/>
                <a:gd name="T8" fmla="*/ 3116 w 21600"/>
                <a:gd name="T9" fmla="*/ 3116 h 21600"/>
                <a:gd name="T10" fmla="*/ 18484 w 21600"/>
                <a:gd name="T11" fmla="*/ 1848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632" y="21600"/>
                  </a:lnTo>
                  <a:lnTo>
                    <a:pt x="18968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99FF"/>
            </a:solidFill>
            <a:ln w="9525" cmpd="thickThin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7" name="Text Box 28">
              <a:extLst>
                <a:ext uri="{FF2B5EF4-FFF2-40B4-BE49-F238E27FC236}">
                  <a16:creationId xmlns="" xmlns:a16="http://schemas.microsoft.com/office/drawing/2014/main" id="{2EBE1F27-CAE7-44C2-90C7-3C715C8B08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3072"/>
              <a:ext cx="2302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85000"/>
                </a:lnSpc>
                <a:spcBef>
                  <a:spcPct val="50000"/>
                </a:spcBef>
              </a:pPr>
              <a:r>
                <a:rPr lang="en-US" altLang="ja-JP" sz="2000">
                  <a:solidFill>
                    <a:schemeClr val="bg1"/>
                  </a:solidFill>
                  <a:latin typeface="Arial Black" panose="020B0A04020102020204" pitchFamily="34" charset="0"/>
                </a:rPr>
                <a:t>Detailed Requirements</a:t>
              </a:r>
              <a:endParaRPr lang="en-US" altLang="ja-JP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endParaRPr>
            </a:p>
          </p:txBody>
        </p:sp>
        <p:sp>
          <p:nvSpPr>
            <p:cNvPr id="28" name="AutoShape 29">
              <a:extLst>
                <a:ext uri="{FF2B5EF4-FFF2-40B4-BE49-F238E27FC236}">
                  <a16:creationId xmlns="" xmlns:a16="http://schemas.microsoft.com/office/drawing/2014/main" id="{F000EA86-FB39-4B8B-A121-2499CE7C7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1" y="1258"/>
              <a:ext cx="76" cy="960"/>
            </a:xfrm>
            <a:prstGeom prst="rightBrace">
              <a:avLst>
                <a:gd name="adj1" fmla="val 105263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l-GR" altLang="el-GR" sz="1800"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endParaRPr>
            </a:p>
          </p:txBody>
        </p:sp>
        <p:sp>
          <p:nvSpPr>
            <p:cNvPr id="29" name="AutoShape 31">
              <a:extLst>
                <a:ext uri="{FF2B5EF4-FFF2-40B4-BE49-F238E27FC236}">
                  <a16:creationId xmlns="" xmlns:a16="http://schemas.microsoft.com/office/drawing/2014/main" id="{F698654F-97DB-408E-BBDC-2E7B9F06B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736"/>
              <a:ext cx="4171" cy="57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0000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0" name="Text Box 32">
              <a:extLst>
                <a:ext uri="{FF2B5EF4-FFF2-40B4-BE49-F238E27FC236}">
                  <a16:creationId xmlns="" xmlns:a16="http://schemas.microsoft.com/office/drawing/2014/main" id="{A6B7B439-2266-4246-A2A5-F71236BE80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0" y="1837"/>
              <a:ext cx="1586" cy="4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75000"/>
                </a:lnSpc>
                <a:spcBef>
                  <a:spcPct val="50000"/>
                </a:spcBef>
              </a:pPr>
              <a:r>
                <a:rPr lang="en-US" altLang="ja-JP" sz="1800">
                  <a:solidFill>
                    <a:schemeClr val="bg1"/>
                  </a:solidFill>
                  <a:latin typeface="Arial Black" panose="020B0A04020102020204" pitchFamily="34" charset="0"/>
                </a:rPr>
                <a:t>Functional</a:t>
              </a:r>
            </a:p>
            <a:p>
              <a:pPr algn="ctr">
                <a:lnSpc>
                  <a:spcPct val="75000"/>
                </a:lnSpc>
                <a:spcBef>
                  <a:spcPct val="50000"/>
                </a:spcBef>
              </a:pPr>
              <a:r>
                <a:rPr lang="en-US" altLang="ja-JP" sz="1800">
                  <a:solidFill>
                    <a:schemeClr val="bg1"/>
                  </a:solidFill>
                  <a:latin typeface="Arial Black" panose="020B0A04020102020204" pitchFamily="34" charset="0"/>
                </a:rPr>
                <a:t>Requirements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411819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EB37A0D-0372-4907-BE9C-4AC02F7FC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GBS- The Goals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154FCDE-2E70-4229-AAF5-AE13429443B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Goals (SOLAS Reg. II-1/3-10):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Ships shall be designed and constructed for a </a:t>
            </a:r>
            <a:r>
              <a:rPr lang="en-US" u="sng" dirty="0">
                <a:solidFill>
                  <a:srgbClr val="FF0000"/>
                </a:solidFill>
              </a:rPr>
              <a:t>specified design life </a:t>
            </a:r>
            <a:r>
              <a:rPr lang="en-US" dirty="0"/>
              <a:t>to be </a:t>
            </a:r>
            <a:r>
              <a:rPr lang="en-US" u="sng" dirty="0">
                <a:solidFill>
                  <a:srgbClr val="FF0000"/>
                </a:solidFill>
              </a:rPr>
              <a:t>safe</a:t>
            </a:r>
            <a:r>
              <a:rPr lang="en-US" dirty="0"/>
              <a:t> and </a:t>
            </a:r>
            <a:r>
              <a:rPr lang="en-US" u="sng" dirty="0">
                <a:solidFill>
                  <a:srgbClr val="FF0000"/>
                </a:solidFill>
              </a:rPr>
              <a:t>environmentally friendly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/>
              <a:t> when </a:t>
            </a:r>
            <a:r>
              <a:rPr lang="en-US" dirty="0">
                <a:solidFill>
                  <a:srgbClr val="FF0000"/>
                </a:solidFill>
              </a:rPr>
              <a:t>properly operated and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maintained</a:t>
            </a:r>
            <a:r>
              <a:rPr lang="en-US" dirty="0"/>
              <a:t> under the </a:t>
            </a:r>
            <a:r>
              <a:rPr lang="en-US" dirty="0">
                <a:solidFill>
                  <a:srgbClr val="FF0000"/>
                </a:solidFill>
              </a:rPr>
              <a:t>specified operating and environmental conditions</a:t>
            </a:r>
            <a:r>
              <a:rPr lang="en-US" dirty="0"/>
              <a:t>, </a:t>
            </a:r>
            <a:r>
              <a:rPr lang="en-US" b="1" u="sng" dirty="0">
                <a:solidFill>
                  <a:srgbClr val="FF0000"/>
                </a:solidFill>
              </a:rPr>
              <a:t>in intact and specified damage conditions</a:t>
            </a:r>
            <a:r>
              <a:rPr lang="en-US" dirty="0"/>
              <a:t>, throughout their life.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99386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6010F1-177E-4AED-8DA9-D6308511B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GBS </a:t>
            </a:r>
            <a:r>
              <a:rPr lang="en-US" dirty="0" smtClean="0"/>
              <a:t>– </a:t>
            </a:r>
            <a:r>
              <a:rPr lang="el-GR" dirty="0" smtClean="0"/>
              <a:t>Λειτουργικές απαιτήσεις (</a:t>
            </a:r>
            <a:r>
              <a:rPr lang="en-US" dirty="0" smtClean="0"/>
              <a:t>FRs)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770964" y="1757082"/>
            <a:ext cx="10820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Σχεδιαστική διάρκεια ζωής</a:t>
            </a:r>
            <a:r>
              <a:rPr lang="el-GR" dirty="0" smtClean="0"/>
              <a:t> – Όχι μικρότερη από 25 χρόνια.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Περιβαλλοντικές Συνθήκες</a:t>
            </a:r>
            <a:r>
              <a:rPr lang="el-GR" dirty="0" smtClean="0"/>
              <a:t> – Σχεδιασμός για τον Βόρειο Ατλαντικό Ωκεανό.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Κατασκευαστική αντοχή</a:t>
            </a:r>
            <a:r>
              <a:rPr lang="el-GR" dirty="0" smtClean="0"/>
              <a:t> – Ανάλογη του τύπου και της λειτουργίας του πλοίου.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Σχεδιαστική διάρκεια ζωής έναντι κοπώσεως</a:t>
            </a:r>
            <a:r>
              <a:rPr lang="el-GR" dirty="0" smtClean="0"/>
              <a:t> -  Όχι μικρότερη από 25 χρόνια.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Υπολειπόμενη αντοχή</a:t>
            </a:r>
            <a:r>
              <a:rPr lang="el-GR" dirty="0" smtClean="0"/>
              <a:t> – Επαρκής για διάφορα προβλεπόμενα σενάρια βλάβης.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Προστασία έναντι διάβρωσης</a:t>
            </a:r>
            <a:r>
              <a:rPr lang="el-GR" dirty="0" smtClean="0"/>
              <a:t> – Το «καθαρό πάχος» θα πρέπει να διατηρείται ανεπηρέαστο καθ’ όλη τη διάρκεια ζωής.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Κατασκευαστική περίσσεια</a:t>
            </a:r>
            <a:r>
              <a:rPr lang="el-GR" dirty="0" smtClean="0"/>
              <a:t> -  Τοπικές βλάβες δεν πρέπει να οδηγούν σε ολική κατάρρευση.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err="1" smtClean="0"/>
              <a:t>Υδατοστεγανότητα</a:t>
            </a:r>
            <a:r>
              <a:rPr lang="el-GR" b="1" dirty="0" smtClean="0"/>
              <a:t> και </a:t>
            </a:r>
            <a:r>
              <a:rPr lang="el-GR" b="1" dirty="0" err="1" smtClean="0"/>
              <a:t>καιροστεγανότητα</a:t>
            </a:r>
            <a:r>
              <a:rPr lang="el-GR" b="1" dirty="0" smtClean="0"/>
              <a:t> </a:t>
            </a:r>
            <a:r>
              <a:rPr lang="el-GR" dirty="0" smtClean="0"/>
              <a:t>– Επαρκείς </a:t>
            </a:r>
            <a:r>
              <a:rPr lang="el-GR" dirty="0" err="1" smtClean="0"/>
              <a:t>γοα</a:t>
            </a:r>
            <a:r>
              <a:rPr lang="el-GR" dirty="0" smtClean="0"/>
              <a:t> την προβλεπόμενη λειτουργία του πλοίου.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Θεώρηση του ανθρώπινου παράγοντα</a:t>
            </a:r>
            <a:r>
              <a:rPr lang="el-GR" dirty="0" smtClean="0"/>
              <a:t> – Εργονομικός σχεδιασμός.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Διαφανής Σχεδιασμός</a:t>
            </a:r>
            <a:r>
              <a:rPr lang="el-GR" dirty="0" smtClean="0"/>
              <a:t> – Οι παράμετροι σχεδιασμού πρέπει να είναι </a:t>
            </a:r>
            <a:r>
              <a:rPr lang="el-GR" dirty="0" err="1" smtClean="0"/>
              <a:t>προσβάσιμες</a:t>
            </a:r>
            <a:r>
              <a:rPr lang="el-GR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Διαδικασίες ποιότητας κατασκευής</a:t>
            </a:r>
            <a:r>
              <a:rPr lang="el-GR" dirty="0" smtClean="0"/>
              <a:t> – Αποδεκτά πρότυπα κατασκευαστικής ποιότητας.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Επιθεώρηση κατά την κατασκευή</a:t>
            </a:r>
            <a:r>
              <a:rPr lang="el-GR" dirty="0" smtClean="0"/>
              <a:t>- Απαιτείται σχεδιασμένη και μεθοδική επιθεώρηση.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Επιθεώρηση και συντήρηση </a:t>
            </a:r>
            <a:r>
              <a:rPr lang="el-GR" dirty="0" smtClean="0"/>
              <a:t>– Σχεδιασμός που να διευκολύνει την επιθεώρηση.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Κατασκευαστική προσβασιμότητα</a:t>
            </a:r>
            <a:r>
              <a:rPr lang="el-GR" dirty="0" smtClean="0"/>
              <a:t> – Ύπαρξη επαρκών μέσων πρόσβασης.</a:t>
            </a:r>
          </a:p>
          <a:p>
            <a:pPr marL="342900" indent="-342900">
              <a:buFont typeface="+mj-lt"/>
              <a:buAutoNum type="arabicPeriod"/>
            </a:pPr>
            <a:r>
              <a:rPr lang="el-GR" b="1" dirty="0" smtClean="0"/>
              <a:t>Ανακύκλωση</a:t>
            </a:r>
            <a:r>
              <a:rPr lang="el-GR" dirty="0" smtClean="0"/>
              <a:t> – Χρήση ανακυκλώσιμων υλικών κατασκευής.</a:t>
            </a:r>
          </a:p>
          <a:p>
            <a:pPr marL="342900" indent="-342900"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76340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F576BA-5C1D-4E9F-833B-32971A124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CSR</a:t>
            </a:r>
            <a:endParaRPr lang="el-GR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2ED0E20-DCFF-46D4-9ECC-0C55C14AA43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037717">
            <a:off x="1511972" y="2420702"/>
            <a:ext cx="2615660" cy="3758666"/>
          </a:xfrm>
          <a:prstGeom prst="rect">
            <a:avLst/>
          </a:prstGeom>
          <a:effectLst>
            <a:outerShdw blurRad="50800" dist="50800" dir="5400000" algn="ctr" rotWithShape="0">
              <a:schemeClr val="accent1"/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41048D0-0559-48D4-84C9-60A0D87E8F76}"/>
              </a:ext>
            </a:extLst>
          </p:cNvPr>
          <p:cNvSpPr txBox="1"/>
          <p:nvPr/>
        </p:nvSpPr>
        <p:spPr>
          <a:xfrm>
            <a:off x="5699638" y="2206362"/>
            <a:ext cx="60812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r>
              <a:rPr lang="el-GR" dirty="0"/>
              <a:t>φαρμόζονται σε:</a:t>
            </a:r>
          </a:p>
          <a:p>
            <a:endParaRPr lang="el-GR" dirty="0"/>
          </a:p>
          <a:p>
            <a:r>
              <a:rPr lang="en-US" dirty="0"/>
              <a:t>Bulk Carriers </a:t>
            </a:r>
            <a:r>
              <a:rPr lang="el-GR" dirty="0"/>
              <a:t>με μήκος μεγαλύτερο από 90</a:t>
            </a:r>
            <a:r>
              <a:rPr lang="en-US" dirty="0"/>
              <a:t>m</a:t>
            </a:r>
          </a:p>
          <a:p>
            <a:r>
              <a:rPr lang="en-US" dirty="0"/>
              <a:t>Oil tankers </a:t>
            </a:r>
            <a:r>
              <a:rPr lang="el-GR" dirty="0"/>
              <a:t>με μήκος μεγαλύτερο των 150 </a:t>
            </a:r>
            <a:r>
              <a:rPr lang="en-US" dirty="0"/>
              <a:t>m</a:t>
            </a:r>
            <a:endParaRPr lang="el-GR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925C6E3-9DD6-4B05-A6FD-D954CA6D4558}"/>
              </a:ext>
            </a:extLst>
          </p:cNvPr>
          <p:cNvSpPr txBox="1"/>
          <p:nvPr/>
        </p:nvSpPr>
        <p:spPr>
          <a:xfrm>
            <a:off x="5710518" y="4063729"/>
            <a:ext cx="62437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dirty="0"/>
              <a:t>Πρωτο-εκδόθηκαν το 2004 με ημερομηνία πρώτης εφαρμογής το 2006.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dirty="0"/>
              <a:t>Αρχικά αποτελούσαν δύο ξεχωριστά τεύχη κανονισμών, ένα για </a:t>
            </a:r>
            <a:r>
              <a:rPr lang="en-US" dirty="0"/>
              <a:t>bulk carriers </a:t>
            </a:r>
            <a:r>
              <a:rPr lang="el-GR" dirty="0"/>
              <a:t>και ένα για </a:t>
            </a:r>
            <a:r>
              <a:rPr lang="en-US" dirty="0"/>
              <a:t>oil tankers.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To 2014 </a:t>
            </a:r>
            <a:r>
              <a:rPr lang="el-GR" dirty="0"/>
              <a:t>έγινε ενοποίηση των Κανονισμών (</a:t>
            </a:r>
            <a:r>
              <a:rPr lang="en-US" dirty="0"/>
              <a:t>Harmonization)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dirty="0"/>
              <a:t>Οι εναρμονισμένοι Κανονισμοί ισχύουν για πλοία που χτίζονται από το 2016 και μετά. </a:t>
            </a:r>
          </a:p>
        </p:txBody>
      </p:sp>
    </p:spTree>
    <p:extLst>
      <p:ext uri="{BB962C8B-B14F-4D97-AF65-F5344CB8AC3E}">
        <p14:creationId xmlns="" xmlns:p14="http://schemas.microsoft.com/office/powerpoint/2010/main" val="145115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0D8971-EC0D-4216-BA61-1A5CD3DA4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CSR - </a:t>
            </a:r>
            <a:r>
              <a:rPr lang="el-GR" dirty="0"/>
              <a:t>Καινοτομίες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367D86-C3E9-4FFA-821B-885A13EF32B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Προσέγγιση καθαρού πάχους (</a:t>
            </a:r>
            <a:r>
              <a:rPr lang="en-US" dirty="0"/>
              <a:t>net scantling approach)</a:t>
            </a:r>
          </a:p>
          <a:p>
            <a:r>
              <a:rPr lang="el-GR" dirty="0"/>
              <a:t>Επαλήθευση του σχεδιασμού με εφαρμογή της Μεθόδου των Πεπερασμένων Στοιχείων.</a:t>
            </a:r>
          </a:p>
          <a:p>
            <a:r>
              <a:rPr lang="el-GR" dirty="0"/>
              <a:t>Υπολογισμός τελικής αντοχής του σκάφους (</a:t>
            </a:r>
            <a:r>
              <a:rPr lang="en-US" dirty="0"/>
              <a:t>Ultimate Strength)</a:t>
            </a:r>
          </a:p>
          <a:p>
            <a:r>
              <a:rPr lang="el-GR" dirty="0"/>
              <a:t>Ορθολογική αντιμετώπιση των φαινομένων κόπωσης και λυγισμού.</a:t>
            </a:r>
          </a:p>
        </p:txBody>
      </p:sp>
    </p:spTree>
    <p:extLst>
      <p:ext uri="{BB962C8B-B14F-4D97-AF65-F5344CB8AC3E}">
        <p14:creationId xmlns="" xmlns:p14="http://schemas.microsoft.com/office/powerpoint/2010/main" val="117236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6DDEBE-6D3A-44D6-AA7C-7159650E8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CSR – </a:t>
            </a:r>
            <a:r>
              <a:rPr lang="el-GR" dirty="0" smtClean="0"/>
              <a:t>Δομή των Κανονισμών</a:t>
            </a:r>
            <a:endParaRPr lang="el-GR" dirty="0"/>
          </a:p>
        </p:txBody>
      </p:sp>
      <p:grpSp>
        <p:nvGrpSpPr>
          <p:cNvPr id="12" name="Group 5">
            <a:extLst>
              <a:ext uri="{FF2B5EF4-FFF2-40B4-BE49-F238E27FC236}">
                <a16:creationId xmlns="" xmlns:a16="http://schemas.microsoft.com/office/drawing/2014/main" id="{19429C10-17B8-4715-AC19-AFE35D4AD62E}"/>
              </a:ext>
            </a:extLst>
          </p:cNvPr>
          <p:cNvGrpSpPr>
            <a:grpSpLocks/>
          </p:cNvGrpSpPr>
          <p:nvPr/>
        </p:nvGrpSpPr>
        <p:grpSpPr bwMode="auto">
          <a:xfrm>
            <a:off x="3478304" y="1685364"/>
            <a:ext cx="4957483" cy="4778859"/>
            <a:chOff x="1519" y="630"/>
            <a:chExt cx="2414" cy="3580"/>
          </a:xfrm>
        </p:grpSpPr>
        <p:sp>
          <p:nvSpPr>
            <p:cNvPr id="13" name="AutoShape 6">
              <a:extLst>
                <a:ext uri="{FF2B5EF4-FFF2-40B4-BE49-F238E27FC236}">
                  <a16:creationId xmlns="" xmlns:a16="http://schemas.microsoft.com/office/drawing/2014/main" id="{988F8521-6206-4917-895E-904216222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6" y="638"/>
              <a:ext cx="587" cy="609"/>
            </a:xfrm>
            <a:prstGeom prst="roundRect">
              <a:avLst>
                <a:gd name="adj" fmla="val 553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1" hangingPunct="1"/>
              <a:r>
                <a:rPr lang="el-GR" altLang="el-GR" sz="1400" dirty="0" smtClean="0">
                  <a:solidFill>
                    <a:srgbClr val="000066"/>
                  </a:solidFill>
                  <a:latin typeface="Tahoma" panose="020B0604030504040204" pitchFamily="34" charset="0"/>
                </a:rPr>
                <a:t>Σχεδιαστικές απαιτήσεις</a:t>
              </a:r>
              <a:endParaRPr lang="en-US" altLang="el-GR" sz="1400" dirty="0">
                <a:solidFill>
                  <a:srgbClr val="0000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4" name="AutoShape 7">
              <a:extLst>
                <a:ext uri="{FF2B5EF4-FFF2-40B4-BE49-F238E27FC236}">
                  <a16:creationId xmlns="" xmlns:a16="http://schemas.microsoft.com/office/drawing/2014/main" id="{AAF87EB1-8642-4B05-9FAB-EA45D126F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1" y="1299"/>
              <a:ext cx="590" cy="798"/>
            </a:xfrm>
            <a:prstGeom prst="roundRect">
              <a:avLst>
                <a:gd name="adj" fmla="val 553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1" hangingPunct="1"/>
              <a:r>
                <a:rPr lang="el-GR" altLang="el-GR" sz="1400" dirty="0" smtClean="0">
                  <a:solidFill>
                    <a:srgbClr val="000066"/>
                  </a:solidFill>
                  <a:latin typeface="Tahoma" panose="020B0604030504040204" pitchFamily="34" charset="0"/>
                </a:rPr>
                <a:t>Γενικές Απαιτήσεις</a:t>
              </a:r>
              <a:endParaRPr lang="en-US" altLang="el-GR" sz="1400" dirty="0">
                <a:solidFill>
                  <a:srgbClr val="0000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5" name="AutoShape 8">
              <a:extLst>
                <a:ext uri="{FF2B5EF4-FFF2-40B4-BE49-F238E27FC236}">
                  <a16:creationId xmlns="" xmlns:a16="http://schemas.microsoft.com/office/drawing/2014/main" id="{97A292DF-91F6-4242-B180-4D9A45654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9" y="2140"/>
              <a:ext cx="593" cy="846"/>
            </a:xfrm>
            <a:prstGeom prst="roundRect">
              <a:avLst>
                <a:gd name="adj" fmla="val 553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1" hangingPunct="1"/>
              <a:r>
                <a:rPr lang="el-GR" altLang="el-GR" sz="1400" dirty="0" smtClean="0">
                  <a:solidFill>
                    <a:srgbClr val="000066"/>
                  </a:solidFill>
                  <a:latin typeface="Tahoma" panose="020B0604030504040204" pitchFamily="34" charset="0"/>
                </a:rPr>
                <a:t>Ελάχιστες απαιτήσεις</a:t>
              </a:r>
              <a:endParaRPr lang="en-US" altLang="el-GR" sz="1400" dirty="0">
                <a:solidFill>
                  <a:srgbClr val="0000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6" name="AutoShape 9">
              <a:extLst>
                <a:ext uri="{FF2B5EF4-FFF2-40B4-BE49-F238E27FC236}">
                  <a16:creationId xmlns="" xmlns:a16="http://schemas.microsoft.com/office/drawing/2014/main" id="{7B9B348E-8182-41DA-B1CA-7B2A2E940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5" y="630"/>
              <a:ext cx="1691" cy="993"/>
            </a:xfrm>
            <a:prstGeom prst="roundRect">
              <a:avLst>
                <a:gd name="adj" fmla="val 553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1" hangingPunct="1"/>
              <a:r>
                <a:rPr lang="el-GR" altLang="el-GR" sz="2800" dirty="0" smtClean="0">
                  <a:solidFill>
                    <a:srgbClr val="000066"/>
                  </a:solidFill>
                  <a:latin typeface="Tahoma" panose="020B0604030504040204" pitchFamily="34" charset="0"/>
                </a:rPr>
                <a:t>Φορτίσεις</a:t>
              </a:r>
              <a:endParaRPr lang="en-US" altLang="el-GR" sz="2800" dirty="0">
                <a:solidFill>
                  <a:srgbClr val="0000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7" name="AutoShape 10">
              <a:extLst>
                <a:ext uri="{FF2B5EF4-FFF2-40B4-BE49-F238E27FC236}">
                  <a16:creationId xmlns="" xmlns:a16="http://schemas.microsoft.com/office/drawing/2014/main" id="{AFBF95C5-34D4-43A9-A90D-D38BB2037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0" y="1744"/>
              <a:ext cx="1691" cy="1242"/>
            </a:xfrm>
            <a:prstGeom prst="roundRect">
              <a:avLst>
                <a:gd name="adj" fmla="val 5537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1" hangingPunct="1"/>
              <a:r>
                <a:rPr lang="el-GR" altLang="el-GR" sz="2800" dirty="0" err="1" smtClean="0">
                  <a:solidFill>
                    <a:srgbClr val="000066"/>
                  </a:solidFill>
                  <a:latin typeface="Tahoma" panose="020B0604030504040204" pitchFamily="34" charset="0"/>
                </a:rPr>
                <a:t>Διαστασιολόγηση</a:t>
              </a:r>
              <a:r>
                <a:rPr lang="el-GR" altLang="el-GR" sz="2800" dirty="0" smtClean="0">
                  <a:solidFill>
                    <a:srgbClr val="000066"/>
                  </a:solidFill>
                  <a:latin typeface="Tahoma" panose="020B0604030504040204" pitchFamily="34" charset="0"/>
                </a:rPr>
                <a:t> κατασκευής</a:t>
              </a:r>
              <a:endParaRPr lang="en-US" altLang="el-GR" sz="2800" dirty="0">
                <a:solidFill>
                  <a:srgbClr val="000066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8" name="AutoShape 11">
              <a:extLst>
                <a:ext uri="{FF2B5EF4-FFF2-40B4-BE49-F238E27FC236}">
                  <a16:creationId xmlns="" xmlns:a16="http://schemas.microsoft.com/office/drawing/2014/main" id="{7F93C30F-83AC-4F00-9F0D-C7B03C58F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3" y="3076"/>
              <a:ext cx="2390" cy="1134"/>
            </a:xfrm>
            <a:prstGeom prst="roundRect">
              <a:avLst>
                <a:gd name="adj" fmla="val 5537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1" hangingPunct="1"/>
              <a:r>
                <a:rPr lang="el-GR" altLang="el-GR" sz="2800" dirty="0" smtClean="0">
                  <a:solidFill>
                    <a:srgbClr val="000066"/>
                  </a:solidFill>
                  <a:latin typeface="Tahoma" panose="020B0604030504040204" pitchFamily="34" charset="0"/>
                </a:rPr>
                <a:t>Έλεγχος σχεδιασμού</a:t>
              </a:r>
              <a:endParaRPr lang="en-US" altLang="el-GR" sz="2800" dirty="0">
                <a:solidFill>
                  <a:srgbClr val="000066"/>
                </a:solidFill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98724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29EFC4-6678-42F6-A509-C5F51D577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CSR – </a:t>
            </a:r>
            <a:r>
              <a:rPr lang="el-GR" dirty="0"/>
              <a:t>Προσέγγιση καθαρού πάχους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="" xmlns:a16="http://schemas.microsoft.com/office/drawing/2014/main" id="{4F8AD20B-1333-44E1-80C7-DF321E4B4E31}"/>
              </a:ext>
            </a:extLst>
          </p:cNvPr>
          <p:cNvGrpSpPr>
            <a:grpSpLocks/>
          </p:cNvGrpSpPr>
          <p:nvPr/>
        </p:nvGrpSpPr>
        <p:grpSpPr bwMode="auto">
          <a:xfrm>
            <a:off x="3411827" y="2138386"/>
            <a:ext cx="4910330" cy="2684625"/>
            <a:chOff x="2923" y="2779"/>
            <a:chExt cx="2688" cy="1208"/>
          </a:xfrm>
        </p:grpSpPr>
        <p:sp>
          <p:nvSpPr>
            <p:cNvPr id="5" name="Text Box 5">
              <a:extLst>
                <a:ext uri="{FF2B5EF4-FFF2-40B4-BE49-F238E27FC236}">
                  <a16:creationId xmlns="" xmlns:a16="http://schemas.microsoft.com/office/drawing/2014/main" id="{4960E064-77C0-42CA-9071-5089E38259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2" y="3508"/>
              <a:ext cx="515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  <a:flatTx/>
            </a:bodyPr>
            <a:lstStyle/>
            <a:p>
              <a:pPr eaLnBrk="1" hangingPunct="1"/>
              <a:r>
                <a:rPr lang="el-GR" altLang="ja-JP" sz="1000" b="1" dirty="0" smtClean="0">
                  <a:ea typeface="ＭＳ Ｐゴシック" panose="020B0600070205080204" pitchFamily="34" charset="-128"/>
                </a:rPr>
                <a:t>Πάχος</a:t>
              </a:r>
            </a:p>
            <a:p>
              <a:pPr eaLnBrk="1" hangingPunct="1"/>
              <a:r>
                <a:rPr lang="el-GR" altLang="ja-JP" sz="1000" b="1" dirty="0" smtClean="0">
                  <a:ea typeface="ＭＳ Ｐゴシック" panose="020B0600070205080204" pitchFamily="34" charset="-128"/>
                </a:rPr>
                <a:t>Υποχρεωτικής</a:t>
              </a:r>
            </a:p>
            <a:p>
              <a:pPr eaLnBrk="1" hangingPunct="1"/>
              <a:r>
                <a:rPr lang="el-GR" altLang="ja-JP" sz="1000" b="1" dirty="0" smtClean="0">
                  <a:ea typeface="ＭＳ Ｐゴシック" panose="020B0600070205080204" pitchFamily="34" charset="-128"/>
                </a:rPr>
                <a:t>ανανέωσης</a:t>
              </a:r>
              <a:endParaRPr lang="en-US" altLang="ja-JP" sz="1200" b="1" dirty="0">
                <a:ea typeface="ＭＳ Ｐゴシック" panose="020B0600070205080204" pitchFamily="34" charset="-128"/>
              </a:endParaRPr>
            </a:p>
          </p:txBody>
        </p:sp>
        <p:sp>
          <p:nvSpPr>
            <p:cNvPr id="6" name="Text Box 6">
              <a:extLst>
                <a:ext uri="{FF2B5EF4-FFF2-40B4-BE49-F238E27FC236}">
                  <a16:creationId xmlns="" xmlns:a16="http://schemas.microsoft.com/office/drawing/2014/main" id="{7DDAB27A-ED19-4CBD-BA2B-39E714F321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2" y="2975"/>
              <a:ext cx="860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  <a:flatTx/>
            </a:bodyPr>
            <a:lstStyle/>
            <a:p>
              <a:pPr eaLnBrk="1" hangingPunct="1"/>
              <a:r>
                <a:rPr lang="el-GR" altLang="ja-JP" sz="1200" b="1" dirty="0" smtClean="0">
                  <a:ea typeface="ＭＳ Ｐゴシック" panose="020B0600070205080204" pitchFamily="34" charset="-128"/>
                </a:rPr>
                <a:t>Επιτρεπόμενη φθορά</a:t>
              </a:r>
              <a:endParaRPr lang="en-US" altLang="ja-JP" sz="1400" b="1" i="1" u="sng" dirty="0">
                <a:solidFill>
                  <a:srgbClr val="FF0000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7" name="Rectangle 7">
              <a:extLst>
                <a:ext uri="{FF2B5EF4-FFF2-40B4-BE49-F238E27FC236}">
                  <a16:creationId xmlns="" xmlns:a16="http://schemas.microsoft.com/office/drawing/2014/main" id="{E5E61A8C-89B2-4687-A143-B881F1EDA3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" y="3252"/>
              <a:ext cx="223" cy="732"/>
            </a:xfrm>
            <a:prstGeom prst="rect">
              <a:avLst/>
            </a:prstGeom>
            <a:solidFill>
              <a:srgbClr val="FF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8" name="Line 8">
              <a:extLst>
                <a:ext uri="{FF2B5EF4-FFF2-40B4-BE49-F238E27FC236}">
                  <a16:creationId xmlns="" xmlns:a16="http://schemas.microsoft.com/office/drawing/2014/main" id="{84A6C3EB-441A-46A4-A8A3-5216AF73EA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3" y="3252"/>
              <a:ext cx="525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9" name="Rectangle 9">
              <a:extLst>
                <a:ext uri="{FF2B5EF4-FFF2-40B4-BE49-F238E27FC236}">
                  <a16:creationId xmlns="" xmlns:a16="http://schemas.microsoft.com/office/drawing/2014/main" id="{45574694-D627-4F1A-8828-BA6F23CC1E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" y="2870"/>
              <a:ext cx="223" cy="382"/>
            </a:xfrm>
            <a:prstGeom prst="rect">
              <a:avLst/>
            </a:prstGeom>
            <a:solidFill>
              <a:srgbClr val="FF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" name="Line 10">
              <a:extLst>
                <a:ext uri="{FF2B5EF4-FFF2-40B4-BE49-F238E27FC236}">
                  <a16:creationId xmlns="" xmlns:a16="http://schemas.microsoft.com/office/drawing/2014/main" id="{B5D0007F-8D30-48BB-B278-2DF5530C46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97" y="2870"/>
              <a:ext cx="461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" name="Line 11">
              <a:extLst>
                <a:ext uri="{FF2B5EF4-FFF2-40B4-BE49-F238E27FC236}">
                  <a16:creationId xmlns="" xmlns:a16="http://schemas.microsoft.com/office/drawing/2014/main" id="{2CBB67A6-D73D-4839-8C17-298DB21D80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0" y="3249"/>
              <a:ext cx="0" cy="7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2" name="Line 12">
              <a:extLst>
                <a:ext uri="{FF2B5EF4-FFF2-40B4-BE49-F238E27FC236}">
                  <a16:creationId xmlns="" xmlns:a16="http://schemas.microsoft.com/office/drawing/2014/main" id="{D4BCFD90-60D2-40E0-9D1B-566AB5C6CF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0" y="2870"/>
              <a:ext cx="0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" name="Line 13">
              <a:extLst>
                <a:ext uri="{FF2B5EF4-FFF2-40B4-BE49-F238E27FC236}">
                  <a16:creationId xmlns="" xmlns:a16="http://schemas.microsoft.com/office/drawing/2014/main" id="{A0EA8144-48A1-4E08-A6ED-69CF6B99FB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3" y="3188"/>
              <a:ext cx="1122" cy="0"/>
            </a:xfrm>
            <a:prstGeom prst="line">
              <a:avLst/>
            </a:prstGeom>
            <a:noFill/>
            <a:ln w="12700" cap="sq">
              <a:solidFill>
                <a:srgbClr val="66669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" name="Line 14">
              <a:extLst>
                <a:ext uri="{FF2B5EF4-FFF2-40B4-BE49-F238E27FC236}">
                  <a16:creationId xmlns="" xmlns:a16="http://schemas.microsoft.com/office/drawing/2014/main" id="{065FF336-D762-4A89-9B8D-BF70C08BAD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97" y="3093"/>
              <a:ext cx="0" cy="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" name="Line 15">
              <a:extLst>
                <a:ext uri="{FF2B5EF4-FFF2-40B4-BE49-F238E27FC236}">
                  <a16:creationId xmlns="" xmlns:a16="http://schemas.microsoft.com/office/drawing/2014/main" id="{C75764B1-1EFB-4CBA-B701-4A3F005065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97" y="3252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" name="Line 16">
              <a:extLst>
                <a:ext uri="{FF2B5EF4-FFF2-40B4-BE49-F238E27FC236}">
                  <a16:creationId xmlns="" xmlns:a16="http://schemas.microsoft.com/office/drawing/2014/main" id="{0905AD7B-E3BE-458B-86F1-AB2C466DBB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01" y="3348"/>
              <a:ext cx="96" cy="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7" name="Rectangle 17" descr="市松模様 (大)">
              <a:extLst>
                <a:ext uri="{FF2B5EF4-FFF2-40B4-BE49-F238E27FC236}">
                  <a16:creationId xmlns="" xmlns:a16="http://schemas.microsoft.com/office/drawing/2014/main" id="{19BCEA11-6FA0-4DC3-A5DD-93A95B7B1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" y="3188"/>
              <a:ext cx="223" cy="64"/>
            </a:xfrm>
            <a:prstGeom prst="rect">
              <a:avLst/>
            </a:prstGeom>
            <a:pattFill prst="lgCheck">
              <a:fgClr>
                <a:srgbClr val="FF00FF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8" name="Line 18">
              <a:extLst>
                <a:ext uri="{FF2B5EF4-FFF2-40B4-BE49-F238E27FC236}">
                  <a16:creationId xmlns="" xmlns:a16="http://schemas.microsoft.com/office/drawing/2014/main" id="{77A13CCA-F4F4-467E-89E6-F9814B9C60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87" y="3187"/>
              <a:ext cx="32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19" name="Text Box 19">
              <a:extLst>
                <a:ext uri="{FF2B5EF4-FFF2-40B4-BE49-F238E27FC236}">
                  <a16:creationId xmlns="" xmlns:a16="http://schemas.microsoft.com/office/drawing/2014/main" id="{60E6B81C-0142-4391-8C77-E24F962070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3" y="3511"/>
              <a:ext cx="548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  <a:flatTx/>
            </a:bodyPr>
            <a:lstStyle/>
            <a:p>
              <a:pPr eaLnBrk="1" hangingPunct="1"/>
              <a:r>
                <a:rPr lang="el-GR" altLang="ja-JP" sz="1000" b="1" dirty="0" smtClean="0">
                  <a:ea typeface="ＭＳ Ｐゴシック" panose="020B0600070205080204" pitchFamily="34" charset="-128"/>
                </a:rPr>
                <a:t>Απαιτούνται</a:t>
              </a:r>
            </a:p>
            <a:p>
              <a:pPr eaLnBrk="1" hangingPunct="1"/>
              <a:r>
                <a:rPr lang="el-GR" altLang="ja-JP" sz="1000" b="1" dirty="0" smtClean="0">
                  <a:ea typeface="ＭＳ Ｐゴシック" panose="020B0600070205080204" pitchFamily="34" charset="-128"/>
                </a:rPr>
                <a:t>Ετήσιες</a:t>
              </a:r>
            </a:p>
            <a:p>
              <a:pPr eaLnBrk="1" hangingPunct="1"/>
              <a:r>
                <a:rPr lang="el-GR" altLang="ja-JP" sz="1000" b="1" dirty="0" err="1" smtClean="0">
                  <a:ea typeface="ＭＳ Ｐゴシック" panose="020B0600070205080204" pitchFamily="34" charset="-128"/>
                </a:rPr>
                <a:t>παχυμετρήσεις</a:t>
              </a:r>
              <a:endParaRPr lang="en-US" altLang="ja-JP" sz="1200" b="1" dirty="0">
                <a:ea typeface="ＭＳ Ｐゴシック" panose="020B0600070205080204" pitchFamily="34" charset="-128"/>
              </a:endParaRPr>
            </a:p>
          </p:txBody>
        </p:sp>
        <p:sp>
          <p:nvSpPr>
            <p:cNvPr id="20" name="Line 20">
              <a:extLst>
                <a:ext uri="{FF2B5EF4-FFF2-40B4-BE49-F238E27FC236}">
                  <a16:creationId xmlns="" xmlns:a16="http://schemas.microsoft.com/office/drawing/2014/main" id="{B2543BDA-8D34-4009-BC79-0E99DB5C73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31" y="3186"/>
              <a:ext cx="0" cy="8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1" name="Text Box 21">
              <a:extLst>
                <a:ext uri="{FF2B5EF4-FFF2-40B4-BE49-F238E27FC236}">
                  <a16:creationId xmlns="" xmlns:a16="http://schemas.microsoft.com/office/drawing/2014/main" id="{C5EBF7AB-7EC6-4CCA-A85D-7E75AC9F3F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1" y="3423"/>
              <a:ext cx="892" cy="3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  <a:flatTx/>
            </a:bodyPr>
            <a:lstStyle/>
            <a:p>
              <a:pPr algn="r" eaLnBrk="1" hangingPunct="1"/>
              <a:r>
                <a:rPr lang="el-GR" altLang="ja-JP" sz="1200" b="1" dirty="0" smtClean="0">
                  <a:ea typeface="ＭＳ Ｐゴシック" panose="020B0600070205080204" pitchFamily="34" charset="-128"/>
                </a:rPr>
                <a:t>Προβλεπόμενη διάβρωση σε διάστημα 2,5 ετών</a:t>
              </a:r>
              <a:r>
                <a:rPr lang="en-US" altLang="ja-JP" sz="1200" b="1" dirty="0" smtClean="0">
                  <a:ea typeface="ＭＳ Ｐゴシック" panose="020B0600070205080204" pitchFamily="34" charset="-128"/>
                </a:rPr>
                <a:t>             </a:t>
              </a:r>
              <a:r>
                <a:rPr lang="en-US" altLang="ja-JP" sz="1200" b="1" dirty="0">
                  <a:ea typeface="ＭＳ Ｐゴシック" panose="020B0600070205080204" pitchFamily="34" charset="-128"/>
                </a:rPr>
                <a:t>(0.5 mm)</a:t>
              </a:r>
              <a:endParaRPr lang="en-US" altLang="ja-JP" sz="900" b="1" dirty="0">
                <a:ea typeface="ＭＳ Ｐゴシック" panose="020B0600070205080204" pitchFamily="34" charset="-128"/>
              </a:endParaRPr>
            </a:p>
          </p:txBody>
        </p:sp>
        <p:sp>
          <p:nvSpPr>
            <p:cNvPr id="22" name="Line 22">
              <a:extLst>
                <a:ext uri="{FF2B5EF4-FFF2-40B4-BE49-F238E27FC236}">
                  <a16:creationId xmlns="" xmlns:a16="http://schemas.microsoft.com/office/drawing/2014/main" id="{D36BB7F4-1772-42F1-823F-60F90A5476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81" y="3984"/>
              <a:ext cx="147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3" name="Line 23">
              <a:extLst>
                <a:ext uri="{FF2B5EF4-FFF2-40B4-BE49-F238E27FC236}">
                  <a16:creationId xmlns="" xmlns:a16="http://schemas.microsoft.com/office/drawing/2014/main" id="{5266B855-069A-43E7-82F1-03077980A0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97" y="2824"/>
              <a:ext cx="461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4" name="Rectangle 24">
              <a:extLst>
                <a:ext uri="{FF2B5EF4-FFF2-40B4-BE49-F238E27FC236}">
                  <a16:creationId xmlns="" xmlns:a16="http://schemas.microsoft.com/office/drawing/2014/main" id="{E2DE0820-9ED8-45F8-9121-5484FEEA1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" y="2823"/>
              <a:ext cx="223" cy="4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5" name="Text Box 25">
              <a:extLst>
                <a:ext uri="{FF2B5EF4-FFF2-40B4-BE49-F238E27FC236}">
                  <a16:creationId xmlns="" xmlns:a16="http://schemas.microsoft.com/office/drawing/2014/main" id="{8D92F36B-79DC-4BAB-BEBB-AD4DFCCEBD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3" y="2779"/>
              <a:ext cx="1042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  <a:flatTx/>
            </a:bodyPr>
            <a:lstStyle/>
            <a:p>
              <a:pPr algn="r" eaLnBrk="1" hangingPunct="1"/>
              <a:r>
                <a:rPr lang="el-GR" altLang="ja-JP" sz="1200" b="1" dirty="0" smtClean="0">
                  <a:ea typeface="ＭＳ Ｐゴシック" panose="020B0600070205080204" pitchFamily="34" charset="-128"/>
                </a:rPr>
                <a:t>Προστατευτικό επίχρισμα</a:t>
              </a:r>
              <a:endParaRPr lang="en-US" altLang="ja-JP" sz="900" b="1" dirty="0">
                <a:ea typeface="ＭＳ Ｐゴシック" panose="020B0600070205080204" pitchFamily="34" charset="-128"/>
              </a:endParaRPr>
            </a:p>
          </p:txBody>
        </p:sp>
        <p:sp>
          <p:nvSpPr>
            <p:cNvPr id="26" name="Line 26">
              <a:extLst>
                <a:ext uri="{FF2B5EF4-FFF2-40B4-BE49-F238E27FC236}">
                  <a16:creationId xmlns="" xmlns:a16="http://schemas.microsoft.com/office/drawing/2014/main" id="{63F32AB5-FD28-499A-A55F-A40439D9018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4015" y="2780"/>
              <a:ext cx="0" cy="1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</p:spTree>
    <p:extLst>
      <p:ext uri="{BB962C8B-B14F-4D97-AF65-F5344CB8AC3E}">
        <p14:creationId xmlns="" xmlns:p14="http://schemas.microsoft.com/office/powerpoint/2010/main" val="413589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80A07B-1B34-4CB0-8DF2-1D61D0D52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Βασικές Αρχές </a:t>
            </a:r>
            <a:r>
              <a:rPr lang="el-GR" dirty="0" smtClean="0"/>
              <a:t>Δομικής Σχεδίασης </a:t>
            </a:r>
            <a:r>
              <a:rPr lang="el-GR" dirty="0"/>
              <a:t>Πλοίου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823DC8-C16A-4185-A4AC-97DAB7376AB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Σήμερα το 95% των παγκοσμίων μεταφορών πραγματοποιείται με πλοία</a:t>
            </a:r>
          </a:p>
          <a:p>
            <a:r>
              <a:rPr lang="el-GR" dirty="0"/>
              <a:t>Ο αριθμός και το μέγεθος των πλοίων έχει παρουσιάσει αλματώδη αύξηση κατά τα τελευταία 50 χρόνια.</a:t>
            </a:r>
          </a:p>
          <a:p>
            <a:r>
              <a:rPr lang="el-GR" dirty="0"/>
              <a:t>Νέοι τύποι πλοίων εμφανίζονται στο προσκήνιο</a:t>
            </a:r>
          </a:p>
        </p:txBody>
      </p:sp>
    </p:spTree>
    <p:extLst>
      <p:ext uri="{BB962C8B-B14F-4D97-AF65-F5344CB8AC3E}">
        <p14:creationId xmlns="" xmlns:p14="http://schemas.microsoft.com/office/powerpoint/2010/main" val="38331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29EFC4-6678-42F6-A509-C5F51D577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CSR – </a:t>
            </a:r>
            <a:r>
              <a:rPr lang="el-GR" dirty="0" smtClean="0"/>
              <a:t>Ανάλυση τριών αμπαριών/δεξαμενών</a:t>
            </a:r>
            <a:endParaRPr lang="el-GR" dirty="0"/>
          </a:p>
        </p:txBody>
      </p:sp>
      <p:pic>
        <p:nvPicPr>
          <p:cNvPr id="1026" name="Picture 2" descr="https://www.fsb.unizg.hr/octopus/bulk-fu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128" y="2092044"/>
            <a:ext cx="4324350" cy="3429001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7009" y="1608884"/>
            <a:ext cx="2128989" cy="5123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44331" y="1658471"/>
            <a:ext cx="1494633" cy="5047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13589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– </a:t>
            </a:r>
            <a:r>
              <a:rPr lang="el-GR" dirty="0" smtClean="0"/>
              <a:t>Λεπτομερής Ανάλυση</a:t>
            </a:r>
            <a:endParaRPr lang="el-GR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052" y="1801905"/>
            <a:ext cx="5715539" cy="4150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8113" y="1528482"/>
            <a:ext cx="3291680" cy="2209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87846" y="3773301"/>
            <a:ext cx="3135966" cy="2748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7D7176-48EF-4007-9E29-24918FE61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Ορθολογικός κατασκευαστικός σχεδιασμός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C8045B3-A210-4633-BE6D-857874B2A10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/>
              <a:t>Περιλαμβάνει τα ακόλουθα:</a:t>
            </a:r>
          </a:p>
          <a:p>
            <a:r>
              <a:rPr lang="el-GR" dirty="0"/>
              <a:t>Οι εξωτερικές φορτίσεις υπολογίζονται με ακρίβεια λαμβάνοντας υπ’ όψη το στοχαστικό τους χαρακτήρα.</a:t>
            </a:r>
          </a:p>
          <a:p>
            <a:r>
              <a:rPr lang="el-GR" dirty="0"/>
              <a:t>Οι επιδράσεις των φορτίσεων υπολογίζονται με ακρίβεια λαμβάνοντας υπ’ όψη και συνδυασμένες δράσεις των φορτίσεων.</a:t>
            </a:r>
          </a:p>
          <a:p>
            <a:r>
              <a:rPr lang="el-GR" dirty="0"/>
              <a:t>Τα περιθώρια ασφαλείας ανάμεσα στις επιδράσεις των φορτίσεων και τις αντίστοιχες οριακές τους τιμές, καθορίζονται στον επιθυμητό βαθμό λαμβάνοντας υπόψη την κρισιμότητα της κατασκευής.</a:t>
            </a:r>
          </a:p>
          <a:p>
            <a:r>
              <a:rPr lang="el-GR" dirty="0"/>
              <a:t>Οι προκύπτουσες απαιτήσεις αντοχή εκφράζονται υπό μορφή μαθηματικών περιορισμών των μεταβλητών σχεδίασης.</a:t>
            </a:r>
          </a:p>
          <a:p>
            <a:r>
              <a:rPr lang="el-GR" dirty="0"/>
              <a:t>Ο σχεδιαστής έχει την ελευθερία να βελτιστοποιήσει την κατασκευή προσδιορίζοντας τα κατάλληλα κριτήρια αποδοχής/απόρριψης για την κατασκευή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28124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Κατασκευαστικός Φάκελος Πλοίου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(</a:t>
            </a:r>
            <a:r>
              <a:rPr lang="en-US" dirty="0" smtClean="0"/>
              <a:t>Ship Construction File)</a:t>
            </a:r>
            <a:endParaRPr lang="el-GR" dirty="0"/>
          </a:p>
        </p:txBody>
      </p:sp>
      <p:pic>
        <p:nvPicPr>
          <p:cNvPr id="3891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8292" y="1853453"/>
            <a:ext cx="64484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80A07B-1B34-4CB0-8DF2-1D61D0D52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Βασικές Αρχές </a:t>
            </a:r>
            <a:r>
              <a:rPr lang="el-GR" dirty="0" smtClean="0"/>
              <a:t>Δομικής Σχεδίασης </a:t>
            </a:r>
            <a:r>
              <a:rPr lang="el-GR" dirty="0"/>
              <a:t>Πλοίου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823DC8-C16A-4185-A4AC-97DAB7376AB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Μέχρι πριν λίγα χρόνια το βασικό εργαλείο σχεδίασης ήταν οι Κανονισμοί των Νηογνωμόνων, οι οποίοι περιείχαν μια σειρά ημι-εμπειρικών τύπων για τον υπολογισμό των δομικών στοιχείων ενός πλοίου.</a:t>
            </a:r>
          </a:p>
          <a:p>
            <a:r>
              <a:rPr lang="el-GR" dirty="0"/>
              <a:t>Οι Κανονισμοί αυτοί ήταν συντηρητικοί και οδηγούσαν συχνά είτε σε υπερδιαστασιολόγηση, είτε σε </a:t>
            </a:r>
            <a:r>
              <a:rPr lang="el-GR" dirty="0" smtClean="0"/>
              <a:t>«μη-</a:t>
            </a:r>
            <a:r>
              <a:rPr lang="el-GR" dirty="0" err="1" smtClean="0"/>
              <a:t>βέλτιστ</a:t>
            </a:r>
            <a:r>
              <a:rPr lang="el-GR" dirty="0" smtClean="0"/>
              <a:t>η» </a:t>
            </a:r>
            <a:r>
              <a:rPr lang="el-GR" dirty="0"/>
              <a:t>κατανομή του χάλυβα.</a:t>
            </a:r>
          </a:p>
          <a:p>
            <a:r>
              <a:rPr lang="el-GR" dirty="0"/>
              <a:t>Οι ήμι-εμπειρικοί αυτοί Κανονισμοί δεν ήταν δυνατόν να παρακολουθήσουν την αλματώδη αύξηση στο μέγεθός και των τύπων των πλοίων, με αποτέλεσμα την εμφάνιση αστοχιών.</a:t>
            </a:r>
          </a:p>
          <a:p>
            <a:r>
              <a:rPr lang="el-GR" dirty="0"/>
              <a:t>Επίσης συχνά ο ανταγωνισμός μεταξύ των νηογνωμόνων </a:t>
            </a:r>
            <a:r>
              <a:rPr lang="el-GR" dirty="0" smtClean="0"/>
              <a:t>οδηγούσε </a:t>
            </a:r>
            <a:r>
              <a:rPr lang="el-GR" dirty="0"/>
              <a:t>σε εσκεμένη υποβάθμιση του σχεδιασμού για την προσέλκυση πελατών.</a:t>
            </a:r>
          </a:p>
        </p:txBody>
      </p:sp>
    </p:spTree>
    <p:extLst>
      <p:ext uri="{BB962C8B-B14F-4D97-AF65-F5344CB8AC3E}">
        <p14:creationId xmlns="" xmlns:p14="http://schemas.microsoft.com/office/powerpoint/2010/main" val="76695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80A07B-1B34-4CB0-8DF2-1D61D0D52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Βασικές Αρχές Κατασκευαστικής Σχεδίασης Πλοίου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823DC8-C16A-4185-A4AC-97DAB7376AB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Τα ανωτέρω </a:t>
            </a:r>
            <a:r>
              <a:rPr lang="el-GR" dirty="0" smtClean="0"/>
              <a:t>καταδεικνύουν </a:t>
            </a:r>
            <a:r>
              <a:rPr lang="el-GR" dirty="0"/>
              <a:t>την ανεπάρκεια των ημι-εμπειρικών Κανονισμών ως σχεδιαστικό εργαλείο.</a:t>
            </a:r>
          </a:p>
          <a:p>
            <a:r>
              <a:rPr lang="el-GR" dirty="0"/>
              <a:t>Σε αντιστάθμιση, δεδομένης και της ραγδαίας ανάπτυξης των υπολογιστών κατά τα τελευταία έτη, ο ορθολογικός κατασκευαστικός σχεδιασμός των πλοίων στηριζόμενος στις αρχές της Μηχανικής, κερδίζει συνεχώς έδαφος.</a:t>
            </a:r>
          </a:p>
          <a:p>
            <a:r>
              <a:rPr lang="el-GR" dirty="0"/>
              <a:t>Οι σύγχρονοι κανονισμοί νηογνωμόνων εμπεριέχουν εκτενείς αναφορές και σχετικές κανονιστικές απαιτήσεις για τη δομική σχεδίαση του πλοίου. </a:t>
            </a:r>
          </a:p>
        </p:txBody>
      </p:sp>
    </p:spTree>
    <p:extLst>
      <p:ext uri="{BB962C8B-B14F-4D97-AF65-F5344CB8AC3E}">
        <p14:creationId xmlns="" xmlns:p14="http://schemas.microsoft.com/office/powerpoint/2010/main" val="9154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80A07B-1B34-4CB0-8DF2-1D61D0D52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ο Ορθολογικός σχεδιασμος;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823DC8-C16A-4185-A4AC-97DAB7376AB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διαστασιολόγηση μιας κατασκευής με βάση τις απαιτήσεις των Αρχών της Μηχανικής.</a:t>
            </a:r>
          </a:p>
          <a:p>
            <a:r>
              <a:rPr lang="el-GR" dirty="0"/>
              <a:t>Για την υλοποίηση </a:t>
            </a:r>
            <a:r>
              <a:rPr lang="el-GR" dirty="0" smtClean="0"/>
              <a:t>τ</a:t>
            </a:r>
            <a:r>
              <a:rPr lang="el-GR" dirty="0" smtClean="0"/>
              <a:t>ου Ορθολογικού Σχεδιασμού</a:t>
            </a:r>
            <a:r>
              <a:rPr lang="el-GR" dirty="0" smtClean="0"/>
              <a:t> </a:t>
            </a:r>
            <a:r>
              <a:rPr lang="el-GR" dirty="0"/>
              <a:t>χρησιμοποιούνται ως εργαλεία διάφορες μέθοδοι με προεξάρχουσα τη Μέθοδο των Πεπερασμένων Στοιχείων.</a:t>
            </a:r>
          </a:p>
        </p:txBody>
      </p:sp>
    </p:spTree>
    <p:extLst>
      <p:ext uri="{BB962C8B-B14F-4D97-AF65-F5344CB8AC3E}">
        <p14:creationId xmlns="" xmlns:p14="http://schemas.microsoft.com/office/powerpoint/2010/main" val="40818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80A07B-1B34-4CB0-8DF2-1D61D0D52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Πλεονεκτήματα του Ορθολογικού σχεδιασμού.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823DC8-C16A-4185-A4AC-97DAB7376AB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Καλύτερη κατανομή και αξιοποίηση του υλικού κατασκευής.</a:t>
            </a:r>
          </a:p>
          <a:p>
            <a:r>
              <a:rPr lang="el-GR" dirty="0"/>
              <a:t>Μεγαλύτερη αξιοπιστία. </a:t>
            </a:r>
          </a:p>
          <a:p>
            <a:r>
              <a:rPr lang="el-GR" dirty="0"/>
              <a:t>Βελτιστοποίηση σχεδιασμού. </a:t>
            </a:r>
          </a:p>
        </p:txBody>
      </p:sp>
    </p:spTree>
    <p:extLst>
      <p:ext uri="{BB962C8B-B14F-4D97-AF65-F5344CB8AC3E}">
        <p14:creationId xmlns="" xmlns:p14="http://schemas.microsoft.com/office/powerpoint/2010/main" val="99379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3" y="116632"/>
            <a:ext cx="9474315" cy="108012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dirty="0">
                <a:solidFill>
                  <a:srgbClr val="004B82"/>
                </a:solidFill>
              </a:rPr>
              <a:t>Ιδιαιτερότητες Πλοίων από κατασκευαστική άποψη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1340768"/>
            <a:ext cx="8229600" cy="4896544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600"/>
              </a:spcBef>
              <a:buNone/>
              <a:tabLst>
                <a:tab pos="365125" algn="l"/>
              </a:tabLst>
              <a:defRPr/>
            </a:pPr>
            <a:r>
              <a:rPr lang="el-GR" sz="2400" dirty="0"/>
              <a:t>Τα πλοία, ως κατασκευές παρουσιάζουν τις ακόλουθες ιδιαιτερότητες σε σχέση με άλλα ανθρώπινες κατασκευές:</a:t>
            </a:r>
          </a:p>
          <a:p>
            <a:pPr marL="887413" lvl="1" indent="-342900">
              <a:buClr>
                <a:srgbClr val="004B82"/>
              </a:buClr>
              <a:buFont typeface="Wingdings" pitchFamily="2" charset="2"/>
              <a:buChar char="§"/>
              <a:tabLst>
                <a:tab pos="365125" algn="l"/>
              </a:tabLst>
              <a:defRPr/>
            </a:pPr>
            <a:r>
              <a:rPr lang="el-GR" dirty="0" smtClean="0"/>
              <a:t>Είναι </a:t>
            </a:r>
            <a:r>
              <a:rPr lang="el-GR" dirty="0"/>
              <a:t>σύνθετες </a:t>
            </a:r>
            <a:r>
              <a:rPr lang="el-GR" dirty="0" err="1"/>
              <a:t>κελυφοειδείς</a:t>
            </a:r>
            <a:r>
              <a:rPr lang="el-GR" dirty="0"/>
              <a:t> μεταλλικές κατασκευές. </a:t>
            </a:r>
          </a:p>
          <a:p>
            <a:pPr marL="887413" lvl="1" indent="-342900">
              <a:buClr>
                <a:srgbClr val="004B82"/>
              </a:buClr>
              <a:buFont typeface="Wingdings" pitchFamily="2" charset="2"/>
              <a:buChar char="§"/>
              <a:tabLst>
                <a:tab pos="365125" algn="l"/>
              </a:tabLst>
              <a:defRPr/>
            </a:pPr>
            <a:r>
              <a:rPr lang="el-GR" dirty="0"/>
              <a:t>Έχουν μεγάλο μέγεθος (είναι οι μεγαλύτερες κινούμενες κατασκευές).</a:t>
            </a:r>
          </a:p>
          <a:p>
            <a:pPr marL="887413" lvl="1" indent="-342900">
              <a:buClr>
                <a:srgbClr val="004B82"/>
              </a:buClr>
              <a:buFont typeface="Wingdings" pitchFamily="2" charset="2"/>
              <a:buChar char="§"/>
              <a:tabLst>
                <a:tab pos="365125" algn="l"/>
              </a:tabLst>
              <a:defRPr/>
            </a:pPr>
            <a:r>
              <a:rPr lang="el-GR" dirty="0"/>
              <a:t>Λειτουργούν σε ένα έντονα στοχαστικό περιβάλλον (στοχαστικές φορτίσεις).</a:t>
            </a:r>
          </a:p>
          <a:p>
            <a:pPr marL="887413" lvl="1" indent="-342900">
              <a:buClr>
                <a:srgbClr val="004B82"/>
              </a:buClr>
              <a:buFont typeface="Wingdings" pitchFamily="2" charset="2"/>
              <a:buChar char="§"/>
              <a:tabLst>
                <a:tab pos="365125" algn="l"/>
              </a:tabLst>
              <a:defRPr/>
            </a:pPr>
            <a:r>
              <a:rPr lang="el-GR" dirty="0"/>
              <a:t>Υφίστανται μεγάλες φθορές λόγω του διαβρωτικού περιβάλλοντος στο οποίο λειτουργούν.</a:t>
            </a:r>
          </a:p>
          <a:p>
            <a:pPr marL="0" indent="0">
              <a:buNone/>
              <a:tabLst>
                <a:tab pos="365125" algn="l"/>
              </a:tabLst>
              <a:defRPr/>
            </a:pPr>
            <a:endParaRPr lang="el-GR" sz="2400" dirty="0"/>
          </a:p>
        </p:txBody>
      </p:sp>
    </p:spTree>
    <p:extLst>
      <p:ext uri="{BB962C8B-B14F-4D97-AF65-F5344CB8AC3E}">
        <p14:creationId xmlns="" xmlns:p14="http://schemas.microsoft.com/office/powerpoint/2010/main" val="419944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24000" y="116632"/>
            <a:ext cx="9144000" cy="908720"/>
          </a:xfrm>
        </p:spPr>
        <p:txBody>
          <a:bodyPr>
            <a:noAutofit/>
          </a:bodyPr>
          <a:lstStyle/>
          <a:p>
            <a:r>
              <a:rPr lang="el-GR" dirty="0">
                <a:solidFill>
                  <a:srgbClr val="004B82"/>
                </a:solidFill>
              </a:rPr>
              <a:t>Σύγκριση πλοίου με άλλες </a:t>
            </a:r>
            <a:r>
              <a:rPr lang="el-GR" dirty="0" smtClean="0">
                <a:solidFill>
                  <a:srgbClr val="004B82"/>
                </a:solidFill>
              </a:rPr>
              <a:t>κατασκευές</a:t>
            </a:r>
            <a:endParaRPr lang="el-GR" sz="3200" dirty="0">
              <a:solidFill>
                <a:srgbClr val="004B82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l-GR">
              <a:solidFill>
                <a:prstClr val="black"/>
              </a:solidFill>
            </a:endParaRPr>
          </a:p>
        </p:txBody>
      </p:sp>
      <p:pic>
        <p:nvPicPr>
          <p:cNvPr id="7170" name="Picture 2" descr="File:Comparison knock nevis with other large building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211" y="1733955"/>
            <a:ext cx="5922123" cy="46566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321474" y="6429153"/>
            <a:ext cx="55490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“</a:t>
            </a:r>
            <a:r>
              <a:rPr lang="en-US" sz="1200" dirty="0">
                <a:hlinkClick r:id="rId4"/>
              </a:rPr>
              <a:t>Comparison knock </a:t>
            </a:r>
            <a:r>
              <a:rPr lang="en-US" sz="1200" dirty="0" err="1">
                <a:hlinkClick r:id="rId4"/>
              </a:rPr>
              <a:t>nevis</a:t>
            </a:r>
            <a:r>
              <a:rPr lang="en-US" sz="1200" dirty="0">
                <a:hlinkClick r:id="rId4"/>
              </a:rPr>
              <a:t> with other large buildings</a:t>
            </a:r>
            <a:r>
              <a:rPr lang="en-US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”, </a:t>
            </a:r>
            <a:r>
              <a:rPr lang="el-GR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από</a:t>
            </a:r>
            <a:r>
              <a:rPr lang="en-US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 </a:t>
            </a:r>
            <a:r>
              <a:rPr lang="en-US" sz="1200" dirty="0" err="1">
                <a:hlinkClick r:id="rId5" tooltip="User:Dz"/>
              </a:rPr>
              <a:t>Dz</a:t>
            </a:r>
            <a:r>
              <a:rPr lang="el-GR" sz="1200" dirty="0">
                <a:solidFill>
                  <a:prstClr val="black"/>
                </a:solidFill>
              </a:rPr>
              <a:t> </a:t>
            </a:r>
            <a:r>
              <a:rPr lang="el-GR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με άδεια</a:t>
            </a:r>
            <a:r>
              <a:rPr lang="en-US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200" dirty="0">
                <a:solidFill>
                  <a:prstClr val="black"/>
                </a:solidFill>
                <a:hlinkClick r:id="rId6"/>
              </a:rPr>
              <a:t>CC BY-SA 3.0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058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24000" y="116632"/>
            <a:ext cx="9144000" cy="908720"/>
          </a:xfrm>
        </p:spPr>
        <p:txBody>
          <a:bodyPr>
            <a:noAutofit/>
          </a:bodyPr>
          <a:lstStyle/>
          <a:p>
            <a:r>
              <a:rPr lang="el-GR" dirty="0">
                <a:solidFill>
                  <a:srgbClr val="004B82"/>
                </a:solidFill>
              </a:rPr>
              <a:t>Σύγκριση πλοίου με άλλες </a:t>
            </a:r>
            <a:r>
              <a:rPr lang="el-GR" dirty="0" smtClean="0">
                <a:solidFill>
                  <a:srgbClr val="004B82"/>
                </a:solidFill>
              </a:rPr>
              <a:t>κατασκευές</a:t>
            </a:r>
            <a:endParaRPr lang="el-GR" dirty="0">
              <a:solidFill>
                <a:srgbClr val="004B82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l-GR">
              <a:solidFill>
                <a:prstClr val="black"/>
              </a:solidFill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024" y="1661041"/>
            <a:ext cx="6985823" cy="463902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/>
          <p:cNvSpPr/>
          <p:nvPr/>
        </p:nvSpPr>
        <p:spPr>
          <a:xfrm>
            <a:off x="2764521" y="6414908"/>
            <a:ext cx="66629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“</a:t>
            </a:r>
            <a:r>
              <a:rPr lang="en-US" sz="1200" dirty="0">
                <a:hlinkClick r:id="rId4"/>
              </a:rPr>
              <a:t>Allure of the Seas under Great Belt Bridge</a:t>
            </a:r>
            <a:r>
              <a:rPr lang="en-US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”, </a:t>
            </a:r>
            <a:r>
              <a:rPr lang="el-GR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από</a:t>
            </a:r>
            <a:r>
              <a:rPr lang="en-US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 </a:t>
            </a:r>
            <a:r>
              <a:rPr lang="en-US" sz="1200" dirty="0">
                <a:hlinkClick r:id="rId5" tooltip="Go to Martin Nikolaj Christensen's photostream"/>
              </a:rPr>
              <a:t>Martin </a:t>
            </a:r>
            <a:r>
              <a:rPr lang="en-US" sz="1200" dirty="0" err="1">
                <a:hlinkClick r:id="rId5" tooltip="Go to Martin Nikolaj Christensen's photostream"/>
              </a:rPr>
              <a:t>Nikolaj</a:t>
            </a:r>
            <a:r>
              <a:rPr lang="en-US" sz="1200" dirty="0">
                <a:hlinkClick r:id="rId5" tooltip="Go to Martin Nikolaj Christensen's photostream"/>
              </a:rPr>
              <a:t> Christensen</a:t>
            </a:r>
            <a:r>
              <a:rPr lang="el-GR" sz="1200" dirty="0"/>
              <a:t> </a:t>
            </a:r>
            <a:r>
              <a:rPr lang="el-GR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με άδεια</a:t>
            </a:r>
            <a:r>
              <a:rPr lang="en-US" sz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200" dirty="0">
                <a:hlinkClick r:id="rId6"/>
              </a:rPr>
              <a:t>CC BY 2.0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357419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ίζες">
  <a:themeElements>
    <a:clrScheme name="Ρίζες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Ρίζες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Ρίζες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1166</TotalTime>
  <Words>1096</Words>
  <Application>Microsoft Office PowerPoint</Application>
  <PresentationFormat>Προσαρμογή</PresentationFormat>
  <Paragraphs>151</Paragraphs>
  <Slides>23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Ρίζες</vt:lpstr>
      <vt:lpstr>Βασικές αρχές δομικής σχεδίασης πλοίου</vt:lpstr>
      <vt:lpstr>Βασικές Αρχές Δομικής Σχεδίασης Πλοίου</vt:lpstr>
      <vt:lpstr>Βασικές Αρχές Δομικής Σχεδίασης Πλοίου</vt:lpstr>
      <vt:lpstr>Βασικές Αρχές Κατασκευαστικής Σχεδίασης Πλοίου</vt:lpstr>
      <vt:lpstr>Τι είναι ο Ορθολογικός σχεδιασμος;</vt:lpstr>
      <vt:lpstr>Πλεονεκτήματα του Ορθολογικού σχεδιασμού.</vt:lpstr>
      <vt:lpstr>Ιδιαιτερότητες Πλοίων από κατασκευαστική άποψη</vt:lpstr>
      <vt:lpstr>Σύγκριση πλοίου με άλλες κατασκευές</vt:lpstr>
      <vt:lpstr>Σύγκριση πλοίου με άλλες κατασκευές</vt:lpstr>
      <vt:lpstr>Φάσεις σχεδιασμού</vt:lpstr>
      <vt:lpstr>ΙΜΟ και IACS</vt:lpstr>
      <vt:lpstr>Goal Based Standards</vt:lpstr>
      <vt:lpstr>Δομή των GBS</vt:lpstr>
      <vt:lpstr>GBS- The Goals</vt:lpstr>
      <vt:lpstr>GBS – Λειτουργικές απαιτήσεις (FRs)</vt:lpstr>
      <vt:lpstr>CSR</vt:lpstr>
      <vt:lpstr>CSR - Καινοτομίες</vt:lpstr>
      <vt:lpstr>CSR – Δομή των Κανονισμών</vt:lpstr>
      <vt:lpstr>CSR – Προσέγγιση καθαρού πάχους</vt:lpstr>
      <vt:lpstr>CSR – Ανάλυση τριών αμπαριών/δεξαμενών</vt:lpstr>
      <vt:lpstr>CSR – Λεπτομερής Ανάλυση</vt:lpstr>
      <vt:lpstr>Ορθολογικός κατασκευαστικός σχεδιασμός</vt:lpstr>
      <vt:lpstr>Κατασκευαστικός Φάκελος Πλοίου  (Ship Construction File)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Principles of Ship Structural Design</dc:title>
  <dc:creator>Alexandros Theodoulides</dc:creator>
  <cp:lastModifiedBy>marios</cp:lastModifiedBy>
  <cp:revision>63</cp:revision>
  <dcterms:created xsi:type="dcterms:W3CDTF">2017-09-12T08:11:39Z</dcterms:created>
  <dcterms:modified xsi:type="dcterms:W3CDTF">2017-10-24T19:34:40Z</dcterms:modified>
</cp:coreProperties>
</file>