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69" r:id="rId3"/>
    <p:sldId id="270" r:id="rId4"/>
    <p:sldId id="298" r:id="rId5"/>
    <p:sldId id="299" r:id="rId6"/>
    <p:sldId id="300" r:id="rId7"/>
    <p:sldId id="301" r:id="rId8"/>
    <p:sldId id="271" r:id="rId9"/>
    <p:sldId id="278" r:id="rId10"/>
    <p:sldId id="279" r:id="rId11"/>
    <p:sldId id="280" r:id="rId12"/>
    <p:sldId id="305" r:id="rId13"/>
    <p:sldId id="281" r:id="rId14"/>
    <p:sldId id="297" r:id="rId15"/>
    <p:sldId id="282" r:id="rId16"/>
    <p:sldId id="283" r:id="rId17"/>
    <p:sldId id="284" r:id="rId18"/>
    <p:sldId id="285" r:id="rId19"/>
    <p:sldId id="273" r:id="rId20"/>
    <p:sldId id="257" r:id="rId21"/>
    <p:sldId id="286" r:id="rId22"/>
    <p:sldId id="258" r:id="rId23"/>
    <p:sldId id="259" r:id="rId24"/>
    <p:sldId id="287" r:id="rId25"/>
    <p:sldId id="288" r:id="rId26"/>
    <p:sldId id="261" r:id="rId27"/>
    <p:sldId id="291" r:id="rId28"/>
    <p:sldId id="290" r:id="rId29"/>
    <p:sldId id="292" r:id="rId30"/>
    <p:sldId id="302" r:id="rId31"/>
    <p:sldId id="267" r:id="rId32"/>
    <p:sldId id="303" r:id="rId33"/>
    <p:sldId id="276" r:id="rId34"/>
    <p:sldId id="294" r:id="rId35"/>
    <p:sldId id="293" r:id="rId36"/>
    <p:sldId id="295" r:id="rId37"/>
    <p:sldId id="296" r:id="rId38"/>
    <p:sldId id="304"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63B31-C4FD-4FBD-BC74-1441855CFADD}" type="datetimeFigureOut">
              <a:rPr lang="el-GR" smtClean="0"/>
              <a:pPr/>
              <a:t>29/11/2017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CD1DA-CB42-4496-865D-E462F56F541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xmlns="" val="397069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534400" y="6355080"/>
            <a:ext cx="3048000" cy="365760"/>
          </a:xfrm>
        </p:spPr>
        <p:txBody>
          <a:bodyPr/>
          <a:lstStyle>
            <a:lvl1pPr>
              <a:defRPr sz="1400"/>
            </a:lvl1pPr>
          </a:lstStyle>
          <a:p>
            <a:fld id="{747AF216-1486-4EA3-AD32-3E958E7FB279}" type="datetimeFigureOut">
              <a:rPr lang="el-GR" smtClean="0"/>
              <a:pPr/>
              <a:t>29/11/2017</a:t>
            </a:fld>
            <a:endParaRPr lang="el-GR"/>
          </a:p>
        </p:txBody>
      </p:sp>
      <p:sp>
        <p:nvSpPr>
          <p:cNvPr id="17" name="16 - Θέση υποσέλιδου"/>
          <p:cNvSpPr>
            <a:spLocks noGrp="1"/>
          </p:cNvSpPr>
          <p:nvPr>
            <p:ph type="ftr" sz="quarter" idx="11"/>
          </p:nvPr>
        </p:nvSpPr>
        <p:spPr>
          <a:xfrm>
            <a:off x="3864864" y="6355080"/>
            <a:ext cx="4632960" cy="365760"/>
          </a:xfrm>
        </p:spPr>
        <p:txBody>
          <a:bodyPr/>
          <a:lstStyle/>
          <a:p>
            <a:endParaRPr lang="el-GR"/>
          </a:p>
        </p:txBody>
      </p:sp>
      <p:sp>
        <p:nvSpPr>
          <p:cNvPr id="29" name="28 - Θέση αριθμού διαφάνειας"/>
          <p:cNvSpPr>
            <a:spLocks noGrp="1"/>
          </p:cNvSpPr>
          <p:nvPr>
            <p:ph type="sldNum" sz="quarter" idx="12"/>
          </p:nvPr>
        </p:nvSpPr>
        <p:spPr>
          <a:xfrm>
            <a:off x="1621536" y="6355080"/>
            <a:ext cx="1625600" cy="365760"/>
          </a:xfrm>
        </p:spPr>
        <p:txBody>
          <a:bodyPr/>
          <a:lstStyle/>
          <a:p>
            <a:fld id="{D5D84308-336D-4FD4-9904-9BF1F5BA1422}" type="slidenum">
              <a:rPr lang="el-GR" smtClean="0"/>
              <a:pPr/>
              <a:t>‹#›</a:t>
            </a:fld>
            <a:endParaRPr lang="el-GR"/>
          </a:p>
        </p:txBody>
      </p:sp>
      <p:sp>
        <p:nvSpPr>
          <p:cNvPr id="21" name="20 - Ορθογώνιο"/>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7" name="6 - Ευθεία γραμμή σύνδεσης"/>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8" name="7 - Θέση περιεχομένου"/>
          <p:cNvSpPr>
            <a:spLocks noGrp="1"/>
          </p:cNvSpPr>
          <p:nvPr>
            <p:ph sz="quarter" idx="1"/>
          </p:nvPr>
        </p:nvSpPr>
        <p:spPr>
          <a:xfrm>
            <a:off x="609600" y="1219200"/>
            <a:ext cx="10972800"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8534400" y="6355080"/>
            <a:ext cx="3048000" cy="365760"/>
          </a:xfrm>
        </p:spPr>
        <p:txBody>
          <a:bodyPr/>
          <a:lstStyle/>
          <a:p>
            <a:fld id="{747AF216-1486-4EA3-AD32-3E958E7FB279}" type="datetimeFigureOut">
              <a:rPr lang="el-GR" smtClean="0"/>
              <a:pPr/>
              <a:t>29/11/2017</a:t>
            </a:fld>
            <a:endParaRPr lang="el-GR"/>
          </a:p>
        </p:txBody>
      </p:sp>
      <p:sp>
        <p:nvSpPr>
          <p:cNvPr id="5" name="4 - Θέση υποσέλιδου"/>
          <p:cNvSpPr>
            <a:spLocks noGrp="1"/>
          </p:cNvSpPr>
          <p:nvPr>
            <p:ph type="ftr" sz="quarter" idx="11"/>
          </p:nvPr>
        </p:nvSpPr>
        <p:spPr>
          <a:xfrm>
            <a:off x="3864864" y="6355080"/>
            <a:ext cx="4632960" cy="365760"/>
          </a:xfrm>
        </p:spPr>
        <p:txBody>
          <a:bodyPr/>
          <a:lstStyle/>
          <a:p>
            <a:endParaRPr lang="el-GR"/>
          </a:p>
        </p:txBody>
      </p:sp>
      <p:sp>
        <p:nvSpPr>
          <p:cNvPr id="6" name="5 - Θέση αριθμού διαφάνειας"/>
          <p:cNvSpPr>
            <a:spLocks noGrp="1"/>
          </p:cNvSpPr>
          <p:nvPr>
            <p:ph type="sldNum" sz="quarter" idx="12"/>
          </p:nvPr>
        </p:nvSpPr>
        <p:spPr>
          <a:xfrm>
            <a:off x="1426464" y="6355080"/>
            <a:ext cx="2027936" cy="365760"/>
          </a:xfrm>
        </p:spPr>
        <p:txBody>
          <a:bodyPr/>
          <a:lstStyle/>
          <a:p>
            <a:fld id="{D5D84308-336D-4FD4-9904-9BF1F5BA1422}" type="slidenum">
              <a:rPr lang="el-GR" smtClean="0"/>
              <a:pPr/>
              <a:t>‹#›</a:t>
            </a:fld>
            <a:endParaRPr lang="el-GR"/>
          </a:p>
        </p:txBody>
      </p:sp>
      <p:sp>
        <p:nvSpPr>
          <p:cNvPr id="7" name="6 - Ορθογώνιο"/>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10972800" cy="914400"/>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9" name="8 - Θέση περιεχομένου"/>
          <p:cNvSpPr>
            <a:spLocks noGrp="1"/>
          </p:cNvSpPr>
          <p:nvPr>
            <p:ph sz="quarter" idx="1"/>
          </p:nvPr>
        </p:nvSpPr>
        <p:spPr>
          <a:xfrm>
            <a:off x="609600" y="1219200"/>
            <a:ext cx="5388864"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6176264" y="1216152"/>
            <a:ext cx="5388864"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10972800" cy="9144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11" name="10 - Θέση περιεχομένου"/>
          <p:cNvSpPr>
            <a:spLocks noGrp="1"/>
          </p:cNvSpPr>
          <p:nvPr>
            <p:ph sz="quarter" idx="2"/>
          </p:nvPr>
        </p:nvSpPr>
        <p:spPr>
          <a:xfrm>
            <a:off x="609600" y="2133600"/>
            <a:ext cx="53848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6197600" y="2133600"/>
            <a:ext cx="53848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10972800" cy="9144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6" name="5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5" name="4 - Ευθεία γραμμή σύνδεσης"/>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8" name="7 - Ευθεία γραμμή σύνδεσης"/>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406400" y="304800"/>
            <a:ext cx="76200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47AF216-1486-4EA3-AD32-3E958E7FB279}"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5D84308-336D-4FD4-9904-9BF1F5BA1422}" type="slidenum">
              <a:rPr lang="el-GR" smtClean="0"/>
              <a:pPr/>
              <a:t>‹#›</a:t>
            </a:fld>
            <a:endParaRPr lang="el-GR"/>
          </a:p>
        </p:txBody>
      </p:sp>
      <p:sp>
        <p:nvSpPr>
          <p:cNvPr id="8" name="7 - Ευθεία γραμμή σύνδεσης"/>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152400"/>
            <a:ext cx="10972800" cy="990600"/>
          </a:xfrm>
          <a:prstGeom prst="rect">
            <a:avLst/>
          </a:prstGeom>
        </p:spPr>
        <p:txBody>
          <a:bodyPr vert="horz"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747AF216-1486-4EA3-AD32-3E958E7FB279}" type="datetimeFigureOut">
              <a:rPr lang="el-GR" smtClean="0"/>
              <a:pPr/>
              <a:t>29/11/2017</a:t>
            </a:fld>
            <a:endParaRPr lang="el-GR"/>
          </a:p>
        </p:txBody>
      </p:sp>
      <p:sp>
        <p:nvSpPr>
          <p:cNvPr id="3" name="2 - Θέση υποσέλιδου"/>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D5D84308-336D-4FD4-9904-9BF1F5BA1422}" type="slidenum">
              <a:rPr lang="el-GR" smtClean="0"/>
              <a:pPr/>
              <a:t>‹#›</a:t>
            </a:fld>
            <a:endParaRPr lang="el-GR"/>
          </a:p>
        </p:txBody>
      </p:sp>
      <p:sp>
        <p:nvSpPr>
          <p:cNvPr id="28" name="27 - Ευθεία γραμμή σύνδεσης"/>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1920D-FEA5-46F6-9893-294FB7881993}"/>
              </a:ext>
            </a:extLst>
          </p:cNvPr>
          <p:cNvSpPr>
            <a:spLocks noGrp="1"/>
          </p:cNvSpPr>
          <p:nvPr>
            <p:ph type="ctrTitle"/>
          </p:nvPr>
        </p:nvSpPr>
        <p:spPr/>
        <p:txBody>
          <a:bodyPr/>
          <a:lstStyle/>
          <a:p>
            <a:r>
              <a:rPr lang="el-GR" dirty="0"/>
              <a:t>Ναυπηγικά υλικά</a:t>
            </a:r>
          </a:p>
        </p:txBody>
      </p:sp>
      <p:sp>
        <p:nvSpPr>
          <p:cNvPr id="3" name="Subtitle 2">
            <a:extLst>
              <a:ext uri="{FF2B5EF4-FFF2-40B4-BE49-F238E27FC236}">
                <a16:creationId xmlns:a16="http://schemas.microsoft.com/office/drawing/2014/main" xmlns="" id="{225C8035-7821-49A5-8887-8553872F7C2E}"/>
              </a:ext>
            </a:extLst>
          </p:cNvPr>
          <p:cNvSpPr>
            <a:spLocks noGrp="1"/>
          </p:cNvSpPr>
          <p:nvPr>
            <p:ph type="subTitle" idx="1"/>
          </p:nvPr>
        </p:nvSpPr>
        <p:spPr/>
        <p:txBody>
          <a:bodyPr/>
          <a:lstStyle/>
          <a:p>
            <a:r>
              <a:rPr lang="el-GR" dirty="0"/>
              <a:t>Α. Θεοδουλίδης</a:t>
            </a:r>
          </a:p>
          <a:p>
            <a:endParaRPr lang="el-GR" dirty="0"/>
          </a:p>
        </p:txBody>
      </p:sp>
      <p:pic>
        <p:nvPicPr>
          <p:cNvPr id="4" name="Picture 2"/>
          <p:cNvPicPr>
            <a:picLocks noChangeAspect="1" noChangeArrowheads="1"/>
          </p:cNvPicPr>
          <p:nvPr/>
        </p:nvPicPr>
        <p:blipFill>
          <a:blip r:embed="rId2" cstate="print"/>
          <a:srcRect r="61560"/>
          <a:stretch>
            <a:fillRect/>
          </a:stretch>
        </p:blipFill>
        <p:spPr bwMode="auto">
          <a:xfrm>
            <a:off x="295834" y="197222"/>
            <a:ext cx="1102660" cy="1283424"/>
          </a:xfrm>
          <a:prstGeom prst="rect">
            <a:avLst/>
          </a:prstGeom>
          <a:noFill/>
          <a:ln w="9525">
            <a:noFill/>
            <a:miter lim="800000"/>
            <a:headEnd/>
            <a:tailEnd/>
          </a:ln>
        </p:spPr>
      </p:pic>
      <p:sp>
        <p:nvSpPr>
          <p:cNvPr id="5" name="4 - TextBox"/>
          <p:cNvSpPr txBox="1"/>
          <p:nvPr/>
        </p:nvSpPr>
        <p:spPr>
          <a:xfrm>
            <a:off x="2106706" y="304799"/>
            <a:ext cx="6266329" cy="1200329"/>
          </a:xfrm>
          <a:prstGeom prst="rect">
            <a:avLst/>
          </a:prstGeom>
          <a:noFill/>
        </p:spPr>
        <p:txBody>
          <a:bodyPr wrap="square" rtlCol="0">
            <a:spAutoFit/>
          </a:bodyPr>
          <a:lstStyle/>
          <a:p>
            <a:r>
              <a:rPr lang="el-GR" sz="2400" dirty="0"/>
              <a:t>ΣΧΟΛΗ ΤΕΧΝΟΛΟΓΙΚΩΝ ΕΦΑΡΜΟΓΩΝ</a:t>
            </a:r>
          </a:p>
          <a:p>
            <a:r>
              <a:rPr lang="el-GR" sz="2400" dirty="0"/>
              <a:t>ΤΜΗΜΑ ΝΑΥΠΗΓΩΝ ΜΗΧΑΝΙΚΩΝ Τ.Ε.</a:t>
            </a:r>
          </a:p>
          <a:p>
            <a:r>
              <a:rPr lang="el-GR" sz="2400" dirty="0"/>
              <a:t>ΜΕΤΑΠΤΥΧΙΑΚΟ ΠΡΟΓΡΑΜΜΑ ΣΠΟΥΔΩΝ</a:t>
            </a:r>
          </a:p>
        </p:txBody>
      </p:sp>
    </p:spTree>
    <p:extLst>
      <p:ext uri="{BB962C8B-B14F-4D97-AF65-F5344CB8AC3E}">
        <p14:creationId xmlns:p14="http://schemas.microsoft.com/office/powerpoint/2010/main" xmlns="" val="266604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Χάλυβες υψηλής αντοχής</a:t>
            </a:r>
            <a:r>
              <a:rPr lang="en-US" dirty="0">
                <a:solidFill>
                  <a:srgbClr val="004B82"/>
                </a:solidFill>
              </a:rPr>
              <a:t>– </a:t>
            </a:r>
            <a:r>
              <a:rPr lang="el-GR" dirty="0">
                <a:solidFill>
                  <a:srgbClr val="004B82"/>
                </a:solidFill>
              </a:rPr>
              <a:t>Χημική σύσταση</a:t>
            </a:r>
          </a:p>
        </p:txBody>
      </p:sp>
      <p:pic>
        <p:nvPicPr>
          <p:cNvPr id="3074" name="Picture 2"/>
          <p:cNvPicPr>
            <a:picLocks noChangeAspect="1" noChangeArrowheads="1"/>
          </p:cNvPicPr>
          <p:nvPr/>
        </p:nvPicPr>
        <p:blipFill>
          <a:blip r:embed="rId2" cstate="print"/>
          <a:srcRect/>
          <a:stretch>
            <a:fillRect/>
          </a:stretch>
        </p:blipFill>
        <p:spPr bwMode="auto">
          <a:xfrm>
            <a:off x="377639" y="1171015"/>
            <a:ext cx="7233397" cy="252555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r="-752" b="40518"/>
          <a:stretch>
            <a:fillRect/>
          </a:stretch>
        </p:blipFill>
        <p:spPr bwMode="auto">
          <a:xfrm>
            <a:off x="421342" y="3543327"/>
            <a:ext cx="7207623" cy="2552673"/>
          </a:xfrm>
          <a:prstGeom prst="rect">
            <a:avLst/>
          </a:prstGeom>
          <a:noFill/>
          <a:ln w="9525">
            <a:noFill/>
            <a:miter lim="800000"/>
            <a:headEnd/>
            <a:tailEnd/>
          </a:ln>
        </p:spPr>
      </p:pic>
      <p:sp>
        <p:nvSpPr>
          <p:cNvPr id="7" name="6 - TextBox"/>
          <p:cNvSpPr txBox="1"/>
          <p:nvPr/>
        </p:nvSpPr>
        <p:spPr>
          <a:xfrm>
            <a:off x="7924800" y="5065059"/>
            <a:ext cx="3666565" cy="369332"/>
          </a:xfrm>
          <a:prstGeom prst="rect">
            <a:avLst/>
          </a:prstGeom>
          <a:noFill/>
        </p:spPr>
        <p:txBody>
          <a:bodyPr wrap="square" rtlCol="0">
            <a:spAutoFit/>
          </a:bodyPr>
          <a:lstStyle/>
          <a:p>
            <a:r>
              <a:rPr lang="el-GR" dirty="0"/>
              <a:t>(</a:t>
            </a:r>
            <a:r>
              <a:rPr lang="en-US" dirty="0"/>
              <a:t>for Notes see next slide)</a:t>
            </a:r>
            <a:endParaRPr lang="el-GR" dirty="0"/>
          </a:p>
        </p:txBody>
      </p:sp>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Χάλυβες υψηλής αντοχής</a:t>
            </a:r>
            <a:r>
              <a:rPr lang="en-US" dirty="0">
                <a:solidFill>
                  <a:srgbClr val="004B82"/>
                </a:solidFill>
              </a:rPr>
              <a:t>– </a:t>
            </a:r>
            <a:r>
              <a:rPr lang="el-GR" dirty="0">
                <a:solidFill>
                  <a:srgbClr val="004B82"/>
                </a:solidFill>
              </a:rPr>
              <a:t>Χημική σύσταση</a:t>
            </a:r>
          </a:p>
        </p:txBody>
      </p:sp>
      <p:pic>
        <p:nvPicPr>
          <p:cNvPr id="4098" name="Picture 2"/>
          <p:cNvPicPr>
            <a:picLocks noChangeAspect="1" noChangeArrowheads="1"/>
          </p:cNvPicPr>
          <p:nvPr/>
        </p:nvPicPr>
        <p:blipFill>
          <a:blip r:embed="rId2" cstate="print"/>
          <a:srcRect/>
          <a:stretch>
            <a:fillRect/>
          </a:stretch>
        </p:blipFill>
        <p:spPr bwMode="auto">
          <a:xfrm>
            <a:off x="486055" y="1589554"/>
            <a:ext cx="11058525" cy="2800350"/>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Χάλυβες υψηλής αντοχής</a:t>
            </a:r>
            <a:r>
              <a:rPr lang="en-US" dirty="0">
                <a:solidFill>
                  <a:srgbClr val="004B82"/>
                </a:solidFill>
              </a:rPr>
              <a:t>– </a:t>
            </a:r>
            <a:r>
              <a:rPr lang="el-GR" dirty="0">
                <a:solidFill>
                  <a:srgbClr val="004B82"/>
                </a:solidFill>
              </a:rPr>
              <a:t>Χημική σύσταση</a:t>
            </a:r>
          </a:p>
        </p:txBody>
      </p:sp>
      <p:sp>
        <p:nvSpPr>
          <p:cNvPr id="3" name="TextBox 2">
            <a:extLst>
              <a:ext uri="{FF2B5EF4-FFF2-40B4-BE49-F238E27FC236}">
                <a16:creationId xmlns:a16="http://schemas.microsoft.com/office/drawing/2014/main" xmlns="" id="{646F22B9-469D-4022-8071-D36E91D838E5}"/>
              </a:ext>
            </a:extLst>
          </p:cNvPr>
          <p:cNvSpPr txBox="1"/>
          <p:nvPr/>
        </p:nvSpPr>
        <p:spPr>
          <a:xfrm>
            <a:off x="1100831" y="1464816"/>
            <a:ext cx="9561251" cy="1754326"/>
          </a:xfrm>
          <a:prstGeom prst="rect">
            <a:avLst/>
          </a:prstGeom>
          <a:noFill/>
        </p:spPr>
        <p:txBody>
          <a:bodyPr wrap="square" rtlCol="0">
            <a:spAutoFit/>
          </a:bodyPr>
          <a:lstStyle/>
          <a:p>
            <a:r>
              <a:rPr lang="el-GR" dirty="0"/>
              <a:t>Η </a:t>
            </a:r>
            <a:r>
              <a:rPr lang="el-GR" dirty="0" smtClean="0"/>
              <a:t>ισοδύναμ</a:t>
            </a:r>
            <a:r>
              <a:rPr lang="el-GR" dirty="0" smtClean="0"/>
              <a:t>η</a:t>
            </a:r>
            <a:r>
              <a:rPr lang="el-GR" dirty="0" smtClean="0"/>
              <a:t> </a:t>
            </a:r>
            <a:r>
              <a:rPr lang="el-GR" dirty="0"/>
              <a:t>περιεκτικότητα σε άνθρακα που υπολογίζεται από την κάτωθι σχέση</a:t>
            </a:r>
            <a:r>
              <a:rPr lang="en-US" dirty="0"/>
              <a:t>:</a:t>
            </a:r>
          </a:p>
          <a:p>
            <a:endParaRPr lang="en-US" dirty="0"/>
          </a:p>
          <a:p>
            <a:endParaRPr lang="en-US" dirty="0"/>
          </a:p>
          <a:p>
            <a:endParaRPr lang="en-US" dirty="0"/>
          </a:p>
          <a:p>
            <a:endParaRPr lang="en-US" dirty="0"/>
          </a:p>
          <a:p>
            <a:r>
              <a:rPr lang="el-GR" dirty="0"/>
              <a:t> δεν πρέπει να υπερβαίνει προκαθορισμένες τιμές, όπως φαίνεται στον πίνακα</a:t>
            </a:r>
          </a:p>
        </p:txBody>
      </p:sp>
      <p:pic>
        <p:nvPicPr>
          <p:cNvPr id="4" name="Picture 3">
            <a:extLst>
              <a:ext uri="{FF2B5EF4-FFF2-40B4-BE49-F238E27FC236}">
                <a16:creationId xmlns:a16="http://schemas.microsoft.com/office/drawing/2014/main" xmlns="" id="{946677C5-3BD2-49BD-B22E-E12B0024D431}"/>
              </a:ext>
            </a:extLst>
          </p:cNvPr>
          <p:cNvPicPr>
            <a:picLocks noChangeAspect="1"/>
          </p:cNvPicPr>
          <p:nvPr/>
        </p:nvPicPr>
        <p:blipFill>
          <a:blip r:embed="rId2" cstate="print"/>
          <a:stretch>
            <a:fillRect/>
          </a:stretch>
        </p:blipFill>
        <p:spPr>
          <a:xfrm>
            <a:off x="3333288" y="1861860"/>
            <a:ext cx="5276850" cy="790575"/>
          </a:xfrm>
          <a:prstGeom prst="rect">
            <a:avLst/>
          </a:prstGeom>
        </p:spPr>
      </p:pic>
      <p:pic>
        <p:nvPicPr>
          <p:cNvPr id="5" name="Picture 4">
            <a:extLst>
              <a:ext uri="{FF2B5EF4-FFF2-40B4-BE49-F238E27FC236}">
                <a16:creationId xmlns:a16="http://schemas.microsoft.com/office/drawing/2014/main" xmlns="" id="{6BB7EAE7-CB6E-4531-86F2-6651F75C4A01}"/>
              </a:ext>
            </a:extLst>
          </p:cNvPr>
          <p:cNvPicPr>
            <a:picLocks noChangeAspect="1"/>
          </p:cNvPicPr>
          <p:nvPr/>
        </p:nvPicPr>
        <p:blipFill>
          <a:blip r:embed="rId3" cstate="print"/>
          <a:stretch>
            <a:fillRect/>
          </a:stretch>
        </p:blipFill>
        <p:spPr>
          <a:xfrm>
            <a:off x="2521257" y="3429000"/>
            <a:ext cx="7686837" cy="2632804"/>
          </a:xfrm>
          <a:prstGeom prst="rect">
            <a:avLst/>
          </a:prstGeom>
        </p:spPr>
      </p:pic>
    </p:spTree>
    <p:extLst>
      <p:ext uri="{BB962C8B-B14F-4D97-AF65-F5344CB8AC3E}">
        <p14:creationId xmlns:p14="http://schemas.microsoft.com/office/powerpoint/2010/main" xmlns="" val="21306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Χάλυβες υψηλής αντοχής</a:t>
            </a:r>
            <a:r>
              <a:rPr lang="en-US" dirty="0">
                <a:solidFill>
                  <a:srgbClr val="004B82"/>
                </a:solidFill>
              </a:rPr>
              <a:t>– </a:t>
            </a:r>
            <a:r>
              <a:rPr lang="el-GR" dirty="0">
                <a:solidFill>
                  <a:srgbClr val="004B82"/>
                </a:solidFill>
              </a:rPr>
              <a:t>Μηχανικές ιδιότητες</a:t>
            </a:r>
          </a:p>
        </p:txBody>
      </p:sp>
      <p:pic>
        <p:nvPicPr>
          <p:cNvPr id="5122" name="Picture 2"/>
          <p:cNvPicPr>
            <a:picLocks noChangeAspect="1" noChangeArrowheads="1"/>
          </p:cNvPicPr>
          <p:nvPr/>
        </p:nvPicPr>
        <p:blipFill>
          <a:blip r:embed="rId2" cstate="print"/>
          <a:srcRect/>
          <a:stretch>
            <a:fillRect/>
          </a:stretch>
        </p:blipFill>
        <p:spPr bwMode="auto">
          <a:xfrm>
            <a:off x="1899734" y="1154097"/>
            <a:ext cx="6983505" cy="5682231"/>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Χάλυβες υψηλής αντοχής</a:t>
            </a:r>
            <a:r>
              <a:rPr lang="en-US" dirty="0">
                <a:solidFill>
                  <a:srgbClr val="004B82"/>
                </a:solidFill>
              </a:rPr>
              <a:t>– </a:t>
            </a:r>
            <a:r>
              <a:rPr lang="el-GR" dirty="0">
                <a:solidFill>
                  <a:srgbClr val="004B82"/>
                </a:solidFill>
              </a:rPr>
              <a:t>Ενδεικνυόμενη χρήση</a:t>
            </a:r>
          </a:p>
        </p:txBody>
      </p:sp>
      <p:pic>
        <p:nvPicPr>
          <p:cNvPr id="1026" name="Picture 2"/>
          <p:cNvPicPr>
            <a:picLocks noChangeAspect="1" noChangeArrowheads="1"/>
          </p:cNvPicPr>
          <p:nvPr/>
        </p:nvPicPr>
        <p:blipFill>
          <a:blip r:embed="rId2" cstate="print"/>
          <a:srcRect/>
          <a:stretch>
            <a:fillRect/>
          </a:stretch>
        </p:blipFill>
        <p:spPr bwMode="auto">
          <a:xfrm>
            <a:off x="2178741" y="1353671"/>
            <a:ext cx="6287303" cy="4198004"/>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Χυτοχάλυβες (</a:t>
            </a:r>
            <a:r>
              <a:rPr lang="en-US" dirty="0">
                <a:solidFill>
                  <a:srgbClr val="004B82"/>
                </a:solidFill>
              </a:rPr>
              <a:t>castings)– </a:t>
            </a:r>
            <a:r>
              <a:rPr lang="el-GR" dirty="0">
                <a:solidFill>
                  <a:srgbClr val="004B82"/>
                </a:solidFill>
              </a:rPr>
              <a:t>Χημική σύσταση</a:t>
            </a:r>
          </a:p>
        </p:txBody>
      </p:sp>
      <p:pic>
        <p:nvPicPr>
          <p:cNvPr id="6146" name="Picture 2"/>
          <p:cNvPicPr>
            <a:picLocks noChangeAspect="1" noChangeArrowheads="1"/>
          </p:cNvPicPr>
          <p:nvPr/>
        </p:nvPicPr>
        <p:blipFill>
          <a:blip r:embed="rId2" cstate="print"/>
          <a:srcRect/>
          <a:stretch>
            <a:fillRect/>
          </a:stretch>
        </p:blipFill>
        <p:spPr bwMode="auto">
          <a:xfrm>
            <a:off x="387444" y="1176057"/>
            <a:ext cx="4657725" cy="222885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91646" y="3398184"/>
            <a:ext cx="4646519" cy="31813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5486681" y="4292973"/>
            <a:ext cx="4714875" cy="2019300"/>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Χυτοχάλυβες (</a:t>
            </a:r>
            <a:r>
              <a:rPr lang="en-US" dirty="0">
                <a:solidFill>
                  <a:srgbClr val="004B82"/>
                </a:solidFill>
              </a:rPr>
              <a:t>castings)– </a:t>
            </a:r>
            <a:r>
              <a:rPr lang="el-GR" dirty="0">
                <a:solidFill>
                  <a:srgbClr val="004B82"/>
                </a:solidFill>
              </a:rPr>
              <a:t>Μηχανικές ιδιότητες</a:t>
            </a:r>
          </a:p>
        </p:txBody>
      </p:sp>
      <p:pic>
        <p:nvPicPr>
          <p:cNvPr id="7170" name="Picture 2"/>
          <p:cNvPicPr>
            <a:picLocks noChangeAspect="1" noChangeArrowheads="1"/>
          </p:cNvPicPr>
          <p:nvPr/>
        </p:nvPicPr>
        <p:blipFill>
          <a:blip r:embed="rId2" cstate="print"/>
          <a:srcRect/>
          <a:stretch>
            <a:fillRect/>
          </a:stretch>
        </p:blipFill>
        <p:spPr bwMode="auto">
          <a:xfrm>
            <a:off x="3239901" y="1431832"/>
            <a:ext cx="3381375" cy="6953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243542" y="2052918"/>
            <a:ext cx="3105150" cy="762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983286" y="2905405"/>
            <a:ext cx="2047875" cy="276225"/>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335681" y="2934821"/>
            <a:ext cx="1771650" cy="342900"/>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Χυτοχάλυβες (</a:t>
            </a:r>
            <a:r>
              <a:rPr lang="en-US" dirty="0">
                <a:solidFill>
                  <a:srgbClr val="004B82"/>
                </a:solidFill>
              </a:rPr>
              <a:t>castings)– </a:t>
            </a:r>
            <a:r>
              <a:rPr lang="el-GR" dirty="0">
                <a:solidFill>
                  <a:srgbClr val="004B82"/>
                </a:solidFill>
              </a:rPr>
              <a:t>Τυπικά στοιχεία</a:t>
            </a:r>
          </a:p>
        </p:txBody>
      </p:sp>
      <p:pic>
        <p:nvPicPr>
          <p:cNvPr id="8194" name="Picture 2"/>
          <p:cNvPicPr>
            <a:picLocks noChangeAspect="1" noChangeArrowheads="1"/>
          </p:cNvPicPr>
          <p:nvPr/>
        </p:nvPicPr>
        <p:blipFill>
          <a:blip r:embed="rId2" cstate="print"/>
          <a:srcRect/>
          <a:stretch>
            <a:fillRect/>
          </a:stretch>
        </p:blipFill>
        <p:spPr bwMode="auto">
          <a:xfrm>
            <a:off x="142097" y="1030941"/>
            <a:ext cx="5729785" cy="332641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850787" y="2904564"/>
            <a:ext cx="6341213" cy="3316942"/>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Χυτοχάλυβες (</a:t>
            </a:r>
            <a:r>
              <a:rPr lang="en-US" dirty="0">
                <a:solidFill>
                  <a:srgbClr val="004B82"/>
                </a:solidFill>
              </a:rPr>
              <a:t>castings)– </a:t>
            </a:r>
            <a:r>
              <a:rPr lang="el-GR" dirty="0">
                <a:solidFill>
                  <a:srgbClr val="004B82"/>
                </a:solidFill>
              </a:rPr>
              <a:t>Τυπικά στοιχεία</a:t>
            </a:r>
          </a:p>
        </p:txBody>
      </p:sp>
      <p:pic>
        <p:nvPicPr>
          <p:cNvPr id="9218" name="Picture 2"/>
          <p:cNvPicPr>
            <a:picLocks noChangeAspect="1" noChangeArrowheads="1"/>
          </p:cNvPicPr>
          <p:nvPr/>
        </p:nvPicPr>
        <p:blipFill>
          <a:blip r:embed="rId2" cstate="print"/>
          <a:srcRect/>
          <a:stretch>
            <a:fillRect/>
          </a:stretch>
        </p:blipFill>
        <p:spPr bwMode="auto">
          <a:xfrm>
            <a:off x="117078" y="1111623"/>
            <a:ext cx="5083853" cy="359652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460293" y="1757081"/>
            <a:ext cx="6570793" cy="4643717"/>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1A6C2-421E-4A72-90F3-17FDDE85E54B}"/>
              </a:ext>
            </a:extLst>
          </p:cNvPr>
          <p:cNvSpPr>
            <a:spLocks noGrp="1"/>
          </p:cNvSpPr>
          <p:nvPr>
            <p:ph type="title"/>
          </p:nvPr>
        </p:nvSpPr>
        <p:spPr>
          <a:xfrm>
            <a:off x="609600" y="277896"/>
            <a:ext cx="10972800" cy="560294"/>
          </a:xfrm>
        </p:spPr>
        <p:txBody>
          <a:bodyPr>
            <a:normAutofit fontScale="90000"/>
          </a:bodyPr>
          <a:lstStyle/>
          <a:p>
            <a:r>
              <a:rPr lang="el-GR" dirty="0">
                <a:solidFill>
                  <a:schemeClr val="bg2">
                    <a:lumMod val="50000"/>
                  </a:schemeClr>
                </a:solidFill>
              </a:rPr>
              <a:t>Χρήση χαλύβων στη ναυπήγηση πλοίων</a:t>
            </a:r>
          </a:p>
        </p:txBody>
      </p:sp>
      <p:pic>
        <p:nvPicPr>
          <p:cNvPr id="4" name="Content Placeholder 3">
            <a:extLst>
              <a:ext uri="{FF2B5EF4-FFF2-40B4-BE49-F238E27FC236}">
                <a16:creationId xmlns:a16="http://schemas.microsoft.com/office/drawing/2014/main" xmlns="" id="{A09A2D46-1457-4FCC-998E-C76AAB75CF6B}"/>
              </a:ext>
            </a:extLst>
          </p:cNvPr>
          <p:cNvPicPr>
            <a:picLocks noGrp="1" noChangeAspect="1"/>
          </p:cNvPicPr>
          <p:nvPr>
            <p:ph sz="quarter" idx="1"/>
          </p:nvPr>
        </p:nvPicPr>
        <p:blipFill>
          <a:blip r:embed="rId2" cstate="print"/>
          <a:stretch>
            <a:fillRect/>
          </a:stretch>
        </p:blipFill>
        <p:spPr>
          <a:xfrm>
            <a:off x="94116" y="896476"/>
            <a:ext cx="5723977" cy="5889810"/>
          </a:xfrm>
          <a:prstGeom prst="rect">
            <a:avLst/>
          </a:prstGeom>
        </p:spPr>
      </p:pic>
      <p:pic>
        <p:nvPicPr>
          <p:cNvPr id="5" name="Picture 4">
            <a:extLst>
              <a:ext uri="{FF2B5EF4-FFF2-40B4-BE49-F238E27FC236}">
                <a16:creationId xmlns:a16="http://schemas.microsoft.com/office/drawing/2014/main" xmlns="" id="{BE36BADF-2918-4D54-82CE-9AEDC6D78A43}"/>
              </a:ext>
            </a:extLst>
          </p:cNvPr>
          <p:cNvPicPr>
            <a:picLocks noChangeAspect="1"/>
          </p:cNvPicPr>
          <p:nvPr/>
        </p:nvPicPr>
        <p:blipFill>
          <a:blip r:embed="rId3" cstate="print"/>
          <a:stretch>
            <a:fillRect/>
          </a:stretch>
        </p:blipFill>
        <p:spPr>
          <a:xfrm>
            <a:off x="6057675" y="2994212"/>
            <a:ext cx="6047521" cy="2432931"/>
          </a:xfrm>
          <a:prstGeom prst="rect">
            <a:avLst/>
          </a:prstGeom>
        </p:spPr>
      </p:pic>
    </p:spTree>
    <p:extLst>
      <p:ext uri="{BB962C8B-B14F-4D97-AF65-F5344CB8AC3E}">
        <p14:creationId xmlns:p14="http://schemas.microsoft.com/office/powerpoint/2010/main" xmlns="" val="157657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8211" y="277906"/>
            <a:ext cx="11205883" cy="659160"/>
          </a:xfrm>
        </p:spPr>
        <p:txBody>
          <a:bodyPr>
            <a:noAutofit/>
          </a:bodyPr>
          <a:lstStyle/>
          <a:p>
            <a:pPr eaLnBrk="1" hangingPunct="1">
              <a:defRPr/>
            </a:pPr>
            <a:r>
              <a:rPr lang="el-GR" dirty="0">
                <a:solidFill>
                  <a:srgbClr val="004B82"/>
                </a:solidFill>
              </a:rPr>
              <a:t>Χρησιμοποιούμενα υλικά για την κατασκευή της γάστρας</a:t>
            </a:r>
          </a:p>
        </p:txBody>
      </p:sp>
      <p:sp>
        <p:nvSpPr>
          <p:cNvPr id="2" name="Θέση αριθμού διαφάνειας 1"/>
          <p:cNvSpPr>
            <a:spLocks noGrp="1"/>
          </p:cNvSpPr>
          <p:nvPr>
            <p:ph type="sldNum" sz="quarter" idx="12"/>
          </p:nvPr>
        </p:nvSpPr>
        <p:spPr/>
        <p:txBody>
          <a:bodyPr>
            <a:normAutofit/>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7171" name="Rectangle 3"/>
          <p:cNvSpPr>
            <a:spLocks noGrp="1" noChangeArrowheads="1"/>
          </p:cNvSpPr>
          <p:nvPr>
            <p:ph sz="quarter" idx="1"/>
          </p:nvPr>
        </p:nvSpPr>
        <p:spPr>
          <a:xfrm>
            <a:off x="618565" y="1264024"/>
            <a:ext cx="10972800" cy="4937760"/>
          </a:xfrm>
        </p:spPr>
        <p:txBody>
          <a:bodyPr/>
          <a:lstStyle/>
          <a:p>
            <a:pPr eaLnBrk="1" hangingPunct="1">
              <a:buClr>
                <a:srgbClr val="004B82"/>
              </a:buClr>
              <a:buFont typeface="Wingdings" pitchFamily="2" charset="2"/>
              <a:buChar char="§"/>
              <a:defRPr/>
            </a:pPr>
            <a:endParaRPr lang="el-GR" dirty="0"/>
          </a:p>
          <a:p>
            <a:pPr>
              <a:spcAft>
                <a:spcPts val="1200"/>
              </a:spcAft>
              <a:buClr>
                <a:srgbClr val="004B82"/>
              </a:buClr>
              <a:buFont typeface="Wingdings" pitchFamily="2" charset="2"/>
              <a:buChar char="§"/>
              <a:defRPr/>
            </a:pPr>
            <a:r>
              <a:rPr lang="el-GR" dirty="0"/>
              <a:t>Κοινός ναυπηγικός χάλυβας.</a:t>
            </a:r>
          </a:p>
          <a:p>
            <a:pPr>
              <a:spcAft>
                <a:spcPts val="1200"/>
              </a:spcAft>
              <a:buClr>
                <a:srgbClr val="004B82"/>
              </a:buClr>
              <a:buFont typeface="Wingdings" pitchFamily="2" charset="2"/>
              <a:buChar char="§"/>
              <a:defRPr/>
            </a:pPr>
            <a:r>
              <a:rPr lang="el-GR" dirty="0"/>
              <a:t>Χάλυβες υψηλής αντοχής.</a:t>
            </a:r>
          </a:p>
          <a:p>
            <a:pPr>
              <a:spcAft>
                <a:spcPts val="1200"/>
              </a:spcAft>
              <a:buClr>
                <a:srgbClr val="004B82"/>
              </a:buClr>
              <a:buFont typeface="Wingdings" pitchFamily="2" charset="2"/>
              <a:buChar char="§"/>
              <a:defRPr/>
            </a:pPr>
            <a:r>
              <a:rPr lang="el-GR" dirty="0"/>
              <a:t>Ειδικά κράματα αλουμινίου.</a:t>
            </a:r>
          </a:p>
          <a:p>
            <a:pPr>
              <a:spcAft>
                <a:spcPts val="1200"/>
              </a:spcAft>
              <a:buClr>
                <a:srgbClr val="004B82"/>
              </a:buClr>
              <a:buFont typeface="Wingdings" pitchFamily="2" charset="2"/>
              <a:buChar char="§"/>
              <a:defRPr/>
            </a:pPr>
            <a:r>
              <a:rPr lang="el-GR" dirty="0"/>
              <a:t>Κράματα χαλκού</a:t>
            </a:r>
          </a:p>
          <a:p>
            <a:pPr>
              <a:spcAft>
                <a:spcPts val="1200"/>
              </a:spcAft>
              <a:buClr>
                <a:srgbClr val="004B82"/>
              </a:buClr>
              <a:buFont typeface="Wingdings" pitchFamily="2" charset="2"/>
              <a:buChar char="§"/>
              <a:defRPr/>
            </a:pPr>
            <a:r>
              <a:rPr lang="el-GR" dirty="0"/>
              <a:t>Άλλα υλικά.</a:t>
            </a:r>
          </a:p>
        </p:txBody>
      </p:sp>
    </p:spTree>
    <p:extLst>
      <p:ext uri="{BB962C8B-B14F-4D97-AF65-F5344CB8AC3E}">
        <p14:creationId xmlns:p14="http://schemas.microsoft.com/office/powerpoint/2010/main" xmlns="" val="142281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F4B1C-DE60-4A61-A2F7-115BE72E0CDE}"/>
              </a:ext>
            </a:extLst>
          </p:cNvPr>
          <p:cNvSpPr>
            <a:spLocks noGrp="1"/>
          </p:cNvSpPr>
          <p:nvPr>
            <p:ph type="title"/>
          </p:nvPr>
        </p:nvSpPr>
        <p:spPr/>
        <p:txBody>
          <a:bodyPr/>
          <a:lstStyle/>
          <a:p>
            <a:r>
              <a:rPr lang="el-GR" dirty="0">
                <a:solidFill>
                  <a:schemeClr val="bg2">
                    <a:lumMod val="50000"/>
                  </a:schemeClr>
                </a:solidFill>
              </a:rPr>
              <a:t>Χάλυβες – Επίδραση άνθρακα</a:t>
            </a:r>
          </a:p>
        </p:txBody>
      </p:sp>
      <p:pic>
        <p:nvPicPr>
          <p:cNvPr id="7" name="Picture 6">
            <a:extLst>
              <a:ext uri="{FF2B5EF4-FFF2-40B4-BE49-F238E27FC236}">
                <a16:creationId xmlns:a16="http://schemas.microsoft.com/office/drawing/2014/main" xmlns="" id="{2EF4E406-A79A-4F55-90A4-AA3C918C26A4}"/>
              </a:ext>
            </a:extLst>
          </p:cNvPr>
          <p:cNvPicPr>
            <a:picLocks noChangeAspect="1"/>
          </p:cNvPicPr>
          <p:nvPr/>
        </p:nvPicPr>
        <p:blipFill>
          <a:blip r:embed="rId2" cstate="print"/>
          <a:stretch>
            <a:fillRect/>
          </a:stretch>
        </p:blipFill>
        <p:spPr>
          <a:xfrm>
            <a:off x="2462694" y="1210792"/>
            <a:ext cx="6995083" cy="5475551"/>
          </a:xfrm>
          <a:prstGeom prst="rect">
            <a:avLst/>
          </a:prstGeom>
        </p:spPr>
      </p:pic>
    </p:spTree>
    <p:extLst>
      <p:ext uri="{BB962C8B-B14F-4D97-AF65-F5344CB8AC3E}">
        <p14:creationId xmlns:p14="http://schemas.microsoft.com/office/powerpoint/2010/main" xmlns="" val="329561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F4B1C-DE60-4A61-A2F7-115BE72E0CDE}"/>
              </a:ext>
            </a:extLst>
          </p:cNvPr>
          <p:cNvSpPr>
            <a:spLocks noGrp="1"/>
          </p:cNvSpPr>
          <p:nvPr>
            <p:ph type="title"/>
          </p:nvPr>
        </p:nvSpPr>
        <p:spPr/>
        <p:txBody>
          <a:bodyPr/>
          <a:lstStyle/>
          <a:p>
            <a:r>
              <a:rPr lang="el-GR" dirty="0">
                <a:solidFill>
                  <a:schemeClr val="bg2">
                    <a:lumMod val="50000"/>
                  </a:schemeClr>
                </a:solidFill>
              </a:rPr>
              <a:t>Χάλυβες – Επίδραση άνθρακα</a:t>
            </a:r>
          </a:p>
        </p:txBody>
      </p:sp>
      <p:pic>
        <p:nvPicPr>
          <p:cNvPr id="3" name="Picture 2">
            <a:extLst>
              <a:ext uri="{FF2B5EF4-FFF2-40B4-BE49-F238E27FC236}">
                <a16:creationId xmlns:a16="http://schemas.microsoft.com/office/drawing/2014/main" xmlns="" id="{FDA535E6-C7EF-4454-A0C5-E8F4F45A7181}"/>
              </a:ext>
            </a:extLst>
          </p:cNvPr>
          <p:cNvPicPr>
            <a:picLocks noChangeAspect="1"/>
          </p:cNvPicPr>
          <p:nvPr/>
        </p:nvPicPr>
        <p:blipFill>
          <a:blip r:embed="rId2" cstate="print"/>
          <a:stretch>
            <a:fillRect/>
          </a:stretch>
        </p:blipFill>
        <p:spPr>
          <a:xfrm>
            <a:off x="486119" y="1331650"/>
            <a:ext cx="4703223" cy="4851590"/>
          </a:xfrm>
          <a:prstGeom prst="rect">
            <a:avLst/>
          </a:prstGeom>
        </p:spPr>
      </p:pic>
      <p:sp>
        <p:nvSpPr>
          <p:cNvPr id="4" name="Rectangle 3">
            <a:extLst>
              <a:ext uri="{FF2B5EF4-FFF2-40B4-BE49-F238E27FC236}">
                <a16:creationId xmlns:a16="http://schemas.microsoft.com/office/drawing/2014/main" xmlns="" id="{01E3DADF-06D5-4AEA-AD88-0FF33BD7BF7A}"/>
              </a:ext>
            </a:extLst>
          </p:cNvPr>
          <p:cNvSpPr/>
          <p:nvPr/>
        </p:nvSpPr>
        <p:spPr>
          <a:xfrm>
            <a:off x="3678135" y="1331650"/>
            <a:ext cx="2254929" cy="30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xmlns="" id="{29C81AD0-72BE-47D0-AC23-34FA08A894E1}"/>
              </a:ext>
            </a:extLst>
          </p:cNvPr>
          <p:cNvPicPr>
            <a:picLocks noChangeAspect="1"/>
          </p:cNvPicPr>
          <p:nvPr/>
        </p:nvPicPr>
        <p:blipFill>
          <a:blip r:embed="rId3" cstate="print"/>
          <a:stretch>
            <a:fillRect/>
          </a:stretch>
        </p:blipFill>
        <p:spPr>
          <a:xfrm>
            <a:off x="5256115" y="1237671"/>
            <a:ext cx="6449766" cy="4387273"/>
          </a:xfrm>
          <a:prstGeom prst="rect">
            <a:avLst/>
          </a:prstGeom>
        </p:spPr>
      </p:pic>
    </p:spTree>
    <p:extLst>
      <p:ext uri="{BB962C8B-B14F-4D97-AF65-F5344CB8AC3E}">
        <p14:creationId xmlns:p14="http://schemas.microsoft.com/office/powerpoint/2010/main" xmlns="" val="3970813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22DBD-EA0D-4FAF-91BE-B4AC9F65D44B}"/>
              </a:ext>
            </a:extLst>
          </p:cNvPr>
          <p:cNvSpPr>
            <a:spLocks noGrp="1"/>
          </p:cNvSpPr>
          <p:nvPr>
            <p:ph type="title"/>
          </p:nvPr>
        </p:nvSpPr>
        <p:spPr/>
        <p:txBody>
          <a:bodyPr/>
          <a:lstStyle/>
          <a:p>
            <a:r>
              <a:rPr lang="el-GR" dirty="0">
                <a:solidFill>
                  <a:schemeClr val="bg2">
                    <a:lumMod val="50000"/>
                  </a:schemeClr>
                </a:solidFill>
              </a:rPr>
              <a:t>Χάλυβες – Επίδραση χρωμίου</a:t>
            </a:r>
          </a:p>
        </p:txBody>
      </p:sp>
      <p:pic>
        <p:nvPicPr>
          <p:cNvPr id="4" name="Picture 3">
            <a:extLst>
              <a:ext uri="{FF2B5EF4-FFF2-40B4-BE49-F238E27FC236}">
                <a16:creationId xmlns:a16="http://schemas.microsoft.com/office/drawing/2014/main" xmlns="" id="{50C5E1FC-652C-43E0-966A-2E4C36EC981F}"/>
              </a:ext>
            </a:extLst>
          </p:cNvPr>
          <p:cNvPicPr>
            <a:picLocks noChangeAspect="1"/>
          </p:cNvPicPr>
          <p:nvPr/>
        </p:nvPicPr>
        <p:blipFill>
          <a:blip r:embed="rId2" cstate="print"/>
          <a:stretch>
            <a:fillRect/>
          </a:stretch>
        </p:blipFill>
        <p:spPr>
          <a:xfrm>
            <a:off x="3523130" y="1183339"/>
            <a:ext cx="5190564" cy="5275654"/>
          </a:xfrm>
          <a:prstGeom prst="rect">
            <a:avLst/>
          </a:prstGeom>
        </p:spPr>
      </p:pic>
    </p:spTree>
    <p:extLst>
      <p:ext uri="{BB962C8B-B14F-4D97-AF65-F5344CB8AC3E}">
        <p14:creationId xmlns:p14="http://schemas.microsoft.com/office/powerpoint/2010/main" xmlns="" val="2669933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0FD66-730A-4A57-A01D-57B8CE6BAEB8}"/>
              </a:ext>
            </a:extLst>
          </p:cNvPr>
          <p:cNvSpPr>
            <a:spLocks noGrp="1"/>
          </p:cNvSpPr>
          <p:nvPr>
            <p:ph type="title"/>
          </p:nvPr>
        </p:nvSpPr>
        <p:spPr/>
        <p:txBody>
          <a:bodyPr/>
          <a:lstStyle/>
          <a:p>
            <a:r>
              <a:rPr lang="el-GR" dirty="0">
                <a:solidFill>
                  <a:schemeClr val="bg2">
                    <a:lumMod val="50000"/>
                  </a:schemeClr>
                </a:solidFill>
              </a:rPr>
              <a:t>Χάλυβες – Επίδραση πυριτίου</a:t>
            </a:r>
          </a:p>
        </p:txBody>
      </p:sp>
      <p:pic>
        <p:nvPicPr>
          <p:cNvPr id="4" name="Content Placeholder 3">
            <a:extLst>
              <a:ext uri="{FF2B5EF4-FFF2-40B4-BE49-F238E27FC236}">
                <a16:creationId xmlns:a16="http://schemas.microsoft.com/office/drawing/2014/main" xmlns="" id="{410A3AA9-34F8-484D-8C5D-090C1003B378}"/>
              </a:ext>
            </a:extLst>
          </p:cNvPr>
          <p:cNvPicPr>
            <a:picLocks noGrp="1" noChangeAspect="1"/>
          </p:cNvPicPr>
          <p:nvPr>
            <p:ph sz="quarter" idx="1"/>
          </p:nvPr>
        </p:nvPicPr>
        <p:blipFill>
          <a:blip r:embed="rId2" cstate="print"/>
          <a:stretch>
            <a:fillRect/>
          </a:stretch>
        </p:blipFill>
        <p:spPr>
          <a:xfrm>
            <a:off x="2900362" y="1458912"/>
            <a:ext cx="6391275" cy="4457700"/>
          </a:xfrm>
          <a:prstGeom prst="rect">
            <a:avLst/>
          </a:prstGeom>
        </p:spPr>
      </p:pic>
    </p:spTree>
    <p:extLst>
      <p:ext uri="{BB962C8B-B14F-4D97-AF65-F5344CB8AC3E}">
        <p14:creationId xmlns:p14="http://schemas.microsoft.com/office/powerpoint/2010/main" xmlns="" val="3146746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F4B1C-DE60-4A61-A2F7-115BE72E0CDE}"/>
              </a:ext>
            </a:extLst>
          </p:cNvPr>
          <p:cNvSpPr>
            <a:spLocks noGrp="1"/>
          </p:cNvSpPr>
          <p:nvPr>
            <p:ph type="title"/>
          </p:nvPr>
        </p:nvSpPr>
        <p:spPr/>
        <p:txBody>
          <a:bodyPr/>
          <a:lstStyle/>
          <a:p>
            <a:r>
              <a:rPr lang="el-GR" dirty="0">
                <a:solidFill>
                  <a:schemeClr val="bg2">
                    <a:lumMod val="50000"/>
                  </a:schemeClr>
                </a:solidFill>
              </a:rPr>
              <a:t>Επίδραση ταχύτητας ψύξης στη μικροδομή</a:t>
            </a:r>
          </a:p>
        </p:txBody>
      </p:sp>
      <p:pic>
        <p:nvPicPr>
          <p:cNvPr id="3" name="Picture 2">
            <a:extLst>
              <a:ext uri="{FF2B5EF4-FFF2-40B4-BE49-F238E27FC236}">
                <a16:creationId xmlns:a16="http://schemas.microsoft.com/office/drawing/2014/main" xmlns="" id="{02A73CBA-6863-437D-83A7-B514DD6824BB}"/>
              </a:ext>
            </a:extLst>
          </p:cNvPr>
          <p:cNvPicPr>
            <a:picLocks noChangeAspect="1"/>
          </p:cNvPicPr>
          <p:nvPr/>
        </p:nvPicPr>
        <p:blipFill>
          <a:blip r:embed="rId2" cstate="print"/>
          <a:stretch>
            <a:fillRect/>
          </a:stretch>
        </p:blipFill>
        <p:spPr>
          <a:xfrm>
            <a:off x="310572" y="1556039"/>
            <a:ext cx="6934200" cy="4743450"/>
          </a:xfrm>
          <a:prstGeom prst="rect">
            <a:avLst/>
          </a:prstGeom>
        </p:spPr>
      </p:pic>
      <p:pic>
        <p:nvPicPr>
          <p:cNvPr id="4" name="Picture 3">
            <a:extLst>
              <a:ext uri="{FF2B5EF4-FFF2-40B4-BE49-F238E27FC236}">
                <a16:creationId xmlns:a16="http://schemas.microsoft.com/office/drawing/2014/main" xmlns="" id="{57EF5C50-BF12-4F03-A385-50D0CA1FCF5D}"/>
              </a:ext>
            </a:extLst>
          </p:cNvPr>
          <p:cNvPicPr>
            <a:picLocks noChangeAspect="1"/>
          </p:cNvPicPr>
          <p:nvPr/>
        </p:nvPicPr>
        <p:blipFill>
          <a:blip r:embed="rId3" cstate="print"/>
          <a:stretch>
            <a:fillRect/>
          </a:stretch>
        </p:blipFill>
        <p:spPr>
          <a:xfrm>
            <a:off x="7731558" y="1857375"/>
            <a:ext cx="3305175" cy="3752850"/>
          </a:xfrm>
          <a:prstGeom prst="rect">
            <a:avLst/>
          </a:prstGeom>
        </p:spPr>
      </p:pic>
    </p:spTree>
    <p:extLst>
      <p:ext uri="{BB962C8B-B14F-4D97-AF65-F5344CB8AC3E}">
        <p14:creationId xmlns:p14="http://schemas.microsoft.com/office/powerpoint/2010/main" xmlns="" val="479197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F4B1C-DE60-4A61-A2F7-115BE72E0CDE}"/>
              </a:ext>
            </a:extLst>
          </p:cNvPr>
          <p:cNvSpPr>
            <a:spLocks noGrp="1"/>
          </p:cNvSpPr>
          <p:nvPr>
            <p:ph type="title"/>
          </p:nvPr>
        </p:nvSpPr>
        <p:spPr/>
        <p:txBody>
          <a:bodyPr/>
          <a:lstStyle/>
          <a:p>
            <a:r>
              <a:rPr lang="el-GR" dirty="0">
                <a:solidFill>
                  <a:schemeClr val="bg2">
                    <a:lumMod val="50000"/>
                  </a:schemeClr>
                </a:solidFill>
              </a:rPr>
              <a:t>Μικροδομή χαλύβων</a:t>
            </a:r>
          </a:p>
        </p:txBody>
      </p:sp>
      <p:pic>
        <p:nvPicPr>
          <p:cNvPr id="5" name="Picture 4">
            <a:extLst>
              <a:ext uri="{FF2B5EF4-FFF2-40B4-BE49-F238E27FC236}">
                <a16:creationId xmlns:a16="http://schemas.microsoft.com/office/drawing/2014/main" xmlns="" id="{553F6942-A10E-44FD-BE5B-ED5D50E5013A}"/>
              </a:ext>
            </a:extLst>
          </p:cNvPr>
          <p:cNvPicPr>
            <a:picLocks noChangeAspect="1"/>
          </p:cNvPicPr>
          <p:nvPr/>
        </p:nvPicPr>
        <p:blipFill>
          <a:blip r:embed="rId2" cstate="print"/>
          <a:stretch>
            <a:fillRect/>
          </a:stretch>
        </p:blipFill>
        <p:spPr>
          <a:xfrm>
            <a:off x="609600" y="1343747"/>
            <a:ext cx="2521527" cy="1909561"/>
          </a:xfrm>
          <a:prstGeom prst="rect">
            <a:avLst/>
          </a:prstGeom>
        </p:spPr>
      </p:pic>
      <p:sp>
        <p:nvSpPr>
          <p:cNvPr id="6" name="TextBox 5">
            <a:extLst>
              <a:ext uri="{FF2B5EF4-FFF2-40B4-BE49-F238E27FC236}">
                <a16:creationId xmlns:a16="http://schemas.microsoft.com/office/drawing/2014/main" xmlns="" id="{C984C0DF-EE5B-48E6-8964-D93E4D5E81DC}"/>
              </a:ext>
            </a:extLst>
          </p:cNvPr>
          <p:cNvSpPr txBox="1"/>
          <p:nvPr/>
        </p:nvSpPr>
        <p:spPr>
          <a:xfrm>
            <a:off x="651163" y="3731237"/>
            <a:ext cx="2438400" cy="276999"/>
          </a:xfrm>
          <a:prstGeom prst="rect">
            <a:avLst/>
          </a:prstGeom>
          <a:noFill/>
        </p:spPr>
        <p:txBody>
          <a:bodyPr wrap="square" rtlCol="0">
            <a:spAutoFit/>
          </a:bodyPr>
          <a:lstStyle/>
          <a:p>
            <a:pPr algn="ctr"/>
            <a:r>
              <a:rPr lang="el-GR" sz="1200" dirty="0"/>
              <a:t>Βελονοειδής μαρτενσίτης</a:t>
            </a:r>
          </a:p>
        </p:txBody>
      </p:sp>
      <p:pic>
        <p:nvPicPr>
          <p:cNvPr id="7" name="Picture 6">
            <a:extLst>
              <a:ext uri="{FF2B5EF4-FFF2-40B4-BE49-F238E27FC236}">
                <a16:creationId xmlns:a16="http://schemas.microsoft.com/office/drawing/2014/main" xmlns="" id="{35CA1FAA-4A84-471E-93F4-1EEBFB3557CF}"/>
              </a:ext>
            </a:extLst>
          </p:cNvPr>
          <p:cNvPicPr>
            <a:picLocks noChangeAspect="1"/>
          </p:cNvPicPr>
          <p:nvPr/>
        </p:nvPicPr>
        <p:blipFill>
          <a:blip r:embed="rId3" cstate="print"/>
          <a:stretch>
            <a:fillRect/>
          </a:stretch>
        </p:blipFill>
        <p:spPr>
          <a:xfrm>
            <a:off x="3962400" y="1255712"/>
            <a:ext cx="2553159" cy="1921343"/>
          </a:xfrm>
          <a:prstGeom prst="rect">
            <a:avLst/>
          </a:prstGeom>
        </p:spPr>
      </p:pic>
      <p:sp>
        <p:nvSpPr>
          <p:cNvPr id="8" name="TextBox 7">
            <a:extLst>
              <a:ext uri="{FF2B5EF4-FFF2-40B4-BE49-F238E27FC236}">
                <a16:creationId xmlns:a16="http://schemas.microsoft.com/office/drawing/2014/main" xmlns="" id="{B99FE3A7-666B-4C63-8353-38B8E19C4388}"/>
              </a:ext>
            </a:extLst>
          </p:cNvPr>
          <p:cNvSpPr txBox="1"/>
          <p:nvPr/>
        </p:nvSpPr>
        <p:spPr>
          <a:xfrm>
            <a:off x="4077159" y="3733546"/>
            <a:ext cx="2438400" cy="276999"/>
          </a:xfrm>
          <a:prstGeom prst="rect">
            <a:avLst/>
          </a:prstGeom>
          <a:noFill/>
        </p:spPr>
        <p:txBody>
          <a:bodyPr wrap="square" rtlCol="0">
            <a:spAutoFit/>
          </a:bodyPr>
          <a:lstStyle/>
          <a:p>
            <a:pPr algn="ctr"/>
            <a:r>
              <a:rPr lang="el-GR" sz="1200" dirty="0"/>
              <a:t>Περλίτης</a:t>
            </a:r>
          </a:p>
        </p:txBody>
      </p:sp>
      <p:pic>
        <p:nvPicPr>
          <p:cNvPr id="9" name="Picture 8">
            <a:extLst>
              <a:ext uri="{FF2B5EF4-FFF2-40B4-BE49-F238E27FC236}">
                <a16:creationId xmlns:a16="http://schemas.microsoft.com/office/drawing/2014/main" xmlns="" id="{D373ABA5-BFD0-4F22-9B9B-17FBA274EBD2}"/>
              </a:ext>
            </a:extLst>
          </p:cNvPr>
          <p:cNvPicPr>
            <a:picLocks noChangeAspect="1"/>
          </p:cNvPicPr>
          <p:nvPr/>
        </p:nvPicPr>
        <p:blipFill>
          <a:blip r:embed="rId4" cstate="print"/>
          <a:stretch>
            <a:fillRect/>
          </a:stretch>
        </p:blipFill>
        <p:spPr>
          <a:xfrm>
            <a:off x="8164945" y="1143001"/>
            <a:ext cx="2447390" cy="1853024"/>
          </a:xfrm>
          <a:prstGeom prst="rect">
            <a:avLst/>
          </a:prstGeom>
        </p:spPr>
      </p:pic>
      <p:sp>
        <p:nvSpPr>
          <p:cNvPr id="10" name="TextBox 9">
            <a:extLst>
              <a:ext uri="{FF2B5EF4-FFF2-40B4-BE49-F238E27FC236}">
                <a16:creationId xmlns:a16="http://schemas.microsoft.com/office/drawing/2014/main" xmlns="" id="{3DD5D026-50A9-46EC-A3F3-10B11356F27A}"/>
              </a:ext>
            </a:extLst>
          </p:cNvPr>
          <p:cNvSpPr txBox="1"/>
          <p:nvPr/>
        </p:nvSpPr>
        <p:spPr>
          <a:xfrm>
            <a:off x="8095681" y="3592737"/>
            <a:ext cx="2438400" cy="276999"/>
          </a:xfrm>
          <a:prstGeom prst="rect">
            <a:avLst/>
          </a:prstGeom>
          <a:noFill/>
        </p:spPr>
        <p:txBody>
          <a:bodyPr wrap="square" rtlCol="0">
            <a:spAutoFit/>
          </a:bodyPr>
          <a:lstStyle/>
          <a:p>
            <a:pPr algn="ctr"/>
            <a:r>
              <a:rPr lang="el-GR" sz="1200" dirty="0"/>
              <a:t>Φερρίτης</a:t>
            </a:r>
          </a:p>
        </p:txBody>
      </p:sp>
    </p:spTree>
    <p:extLst>
      <p:ext uri="{BB962C8B-B14F-4D97-AF65-F5344CB8AC3E}">
        <p14:creationId xmlns:p14="http://schemas.microsoft.com/office/powerpoint/2010/main" xmlns="" val="155130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Ανοξείδωτοι χάλυβες – Παρασκευή</a:t>
            </a:r>
          </a:p>
        </p:txBody>
      </p:sp>
      <p:sp>
        <p:nvSpPr>
          <p:cNvPr id="6" name="Rectangle 5">
            <a:extLst>
              <a:ext uri="{FF2B5EF4-FFF2-40B4-BE49-F238E27FC236}">
                <a16:creationId xmlns:a16="http://schemas.microsoft.com/office/drawing/2014/main" xmlns="" id="{8E09BEC2-46BC-471F-B2D8-C4A29F865E41}"/>
              </a:ext>
            </a:extLst>
          </p:cNvPr>
          <p:cNvSpPr/>
          <p:nvPr/>
        </p:nvSpPr>
        <p:spPr>
          <a:xfrm>
            <a:off x="189345" y="1573841"/>
            <a:ext cx="11813309" cy="4801314"/>
          </a:xfrm>
          <a:prstGeom prst="rect">
            <a:avLst/>
          </a:prstGeom>
        </p:spPr>
        <p:txBody>
          <a:bodyPr wrap="square">
            <a:spAutoFit/>
          </a:bodyPr>
          <a:lstStyle/>
          <a:p>
            <a:pPr marL="285750" indent="-285750">
              <a:buFont typeface="Wingdings" panose="05000000000000000000" pitchFamily="2" charset="2"/>
              <a:buChar char="Ø"/>
            </a:pPr>
            <a:r>
              <a:rPr lang="el-GR" dirty="0">
                <a:solidFill>
                  <a:srgbClr val="4D4D4D"/>
                </a:solidFill>
                <a:latin typeface="segoe ui" panose="020B0502040204020203" pitchFamily="34" charset="0"/>
              </a:rPr>
              <a:t>Έχουν αναπτυχθεί </a:t>
            </a:r>
            <a:r>
              <a:rPr lang="el-GR" b="1" dirty="0">
                <a:solidFill>
                  <a:srgbClr val="4D4D4D"/>
                </a:solidFill>
                <a:latin typeface="segoe ui" panose="020B0502040204020203" pitchFamily="34" charset="0"/>
              </a:rPr>
              <a:t>πολλά είδη ανοξείδωτου χάλυβα </a:t>
            </a:r>
            <a:r>
              <a:rPr lang="el-GR" dirty="0">
                <a:solidFill>
                  <a:srgbClr val="4D4D4D"/>
                </a:solidFill>
                <a:latin typeface="segoe ui" panose="020B0502040204020203" pitchFamily="34" charset="0"/>
              </a:rPr>
              <a:t>για να αντιστέκονται στη διάβρωση σε διαφορετικά περιβάλλοντα και συνθήκες εργασίας, διασφαλίζοντας την ασφάλεια, την υγιεινή και την ολκιμότητα. </a:t>
            </a:r>
            <a:r>
              <a:rPr lang="el-GR" dirty="0"/>
              <a:t/>
            </a:r>
            <a:br>
              <a:rPr lang="el-GR" dirty="0"/>
            </a:br>
            <a:endParaRPr lang="el-GR" dirty="0"/>
          </a:p>
          <a:p>
            <a:pPr marL="285750" indent="-285750">
              <a:buFont typeface="Wingdings" panose="05000000000000000000" pitchFamily="2" charset="2"/>
              <a:buChar char="Ø"/>
            </a:pPr>
            <a:r>
              <a:rPr lang="el-GR" dirty="0">
                <a:solidFill>
                  <a:srgbClr val="4D4D4D"/>
                </a:solidFill>
                <a:latin typeface="segoe ui" panose="020B0502040204020203" pitchFamily="34" charset="0"/>
              </a:rPr>
              <a:t>Oι ανοξείδωτοι χάλυβες είναι κράματα που περιέχουν </a:t>
            </a:r>
            <a:r>
              <a:rPr lang="el-GR" b="1" dirty="0">
                <a:solidFill>
                  <a:srgbClr val="4D4D4D"/>
                </a:solidFill>
                <a:latin typeface="segoe ui" panose="020B0502040204020203" pitchFamily="34" charset="0"/>
              </a:rPr>
              <a:t>χρώμιο</a:t>
            </a:r>
            <a:r>
              <a:rPr lang="el-GR" dirty="0">
                <a:solidFill>
                  <a:srgbClr val="4D4D4D"/>
                </a:solidFill>
                <a:latin typeface="segoe ui" panose="020B0502040204020203" pitchFamily="34" charset="0"/>
              </a:rPr>
              <a:t>. Η ελάχιστη περιεκτικότητα σε χρώμιο των τυποποιημένων ανοξείδωτων χαλύβων είναι 10,5%. </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Το χρώμιο κάνει το χάλυβα ανοξείδωτο, αυτό σημαίνει ότι ο χάλυβας έχει </a:t>
            </a:r>
            <a:r>
              <a:rPr lang="el-GR" b="1" dirty="0">
                <a:solidFill>
                  <a:srgbClr val="4D4D4D"/>
                </a:solidFill>
                <a:latin typeface="segoe ui" panose="020B0502040204020203" pitchFamily="34" charset="0"/>
              </a:rPr>
              <a:t>βελτιωμένη αντοχή στη διάβρωση</a:t>
            </a:r>
            <a:r>
              <a:rPr lang="el-GR" dirty="0">
                <a:solidFill>
                  <a:srgbClr val="4D4D4D"/>
                </a:solidFill>
                <a:latin typeface="segoe ui" panose="020B0502040204020203" pitchFamily="34" charset="0"/>
              </a:rPr>
              <a:t>.</a:t>
            </a:r>
            <a:r>
              <a:rPr lang="el-GR" dirty="0"/>
              <a:t/>
            </a:r>
            <a:br>
              <a:rPr lang="el-GR" dirty="0"/>
            </a:br>
            <a:endParaRPr lang="el-GR" dirty="0"/>
          </a:p>
          <a:p>
            <a:pPr marL="285750" indent="-285750">
              <a:buFont typeface="Wingdings" panose="05000000000000000000" pitchFamily="2" charset="2"/>
              <a:buChar char="Ø"/>
            </a:pPr>
            <a:r>
              <a:rPr lang="el-GR" dirty="0">
                <a:solidFill>
                  <a:srgbClr val="4D4D4D"/>
                </a:solidFill>
                <a:latin typeface="segoe ui" panose="020B0502040204020203" pitchFamily="34" charset="0"/>
              </a:rPr>
              <a:t>Η καλύτερη αντοχή στη διάβρωση οφείλεται σε μια μεμβράνη </a:t>
            </a:r>
            <a:r>
              <a:rPr lang="el-GR" b="1" dirty="0">
                <a:solidFill>
                  <a:srgbClr val="4D4D4D"/>
                </a:solidFill>
                <a:latin typeface="segoe ui" panose="020B0502040204020203" pitchFamily="34" charset="0"/>
              </a:rPr>
              <a:t>οξειδίου του χρωμίου </a:t>
            </a:r>
            <a:r>
              <a:rPr lang="el-GR" dirty="0">
                <a:solidFill>
                  <a:srgbClr val="4D4D4D"/>
                </a:solidFill>
                <a:latin typeface="segoe ui" panose="020B0502040204020203" pitchFamily="34" charset="0"/>
              </a:rPr>
              <a:t>που σχηματίζεται στην επιφάνεια του χάλυβα. Αυτό το εξαιρετικά λεπτό στρώμα, υπό τις σωστές συνθήκες, είναι επίσης αυτοεπισκευαζόμενο.</a:t>
            </a:r>
            <a:r>
              <a:rPr lang="el-GR" dirty="0"/>
              <a:t/>
            </a:r>
            <a:br>
              <a:rPr lang="el-GR" dirty="0"/>
            </a:br>
            <a:endParaRPr lang="el-GR" dirty="0"/>
          </a:p>
          <a:p>
            <a:pPr marL="285750" indent="-285750">
              <a:buFont typeface="Wingdings" panose="05000000000000000000" pitchFamily="2" charset="2"/>
              <a:buChar char="Ø"/>
            </a:pPr>
            <a:r>
              <a:rPr lang="el-GR" dirty="0">
                <a:solidFill>
                  <a:srgbClr val="4D4D4D"/>
                </a:solidFill>
                <a:latin typeface="segoe ui" panose="020B0502040204020203" pitchFamily="34" charset="0"/>
              </a:rPr>
              <a:t>Άλλα χαρακτηριστικά στοιχεία κράματος είναι το </a:t>
            </a:r>
            <a:r>
              <a:rPr lang="el-GR" b="1" dirty="0">
                <a:solidFill>
                  <a:srgbClr val="4D4D4D"/>
                </a:solidFill>
                <a:latin typeface="segoe ui" panose="020B0502040204020203" pitchFamily="34" charset="0"/>
              </a:rPr>
              <a:t>μολυβδαίνιο</a:t>
            </a:r>
            <a:r>
              <a:rPr lang="el-GR" dirty="0">
                <a:solidFill>
                  <a:srgbClr val="4D4D4D"/>
                </a:solidFill>
                <a:latin typeface="segoe ui" panose="020B0502040204020203" pitchFamily="34" charset="0"/>
              </a:rPr>
              <a:t>, το </a:t>
            </a:r>
            <a:r>
              <a:rPr lang="el-GR" b="1" dirty="0">
                <a:solidFill>
                  <a:srgbClr val="4D4D4D"/>
                </a:solidFill>
                <a:latin typeface="segoe ui" panose="020B0502040204020203" pitchFamily="34" charset="0"/>
              </a:rPr>
              <a:t>νικέλιο</a:t>
            </a:r>
            <a:r>
              <a:rPr lang="el-GR" dirty="0">
                <a:solidFill>
                  <a:srgbClr val="4D4D4D"/>
                </a:solidFill>
                <a:latin typeface="segoe ui" panose="020B0502040204020203" pitchFamily="34" charset="0"/>
              </a:rPr>
              <a:t> και το άζωτο. </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Το νικέλιο χρησιμοποιείται ως επί το πλείστον για τη βελτίωση της </a:t>
            </a:r>
            <a:r>
              <a:rPr lang="el-GR" b="1" dirty="0">
                <a:solidFill>
                  <a:srgbClr val="4D4D4D"/>
                </a:solidFill>
                <a:latin typeface="segoe ui" panose="020B0502040204020203" pitchFamily="34" charset="0"/>
              </a:rPr>
              <a:t>εξελασιμότητας</a:t>
            </a:r>
            <a:r>
              <a:rPr lang="el-GR" dirty="0">
                <a:solidFill>
                  <a:srgbClr val="4D4D4D"/>
                </a:solidFill>
                <a:latin typeface="segoe ui" panose="020B0502040204020203" pitchFamily="34" charset="0"/>
              </a:rPr>
              <a:t> και </a:t>
            </a:r>
            <a:r>
              <a:rPr lang="el-GR" b="1" dirty="0">
                <a:solidFill>
                  <a:srgbClr val="4D4D4D"/>
                </a:solidFill>
                <a:latin typeface="segoe ui" panose="020B0502040204020203" pitchFamily="34" charset="0"/>
              </a:rPr>
              <a:t>ολκιμότητας</a:t>
            </a:r>
            <a:r>
              <a:rPr lang="el-GR" dirty="0">
                <a:solidFill>
                  <a:srgbClr val="4D4D4D"/>
                </a:solidFill>
                <a:latin typeface="segoe ui" panose="020B0502040204020203" pitchFamily="34" charset="0"/>
              </a:rPr>
              <a:t> του ανοξείδωτου χάλυβα. </a:t>
            </a:r>
            <a:endParaRPr lang="el-GR" dirty="0"/>
          </a:p>
        </p:txBody>
      </p:sp>
    </p:spTree>
    <p:extLst>
      <p:ext uri="{BB962C8B-B14F-4D97-AF65-F5344CB8AC3E}">
        <p14:creationId xmlns:p14="http://schemas.microsoft.com/office/powerpoint/2010/main" xmlns="" val="41892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Ανοξείδωτοι χάλυβες – Χημική σύσταση</a:t>
            </a:r>
          </a:p>
        </p:txBody>
      </p:sp>
      <p:pic>
        <p:nvPicPr>
          <p:cNvPr id="3" name="Picture 2">
            <a:extLst>
              <a:ext uri="{FF2B5EF4-FFF2-40B4-BE49-F238E27FC236}">
                <a16:creationId xmlns:a16="http://schemas.microsoft.com/office/drawing/2014/main" xmlns="" id="{0AD53D90-7A33-4E48-AFE2-FF90D9EF222A}"/>
              </a:ext>
            </a:extLst>
          </p:cNvPr>
          <p:cNvPicPr>
            <a:picLocks noChangeAspect="1"/>
          </p:cNvPicPr>
          <p:nvPr/>
        </p:nvPicPr>
        <p:blipFill>
          <a:blip r:embed="rId2" cstate="print"/>
          <a:stretch>
            <a:fillRect/>
          </a:stretch>
        </p:blipFill>
        <p:spPr>
          <a:xfrm>
            <a:off x="1476871" y="1216889"/>
            <a:ext cx="9238263" cy="1036406"/>
          </a:xfrm>
          <a:prstGeom prst="rect">
            <a:avLst/>
          </a:prstGeom>
        </p:spPr>
      </p:pic>
      <p:pic>
        <p:nvPicPr>
          <p:cNvPr id="4" name="Picture 3">
            <a:extLst>
              <a:ext uri="{FF2B5EF4-FFF2-40B4-BE49-F238E27FC236}">
                <a16:creationId xmlns:a16="http://schemas.microsoft.com/office/drawing/2014/main" xmlns="" id="{0266DF76-2F9A-4376-AA4F-F88A7D210252}"/>
              </a:ext>
            </a:extLst>
          </p:cNvPr>
          <p:cNvPicPr>
            <a:picLocks noChangeAspect="1"/>
          </p:cNvPicPr>
          <p:nvPr/>
        </p:nvPicPr>
        <p:blipFill>
          <a:blip r:embed="rId3" cstate="print"/>
          <a:stretch>
            <a:fillRect/>
          </a:stretch>
        </p:blipFill>
        <p:spPr>
          <a:xfrm>
            <a:off x="1466673" y="2244711"/>
            <a:ext cx="9238262" cy="4336959"/>
          </a:xfrm>
          <a:prstGeom prst="rect">
            <a:avLst/>
          </a:prstGeom>
        </p:spPr>
      </p:pic>
    </p:spTree>
    <p:extLst>
      <p:ext uri="{BB962C8B-B14F-4D97-AF65-F5344CB8AC3E}">
        <p14:creationId xmlns:p14="http://schemas.microsoft.com/office/powerpoint/2010/main" xmlns="" val="377399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Ανοξείδωτοι χάλυβες – Μηχανικές ιδιότητες</a:t>
            </a:r>
          </a:p>
        </p:txBody>
      </p:sp>
      <p:pic>
        <p:nvPicPr>
          <p:cNvPr id="5" name="Picture 4">
            <a:extLst>
              <a:ext uri="{FF2B5EF4-FFF2-40B4-BE49-F238E27FC236}">
                <a16:creationId xmlns:a16="http://schemas.microsoft.com/office/drawing/2014/main" xmlns="" id="{71DBCD43-55CD-4D91-9DEE-E864E4A794ED}"/>
              </a:ext>
            </a:extLst>
          </p:cNvPr>
          <p:cNvPicPr>
            <a:picLocks noChangeAspect="1"/>
          </p:cNvPicPr>
          <p:nvPr/>
        </p:nvPicPr>
        <p:blipFill>
          <a:blip r:embed="rId2" cstate="print"/>
          <a:stretch>
            <a:fillRect/>
          </a:stretch>
        </p:blipFill>
        <p:spPr>
          <a:xfrm>
            <a:off x="917737" y="1525031"/>
            <a:ext cx="8971847" cy="4567775"/>
          </a:xfrm>
          <a:prstGeom prst="rect">
            <a:avLst/>
          </a:prstGeom>
        </p:spPr>
      </p:pic>
    </p:spTree>
    <p:extLst>
      <p:ext uri="{BB962C8B-B14F-4D97-AF65-F5344CB8AC3E}">
        <p14:creationId xmlns:p14="http://schemas.microsoft.com/office/powerpoint/2010/main" xmlns="" val="349389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Ωστενιτικοί Ανοξείδωτοι χάλυβες</a:t>
            </a:r>
          </a:p>
        </p:txBody>
      </p:sp>
      <p:sp>
        <p:nvSpPr>
          <p:cNvPr id="3" name="Rectangle 2">
            <a:extLst>
              <a:ext uri="{FF2B5EF4-FFF2-40B4-BE49-F238E27FC236}">
                <a16:creationId xmlns:a16="http://schemas.microsoft.com/office/drawing/2014/main" xmlns="" id="{129AAD8A-6FFF-4E3F-9A55-18BA5BD54A69}"/>
              </a:ext>
            </a:extLst>
          </p:cNvPr>
          <p:cNvSpPr/>
          <p:nvPr/>
        </p:nvSpPr>
        <p:spPr>
          <a:xfrm>
            <a:off x="461819" y="1453354"/>
            <a:ext cx="11425381" cy="3970318"/>
          </a:xfrm>
          <a:prstGeom prst="rect">
            <a:avLst/>
          </a:prstGeom>
        </p:spPr>
        <p:txBody>
          <a:bodyPr wrap="square">
            <a:spAutoFit/>
          </a:bodyPr>
          <a:lstStyle/>
          <a:p>
            <a:pPr marL="285750" indent="-285750">
              <a:buFont typeface="Wingdings" panose="05000000000000000000" pitchFamily="2" charset="2"/>
              <a:buChar char="Ø"/>
            </a:pPr>
            <a:r>
              <a:rPr lang="el-GR" b="1" dirty="0">
                <a:solidFill>
                  <a:srgbClr val="1F6790"/>
                </a:solidFill>
                <a:latin typeface="segoe ui" panose="020B0502040204020203" pitchFamily="34" charset="0"/>
              </a:rPr>
              <a:t>Ωστενιτικοί</a:t>
            </a:r>
            <a:r>
              <a:rPr lang="el-GR" dirty="0">
                <a:solidFill>
                  <a:srgbClr val="4D4D4D"/>
                </a:solidFill>
                <a:latin typeface="segoe ui" panose="020B0502040204020203" pitchFamily="34" charset="0"/>
              </a:rPr>
              <a:t> ή </a:t>
            </a:r>
            <a:r>
              <a:rPr lang="el-GR" b="1" dirty="0">
                <a:solidFill>
                  <a:srgbClr val="1F6790"/>
                </a:solidFill>
                <a:latin typeface="segoe ui" panose="020B0502040204020203" pitchFamily="34" charset="0"/>
              </a:rPr>
              <a:t>300 σειρά</a:t>
            </a:r>
            <a:r>
              <a:rPr lang="el-GR" dirty="0">
                <a:solidFill>
                  <a:srgbClr val="4D4D4D"/>
                </a:solidFill>
                <a:latin typeface="segoe ui" panose="020B0502040204020203" pitchFamily="34" charset="0"/>
              </a:rPr>
              <a:t>, από ανοξείδωτο χάλυβα αποτελούν πάνω από το 70% της συνολικής παραγωγής ανοξείδωτου χάλυβα. </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Περιέχουν κατ' ανώτατο όριο 0,15% άνθρακα, ελάχιστο 16% σε χρώμιο και έχουν περιεκτικότητα σε νικέλιο τουλάχιστον 7%, γεγονός που καθιστά τη δομή χάλυβα πλήρως ωστενιτική και δίνει ολκιμότητα, μη-μαγνητικές ιδιότητες και καλή συγκολλησιμότητα.</a:t>
            </a:r>
            <a:r>
              <a:rPr lang="el-GR" dirty="0"/>
              <a:t/>
            </a:r>
            <a:br>
              <a:rPr lang="el-GR" dirty="0"/>
            </a:br>
            <a:endParaRPr lang="el-GR" dirty="0"/>
          </a:p>
          <a:p>
            <a:pPr marL="285750" indent="-285750">
              <a:buFont typeface="Wingdings" panose="05000000000000000000" pitchFamily="2" charset="2"/>
              <a:buChar char="Ø"/>
            </a:pPr>
            <a:r>
              <a:rPr lang="el-GR" dirty="0">
                <a:solidFill>
                  <a:srgbClr val="4D4D4D"/>
                </a:solidFill>
                <a:latin typeface="segoe ui" panose="020B0502040204020203" pitchFamily="34" charset="0"/>
              </a:rPr>
              <a:t>Οι ωστενιτικοί ανοξείδωτοι χάλυβες με χαμηλό άνθρακα, για παράδειγμα, 316L ή 304L, χρησιμοποιούνται για να μειωθεί το πρόβλημα διάβρωσης που προκαλείται από τη συγκόλληση.</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To "L" σημαίνει ότι η περιεκτικότητα σε άνθρακα του ανοξείδωτου χάλυβα είναι κάτω του 0,03%, αυτό θα μειώσει την ευαισθητοποίηση, λόγω της υψηλής θερμοκρασίας που παράγεται από τη λειτουργία συγκόλλησης.</a:t>
            </a:r>
            <a:r>
              <a:rPr lang="el-GR" dirty="0"/>
              <a:t/>
            </a:r>
            <a:br>
              <a:rPr lang="el-GR" dirty="0"/>
            </a:br>
            <a:endParaRPr lang="el-GR" dirty="0"/>
          </a:p>
        </p:txBody>
      </p:sp>
    </p:spTree>
    <p:extLst>
      <p:ext uri="{BB962C8B-B14F-4D97-AF65-F5344CB8AC3E}">
        <p14:creationId xmlns:p14="http://schemas.microsoft.com/office/powerpoint/2010/main" xmlns="" val="24930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6540" y="152399"/>
            <a:ext cx="12075460" cy="964849"/>
          </a:xfrm>
        </p:spPr>
        <p:txBody>
          <a:bodyPr>
            <a:noAutofit/>
          </a:bodyPr>
          <a:lstStyle/>
          <a:p>
            <a:pPr eaLnBrk="1" hangingPunct="1">
              <a:defRPr/>
            </a:pPr>
            <a:r>
              <a:rPr lang="el-GR" sz="2800" dirty="0">
                <a:solidFill>
                  <a:srgbClr val="004B82"/>
                </a:solidFill>
              </a:rPr>
              <a:t>Μηχανικές ιδιότητες και τυπική συμπεριφορά μεταλλικών κραμάτων</a:t>
            </a:r>
            <a:endParaRPr lang="el-GR" sz="1800" dirty="0">
              <a:solidFill>
                <a:srgbClr val="004B82"/>
              </a:solidFill>
            </a:endParaRPr>
          </a:p>
        </p:txBody>
      </p:sp>
      <p:sp>
        <p:nvSpPr>
          <p:cNvPr id="3" name="Θέση αριθμού διαφάνειας 2"/>
          <p:cNvSpPr>
            <a:spLocks noGrp="1"/>
          </p:cNvSpPr>
          <p:nvPr>
            <p:ph type="sldNum" sz="quarter" idx="12"/>
          </p:nvPr>
        </p:nvSpPr>
        <p:spPr/>
        <p:txBody>
          <a:bodyPr>
            <a:normAutofit/>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2" name="Θέση περιεχομένου 1"/>
          <p:cNvSpPr>
            <a:spLocks noGrp="1"/>
          </p:cNvSpPr>
          <p:nvPr>
            <p:ph sz="quarter" idx="1"/>
          </p:nvPr>
        </p:nvSpPr>
        <p:spPr>
          <a:xfrm>
            <a:off x="1828794" y="5437411"/>
            <a:ext cx="10076329" cy="720080"/>
          </a:xfrm>
        </p:spPr>
        <p:txBody>
          <a:bodyPr>
            <a:noAutofit/>
          </a:bodyPr>
          <a:lstStyle/>
          <a:p>
            <a:pPr marL="0" indent="0">
              <a:buNone/>
            </a:pPr>
            <a:r>
              <a:rPr lang="el-GR" sz="2400" dirty="0"/>
              <a:t>Α: </a:t>
            </a:r>
            <a:r>
              <a:rPr lang="el-GR" sz="2400" dirty="0" err="1"/>
              <a:t>Οριο</a:t>
            </a:r>
            <a:r>
              <a:rPr lang="el-GR" sz="2400" dirty="0"/>
              <a:t> γραμμικότητας, Β: Όριο διαρροής, </a:t>
            </a:r>
            <a:r>
              <a:rPr lang="en-US" sz="2400" dirty="0"/>
              <a:t>C:</a:t>
            </a:r>
            <a:r>
              <a:rPr lang="el-GR" sz="2400" dirty="0"/>
              <a:t> Όριο αντοχής, </a:t>
            </a:r>
            <a:r>
              <a:rPr lang="en-US" sz="2400" dirty="0"/>
              <a:t>D: </a:t>
            </a:r>
            <a:r>
              <a:rPr lang="el-GR" sz="2400" dirty="0"/>
              <a:t>Σημείο Αστοχίας</a:t>
            </a:r>
            <a:endParaRPr lang="en-US" sz="2400" dirty="0"/>
          </a:p>
          <a:p>
            <a:pPr marL="0" indent="0">
              <a:buNone/>
            </a:pPr>
            <a:endParaRPr lang="el-GR" sz="2400" dirty="0"/>
          </a:p>
        </p:txBody>
      </p:sp>
      <p:grpSp>
        <p:nvGrpSpPr>
          <p:cNvPr id="4" name="Ομάδα 28"/>
          <p:cNvGrpSpPr/>
          <p:nvPr/>
        </p:nvGrpSpPr>
        <p:grpSpPr>
          <a:xfrm>
            <a:off x="3004284" y="1347678"/>
            <a:ext cx="6152056" cy="4142650"/>
            <a:chOff x="1480284" y="1661453"/>
            <a:chExt cx="6152056" cy="4142650"/>
          </a:xfrm>
        </p:grpSpPr>
        <p:cxnSp>
          <p:nvCxnSpPr>
            <p:cNvPr id="7" name="Ευθύγραμμο βέλος σύνδεσης 6"/>
            <p:cNvCxnSpPr/>
            <p:nvPr/>
          </p:nvCxnSpPr>
          <p:spPr>
            <a:xfrm flipV="1">
              <a:off x="2339752" y="1916832"/>
              <a:ext cx="0" cy="345638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2339752" y="5345509"/>
              <a:ext cx="4896544" cy="2770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Ελεύθερη σχεδίαση 11"/>
            <p:cNvSpPr/>
            <p:nvPr/>
          </p:nvSpPr>
          <p:spPr>
            <a:xfrm>
              <a:off x="2358189" y="2455780"/>
              <a:ext cx="4247790" cy="2862178"/>
            </a:xfrm>
            <a:custGeom>
              <a:avLst/>
              <a:gdLst>
                <a:gd name="connsiteX0" fmla="*/ 0 w 4247790"/>
                <a:gd name="connsiteY0" fmla="*/ 2862178 h 2862178"/>
                <a:gd name="connsiteX1" fmla="*/ 709864 w 4247790"/>
                <a:gd name="connsiteY1" fmla="*/ 816809 h 2862178"/>
                <a:gd name="connsiteX2" fmla="*/ 1227222 w 4247790"/>
                <a:gd name="connsiteY2" fmla="*/ 1069473 h 2862178"/>
                <a:gd name="connsiteX3" fmla="*/ 1359569 w 4247790"/>
                <a:gd name="connsiteY3" fmla="*/ 1153694 h 2862178"/>
                <a:gd name="connsiteX4" fmla="*/ 1961148 w 4247790"/>
                <a:gd name="connsiteY4" fmla="*/ 1009315 h 2862178"/>
                <a:gd name="connsiteX5" fmla="*/ 2719137 w 4247790"/>
                <a:gd name="connsiteY5" fmla="*/ 479925 h 2862178"/>
                <a:gd name="connsiteX6" fmla="*/ 3140243 w 4247790"/>
                <a:gd name="connsiteY6" fmla="*/ 203199 h 2862178"/>
                <a:gd name="connsiteX7" fmla="*/ 3441032 w 4247790"/>
                <a:gd name="connsiteY7" fmla="*/ 34757 h 2862178"/>
                <a:gd name="connsiteX8" fmla="*/ 3789948 w 4247790"/>
                <a:gd name="connsiteY8" fmla="*/ 10694 h 2862178"/>
                <a:gd name="connsiteX9" fmla="*/ 4174958 w 4247790"/>
                <a:gd name="connsiteY9" fmla="*/ 167104 h 2862178"/>
                <a:gd name="connsiteX10" fmla="*/ 4247148 w 4247790"/>
                <a:gd name="connsiteY10" fmla="*/ 299452 h 286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7790" h="2862178">
                  <a:moveTo>
                    <a:pt x="0" y="2862178"/>
                  </a:moveTo>
                  <a:cubicBezTo>
                    <a:pt x="252663" y="1988885"/>
                    <a:pt x="505327" y="1115593"/>
                    <a:pt x="709864" y="816809"/>
                  </a:cubicBezTo>
                  <a:cubicBezTo>
                    <a:pt x="914401" y="518025"/>
                    <a:pt x="1118938" y="1013325"/>
                    <a:pt x="1227222" y="1069473"/>
                  </a:cubicBezTo>
                  <a:cubicBezTo>
                    <a:pt x="1335506" y="1125620"/>
                    <a:pt x="1237248" y="1163720"/>
                    <a:pt x="1359569" y="1153694"/>
                  </a:cubicBezTo>
                  <a:cubicBezTo>
                    <a:pt x="1481890" y="1143668"/>
                    <a:pt x="1734553" y="1121610"/>
                    <a:pt x="1961148" y="1009315"/>
                  </a:cubicBezTo>
                  <a:cubicBezTo>
                    <a:pt x="2187743" y="897020"/>
                    <a:pt x="2522621" y="614278"/>
                    <a:pt x="2719137" y="479925"/>
                  </a:cubicBezTo>
                  <a:cubicBezTo>
                    <a:pt x="2915653" y="345572"/>
                    <a:pt x="3019927" y="277394"/>
                    <a:pt x="3140243" y="203199"/>
                  </a:cubicBezTo>
                  <a:cubicBezTo>
                    <a:pt x="3260559" y="129004"/>
                    <a:pt x="3332748" y="66841"/>
                    <a:pt x="3441032" y="34757"/>
                  </a:cubicBezTo>
                  <a:cubicBezTo>
                    <a:pt x="3549316" y="2673"/>
                    <a:pt x="3667627" y="-11364"/>
                    <a:pt x="3789948" y="10694"/>
                  </a:cubicBezTo>
                  <a:cubicBezTo>
                    <a:pt x="3912269" y="32752"/>
                    <a:pt x="4098758" y="118978"/>
                    <a:pt x="4174958" y="167104"/>
                  </a:cubicBezTo>
                  <a:cubicBezTo>
                    <a:pt x="4251158" y="215230"/>
                    <a:pt x="4249153" y="257341"/>
                    <a:pt x="4247148" y="2994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4" name="Ευθεία γραμμή σύνδεσης 13"/>
            <p:cNvCxnSpPr/>
            <p:nvPr/>
          </p:nvCxnSpPr>
          <p:spPr>
            <a:xfrm>
              <a:off x="2339752" y="2455780"/>
              <a:ext cx="36724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2339752" y="2708920"/>
              <a:ext cx="426622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605979" y="2708920"/>
              <a:ext cx="18436" cy="26090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2286973" y="3140968"/>
              <a:ext cx="9168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3203848" y="3210753"/>
              <a:ext cx="19372" cy="2162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80284" y="1661453"/>
              <a:ext cx="877905" cy="769441"/>
            </a:xfrm>
            <a:prstGeom prst="rect">
              <a:avLst/>
            </a:prstGeom>
            <a:noFill/>
          </p:spPr>
          <p:txBody>
            <a:bodyPr wrap="square" rtlCol="0">
              <a:spAutoFit/>
            </a:bodyPr>
            <a:lstStyle/>
            <a:p>
              <a:r>
                <a:rPr lang="en-US" sz="2200" dirty="0">
                  <a:solidFill>
                    <a:prstClr val="black"/>
                  </a:solidFill>
                  <a:latin typeface="Calibri"/>
                </a:rPr>
                <a:t>stress (</a:t>
              </a:r>
              <a:r>
                <a:rPr lang="en-US" sz="2200" dirty="0" err="1">
                  <a:solidFill>
                    <a:prstClr val="black"/>
                  </a:solidFill>
                  <a:latin typeface="Calibri"/>
                </a:rPr>
                <a:t>Mpa</a:t>
              </a:r>
              <a:r>
                <a:rPr lang="en-US" sz="2200" dirty="0">
                  <a:solidFill>
                    <a:prstClr val="black"/>
                  </a:solidFill>
                  <a:latin typeface="Calibri"/>
                </a:rPr>
                <a:t>)</a:t>
              </a:r>
              <a:endParaRPr lang="el-GR" sz="2200" dirty="0">
                <a:solidFill>
                  <a:prstClr val="black"/>
                </a:solidFill>
                <a:latin typeface="Calibri"/>
              </a:endParaRPr>
            </a:p>
          </p:txBody>
        </p:sp>
        <p:sp>
          <p:nvSpPr>
            <p:cNvPr id="31" name="TextBox 30"/>
            <p:cNvSpPr txBox="1"/>
            <p:nvPr/>
          </p:nvSpPr>
          <p:spPr>
            <a:xfrm>
              <a:off x="6754435" y="5373216"/>
              <a:ext cx="877905" cy="430887"/>
            </a:xfrm>
            <a:prstGeom prst="rect">
              <a:avLst/>
            </a:prstGeom>
            <a:noFill/>
          </p:spPr>
          <p:txBody>
            <a:bodyPr wrap="square" rtlCol="0">
              <a:spAutoFit/>
            </a:bodyPr>
            <a:lstStyle/>
            <a:p>
              <a:r>
                <a:rPr lang="en-US" sz="2200" dirty="0">
                  <a:solidFill>
                    <a:prstClr val="black"/>
                  </a:solidFill>
                  <a:latin typeface="Calibri"/>
                </a:rPr>
                <a:t>strain</a:t>
              </a:r>
              <a:endParaRPr lang="el-GR" sz="2200" dirty="0">
                <a:solidFill>
                  <a:prstClr val="black"/>
                </a:solidFill>
                <a:latin typeface="Calibri"/>
              </a:endParaRPr>
            </a:p>
          </p:txBody>
        </p:sp>
        <mc:AlternateContent xmlns:mc="http://schemas.openxmlformats.org/markup-compatibility/2006">
          <mc:Choice xmlns:a14="http://schemas.microsoft.com/office/drawing/2010/main" xmlns="" Requires="a14">
            <p:sp>
              <p:nvSpPr>
                <p:cNvPr id="32" name="TextBox 31"/>
                <p:cNvSpPr txBox="1"/>
                <p:nvPr/>
              </p:nvSpPr>
              <p:spPr>
                <a:xfrm>
                  <a:off x="1890875" y="2215451"/>
                  <a:ext cx="542389"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panose="02040503050406030204" pitchFamily="18" charset="0"/>
                              </a:rPr>
                            </m:ctrlPr>
                          </m:sSubPr>
                          <m:e>
                            <m:r>
                              <a:rPr lang="el-GR" sz="2200" i="1">
                                <a:solidFill>
                                  <a:prstClr val="black"/>
                                </a:solidFill>
                                <a:latin typeface="Cambria Math" panose="02040503050406030204" pitchFamily="18" charset="0"/>
                              </a:rPr>
                              <m:t>𝜎</m:t>
                            </m:r>
                          </m:e>
                          <m:sub>
                            <m:r>
                              <a:rPr lang="en-US" sz="2200" i="1">
                                <a:solidFill>
                                  <a:prstClr val="black"/>
                                </a:solidFill>
                                <a:latin typeface="Cambria Math" panose="02040503050406030204" pitchFamily="18" charset="0"/>
                              </a:rPr>
                              <m:t>𝑚</m:t>
                            </m:r>
                          </m:sub>
                        </m:sSub>
                      </m:oMath>
                    </m:oMathPara>
                  </a14:m>
                  <a:endParaRPr lang="el-GR" sz="2200" dirty="0">
                    <a:solidFill>
                      <a:prstClr val="black"/>
                    </a:solidFill>
                    <a:latin typeface="Calibri"/>
                  </a:endParaRPr>
                </a:p>
              </p:txBody>
            </p:sp>
          </mc:Choice>
          <mc:Fallback>
            <p:sp>
              <p:nvSpPr>
                <p:cNvPr id="32" name="TextBox 31"/>
                <p:cNvSpPr txBox="1">
                  <a:spLocks noRot="1" noChangeAspect="1" noMove="1" noResize="1" noEditPoints="1" noAdjustHandles="1" noChangeArrowheads="1" noChangeShapeType="1" noTextEdit="1"/>
                </p:cNvSpPr>
                <p:nvPr/>
              </p:nvSpPr>
              <p:spPr>
                <a:xfrm>
                  <a:off x="1890875" y="2215451"/>
                  <a:ext cx="542389" cy="430887"/>
                </a:xfrm>
                <a:prstGeom prst="rect">
                  <a:avLst/>
                </a:prstGeom>
                <a:blipFill rotWithShape="0">
                  <a:blip r:embed="rId3" cstate="print"/>
                  <a:stretch>
                    <a:fillRect/>
                  </a:stretch>
                </a:blipFill>
              </p:spPr>
              <p:txBody>
                <a:bodyPr/>
                <a:lstStyle/>
                <a:p>
                  <a:r>
                    <a:rPr lang="el-GR">
                      <a:noFill/>
                    </a:rPr>
                    <a:t> </a:t>
                  </a:r>
                </a:p>
              </p:txBody>
            </p:sp>
          </mc:Fallback>
        </mc:AlternateContent>
        <p:sp>
          <p:nvSpPr>
            <p:cNvPr id="33" name="TextBox 32"/>
            <p:cNvSpPr txBox="1"/>
            <p:nvPr/>
          </p:nvSpPr>
          <p:spPr>
            <a:xfrm>
              <a:off x="6533118" y="2348880"/>
              <a:ext cx="367738" cy="430887"/>
            </a:xfrm>
            <a:prstGeom prst="rect">
              <a:avLst/>
            </a:prstGeom>
            <a:noFill/>
          </p:spPr>
          <p:txBody>
            <a:bodyPr wrap="square" rtlCol="0">
              <a:spAutoFit/>
            </a:bodyPr>
            <a:lstStyle/>
            <a:p>
              <a:r>
                <a:rPr lang="en-US" sz="2200" dirty="0">
                  <a:solidFill>
                    <a:prstClr val="black"/>
                  </a:solidFill>
                  <a:latin typeface="Calibri"/>
                </a:rPr>
                <a:t>D</a:t>
              </a:r>
              <a:endParaRPr lang="el-GR" sz="2200" dirty="0">
                <a:solidFill>
                  <a:prstClr val="black"/>
                </a:solidFill>
                <a:latin typeface="Calibri"/>
              </a:endParaRPr>
            </a:p>
          </p:txBody>
        </p:sp>
        <p:sp>
          <p:nvSpPr>
            <p:cNvPr id="34" name="TextBox 33"/>
            <p:cNvSpPr txBox="1"/>
            <p:nvPr/>
          </p:nvSpPr>
          <p:spPr>
            <a:xfrm>
              <a:off x="3072853" y="2754129"/>
              <a:ext cx="367738" cy="430887"/>
            </a:xfrm>
            <a:prstGeom prst="rect">
              <a:avLst/>
            </a:prstGeom>
            <a:noFill/>
          </p:spPr>
          <p:txBody>
            <a:bodyPr wrap="square" rtlCol="0">
              <a:spAutoFit/>
            </a:bodyPr>
            <a:lstStyle/>
            <a:p>
              <a:r>
                <a:rPr lang="en-US" sz="2200" dirty="0">
                  <a:solidFill>
                    <a:prstClr val="black"/>
                  </a:solidFill>
                  <a:latin typeface="Calibri"/>
                </a:rPr>
                <a:t>B</a:t>
              </a:r>
              <a:endParaRPr lang="el-GR" sz="2200" dirty="0">
                <a:solidFill>
                  <a:prstClr val="black"/>
                </a:solidFill>
                <a:latin typeface="Calibri"/>
              </a:endParaRPr>
            </a:p>
          </p:txBody>
        </p:sp>
        <p:sp>
          <p:nvSpPr>
            <p:cNvPr id="35" name="TextBox 34"/>
            <p:cNvSpPr txBox="1"/>
            <p:nvPr/>
          </p:nvSpPr>
          <p:spPr>
            <a:xfrm>
              <a:off x="2888984" y="3429580"/>
              <a:ext cx="367738" cy="430887"/>
            </a:xfrm>
            <a:prstGeom prst="rect">
              <a:avLst/>
            </a:prstGeom>
            <a:noFill/>
          </p:spPr>
          <p:txBody>
            <a:bodyPr wrap="square" rtlCol="0">
              <a:spAutoFit/>
            </a:bodyPr>
            <a:lstStyle/>
            <a:p>
              <a:r>
                <a:rPr lang="en-US" sz="2200" dirty="0">
                  <a:solidFill>
                    <a:prstClr val="black"/>
                  </a:solidFill>
                  <a:latin typeface="Calibri"/>
                </a:rPr>
                <a:t>A</a:t>
              </a:r>
              <a:endParaRPr lang="el-GR" sz="2200" dirty="0">
                <a:solidFill>
                  <a:prstClr val="black"/>
                </a:solidFill>
                <a:latin typeface="Calibri"/>
              </a:endParaRPr>
            </a:p>
          </p:txBody>
        </p:sp>
        <p:sp>
          <p:nvSpPr>
            <p:cNvPr id="36" name="TextBox 35"/>
            <p:cNvSpPr txBox="1"/>
            <p:nvPr/>
          </p:nvSpPr>
          <p:spPr>
            <a:xfrm>
              <a:off x="5867340" y="2063310"/>
              <a:ext cx="367738" cy="430887"/>
            </a:xfrm>
            <a:prstGeom prst="rect">
              <a:avLst/>
            </a:prstGeom>
            <a:noFill/>
          </p:spPr>
          <p:txBody>
            <a:bodyPr wrap="square" rtlCol="0">
              <a:spAutoFit/>
            </a:bodyPr>
            <a:lstStyle/>
            <a:p>
              <a:r>
                <a:rPr lang="en-US" sz="2200" dirty="0">
                  <a:solidFill>
                    <a:prstClr val="black"/>
                  </a:solidFill>
                  <a:latin typeface="Calibri"/>
                </a:rPr>
                <a:t>c</a:t>
              </a:r>
              <a:endParaRPr lang="el-GR" sz="2200" dirty="0">
                <a:solidFill>
                  <a:prstClr val="black"/>
                </a:solidFill>
                <a:latin typeface="Calibri"/>
              </a:endParaRPr>
            </a:p>
          </p:txBody>
        </p:sp>
        <mc:AlternateContent xmlns:mc="http://schemas.openxmlformats.org/markup-compatibility/2006">
          <mc:Choice xmlns:a14="http://schemas.microsoft.com/office/drawing/2010/main" xmlns="" Requires="a14">
            <p:sp>
              <p:nvSpPr>
                <p:cNvPr id="37" name="TextBox 36"/>
                <p:cNvSpPr txBox="1"/>
                <p:nvPr/>
              </p:nvSpPr>
              <p:spPr>
                <a:xfrm>
                  <a:off x="1872439" y="2498506"/>
                  <a:ext cx="542389" cy="457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panose="02040503050406030204" pitchFamily="18" charset="0"/>
                              </a:rPr>
                            </m:ctrlPr>
                          </m:sSubPr>
                          <m:e>
                            <m:r>
                              <a:rPr lang="el-GR" sz="2200" i="1">
                                <a:solidFill>
                                  <a:prstClr val="black"/>
                                </a:solidFill>
                                <a:latin typeface="Cambria Math" panose="02040503050406030204" pitchFamily="18" charset="0"/>
                              </a:rPr>
                              <m:t>𝜎</m:t>
                            </m:r>
                          </m:e>
                          <m:sub>
                            <m:r>
                              <a:rPr lang="en-US" sz="2200" i="1">
                                <a:solidFill>
                                  <a:prstClr val="black"/>
                                </a:solidFill>
                                <a:latin typeface="Cambria Math" panose="02040503050406030204" pitchFamily="18" charset="0"/>
                              </a:rPr>
                              <m:t>𝑓</m:t>
                            </m:r>
                          </m:sub>
                        </m:sSub>
                      </m:oMath>
                    </m:oMathPara>
                  </a14:m>
                  <a:endParaRPr lang="el-GR" sz="2200" dirty="0">
                    <a:solidFill>
                      <a:prstClr val="black"/>
                    </a:solidFill>
                    <a:latin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1872439" y="2498506"/>
                  <a:ext cx="542389" cy="457946"/>
                </a:xfrm>
                <a:prstGeom prst="rect">
                  <a:avLst/>
                </a:prstGeom>
                <a:blipFill rotWithShape="0">
                  <a:blip r:embed="rId4" cstate="print"/>
                  <a:stretch>
                    <a:fillRect b="-1066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38" name="TextBox 37"/>
                <p:cNvSpPr txBox="1"/>
                <p:nvPr/>
              </p:nvSpPr>
              <p:spPr>
                <a:xfrm>
                  <a:off x="1863035" y="2885213"/>
                  <a:ext cx="542389" cy="457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panose="02040503050406030204" pitchFamily="18" charset="0"/>
                              </a:rPr>
                            </m:ctrlPr>
                          </m:sSubPr>
                          <m:e>
                            <m:r>
                              <a:rPr lang="el-GR" sz="2200" i="1">
                                <a:solidFill>
                                  <a:prstClr val="black"/>
                                </a:solidFill>
                                <a:latin typeface="Cambria Math" panose="02040503050406030204" pitchFamily="18" charset="0"/>
                              </a:rPr>
                              <m:t>𝜎</m:t>
                            </m:r>
                          </m:e>
                          <m:sub>
                            <m:r>
                              <a:rPr lang="en-US" sz="2200" i="1">
                                <a:solidFill>
                                  <a:prstClr val="black"/>
                                </a:solidFill>
                                <a:latin typeface="Cambria Math" panose="02040503050406030204" pitchFamily="18" charset="0"/>
                              </a:rPr>
                              <m:t>𝑦</m:t>
                            </m:r>
                          </m:sub>
                        </m:sSub>
                      </m:oMath>
                    </m:oMathPara>
                  </a14:m>
                  <a:endParaRPr lang="el-GR" sz="2200" dirty="0">
                    <a:solidFill>
                      <a:prstClr val="black"/>
                    </a:solidFill>
                    <a:latin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1863035" y="2885213"/>
                  <a:ext cx="542389" cy="457561"/>
                </a:xfrm>
                <a:prstGeom prst="rect">
                  <a:avLst/>
                </a:prstGeom>
                <a:blipFill rotWithShape="0">
                  <a:blip r:embed="rId5" cstate="print"/>
                  <a:stretch>
                    <a:fillRect b="-666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39" name="TextBox 38"/>
                <p:cNvSpPr txBox="1"/>
                <p:nvPr/>
              </p:nvSpPr>
              <p:spPr>
                <a:xfrm>
                  <a:off x="2985527" y="5275695"/>
                  <a:ext cx="542389" cy="4575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panose="02040503050406030204" pitchFamily="18" charset="0"/>
                              </a:rPr>
                            </m:ctrlPr>
                          </m:sSubPr>
                          <m:e>
                            <m:r>
                              <a:rPr lang="el-GR" sz="2200" i="1">
                                <a:solidFill>
                                  <a:prstClr val="black"/>
                                </a:solidFill>
                                <a:latin typeface="Cambria Math" panose="02040503050406030204" pitchFamily="18" charset="0"/>
                              </a:rPr>
                              <m:t>𝜀</m:t>
                            </m:r>
                          </m:e>
                          <m:sub>
                            <m:r>
                              <a:rPr lang="en-US" sz="2200" i="1">
                                <a:solidFill>
                                  <a:prstClr val="black"/>
                                </a:solidFill>
                                <a:latin typeface="Cambria Math" panose="02040503050406030204" pitchFamily="18" charset="0"/>
                              </a:rPr>
                              <m:t>𝑦</m:t>
                            </m:r>
                          </m:sub>
                        </m:sSub>
                      </m:oMath>
                    </m:oMathPara>
                  </a14:m>
                  <a:endParaRPr lang="el-GR" sz="2200" dirty="0">
                    <a:solidFill>
                      <a:prstClr val="black"/>
                    </a:solidFill>
                    <a:latin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2985527" y="5275695"/>
                  <a:ext cx="542389" cy="457561"/>
                </a:xfrm>
                <a:prstGeom prst="rect">
                  <a:avLst/>
                </a:prstGeom>
                <a:blipFill rotWithShape="0">
                  <a:blip r:embed="rId6" cstate="print"/>
                  <a:stretch>
                    <a:fillRect b="-666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40" name="TextBox 39"/>
                <p:cNvSpPr txBox="1"/>
                <p:nvPr/>
              </p:nvSpPr>
              <p:spPr>
                <a:xfrm>
                  <a:off x="6378454" y="5247901"/>
                  <a:ext cx="542389" cy="4579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a:solidFill>
                                  <a:prstClr val="black"/>
                                </a:solidFill>
                                <a:latin typeface="Cambria Math" panose="02040503050406030204" pitchFamily="18" charset="0"/>
                              </a:rPr>
                            </m:ctrlPr>
                          </m:sSubPr>
                          <m:e>
                            <m:r>
                              <a:rPr lang="el-GR" sz="2200" i="1">
                                <a:solidFill>
                                  <a:prstClr val="black"/>
                                </a:solidFill>
                                <a:latin typeface="Cambria Math" panose="02040503050406030204" pitchFamily="18" charset="0"/>
                              </a:rPr>
                              <m:t>𝜀</m:t>
                            </m:r>
                          </m:e>
                          <m:sub>
                            <m:r>
                              <a:rPr lang="en-US" sz="2200" i="1">
                                <a:solidFill>
                                  <a:prstClr val="black"/>
                                </a:solidFill>
                                <a:latin typeface="Cambria Math" panose="02040503050406030204" pitchFamily="18" charset="0"/>
                              </a:rPr>
                              <m:t>𝑓</m:t>
                            </m:r>
                          </m:sub>
                        </m:sSub>
                      </m:oMath>
                    </m:oMathPara>
                  </a14:m>
                  <a:endParaRPr lang="el-GR" sz="2200" dirty="0">
                    <a:solidFill>
                      <a:prstClr val="black"/>
                    </a:solidFill>
                    <a:latin typeface="Calibri"/>
                  </a:endParaRPr>
                </a:p>
              </p:txBody>
            </p:sp>
          </mc:Choice>
          <mc:Fallback>
            <p:sp>
              <p:nvSpPr>
                <p:cNvPr id="40" name="TextBox 39"/>
                <p:cNvSpPr txBox="1">
                  <a:spLocks noRot="1" noChangeAspect="1" noMove="1" noResize="1" noEditPoints="1" noAdjustHandles="1" noChangeArrowheads="1" noChangeShapeType="1" noTextEdit="1"/>
                </p:cNvSpPr>
                <p:nvPr/>
              </p:nvSpPr>
              <p:spPr>
                <a:xfrm>
                  <a:off x="6378454" y="5247901"/>
                  <a:ext cx="542389" cy="457946"/>
                </a:xfrm>
                <a:prstGeom prst="rect">
                  <a:avLst/>
                </a:prstGeom>
                <a:blipFill rotWithShape="0">
                  <a:blip r:embed="rId7" cstate="print"/>
                  <a:stretch>
                    <a:fillRect b="-10667"/>
                  </a:stretch>
                </a:blipFill>
              </p:spPr>
              <p:txBody>
                <a:bodyPr/>
                <a:lstStyle/>
                <a:p>
                  <a:r>
                    <a:rPr lang="el-GR">
                      <a:noFill/>
                    </a:rPr>
                    <a:t> </a:t>
                  </a:r>
                </a:p>
              </p:txBody>
            </p:sp>
          </mc:Fallback>
        </mc:AlternateContent>
      </p:grpSp>
    </p:spTree>
    <p:extLst>
      <p:ext uri="{BB962C8B-B14F-4D97-AF65-F5344CB8AC3E}">
        <p14:creationId xmlns:p14="http://schemas.microsoft.com/office/powerpoint/2010/main" xmlns="" val="542499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Ανοξείδωτοι χάλυβες</a:t>
            </a:r>
            <a:r>
              <a:rPr lang="en-US" dirty="0">
                <a:solidFill>
                  <a:schemeClr val="bg2">
                    <a:lumMod val="50000"/>
                  </a:schemeClr>
                </a:solidFill>
              </a:rPr>
              <a:t> Duplex</a:t>
            </a:r>
            <a:endParaRPr lang="el-GR" dirty="0">
              <a:solidFill>
                <a:schemeClr val="bg2">
                  <a:lumMod val="50000"/>
                </a:schemeClr>
              </a:solidFill>
            </a:endParaRPr>
          </a:p>
        </p:txBody>
      </p:sp>
      <p:sp>
        <p:nvSpPr>
          <p:cNvPr id="3" name="Rectangle 2">
            <a:extLst>
              <a:ext uri="{FF2B5EF4-FFF2-40B4-BE49-F238E27FC236}">
                <a16:creationId xmlns:a16="http://schemas.microsoft.com/office/drawing/2014/main" xmlns="" id="{129AAD8A-6FFF-4E3F-9A55-18BA5BD54A69}"/>
              </a:ext>
            </a:extLst>
          </p:cNvPr>
          <p:cNvSpPr/>
          <p:nvPr/>
        </p:nvSpPr>
        <p:spPr>
          <a:xfrm>
            <a:off x="461819" y="1453354"/>
            <a:ext cx="11425381" cy="2585323"/>
          </a:xfrm>
          <a:prstGeom prst="rect">
            <a:avLst/>
          </a:prstGeom>
        </p:spPr>
        <p:txBody>
          <a:bodyPr wrap="square">
            <a:spAutoFit/>
          </a:bodyPr>
          <a:lstStyle/>
          <a:p>
            <a:pPr marL="285750" indent="-285750">
              <a:buFont typeface="Wingdings" panose="05000000000000000000" pitchFamily="2" charset="2"/>
              <a:buChar char="Ø"/>
            </a:pPr>
            <a:r>
              <a:rPr lang="el-GR" dirty="0">
                <a:solidFill>
                  <a:srgbClr val="4D4D4D"/>
                </a:solidFill>
                <a:latin typeface="segoe ui" panose="020B0502040204020203" pitchFamily="34" charset="0"/>
              </a:rPr>
              <a:t>Αποτελεί τη νέα γενιά χαλύβων. </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Προκύπτουν από πρόσμιξη σε κατάλληλη αναλογία ωστενιτικών και φεριτικών χαλύβων, υπο ελεγχόμενες συνθήκες.</a:t>
            </a:r>
            <a:r>
              <a:rPr lang="el-GR" dirty="0"/>
              <a:t/>
            </a:r>
            <a:br>
              <a:rPr lang="el-GR" dirty="0"/>
            </a:br>
            <a:endParaRPr lang="el-GR" dirty="0"/>
          </a:p>
          <a:p>
            <a:pPr marL="285750" indent="-285750">
              <a:buFont typeface="Wingdings" panose="05000000000000000000" pitchFamily="2" charset="2"/>
              <a:buChar char="Ø"/>
            </a:pPr>
            <a:r>
              <a:rPr lang="el-GR" dirty="0">
                <a:solidFill>
                  <a:srgbClr val="4D4D4D"/>
                </a:solidFill>
                <a:latin typeface="segoe ui" panose="020B0502040204020203" pitchFamily="34" charset="0"/>
              </a:rPr>
              <a:t>Το πλεονέκτημά τους  σε σχέση με τους ωστενιτικούς ανοξείδωτους χάλυβες είναι η υψηλότερη αντοχή.</a:t>
            </a:r>
          </a:p>
          <a:p>
            <a:pPr marL="285750" indent="-285750">
              <a:buFont typeface="Wingdings" panose="05000000000000000000" pitchFamily="2" charset="2"/>
              <a:buChar char="Ø"/>
            </a:pPr>
            <a:endParaRPr lang="el-GR" dirty="0">
              <a:solidFill>
                <a:srgbClr val="4D4D4D"/>
              </a:solidFill>
              <a:latin typeface="segoe ui" panose="020B0502040204020203" pitchFamily="34" charset="0"/>
            </a:endParaRPr>
          </a:p>
          <a:p>
            <a:pPr marL="285750" indent="-285750">
              <a:buFont typeface="Wingdings" panose="05000000000000000000" pitchFamily="2" charset="2"/>
              <a:buChar char="Ø"/>
            </a:pPr>
            <a:r>
              <a:rPr lang="el-GR" dirty="0">
                <a:solidFill>
                  <a:srgbClr val="4D4D4D"/>
                </a:solidFill>
                <a:latin typeface="segoe ui" panose="020B0502040204020203" pitchFamily="34" charset="0"/>
              </a:rPr>
              <a:t>Παρέχουν υψηλώτερη αντοχή σε διάβρωση λόγω αυξημένων τάσεων (</a:t>
            </a:r>
            <a:r>
              <a:rPr lang="en-US" dirty="0">
                <a:solidFill>
                  <a:srgbClr val="4D4D4D"/>
                </a:solidFill>
                <a:latin typeface="segoe ui" panose="020B0502040204020203" pitchFamily="34" charset="0"/>
              </a:rPr>
              <a:t>stress corrosion)</a:t>
            </a:r>
            <a:r>
              <a:rPr lang="el-GR" dirty="0">
                <a:solidFill>
                  <a:srgbClr val="4D4D4D"/>
                </a:solidFill>
                <a:latin typeface="segoe ui" panose="020B0502040204020203" pitchFamily="34" charset="0"/>
              </a:rPr>
              <a:t>.</a:t>
            </a:r>
            <a:r>
              <a:rPr lang="el-GR" dirty="0"/>
              <a:t/>
            </a:r>
            <a:br>
              <a:rPr lang="el-GR" dirty="0"/>
            </a:br>
            <a:endParaRPr lang="el-GR" dirty="0"/>
          </a:p>
        </p:txBody>
      </p:sp>
    </p:spTree>
    <p:extLst>
      <p:ext uri="{BB962C8B-B14F-4D97-AF65-F5344CB8AC3E}">
        <p14:creationId xmlns:p14="http://schemas.microsoft.com/office/powerpoint/2010/main" xmlns="" val="3846199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09AAF-F78B-4DF2-B136-81177CB654FF}"/>
              </a:ext>
            </a:extLst>
          </p:cNvPr>
          <p:cNvSpPr>
            <a:spLocks noGrp="1"/>
          </p:cNvSpPr>
          <p:nvPr>
            <p:ph type="title"/>
          </p:nvPr>
        </p:nvSpPr>
        <p:spPr/>
        <p:txBody>
          <a:bodyPr/>
          <a:lstStyle/>
          <a:p>
            <a:r>
              <a:rPr lang="en-US" dirty="0">
                <a:solidFill>
                  <a:schemeClr val="bg2">
                    <a:lumMod val="50000"/>
                  </a:schemeClr>
                </a:solidFill>
              </a:rPr>
              <a:t>Z-grade steels</a:t>
            </a:r>
            <a:endParaRPr lang="el-GR" dirty="0">
              <a:solidFill>
                <a:schemeClr val="bg2">
                  <a:lumMod val="50000"/>
                </a:schemeClr>
              </a:solidFill>
            </a:endParaRPr>
          </a:p>
        </p:txBody>
      </p:sp>
      <p:sp>
        <p:nvSpPr>
          <p:cNvPr id="5" name="4 - TextBox"/>
          <p:cNvSpPr txBox="1"/>
          <p:nvPr/>
        </p:nvSpPr>
        <p:spPr>
          <a:xfrm>
            <a:off x="528918" y="1757082"/>
            <a:ext cx="11214847" cy="923330"/>
          </a:xfrm>
          <a:prstGeom prst="rect">
            <a:avLst/>
          </a:prstGeom>
          <a:noFill/>
        </p:spPr>
        <p:txBody>
          <a:bodyPr wrap="square" rtlCol="0">
            <a:spAutoFit/>
          </a:bodyPr>
          <a:lstStyle/>
          <a:p>
            <a:r>
              <a:rPr lang="el-GR" dirty="0"/>
              <a:t>Υφίστανται ειδική κατεργασία έτσι ώστε να εξασφαλίζεται η ισοτροπική τους συμπεριφορά. Χρησιμοποιούνται σε ειδικές εφαρμογές όπου απαιτείται καλή συμπεριφορά και κατά το πάχος του χάλυβα (δηλ. κυρίως σε μεγάλα πάχη). Συμβολίζονται με την προσθήκη του γράμματος Ζ μετά τη συνήθη ονομασία. (π.χ. ΕΗ36Ζ).</a:t>
            </a:r>
          </a:p>
        </p:txBody>
      </p:sp>
      <p:pic>
        <p:nvPicPr>
          <p:cNvPr id="3" name="Picture 2">
            <a:extLst>
              <a:ext uri="{FF2B5EF4-FFF2-40B4-BE49-F238E27FC236}">
                <a16:creationId xmlns:a16="http://schemas.microsoft.com/office/drawing/2014/main" xmlns="" id="{E0F69285-CC52-4052-BA2F-15816EF22B6A}"/>
              </a:ext>
            </a:extLst>
          </p:cNvPr>
          <p:cNvPicPr>
            <a:picLocks noChangeAspect="1"/>
          </p:cNvPicPr>
          <p:nvPr/>
        </p:nvPicPr>
        <p:blipFill>
          <a:blip r:embed="rId2" cstate="print"/>
          <a:stretch>
            <a:fillRect/>
          </a:stretch>
        </p:blipFill>
        <p:spPr>
          <a:xfrm>
            <a:off x="3526376" y="3623892"/>
            <a:ext cx="4819650" cy="1971675"/>
          </a:xfrm>
          <a:prstGeom prst="rect">
            <a:avLst/>
          </a:prstGeom>
        </p:spPr>
      </p:pic>
    </p:spTree>
    <p:extLst>
      <p:ext uri="{BB962C8B-B14F-4D97-AF65-F5344CB8AC3E}">
        <p14:creationId xmlns:p14="http://schemas.microsoft.com/office/powerpoint/2010/main" xmlns="" val="1867134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09AAF-F78B-4DF2-B136-81177CB654FF}"/>
              </a:ext>
            </a:extLst>
          </p:cNvPr>
          <p:cNvSpPr>
            <a:spLocks noGrp="1"/>
          </p:cNvSpPr>
          <p:nvPr>
            <p:ph type="title"/>
          </p:nvPr>
        </p:nvSpPr>
        <p:spPr/>
        <p:txBody>
          <a:bodyPr>
            <a:normAutofit fontScale="90000"/>
          </a:bodyPr>
          <a:lstStyle/>
          <a:p>
            <a:r>
              <a:rPr lang="en-US" dirty="0"/>
              <a:t>TMCP steels (Thermo-Mechanically Controlled Processed) </a:t>
            </a:r>
          </a:p>
        </p:txBody>
      </p:sp>
      <p:sp>
        <p:nvSpPr>
          <p:cNvPr id="5" name="4 - TextBox"/>
          <p:cNvSpPr txBox="1"/>
          <p:nvPr/>
        </p:nvSpPr>
        <p:spPr>
          <a:xfrm>
            <a:off x="537796" y="1757082"/>
            <a:ext cx="11214847" cy="2585323"/>
          </a:xfrm>
          <a:prstGeom prst="rect">
            <a:avLst/>
          </a:prstGeom>
          <a:noFill/>
        </p:spPr>
        <p:txBody>
          <a:bodyPr wrap="square" rtlCol="0">
            <a:spAutoFit/>
          </a:bodyPr>
          <a:lstStyle/>
          <a:p>
            <a:pPr marL="285750" indent="-285750">
              <a:buFont typeface="Wingdings" panose="05000000000000000000" pitchFamily="2" charset="2"/>
              <a:buChar char="Ø"/>
            </a:pPr>
            <a:r>
              <a:rPr lang="el-GR" dirty="0"/>
              <a:t>Υφίστανται ειδική θερμο-μηχανική κατεργασία (</a:t>
            </a:r>
            <a:r>
              <a:rPr lang="en-US" dirty="0"/>
              <a:t>controlled rolling) </a:t>
            </a:r>
            <a:r>
              <a:rPr lang="el-GR" dirty="0"/>
              <a:t>κατά την ψύξη.</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Έχουν υψηλώτερη αντοχή από τους αντίστοιχους συνήθεις χάλυβες</a:t>
            </a:r>
            <a:r>
              <a:rPr lang="en-US" dirty="0"/>
              <a:t>.</a:t>
            </a:r>
            <a:endParaRPr lang="el-GR" dirty="0"/>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Παρουσιάζουν καλύτερη συμπεριφορά σε συγκολησιμότητα (</a:t>
            </a:r>
            <a:r>
              <a:rPr lang="en-US" dirty="0"/>
              <a:t>weldability).</a:t>
            </a:r>
            <a:endParaRPr lang="el-GR" dirty="0"/>
          </a:p>
          <a:p>
            <a:pPr marL="285750" indent="-285750">
              <a:buFont typeface="Wingdings" panose="05000000000000000000" pitchFamily="2" charset="2"/>
              <a:buChar char="Ø"/>
            </a:pPr>
            <a:endParaRPr lang="el-GR" dirty="0"/>
          </a:p>
          <a:p>
            <a:endParaRPr lang="en-US" dirty="0"/>
          </a:p>
          <a:p>
            <a:endParaRPr lang="en-US" dirty="0"/>
          </a:p>
          <a:p>
            <a:endParaRPr lang="el-GR" dirty="0"/>
          </a:p>
        </p:txBody>
      </p:sp>
    </p:spTree>
    <p:extLst>
      <p:ext uri="{BB962C8B-B14F-4D97-AF65-F5344CB8AC3E}">
        <p14:creationId xmlns:p14="http://schemas.microsoft.com/office/powerpoint/2010/main" xmlns="" val="3055949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Κράματα Χαλκού – Χημική σύσταση</a:t>
            </a:r>
          </a:p>
        </p:txBody>
      </p:sp>
      <p:pic>
        <p:nvPicPr>
          <p:cNvPr id="3" name="Picture 2">
            <a:extLst>
              <a:ext uri="{FF2B5EF4-FFF2-40B4-BE49-F238E27FC236}">
                <a16:creationId xmlns:a16="http://schemas.microsoft.com/office/drawing/2014/main" xmlns="" id="{4232FE21-EEE1-4396-BB5E-CB310F2D6180}"/>
              </a:ext>
            </a:extLst>
          </p:cNvPr>
          <p:cNvPicPr>
            <a:picLocks noChangeAspect="1"/>
          </p:cNvPicPr>
          <p:nvPr/>
        </p:nvPicPr>
        <p:blipFill>
          <a:blip r:embed="rId2" cstate="print"/>
          <a:stretch>
            <a:fillRect/>
          </a:stretch>
        </p:blipFill>
        <p:spPr>
          <a:xfrm>
            <a:off x="759449" y="1186500"/>
            <a:ext cx="10673101" cy="4485000"/>
          </a:xfrm>
          <a:prstGeom prst="rect">
            <a:avLst/>
          </a:prstGeom>
        </p:spPr>
      </p:pic>
    </p:spTree>
    <p:extLst>
      <p:ext uri="{BB962C8B-B14F-4D97-AF65-F5344CB8AC3E}">
        <p14:creationId xmlns:p14="http://schemas.microsoft.com/office/powerpoint/2010/main" xmlns="" val="826285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Κράματα Χαλκού – Μηχανικές ιδιότητες</a:t>
            </a:r>
          </a:p>
        </p:txBody>
      </p:sp>
      <p:pic>
        <p:nvPicPr>
          <p:cNvPr id="4" name="Picture 3">
            <a:extLst>
              <a:ext uri="{FF2B5EF4-FFF2-40B4-BE49-F238E27FC236}">
                <a16:creationId xmlns:a16="http://schemas.microsoft.com/office/drawing/2014/main" xmlns="" id="{F2B29719-668E-44C3-887C-C111927F57E0}"/>
              </a:ext>
            </a:extLst>
          </p:cNvPr>
          <p:cNvPicPr>
            <a:picLocks noChangeAspect="1"/>
          </p:cNvPicPr>
          <p:nvPr/>
        </p:nvPicPr>
        <p:blipFill>
          <a:blip r:embed="rId2" cstate="print"/>
          <a:stretch>
            <a:fillRect/>
          </a:stretch>
        </p:blipFill>
        <p:spPr>
          <a:xfrm>
            <a:off x="1755074" y="1565233"/>
            <a:ext cx="8681851" cy="3727534"/>
          </a:xfrm>
          <a:prstGeom prst="rect">
            <a:avLst/>
          </a:prstGeom>
        </p:spPr>
      </p:pic>
    </p:spTree>
    <p:extLst>
      <p:ext uri="{BB962C8B-B14F-4D97-AF65-F5344CB8AC3E}">
        <p14:creationId xmlns:p14="http://schemas.microsoft.com/office/powerpoint/2010/main" xmlns="" val="572981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Κράματα Αλουμινίου – Χημική σύσταση</a:t>
            </a:r>
          </a:p>
        </p:txBody>
      </p:sp>
      <p:pic>
        <p:nvPicPr>
          <p:cNvPr id="3" name="Picture 2">
            <a:extLst>
              <a:ext uri="{FF2B5EF4-FFF2-40B4-BE49-F238E27FC236}">
                <a16:creationId xmlns:a16="http://schemas.microsoft.com/office/drawing/2014/main" xmlns="" id="{53973F84-725B-4C1D-B7D4-D96B3A2DED80}"/>
              </a:ext>
            </a:extLst>
          </p:cNvPr>
          <p:cNvPicPr>
            <a:picLocks noChangeAspect="1"/>
          </p:cNvPicPr>
          <p:nvPr/>
        </p:nvPicPr>
        <p:blipFill>
          <a:blip r:embed="rId2" cstate="print"/>
          <a:stretch>
            <a:fillRect/>
          </a:stretch>
        </p:blipFill>
        <p:spPr>
          <a:xfrm>
            <a:off x="2618912" y="1220524"/>
            <a:ext cx="7670309" cy="5433285"/>
          </a:xfrm>
          <a:prstGeom prst="rect">
            <a:avLst/>
          </a:prstGeom>
        </p:spPr>
      </p:pic>
    </p:spTree>
    <p:extLst>
      <p:ext uri="{BB962C8B-B14F-4D97-AF65-F5344CB8AC3E}">
        <p14:creationId xmlns:p14="http://schemas.microsoft.com/office/powerpoint/2010/main" xmlns="" val="854901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Κράματα Αλουμινίου – Μηχανικές ιδιότητες</a:t>
            </a:r>
          </a:p>
        </p:txBody>
      </p:sp>
      <p:pic>
        <p:nvPicPr>
          <p:cNvPr id="4" name="Picture 3">
            <a:extLst>
              <a:ext uri="{FF2B5EF4-FFF2-40B4-BE49-F238E27FC236}">
                <a16:creationId xmlns:a16="http://schemas.microsoft.com/office/drawing/2014/main" xmlns="" id="{05583303-20AC-475C-867E-E931117B7A62}"/>
              </a:ext>
            </a:extLst>
          </p:cNvPr>
          <p:cNvPicPr>
            <a:picLocks noChangeAspect="1"/>
          </p:cNvPicPr>
          <p:nvPr/>
        </p:nvPicPr>
        <p:blipFill>
          <a:blip r:embed="rId2" cstate="print"/>
          <a:stretch>
            <a:fillRect/>
          </a:stretch>
        </p:blipFill>
        <p:spPr>
          <a:xfrm>
            <a:off x="1935332" y="1278590"/>
            <a:ext cx="6834702" cy="4789297"/>
          </a:xfrm>
          <a:prstGeom prst="rect">
            <a:avLst/>
          </a:prstGeom>
        </p:spPr>
      </p:pic>
    </p:spTree>
    <p:extLst>
      <p:ext uri="{BB962C8B-B14F-4D97-AF65-F5344CB8AC3E}">
        <p14:creationId xmlns:p14="http://schemas.microsoft.com/office/powerpoint/2010/main" xmlns="" val="2436975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Κράματα Αλουμινίου – Μηχανικές ιδιότητες</a:t>
            </a:r>
          </a:p>
        </p:txBody>
      </p:sp>
      <p:pic>
        <p:nvPicPr>
          <p:cNvPr id="3" name="Picture 2">
            <a:extLst>
              <a:ext uri="{FF2B5EF4-FFF2-40B4-BE49-F238E27FC236}">
                <a16:creationId xmlns:a16="http://schemas.microsoft.com/office/drawing/2014/main" xmlns="" id="{76A5F2DC-27BD-4F99-B226-0BBFE4C13D32}"/>
              </a:ext>
            </a:extLst>
          </p:cNvPr>
          <p:cNvPicPr>
            <a:picLocks noChangeAspect="1"/>
          </p:cNvPicPr>
          <p:nvPr/>
        </p:nvPicPr>
        <p:blipFill>
          <a:blip r:embed="rId2" cstate="print"/>
          <a:stretch>
            <a:fillRect/>
          </a:stretch>
        </p:blipFill>
        <p:spPr>
          <a:xfrm>
            <a:off x="1909430" y="2265374"/>
            <a:ext cx="7418457" cy="3604007"/>
          </a:xfrm>
          <a:prstGeom prst="rect">
            <a:avLst/>
          </a:prstGeom>
        </p:spPr>
      </p:pic>
      <p:pic>
        <p:nvPicPr>
          <p:cNvPr id="5" name="Picture 4">
            <a:extLst>
              <a:ext uri="{FF2B5EF4-FFF2-40B4-BE49-F238E27FC236}">
                <a16:creationId xmlns:a16="http://schemas.microsoft.com/office/drawing/2014/main" xmlns="" id="{1B714771-9C51-48B0-AADD-0F0DB4EB5D2C}"/>
              </a:ext>
            </a:extLst>
          </p:cNvPr>
          <p:cNvPicPr>
            <a:picLocks noChangeAspect="1"/>
          </p:cNvPicPr>
          <p:nvPr/>
        </p:nvPicPr>
        <p:blipFill>
          <a:blip r:embed="rId3" cstate="print"/>
          <a:stretch>
            <a:fillRect/>
          </a:stretch>
        </p:blipFill>
        <p:spPr>
          <a:xfrm>
            <a:off x="1869812" y="1498113"/>
            <a:ext cx="7522763" cy="790575"/>
          </a:xfrm>
          <a:prstGeom prst="rect">
            <a:avLst/>
          </a:prstGeom>
        </p:spPr>
      </p:pic>
    </p:spTree>
    <p:extLst>
      <p:ext uri="{BB962C8B-B14F-4D97-AF65-F5344CB8AC3E}">
        <p14:creationId xmlns:p14="http://schemas.microsoft.com/office/powerpoint/2010/main" xmlns="" val="925925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558B9-DBF0-4150-8D4D-3B232D541E1F}"/>
              </a:ext>
            </a:extLst>
          </p:cNvPr>
          <p:cNvSpPr>
            <a:spLocks noGrp="1"/>
          </p:cNvSpPr>
          <p:nvPr>
            <p:ph type="title"/>
          </p:nvPr>
        </p:nvSpPr>
        <p:spPr/>
        <p:txBody>
          <a:bodyPr/>
          <a:lstStyle/>
          <a:p>
            <a:r>
              <a:rPr lang="el-GR" dirty="0">
                <a:solidFill>
                  <a:schemeClr val="bg2">
                    <a:lumMod val="50000"/>
                  </a:schemeClr>
                </a:solidFill>
              </a:rPr>
              <a:t>Βιβλιογραφία</a:t>
            </a:r>
          </a:p>
        </p:txBody>
      </p:sp>
      <p:sp>
        <p:nvSpPr>
          <p:cNvPr id="4" name="Rectangle 3">
            <a:extLst>
              <a:ext uri="{FF2B5EF4-FFF2-40B4-BE49-F238E27FC236}">
                <a16:creationId xmlns:a16="http://schemas.microsoft.com/office/drawing/2014/main" xmlns="" id="{F3A9E418-3D2B-4F88-A00B-38090DF79FC0}"/>
              </a:ext>
            </a:extLst>
          </p:cNvPr>
          <p:cNvSpPr/>
          <p:nvPr/>
        </p:nvSpPr>
        <p:spPr>
          <a:xfrm>
            <a:off x="609600" y="1472344"/>
            <a:ext cx="9502066" cy="2308324"/>
          </a:xfrm>
          <a:prstGeom prst="rect">
            <a:avLst/>
          </a:prstGeom>
        </p:spPr>
        <p:txBody>
          <a:bodyPr wrap="square">
            <a:spAutoFit/>
          </a:bodyPr>
          <a:lstStyle/>
          <a:p>
            <a:pPr marL="342900" indent="-342900">
              <a:buFont typeface="+mj-lt"/>
              <a:buAutoNum type="arabicPeriod"/>
            </a:pPr>
            <a:r>
              <a:rPr lang="en-US" dirty="0"/>
              <a:t>Lloyd’s Register of Shipping, “</a:t>
            </a:r>
            <a:r>
              <a:rPr lang="el-GR" dirty="0"/>
              <a:t>Rules</a:t>
            </a:r>
            <a:r>
              <a:rPr lang="en-US" dirty="0"/>
              <a:t> </a:t>
            </a:r>
            <a:r>
              <a:rPr lang="el-GR" dirty="0"/>
              <a:t>for</a:t>
            </a:r>
            <a:r>
              <a:rPr lang="en-US" dirty="0"/>
              <a:t> </a:t>
            </a:r>
            <a:r>
              <a:rPr lang="el-GR" dirty="0"/>
              <a:t>the</a:t>
            </a:r>
            <a:r>
              <a:rPr lang="en-US" dirty="0"/>
              <a:t> </a:t>
            </a:r>
            <a:r>
              <a:rPr lang="el-GR" dirty="0"/>
              <a:t>Manufacture</a:t>
            </a:r>
            <a:r>
              <a:rPr lang="en-US" dirty="0"/>
              <a:t> </a:t>
            </a:r>
            <a:r>
              <a:rPr lang="el-GR" dirty="0"/>
              <a:t>Testing</a:t>
            </a:r>
            <a:r>
              <a:rPr lang="en-US" dirty="0"/>
              <a:t> </a:t>
            </a:r>
            <a:r>
              <a:rPr lang="el-GR" dirty="0"/>
              <a:t>and</a:t>
            </a:r>
            <a:r>
              <a:rPr lang="en-US" dirty="0"/>
              <a:t> </a:t>
            </a:r>
            <a:r>
              <a:rPr lang="el-GR" dirty="0"/>
              <a:t>Certification</a:t>
            </a:r>
            <a:r>
              <a:rPr lang="en-US" dirty="0"/>
              <a:t> </a:t>
            </a:r>
            <a:r>
              <a:rPr lang="el-GR" dirty="0"/>
              <a:t>of</a:t>
            </a:r>
            <a:r>
              <a:rPr lang="en-US" dirty="0"/>
              <a:t> </a:t>
            </a:r>
            <a:r>
              <a:rPr lang="el-GR" dirty="0"/>
              <a:t>Materials</a:t>
            </a:r>
            <a:r>
              <a:rPr lang="en-US" dirty="0"/>
              <a:t>”, 2017</a:t>
            </a:r>
          </a:p>
          <a:p>
            <a:pPr marL="342900" indent="-342900">
              <a:buFont typeface="+mj-lt"/>
              <a:buAutoNum type="arabicPeriod"/>
            </a:pPr>
            <a:endParaRPr lang="el-GR" dirty="0"/>
          </a:p>
          <a:p>
            <a:pPr marL="342900" indent="-342900">
              <a:buFont typeface="+mj-lt"/>
              <a:buAutoNum type="arabicPeriod"/>
            </a:pPr>
            <a:r>
              <a:rPr lang="el-GR" dirty="0"/>
              <a:t>Μάμαλης, Α. Γ., «Τεχνολογία των κατεργασιών των υλικών: Μεταλλικά Τεχνικά Υλικά», Αθήνα 1997.</a:t>
            </a:r>
          </a:p>
          <a:p>
            <a:pPr marL="342900" indent="-342900">
              <a:buFont typeface="+mj-lt"/>
              <a:buAutoNum type="arabicPeriod"/>
            </a:pPr>
            <a:endParaRPr lang="el-GR" dirty="0"/>
          </a:p>
          <a:p>
            <a:endParaRPr lang="en-US" dirty="0"/>
          </a:p>
          <a:p>
            <a:endParaRPr lang="el-GR" dirty="0"/>
          </a:p>
        </p:txBody>
      </p:sp>
    </p:spTree>
    <p:extLst>
      <p:ext uri="{BB962C8B-B14F-4D97-AF65-F5344CB8AC3E}">
        <p14:creationId xmlns:p14="http://schemas.microsoft.com/office/powerpoint/2010/main" xmlns="" val="220034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Απομάκρυνση αερίων από το χάλυβα</a:t>
            </a:r>
          </a:p>
        </p:txBody>
      </p:sp>
      <p:sp>
        <p:nvSpPr>
          <p:cNvPr id="5" name="4 - TextBox"/>
          <p:cNvSpPr txBox="1"/>
          <p:nvPr/>
        </p:nvSpPr>
        <p:spPr>
          <a:xfrm>
            <a:off x="233082" y="1819835"/>
            <a:ext cx="11645153" cy="2585323"/>
          </a:xfrm>
          <a:prstGeom prst="rect">
            <a:avLst/>
          </a:prstGeom>
          <a:noFill/>
        </p:spPr>
        <p:txBody>
          <a:bodyPr wrap="square" rtlCol="0">
            <a:spAutoFit/>
          </a:bodyPr>
          <a:lstStyle/>
          <a:p>
            <a:r>
              <a:rPr lang="el-GR" dirty="0"/>
              <a:t>Κατά την παρασκευή του χάλυβα παράγονται στο εσωτερικό του αέρια τα οποία μπορούν να δημιουργήσουν  φυσαλίδες κατά την στερεοποίηση του χάλυβα. Για την απομάκρυνση των αερίων, χρησιμοποιείται η προσθήκη ειδικών μεταλλικών στοιχείων σε συνδυασμό με άλλες τεχνικές. Ανάλογα με το βαθμό απομάκρυνσης των αερίων οι χάλυβες διακρίνονται στις ακόλουθες κατηγορίες:</a:t>
            </a:r>
          </a:p>
          <a:p>
            <a:endParaRPr lang="el-GR" dirty="0"/>
          </a:p>
          <a:p>
            <a:pPr>
              <a:buFont typeface="Wingdings" pitchFamily="2" charset="2"/>
              <a:buChar char="Ø"/>
            </a:pPr>
            <a:r>
              <a:rPr lang="en-US" dirty="0"/>
              <a:t>(Rimmed steels)</a:t>
            </a:r>
          </a:p>
          <a:p>
            <a:pPr>
              <a:buFont typeface="Wingdings" pitchFamily="2" charset="2"/>
              <a:buChar char="Ø"/>
            </a:pPr>
            <a:r>
              <a:rPr lang="el-GR" dirty="0" err="1"/>
              <a:t>Ημι</a:t>
            </a:r>
            <a:r>
              <a:rPr lang="el-GR" dirty="0"/>
              <a:t>-εφησυχασμένος χάλυβας </a:t>
            </a:r>
            <a:r>
              <a:rPr lang="en-US" dirty="0"/>
              <a:t>(Semi-killed steels)</a:t>
            </a:r>
          </a:p>
          <a:p>
            <a:pPr>
              <a:buFont typeface="Wingdings" pitchFamily="2" charset="2"/>
              <a:buChar char="Ø"/>
            </a:pPr>
            <a:r>
              <a:rPr lang="el-GR" dirty="0"/>
              <a:t>Εφησυχασμένος χάλυβας </a:t>
            </a:r>
            <a:r>
              <a:rPr lang="en-US" dirty="0"/>
              <a:t>(Killed steels)</a:t>
            </a:r>
            <a:endParaRPr lang="el-GR" dirty="0"/>
          </a:p>
          <a:p>
            <a:r>
              <a:rPr lang="el-GR" dirty="0"/>
              <a:t> </a:t>
            </a:r>
          </a:p>
        </p:txBody>
      </p:sp>
    </p:spTree>
    <p:extLst>
      <p:ext uri="{BB962C8B-B14F-4D97-AF65-F5344CB8AC3E}">
        <p14:creationId xmlns:p14="http://schemas.microsoft.com/office/powerpoint/2010/main" xmlns="" val="398503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Απομάκρυνση αερίων από το χάλυβα</a:t>
            </a:r>
          </a:p>
        </p:txBody>
      </p:sp>
      <p:sp>
        <p:nvSpPr>
          <p:cNvPr id="5" name="4 - TextBox"/>
          <p:cNvSpPr txBox="1"/>
          <p:nvPr/>
        </p:nvSpPr>
        <p:spPr>
          <a:xfrm>
            <a:off x="233082" y="1819835"/>
            <a:ext cx="11645153" cy="4062651"/>
          </a:xfrm>
          <a:prstGeom prst="rect">
            <a:avLst/>
          </a:prstGeom>
          <a:noFill/>
        </p:spPr>
        <p:txBody>
          <a:bodyPr wrap="square" rtlCol="0">
            <a:spAutoFit/>
          </a:bodyPr>
          <a:lstStyle/>
          <a:p>
            <a:r>
              <a:rPr lang="en-US" sz="2400" dirty="0"/>
              <a:t>(Rimmed steels)</a:t>
            </a:r>
            <a:endParaRPr lang="el-GR" sz="2400" dirty="0"/>
          </a:p>
          <a:p>
            <a:endParaRPr lang="el-GR" dirty="0"/>
          </a:p>
          <a:p>
            <a:pPr marL="285750" indent="-285750">
              <a:buFont typeface="Wingdings" panose="05000000000000000000" pitchFamily="2" charset="2"/>
              <a:buChar char="Ø"/>
            </a:pPr>
            <a:r>
              <a:rPr lang="el-GR" dirty="0"/>
              <a:t>Στην κατηγορία αυτή των χαλύβων ανήκουν οι χάλυβες στους οποίους δεν προστίθεται καμία ουσία (ή προστίθεται σε ελάχιστη ποσότητα) για την απομάκρυνση το μονοξειδίου του άνθρακα, με αποτέλεσμα κατά τη στερεοποίηση στην εξωτερική επιφάνεια να εμφανίζονται </a:t>
            </a:r>
            <a:r>
              <a:rPr lang="el-GR" b="1" dirty="0"/>
              <a:t>οπές λόγω των φυσαλίδων</a:t>
            </a:r>
            <a:r>
              <a:rPr lang="el-GR" dirty="0"/>
              <a:t>. </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Οι οπές αυτές στη συνέχεια αποκαθίστανται με </a:t>
            </a:r>
            <a:r>
              <a:rPr lang="el-GR" b="1" dirty="0"/>
              <a:t>θερμομηχανική</a:t>
            </a:r>
            <a:r>
              <a:rPr lang="el-GR" dirty="0"/>
              <a:t> διαδικασία (</a:t>
            </a:r>
            <a:r>
              <a:rPr lang="en-US" dirty="0"/>
              <a:t>hot rolling).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Στην περίπτωση αυτών των χαλύβων, επίσης επηρεάζεται η </a:t>
            </a:r>
            <a:r>
              <a:rPr lang="el-GR" b="1" dirty="0"/>
              <a:t>ομοιογένεια</a:t>
            </a:r>
            <a:r>
              <a:rPr lang="el-GR" dirty="0"/>
              <a:t> του κράματος με αποτέλεσμα να έχουμε </a:t>
            </a:r>
            <a:r>
              <a:rPr lang="el-GR" b="1" dirty="0"/>
              <a:t>μεγαλύτερη περιεκτικότητα σιδήρου στην εξωτερική επιφάνεια </a:t>
            </a:r>
            <a:r>
              <a:rPr lang="el-GR" dirty="0"/>
              <a:t>και παρουσία φωσφόρου και θείου στο εσωτερικό. </a:t>
            </a:r>
            <a:endParaRPr lang="en-US" dirty="0"/>
          </a:p>
          <a:p>
            <a:endParaRPr lang="en-US" dirty="0"/>
          </a:p>
          <a:p>
            <a:pPr marL="285750" indent="-285750">
              <a:buFont typeface="Wingdings" panose="05000000000000000000" pitchFamily="2" charset="2"/>
              <a:buChar char="Ø"/>
            </a:pPr>
            <a:r>
              <a:rPr lang="el-GR" dirty="0"/>
              <a:t>Για το λόγο αυτό οι χάλυβες αυτοί προσφέρονται κυρίως για </a:t>
            </a:r>
            <a:r>
              <a:rPr lang="el-GR" b="1" dirty="0"/>
              <a:t>εν-ψυχρώ διαμόρφωση </a:t>
            </a:r>
            <a:r>
              <a:rPr lang="el-GR" dirty="0"/>
              <a:t>(</a:t>
            </a:r>
            <a:r>
              <a:rPr lang="en-US" dirty="0"/>
              <a:t>cold forming) </a:t>
            </a:r>
            <a:r>
              <a:rPr lang="el-GR" dirty="0"/>
              <a:t>παρά για θερμικές κατεργασίες. </a:t>
            </a:r>
          </a:p>
          <a:p>
            <a:pPr>
              <a:buFont typeface="Wingdings" pitchFamily="2" charset="2"/>
              <a:buChar char="Ø"/>
            </a:pPr>
            <a:endParaRPr lang="el-GR" dirty="0"/>
          </a:p>
        </p:txBody>
      </p:sp>
    </p:spTree>
    <p:extLst>
      <p:ext uri="{BB962C8B-B14F-4D97-AF65-F5344CB8AC3E}">
        <p14:creationId xmlns:p14="http://schemas.microsoft.com/office/powerpoint/2010/main" xmlns="" val="149876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Απομάκρυνση αερίων από το χάλυβα</a:t>
            </a:r>
          </a:p>
        </p:txBody>
      </p:sp>
      <p:sp>
        <p:nvSpPr>
          <p:cNvPr id="5" name="4 - TextBox"/>
          <p:cNvSpPr txBox="1"/>
          <p:nvPr/>
        </p:nvSpPr>
        <p:spPr>
          <a:xfrm>
            <a:off x="233082" y="1819835"/>
            <a:ext cx="11645153" cy="2954655"/>
          </a:xfrm>
          <a:prstGeom prst="rect">
            <a:avLst/>
          </a:prstGeom>
          <a:noFill/>
        </p:spPr>
        <p:txBody>
          <a:bodyPr wrap="square" rtlCol="0">
            <a:spAutoFit/>
          </a:bodyPr>
          <a:lstStyle/>
          <a:p>
            <a:r>
              <a:rPr lang="el-GR" sz="2400" dirty="0" err="1"/>
              <a:t>Ημι</a:t>
            </a:r>
            <a:r>
              <a:rPr lang="el-GR" sz="2400" dirty="0"/>
              <a:t>-εφησυχασμένος χάλυβας </a:t>
            </a:r>
            <a:r>
              <a:rPr lang="en-US" sz="2400" dirty="0"/>
              <a:t>(Semi-killed steels)</a:t>
            </a:r>
          </a:p>
          <a:p>
            <a:endParaRPr lang="el-GR" dirty="0"/>
          </a:p>
          <a:p>
            <a:pPr marL="285750" indent="-285750">
              <a:buFont typeface="Wingdings" panose="05000000000000000000" pitchFamily="2" charset="2"/>
              <a:buChar char="Ø"/>
            </a:pPr>
            <a:r>
              <a:rPr lang="el-GR" dirty="0"/>
              <a:t>Στους χάλυβες αυτούς έχει γίνει </a:t>
            </a:r>
            <a:r>
              <a:rPr lang="el-GR" b="1" dirty="0"/>
              <a:t>μερική απομάκρυνση </a:t>
            </a:r>
            <a:r>
              <a:rPr lang="el-GR" dirty="0"/>
              <a:t>του μονοξειδίου του άνθρακα.  </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Η περιεκτικότητα σε άνθρακα κυμαίνεται από </a:t>
            </a:r>
            <a:r>
              <a:rPr lang="el-GR" b="1" dirty="0"/>
              <a:t>0,15% έως </a:t>
            </a:r>
            <a:r>
              <a:rPr lang="el-GR" b="1" dirty="0" smtClean="0"/>
              <a:t>2</a:t>
            </a:r>
            <a:r>
              <a:rPr lang="en-US" b="1" dirty="0" smtClean="0"/>
              <a:t>.</a:t>
            </a:r>
            <a:r>
              <a:rPr lang="el-GR" b="1" dirty="0" smtClean="0"/>
              <a:t>0</a:t>
            </a:r>
            <a:r>
              <a:rPr lang="el-GR" b="1" dirty="0"/>
              <a:t>%. </a:t>
            </a:r>
            <a:endParaRPr lang="en-US" b="1" dirty="0"/>
          </a:p>
          <a:p>
            <a:endParaRPr lang="en-US" b="1" dirty="0"/>
          </a:p>
          <a:p>
            <a:pPr marL="285750" indent="-285750">
              <a:buFont typeface="Wingdings" panose="05000000000000000000" pitchFamily="2" charset="2"/>
              <a:buChar char="Ø"/>
            </a:pPr>
            <a:r>
              <a:rPr lang="el-GR" dirty="0"/>
              <a:t>Έχουν καλή επιφανειακή δομή. </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Προορίζονται για γενικές εφαρμογές.</a:t>
            </a:r>
          </a:p>
          <a:p>
            <a:r>
              <a:rPr lang="el-GR" dirty="0"/>
              <a:t> </a:t>
            </a:r>
          </a:p>
        </p:txBody>
      </p:sp>
    </p:spTree>
    <p:extLst>
      <p:ext uri="{BB962C8B-B14F-4D97-AF65-F5344CB8AC3E}">
        <p14:creationId xmlns:p14="http://schemas.microsoft.com/office/powerpoint/2010/main" xmlns="" val="996937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0E95-E4AF-4DDB-BBB1-EED3CBDA4857}"/>
              </a:ext>
            </a:extLst>
          </p:cNvPr>
          <p:cNvSpPr>
            <a:spLocks noGrp="1"/>
          </p:cNvSpPr>
          <p:nvPr>
            <p:ph type="title"/>
          </p:nvPr>
        </p:nvSpPr>
        <p:spPr/>
        <p:txBody>
          <a:bodyPr/>
          <a:lstStyle/>
          <a:p>
            <a:r>
              <a:rPr lang="el-GR" dirty="0">
                <a:solidFill>
                  <a:schemeClr val="bg2">
                    <a:lumMod val="50000"/>
                  </a:schemeClr>
                </a:solidFill>
              </a:rPr>
              <a:t>Απομάκρυνση αερίων από το χάλυβα</a:t>
            </a:r>
          </a:p>
        </p:txBody>
      </p:sp>
      <p:sp>
        <p:nvSpPr>
          <p:cNvPr id="6" name="5 - TextBox"/>
          <p:cNvSpPr txBox="1"/>
          <p:nvPr/>
        </p:nvSpPr>
        <p:spPr>
          <a:xfrm>
            <a:off x="126194" y="1976283"/>
            <a:ext cx="11645153" cy="2123658"/>
          </a:xfrm>
          <a:prstGeom prst="rect">
            <a:avLst/>
          </a:prstGeom>
          <a:noFill/>
        </p:spPr>
        <p:txBody>
          <a:bodyPr wrap="square" rtlCol="0">
            <a:spAutoFit/>
          </a:bodyPr>
          <a:lstStyle/>
          <a:p>
            <a:r>
              <a:rPr lang="el-GR" sz="2400" dirty="0"/>
              <a:t>Εφησυχασμένος χάλυβας </a:t>
            </a:r>
            <a:r>
              <a:rPr lang="en-US" sz="2400" dirty="0"/>
              <a:t>(</a:t>
            </a:r>
            <a:r>
              <a:rPr lang="el-GR" sz="2400" dirty="0"/>
              <a:t>Κ</a:t>
            </a:r>
            <a:r>
              <a:rPr lang="en-US" sz="2400" dirty="0" err="1"/>
              <a:t>illed</a:t>
            </a:r>
            <a:r>
              <a:rPr lang="en-US" sz="2400" dirty="0"/>
              <a:t> steels)</a:t>
            </a:r>
          </a:p>
          <a:p>
            <a:endParaRPr lang="el-GR" dirty="0"/>
          </a:p>
          <a:p>
            <a:pPr marL="285750" indent="-285750">
              <a:buFont typeface="Wingdings" panose="05000000000000000000" pitchFamily="2" charset="2"/>
              <a:buChar char="Ø"/>
            </a:pPr>
            <a:r>
              <a:rPr lang="el-GR" dirty="0"/>
              <a:t>Στους χάλυβες αυτούς έχει γίνει </a:t>
            </a:r>
            <a:r>
              <a:rPr lang="el-GR" b="1" dirty="0"/>
              <a:t>πλήρης απομάκρυνση </a:t>
            </a:r>
            <a:r>
              <a:rPr lang="el-GR" dirty="0"/>
              <a:t>του μονοξειδίου του άνθρακα με χρήση καταλλήλων προσθηκών οι οποίες περιορίζουν την έκκληση αερίων.  </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l-GR" dirty="0"/>
              <a:t>Η δομή τους είναι </a:t>
            </a:r>
            <a:r>
              <a:rPr lang="el-GR" b="1" dirty="0"/>
              <a:t>ομοιογενής</a:t>
            </a:r>
            <a:r>
              <a:rPr lang="el-GR" dirty="0"/>
              <a:t> και χωρίς πόρους,  τόσο στην επιφάνεια όσο και στο εσωτερικό.</a:t>
            </a:r>
          </a:p>
          <a:p>
            <a:r>
              <a:rPr lang="el-GR" dirty="0"/>
              <a:t> </a:t>
            </a:r>
          </a:p>
        </p:txBody>
      </p:sp>
    </p:spTree>
    <p:extLst>
      <p:ext uri="{BB962C8B-B14F-4D97-AF65-F5344CB8AC3E}">
        <p14:creationId xmlns:p14="http://schemas.microsoft.com/office/powerpoint/2010/main" xmlns="" val="206282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Κοινός ναυπηγικός χάλυβας – Χημική σύσταση</a:t>
            </a:r>
          </a:p>
        </p:txBody>
      </p:sp>
      <p:pic>
        <p:nvPicPr>
          <p:cNvPr id="1026" name="Picture 2"/>
          <p:cNvPicPr>
            <a:picLocks noChangeAspect="1" noChangeArrowheads="1"/>
          </p:cNvPicPr>
          <p:nvPr/>
        </p:nvPicPr>
        <p:blipFill>
          <a:blip r:embed="rId2" cstate="print"/>
          <a:srcRect/>
          <a:stretch>
            <a:fillRect/>
          </a:stretch>
        </p:blipFill>
        <p:spPr bwMode="auto">
          <a:xfrm>
            <a:off x="2196353" y="1243066"/>
            <a:ext cx="7133104" cy="5480459"/>
          </a:xfrm>
          <a:prstGeom prst="rect">
            <a:avLst/>
          </a:prstGeom>
          <a:noFill/>
          <a:ln w="9525">
            <a:noFill/>
            <a:miter lim="800000"/>
            <a:headEnd/>
            <a:tailEnd/>
          </a:ln>
        </p:spPr>
      </p:pic>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C7C75-18E2-4EDA-8824-F1C076FD0F96}"/>
              </a:ext>
            </a:extLst>
          </p:cNvPr>
          <p:cNvSpPr>
            <a:spLocks noGrp="1"/>
          </p:cNvSpPr>
          <p:nvPr>
            <p:ph type="title"/>
          </p:nvPr>
        </p:nvSpPr>
        <p:spPr>
          <a:xfrm>
            <a:off x="829234" y="259977"/>
            <a:ext cx="10818181" cy="659747"/>
          </a:xfrm>
        </p:spPr>
        <p:txBody>
          <a:bodyPr>
            <a:normAutofit/>
          </a:bodyPr>
          <a:lstStyle/>
          <a:p>
            <a:r>
              <a:rPr lang="el-GR" dirty="0">
                <a:solidFill>
                  <a:srgbClr val="004B82"/>
                </a:solidFill>
              </a:rPr>
              <a:t>Κοινός ναυπηγικός χάλυβας</a:t>
            </a:r>
            <a:r>
              <a:rPr lang="en-US" dirty="0">
                <a:solidFill>
                  <a:srgbClr val="004B82"/>
                </a:solidFill>
              </a:rPr>
              <a:t> – </a:t>
            </a:r>
            <a:r>
              <a:rPr lang="el-GR" dirty="0">
                <a:solidFill>
                  <a:srgbClr val="004B82"/>
                </a:solidFill>
              </a:rPr>
              <a:t>Μηχανικές ιδιότητες</a:t>
            </a:r>
          </a:p>
        </p:txBody>
      </p:sp>
      <p:pic>
        <p:nvPicPr>
          <p:cNvPr id="2050" name="Picture 2"/>
          <p:cNvPicPr>
            <a:picLocks noChangeAspect="1" noChangeArrowheads="1"/>
          </p:cNvPicPr>
          <p:nvPr/>
        </p:nvPicPr>
        <p:blipFill>
          <a:blip r:embed="rId2" cstate="print"/>
          <a:srcRect/>
          <a:stretch>
            <a:fillRect/>
          </a:stretch>
        </p:blipFill>
        <p:spPr bwMode="auto">
          <a:xfrm>
            <a:off x="829234" y="1198755"/>
            <a:ext cx="6732494" cy="5399268"/>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E70A856C-9F9D-4827-9A65-F033F5AF6E2C}"/>
              </a:ext>
            </a:extLst>
          </p:cNvPr>
          <p:cNvPicPr>
            <a:picLocks noChangeAspect="1"/>
          </p:cNvPicPr>
          <p:nvPr/>
        </p:nvPicPr>
        <p:blipFill>
          <a:blip r:embed="rId3" cstate="print"/>
          <a:stretch>
            <a:fillRect/>
          </a:stretch>
        </p:blipFill>
        <p:spPr>
          <a:xfrm>
            <a:off x="7667347" y="1193266"/>
            <a:ext cx="3783376" cy="1405300"/>
          </a:xfrm>
          <a:prstGeom prst="rect">
            <a:avLst/>
          </a:prstGeom>
        </p:spPr>
      </p:pic>
      <p:sp>
        <p:nvSpPr>
          <p:cNvPr id="4" name="TextBox 3">
            <a:extLst>
              <a:ext uri="{FF2B5EF4-FFF2-40B4-BE49-F238E27FC236}">
                <a16:creationId xmlns:a16="http://schemas.microsoft.com/office/drawing/2014/main" xmlns="" id="{481AF8E1-61A5-48B2-8262-17218E653867}"/>
              </a:ext>
            </a:extLst>
          </p:cNvPr>
          <p:cNvSpPr txBox="1"/>
          <p:nvPr/>
        </p:nvSpPr>
        <p:spPr>
          <a:xfrm>
            <a:off x="7865614" y="2597122"/>
            <a:ext cx="3783376" cy="261610"/>
          </a:xfrm>
          <a:prstGeom prst="rect">
            <a:avLst/>
          </a:prstGeom>
          <a:noFill/>
        </p:spPr>
        <p:txBody>
          <a:bodyPr wrap="square" rtlCol="0">
            <a:spAutoFit/>
          </a:bodyPr>
          <a:lstStyle/>
          <a:p>
            <a:pPr algn="ctr"/>
            <a:r>
              <a:rPr lang="el-GR" sz="1100" dirty="0"/>
              <a:t>Δοκίμιο εφελκυσμού ελάσματος</a:t>
            </a:r>
          </a:p>
        </p:txBody>
      </p:sp>
      <p:pic>
        <p:nvPicPr>
          <p:cNvPr id="5" name="Picture 4">
            <a:extLst>
              <a:ext uri="{FF2B5EF4-FFF2-40B4-BE49-F238E27FC236}">
                <a16:creationId xmlns:a16="http://schemas.microsoft.com/office/drawing/2014/main" xmlns="" id="{3FAA07AC-B905-45A5-B3DC-6BB8E962567D}"/>
              </a:ext>
            </a:extLst>
          </p:cNvPr>
          <p:cNvPicPr>
            <a:picLocks noChangeAspect="1"/>
          </p:cNvPicPr>
          <p:nvPr/>
        </p:nvPicPr>
        <p:blipFill>
          <a:blip r:embed="rId4" cstate="print"/>
          <a:stretch>
            <a:fillRect/>
          </a:stretch>
        </p:blipFill>
        <p:spPr>
          <a:xfrm>
            <a:off x="8123068" y="2896905"/>
            <a:ext cx="3477422" cy="1590683"/>
          </a:xfrm>
          <a:prstGeom prst="rect">
            <a:avLst/>
          </a:prstGeom>
        </p:spPr>
      </p:pic>
      <p:sp>
        <p:nvSpPr>
          <p:cNvPr id="7" name="TextBox 6">
            <a:extLst>
              <a:ext uri="{FF2B5EF4-FFF2-40B4-BE49-F238E27FC236}">
                <a16:creationId xmlns:a16="http://schemas.microsoft.com/office/drawing/2014/main" xmlns="" id="{E031A077-3D73-4575-B10B-C4370E287B3D}"/>
              </a:ext>
            </a:extLst>
          </p:cNvPr>
          <p:cNvSpPr txBox="1"/>
          <p:nvPr/>
        </p:nvSpPr>
        <p:spPr>
          <a:xfrm>
            <a:off x="8123068" y="4443198"/>
            <a:ext cx="3783376" cy="261610"/>
          </a:xfrm>
          <a:prstGeom prst="rect">
            <a:avLst/>
          </a:prstGeom>
          <a:noFill/>
        </p:spPr>
        <p:txBody>
          <a:bodyPr wrap="square" rtlCol="0">
            <a:spAutoFit/>
          </a:bodyPr>
          <a:lstStyle/>
          <a:p>
            <a:pPr algn="ctr"/>
            <a:r>
              <a:rPr lang="el-GR" sz="1100" dirty="0"/>
              <a:t>Δοκίμιο εφελκυσμού χυτοχαλύβων</a:t>
            </a:r>
          </a:p>
        </p:txBody>
      </p:sp>
      <p:pic>
        <p:nvPicPr>
          <p:cNvPr id="6" name="Picture 5">
            <a:extLst>
              <a:ext uri="{FF2B5EF4-FFF2-40B4-BE49-F238E27FC236}">
                <a16:creationId xmlns:a16="http://schemas.microsoft.com/office/drawing/2014/main" xmlns="" id="{F85C94C0-3A18-43A5-AECD-79A381B31B8A}"/>
              </a:ext>
            </a:extLst>
          </p:cNvPr>
          <p:cNvPicPr>
            <a:picLocks noChangeAspect="1"/>
          </p:cNvPicPr>
          <p:nvPr/>
        </p:nvPicPr>
        <p:blipFill>
          <a:blip r:embed="rId5" cstate="print"/>
          <a:stretch>
            <a:fillRect/>
          </a:stretch>
        </p:blipFill>
        <p:spPr>
          <a:xfrm>
            <a:off x="8217149" y="4735598"/>
            <a:ext cx="3080306" cy="1032515"/>
          </a:xfrm>
          <a:prstGeom prst="rect">
            <a:avLst/>
          </a:prstGeom>
        </p:spPr>
      </p:pic>
      <p:sp>
        <p:nvSpPr>
          <p:cNvPr id="9" name="TextBox 8">
            <a:extLst>
              <a:ext uri="{FF2B5EF4-FFF2-40B4-BE49-F238E27FC236}">
                <a16:creationId xmlns:a16="http://schemas.microsoft.com/office/drawing/2014/main" xmlns="" id="{0195E2A7-A589-4255-847F-A7B32477173A}"/>
              </a:ext>
            </a:extLst>
          </p:cNvPr>
          <p:cNvSpPr txBox="1"/>
          <p:nvPr/>
        </p:nvSpPr>
        <p:spPr>
          <a:xfrm>
            <a:off x="8018011" y="5891738"/>
            <a:ext cx="3783376" cy="261610"/>
          </a:xfrm>
          <a:prstGeom prst="rect">
            <a:avLst/>
          </a:prstGeom>
          <a:noFill/>
        </p:spPr>
        <p:txBody>
          <a:bodyPr wrap="square" rtlCol="0">
            <a:spAutoFit/>
          </a:bodyPr>
          <a:lstStyle/>
          <a:p>
            <a:pPr algn="ctr"/>
            <a:r>
              <a:rPr lang="el-GR" sz="1100" dirty="0"/>
              <a:t>Δοκίμιο κρούσης</a:t>
            </a:r>
          </a:p>
        </p:txBody>
      </p:sp>
    </p:spTree>
    <p:extLst>
      <p:ext uri="{BB962C8B-B14F-4D97-AF65-F5344CB8AC3E}">
        <p14:creationId xmlns:p14="http://schemas.microsoft.com/office/powerpoint/2010/main" xmlns="" val="3706595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1449</TotalTime>
  <Words>788</Words>
  <Application>Microsoft Office PowerPoint</Application>
  <PresentationFormat>Προσαρμογή</PresentationFormat>
  <Paragraphs>139</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Ρίζες</vt:lpstr>
      <vt:lpstr>Ναυπηγικά υλικά</vt:lpstr>
      <vt:lpstr>Χρησιμοποιούμενα υλικά για την κατασκευή της γάστρας</vt:lpstr>
      <vt:lpstr>Μηχανικές ιδιότητες και τυπική συμπεριφορά μεταλλικών κραμάτων</vt:lpstr>
      <vt:lpstr>Απομάκρυνση αερίων από το χάλυβα</vt:lpstr>
      <vt:lpstr>Απομάκρυνση αερίων από το χάλυβα</vt:lpstr>
      <vt:lpstr>Απομάκρυνση αερίων από το χάλυβα</vt:lpstr>
      <vt:lpstr>Απομάκρυνση αερίων από το χάλυβα</vt:lpstr>
      <vt:lpstr>Κοινός ναυπηγικός χάλυβας – Χημική σύσταση</vt:lpstr>
      <vt:lpstr>Κοινός ναυπηγικός χάλυβας – Μηχανικές ιδιότητες</vt:lpstr>
      <vt:lpstr>Χάλυβες υψηλής αντοχής– Χημική σύσταση</vt:lpstr>
      <vt:lpstr>Χάλυβες υψηλής αντοχής– Χημική σύσταση</vt:lpstr>
      <vt:lpstr>Χάλυβες υψηλής αντοχής– Χημική σύσταση</vt:lpstr>
      <vt:lpstr>Χάλυβες υψηλής αντοχής– Μηχανικές ιδιότητες</vt:lpstr>
      <vt:lpstr>Χάλυβες υψηλής αντοχής– Ενδεικνυόμενη χρήση</vt:lpstr>
      <vt:lpstr>Χυτοχάλυβες (castings)– Χημική σύσταση</vt:lpstr>
      <vt:lpstr>Χυτοχάλυβες (castings)– Μηχανικές ιδιότητες</vt:lpstr>
      <vt:lpstr>Χυτοχάλυβες (castings)– Τυπικά στοιχεία</vt:lpstr>
      <vt:lpstr>Χυτοχάλυβες (castings)– Τυπικά στοιχεία</vt:lpstr>
      <vt:lpstr>Χρήση χαλύβων στη ναυπήγηση πλοίων</vt:lpstr>
      <vt:lpstr>Χάλυβες – Επίδραση άνθρακα</vt:lpstr>
      <vt:lpstr>Χάλυβες – Επίδραση άνθρακα</vt:lpstr>
      <vt:lpstr>Χάλυβες – Επίδραση χρωμίου</vt:lpstr>
      <vt:lpstr>Χάλυβες – Επίδραση πυριτίου</vt:lpstr>
      <vt:lpstr>Επίδραση ταχύτητας ψύξης στη μικροδομή</vt:lpstr>
      <vt:lpstr>Μικροδομή χαλύβων</vt:lpstr>
      <vt:lpstr>Ανοξείδωτοι χάλυβες – Παρασκευή</vt:lpstr>
      <vt:lpstr>Ανοξείδωτοι χάλυβες – Χημική σύσταση</vt:lpstr>
      <vt:lpstr>Ανοξείδωτοι χάλυβες – Μηχανικές ιδιότητες</vt:lpstr>
      <vt:lpstr>Ωστενιτικοί Ανοξείδωτοι χάλυβες</vt:lpstr>
      <vt:lpstr>Ανοξείδωτοι χάλυβες Duplex</vt:lpstr>
      <vt:lpstr>Z-grade steels</vt:lpstr>
      <vt:lpstr>TMCP steels (Thermo-Mechanically Controlled Processed) </vt:lpstr>
      <vt:lpstr>Κράματα Χαλκού – Χημική σύσταση</vt:lpstr>
      <vt:lpstr>Κράματα Χαλκού – Μηχανικές ιδιότητες</vt:lpstr>
      <vt:lpstr>Κράματα Αλουμινίου – Χημική σύσταση</vt:lpstr>
      <vt:lpstr>Κράματα Αλουμινίου – Μηχανικές ιδιότητες</vt:lpstr>
      <vt:lpstr>Κράματα Αλουμινίου – Μηχανικές ιδιότητες</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Steels for Marine Use</dc:title>
  <dc:creator>Alexandros Theodoulides</dc:creator>
  <cp:lastModifiedBy>marios</cp:lastModifiedBy>
  <cp:revision>104</cp:revision>
  <dcterms:created xsi:type="dcterms:W3CDTF">2017-09-22T11:49:17Z</dcterms:created>
  <dcterms:modified xsi:type="dcterms:W3CDTF">2017-11-29T18:28:20Z</dcterms:modified>
</cp:coreProperties>
</file>