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75" r:id="rId10"/>
    <p:sldId id="263" r:id="rId11"/>
    <p:sldId id="265" r:id="rId12"/>
    <p:sldId id="268" r:id="rId13"/>
    <p:sldId id="276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79" r:id="rId23"/>
    <p:sldId id="281" r:id="rId24"/>
    <p:sldId id="282" r:id="rId25"/>
    <p:sldId id="285" r:id="rId26"/>
    <p:sldId id="287" r:id="rId27"/>
    <p:sldId id="288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2D8B41-FDA0-417C-A1D6-3878BE2A12EE}" type="datetimeFigureOut">
              <a:rPr lang="en-US"/>
              <a:pPr>
                <a:defRPr/>
              </a:pPr>
              <a:t>10/12/2014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6B491F-761F-4909-8AF2-8B23C2AC3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8226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- Θέση εικόνας διαφάνειας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24579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C5555E-ACC0-420D-A5D5-CAC9F225285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l-GR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l-GR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1C8D0-E654-46C8-9149-700309CC6C2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AA527-816A-4261-A119-161F69B3C375}" type="datetimeFigureOut">
              <a:rPr lang="en-US"/>
              <a:pPr>
                <a:defRPr/>
              </a:pPr>
              <a:t>10/12/2014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E164E4-4855-4D4F-9810-336F7C267B5E}" type="datetimeFigureOut">
              <a:rPr lang="en-US"/>
              <a:pPr/>
              <a:t>10/12/2014</a:t>
            </a:fld>
            <a:endParaRPr lang="el-G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1FC0BA-FCAC-4B57-A888-0AB85E2EC8C0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E57DC6-1065-4003-AE4A-57D0815D2AA0}" type="datetimeFigureOut">
              <a:rPr lang="en-US"/>
              <a:pPr/>
              <a:t>10/12/2014</a:t>
            </a:fld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447191-FD2A-4259-B125-5B30A081D936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C9AAA82-78EF-4392-9A11-3E47745BD02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51212786-1AAA-482C-BA8E-B3F8D7DDCAB0}" type="datetimeFigureOut">
              <a:rPr lang="en-US"/>
              <a:pPr>
                <a:defRPr/>
              </a:pPr>
              <a:t>10/12/2014</a:t>
            </a:fld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fasoi@teiath.g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iath.g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- Τίτλος"/>
          <p:cNvSpPr>
            <a:spLocks noGrp="1"/>
          </p:cNvSpPr>
          <p:nvPr>
            <p:ph type="ctrTitle" idx="4294967295"/>
          </p:nvPr>
        </p:nvSpPr>
        <p:spPr>
          <a:xfrm>
            <a:off x="1600200" y="990600"/>
            <a:ext cx="7543800" cy="2609850"/>
          </a:xfrm>
        </p:spPr>
        <p:txBody>
          <a:bodyPr/>
          <a:lstStyle/>
          <a:p>
            <a:r>
              <a:rPr lang="el-GR" sz="6000"/>
              <a:t>ΕΙΣΑΓΩΓΗ ΣΤΗ ΝΟΣΗΛΕΥΤΙΚΗ ΕΠΙΣΤΗΜΗ</a:t>
            </a:r>
            <a:endParaRPr lang="en-US" sz="600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r>
              <a:rPr lang="el-GR" dirty="0" smtClean="0">
                <a:solidFill>
                  <a:srgbClr val="898989"/>
                </a:solidFill>
              </a:rPr>
              <a:t>ΜΑΡΘΑ ΚΕΛΕΣΗ</a:t>
            </a:r>
            <a:endParaRPr lang="el-GR" dirty="0">
              <a:solidFill>
                <a:srgbClr val="898989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el-GR" dirty="0" smtClean="0">
                <a:solidFill>
                  <a:srgbClr val="898989"/>
                </a:solidFill>
              </a:rPr>
              <a:t>ΑΝΑΠΛΗΡΩΤΡΙΑ </a:t>
            </a:r>
            <a:r>
              <a:rPr lang="el-GR" dirty="0">
                <a:solidFill>
                  <a:srgbClr val="898989"/>
                </a:solidFill>
              </a:rPr>
              <a:t>ΚΑΘΗΓΗΤΡΙΑ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dirty="0" smtClean="0">
                <a:solidFill>
                  <a:srgbClr val="898989"/>
                </a:solidFill>
                <a:hlinkClick r:id="rId3"/>
              </a:rPr>
              <a:t>mkel@teiath.gr</a:t>
            </a:r>
            <a:r>
              <a:rPr lang="en-US" dirty="0" smtClean="0">
                <a:solidFill>
                  <a:srgbClr val="898989"/>
                </a:solidFill>
              </a:rPr>
              <a:t> </a:t>
            </a:r>
            <a:endParaRPr lang="en-US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200" b="0" dirty="0">
                <a:solidFill>
                  <a:schemeClr val="accent1"/>
                </a:solidFill>
                <a:latin typeface="Verdana" pitchFamily="34" charset="0"/>
              </a:rPr>
              <a:t>ΠΡΟΑΠΑΙΤΟΥΜΕΝΑ  ΚΑΙ ΕΞΑΡΤΩΜΕΝΑ ΜΑΘΗΜΑΤΑ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5649" name="Group 49"/>
          <p:cNvGraphicFramePr>
            <a:graphicFrameLocks noGrp="1"/>
          </p:cNvGraphicFramePr>
          <p:nvPr>
            <p:ph idx="4294967295"/>
          </p:nvPr>
        </p:nvGraphicFramePr>
        <p:xfrm>
          <a:off x="0" y="1600200"/>
          <a:ext cx="8229600" cy="4003678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  </a:t>
                      </a: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charset="0"/>
                        </a:rPr>
                        <a:t> 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α/α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ΠΡΟΑΠΑΙΤΟΥΜΕΝΑ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ΕΞΑΡΤΩΜΕΝΑ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Ανατομία Ι Α΄εξαμ.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Ανατομία ΙΙ Β΄εξαμ.--Χειρουργική Γ΄Εξαμ.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Φυσιολογία Ι Α΄εξαμ.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Φυσιολογία ΙΙ Β΄εξαμ.--Παθολογία Ι Γ΄εξαμ.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Πληροφορική Υγείας Α΄εξαμ.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Βιοστατιστική Β΄εξαμ.--Μεθοδολογία Έρευνας στη Νοσηλευτική Ζ΄ 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Χειρουργική Νοσηλευτική Ι Γ΄ 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Χειρουργική Νοσηλευτική ΙΙ Δ΄εξαμ.--Επείγουσα Νοσηλευτική/Μ.Ε.Θ ΣΤ΄εξαμ.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Παθολογική Νοσηλευτική Ι Γ΄ 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Παθολογική Νοσηλευτική ΙΙ Δ΄εξαμ.--Παιδιατρική Μαιευτική Νοσηλευτική Ε΄εξαμ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Εισαγωγή στην Κοινοτική 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Νοσηλευτική 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Β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΄ </a:t>
                      </a:r>
                      <a:r>
                        <a:rPr kumimoji="0" lang="el-GR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εξαμ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.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Διατροφή-</a:t>
                      </a:r>
                      <a:r>
                        <a:rPr kumimoji="0" lang="el-GR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Διαιτολογία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Ε΄εξαμ.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--Κοινοτική Νοσηλευτική 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</a:t>
                      </a:r>
                      <a:r>
                        <a:rPr kumimoji="0" lang="el-GR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Ζ΄εξαμ</a:t>
                      </a: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.</a:t>
                      </a: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Ψυχιατρική Δ΄ 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Νοσηλευτική Ψυχικής Υγείας/ Νευρολογική Νοσηλευτική ΣΤ΄εξαμ--Γεροντολογική Νοσηλευτική Ζ΄εξαμ.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Μικροβιολογία Α΄ 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Φαρμακολογία Γ΄εξαμ.--Παθολογία ΙΙ Δ΄εξαμ.</a:t>
                      </a:r>
                      <a:endParaRPr kumimoji="0" lang="el-G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l-G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ΕΙΣΑΓΩΓΗ ΣΤΗ ΝΟΣΗΛΕΥΤΙΚΗ ΕΠΙΣΤΗΜΗ</a:t>
            </a:r>
          </a:p>
        </p:txBody>
      </p:sp>
      <p:sp>
        <p:nvSpPr>
          <p:cNvPr id="26626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l-GR" b="1" dirty="0">
                <a:solidFill>
                  <a:schemeClr val="bg2"/>
                </a:solidFill>
              </a:rPr>
              <a:t>Άνθρωπος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b="1" dirty="0">
                <a:solidFill>
                  <a:schemeClr val="bg2"/>
                </a:solidFill>
              </a:rPr>
              <a:t>Υγεία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b="1" dirty="0">
                <a:solidFill>
                  <a:schemeClr val="bg2"/>
                </a:solidFill>
              </a:rPr>
              <a:t> Κοινότητα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b="1" dirty="0">
                <a:solidFill>
                  <a:schemeClr val="bg2"/>
                </a:solidFill>
              </a:rPr>
              <a:t> Νοσηλευτική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b="1" dirty="0">
                <a:solidFill>
                  <a:schemeClr val="bg2"/>
                </a:solidFill>
              </a:rPr>
              <a:t>Νοσηλευτική εκπαίδευση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6"/>
          <p:cNvSpPr>
            <a:spLocks noChangeArrowheads="1" noChangeShapeType="1" noTextEdit="1"/>
          </p:cNvSpPr>
          <p:nvPr/>
        </p:nvSpPr>
        <p:spPr bwMode="auto">
          <a:xfrm>
            <a:off x="2057400" y="762000"/>
            <a:ext cx="53911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Arial Black"/>
              </a:rPr>
              <a:t>ΥΓΕΙΑ ΚΑΙ ΑΣΘΕΝΕΙΑ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 dirty="0">
                <a:solidFill>
                  <a:schemeClr val="accent1"/>
                </a:solidFill>
              </a:rPr>
              <a:t>Τι περιλαμβάνει η διδακτική ενότητα:</a:t>
            </a:r>
            <a:endParaRPr lang="en-US" sz="3800" b="0" dirty="0">
              <a:solidFill>
                <a:schemeClr val="accent1"/>
              </a:solidFill>
            </a:endParaRPr>
          </a:p>
        </p:txBody>
      </p:sp>
      <p:sp>
        <p:nvSpPr>
          <p:cNvPr id="55299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u="sng" dirty="0">
                <a:solidFill>
                  <a:schemeClr val="bg2"/>
                </a:solidFill>
              </a:rPr>
              <a:t>Όροι – κλειδιά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Υγεία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Ευεξία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Ασθένεια (οξεία, χρόνια)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Νόσος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Παράγοντες κινδύνου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Προληπτική φροντίδα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>
                <a:solidFill>
                  <a:srgbClr val="ED4D21"/>
                </a:solidFill>
              </a:rPr>
              <a:t>Τι περιλαμβάνει η διδακτική ενότητα:</a:t>
            </a:r>
          </a:p>
        </p:txBody>
      </p:sp>
      <p:sp>
        <p:nvSpPr>
          <p:cNvPr id="29698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u="sng" dirty="0">
                <a:solidFill>
                  <a:schemeClr val="bg2"/>
                </a:solidFill>
              </a:rPr>
              <a:t>Σκοποί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Ορισμοί εννοιών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Αναγνώριση παραγόντων που επηρεάζουν την υγεία και την ασθένεια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Διάκριση οξείας – χρόνιας  ασθένειας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Ρόλος του Νοσηλευτή στην προαγωγή της ευεξίας</a:t>
            </a:r>
          </a:p>
          <a:p>
            <a:pPr>
              <a:buClr>
                <a:srgbClr val="ED4D21"/>
              </a:buClr>
            </a:pPr>
            <a:r>
              <a:rPr lang="el-GR" dirty="0">
                <a:solidFill>
                  <a:schemeClr val="bg2"/>
                </a:solidFill>
              </a:rPr>
              <a:t>Επίπεδα προληπτικής φροντίδας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 dirty="0">
                <a:solidFill>
                  <a:schemeClr val="accent1"/>
                </a:solidFill>
              </a:rPr>
              <a:t>Πρωταρχικός ρόλος του Νοσηλευτή</a:t>
            </a:r>
          </a:p>
        </p:txBody>
      </p:sp>
      <p:sp>
        <p:nvSpPr>
          <p:cNvPr id="30722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chemeClr val="bg2"/>
                </a:solidFill>
              </a:rPr>
              <a:t>Πρόληψη της ασθένειας</a:t>
            </a:r>
          </a:p>
          <a:p>
            <a:r>
              <a:rPr lang="el-GR" dirty="0">
                <a:solidFill>
                  <a:schemeClr val="bg2"/>
                </a:solidFill>
              </a:rPr>
              <a:t>Αποκατάσταση της υγείας</a:t>
            </a:r>
          </a:p>
          <a:p>
            <a:r>
              <a:rPr lang="el-GR" dirty="0">
                <a:solidFill>
                  <a:schemeClr val="bg2"/>
                </a:solidFill>
              </a:rPr>
              <a:t>Διευκόλυνση της αντιμετώπισης των διαφόρων καταστάσεων</a:t>
            </a:r>
          </a:p>
          <a:p>
            <a:pPr>
              <a:buFont typeface="Wingdings" pitchFamily="2" charset="2"/>
              <a:buNone/>
            </a:pPr>
            <a:r>
              <a:rPr lang="el-GR" dirty="0">
                <a:solidFill>
                  <a:schemeClr val="accent1"/>
                </a:solidFill>
              </a:rPr>
              <a:t>Έτσι ώστε:</a:t>
            </a:r>
          </a:p>
          <a:p>
            <a:pPr>
              <a:buFont typeface="Wingdings" pitchFamily="2" charset="2"/>
              <a:buNone/>
            </a:pPr>
            <a:r>
              <a:rPr lang="el-GR" dirty="0">
                <a:solidFill>
                  <a:schemeClr val="bg2"/>
                </a:solidFill>
              </a:rPr>
              <a:t>Να μεγιστοποιείται η ευεξία των ατόμων</a:t>
            </a:r>
          </a:p>
          <a:p>
            <a:pPr>
              <a:buFont typeface="Wingdings" pitchFamily="2" charset="2"/>
              <a:buNone/>
            </a:pPr>
            <a:r>
              <a:rPr lang="el-GR" dirty="0">
                <a:solidFill>
                  <a:schemeClr val="bg2"/>
                </a:solidFill>
              </a:rPr>
              <a:t>κάθε ηλικίας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2800" b="0" dirty="0">
                <a:solidFill>
                  <a:schemeClr val="accent1"/>
                </a:solidFill>
              </a:rPr>
              <a:t>Ερωτήματα που αφορούν την Υγεία</a:t>
            </a:r>
          </a:p>
        </p:txBody>
      </p:sp>
      <p:sp>
        <p:nvSpPr>
          <p:cNvPr id="31746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533400" y="1524000"/>
            <a:ext cx="8610600" cy="5334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/>
                </a:solidFill>
              </a:rPr>
              <a:t>«Είναι υγιής» ένας άνθρωπος που πρέπει να κάνει καθημερινά ενέσεις ινσουλίνης για να ρυθμίσει τον διαβήτη του;</a:t>
            </a:r>
          </a:p>
          <a:p>
            <a:pPr>
              <a:buFont typeface="Wingdings" pitchFamily="2" charset="2"/>
              <a:buChar char="v"/>
            </a:pPr>
            <a:r>
              <a:rPr lang="el-GR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«Είναι υγιής» ή «ασθενής» ένας άνθρωπος που έχει πάθει μόνιμη παράλυση του δεξιού χεριού και ποδιού του μετά από ένα εγκεφαλικό επεισόδιο;</a:t>
            </a:r>
          </a:p>
          <a:p>
            <a:pPr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«Είναι υγιής» ένας νέος που πριν δύο εβδομάδες έκανε </a:t>
            </a:r>
            <a:r>
              <a:rPr lang="el-GR" sz="2400" i="1" dirty="0" err="1">
                <a:solidFill>
                  <a:schemeClr val="bg2">
                    <a:lumMod val="75000"/>
                    <a:lumOff val="25000"/>
                  </a:schemeClr>
                </a:solidFill>
              </a:rPr>
              <a:t>σκωληκοειδεκτομή</a:t>
            </a:r>
            <a:r>
              <a:rPr lang="el-GR" sz="2400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el-GR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«Είναι ασθενής» μια γυναίκα που είναι έγκυος;</a:t>
            </a:r>
          </a:p>
          <a:p>
            <a:pPr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/>
                </a:solidFill>
              </a:rPr>
              <a:t>«Είναι υγιής» ένας άνθρωπος που έχει γύψο στο σπασμένο χέρι του;</a:t>
            </a:r>
          </a:p>
          <a:p>
            <a:pPr>
              <a:buFont typeface="Wingdings" pitchFamily="2" charset="2"/>
              <a:buChar char="v"/>
            </a:pPr>
            <a:r>
              <a:rPr lang="el-GR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«Είναι ασθενής» ένας νέος που έχει σπαστική παράλυση;</a:t>
            </a:r>
          </a:p>
          <a:p>
            <a:pPr>
              <a:buFont typeface="Wingdings" pitchFamily="2" charset="2"/>
              <a:buChar char="v"/>
            </a:pPr>
            <a:endParaRPr lang="el-GR" sz="2400" i="1" dirty="0">
              <a:solidFill>
                <a:srgbClr val="F6FC0E"/>
              </a:solidFill>
            </a:endParaRP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>
                <a:solidFill>
                  <a:srgbClr val="ED4D21"/>
                </a:solidFill>
              </a:rPr>
              <a:t>Υγεία</a:t>
            </a:r>
          </a:p>
        </p:txBody>
      </p:sp>
      <p:sp>
        <p:nvSpPr>
          <p:cNvPr id="32770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b="1" i="1" dirty="0">
                <a:solidFill>
                  <a:schemeClr val="bg2"/>
                </a:solidFill>
              </a:rPr>
              <a:t>«Υγεία είναι η πλήρης σωματική, ψυχική και κοινωνική ευεξία του ατόμου και όχι απλά η έλλειψη κάποια νόσου ή αναπηρίας»</a:t>
            </a:r>
          </a:p>
          <a:p>
            <a:pPr>
              <a:buFont typeface="Wingdings" pitchFamily="2" charset="2"/>
              <a:buChar char="v"/>
            </a:pPr>
            <a:endParaRPr lang="el-GR" b="1" i="1" dirty="0"/>
          </a:p>
          <a:p>
            <a:pPr>
              <a:buFont typeface="Wingdings" pitchFamily="2" charset="2"/>
              <a:buChar char="v"/>
            </a:pPr>
            <a:endParaRPr lang="en-US" sz="1800" i="1" dirty="0"/>
          </a:p>
          <a:p>
            <a:pPr>
              <a:buFont typeface="Wingdings" pitchFamily="2" charset="2"/>
              <a:buChar char="v"/>
            </a:pPr>
            <a:endParaRPr lang="en-US" sz="1800" i="1" dirty="0"/>
          </a:p>
          <a:p>
            <a:pPr>
              <a:buFont typeface="Wingdings" pitchFamily="2" charset="2"/>
              <a:buNone/>
            </a:pPr>
            <a:r>
              <a:rPr lang="el-GR" sz="1800" i="1" dirty="0"/>
              <a:t>Παγκόσμιος Οργανισμός Υγείας (</a:t>
            </a:r>
            <a:r>
              <a:rPr lang="en-US" sz="1800" i="1" dirty="0"/>
              <a:t>WHO, 1958)</a:t>
            </a:r>
            <a:endParaRPr lang="el-GR" sz="1800" i="1" dirty="0"/>
          </a:p>
          <a:p>
            <a:pPr>
              <a:buFont typeface="Wingdings" pitchFamily="2" charset="2"/>
              <a:buNone/>
            </a:pPr>
            <a:endParaRPr lang="el-GR" sz="20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>
                <a:solidFill>
                  <a:srgbClr val="ED4D21"/>
                </a:solidFill>
              </a:rPr>
              <a:t>Ευεξία</a:t>
            </a:r>
          </a:p>
        </p:txBody>
      </p:sp>
      <p:sp>
        <p:nvSpPr>
          <p:cNvPr id="33794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3600" b="1" dirty="0">
                <a:solidFill>
                  <a:schemeClr val="bg2"/>
                </a:solidFill>
              </a:rPr>
              <a:t>Ενεργητική διαδικασία μέσα από την οποία το άτομο προχωράει προς το μέγιστο δυνατό δυναμικό του, ανεξάρτητα από την παρούσα κατάσταση της υγείας του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Διαστάσεις ατόμου</a:t>
            </a:r>
          </a:p>
        </p:txBody>
      </p:sp>
      <p:sp>
        <p:nvSpPr>
          <p:cNvPr id="34818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chemeClr val="bg2"/>
                </a:solidFill>
              </a:rPr>
              <a:t>Βιολογική</a:t>
            </a:r>
          </a:p>
          <a:p>
            <a:r>
              <a:rPr lang="el-GR" dirty="0">
                <a:solidFill>
                  <a:schemeClr val="bg2"/>
                </a:solidFill>
              </a:rPr>
              <a:t>Πνευματική</a:t>
            </a:r>
          </a:p>
          <a:p>
            <a:r>
              <a:rPr lang="el-GR" dirty="0">
                <a:solidFill>
                  <a:schemeClr val="bg2"/>
                </a:solidFill>
              </a:rPr>
              <a:t>Διανοητική</a:t>
            </a:r>
          </a:p>
          <a:p>
            <a:r>
              <a:rPr lang="el-GR" dirty="0">
                <a:solidFill>
                  <a:schemeClr val="bg2"/>
                </a:solidFill>
              </a:rPr>
              <a:t>Περιβαλλοντική</a:t>
            </a:r>
          </a:p>
          <a:p>
            <a:r>
              <a:rPr lang="el-GR" dirty="0">
                <a:solidFill>
                  <a:schemeClr val="bg2"/>
                </a:solidFill>
              </a:rPr>
              <a:t>Κοινωνική πολιτισμική</a:t>
            </a:r>
          </a:p>
          <a:p>
            <a:r>
              <a:rPr lang="el-GR" dirty="0">
                <a:solidFill>
                  <a:schemeClr val="bg2"/>
                </a:solidFill>
              </a:rPr>
              <a:t>Συναισθηματική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/>
              <a:t>Καλοσώρισμα</a:t>
            </a:r>
            <a:endParaRPr lang="en-US"/>
          </a:p>
        </p:txBody>
      </p:sp>
      <p:sp>
        <p:nvSpPr>
          <p:cNvPr id="15362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chemeClr val="tx2"/>
                </a:solidFill>
              </a:rPr>
              <a:t>Καλώς ήλθατε στο Τμήμα Νοσηλευτικής </a:t>
            </a:r>
            <a:r>
              <a:rPr lang="el-GR" dirty="0" smtClean="0">
                <a:solidFill>
                  <a:schemeClr val="tx2"/>
                </a:solidFill>
              </a:rPr>
              <a:t>της </a:t>
            </a:r>
            <a:r>
              <a:rPr lang="el-GR" dirty="0">
                <a:solidFill>
                  <a:schemeClr val="tx2"/>
                </a:solidFill>
              </a:rPr>
              <a:t>Σχολής Επαγγελμάτων Υγείας και Πρόνοιας του ΤΕΙ Αθήνας.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 dirty="0">
                <a:solidFill>
                  <a:schemeClr val="accent1"/>
                </a:solidFill>
              </a:rPr>
              <a:t>Νόσος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3600" b="1" i="1" dirty="0">
                <a:solidFill>
                  <a:schemeClr val="bg2"/>
                </a:solidFill>
              </a:rPr>
              <a:t>Ιατρικός όρος</a:t>
            </a:r>
            <a:r>
              <a:rPr lang="el-GR" sz="3600" b="1" dirty="0">
                <a:solidFill>
                  <a:schemeClr val="bg2"/>
                </a:solidFill>
              </a:rPr>
              <a:t> που δηλώνει την παθολογική μεταβολή στη δομή ή τη λειτουργία του σώματος ή του εγκεφάλου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4200" b="0">
                <a:solidFill>
                  <a:srgbClr val="ED4D21"/>
                </a:solidFill>
              </a:rPr>
              <a:t>Ασθένεια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3600" b="1" dirty="0">
                <a:solidFill>
                  <a:schemeClr val="bg2"/>
                </a:solidFill>
              </a:rPr>
              <a:t>Η αντίδραση του ατόμου στη νόσο</a:t>
            </a:r>
          </a:p>
          <a:p>
            <a:pPr>
              <a:buFont typeface="Wingdings" pitchFamily="2" charset="2"/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sz="3800" b="0">
                <a:solidFill>
                  <a:srgbClr val="ED4D21"/>
                </a:solidFill>
              </a:rPr>
              <a:t>Πρότυπα Υγείας και Ασθένειας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Συνεχές Υγεία – Ασθένεια (</a:t>
            </a:r>
            <a:r>
              <a:rPr lang="en-US" sz="2800" dirty="0">
                <a:solidFill>
                  <a:schemeClr val="bg2"/>
                </a:solidFill>
              </a:rPr>
              <a:t>The Health Illness Continuum)</a:t>
            </a:r>
            <a:endParaRPr lang="el-GR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Πρότυπο Υψηλού Επιπέδου Ευεξίας </a:t>
            </a:r>
            <a:r>
              <a:rPr lang="en-US" sz="2800" dirty="0">
                <a:solidFill>
                  <a:schemeClr val="bg2"/>
                </a:solidFill>
              </a:rPr>
              <a:t>(High level Wellness Model)</a:t>
            </a:r>
            <a:endParaRPr lang="el-GR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Πρότυπο Αιτίου – Ξενιστή – Περιβάλλοντος </a:t>
            </a:r>
            <a:r>
              <a:rPr lang="en-US" sz="2800" dirty="0">
                <a:solidFill>
                  <a:schemeClr val="bg2"/>
                </a:solidFill>
              </a:rPr>
              <a:t>(Agent – Host – Environment Model)</a:t>
            </a:r>
            <a:endParaRPr lang="el-GR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Πρότυπο Πεποιθήσεων </a:t>
            </a:r>
            <a:r>
              <a:rPr lang="en-US" sz="2800" dirty="0">
                <a:solidFill>
                  <a:schemeClr val="bg2"/>
                </a:solidFill>
              </a:rPr>
              <a:t>(Health – Belief Model)</a:t>
            </a:r>
            <a:endParaRPr lang="el-GR" sz="2800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endParaRPr lang="el-G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800" b="0" dirty="0">
                <a:solidFill>
                  <a:schemeClr val="accent1"/>
                </a:solidFill>
              </a:rPr>
              <a:t>Πρότυπο Συνεχές Υγείας – Ασθένειας</a:t>
            </a:r>
          </a:p>
        </p:txBody>
      </p:sp>
      <p:pic>
        <p:nvPicPr>
          <p:cNvPr id="64515" name="Picture 3" descr="Michael+Jackson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69227" y="1905000"/>
            <a:ext cx="2805546" cy="4114800"/>
          </a:xfrm>
          <a:noFill/>
          <a:ln/>
        </p:spPr>
      </p:pic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300788" y="3357563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/>
              <a:t>Ασθένεια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2124075" y="3284538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/>
              <a:t>Καλή</a:t>
            </a:r>
          </a:p>
          <a:p>
            <a:pPr algn="ctr"/>
            <a:r>
              <a:rPr lang="el-GR"/>
              <a:t>υγεία</a:t>
            </a: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7451725" y="3213100"/>
            <a:ext cx="1441450" cy="1223963"/>
          </a:xfrm>
          <a:prstGeom prst="rightArrow">
            <a:avLst>
              <a:gd name="adj1" fmla="val 50000"/>
              <a:gd name="adj2" fmla="val 294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/>
              <a:t>Θάνατος</a:t>
            </a: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250825" y="3068638"/>
            <a:ext cx="1657350" cy="1296987"/>
          </a:xfrm>
          <a:prstGeom prst="leftArrow">
            <a:avLst>
              <a:gd name="adj1" fmla="val 50000"/>
              <a:gd name="adj2" fmla="val 319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/>
              <a:t>Υψηλό</a:t>
            </a:r>
          </a:p>
          <a:p>
            <a:pPr algn="ctr"/>
            <a:r>
              <a:rPr lang="el-GR"/>
              <a:t>Επίπεδο υγείας</a:t>
            </a:r>
          </a:p>
        </p:txBody>
      </p:sp>
      <p:sp>
        <p:nvSpPr>
          <p:cNvPr id="64520" name="Oval 8"/>
          <p:cNvSpPr>
            <a:spLocks noChangeArrowheads="1"/>
          </p:cNvSpPr>
          <p:nvPr/>
        </p:nvSpPr>
        <p:spPr bwMode="auto">
          <a:xfrm>
            <a:off x="6516688" y="2492375"/>
            <a:ext cx="2016125" cy="6492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Περιοχή ασθένειας</a:t>
            </a:r>
          </a:p>
        </p:txBody>
      </p:sp>
      <p:sp>
        <p:nvSpPr>
          <p:cNvPr id="64521" name="Oval 9"/>
          <p:cNvSpPr>
            <a:spLocks noChangeArrowheads="1"/>
          </p:cNvSpPr>
          <p:nvPr/>
        </p:nvSpPr>
        <p:spPr bwMode="auto">
          <a:xfrm>
            <a:off x="1116013" y="4365625"/>
            <a:ext cx="1584325" cy="358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solidFill>
                  <a:schemeClr val="bg1"/>
                </a:solidFill>
              </a:rPr>
              <a:t>Ευεξία</a:t>
            </a:r>
          </a:p>
        </p:txBody>
      </p:sp>
      <p:sp>
        <p:nvSpPr>
          <p:cNvPr id="64522" name="Oval 10"/>
          <p:cNvSpPr>
            <a:spLocks noChangeArrowheads="1"/>
          </p:cNvSpPr>
          <p:nvPr/>
        </p:nvSpPr>
        <p:spPr bwMode="auto">
          <a:xfrm>
            <a:off x="971550" y="2492375"/>
            <a:ext cx="2016125" cy="5556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solidFill>
                  <a:schemeClr val="bg1"/>
                </a:solidFill>
              </a:rPr>
              <a:t>Περιοχή υγείας</a:t>
            </a:r>
          </a:p>
        </p:txBody>
      </p:sp>
      <p:sp>
        <p:nvSpPr>
          <p:cNvPr id="64523" name="Oval 11"/>
          <p:cNvSpPr>
            <a:spLocks noChangeArrowheads="1"/>
          </p:cNvSpPr>
          <p:nvPr/>
        </p:nvSpPr>
        <p:spPr bwMode="auto">
          <a:xfrm>
            <a:off x="6732588" y="4437063"/>
            <a:ext cx="1727200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solidFill>
                  <a:schemeClr val="bg1"/>
                </a:solidFill>
              </a:rPr>
              <a:t>Θάνατος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 b="0" dirty="0">
                <a:solidFill>
                  <a:schemeClr val="accent1"/>
                </a:solidFill>
              </a:rPr>
              <a:t>Πρότυπο Υψηλού Επιπέδου Ευεξίας </a:t>
            </a:r>
            <a:r>
              <a:rPr lang="el-GR" sz="3400" b="0" dirty="0" err="1">
                <a:solidFill>
                  <a:schemeClr val="accent1"/>
                </a:solidFill>
              </a:rPr>
              <a:t>Halbert</a:t>
            </a:r>
            <a:r>
              <a:rPr lang="el-GR" sz="3400" b="0" dirty="0">
                <a:solidFill>
                  <a:schemeClr val="accent1"/>
                </a:solidFill>
              </a:rPr>
              <a:t> </a:t>
            </a:r>
            <a:r>
              <a:rPr lang="el-GR" sz="3400" b="0" dirty="0" err="1">
                <a:solidFill>
                  <a:schemeClr val="accent1"/>
                </a:solidFill>
              </a:rPr>
              <a:t>Dunn</a:t>
            </a:r>
            <a:endParaRPr lang="el-GR" sz="3400" b="0" dirty="0">
              <a:solidFill>
                <a:schemeClr val="accent1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Είναι η επίτευξη της μέγιστη λειτουργικότητας του ατόμου μέσω των διαδικασιών:</a:t>
            </a: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Υπάρχω (ξεχωριστό πρόσωπο)</a:t>
            </a: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Ανήκω (μέλος συνόλου)</a:t>
            </a: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Ολοκληρώνομαι (αναπτύσσομαι/</a:t>
            </a:r>
            <a:r>
              <a:rPr lang="el-GR" dirty="0" err="1">
                <a:solidFill>
                  <a:schemeClr val="bg2"/>
                </a:solidFill>
              </a:rPr>
              <a:t>εξελίσσομα</a:t>
            </a:r>
            <a:r>
              <a:rPr lang="el-GR" dirty="0">
                <a:solidFill>
                  <a:schemeClr val="bg2"/>
                </a:solidFill>
              </a:rPr>
              <a:t>ι)</a:t>
            </a: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Αποφασίζω (προσωπικές μελλοντικές επιλογές)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7813"/>
            <a:ext cx="9144000" cy="1139825"/>
          </a:xfrm>
        </p:spPr>
        <p:txBody>
          <a:bodyPr/>
          <a:lstStyle/>
          <a:p>
            <a:r>
              <a:rPr lang="el-GR" sz="3400" b="1" dirty="0">
                <a:solidFill>
                  <a:schemeClr val="accent1"/>
                </a:solidFill>
                <a:effectLst/>
              </a:rPr>
              <a:t>Πρότυπο Αιτίου – Ξενιστή – Περιβάλλοντος</a:t>
            </a:r>
          </a:p>
        </p:txBody>
      </p:sp>
      <p:sp>
        <p:nvSpPr>
          <p:cNvPr id="72707" name="Oval 3"/>
          <p:cNvSpPr>
            <a:spLocks noChangeArrowheads="1"/>
          </p:cNvSpPr>
          <p:nvPr/>
        </p:nvSpPr>
        <p:spPr bwMode="auto">
          <a:xfrm>
            <a:off x="1692275" y="3716338"/>
            <a:ext cx="1706563" cy="2017712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dirty="0">
                <a:solidFill>
                  <a:schemeClr val="bg2"/>
                </a:solidFill>
              </a:rPr>
              <a:t>Αίτιο</a:t>
            </a:r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3276600" y="1844675"/>
            <a:ext cx="1633538" cy="18716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dirty="0">
                <a:solidFill>
                  <a:schemeClr val="bg2"/>
                </a:solidFill>
              </a:rPr>
              <a:t>Περιβάλλον</a:t>
            </a:r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4859338" y="3716338"/>
            <a:ext cx="1728787" cy="192405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dirty="0">
                <a:solidFill>
                  <a:schemeClr val="bg2"/>
                </a:solidFill>
              </a:rPr>
              <a:t>Ξενιστής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 flipV="1">
            <a:off x="2627313" y="3068638"/>
            <a:ext cx="1368425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>
            <a:off x="2987675" y="4724400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>
            <a:off x="4140200" y="3068638"/>
            <a:ext cx="1439863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7813"/>
            <a:ext cx="9144000" cy="487362"/>
          </a:xfrm>
        </p:spPr>
        <p:txBody>
          <a:bodyPr/>
          <a:lstStyle/>
          <a:p>
            <a:r>
              <a:rPr lang="el-GR" sz="3000" b="1" dirty="0">
                <a:solidFill>
                  <a:srgbClr val="ED4D21"/>
                </a:solidFill>
                <a:effectLst/>
              </a:rPr>
              <a:t>Πρότυπο Πεποιθήσεων για την Υγεία</a:t>
            </a:r>
          </a:p>
        </p:txBody>
      </p:sp>
      <p:graphicFrame>
        <p:nvGraphicFramePr>
          <p:cNvPr id="76803" name="Group 3"/>
          <p:cNvGraphicFramePr>
            <a:graphicFrameLocks noGrp="1"/>
          </p:cNvGraphicFramePr>
          <p:nvPr/>
        </p:nvGraphicFramePr>
        <p:xfrm>
          <a:off x="250825" y="981075"/>
          <a:ext cx="8893175" cy="5761990"/>
        </p:xfrm>
        <a:graphic>
          <a:graphicData uri="http://schemas.openxmlformats.org/drawingml/2006/table">
            <a:tbl>
              <a:tblPr/>
              <a:tblGrid>
                <a:gridCol w="2667000"/>
                <a:gridCol w="2878138"/>
                <a:gridCol w="3348037"/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Προσωπικές αντιλήψεις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Τροποποιητικοί παράγοντες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Πιθανότητα ενεργειών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3132138" y="1844675"/>
            <a:ext cx="2519362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/>
              <a:t>Δημογραφικά στοιχεία</a:t>
            </a:r>
          </a:p>
          <a:p>
            <a:pPr algn="ctr"/>
            <a:r>
              <a:rPr lang="el-GR"/>
              <a:t>Ψυχοκοινωνικές </a:t>
            </a:r>
          </a:p>
          <a:p>
            <a:pPr algn="ctr"/>
            <a:r>
              <a:rPr lang="el-GR"/>
              <a:t>Μεταβλητές</a:t>
            </a:r>
          </a:p>
          <a:p>
            <a:pPr algn="ctr"/>
            <a:r>
              <a:rPr lang="el-GR"/>
              <a:t>Δομικές μεταβλητές</a:t>
            </a: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3132138" y="3573463"/>
            <a:ext cx="2447925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b="1"/>
              <a:t>Αντιλαμβανόμενη </a:t>
            </a:r>
          </a:p>
          <a:p>
            <a:pPr algn="ctr"/>
            <a:r>
              <a:rPr lang="el-GR" b="1"/>
              <a:t>απειλή</a:t>
            </a:r>
            <a:endParaRPr lang="el-GR"/>
          </a:p>
          <a:p>
            <a:pPr algn="ctr"/>
            <a:r>
              <a:rPr lang="el-GR"/>
              <a:t>της νόσου Χ</a:t>
            </a:r>
          </a:p>
          <a:p>
            <a:pPr algn="ctr"/>
            <a:endParaRPr lang="el-GR"/>
          </a:p>
        </p:txBody>
      </p:sp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6011863" y="3933825"/>
            <a:ext cx="2952750" cy="1871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b="1"/>
              <a:t>Πιθανότητα εφαρμογής</a:t>
            </a:r>
          </a:p>
          <a:p>
            <a:pPr algn="ctr"/>
            <a:r>
              <a:rPr lang="el-GR" b="1"/>
              <a:t>των προτεινόμενων</a:t>
            </a:r>
          </a:p>
          <a:p>
            <a:pPr algn="ctr"/>
            <a:r>
              <a:rPr lang="el-GR" b="1"/>
              <a:t>προληπτικών</a:t>
            </a:r>
          </a:p>
          <a:p>
            <a:pPr algn="ctr"/>
            <a:r>
              <a:rPr lang="el-GR" b="1"/>
              <a:t>ενεργειών</a:t>
            </a:r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5940425" y="1916113"/>
            <a:ext cx="3024188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b="1"/>
              <a:t>Αντιλαμβανόμενα οφέλη</a:t>
            </a:r>
          </a:p>
          <a:p>
            <a:pPr algn="ctr"/>
            <a:r>
              <a:rPr lang="el-GR"/>
              <a:t>της προληπτικής ενέργειας</a:t>
            </a:r>
          </a:p>
          <a:p>
            <a:pPr algn="ctr"/>
            <a:r>
              <a:rPr lang="el-GR"/>
              <a:t>μείον</a:t>
            </a:r>
          </a:p>
          <a:p>
            <a:pPr algn="ctr"/>
            <a:r>
              <a:rPr lang="el-GR" b="1"/>
              <a:t>Αντιλαμβανόμενα εμπόδια</a:t>
            </a:r>
          </a:p>
          <a:p>
            <a:pPr algn="ctr"/>
            <a:r>
              <a:rPr lang="el-GR"/>
              <a:t>της προληπτικής ενέργειας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395288" y="2636838"/>
            <a:ext cx="2376487" cy="2592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b="1"/>
              <a:t>Αντιλαμβανόμενη </a:t>
            </a:r>
          </a:p>
          <a:p>
            <a:pPr algn="ctr"/>
            <a:r>
              <a:rPr lang="el-GR" b="1"/>
              <a:t>επιρρέπεια</a:t>
            </a:r>
            <a:r>
              <a:rPr lang="el-GR"/>
              <a:t> </a:t>
            </a:r>
          </a:p>
          <a:p>
            <a:pPr algn="ctr"/>
            <a:r>
              <a:rPr lang="el-GR"/>
              <a:t>στη νόσο Χ</a:t>
            </a:r>
          </a:p>
          <a:p>
            <a:pPr algn="ctr"/>
            <a:endParaRPr lang="el-GR" b="1"/>
          </a:p>
          <a:p>
            <a:pPr algn="ctr"/>
            <a:r>
              <a:rPr lang="el-GR" b="1"/>
              <a:t>Αντιλαμβανόμενη </a:t>
            </a:r>
          </a:p>
          <a:p>
            <a:pPr algn="ctr"/>
            <a:r>
              <a:rPr lang="el-GR" b="1"/>
              <a:t>σοβαρότητα</a:t>
            </a:r>
          </a:p>
          <a:p>
            <a:pPr algn="ctr"/>
            <a:r>
              <a:rPr lang="el-GR"/>
              <a:t>της νόσου Χ</a:t>
            </a:r>
            <a:r>
              <a:rPr lang="el-GR" b="1"/>
              <a:t> </a:t>
            </a:r>
          </a:p>
        </p:txBody>
      </p:sp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3132138" y="5013325"/>
            <a:ext cx="2447925" cy="1511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b="1"/>
              <a:t>Κίνητρα για δράση</a:t>
            </a:r>
          </a:p>
          <a:p>
            <a:pPr algn="ctr"/>
            <a:r>
              <a:rPr lang="el-GR"/>
              <a:t>ΜΜΕ</a:t>
            </a:r>
          </a:p>
          <a:p>
            <a:pPr algn="ctr"/>
            <a:r>
              <a:rPr lang="el-GR"/>
              <a:t>Συμβουλές</a:t>
            </a:r>
          </a:p>
          <a:p>
            <a:pPr algn="ctr"/>
            <a:r>
              <a:rPr lang="el-GR"/>
              <a:t>Υπενθύμιση γιατρού</a:t>
            </a:r>
          </a:p>
        </p:txBody>
      </p:sp>
      <p:sp>
        <p:nvSpPr>
          <p:cNvPr id="76823" name="Line 23"/>
          <p:cNvSpPr>
            <a:spLocks noChangeShapeType="1"/>
          </p:cNvSpPr>
          <p:nvPr/>
        </p:nvSpPr>
        <p:spPr bwMode="auto">
          <a:xfrm flipH="1">
            <a:off x="1619250" y="2205038"/>
            <a:ext cx="1512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24" name="Line 24"/>
          <p:cNvSpPr>
            <a:spLocks noChangeShapeType="1"/>
          </p:cNvSpPr>
          <p:nvPr/>
        </p:nvSpPr>
        <p:spPr bwMode="auto">
          <a:xfrm>
            <a:off x="1619250" y="22050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25" name="Line 25"/>
          <p:cNvSpPr>
            <a:spLocks noChangeShapeType="1"/>
          </p:cNvSpPr>
          <p:nvPr/>
        </p:nvSpPr>
        <p:spPr bwMode="auto">
          <a:xfrm>
            <a:off x="5651500" y="26368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26" name="Line 26"/>
          <p:cNvSpPr>
            <a:spLocks noChangeShapeType="1"/>
          </p:cNvSpPr>
          <p:nvPr/>
        </p:nvSpPr>
        <p:spPr bwMode="auto">
          <a:xfrm>
            <a:off x="7380288" y="35734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27" name="Line 27"/>
          <p:cNvSpPr>
            <a:spLocks noChangeShapeType="1"/>
          </p:cNvSpPr>
          <p:nvPr/>
        </p:nvSpPr>
        <p:spPr bwMode="auto">
          <a:xfrm>
            <a:off x="5580063" y="4292600"/>
            <a:ext cx="2873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28" name="Line 28"/>
          <p:cNvSpPr>
            <a:spLocks noChangeShapeType="1"/>
          </p:cNvSpPr>
          <p:nvPr/>
        </p:nvSpPr>
        <p:spPr bwMode="auto">
          <a:xfrm flipV="1">
            <a:off x="4284663" y="4797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29" name="Line 29"/>
          <p:cNvSpPr>
            <a:spLocks noChangeShapeType="1"/>
          </p:cNvSpPr>
          <p:nvPr/>
        </p:nvSpPr>
        <p:spPr bwMode="auto">
          <a:xfrm>
            <a:off x="4284663" y="32845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76830" name="Line 30"/>
          <p:cNvSpPr>
            <a:spLocks noChangeShapeType="1"/>
          </p:cNvSpPr>
          <p:nvPr/>
        </p:nvSpPr>
        <p:spPr bwMode="auto">
          <a:xfrm>
            <a:off x="2771775" y="40052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0" dirty="0">
                <a:solidFill>
                  <a:schemeClr val="accent1"/>
                </a:solidFill>
              </a:rPr>
              <a:t>Παράγοντες που επηρεάζουν την κατάσταση υγείας-ασθένειας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/>
                </a:solidFill>
              </a:rPr>
              <a:t>Φυσική διάσταση (γενετική προδιάθεση, ηλικία, φύλο)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l-GR" sz="2400" i="1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/>
                </a:solidFill>
              </a:rPr>
              <a:t>Συναισθηματική διάσταση (</a:t>
            </a:r>
            <a:r>
              <a:rPr lang="en-US" sz="2400" i="1" dirty="0">
                <a:solidFill>
                  <a:schemeClr val="bg2"/>
                </a:solidFill>
              </a:rPr>
              <a:t>stress, </a:t>
            </a:r>
            <a:r>
              <a:rPr lang="el-GR" sz="2400" i="1" dirty="0">
                <a:solidFill>
                  <a:schemeClr val="bg2"/>
                </a:solidFill>
              </a:rPr>
              <a:t>ηρεμία, χαλάρωση)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l-GR" sz="2400" i="1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/>
                </a:solidFill>
              </a:rPr>
              <a:t>Διανοητική κατάσταση(γνωστικές ικανότητες, εκπαίδευση)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l-GR" sz="2400" i="1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i="1" dirty="0">
                <a:solidFill>
                  <a:schemeClr val="bg2"/>
                </a:solidFill>
              </a:rPr>
              <a:t>Περιβαλλοντική διάσταση(ρύπανση αέρα, υγιεινή)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l-GR" sz="2400" i="1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i="1" dirty="0" err="1">
                <a:solidFill>
                  <a:schemeClr val="bg2"/>
                </a:solidFill>
              </a:rPr>
              <a:t>Κοινωνικοπολιτιστική</a:t>
            </a:r>
            <a:r>
              <a:rPr lang="el-GR" sz="2400" i="1" dirty="0">
                <a:solidFill>
                  <a:schemeClr val="bg2"/>
                </a:solidFill>
              </a:rPr>
              <a:t> διάσταση(κουλτούρα, εισόδημα)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l-GR" sz="2400" i="1" dirty="0"/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l-GR" sz="2400" i="1" dirty="0"/>
              <a:t>Πνευματική διάσταση(θρησκευτικές πεποιθήσεις)</a:t>
            </a:r>
          </a:p>
          <a:p>
            <a:pPr>
              <a:lnSpc>
                <a:spcPct val="90000"/>
              </a:lnSpc>
            </a:pPr>
            <a:endParaRPr lang="el-GR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476250"/>
            <a:ext cx="7772400" cy="504825"/>
          </a:xfrm>
        </p:spPr>
        <p:txBody>
          <a:bodyPr/>
          <a:lstStyle/>
          <a:p>
            <a:r>
              <a:rPr lang="el-GR" sz="3600" b="0" dirty="0">
                <a:solidFill>
                  <a:schemeClr val="accent1"/>
                </a:solidFill>
              </a:rPr>
              <a:t>Παράγοντες Κινδύνου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95288" y="1268413"/>
            <a:ext cx="8353425" cy="5184775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l-GR" sz="2400" b="1" dirty="0">
                <a:solidFill>
                  <a:schemeClr val="bg2"/>
                </a:solidFill>
              </a:rPr>
              <a:t>Ηλικία (παιδιά σχολικής ηλικίας, εμμηνόπαυση)</a:t>
            </a:r>
          </a:p>
          <a:p>
            <a:pPr algn="just">
              <a:buFont typeface="Wingdings" pitchFamily="2" charset="2"/>
              <a:buChar char="ü"/>
            </a:pPr>
            <a:endParaRPr lang="el-GR" sz="2400" b="1" dirty="0">
              <a:solidFill>
                <a:schemeClr val="bg2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l-GR" sz="2400" b="1" dirty="0">
                <a:solidFill>
                  <a:schemeClr val="bg2"/>
                </a:solidFill>
              </a:rPr>
              <a:t>Γενετικό υπόβαθρο (ιστορικό </a:t>
            </a:r>
            <a:r>
              <a:rPr lang="en-US" sz="2400" b="1" dirty="0">
                <a:solidFill>
                  <a:schemeClr val="bg2"/>
                </a:solidFill>
              </a:rPr>
              <a:t>Ca </a:t>
            </a:r>
            <a:r>
              <a:rPr lang="el-GR" sz="2400" b="1" dirty="0">
                <a:solidFill>
                  <a:schemeClr val="bg2"/>
                </a:solidFill>
              </a:rPr>
              <a:t>ή διαβήτη)</a:t>
            </a:r>
          </a:p>
          <a:p>
            <a:pPr algn="just">
              <a:buFont typeface="Wingdings" pitchFamily="2" charset="2"/>
              <a:buChar char="ü"/>
            </a:pPr>
            <a:endParaRPr lang="el-GR" sz="2400" b="1" dirty="0">
              <a:solidFill>
                <a:schemeClr val="bg2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l-GR" sz="2400" b="1" dirty="0">
                <a:solidFill>
                  <a:schemeClr val="bg2"/>
                </a:solidFill>
              </a:rPr>
              <a:t>Φυσιολογικοί ή φυσικοί (παχυσαρκία)</a:t>
            </a:r>
          </a:p>
          <a:p>
            <a:pPr algn="just">
              <a:buFont typeface="Wingdings" pitchFamily="2" charset="2"/>
              <a:buChar char="ü"/>
            </a:pPr>
            <a:endParaRPr lang="el-GR" sz="2400" b="1" dirty="0">
              <a:solidFill>
                <a:schemeClr val="bg2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l-GR" sz="2400" b="1" dirty="0">
                <a:solidFill>
                  <a:schemeClr val="bg2"/>
                </a:solidFill>
              </a:rPr>
              <a:t>Συνήθειες υγείας (κάπνισμα, υποσιτισμός)</a:t>
            </a:r>
          </a:p>
          <a:p>
            <a:pPr algn="just">
              <a:buFont typeface="Wingdings" pitchFamily="2" charset="2"/>
              <a:buChar char="ü"/>
            </a:pPr>
            <a:endParaRPr lang="el-GR" sz="2400" b="1" dirty="0">
              <a:solidFill>
                <a:schemeClr val="bg2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el-GR" sz="2400" b="1" dirty="0">
                <a:solidFill>
                  <a:schemeClr val="bg2"/>
                </a:solidFill>
              </a:rPr>
              <a:t>Τρόπος ζωής (αυξημένη σεξουαλική δραστηριότητα,</a:t>
            </a:r>
            <a:endParaRPr lang="en-US" sz="2400" b="1" dirty="0">
              <a:solidFill>
                <a:schemeClr val="bg2"/>
              </a:solidFill>
            </a:endParaRPr>
          </a:p>
          <a:p>
            <a:pPr algn="just"/>
            <a:r>
              <a:rPr lang="en-US" sz="2400" b="1" dirty="0">
                <a:solidFill>
                  <a:schemeClr val="bg2"/>
                </a:solidFill>
              </a:rPr>
              <a:t>  </a:t>
            </a:r>
            <a:r>
              <a:rPr lang="el-GR" sz="2400" b="1" dirty="0">
                <a:solidFill>
                  <a:schemeClr val="bg2"/>
                </a:solidFill>
              </a:rPr>
              <a:t> </a:t>
            </a:r>
            <a:r>
              <a:rPr lang="en-US" sz="2400" b="1" dirty="0">
                <a:solidFill>
                  <a:schemeClr val="bg2"/>
                </a:solidFill>
              </a:rPr>
              <a:t>stress)</a:t>
            </a:r>
            <a:endParaRPr lang="el-GR" sz="2400" b="1" dirty="0">
              <a:solidFill>
                <a:schemeClr val="bg2"/>
              </a:solidFill>
            </a:endParaRPr>
          </a:p>
          <a:p>
            <a:pPr algn="just">
              <a:buFont typeface="Wingdings" pitchFamily="2" charset="2"/>
              <a:buChar char="ü"/>
            </a:pPr>
            <a:endParaRPr lang="el-GR" sz="2400" b="1" dirty="0"/>
          </a:p>
          <a:p>
            <a:pPr algn="just">
              <a:buFont typeface="Wingdings" pitchFamily="2" charset="2"/>
              <a:buChar char="ü"/>
            </a:pPr>
            <a:r>
              <a:rPr lang="el-GR" sz="2400" b="1" dirty="0"/>
              <a:t>Περιβάλλον</a:t>
            </a:r>
            <a:r>
              <a:rPr lang="en-US" sz="2400" b="1" dirty="0"/>
              <a:t> (</a:t>
            </a:r>
            <a:r>
              <a:rPr lang="el-GR" sz="2400" b="1" dirty="0"/>
              <a:t>εργασία, χώρος διαβίωσης, υγιεινή)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388" y="277813"/>
            <a:ext cx="8964612" cy="847725"/>
          </a:xfrm>
        </p:spPr>
        <p:txBody>
          <a:bodyPr/>
          <a:lstStyle/>
          <a:p>
            <a:r>
              <a:rPr lang="el-GR" sz="3800" b="0" dirty="0">
                <a:solidFill>
                  <a:srgbClr val="ED4D21"/>
                </a:solidFill>
              </a:rPr>
              <a:t>Υποστηρικτικές Πρακτικές για την Υγεία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r>
              <a:rPr lang="el-GR" dirty="0">
                <a:solidFill>
                  <a:schemeClr val="bg2"/>
                </a:solidFill>
              </a:rPr>
              <a:t>Κανονικός ύπνος, 7-8 ώρες κάθε βράδυ</a:t>
            </a:r>
          </a:p>
          <a:p>
            <a:r>
              <a:rPr lang="el-GR" dirty="0">
                <a:solidFill>
                  <a:schemeClr val="bg2"/>
                </a:solidFill>
              </a:rPr>
              <a:t>Λήψη πρωινού</a:t>
            </a:r>
          </a:p>
          <a:p>
            <a:r>
              <a:rPr lang="el-GR" dirty="0">
                <a:solidFill>
                  <a:schemeClr val="bg2"/>
                </a:solidFill>
              </a:rPr>
              <a:t>Τακτικά και μικρά γεύματα</a:t>
            </a:r>
          </a:p>
          <a:p>
            <a:r>
              <a:rPr lang="el-GR" dirty="0">
                <a:solidFill>
                  <a:schemeClr val="bg2"/>
                </a:solidFill>
              </a:rPr>
              <a:t>Διατήρηση ιδανικού βάρους σώματος</a:t>
            </a:r>
          </a:p>
          <a:p>
            <a:r>
              <a:rPr lang="el-GR" dirty="0">
                <a:solidFill>
                  <a:schemeClr val="bg2"/>
                </a:solidFill>
              </a:rPr>
              <a:t>Μέτρια κατανάλωση αλκοόλ</a:t>
            </a:r>
          </a:p>
          <a:p>
            <a:r>
              <a:rPr lang="el-GR" dirty="0">
                <a:solidFill>
                  <a:schemeClr val="bg2"/>
                </a:solidFill>
              </a:rPr>
              <a:t>Αποφυγή καπνίσματος</a:t>
            </a:r>
          </a:p>
          <a:p>
            <a:r>
              <a:rPr lang="el-GR" dirty="0">
                <a:solidFill>
                  <a:schemeClr val="bg2"/>
                </a:solidFill>
              </a:rPr>
              <a:t>Διατήρηση θετικής ψυχικής υγείας</a:t>
            </a:r>
          </a:p>
          <a:p>
            <a:r>
              <a:rPr lang="el-GR" dirty="0">
                <a:solidFill>
                  <a:schemeClr val="bg2"/>
                </a:solidFill>
              </a:rPr>
              <a:t>Ενίσχυση αυτοαντίληψης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Α. Στα κεντρικά κτήρια του ΤΕΙ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6386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Βρίσκεται η Γραμματεία του Τμήματος που δέχεται τους φοιτητές κάθε Δευτέρα, Τετάρτη και Παρασκευή 11:00-13:00</a:t>
            </a:r>
          </a:p>
          <a:p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Τα εργαστήρια των μαθημάτων Εισαγωγή στη Νοσηλευτική Επιστήμη (1</a:t>
            </a:r>
            <a:r>
              <a:rPr lang="el-GR" baseline="30000" dirty="0">
                <a:solidFill>
                  <a:schemeClr val="accent1">
                    <a:lumMod val="50000"/>
                  </a:schemeClr>
                </a:solidFill>
              </a:rPr>
              <a:t>ος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όροφος) και Φυσιολογία (Ισόγειο) στο κτήριο ΠΡΟΚΑΤ.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0"/>
            <a:ext cx="8569325" cy="1341438"/>
          </a:xfrm>
        </p:spPr>
        <p:txBody>
          <a:bodyPr/>
          <a:lstStyle/>
          <a:p>
            <a:r>
              <a:rPr lang="el-GR" sz="3600" b="0" dirty="0">
                <a:solidFill>
                  <a:schemeClr val="accent1"/>
                </a:solidFill>
              </a:rPr>
              <a:t>Αντιμετώπιση παραγόντων που επηρεάζουν την υγεία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908050"/>
            <a:ext cx="8893175" cy="5689600"/>
          </a:xfrm>
        </p:spPr>
        <p:txBody>
          <a:bodyPr/>
          <a:lstStyle/>
          <a:p>
            <a:pPr marL="609600" indent="-609600" algn="l">
              <a:buFont typeface="Wingdings" pitchFamily="2" charset="2"/>
              <a:buAutoNum type="arabicPeriod"/>
            </a:pPr>
            <a:endParaRPr lang="el-GR" sz="2400" i="1" dirty="0"/>
          </a:p>
          <a:p>
            <a:pPr marL="609600" indent="-609600" algn="l">
              <a:buFont typeface="Wingdings" pitchFamily="2" charset="2"/>
              <a:buAutoNum type="arabicPeriod"/>
            </a:pPr>
            <a:endParaRPr lang="el-GR" sz="2400" i="1" dirty="0"/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el-GR" sz="2400" i="1" dirty="0">
                <a:solidFill>
                  <a:schemeClr val="bg2"/>
                </a:solidFill>
              </a:rPr>
              <a:t>Μείωση των βλαπτικών περιβαλλοντικών παραγόντων και ενίσχυση της προσπάθειας ώστε να ξεπερασθούν</a:t>
            </a:r>
          </a:p>
          <a:p>
            <a:pPr marL="609600" indent="-609600" algn="l">
              <a:buFont typeface="Wingdings" pitchFamily="2" charset="2"/>
              <a:buAutoNum type="arabicPeriod"/>
            </a:pPr>
            <a:endParaRPr lang="el-GR" sz="2400" i="1" dirty="0">
              <a:solidFill>
                <a:schemeClr val="bg2"/>
              </a:solidFill>
            </a:endParaRP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el-GR" sz="2400" i="1" dirty="0">
                <a:solidFill>
                  <a:schemeClr val="bg2"/>
                </a:solidFill>
              </a:rPr>
              <a:t>Ανοχή ή αποδοχή της πραγματικότητας</a:t>
            </a:r>
          </a:p>
          <a:p>
            <a:pPr marL="609600" indent="-609600" algn="l">
              <a:buFont typeface="Wingdings" pitchFamily="2" charset="2"/>
              <a:buAutoNum type="arabicPeriod"/>
            </a:pPr>
            <a:endParaRPr lang="el-GR" sz="2400" i="1" dirty="0">
              <a:solidFill>
                <a:schemeClr val="bg2"/>
              </a:solidFill>
            </a:endParaRP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el-GR" sz="2400" i="1" dirty="0">
                <a:solidFill>
                  <a:schemeClr val="bg2"/>
                </a:solidFill>
              </a:rPr>
              <a:t>Διατήρηση θετικής εικόνας της προσωπικότητας του ατόμου</a:t>
            </a:r>
          </a:p>
          <a:p>
            <a:pPr marL="609600" indent="-609600" algn="l">
              <a:buFont typeface="Wingdings" pitchFamily="2" charset="2"/>
              <a:buAutoNum type="arabicPeriod"/>
            </a:pPr>
            <a:endParaRPr lang="el-GR" sz="2400" i="1" dirty="0">
              <a:solidFill>
                <a:schemeClr val="bg2"/>
              </a:solidFill>
            </a:endParaRP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el-GR" sz="2400" i="1" dirty="0">
                <a:solidFill>
                  <a:schemeClr val="bg2"/>
                </a:solidFill>
              </a:rPr>
              <a:t>Διατήρηση συναισθηματικής ισορροπίας</a:t>
            </a:r>
          </a:p>
          <a:p>
            <a:pPr marL="609600" indent="-609600" algn="l">
              <a:buFont typeface="Wingdings" pitchFamily="2" charset="2"/>
              <a:buAutoNum type="arabicPeriod"/>
            </a:pPr>
            <a:endParaRPr lang="el-GR" sz="2400" i="1" dirty="0">
              <a:solidFill>
                <a:schemeClr val="bg2"/>
              </a:solidFill>
            </a:endParaRPr>
          </a:p>
          <a:p>
            <a:pPr marL="609600" indent="-609600" algn="l">
              <a:buFont typeface="Wingdings" pitchFamily="2" charset="2"/>
              <a:buAutoNum type="arabicPeriod"/>
            </a:pPr>
            <a:r>
              <a:rPr lang="el-GR" sz="2400" i="1" dirty="0">
                <a:solidFill>
                  <a:schemeClr val="bg2"/>
                </a:solidFill>
              </a:rPr>
              <a:t>Διατήρηση ικανοποιητικών κοινωνικών σχέσεων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0"/>
            <a:ext cx="8569325" cy="1341438"/>
          </a:xfrm>
        </p:spPr>
        <p:txBody>
          <a:bodyPr/>
          <a:lstStyle/>
          <a:p>
            <a:r>
              <a:rPr lang="el-GR" sz="3600" b="0" dirty="0">
                <a:solidFill>
                  <a:schemeClr val="accent1"/>
                </a:solidFill>
              </a:rPr>
              <a:t>Αντιμετώπιση παραγόντων που επηρεάζουν την υγεία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908050"/>
            <a:ext cx="8893175" cy="5689600"/>
          </a:xfrm>
        </p:spPr>
        <p:txBody>
          <a:bodyPr/>
          <a:lstStyle/>
          <a:p>
            <a:pPr marL="609600" indent="-609600" algn="l">
              <a:buFont typeface="Wingdings" pitchFamily="2" charset="2"/>
              <a:buAutoNum type="arabicPeriod"/>
            </a:pPr>
            <a:endParaRPr lang="el-GR" i="1"/>
          </a:p>
          <a:p>
            <a:pPr marL="609600" indent="-609600" algn="l">
              <a:buFont typeface="Wingdings" pitchFamily="2" charset="2"/>
              <a:buAutoNum type="arabicPeriod"/>
            </a:pPr>
            <a:endParaRPr lang="el-GR" i="1"/>
          </a:p>
          <a:p>
            <a:pPr marL="609600" indent="-609600" algn="l">
              <a:buFont typeface="Wingdings" pitchFamily="2" charset="2"/>
              <a:buAutoNum type="arabicPeriod"/>
            </a:pPr>
            <a:endParaRPr lang="el-GR" i="1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755650" y="1484313"/>
            <a:ext cx="610235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endParaRPr lang="el-GR" sz="28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r>
              <a:rPr lang="el-GR" sz="2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l-GR" sz="2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Αναζήτηση πληροφοριών</a:t>
            </a: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endParaRPr lang="el-GR" sz="2400" i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endParaRPr lang="el-GR" sz="2400" i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r>
              <a:rPr lang="el-GR" sz="2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Άμεση δράση – ενεργοποίηση</a:t>
            </a: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endParaRPr lang="el-GR" sz="2400" i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endParaRPr lang="el-GR" sz="2400" i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r>
              <a:rPr lang="el-GR" sz="2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Αναστολή κάθε δραστηριότητας</a:t>
            </a: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endParaRPr lang="el-GR" sz="2400" i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endParaRPr lang="el-GR" sz="2400" i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buClr>
                <a:srgbClr val="F6FC0E"/>
              </a:buClr>
              <a:buFontTx/>
              <a:buAutoNum type="arabicPeriod" startAt="6"/>
            </a:pPr>
            <a:r>
              <a:rPr lang="el-GR" sz="2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Αναζήτηση στήριξης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09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r>
              <a:rPr lang="el-GR" sz="3400" b="0">
                <a:solidFill>
                  <a:srgbClr val="ED4D21"/>
                </a:solidFill>
              </a:rPr>
              <a:t>Οξεία ασθένεια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24413" y="1600200"/>
            <a:ext cx="4319587" cy="4525963"/>
          </a:xfrm>
        </p:spPr>
        <p:txBody>
          <a:bodyPr/>
          <a:lstStyle/>
          <a:p>
            <a:endParaRPr lang="el-GR" sz="2800" dirty="0"/>
          </a:p>
          <a:p>
            <a:r>
              <a:rPr lang="el-GR" sz="2800" dirty="0">
                <a:solidFill>
                  <a:schemeClr val="bg2"/>
                </a:solidFill>
              </a:rPr>
              <a:t>Απότομη έναρξη</a:t>
            </a:r>
          </a:p>
          <a:p>
            <a:endParaRPr lang="el-GR" sz="2800" dirty="0">
              <a:solidFill>
                <a:schemeClr val="bg2"/>
              </a:solidFill>
            </a:endParaRPr>
          </a:p>
          <a:p>
            <a:r>
              <a:rPr lang="el-GR" sz="2800" dirty="0">
                <a:solidFill>
                  <a:schemeClr val="bg2"/>
                </a:solidFill>
              </a:rPr>
              <a:t>Σύντομη διάρκεια</a:t>
            </a:r>
          </a:p>
          <a:p>
            <a:endParaRPr lang="el-GR" sz="2800" dirty="0">
              <a:solidFill>
                <a:schemeClr val="bg2"/>
              </a:solidFill>
            </a:endParaRPr>
          </a:p>
          <a:p>
            <a:r>
              <a:rPr lang="el-GR" sz="2800" dirty="0">
                <a:solidFill>
                  <a:schemeClr val="bg2"/>
                </a:solidFill>
              </a:rPr>
              <a:t>Δεν απαιτείται ιατρική παρακολούθηση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 b="0">
                <a:solidFill>
                  <a:srgbClr val="ED4D21"/>
                </a:solidFill>
              </a:rPr>
              <a:t>Πως συμπεριφέρεται ο ασθενής που έχει μια οξεία ασθένεια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l-GR" dirty="0"/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Βίωση συμπτωμάτων</a:t>
            </a:r>
          </a:p>
          <a:p>
            <a:pPr>
              <a:lnSpc>
                <a:spcPct val="90000"/>
              </a:lnSpc>
            </a:pPr>
            <a:endParaRPr lang="el-GR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Υιοθέτηση του ρόλου του ασθενούς</a:t>
            </a:r>
          </a:p>
          <a:p>
            <a:pPr>
              <a:lnSpc>
                <a:spcPct val="90000"/>
              </a:lnSpc>
            </a:pPr>
            <a:endParaRPr lang="el-GR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Υιοθέτηση του εξαρτημένου</a:t>
            </a:r>
          </a:p>
          <a:p>
            <a:pPr>
              <a:lnSpc>
                <a:spcPct val="90000"/>
              </a:lnSpc>
            </a:pPr>
            <a:endParaRPr lang="el-GR" dirty="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Επίτευξη ανάρρωσης και αποκατάστασης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r>
              <a:rPr lang="el-GR" sz="3400" b="0">
                <a:solidFill>
                  <a:srgbClr val="ED4D21"/>
                </a:solidFill>
              </a:rPr>
              <a:t>Χρόνια ασθένεια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06700" y="1600200"/>
            <a:ext cx="6337300" cy="4525963"/>
          </a:xfrm>
        </p:spPr>
        <p:txBody>
          <a:bodyPr/>
          <a:lstStyle/>
          <a:p>
            <a:r>
              <a:rPr lang="el-GR" sz="2800" dirty="0">
                <a:solidFill>
                  <a:schemeClr val="bg2"/>
                </a:solidFill>
              </a:rPr>
              <a:t>Μόνιμη αλλαγή</a:t>
            </a:r>
          </a:p>
          <a:p>
            <a:r>
              <a:rPr lang="el-GR" sz="2800" dirty="0">
                <a:solidFill>
                  <a:schemeClr val="bg2"/>
                </a:solidFill>
              </a:rPr>
              <a:t>Μη αναστρέψιμες αλλαγές </a:t>
            </a:r>
          </a:p>
          <a:p>
            <a:r>
              <a:rPr lang="el-GR" sz="2800" dirty="0">
                <a:solidFill>
                  <a:schemeClr val="bg2"/>
                </a:solidFill>
              </a:rPr>
              <a:t>Ειδική εκπαίδευση του ασθενούς</a:t>
            </a:r>
          </a:p>
          <a:p>
            <a:r>
              <a:rPr lang="el-GR" sz="2800" dirty="0">
                <a:solidFill>
                  <a:schemeClr val="bg2"/>
                </a:solidFill>
              </a:rPr>
              <a:t>Μακρά περίοδο φροντίδας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388" y="277813"/>
            <a:ext cx="8964612" cy="1139825"/>
          </a:xfrm>
        </p:spPr>
        <p:txBody>
          <a:bodyPr/>
          <a:lstStyle/>
          <a:p>
            <a:r>
              <a:rPr lang="el-GR" sz="3000" b="0">
                <a:solidFill>
                  <a:srgbClr val="ED4D21"/>
                </a:solidFill>
              </a:rPr>
              <a:t>Άτομα με χρόνια νοσήματα πρέπει να ικανοποιούν συγκεκριμένες ανάγκες τους, όπως: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l-GR" sz="2800" dirty="0"/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Φυσιολογική ζωή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Τροποποίηση συνηθειών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Θετική αυτοαντίληψη και αίσθημα ελπίδας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Θρήνος για απώλειες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Αποδοχή του χρόνιου νοσήματος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Πιστή εφαρμογή του σχεδίου φροντίδας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Αίσθημα ελέγχου</a:t>
            </a:r>
          </a:p>
          <a:p>
            <a:pPr>
              <a:lnSpc>
                <a:spcPct val="90000"/>
              </a:lnSpc>
            </a:pPr>
            <a:r>
              <a:rPr lang="el-GR" sz="2800" dirty="0">
                <a:solidFill>
                  <a:schemeClr val="bg2"/>
                </a:solidFill>
              </a:rPr>
              <a:t>Προοπτική θανάτου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WordArt 2"/>
          <p:cNvSpPr>
            <a:spLocks noChangeArrowheads="1" noChangeShapeType="1" noTextEdit="1"/>
          </p:cNvSpPr>
          <p:nvPr/>
        </p:nvSpPr>
        <p:spPr bwMode="auto">
          <a:xfrm>
            <a:off x="900113" y="1844675"/>
            <a:ext cx="7129462" cy="2541588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l-GR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Επίπεδα </a:t>
            </a:r>
          </a:p>
          <a:p>
            <a:pPr algn="ctr"/>
            <a:r>
              <a:rPr lang="el-GR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προληπτικής</a:t>
            </a:r>
          </a:p>
          <a:p>
            <a:pPr algn="ctr"/>
            <a:r>
              <a:rPr lang="el-GR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φροντίδας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92100"/>
            <a:ext cx="8229600" cy="1003300"/>
          </a:xfrm>
        </p:spPr>
        <p:txBody>
          <a:bodyPr/>
          <a:lstStyle/>
          <a:p>
            <a:r>
              <a:rPr lang="el-GR" sz="3800" b="0" dirty="0">
                <a:solidFill>
                  <a:srgbClr val="ED4D21"/>
                </a:solidFill>
              </a:rPr>
              <a:t>Πρωτογενής προληπτική φροντίδα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Στόχος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sz="2800" dirty="0">
                <a:solidFill>
                  <a:schemeClr val="bg2"/>
                </a:solidFill>
              </a:rPr>
              <a:t>Προαγωγή της υγείας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sz="2800" dirty="0">
                <a:solidFill>
                  <a:schemeClr val="bg2"/>
                </a:solidFill>
              </a:rPr>
              <a:t>Πρόληψη της ασθένειας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 u="sng" dirty="0">
              <a:solidFill>
                <a:schemeClr val="bg2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l-GR" sz="2800" u="sng" dirty="0">
                <a:solidFill>
                  <a:schemeClr val="bg2"/>
                </a:solidFill>
              </a:rPr>
              <a:t>Πως: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Εμβολιασμοί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Οικογενειακός προγραμματισμός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Στοματική υγιεινή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Αγωγή πρόληψης ατυχημάτων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Ενημέρωση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92100"/>
            <a:ext cx="8229600" cy="1003300"/>
          </a:xfrm>
        </p:spPr>
        <p:txBody>
          <a:bodyPr/>
          <a:lstStyle/>
          <a:p>
            <a:r>
              <a:rPr lang="el-GR" sz="3800" b="0" dirty="0">
                <a:solidFill>
                  <a:srgbClr val="ED4D21"/>
                </a:solidFill>
              </a:rPr>
              <a:t>Δευτερογενής προληπτική φροντίδα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Στόχος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sz="2800" dirty="0">
                <a:solidFill>
                  <a:schemeClr val="bg2"/>
                </a:solidFill>
              </a:rPr>
              <a:t>Διατήρηση της υγείας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sz="2800" dirty="0">
                <a:solidFill>
                  <a:schemeClr val="bg2"/>
                </a:solidFill>
              </a:rPr>
              <a:t>Πρόληψη των επιπλοκών ή αναπηριών</a:t>
            </a:r>
          </a:p>
          <a:p>
            <a:pPr marL="609600" indent="-609600">
              <a:buFont typeface="Wingdings" pitchFamily="2" charset="2"/>
              <a:buNone/>
            </a:pPr>
            <a:endParaRPr lang="en-US" sz="2800" u="sng" dirty="0">
              <a:solidFill>
                <a:schemeClr val="bg2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l-GR" sz="2800" u="sng" dirty="0">
                <a:solidFill>
                  <a:schemeClr val="bg2"/>
                </a:solidFill>
              </a:rPr>
              <a:t>Πως: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Φροντίδα δέρματος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Χορήγηση φαρμάκων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Ασκήσεις κάτω άκρων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Διδασκαλία αυτοεξέτασης μαστών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Οδοντιατρικός έλεγχος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 b="0">
                <a:solidFill>
                  <a:srgbClr val="ED4D21"/>
                </a:solidFill>
              </a:rPr>
              <a:t>Τριτογενής προληπτική φροντίδα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00200"/>
            <a:ext cx="8785225" cy="492442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Στόχος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sz="2800" dirty="0">
                <a:solidFill>
                  <a:schemeClr val="bg2"/>
                </a:solidFill>
              </a:rPr>
              <a:t>Παροχή βοήθειας για την αποκατάσταση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sz="2800" dirty="0">
                <a:solidFill>
                  <a:schemeClr val="bg2"/>
                </a:solidFill>
              </a:rPr>
              <a:t>Επαναφορά στο μέγιστο επίπεδο λειτουργικότητας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u="sng" dirty="0">
                <a:solidFill>
                  <a:schemeClr val="bg2"/>
                </a:solidFill>
              </a:rPr>
              <a:t>Πως: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Διδασκαλία ασθενούς με διαβήτη σχετικά με τις</a:t>
            </a:r>
            <a:endParaRPr lang="en-US" sz="2800" dirty="0">
              <a:solidFill>
                <a:schemeClr val="bg2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επιπλοκές της νόσου</a:t>
            </a: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Παραπομπή σε υποστηρικτικό δίκτυο γυναίκας η οποία</a:t>
            </a:r>
            <a:endParaRPr lang="en-US" sz="2800" dirty="0">
              <a:solidFill>
                <a:schemeClr val="bg2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l-GR" sz="2800" dirty="0">
                <a:solidFill>
                  <a:schemeClr val="bg2"/>
                </a:solidFill>
              </a:rPr>
              <a:t>έχει υποβληθεί σε μαστεκτομή λόγω </a:t>
            </a:r>
            <a:r>
              <a:rPr lang="en-US" sz="2800" dirty="0">
                <a:solidFill>
                  <a:schemeClr val="bg2"/>
                </a:solidFill>
              </a:rPr>
              <a:t>Ca</a:t>
            </a:r>
            <a:endParaRPr lang="el-GR" sz="2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4000" dirty="0">
                <a:solidFill>
                  <a:schemeClr val="accent1"/>
                </a:solidFill>
              </a:rPr>
              <a:t>Β΄ </a:t>
            </a:r>
            <a:r>
              <a:rPr lang="el-GR" sz="4000" dirty="0" err="1">
                <a:solidFill>
                  <a:schemeClr val="accent1"/>
                </a:solidFill>
              </a:rPr>
              <a:t>Μητροδώρου</a:t>
            </a:r>
            <a:r>
              <a:rPr lang="el-GR" sz="4000" dirty="0">
                <a:solidFill>
                  <a:schemeClr val="accent1"/>
                </a:solidFill>
              </a:rPr>
              <a:t> 24, Κτήριο ΕΡΓΑΣ 4</a:t>
            </a:r>
            <a:r>
              <a:rPr lang="el-GR" sz="4000" baseline="30000" dirty="0">
                <a:solidFill>
                  <a:schemeClr val="accent1"/>
                </a:solidFill>
              </a:rPr>
              <a:t>ος</a:t>
            </a:r>
            <a:r>
              <a:rPr lang="el-GR" sz="4000" dirty="0">
                <a:solidFill>
                  <a:schemeClr val="accent1"/>
                </a:solidFill>
              </a:rPr>
              <a:t> όροφος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17410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chemeClr val="bg2"/>
                </a:solidFill>
              </a:rPr>
              <a:t>Θα παρακολουθείτε τα θεωρητικά σας μαθήματα. 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Στην κεντρική σελίδα του ΤΕΙ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8434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>
                <a:hlinkClick r:id="rId3"/>
              </a:rPr>
              <a:t>www.teiath.gr</a:t>
            </a:r>
            <a:endParaRPr lang="en-US" dirty="0"/>
          </a:p>
          <a:p>
            <a:r>
              <a:rPr lang="el-GR" dirty="0">
                <a:solidFill>
                  <a:schemeClr val="bg2"/>
                </a:solidFill>
              </a:rPr>
              <a:t>ΣΧΟΛΕΣ ΤΜΗΜΑΤΑ</a:t>
            </a:r>
          </a:p>
          <a:p>
            <a:r>
              <a:rPr lang="el-GR" dirty="0">
                <a:solidFill>
                  <a:schemeClr val="bg2"/>
                </a:solidFill>
              </a:rPr>
              <a:t>ΣΧΟΛΗ ΕΠΑΓΓΕΛΜΑΤΩΝ ΥΓΕΙΑΣ ΚΑΙ ΠΡΟΝΟΙΑΣ</a:t>
            </a:r>
          </a:p>
          <a:p>
            <a:r>
              <a:rPr lang="el-GR" dirty="0">
                <a:solidFill>
                  <a:schemeClr val="bg2"/>
                </a:solidFill>
              </a:rPr>
              <a:t>ΤΜΗΜΑ </a:t>
            </a:r>
            <a:r>
              <a:rPr lang="el-GR" dirty="0" smtClean="0">
                <a:solidFill>
                  <a:schemeClr val="bg2"/>
                </a:solidFill>
              </a:rPr>
              <a:t>ΝΟΣΗΛΕΥΤΙΚΗΣ, </a:t>
            </a:r>
            <a:r>
              <a:rPr lang="el-GR" dirty="0">
                <a:solidFill>
                  <a:schemeClr val="bg2"/>
                </a:solidFill>
              </a:rPr>
              <a:t>βρίσκεστε στην κεντρική ιστοσελίδα του Τμήματος. 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Εκεί βρίσκετε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l-GR" dirty="0">
                <a:solidFill>
                  <a:schemeClr val="bg2"/>
                </a:solidFill>
              </a:rPr>
              <a:t>Πληροφορίες για το προσωπικό, την οργάνωση και διοίκηση του Τμήματος, τις προϋποθέσεις εισαγωγής, την οργάνωση διδασκαλίας, το περιεχόμενο σπουδών, την οργάνωση διδασκαλίας, τα προγράμματα σπουδών, την </a:t>
            </a:r>
            <a:r>
              <a:rPr lang="el-GR" b="1" dirty="0">
                <a:solidFill>
                  <a:schemeClr val="bg2"/>
                </a:solidFill>
              </a:rPr>
              <a:t>ηλεκτρονική εκπαίδευση</a:t>
            </a:r>
            <a:r>
              <a:rPr lang="el-GR" dirty="0">
                <a:solidFill>
                  <a:schemeClr val="bg2"/>
                </a:solidFill>
              </a:rPr>
              <a:t>, τις ερευνητικές δραστηριότητες τα Ευρωπαϊκά και διεθνή προγράμματα, το </a:t>
            </a:r>
            <a:r>
              <a:rPr lang="el-GR" b="1" dirty="0">
                <a:solidFill>
                  <a:schemeClr val="bg2"/>
                </a:solidFill>
              </a:rPr>
              <a:t>ωρολόγιο πρόγραμμα</a:t>
            </a:r>
            <a:r>
              <a:rPr lang="el-GR" dirty="0">
                <a:solidFill>
                  <a:schemeClr val="bg2"/>
                </a:solidFill>
              </a:rPr>
              <a:t>, τις </a:t>
            </a:r>
            <a:r>
              <a:rPr lang="el-GR" b="1" dirty="0">
                <a:solidFill>
                  <a:schemeClr val="bg2"/>
                </a:solidFill>
              </a:rPr>
              <a:t>ανακοινώσεις</a:t>
            </a:r>
            <a:r>
              <a:rPr lang="el-GR" dirty="0">
                <a:solidFill>
                  <a:schemeClr val="bg2"/>
                </a:solidFill>
              </a:rPr>
              <a:t>, τις χρήσιμες πληροφορίες, τα </a:t>
            </a:r>
            <a:r>
              <a:rPr lang="en-US" dirty="0">
                <a:solidFill>
                  <a:schemeClr val="bg2"/>
                </a:solidFill>
              </a:rPr>
              <a:t>links</a:t>
            </a:r>
            <a:r>
              <a:rPr lang="el-GR" dirty="0">
                <a:solidFill>
                  <a:schemeClr val="bg2"/>
                </a:solidFill>
              </a:rPr>
              <a:t>.</a:t>
            </a:r>
            <a:r>
              <a:rPr lang="en-US" dirty="0">
                <a:solidFill>
                  <a:schemeClr val="bg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Ανακοινώσεις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0482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l-GR" dirty="0">
                <a:solidFill>
                  <a:schemeClr val="bg2"/>
                </a:solidFill>
              </a:rPr>
              <a:t>Σας ενδιαφέρουν οι γενικές ανακοινώσεις </a:t>
            </a:r>
            <a:r>
              <a:rPr lang="el-GR" dirty="0" smtClean="0">
                <a:solidFill>
                  <a:schemeClr val="bg2"/>
                </a:solidFill>
              </a:rPr>
              <a:t>καθώς </a:t>
            </a:r>
            <a:r>
              <a:rPr lang="el-GR" dirty="0">
                <a:solidFill>
                  <a:schemeClr val="bg2"/>
                </a:solidFill>
              </a:rPr>
              <a:t>και οι ανακοινώσεις της γραμματείας.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4000" dirty="0">
                <a:solidFill>
                  <a:schemeClr val="accent1"/>
                </a:solidFill>
              </a:rPr>
              <a:t>Τα μαθήματα είναι θεωρητικά, και μεικτά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l-GR" sz="2500" dirty="0">
                <a:solidFill>
                  <a:schemeClr val="bg2"/>
                </a:solidFill>
              </a:rPr>
              <a:t>Θεωρητικό είναι ένα μάθημα που έχει μόνο θεωρία. Η παρακολούθηση του απαιτεί να δοθούν προαγωγικές εξετάσεις στο τέλος του εξαμήνου και να πάρει ο φοιτητής 5 σαν βάση για να το περάσει (Η βαθμολογία κυμαίνεται από 0-10 με βάση το 5)</a:t>
            </a:r>
          </a:p>
          <a:p>
            <a:pPr>
              <a:lnSpc>
                <a:spcPct val="80000"/>
              </a:lnSpc>
            </a:pPr>
            <a:r>
              <a:rPr lang="el-GR" sz="2500" dirty="0">
                <a:solidFill>
                  <a:schemeClr val="bg2"/>
                </a:solidFill>
              </a:rPr>
              <a:t>Μεικτό είναι ένα μάθημα που περιλαμβάνει θεωρητικό σκέλος και εργαστηριακό σκέλος</a:t>
            </a:r>
          </a:p>
          <a:p>
            <a:pPr>
              <a:lnSpc>
                <a:spcPct val="80000"/>
              </a:lnSpc>
            </a:pPr>
            <a:r>
              <a:rPr lang="el-GR" sz="2500" dirty="0">
                <a:solidFill>
                  <a:schemeClr val="bg2"/>
                </a:solidFill>
              </a:rPr>
              <a:t>Για να περάσει ο φοιτητής το μάθημα στο τέλος του εξαμήνου πρέπει να εξασφαλίσει βαθμό </a:t>
            </a:r>
            <a:r>
              <a:rPr lang="el-GR" sz="2500" b="1" dirty="0">
                <a:solidFill>
                  <a:schemeClr val="bg2"/>
                </a:solidFill>
              </a:rPr>
              <a:t>προαγωγικό</a:t>
            </a:r>
            <a:r>
              <a:rPr lang="el-GR" sz="2500" dirty="0">
                <a:solidFill>
                  <a:schemeClr val="bg2"/>
                </a:solidFill>
              </a:rPr>
              <a:t> </a:t>
            </a:r>
            <a:r>
              <a:rPr lang="el-GR" sz="2500" b="1" dirty="0">
                <a:solidFill>
                  <a:schemeClr val="bg2"/>
                </a:solidFill>
              </a:rPr>
              <a:t>και στα 2 σκέλη του μαθήματος </a:t>
            </a:r>
            <a:r>
              <a:rPr lang="el-GR" sz="2500" dirty="0">
                <a:solidFill>
                  <a:schemeClr val="bg2"/>
                </a:solidFill>
              </a:rPr>
              <a:t>(παράδειγμα Εισαγωγή στη Νοσηλευτική επιστήμη Θεωρία 5 και εργαστήριο 5 σύνολο 10 διά δυο 5. Αλλά Θ 6 και Ε4 δεν περνά το μάθημα.</a:t>
            </a:r>
            <a:endParaRPr lang="en-US" sz="25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1"/>
                </a:solidFill>
              </a:rPr>
              <a:t>Παρακολούθηση μαθημάτων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l-GR" sz="3000" dirty="0">
                <a:solidFill>
                  <a:schemeClr val="bg2"/>
                </a:solidFill>
              </a:rPr>
              <a:t>Το εξάμηνο διαρκεί 13 εβδομάδες.</a:t>
            </a:r>
          </a:p>
          <a:p>
            <a:r>
              <a:rPr lang="el-GR" sz="3000" dirty="0">
                <a:solidFill>
                  <a:schemeClr val="bg2"/>
                </a:solidFill>
              </a:rPr>
              <a:t> Στα </a:t>
            </a:r>
            <a:r>
              <a:rPr lang="el-GR" sz="3000" b="1" dirty="0">
                <a:solidFill>
                  <a:schemeClr val="bg2"/>
                </a:solidFill>
              </a:rPr>
              <a:t>εργαστηριακά</a:t>
            </a:r>
            <a:r>
              <a:rPr lang="el-GR" sz="3000" dirty="0">
                <a:solidFill>
                  <a:schemeClr val="bg2"/>
                </a:solidFill>
              </a:rPr>
              <a:t> μαθήματα η παρακολούθηση είναι </a:t>
            </a:r>
            <a:r>
              <a:rPr lang="el-GR" sz="3000" b="1" dirty="0">
                <a:solidFill>
                  <a:schemeClr val="bg2"/>
                </a:solidFill>
              </a:rPr>
              <a:t>υποχρεωτική</a:t>
            </a:r>
            <a:r>
              <a:rPr lang="el-GR" sz="3000" dirty="0">
                <a:solidFill>
                  <a:schemeClr val="bg2"/>
                </a:solidFill>
              </a:rPr>
              <a:t> (δικαίωμα απουσιών υπάρχει στο 20% των μαθημάτων που πραγματοποιήθηκαν) Αυτό σημαίνει ότι δεν μπορούμε να γνωρίζουμε από πριν το ποσοστό των απουσιών που δικαιολογούνται. Οι απουσίες δεν δικαιολογούνται ούτε με ιατρική βεβαίωση από Νοσοκομείο.</a:t>
            </a:r>
          </a:p>
          <a:p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Ωκεανός">
  <a:themeElements>
    <a:clrScheme name="Ωκεανός 8">
      <a:dk1>
        <a:srgbClr val="000000"/>
      </a:dk1>
      <a:lt1>
        <a:srgbClr val="FFFFFF"/>
      </a:lt1>
      <a:dk2>
        <a:srgbClr val="FFBA2F"/>
      </a:dk2>
      <a:lt2>
        <a:srgbClr val="A50021"/>
      </a:lt2>
      <a:accent1>
        <a:srgbClr val="FF6600"/>
      </a:accent1>
      <a:accent2>
        <a:srgbClr val="CC6600"/>
      </a:accent2>
      <a:accent3>
        <a:srgbClr val="FFD9AD"/>
      </a:accent3>
      <a:accent4>
        <a:srgbClr val="DADADA"/>
      </a:accent4>
      <a:accent5>
        <a:srgbClr val="FFB8AA"/>
      </a:accent5>
      <a:accent6>
        <a:srgbClr val="B95C00"/>
      </a:accent6>
      <a:hlink>
        <a:srgbClr val="663300"/>
      </a:hlink>
      <a:folHlink>
        <a:srgbClr val="CC9900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Ωκεανός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Ωκεανός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1323</Words>
  <Application>Microsoft Office PowerPoint</Application>
  <PresentationFormat>Προβολή στην οθόνη (4:3)</PresentationFormat>
  <Paragraphs>296</Paragraphs>
  <Slides>39</Slides>
  <Notes>39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0" baseType="lpstr">
      <vt:lpstr>Ωκεανός</vt:lpstr>
      <vt:lpstr>ΕΙΣΑΓΩΓΗ ΣΤΗ ΝΟΣΗΛΕΥΤΙΚΗ ΕΠΙΣΤΗΜΗ</vt:lpstr>
      <vt:lpstr>Καλοσώρισμα</vt:lpstr>
      <vt:lpstr>Α. Στα κεντρικά κτήρια του ΤΕΙ</vt:lpstr>
      <vt:lpstr>Β΄ Μητροδώρου 24, Κτήριο ΕΡΓΑΣ 4ος όροφος</vt:lpstr>
      <vt:lpstr>Στην κεντρική σελίδα του ΤΕΙ</vt:lpstr>
      <vt:lpstr>Εκεί βρίσκετε</vt:lpstr>
      <vt:lpstr>Ανακοινώσεις</vt:lpstr>
      <vt:lpstr>Τα μαθήματα είναι θεωρητικά, και μεικτά</vt:lpstr>
      <vt:lpstr>Παρακολούθηση μαθημάτων</vt:lpstr>
      <vt:lpstr>ΠΡΟΑΠΑΙΤΟΥΜΕΝΑ  ΚΑΙ ΕΞΑΡΤΩΜΕΝΑ ΜΑΘΗΜΑΤΑ</vt:lpstr>
      <vt:lpstr>ΕΙΣΑΓΩΓΗ ΣΤΗ ΝΟΣΗΛΕΥΤΙΚΗ ΕΠΙΣΤΗΜΗ</vt:lpstr>
      <vt:lpstr>Διαφάνεια 12</vt:lpstr>
      <vt:lpstr>Τι περιλαμβάνει η διδακτική ενότητα:</vt:lpstr>
      <vt:lpstr>Τι περιλαμβάνει η διδακτική ενότητα:</vt:lpstr>
      <vt:lpstr>Πρωταρχικός ρόλος του Νοσηλευτή</vt:lpstr>
      <vt:lpstr>Ερωτήματα που αφορούν την Υγεία</vt:lpstr>
      <vt:lpstr>Υγεία</vt:lpstr>
      <vt:lpstr>Ευεξία</vt:lpstr>
      <vt:lpstr>Διαστάσεις ατόμου</vt:lpstr>
      <vt:lpstr>Νόσος</vt:lpstr>
      <vt:lpstr>Ασθένεια</vt:lpstr>
      <vt:lpstr>Πρότυπα Υγείας και Ασθένειας</vt:lpstr>
      <vt:lpstr>Πρότυπο Συνεχές Υγείας – Ασθένειας</vt:lpstr>
      <vt:lpstr>Πρότυπο Υψηλού Επιπέδου Ευεξίας Halbert Dunn</vt:lpstr>
      <vt:lpstr>Πρότυπο Αιτίου – Ξενιστή – Περιβάλλοντος</vt:lpstr>
      <vt:lpstr>Πρότυπο Πεποιθήσεων για την Υγεία</vt:lpstr>
      <vt:lpstr>Παράγοντες που επηρεάζουν την κατάσταση υγείας-ασθένειας</vt:lpstr>
      <vt:lpstr>Παράγοντες Κινδύνου</vt:lpstr>
      <vt:lpstr>Υποστηρικτικές Πρακτικές για την Υγεία</vt:lpstr>
      <vt:lpstr>Αντιμετώπιση παραγόντων που επηρεάζουν την υγεία</vt:lpstr>
      <vt:lpstr>Αντιμετώπιση παραγόντων που επηρεάζουν την υγεία</vt:lpstr>
      <vt:lpstr>Οξεία ασθένεια</vt:lpstr>
      <vt:lpstr>Πως συμπεριφέρεται ο ασθενής που έχει μια οξεία ασθένεια</vt:lpstr>
      <vt:lpstr>Χρόνια ασθένεια</vt:lpstr>
      <vt:lpstr>Άτομα με χρόνια νοσήματα πρέπει να ικανοποιούν συγκεκριμένες ανάγκες τους, όπως:</vt:lpstr>
      <vt:lpstr>Διαφάνεια 36</vt:lpstr>
      <vt:lpstr>Πρωτογενής προληπτική φροντίδα</vt:lpstr>
      <vt:lpstr>Δευτερογενής προληπτική φροντίδα</vt:lpstr>
      <vt:lpstr>Τριτογενής προληπτική φροντίδα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ΕΙΣΑΓΩΓΙΚΟ ΜΑΘΗΜΑ</dc:title>
  <dc:creator>user</dc:creator>
  <cp:lastModifiedBy>zettz</cp:lastModifiedBy>
  <cp:revision>15</cp:revision>
  <dcterms:created xsi:type="dcterms:W3CDTF">2010-07-21T19:26:56Z</dcterms:created>
  <dcterms:modified xsi:type="dcterms:W3CDTF">2014-10-12T20:14:36Z</dcterms:modified>
</cp:coreProperties>
</file>