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20196A56-5B0E-4BDC-8113-9ED1609B97C4}" type="datetimeFigureOut">
              <a:rPr lang="el-GR" smtClean="0"/>
              <a:pPr/>
              <a:t>7/2/2015</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E144621D-CE34-46F5-945A-196B414D25C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0196A56-5B0E-4BDC-8113-9ED1609B97C4}" type="datetimeFigureOut">
              <a:rPr lang="el-GR" smtClean="0"/>
              <a:pPr/>
              <a:t>7/2/2015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144621D-CE34-46F5-945A-196B414D25C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0196A56-5B0E-4BDC-8113-9ED1609B97C4}" type="datetimeFigureOut">
              <a:rPr lang="el-GR" smtClean="0"/>
              <a:pPr/>
              <a:t>7/2/2015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144621D-CE34-46F5-945A-196B414D25C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0196A56-5B0E-4BDC-8113-9ED1609B97C4}" type="datetimeFigureOut">
              <a:rPr lang="el-GR" smtClean="0"/>
              <a:pPr/>
              <a:t>7/2/2015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144621D-CE34-46F5-945A-196B414D25CB}"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0196A56-5B0E-4BDC-8113-9ED1609B97C4}" type="datetimeFigureOut">
              <a:rPr lang="el-GR" smtClean="0"/>
              <a:pPr/>
              <a:t>7/2/2015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144621D-CE34-46F5-945A-196B414D25CB}"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0196A56-5B0E-4BDC-8113-9ED1609B97C4}" type="datetimeFigureOut">
              <a:rPr lang="el-GR" smtClean="0"/>
              <a:pPr/>
              <a:t>7/2/2015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E144621D-CE34-46F5-945A-196B414D25CB}"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0196A56-5B0E-4BDC-8113-9ED1609B97C4}" type="datetimeFigureOut">
              <a:rPr lang="el-GR" smtClean="0"/>
              <a:pPr/>
              <a:t>7/2/2015</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E144621D-CE34-46F5-945A-196B414D25CB}"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20196A56-5B0E-4BDC-8113-9ED1609B97C4}" type="datetimeFigureOut">
              <a:rPr lang="el-GR" smtClean="0"/>
              <a:pPr/>
              <a:t>7/2/2015</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E144621D-CE34-46F5-945A-196B414D25CB}"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20196A56-5B0E-4BDC-8113-9ED1609B97C4}" type="datetimeFigureOut">
              <a:rPr lang="el-GR" smtClean="0"/>
              <a:pPr/>
              <a:t>7/2/2015</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E144621D-CE34-46F5-945A-196B414D25C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20196A56-5B0E-4BDC-8113-9ED1609B97C4}" type="datetimeFigureOut">
              <a:rPr lang="el-GR" smtClean="0"/>
              <a:pPr/>
              <a:t>7/2/2015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E144621D-CE34-46F5-945A-196B414D25CB}"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20196A56-5B0E-4BDC-8113-9ED1609B97C4}" type="datetimeFigureOut">
              <a:rPr lang="el-GR" smtClean="0"/>
              <a:pPr/>
              <a:t>7/2/2015</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E144621D-CE34-46F5-945A-196B414D25CB}"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0196A56-5B0E-4BDC-8113-9ED1609B97C4}" type="datetimeFigureOut">
              <a:rPr lang="el-GR" smtClean="0"/>
              <a:pPr/>
              <a:t>7/2/2015</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144621D-CE34-46F5-945A-196B414D25C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b="1" dirty="0"/>
              <a:t>Εργονομία.</a:t>
            </a:r>
            <a:r>
              <a:rPr lang="el-GR" dirty="0"/>
              <a:t> </a:t>
            </a:r>
            <a:r>
              <a:rPr lang="el-GR" b="1" dirty="0" err="1"/>
              <a:t>Μυοσκελετικές</a:t>
            </a:r>
            <a:r>
              <a:rPr lang="el-GR" b="1" dirty="0"/>
              <a:t> Διαταραχές - Τεχνικές χειρισμού ασθενών</a:t>
            </a:r>
            <a:r>
              <a:rPr lang="el-GR" dirty="0"/>
              <a:t/>
            </a:r>
            <a:br>
              <a:rPr lang="el-GR" dirty="0"/>
            </a:br>
            <a:r>
              <a:rPr lang="el-GR" dirty="0"/>
              <a:t/>
            </a:r>
            <a:br>
              <a:rPr lang="el-GR" dirty="0"/>
            </a:b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8229600" cy="5976664"/>
          </a:xfrm>
        </p:spPr>
        <p:txBody>
          <a:bodyPr>
            <a:normAutofit fontScale="70000" lnSpcReduction="20000"/>
          </a:bodyPr>
          <a:lstStyle/>
          <a:p>
            <a:r>
              <a:rPr lang="el-GR" dirty="0"/>
              <a:t>Οι κανονισμοί αυτοί προήλθαν από την οδηγία 89/656/ΕΟΚ του Συμβουλίου της 30</a:t>
            </a:r>
            <a:r>
              <a:rPr lang="el-GR" baseline="30000" dirty="0"/>
              <a:t>ης</a:t>
            </a:r>
            <a:r>
              <a:rPr lang="el-GR" dirty="0"/>
              <a:t> Νοεμβρίου 1989 σχετικά με τις ελάχιστες προδιαγραφές ασφάλειας και υγείας για τη χρήση από τους εργαζόμενους εξοπλισμών ατομικής προστασίας κατά την εργασία.  Καθορίζουν τις ελάχιστες προδιαγραφές ασφάλειας και υγείας για τη χρησιμοποίηση εξοπλισμού ατομικής προστασίας από τους εργαζόμενους. Η χρήση εξοπλισμών ατομικής προστασίας απαιτείται όταν οι κίνδυνοι δεν είναι δυνατό να αποφευχθούν ή να περιοριστούν επαρκώς με τεχνητά μέσα, μεθόδους ή διαδικασίες οργάνωσης της εργασίας. Οι εξοπλισμοί πρέπει να είναι κατάλληλοι για την προστασία των εργαζομένων από τους κινδύνους που παρουσιάζονται χωρίς να δημιουργούν επιπρόσθετους κινδύνους και πρέπει να παρέχονται δωρεάν από τους εργοδότες. Ο εργοδότης ενημερώνει, εκπαιδεύει και διαβουλεύεται με τους εργαζόμενους για τα θέματα που αφορούν τους εξοπλισμούς ατομικής προστασίας. Επίσης τίθενται υποχρεώσεις στους κατασκευαστές, εισαγωγείς και προμηθευτές για να κατασκευάζουν και να διαθέτουν τους εξοπλισμούς ατομικής προστασίας σύμφωνα με τους κανονισμούς ασφάλειας και υγείας και να χορηγούν οδηγίες χρήσης και στην Ελληνική γλώσσα. </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62500" lnSpcReduction="20000"/>
          </a:bodyPr>
          <a:lstStyle/>
          <a:p>
            <a:r>
              <a:rPr lang="el-GR" dirty="0" smtClean="0"/>
              <a:t>Οι </a:t>
            </a:r>
            <a:r>
              <a:rPr lang="el-GR" dirty="0"/>
              <a:t>κανονισμοί αυτοί προήλθαν από την οδηγία 90/269/ΕΟΚ του Συμβουλίου της 29</a:t>
            </a:r>
            <a:r>
              <a:rPr lang="el-GR" baseline="30000" dirty="0"/>
              <a:t>ης</a:t>
            </a:r>
            <a:r>
              <a:rPr lang="el-GR" dirty="0"/>
              <a:t> Μαΐου 1990 σχετικά με τις ελάχιστες απαιτήσεις ασφάλειας και υγείας κατά την χειρωνακτική διακίνηση φορτίων που συνεπάγεται κινδύνους ιδίως για τη ράχη και την οσφυϊκή χώρα των εργαζομένων. Σύμφωνα με τους πιο πάνω Κανονισμούς ως  χειρωνακτική διακίνηση φορτίων νοείται κάθε μετατόπιση ή στήριξη φορτίου, από ένα ή περισσότερους εργαζόμενους, όπως η ανύψωση, ή απόθεση, ή ώθηση, ή έλξη ή η μετακίνηση βάρους, η οποία, λόγω των χαρακτηριστικών της ή εξαιτίας δυσμενών εργονομικών συνθηκών, παρουσιάζει κινδύνους για τους εργαζόμενους. Ο εργοδότης πρέπει να λαμβάνει τα κατάλληλα μέτρα ή να χρησιμοποιεί τα κατάλληλα μέσα και ιδίως τους κατάλληλους μηχανικούς εξοπλισμούς, προκειμένου να αποφεύγεται η ανάγκη  χειρωνακτικής διακίνησης φορτίων από τους εργαζομένους. Όταν δεν μπορεί να αποφευχθεί αυτό ο εργοδότης πρέπει να λαμβάνει τα κατάλληλα οργανωτικά μέτρα, να χρησιμοποιεί τα κατάλληλα μέσα ή να παρέχει στους εργαζόμενους τα μέσα αυτά ώστε να μειώνεται ο κίνδυνος. Για επίτευξη του πιο πάνω στόχου ο εργοδότης πρέπει να οργανώνει τις θέσεις εργασίας, να αξιολογεί τους κινδύνους και να μεριμνά για την αποφυγή ή την μείωση των κινδύνων που δεν μπορούν να αποφευχθούν. </a:t>
            </a:r>
          </a:p>
          <a:p>
            <a:endParaRPr lang="el-GR" dirty="0"/>
          </a:p>
        </p:txBody>
      </p:sp>
      <p:sp>
        <p:nvSpPr>
          <p:cNvPr id="2" name="1 - Τίτλος"/>
          <p:cNvSpPr>
            <a:spLocks noGrp="1"/>
          </p:cNvSpPr>
          <p:nvPr>
            <p:ph type="title"/>
          </p:nvPr>
        </p:nvSpPr>
        <p:spPr/>
        <p:txBody>
          <a:bodyPr>
            <a:normAutofit fontScale="90000"/>
          </a:bodyPr>
          <a:lstStyle/>
          <a:p>
            <a:r>
              <a:rPr lang="el-GR" sz="2800" dirty="0" smtClean="0"/>
              <a:t>Οι περί Ασφάλειας και Υγείας στην Εργασία (Χειρωνακτική Διακίνηση Φορτίων) Κανονισμοί του 2001 (Κ.Δ.Π. 267/2001). </a:t>
            </a:r>
            <a:br>
              <a:rPr lang="el-GR" sz="2800" dirty="0" smtClean="0"/>
            </a:br>
            <a:endParaRPr lang="el-G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85000" lnSpcReduction="20000"/>
          </a:bodyPr>
          <a:lstStyle/>
          <a:p>
            <a:r>
              <a:rPr lang="el-GR" dirty="0" smtClean="0"/>
              <a:t>Εφαρμογή </a:t>
            </a:r>
            <a:r>
              <a:rPr lang="el-GR" dirty="0"/>
              <a:t>μέτρων για την προώθηση της βελτίωσης της ασφάλειας και της υγείας των εργαζομένων κατά την εργασία. Επιβάλλουν υποχρεώσεις στους εργοδότες για την εκτίμηση του κινδύνου και την εφαρμογή συστήματος διαχείρισης των κινδύνων. Επιβάλλουν επίσης στους εργοδότες την υποχρέωση για εγκαθίδρυση και λειτουργία υπηρεσιών προστασίας και πρόληψης, την ανάγκη εφαρμογής μέτρων πυρασφάλειας, εκκένωσης των χώρων εργασίας, ενημέρωσης των εργαζομένων τους καθώς και την υποχρέωση διαβούλευσης με αυτούς. Επιβάλλουν επίσης υποχρεώσεις στους εργαζομένους σε θέματα ασφάλειας και υγείας και διατάξεις για την επίβλεψη της υγείας τους.</a:t>
            </a:r>
          </a:p>
          <a:p>
            <a:endParaRPr lang="el-GR" dirty="0"/>
          </a:p>
        </p:txBody>
      </p:sp>
      <p:sp>
        <p:nvSpPr>
          <p:cNvPr id="2" name="1 - Τίτλος"/>
          <p:cNvSpPr>
            <a:spLocks noGrp="1"/>
          </p:cNvSpPr>
          <p:nvPr>
            <p:ph type="title"/>
          </p:nvPr>
        </p:nvSpPr>
        <p:spPr/>
        <p:txBody>
          <a:bodyPr>
            <a:normAutofit fontScale="90000"/>
          </a:bodyPr>
          <a:lstStyle/>
          <a:p>
            <a:r>
              <a:rPr lang="el-GR" sz="2800" dirty="0" smtClean="0"/>
              <a:t>Οι περί Διαχείρισης Θεμάτων Ασφάλειας και Υγείας στην Εργασία Κανονισμοί του 2002 (Κ.Δ.Π. 173/2002). </a:t>
            </a:r>
            <a:br>
              <a:rPr lang="el-GR" sz="2800" dirty="0" smtClean="0"/>
            </a:br>
            <a:endParaRPr lang="el-G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0000" lnSpcReduction="20000"/>
          </a:bodyPr>
          <a:lstStyle/>
          <a:p>
            <a:r>
              <a:rPr lang="el-GR" dirty="0" smtClean="0"/>
              <a:t>Σύμφωνα </a:t>
            </a:r>
            <a:r>
              <a:rPr lang="el-GR" dirty="0"/>
              <a:t>με αυτό το ΠΔ, απαιτείται από τους εργοδότες να δίνουν τα ακριβή χαρακτηριστικά του εξοπλισμού των ηλεκτρονικών υπολογιστών που χρησιμοποιούνται από τους εργαζόμενους και να περιορίζουν τους κινδύνους. Μερικά από τα βασικά σημεία είναι:</a:t>
            </a:r>
          </a:p>
          <a:p>
            <a:pPr lvl="0"/>
            <a:r>
              <a:rPr lang="el-GR" dirty="0"/>
              <a:t>Οι οθόνες θα πρέπει κανονικά να έχουν ρυθμιζόμενη φωτεινότητα και αντίθεση.</a:t>
            </a:r>
          </a:p>
          <a:p>
            <a:pPr lvl="0"/>
            <a:r>
              <a:rPr lang="el-GR" dirty="0"/>
              <a:t>Ο εργοδότης έχει την υποχρέωση να εξασφαλίζει ότι, κάθε εργαζόμενος υπόκειται σε ιατρικές εξετάσεις της όρασης και του </a:t>
            </a:r>
            <a:r>
              <a:rPr lang="el-GR" dirty="0" err="1"/>
              <a:t>μυοσκελετικού</a:t>
            </a:r>
            <a:r>
              <a:rPr lang="el-GR" dirty="0"/>
              <a:t> συστήματος κατά την πρόσληψη και στη συνέχεια μια φορά το χρόνο καθώς και όταν οι εργαζόμενοι αισθάνονται ενοχλήσεις που μπορεί να οφείλονται στην εργασία τους.</a:t>
            </a:r>
          </a:p>
          <a:p>
            <a:pPr lvl="0"/>
            <a:r>
              <a:rPr lang="el-GR" dirty="0"/>
              <a:t>Οι εργαζόμενοι που χρησιμοποιούν ηλεκτρονικούς υπολογιστές, επιτρέπεται να κάνουν τακτικά διαλείμματα (15 λεπτά </a:t>
            </a:r>
            <a:r>
              <a:rPr lang="el-GR" dirty="0" smtClean="0"/>
              <a:t>ανά </a:t>
            </a:r>
            <a:r>
              <a:rPr lang="el-GR" dirty="0"/>
              <a:t>δίωρο).</a:t>
            </a:r>
          </a:p>
          <a:p>
            <a:endParaRPr lang="el-GR" dirty="0"/>
          </a:p>
        </p:txBody>
      </p:sp>
      <p:sp>
        <p:nvSpPr>
          <p:cNvPr id="2" name="1 - Τίτλος"/>
          <p:cNvSpPr>
            <a:spLocks noGrp="1"/>
          </p:cNvSpPr>
          <p:nvPr>
            <p:ph type="title"/>
          </p:nvPr>
        </p:nvSpPr>
        <p:spPr/>
        <p:txBody>
          <a:bodyPr/>
          <a:lstStyle/>
          <a:p>
            <a:r>
              <a:rPr lang="el-GR" dirty="0" smtClean="0"/>
              <a:t>Το ΠΔ 398/94 (ΦΕΚ 221/Α/94). </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85000" lnSpcReduction="10000"/>
          </a:bodyPr>
          <a:lstStyle/>
          <a:p>
            <a:r>
              <a:rPr lang="el-GR" dirty="0" smtClean="0"/>
              <a:t>Η </a:t>
            </a:r>
            <a:r>
              <a:rPr lang="el-GR" dirty="0"/>
              <a:t>Νοσηλευτική  θεωρείται ως ένα από τα δέκα επαγγέλματα με κίνδυνο εμφάνισης </a:t>
            </a:r>
            <a:r>
              <a:rPr lang="el-GR" dirty="0" err="1"/>
              <a:t>μυοσκελετικών</a:t>
            </a:r>
            <a:r>
              <a:rPr lang="el-GR" dirty="0"/>
              <a:t> διαταραχών στους εργαζόμενους με συχνότητα 8,8 άτομα / 100 κατά την εργασία στο νοσοκομείο και 13,5 άτομα / 100 </a:t>
            </a:r>
            <a:r>
              <a:rPr lang="el-GR" dirty="0" smtClean="0"/>
              <a:t>στην </a:t>
            </a:r>
            <a:r>
              <a:rPr lang="el-GR" dirty="0"/>
              <a:t>κατ’ οίκον νοσηλεία. </a:t>
            </a:r>
            <a:r>
              <a:rPr lang="en-GB" dirty="0"/>
              <a:t>T</a:t>
            </a:r>
            <a:r>
              <a:rPr lang="el-GR" dirty="0"/>
              <a:t>α ποσοστά αυτά ίσως είναι υψηλότερα καθώς οι τραυματισμοί που συμβαίνουν, συνήθως δεν αναφέρονται. Συγκεντρωτικά στοιχεία που στηρίχθηκαν σε 80 μελέτες, σχετικά με την συχνότητα του τραυματισμού της οσφυϊκής μοίρας, αποκάλυψαν μια διεθνή επικράτηση συχνότητας γύρω στο 17%, μια ετήσια συχνότητα 40-50% και μια συχνότητα εφ’ όρου ζωής 35-80%.</a:t>
            </a:r>
          </a:p>
        </p:txBody>
      </p:sp>
      <p:sp>
        <p:nvSpPr>
          <p:cNvPr id="2" name="1 - Τίτλος"/>
          <p:cNvSpPr>
            <a:spLocks noGrp="1"/>
          </p:cNvSpPr>
          <p:nvPr>
            <p:ph type="title"/>
          </p:nvPr>
        </p:nvSpPr>
        <p:spPr/>
        <p:txBody>
          <a:bodyPr>
            <a:normAutofit fontScale="90000"/>
          </a:bodyPr>
          <a:lstStyle/>
          <a:p>
            <a:r>
              <a:rPr lang="el-GR" sz="3200" dirty="0" smtClean="0"/>
              <a:t>Εργονομία στο Νοσηλευτικό επάγγελμα</a:t>
            </a:r>
            <a:br>
              <a:rPr lang="el-GR" sz="3200" dirty="0" smtClean="0"/>
            </a:br>
            <a:endParaRPr lang="el-GR"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Στις Η.Π.Α. η νοσηλευτική έχει έναν από τους  υψηλότερους δείκτες ατυχημάτων  από οποιοδήποτε άλλο επάγγελμα. Ο εθνικός δείκτης ατυχημάτων στη νοσηλευτική είναι μεγαλύτερος του 12,5%, ποσοστό το οποίο είναι υψηλότερο από αυτό του τομέα κατασκευής αυτοκινήτων, ορυχείων και οικοδομών. </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85000" lnSpcReduction="10000"/>
          </a:bodyPr>
          <a:lstStyle/>
          <a:p>
            <a:pPr lvl="0"/>
            <a:r>
              <a:rPr lang="el-GR" dirty="0" smtClean="0"/>
              <a:t>η </a:t>
            </a:r>
            <a:r>
              <a:rPr lang="el-GR" dirty="0"/>
              <a:t>μεταφορά βαρέων αντικειμένων,</a:t>
            </a:r>
          </a:p>
          <a:p>
            <a:pPr lvl="0"/>
            <a:r>
              <a:rPr lang="el-GR" dirty="0"/>
              <a:t>η μεταφορά διαφορετικού μήκους </a:t>
            </a:r>
            <a:r>
              <a:rPr lang="el-GR" dirty="0" smtClean="0"/>
              <a:t>αντικειμένων</a:t>
            </a:r>
            <a:endParaRPr lang="el-GR" dirty="0"/>
          </a:p>
          <a:p>
            <a:pPr lvl="0"/>
            <a:r>
              <a:rPr lang="el-GR" dirty="0"/>
              <a:t>η μεταφορά ασθενών στην αναπηρική καρέκλα, </a:t>
            </a:r>
          </a:p>
          <a:p>
            <a:pPr lvl="0"/>
            <a:r>
              <a:rPr lang="el-GR" dirty="0"/>
              <a:t>η βοήθεια των ασθενών να κατέβουν από το κρεβάτι,</a:t>
            </a:r>
          </a:p>
          <a:p>
            <a:pPr lvl="0"/>
            <a:r>
              <a:rPr lang="el-GR" dirty="0"/>
              <a:t>η κάμψη του κορμού για ανύψωση αντικειμένων από το </a:t>
            </a:r>
            <a:r>
              <a:rPr lang="el-GR" dirty="0" smtClean="0"/>
              <a:t>πάτωμα</a:t>
            </a:r>
            <a:endParaRPr lang="el-GR" dirty="0"/>
          </a:p>
          <a:p>
            <a:pPr lvl="0"/>
            <a:r>
              <a:rPr lang="el-GR" dirty="0"/>
              <a:t> η εργασία σε ακατάλληλες στάσεις, </a:t>
            </a:r>
          </a:p>
          <a:p>
            <a:pPr lvl="0"/>
            <a:r>
              <a:rPr lang="el-GR" dirty="0"/>
              <a:t>η πίεση χρόνου, </a:t>
            </a:r>
          </a:p>
          <a:p>
            <a:pPr lvl="0"/>
            <a:r>
              <a:rPr lang="el-GR" dirty="0"/>
              <a:t>τα αυξημένα καθήκοντα και </a:t>
            </a:r>
          </a:p>
          <a:p>
            <a:pPr lvl="0"/>
            <a:r>
              <a:rPr lang="el-GR" dirty="0"/>
              <a:t>η παρατεταμένη κάμψη του κορμού μπορεί να οδηγήσουν σε μια ποικιλία διαταραχών. </a:t>
            </a:r>
          </a:p>
          <a:p>
            <a:endParaRPr lang="el-GR" dirty="0"/>
          </a:p>
        </p:txBody>
      </p:sp>
      <p:sp>
        <p:nvSpPr>
          <p:cNvPr id="2" name="1 - Τίτλος"/>
          <p:cNvSpPr>
            <a:spLocks noGrp="1"/>
          </p:cNvSpPr>
          <p:nvPr>
            <p:ph type="title"/>
          </p:nvPr>
        </p:nvSpPr>
        <p:spPr/>
        <p:txBody>
          <a:bodyPr>
            <a:normAutofit fontScale="90000"/>
          </a:bodyPr>
          <a:lstStyle/>
          <a:p>
            <a:r>
              <a:rPr lang="el-GR" sz="2400" dirty="0" smtClean="0"/>
              <a:t>Οι  </a:t>
            </a:r>
            <a:r>
              <a:rPr lang="el-GR" sz="2400" dirty="0" err="1" smtClean="0"/>
              <a:t>μυοσκελετικές</a:t>
            </a:r>
            <a:r>
              <a:rPr lang="el-GR" sz="2400" dirty="0" smtClean="0"/>
              <a:t> διαταραχές στους νοσηλευτές αποτελούν σημαντικό πρόβλημα στην καθημερινή τους πρακτική. Δραστηριότητες όπως:</a:t>
            </a:r>
            <a:br>
              <a:rPr lang="el-GR" sz="2400" dirty="0" smtClean="0"/>
            </a:br>
            <a:endParaRPr lang="el-G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a:bodyPr>
          <a:lstStyle/>
          <a:p>
            <a:r>
              <a:rPr lang="el-GR" dirty="0"/>
              <a:t>Οι διαταραχές αυτές είναι κοινά αποδεκτές ως </a:t>
            </a:r>
            <a:r>
              <a:rPr lang="el-GR" dirty="0" err="1"/>
              <a:t>μυοσκελετικές</a:t>
            </a:r>
            <a:r>
              <a:rPr lang="el-GR" dirty="0"/>
              <a:t> παθήσεις  (ΜΣΠ) και είναι οι πιο συχνές αιτίες απουσίας από την εργασία αλλά και μόνιμης κινητικής αναπηρίας, με σημαντικό κόστος τόσο οικονομικό όσο και κοινωνικό επηρεάζοντας την ποιότητα ζωής των επαγγελματιών υγείας αλλά και των οικογενειών τους. Η έλλειψη νοσηλευτικού προσωπικού αποτελεί ένα σοβαρό πρόβλημα το οποίο έχει επιδεινωθεί εξαιτίας των εργατικών ατυχημάτων. </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an0015"/>
          <p:cNvPicPr>
            <a:picLocks noGrp="1"/>
          </p:cNvPicPr>
          <p:nvPr>
            <p:ph idx="1"/>
          </p:nvPr>
        </p:nvPicPr>
        <p:blipFill>
          <a:blip r:embed="rId2" cstate="print"/>
          <a:srcRect/>
          <a:stretch>
            <a:fillRect/>
          </a:stretch>
        </p:blipFill>
        <p:spPr bwMode="auto">
          <a:xfrm>
            <a:off x="1115616" y="1628800"/>
            <a:ext cx="6192688" cy="4752528"/>
          </a:xfrm>
          <a:prstGeom prst="rect">
            <a:avLst/>
          </a:prstGeom>
          <a:noFill/>
          <a:ln w="9525">
            <a:noFill/>
            <a:miter lim="800000"/>
            <a:headEnd/>
            <a:tailEnd/>
          </a:ln>
        </p:spPr>
      </p:pic>
      <p:sp>
        <p:nvSpPr>
          <p:cNvPr id="2" name="1 - Τίτλος"/>
          <p:cNvSpPr>
            <a:spLocks noGrp="1"/>
          </p:cNvSpPr>
          <p:nvPr>
            <p:ph type="title"/>
          </p:nvPr>
        </p:nvSpPr>
        <p:spPr/>
        <p:txBody>
          <a:bodyPr>
            <a:normAutofit fontScale="90000"/>
          </a:bodyPr>
          <a:lstStyle/>
          <a:p>
            <a:r>
              <a:rPr lang="el-GR" sz="3100" dirty="0" smtClean="0"/>
              <a:t>Μεταφορά </a:t>
            </a:r>
            <a:r>
              <a:rPr lang="el-GR" sz="3100" dirty="0"/>
              <a:t>διαφορετικού μήκους αντικειμένου</a:t>
            </a:r>
            <a:r>
              <a:rPr lang="el-GR" dirty="0"/>
              <a:t/>
            </a:r>
            <a:br>
              <a:rPr lang="el-GR" dirty="0"/>
            </a:b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r>
              <a:rPr lang="el-GR" dirty="0"/>
              <a:t>Κατά την κάμψη προς τα εμπρός δημιουργείται μια ροπή κάμψης στην οσφυϊκή μοίρα της σπονδυλικής στήλης (ΟΜΣΣ) που καθορίζεται από το βάρος του σώματος (</a:t>
            </a:r>
            <a:r>
              <a:rPr lang="en-US" dirty="0"/>
              <a:t>W</a:t>
            </a:r>
            <a:r>
              <a:rPr lang="el-GR" dirty="0"/>
              <a:t>) και την κάθετη απόσταση από τον άξονα περιστροφής (</a:t>
            </a:r>
            <a:r>
              <a:rPr lang="en-US" dirty="0"/>
              <a:t>LW</a:t>
            </a:r>
            <a:r>
              <a:rPr lang="el-GR" dirty="0"/>
              <a:t>). Στον μεσοσπονδύλιο δίσκο ασκούνται συμπιεστικές δυνάμεις που αντιμετωπίζονται επιτυχώς όταν είναι ανεκτού μεγέθους και ο μεσοσπονδύλιος δίσκος είναι φυσιολογικός.</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10000"/>
          </a:bodyPr>
          <a:lstStyle/>
          <a:p>
            <a:r>
              <a:rPr lang="el-GR" dirty="0"/>
              <a:t>Η Εργονομία αποτελεί μία νέα επιστήμη του 20ου αιώνα η οποία γεννήθηκε από την ανάγκη προσαρμογής του περιβάλλοντος εργασίας στις ανθρώπινες ανάγκες. Η εργονομία θέτει τους </a:t>
            </a:r>
            <a:r>
              <a:rPr lang="el-GR" b="1" dirty="0"/>
              <a:t>κανόνες</a:t>
            </a:r>
            <a:r>
              <a:rPr lang="el-GR" dirty="0"/>
              <a:t> που πρέπει να λαμβάνονται υπόψη στον σχεδιασμό του περιβάλλοντος εργασίας και διαμορφώνει τις απαραίτητες συνθήκες προκειμένου να μην υπάρχουν επιπτώσεις στην </a:t>
            </a:r>
            <a:r>
              <a:rPr lang="el-GR" b="1" dirty="0"/>
              <a:t>υγεία των εργαζομένων</a:t>
            </a:r>
            <a:r>
              <a:rPr lang="el-GR" dirty="0"/>
              <a:t> αλλά και να κάνουν το περιβάλλον όσο πιο </a:t>
            </a:r>
            <a:r>
              <a:rPr lang="el-GR" b="1" dirty="0"/>
              <a:t>ευχάριστο </a:t>
            </a:r>
            <a:r>
              <a:rPr lang="el-GR" dirty="0"/>
              <a:t>και</a:t>
            </a:r>
            <a:r>
              <a:rPr lang="el-GR" b="1" dirty="0"/>
              <a:t> λειτουργικό</a:t>
            </a:r>
            <a:r>
              <a:rPr lang="el-GR" dirty="0"/>
              <a:t> γίνεται. </a:t>
            </a:r>
          </a:p>
          <a:p>
            <a:endParaRPr lang="el-GR" dirty="0"/>
          </a:p>
        </p:txBody>
      </p:sp>
      <p:sp>
        <p:nvSpPr>
          <p:cNvPr id="2" name="1 - Τίτλος"/>
          <p:cNvSpPr>
            <a:spLocks noGrp="1"/>
          </p:cNvSpPr>
          <p:nvPr>
            <p:ph type="title"/>
          </p:nvPr>
        </p:nvSpPr>
        <p:spPr/>
        <p:txBody>
          <a:bodyPr/>
          <a:lstStyle/>
          <a:p>
            <a:r>
              <a:rPr lang="el-GR" b="1" dirty="0" smtClean="0"/>
              <a:t>Ορισμός της εργονομίας</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Το μήκος του αντικειμένου που κρατιέται, επηρεάζει τα φορτία στην σπονδυλική στήλη. Η απόσταση από τον άξονα περιστροφής στο μεσοσπονδύλιο δίσκο μέχρι τη πρόσθια επιφάνεια των κοιλιακών είναι ίδια και στα δυο σχήματα και το βάρος είναι 20 κιλά (200Ν).</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92696"/>
            <a:ext cx="8229600" cy="5314595"/>
          </a:xfrm>
        </p:spPr>
        <p:txBody>
          <a:bodyPr>
            <a:normAutofit/>
          </a:bodyPr>
          <a:lstStyle/>
          <a:p>
            <a:r>
              <a:rPr lang="el-GR" b="1" dirty="0"/>
              <a:t>ΣΧΗΜΑ Α</a:t>
            </a:r>
            <a:endParaRPr lang="el-GR" dirty="0"/>
          </a:p>
          <a:p>
            <a:pPr>
              <a:buNone/>
            </a:pPr>
            <a:r>
              <a:rPr lang="el-GR" dirty="0"/>
              <a:t>Το φάρδος του αντικειμένου είναι 20</a:t>
            </a:r>
            <a:r>
              <a:rPr lang="en-US" dirty="0"/>
              <a:t>cm</a:t>
            </a:r>
            <a:r>
              <a:rPr lang="el-GR" dirty="0"/>
              <a:t>. Η </a:t>
            </a:r>
            <a:r>
              <a:rPr lang="el-GR" dirty="0" smtClean="0"/>
              <a:t>ροπή κάμψης </a:t>
            </a:r>
            <a:r>
              <a:rPr lang="el-GR" dirty="0"/>
              <a:t>= Βάρος αντικειμένου </a:t>
            </a:r>
            <a:r>
              <a:rPr lang="en-US" dirty="0"/>
              <a:t>x</a:t>
            </a:r>
            <a:r>
              <a:rPr lang="en-US" b="1" dirty="0"/>
              <a:t> </a:t>
            </a:r>
            <a:r>
              <a:rPr lang="el-GR" dirty="0"/>
              <a:t>κάθετη απόσταση (</a:t>
            </a:r>
            <a:r>
              <a:rPr lang="en-US" dirty="0" err="1"/>
              <a:t>Lp</a:t>
            </a:r>
            <a:r>
              <a:rPr lang="el-GR" dirty="0"/>
              <a:t>) → Ροπή κάμψης = 200Ν </a:t>
            </a:r>
            <a:r>
              <a:rPr lang="en-US" dirty="0"/>
              <a:t>x</a:t>
            </a:r>
            <a:r>
              <a:rPr lang="en-US" b="1" dirty="0"/>
              <a:t> </a:t>
            </a:r>
            <a:r>
              <a:rPr lang="el-GR" dirty="0"/>
              <a:t>0,3 → </a:t>
            </a:r>
            <a:r>
              <a:rPr lang="el-GR" b="1" dirty="0"/>
              <a:t>Ροπή κάμψης =60Ν</a:t>
            </a:r>
            <a:r>
              <a:rPr lang="en-US" b="1" dirty="0"/>
              <a:t>m </a:t>
            </a:r>
            <a:endParaRPr lang="el-GR" dirty="0"/>
          </a:p>
          <a:p>
            <a:pPr>
              <a:buNone/>
            </a:pPr>
            <a:r>
              <a:rPr lang="el-GR" dirty="0"/>
              <a:t> </a:t>
            </a:r>
          </a:p>
          <a:p>
            <a:r>
              <a:rPr lang="el-GR" b="1" dirty="0"/>
              <a:t>ΣΧΗΜΑ Β</a:t>
            </a:r>
            <a:endParaRPr lang="el-GR" dirty="0"/>
          </a:p>
          <a:p>
            <a:pPr>
              <a:buNone/>
            </a:pPr>
            <a:r>
              <a:rPr lang="el-GR" dirty="0"/>
              <a:t>Το φάρδος του αντικειμένου είναι 40</a:t>
            </a:r>
            <a:r>
              <a:rPr lang="en-US" dirty="0"/>
              <a:t>cm</a:t>
            </a:r>
            <a:r>
              <a:rPr lang="el-GR" dirty="0"/>
              <a:t>. Η ροπή κάμψης = Βάρος αντικειμένου </a:t>
            </a:r>
            <a:r>
              <a:rPr lang="en-US" dirty="0"/>
              <a:t>x</a:t>
            </a:r>
            <a:r>
              <a:rPr lang="en-US" b="1" dirty="0"/>
              <a:t> </a:t>
            </a:r>
            <a:r>
              <a:rPr lang="el-GR" dirty="0"/>
              <a:t>κάθετη απόσταση (</a:t>
            </a:r>
            <a:r>
              <a:rPr lang="en-US" dirty="0" err="1"/>
              <a:t>Lp</a:t>
            </a:r>
            <a:r>
              <a:rPr lang="el-GR" dirty="0"/>
              <a:t>) → Ροπή κάμψης = 200Ν </a:t>
            </a:r>
            <a:r>
              <a:rPr lang="en-US" dirty="0"/>
              <a:t>x</a:t>
            </a:r>
            <a:r>
              <a:rPr lang="en-US" b="1" dirty="0"/>
              <a:t> </a:t>
            </a:r>
            <a:r>
              <a:rPr lang="el-GR" dirty="0"/>
              <a:t>0,4 → </a:t>
            </a:r>
            <a:r>
              <a:rPr lang="el-GR" b="1" dirty="0"/>
              <a:t>Ροπή κάμψης =80Ν</a:t>
            </a:r>
            <a:r>
              <a:rPr lang="en-US" b="1" dirty="0"/>
              <a:t>m </a:t>
            </a:r>
            <a:endParaRPr lang="el-GR" dirty="0"/>
          </a:p>
          <a:p>
            <a:pPr>
              <a:buNone/>
            </a:pPr>
            <a:r>
              <a:rPr lang="el-GR" dirty="0"/>
              <a:t> </a:t>
            </a:r>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8229600" cy="5530619"/>
          </a:xfrm>
        </p:spPr>
        <p:txBody>
          <a:bodyPr>
            <a:normAutofit fontScale="77500" lnSpcReduction="20000"/>
          </a:bodyPr>
          <a:lstStyle/>
          <a:p>
            <a:r>
              <a:rPr lang="el-GR" dirty="0"/>
              <a:t>Υπολογίζεται ότι κάθε χρόνο το 12% του νοσηλευτικού προσωπικού εξετάζει την πιθανότητα να βρει διαφορετική δουλειά και ένα ποσοστό 12% -18%, εγκαταλείπει  το νοσηλευτικό επάγγελμα λόγω του χρόνιου πόνου στην πλάτη. </a:t>
            </a:r>
            <a:r>
              <a:rPr lang="el-GR" dirty="0" err="1"/>
              <a:t>Μυοσκελετικές</a:t>
            </a:r>
            <a:r>
              <a:rPr lang="el-GR" dirty="0"/>
              <a:t> διαταραχές που σχετίζονται με την νοσηλευτική εργασία (κίνδυνος ολίσθησης, παραπατήματος και πτώσης, ανώμαλες επιφάνειες εργασίας, χωροταξικοί περιορισμοί όπως μικρά δωμάτια και πληθώρα εξοπλισμού) επιφέρουν έμμεσες δαπάνες που συνδέονται με προσλήψεις έκτακτου προσωπικού για αντικατάσταση αυτών που έχουν πάρει αναρρωτική άδεια, υπερωρίες για να απορροφηθούν οι υποχρεώσεις του τραυματισμένου εργαζόμενου, αμοιβές νομικών συμβούλων, μειωμένη απόδοση μετά από τραυματισμό και κατάρτιση έκτακτου προσωπικού ή αντικατάσταση του υπάρχοντος που αποχωρεί.</a:t>
            </a:r>
          </a:p>
          <a:p>
            <a:r>
              <a:rPr lang="el-GR" dirty="0"/>
              <a:t> </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endParaRPr lang="el-GR" dirty="0"/>
          </a:p>
          <a:p>
            <a:endParaRPr lang="el-GR" dirty="0"/>
          </a:p>
          <a:p>
            <a:r>
              <a:rPr lang="el-GR" u="sng" dirty="0" smtClean="0"/>
              <a:t>ΘΕΣΗ </a:t>
            </a:r>
            <a:r>
              <a:rPr lang="el-GR" u="sng" dirty="0"/>
              <a:t>Α</a:t>
            </a:r>
            <a:endParaRPr lang="el-GR" dirty="0"/>
          </a:p>
          <a:p>
            <a:pPr>
              <a:buNone/>
            </a:pPr>
            <a:r>
              <a:rPr lang="el-GR" dirty="0"/>
              <a:t>Αν το άτομο σηκώνει το ίδιο βάρος (20 κιλά)=200Ν με τεντωμένα τα γόνατα και κυρτή τη σπονδυλική στήλη, δημιουργείται μεγαλύτερη επιβάρυνση (192,5 Ν</a:t>
            </a:r>
            <a:r>
              <a:rPr lang="en-US" dirty="0"/>
              <a:t>m</a:t>
            </a:r>
            <a:r>
              <a:rPr lang="el-GR" dirty="0"/>
              <a:t>) από τη θέση Β.</a:t>
            </a:r>
          </a:p>
          <a:p>
            <a:pPr>
              <a:buNone/>
            </a:pPr>
            <a:r>
              <a:rPr lang="el-GR" dirty="0"/>
              <a:t> </a:t>
            </a:r>
          </a:p>
        </p:txBody>
      </p:sp>
      <p:pic>
        <p:nvPicPr>
          <p:cNvPr id="4" name="3 - Εικόνα" descr="scan0016"/>
          <p:cNvPicPr/>
          <p:nvPr/>
        </p:nvPicPr>
        <p:blipFill>
          <a:blip r:embed="rId2" cstate="print"/>
          <a:srcRect/>
          <a:stretch>
            <a:fillRect/>
          </a:stretch>
        </p:blipFill>
        <p:spPr bwMode="auto">
          <a:xfrm>
            <a:off x="7524328" y="0"/>
            <a:ext cx="1619672" cy="344424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an0022"/>
          <p:cNvPicPr>
            <a:picLocks noGrp="1"/>
          </p:cNvPicPr>
          <p:nvPr>
            <p:ph idx="1"/>
          </p:nvPr>
        </p:nvPicPr>
        <p:blipFill>
          <a:blip r:embed="rId2" cstate="print"/>
          <a:srcRect/>
          <a:stretch>
            <a:fillRect/>
          </a:stretch>
        </p:blipFill>
        <p:spPr bwMode="auto">
          <a:xfrm>
            <a:off x="755576" y="1556792"/>
            <a:ext cx="3816096" cy="4035552"/>
          </a:xfrm>
          <a:prstGeom prst="rect">
            <a:avLst/>
          </a:prstGeom>
          <a:noFill/>
          <a:ln w="9525">
            <a:noFill/>
            <a:miter lim="800000"/>
            <a:headEnd/>
            <a:tailEnd/>
          </a:ln>
        </p:spPr>
      </p:pic>
      <p:graphicFrame>
        <p:nvGraphicFramePr>
          <p:cNvPr id="5" name="4 - Πίνακας"/>
          <p:cNvGraphicFramePr>
            <a:graphicFrameLocks noGrp="1"/>
          </p:cNvGraphicFramePr>
          <p:nvPr/>
        </p:nvGraphicFramePr>
        <p:xfrm>
          <a:off x="4644008" y="1196752"/>
          <a:ext cx="4032448" cy="5486400"/>
        </p:xfrm>
        <a:graphic>
          <a:graphicData uri="http://schemas.openxmlformats.org/drawingml/2006/table">
            <a:tbl>
              <a:tblPr/>
              <a:tblGrid>
                <a:gridCol w="2283845"/>
                <a:gridCol w="1748603"/>
              </a:tblGrid>
              <a:tr h="4536504">
                <a:tc>
                  <a:txBody>
                    <a:bodyPr/>
                    <a:lstStyle/>
                    <a:p>
                      <a:pPr>
                        <a:spcAft>
                          <a:spcPts val="0"/>
                        </a:spcAft>
                      </a:pPr>
                      <a:r>
                        <a:rPr lang="el-GR" sz="1800" u="sng" dirty="0">
                          <a:latin typeface="Times New Roman"/>
                          <a:ea typeface="Times New Roman"/>
                        </a:rPr>
                        <a:t>ΘΕΣΗ Β</a:t>
                      </a:r>
                      <a:endParaRPr lang="el-GR" sz="1800" dirty="0">
                        <a:latin typeface="Times New Roman"/>
                        <a:ea typeface="Times New Roman"/>
                      </a:endParaRPr>
                    </a:p>
                    <a:p>
                      <a:pPr>
                        <a:spcAft>
                          <a:spcPts val="0"/>
                        </a:spcAft>
                      </a:pPr>
                      <a:r>
                        <a:rPr lang="el-GR" sz="1800" dirty="0">
                          <a:latin typeface="Times New Roman"/>
                          <a:ea typeface="Times New Roman"/>
                        </a:rPr>
                        <a:t>Αν το άτομο σηκώνει το ίδιο βάρος (20 κιλά)=200Ν με λυγισμένα τα γόνατα και </a:t>
                      </a:r>
                      <a:r>
                        <a:rPr lang="el-GR" sz="1800" dirty="0" err="1">
                          <a:latin typeface="Times New Roman"/>
                          <a:ea typeface="Times New Roman"/>
                        </a:rPr>
                        <a:t>ευθειασμένη</a:t>
                      </a:r>
                      <a:r>
                        <a:rPr lang="el-GR" sz="1800" dirty="0">
                          <a:latin typeface="Times New Roman"/>
                          <a:ea typeface="Times New Roman"/>
                        </a:rPr>
                        <a:t> τη σπονδυλική στήλη, και το αντικείμενο να είναι κοντά στο σώμα, δημιουργείται η μικρότερη δυνατή επιβάρυνση (151,5 Ν</a:t>
                      </a:r>
                      <a:r>
                        <a:rPr lang="en-US" sz="1800" dirty="0">
                          <a:latin typeface="Times New Roman"/>
                          <a:ea typeface="Times New Roman"/>
                        </a:rPr>
                        <a:t>m</a:t>
                      </a:r>
                      <a:r>
                        <a:rPr lang="el-GR" sz="1800" dirty="0">
                          <a:latin typeface="Times New Roman"/>
                          <a:ea typeface="Times New Roman"/>
                        </a:rPr>
                        <a:t>) </a:t>
                      </a:r>
                    </a:p>
                  </a:txBody>
                  <a:tcPr marL="68580" marR="68580" marT="0" marB="0">
                    <a:lnL>
                      <a:noFill/>
                    </a:lnL>
                    <a:lnR>
                      <a:noFill/>
                    </a:lnR>
                    <a:lnT>
                      <a:noFill/>
                    </a:lnT>
                    <a:lnB>
                      <a:noFill/>
                    </a:lnB>
                  </a:tcPr>
                </a:tc>
                <a:tc>
                  <a:txBody>
                    <a:bodyPr/>
                    <a:lstStyle/>
                    <a:p>
                      <a:pPr>
                        <a:spcAft>
                          <a:spcPts val="0"/>
                        </a:spcAft>
                      </a:pPr>
                      <a:r>
                        <a:rPr lang="el-GR" sz="1800" u="sng" dirty="0">
                          <a:latin typeface="Times New Roman"/>
                          <a:ea typeface="Times New Roman"/>
                        </a:rPr>
                        <a:t>ΘΕΣΗ Γ</a:t>
                      </a:r>
                      <a:endParaRPr lang="el-GR" sz="1800" dirty="0">
                        <a:latin typeface="Times New Roman"/>
                        <a:ea typeface="Times New Roman"/>
                      </a:endParaRPr>
                    </a:p>
                    <a:p>
                      <a:pPr>
                        <a:spcAft>
                          <a:spcPts val="0"/>
                        </a:spcAft>
                      </a:pPr>
                      <a:r>
                        <a:rPr lang="el-GR" sz="1800" dirty="0">
                          <a:latin typeface="Times New Roman"/>
                          <a:ea typeface="Times New Roman"/>
                        </a:rPr>
                        <a:t>Αν το άτομο σηκώνει το ίδιο βάρος (20 κιλά)=200Ν με λυγισμένα τα γόνατα και κυρτή τη σπονδυλική στήλη, και το αντικείμενο να είναι μακριά από το σώμα, δημιουργείται η μεγαλύτερη δυνατή επιβάρυνση (212,5 Ν</a:t>
                      </a:r>
                      <a:r>
                        <a:rPr lang="en-US" sz="1800" dirty="0">
                          <a:latin typeface="Times New Roman"/>
                          <a:ea typeface="Times New Roman"/>
                        </a:rPr>
                        <a:t>m</a:t>
                      </a:r>
                      <a:r>
                        <a:rPr lang="el-GR" sz="1800" dirty="0">
                          <a:latin typeface="Times New Roman"/>
                          <a:ea typeface="Times New Roman"/>
                        </a:rPr>
                        <a:t>)</a:t>
                      </a:r>
                      <a:r>
                        <a:rPr lang="el-GR" sz="1800" u="sng" dirty="0">
                          <a:latin typeface="Times New Roman"/>
                          <a:ea typeface="Times New Roman"/>
                        </a:rPr>
                        <a:t> </a:t>
                      </a:r>
                      <a:r>
                        <a:rPr lang="el-GR" sz="1800" dirty="0">
                          <a:latin typeface="Times New Roman"/>
                          <a:ea typeface="Times New Roman"/>
                        </a:rPr>
                        <a:t>από τις θέσεις Α και Β.</a:t>
                      </a:r>
                      <a:r>
                        <a:rPr lang="el-GR" sz="1800" u="sng" dirty="0">
                          <a:latin typeface="Times New Roman"/>
                          <a:ea typeface="Times New Roman"/>
                        </a:rPr>
                        <a:t> </a:t>
                      </a:r>
                      <a:endParaRPr lang="el-GR" sz="1800" dirty="0">
                        <a:latin typeface="Times New Roman"/>
                        <a:ea typeface="Times New Roman"/>
                      </a:endParaRPr>
                    </a:p>
                  </a:txBody>
                  <a:tcPr marL="68580" marR="68580" marT="0" marB="0">
                    <a:lnL>
                      <a:noFill/>
                    </a:lnL>
                    <a:lnR>
                      <a:noFill/>
                    </a:lnR>
                    <a:lnT>
                      <a:noFill/>
                    </a:lnT>
                    <a:lnB>
                      <a:noFill/>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8229600" cy="5386603"/>
          </a:xfrm>
        </p:spPr>
        <p:txBody>
          <a:bodyPr>
            <a:normAutofit fontScale="85000" lnSpcReduction="20000"/>
          </a:bodyPr>
          <a:lstStyle/>
          <a:p>
            <a:r>
              <a:rPr lang="el-GR" dirty="0"/>
              <a:t>Οι </a:t>
            </a:r>
            <a:r>
              <a:rPr lang="el-GR" dirty="0" err="1"/>
              <a:t>μυοσκελετικές</a:t>
            </a:r>
            <a:r>
              <a:rPr lang="el-GR" dirty="0"/>
              <a:t> διαταραχές σε μερικές περιπτώσεις, μπορεί να αναπτύσσονται με τη πάροδο του χρόνου, άλλες ενδέχεται να προκληθούν από στιγμιαία γεγονότα όπως οι μεμονωμένες περιπτώσεις χειρισμών ασθενών. Δραστηριότητες εκτός του χώρου εργασίας που περιλαμβάνουν σωματικές απαιτήσεις μπορεί επίσης να προκαλέσουν ή να συμβάλλουν στην εκδήλωση </a:t>
            </a:r>
            <a:r>
              <a:rPr lang="el-GR" dirty="0" err="1"/>
              <a:t>μυοσκελετικών</a:t>
            </a:r>
            <a:r>
              <a:rPr lang="el-GR" dirty="0"/>
              <a:t> διαταραχών. Επιπλέον, η εμφάνιση τους μπορεί να σχετίζεται:</a:t>
            </a:r>
          </a:p>
          <a:p>
            <a:pPr lvl="0"/>
            <a:r>
              <a:rPr lang="el-GR" dirty="0"/>
              <a:t>με γενετικά αίτια, </a:t>
            </a:r>
          </a:p>
          <a:p>
            <a:pPr lvl="0"/>
            <a:r>
              <a:rPr lang="el-GR" dirty="0"/>
              <a:t>το φύλο, </a:t>
            </a:r>
          </a:p>
          <a:p>
            <a:pPr lvl="0"/>
            <a:r>
              <a:rPr lang="el-GR" dirty="0"/>
              <a:t>την ηλικία </a:t>
            </a:r>
          </a:p>
          <a:p>
            <a:pPr lvl="0"/>
            <a:r>
              <a:rPr lang="el-GR" dirty="0"/>
              <a:t>τον χώρο εργασίας, </a:t>
            </a:r>
          </a:p>
          <a:p>
            <a:pPr lvl="0"/>
            <a:r>
              <a:rPr lang="el-GR" dirty="0"/>
              <a:t>τη δυσαρέσκεια, </a:t>
            </a:r>
          </a:p>
          <a:p>
            <a:pPr lvl="0"/>
            <a:r>
              <a:rPr lang="el-GR" dirty="0"/>
              <a:t>τη μονότονη εργασία και </a:t>
            </a:r>
          </a:p>
          <a:p>
            <a:pPr lvl="0"/>
            <a:r>
              <a:rPr lang="el-GR" dirty="0"/>
              <a:t>τον περιορισμένο έλεγχο της εργασίας. </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pPr lvl="0"/>
            <a:r>
              <a:rPr lang="el-GR" dirty="0" smtClean="0"/>
              <a:t>σύνδρομο αυχένα – ώμου, </a:t>
            </a:r>
          </a:p>
          <a:p>
            <a:pPr lvl="0"/>
            <a:r>
              <a:rPr lang="el-GR" dirty="0" smtClean="0"/>
              <a:t>δισκοπάθεια, </a:t>
            </a:r>
          </a:p>
          <a:p>
            <a:pPr lvl="0"/>
            <a:r>
              <a:rPr lang="el-GR" dirty="0" smtClean="0"/>
              <a:t>οσφυαλγία </a:t>
            </a:r>
          </a:p>
          <a:p>
            <a:pPr lvl="0"/>
            <a:r>
              <a:rPr lang="el-GR" dirty="0" smtClean="0"/>
              <a:t>ισχιαλγία, </a:t>
            </a:r>
          </a:p>
          <a:p>
            <a:pPr lvl="0"/>
            <a:r>
              <a:rPr lang="el-GR" dirty="0" smtClean="0"/>
              <a:t>σύνδρομο καρπιαίου σωλήνα, </a:t>
            </a:r>
          </a:p>
          <a:p>
            <a:pPr lvl="0"/>
            <a:r>
              <a:rPr lang="el-GR" dirty="0" smtClean="0"/>
              <a:t>τενοντίτιδα σε συγκεκριμένες περιοχές (ώμος, αχίλλειος τένοντας, γόνατο),</a:t>
            </a:r>
          </a:p>
          <a:p>
            <a:pPr lvl="0"/>
            <a:r>
              <a:rPr lang="el-GR" dirty="0" smtClean="0"/>
              <a:t>κεφαλαλγίες, </a:t>
            </a:r>
          </a:p>
          <a:p>
            <a:pPr lvl="0"/>
            <a:r>
              <a:rPr lang="el-GR" dirty="0" smtClean="0"/>
              <a:t>τραυματισμοί μαλακών μορίων και οστών, </a:t>
            </a:r>
          </a:p>
          <a:p>
            <a:pPr lvl="0"/>
            <a:r>
              <a:rPr lang="el-GR" dirty="0" smtClean="0"/>
              <a:t>κυκλοφορικά προβλήματα λόγω ορθοστασίας, </a:t>
            </a:r>
          </a:p>
          <a:p>
            <a:pPr lvl="0"/>
            <a:r>
              <a:rPr lang="el-GR" dirty="0" smtClean="0"/>
              <a:t>προβλήματα σπονδυλικής στήλης, </a:t>
            </a:r>
          </a:p>
          <a:p>
            <a:pPr lvl="0"/>
            <a:r>
              <a:rPr lang="el-GR" dirty="0" smtClean="0"/>
              <a:t>κύφωση και σκολίωση. </a:t>
            </a:r>
          </a:p>
          <a:p>
            <a:endParaRPr lang="el-GR" dirty="0"/>
          </a:p>
        </p:txBody>
      </p:sp>
      <p:sp>
        <p:nvSpPr>
          <p:cNvPr id="2" name="1 - Τίτλος"/>
          <p:cNvSpPr>
            <a:spLocks noGrp="1"/>
          </p:cNvSpPr>
          <p:nvPr>
            <p:ph type="title"/>
          </p:nvPr>
        </p:nvSpPr>
        <p:spPr/>
        <p:txBody>
          <a:bodyPr>
            <a:normAutofit fontScale="90000"/>
          </a:bodyPr>
          <a:lstStyle/>
          <a:p>
            <a:r>
              <a:rPr lang="el-GR" dirty="0" smtClean="0"/>
              <a:t>Οι  ΜΣΠ περιλαμβάνουν:</a:t>
            </a:r>
            <a:br>
              <a:rPr lang="el-GR" dirty="0" smtClean="0"/>
            </a:b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r>
              <a:rPr lang="el-GR" dirty="0"/>
              <a:t>Το πρωτεύον σύμπτωμα των ΜΣΠ είναι ο πόνος, συνοδευόμενος συνήθως από δυσκαμψία, οίδημα και μειωμένη λειτουργικότητα της πάσχουσας περιοχής. Ο </a:t>
            </a:r>
            <a:r>
              <a:rPr lang="el-GR" dirty="0" err="1"/>
              <a:t>μυοσκελετικός</a:t>
            </a:r>
            <a:r>
              <a:rPr lang="el-GR" dirty="0"/>
              <a:t> πόνος ως υποκειμενικό σύμπτωμα διακρίνεται:</a:t>
            </a:r>
          </a:p>
          <a:p>
            <a:pPr lvl="0"/>
            <a:r>
              <a:rPr lang="el-GR" dirty="0"/>
              <a:t>σε πρωτογενή (τοπικό και σε συγκεκριμένη περιοχή), </a:t>
            </a:r>
          </a:p>
          <a:p>
            <a:pPr lvl="0"/>
            <a:r>
              <a:rPr lang="el-GR" dirty="0"/>
              <a:t>δευτερογενή (πόνος που εκτείνεται και αντανακλά ακόμη και σε περιοχές απομακρυσμένες από το σημείο της βλάβης) και </a:t>
            </a:r>
          </a:p>
          <a:p>
            <a:pPr lvl="0"/>
            <a:r>
              <a:rPr lang="el-GR" dirty="0"/>
              <a:t>σε τριτογενή (</a:t>
            </a:r>
            <a:r>
              <a:rPr lang="el-GR" dirty="0" err="1"/>
              <a:t>ψυχο</a:t>
            </a:r>
            <a:r>
              <a:rPr lang="el-GR" dirty="0"/>
              <a:t>-σωματικά χαρακτηριστικά και διάχυτα άλγη)</a:t>
            </a:r>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8229600" cy="5530619"/>
          </a:xfrm>
        </p:spPr>
        <p:txBody>
          <a:bodyPr>
            <a:normAutofit fontScale="77500" lnSpcReduction="20000"/>
          </a:bodyPr>
          <a:lstStyle/>
          <a:p>
            <a:r>
              <a:rPr lang="el-GR" dirty="0"/>
              <a:t>Επιπρόσθετα συμπτώματα των ΜΣΠ μπορεί να είναι η </a:t>
            </a:r>
            <a:r>
              <a:rPr lang="el-GR" b="1" dirty="0"/>
              <a:t>φλεγμονή</a:t>
            </a:r>
            <a:r>
              <a:rPr lang="el-GR" dirty="0"/>
              <a:t> και γενικά συμπτώματα όπως ο </a:t>
            </a:r>
            <a:r>
              <a:rPr lang="el-GR" b="1" dirty="0"/>
              <a:t>πυρετός</a:t>
            </a:r>
            <a:r>
              <a:rPr lang="el-GR" dirty="0"/>
              <a:t>, η </a:t>
            </a:r>
            <a:r>
              <a:rPr lang="el-GR" b="1" dirty="0"/>
              <a:t>καταβολή</a:t>
            </a:r>
            <a:r>
              <a:rPr lang="el-GR" dirty="0"/>
              <a:t> και η </a:t>
            </a:r>
            <a:r>
              <a:rPr lang="el-GR" b="1" dirty="0"/>
              <a:t>κακουχία</a:t>
            </a:r>
            <a:r>
              <a:rPr lang="el-GR" dirty="0"/>
              <a:t>. H έγκαιρη διάγνωση και παρέμβαση, είναι πολύ σημαντικές ενέργειες, ώστε, να περιορισθεί η σοβαρότητα των τραυματισμών, να βελτιωθεί η αποτελεσματικότητα της θεραπείας και να ελαχιστοποιηθεί η πιθανότητα αναπηρίας ή μόνιμης βλάβης. Η καταγραφή της ασθένειας και του τραυματισμού υποχρεώνει τους διοικητές των νοσοκομείων να διατηρήσουν αρχεία που σχετίζονται με τα εργατικά ατυχήματα και τις ασθένειες. </a:t>
            </a:r>
            <a:r>
              <a:rPr lang="el-GR" dirty="0" smtClean="0"/>
              <a:t>Οι </a:t>
            </a:r>
            <a:r>
              <a:rPr lang="el-GR" dirty="0"/>
              <a:t>εργαζόμενοι δεν μπορούν να υφίστανται διακρίσεις κατά την υποβολή εκθέσεων που σχετίζονται με τον εργατικό τραυματισμό ή ασθένεια. Η αξιολόγηση της αποτελεσματικότητας των προσπαθειών εργονομίας συμβάλλει στη μείωση των τραυματισμών και των ασθενειών, στην παρακολούθηση των εργονομικών λύσεων για τον εντοπισμό νέων προβλημάτων και καταδεικνύουν περιοχές όπου απαιτείται περαιτέρω βελτίωση.</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r>
              <a:rPr lang="el-GR" dirty="0"/>
              <a:t>Η αξιολόγηση του ασθενή θα πρέπει να περιλαμβάνει την εξέταση των παρακάτω παραγόντων:</a:t>
            </a:r>
          </a:p>
          <a:p>
            <a:pPr lvl="0"/>
            <a:r>
              <a:rPr lang="el-GR" dirty="0"/>
              <a:t>Το επίπεδο βοήθειας που απαιτεί ο ασθενής</a:t>
            </a:r>
          </a:p>
          <a:p>
            <a:pPr lvl="0"/>
            <a:r>
              <a:rPr lang="el-GR" dirty="0"/>
              <a:t>Το μέγεθος και το βάρος του ασθενή</a:t>
            </a:r>
          </a:p>
          <a:p>
            <a:pPr lvl="0"/>
            <a:r>
              <a:rPr lang="el-GR" dirty="0"/>
              <a:t>Την ικανότητα και την προθυμία του ασθενή να κατανοήσει και να συνεργαστεί</a:t>
            </a:r>
          </a:p>
          <a:p>
            <a:pPr lvl="0"/>
            <a:r>
              <a:rPr lang="el-GR" dirty="0"/>
              <a:t>Τις ιατρικές καταστάσεις που μπορεί να επηρεάζουν την επιλογή των μεθόδων για την άρση ή την αλλαγή θέσης του ασθενή. </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r>
              <a:rPr lang="el-GR" dirty="0"/>
              <a:t>Η εφαρμογή της γνώσης της Εργονομίας </a:t>
            </a:r>
            <a:endParaRPr lang="el-GR" dirty="0" smtClean="0"/>
          </a:p>
          <a:p>
            <a:pPr>
              <a:buNone/>
            </a:pPr>
            <a:r>
              <a:rPr lang="el-GR" dirty="0" smtClean="0"/>
              <a:t>στο</a:t>
            </a:r>
            <a:r>
              <a:rPr lang="el-GR" dirty="0"/>
              <a:t> σχεδιασμό εργαλείων, </a:t>
            </a:r>
            <a:r>
              <a:rPr lang="el-GR" dirty="0" smtClean="0"/>
              <a:t>μηχανών, συστημάτων </a:t>
            </a:r>
            <a:r>
              <a:rPr lang="el-GR" dirty="0"/>
              <a:t>και περιβάλλοντος είναι απαραίτητη για </a:t>
            </a:r>
            <a:r>
              <a:rPr lang="el-GR" b="1" dirty="0"/>
              <a:t>ασφαλή</a:t>
            </a:r>
            <a:r>
              <a:rPr lang="el-GR" dirty="0"/>
              <a:t>, </a:t>
            </a:r>
            <a:r>
              <a:rPr lang="el-GR" b="1" dirty="0"/>
              <a:t>άνετη</a:t>
            </a:r>
            <a:r>
              <a:rPr lang="el-GR" dirty="0"/>
              <a:t> και </a:t>
            </a:r>
            <a:r>
              <a:rPr lang="el-GR" b="1" dirty="0"/>
              <a:t>αποτελεσματική χρήση</a:t>
            </a:r>
            <a:r>
              <a:rPr lang="el-GR" dirty="0"/>
              <a:t>. Για την εφαρμογή της εργονομίας απαιτούνται σχεδιαστές χώρων εργασίας, Φυσικοθεραπευτές, Βιομηχανικοί Υγιεινολόγοι, </a:t>
            </a:r>
            <a:r>
              <a:rPr lang="el-GR" dirty="0" err="1"/>
              <a:t>Εργοθεραπευτές</a:t>
            </a:r>
            <a:r>
              <a:rPr lang="el-GR" dirty="0"/>
              <a:t>, Νοσηλευτές, </a:t>
            </a:r>
            <a:r>
              <a:rPr lang="el-GR" dirty="0" err="1"/>
              <a:t>Χειροπράκτες</a:t>
            </a:r>
            <a:r>
              <a:rPr lang="el-GR" dirty="0"/>
              <a:t> και Ιατροί Εργασίας. </a:t>
            </a:r>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a:bodyPr>
          <a:lstStyle/>
          <a:p>
            <a:r>
              <a:rPr lang="el-GR" dirty="0"/>
              <a:t>Οι παράγοντες αυτοί είναι σημαντικοί για τον καθορισμό των κατάλληλων μεθόδων για την άρση και την αλλαγή θέσης  ενός ασθενή. Το μέγεθος και το βάρος του ασθενή, σε ορισμένες περιπτώσεις, καθορίζουν τον εξοπλισμό που χρειάζεται και τον αριθμό των νοσηλευτών που απαιτούνται ώστε να παρέχουν βοήθεια. Για παράδειγμα, ένας ασθενής ενδέχεται να είναι υπερβολικά βαρύς για να μπορεί να τον ανυψώσει ο νοσηλευτής χωρίς μηχανική βοήθεια.</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Οι σωματικές και οι ψυχικές ικανότητες των ασθενών (</a:t>
            </a:r>
            <a:r>
              <a:rPr lang="el-GR" dirty="0" err="1"/>
              <a:t>τετραπληγικός</a:t>
            </a:r>
            <a:r>
              <a:rPr lang="el-GR" dirty="0"/>
              <a:t> ασθενής, κατάκοιτος ηλικιωμένος, ένας ασθενής υπό γενική αναισθησία ή σε κώμα, ένας ασθενής που αντιστέκεται στη μετακίνηση) παίζουν επίσης ένα σημαντικό ρόλο στην  επιλογή των κατάλληλων λύσεων.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62500" lnSpcReduction="20000"/>
          </a:bodyPr>
          <a:lstStyle/>
          <a:p>
            <a:r>
              <a:rPr lang="el-GR" dirty="0"/>
              <a:t>Ο ασθενής που είναι ικανός και πρόθυμος να υποστηρίξει μερικώς το δικό του βάρος, μπορεί να είναι σε θέση να μετακινηθεί από τη θέση του στο κρεβάτι σε μια καρέκλα με ένα μηχάνημα υποβοήθησης, ενώ ένας γερανός μπορεί να είναι πιο κατάλληλος για εκείνους τους ασθενείς που δεν είναι σε θέση να υποστηρίξουν το δικό τους βάρος. </a:t>
            </a:r>
            <a:endParaRPr lang="el-GR" dirty="0" smtClean="0"/>
          </a:p>
          <a:p>
            <a:r>
              <a:rPr lang="el-GR" dirty="0" smtClean="0"/>
              <a:t>Επιπλέον </a:t>
            </a:r>
            <a:r>
              <a:rPr lang="el-GR" dirty="0"/>
              <a:t>παράγοντες που πρέπει να λαμβάνονται υπόψη είναι οι χειρουργικές επεμβάσεις. Για παράδειγμα, ένας ασθενής που έχει υποστεί πρόσφατα χειρουργική επέμβαση αντικατάστασης ισχίου, μπορεί να απαιτήσει εξειδικευμένο εξοπλισμό ισχίου για βοήθεια προκειμένου να αποφευχθεί η πίεση στην πληγείσα περιοχή. Τα τραύματα στην κοιλιακή χώρα, οι συσπάσεις, η ύπαρξη καθετήρων, η εγκυμοσύνη καθιστούν τις εργασίες μεταφοράς ή μετακίνησης πιο απαιτητικές. Στην Ευρώπη και τις Η.Π.Α. έχουν αναπτυχθεί πρωτόκολλα (</a:t>
            </a:r>
            <a:r>
              <a:rPr lang="el-GR" dirty="0" err="1"/>
              <a:t>Resident</a:t>
            </a:r>
            <a:r>
              <a:rPr lang="el-GR" dirty="0"/>
              <a:t> </a:t>
            </a:r>
            <a:r>
              <a:rPr lang="el-GR" dirty="0" err="1"/>
              <a:t>Assessment</a:t>
            </a:r>
            <a:r>
              <a:rPr lang="el-GR" dirty="0"/>
              <a:t> </a:t>
            </a:r>
            <a:r>
              <a:rPr lang="el-GR" dirty="0" err="1"/>
              <a:t>Instrument</a:t>
            </a:r>
            <a:r>
              <a:rPr lang="el-GR" dirty="0"/>
              <a:t>, </a:t>
            </a:r>
            <a:r>
              <a:rPr lang="el-GR" dirty="0" err="1"/>
              <a:t>Patient</a:t>
            </a:r>
            <a:r>
              <a:rPr lang="el-GR" dirty="0"/>
              <a:t> </a:t>
            </a:r>
            <a:r>
              <a:rPr lang="el-GR" dirty="0" err="1"/>
              <a:t>Care</a:t>
            </a:r>
            <a:r>
              <a:rPr lang="el-GR" dirty="0"/>
              <a:t> </a:t>
            </a:r>
            <a:r>
              <a:rPr lang="el-GR" dirty="0" err="1"/>
              <a:t>Ergonomics</a:t>
            </a:r>
            <a:r>
              <a:rPr lang="el-GR" dirty="0"/>
              <a:t> </a:t>
            </a:r>
            <a:r>
              <a:rPr lang="el-GR" dirty="0" err="1"/>
              <a:t>Resource</a:t>
            </a:r>
            <a:r>
              <a:rPr lang="el-GR" dirty="0"/>
              <a:t> </a:t>
            </a:r>
            <a:r>
              <a:rPr lang="el-GR" dirty="0" err="1"/>
              <a:t>Guide</a:t>
            </a:r>
            <a:r>
              <a:rPr lang="el-GR" dirty="0"/>
              <a:t>, </a:t>
            </a:r>
            <a:r>
              <a:rPr lang="el-GR" dirty="0" err="1"/>
              <a:t>Lift</a:t>
            </a:r>
            <a:r>
              <a:rPr lang="el-GR" dirty="0"/>
              <a:t> </a:t>
            </a:r>
            <a:r>
              <a:rPr lang="el-GR" dirty="0" err="1"/>
              <a:t>Program</a:t>
            </a:r>
            <a:r>
              <a:rPr lang="el-GR" dirty="0"/>
              <a:t> </a:t>
            </a:r>
            <a:r>
              <a:rPr lang="el-GR" dirty="0" err="1"/>
              <a:t>Policy</a:t>
            </a:r>
            <a:r>
              <a:rPr lang="el-GR" dirty="0"/>
              <a:t> </a:t>
            </a:r>
            <a:r>
              <a:rPr lang="el-GR" dirty="0" err="1"/>
              <a:t>and</a:t>
            </a:r>
            <a:r>
              <a:rPr lang="el-GR" dirty="0"/>
              <a:t> </a:t>
            </a:r>
            <a:r>
              <a:rPr lang="el-GR" dirty="0" err="1"/>
              <a:t>Guide</a:t>
            </a:r>
            <a:r>
              <a:rPr lang="el-GR" dirty="0"/>
              <a:t>) που αφορούν στην συστηματική αξιολόγηση των αναγκών και των ικανοτήτων των ασθενών καθώς και παρεμβάσεις για την άρση και την αλλαγή θέσης των ασθενών. </a:t>
            </a:r>
          </a:p>
          <a:p>
            <a:pPr>
              <a:buNone/>
            </a:pPr>
            <a:r>
              <a:rPr lang="el-GR" dirty="0"/>
              <a:t> </a:t>
            </a: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t>Ο </a:t>
            </a:r>
            <a:r>
              <a:rPr lang="el-GR" dirty="0"/>
              <a:t>χειρισμός των ασθενών περιλαμβάνει ανύψωση, κατέβασμα, κράτημα, ώθηση ή έλξη. Οι μέθοδοι χειρισμού των ασθενών μπορούν να ταξινομηθούν σε τρεις  κατηγορίες, ανάλογα με τους διαφορετικούς τρόπους εκτέλεσης της εργασίας:</a:t>
            </a:r>
          </a:p>
          <a:p>
            <a:endParaRPr lang="el-GR" dirty="0"/>
          </a:p>
        </p:txBody>
      </p:sp>
      <p:sp>
        <p:nvSpPr>
          <p:cNvPr id="2" name="1 - Τίτλος"/>
          <p:cNvSpPr>
            <a:spLocks noGrp="1"/>
          </p:cNvSpPr>
          <p:nvPr>
            <p:ph type="title"/>
          </p:nvPr>
        </p:nvSpPr>
        <p:spPr/>
        <p:txBody>
          <a:bodyPr>
            <a:normAutofit fontScale="90000"/>
          </a:bodyPr>
          <a:lstStyle/>
          <a:p>
            <a:r>
              <a:rPr lang="el-GR" dirty="0" smtClean="0"/>
              <a:t>Τεχνικές χειρισμού των ασθενών</a:t>
            </a:r>
            <a:br>
              <a:rPr lang="el-GR" dirty="0" smtClean="0"/>
            </a:b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0000" lnSpcReduction="20000"/>
          </a:bodyPr>
          <a:lstStyle/>
          <a:p>
            <a:r>
              <a:rPr lang="el-GR" dirty="0" smtClean="0"/>
              <a:t>Εκτελούνται </a:t>
            </a:r>
            <a:r>
              <a:rPr lang="el-GR" dirty="0"/>
              <a:t>από έναν ή περισσότερους νοσηλευτές, οι οποίοι χρησιμοποιούν τη  μυϊκή τους δύναμη και, όποτε αυτό είναι εφικτό, την τυχόν εναπομένουσα ικανότητα κίνησης του ασθενούς. Πρέπει να σημειωθεί ότι ο χειρωνακτικός χειρισμός των ασθενών αυξάνει τους κινδύνους </a:t>
            </a:r>
            <a:r>
              <a:rPr lang="el-GR" dirty="0" err="1"/>
              <a:t>μυοσκελετικών</a:t>
            </a:r>
            <a:r>
              <a:rPr lang="el-GR" dirty="0"/>
              <a:t> παθήσεων (ΜΣΠ) για τους νοσηλευτές επειδή τα σώματα των ασθενών παρουσιάζουν ασύμμετρη κατανομή βάρους και δεν διαθέτουν σταθερά σημεία λαβής. Επομένως, είναι δύσκολο για τον νοσηλευτή να κρατήσει το βάρος του ασθενή κοντά στο δικό του σώμα. Σε ορισμένες περιπτώσεις, οι ασθενείς είναι ταραγμένοι, αντιστέκονται ή δεν ανταποκρίνονται ή μπορούν να συνεργασθούν ελάχιστα, γεγονός που αυξάνει τον κίνδυνο τραυματισμών. Ο χώρος παροχής της περίθαλψης μπορεί να επιβάλλει άβολες θέσεις και στάσεις του  σώματος, οι οποίες αυξάνουν περαιτέρω το ενδεχόμενο </a:t>
            </a:r>
            <a:r>
              <a:rPr lang="el-GR" dirty="0" err="1"/>
              <a:t>μυοσκελετικών</a:t>
            </a:r>
            <a:r>
              <a:rPr lang="el-GR" dirty="0"/>
              <a:t> παθήσεων.</a:t>
            </a:r>
          </a:p>
          <a:p>
            <a:endParaRPr lang="el-GR" dirty="0"/>
          </a:p>
        </p:txBody>
      </p:sp>
      <p:sp>
        <p:nvSpPr>
          <p:cNvPr id="2" name="1 - Τίτλος"/>
          <p:cNvSpPr>
            <a:spLocks noGrp="1"/>
          </p:cNvSpPr>
          <p:nvPr>
            <p:ph type="title"/>
          </p:nvPr>
        </p:nvSpPr>
        <p:spPr/>
        <p:txBody>
          <a:bodyPr>
            <a:normAutofit/>
          </a:bodyPr>
          <a:lstStyle/>
          <a:p>
            <a:r>
              <a:rPr lang="el-GR" sz="3200" dirty="0" smtClean="0"/>
              <a:t>Μέθοδοι χειρωνακτικής μεταφοράς.</a:t>
            </a:r>
            <a:br>
              <a:rPr lang="el-GR" sz="3200" dirty="0" smtClean="0"/>
            </a:br>
            <a:endParaRPr lang="el-GR"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r>
              <a:rPr lang="el-GR" dirty="0"/>
              <a:t>Ωστόσο, σε ορισμένες καταστάσεις, ο χειρωνακτικός χειρισμός των ασθενών είναι αναπόφευκτος γιατί οι νοσηλευτές μπορεί να βρίσκονται αντιμέτωποι με εξαιρετικές ή επικίνδυνες για τη ζωή του ασθενή καταστάσεις, οι οποίες απαγορεύουν τη χρήση βοηθητικού εξοπλισμού για τον χειρισμό του ασθενή. Ο χειρωνακτικός χειρισμός του ασθενή μπορεί να εκτελεσθεί, εάν η πράξη δεν απαιτεί την ανύψωση όλου ή του μεγαλύτερου μέρους του βάρους ενός ασθενούς. Εξαιρέσεις αποτελούν επίσης η περίθαλψη βρεφών ή μικρών παιδιών ή άλλων μικρόσωμων ασθενών.</a:t>
            </a:r>
          </a:p>
          <a:p>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dirty="0" smtClean="0"/>
              <a:t>Πρόκειται </a:t>
            </a:r>
            <a:r>
              <a:rPr lang="el-GR" dirty="0"/>
              <a:t>για τεχνικές χειρισμού των ασθενών οι οποίες εκτελούνται μέσω συγκεκριμένων βοηθημάτων, όπως σεντόνια από ύφασμα με χαμηλό συντελεστή τριβής, εργονομικές ζώνες, περιστρεφόμενα στηρίγματα ποδιών, τρίγωνο έλξης πάνω από το κρεβάτι.</a:t>
            </a:r>
          </a:p>
          <a:p>
            <a:endParaRPr lang="el-GR" dirty="0"/>
          </a:p>
        </p:txBody>
      </p:sp>
      <p:sp>
        <p:nvSpPr>
          <p:cNvPr id="2" name="1 - Τίτλος"/>
          <p:cNvSpPr>
            <a:spLocks noGrp="1"/>
          </p:cNvSpPr>
          <p:nvPr>
            <p:ph type="title"/>
          </p:nvPr>
        </p:nvSpPr>
        <p:spPr/>
        <p:txBody>
          <a:bodyPr>
            <a:normAutofit fontScale="90000"/>
          </a:bodyPr>
          <a:lstStyle/>
          <a:p>
            <a:r>
              <a:rPr lang="el-GR" sz="2800" dirty="0" smtClean="0"/>
              <a:t>Μέθοδοι μεταφοράς με τη χρήση μικρών βοηθημάτων χειρισμού των ασθενών.</a:t>
            </a:r>
            <a:br>
              <a:rPr lang="el-GR" sz="2800" dirty="0" smtClean="0"/>
            </a:br>
            <a:endParaRPr lang="el-GR"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t>Οι </a:t>
            </a:r>
            <a:r>
              <a:rPr lang="el-GR" dirty="0"/>
              <a:t>συγκεκριμένες τεχνικές χειρισμού εκτελούνται μέσω ηλεκτρομηχανικού ανυψωτικού εξοπλισμού.</a:t>
            </a:r>
          </a:p>
          <a:p>
            <a:endParaRPr lang="el-GR" dirty="0"/>
          </a:p>
        </p:txBody>
      </p:sp>
      <p:sp>
        <p:nvSpPr>
          <p:cNvPr id="2" name="1 - Τίτλος"/>
          <p:cNvSpPr>
            <a:spLocks noGrp="1"/>
          </p:cNvSpPr>
          <p:nvPr>
            <p:ph type="title"/>
          </p:nvPr>
        </p:nvSpPr>
        <p:spPr/>
        <p:txBody>
          <a:bodyPr>
            <a:normAutofit fontScale="90000"/>
          </a:bodyPr>
          <a:lstStyle/>
          <a:p>
            <a:r>
              <a:rPr lang="el-GR" sz="2800" dirty="0" smtClean="0"/>
              <a:t>Μέθοδοι μεταφοράς με τη χρήση μεγάλων βοηθημάτων χειρισμού των ασθενών.</a:t>
            </a:r>
            <a:br>
              <a:rPr lang="el-GR" sz="2800" dirty="0" smtClean="0"/>
            </a:br>
            <a:endParaRPr lang="el-G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10000"/>
          </a:bodyPr>
          <a:lstStyle/>
          <a:p>
            <a:r>
              <a:rPr lang="el-GR" b="1" dirty="0" smtClean="0"/>
              <a:t>Κάθε </a:t>
            </a:r>
            <a:r>
              <a:rPr lang="el-GR" b="1" dirty="0"/>
              <a:t>πράξη χειρισμού υπακούει σε ορισμένες βασικές αρχές:</a:t>
            </a:r>
          </a:p>
          <a:p>
            <a:pPr lvl="0"/>
            <a:r>
              <a:rPr lang="el-GR" i="1" dirty="0"/>
              <a:t>Ζητάτε πάντοτε τη βοήθεια άλλων νοσηλευτών, όταν αυτή είναι απαραίτητη.</a:t>
            </a:r>
            <a:endParaRPr lang="el-GR" dirty="0"/>
          </a:p>
          <a:p>
            <a:r>
              <a:rPr lang="el-GR" dirty="0"/>
              <a:t>Οι πράξεις χειρισμού ακινητοποιημένων ασθενών πρέπει να εκτελούνται από περισσότερους νοσηλευτές (τουλάχιστον δύο) και, εφόσον είναι απαραίτητο, με τη βοήθεια ενός σεντονιού που τοποθετείται κάτω από τον ασθενή ή, ακόμη καλύτερα, χρησιμοποιώντας ειδικά βοηθήματα, όπως σεντόνια ολίσθησης.</a:t>
            </a:r>
          </a:p>
          <a:p>
            <a:endParaRPr lang="el-GR" dirty="0"/>
          </a:p>
        </p:txBody>
      </p:sp>
      <p:sp>
        <p:nvSpPr>
          <p:cNvPr id="2" name="1 - Τίτλος"/>
          <p:cNvSpPr>
            <a:spLocks noGrp="1"/>
          </p:cNvSpPr>
          <p:nvPr>
            <p:ph type="title"/>
          </p:nvPr>
        </p:nvSpPr>
        <p:spPr/>
        <p:txBody>
          <a:bodyPr>
            <a:normAutofit fontScale="90000"/>
          </a:bodyPr>
          <a:lstStyle/>
          <a:p>
            <a:r>
              <a:rPr lang="el-GR" sz="3200" dirty="0" smtClean="0"/>
              <a:t>Βασικές αρχές χειρωνακτικών μεθόδων χειρισμού των ασθενών</a:t>
            </a:r>
            <a:br>
              <a:rPr lang="el-GR" sz="3200" dirty="0" smtClean="0"/>
            </a:br>
            <a:endParaRPr lang="el-GR"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pPr lvl="0"/>
            <a:r>
              <a:rPr lang="el-GR" i="1" dirty="0"/>
              <a:t>Προτού ξεκινήσετε οποιαδήποτε πράξη χειρισμού, πρέπει να παίρνετε θέση όσο το δυνατόν πιο κοντά στον ασθενή, ακόμη και γονατίζοντας στο κρεβάτι του,  εάν αυτό είναι αναγκαίο. </a:t>
            </a:r>
            <a:endParaRPr lang="el-GR" dirty="0"/>
          </a:p>
          <a:p>
            <a:r>
              <a:rPr lang="el-GR" dirty="0"/>
              <a:t>Με τον τρόπο αυτό ο νοσηλευτής αποφεύγει να σκύψει ή να τεντωθεί</a:t>
            </a:r>
            <a:r>
              <a:rPr lang="el-GR" b="1" dirty="0"/>
              <a:t> </a:t>
            </a:r>
            <a:r>
              <a:rPr lang="el-GR" dirty="0"/>
              <a:t>πάνω από το κρεβάτι κατά την ανύψωση και τη μεταφορά του</a:t>
            </a:r>
            <a:r>
              <a:rPr lang="el-GR" b="1" dirty="0"/>
              <a:t> </a:t>
            </a:r>
            <a:r>
              <a:rPr lang="el-GR" dirty="0"/>
              <a:t>ασθενούς και να καταβάλλει τις αναγκαίες σωματικές προσπάθειες με τον κορμό σκυμμένο ή στραμμένο πλαγίως.</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481328"/>
            <a:ext cx="8640960" cy="4525963"/>
          </a:xfrm>
        </p:spPr>
        <p:txBody>
          <a:bodyPr/>
          <a:lstStyle/>
          <a:p>
            <a:pPr lvl="0"/>
            <a:r>
              <a:rPr lang="el-GR" dirty="0" smtClean="0"/>
              <a:t>Μείωση</a:t>
            </a:r>
            <a:r>
              <a:rPr lang="el-GR" dirty="0"/>
              <a:t> των επαγγελματικών κακώσεων </a:t>
            </a:r>
            <a:r>
              <a:rPr lang="el-GR" dirty="0" smtClean="0"/>
              <a:t>και</a:t>
            </a:r>
            <a:r>
              <a:rPr lang="el-GR" dirty="0"/>
              <a:t> παθήσεων</a:t>
            </a:r>
          </a:p>
          <a:p>
            <a:pPr lvl="0"/>
            <a:r>
              <a:rPr lang="el-GR" dirty="0"/>
              <a:t>Βελτίωση της παραγωγικότητας</a:t>
            </a:r>
          </a:p>
          <a:p>
            <a:pPr lvl="0"/>
            <a:r>
              <a:rPr lang="el-GR" dirty="0"/>
              <a:t>Βελτίωση των συνθηκών εργασίας</a:t>
            </a:r>
          </a:p>
          <a:p>
            <a:pPr lvl="0"/>
            <a:r>
              <a:rPr lang="el-GR" dirty="0"/>
              <a:t>Μείωση απουσιών του εργαζόμενου</a:t>
            </a:r>
          </a:p>
          <a:p>
            <a:pPr lvl="0"/>
            <a:r>
              <a:rPr lang="el-GR" dirty="0"/>
              <a:t>Κυβερνητικές ρυθμίσεις στον τομέα εργασίας</a:t>
            </a:r>
          </a:p>
          <a:p>
            <a:endParaRPr lang="el-GR" dirty="0"/>
          </a:p>
        </p:txBody>
      </p:sp>
      <p:sp>
        <p:nvSpPr>
          <p:cNvPr id="2" name="1 - Τίτλος"/>
          <p:cNvSpPr>
            <a:spLocks noGrp="1"/>
          </p:cNvSpPr>
          <p:nvPr>
            <p:ph type="title"/>
          </p:nvPr>
        </p:nvSpPr>
        <p:spPr/>
        <p:txBody>
          <a:bodyPr>
            <a:normAutofit fontScale="90000"/>
          </a:bodyPr>
          <a:lstStyle/>
          <a:p>
            <a:r>
              <a:rPr lang="el-GR" dirty="0" smtClean="0"/>
              <a:t>Οι σκοποί και οι στόχοι της εργονομίας είναι:</a:t>
            </a:r>
            <a:br>
              <a:rPr lang="el-GR" dirty="0" smtClean="0"/>
            </a:b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pPr lvl="0"/>
            <a:r>
              <a:rPr lang="el-GR" i="1" dirty="0"/>
              <a:t>Προτού ξεκινήσετε οποιαδήποτε πράξη χειρισμού, εξηγήστε τη διαδικασία στον ασθενή, ενθαρρύνοντάς τον ταυτόχρονα να συνεργασθεί όσο το δυνατόν περισσότερο κατά τη διαδικασία χειρισμού.</a:t>
            </a:r>
            <a:endParaRPr lang="el-GR" dirty="0"/>
          </a:p>
          <a:p>
            <a:r>
              <a:rPr lang="el-GR" dirty="0"/>
              <a:t>Αυτό είναι επωφελές και για τους δύο: για τον ασθενή, ο οποίος θα μπορέσει να βελτιώσει τον μυϊκό τροπισμό του, αλλά και για τον νοσηλευτή, καθώς ο ασθενής που είναι σε θέση να μετακινηθεί μόνος του, έστω και λίγο, θα μπορέσει να εκτελέσει ορισμένες πράξεις ο ίδιος, οπότε το έργο του νοσηλευτή θα είναι απλώς να κατευθύνει τις κινήσεις του.</a:t>
            </a:r>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7500" lnSpcReduction="20000"/>
          </a:bodyPr>
          <a:lstStyle/>
          <a:p>
            <a:pPr lvl="0"/>
            <a:r>
              <a:rPr lang="el-GR" b="1" i="1" dirty="0"/>
              <a:t>Διατηρήστε ορθή στάση του σώματος κατά τις πράξεις χειρισμού των ασθενών.</a:t>
            </a:r>
            <a:endParaRPr lang="el-GR" b="1" dirty="0"/>
          </a:p>
          <a:p>
            <a:r>
              <a:rPr lang="el-GR" dirty="0"/>
              <a:t>Συγκεκριμένα, προτού ο νοσηλευτής ξεκινήσει την ανύψωση ή τη μεταφορά του ασθενούς, πρέπει να πάρει θέση με τα πόδια λίγο ανοικτά και το ένα πόδι λίγο πιο  μπροστά από το άλλο, προκειμένου να εξασφαλίσει ευρύτερη βάση στήριξης. Κατά την ανύψωση του ασθενούς, πρέπει να χρησιμοποιούνται οι μύες των ποδιών και των γοφών αντί των μυών του άνω μέρους του σώματος, πρώτα λυγίζοντας και έπειτα</a:t>
            </a:r>
            <a:r>
              <a:rPr lang="el-GR" b="1" dirty="0"/>
              <a:t> </a:t>
            </a:r>
            <a:r>
              <a:rPr lang="el-GR" dirty="0"/>
              <a:t>τεντώνοντας αργά τα γόνατα κατά την ανύψωση του ασθενούς. Η σπονδυλική</a:t>
            </a:r>
            <a:r>
              <a:rPr lang="el-GR" b="1" dirty="0"/>
              <a:t> </a:t>
            </a:r>
            <a:r>
              <a:rPr lang="el-GR" dirty="0"/>
              <a:t>στήλη πρέπει να διατηρείται σε θέση που ακολουθεί τη φυσική καμπύλη της,</a:t>
            </a:r>
            <a:r>
              <a:rPr lang="el-GR" b="1" dirty="0"/>
              <a:t> </a:t>
            </a:r>
            <a:r>
              <a:rPr lang="el-GR" dirty="0"/>
              <a:t>αποφεύγοντας το υπερβολικό φορτίο κατά το τέντωμα ή το σκύψιμο.</a:t>
            </a:r>
            <a:r>
              <a:rPr lang="el-GR" b="1" dirty="0"/>
              <a:t> </a:t>
            </a:r>
            <a:r>
              <a:rPr lang="el-GR" dirty="0"/>
              <a:t>Επιπλέον, ο νοσηλευτής πρέπει να προσπαθεί πάντοτε να μετατοπίζει το βάρος</a:t>
            </a:r>
            <a:r>
              <a:rPr lang="el-GR" b="1" dirty="0"/>
              <a:t> </a:t>
            </a:r>
            <a:r>
              <a:rPr lang="el-GR" dirty="0"/>
              <a:t>του σύμφωνα με την κατεύθυνση της κίνησης που εκτελεί.</a:t>
            </a:r>
          </a:p>
          <a:p>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pPr lvl="0"/>
            <a:r>
              <a:rPr lang="el-GR" b="1" i="1" dirty="0"/>
              <a:t>Πιάστε καλά τον ασθενή κατά τον χειρισμό</a:t>
            </a:r>
            <a:endParaRPr lang="el-GR" b="1" dirty="0"/>
          </a:p>
          <a:p>
            <a:r>
              <a:rPr lang="el-GR" dirty="0"/>
              <a:t>Μην πιάνετε ποτέ τον ασθενή μόνο με τα δάχτυλα, αλλά να χρησιμοποιείτε πάντοτε ολόκληρο το χέρι και να προσπαθείτε να εντοπίσετε σημεία τα οποία καθιστούν δυνατό ένα ασφαλές κράτημα. Πιάστε τον ασθενή γύρω από τη λεκάνη, από τη μέση, την ωμοπλάτη, αλλά ποτέ από τα χέρια ή τα πόδια. Για καλύτερο κράτημα, ορισμένοι νοσηλευτές μπορεί να χειρίζονται τους ασθενείς κρατώντας το παντελόνι της πιτζάμας τους ή, ακόμη καλύτερα, χρησιμοποιώντας ειδικά βοηθήματα, όπως ζώνες με χειρολαβές.</a:t>
            </a:r>
          </a:p>
          <a:p>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a:r>
              <a:rPr lang="el-GR" b="1" i="1" dirty="0"/>
              <a:t>Φοράτε κατάλληλα υποδήματα και ενδύματα</a:t>
            </a:r>
            <a:endParaRPr lang="el-GR" b="1" dirty="0"/>
          </a:p>
          <a:p>
            <a:r>
              <a:rPr lang="el-GR" dirty="0"/>
              <a:t>Είναι σημαντικό να χρησιμοποιείτε υποδήματα με αντιολισθητικές σόλες, επομένως τα παπούτσια με ψηλά τακούνια, τα τσόκαρα ή οι παντόφλες δεν συνιστώνται. Τα ρούχα δεν πρέπει να περιορίζουν τις κινήσεις του νοσηλευτή.</a:t>
            </a:r>
          </a:p>
          <a:p>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81328"/>
            <a:ext cx="8229600" cy="4900000"/>
          </a:xfrm>
        </p:spPr>
        <p:txBody>
          <a:bodyPr>
            <a:normAutofit fontScale="70000" lnSpcReduction="20000"/>
          </a:bodyPr>
          <a:lstStyle/>
          <a:p>
            <a:pPr lvl="0"/>
            <a:r>
              <a:rPr lang="el-GR" dirty="0" smtClean="0"/>
              <a:t>Τοποθετήστε </a:t>
            </a:r>
            <a:r>
              <a:rPr lang="el-GR" dirty="0"/>
              <a:t>την καρέκλα κοντά στο κρεβάτι</a:t>
            </a:r>
          </a:p>
          <a:p>
            <a:pPr lvl="0"/>
            <a:r>
              <a:rPr lang="el-GR" dirty="0"/>
              <a:t>Βεβαιωθείτε ότι οι τροχοί της καρέκλας είναι ακινητοποιημένοι</a:t>
            </a:r>
          </a:p>
          <a:p>
            <a:pPr lvl="0"/>
            <a:r>
              <a:rPr lang="el-GR" dirty="0"/>
              <a:t>Απομακρύνετε κάθε εμπόδιο (στηρίγματα βραχιόνων, υποπόδια, στήριγμα ποδιών)</a:t>
            </a:r>
          </a:p>
          <a:p>
            <a:pPr lvl="0"/>
            <a:r>
              <a:rPr lang="el-GR" dirty="0"/>
              <a:t>Ρυθμίστε κατάλληλα το ύψος του κρεβατιού ανάλογα με το δικό σας ύψος</a:t>
            </a:r>
          </a:p>
          <a:p>
            <a:pPr lvl="0"/>
            <a:r>
              <a:rPr lang="el-GR" dirty="0"/>
              <a:t>Ζητήστε από τον ασθενή να κοιτάζει τα πόδια του. Με τον τρόπο αυτό αυξάνεται η τάση των μυών της κοιλιακής χώρας και επιτυγχάνεται καλύτερη συνεργασία</a:t>
            </a:r>
          </a:p>
          <a:p>
            <a:pPr lvl="0"/>
            <a:r>
              <a:rPr lang="el-GR" dirty="0"/>
              <a:t>Ζητήστε από τον ασθενή να σκύψει προς τα εμπρός και να σπρώξει με τα πόδια του κατά τη μεταφορά. Έτσι θα διευκολυνθεί η ανύψωση του ασθενή από την καθιστή στην όρθια θέση</a:t>
            </a:r>
          </a:p>
          <a:p>
            <a:pPr lvl="0"/>
            <a:r>
              <a:rPr lang="el-GR" dirty="0"/>
              <a:t>Χρησιμοποιήστε τους μυς των ποδιών και των γοφών κατά την ανύψωση του ασθενούς, αντί των μυών του άνω μέρους του σώματος. Πρώτα λυγίστε και έπειτα τεντώστε αργά τα γόνατα κατά την ανύψωση του ασθενή</a:t>
            </a:r>
          </a:p>
          <a:p>
            <a:endParaRPr lang="el-GR" dirty="0"/>
          </a:p>
        </p:txBody>
      </p:sp>
      <p:sp>
        <p:nvSpPr>
          <p:cNvPr id="2" name="1 - Τίτλος"/>
          <p:cNvSpPr>
            <a:spLocks noGrp="1"/>
          </p:cNvSpPr>
          <p:nvPr>
            <p:ph type="title"/>
          </p:nvPr>
        </p:nvSpPr>
        <p:spPr/>
        <p:txBody>
          <a:bodyPr>
            <a:normAutofit/>
          </a:bodyPr>
          <a:lstStyle/>
          <a:p>
            <a:r>
              <a:rPr lang="el-GR" sz="2800" dirty="0" smtClean="0"/>
              <a:t>Μεταφορά ασθενή από το κρεβάτι σε τροχήλατη καρέκλα με έναν νοσηλευτή</a:t>
            </a:r>
            <a:endParaRPr lang="el-GR"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8229600" cy="5976664"/>
          </a:xfrm>
        </p:spPr>
        <p:txBody>
          <a:bodyPr>
            <a:normAutofit fontScale="77500" lnSpcReduction="20000"/>
          </a:bodyPr>
          <a:lstStyle/>
          <a:p>
            <a:pPr lvl="0"/>
            <a:r>
              <a:rPr lang="el-GR" dirty="0" smtClean="0"/>
              <a:t>Αντισταθμίστε το βάρος του ασθενούς με το δικό σας βάρος</a:t>
            </a:r>
          </a:p>
          <a:p>
            <a:pPr lvl="0"/>
            <a:r>
              <a:rPr lang="el-GR" dirty="0" smtClean="0"/>
              <a:t>Εφόσον είναι αναγκαίο, κρατήστε το γόνατο του ασθενή ανάμεσα στα πόδια/γόνατά σας για να κατευθύνετε την κίνηση.</a:t>
            </a:r>
          </a:p>
          <a:p>
            <a:pPr lvl="0"/>
            <a:r>
              <a:rPr lang="el-GR" dirty="0" smtClean="0"/>
              <a:t>Ζητήστε από τον ασθενή να σας κρατήσει από τη μέση και κάνετε κι εσείς το ίδιο (εναλλακτικά χρησιμοποιήστε ζώνη βάδισης)</a:t>
            </a:r>
          </a:p>
          <a:p>
            <a:pPr lvl="0"/>
            <a:r>
              <a:rPr lang="el-GR" dirty="0" smtClean="0"/>
              <a:t>Ζητήστε από τον ασθενή να γλιστρήσει τους γλουτούς του προς την άκρη του κρεβατιού, μέχρι να ακουμπήσουν τα πέλματα στο δάπεδο</a:t>
            </a:r>
          </a:p>
          <a:p>
            <a:pPr lvl="0"/>
            <a:r>
              <a:rPr lang="el-GR" dirty="0" smtClean="0"/>
              <a:t>Βοηθήστε τον ασθενή να σηκωθεί και αξιολογήστε την ισορροπία του και την ισχύ των ποδιών του</a:t>
            </a:r>
          </a:p>
          <a:p>
            <a:pPr lvl="0"/>
            <a:r>
              <a:rPr lang="el-GR" dirty="0" smtClean="0"/>
              <a:t>Κατευθύνετε τον ασθενή με αργά βήματα προς την καρέκλα (αν η καρέκλα βρίσκεται δεξιά σας, τότε ανάμεσα στα πόδια του ασθενή έχετε τοποθετήσει το αριστερό σας πόδι)</a:t>
            </a:r>
          </a:p>
          <a:p>
            <a:pPr lvl="0"/>
            <a:r>
              <a:rPr lang="el-GR" dirty="0" smtClean="0"/>
              <a:t>Κάμψτε τα ισχία και τα γόνατά σας καθώς βοηθάτε τον ασθενή να καθίσει στην καρέκλα</a:t>
            </a:r>
          </a:p>
          <a:p>
            <a:pPr lvl="0"/>
            <a:r>
              <a:rPr lang="el-GR" dirty="0" smtClean="0"/>
              <a:t>Ελέγξτε την ευθυγράμμιση του ασθενή στην καρέκλα (αφαιρέστε τη ζώνη βάδισης, αν την χρησιμοποιήσατε)</a:t>
            </a:r>
          </a:p>
          <a:p>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endParaRPr lang="el-GR" dirty="0"/>
          </a:p>
          <a:p>
            <a:r>
              <a:rPr lang="el-GR" dirty="0"/>
              <a:t> </a:t>
            </a:r>
          </a:p>
          <a:p>
            <a:endParaRPr lang="el-GR" dirty="0"/>
          </a:p>
          <a:p>
            <a:r>
              <a:rPr lang="el-GR" dirty="0"/>
              <a:t> </a:t>
            </a:r>
          </a:p>
          <a:p>
            <a:endParaRPr lang="el-GR" dirty="0"/>
          </a:p>
        </p:txBody>
      </p:sp>
      <p:sp>
        <p:nvSpPr>
          <p:cNvPr id="2" name="1 - Τίτλος"/>
          <p:cNvSpPr>
            <a:spLocks noGrp="1"/>
          </p:cNvSpPr>
          <p:nvPr>
            <p:ph type="title"/>
          </p:nvPr>
        </p:nvSpPr>
        <p:spPr/>
        <p:txBody>
          <a:bodyPr>
            <a:normAutofit fontScale="90000"/>
          </a:bodyPr>
          <a:lstStyle/>
          <a:p>
            <a:r>
              <a:rPr lang="el-GR" sz="3100" dirty="0"/>
              <a:t>Μεταφορά ασθενή από το κρεβάτι σε τροχήλατη καρέκλα με έναν νοσηλευτή</a:t>
            </a:r>
            <a:r>
              <a:rPr lang="el-GR" dirty="0"/>
              <a:t/>
            </a:r>
            <a:br>
              <a:rPr lang="el-GR" dirty="0"/>
            </a:br>
            <a:endParaRPr lang="el-GR" dirty="0"/>
          </a:p>
        </p:txBody>
      </p:sp>
      <p:pic>
        <p:nvPicPr>
          <p:cNvPr id="4" name="3 - Εικόνα" descr="DSC03568"/>
          <p:cNvPicPr/>
          <p:nvPr/>
        </p:nvPicPr>
        <p:blipFill>
          <a:blip r:embed="rId2" cstate="print"/>
          <a:srcRect/>
          <a:stretch>
            <a:fillRect/>
          </a:stretch>
        </p:blipFill>
        <p:spPr bwMode="auto">
          <a:xfrm>
            <a:off x="683568" y="1772816"/>
            <a:ext cx="1727200" cy="1691640"/>
          </a:xfrm>
          <a:prstGeom prst="rect">
            <a:avLst/>
          </a:prstGeom>
          <a:noFill/>
          <a:ln w="9525">
            <a:noFill/>
            <a:miter lim="800000"/>
            <a:headEnd/>
            <a:tailEnd/>
          </a:ln>
        </p:spPr>
      </p:pic>
      <p:pic>
        <p:nvPicPr>
          <p:cNvPr id="5" name="4 - Εικόνα" descr="DSC03569"/>
          <p:cNvPicPr/>
          <p:nvPr/>
        </p:nvPicPr>
        <p:blipFill>
          <a:blip r:embed="rId3" cstate="print"/>
          <a:srcRect/>
          <a:stretch>
            <a:fillRect/>
          </a:stretch>
        </p:blipFill>
        <p:spPr bwMode="auto">
          <a:xfrm>
            <a:off x="3131840" y="1772816"/>
            <a:ext cx="1732280" cy="1691640"/>
          </a:xfrm>
          <a:prstGeom prst="rect">
            <a:avLst/>
          </a:prstGeom>
          <a:noFill/>
          <a:ln w="9525">
            <a:noFill/>
            <a:miter lim="800000"/>
            <a:headEnd/>
            <a:tailEnd/>
          </a:ln>
        </p:spPr>
      </p:pic>
      <p:pic>
        <p:nvPicPr>
          <p:cNvPr id="6" name="5 - Εικόνα" descr="DSC03570"/>
          <p:cNvPicPr/>
          <p:nvPr/>
        </p:nvPicPr>
        <p:blipFill>
          <a:blip r:embed="rId4" cstate="print"/>
          <a:srcRect/>
          <a:stretch>
            <a:fillRect/>
          </a:stretch>
        </p:blipFill>
        <p:spPr bwMode="auto">
          <a:xfrm>
            <a:off x="5940152" y="1772816"/>
            <a:ext cx="1651000" cy="1691640"/>
          </a:xfrm>
          <a:prstGeom prst="rect">
            <a:avLst/>
          </a:prstGeom>
          <a:noFill/>
          <a:ln w="9525">
            <a:noFill/>
            <a:miter lim="800000"/>
            <a:headEnd/>
            <a:tailEnd/>
          </a:ln>
        </p:spPr>
      </p:pic>
      <p:pic>
        <p:nvPicPr>
          <p:cNvPr id="7" name="6 - Εικόνα" descr="DSC03572"/>
          <p:cNvPicPr/>
          <p:nvPr/>
        </p:nvPicPr>
        <p:blipFill>
          <a:blip r:embed="rId5" cstate="print"/>
          <a:srcRect/>
          <a:stretch>
            <a:fillRect/>
          </a:stretch>
        </p:blipFill>
        <p:spPr bwMode="auto">
          <a:xfrm>
            <a:off x="827584" y="3861048"/>
            <a:ext cx="1717040" cy="1579880"/>
          </a:xfrm>
          <a:prstGeom prst="rect">
            <a:avLst/>
          </a:prstGeom>
          <a:noFill/>
          <a:ln w="9525">
            <a:noFill/>
            <a:miter lim="800000"/>
            <a:headEnd/>
            <a:tailEnd/>
          </a:ln>
        </p:spPr>
      </p:pic>
      <p:pic>
        <p:nvPicPr>
          <p:cNvPr id="8" name="7 - Εικόνα" descr="DSC03575"/>
          <p:cNvPicPr/>
          <p:nvPr/>
        </p:nvPicPr>
        <p:blipFill>
          <a:blip r:embed="rId6" cstate="print"/>
          <a:srcRect/>
          <a:stretch>
            <a:fillRect/>
          </a:stretch>
        </p:blipFill>
        <p:spPr bwMode="auto">
          <a:xfrm>
            <a:off x="3203848" y="3861048"/>
            <a:ext cx="1732280" cy="1579880"/>
          </a:xfrm>
          <a:prstGeom prst="rect">
            <a:avLst/>
          </a:prstGeom>
          <a:noFill/>
          <a:ln w="9525">
            <a:noFill/>
            <a:miter lim="800000"/>
            <a:headEnd/>
            <a:tailEnd/>
          </a:ln>
        </p:spPr>
      </p:pic>
      <p:pic>
        <p:nvPicPr>
          <p:cNvPr id="9" name="8 - Εικόνα" descr="DSC03579"/>
          <p:cNvPicPr/>
          <p:nvPr/>
        </p:nvPicPr>
        <p:blipFill>
          <a:blip r:embed="rId7" cstate="print"/>
          <a:srcRect/>
          <a:stretch>
            <a:fillRect/>
          </a:stretch>
        </p:blipFill>
        <p:spPr bwMode="auto">
          <a:xfrm>
            <a:off x="6012160" y="3933056"/>
            <a:ext cx="1666240" cy="15748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556792"/>
            <a:ext cx="8229600" cy="4827992"/>
          </a:xfrm>
        </p:spPr>
        <p:txBody>
          <a:bodyPr>
            <a:normAutofit fontScale="40000" lnSpcReduction="20000"/>
          </a:bodyPr>
          <a:lstStyle/>
          <a:p>
            <a:pPr lvl="0"/>
            <a:r>
              <a:rPr lang="el-GR" sz="3400" dirty="0" smtClean="0"/>
              <a:t>Τοποθετήστε </a:t>
            </a:r>
            <a:r>
              <a:rPr lang="el-GR" sz="3400" dirty="0"/>
              <a:t>την καρέκλα κοντά στο κρεβάτι</a:t>
            </a:r>
          </a:p>
          <a:p>
            <a:pPr lvl="0"/>
            <a:r>
              <a:rPr lang="el-GR" sz="3400" dirty="0"/>
              <a:t>Βεβαιωθείτε ότι οι τροχοί της καρέκλας είναι ακινητοποιημένοι</a:t>
            </a:r>
          </a:p>
          <a:p>
            <a:pPr lvl="0"/>
            <a:r>
              <a:rPr lang="el-GR" sz="3400" dirty="0"/>
              <a:t>Απομακρύνετε κάθε εμπόδιο (στηρίγματα βραχιόνων, υποπόδια, στήριγμα ποδιών)</a:t>
            </a:r>
          </a:p>
          <a:p>
            <a:pPr lvl="0"/>
            <a:r>
              <a:rPr lang="el-GR" sz="3400" dirty="0"/>
              <a:t>Ρυθμίστε κατάλληλα το ύψος του κρεβατιού ανάλογα με το δικό σας ύψος</a:t>
            </a:r>
          </a:p>
          <a:p>
            <a:pPr lvl="0"/>
            <a:r>
              <a:rPr lang="el-GR" sz="3400" dirty="0"/>
              <a:t>Χρησιμοποιήστε τους μυς των ποδιών και των γοφών κατά την ανύψωση του ασθενούς, αντί των μυών του άνω μέρους του σώματος</a:t>
            </a:r>
          </a:p>
          <a:p>
            <a:pPr lvl="0"/>
            <a:r>
              <a:rPr lang="el-GR" sz="3400" dirty="0"/>
              <a:t>Εγείρετε και περιστρέψτε τον ασθενή προς την πλευρά που θα σηκωθεί – ο 1</a:t>
            </a:r>
            <a:r>
              <a:rPr lang="el-GR" sz="3400" baseline="30000" dirty="0"/>
              <a:t>ος</a:t>
            </a:r>
            <a:r>
              <a:rPr lang="el-GR" sz="3400" dirty="0"/>
              <a:t> νοσηλευτής βρίσκεται από την άλλη πλευρά και κρατά το πάνω μέρος του σώματος του ασθενή, ενώ ο 2</a:t>
            </a:r>
            <a:r>
              <a:rPr lang="el-GR" sz="3400" baseline="30000" dirty="0"/>
              <a:t>ος</a:t>
            </a:r>
            <a:r>
              <a:rPr lang="el-GR" sz="3400" dirty="0"/>
              <a:t> νοσηλευτής είναι από την πλευρά που θα σηκωθεί ο ασθενής και κρατά τα πόδια του. Οι κινήσεις των δύο νοσηλευτών πρέπει να είναι συγχρονισμένες</a:t>
            </a:r>
          </a:p>
          <a:p>
            <a:pPr lvl="0"/>
            <a:r>
              <a:rPr lang="el-GR" sz="3400" dirty="0"/>
              <a:t>Αφού ο ασθενής σταθεροποιηθεί σε αυτή τη θέση, ο νοσηλευτής που ήταν στην απέναντι πλευρά, μετακινείται στη πλευρά που θα σηκωθεί ο ασθενής, τον πιάνει από τις μασχάλες του ενώ ο άλλος νοσηλευτής έχει πιάσει τον ασθενή από την έσω επιφάνεια των γονάτων. Συγχρονισμένα μεταφέρουν τον ασθενή στην καρέκλα</a:t>
            </a:r>
          </a:p>
          <a:p>
            <a:pPr lvl="0"/>
            <a:r>
              <a:rPr lang="el-GR" sz="3400" dirty="0"/>
              <a:t>Ελέγξτε την ευθυγράμμιση του ασθενή στην καρέκλα</a:t>
            </a:r>
          </a:p>
          <a:p>
            <a:pPr lvl="0"/>
            <a:r>
              <a:rPr lang="el-GR" sz="3400" dirty="0"/>
              <a:t>Αν χρησιμοποιείτε ζώνη βάδισης, κι εφόσον ο ασθενής μπορεί να στηριχθεί στα πόδια του (πρέπει να έχει προηγηθεί αξιολόγηση της ισορροπίας του ασθενή και της ισχύος των ποδιών του), κρατήστε τον ενώ είστε αντικριστά και τοποθετήστε τον στην καρέκλα. Δεν χρειάζεται να τοποθετήσετε το πόδι σας ανάμεσα στο πόδι του ασθενή.</a:t>
            </a:r>
          </a:p>
          <a:p>
            <a:endParaRPr lang="el-GR" dirty="0"/>
          </a:p>
        </p:txBody>
      </p:sp>
      <p:sp>
        <p:nvSpPr>
          <p:cNvPr id="2" name="1 - Τίτλος"/>
          <p:cNvSpPr>
            <a:spLocks noGrp="1"/>
          </p:cNvSpPr>
          <p:nvPr>
            <p:ph type="title"/>
          </p:nvPr>
        </p:nvSpPr>
        <p:spPr/>
        <p:txBody>
          <a:bodyPr>
            <a:normAutofit/>
          </a:bodyPr>
          <a:lstStyle/>
          <a:p>
            <a:r>
              <a:rPr lang="el-GR" sz="2800" dirty="0" smtClean="0"/>
              <a:t>Μεταφορά ασθενή από το κρεβάτι σε τροχήλατη καρέκλα με δύο νοσηλευτές </a:t>
            </a:r>
            <a:endParaRPr lang="el-GR"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SC03716"/>
          <p:cNvPicPr>
            <a:picLocks noGrp="1"/>
          </p:cNvPicPr>
          <p:nvPr>
            <p:ph idx="1"/>
          </p:nvPr>
        </p:nvPicPr>
        <p:blipFill>
          <a:blip r:embed="rId2" cstate="print"/>
          <a:srcRect/>
          <a:stretch>
            <a:fillRect/>
          </a:stretch>
        </p:blipFill>
        <p:spPr bwMode="auto">
          <a:xfrm>
            <a:off x="1187624" y="2852936"/>
            <a:ext cx="2585258" cy="1874520"/>
          </a:xfrm>
          <a:prstGeom prst="rect">
            <a:avLst/>
          </a:prstGeom>
          <a:noFill/>
          <a:ln w="9525">
            <a:noFill/>
            <a:miter lim="800000"/>
            <a:headEnd/>
            <a:tailEnd/>
          </a:ln>
        </p:spPr>
      </p:pic>
      <p:pic>
        <p:nvPicPr>
          <p:cNvPr id="5" name="4 - Εικόνα" descr="DSC03718"/>
          <p:cNvPicPr/>
          <p:nvPr/>
        </p:nvPicPr>
        <p:blipFill>
          <a:blip r:embed="rId3" cstate="print"/>
          <a:srcRect/>
          <a:stretch>
            <a:fillRect/>
          </a:stretch>
        </p:blipFill>
        <p:spPr bwMode="auto">
          <a:xfrm>
            <a:off x="4716016" y="2852936"/>
            <a:ext cx="2606040" cy="186436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Αφού ο ασθενής καθίσει στην καρέκλα, αξιολογήστε την </a:t>
            </a:r>
            <a:r>
              <a:rPr lang="el-GR" dirty="0" err="1"/>
              <a:t>έκπτυξη</a:t>
            </a:r>
            <a:r>
              <a:rPr lang="el-GR" dirty="0"/>
              <a:t> των πνευμόνων του και την ικανότητά του να διατηρήσει την ισορροπία του σε άνετη όρθια θέση. Η σωστή θέση σώματος επιτρέπει καλύτερη </a:t>
            </a:r>
            <a:r>
              <a:rPr lang="el-GR" dirty="0" err="1"/>
              <a:t>έκπτυξη</a:t>
            </a:r>
            <a:r>
              <a:rPr lang="el-GR" dirty="0"/>
              <a:t> των πνευμόνων. </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t>εκτίμηση </a:t>
            </a:r>
            <a:r>
              <a:rPr lang="el-GR" dirty="0"/>
              <a:t>των παραγόντων κινδύνου στο χώρο της υγείας, αναγνώριση και αξιολόγηση των κινδύνων / συνθηκών, προτάσεις και σχεδιασμός για τη μείωση των εντοπισμένων κινδύνων / συνθηκών και εκπαίδευση του διευθυντικού και εργατικού δυναμικού.</a:t>
            </a:r>
          </a:p>
          <a:p>
            <a:endParaRPr lang="el-GR" dirty="0"/>
          </a:p>
        </p:txBody>
      </p:sp>
      <p:sp>
        <p:nvSpPr>
          <p:cNvPr id="2" name="1 - Τίτλος"/>
          <p:cNvSpPr>
            <a:spLocks noGrp="1"/>
          </p:cNvSpPr>
          <p:nvPr>
            <p:ph type="title"/>
          </p:nvPr>
        </p:nvSpPr>
        <p:spPr/>
        <p:txBody>
          <a:bodyPr>
            <a:normAutofit fontScale="90000"/>
          </a:bodyPr>
          <a:lstStyle/>
          <a:p>
            <a:r>
              <a:rPr lang="el-GR" dirty="0" smtClean="0"/>
              <a:t>Για την επίτευξη των παραπάνω στόχων απαιτείται :</a:t>
            </a:r>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55000" lnSpcReduction="20000"/>
          </a:bodyPr>
          <a:lstStyle/>
          <a:p>
            <a:pPr lvl="0"/>
            <a:r>
              <a:rPr lang="el-GR" dirty="0" smtClean="0"/>
              <a:t>Ρυθμίστε </a:t>
            </a:r>
            <a:r>
              <a:rPr lang="el-GR" dirty="0"/>
              <a:t>κατάλληλα το ύψος του κρεβατιού ανάλογα με το δικό σας ύψος</a:t>
            </a:r>
          </a:p>
          <a:p>
            <a:pPr lvl="0"/>
            <a:r>
              <a:rPr lang="el-GR" dirty="0"/>
              <a:t>Εάν δεν υπάρχει ήδη, τοποθετήστε ένα σεντόνι μείωσης της τριβής (λέγεται και σεντόνι ολίσθησης) κάτω από τον ασθενή. Μεταφέρετε τον ασθενή τραβώντας το σεντόνι κι ενώ είστε από την απέναντι πλευρά από αυτή που θα γυρίσει ο ασθενής. Αν δεν διαθέτετε σεντόνι ολίσθησης, ακολουθήστε τα επόμενα βήματα:</a:t>
            </a:r>
          </a:p>
          <a:p>
            <a:pPr lvl="0"/>
            <a:r>
              <a:rPr lang="el-GR" dirty="0"/>
              <a:t>Κατανείμετε τη μεταφορά σε τρία μέρη: πόδια – μέση – ώμοι</a:t>
            </a:r>
          </a:p>
          <a:p>
            <a:pPr lvl="0"/>
            <a:r>
              <a:rPr lang="el-GR" dirty="0"/>
              <a:t>Τραβήξτε προς το μέρος σας το βάρος του ασθενούς χρησιμοποιώντας το δικό σας βάρος. Χρησιμοποιήστε τους μυς των ποδιών και των γοφών, αντί των μυών του άνω μέρους του σώματος.</a:t>
            </a:r>
          </a:p>
          <a:p>
            <a:pPr lvl="0"/>
            <a:r>
              <a:rPr lang="el-GR" dirty="0"/>
              <a:t>Ζητήστε από τον ασθενή να κοιτάζει τα πόδια του. Με τον τρόπο αυτό αυξάνεται η τάση των μυών της κοιλιακής χώρας και επιτυγχάνεται μεγαλύτερη συνεργασία.</a:t>
            </a:r>
          </a:p>
          <a:p>
            <a:pPr lvl="0"/>
            <a:r>
              <a:rPr lang="el-GR" dirty="0"/>
              <a:t>Αφού ο ασθενής έχει μετακινηθεί στο άκρο του κρεβατιού κι ενώ εσείς έχετε μετακινηθεί προς την πλευρά που θα γυρίσει, ζητήστε του να κρατηθεί από το κάγκελο με το ένα χέρι από την πλευρά που θα γυρίσει. Εάν δεν μπορεί, σταυρώστε το πόδι που είναι μακριά σας πάνω από το άλλο πόδι (ή κάμψτε το απομακρυσμένο πόδι με το πέλμα να ακουμπά στο στρώμα) και γυρίστε τον ασθενή.</a:t>
            </a:r>
          </a:p>
          <a:p>
            <a:pPr lvl="0"/>
            <a:r>
              <a:rPr lang="el-GR" dirty="0"/>
              <a:t>Τοποθετήστε μαξιλάρια ή άλλα υποστηρικτικά μέσα στήριξης της πλάτης και όπου αλλού απαιτείται προκειμένου ο ασθενής να είναι σε άνετη θέση</a:t>
            </a:r>
          </a:p>
          <a:p>
            <a:endParaRPr lang="el-GR" dirty="0"/>
          </a:p>
        </p:txBody>
      </p:sp>
      <p:sp>
        <p:nvSpPr>
          <p:cNvPr id="2" name="1 - Τίτλος"/>
          <p:cNvSpPr>
            <a:spLocks noGrp="1"/>
          </p:cNvSpPr>
          <p:nvPr>
            <p:ph type="title"/>
          </p:nvPr>
        </p:nvSpPr>
        <p:spPr/>
        <p:txBody>
          <a:bodyPr>
            <a:normAutofit/>
          </a:bodyPr>
          <a:lstStyle/>
          <a:p>
            <a:r>
              <a:rPr lang="el-GR" sz="2800" dirty="0" smtClean="0"/>
              <a:t>Μετακίνηση ασθενή σε πλάγια θέση στο κρεβάτι με έναν νοσηλευτή</a:t>
            </a:r>
            <a:endParaRPr lang="el-GR"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SC03720"/>
          <p:cNvPicPr>
            <a:picLocks noGrp="1"/>
          </p:cNvPicPr>
          <p:nvPr>
            <p:ph idx="1"/>
          </p:nvPr>
        </p:nvPicPr>
        <p:blipFill>
          <a:blip r:embed="rId2" cstate="print"/>
          <a:srcRect/>
          <a:stretch>
            <a:fillRect/>
          </a:stretch>
        </p:blipFill>
        <p:spPr bwMode="auto">
          <a:xfrm>
            <a:off x="827584" y="1700808"/>
            <a:ext cx="1803862" cy="1421476"/>
          </a:xfrm>
          <a:prstGeom prst="rect">
            <a:avLst/>
          </a:prstGeom>
          <a:noFill/>
          <a:ln w="9525">
            <a:noFill/>
            <a:miter lim="800000"/>
            <a:headEnd/>
            <a:tailEnd/>
          </a:ln>
        </p:spPr>
      </p:pic>
      <p:sp>
        <p:nvSpPr>
          <p:cNvPr id="2" name="1 - Τίτλος"/>
          <p:cNvSpPr>
            <a:spLocks noGrp="1"/>
          </p:cNvSpPr>
          <p:nvPr>
            <p:ph type="title"/>
          </p:nvPr>
        </p:nvSpPr>
        <p:spPr/>
        <p:txBody>
          <a:bodyPr>
            <a:normAutofit fontScale="90000"/>
          </a:bodyPr>
          <a:lstStyle/>
          <a:p>
            <a:r>
              <a:rPr lang="el-GR" sz="3100" dirty="0"/>
              <a:t>Μετακίνηση ασθενή σε πλάγια θέση στο κρεβάτι με έναν νοσηλευτή</a:t>
            </a:r>
            <a:r>
              <a:rPr lang="el-GR" dirty="0"/>
              <a:t/>
            </a:r>
            <a:br>
              <a:rPr lang="el-GR" dirty="0"/>
            </a:br>
            <a:endParaRPr lang="el-GR" dirty="0"/>
          </a:p>
        </p:txBody>
      </p:sp>
      <p:pic>
        <p:nvPicPr>
          <p:cNvPr id="5" name="4 - Εικόνα" descr="DSC03722"/>
          <p:cNvPicPr/>
          <p:nvPr/>
        </p:nvPicPr>
        <p:blipFill>
          <a:blip r:embed="rId3" cstate="print"/>
          <a:srcRect/>
          <a:stretch>
            <a:fillRect/>
          </a:stretch>
        </p:blipFill>
        <p:spPr bwMode="auto">
          <a:xfrm>
            <a:off x="3347864" y="1772816"/>
            <a:ext cx="1869440" cy="1422400"/>
          </a:xfrm>
          <a:prstGeom prst="rect">
            <a:avLst/>
          </a:prstGeom>
          <a:noFill/>
          <a:ln w="9525">
            <a:noFill/>
            <a:miter lim="800000"/>
            <a:headEnd/>
            <a:tailEnd/>
          </a:ln>
        </p:spPr>
      </p:pic>
      <p:pic>
        <p:nvPicPr>
          <p:cNvPr id="6" name="5 - Εικόνα" descr="DSC03723"/>
          <p:cNvPicPr/>
          <p:nvPr/>
        </p:nvPicPr>
        <p:blipFill>
          <a:blip r:embed="rId4" cstate="print"/>
          <a:srcRect/>
          <a:stretch>
            <a:fillRect/>
          </a:stretch>
        </p:blipFill>
        <p:spPr bwMode="auto">
          <a:xfrm>
            <a:off x="5868144" y="1772816"/>
            <a:ext cx="1838960" cy="1422400"/>
          </a:xfrm>
          <a:prstGeom prst="rect">
            <a:avLst/>
          </a:prstGeom>
          <a:noFill/>
          <a:ln w="9525">
            <a:noFill/>
            <a:miter lim="800000"/>
            <a:headEnd/>
            <a:tailEnd/>
          </a:ln>
        </p:spPr>
      </p:pic>
      <p:pic>
        <p:nvPicPr>
          <p:cNvPr id="7" name="6 - Εικόνα" descr="DSC03725"/>
          <p:cNvPicPr/>
          <p:nvPr/>
        </p:nvPicPr>
        <p:blipFill>
          <a:blip r:embed="rId5" cstate="print"/>
          <a:srcRect/>
          <a:stretch>
            <a:fillRect/>
          </a:stretch>
        </p:blipFill>
        <p:spPr bwMode="auto">
          <a:xfrm>
            <a:off x="899592" y="3717032"/>
            <a:ext cx="1803400" cy="1356360"/>
          </a:xfrm>
          <a:prstGeom prst="rect">
            <a:avLst/>
          </a:prstGeom>
          <a:noFill/>
          <a:ln w="9525">
            <a:noFill/>
            <a:miter lim="800000"/>
            <a:headEnd/>
            <a:tailEnd/>
          </a:ln>
        </p:spPr>
      </p:pic>
      <p:pic>
        <p:nvPicPr>
          <p:cNvPr id="8" name="7 - Εικόνα" descr="DSC03726"/>
          <p:cNvPicPr/>
          <p:nvPr/>
        </p:nvPicPr>
        <p:blipFill>
          <a:blip r:embed="rId6" cstate="print"/>
          <a:srcRect/>
          <a:stretch>
            <a:fillRect/>
          </a:stretch>
        </p:blipFill>
        <p:spPr bwMode="auto">
          <a:xfrm>
            <a:off x="3491880" y="3717032"/>
            <a:ext cx="1818640" cy="1361440"/>
          </a:xfrm>
          <a:prstGeom prst="rect">
            <a:avLst/>
          </a:prstGeom>
          <a:noFill/>
          <a:ln w="9525">
            <a:noFill/>
            <a:miter lim="800000"/>
            <a:headEnd/>
            <a:tailEnd/>
          </a:ln>
        </p:spPr>
      </p:pic>
      <p:pic>
        <p:nvPicPr>
          <p:cNvPr id="9" name="8 - Εικόνα" descr="DSC03728"/>
          <p:cNvPicPr/>
          <p:nvPr/>
        </p:nvPicPr>
        <p:blipFill>
          <a:blip r:embed="rId7" cstate="print"/>
          <a:srcRect/>
          <a:stretch>
            <a:fillRect/>
          </a:stretch>
        </p:blipFill>
        <p:spPr bwMode="auto">
          <a:xfrm>
            <a:off x="5940152" y="3717032"/>
            <a:ext cx="1838960" cy="136144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55000" lnSpcReduction="20000"/>
          </a:bodyPr>
          <a:lstStyle/>
          <a:p>
            <a:pPr lvl="0"/>
            <a:r>
              <a:rPr lang="el-GR" dirty="0" smtClean="0"/>
              <a:t>Ρυθμίστε </a:t>
            </a:r>
            <a:r>
              <a:rPr lang="el-GR" dirty="0"/>
              <a:t>κατάλληλα το ύψος του κρεβατιού ανάλογα με το δικό σας ύψος</a:t>
            </a:r>
          </a:p>
          <a:p>
            <a:pPr lvl="0"/>
            <a:r>
              <a:rPr lang="el-GR" dirty="0"/>
              <a:t>Εάν δεν υπάρχει ήδη, τοποθετήστε ένα σεντόνι μείωσης της τριβής (λέγεται και σεντόνι ολίσθησης) κάτω από τον ασθενή. Μεταφέρετε τον ασθενή τραβώντας το σεντόνι κι ενώ είστε από την απέναντι πλευρά από αυτή που θα γυρίσει ο ασθενής. Αν δεν διαθέτετε σεντόνι ολίσθησης, ακολουθήστε τα επόμενα βήματα:</a:t>
            </a:r>
          </a:p>
          <a:p>
            <a:pPr lvl="0"/>
            <a:r>
              <a:rPr lang="el-GR" dirty="0"/>
              <a:t>Τραβήξτε προς το μέρος σας το βάρος του ασθενούς χρησιμοποιώντας το δικό σας βάρος. Χρησιμοποιήστε τους μυς των ποδιών και των γοφών, αντί των μυών του άνω μέρους του σώματος. Ο ένας νοσηλευτής κρατά κεφάλι και ισχία και ο άλλος νοσηλευτής τα πόδια του ασθενή.</a:t>
            </a:r>
          </a:p>
          <a:p>
            <a:pPr lvl="0"/>
            <a:r>
              <a:rPr lang="el-GR" dirty="0"/>
              <a:t>Οι κινήσεις των δύο νοσηλευτών πρέπει να είναι συγχρονισμένες κατά την εκτέλεση της μεταφοράς του ασθενή. Η επικοινωνία μεταξύ των δύο νοσηλευτών είναι πολύ σημαντική.</a:t>
            </a:r>
          </a:p>
          <a:p>
            <a:pPr lvl="0"/>
            <a:r>
              <a:rPr lang="el-GR" dirty="0"/>
              <a:t>Αφού ο ασθενής έχει μετακινηθεί στο άκρο του κρεβατιού, ο ένας νοσηλευτής μετακινείται προς την πλευρά που θα γυρίσει. Ζητήστε από τον ασθενή να κρατηθεί από το κάγκελο με το ένα χέρι από την πλευρά που θα γυρίσει. Εάν δεν μπορεί, σταυρώστε το πόδι που είναι μακριά σας πάνω από το άλλο πόδι (ή κάμψτε το απομακρυσμένο πόδι με το πέλμα να ακουμπά στο στρώμα) και γυρίστε τον ασθενή.</a:t>
            </a:r>
          </a:p>
          <a:p>
            <a:pPr lvl="0"/>
            <a:r>
              <a:rPr lang="el-GR" dirty="0"/>
              <a:t>Τοποθετήστε μαξιλάρια ή άλλα υποστηρικτικά μέσα στήριξης της πλάτης και όπου αλλού απαιτείται προκειμένου ο ασθενής να είναι σε άνετη θέση</a:t>
            </a:r>
            <a:r>
              <a:rPr lang="el-GR" dirty="0" smtClean="0"/>
              <a:t>.</a:t>
            </a:r>
            <a:endParaRPr lang="el-GR" dirty="0"/>
          </a:p>
          <a:p>
            <a:endParaRPr lang="el-GR" dirty="0"/>
          </a:p>
        </p:txBody>
      </p:sp>
      <p:sp>
        <p:nvSpPr>
          <p:cNvPr id="2" name="1 - Τίτλος"/>
          <p:cNvSpPr>
            <a:spLocks noGrp="1"/>
          </p:cNvSpPr>
          <p:nvPr>
            <p:ph type="title"/>
          </p:nvPr>
        </p:nvSpPr>
        <p:spPr/>
        <p:txBody>
          <a:bodyPr>
            <a:normAutofit fontScale="90000"/>
          </a:bodyPr>
          <a:lstStyle/>
          <a:p>
            <a:r>
              <a:rPr lang="el-GR" sz="2800" dirty="0" smtClean="0"/>
              <a:t>Μετακίνηση ασθενή σε πλάγια θέση στο κρεβάτι με δύο νοσηλευτές </a:t>
            </a:r>
            <a:br>
              <a:rPr lang="el-GR" sz="2800" dirty="0" smtClean="0"/>
            </a:br>
            <a:endParaRPr lang="el-GR"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SC03730"/>
          <p:cNvPicPr>
            <a:picLocks noGrp="1"/>
          </p:cNvPicPr>
          <p:nvPr>
            <p:ph idx="1"/>
          </p:nvPr>
        </p:nvPicPr>
        <p:blipFill>
          <a:blip r:embed="rId2" cstate="print"/>
          <a:srcRect/>
          <a:stretch>
            <a:fillRect/>
          </a:stretch>
        </p:blipFill>
        <p:spPr bwMode="auto">
          <a:xfrm>
            <a:off x="755576" y="1844824"/>
            <a:ext cx="2576945" cy="1758142"/>
          </a:xfrm>
          <a:prstGeom prst="rect">
            <a:avLst/>
          </a:prstGeom>
          <a:noFill/>
          <a:ln w="9525">
            <a:noFill/>
            <a:miter lim="800000"/>
            <a:headEnd/>
            <a:tailEnd/>
          </a:ln>
        </p:spPr>
      </p:pic>
      <p:pic>
        <p:nvPicPr>
          <p:cNvPr id="5" name="4 - Εικόνα" descr="DSC03732"/>
          <p:cNvPicPr/>
          <p:nvPr/>
        </p:nvPicPr>
        <p:blipFill>
          <a:blip r:embed="rId3" cstate="print"/>
          <a:srcRect/>
          <a:stretch>
            <a:fillRect/>
          </a:stretch>
        </p:blipFill>
        <p:spPr bwMode="auto">
          <a:xfrm>
            <a:off x="4932040" y="1916832"/>
            <a:ext cx="2519680" cy="1757680"/>
          </a:xfrm>
          <a:prstGeom prst="rect">
            <a:avLst/>
          </a:prstGeom>
          <a:noFill/>
          <a:ln w="9525">
            <a:noFill/>
            <a:miter lim="800000"/>
            <a:headEnd/>
            <a:tailEnd/>
          </a:ln>
        </p:spPr>
      </p:pic>
      <p:pic>
        <p:nvPicPr>
          <p:cNvPr id="6" name="5 - Εικόνα" descr="DSC03825"/>
          <p:cNvPicPr/>
          <p:nvPr/>
        </p:nvPicPr>
        <p:blipFill>
          <a:blip r:embed="rId4" cstate="print"/>
          <a:srcRect/>
          <a:stretch>
            <a:fillRect/>
          </a:stretch>
        </p:blipFill>
        <p:spPr bwMode="auto">
          <a:xfrm>
            <a:off x="971600" y="4077072"/>
            <a:ext cx="2509520" cy="1727200"/>
          </a:xfrm>
          <a:prstGeom prst="rect">
            <a:avLst/>
          </a:prstGeom>
          <a:noFill/>
          <a:ln w="9525">
            <a:noFill/>
            <a:miter lim="800000"/>
            <a:headEnd/>
            <a:tailEnd/>
          </a:ln>
        </p:spPr>
      </p:pic>
      <p:pic>
        <p:nvPicPr>
          <p:cNvPr id="7" name="6 - Εικόνα" descr="DSC03827"/>
          <p:cNvPicPr/>
          <p:nvPr/>
        </p:nvPicPr>
        <p:blipFill>
          <a:blip r:embed="rId5" cstate="print"/>
          <a:srcRect/>
          <a:stretch>
            <a:fillRect/>
          </a:stretch>
        </p:blipFill>
        <p:spPr bwMode="auto">
          <a:xfrm>
            <a:off x="5148064" y="4149080"/>
            <a:ext cx="2509520" cy="17272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pPr lvl="0"/>
            <a:r>
              <a:rPr lang="el-GR" dirty="0"/>
              <a:t>Ρυθμίστε κατάλληλα το ύψος του κρεβατιού ανάλογα με το δικό σας ύψος.</a:t>
            </a:r>
          </a:p>
          <a:p>
            <a:pPr lvl="0"/>
            <a:r>
              <a:rPr lang="el-GR" dirty="0"/>
              <a:t>Ζητήστε από τον ασθενή να λυγίσει ένα γόνατο, να κοιτάζει τα πόδια του και τέλος να σπρώξει με το πόδι του. Με τον τρόπο αυτό αυξάνεται η συνεργασία του ασθενούς.</a:t>
            </a:r>
          </a:p>
          <a:p>
            <a:pPr lvl="0"/>
            <a:r>
              <a:rPr lang="el-GR" dirty="0"/>
              <a:t>Κατά τη μεταφορά, κάμψτε ομοιόμορφα αρχικώς τα πόδια και μεταφέρετε το βάρος σας από τη μια πλευρά στην άλλη, διατηρώντας τη ράχη σας ίσια. </a:t>
            </a:r>
          </a:p>
          <a:p>
            <a:endParaRPr lang="el-GR" dirty="0"/>
          </a:p>
        </p:txBody>
      </p:sp>
      <p:sp>
        <p:nvSpPr>
          <p:cNvPr id="2" name="1 - Τίτλος"/>
          <p:cNvSpPr>
            <a:spLocks noGrp="1"/>
          </p:cNvSpPr>
          <p:nvPr>
            <p:ph type="title"/>
          </p:nvPr>
        </p:nvSpPr>
        <p:spPr/>
        <p:txBody>
          <a:bodyPr>
            <a:normAutofit/>
          </a:bodyPr>
          <a:lstStyle/>
          <a:p>
            <a:pPr algn="ctr"/>
            <a:r>
              <a:rPr lang="el-GR" sz="2800" b="1" dirty="0"/>
              <a:t>Μετακίνηση ασθενή προς τα πάνω στο κρεβάτι με έναν νοσηλευτή </a:t>
            </a:r>
            <a:endParaRPr lang="el-GR"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SC03733"/>
          <p:cNvPicPr>
            <a:picLocks noGrp="1"/>
          </p:cNvPicPr>
          <p:nvPr>
            <p:ph idx="1"/>
          </p:nvPr>
        </p:nvPicPr>
        <p:blipFill>
          <a:blip r:embed="rId2" cstate="print"/>
          <a:srcRect/>
          <a:stretch>
            <a:fillRect/>
          </a:stretch>
        </p:blipFill>
        <p:spPr bwMode="auto">
          <a:xfrm>
            <a:off x="755576" y="1628800"/>
            <a:ext cx="1941022" cy="1517073"/>
          </a:xfrm>
          <a:prstGeom prst="rect">
            <a:avLst/>
          </a:prstGeom>
          <a:noFill/>
          <a:ln w="9525">
            <a:noFill/>
            <a:miter lim="800000"/>
            <a:headEnd/>
            <a:tailEnd/>
          </a:ln>
        </p:spPr>
      </p:pic>
      <p:sp>
        <p:nvSpPr>
          <p:cNvPr id="2" name="1 - Τίτλος"/>
          <p:cNvSpPr>
            <a:spLocks noGrp="1"/>
          </p:cNvSpPr>
          <p:nvPr>
            <p:ph type="title"/>
          </p:nvPr>
        </p:nvSpPr>
        <p:spPr/>
        <p:txBody>
          <a:bodyPr>
            <a:normAutofit fontScale="90000"/>
          </a:bodyPr>
          <a:lstStyle/>
          <a:p>
            <a:r>
              <a:rPr lang="el-GR" sz="3100" dirty="0"/>
              <a:t>Μετακίνηση ασθενή προς τα πάνω στο κρεβάτι με έναν νοσηλευτή</a:t>
            </a:r>
            <a:r>
              <a:rPr lang="el-GR" dirty="0"/>
              <a:t/>
            </a:r>
            <a:br>
              <a:rPr lang="el-GR" dirty="0"/>
            </a:br>
            <a:endParaRPr lang="el-GR" dirty="0"/>
          </a:p>
        </p:txBody>
      </p:sp>
      <p:pic>
        <p:nvPicPr>
          <p:cNvPr id="5" name="4 - Εικόνα" descr="DSC03734"/>
          <p:cNvPicPr/>
          <p:nvPr/>
        </p:nvPicPr>
        <p:blipFill>
          <a:blip r:embed="rId3" cstate="print"/>
          <a:srcRect/>
          <a:stretch>
            <a:fillRect/>
          </a:stretch>
        </p:blipFill>
        <p:spPr bwMode="auto">
          <a:xfrm>
            <a:off x="3347864" y="1700808"/>
            <a:ext cx="2032000" cy="1518920"/>
          </a:xfrm>
          <a:prstGeom prst="rect">
            <a:avLst/>
          </a:prstGeom>
          <a:noFill/>
          <a:ln w="9525">
            <a:noFill/>
            <a:miter lim="800000"/>
            <a:headEnd/>
            <a:tailEnd/>
          </a:ln>
        </p:spPr>
      </p:pic>
      <p:pic>
        <p:nvPicPr>
          <p:cNvPr id="6" name="5 - Εικόνα" descr="DSC03736"/>
          <p:cNvPicPr/>
          <p:nvPr/>
        </p:nvPicPr>
        <p:blipFill>
          <a:blip r:embed="rId4" cstate="print"/>
          <a:srcRect/>
          <a:stretch>
            <a:fillRect/>
          </a:stretch>
        </p:blipFill>
        <p:spPr bwMode="auto">
          <a:xfrm>
            <a:off x="6228184" y="1772816"/>
            <a:ext cx="1889760" cy="1518920"/>
          </a:xfrm>
          <a:prstGeom prst="rect">
            <a:avLst/>
          </a:prstGeom>
          <a:noFill/>
          <a:ln w="9525">
            <a:noFill/>
            <a:miter lim="800000"/>
            <a:headEnd/>
            <a:tailEnd/>
          </a:ln>
        </p:spPr>
      </p:pic>
      <p:pic>
        <p:nvPicPr>
          <p:cNvPr id="7" name="6 - Εικόνα" descr="DSC03737"/>
          <p:cNvPicPr/>
          <p:nvPr/>
        </p:nvPicPr>
        <p:blipFill>
          <a:blip r:embed="rId5" cstate="print"/>
          <a:srcRect/>
          <a:stretch>
            <a:fillRect/>
          </a:stretch>
        </p:blipFill>
        <p:spPr bwMode="auto">
          <a:xfrm>
            <a:off x="827584" y="3861048"/>
            <a:ext cx="1945640" cy="1417320"/>
          </a:xfrm>
          <a:prstGeom prst="rect">
            <a:avLst/>
          </a:prstGeom>
          <a:noFill/>
          <a:ln w="9525">
            <a:noFill/>
            <a:miter lim="800000"/>
            <a:headEnd/>
            <a:tailEnd/>
          </a:ln>
        </p:spPr>
      </p:pic>
      <p:pic>
        <p:nvPicPr>
          <p:cNvPr id="8" name="7 - Εικόνα" descr="DSC03739"/>
          <p:cNvPicPr/>
          <p:nvPr/>
        </p:nvPicPr>
        <p:blipFill>
          <a:blip r:embed="rId6" cstate="print"/>
          <a:srcRect/>
          <a:stretch>
            <a:fillRect/>
          </a:stretch>
        </p:blipFill>
        <p:spPr bwMode="auto">
          <a:xfrm>
            <a:off x="3491880" y="3933056"/>
            <a:ext cx="1869440" cy="1417320"/>
          </a:xfrm>
          <a:prstGeom prst="rect">
            <a:avLst/>
          </a:prstGeom>
          <a:noFill/>
          <a:ln w="9525">
            <a:noFill/>
            <a:miter lim="800000"/>
            <a:headEnd/>
            <a:tailEnd/>
          </a:ln>
        </p:spPr>
      </p:pic>
      <p:pic>
        <p:nvPicPr>
          <p:cNvPr id="9" name="8 - Εικόνα" descr="DSC03740"/>
          <p:cNvPicPr/>
          <p:nvPr/>
        </p:nvPicPr>
        <p:blipFill>
          <a:blip r:embed="rId7" cstate="print"/>
          <a:srcRect/>
          <a:stretch>
            <a:fillRect/>
          </a:stretch>
        </p:blipFill>
        <p:spPr bwMode="auto">
          <a:xfrm>
            <a:off x="6300192" y="3861048"/>
            <a:ext cx="1889760" cy="141732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85000" lnSpcReduction="10000"/>
          </a:bodyPr>
          <a:lstStyle/>
          <a:p>
            <a:pPr lvl="0"/>
            <a:r>
              <a:rPr lang="el-GR" dirty="0"/>
              <a:t>Ρυθμίστε κατάλληλα το ύψος του κρεβατιού ανάλογα με το δικό σας ύψος.</a:t>
            </a:r>
          </a:p>
          <a:p>
            <a:pPr lvl="0"/>
            <a:r>
              <a:rPr lang="el-GR" dirty="0"/>
              <a:t>Εάν δεν έχει τοποθετηθεί σεντόνι ολίσθησης κάτω από τον ασθενή, τοποθετήστε ένα βοηθητικό </a:t>
            </a:r>
            <a:r>
              <a:rPr lang="el-GR" dirty="0" err="1"/>
              <a:t>ημισέντονο</a:t>
            </a:r>
            <a:r>
              <a:rPr lang="el-GR" dirty="0"/>
              <a:t> κάτω από τα ισχία του ασθενή.</a:t>
            </a:r>
          </a:p>
          <a:p>
            <a:pPr lvl="0"/>
            <a:r>
              <a:rPr lang="el-GR" dirty="0"/>
              <a:t>Ζητήστε από τον ασθενή να τοποθετήσει τα χέρια του στο επάνω μέρος του κρεβατιού του, να κάμψει τα πόδια (με ελαφριά ανοικτή θέση) ενώ τα πέλματα θα ακουμπούν στο στρώμα και να τραβήξει το επάνω μέρος του κρεβατιού κατά τη μεταφορά ενώ θα σπρώχνει με τα πόδια του.</a:t>
            </a:r>
          </a:p>
          <a:p>
            <a:pPr lvl="0"/>
            <a:r>
              <a:rPr lang="el-GR" dirty="0"/>
              <a:t>Κρατήστε το σεντόνι ολίσθησης ή το βοηθητικό </a:t>
            </a:r>
            <a:r>
              <a:rPr lang="el-GR" dirty="0" err="1"/>
              <a:t>ημισέντονο</a:t>
            </a:r>
            <a:r>
              <a:rPr lang="el-GR" dirty="0"/>
              <a:t> όσο το δυνατόν πιο κοντά στον ασθενή.</a:t>
            </a:r>
          </a:p>
          <a:p>
            <a:endParaRPr lang="el-GR" dirty="0"/>
          </a:p>
        </p:txBody>
      </p:sp>
      <p:sp>
        <p:nvSpPr>
          <p:cNvPr id="2" name="1 - Τίτλος"/>
          <p:cNvSpPr>
            <a:spLocks noGrp="1"/>
          </p:cNvSpPr>
          <p:nvPr>
            <p:ph type="title"/>
          </p:nvPr>
        </p:nvSpPr>
        <p:spPr/>
        <p:txBody>
          <a:bodyPr>
            <a:normAutofit/>
          </a:bodyPr>
          <a:lstStyle/>
          <a:p>
            <a:r>
              <a:rPr lang="el-GR" sz="2800" b="1" dirty="0"/>
              <a:t>Μετακίνηση ασθενή προς τα πάνω στο κρεβάτι με δύο νοσηλευτές </a:t>
            </a:r>
            <a:endParaRPr lang="el-GR"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8229600" cy="5602627"/>
          </a:xfrm>
        </p:spPr>
        <p:txBody>
          <a:bodyPr>
            <a:normAutofit fontScale="85000" lnSpcReduction="10000"/>
          </a:bodyPr>
          <a:lstStyle/>
          <a:p>
            <a:pPr lvl="0"/>
            <a:r>
              <a:rPr lang="el-GR" dirty="0" smtClean="0"/>
              <a:t>Κατά </a:t>
            </a:r>
            <a:r>
              <a:rPr lang="el-GR" dirty="0"/>
              <a:t>την ανύψωση του ασθενή, χρησιμοποιήστε τους μυς των ποδιών και των γοφών αντί των μυών του άνω μέρους του σώματος, πρώτα λυγίστε και έπειτα τεντώστε αργά τα γόνατα.</a:t>
            </a:r>
          </a:p>
          <a:p>
            <a:pPr lvl="0"/>
            <a:r>
              <a:rPr lang="el-GR" dirty="0"/>
              <a:t>Οι κινήσεις των δύο νοσηλευτών πρέπει να είναι συγχρονισμένες κατά την εκτέλεση της μεταφοράς του ασθενούς. Η επικοινωνία μεταξύ των δύο νοσηλευτών είναι πολύ σημαντική. Συχνά μετρώντας "ένα, δύο, τρία” με την έναρξη εκτέλεσης  των απαιτουμένων κινήσεων του ασθενή στο ”τρία”  εξασφαλίζετε ένα συντονισμένο και  λειτουργικό τρόπο μετακίνησης του με το συνεργαζόμενο προσωπικό.</a:t>
            </a:r>
          </a:p>
          <a:p>
            <a:pPr lvl="0"/>
            <a:r>
              <a:rPr lang="el-GR" dirty="0"/>
              <a:t>Αποφύγετε την μεγάλη εύρους μετακίνηση του ασθενή. Επαναλάβετε τη διαδικασία προκειμένου ο ασθενής να λάβει την επιθυμητή θέση.</a:t>
            </a:r>
          </a:p>
          <a:p>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SC03592"/>
          <p:cNvPicPr>
            <a:picLocks noGrp="1"/>
          </p:cNvPicPr>
          <p:nvPr>
            <p:ph idx="1"/>
          </p:nvPr>
        </p:nvPicPr>
        <p:blipFill>
          <a:blip r:embed="rId2" cstate="print"/>
          <a:srcRect/>
          <a:stretch>
            <a:fillRect/>
          </a:stretch>
        </p:blipFill>
        <p:spPr bwMode="auto">
          <a:xfrm>
            <a:off x="899592" y="2780928"/>
            <a:ext cx="1741516" cy="1550324"/>
          </a:xfrm>
          <a:prstGeom prst="rect">
            <a:avLst/>
          </a:prstGeom>
          <a:noFill/>
          <a:ln w="9525">
            <a:noFill/>
            <a:miter lim="800000"/>
            <a:headEnd/>
            <a:tailEnd/>
          </a:ln>
        </p:spPr>
      </p:pic>
      <p:sp>
        <p:nvSpPr>
          <p:cNvPr id="2" name="1 - Τίτλος"/>
          <p:cNvSpPr>
            <a:spLocks noGrp="1"/>
          </p:cNvSpPr>
          <p:nvPr>
            <p:ph type="title"/>
          </p:nvPr>
        </p:nvSpPr>
        <p:spPr/>
        <p:txBody>
          <a:bodyPr>
            <a:normAutofit fontScale="90000"/>
          </a:bodyPr>
          <a:lstStyle/>
          <a:p>
            <a:r>
              <a:rPr lang="el-GR" sz="3100" dirty="0"/>
              <a:t>Μετακίνηση ασθενή προς τα πάνω στο κρεβάτι με δύο νοσηλευτές.</a:t>
            </a:r>
            <a:r>
              <a:rPr lang="el-GR" dirty="0"/>
              <a:t/>
            </a:r>
            <a:br>
              <a:rPr lang="el-GR" dirty="0"/>
            </a:br>
            <a:endParaRPr lang="el-GR" dirty="0"/>
          </a:p>
        </p:txBody>
      </p:sp>
      <p:pic>
        <p:nvPicPr>
          <p:cNvPr id="5" name="4 - Εικόνα" descr="DSC03594"/>
          <p:cNvPicPr/>
          <p:nvPr/>
        </p:nvPicPr>
        <p:blipFill>
          <a:blip r:embed="rId3" cstate="print"/>
          <a:srcRect/>
          <a:stretch>
            <a:fillRect/>
          </a:stretch>
        </p:blipFill>
        <p:spPr bwMode="auto">
          <a:xfrm>
            <a:off x="3779912" y="2780928"/>
            <a:ext cx="1757680" cy="1554480"/>
          </a:xfrm>
          <a:prstGeom prst="rect">
            <a:avLst/>
          </a:prstGeom>
          <a:noFill/>
          <a:ln w="9525">
            <a:noFill/>
            <a:miter lim="800000"/>
            <a:headEnd/>
            <a:tailEnd/>
          </a:ln>
        </p:spPr>
      </p:pic>
      <p:pic>
        <p:nvPicPr>
          <p:cNvPr id="6" name="5 - Εικόνα" descr="DSC03596"/>
          <p:cNvPicPr/>
          <p:nvPr/>
        </p:nvPicPr>
        <p:blipFill>
          <a:blip r:embed="rId4" cstate="print"/>
          <a:srcRect/>
          <a:stretch>
            <a:fillRect/>
          </a:stretch>
        </p:blipFill>
        <p:spPr bwMode="auto">
          <a:xfrm>
            <a:off x="6300192" y="2806636"/>
            <a:ext cx="1630680" cy="155448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pPr lvl="0"/>
            <a:r>
              <a:rPr lang="el-GR" dirty="0"/>
              <a:t>Προτού ξεκινήσετε, βεβαιωθείτε ότι τα πόδια του ασθενούς βρίσκονται όσο το δυνατόν πιο κοντά στην καρέκλα.</a:t>
            </a:r>
          </a:p>
          <a:p>
            <a:pPr lvl="0"/>
            <a:r>
              <a:rPr lang="el-GR" dirty="0"/>
              <a:t>Ζητήστε από τον ασθενή να σκύψει όσο πιο μπροστά μπορεί, βοηθώντας τον με την τοποθέτηση των χεριών του γύρω από τη μέση σας.</a:t>
            </a:r>
          </a:p>
          <a:p>
            <a:pPr lvl="0"/>
            <a:r>
              <a:rPr lang="el-GR" dirty="0"/>
              <a:t>Ζητήστε από τον ασθενή να σκύψει μπροστά και να σπρώξει με τα πόδια του κατά τη μεταφορά. Αυτό θα διευκολύνει την ανύψωση.</a:t>
            </a:r>
          </a:p>
          <a:p>
            <a:pPr lvl="0"/>
            <a:r>
              <a:rPr lang="el-GR" dirty="0"/>
              <a:t>Χρησιμοποιήστε τους μυς των ποδιών και των γοφών αντί των μυών του άνω μέρους του σώματος.</a:t>
            </a:r>
          </a:p>
          <a:p>
            <a:endParaRPr lang="el-GR" dirty="0"/>
          </a:p>
        </p:txBody>
      </p:sp>
      <p:sp>
        <p:nvSpPr>
          <p:cNvPr id="2" name="1 - Τίτλος"/>
          <p:cNvSpPr>
            <a:spLocks noGrp="1"/>
          </p:cNvSpPr>
          <p:nvPr>
            <p:ph type="title"/>
          </p:nvPr>
        </p:nvSpPr>
        <p:spPr/>
        <p:txBody>
          <a:bodyPr>
            <a:normAutofit fontScale="90000"/>
          </a:bodyPr>
          <a:lstStyle/>
          <a:p>
            <a:r>
              <a:rPr lang="el-GR" b="1" dirty="0" err="1"/>
              <a:t>Ανασήκωση</a:t>
            </a:r>
            <a:r>
              <a:rPr lang="el-GR" b="1" dirty="0"/>
              <a:t> ασθενή στη καρέκλα του με έναν νοσηλευτή </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85000" lnSpcReduction="20000"/>
          </a:bodyPr>
          <a:lstStyle/>
          <a:p>
            <a:pPr lvl="0"/>
            <a:r>
              <a:rPr lang="el-GR" dirty="0" smtClean="0"/>
              <a:t>ακατάλληλος </a:t>
            </a:r>
            <a:r>
              <a:rPr lang="el-GR" dirty="0"/>
              <a:t>εξοπλισμός εργασίας (δύσχρηστος, δυσνόητος, αναποτελεσματικός), </a:t>
            </a:r>
          </a:p>
          <a:p>
            <a:pPr lvl="0"/>
            <a:r>
              <a:rPr lang="el-GR" dirty="0"/>
              <a:t>ακατάλληλος σχεδιασμός θέσεων εργασίας (άβολες και αφύσικες στάσεις εργασίας όπως τεντωμένα χέρια, ανασηκωμένοι βραχίονες μακριά από το σώμα, κύρτωση πλάτης· έντονη </a:t>
            </a:r>
            <a:r>
              <a:rPr lang="el-GR" dirty="0" err="1"/>
              <a:t>επαναληπτικότητα</a:t>
            </a:r>
            <a:r>
              <a:rPr lang="el-GR" dirty="0"/>
              <a:t>, κακός φωτισμός, έκθεση σε δονήσεις) και </a:t>
            </a:r>
          </a:p>
          <a:p>
            <a:pPr lvl="0"/>
            <a:r>
              <a:rPr lang="el-GR" dirty="0"/>
              <a:t>ακατάλληλες μέθοδοι εργασίας (έλλειψη ομαδικής εργασίας, έλλειψη εκπαίδευσης και πληροφόρησης των εργαζομένων σε επίκαιρα σχετικά θέματα, ασαφείς ρόλοι εργασίας, υπερβολικές απαιτήσεις στην εργασία, κακό ψυχοκοινωνικό περιβάλλον, έντονη πίεση χρόνου). </a:t>
            </a:r>
          </a:p>
          <a:p>
            <a:endParaRPr lang="el-GR" dirty="0"/>
          </a:p>
        </p:txBody>
      </p:sp>
      <p:sp>
        <p:nvSpPr>
          <p:cNvPr id="2" name="1 - Τίτλος"/>
          <p:cNvSpPr>
            <a:spLocks noGrp="1"/>
          </p:cNvSpPr>
          <p:nvPr>
            <p:ph type="title"/>
          </p:nvPr>
        </p:nvSpPr>
        <p:spPr/>
        <p:txBody>
          <a:bodyPr>
            <a:normAutofit fontScale="90000"/>
          </a:bodyPr>
          <a:lstStyle/>
          <a:p>
            <a:r>
              <a:rPr lang="el-GR" sz="2800" dirty="0" smtClean="0"/>
              <a:t>Οι κύριοι εργονομικοί παράγοντες που ευθύνονται για την εμφάνιση των </a:t>
            </a:r>
            <a:r>
              <a:rPr lang="el-GR" sz="2800" dirty="0" err="1" smtClean="0"/>
              <a:t>μυοσκελετικών</a:t>
            </a:r>
            <a:r>
              <a:rPr lang="el-GR" sz="2800" dirty="0" smtClean="0"/>
              <a:t> παθήσεων διακρίνονται σε τρεις κατηγορίες: </a:t>
            </a:r>
            <a:br>
              <a:rPr lang="el-GR" sz="2800" dirty="0" smtClean="0"/>
            </a:br>
            <a:endParaRPr lang="el-GR"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SC03597"/>
          <p:cNvPicPr>
            <a:picLocks noGrp="1"/>
          </p:cNvPicPr>
          <p:nvPr>
            <p:ph idx="1"/>
          </p:nvPr>
        </p:nvPicPr>
        <p:blipFill>
          <a:blip r:embed="rId2" cstate="print"/>
          <a:srcRect/>
          <a:stretch>
            <a:fillRect/>
          </a:stretch>
        </p:blipFill>
        <p:spPr bwMode="auto">
          <a:xfrm>
            <a:off x="467544" y="1772816"/>
            <a:ext cx="1741516" cy="1679171"/>
          </a:xfrm>
          <a:prstGeom prst="rect">
            <a:avLst/>
          </a:prstGeom>
          <a:noFill/>
          <a:ln w="9525">
            <a:noFill/>
            <a:miter lim="800000"/>
            <a:headEnd/>
            <a:tailEnd/>
          </a:ln>
        </p:spPr>
      </p:pic>
      <p:pic>
        <p:nvPicPr>
          <p:cNvPr id="5" name="4 - Εικόνα" descr="DSC03599"/>
          <p:cNvPicPr/>
          <p:nvPr/>
        </p:nvPicPr>
        <p:blipFill>
          <a:blip r:embed="rId3" cstate="print"/>
          <a:srcRect/>
          <a:stretch>
            <a:fillRect/>
          </a:stretch>
        </p:blipFill>
        <p:spPr bwMode="auto">
          <a:xfrm>
            <a:off x="2699792" y="1772816"/>
            <a:ext cx="1732280" cy="1676400"/>
          </a:xfrm>
          <a:prstGeom prst="rect">
            <a:avLst/>
          </a:prstGeom>
          <a:noFill/>
          <a:ln w="9525">
            <a:noFill/>
            <a:miter lim="800000"/>
            <a:headEnd/>
            <a:tailEnd/>
          </a:ln>
        </p:spPr>
      </p:pic>
      <p:pic>
        <p:nvPicPr>
          <p:cNvPr id="6" name="5 - Εικόνα" descr="DSC03602"/>
          <p:cNvPicPr/>
          <p:nvPr/>
        </p:nvPicPr>
        <p:blipFill>
          <a:blip r:embed="rId4" cstate="print"/>
          <a:srcRect/>
          <a:stretch>
            <a:fillRect/>
          </a:stretch>
        </p:blipFill>
        <p:spPr bwMode="auto">
          <a:xfrm>
            <a:off x="5292080" y="1844824"/>
            <a:ext cx="1630680" cy="1676400"/>
          </a:xfrm>
          <a:prstGeom prst="rect">
            <a:avLst/>
          </a:prstGeom>
          <a:noFill/>
          <a:ln w="9525">
            <a:noFill/>
            <a:miter lim="800000"/>
            <a:headEnd/>
            <a:tailEnd/>
          </a:ln>
        </p:spPr>
      </p:pic>
      <p:pic>
        <p:nvPicPr>
          <p:cNvPr id="7" name="6 - Εικόνα" descr="DSC03604"/>
          <p:cNvPicPr/>
          <p:nvPr/>
        </p:nvPicPr>
        <p:blipFill>
          <a:blip r:embed="rId5" cstate="print"/>
          <a:srcRect/>
          <a:stretch>
            <a:fillRect/>
          </a:stretch>
        </p:blipFill>
        <p:spPr bwMode="auto">
          <a:xfrm flipH="1" flipV="1">
            <a:off x="539552" y="3717032"/>
            <a:ext cx="1752600" cy="1752600"/>
          </a:xfrm>
          <a:prstGeom prst="rect">
            <a:avLst/>
          </a:prstGeom>
          <a:noFill/>
          <a:ln w="9525">
            <a:noFill/>
            <a:miter lim="800000"/>
            <a:headEnd/>
            <a:tailEnd/>
          </a:ln>
        </p:spPr>
      </p:pic>
      <p:pic>
        <p:nvPicPr>
          <p:cNvPr id="8" name="7 - Εικόνα" descr="DSC03606"/>
          <p:cNvPicPr/>
          <p:nvPr/>
        </p:nvPicPr>
        <p:blipFill>
          <a:blip r:embed="rId6" cstate="print"/>
          <a:srcRect/>
          <a:stretch>
            <a:fillRect/>
          </a:stretch>
        </p:blipFill>
        <p:spPr bwMode="auto">
          <a:xfrm>
            <a:off x="2699792" y="3789040"/>
            <a:ext cx="1752600" cy="1752600"/>
          </a:xfrm>
          <a:prstGeom prst="rect">
            <a:avLst/>
          </a:prstGeom>
          <a:noFill/>
          <a:ln w="9525">
            <a:noFill/>
            <a:miter lim="800000"/>
            <a:headEnd/>
            <a:tailEnd/>
          </a:ln>
        </p:spPr>
      </p:pic>
      <p:pic>
        <p:nvPicPr>
          <p:cNvPr id="9" name="8 - Εικόνα" descr="DSC03607"/>
          <p:cNvPicPr/>
          <p:nvPr/>
        </p:nvPicPr>
        <p:blipFill>
          <a:blip r:embed="rId7" cstate="print"/>
          <a:srcRect/>
          <a:stretch>
            <a:fillRect/>
          </a:stretch>
        </p:blipFill>
        <p:spPr bwMode="auto">
          <a:xfrm>
            <a:off x="5364088" y="3861048"/>
            <a:ext cx="1630680" cy="17526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pPr lvl="0"/>
            <a:r>
              <a:rPr lang="el-GR" dirty="0"/>
              <a:t>Κατά την ανύψωση του ασθενή, χρησιμοποιήστε τους μυς των ποδιών και των γοφών αντί των μυών του άνω μέρους του σώματος, πρώτα λυγίστε και έπειτα τεντώστε αργά τα γόνατα κατά την ανύψωση του ασθενούς.</a:t>
            </a:r>
          </a:p>
          <a:p>
            <a:pPr lvl="0"/>
            <a:r>
              <a:rPr lang="el-GR" dirty="0"/>
              <a:t>Κατά τη μεταφορά, μεταφέρετε το βάρος σας από τη μια πλευρά στην άλλη, διατηρώντας τη ράχη σας ίσια.</a:t>
            </a:r>
          </a:p>
          <a:p>
            <a:pPr lvl="0"/>
            <a:r>
              <a:rPr lang="el-GR" dirty="0"/>
              <a:t>Οι κινήσεις των δύο νοσηλευτών πρέπει να είναι συγχρονισμένες κατά την εκτέλεση της μεταφοράς του ασθενούς. Η επικοινωνία μεταξύ των δύο νοσηλευτών είναι πολύ σημαντική.</a:t>
            </a:r>
          </a:p>
          <a:p>
            <a:endParaRPr lang="el-GR" dirty="0"/>
          </a:p>
        </p:txBody>
      </p:sp>
      <p:sp>
        <p:nvSpPr>
          <p:cNvPr id="2" name="1 - Τίτλος"/>
          <p:cNvSpPr>
            <a:spLocks noGrp="1"/>
          </p:cNvSpPr>
          <p:nvPr>
            <p:ph type="title"/>
          </p:nvPr>
        </p:nvSpPr>
        <p:spPr/>
        <p:txBody>
          <a:bodyPr>
            <a:normAutofit fontScale="90000"/>
          </a:bodyPr>
          <a:lstStyle/>
          <a:p>
            <a:r>
              <a:rPr lang="el-GR" b="1" dirty="0" err="1"/>
              <a:t>Ανασήκωση</a:t>
            </a:r>
            <a:r>
              <a:rPr lang="el-GR" b="1" dirty="0"/>
              <a:t> ασθενή στη καρέκλα του με δύο νοσηλευτές </a:t>
            </a:r>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SC03609"/>
          <p:cNvPicPr>
            <a:picLocks noGrp="1"/>
          </p:cNvPicPr>
          <p:nvPr>
            <p:ph idx="1"/>
          </p:nvPr>
        </p:nvPicPr>
        <p:blipFill>
          <a:blip r:embed="rId2" cstate="print"/>
          <a:srcRect/>
          <a:stretch>
            <a:fillRect/>
          </a:stretch>
        </p:blipFill>
        <p:spPr bwMode="auto">
          <a:xfrm>
            <a:off x="1187624" y="2852936"/>
            <a:ext cx="1620982" cy="1629295"/>
          </a:xfrm>
          <a:prstGeom prst="rect">
            <a:avLst/>
          </a:prstGeom>
          <a:noFill/>
          <a:ln w="9525">
            <a:noFill/>
            <a:miter lim="800000"/>
            <a:headEnd/>
            <a:tailEnd/>
          </a:ln>
        </p:spPr>
      </p:pic>
      <p:sp>
        <p:nvSpPr>
          <p:cNvPr id="2" name="1 - Τίτλος"/>
          <p:cNvSpPr>
            <a:spLocks noGrp="1"/>
          </p:cNvSpPr>
          <p:nvPr>
            <p:ph type="title"/>
          </p:nvPr>
        </p:nvSpPr>
        <p:spPr/>
        <p:txBody>
          <a:bodyPr>
            <a:normAutofit fontScale="90000"/>
          </a:bodyPr>
          <a:lstStyle/>
          <a:p>
            <a:r>
              <a:rPr lang="el-GR" b="1" dirty="0" err="1" smtClean="0"/>
              <a:t>Ανασήκωση</a:t>
            </a:r>
            <a:r>
              <a:rPr lang="el-GR" b="1" dirty="0" smtClean="0"/>
              <a:t> ασθενή στη καρέκλα του με δύο νοσηλευτές </a:t>
            </a:r>
            <a:endParaRPr lang="el-GR" dirty="0"/>
          </a:p>
        </p:txBody>
      </p:sp>
      <p:pic>
        <p:nvPicPr>
          <p:cNvPr id="5" name="4 - Εικόνα" descr="DSC03610"/>
          <p:cNvPicPr/>
          <p:nvPr/>
        </p:nvPicPr>
        <p:blipFill>
          <a:blip r:embed="rId3" cstate="print"/>
          <a:srcRect/>
          <a:stretch>
            <a:fillRect/>
          </a:stretch>
        </p:blipFill>
        <p:spPr bwMode="auto">
          <a:xfrm>
            <a:off x="3707904" y="2852936"/>
            <a:ext cx="1767840" cy="1630680"/>
          </a:xfrm>
          <a:prstGeom prst="rect">
            <a:avLst/>
          </a:prstGeom>
          <a:noFill/>
          <a:ln w="9525">
            <a:noFill/>
            <a:miter lim="800000"/>
            <a:headEnd/>
            <a:tailEnd/>
          </a:ln>
        </p:spPr>
      </p:pic>
      <p:pic>
        <p:nvPicPr>
          <p:cNvPr id="6" name="5 - Εικόνα" descr="DSC03611"/>
          <p:cNvPicPr/>
          <p:nvPr/>
        </p:nvPicPr>
        <p:blipFill>
          <a:blip r:embed="rId4" cstate="print"/>
          <a:srcRect/>
          <a:stretch>
            <a:fillRect/>
          </a:stretch>
        </p:blipFill>
        <p:spPr bwMode="auto">
          <a:xfrm>
            <a:off x="6372200" y="2780928"/>
            <a:ext cx="1518920" cy="163068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pPr lvl="0"/>
            <a:r>
              <a:rPr lang="el-GR" dirty="0"/>
              <a:t>Εκτιμήστε την κατάσταση και προσεγγίστε με ασφάλεια.</a:t>
            </a:r>
          </a:p>
          <a:p>
            <a:pPr lvl="0"/>
            <a:r>
              <a:rPr lang="el-GR" dirty="0"/>
              <a:t>Εκτιμήστε τον ασθενή – υπάρχουν ενδείξεις ζωής, επίπεδο συνείδησης, ορατά τραύματα;</a:t>
            </a:r>
          </a:p>
          <a:p>
            <a:pPr lvl="0"/>
            <a:r>
              <a:rPr lang="el-GR" dirty="0"/>
              <a:t>Κάντε τον ασθενή να νιώσει άνετα – τοποθετήστε ένα μαξιλάρι στο κεφάλι, αν ενδείκνυται.</a:t>
            </a:r>
          </a:p>
          <a:p>
            <a:pPr lvl="0"/>
            <a:r>
              <a:rPr lang="el-GR" dirty="0"/>
              <a:t>Καλέστε το γιατρό για να εκτιμήσει το κατά ποσό ασφαλές είναι να μετακινηθεί ο ασθενής.</a:t>
            </a:r>
          </a:p>
          <a:p>
            <a:pPr lvl="0"/>
            <a:r>
              <a:rPr lang="el-GR" dirty="0"/>
              <a:t>Αντιμετωπίστε τα ορατά τραύματα με σκοπό την ελαχιστοποίηση του πόνου και την πρόληψη μεγαλύτερης βλάβης από το τραύμα.</a:t>
            </a:r>
          </a:p>
          <a:p>
            <a:r>
              <a:rPr lang="el-GR" dirty="0"/>
              <a:t> </a:t>
            </a:r>
          </a:p>
          <a:p>
            <a:endParaRPr lang="el-GR" dirty="0"/>
          </a:p>
        </p:txBody>
      </p:sp>
      <p:sp>
        <p:nvSpPr>
          <p:cNvPr id="2" name="1 - Τίτλος"/>
          <p:cNvSpPr>
            <a:spLocks noGrp="1"/>
          </p:cNvSpPr>
          <p:nvPr>
            <p:ph type="title"/>
          </p:nvPr>
        </p:nvSpPr>
        <p:spPr/>
        <p:txBody>
          <a:bodyPr>
            <a:normAutofit fontScale="90000"/>
          </a:bodyPr>
          <a:lstStyle/>
          <a:p>
            <a:r>
              <a:rPr lang="el-GR" b="1" dirty="0"/>
              <a:t>Μετακίνηση ασθενή από το πάτωμα στη καρέκλα του </a:t>
            </a:r>
            <a:endParaRPr lang="el-G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7500" lnSpcReduction="20000"/>
          </a:bodyPr>
          <a:lstStyle/>
          <a:p>
            <a:pPr lvl="0"/>
            <a:r>
              <a:rPr lang="el-GR" dirty="0" smtClean="0"/>
              <a:t>Καθησυχάστε τον ασθενή προκειμένου να εξασφαλίσετε τη συνεργασία του και να μειώσετε το άγχος του.</a:t>
            </a:r>
          </a:p>
          <a:p>
            <a:pPr lvl="0"/>
            <a:r>
              <a:rPr lang="el-GR" dirty="0" smtClean="0"/>
              <a:t>Φέρτε τον ασθενή σε καθιστή θέση. Χρησιμοποιήστε τους μυς των ποδιών και των γοφών αντί των μυών του άνω μέρους του σώματος.</a:t>
            </a:r>
          </a:p>
          <a:p>
            <a:pPr lvl="0"/>
            <a:r>
              <a:rPr lang="el-GR" dirty="0" smtClean="0"/>
              <a:t>Κατά τη μεταφορά από το πάτωμα στην καρέκλα, μεταφέρετε το βάρος σας από τη μια πλευρά στην άλλη, διατηρώντας τη ράχη σας ίσια.</a:t>
            </a:r>
          </a:p>
          <a:p>
            <a:pPr lvl="0"/>
            <a:r>
              <a:rPr lang="el-GR" dirty="0" smtClean="0"/>
              <a:t>Ζητήστε από τον ασθενή να σπρώξει με τα πόδια του. Αυτό θα έχει ως αποτέλεσμα μεγαλύτερη συνεργασία.</a:t>
            </a:r>
          </a:p>
          <a:p>
            <a:pPr lvl="0"/>
            <a:r>
              <a:rPr lang="el-GR" dirty="0" smtClean="0"/>
              <a:t>Οι κινήσεις των δύο νοσηλευτών πρέπει να είναι συγχρονισμένες κατά την εκτέλεση της μεταφοράς του ασθενούς.</a:t>
            </a:r>
          </a:p>
          <a:p>
            <a:endParaRPr lang="el-G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srcRect/>
          <a:stretch>
            <a:fillRect/>
          </a:stretch>
        </p:blipFill>
        <p:spPr bwMode="auto">
          <a:xfrm>
            <a:off x="827584" y="2492897"/>
            <a:ext cx="2160240" cy="1800200"/>
          </a:xfrm>
          <a:prstGeom prst="rect">
            <a:avLst/>
          </a:prstGeom>
          <a:noFill/>
          <a:ln w="9525">
            <a:noFill/>
            <a:miter lim="800000"/>
            <a:headEnd/>
            <a:tailEnd/>
          </a:ln>
        </p:spPr>
      </p:pic>
      <p:sp>
        <p:nvSpPr>
          <p:cNvPr id="2" name="1 - Τίτλος"/>
          <p:cNvSpPr>
            <a:spLocks noGrp="1"/>
          </p:cNvSpPr>
          <p:nvPr>
            <p:ph type="title"/>
          </p:nvPr>
        </p:nvSpPr>
        <p:spPr/>
        <p:txBody>
          <a:bodyPr>
            <a:normAutofit fontScale="90000"/>
          </a:bodyPr>
          <a:lstStyle/>
          <a:p>
            <a:r>
              <a:rPr lang="el-GR" dirty="0"/>
              <a:t>Μετακίνηση</a:t>
            </a:r>
            <a:r>
              <a:rPr lang="el-GR" b="1" dirty="0"/>
              <a:t> </a:t>
            </a:r>
            <a:r>
              <a:rPr lang="el-GR" dirty="0"/>
              <a:t>ασθενή από το πάτωμα στη καρέκλα του</a:t>
            </a:r>
          </a:p>
        </p:txBody>
      </p:sp>
      <p:pic>
        <p:nvPicPr>
          <p:cNvPr id="5" name="4 - Εικόνα"/>
          <p:cNvPicPr/>
          <p:nvPr/>
        </p:nvPicPr>
        <p:blipFill>
          <a:blip r:embed="rId3" cstate="print"/>
          <a:srcRect/>
          <a:stretch>
            <a:fillRect/>
          </a:stretch>
        </p:blipFill>
        <p:spPr bwMode="auto">
          <a:xfrm>
            <a:off x="3563888" y="2636912"/>
            <a:ext cx="1422400" cy="1645920"/>
          </a:xfrm>
          <a:prstGeom prst="rect">
            <a:avLst/>
          </a:prstGeom>
          <a:noFill/>
          <a:ln w="9525">
            <a:noFill/>
            <a:miter lim="800000"/>
            <a:headEnd/>
            <a:tailEnd/>
          </a:ln>
        </p:spPr>
      </p:pic>
      <p:pic>
        <p:nvPicPr>
          <p:cNvPr id="6" name="5 - Εικόνα"/>
          <p:cNvPicPr/>
          <p:nvPr/>
        </p:nvPicPr>
        <p:blipFill>
          <a:blip r:embed="rId4" cstate="print"/>
          <a:srcRect/>
          <a:stretch>
            <a:fillRect/>
          </a:stretch>
        </p:blipFill>
        <p:spPr bwMode="auto">
          <a:xfrm>
            <a:off x="6012160" y="2708920"/>
            <a:ext cx="1778000" cy="1595120"/>
          </a:xfrm>
          <a:prstGeom prst="rect">
            <a:avLst/>
          </a:prstGeom>
          <a:noFill/>
          <a:ln w="9525">
            <a:noFill/>
            <a:miter lim="800000"/>
            <a:headEnd/>
            <a:tailEnd/>
          </a:ln>
        </p:spPr>
      </p:pic>
      <p:pic>
        <p:nvPicPr>
          <p:cNvPr id="7" name="6 - Εικόνα"/>
          <p:cNvPicPr/>
          <p:nvPr/>
        </p:nvPicPr>
        <p:blipFill>
          <a:blip r:embed="rId5" cstate="print"/>
          <a:srcRect/>
          <a:stretch>
            <a:fillRect/>
          </a:stretch>
        </p:blipFill>
        <p:spPr bwMode="auto">
          <a:xfrm>
            <a:off x="1187624" y="4581128"/>
            <a:ext cx="1793240" cy="1539240"/>
          </a:xfrm>
          <a:prstGeom prst="rect">
            <a:avLst/>
          </a:prstGeom>
          <a:noFill/>
          <a:ln w="9525">
            <a:noFill/>
            <a:miter lim="800000"/>
            <a:headEnd/>
            <a:tailEnd/>
          </a:ln>
        </p:spPr>
      </p:pic>
      <p:pic>
        <p:nvPicPr>
          <p:cNvPr id="8" name="7 - Εικόνα"/>
          <p:cNvPicPr/>
          <p:nvPr/>
        </p:nvPicPr>
        <p:blipFill>
          <a:blip r:embed="rId6" cstate="print"/>
          <a:srcRect/>
          <a:stretch>
            <a:fillRect/>
          </a:stretch>
        </p:blipFill>
        <p:spPr bwMode="auto">
          <a:xfrm>
            <a:off x="3779912" y="4653136"/>
            <a:ext cx="1417320" cy="1518920"/>
          </a:xfrm>
          <a:prstGeom prst="rect">
            <a:avLst/>
          </a:prstGeom>
          <a:noFill/>
          <a:ln w="9525">
            <a:noFill/>
            <a:miter lim="800000"/>
            <a:headEnd/>
            <a:tailEnd/>
          </a:ln>
        </p:spPr>
      </p:pic>
      <p:pic>
        <p:nvPicPr>
          <p:cNvPr id="9" name="8 - Εικόνα"/>
          <p:cNvPicPr/>
          <p:nvPr/>
        </p:nvPicPr>
        <p:blipFill>
          <a:blip r:embed="rId7" cstate="print"/>
          <a:srcRect/>
          <a:stretch>
            <a:fillRect/>
          </a:stretch>
        </p:blipFill>
        <p:spPr bwMode="auto">
          <a:xfrm>
            <a:off x="6084168" y="4581128"/>
            <a:ext cx="1767840" cy="153924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457200" y="1481138"/>
          <a:ext cx="8229600" cy="4443968"/>
        </p:xfrm>
        <a:graphic>
          <a:graphicData uri="http://schemas.openxmlformats.org/drawingml/2006/table">
            <a:tbl>
              <a:tblPr firstRow="1" bandRow="1">
                <a:tableStyleId>{5C22544A-7EE6-4342-B048-85BDC9FD1C3A}</a:tableStyleId>
              </a:tblPr>
              <a:tblGrid>
                <a:gridCol w="2743200"/>
                <a:gridCol w="5486400"/>
              </a:tblGrid>
              <a:tr h="2066528">
                <a:tc>
                  <a:txBody>
                    <a:bodyPr/>
                    <a:lstStyle/>
                    <a:p>
                      <a:endParaRPr lang="el-GR"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b="1" kern="1200" dirty="0" err="1" smtClean="0">
                          <a:solidFill>
                            <a:schemeClr val="lt1"/>
                          </a:solidFill>
                          <a:latin typeface="+mn-lt"/>
                          <a:ea typeface="+mn-ea"/>
                          <a:cs typeface="+mn-cs"/>
                        </a:rPr>
                        <a:t>Περπατούρα</a:t>
                      </a:r>
                      <a:r>
                        <a:rPr lang="el-GR" sz="1800" b="1" kern="1200" dirty="0" smtClean="0">
                          <a:solidFill>
                            <a:schemeClr val="lt1"/>
                          </a:solidFill>
                          <a:latin typeface="+mn-lt"/>
                          <a:ea typeface="+mn-ea"/>
                          <a:cs typeface="+mn-cs"/>
                        </a:rPr>
                        <a:t> με υποστήριξη των αντιβραχίων (</a:t>
                      </a:r>
                      <a:r>
                        <a:rPr lang="el-GR" sz="1800" b="1" kern="1200" dirty="0" err="1" smtClean="0">
                          <a:solidFill>
                            <a:schemeClr val="lt1"/>
                          </a:solidFill>
                          <a:latin typeface="+mn-lt"/>
                          <a:ea typeface="+mn-ea"/>
                          <a:cs typeface="+mn-cs"/>
                        </a:rPr>
                        <a:t>Pulpit</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Zimmer</a:t>
                      </a:r>
                      <a:r>
                        <a:rPr lang="el-GR" sz="1800" b="1" kern="1200" dirty="0" smtClean="0">
                          <a:solidFill>
                            <a:schemeClr val="lt1"/>
                          </a:solidFill>
                          <a:latin typeface="+mn-lt"/>
                          <a:ea typeface="+mn-ea"/>
                          <a:cs typeface="+mn-cs"/>
                        </a:rPr>
                        <a:t>)</a:t>
                      </a:r>
                    </a:p>
                    <a:p>
                      <a:pPr algn="just">
                        <a:spcAft>
                          <a:spcPts val="0"/>
                        </a:spcAft>
                      </a:pPr>
                      <a:r>
                        <a:rPr lang="el-GR" sz="2000" dirty="0" smtClean="0">
                          <a:latin typeface="Times New Roman"/>
                          <a:ea typeface="Calibri"/>
                          <a:cs typeface="Times New Roman"/>
                        </a:rPr>
                        <a:t>Πρόκειται </a:t>
                      </a:r>
                      <a:r>
                        <a:rPr lang="el-GR" sz="2000" dirty="0">
                          <a:latin typeface="Times New Roman"/>
                          <a:ea typeface="Calibri"/>
                          <a:cs typeface="Times New Roman"/>
                        </a:rPr>
                        <a:t>για ελαφρύ μεταλλικό πλαίσιο με τέσσερα πόδια. Έχει μεγάλη βάση στήριξης και επιτρέπει </a:t>
                      </a:r>
                      <a:r>
                        <a:rPr lang="el-GR" sz="2000" dirty="0">
                          <a:latin typeface="Times New Roman"/>
                          <a:ea typeface="Times New Roman"/>
                          <a:cs typeface="Times New Roman"/>
                        </a:rPr>
                        <a:t>περισσότερο βάρος</a:t>
                      </a:r>
                      <a:r>
                        <a:rPr lang="el-GR" sz="2000" dirty="0">
                          <a:latin typeface="Times New Roman"/>
                          <a:ea typeface="Times New Roman"/>
                        </a:rPr>
                        <a:t> </a:t>
                      </a:r>
                      <a:r>
                        <a:rPr lang="el-GR" sz="2000" dirty="0">
                          <a:latin typeface="Times New Roman"/>
                          <a:ea typeface="Times New Roman"/>
                          <a:cs typeface="Times New Roman"/>
                        </a:rPr>
                        <a:t>να μεταφερθεί</a:t>
                      </a:r>
                      <a:r>
                        <a:rPr lang="el-GR" sz="2000" dirty="0">
                          <a:latin typeface="Times New Roman"/>
                          <a:ea typeface="Times New Roman"/>
                        </a:rPr>
                        <a:t> </a:t>
                      </a:r>
                      <a:r>
                        <a:rPr lang="el-GR" sz="2000" dirty="0">
                          <a:latin typeface="Times New Roman"/>
                          <a:ea typeface="Times New Roman"/>
                          <a:cs typeface="Times New Roman"/>
                        </a:rPr>
                        <a:t>από τα πόδια</a:t>
                      </a:r>
                      <a:r>
                        <a:rPr lang="el-GR" sz="2000" dirty="0">
                          <a:latin typeface="Times New Roman"/>
                          <a:ea typeface="Times New Roman"/>
                        </a:rPr>
                        <a:t> </a:t>
                      </a:r>
                      <a:r>
                        <a:rPr lang="el-GR" sz="2000" dirty="0">
                          <a:latin typeface="Times New Roman"/>
                          <a:ea typeface="Times New Roman"/>
                          <a:cs typeface="Times New Roman"/>
                        </a:rPr>
                        <a:t>προς τη συσκευή.</a:t>
                      </a:r>
                      <a:r>
                        <a:rPr lang="el-GR" sz="2000" dirty="0">
                          <a:latin typeface="Times New Roman"/>
                          <a:ea typeface="Calibri"/>
                          <a:cs typeface="Times New Roman"/>
                        </a:rPr>
                        <a:t> Υπάρχει καλύτερη σταθερότητα, το χέρι και η δύναμη που ασκείται από τον καρπό δεν είναι ιδιαίτερα σημαντικά.</a:t>
                      </a:r>
                      <a:endParaRPr lang="el-GR" sz="2000" dirty="0">
                        <a:latin typeface="Times New Roman"/>
                        <a:ea typeface="Times New Roman"/>
                      </a:endParaRPr>
                    </a:p>
                  </a:txBody>
                  <a:tcPr marL="68580" marR="68580" marT="0" marB="0"/>
                </a:tc>
              </a:tr>
              <a:tr h="2066528">
                <a:tc>
                  <a:txBody>
                    <a:bodyPr/>
                    <a:lstStyle/>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err="1" smtClean="0">
                          <a:solidFill>
                            <a:schemeClr val="dk1"/>
                          </a:solidFill>
                          <a:latin typeface="+mn-lt"/>
                          <a:ea typeface="+mn-ea"/>
                          <a:cs typeface="+mn-cs"/>
                        </a:rPr>
                        <a:t>Περπατούρα</a:t>
                      </a:r>
                      <a:r>
                        <a:rPr lang="el-GR" sz="1800" b="1" kern="1200" dirty="0" smtClean="0">
                          <a:solidFill>
                            <a:schemeClr val="dk1"/>
                          </a:solidFill>
                          <a:latin typeface="+mn-lt"/>
                          <a:ea typeface="+mn-ea"/>
                          <a:cs typeface="+mn-cs"/>
                        </a:rPr>
                        <a:t> με ρόδες</a:t>
                      </a:r>
                      <a:endParaRPr lang="el-GR" sz="1800" kern="1200" dirty="0" smtClean="0">
                        <a:solidFill>
                          <a:schemeClr val="dk1"/>
                        </a:solidFill>
                        <a:latin typeface="+mn-lt"/>
                        <a:ea typeface="+mn-ea"/>
                        <a:cs typeface="+mn-cs"/>
                      </a:endParaRPr>
                    </a:p>
                    <a:p>
                      <a:r>
                        <a:rPr lang="el-GR" sz="1800" kern="1200" dirty="0" smtClean="0">
                          <a:solidFill>
                            <a:schemeClr val="dk1"/>
                          </a:solidFill>
                          <a:latin typeface="+mn-lt"/>
                          <a:ea typeface="+mn-ea"/>
                          <a:cs typeface="+mn-cs"/>
                        </a:rPr>
                        <a:t>Πρόκειται για παρόμοια κατασκευή με το </a:t>
                      </a:r>
                      <a:r>
                        <a:rPr lang="el-GR" sz="1800" kern="1200" dirty="0" err="1" smtClean="0">
                          <a:solidFill>
                            <a:schemeClr val="dk1"/>
                          </a:solidFill>
                          <a:latin typeface="+mn-lt"/>
                          <a:ea typeface="+mn-ea"/>
                          <a:cs typeface="+mn-cs"/>
                        </a:rPr>
                        <a:t>pulpit</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Zimmer</a:t>
                      </a:r>
                      <a:r>
                        <a:rPr lang="el-GR" sz="1800" kern="1200" dirty="0" smtClean="0">
                          <a:solidFill>
                            <a:schemeClr val="dk1"/>
                          </a:solidFill>
                          <a:latin typeface="+mn-lt"/>
                          <a:ea typeface="+mn-ea"/>
                          <a:cs typeface="+mn-cs"/>
                        </a:rPr>
                        <a:t> με τη διαφορά ότι έχει ρόδες και αρκετοί τύποι έχουν σχεδιαστεί για μετακίνηση σε σκληρό έδαφος όπως είναι τα πεζοδρόμια. Μπορεί να κυλήσει μακριά από τον ασθενή και ορισμένα διαθέτουν φρένα.</a:t>
                      </a:r>
                      <a:endParaRPr lang="el-GR" dirty="0"/>
                    </a:p>
                  </a:txBody>
                  <a:tcPr/>
                </a:tc>
              </a:tr>
            </a:tbl>
          </a:graphicData>
        </a:graphic>
      </p:graphicFrame>
      <p:sp>
        <p:nvSpPr>
          <p:cNvPr id="2" name="1 - Τίτλος"/>
          <p:cNvSpPr>
            <a:spLocks noGrp="1"/>
          </p:cNvSpPr>
          <p:nvPr>
            <p:ph type="title"/>
          </p:nvPr>
        </p:nvSpPr>
        <p:spPr/>
        <p:txBody>
          <a:bodyPr>
            <a:normAutofit fontScale="90000"/>
          </a:bodyPr>
          <a:lstStyle/>
          <a:p>
            <a:r>
              <a:rPr lang="el-GR" b="1" dirty="0"/>
              <a:t>Μέθοδοι μεταφοράς με τη χρήση μικρών βοηθημάτων</a:t>
            </a:r>
            <a:r>
              <a:rPr lang="el-GR" dirty="0"/>
              <a:t/>
            </a:r>
            <a:br>
              <a:rPr lang="el-GR" dirty="0"/>
            </a:br>
            <a:endParaRPr lang="el-GR" dirty="0"/>
          </a:p>
        </p:txBody>
      </p:sp>
      <p:pic>
        <p:nvPicPr>
          <p:cNvPr id="5" name="4 - Εικόνα" descr="http://liveimageserver.dlf.org.uk/mee/products/full/0028979.jpg"/>
          <p:cNvPicPr/>
          <p:nvPr/>
        </p:nvPicPr>
        <p:blipFill>
          <a:blip r:embed="rId2" cstate="print"/>
          <a:srcRect/>
          <a:stretch>
            <a:fillRect/>
          </a:stretch>
        </p:blipFill>
        <p:spPr bwMode="auto">
          <a:xfrm>
            <a:off x="467544" y="1772816"/>
            <a:ext cx="2727960" cy="1711960"/>
          </a:xfrm>
          <a:prstGeom prst="rect">
            <a:avLst/>
          </a:prstGeom>
          <a:noFill/>
          <a:ln w="9525">
            <a:noFill/>
            <a:miter lim="800000"/>
            <a:headEnd/>
            <a:tailEnd/>
          </a:ln>
        </p:spPr>
      </p:pic>
      <p:pic>
        <p:nvPicPr>
          <p:cNvPr id="6" name="5 - Εικόνα" descr="http://www.ricability.org.uk/assets/uploads/images/WWF_3_4_wheels.jpg"/>
          <p:cNvPicPr/>
          <p:nvPr/>
        </p:nvPicPr>
        <p:blipFill>
          <a:blip r:embed="rId3" cstate="print"/>
          <a:srcRect/>
          <a:stretch>
            <a:fillRect/>
          </a:stretch>
        </p:blipFill>
        <p:spPr bwMode="auto">
          <a:xfrm>
            <a:off x="467544" y="4005064"/>
            <a:ext cx="2682240" cy="202184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79512" y="332656"/>
          <a:ext cx="8784976" cy="6336704"/>
        </p:xfrm>
        <a:graphic>
          <a:graphicData uri="http://schemas.openxmlformats.org/drawingml/2006/table">
            <a:tbl>
              <a:tblPr firstRow="1" bandRow="1">
                <a:tableStyleId>{5C22544A-7EE6-4342-B048-85BDC9FD1C3A}</a:tableStyleId>
              </a:tblPr>
              <a:tblGrid>
                <a:gridCol w="3431169"/>
                <a:gridCol w="5353807"/>
              </a:tblGrid>
              <a:tr h="3414097">
                <a:tc>
                  <a:txBody>
                    <a:bodyPr/>
                    <a:lstStyle/>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tx1"/>
                          </a:solidFill>
                          <a:latin typeface="+mn-lt"/>
                          <a:ea typeface="+mn-ea"/>
                          <a:cs typeface="+mn-cs"/>
                        </a:rPr>
                        <a:t>Τριγωνικός ιμάντας ανύψωσης και μετακίνησης (</a:t>
                      </a:r>
                      <a:r>
                        <a:rPr lang="el-GR" sz="1800" b="1" kern="1200" dirty="0" err="1" smtClean="0">
                          <a:solidFill>
                            <a:schemeClr val="tx1"/>
                          </a:solidFill>
                          <a:latin typeface="+mn-lt"/>
                          <a:ea typeface="+mn-ea"/>
                          <a:cs typeface="+mn-cs"/>
                        </a:rPr>
                        <a:t>Monkey</a:t>
                      </a:r>
                      <a:r>
                        <a:rPr lang="el-GR" sz="1800" b="1" kern="1200" dirty="0" smtClean="0">
                          <a:solidFill>
                            <a:schemeClr val="tx1"/>
                          </a:solidFill>
                          <a:latin typeface="+mn-lt"/>
                          <a:ea typeface="+mn-ea"/>
                          <a:cs typeface="+mn-cs"/>
                        </a:rPr>
                        <a:t> </a:t>
                      </a:r>
                      <a:r>
                        <a:rPr lang="el-GR" sz="1800" b="1" kern="1200" dirty="0" err="1" smtClean="0">
                          <a:solidFill>
                            <a:schemeClr val="tx1"/>
                          </a:solidFill>
                          <a:latin typeface="+mn-lt"/>
                          <a:ea typeface="+mn-ea"/>
                          <a:cs typeface="+mn-cs"/>
                        </a:rPr>
                        <a:t>pull</a:t>
                      </a:r>
                      <a:r>
                        <a:rPr lang="el-GR" sz="1800" b="1" kern="1200" dirty="0" smtClean="0">
                          <a:solidFill>
                            <a:schemeClr val="tx1"/>
                          </a:solidFill>
                          <a:latin typeface="+mn-lt"/>
                          <a:ea typeface="+mn-ea"/>
                          <a:cs typeface="+mn-cs"/>
                        </a:rPr>
                        <a:t>) </a:t>
                      </a:r>
                    </a:p>
                    <a:p>
                      <a:r>
                        <a:rPr lang="el-GR" sz="1800" b="1" kern="1200" dirty="0" smtClean="0">
                          <a:solidFill>
                            <a:schemeClr val="lt1"/>
                          </a:solidFill>
                          <a:latin typeface="+mn-lt"/>
                          <a:ea typeface="+mn-ea"/>
                          <a:cs typeface="+mn-cs"/>
                        </a:rPr>
                        <a:t>Αποτελεί εξάρτημα του κρεβατιού και επιτρέπει στον ασθενή να προσαρμόσει τη θέση στο κρεβάτι και να ανακατανέμει την  πίεση στα διάφορα σημεία του σώματος. Ο ασθενής πρέπει να έχει επαρκή δύναμη στο άνω μέρος του σώματος και  καλή ισορροπία. Απαιτείται εξάσκηση από τον ασθενή έτσι ώστε κατά την μετακίνησή του να μην προκαλεί τριβή σε πτέρνες και γλουτούς.</a:t>
                      </a:r>
                      <a:endParaRPr lang="el-GR" dirty="0"/>
                    </a:p>
                  </a:txBody>
                  <a:tcPr/>
                </a:tc>
              </a:tr>
              <a:tr h="2922607">
                <a:tc>
                  <a:txBody>
                    <a:bodyPr/>
                    <a:lstStyle/>
                    <a:p>
                      <a:endParaRPr lang="el-GR" dirty="0"/>
                    </a:p>
                  </a:txBody>
                  <a:tcPr/>
                </a:tc>
                <a:tc>
                  <a:txBody>
                    <a:bodyPr/>
                    <a:lstStyle/>
                    <a:p>
                      <a:r>
                        <a:rPr lang="el-GR" sz="1800" b="1" kern="1200" dirty="0" smtClean="0">
                          <a:solidFill>
                            <a:schemeClr val="dk1"/>
                          </a:solidFill>
                          <a:latin typeface="+mn-lt"/>
                          <a:ea typeface="+mn-ea"/>
                          <a:cs typeface="+mn-cs"/>
                        </a:rPr>
                        <a:t>Σανίδα μεταφοράς (</a:t>
                      </a:r>
                      <a:r>
                        <a:rPr lang="el-GR" sz="1800" b="1" kern="1200" dirty="0" err="1" smtClean="0">
                          <a:solidFill>
                            <a:schemeClr val="dk1"/>
                          </a:solidFill>
                          <a:latin typeface="+mn-lt"/>
                          <a:ea typeface="+mn-ea"/>
                          <a:cs typeface="+mn-cs"/>
                        </a:rPr>
                        <a:t>Transfer</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board</a:t>
                      </a:r>
                      <a:r>
                        <a:rPr lang="el-GR" sz="1800" b="1" kern="1200" dirty="0" smtClean="0">
                          <a:solidFill>
                            <a:schemeClr val="dk1"/>
                          </a:solidFill>
                          <a:latin typeface="+mn-lt"/>
                          <a:ea typeface="+mn-ea"/>
                          <a:cs typeface="+mn-cs"/>
                        </a:rPr>
                        <a:t>)</a:t>
                      </a:r>
                      <a:r>
                        <a:rPr lang="el-GR" sz="1800" kern="1200" dirty="0" smtClean="0">
                          <a:solidFill>
                            <a:schemeClr val="dk1"/>
                          </a:solidFill>
                          <a:latin typeface="+mn-lt"/>
                          <a:ea typeface="+mn-ea"/>
                          <a:cs typeface="+mn-cs"/>
                        </a:rPr>
                        <a:t>Υπάρχει σε διάφορα μεγέθη και υλικά.   Χρησιμοποιείται ως γέφυρα μέσω της οποίας ο ασθενής  γλιστράει  από το κρεβάτι στην καρέκλα ή /και αντίστροφα. Μπορεί να χρησιμοποιηθεί με ένα συρόμενο σεντόνι για μείωση της τριβής. Απαιτείται το κρεβάτι και η καρέκλα να είναι στο ίδιο ύψος.</a:t>
                      </a:r>
                      <a:endParaRPr lang="el-GR" dirty="0"/>
                    </a:p>
                  </a:txBody>
                  <a:tcPr/>
                </a:tc>
              </a:tr>
            </a:tbl>
          </a:graphicData>
        </a:graphic>
      </p:graphicFrame>
      <p:pic>
        <p:nvPicPr>
          <p:cNvPr id="5" name="4 - Εικόνα" descr="http://product.handyhealthcare.co.uk/over-bed-pole-hoist-(monkey-pole).jpg"/>
          <p:cNvPicPr/>
          <p:nvPr/>
        </p:nvPicPr>
        <p:blipFill>
          <a:blip r:embed="rId2" cstate="print"/>
          <a:srcRect/>
          <a:stretch>
            <a:fillRect/>
          </a:stretch>
        </p:blipFill>
        <p:spPr bwMode="auto">
          <a:xfrm>
            <a:off x="611560" y="1700808"/>
            <a:ext cx="2590800" cy="2123440"/>
          </a:xfrm>
          <a:prstGeom prst="rect">
            <a:avLst/>
          </a:prstGeom>
          <a:noFill/>
          <a:ln w="9525">
            <a:noFill/>
            <a:miter lim="800000"/>
            <a:headEnd/>
            <a:tailEnd/>
          </a:ln>
        </p:spPr>
      </p:pic>
      <p:pic>
        <p:nvPicPr>
          <p:cNvPr id="6" name="5 - Εικόνα" descr="http://www.gkgsolutions.co.uk/images/products/transfer%20board%20life_AA8835.jpg"/>
          <p:cNvPicPr/>
          <p:nvPr/>
        </p:nvPicPr>
        <p:blipFill>
          <a:blip r:embed="rId3" cstate="print"/>
          <a:srcRect/>
          <a:stretch>
            <a:fillRect/>
          </a:stretch>
        </p:blipFill>
        <p:spPr bwMode="auto">
          <a:xfrm>
            <a:off x="755576" y="4797152"/>
            <a:ext cx="2641600" cy="22098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457200" y="188640"/>
          <a:ext cx="8229600" cy="7172280"/>
        </p:xfrm>
        <a:graphic>
          <a:graphicData uri="http://schemas.openxmlformats.org/drawingml/2006/table">
            <a:tbl>
              <a:tblPr firstRow="1" bandRow="1">
                <a:tableStyleId>{5C22544A-7EE6-4342-B048-85BDC9FD1C3A}</a:tableStyleId>
              </a:tblPr>
              <a:tblGrid>
                <a:gridCol w="4114800"/>
                <a:gridCol w="4114800"/>
              </a:tblGrid>
              <a:tr h="3240360">
                <a:tc>
                  <a:txBody>
                    <a:bodyPr/>
                    <a:lstStyle/>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tx1"/>
                          </a:solidFill>
                          <a:latin typeface="+mn-lt"/>
                          <a:ea typeface="+mn-ea"/>
                          <a:cs typeface="+mn-cs"/>
                        </a:rPr>
                        <a:t>Σεντόνια ολίσθησης (</a:t>
                      </a:r>
                      <a:r>
                        <a:rPr lang="el-GR" sz="1800" b="1" kern="1200" dirty="0" err="1" smtClean="0">
                          <a:solidFill>
                            <a:schemeClr val="tx1"/>
                          </a:solidFill>
                          <a:latin typeface="+mn-lt"/>
                          <a:ea typeface="+mn-ea"/>
                          <a:cs typeface="+mn-cs"/>
                        </a:rPr>
                        <a:t>Sliding</a:t>
                      </a:r>
                      <a:r>
                        <a:rPr lang="el-GR" sz="1800" b="1" kern="1200" dirty="0" smtClean="0">
                          <a:solidFill>
                            <a:schemeClr val="tx1"/>
                          </a:solidFill>
                          <a:latin typeface="+mn-lt"/>
                          <a:ea typeface="+mn-ea"/>
                          <a:cs typeface="+mn-cs"/>
                        </a:rPr>
                        <a:t> </a:t>
                      </a:r>
                      <a:r>
                        <a:rPr lang="el-GR" sz="1800" b="1" kern="1200" dirty="0" err="1" smtClean="0">
                          <a:solidFill>
                            <a:schemeClr val="tx1"/>
                          </a:solidFill>
                          <a:latin typeface="+mn-lt"/>
                          <a:ea typeface="+mn-ea"/>
                          <a:cs typeface="+mn-cs"/>
                        </a:rPr>
                        <a:t>sheets</a:t>
                      </a:r>
                      <a:r>
                        <a:rPr lang="el-GR" sz="1800" b="1"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latin typeface="+mn-lt"/>
                          <a:ea typeface="+mn-ea"/>
                          <a:cs typeface="+mn-cs"/>
                        </a:rPr>
                        <a:t>Πρόκειται για ειδικά σεντόνια  από ύφασμα που παρέχουν την δυνατότητα ολίσθησης του ασθενή πάνω στο κρεβάτι. Είναι ιδιαίτερα χρήσιμα κατά την επανατοποθέτηση του ασθενή. Επειδή υπάρχει κίνδυνος μόλυνσης από τη κοινή χρήση, θα πρέπει κάθε ασθενής να διαθέτει το δικό του σεντόνι ολίσθησης.</a:t>
                      </a:r>
                    </a:p>
                    <a:p>
                      <a:endParaRPr lang="el-GR" dirty="0"/>
                    </a:p>
                  </a:txBody>
                  <a:tcPr/>
                </a:tc>
              </a:tr>
              <a:tr h="3240360">
                <a:tc>
                  <a:txBody>
                    <a:bodyPr/>
                    <a:lstStyle/>
                    <a:p>
                      <a:endParaRPr lang="el-GR"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dk1"/>
                          </a:solidFill>
                          <a:latin typeface="+mn-lt"/>
                          <a:ea typeface="+mn-ea"/>
                          <a:cs typeface="+mn-cs"/>
                        </a:rPr>
                        <a:t>Σανίδα μεταφοράς</a:t>
                      </a:r>
                      <a:r>
                        <a:rPr lang="en-US" sz="1800" b="1" kern="1200" dirty="0" smtClean="0">
                          <a:solidFill>
                            <a:schemeClr val="dk1"/>
                          </a:solidFill>
                          <a:latin typeface="+mn-lt"/>
                          <a:ea typeface="+mn-ea"/>
                          <a:cs typeface="+mn-cs"/>
                        </a:rPr>
                        <a:t> Lateral transfer board (patient slide)</a:t>
                      </a:r>
                      <a:endParaRPr lang="el-GR" sz="1800" kern="1200" dirty="0" smtClean="0">
                        <a:solidFill>
                          <a:schemeClr val="dk1"/>
                        </a:solidFill>
                        <a:latin typeface="+mn-lt"/>
                        <a:ea typeface="+mn-ea"/>
                        <a:cs typeface="+mn-cs"/>
                      </a:endParaRPr>
                    </a:p>
                    <a:p>
                      <a:pPr algn="just">
                        <a:spcAft>
                          <a:spcPts val="0"/>
                        </a:spcAft>
                      </a:pPr>
                      <a:r>
                        <a:rPr lang="el-GR" sz="1400" dirty="0" smtClean="0">
                          <a:latin typeface="Times New Roman"/>
                          <a:ea typeface="Times New Roman"/>
                          <a:cs typeface="Times New Roman"/>
                        </a:rPr>
                        <a:t>Χρησιμοποιείται </a:t>
                      </a:r>
                      <a:r>
                        <a:rPr lang="el-GR" sz="1400" dirty="0">
                          <a:latin typeface="Times New Roman"/>
                          <a:ea typeface="Times New Roman"/>
                          <a:cs typeface="Times New Roman"/>
                        </a:rPr>
                        <a:t>για την μεταφορά του ασθενή από το φορείο στο κρεβάτι και αντίστροφα. Όπως με όλες τις</a:t>
                      </a:r>
                      <a:r>
                        <a:rPr lang="el-GR" sz="1400" dirty="0">
                          <a:latin typeface="Times New Roman"/>
                          <a:ea typeface="Times New Roman"/>
                        </a:rPr>
                        <a:t> </a:t>
                      </a:r>
                      <a:r>
                        <a:rPr lang="el-GR" sz="1400" dirty="0">
                          <a:latin typeface="Times New Roman"/>
                          <a:ea typeface="Times New Roman"/>
                          <a:cs typeface="Times New Roman"/>
                        </a:rPr>
                        <a:t>συρόμενες</a:t>
                      </a:r>
                      <a:r>
                        <a:rPr lang="el-GR" sz="1400" dirty="0">
                          <a:latin typeface="Times New Roman"/>
                          <a:ea typeface="Times New Roman"/>
                        </a:rPr>
                        <a:t> </a:t>
                      </a:r>
                      <a:r>
                        <a:rPr lang="el-GR" sz="1400" dirty="0">
                          <a:latin typeface="Times New Roman"/>
                          <a:ea typeface="Times New Roman"/>
                          <a:cs typeface="Times New Roman"/>
                        </a:rPr>
                        <a:t>συσκευές</a:t>
                      </a:r>
                      <a:r>
                        <a:rPr lang="el-GR" sz="1400" dirty="0">
                          <a:latin typeface="Times New Roman"/>
                          <a:ea typeface="Times New Roman"/>
                        </a:rPr>
                        <a:t>, </a:t>
                      </a:r>
                      <a:r>
                        <a:rPr lang="el-GR" sz="1400" dirty="0">
                          <a:latin typeface="Times New Roman"/>
                          <a:ea typeface="Times New Roman"/>
                          <a:cs typeface="Times New Roman"/>
                        </a:rPr>
                        <a:t>ο ασθενής</a:t>
                      </a:r>
                      <a:r>
                        <a:rPr lang="el-GR" sz="1400" dirty="0">
                          <a:latin typeface="Times New Roman"/>
                          <a:ea typeface="Times New Roman"/>
                        </a:rPr>
                        <a:t> πρέπει πάντα να είναι στο οπτικό πεδίο του νοσηλευτή.  Ε</a:t>
                      </a:r>
                      <a:r>
                        <a:rPr lang="el-GR" sz="1400" dirty="0">
                          <a:latin typeface="Times New Roman"/>
                          <a:ea typeface="Times New Roman"/>
                          <a:cs typeface="Times New Roman"/>
                        </a:rPr>
                        <a:t>πιπλέον</a:t>
                      </a:r>
                      <a:r>
                        <a:rPr lang="el-GR" sz="1400" dirty="0">
                          <a:latin typeface="Times New Roman"/>
                          <a:ea typeface="Times New Roman"/>
                        </a:rPr>
                        <a:t> </a:t>
                      </a:r>
                      <a:r>
                        <a:rPr lang="el-GR" sz="1400" dirty="0">
                          <a:latin typeface="Times New Roman"/>
                          <a:ea typeface="Times New Roman"/>
                          <a:cs typeface="Times New Roman"/>
                        </a:rPr>
                        <a:t>οι δύο</a:t>
                      </a:r>
                      <a:r>
                        <a:rPr lang="el-GR" sz="1400" dirty="0">
                          <a:latin typeface="Times New Roman"/>
                          <a:ea typeface="Times New Roman"/>
                        </a:rPr>
                        <a:t> </a:t>
                      </a:r>
                      <a:r>
                        <a:rPr lang="el-GR" sz="1400" dirty="0">
                          <a:latin typeface="Times New Roman"/>
                          <a:ea typeface="Times New Roman"/>
                          <a:cs typeface="Times New Roman"/>
                        </a:rPr>
                        <a:t>επιφάνειες πρέπει να είναι</a:t>
                      </a:r>
                      <a:r>
                        <a:rPr lang="el-GR" sz="1400" dirty="0">
                          <a:latin typeface="Times New Roman"/>
                          <a:ea typeface="Times New Roman"/>
                        </a:rPr>
                        <a:t> </a:t>
                      </a:r>
                      <a:r>
                        <a:rPr lang="el-GR" sz="1400" dirty="0">
                          <a:latin typeface="Times New Roman"/>
                          <a:ea typeface="Times New Roman"/>
                          <a:cs typeface="Times New Roman"/>
                        </a:rPr>
                        <a:t>στερεωμένες ή</a:t>
                      </a:r>
                      <a:r>
                        <a:rPr lang="el-GR" sz="1400" dirty="0">
                          <a:latin typeface="Times New Roman"/>
                          <a:ea typeface="Times New Roman"/>
                        </a:rPr>
                        <a:t> να έχουν φρένο</a:t>
                      </a:r>
                      <a:r>
                        <a:rPr lang="el-GR" sz="1400" dirty="0">
                          <a:latin typeface="Times New Roman"/>
                          <a:ea typeface="Times New Roman"/>
                          <a:cs typeface="Times New Roman"/>
                        </a:rPr>
                        <a:t> </a:t>
                      </a:r>
                      <a:r>
                        <a:rPr lang="el-GR" sz="1400" dirty="0">
                          <a:latin typeface="Times New Roman"/>
                          <a:ea typeface="Times New Roman"/>
                        </a:rPr>
                        <a:t> για </a:t>
                      </a:r>
                      <a:r>
                        <a:rPr lang="el-GR" sz="1400" dirty="0">
                          <a:latin typeface="Times New Roman"/>
                          <a:ea typeface="Times New Roman"/>
                          <a:cs typeface="Times New Roman"/>
                        </a:rPr>
                        <a:t>την πρόληψη του </a:t>
                      </a:r>
                      <a:r>
                        <a:rPr lang="el-GR" sz="1400" dirty="0">
                          <a:latin typeface="Times New Roman"/>
                          <a:ea typeface="Times New Roman"/>
                        </a:rPr>
                        <a:t> </a:t>
                      </a:r>
                      <a:r>
                        <a:rPr lang="el-GR" sz="1400" dirty="0">
                          <a:latin typeface="Times New Roman"/>
                          <a:ea typeface="Times New Roman"/>
                          <a:cs typeface="Times New Roman"/>
                        </a:rPr>
                        <a:t>διαχωρισμού</a:t>
                      </a:r>
                      <a:r>
                        <a:rPr lang="el-GR" sz="1400" dirty="0">
                          <a:latin typeface="Times New Roman"/>
                          <a:ea typeface="Times New Roman"/>
                        </a:rPr>
                        <a:t> </a:t>
                      </a:r>
                      <a:r>
                        <a:rPr lang="el-GR" sz="1400" dirty="0">
                          <a:latin typeface="Times New Roman"/>
                          <a:ea typeface="Times New Roman"/>
                          <a:cs typeface="Times New Roman"/>
                        </a:rPr>
                        <a:t>τους</a:t>
                      </a:r>
                      <a:r>
                        <a:rPr lang="el-GR" sz="1400" dirty="0">
                          <a:latin typeface="Times New Roman"/>
                          <a:ea typeface="Times New Roman"/>
                        </a:rPr>
                        <a:t> </a:t>
                      </a:r>
                      <a:r>
                        <a:rPr lang="el-GR" sz="1400" dirty="0">
                          <a:latin typeface="Times New Roman"/>
                          <a:ea typeface="Times New Roman"/>
                          <a:cs typeface="Times New Roman"/>
                        </a:rPr>
                        <a:t>κατά τη διάρκεια της μεταφοράς</a:t>
                      </a:r>
                      <a:r>
                        <a:rPr lang="el-GR" sz="1400" dirty="0">
                          <a:latin typeface="Times New Roman"/>
                          <a:ea typeface="Times New Roman"/>
                        </a:rPr>
                        <a:t>. Η σανίδα </a:t>
                      </a:r>
                      <a:r>
                        <a:rPr lang="el-GR" sz="1400" dirty="0">
                          <a:latin typeface="Times New Roman"/>
                          <a:ea typeface="Times New Roman"/>
                          <a:cs typeface="Times New Roman"/>
                        </a:rPr>
                        <a:t>μπορεί να χρησιμοποιηθεί</a:t>
                      </a:r>
                      <a:r>
                        <a:rPr lang="el-GR" sz="1400" dirty="0">
                          <a:latin typeface="Times New Roman"/>
                          <a:ea typeface="Times New Roman"/>
                        </a:rPr>
                        <a:t> </a:t>
                      </a:r>
                      <a:r>
                        <a:rPr lang="el-GR" sz="1400" dirty="0">
                          <a:latin typeface="Times New Roman"/>
                          <a:ea typeface="Times New Roman"/>
                          <a:cs typeface="Times New Roman"/>
                        </a:rPr>
                        <a:t>σε συνδυασμό</a:t>
                      </a:r>
                      <a:r>
                        <a:rPr lang="el-GR" sz="1400" dirty="0">
                          <a:latin typeface="Times New Roman"/>
                          <a:ea typeface="Times New Roman"/>
                        </a:rPr>
                        <a:t> </a:t>
                      </a:r>
                      <a:r>
                        <a:rPr lang="el-GR" sz="1400" dirty="0">
                          <a:latin typeface="Times New Roman"/>
                          <a:ea typeface="Times New Roman"/>
                          <a:cs typeface="Times New Roman"/>
                        </a:rPr>
                        <a:t>με συρόμενα</a:t>
                      </a:r>
                      <a:r>
                        <a:rPr lang="el-GR" sz="1400" dirty="0">
                          <a:latin typeface="Times New Roman"/>
                          <a:ea typeface="Times New Roman"/>
                        </a:rPr>
                        <a:t> </a:t>
                      </a:r>
                      <a:r>
                        <a:rPr lang="el-GR" sz="1400" dirty="0">
                          <a:latin typeface="Times New Roman"/>
                          <a:ea typeface="Times New Roman"/>
                          <a:cs typeface="Times New Roman"/>
                        </a:rPr>
                        <a:t> σεντόνια εάν είναι κατάλληλα</a:t>
                      </a:r>
                      <a:r>
                        <a:rPr lang="el-GR" sz="1400" dirty="0">
                          <a:latin typeface="Times New Roman"/>
                          <a:ea typeface="Times New Roman"/>
                        </a:rPr>
                        <a:t>. </a:t>
                      </a:r>
                      <a:r>
                        <a:rPr lang="el-GR" sz="1400" dirty="0">
                          <a:latin typeface="Times New Roman"/>
                          <a:ea typeface="Times New Roman"/>
                          <a:cs typeface="Times New Roman"/>
                        </a:rPr>
                        <a:t>Οι κινήσεις πρέπει</a:t>
                      </a:r>
                      <a:r>
                        <a:rPr lang="el-GR" sz="1400" dirty="0">
                          <a:latin typeface="Times New Roman"/>
                          <a:ea typeface="Times New Roman"/>
                        </a:rPr>
                        <a:t> </a:t>
                      </a:r>
                      <a:r>
                        <a:rPr lang="el-GR" sz="1400" dirty="0">
                          <a:latin typeface="Times New Roman"/>
                          <a:ea typeface="Times New Roman"/>
                          <a:cs typeface="Times New Roman"/>
                        </a:rPr>
                        <a:t>να συντονίζονται</a:t>
                      </a:r>
                      <a:r>
                        <a:rPr lang="el-GR" sz="1400" dirty="0">
                          <a:latin typeface="Times New Roman"/>
                          <a:ea typeface="Times New Roman"/>
                        </a:rPr>
                        <a:t> </a:t>
                      </a:r>
                      <a:r>
                        <a:rPr lang="el-GR" sz="1400" dirty="0">
                          <a:latin typeface="Times New Roman"/>
                          <a:ea typeface="Times New Roman"/>
                          <a:cs typeface="Times New Roman"/>
                        </a:rPr>
                        <a:t>και</a:t>
                      </a:r>
                      <a:r>
                        <a:rPr lang="el-GR" sz="1400" dirty="0">
                          <a:latin typeface="Times New Roman"/>
                          <a:ea typeface="Times New Roman"/>
                        </a:rPr>
                        <a:t> να </a:t>
                      </a:r>
                      <a:r>
                        <a:rPr lang="el-GR" sz="1400" dirty="0">
                          <a:latin typeface="Times New Roman"/>
                          <a:ea typeface="Times New Roman"/>
                          <a:cs typeface="Times New Roman"/>
                        </a:rPr>
                        <a:t>ελέγχονται</a:t>
                      </a:r>
                      <a:r>
                        <a:rPr lang="el-GR" sz="1400" dirty="0">
                          <a:latin typeface="Times New Roman"/>
                          <a:ea typeface="Times New Roman"/>
                        </a:rPr>
                        <a:t> </a:t>
                      </a:r>
                      <a:r>
                        <a:rPr lang="el-GR" sz="1400" dirty="0">
                          <a:latin typeface="Times New Roman"/>
                          <a:ea typeface="Times New Roman"/>
                          <a:cs typeface="Times New Roman"/>
                        </a:rPr>
                        <a:t>με</a:t>
                      </a:r>
                      <a:r>
                        <a:rPr lang="el-GR" sz="1400" dirty="0">
                          <a:latin typeface="Times New Roman"/>
                          <a:ea typeface="Times New Roman"/>
                        </a:rPr>
                        <a:t> </a:t>
                      </a:r>
                      <a:r>
                        <a:rPr lang="el-GR" sz="1400" dirty="0">
                          <a:latin typeface="Times New Roman"/>
                          <a:ea typeface="Times New Roman"/>
                          <a:cs typeface="Times New Roman"/>
                        </a:rPr>
                        <a:t>επαρκές προσωπικό</a:t>
                      </a:r>
                      <a:r>
                        <a:rPr lang="el-GR" sz="1400" dirty="0">
                          <a:latin typeface="Times New Roman"/>
                          <a:ea typeface="Times New Roman"/>
                        </a:rPr>
                        <a:t> για την ασφάλεια του ασθενή κατά τη μεταφορά.</a:t>
                      </a:r>
                    </a:p>
                  </a:txBody>
                  <a:tcPr marL="68580" marR="68580" marT="0" marB="0"/>
                </a:tc>
              </a:tr>
            </a:tbl>
          </a:graphicData>
        </a:graphic>
      </p:graphicFrame>
      <p:pic>
        <p:nvPicPr>
          <p:cNvPr id="5" name="4 - Εικόνα" descr="http://i.ytimg.com/vi/RH-gsrUwLrA/0.jpg"/>
          <p:cNvPicPr/>
          <p:nvPr/>
        </p:nvPicPr>
        <p:blipFill>
          <a:blip r:embed="rId2" cstate="print"/>
          <a:srcRect/>
          <a:stretch>
            <a:fillRect/>
          </a:stretch>
        </p:blipFill>
        <p:spPr bwMode="auto">
          <a:xfrm>
            <a:off x="611560" y="1412776"/>
            <a:ext cx="2656840" cy="1950720"/>
          </a:xfrm>
          <a:prstGeom prst="rect">
            <a:avLst/>
          </a:prstGeom>
          <a:noFill/>
          <a:ln w="9525">
            <a:noFill/>
            <a:miter lim="800000"/>
            <a:headEnd/>
            <a:tailEnd/>
          </a:ln>
        </p:spPr>
      </p:pic>
      <p:pic>
        <p:nvPicPr>
          <p:cNvPr id="6" name="5 - Εικόνα" descr="http://liveimageserver.dlf.org.uk/mee/products/full/0037298.jpg"/>
          <p:cNvPicPr/>
          <p:nvPr/>
        </p:nvPicPr>
        <p:blipFill>
          <a:blip r:embed="rId3" cstate="print"/>
          <a:srcRect/>
          <a:stretch>
            <a:fillRect/>
          </a:stretch>
        </p:blipFill>
        <p:spPr bwMode="auto">
          <a:xfrm>
            <a:off x="467544" y="3501008"/>
            <a:ext cx="3960440" cy="309634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a:r>
              <a:rPr lang="el-GR" dirty="0" smtClean="0"/>
              <a:t>η </a:t>
            </a:r>
            <a:r>
              <a:rPr lang="el-GR" dirty="0"/>
              <a:t>στάση του σώματος, </a:t>
            </a:r>
          </a:p>
          <a:p>
            <a:pPr lvl="0"/>
            <a:r>
              <a:rPr lang="el-GR" dirty="0"/>
              <a:t>οι δυνάμεις που ασκούνται,</a:t>
            </a:r>
          </a:p>
          <a:p>
            <a:pPr lvl="0"/>
            <a:r>
              <a:rPr lang="el-GR" dirty="0"/>
              <a:t>η ταχύτητα και η επιτάχυνση, </a:t>
            </a:r>
          </a:p>
          <a:p>
            <a:pPr lvl="0"/>
            <a:r>
              <a:rPr lang="el-GR" dirty="0"/>
              <a:t>η επανάληψη και οι απότομες ή επαναλαμβανόμενες δονήσεις. </a:t>
            </a:r>
          </a:p>
          <a:p>
            <a:endParaRPr lang="el-GR" dirty="0"/>
          </a:p>
        </p:txBody>
      </p:sp>
      <p:sp>
        <p:nvSpPr>
          <p:cNvPr id="2" name="1 - Τίτλος"/>
          <p:cNvSpPr>
            <a:spLocks noGrp="1"/>
          </p:cNvSpPr>
          <p:nvPr>
            <p:ph type="title"/>
          </p:nvPr>
        </p:nvSpPr>
        <p:spPr/>
        <p:txBody>
          <a:bodyPr>
            <a:normAutofit fontScale="90000"/>
          </a:bodyPr>
          <a:lstStyle/>
          <a:p>
            <a:r>
              <a:rPr lang="el-GR" sz="3200" dirty="0" smtClean="0"/>
              <a:t>Επιπλέον, ως παράγοντες κινδύνου αναφέρονται:</a:t>
            </a:r>
            <a:br>
              <a:rPr lang="el-GR" sz="3200" dirty="0" smtClean="0"/>
            </a:br>
            <a:endParaRPr lang="el-GR"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92696"/>
            <a:ext cx="8229600" cy="5314595"/>
          </a:xfrm>
        </p:spPr>
        <p:txBody>
          <a:bodyPr>
            <a:normAutofit fontScale="92500" lnSpcReduction="10000"/>
          </a:bodyPr>
          <a:lstStyle/>
          <a:p>
            <a:r>
              <a:rPr lang="el-GR" dirty="0"/>
              <a:t>Σχετικά με τη στάση σώματος, η υπερβολική κάμψη / έκταση του καρπού ενοχοποιείται για το καρπιαίο σύνδρομο και η υπερβολική ωλένια απόκλιση για επώδυνη παθολογία· η απαγωγή και η κάμψη του χεριού &gt; 60</a:t>
            </a:r>
            <a:r>
              <a:rPr lang="el-GR" baseline="30000" dirty="0"/>
              <a:t>ο</a:t>
            </a:r>
            <a:r>
              <a:rPr lang="el-GR" dirty="0"/>
              <a:t> πάνω από 1 ώρα την ημέρα συσχετίζεται με σύνδρομο ώμου / αυχένα καθώς και η διατήρηση των χεριών ψηλότερα από το επίπεδο των ώμων ενοχοποιείται για τενοντίτιδα και </a:t>
            </a:r>
            <a:r>
              <a:rPr lang="el-GR" dirty="0" err="1"/>
              <a:t>ωμοβραχιόνιο</a:t>
            </a:r>
            <a:r>
              <a:rPr lang="el-GR" dirty="0"/>
              <a:t> σύνδρομο· η έντονη επίκυψη σχετίζεται με παθολογία της οσφυϊκής μοίρας της σπονδυλικής στήλης (ΟΜΣΣ) λόγω λανθασμένου επαγγελματικού πρότυπου κίνησης.</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10000"/>
          </a:bodyPr>
          <a:lstStyle/>
          <a:p>
            <a:r>
              <a:rPr lang="el-GR" dirty="0" smtClean="0"/>
              <a:t>Οι </a:t>
            </a:r>
            <a:r>
              <a:rPr lang="el-GR" dirty="0"/>
              <a:t>νομοθετικές ρυθμίσεις για την Υγιεινή και Ασφάλεια των εργαζομένων στον χώρο της Υγείας ισχύουν εδώ και πολλές δεκαετίες. Τα τελευταία χρόνια όμως έχουν προστεθεί πολλές νέες οδηγίες και κανονισμοί της Ευρωπαϊκής Ένωσης  (ΕΕ) με τις οποίες η χώρα μας έχει εναρμονίσει την νομοθεσία της. Σχετικοί νόμοι είναι: </a:t>
            </a:r>
            <a:r>
              <a:rPr lang="el-GR" b="1" dirty="0"/>
              <a:t>Οι περί ελαχίστων Προδιαγραφών Ασφάλειας και Υγείας </a:t>
            </a:r>
            <a:r>
              <a:rPr lang="el-GR" dirty="0"/>
              <a:t>(Χρήση στην Εργασία Εξοπλισμών Ατομικής Προστασίας) Κανονισμοί του 2001 (Κ.Δ.Π. 470/2001). </a:t>
            </a:r>
          </a:p>
          <a:p>
            <a:endParaRPr lang="el-GR" dirty="0"/>
          </a:p>
        </p:txBody>
      </p:sp>
      <p:sp>
        <p:nvSpPr>
          <p:cNvPr id="2" name="1 - Τίτλος"/>
          <p:cNvSpPr>
            <a:spLocks noGrp="1"/>
          </p:cNvSpPr>
          <p:nvPr>
            <p:ph type="title"/>
          </p:nvPr>
        </p:nvSpPr>
        <p:spPr/>
        <p:txBody>
          <a:bodyPr>
            <a:normAutofit fontScale="90000"/>
          </a:bodyPr>
          <a:lstStyle/>
          <a:p>
            <a:r>
              <a:rPr lang="el-GR" sz="3200" b="1" dirty="0" smtClean="0"/>
              <a:t>Νομοθεσία – Υγιεινή και Ασφάλεια στο χώρο της Υγείας</a:t>
            </a:r>
            <a:r>
              <a:rPr lang="el-GR" sz="3200" dirty="0" smtClean="0"/>
              <a:t/>
            </a:r>
            <a:br>
              <a:rPr lang="el-GR" sz="3200" dirty="0" smtClean="0"/>
            </a:br>
            <a:endParaRPr lang="el-GR" sz="3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109</TotalTime>
  <Words>5418</Words>
  <Application>Microsoft Office PowerPoint</Application>
  <PresentationFormat>Προβολή στην οθόνη (4:3)</PresentationFormat>
  <Paragraphs>224</Paragraphs>
  <Slides>68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68</vt:i4>
      </vt:variant>
    </vt:vector>
  </HeadingPairs>
  <TitlesOfParts>
    <vt:vector size="69" baseType="lpstr">
      <vt:lpstr>Συγκέντρωση</vt:lpstr>
      <vt:lpstr>Εργονομία. Μυοσκελετικές Διαταραχές - Τεχνικές χειρισμού ασθενών  </vt:lpstr>
      <vt:lpstr>Ορισμός της εργονομίας</vt:lpstr>
      <vt:lpstr>Διαφάνεια 3</vt:lpstr>
      <vt:lpstr>Οι σκοποί και οι στόχοι της εργονομίας είναι: </vt:lpstr>
      <vt:lpstr>Για την επίτευξη των παραπάνω στόχων απαιτείται :</vt:lpstr>
      <vt:lpstr>Οι κύριοι εργονομικοί παράγοντες που ευθύνονται για την εμφάνιση των μυοσκελετικών παθήσεων διακρίνονται σε τρεις κατηγορίες:  </vt:lpstr>
      <vt:lpstr>Επιπλέον, ως παράγοντες κινδύνου αναφέρονται: </vt:lpstr>
      <vt:lpstr>Διαφάνεια 8</vt:lpstr>
      <vt:lpstr>Νομοθεσία – Υγιεινή και Ασφάλεια στο χώρο της Υγείας </vt:lpstr>
      <vt:lpstr>Διαφάνεια 10</vt:lpstr>
      <vt:lpstr>Οι περί Ασφάλειας και Υγείας στην Εργασία (Χειρωνακτική Διακίνηση Φορτίων) Κανονισμοί του 2001 (Κ.Δ.Π. 267/2001).  </vt:lpstr>
      <vt:lpstr>Οι περί Διαχείρισης Θεμάτων Ασφάλειας και Υγείας στην Εργασία Κανονισμοί του 2002 (Κ.Δ.Π. 173/2002).  </vt:lpstr>
      <vt:lpstr>Το ΠΔ 398/94 (ΦΕΚ 221/Α/94). </vt:lpstr>
      <vt:lpstr>Εργονομία στο Νοσηλευτικό επάγγελμα </vt:lpstr>
      <vt:lpstr>Διαφάνεια 15</vt:lpstr>
      <vt:lpstr>Οι  μυοσκελετικές διαταραχές στους νοσηλευτές αποτελούν σημαντικό πρόβλημα στην καθημερινή τους πρακτική. Δραστηριότητες όπως: </vt:lpstr>
      <vt:lpstr>Διαφάνεια 17</vt:lpstr>
      <vt:lpstr>Μεταφορά διαφορετικού μήκους αντικειμένου </vt:lpstr>
      <vt:lpstr>Διαφάνεια 19</vt:lpstr>
      <vt:lpstr>Διαφάνεια 20</vt:lpstr>
      <vt:lpstr>Διαφάνεια 21</vt:lpstr>
      <vt:lpstr>Διαφάνεια 22</vt:lpstr>
      <vt:lpstr>Διαφάνεια 23</vt:lpstr>
      <vt:lpstr>Διαφάνεια 24</vt:lpstr>
      <vt:lpstr>Διαφάνεια 25</vt:lpstr>
      <vt:lpstr>Οι  ΜΣΠ περιλαμβάνουν: </vt:lpstr>
      <vt:lpstr>Διαφάνεια 27</vt:lpstr>
      <vt:lpstr>Διαφάνεια 28</vt:lpstr>
      <vt:lpstr>Διαφάνεια 29</vt:lpstr>
      <vt:lpstr>Διαφάνεια 30</vt:lpstr>
      <vt:lpstr>Διαφάνεια 31</vt:lpstr>
      <vt:lpstr>Διαφάνεια 32</vt:lpstr>
      <vt:lpstr>Τεχνικές χειρισμού των ασθενών </vt:lpstr>
      <vt:lpstr>Μέθοδοι χειρωνακτικής μεταφοράς. </vt:lpstr>
      <vt:lpstr>Διαφάνεια 35</vt:lpstr>
      <vt:lpstr>Μέθοδοι μεταφοράς με τη χρήση μικρών βοηθημάτων χειρισμού των ασθενών. </vt:lpstr>
      <vt:lpstr>Μέθοδοι μεταφοράς με τη χρήση μεγάλων βοηθημάτων χειρισμού των ασθενών. </vt:lpstr>
      <vt:lpstr>Βασικές αρχές χειρωνακτικών μεθόδων χειρισμού των ασθενών </vt:lpstr>
      <vt:lpstr>Διαφάνεια 39</vt:lpstr>
      <vt:lpstr>Διαφάνεια 40</vt:lpstr>
      <vt:lpstr>Διαφάνεια 41</vt:lpstr>
      <vt:lpstr>Διαφάνεια 42</vt:lpstr>
      <vt:lpstr>Διαφάνεια 43</vt:lpstr>
      <vt:lpstr>Μεταφορά ασθενή από το κρεβάτι σε τροχήλατη καρέκλα με έναν νοσηλευτή</vt:lpstr>
      <vt:lpstr>Διαφάνεια 45</vt:lpstr>
      <vt:lpstr>Μεταφορά ασθενή από το κρεβάτι σε τροχήλατη καρέκλα με έναν νοσηλευτή </vt:lpstr>
      <vt:lpstr>Μεταφορά ασθενή από το κρεβάτι σε τροχήλατη καρέκλα με δύο νοσηλευτές </vt:lpstr>
      <vt:lpstr>Διαφάνεια 48</vt:lpstr>
      <vt:lpstr>Διαφάνεια 49</vt:lpstr>
      <vt:lpstr>Μετακίνηση ασθενή σε πλάγια θέση στο κρεβάτι με έναν νοσηλευτή</vt:lpstr>
      <vt:lpstr>Μετακίνηση ασθενή σε πλάγια θέση στο κρεβάτι με έναν νοσηλευτή </vt:lpstr>
      <vt:lpstr>Μετακίνηση ασθενή σε πλάγια θέση στο κρεβάτι με δύο νοσηλευτές  </vt:lpstr>
      <vt:lpstr>Διαφάνεια 53</vt:lpstr>
      <vt:lpstr>Μετακίνηση ασθενή προς τα πάνω στο κρεβάτι με έναν νοσηλευτή </vt:lpstr>
      <vt:lpstr>Μετακίνηση ασθενή προς τα πάνω στο κρεβάτι με έναν νοσηλευτή </vt:lpstr>
      <vt:lpstr>Μετακίνηση ασθενή προς τα πάνω στο κρεβάτι με δύο νοσηλευτές </vt:lpstr>
      <vt:lpstr>Διαφάνεια 57</vt:lpstr>
      <vt:lpstr>Μετακίνηση ασθενή προς τα πάνω στο κρεβάτι με δύο νοσηλευτές. </vt:lpstr>
      <vt:lpstr>Ανασήκωση ασθενή στη καρέκλα του με έναν νοσηλευτή </vt:lpstr>
      <vt:lpstr>Διαφάνεια 60</vt:lpstr>
      <vt:lpstr>Ανασήκωση ασθενή στη καρέκλα του με δύο νοσηλευτές </vt:lpstr>
      <vt:lpstr>Ανασήκωση ασθενή στη καρέκλα του με δύο νοσηλευτές </vt:lpstr>
      <vt:lpstr>Μετακίνηση ασθενή από το πάτωμα στη καρέκλα του </vt:lpstr>
      <vt:lpstr>Διαφάνεια 64</vt:lpstr>
      <vt:lpstr>Μετακίνηση ασθενή από το πάτωμα στη καρέκλα του</vt:lpstr>
      <vt:lpstr>Μέθοδοι μεταφοράς με τη χρήση μικρών βοηθημάτων </vt:lpstr>
      <vt:lpstr>Διαφάνεια 67</vt:lpstr>
      <vt:lpstr>Διαφάνεια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Εργονομία. Μυοσκελετικές Διαταραχές - Τεχνικές χειρισμού ασθενών</dc:title>
  <dc:creator>zettz</dc:creator>
  <cp:lastModifiedBy>user</cp:lastModifiedBy>
  <cp:revision>14</cp:revision>
  <dcterms:created xsi:type="dcterms:W3CDTF">2015-01-13T19:57:26Z</dcterms:created>
  <dcterms:modified xsi:type="dcterms:W3CDTF">2015-02-07T12:58:37Z</dcterms:modified>
</cp:coreProperties>
</file>