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6"/>
  </p:notesMasterIdLst>
  <p:sldIdLst>
    <p:sldId id="256" r:id="rId2"/>
    <p:sldId id="257" r:id="rId3"/>
    <p:sldId id="302" r:id="rId4"/>
    <p:sldId id="303" r:id="rId5"/>
    <p:sldId id="304" r:id="rId6"/>
    <p:sldId id="306" r:id="rId7"/>
    <p:sldId id="307" r:id="rId8"/>
    <p:sldId id="305" r:id="rId9"/>
    <p:sldId id="308" r:id="rId10"/>
    <p:sldId id="309" r:id="rId11"/>
    <p:sldId id="290" r:id="rId12"/>
    <p:sldId id="258" r:id="rId13"/>
    <p:sldId id="260" r:id="rId14"/>
    <p:sldId id="259" r:id="rId15"/>
    <p:sldId id="261" r:id="rId16"/>
    <p:sldId id="291" r:id="rId17"/>
    <p:sldId id="350" r:id="rId18"/>
    <p:sldId id="349" r:id="rId19"/>
    <p:sldId id="262" r:id="rId20"/>
    <p:sldId id="351" r:id="rId21"/>
    <p:sldId id="263" r:id="rId22"/>
    <p:sldId id="264" r:id="rId23"/>
    <p:sldId id="265" r:id="rId24"/>
    <p:sldId id="266" r:id="rId25"/>
    <p:sldId id="267" r:id="rId26"/>
    <p:sldId id="268" r:id="rId27"/>
    <p:sldId id="269" r:id="rId28"/>
    <p:sldId id="271" r:id="rId29"/>
    <p:sldId id="272" r:id="rId30"/>
    <p:sldId id="273" r:id="rId31"/>
    <p:sldId id="292" r:id="rId32"/>
    <p:sldId id="274" r:id="rId33"/>
    <p:sldId id="353" r:id="rId34"/>
    <p:sldId id="275" r:id="rId35"/>
    <p:sldId id="277" r:id="rId36"/>
    <p:sldId id="279" r:id="rId37"/>
    <p:sldId id="281" r:id="rId38"/>
    <p:sldId id="282" r:id="rId39"/>
    <p:sldId id="284" r:id="rId40"/>
    <p:sldId id="295" r:id="rId41"/>
    <p:sldId id="294" r:id="rId42"/>
    <p:sldId id="285" r:id="rId43"/>
    <p:sldId id="297" r:id="rId44"/>
    <p:sldId id="311" r:id="rId45"/>
    <p:sldId id="287" r:id="rId46"/>
    <p:sldId id="298" r:id="rId47"/>
    <p:sldId id="299" r:id="rId48"/>
    <p:sldId id="312" r:id="rId49"/>
    <p:sldId id="288" r:id="rId50"/>
    <p:sldId id="300" r:id="rId51"/>
    <p:sldId id="313" r:id="rId52"/>
    <p:sldId id="314" r:id="rId53"/>
    <p:sldId id="315" r:id="rId54"/>
    <p:sldId id="356" r:id="rId55"/>
    <p:sldId id="316" r:id="rId56"/>
    <p:sldId id="318" r:id="rId57"/>
    <p:sldId id="319" r:id="rId58"/>
    <p:sldId id="323" r:id="rId59"/>
    <p:sldId id="324" r:id="rId60"/>
    <p:sldId id="325" r:id="rId61"/>
    <p:sldId id="326" r:id="rId62"/>
    <p:sldId id="327" r:id="rId63"/>
    <p:sldId id="328" r:id="rId64"/>
    <p:sldId id="329" r:id="rId65"/>
    <p:sldId id="330" r:id="rId66"/>
    <p:sldId id="331" r:id="rId67"/>
    <p:sldId id="332" r:id="rId68"/>
    <p:sldId id="333" r:id="rId69"/>
    <p:sldId id="334" r:id="rId70"/>
    <p:sldId id="335" r:id="rId71"/>
    <p:sldId id="336" r:id="rId72"/>
    <p:sldId id="337" r:id="rId73"/>
    <p:sldId id="338" r:id="rId74"/>
    <p:sldId id="339" r:id="rId75"/>
    <p:sldId id="340" r:id="rId76"/>
    <p:sldId id="341" r:id="rId77"/>
    <p:sldId id="342" r:id="rId78"/>
    <p:sldId id="343" r:id="rId79"/>
    <p:sldId id="344" r:id="rId80"/>
    <p:sldId id="345" r:id="rId81"/>
    <p:sldId id="346" r:id="rId82"/>
    <p:sldId id="354" r:id="rId83"/>
    <p:sldId id="348" r:id="rId84"/>
    <p:sldId id="355" r:id="rId8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tableStyles" Target="tableStyles.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B7BE8E9-B688-4CC6-8AD7-7F96E47829FF}" type="datetimeFigureOut">
              <a:rPr lang="el-GR" smtClean="0"/>
              <a:t>7/1/2017</a:t>
            </a:fld>
            <a:endParaRPr lang="el-G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0FD683F-EBD1-46AF-AA18-78FB60BF3A88}" type="slidenum">
              <a:rPr lang="el-GR" smtClean="0"/>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fld id="{30FD683F-EBD1-46AF-AA18-78FB60BF3A88}" type="slidenum">
              <a:rPr lang="el-GR" smtClean="0"/>
              <a:t>52</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8 - Τίτλος"/>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Kλικ για επεξεργασία του τίτλου</a:t>
            </a:r>
            <a:endParaRPr kumimoji="0" lang="en-US"/>
          </a:p>
        </p:txBody>
      </p:sp>
      <p:sp>
        <p:nvSpPr>
          <p:cNvPr id="17" name="16 - Υπότιτλος"/>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30" name="29 - Θέση ημερομηνίας"/>
          <p:cNvSpPr>
            <a:spLocks noGrp="1"/>
          </p:cNvSpPr>
          <p:nvPr>
            <p:ph type="dt" sz="half" idx="10"/>
          </p:nvPr>
        </p:nvSpPr>
        <p:spPr/>
        <p:txBody>
          <a:bodyPr/>
          <a:lstStyle/>
          <a:p>
            <a:fld id="{6D1F8E45-0028-4593-B02F-5D01FA8C04D9}" type="datetimeFigureOut">
              <a:rPr lang="el-GR" smtClean="0"/>
              <a:pPr/>
              <a:t>7/1/2017</a:t>
            </a:fld>
            <a:endParaRPr lang="el-GR"/>
          </a:p>
        </p:txBody>
      </p:sp>
      <p:sp>
        <p:nvSpPr>
          <p:cNvPr id="19" name="18 - Θέση υποσέλιδου"/>
          <p:cNvSpPr>
            <a:spLocks noGrp="1"/>
          </p:cNvSpPr>
          <p:nvPr>
            <p:ph type="ftr" sz="quarter" idx="11"/>
          </p:nvPr>
        </p:nvSpPr>
        <p:spPr/>
        <p:txBody>
          <a:bodyPr/>
          <a:lstStyle/>
          <a:p>
            <a:endParaRPr lang="el-GR"/>
          </a:p>
        </p:txBody>
      </p:sp>
      <p:sp>
        <p:nvSpPr>
          <p:cNvPr id="27" name="26 - Θέση αριθμού διαφάνειας"/>
          <p:cNvSpPr>
            <a:spLocks noGrp="1"/>
          </p:cNvSpPr>
          <p:nvPr>
            <p:ph type="sldNum" sz="quarter" idx="12"/>
          </p:nvPr>
        </p:nvSpPr>
        <p:spPr/>
        <p:txBody>
          <a:bodyPr/>
          <a:lstStyle/>
          <a:p>
            <a:fld id="{BEAE8636-A056-4DFB-A067-D69C01A6360D}"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6D1F8E45-0028-4593-B02F-5D01FA8C04D9}" type="datetimeFigureOut">
              <a:rPr lang="el-GR" smtClean="0"/>
              <a:pPr/>
              <a:t>7/1/2017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EAE8636-A056-4DFB-A067-D69C01A6360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914401"/>
            <a:ext cx="2057400" cy="5211763"/>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914401"/>
            <a:ext cx="6019800" cy="5211763"/>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6D1F8E45-0028-4593-B02F-5D01FA8C04D9}" type="datetimeFigureOut">
              <a:rPr lang="el-GR" smtClean="0"/>
              <a:pPr/>
              <a:t>7/1/2017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EAE8636-A056-4DFB-A067-D69C01A6360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6D1F8E45-0028-4593-B02F-5D01FA8C04D9}" type="datetimeFigureOut">
              <a:rPr lang="el-GR" smtClean="0"/>
              <a:pPr/>
              <a:t>7/1/2017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EAE8636-A056-4DFB-A067-D69C01A6360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6D1F8E45-0028-4593-B02F-5D01FA8C04D9}" type="datetimeFigureOut">
              <a:rPr lang="el-GR" smtClean="0"/>
              <a:pPr/>
              <a:t>7/1/2017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EAE8636-A056-4DFB-A067-D69C01A6360D}"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1143000"/>
          </a:xfrm>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6D1F8E45-0028-4593-B02F-5D01FA8C04D9}" type="datetimeFigureOut">
              <a:rPr lang="el-GR" smtClean="0"/>
              <a:pPr/>
              <a:t>7/1/2017</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EAE8636-A056-4DFB-A067-D69C01A6360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1143000"/>
          </a:xfrm>
        </p:spPr>
        <p:txBody>
          <a:bodyPr tIns="45720" anchor="b"/>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p>
            <a:fld id="{6D1F8E45-0028-4593-B02F-5D01FA8C04D9}" type="datetimeFigureOut">
              <a:rPr lang="el-GR" smtClean="0"/>
              <a:pPr/>
              <a:t>7/1/2017</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BEAE8636-A056-4DFB-A067-D69C01A6360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6D1F8E45-0028-4593-B02F-5D01FA8C04D9}" type="datetimeFigureOut">
              <a:rPr lang="el-GR" smtClean="0"/>
              <a:pPr/>
              <a:t>7/1/2017</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BEAE8636-A056-4DFB-A067-D69C01A6360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6D1F8E45-0028-4593-B02F-5D01FA8C04D9}" type="datetimeFigureOut">
              <a:rPr lang="el-GR" smtClean="0"/>
              <a:pPr/>
              <a:t>7/1/2017</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BEAE8636-A056-4DFB-A067-D69C01A6360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6D1F8E45-0028-4593-B02F-5D01FA8C04D9}" type="datetimeFigureOut">
              <a:rPr lang="el-GR" smtClean="0"/>
              <a:pPr/>
              <a:t>7/1/2017</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EAE8636-A056-4DFB-A067-D69C01A6360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8 - Ψαλίδισμα και στρογγύλεμα μίας γωνίας του ορθογωνίου"/>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11 - Ορθογώνιο τρίγωνο"/>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1 - Τίτλος"/>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smtClean="0"/>
              <a:t>Kλικ για επεξεργασία του τίτλου</a:t>
            </a:r>
            <a:endParaRPr kumimoji="0" lang="en-US"/>
          </a:p>
        </p:txBody>
      </p:sp>
      <p:sp>
        <p:nvSpPr>
          <p:cNvPr id="4" name="3 - Θέση κειμένου"/>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6D1F8E45-0028-4593-B02F-5D01FA8C04D9}" type="datetimeFigureOut">
              <a:rPr lang="el-GR" smtClean="0"/>
              <a:pPr/>
              <a:t>7/1/2017</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a:xfrm>
            <a:off x="8077200" y="6356350"/>
            <a:ext cx="609600" cy="365125"/>
          </a:xfrm>
        </p:spPr>
        <p:txBody>
          <a:bodyPr/>
          <a:lstStyle/>
          <a:p>
            <a:fld id="{BEAE8636-A056-4DFB-A067-D69C01A6360D}" type="slidenum">
              <a:rPr lang="el-GR" smtClean="0"/>
              <a:pPr/>
              <a:t>‹#›</a:t>
            </a:fld>
            <a:endParaRPr lang="el-GR"/>
          </a:p>
        </p:txBody>
      </p:sp>
      <p:sp>
        <p:nvSpPr>
          <p:cNvPr id="3" name="2 - Θέση εικόνας"/>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10" name="9 - Ελεύθερη σχεδίαση"/>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10 - Ελεύθερη σχεδίαση"/>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 Ελεύθερη σχεδίαση"/>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7 - Ελεύθερη σχεδίαση"/>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8 - Θέση τίτλου"/>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smtClean="0"/>
              <a:t>Kλικ για επεξεργασία του τίτλου</a:t>
            </a:r>
            <a:endParaRPr kumimoji="0" lang="en-US"/>
          </a:p>
        </p:txBody>
      </p:sp>
      <p:sp>
        <p:nvSpPr>
          <p:cNvPr id="30" name="29 - Θέση κειμένου"/>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9 - Θέση ημερομηνίας"/>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D1F8E45-0028-4593-B02F-5D01FA8C04D9}" type="datetimeFigureOut">
              <a:rPr lang="el-GR" smtClean="0"/>
              <a:pPr/>
              <a:t>7/1/2017</a:t>
            </a:fld>
            <a:endParaRPr lang="el-GR"/>
          </a:p>
        </p:txBody>
      </p:sp>
      <p:sp>
        <p:nvSpPr>
          <p:cNvPr id="22" name="21 - Θέση υποσέλιδου"/>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l-GR"/>
          </a:p>
        </p:txBody>
      </p:sp>
      <p:sp>
        <p:nvSpPr>
          <p:cNvPr id="18" name="17 - Θέση αριθμού διαφάνειας"/>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EAE8636-A056-4DFB-A067-D69C01A6360D}" type="slidenum">
              <a:rPr lang="el-GR" smtClean="0"/>
              <a:pPr/>
              <a:t>‹#›</a:t>
            </a:fld>
            <a:endParaRPr lang="el-GR"/>
          </a:p>
        </p:txBody>
      </p:sp>
      <p:grpSp>
        <p:nvGrpSpPr>
          <p:cNvPr id="2" name="1 - Ομάδα"/>
          <p:cNvGrpSpPr/>
          <p:nvPr/>
        </p:nvGrpSpPr>
        <p:grpSpPr>
          <a:xfrm>
            <a:off x="-19017" y="202408"/>
            <a:ext cx="9180548" cy="649224"/>
            <a:chOff x="-19045" y="216550"/>
            <a:chExt cx="9180548" cy="649224"/>
          </a:xfrm>
        </p:grpSpPr>
        <p:sp>
          <p:nvSpPr>
            <p:cNvPr id="12" name="11 - Ελεύθερη σχεδίαση"/>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12 - Ελεύθερη σχεδίαση"/>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dirty="0" smtClean="0"/>
              <a:t>Η επικοινωνία στη Νοσηλευτική</a:t>
            </a:r>
            <a:endParaRPr lang="el-GR" dirty="0"/>
          </a:p>
        </p:txBody>
      </p:sp>
      <p:sp>
        <p:nvSpPr>
          <p:cNvPr id="3" name="2 - Υπότιτλος"/>
          <p:cNvSpPr>
            <a:spLocks noGrp="1"/>
          </p:cNvSpPr>
          <p:nvPr>
            <p:ph type="subTitle" idx="1"/>
          </p:nvPr>
        </p:nvSpPr>
        <p:spPr/>
        <p:txBody>
          <a:bodyPr/>
          <a:lstStyle/>
          <a:p>
            <a:r>
              <a:rPr lang="el-GR" dirty="0" smtClean="0"/>
              <a:t>Μάρθα Κελέση </a:t>
            </a:r>
          </a:p>
          <a:p>
            <a:r>
              <a:rPr lang="el-GR" dirty="0" smtClean="0"/>
              <a:t>Αναπληρώτρια Καθηγήτρια</a:t>
            </a:r>
          </a:p>
          <a:p>
            <a:r>
              <a:rPr lang="el-GR" dirty="0" smtClean="0"/>
              <a:t>Τμήμα Νοσηλευτικής Τ.Ε.Ι. Αθήνας</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Αρχές επικοινωνίας_7</a:t>
            </a:r>
            <a:endParaRPr lang="el-GR" dirty="0"/>
          </a:p>
        </p:txBody>
      </p:sp>
      <p:sp>
        <p:nvSpPr>
          <p:cNvPr id="3" name="2 - Θέση περιεχομένου"/>
          <p:cNvSpPr>
            <a:spLocks noGrp="1"/>
          </p:cNvSpPr>
          <p:nvPr>
            <p:ph idx="1"/>
          </p:nvPr>
        </p:nvSpPr>
        <p:spPr/>
        <p:txBody>
          <a:bodyPr>
            <a:normAutofit lnSpcReduction="10000"/>
          </a:bodyPr>
          <a:lstStyle/>
          <a:p>
            <a:r>
              <a:rPr lang="el-GR" sz="3200" dirty="0" smtClean="0"/>
              <a:t>Η θεραπευτική σχέση αποτελεί σημαντική προϋπόθεση για την αποτελεσματική επικοινωνία μεταξύ των επαγγελματιών υγείας και των ασθενών, προκειμένου όχι μόνο να μεταδίδονται πληροφορίες αλλά και να επιτυγχάνεται αποτελεσματική διαχείριση των </a:t>
            </a:r>
            <a:r>
              <a:rPr lang="el-GR" sz="3200" dirty="0" smtClean="0"/>
              <a:t>στρεσσογόνων </a:t>
            </a:r>
            <a:r>
              <a:rPr lang="el-GR" sz="3200" dirty="0" smtClean="0"/>
              <a:t>καταστάσεων που προκύπτουν σε ένα πολυπολιτισμικό περιβάλλον.  </a:t>
            </a:r>
            <a:r>
              <a:rPr lang="el-GR" sz="3200" b="1" dirty="0" smtClean="0"/>
              <a:t> </a:t>
            </a:r>
            <a:endParaRPr lang="el-GR" sz="3200" dirty="0" smtClean="0"/>
          </a:p>
          <a:p>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Μορφές επικοινωνίας</a:t>
            </a:r>
            <a:endParaRPr lang="el-GR" dirty="0"/>
          </a:p>
        </p:txBody>
      </p:sp>
      <p:sp>
        <p:nvSpPr>
          <p:cNvPr id="3" name="2 - Θέση περιεχομένου"/>
          <p:cNvSpPr>
            <a:spLocks noGrp="1"/>
          </p:cNvSpPr>
          <p:nvPr>
            <p:ph idx="1"/>
          </p:nvPr>
        </p:nvSpPr>
        <p:spPr/>
        <p:txBody>
          <a:bodyPr>
            <a:normAutofit/>
          </a:bodyPr>
          <a:lstStyle/>
          <a:p>
            <a:r>
              <a:rPr lang="el-GR" sz="3200" dirty="0"/>
              <a:t>Οι μορφές της επικοινωνίας είναι </a:t>
            </a:r>
            <a:r>
              <a:rPr lang="el-GR" sz="3200" b="1" dirty="0"/>
              <a:t>η λεκτική</a:t>
            </a:r>
            <a:r>
              <a:rPr lang="el-GR" sz="3200" dirty="0"/>
              <a:t> η </a:t>
            </a:r>
            <a:r>
              <a:rPr lang="el-GR" sz="3200" b="1" dirty="0"/>
              <a:t>μη λεκτική, </a:t>
            </a:r>
            <a:r>
              <a:rPr lang="el-GR" sz="3200" dirty="0"/>
              <a:t>το </a:t>
            </a:r>
            <a:r>
              <a:rPr lang="el-GR" sz="3200" b="1" dirty="0"/>
              <a:t>άγγιγμα </a:t>
            </a:r>
            <a:r>
              <a:rPr lang="el-GR" sz="3200" dirty="0"/>
              <a:t>καθώς επίσης</a:t>
            </a:r>
            <a:r>
              <a:rPr lang="el-GR" sz="3200" b="1" dirty="0"/>
              <a:t> η γραφή </a:t>
            </a:r>
            <a:r>
              <a:rPr lang="el-GR" sz="3200" dirty="0"/>
              <a:t>(βιβλία, άρθρα)</a:t>
            </a:r>
            <a:r>
              <a:rPr lang="el-GR" sz="3200" b="1" dirty="0"/>
              <a:t> και η τέχνη </a:t>
            </a:r>
            <a:r>
              <a:rPr lang="el-GR" sz="3200" dirty="0"/>
              <a:t>(ποίηση, μουσική, γλυπτική).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Η λεκτική επικοινωνία</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a:bodyPr>
          <a:lstStyle/>
          <a:p>
            <a:pPr algn="just"/>
            <a:r>
              <a:rPr lang="el-GR" sz="3200" dirty="0" smtClean="0"/>
              <a:t>Το σύνολο των λέξεων που χρησιμοποιούνται καθώς και ο τόνος αλλά και η ένταση της φωνής κατά την εκφορά του λόγου, μπορεί να υποδηλώνουν διαφορετικό νόημα από αυτό των λέξεων. </a:t>
            </a:r>
          </a:p>
          <a:p>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Μη λεκτική επικοινωνία</a:t>
            </a:r>
            <a:endParaRPr lang="el-GR" dirty="0"/>
          </a:p>
        </p:txBody>
      </p:sp>
      <p:sp>
        <p:nvSpPr>
          <p:cNvPr id="3" name="2 - Θέση περιεχομένου"/>
          <p:cNvSpPr>
            <a:spLocks noGrp="1"/>
          </p:cNvSpPr>
          <p:nvPr>
            <p:ph idx="1"/>
          </p:nvPr>
        </p:nvSpPr>
        <p:spPr/>
        <p:txBody>
          <a:bodyPr>
            <a:normAutofit/>
          </a:bodyPr>
          <a:lstStyle/>
          <a:p>
            <a:r>
              <a:rPr lang="el-GR" sz="3200" dirty="0" smtClean="0"/>
              <a:t>Είναι γνωστή και ως </a:t>
            </a:r>
            <a:r>
              <a:rPr lang="el-GR" sz="3200" b="1" dirty="0" smtClean="0"/>
              <a:t>γλώσσα του σώματος</a:t>
            </a:r>
            <a:r>
              <a:rPr lang="el-GR" sz="3200" dirty="0" smtClean="0"/>
              <a:t> . Περιλαμβάνει </a:t>
            </a:r>
            <a:r>
              <a:rPr lang="el-GR" sz="3200" i="1" dirty="0" smtClean="0"/>
              <a:t>τις εκφράσεις του προσώπου</a:t>
            </a:r>
            <a:r>
              <a:rPr lang="el-GR" sz="3200" dirty="0" smtClean="0"/>
              <a:t>, </a:t>
            </a:r>
            <a:r>
              <a:rPr lang="el-GR" sz="3200" i="1" dirty="0" smtClean="0"/>
              <a:t>την οπτική επαφή</a:t>
            </a:r>
            <a:r>
              <a:rPr lang="el-GR" sz="3200" dirty="0" smtClean="0"/>
              <a:t>, </a:t>
            </a:r>
            <a:r>
              <a:rPr lang="el-GR" sz="3200" i="1" dirty="0" smtClean="0"/>
              <a:t>την θέση των χεριών</a:t>
            </a:r>
            <a:r>
              <a:rPr lang="el-GR" sz="3200" dirty="0" smtClean="0"/>
              <a:t> και </a:t>
            </a:r>
            <a:r>
              <a:rPr lang="el-GR" sz="3200" i="1" dirty="0" smtClean="0"/>
              <a:t>τις χειρονομίες, τη στάση του σώματος, την απόσταση στο χώρο και το άγγιγμα.</a:t>
            </a:r>
            <a:r>
              <a:rPr lang="el-GR" sz="3200" dirty="0" smtClean="0"/>
              <a:t>  </a:t>
            </a:r>
          </a:p>
          <a:p>
            <a:r>
              <a:rPr lang="el-GR" sz="3200" b="1" dirty="0" smtClean="0"/>
              <a:t>το άγγιγμα</a:t>
            </a:r>
            <a:r>
              <a:rPr lang="el-GR" sz="3200" dirty="0" smtClean="0"/>
              <a:t>. </a:t>
            </a:r>
          </a:p>
          <a:p>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lstStyle/>
          <a:p>
            <a:r>
              <a:rPr lang="el-GR" sz="3200" dirty="0" smtClean="0"/>
              <a:t>Η συνολική εντύπωση ενός μηνύματος είναι κατά 55% μη λεκτική, 38% λεκτική (τόνος φωνής, ένταση και ποιότητα) και 7% προφορική (μόνο λέξεις</a:t>
            </a:r>
            <a:r>
              <a:rPr lang="el-GR" dirty="0" smtClean="0"/>
              <a:t>).</a:t>
            </a:r>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b="1" dirty="0"/>
              <a:t>Εκφράσεις </a:t>
            </a:r>
            <a:r>
              <a:rPr lang="el-GR" b="1" dirty="0" smtClean="0"/>
              <a:t>προσώπου</a:t>
            </a:r>
            <a:endParaRPr lang="el-GR" dirty="0"/>
          </a:p>
        </p:txBody>
      </p:sp>
      <p:sp>
        <p:nvSpPr>
          <p:cNvPr id="3" name="2 - Θέση περιεχομένου"/>
          <p:cNvSpPr>
            <a:spLocks noGrp="1"/>
          </p:cNvSpPr>
          <p:nvPr>
            <p:ph idx="1"/>
          </p:nvPr>
        </p:nvSpPr>
        <p:spPr/>
        <p:txBody>
          <a:bodyPr>
            <a:normAutofit/>
          </a:bodyPr>
          <a:lstStyle/>
          <a:p>
            <a:pPr algn="just"/>
            <a:r>
              <a:rPr lang="el-GR" sz="2800" dirty="0" smtClean="0"/>
              <a:t>Οι </a:t>
            </a:r>
            <a:r>
              <a:rPr lang="el-GR" sz="2800" dirty="0"/>
              <a:t>εκφράσεις του προσώπου μπορεί να επιβεβαιώσουν ή να απορρίψουν τα λεγόμενα του ατόμου. </a:t>
            </a:r>
            <a:endParaRPr lang="el-GR" sz="2800" dirty="0" smtClean="0"/>
          </a:p>
          <a:p>
            <a:pPr algn="just">
              <a:buNone/>
            </a:pPr>
            <a:r>
              <a:rPr lang="el-GR" sz="2800" dirty="0" smtClean="0"/>
              <a:t> </a:t>
            </a:r>
          </a:p>
          <a:p>
            <a:pPr algn="just"/>
            <a:r>
              <a:rPr lang="el-GR" sz="2800" dirty="0" smtClean="0"/>
              <a:t>Η </a:t>
            </a:r>
            <a:r>
              <a:rPr lang="el-GR" sz="2800" dirty="0"/>
              <a:t>απουσία κατάλληλων εκφράσεων ή εκφράσεων που συνδυάζονται με τα λεγόμενα, μπορεί να σημαίνουν την ύπαρξη κάποιου ψυχιατρικού ή νευρολογικού νοσήματος, που περιορίζουν τη δυνατότητα αποτύπωσης των συναισθημάτων.</a:t>
            </a:r>
          </a:p>
          <a:p>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Οπτική επαφή</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a:bodyPr>
          <a:lstStyle/>
          <a:p>
            <a:r>
              <a:rPr lang="el-GR" sz="3200" dirty="0" smtClean="0"/>
              <a:t>Η οπτική επαφή κατά τη διάρκεια της επικοινωνίας μπορεί να θεωρείται σε ένα πολιτισμό πλήρως αποδεκτή και ένδειξη ανοικτής διάθεσης και ενδιαφέροντος ενώ για κάποιον άλλον να σημαίνει έλλειψη σεβασμού και κίνηση εχθρότητας ή τάσης επιβολής προς το συνομιλητή. </a:t>
            </a:r>
          </a:p>
          <a:p>
            <a:pPr>
              <a:buNone/>
            </a:pPr>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Οπτική επαφή</a:t>
            </a:r>
            <a:endParaRPr lang="el-GR" dirty="0"/>
          </a:p>
        </p:txBody>
      </p:sp>
      <p:sp>
        <p:nvSpPr>
          <p:cNvPr id="3" name="2 - Θέση περιεχομένου"/>
          <p:cNvSpPr>
            <a:spLocks noGrp="1"/>
          </p:cNvSpPr>
          <p:nvPr>
            <p:ph idx="1"/>
          </p:nvPr>
        </p:nvSpPr>
        <p:spPr/>
        <p:txBody>
          <a:bodyPr>
            <a:normAutofit/>
          </a:bodyPr>
          <a:lstStyle/>
          <a:p>
            <a:r>
              <a:rPr lang="el-GR" sz="2800" dirty="0" smtClean="0"/>
              <a:t>Συχνά οι επαγγελματίες υγείας δεν διατηρούν αρκετά την οπτική επαφή με τους ασθενείς τους, δίνοντας περισσότερη προσοχή στο ιατρικό διάγραμμα η σε κάποιο σημείο του σώματος των ασθενών από ότι στο πρόσωπο τους, προσπαθώντας να αποφύγουν την οικειότητα και την αμεσότητα που επιφέρει η βλεμματική επαφή. </a:t>
            </a:r>
            <a:endParaRPr lang="el-GR"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Οπτική επαφή</a:t>
            </a:r>
            <a:endParaRPr lang="el-GR" dirty="0"/>
          </a:p>
        </p:txBody>
      </p:sp>
      <p:sp>
        <p:nvSpPr>
          <p:cNvPr id="3" name="2 - Θέση περιεχομένου"/>
          <p:cNvSpPr>
            <a:spLocks noGrp="1"/>
          </p:cNvSpPr>
          <p:nvPr>
            <p:ph idx="1"/>
          </p:nvPr>
        </p:nvSpPr>
        <p:spPr/>
        <p:txBody>
          <a:bodyPr>
            <a:normAutofit/>
          </a:bodyPr>
          <a:lstStyle/>
          <a:p>
            <a:r>
              <a:rPr lang="el-GR" dirty="0" smtClean="0"/>
              <a:t>. </a:t>
            </a:r>
            <a:r>
              <a:rPr lang="el-GR" sz="3200" dirty="0" smtClean="0"/>
              <a:t>Παράγοντες οι οποίοι μπορούν να επηρεάσουν το βαθμό και τη διάρκεια χρήσης της οπτικής επαφής αποτελούν η προσωπικότητα του ασθενή, το πολιτισμικό υπόβαθρο, το φύλο, η ηλικία και το επίπεδο της συναισθηματικής διέγερσής του.</a:t>
            </a:r>
            <a:endParaRPr lang="el-GR" sz="3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Στάση σώματος και βάδισμα</a:t>
            </a:r>
            <a:endParaRPr lang="el-GR" dirty="0"/>
          </a:p>
        </p:txBody>
      </p:sp>
      <p:sp>
        <p:nvSpPr>
          <p:cNvPr id="3" name="2 - Θέση περιεχομένου"/>
          <p:cNvSpPr>
            <a:spLocks noGrp="1"/>
          </p:cNvSpPr>
          <p:nvPr>
            <p:ph idx="1"/>
          </p:nvPr>
        </p:nvSpPr>
        <p:spPr>
          <a:xfrm>
            <a:off x="107504" y="1600200"/>
            <a:ext cx="9036496" cy="4997152"/>
          </a:xfrm>
        </p:spPr>
        <p:txBody>
          <a:bodyPr>
            <a:noAutofit/>
          </a:bodyPr>
          <a:lstStyle/>
          <a:p>
            <a:r>
              <a:rPr lang="el-GR" sz="2800" dirty="0" smtClean="0"/>
              <a:t>Η </a:t>
            </a:r>
            <a:r>
              <a:rPr lang="el-GR" sz="2800" dirty="0"/>
              <a:t>στάση του σώματος όσο και ο τύπος του βαδίσματος μεταφέρουν κάποια μη λεκτικά μηνύματα. </a:t>
            </a:r>
            <a:endParaRPr lang="el-GR" sz="2800" dirty="0" smtClean="0"/>
          </a:p>
          <a:p>
            <a:r>
              <a:rPr lang="el-GR" sz="2800" dirty="0" smtClean="0"/>
              <a:t>Οι </a:t>
            </a:r>
            <a:r>
              <a:rPr lang="el-GR" sz="2800" dirty="0"/>
              <a:t>χειρονομίες και οι κινήσεις του σώματος συμπληρώνουν την λεκτική επικοινωνία εμπλουτίζοντας την και δηλώνοντας πολλές φορές συναισθηματικές καταστάσεις που υποκρύπτονται. </a:t>
            </a:r>
            <a:r>
              <a:rPr lang="el-GR" sz="2800" dirty="0" smtClean="0"/>
              <a:t>Το </a:t>
            </a:r>
            <a:r>
              <a:rPr lang="el-GR" sz="2800" dirty="0"/>
              <a:t>θετικό νεύμα της κεφαλής σε συνδυασμό με την οπτική επαφή και τη λεκτική επικοινωνία  ενισχύουν τη σημασία των μηνυμάτων</a:t>
            </a:r>
            <a:r>
              <a:rPr lang="el-GR" sz="2800" dirty="0" smtClean="0"/>
              <a:t>. </a:t>
            </a:r>
            <a:endParaRPr lang="el-GR"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Επικοινωνία-ορισμός</a:t>
            </a:r>
            <a:endParaRPr lang="el-GR" b="1" dirty="0"/>
          </a:p>
        </p:txBody>
      </p:sp>
      <p:sp>
        <p:nvSpPr>
          <p:cNvPr id="3" name="2 - Θέση περιεχομένου"/>
          <p:cNvSpPr>
            <a:spLocks noGrp="1"/>
          </p:cNvSpPr>
          <p:nvPr>
            <p:ph idx="1"/>
          </p:nvPr>
        </p:nvSpPr>
        <p:spPr/>
        <p:txBody>
          <a:bodyPr>
            <a:normAutofit/>
          </a:bodyPr>
          <a:lstStyle/>
          <a:p>
            <a:r>
              <a:rPr lang="el-GR" sz="3200" dirty="0"/>
              <a:t>Η διαδικασία ανταλλαγής πληροφοριών και μεταβίβασης μηνυμάτων μεταξύ δύο ή περισσότερων προσώπων (πομπός-δέκτης), μέσω ομιλίας, συμβόλων, αριθμών, γραμμάτων, </a:t>
            </a:r>
            <a:r>
              <a:rPr lang="el-GR" sz="3200" dirty="0" smtClean="0"/>
              <a:t>χειρονομιών.</a:t>
            </a:r>
            <a:endParaRPr lang="el-GR" sz="32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Στάση σώματος και βάδισμα_2</a:t>
            </a:r>
            <a:endParaRPr lang="el-GR" dirty="0"/>
          </a:p>
        </p:txBody>
      </p:sp>
      <p:sp>
        <p:nvSpPr>
          <p:cNvPr id="3" name="2 - Θέση περιεχομένου"/>
          <p:cNvSpPr>
            <a:spLocks noGrp="1"/>
          </p:cNvSpPr>
          <p:nvPr>
            <p:ph idx="1"/>
          </p:nvPr>
        </p:nvSpPr>
        <p:spPr/>
        <p:txBody>
          <a:bodyPr>
            <a:normAutofit lnSpcReduction="10000"/>
          </a:bodyPr>
          <a:lstStyle/>
          <a:p>
            <a:r>
              <a:rPr lang="el-GR" sz="3200" dirty="0" smtClean="0"/>
              <a:t>Χαλαρή στάση σώματος με μία κλίση προς τα εμπρός δείχνει θετική διάθεση και ενδιαφέρον για τον συνομιλητή. Καταθλιπτικά άτομα γέρνουν τους ώμους τους και το σώμα τους είναι «μαζεμένο». </a:t>
            </a:r>
          </a:p>
          <a:p>
            <a:r>
              <a:rPr lang="el-GR" sz="3200" dirty="0" smtClean="0"/>
              <a:t>Ο πόνος και άλλοι φυσικοί περιορισμοί ενδέχεται να φανούν με τη στάση του σώματος, τις εκφράσεις του προσώπου και το βάδισμα</a:t>
            </a:r>
          </a:p>
          <a:p>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Ερμηνεία χειρονομιών</a:t>
            </a:r>
            <a:endParaRPr lang="el-GR" b="1" dirty="0"/>
          </a:p>
        </p:txBody>
      </p:sp>
      <p:sp>
        <p:nvSpPr>
          <p:cNvPr id="3" name="2 - Θέση περιεχομένου"/>
          <p:cNvSpPr>
            <a:spLocks noGrp="1"/>
          </p:cNvSpPr>
          <p:nvPr>
            <p:ph idx="1"/>
          </p:nvPr>
        </p:nvSpPr>
        <p:spPr/>
        <p:txBody>
          <a:bodyPr>
            <a:normAutofit/>
          </a:bodyPr>
          <a:lstStyle/>
          <a:p>
            <a:r>
              <a:rPr lang="el-GR" dirty="0" smtClean="0"/>
              <a:t>Ποικίλλει μεταξύ των διαφόρων πολιτισμικών ομάδων. Για τη δυτική κουλτούρα το πλησίασμα του σώματος προς το συνομιλητή κατά την επικοινωνία υποδηλώνει ενεργητική παρουσία, ενδιαφέρον και ένα βαθμό δεκτικότητας ενός ανθρώπου απέναντι σε κάποιον άλλο. </a:t>
            </a:r>
          </a:p>
          <a:p>
            <a:r>
              <a:rPr lang="el-GR" dirty="0" smtClean="0"/>
              <a:t>Επιπλέον, η κίνηση του αντίχειρα προς τα επάνω για τις δυτικές κοινωνίες σημαίνει ότι τα πράγματα πηγαίνουν καλά, ενώ η ίδια κίνηση σε άλλες πολιτισμικές ομάδες δεν σημαίνει κάτι.</a:t>
            </a:r>
            <a:endParaRPr 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lvl="0"/>
            <a:r>
              <a:rPr lang="el-GR" i="1" dirty="0" smtClean="0"/>
              <a:t/>
            </a:r>
            <a:br>
              <a:rPr lang="el-GR" i="1" dirty="0" smtClean="0"/>
            </a:br>
            <a:r>
              <a:rPr lang="el-GR" i="1" dirty="0" smtClean="0"/>
              <a:t>Χέρια σταυρωμένα στο ύψος του στήθους</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a:bodyPr>
          <a:lstStyle/>
          <a:p>
            <a:pPr algn="just"/>
            <a:r>
              <a:rPr lang="el-GR" sz="3200" dirty="0" smtClean="0"/>
              <a:t>Στάση </a:t>
            </a:r>
            <a:r>
              <a:rPr lang="el-GR" sz="3200" dirty="0"/>
              <a:t>που υποδηλώνει φραγμό, άμυνα, ανάγκη αυτοπροστασίας, αδιαφορία, αβεβαιότητα, νευρικότητα, φραγή στα λεγόμενα του συνομιλητή και μαζί με χαμήλωμα του κεφαλιού δηλώνει απόλυτη άποψη</a:t>
            </a:r>
            <a:r>
              <a:rPr lang="el-GR" sz="3200" dirty="0" smtClean="0"/>
              <a:t>.</a:t>
            </a:r>
            <a:endParaRPr lang="el-GR" sz="32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lvl="0"/>
            <a:r>
              <a:rPr lang="el-GR" i="1" dirty="0" smtClean="0"/>
              <a:t/>
            </a:r>
            <a:br>
              <a:rPr lang="el-GR" i="1" dirty="0" smtClean="0"/>
            </a:br>
            <a:r>
              <a:rPr lang="el-GR" i="1" dirty="0" smtClean="0"/>
              <a:t>Καθιστός με τα χέρια πίσω από το κεφάλι</a:t>
            </a:r>
            <a:r>
              <a:rPr lang="el-GR" dirty="0" smtClean="0"/>
              <a:t/>
            </a:r>
            <a:br>
              <a:rPr lang="el-GR" dirty="0" smtClean="0"/>
            </a:br>
            <a:endParaRPr lang="el-GR" dirty="0"/>
          </a:p>
        </p:txBody>
      </p:sp>
      <p:sp>
        <p:nvSpPr>
          <p:cNvPr id="3" name="2 - Θέση περιεχομένου"/>
          <p:cNvSpPr>
            <a:spLocks noGrp="1"/>
          </p:cNvSpPr>
          <p:nvPr>
            <p:ph idx="1"/>
          </p:nvPr>
        </p:nvSpPr>
        <p:spPr/>
        <p:txBody>
          <a:bodyPr/>
          <a:lstStyle/>
          <a:p>
            <a:r>
              <a:rPr lang="el-GR" sz="3200" dirty="0" smtClean="0"/>
              <a:t>Στάση </a:t>
            </a:r>
            <a:r>
              <a:rPr lang="el-GR" sz="3200" dirty="0"/>
              <a:t>που δείχνει ότι το άτομο αισθάνεται ότι έχει τον έλεγχο της κατάστασης. Γενικά ανοιχτοί αγκώνες µε τα χέρια </a:t>
            </a:r>
            <a:r>
              <a:rPr lang="el-GR" sz="3200" dirty="0" err="1"/>
              <a:t>πλεγµένα</a:t>
            </a:r>
            <a:r>
              <a:rPr lang="el-GR" sz="3200" dirty="0"/>
              <a:t> πίσω από το κεφάλι υποδηλώνει χαλάρωση, ανωτερότητα, δικαίωση, απελευθέρωση συνήθως όταν κάποια συζήτηση καταλήγει σε ένα ευνοϊκό </a:t>
            </a:r>
            <a:r>
              <a:rPr lang="el-GR" sz="3200" dirty="0" err="1"/>
              <a:t>αποτέλεσµα</a:t>
            </a:r>
            <a:r>
              <a:rPr lang="el-GR" sz="3200" dirty="0"/>
              <a:t>.</a:t>
            </a:r>
          </a:p>
          <a:p>
            <a:endParaRPr lang="el-G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lvl="0"/>
            <a:r>
              <a:rPr lang="el-GR" i="1" dirty="0" smtClean="0"/>
              <a:t/>
            </a:r>
            <a:br>
              <a:rPr lang="el-GR" i="1" dirty="0" smtClean="0"/>
            </a:br>
            <a:r>
              <a:rPr lang="el-GR" i="1" dirty="0" smtClean="0"/>
              <a:t>Καθιστός µε </a:t>
            </a:r>
            <a:r>
              <a:rPr lang="el-GR" i="1" dirty="0" err="1" smtClean="0"/>
              <a:t>σταυρωµένα</a:t>
            </a:r>
            <a:r>
              <a:rPr lang="el-GR" i="1" dirty="0" smtClean="0"/>
              <a:t> τα πόδια</a:t>
            </a:r>
            <a:r>
              <a:rPr lang="el-GR" u="sng" dirty="0" smtClean="0"/>
              <a:t> </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a:bodyPr>
          <a:lstStyle/>
          <a:p>
            <a:r>
              <a:rPr lang="el-GR" sz="3200" dirty="0" smtClean="0"/>
              <a:t>Στάση</a:t>
            </a:r>
            <a:r>
              <a:rPr lang="el-GR" sz="3200" dirty="0"/>
              <a:t>, που όπως και στην περίπτωση των </a:t>
            </a:r>
            <a:r>
              <a:rPr lang="el-GR" sz="3200" dirty="0" err="1"/>
              <a:t>σταυρωµένων</a:t>
            </a:r>
            <a:r>
              <a:rPr lang="el-GR" sz="3200" dirty="0"/>
              <a:t> χεριών, δείχνει νευρικότητα. Ωστόσο, υπάρχουν διαφορετικές </a:t>
            </a:r>
            <a:r>
              <a:rPr lang="el-GR" sz="3200" dirty="0" smtClean="0"/>
              <a:t>ερμηνείες</a:t>
            </a:r>
            <a:r>
              <a:rPr lang="el-GR" dirty="0" smtClean="0"/>
              <a:t>,</a:t>
            </a:r>
          </a:p>
          <a:p>
            <a:endParaRPr lang="el-G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lvl="0"/>
            <a:r>
              <a:rPr lang="el-GR" i="1" dirty="0" smtClean="0"/>
              <a:t/>
            </a:r>
            <a:br>
              <a:rPr lang="el-GR" i="1" dirty="0" smtClean="0"/>
            </a:br>
            <a:r>
              <a:rPr lang="el-GR" i="1" dirty="0" smtClean="0"/>
              <a:t>Όρθιος με τα χέρια στη μέση</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a:bodyPr>
          <a:lstStyle/>
          <a:p>
            <a:r>
              <a:rPr lang="el-GR" sz="3200" dirty="0" smtClean="0"/>
              <a:t>Στάση </a:t>
            </a:r>
            <a:r>
              <a:rPr lang="el-GR" sz="3200" dirty="0"/>
              <a:t>γνωστή και ως «στάση μποξέρ» των αθλητών πριν ανέβουν στο ρινγκ. Επιθετική, </a:t>
            </a:r>
            <a:r>
              <a:rPr lang="el-GR" sz="3200" dirty="0" smtClean="0"/>
              <a:t>στάση που δηλώνει </a:t>
            </a:r>
            <a:r>
              <a:rPr lang="el-GR" sz="3200" dirty="0"/>
              <a:t>άτομο </a:t>
            </a:r>
            <a:r>
              <a:rPr lang="el-GR" sz="3200" dirty="0" err="1"/>
              <a:t>έτοιµο</a:t>
            </a:r>
            <a:r>
              <a:rPr lang="el-GR" sz="3200" dirty="0"/>
              <a:t> για όλα. Οι ειδικοί την </a:t>
            </a:r>
            <a:r>
              <a:rPr lang="el-GR" sz="3200" dirty="0" err="1"/>
              <a:t>ονοµάζουν</a:t>
            </a:r>
            <a:r>
              <a:rPr lang="el-GR" sz="3200" dirty="0"/>
              <a:t> «στάση επίτευξης».</a:t>
            </a:r>
          </a:p>
          <a:p>
            <a:endParaRPr lang="el-GR" sz="32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lvl="0"/>
            <a:r>
              <a:rPr lang="el-GR" i="1" dirty="0" smtClean="0"/>
              <a:t/>
            </a:r>
            <a:br>
              <a:rPr lang="el-GR" i="1" dirty="0" smtClean="0"/>
            </a:br>
            <a:r>
              <a:rPr lang="el-GR" i="1" dirty="0" smtClean="0"/>
              <a:t>Όρθιος µε τα χέρια να κρατούν τη ζώνη ή τις κορυφές των τσεπών</a:t>
            </a:r>
            <a:r>
              <a:rPr lang="el-GR" dirty="0" smtClean="0"/>
              <a:t> </a:t>
            </a:r>
            <a:br>
              <a:rPr lang="el-GR" dirty="0" smtClean="0"/>
            </a:br>
            <a:endParaRPr lang="el-GR" dirty="0"/>
          </a:p>
        </p:txBody>
      </p:sp>
      <p:sp>
        <p:nvSpPr>
          <p:cNvPr id="3" name="2 - Θέση περιεχομένου"/>
          <p:cNvSpPr>
            <a:spLocks noGrp="1"/>
          </p:cNvSpPr>
          <p:nvPr>
            <p:ph idx="1"/>
          </p:nvPr>
        </p:nvSpPr>
        <p:spPr/>
        <p:txBody>
          <a:bodyPr/>
          <a:lstStyle/>
          <a:p>
            <a:r>
              <a:rPr lang="el-GR" sz="3200" dirty="0" smtClean="0"/>
              <a:t>Είναι </a:t>
            </a:r>
            <a:r>
              <a:rPr lang="el-GR" sz="3200" dirty="0"/>
              <a:t>γνωστή ως «στάση καουμπόι» που φανερώνει ετοιμότητα για επίθεση.</a:t>
            </a:r>
          </a:p>
          <a:p>
            <a:endParaRPr 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
            </a:r>
            <a:br>
              <a:rPr lang="el-GR" b="1" dirty="0" smtClean="0"/>
            </a:br>
            <a:r>
              <a:rPr lang="el-GR" b="1" dirty="0" smtClean="0"/>
              <a:t>Η απόσταση στο χώρο</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a:bodyPr>
          <a:lstStyle/>
          <a:p>
            <a:r>
              <a:rPr lang="el-GR" sz="3200" dirty="0" smtClean="0"/>
              <a:t>Η </a:t>
            </a:r>
            <a:r>
              <a:rPr lang="el-GR" sz="3200" dirty="0"/>
              <a:t>απόσταση μεταξύ των ατόμων κατά την επικοινωνία ποικίλλει ανάλογα με το πολιτισμικό προφίλ και το είδος της σχέσης. </a:t>
            </a:r>
            <a:endParaRPr lang="el-GR" sz="3200" dirty="0" smtClean="0"/>
          </a:p>
          <a:p>
            <a:r>
              <a:rPr lang="el-GR" sz="3200" dirty="0" smtClean="0"/>
              <a:t>Μια </a:t>
            </a:r>
            <a:r>
              <a:rPr lang="el-GR" sz="3200" dirty="0"/>
              <a:t>απόσταση της τάξης του 1,5 μέτρων, θεωρείται γενικά κοινωνικά αποδεκτή και αφορά σχέσεις καθημερινές αλλά και επαγγελματικές</a:t>
            </a:r>
            <a:r>
              <a:rPr lang="el-GR" dirty="0"/>
              <a:t>.</a:t>
            </a:r>
          </a:p>
          <a:p>
            <a:endParaRPr lang="el-G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Η κοινωνικά αποδεκτή απόσταση στο χώρο</a:t>
            </a:r>
            <a:endParaRPr lang="el-GR" dirty="0"/>
          </a:p>
        </p:txBody>
      </p:sp>
      <p:graphicFrame>
        <p:nvGraphicFramePr>
          <p:cNvPr id="4" name="3 - Θέση περιεχομένου"/>
          <p:cNvGraphicFramePr>
            <a:graphicFrameLocks noGrp="1"/>
          </p:cNvGraphicFramePr>
          <p:nvPr>
            <p:ph idx="1"/>
          </p:nvPr>
        </p:nvGraphicFramePr>
        <p:xfrm>
          <a:off x="457200" y="1935163"/>
          <a:ext cx="8229600" cy="4641492"/>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1678116">
                <a:tc>
                  <a:txBody>
                    <a:bodyPr/>
                    <a:lstStyle/>
                    <a:p>
                      <a:pPr algn="just">
                        <a:lnSpc>
                          <a:spcPct val="150000"/>
                        </a:lnSpc>
                        <a:spcAft>
                          <a:spcPts val="0"/>
                        </a:spcAft>
                      </a:pPr>
                      <a:endParaRPr lang="el-GR" sz="1200" dirty="0">
                        <a:latin typeface="Calibri"/>
                        <a:ea typeface="Calibri"/>
                        <a:cs typeface="Times New Roman"/>
                      </a:endParaRPr>
                    </a:p>
                  </a:txBody>
                  <a:tcPr marL="68580" marR="68580" marT="0" marB="0"/>
                </a:tc>
                <a:tc>
                  <a:txBody>
                    <a:bodyPr/>
                    <a:lstStyle/>
                    <a:p>
                      <a:pPr algn="just">
                        <a:lnSpc>
                          <a:spcPct val="115000"/>
                        </a:lnSpc>
                        <a:spcAft>
                          <a:spcPts val="0"/>
                        </a:spcAft>
                      </a:pPr>
                      <a:r>
                        <a:rPr lang="el-GR" sz="2400" dirty="0">
                          <a:latin typeface="Calibri"/>
                          <a:ea typeface="Calibri"/>
                          <a:cs typeface="Times New Roman"/>
                        </a:rPr>
                        <a:t>Φιλική απόσταση</a:t>
                      </a:r>
                    </a:p>
                  </a:txBody>
                  <a:tcPr marL="68580" marR="68580" marT="0" marB="0"/>
                </a:tc>
                <a:tc>
                  <a:txBody>
                    <a:bodyPr/>
                    <a:lstStyle/>
                    <a:p>
                      <a:pPr algn="just">
                        <a:lnSpc>
                          <a:spcPct val="115000"/>
                        </a:lnSpc>
                        <a:spcAft>
                          <a:spcPts val="0"/>
                        </a:spcAft>
                      </a:pPr>
                      <a:r>
                        <a:rPr lang="el-GR" sz="2400" dirty="0">
                          <a:latin typeface="Calibri"/>
                          <a:ea typeface="Calibri"/>
                          <a:cs typeface="Times New Roman"/>
                        </a:rPr>
                        <a:t>Προσωπική απόσταση</a:t>
                      </a:r>
                    </a:p>
                  </a:txBody>
                  <a:tcPr marL="68580" marR="68580" marT="0" marB="0"/>
                </a:tc>
                <a:tc>
                  <a:txBody>
                    <a:bodyPr/>
                    <a:lstStyle/>
                    <a:p>
                      <a:pPr algn="just">
                        <a:lnSpc>
                          <a:spcPct val="115000"/>
                        </a:lnSpc>
                        <a:spcAft>
                          <a:spcPts val="0"/>
                        </a:spcAft>
                      </a:pPr>
                      <a:r>
                        <a:rPr lang="el-GR" sz="2400" dirty="0">
                          <a:latin typeface="Calibri"/>
                          <a:ea typeface="Calibri"/>
                          <a:cs typeface="Times New Roman"/>
                        </a:rPr>
                        <a:t>Κοινωνική/Επαγγελματική απόσταση</a:t>
                      </a:r>
                    </a:p>
                  </a:txBody>
                  <a:tcPr marL="68580" marR="68580" marT="0" marB="0"/>
                </a:tc>
                <a:tc>
                  <a:txBody>
                    <a:bodyPr/>
                    <a:lstStyle/>
                    <a:p>
                      <a:pPr algn="just">
                        <a:lnSpc>
                          <a:spcPct val="115000"/>
                        </a:lnSpc>
                        <a:spcAft>
                          <a:spcPts val="0"/>
                        </a:spcAft>
                      </a:pPr>
                      <a:r>
                        <a:rPr lang="el-GR" sz="2400" dirty="0">
                          <a:latin typeface="Calibri"/>
                          <a:ea typeface="Calibri"/>
                          <a:cs typeface="Times New Roman"/>
                        </a:rPr>
                        <a:t>Απόσταση δημόσιας ομιλίας</a:t>
                      </a:r>
                    </a:p>
                  </a:txBody>
                  <a:tcPr marL="68580" marR="68580" marT="0" marB="0"/>
                </a:tc>
              </a:tr>
              <a:tr h="1479498">
                <a:tc>
                  <a:txBody>
                    <a:bodyPr/>
                    <a:lstStyle/>
                    <a:p>
                      <a:pPr algn="just">
                        <a:lnSpc>
                          <a:spcPct val="115000"/>
                        </a:lnSpc>
                        <a:spcAft>
                          <a:spcPts val="0"/>
                        </a:spcAft>
                      </a:pPr>
                      <a:r>
                        <a:rPr lang="el-GR" sz="2200" dirty="0">
                          <a:latin typeface="Calibri"/>
                          <a:ea typeface="Calibri"/>
                          <a:cs typeface="Times New Roman"/>
                        </a:rPr>
                        <a:t>Άτομο εσωστρεφές</a:t>
                      </a:r>
                    </a:p>
                  </a:txBody>
                  <a:tcPr marL="68580" marR="68580" marT="0" marB="0"/>
                </a:tc>
                <a:tc>
                  <a:txBody>
                    <a:bodyPr/>
                    <a:lstStyle/>
                    <a:p>
                      <a:pPr algn="ctr">
                        <a:spcAft>
                          <a:spcPts val="0"/>
                        </a:spcAft>
                      </a:pPr>
                      <a:r>
                        <a:rPr lang="el-GR" sz="2400" dirty="0">
                          <a:solidFill>
                            <a:srgbClr val="000000"/>
                          </a:solidFill>
                          <a:latin typeface="Calibri"/>
                          <a:ea typeface="Calibri"/>
                        </a:rPr>
                        <a:t>0,40μ- 1,50μ</a:t>
                      </a:r>
                      <a:endParaRPr lang="el-GR" sz="2400" dirty="0">
                        <a:solidFill>
                          <a:srgbClr val="000000"/>
                        </a:solidFill>
                        <a:latin typeface="Times New Roman"/>
                        <a:ea typeface="Calibri"/>
                      </a:endParaRPr>
                    </a:p>
                  </a:txBody>
                  <a:tcPr marL="68580" marR="68580" marT="0" marB="0"/>
                </a:tc>
                <a:tc>
                  <a:txBody>
                    <a:bodyPr/>
                    <a:lstStyle/>
                    <a:p>
                      <a:pPr algn="ctr">
                        <a:spcAft>
                          <a:spcPts val="0"/>
                        </a:spcAft>
                      </a:pPr>
                      <a:r>
                        <a:rPr lang="el-GR" sz="2400" dirty="0">
                          <a:solidFill>
                            <a:srgbClr val="000000"/>
                          </a:solidFill>
                          <a:latin typeface="Calibri"/>
                          <a:ea typeface="Calibri"/>
                        </a:rPr>
                        <a:t>1,50μ- 2,00μ</a:t>
                      </a:r>
                      <a:endParaRPr lang="el-GR" sz="2400" dirty="0">
                        <a:solidFill>
                          <a:srgbClr val="000000"/>
                        </a:solidFill>
                        <a:latin typeface="Times New Roman"/>
                        <a:ea typeface="Calibri"/>
                      </a:endParaRPr>
                    </a:p>
                  </a:txBody>
                  <a:tcPr marL="68580" marR="68580" marT="0" marB="0"/>
                </a:tc>
                <a:tc>
                  <a:txBody>
                    <a:bodyPr/>
                    <a:lstStyle/>
                    <a:p>
                      <a:pPr algn="ctr">
                        <a:spcAft>
                          <a:spcPts val="0"/>
                        </a:spcAft>
                      </a:pPr>
                      <a:r>
                        <a:rPr lang="el-GR" sz="2400" dirty="0">
                          <a:solidFill>
                            <a:srgbClr val="000000"/>
                          </a:solidFill>
                          <a:latin typeface="Calibri"/>
                          <a:ea typeface="Calibri"/>
                        </a:rPr>
                        <a:t>2,00μ-</a:t>
                      </a:r>
                      <a:endParaRPr lang="el-GR" sz="2400" dirty="0">
                        <a:solidFill>
                          <a:srgbClr val="000000"/>
                        </a:solidFill>
                        <a:latin typeface="Times New Roman"/>
                        <a:ea typeface="Calibri"/>
                      </a:endParaRPr>
                    </a:p>
                    <a:p>
                      <a:pPr algn="ctr">
                        <a:spcAft>
                          <a:spcPts val="0"/>
                        </a:spcAft>
                      </a:pPr>
                      <a:r>
                        <a:rPr lang="el-GR" sz="2400" dirty="0">
                          <a:solidFill>
                            <a:srgbClr val="000000"/>
                          </a:solidFill>
                          <a:latin typeface="Calibri"/>
                          <a:ea typeface="Calibri"/>
                        </a:rPr>
                        <a:t>4,00μ</a:t>
                      </a:r>
                      <a:endParaRPr lang="el-GR" sz="2400" dirty="0">
                        <a:solidFill>
                          <a:srgbClr val="000000"/>
                        </a:solidFill>
                        <a:latin typeface="Times New Roman"/>
                        <a:ea typeface="Calibri"/>
                      </a:endParaRPr>
                    </a:p>
                  </a:txBody>
                  <a:tcPr marL="68580" marR="68580" marT="0" marB="0"/>
                </a:tc>
                <a:tc>
                  <a:txBody>
                    <a:bodyPr/>
                    <a:lstStyle/>
                    <a:p>
                      <a:pPr algn="ctr">
                        <a:spcAft>
                          <a:spcPts val="0"/>
                        </a:spcAft>
                      </a:pPr>
                      <a:r>
                        <a:rPr lang="el-GR" sz="2400" dirty="0">
                          <a:solidFill>
                            <a:srgbClr val="000000"/>
                          </a:solidFill>
                          <a:latin typeface="Calibri"/>
                          <a:ea typeface="Calibri"/>
                        </a:rPr>
                        <a:t>Από </a:t>
                      </a:r>
                      <a:r>
                        <a:rPr lang="el-GR" sz="2400" dirty="0">
                          <a:solidFill>
                            <a:srgbClr val="000000"/>
                          </a:solidFill>
                          <a:latin typeface="Calibri"/>
                          <a:ea typeface="Calibri"/>
                          <a:cs typeface="Arial"/>
                        </a:rPr>
                        <a:t>4,00μ</a:t>
                      </a:r>
                      <a:endParaRPr lang="el-GR" sz="2400" dirty="0">
                        <a:solidFill>
                          <a:srgbClr val="000000"/>
                        </a:solidFill>
                        <a:latin typeface="Times New Roman"/>
                        <a:ea typeface="Calibri"/>
                      </a:endParaRPr>
                    </a:p>
                  </a:txBody>
                  <a:tcPr marL="68580" marR="68580" marT="0" marB="0"/>
                </a:tc>
              </a:tr>
              <a:tr h="1479498">
                <a:tc>
                  <a:txBody>
                    <a:bodyPr/>
                    <a:lstStyle/>
                    <a:p>
                      <a:pPr algn="just">
                        <a:lnSpc>
                          <a:spcPct val="115000"/>
                        </a:lnSpc>
                        <a:spcAft>
                          <a:spcPts val="0"/>
                        </a:spcAft>
                      </a:pPr>
                      <a:r>
                        <a:rPr lang="el-GR" sz="2400" dirty="0">
                          <a:latin typeface="Calibri"/>
                          <a:ea typeface="Calibri"/>
                          <a:cs typeface="Times New Roman"/>
                        </a:rPr>
                        <a:t>Άτομο εξωστρεφές</a:t>
                      </a:r>
                    </a:p>
                  </a:txBody>
                  <a:tcPr marL="68580" marR="68580" marT="0" marB="0"/>
                </a:tc>
                <a:tc>
                  <a:txBody>
                    <a:bodyPr/>
                    <a:lstStyle/>
                    <a:p>
                      <a:pPr algn="ctr">
                        <a:spcAft>
                          <a:spcPts val="0"/>
                        </a:spcAft>
                      </a:pPr>
                      <a:r>
                        <a:rPr lang="el-GR" sz="2400">
                          <a:solidFill>
                            <a:srgbClr val="000000"/>
                          </a:solidFill>
                          <a:latin typeface="Calibri"/>
                          <a:ea typeface="Calibri"/>
                        </a:rPr>
                        <a:t>0,30μ –0,50μ</a:t>
                      </a:r>
                      <a:endParaRPr lang="el-GR" sz="2400">
                        <a:solidFill>
                          <a:srgbClr val="000000"/>
                        </a:solidFill>
                        <a:latin typeface="Times New Roman"/>
                        <a:ea typeface="Calibri"/>
                      </a:endParaRPr>
                    </a:p>
                  </a:txBody>
                  <a:tcPr marL="68580" marR="68580" marT="0" marB="0"/>
                </a:tc>
                <a:tc>
                  <a:txBody>
                    <a:bodyPr/>
                    <a:lstStyle/>
                    <a:p>
                      <a:pPr algn="ctr">
                        <a:spcAft>
                          <a:spcPts val="0"/>
                        </a:spcAft>
                      </a:pPr>
                      <a:r>
                        <a:rPr lang="el-GR" sz="2400">
                          <a:solidFill>
                            <a:srgbClr val="000000"/>
                          </a:solidFill>
                          <a:latin typeface="Calibri"/>
                          <a:ea typeface="Calibri"/>
                        </a:rPr>
                        <a:t>0,40μ- 1,50μ</a:t>
                      </a:r>
                      <a:endParaRPr lang="el-GR" sz="2400">
                        <a:solidFill>
                          <a:srgbClr val="000000"/>
                        </a:solidFill>
                        <a:latin typeface="Times New Roman"/>
                        <a:ea typeface="Calibri"/>
                      </a:endParaRPr>
                    </a:p>
                  </a:txBody>
                  <a:tcPr marL="68580" marR="68580" marT="0" marB="0"/>
                </a:tc>
                <a:tc>
                  <a:txBody>
                    <a:bodyPr/>
                    <a:lstStyle/>
                    <a:p>
                      <a:pPr algn="ctr">
                        <a:spcAft>
                          <a:spcPts val="0"/>
                        </a:spcAft>
                      </a:pPr>
                      <a:r>
                        <a:rPr lang="el-GR" sz="2400" dirty="0">
                          <a:solidFill>
                            <a:srgbClr val="000000"/>
                          </a:solidFill>
                          <a:latin typeface="Calibri"/>
                          <a:ea typeface="Calibri"/>
                        </a:rPr>
                        <a:t>1,50μ-</a:t>
                      </a:r>
                      <a:endParaRPr lang="el-GR" sz="2400" dirty="0">
                        <a:solidFill>
                          <a:srgbClr val="000000"/>
                        </a:solidFill>
                        <a:latin typeface="Times New Roman"/>
                        <a:ea typeface="Calibri"/>
                      </a:endParaRPr>
                    </a:p>
                    <a:p>
                      <a:pPr algn="ctr">
                        <a:spcAft>
                          <a:spcPts val="0"/>
                        </a:spcAft>
                      </a:pPr>
                      <a:r>
                        <a:rPr lang="el-GR" sz="2400" dirty="0">
                          <a:solidFill>
                            <a:srgbClr val="000000"/>
                          </a:solidFill>
                          <a:latin typeface="Calibri"/>
                          <a:ea typeface="Calibri"/>
                        </a:rPr>
                        <a:t>3,00μ</a:t>
                      </a:r>
                      <a:endParaRPr lang="el-GR" sz="2400" dirty="0">
                        <a:solidFill>
                          <a:srgbClr val="000000"/>
                        </a:solidFill>
                        <a:latin typeface="Times New Roman"/>
                        <a:ea typeface="Calibri"/>
                      </a:endParaRPr>
                    </a:p>
                  </a:txBody>
                  <a:tcPr marL="68580" marR="68580" marT="0" marB="0"/>
                </a:tc>
                <a:tc>
                  <a:txBody>
                    <a:bodyPr/>
                    <a:lstStyle/>
                    <a:p>
                      <a:pPr algn="ctr">
                        <a:spcAft>
                          <a:spcPts val="0"/>
                        </a:spcAft>
                      </a:pPr>
                      <a:r>
                        <a:rPr lang="el-GR" sz="2400" dirty="0">
                          <a:solidFill>
                            <a:srgbClr val="000000"/>
                          </a:solidFill>
                          <a:latin typeface="Calibri"/>
                          <a:ea typeface="Calibri"/>
                        </a:rPr>
                        <a:t>Από </a:t>
                      </a:r>
                      <a:r>
                        <a:rPr lang="el-GR" sz="2400" dirty="0">
                          <a:solidFill>
                            <a:srgbClr val="000000"/>
                          </a:solidFill>
                          <a:latin typeface="Calibri"/>
                          <a:ea typeface="Calibri"/>
                          <a:cs typeface="Arial"/>
                        </a:rPr>
                        <a:t>3,00μ</a:t>
                      </a:r>
                      <a:endParaRPr lang="el-GR" sz="2400" dirty="0">
                        <a:solidFill>
                          <a:srgbClr val="000000"/>
                        </a:solidFill>
                        <a:latin typeface="Times New Roman"/>
                        <a:ea typeface="Calibri"/>
                      </a:endParaRPr>
                    </a:p>
                  </a:txBody>
                  <a:tcPr marL="68580" marR="68580" marT="0" marB="0"/>
                </a:tc>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Η απόσταση στο χώρο</a:t>
            </a:r>
            <a:endParaRPr lang="el-GR" dirty="0"/>
          </a:p>
        </p:txBody>
      </p:sp>
      <p:sp>
        <p:nvSpPr>
          <p:cNvPr id="3" name="2 - Θέση περιεχομένου"/>
          <p:cNvSpPr>
            <a:spLocks noGrp="1"/>
          </p:cNvSpPr>
          <p:nvPr>
            <p:ph idx="1"/>
          </p:nvPr>
        </p:nvSpPr>
        <p:spPr/>
        <p:txBody>
          <a:bodyPr>
            <a:normAutofit lnSpcReduction="10000"/>
          </a:bodyPr>
          <a:lstStyle/>
          <a:p>
            <a:r>
              <a:rPr lang="el-GR" dirty="0" smtClean="0"/>
              <a:t>Όταν ο </a:t>
            </a:r>
            <a:r>
              <a:rPr lang="el-GR" dirty="0"/>
              <a:t>νοσηλευτής </a:t>
            </a:r>
            <a:r>
              <a:rPr lang="el-GR" dirty="0" smtClean="0"/>
              <a:t>παρέχει </a:t>
            </a:r>
            <a:r>
              <a:rPr lang="el-GR" dirty="0"/>
              <a:t>φροντίδα στον ασθενή που απαιτεί μικρή απόσταση μεταξύ τους, όπως συμβαίνει στην χορήγηση των </a:t>
            </a:r>
            <a:r>
              <a:rPr lang="el-GR" dirty="0" smtClean="0"/>
              <a:t>φαρμάκων, κρίνεται </a:t>
            </a:r>
            <a:r>
              <a:rPr lang="el-GR" dirty="0"/>
              <a:t>ιδιαίτερα σημαντικό να ενημερώνεται ο ασθενής ώστε να αισθάνεται άνετα. </a:t>
            </a:r>
            <a:endParaRPr lang="el-GR" dirty="0" smtClean="0"/>
          </a:p>
          <a:p>
            <a:r>
              <a:rPr lang="el-GR" dirty="0" smtClean="0"/>
              <a:t>Οι </a:t>
            </a:r>
            <a:r>
              <a:rPr lang="el-GR" dirty="0"/>
              <a:t>διαφορές στο πολιτισμικό προφίλ επηρεάζουν την ασφαλή απόσταση στο </a:t>
            </a:r>
            <a:r>
              <a:rPr lang="el-GR" dirty="0" smtClean="0"/>
              <a:t>χώρο (οι </a:t>
            </a:r>
            <a:r>
              <a:rPr lang="el-GR" dirty="0"/>
              <a:t>Ασιάτες, οι κάτοικοι της Νότιας Αμερικής, οι Πακιστανοί χρειάζονται περισσότερο χώρο στις προσωπικές τους συναναστροφές σε σχέση με τους μεσογειακούς </a:t>
            </a:r>
            <a:r>
              <a:rPr lang="el-GR" dirty="0" smtClean="0"/>
              <a:t>λαούς). </a:t>
            </a:r>
            <a:endParaRPr lang="el-GR" dirty="0"/>
          </a:p>
          <a:p>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
            </a:r>
            <a:br>
              <a:rPr lang="el-GR" b="1" dirty="0" smtClean="0"/>
            </a:br>
            <a:r>
              <a:rPr lang="el-GR" b="1" dirty="0" smtClean="0"/>
              <a:t>Σκοποί της επικοινωνίας</a:t>
            </a:r>
            <a:r>
              <a:rPr lang="el-GR" dirty="0" smtClean="0"/>
              <a:t/>
            </a:r>
            <a:br>
              <a:rPr lang="el-GR" dirty="0" smtClean="0"/>
            </a:br>
            <a:endParaRPr lang="el-GR" dirty="0"/>
          </a:p>
        </p:txBody>
      </p:sp>
      <p:sp>
        <p:nvSpPr>
          <p:cNvPr id="3" name="2 - Θέση περιεχομένου"/>
          <p:cNvSpPr>
            <a:spLocks noGrp="1"/>
          </p:cNvSpPr>
          <p:nvPr>
            <p:ph idx="1"/>
          </p:nvPr>
        </p:nvSpPr>
        <p:spPr/>
        <p:txBody>
          <a:bodyPr/>
          <a:lstStyle/>
          <a:p>
            <a:r>
              <a:rPr lang="el-GR" sz="3200" dirty="0" smtClean="0"/>
              <a:t>Μεταξύ </a:t>
            </a:r>
            <a:r>
              <a:rPr lang="el-GR" sz="3200" dirty="0"/>
              <a:t>των σκοπών της επικοινωνίας εκτός από το να δοθούν και </a:t>
            </a:r>
            <a:r>
              <a:rPr lang="el-GR" sz="3200" dirty="0" smtClean="0"/>
              <a:t>να ληφθούν </a:t>
            </a:r>
            <a:r>
              <a:rPr lang="el-GR" sz="3200" dirty="0"/>
              <a:t>πληροφορίες, είναι η λύση προβλημάτων και η διοχέτευση της έντασης. </a:t>
            </a:r>
          </a:p>
          <a:p>
            <a:endParaRPr lang="el-G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
            </a:r>
            <a:br>
              <a:rPr lang="el-GR" b="1" dirty="0" smtClean="0"/>
            </a:br>
            <a:r>
              <a:rPr lang="el-GR" b="1" dirty="0" smtClean="0"/>
              <a:t>Η γενική φυσική εμφάνιση- η ένδυση και ο καλλωπισμός</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a:bodyPr>
          <a:lstStyle/>
          <a:p>
            <a:r>
              <a:rPr lang="el-GR" dirty="0" smtClean="0"/>
              <a:t>Η </a:t>
            </a:r>
            <a:r>
              <a:rPr lang="el-GR" dirty="0"/>
              <a:t>εμφάνιση του ατόμου στέλνει μηνύματα για την κοινωνική του θέση και την ψυχολογική του κατάσταση επιδρώντας υποσυνείδητα σε όλους τους γύρω. </a:t>
            </a:r>
            <a:endParaRPr lang="el-GR" dirty="0" smtClean="0"/>
          </a:p>
          <a:p>
            <a:endParaRPr lang="el-GR" dirty="0" smtClean="0"/>
          </a:p>
          <a:p>
            <a:pPr>
              <a:buNone/>
            </a:pPr>
            <a:endParaRPr lang="el-GR" dirty="0" smtClean="0"/>
          </a:p>
          <a:p>
            <a:r>
              <a:rPr lang="el-GR" dirty="0" smtClean="0"/>
              <a:t> </a:t>
            </a:r>
            <a:r>
              <a:rPr lang="el-GR" dirty="0"/>
              <a:t>Η ένδυση </a:t>
            </a:r>
            <a:r>
              <a:rPr lang="el-GR" dirty="0" smtClean="0"/>
              <a:t>στέλνει </a:t>
            </a:r>
            <a:r>
              <a:rPr lang="el-GR" dirty="0"/>
              <a:t>αρκετά και διαφορετικά μηνύματα στα άτομα του </a:t>
            </a:r>
            <a:r>
              <a:rPr lang="el-GR" dirty="0" smtClean="0"/>
              <a:t>περιβάλλοντος</a:t>
            </a:r>
            <a:r>
              <a:rPr lang="en-US" dirty="0" smtClean="0"/>
              <a:t> </a:t>
            </a:r>
            <a:r>
              <a:rPr lang="el-GR" dirty="0" smtClean="0"/>
              <a:t>για</a:t>
            </a:r>
            <a:r>
              <a:rPr lang="el-GR" dirty="0" smtClean="0"/>
              <a:t> </a:t>
            </a:r>
            <a:r>
              <a:rPr lang="el-GR" dirty="0"/>
              <a:t>το </a:t>
            </a:r>
            <a:r>
              <a:rPr lang="el-GR" dirty="0" smtClean="0"/>
              <a:t>επάγγελμα και την προσωπικότητα. </a:t>
            </a:r>
          </a:p>
          <a:p>
            <a:endParaRPr lang="el-G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Η ενδυμασία στο χώρο εργασίας</a:t>
            </a:r>
            <a:endParaRPr lang="el-GR" dirty="0"/>
          </a:p>
        </p:txBody>
      </p:sp>
      <p:sp>
        <p:nvSpPr>
          <p:cNvPr id="3" name="2 - Θέση περιεχομένου"/>
          <p:cNvSpPr>
            <a:spLocks noGrp="1"/>
          </p:cNvSpPr>
          <p:nvPr>
            <p:ph idx="1"/>
          </p:nvPr>
        </p:nvSpPr>
        <p:spPr/>
        <p:txBody>
          <a:bodyPr>
            <a:normAutofit/>
          </a:bodyPr>
          <a:lstStyle/>
          <a:p>
            <a:r>
              <a:rPr lang="el-GR" sz="2800" dirty="0" smtClean="0"/>
              <a:t>Η ενδυμασία διαφέρει μέσα σε έναν επαγγελματικό χώρο και ο εργαζόμενος οφείλει να ξεχωρίζει και να σέβεται την ανάγκη κατάλληλης προσαρμογής σε αυτό. </a:t>
            </a:r>
          </a:p>
          <a:p>
            <a:r>
              <a:rPr lang="el-GR" sz="2800" dirty="0" smtClean="0"/>
              <a:t>Πολλά επαγγέλματα απαιτούν ειδική ενδυμασία (στολή), ανάλογα με το εργασιακό πλαίσιο. </a:t>
            </a:r>
          </a:p>
          <a:p>
            <a:r>
              <a:rPr lang="el-GR" sz="2800" dirty="0" smtClean="0"/>
              <a:t>Η στολή είναι ένα επίσημο ένδυμα που δηλώνει ξεκάθαρα ότι ο χρήστης ανήκει σε μια ομάδα, όπως και την ιεραρχική θέση μέσα σε αυτήν. </a:t>
            </a:r>
          </a:p>
          <a:p>
            <a:endParaRPr lang="el-G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i="1" dirty="0" smtClean="0"/>
              <a:t/>
            </a:r>
            <a:br>
              <a:rPr lang="el-GR" b="1" i="1" dirty="0" smtClean="0"/>
            </a:br>
            <a:r>
              <a:rPr lang="el-GR" b="1" i="1" dirty="0" smtClean="0"/>
              <a:t>Αποτελεσματικές δεξιότητες επικοινωνίας</a:t>
            </a:r>
            <a:r>
              <a:rPr lang="el-GR" dirty="0" smtClean="0"/>
              <a:t/>
            </a:r>
            <a:br>
              <a:rPr lang="el-GR" dirty="0" smtClean="0"/>
            </a:br>
            <a:endParaRPr lang="el-GR" dirty="0"/>
          </a:p>
        </p:txBody>
      </p:sp>
      <p:sp>
        <p:nvSpPr>
          <p:cNvPr id="3" name="2 - Θέση περιεχομένου"/>
          <p:cNvSpPr>
            <a:spLocks noGrp="1"/>
          </p:cNvSpPr>
          <p:nvPr>
            <p:ph idx="1"/>
          </p:nvPr>
        </p:nvSpPr>
        <p:spPr>
          <a:xfrm>
            <a:off x="457200" y="1600200"/>
            <a:ext cx="8229600" cy="4925144"/>
          </a:xfrm>
        </p:spPr>
        <p:txBody>
          <a:bodyPr>
            <a:normAutofit fontScale="85000" lnSpcReduction="20000"/>
          </a:bodyPr>
          <a:lstStyle/>
          <a:p>
            <a:r>
              <a:rPr lang="el-GR" sz="3300" dirty="0" smtClean="0"/>
              <a:t>Δεξιότητες </a:t>
            </a:r>
            <a:r>
              <a:rPr lang="el-GR" sz="3300" dirty="0"/>
              <a:t>επικοινωνίας που θεωρούνται </a:t>
            </a:r>
            <a:r>
              <a:rPr lang="el-GR" sz="3300" dirty="0" smtClean="0"/>
              <a:t>αποτελεσματικές :</a:t>
            </a:r>
            <a:endParaRPr lang="el-GR" sz="3300" dirty="0"/>
          </a:p>
          <a:p>
            <a:pPr lvl="1"/>
            <a:r>
              <a:rPr lang="el-GR" sz="3300" b="1" dirty="0"/>
              <a:t>Ενεργητική ακρόαση </a:t>
            </a:r>
            <a:r>
              <a:rPr lang="el-GR" sz="3300" dirty="0"/>
              <a:t>και παρατήρηση των μη λεκτικών μηνυμάτων</a:t>
            </a:r>
          </a:p>
          <a:p>
            <a:pPr lvl="1"/>
            <a:r>
              <a:rPr lang="el-GR" sz="3300" dirty="0"/>
              <a:t>Χρήση </a:t>
            </a:r>
            <a:r>
              <a:rPr lang="el-GR" sz="3300" b="1" dirty="0"/>
              <a:t>ανοικτών ερωτήσεων </a:t>
            </a:r>
            <a:r>
              <a:rPr lang="el-GR" sz="3300" dirty="0"/>
              <a:t>«Πώς είστε σήμερα;»</a:t>
            </a:r>
          </a:p>
          <a:p>
            <a:pPr lvl="1"/>
            <a:r>
              <a:rPr lang="el-GR" sz="3300" dirty="0"/>
              <a:t>Χρήση </a:t>
            </a:r>
            <a:r>
              <a:rPr lang="el-GR" sz="3300" b="1" dirty="0"/>
              <a:t>συγκεκριμένων ερωτήσεων </a:t>
            </a:r>
            <a:r>
              <a:rPr lang="el-GR" sz="3300" dirty="0"/>
              <a:t>«Πως είστε από όταν μιλήσαμε την τελευταία φορά;»</a:t>
            </a:r>
          </a:p>
          <a:p>
            <a:pPr lvl="1"/>
            <a:r>
              <a:rPr lang="el-GR" sz="3300" dirty="0"/>
              <a:t>Χρήση ανοικτών ερωτήσεων </a:t>
            </a:r>
            <a:r>
              <a:rPr lang="el-GR" sz="3300" b="1" dirty="0"/>
              <a:t>σχετικών με τα συναισθήματα </a:t>
            </a:r>
            <a:r>
              <a:rPr lang="el-GR" sz="3300" dirty="0"/>
              <a:t>«Πώς αισθάνεστε σήμερα;» «Είπατε ότι ανησυχείτε για το αποτέλεσμα της επέμβασης. Μιλήστε μου για αυτό…»</a:t>
            </a:r>
          </a:p>
          <a:p>
            <a:endParaRPr lang="el-G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62500" lnSpcReduction="20000"/>
          </a:bodyPr>
          <a:lstStyle/>
          <a:p>
            <a:pPr lvl="1"/>
            <a:r>
              <a:rPr lang="el-GR" sz="4000" b="1" dirty="0" smtClean="0"/>
              <a:t>Ανίχνευση και διευκρίνιση </a:t>
            </a:r>
            <a:r>
              <a:rPr lang="el-GR" sz="4000" dirty="0" smtClean="0"/>
              <a:t>μη λεκτικών μηνυμάτων  «Φαίνεται πως δεν μπορείτε να διαχειριστείτε το θέμα αυτό. Μπορείτε να μου πείτε περισσότερα;»</a:t>
            </a:r>
          </a:p>
          <a:p>
            <a:pPr lvl="1"/>
            <a:r>
              <a:rPr lang="el-GR" sz="4000" dirty="0" smtClean="0"/>
              <a:t>Χρήση </a:t>
            </a:r>
            <a:r>
              <a:rPr lang="el-GR" sz="4000" b="1" dirty="0" smtClean="0"/>
              <a:t>παύσεων και σιωπής</a:t>
            </a:r>
          </a:p>
          <a:p>
            <a:pPr lvl="1"/>
            <a:r>
              <a:rPr lang="el-GR" sz="4000" dirty="0" smtClean="0"/>
              <a:t>Χρήση σύντομων </a:t>
            </a:r>
            <a:r>
              <a:rPr lang="el-GR" sz="4000" b="1" dirty="0" smtClean="0"/>
              <a:t>προτροπών</a:t>
            </a:r>
            <a:r>
              <a:rPr lang="el-GR" sz="4000" dirty="0" smtClean="0"/>
              <a:t> «Πείτε μου, μιλήστε μου περισσότερο για αυτό»</a:t>
            </a:r>
          </a:p>
          <a:p>
            <a:pPr lvl="1"/>
            <a:r>
              <a:rPr lang="el-GR" sz="4000" b="1" dirty="0" smtClean="0"/>
              <a:t>Έλεγχος πληρότητας </a:t>
            </a:r>
            <a:r>
              <a:rPr lang="el-GR" sz="4000" dirty="0" smtClean="0"/>
              <a:t>κάλυψης του θέματος πριν τη συνέχιση της συζήτησης «Υπάρχει κάτι άλλο που θα θέλατε να πείτε;» </a:t>
            </a:r>
          </a:p>
          <a:p>
            <a:pPr lvl="1"/>
            <a:r>
              <a:rPr lang="el-GR" sz="4000" b="1" dirty="0" smtClean="0"/>
              <a:t>Διευκρίνιση </a:t>
            </a:r>
            <a:r>
              <a:rPr lang="el-GR" sz="4000" dirty="0" smtClean="0"/>
              <a:t>«Είπατε ότι δεν μπορείτε να το διαχειριστείτε. Ακούγεται σαν να εννοείτε ότι είναι δύσκολο να επικεντρωθείτε στην προσπάθεια λύσης του;»</a:t>
            </a:r>
            <a:r>
              <a:rPr lang="el-GR" sz="3300" dirty="0" smtClean="0"/>
              <a:t> </a:t>
            </a:r>
          </a:p>
          <a:p>
            <a:endParaRPr lang="el-G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i="1" dirty="0" smtClean="0"/>
              <a:t/>
            </a:r>
            <a:br>
              <a:rPr lang="el-GR" i="1" dirty="0" smtClean="0"/>
            </a:br>
            <a:r>
              <a:rPr lang="el-GR" i="1" dirty="0" smtClean="0"/>
              <a:t>Δεξιότητες που δείχνουν ενεργητική ακρόαση</a:t>
            </a:r>
            <a:r>
              <a:rPr lang="el-GR" dirty="0" smtClean="0"/>
              <a:t>:</a:t>
            </a:r>
            <a:br>
              <a:rPr lang="el-GR" dirty="0" smtClean="0"/>
            </a:br>
            <a:endParaRPr lang="el-GR" dirty="0"/>
          </a:p>
        </p:txBody>
      </p:sp>
      <p:sp>
        <p:nvSpPr>
          <p:cNvPr id="3" name="2 - Θέση περιεχομένου"/>
          <p:cNvSpPr>
            <a:spLocks noGrp="1"/>
          </p:cNvSpPr>
          <p:nvPr>
            <p:ph idx="1"/>
          </p:nvPr>
        </p:nvSpPr>
        <p:spPr>
          <a:xfrm>
            <a:off x="457200" y="1268760"/>
            <a:ext cx="8229600" cy="5055840"/>
          </a:xfrm>
        </p:spPr>
        <p:txBody>
          <a:bodyPr>
            <a:normAutofit fontScale="70000" lnSpcReduction="20000"/>
          </a:bodyPr>
          <a:lstStyle/>
          <a:p>
            <a:pPr lvl="0"/>
            <a:r>
              <a:rPr lang="el-GR" sz="3600" b="1" dirty="0" smtClean="0"/>
              <a:t>Αντανάκλαση</a:t>
            </a:r>
            <a:r>
              <a:rPr lang="el-GR" sz="3600" dirty="0" smtClean="0"/>
              <a:t> : Ασθενής: «Νιώθω φοβισμένος» Νοσηλευτής: «Λέτε ότι φοβάστε»</a:t>
            </a:r>
          </a:p>
          <a:p>
            <a:pPr lvl="0"/>
            <a:r>
              <a:rPr lang="el-GR" sz="3600" b="1" dirty="0" smtClean="0"/>
              <a:t>Ανακεφαλαίωση</a:t>
            </a:r>
            <a:r>
              <a:rPr lang="el-GR" sz="3600" dirty="0" smtClean="0"/>
              <a:t> Νοσηλευτής: «Επομένως, φαίνεται πως τα προβλήματα που σας οδήγησαν στο Νοσοκομείο μας ήταν ο πόνος στην κοιλιακή χώρα, η ναυτία και η διάρροια. Η σύζυγός σας σάς συνόδευσε μέχρι εδώ» Ασθενής: «Πολύ σωστά…»</a:t>
            </a:r>
          </a:p>
          <a:p>
            <a:pPr lvl="0"/>
            <a:r>
              <a:rPr lang="el-GR" sz="3600" b="1" dirty="0" smtClean="0"/>
              <a:t>Παράφραση</a:t>
            </a:r>
            <a:r>
              <a:rPr lang="el-GR" sz="3600" dirty="0" smtClean="0"/>
              <a:t> Ασθενής: «Όταν ξαπλώνω το βράδυ στο κρεβάτι μου, αισθάνομαι συχνά ένα σφίξιμο στην καρδιά» Νοσηλευτής: «Νιώθετε πίεση στο στήθος σας συχνά, όταν ξαπλώνετε; »</a:t>
            </a:r>
          </a:p>
          <a:p>
            <a:pPr lvl="0"/>
            <a:r>
              <a:rPr lang="el-GR" sz="3600" b="1" dirty="0" smtClean="0"/>
              <a:t>Έλεγχος</a:t>
            </a:r>
            <a:r>
              <a:rPr lang="el-GR" sz="3600" dirty="0" smtClean="0"/>
              <a:t> Νοσηλευτής: «Συζητήσαμε πολλά θέματα που σας απασχολούν σήμερα. Θα θέλατε να ρωτήσετε κάτι ακόμη; » Ασθενής: «Ναι θα ήθελα να διευκρινίσω….»</a:t>
            </a:r>
          </a:p>
          <a:p>
            <a:endParaRPr lang="el-GR"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200" i="1" dirty="0" smtClean="0"/>
              <a:t>Συναισθήματα που υποκρύπτονται κατά την επικοινωνία και αναγνωρίζονται με μη λεκτικά μηνύματα</a:t>
            </a:r>
            <a:r>
              <a:rPr lang="el-GR" sz="3200" dirty="0" smtClean="0"/>
              <a:t>. </a:t>
            </a:r>
            <a:br>
              <a:rPr lang="el-GR" sz="3200" dirty="0" smtClean="0"/>
            </a:br>
            <a:endParaRPr lang="el-GR" sz="3200" dirty="0"/>
          </a:p>
        </p:txBody>
      </p:sp>
      <p:sp>
        <p:nvSpPr>
          <p:cNvPr id="3" name="2 - Θέση περιεχομένου"/>
          <p:cNvSpPr>
            <a:spLocks noGrp="1"/>
          </p:cNvSpPr>
          <p:nvPr>
            <p:ph idx="1"/>
          </p:nvPr>
        </p:nvSpPr>
        <p:spPr/>
        <p:txBody>
          <a:bodyPr>
            <a:normAutofit/>
          </a:bodyPr>
          <a:lstStyle/>
          <a:p>
            <a:r>
              <a:rPr lang="el-GR" b="1" dirty="0" smtClean="0"/>
              <a:t>Ανειλικρίνεια</a:t>
            </a:r>
            <a:r>
              <a:rPr lang="el-GR" dirty="0" smtClean="0"/>
              <a:t>: </a:t>
            </a:r>
            <a:r>
              <a:rPr lang="el-GR" dirty="0"/>
              <a:t>Αποφυγή οπτικής επαφής κατά την επικοινωνία, γρήγορη ομιλία συνοδευόμενη από κάθε τύπου νευρικές κινήσεις, αλλαγή του τόνου της φωνής και απώλεια της σταθερότητας της (τρεμούλιασμα</a:t>
            </a:r>
            <a:r>
              <a:rPr lang="el-GR" dirty="0" smtClean="0"/>
              <a:t>).</a:t>
            </a:r>
          </a:p>
          <a:p>
            <a:pPr>
              <a:buNone/>
            </a:pPr>
            <a:endParaRPr lang="el-GR" dirty="0" smtClean="0"/>
          </a:p>
          <a:p>
            <a:r>
              <a:rPr lang="el-GR" b="1" dirty="0" smtClean="0"/>
              <a:t>Ανία:</a:t>
            </a:r>
            <a:r>
              <a:rPr lang="el-GR" dirty="0" smtClean="0"/>
              <a:t>Περιπλανώμενο ή απλανές βλέμμα,  συχνές ματιές στο ρολόι ή σε άλλα αντικείμενα, χασμουρητό συνοδευόμενο από αναστεναγμό, νευρικό χτύπημα ή παίξιμο των δακτύλων ή του </a:t>
            </a:r>
            <a:r>
              <a:rPr lang="el-GR" dirty="0" smtClean="0"/>
              <a:t>στυλό..</a:t>
            </a:r>
            <a:endParaRPr lang="el-GR" dirty="0" smtClean="0"/>
          </a:p>
          <a:p>
            <a:endParaRPr lang="el-GR" b="1"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268760"/>
            <a:ext cx="8229600" cy="5055840"/>
          </a:xfrm>
        </p:spPr>
        <p:txBody>
          <a:bodyPr>
            <a:normAutofit/>
          </a:bodyPr>
          <a:lstStyle/>
          <a:p>
            <a:r>
              <a:rPr lang="el-GR" b="1" dirty="0" smtClean="0"/>
              <a:t>Αναποφασιστικότητα:</a:t>
            </a:r>
            <a:r>
              <a:rPr lang="el-GR" dirty="0" smtClean="0"/>
              <a:t>Ματιές </a:t>
            </a:r>
            <a:r>
              <a:rPr lang="el-GR" dirty="0"/>
              <a:t>από το ένα αντικείμενο στο άλλο, η κλίση του κεφαλιού δεξιά και αριστερά, άνοιγμα και κλείσιμο του στόματος χωρίς ομιλία</a:t>
            </a:r>
            <a:r>
              <a:rPr lang="el-GR" dirty="0" smtClean="0"/>
              <a:t>.</a:t>
            </a:r>
          </a:p>
          <a:p>
            <a:endParaRPr lang="el-GR" dirty="0" smtClean="0"/>
          </a:p>
          <a:p>
            <a:pPr>
              <a:buNone/>
            </a:pPr>
            <a:endParaRPr lang="el-GR" dirty="0" smtClean="0"/>
          </a:p>
          <a:p>
            <a:r>
              <a:rPr lang="el-GR" b="1" dirty="0" smtClean="0"/>
              <a:t>Άμυνα:</a:t>
            </a:r>
            <a:r>
              <a:rPr lang="el-GR" dirty="0" smtClean="0"/>
              <a:t>Σταυρωμένα χέρια ή και πόδια, σφιγμένα χείλη,  δόντια ή χαρακτηριστικά του προσώπου, αποφυγή της οπτικής επαφής με τον συνομιλητή, τοποθέτηση χεριών στη μέση, κίνηση σώματος προς τα εμπρός (θέση μάχης), γρήγορη αναπνοή.</a:t>
            </a:r>
          </a:p>
          <a:p>
            <a:endParaRPr lang="el-GR" b="1" dirty="0"/>
          </a:p>
          <a:p>
            <a:endParaRPr lang="el-G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340768"/>
            <a:ext cx="8229600" cy="4983832"/>
          </a:xfrm>
        </p:spPr>
        <p:txBody>
          <a:bodyPr/>
          <a:lstStyle/>
          <a:p>
            <a:r>
              <a:rPr lang="el-GR" b="1" dirty="0" smtClean="0"/>
              <a:t>Αμηχανία: </a:t>
            </a:r>
            <a:r>
              <a:rPr lang="el-GR" dirty="0" smtClean="0"/>
              <a:t>Νευρικό </a:t>
            </a:r>
            <a:r>
              <a:rPr lang="el-GR" dirty="0" smtClean="0"/>
              <a:t>γέλιο, η αποφυγή της οπτικής επαφής με το συνομιλητή, η τήρηση μεγάλης απόστασης στο χώρο κατά την επικοινωνία, η ερυθρότητα του προσώπου.</a:t>
            </a:r>
          </a:p>
          <a:p>
            <a:endParaRPr lang="el-G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Η  σιωπή</a:t>
            </a:r>
            <a:r>
              <a:rPr lang="el-GR" dirty="0" smtClean="0"/>
              <a:t/>
            </a:r>
            <a:br>
              <a:rPr lang="el-GR" dirty="0" smtClean="0"/>
            </a:br>
            <a:endParaRPr lang="el-GR" dirty="0"/>
          </a:p>
        </p:txBody>
      </p:sp>
      <p:sp>
        <p:nvSpPr>
          <p:cNvPr id="3" name="2 - Θέση περιεχομένου"/>
          <p:cNvSpPr>
            <a:spLocks noGrp="1"/>
          </p:cNvSpPr>
          <p:nvPr>
            <p:ph idx="1"/>
          </p:nvPr>
        </p:nvSpPr>
        <p:spPr>
          <a:xfrm>
            <a:off x="457200" y="1628800"/>
            <a:ext cx="8229600" cy="4695800"/>
          </a:xfrm>
        </p:spPr>
        <p:txBody>
          <a:bodyPr>
            <a:normAutofit/>
          </a:bodyPr>
          <a:lstStyle/>
          <a:p>
            <a:pPr>
              <a:buNone/>
            </a:pPr>
            <a:r>
              <a:rPr lang="el-GR" dirty="0" smtClean="0"/>
              <a:t> </a:t>
            </a:r>
            <a:endParaRPr lang="el-GR" dirty="0" smtClean="0"/>
          </a:p>
          <a:p>
            <a:r>
              <a:rPr lang="el-GR" dirty="0" smtClean="0"/>
              <a:t>Η </a:t>
            </a:r>
            <a:r>
              <a:rPr lang="el-GR" dirty="0"/>
              <a:t>σιωπή αποτελεί ένα από τα κύρια χαρακτηριστικά της διαδικασίας της ακρόασης. Όταν ο ασθενής παραμένει σιωπηλός, αυτό μπορεί να </a:t>
            </a:r>
            <a:r>
              <a:rPr lang="el-GR" dirty="0" smtClean="0"/>
              <a:t>σημαίνει:</a:t>
            </a:r>
            <a:endParaRPr lang="el-GR" dirty="0"/>
          </a:p>
          <a:p>
            <a:pPr lvl="1"/>
            <a:r>
              <a:rPr lang="el-GR" dirty="0"/>
              <a:t>Αποφυγή συζήτησης</a:t>
            </a:r>
          </a:p>
          <a:p>
            <a:pPr lvl="1"/>
            <a:r>
              <a:rPr lang="el-GR" dirty="0"/>
              <a:t>Προστασία εαυτού</a:t>
            </a:r>
          </a:p>
          <a:p>
            <a:pPr lvl="1"/>
            <a:r>
              <a:rPr lang="el-GR" dirty="0"/>
              <a:t>Αποφυγή έκφρασης γύρω από θέματα που τον αγχώνουν ή τον απειλούν</a:t>
            </a:r>
          </a:p>
          <a:p>
            <a:pPr lvl="1"/>
            <a:r>
              <a:rPr lang="el-GR" dirty="0"/>
              <a:t>Ανασύνταξη μετά από τεταμένη ή φορτισμένη συναισθηματικά συζήτηση. </a:t>
            </a:r>
          </a:p>
          <a:p>
            <a:endParaRPr lang="el-G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Το άγγιγμα</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a:bodyPr>
          <a:lstStyle/>
          <a:p>
            <a:r>
              <a:rPr lang="el-GR" dirty="0" smtClean="0"/>
              <a:t>Το </a:t>
            </a:r>
            <a:r>
              <a:rPr lang="el-GR" dirty="0"/>
              <a:t>άγγιγμα ως μορφή μη λεκτικής επικοινωνίας έχει μελετηθεί διεξοδικά και έχει τη δυνατότητα έκφρασης πολλών συναισθημάτων, όπως αγάπης, αφοσίωσης, άνεσης, ενθουσιασμού, θυμού, απογοήτευσης, επιθετικότητας. </a:t>
            </a:r>
            <a:endParaRPr lang="el-GR" dirty="0" smtClean="0"/>
          </a:p>
          <a:p>
            <a:r>
              <a:rPr lang="el-GR" dirty="0" smtClean="0"/>
              <a:t>Οι </a:t>
            </a:r>
            <a:r>
              <a:rPr lang="el-GR" dirty="0"/>
              <a:t>νοσηλευτές κατά την παροχή φροντίδας στους ασθενείς τους έρχονται συχνά σε σωματική επαφή μαζί τους. Η επαφή αυτή, άλλοτε είναι ευχάριστη και άλλοτε επώδυνη για τον ασθενή όπως στην περίπτωση μιας ενδομυϊκής χορήγησης φαρμάκου. </a:t>
            </a:r>
            <a:endParaRPr lang="el-GR" dirty="0" smtClean="0"/>
          </a:p>
          <a:p>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
            </a:r>
            <a:br>
              <a:rPr lang="el-GR" b="1" dirty="0" smtClean="0"/>
            </a:br>
            <a:r>
              <a:rPr lang="el-GR" b="1" dirty="0" smtClean="0"/>
              <a:t>Αρχές επικοινωνίας_1</a:t>
            </a:r>
            <a:r>
              <a:rPr lang="el-GR" dirty="0" smtClean="0"/>
              <a:t/>
            </a:r>
            <a:br>
              <a:rPr lang="el-GR" dirty="0" smtClean="0"/>
            </a:br>
            <a:endParaRPr lang="el-GR" dirty="0"/>
          </a:p>
        </p:txBody>
      </p:sp>
      <p:sp>
        <p:nvSpPr>
          <p:cNvPr id="3" name="2 - Θέση περιεχομένου"/>
          <p:cNvSpPr>
            <a:spLocks noGrp="1"/>
          </p:cNvSpPr>
          <p:nvPr>
            <p:ph idx="1"/>
          </p:nvPr>
        </p:nvSpPr>
        <p:spPr>
          <a:xfrm>
            <a:off x="457200" y="1484784"/>
            <a:ext cx="8229600" cy="4839816"/>
          </a:xfrm>
        </p:spPr>
        <p:txBody>
          <a:bodyPr>
            <a:normAutofit/>
          </a:bodyPr>
          <a:lstStyle/>
          <a:p>
            <a:r>
              <a:rPr lang="el-GR" sz="3000" dirty="0" smtClean="0"/>
              <a:t>Η </a:t>
            </a:r>
            <a:r>
              <a:rPr lang="el-GR" sz="3000" dirty="0"/>
              <a:t>όλη διαδικασία της επικοινωνίας λαμβάνει χώρα σε ένα πλαίσιο που αποτελείται από τον φυσικό χώρο, τις πολιτιστικές και κοινωνικές αξίες των συμμετεχόντων καθώς και τις ψυχολογικές συνθήκες, κάτω από τις οποίες γίνεται</a:t>
            </a:r>
            <a:r>
              <a:rPr lang="el-GR" sz="3000" dirty="0" smtClean="0"/>
              <a:t>.</a:t>
            </a:r>
            <a:endParaRPr lang="el-GR" sz="3000" dirty="0"/>
          </a:p>
          <a:p>
            <a:r>
              <a:rPr lang="el-GR" sz="3000" dirty="0"/>
              <a:t>Η επικοινωνία διευκολύνει τη διεκπεραίωση ορθών νοσηλευτικών πράξεων διασφαλίζοντας την ικανοποίηση του ασθενή αλλά και την προστασία του επαγγελματία υγείας. </a:t>
            </a:r>
          </a:p>
          <a:p>
            <a:endParaRPr lang="el-G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Το άγγιγμα_2</a:t>
            </a:r>
            <a:endParaRPr lang="el-GR" dirty="0"/>
          </a:p>
        </p:txBody>
      </p:sp>
      <p:sp>
        <p:nvSpPr>
          <p:cNvPr id="3" name="2 - Θέση περιεχομένου"/>
          <p:cNvSpPr>
            <a:spLocks noGrp="1"/>
          </p:cNvSpPr>
          <p:nvPr>
            <p:ph idx="1"/>
          </p:nvPr>
        </p:nvSpPr>
        <p:spPr/>
        <p:txBody>
          <a:bodyPr>
            <a:normAutofit/>
          </a:bodyPr>
          <a:lstStyle/>
          <a:p>
            <a:r>
              <a:rPr lang="el-GR" dirty="0" smtClean="0"/>
              <a:t>Ο νοσηλευτής θα πρέπει να βρίσκεται σε εγρήγορση ως προς το βαθμό που το άγγιγμα θεωρείται αποδεκτό από τους </a:t>
            </a:r>
            <a:r>
              <a:rPr lang="el-GR" dirty="0" smtClean="0"/>
              <a:t>ασθενείς. </a:t>
            </a:r>
            <a:endParaRPr lang="el-GR" dirty="0" smtClean="0"/>
          </a:p>
          <a:p>
            <a:r>
              <a:rPr lang="el-GR" dirty="0" smtClean="0"/>
              <a:t>Ενδέχεται το άγγιγμα να παρεξηγηθεί και να αποδοθεί σε σεξουαλική παρενόχληση ή να φέρει τον ασθενή σε αμηχανία. </a:t>
            </a:r>
            <a:endParaRPr lang="el-GR" dirty="0" smtClean="0"/>
          </a:p>
          <a:p>
            <a:r>
              <a:rPr lang="el-GR" dirty="0" smtClean="0"/>
              <a:t>Το </a:t>
            </a:r>
            <a:r>
              <a:rPr lang="el-GR" dirty="0" smtClean="0"/>
              <a:t>άγγιγμα πρέπει  να χρησιμοποιείται διακριτικά (πολιτιστικό υπόβαθρο και τα προσωπικά πιστεύω του ασθενούς σε σχέση με το άγγιγμα ενός αγνώστου).</a:t>
            </a:r>
          </a:p>
          <a:p>
            <a:endParaRPr lang="el-GR" dirty="0" smtClean="0"/>
          </a:p>
          <a:p>
            <a:endParaRPr lang="el-G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Το άγγιγμα_3</a:t>
            </a:r>
            <a:endParaRPr lang="el-GR" dirty="0"/>
          </a:p>
        </p:txBody>
      </p:sp>
      <p:sp>
        <p:nvSpPr>
          <p:cNvPr id="3" name="2 - Θέση περιεχομένου"/>
          <p:cNvSpPr>
            <a:spLocks noGrp="1"/>
          </p:cNvSpPr>
          <p:nvPr>
            <p:ph idx="1"/>
          </p:nvPr>
        </p:nvSpPr>
        <p:spPr/>
        <p:txBody>
          <a:bodyPr>
            <a:normAutofit/>
          </a:bodyPr>
          <a:lstStyle/>
          <a:p>
            <a:r>
              <a:rPr lang="el-GR" dirty="0" smtClean="0"/>
              <a:t>Ο </a:t>
            </a:r>
            <a:r>
              <a:rPr lang="el-GR" dirty="0" smtClean="0"/>
              <a:t>νοσηλευτής θα πρέπει να έχει την σύμφωνη γνώμη του ασθενούς για να τον αγγίξει. </a:t>
            </a:r>
            <a:endParaRPr lang="el-GR" dirty="0" smtClean="0"/>
          </a:p>
          <a:p>
            <a:pPr>
              <a:buNone/>
            </a:pPr>
            <a:endParaRPr lang="el-GR" dirty="0" smtClean="0"/>
          </a:p>
          <a:p>
            <a:r>
              <a:rPr lang="el-GR" dirty="0" smtClean="0"/>
              <a:t>Τα μηνύματα που συνοδεύονται από ένα άγγιγμα, μπορούν να προσθέσουν ένα αίσθημα στοργής και συμπόνιας. Αγγίζοντας έναν ασθενή με ζεστασιά στον ώμο και λέγοντας του «Χαίρομαι που το φάρμακο απάλυνε τον πόνο σας», ο νοσηλευτής υποδηλώνει ότι ενδιαφέρεται πραγματικά. </a:t>
            </a:r>
          </a:p>
          <a:p>
            <a:endParaRPr lang="el-G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
            </a:r>
            <a:br>
              <a:rPr lang="el-GR" b="1" dirty="0" smtClean="0"/>
            </a:br>
            <a:r>
              <a:rPr lang="el-GR" b="1" dirty="0" smtClean="0"/>
              <a:t>Διαπολιτισμικές ιδιαιτερότητες στην επικοινωνία</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92500"/>
          </a:bodyPr>
          <a:lstStyle/>
          <a:p>
            <a:r>
              <a:rPr lang="el-GR" dirty="0" smtClean="0"/>
              <a:t>Η </a:t>
            </a:r>
            <a:r>
              <a:rPr lang="el-GR" dirty="0"/>
              <a:t>χειραψία στο κατώφλι μιας πόρτας θεωρείται ατυχία στη Ρωσία. </a:t>
            </a:r>
            <a:endParaRPr lang="el-GR" dirty="0" smtClean="0"/>
          </a:p>
          <a:p>
            <a:r>
              <a:rPr lang="el-GR" dirty="0" smtClean="0"/>
              <a:t>Στο </a:t>
            </a:r>
            <a:r>
              <a:rPr lang="el-GR" dirty="0"/>
              <a:t>Νεπάλ, όπως και στο δυτικό πολιτισμό, θεωρείται αγένεια να περάσει κάποιος πάνω από τα απλωμένα πόδια κάποιου άλλου</a:t>
            </a:r>
            <a:r>
              <a:rPr lang="el-GR" dirty="0" smtClean="0"/>
              <a:t>.. </a:t>
            </a:r>
            <a:endParaRPr lang="el-GR" dirty="0" smtClean="0"/>
          </a:p>
          <a:p>
            <a:r>
              <a:rPr lang="el-GR" dirty="0" smtClean="0"/>
              <a:t>Οι </a:t>
            </a:r>
            <a:r>
              <a:rPr lang="el-GR" dirty="0"/>
              <a:t>Ιταλοί είναι συναισθηματικά ιδιαίτερα εκδηλωτικοί, οπότε είναι αναμενόμενο να δει κάποιος πολλούς εναγκαλισμούς και φιλιά ανάμεσά τους (ακόμη και ανάμεσα σε άντρες), αλλά και παρατεταμένες χειραψίες. </a:t>
            </a:r>
            <a:endParaRPr lang="el-GR" dirty="0" smtClean="0"/>
          </a:p>
          <a:p>
            <a:r>
              <a:rPr lang="el-GR" dirty="0" smtClean="0"/>
              <a:t>Επιπλέον </a:t>
            </a:r>
            <a:r>
              <a:rPr lang="el-GR" dirty="0"/>
              <a:t>οι Ιταλοί εκδηλώνουν τον πόνο τους πολύ έντονα τόσο με επιφωνήματα όσο και λεκτικά. </a:t>
            </a:r>
            <a:endParaRPr lang="el-GR" dirty="0" smtClean="0"/>
          </a:p>
          <a:p>
            <a:endParaRPr lang="el-G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Διαπολιτισμικές ιδιαιτερότητες στην επικοινωνία_2</a:t>
            </a:r>
            <a:endParaRPr lang="el-GR" dirty="0"/>
          </a:p>
        </p:txBody>
      </p:sp>
      <p:sp>
        <p:nvSpPr>
          <p:cNvPr id="3" name="2 - Θέση περιεχομένου"/>
          <p:cNvSpPr>
            <a:spLocks noGrp="1"/>
          </p:cNvSpPr>
          <p:nvPr>
            <p:ph idx="1"/>
          </p:nvPr>
        </p:nvSpPr>
        <p:spPr/>
        <p:txBody>
          <a:bodyPr>
            <a:normAutofit lnSpcReduction="10000"/>
          </a:bodyPr>
          <a:lstStyle/>
          <a:p>
            <a:r>
              <a:rPr lang="el-GR" dirty="0" smtClean="0"/>
              <a:t>Στην Ασία, είναι απαγορευτικό το άγγιγμα οποιουδήποτε μέρους του σώματος κάποιου άλλου με το πόδι, που θεωρείται το «χαμηλότερο» μέρος του σώματος</a:t>
            </a:r>
            <a:r>
              <a:rPr lang="el-GR" dirty="0" smtClean="0"/>
              <a:t>.</a:t>
            </a:r>
          </a:p>
          <a:p>
            <a:r>
              <a:rPr lang="el-GR" dirty="0" smtClean="0"/>
              <a:t> </a:t>
            </a:r>
            <a:r>
              <a:rPr lang="el-GR" dirty="0" smtClean="0"/>
              <a:t>Επίσης στην Ασία, είναι σημαντικό να μην αγγίζει κάποιος τον άλλο στο κεφάλι ή να του ανακατεύει τα μαλλιά του. Το κεφάλι είναι πνευματικά το «υψηλότερο» μέρος του σώματος. </a:t>
            </a:r>
          </a:p>
          <a:p>
            <a:r>
              <a:rPr lang="el-GR" dirty="0" smtClean="0"/>
              <a:t>Στην Ιαπωνία, το άπλωμα μπροστά στο πρόσωπο κάποιου των τεσσάρων δακτύλων του χεριού, είναι ιδιαίτερα προσβλητικό, κάτι σαν να αποκαλείται «ζώο». </a:t>
            </a:r>
            <a:endParaRPr lang="el-G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i="1" dirty="0" smtClean="0"/>
              <a:t>Δεξιότητες που δείχνουν ενεργητική ακρόαση</a:t>
            </a:r>
            <a:endParaRPr lang="el-GR" dirty="0"/>
          </a:p>
        </p:txBody>
      </p:sp>
      <p:sp>
        <p:nvSpPr>
          <p:cNvPr id="3" name="2 - Θέση περιεχομένου"/>
          <p:cNvSpPr>
            <a:spLocks noGrp="1"/>
          </p:cNvSpPr>
          <p:nvPr>
            <p:ph idx="1"/>
          </p:nvPr>
        </p:nvSpPr>
        <p:spPr/>
        <p:txBody>
          <a:bodyPr>
            <a:normAutofit fontScale="85000" lnSpcReduction="10000"/>
          </a:bodyPr>
          <a:lstStyle/>
          <a:p>
            <a:pPr lvl="0"/>
            <a:r>
              <a:rPr lang="el-GR" b="1" dirty="0" smtClean="0"/>
              <a:t>Αντανάκλαση</a:t>
            </a:r>
            <a:r>
              <a:rPr lang="el-GR" dirty="0" smtClean="0"/>
              <a:t> : Ασθενής: «Νιώθω φοβισμένος» Νοσηλευτής: «Λέτε ότι φοβάστε»</a:t>
            </a:r>
          </a:p>
          <a:p>
            <a:pPr lvl="0"/>
            <a:r>
              <a:rPr lang="el-GR" b="1" dirty="0" smtClean="0"/>
              <a:t>Ανακεφαλαίωση </a:t>
            </a:r>
            <a:r>
              <a:rPr lang="el-GR" dirty="0" smtClean="0"/>
              <a:t>Νοσηλευτής: «Επομένως, φαίνεται πως τα προβλήματα που σας οδήγησαν στο Νοσοκομείο μας ήταν ο πόνος στην κοιλιακή χώρα, η ναυτία και η διάρροια. Η σύζυγός σας σάς συνόδευσε μέχρι εδώ» Ασθενής: «Πολύ σωστά…»</a:t>
            </a:r>
          </a:p>
          <a:p>
            <a:pPr lvl="0"/>
            <a:r>
              <a:rPr lang="el-GR" b="1" dirty="0" smtClean="0"/>
              <a:t>Παράφραση</a:t>
            </a:r>
            <a:r>
              <a:rPr lang="el-GR" dirty="0" smtClean="0"/>
              <a:t> Ασθενής: «Όταν ξαπλώνω το βράδυ στο κρεβάτι μου, αισθάνομαι συχνά ένα σφίξιμο στην καρδιά» Νοσηλευτής: «Νιώθετε πίεση στο στήθος σας συχνά, όταν ξαπλώνετε; »</a:t>
            </a:r>
          </a:p>
          <a:p>
            <a:pPr lvl="0"/>
            <a:r>
              <a:rPr lang="el-GR" b="1" dirty="0" smtClean="0"/>
              <a:t>Έλεγχος</a:t>
            </a:r>
            <a:r>
              <a:rPr lang="el-GR" dirty="0" smtClean="0"/>
              <a:t> Νοσηλευτής: «Συζητήσαμε πολλά θέματα που σας απασχολούν σήμερα. Θα θέλατε να ρωτήσετε κάτι ακόμη; » Ασθενής: «Ναι θα ήθελα να διευκρινίσω….»</a:t>
            </a:r>
            <a:endParaRPr lang="el-GR"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i="1" dirty="0" smtClean="0"/>
              <a:t/>
            </a:r>
            <a:br>
              <a:rPr lang="el-GR" b="1" i="1" dirty="0" smtClean="0"/>
            </a:br>
            <a:r>
              <a:rPr lang="el-GR" b="1" i="1" dirty="0" smtClean="0"/>
              <a:t>Δεξιότητες αποτελεσματικής επικοινωνίας</a:t>
            </a:r>
            <a:r>
              <a:rPr lang="el-GR" b="1" dirty="0" smtClean="0"/>
              <a:t> </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a:bodyPr>
          <a:lstStyle/>
          <a:p>
            <a:pPr>
              <a:buNone/>
            </a:pPr>
            <a:r>
              <a:rPr lang="el-GR" b="1" i="1" dirty="0" smtClean="0"/>
              <a:t>Η Ενεργητική ακρόαση </a:t>
            </a:r>
          </a:p>
          <a:p>
            <a:r>
              <a:rPr lang="el-GR" i="1" dirty="0" smtClean="0"/>
              <a:t>Α</a:t>
            </a:r>
            <a:r>
              <a:rPr lang="el-GR" dirty="0" smtClean="0"/>
              <a:t>παιτεί </a:t>
            </a:r>
            <a:r>
              <a:rPr lang="el-GR" dirty="0"/>
              <a:t>μεγάλη αυτοσυγκέντρωση και αποτελεί εστιασμένη ενέργεια</a:t>
            </a:r>
            <a:r>
              <a:rPr lang="el-GR" dirty="0" smtClean="0"/>
              <a:t>.</a:t>
            </a:r>
          </a:p>
          <a:p>
            <a:r>
              <a:rPr lang="el-GR" dirty="0" smtClean="0"/>
              <a:t> </a:t>
            </a:r>
            <a:r>
              <a:rPr lang="el-GR" dirty="0"/>
              <a:t>Όλες οι αισθήσεις χρησιμοποιούνται για να ερμηνεύουν τα μη λεκτικά μηνύματα δίνοντας προσοχή στα λεγόμενα του συνομιλητή επικεντρώνοντας στην αμφίδρομη ανταλλαγή μηνυμάτων μαζί του. </a:t>
            </a:r>
            <a:endParaRPr lang="el-GR" dirty="0" smtClean="0"/>
          </a:p>
          <a:p>
            <a:r>
              <a:rPr lang="el-GR" dirty="0" smtClean="0"/>
              <a:t>Πρέπει </a:t>
            </a:r>
            <a:r>
              <a:rPr lang="el-GR" dirty="0"/>
              <a:t>να δίνεται προσοχή τόσο στα συναισθήματα όσο και στις λέξεις</a:t>
            </a:r>
            <a:r>
              <a:rPr lang="el-GR" dirty="0" smtClean="0"/>
              <a:t>.</a:t>
            </a:r>
          </a:p>
          <a:p>
            <a:pPr>
              <a:buNone/>
            </a:pPr>
            <a:endParaRPr lang="el-GR"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Ενεργητική ακρόαση (συνέχεια)</a:t>
            </a:r>
            <a:endParaRPr lang="el-GR" dirty="0"/>
          </a:p>
        </p:txBody>
      </p:sp>
      <p:sp>
        <p:nvSpPr>
          <p:cNvPr id="3" name="2 - Θέση περιεχομένου"/>
          <p:cNvSpPr>
            <a:spLocks noGrp="1"/>
          </p:cNvSpPr>
          <p:nvPr>
            <p:ph idx="1"/>
          </p:nvPr>
        </p:nvSpPr>
        <p:spPr/>
        <p:txBody>
          <a:bodyPr>
            <a:normAutofit/>
          </a:bodyPr>
          <a:lstStyle/>
          <a:p>
            <a:r>
              <a:rPr lang="el-GR" dirty="0" smtClean="0"/>
              <a:t>Με την ενεργητική ακρόαση ο νοσηλευτής εκδηλώνει ενδιαφέρον για τον ασθενή και μπορεί να δημιουργήσει μια σχέση εμπιστοσύνης μαζί του.</a:t>
            </a:r>
          </a:p>
          <a:p>
            <a:r>
              <a:rPr lang="el-GR" dirty="0" smtClean="0"/>
              <a:t>Διατηρεί οπτική επαφή χωρίς να κοιτάζει επίμονα, αφιερώνει στον ασθενή όλη του την προσοχή και καταβάλλει συνειδητή προσπάθεια να </a:t>
            </a:r>
            <a:r>
              <a:rPr lang="el-GR" b="1" dirty="0" smtClean="0"/>
              <a:t>αποκλείσει θορύβους </a:t>
            </a:r>
            <a:r>
              <a:rPr lang="el-GR" dirty="0" smtClean="0"/>
              <a:t>και οτιδήποτε αποσπά την προσοχή. Επίσης </a:t>
            </a:r>
            <a:r>
              <a:rPr lang="el-GR" b="1" dirty="0" smtClean="0"/>
              <a:t>δεν διακόπτει </a:t>
            </a:r>
            <a:r>
              <a:rPr lang="el-GR" dirty="0" smtClean="0"/>
              <a:t>τον ομιλητή και περιμένει να ακούσει ολόκληρο το μήνυμα προτού αρχίσει να ερμηνεύει τα όσα ειπώθηκαν</a:t>
            </a:r>
            <a:endParaRPr lang="el-GR"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Μη λεκτικές εκφράσεις που υποδηλώνουν ενεργητική ακρόαση</a:t>
            </a:r>
            <a:endParaRPr lang="el-GR" dirty="0"/>
          </a:p>
        </p:txBody>
      </p:sp>
      <p:sp>
        <p:nvSpPr>
          <p:cNvPr id="3" name="2 - Θέση περιεχομένου"/>
          <p:cNvSpPr>
            <a:spLocks noGrp="1"/>
          </p:cNvSpPr>
          <p:nvPr>
            <p:ph idx="1"/>
          </p:nvPr>
        </p:nvSpPr>
        <p:spPr/>
        <p:txBody>
          <a:bodyPr>
            <a:normAutofit/>
          </a:bodyPr>
          <a:lstStyle/>
          <a:p>
            <a:r>
              <a:rPr lang="el-GR" dirty="0" smtClean="0"/>
              <a:t>Η κλίση του σώματος προς τα εμπρός, </a:t>
            </a:r>
          </a:p>
          <a:p>
            <a:r>
              <a:rPr lang="el-GR" dirty="0" smtClean="0"/>
              <a:t>η επικέντρωση της προσοχής στο πρόσωπο του ασθενή, ένα νεύμα ότι το μήνυμα είναι κατανοητό και </a:t>
            </a:r>
          </a:p>
          <a:p>
            <a:r>
              <a:rPr lang="el-GR" dirty="0" smtClean="0"/>
              <a:t>η διατήρηση μιας άνετης στάσης του σώματος (καθιστή θέση, στο επίπεδο ματιών του ασθενή, με κλίση του σώματος προς αυτόν και χωρίς τα πόδια να είναι σταυρωμένα).</a:t>
            </a:r>
          </a:p>
          <a:p>
            <a:endParaRPr lang="el-GR"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600" i="1" dirty="0" smtClean="0"/>
              <a:t>Δεξιότητες που βοηθούν τον νοσηλευτή όταν δίνει πληροφορίες στον ασθενή</a:t>
            </a:r>
            <a:r>
              <a:rPr lang="el-GR" sz="3600" dirty="0" smtClean="0"/>
              <a:t/>
            </a:r>
            <a:br>
              <a:rPr lang="el-GR" sz="3600" dirty="0" smtClean="0"/>
            </a:br>
            <a:endParaRPr lang="el-GR" sz="3600" dirty="0"/>
          </a:p>
        </p:txBody>
      </p:sp>
      <p:sp>
        <p:nvSpPr>
          <p:cNvPr id="3" name="2 - Θέση περιεχομένου"/>
          <p:cNvSpPr>
            <a:spLocks noGrp="1"/>
          </p:cNvSpPr>
          <p:nvPr>
            <p:ph idx="1"/>
          </p:nvPr>
        </p:nvSpPr>
        <p:spPr/>
        <p:txBody>
          <a:bodyPr>
            <a:normAutofit fontScale="85000" lnSpcReduction="10000"/>
          </a:bodyPr>
          <a:lstStyle/>
          <a:p>
            <a:pPr lvl="0"/>
            <a:r>
              <a:rPr lang="el-GR" b="1" dirty="0" err="1" smtClean="0"/>
              <a:t>Στοχευμένες</a:t>
            </a:r>
            <a:r>
              <a:rPr lang="el-GR" b="1" dirty="0" smtClean="0"/>
              <a:t> </a:t>
            </a:r>
            <a:r>
              <a:rPr lang="el-GR" b="1" dirty="0"/>
              <a:t>ερωτήσεις </a:t>
            </a:r>
            <a:r>
              <a:rPr lang="el-GR" dirty="0"/>
              <a:t>για τον έλεγχο κατανόησης και γνώσης του ασθενή για την κατάστασή του. </a:t>
            </a:r>
          </a:p>
          <a:p>
            <a:pPr lvl="0"/>
            <a:r>
              <a:rPr lang="el-GR" b="1" dirty="0"/>
              <a:t>Πληροφόρηση του ασθενή </a:t>
            </a:r>
            <a:r>
              <a:rPr lang="el-GR" dirty="0"/>
              <a:t>χρησιμοποιώντας σαφείς όρους και διευκρίνιση λέξεων που πιθανόν να προκαλούν σύγχυση.</a:t>
            </a:r>
          </a:p>
          <a:p>
            <a:pPr lvl="0"/>
            <a:r>
              <a:rPr lang="el-GR" b="1" dirty="0"/>
              <a:t>Αποφυγή λεπτομερειών </a:t>
            </a:r>
            <a:r>
              <a:rPr lang="el-GR" dirty="0"/>
              <a:t>εκτός εάν απαιτείται ή ζητείται. Ο ασθενής δεν επιθυμεί πάντα να γνωρίζει όλη την αλήθεια.</a:t>
            </a:r>
          </a:p>
          <a:p>
            <a:pPr lvl="0"/>
            <a:r>
              <a:rPr lang="el-GR" b="1" dirty="0"/>
              <a:t>Έλεγχος κατανόησης των πληροφοριών που δίνονται </a:t>
            </a:r>
            <a:r>
              <a:rPr lang="el-GR" dirty="0"/>
              <a:t>«Θα θέλατε να μου πείτε τι καταλάβατε μέχρι τώρα;»</a:t>
            </a:r>
          </a:p>
          <a:p>
            <a:pPr lvl="0"/>
            <a:r>
              <a:rPr lang="el-GR" b="1" dirty="0"/>
              <a:t>Παύσεις και αναμονή </a:t>
            </a:r>
            <a:r>
              <a:rPr lang="el-GR" dirty="0"/>
              <a:t>για πιθανές αντιδράσεις πριν προχωρήσει σε επόμενο θέμα</a:t>
            </a:r>
          </a:p>
          <a:p>
            <a:pPr lvl="0"/>
            <a:r>
              <a:rPr lang="el-GR" b="1" dirty="0"/>
              <a:t>Έλεγχος με ευαισθησία του αποτελέσματος </a:t>
            </a:r>
            <a:r>
              <a:rPr lang="el-GR" dirty="0"/>
              <a:t>της πληροφορίας που δόθηκε στον ασθενή ή τον φροντιστή «Σας έδωσα πολλές πληροφορίες. Πως αισθάνεστε για αυτό;»</a:t>
            </a:r>
          </a:p>
          <a:p>
            <a:endParaRPr lang="el-GR"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i="1" dirty="0" smtClean="0"/>
              <a:t/>
            </a:r>
            <a:br>
              <a:rPr lang="el-GR" i="1" dirty="0" smtClean="0"/>
            </a:br>
            <a:r>
              <a:rPr lang="el-GR" i="1" dirty="0" smtClean="0"/>
              <a:t>Η Ενσυναίσθηση </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a:bodyPr>
          <a:lstStyle/>
          <a:p>
            <a:r>
              <a:rPr lang="el-GR" dirty="0" smtClean="0"/>
              <a:t>Είναι η κατανόηση της συναισθηματικής κατάστασης κάποιου. </a:t>
            </a:r>
          </a:p>
          <a:p>
            <a:r>
              <a:rPr lang="el-GR" dirty="0" smtClean="0"/>
              <a:t>Η ενσυναίσθηση δίνει τη δυνατότητα στους νοσηλευτές «να δουν τον κόσμο με τα μάτια των νοσηλευόμενων» ή «να περπατήσουν με τα παπούτσια των νοσηλευόμενων» χωρίς όμως να επιφορτίζονται συναισθηματικά. </a:t>
            </a:r>
          </a:p>
          <a:p>
            <a:r>
              <a:rPr lang="el-GR" dirty="0" smtClean="0"/>
              <a:t>Η ενσυναίσθηση αποτελεί δεξιότητα για την οποία θα πρέπει να εκπαιδεύεται ο νοσηλευτής με βιωματικές </a:t>
            </a:r>
            <a:r>
              <a:rPr lang="el-GR" dirty="0" smtClean="0"/>
              <a:t>ασκήσεις.</a:t>
            </a:r>
            <a:endParaRPr lang="el-GR"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Αρχές επικοινωνίας_2</a:t>
            </a: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sz="3000" i="1" dirty="0" smtClean="0"/>
              <a:t>Η επικοινωνία αποτελεί αμφίδρομη διαδικασία. Αποτελεί </a:t>
            </a:r>
            <a:r>
              <a:rPr lang="el-GR" sz="3000" dirty="0" smtClean="0"/>
              <a:t>εγγενές χαρακτηριστικό της ανθρώπινης φύσης. Κανείς δεν μπορεί να μην επικοινωνεί. </a:t>
            </a:r>
            <a:endParaRPr lang="en-US" sz="3000" dirty="0" smtClean="0"/>
          </a:p>
          <a:p>
            <a:endParaRPr lang="el-GR" sz="3000" dirty="0" smtClean="0"/>
          </a:p>
          <a:p>
            <a:r>
              <a:rPr lang="el-GR" sz="3000" dirty="0" smtClean="0"/>
              <a:t>Το αποτέλεσμα της εξαρτάται όχι μόνο από το τι λέγεται αλλά και από τον τρόπο με τον οποίο αυτό λέγεται.</a:t>
            </a:r>
            <a:endParaRPr lang="en-US" sz="3000" dirty="0" smtClean="0"/>
          </a:p>
          <a:p>
            <a:pPr>
              <a:buNone/>
            </a:pPr>
            <a:r>
              <a:rPr lang="el-GR" sz="3000" dirty="0" smtClean="0"/>
              <a:t> </a:t>
            </a:r>
          </a:p>
          <a:p>
            <a:r>
              <a:rPr lang="el-GR" sz="3000" dirty="0" smtClean="0"/>
              <a:t>Η φύση της σχέσης εξαρτάται από το πόσο τα δύο μέρη έχουν κατανοήσει με τον ίδιο τρόπο το περιεχόμενο του μηνύματος. </a:t>
            </a:r>
          </a:p>
          <a:p>
            <a:endParaRPr lang="el-GR" sz="28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i="1" dirty="0" smtClean="0"/>
              <a:t>Η Ενσυναίσθηση (συνέχεια)</a:t>
            </a:r>
            <a:endParaRPr lang="el-GR" dirty="0"/>
          </a:p>
        </p:txBody>
      </p:sp>
      <p:sp>
        <p:nvSpPr>
          <p:cNvPr id="3" name="2 - Θέση περιεχομένου"/>
          <p:cNvSpPr>
            <a:spLocks noGrp="1"/>
          </p:cNvSpPr>
          <p:nvPr>
            <p:ph idx="1"/>
          </p:nvPr>
        </p:nvSpPr>
        <p:spPr/>
        <p:txBody>
          <a:bodyPr>
            <a:normAutofit/>
          </a:bodyPr>
          <a:lstStyle/>
          <a:p>
            <a:r>
              <a:rPr lang="el-GR" dirty="0" smtClean="0"/>
              <a:t>Οι πιο έμπειροι νοσηλευτές χρησιμοποιούν αποτελεσματικότερα την ενσυναίσθηση καθώς αυτή η δεξιότητα βελτιώνεται με την πάροδο του χρόνου και την εμπειρία που αποκτάται. </a:t>
            </a:r>
          </a:p>
          <a:p>
            <a:r>
              <a:rPr lang="el-GR" dirty="0" smtClean="0"/>
              <a:t>Η εφαρμογή της ενσυναίσθησης βοηθά τον νοσηλευτή να εντοπίσει τις ανάγκες του ασθενή, να θέσει κοινούς στόχους με αυτόν  και να παρέμβει αποτελεσματικά καλύπτοντας τις ανάγκες και τα προβλήματα του.</a:t>
            </a:r>
          </a:p>
          <a:p>
            <a:endParaRPr lang="el-GR" dirty="0" smtClean="0"/>
          </a:p>
          <a:p>
            <a:endParaRPr lang="el-GR"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88640"/>
            <a:ext cx="8229600" cy="1658448"/>
          </a:xfrm>
        </p:spPr>
        <p:txBody>
          <a:bodyPr>
            <a:normAutofit/>
          </a:bodyPr>
          <a:lstStyle/>
          <a:p>
            <a:r>
              <a:rPr lang="el-GR" b="1" dirty="0" smtClean="0"/>
              <a:t>Παράγοντες που επηρεάζουν την επικοινωνία</a:t>
            </a:r>
            <a:endParaRPr lang="el-GR" dirty="0"/>
          </a:p>
        </p:txBody>
      </p:sp>
      <p:sp>
        <p:nvSpPr>
          <p:cNvPr id="3" name="2 - Θέση περιεχομένου"/>
          <p:cNvSpPr>
            <a:spLocks noGrp="1"/>
          </p:cNvSpPr>
          <p:nvPr>
            <p:ph idx="1"/>
          </p:nvPr>
        </p:nvSpPr>
        <p:spPr>
          <a:xfrm>
            <a:off x="457200" y="1700808"/>
            <a:ext cx="8229600" cy="5157192"/>
          </a:xfrm>
        </p:spPr>
        <p:txBody>
          <a:bodyPr>
            <a:noAutofit/>
          </a:bodyPr>
          <a:lstStyle/>
          <a:p>
            <a:r>
              <a:rPr lang="el-GR" sz="2000" i="1" dirty="0" smtClean="0"/>
              <a:t>Οι </a:t>
            </a:r>
            <a:r>
              <a:rPr lang="el-GR" sz="2000" i="1" dirty="0"/>
              <a:t>κυριότεροι παράγοντες που </a:t>
            </a:r>
            <a:r>
              <a:rPr lang="el-GR" sz="2000" b="1" i="1" dirty="0"/>
              <a:t>αφορούν τον ασθενή </a:t>
            </a:r>
            <a:r>
              <a:rPr lang="el-GR" sz="2000" i="1" dirty="0"/>
              <a:t>ή το φροντιστή του είναι</a:t>
            </a:r>
            <a:r>
              <a:rPr lang="el-GR" sz="2000" dirty="0"/>
              <a:t>:</a:t>
            </a:r>
          </a:p>
          <a:p>
            <a:pPr lvl="1"/>
            <a:r>
              <a:rPr lang="el-GR" sz="2000" b="1" i="1" dirty="0"/>
              <a:t>Το περιβάλλον</a:t>
            </a:r>
            <a:r>
              <a:rPr lang="el-GR" sz="2000" dirty="0"/>
              <a:t>. Ο θόρυβος και η έλλειψη </a:t>
            </a:r>
            <a:r>
              <a:rPr lang="el-GR" sz="2000" dirty="0" err="1"/>
              <a:t>ιδιωτικότητας</a:t>
            </a:r>
            <a:r>
              <a:rPr lang="el-GR" sz="2000" dirty="0"/>
              <a:t> εξαιτίας παρουσίας τρίτων προσώπων προσωπικού ή των συγγενών</a:t>
            </a:r>
          </a:p>
          <a:p>
            <a:pPr lvl="1"/>
            <a:r>
              <a:rPr lang="el-GR" sz="2000" b="1" i="1" dirty="0"/>
              <a:t>Φόβος και άγχος</a:t>
            </a:r>
            <a:r>
              <a:rPr lang="el-GR" sz="2000" b="1" dirty="0"/>
              <a:t> </a:t>
            </a:r>
            <a:r>
              <a:rPr lang="el-GR" sz="2000" dirty="0"/>
              <a:t>εκ μέρους του ασθενή ως προς το γεγονός ότι κρίνεται για ενέργειες που πιθανόν οδήγησαν στην παρούσα κατάσταση με αποτέλεσμα να αισθάνεται ότι βρίσκεται σε αδύναμη θέση.</a:t>
            </a:r>
          </a:p>
          <a:p>
            <a:pPr lvl="1"/>
            <a:r>
              <a:rPr lang="el-GR" sz="2000" b="1" i="1" dirty="0"/>
              <a:t>Άλλα εμπόδια</a:t>
            </a:r>
            <a:r>
              <a:rPr lang="el-GR" sz="2000" b="1" dirty="0"/>
              <a:t>- </a:t>
            </a:r>
            <a:r>
              <a:rPr lang="el-GR" sz="2000" dirty="0"/>
              <a:t>αδυναμία του ασθενή μερικές φορές να εξηγήσει τα συναισθήματα του με λόγια.</a:t>
            </a:r>
          </a:p>
          <a:p>
            <a:pPr lvl="1"/>
            <a:r>
              <a:rPr lang="el-GR" sz="2000" b="1" dirty="0"/>
              <a:t>Το </a:t>
            </a:r>
            <a:r>
              <a:rPr lang="el-GR" sz="2000" b="1" i="1" dirty="0"/>
              <a:t>διανοητικό επίπεδο</a:t>
            </a:r>
            <a:r>
              <a:rPr lang="el-GR" sz="2000" b="1" dirty="0"/>
              <a:t> του δέκτη </a:t>
            </a:r>
            <a:r>
              <a:rPr lang="el-GR" sz="2000" dirty="0"/>
              <a:t>(ασθενή και του περιβάλλοντος του).</a:t>
            </a:r>
          </a:p>
          <a:p>
            <a:pPr lvl="1"/>
            <a:r>
              <a:rPr lang="el-GR" sz="2000" b="1" dirty="0"/>
              <a:t>Η </a:t>
            </a:r>
            <a:r>
              <a:rPr lang="el-GR" sz="2000" b="1" i="1" dirty="0"/>
              <a:t>μόρφωση</a:t>
            </a:r>
            <a:r>
              <a:rPr lang="el-GR" sz="2000" dirty="0"/>
              <a:t>. Όσο πιο μορφωμένος είναι ο ασθενής τόσο πιο απαιτητικός γίνεται. Δεν αποδέχεται εύκολα την οποιαδήποτε πληροφορία του δίνεται πριν την αναλύσει και πειστεί. </a:t>
            </a:r>
          </a:p>
          <a:p>
            <a:endParaRPr lang="el-GR" sz="1800" dirty="0"/>
          </a:p>
          <a:p>
            <a:endParaRPr lang="el-GR" sz="1800"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600" i="1" dirty="0" smtClean="0"/>
              <a:t>Οι παράγοντες που αποδίδονται στους επαγγελματίες υγείας </a:t>
            </a:r>
            <a:r>
              <a:rPr lang="el-GR" sz="3600" i="1" dirty="0" smtClean="0"/>
              <a:t>είναι:</a:t>
            </a:r>
            <a:endParaRPr lang="el-GR" sz="3600" dirty="0"/>
          </a:p>
        </p:txBody>
      </p:sp>
      <p:sp>
        <p:nvSpPr>
          <p:cNvPr id="3" name="2 - Θέση περιεχομένου"/>
          <p:cNvSpPr>
            <a:spLocks noGrp="1"/>
          </p:cNvSpPr>
          <p:nvPr>
            <p:ph idx="1"/>
          </p:nvPr>
        </p:nvSpPr>
        <p:spPr/>
        <p:txBody>
          <a:bodyPr>
            <a:normAutofit fontScale="92500" lnSpcReduction="20000"/>
          </a:bodyPr>
          <a:lstStyle/>
          <a:p>
            <a:pPr lvl="0"/>
            <a:r>
              <a:rPr lang="el-GR" b="1" i="1" dirty="0" smtClean="0"/>
              <a:t>Το </a:t>
            </a:r>
            <a:r>
              <a:rPr lang="el-GR" b="1" i="1" dirty="0"/>
              <a:t>περιβάλλον</a:t>
            </a:r>
            <a:r>
              <a:rPr lang="el-GR" dirty="0"/>
              <a:t>. Ο θόρυβος, ο φόρτος εργασίας, η έλλειψη χρόνου, η έλλειψη υποστήριξης ,οι συγκρούσεις στο χώρο εργασίας η αδυναμία εξασφάλισης ατομικότητας.</a:t>
            </a:r>
          </a:p>
          <a:p>
            <a:pPr lvl="0"/>
            <a:r>
              <a:rPr lang="el-GR" b="1" i="1" dirty="0"/>
              <a:t>Άγχος και φόβος</a:t>
            </a:r>
            <a:r>
              <a:rPr lang="el-GR" b="1" dirty="0"/>
              <a:t> </a:t>
            </a:r>
            <a:r>
              <a:rPr lang="el-GR" dirty="0"/>
              <a:t>που σχετίζονται με τον κίνδυνο ο ασθενής να έλθει σε «δύσκολη θέση» όταν του γίνονται δύσκολες αλλά απαραίτητες ερωτήσεις για την </a:t>
            </a:r>
            <a:r>
              <a:rPr lang="el-GR" dirty="0" smtClean="0"/>
              <a:t>πληρέστερη </a:t>
            </a:r>
            <a:r>
              <a:rPr lang="el-GR" dirty="0"/>
              <a:t>αξιολόγηση της κατάστασης του.</a:t>
            </a:r>
          </a:p>
          <a:p>
            <a:pPr lvl="0"/>
            <a:r>
              <a:rPr lang="el-GR" b="1" dirty="0"/>
              <a:t>‘</a:t>
            </a:r>
            <a:r>
              <a:rPr lang="el-GR" b="1" i="1" dirty="0"/>
              <a:t>Έλλειψη άνεσης και δεξιοτήτων</a:t>
            </a:r>
            <a:r>
              <a:rPr lang="el-GR" b="1" dirty="0"/>
              <a:t> </a:t>
            </a:r>
            <a:r>
              <a:rPr lang="el-GR" dirty="0"/>
              <a:t>να αντιμετωπίσουν δύσκολες αντιδράσεις, ερωτήσεις ή αρνητικά συναισθήματα Η σκέψη «δεν είναι καθήκον μου /εργασία μου» και «ο ασθενής πάντα διαμαρτύρεται», αποτελούν εκφράσεις που βγάζουν από τη δύσκολη θέση τον επαγγελματία υγείας σε παρόμοιες καταστάσεις μολονότι δεν είναι σωστές. </a:t>
            </a:r>
          </a:p>
          <a:p>
            <a:endParaRPr lang="el-GR"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Η Συνέντευξη</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92500"/>
          </a:bodyPr>
          <a:lstStyle/>
          <a:p>
            <a:r>
              <a:rPr lang="el-GR" dirty="0" smtClean="0"/>
              <a:t>Η </a:t>
            </a:r>
            <a:r>
              <a:rPr lang="el-GR" dirty="0"/>
              <a:t>επικοινωνία μεταξύ ασθενή και νοσηλευτή αποτελεί μια διαδικασία που ξεκινά με την πρώτη επαφή των δύο και συνεχίζεται </a:t>
            </a:r>
            <a:r>
              <a:rPr lang="el-GR" dirty="0" err="1"/>
              <a:t>καθόλη</a:t>
            </a:r>
            <a:r>
              <a:rPr lang="el-GR" dirty="0"/>
              <a:t> τη διάρκεια της θεραπευτικής διαδικασίας. </a:t>
            </a:r>
            <a:endParaRPr lang="el-GR" dirty="0" smtClean="0"/>
          </a:p>
          <a:p>
            <a:r>
              <a:rPr lang="el-GR" dirty="0" smtClean="0"/>
              <a:t>Ο </a:t>
            </a:r>
            <a:r>
              <a:rPr lang="el-GR" dirty="0"/>
              <a:t>νοσηλευτής που επιθυμεί να αναπτύξει μια σωστή σχέση με τον ασθενή πρέπει να τον κερδίσει από την πρώτη στιγμή. </a:t>
            </a:r>
            <a:endParaRPr lang="el-GR" dirty="0" smtClean="0"/>
          </a:p>
          <a:p>
            <a:r>
              <a:rPr lang="el-GR" dirty="0" smtClean="0"/>
              <a:t>Για </a:t>
            </a:r>
            <a:r>
              <a:rPr lang="el-GR" dirty="0"/>
              <a:t>να συμβεί αυτό η συνομιλία πρέπει να διεξαχθεί κάτω από συγκεκριμένες συνθήκες οι οποίες θεωρούνται κατάλληλες. </a:t>
            </a:r>
            <a:endParaRPr lang="el-GR" dirty="0" smtClean="0"/>
          </a:p>
          <a:p>
            <a:r>
              <a:rPr lang="el-GR" dirty="0" smtClean="0"/>
              <a:t>Θα </a:t>
            </a:r>
            <a:r>
              <a:rPr lang="el-GR" dirty="0"/>
              <a:t>πρέπει </a:t>
            </a:r>
            <a:r>
              <a:rPr lang="el-GR" dirty="0" smtClean="0"/>
              <a:t>να </a:t>
            </a:r>
            <a:r>
              <a:rPr lang="el-GR" dirty="0"/>
              <a:t>τονιστεί πόσο σημαντική παράμετρος είναι η ευγένεια εκ μέρους του νοσηλευτή. </a:t>
            </a:r>
          </a:p>
          <a:p>
            <a:endParaRPr lang="el-GR"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l-GR" sz="2800" dirty="0" smtClean="0"/>
              <a:t> Μια μορφή </a:t>
            </a:r>
            <a:r>
              <a:rPr lang="el-GR" sz="2800" dirty="0" smtClean="0"/>
              <a:t>σκόπιμης και στοχευμένης επικοινωνίας μεταξύ ασθενή και νοσηλευτή είναι η συνέντευξη</a:t>
            </a:r>
            <a:r>
              <a:rPr lang="el-GR" sz="2800" dirty="0" smtClean="0"/>
              <a:t>.</a:t>
            </a:r>
          </a:p>
          <a:p>
            <a:r>
              <a:rPr lang="el-GR" sz="2800" dirty="0" smtClean="0"/>
              <a:t> </a:t>
            </a:r>
            <a:r>
              <a:rPr lang="el-GR" sz="2800" dirty="0" smtClean="0"/>
              <a:t>Κύριο σκοπό έχει τη συλλογή πληροφοριών για τον ασθενή και τη κατάστασή του.  </a:t>
            </a:r>
            <a:endParaRPr lang="el-GR" sz="2800" dirty="0" smtClean="0"/>
          </a:p>
          <a:p>
            <a:r>
              <a:rPr lang="el-GR" sz="2800" dirty="0" smtClean="0"/>
              <a:t>Αποτελεί </a:t>
            </a:r>
            <a:r>
              <a:rPr lang="el-GR" sz="2800" dirty="0" smtClean="0"/>
              <a:t>ευκαιρία δημιουργίας και διατήρησης μιας θετικής σχέσης μεταξύ ασθενή και νοσηλευτή</a:t>
            </a:r>
            <a:r>
              <a:rPr lang="el-GR" sz="2800" dirty="0" smtClean="0"/>
              <a:t>.</a:t>
            </a:r>
          </a:p>
          <a:p>
            <a:r>
              <a:rPr lang="el-GR" sz="2800" dirty="0" smtClean="0"/>
              <a:t> </a:t>
            </a:r>
            <a:r>
              <a:rPr lang="el-GR" sz="2800" dirty="0" smtClean="0"/>
              <a:t>Στη διάρκεια της </a:t>
            </a:r>
            <a:r>
              <a:rPr lang="el-GR" sz="2800" dirty="0" smtClean="0"/>
              <a:t>υπάρχει </a:t>
            </a:r>
            <a:r>
              <a:rPr lang="el-GR" sz="2800" dirty="0" smtClean="0"/>
              <a:t>η δυνατότητα εκπαίδευσης και διδασκαλίας καθώς επίσης και συνεργασίας των μελών της υγειονομικής ομάδας.</a:t>
            </a:r>
          </a:p>
          <a:p>
            <a:pPr>
              <a:buNone/>
            </a:pPr>
            <a:endParaRPr lang="el-GR" sz="2800" dirty="0" smtClean="0"/>
          </a:p>
          <a:p>
            <a:endParaRPr lang="el-GR" dirty="0"/>
          </a:p>
        </p:txBody>
      </p:sp>
      <p:sp>
        <p:nvSpPr>
          <p:cNvPr id="4" name="Rectangle 3"/>
          <p:cNvSpPr/>
          <p:nvPr/>
        </p:nvSpPr>
        <p:spPr>
          <a:xfrm>
            <a:off x="467544" y="764704"/>
            <a:ext cx="8352928" cy="2862322"/>
          </a:xfrm>
          <a:prstGeom prst="rect">
            <a:avLst/>
          </a:prstGeom>
        </p:spPr>
        <p:txBody>
          <a:bodyPr wrap="square">
            <a:spAutoFit/>
          </a:bodyPr>
          <a:lstStyle/>
          <a:p>
            <a:endParaRPr lang="el-GR" dirty="0" smtClean="0"/>
          </a:p>
          <a:p>
            <a:endParaRPr lang="el-GR" dirty="0" smtClean="0"/>
          </a:p>
          <a:p>
            <a:endParaRPr lang="el-GR" dirty="0" smtClean="0"/>
          </a:p>
          <a:p>
            <a:endParaRPr lang="el-GR" dirty="0" smtClean="0"/>
          </a:p>
          <a:p>
            <a:endParaRPr lang="el-GR" dirty="0" smtClean="0"/>
          </a:p>
          <a:p>
            <a:endParaRPr lang="el-GR" dirty="0" smtClean="0"/>
          </a:p>
          <a:p>
            <a:endParaRPr lang="el-GR" dirty="0" smtClean="0"/>
          </a:p>
          <a:p>
            <a:endParaRPr lang="el-GR" dirty="0" smtClean="0"/>
          </a:p>
          <a:p>
            <a:endParaRPr lang="el-GR" dirty="0" smtClean="0"/>
          </a:p>
          <a:p>
            <a:endParaRPr lang="el-GR" dirty="0" smtClean="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Για τη συνέντευξη</a:t>
            </a:r>
            <a:endParaRPr lang="el-GR" dirty="0"/>
          </a:p>
        </p:txBody>
      </p:sp>
      <p:sp>
        <p:nvSpPr>
          <p:cNvPr id="3" name="2 - Θέση περιεχομένου"/>
          <p:cNvSpPr>
            <a:spLocks noGrp="1"/>
          </p:cNvSpPr>
          <p:nvPr>
            <p:ph idx="1"/>
          </p:nvPr>
        </p:nvSpPr>
        <p:spPr/>
        <p:txBody>
          <a:bodyPr>
            <a:normAutofit lnSpcReduction="10000"/>
          </a:bodyPr>
          <a:lstStyle/>
          <a:p>
            <a:r>
              <a:rPr lang="el-GR" dirty="0"/>
              <a:t>Απαιτείται ένα ήσυχο περιβάλλον, χωρίς εξωτερικές παρεμβάσεις, το οποίο θα βοηθήσει τον ασθενή να αισθανθεί άνετα, να διατηρήσει την αξιοπρέπεια του και να του εξασφαλισθεί επαρκής εμπιστευτικότητα</a:t>
            </a:r>
            <a:r>
              <a:rPr lang="el-GR" dirty="0" smtClean="0"/>
              <a:t>. </a:t>
            </a:r>
            <a:endParaRPr lang="el-GR" dirty="0" smtClean="0"/>
          </a:p>
          <a:p>
            <a:r>
              <a:rPr lang="el-GR" dirty="0" smtClean="0"/>
              <a:t>Απαιτείται </a:t>
            </a:r>
            <a:r>
              <a:rPr lang="el-GR" dirty="0" smtClean="0"/>
              <a:t>επάρκεια χρόνου. Κ</a:t>
            </a:r>
            <a:r>
              <a:rPr lang="el-GR" dirty="0" smtClean="0"/>
              <a:t>άθε </a:t>
            </a:r>
            <a:r>
              <a:rPr lang="el-GR" dirty="0" smtClean="0"/>
              <a:t>άνθρωπος χρειάζεται διαφορετικό χρονικό διάστημα προκειμένου να αισθανθεί άνετα και να μιλήσει  </a:t>
            </a:r>
          </a:p>
          <a:p>
            <a:r>
              <a:rPr lang="el-GR" dirty="0" smtClean="0"/>
              <a:t>Η </a:t>
            </a:r>
            <a:r>
              <a:rPr lang="el-GR" dirty="0" smtClean="0"/>
              <a:t>αναπόσπαστη συνομιλία μεταξύ ασθενή και νοσηλευτή. Όταν ο ασθενής αντιλαμβάνεται ότι ο νοσηλευτής τον παρακολουθεί με την δέουσα προσοχή καθώς εκείνος μιλάει, αισθάνεται </a:t>
            </a:r>
            <a:r>
              <a:rPr lang="el-GR" dirty="0" smtClean="0"/>
              <a:t>σημαντικός. </a:t>
            </a:r>
            <a:endParaRPr lang="el-GR" dirty="0"/>
          </a:p>
          <a:p>
            <a:endParaRPr lang="el-GR"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Η γλώσσα</a:t>
            </a:r>
            <a:endParaRPr lang="el-GR" dirty="0"/>
          </a:p>
        </p:txBody>
      </p:sp>
      <p:sp>
        <p:nvSpPr>
          <p:cNvPr id="3" name="2 - Θέση περιεχομένου"/>
          <p:cNvSpPr>
            <a:spLocks noGrp="1"/>
          </p:cNvSpPr>
          <p:nvPr>
            <p:ph idx="1"/>
          </p:nvPr>
        </p:nvSpPr>
        <p:spPr/>
        <p:txBody>
          <a:bodyPr>
            <a:normAutofit/>
          </a:bodyPr>
          <a:lstStyle/>
          <a:p>
            <a:endParaRPr lang="el-GR" dirty="0" smtClean="0"/>
          </a:p>
          <a:p>
            <a:endParaRPr lang="el-GR" dirty="0" smtClean="0"/>
          </a:p>
          <a:p>
            <a:r>
              <a:rPr lang="el-GR" sz="2800" dirty="0" smtClean="0"/>
              <a:t>Η </a:t>
            </a:r>
            <a:r>
              <a:rPr lang="el-GR" sz="2800" dirty="0"/>
              <a:t>γλώσσα της επικοινωνίας επομένως θα πρέπει να είναι ανάλογη του γνωστικού και διανοητικού επιπέδου του ασθενή, επειδή ακριβώς απαιτείται να καταλαβαίνει όλα όσα του λέγονται από τον νοσηλευτή.</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b="1" dirty="0"/>
              <a:t>Η ειλικρίνεια και η αυθεντικότητα </a:t>
            </a:r>
            <a:r>
              <a:rPr lang="el-GR" dirty="0"/>
              <a:t>θεωρούνται απαραίτητα συστατικά της αποτελεσματικής επικοινωνίας διότι δεν επιτρέπουν να μένουν κενά, υπόνοιες ή και σημεία δύσκολα στην κατανόηση εκ μέρους του ασθενή</a:t>
            </a:r>
            <a:r>
              <a:rPr lang="el-GR" dirty="0" smtClean="0"/>
              <a:t>.</a:t>
            </a:r>
          </a:p>
          <a:p>
            <a:pPr>
              <a:buNone/>
            </a:pPr>
            <a:endParaRPr lang="el-GR" dirty="0" smtClean="0"/>
          </a:p>
          <a:p>
            <a:r>
              <a:rPr lang="el-GR" dirty="0" smtClean="0"/>
              <a:t>Η</a:t>
            </a:r>
            <a:r>
              <a:rPr lang="el-GR" dirty="0" smtClean="0"/>
              <a:t> </a:t>
            </a:r>
            <a:r>
              <a:rPr lang="el-GR" dirty="0"/>
              <a:t>επικοινωνία είναι μια </a:t>
            </a:r>
            <a:r>
              <a:rPr lang="el-GR" b="1" dirty="0"/>
              <a:t>αμφίδρομη διαδικασία </a:t>
            </a:r>
            <a:r>
              <a:rPr lang="el-GR" dirty="0"/>
              <a:t>και ο νοσηλευτής έχει την ευθύνη της </a:t>
            </a:r>
            <a:r>
              <a:rPr lang="el-GR" dirty="0" smtClean="0"/>
              <a:t>καθοδήγησης</a:t>
            </a:r>
            <a:endParaRPr lang="el-GR"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
            </a:r>
            <a:br>
              <a:rPr lang="el-GR" b="1" dirty="0" smtClean="0"/>
            </a:br>
            <a:r>
              <a:rPr lang="el-GR" b="1" dirty="0" smtClean="0"/>
              <a:t>Στάδια της συνέντευξης</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a:bodyPr>
          <a:lstStyle/>
          <a:p>
            <a:r>
              <a:rPr lang="el-GR" b="1" i="1" dirty="0" smtClean="0"/>
              <a:t>Πρώτο </a:t>
            </a:r>
            <a:r>
              <a:rPr lang="el-GR" b="1" i="1" dirty="0"/>
              <a:t>στάδιο</a:t>
            </a:r>
            <a:r>
              <a:rPr lang="el-GR" b="1" dirty="0"/>
              <a:t>: </a:t>
            </a:r>
            <a:r>
              <a:rPr lang="el-GR" dirty="0"/>
              <a:t>Περιλαμβάνει την προετοιμασία και τον </a:t>
            </a:r>
            <a:r>
              <a:rPr lang="el-GR" dirty="0" smtClean="0"/>
              <a:t>σχεδιασμό: </a:t>
            </a:r>
          </a:p>
          <a:p>
            <a:r>
              <a:rPr lang="el-GR" dirty="0" smtClean="0"/>
              <a:t>Μελέτη του ιστορικού </a:t>
            </a:r>
            <a:r>
              <a:rPr lang="el-GR" dirty="0"/>
              <a:t>του </a:t>
            </a:r>
            <a:r>
              <a:rPr lang="el-GR" dirty="0" smtClean="0"/>
              <a:t>ασθενή και καταγραφή </a:t>
            </a:r>
            <a:r>
              <a:rPr lang="el-GR" dirty="0"/>
              <a:t>των αντικειμενικών σκοπών της </a:t>
            </a:r>
            <a:r>
              <a:rPr lang="el-GR" dirty="0" smtClean="0"/>
              <a:t>συνέντευξης</a:t>
            </a:r>
          </a:p>
          <a:p>
            <a:pPr>
              <a:buNone/>
            </a:pPr>
            <a:endParaRPr lang="el-GR" dirty="0" smtClean="0"/>
          </a:p>
          <a:p>
            <a:r>
              <a:rPr lang="el-GR" dirty="0" smtClean="0"/>
              <a:t> προετοιμασία του χώρου </a:t>
            </a:r>
            <a:r>
              <a:rPr lang="el-GR" dirty="0"/>
              <a:t>διεξαγωγής της. </a:t>
            </a:r>
            <a:endParaRPr lang="el-GR" dirty="0" smtClean="0"/>
          </a:p>
          <a:p>
            <a:pPr>
              <a:buNone/>
            </a:pPr>
            <a:endParaRPr lang="el-GR" dirty="0" smtClean="0"/>
          </a:p>
          <a:p>
            <a:r>
              <a:rPr lang="el-GR" dirty="0" smtClean="0"/>
              <a:t>Ενημέρωση του ασθενή </a:t>
            </a:r>
            <a:r>
              <a:rPr lang="el-GR" dirty="0"/>
              <a:t>για το χρόνο και τη διάρκεια. </a:t>
            </a:r>
          </a:p>
          <a:p>
            <a:endParaRPr lang="el-GR"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Στάδια της συνέντευξης</a:t>
            </a:r>
            <a:endParaRPr lang="el-GR" dirty="0"/>
          </a:p>
        </p:txBody>
      </p:sp>
      <p:sp>
        <p:nvSpPr>
          <p:cNvPr id="3" name="2 - Θέση περιεχομένου"/>
          <p:cNvSpPr>
            <a:spLocks noGrp="1"/>
          </p:cNvSpPr>
          <p:nvPr>
            <p:ph idx="1"/>
          </p:nvPr>
        </p:nvSpPr>
        <p:spPr/>
        <p:txBody>
          <a:bodyPr/>
          <a:lstStyle/>
          <a:p>
            <a:endParaRPr lang="el-GR" b="1" i="1" dirty="0" smtClean="0"/>
          </a:p>
          <a:p>
            <a:endParaRPr lang="el-GR" b="1" i="1" dirty="0" smtClean="0"/>
          </a:p>
          <a:p>
            <a:r>
              <a:rPr lang="el-GR" sz="2800" b="1" i="1" dirty="0" smtClean="0"/>
              <a:t>Δεύτερο </a:t>
            </a:r>
            <a:r>
              <a:rPr lang="el-GR" sz="2800" b="1" i="1" dirty="0"/>
              <a:t>στάδιο</a:t>
            </a:r>
            <a:r>
              <a:rPr lang="el-GR" sz="2800" b="1" dirty="0"/>
              <a:t>: </a:t>
            </a:r>
            <a:r>
              <a:rPr lang="el-GR" sz="2800" dirty="0"/>
              <a:t>Αποτελεί την έναρξη της συνέντευξης. Κατά το στάδιο αυτό ο νοσηλευτής οφείλει να συστηθεί και να δώσει πληροφορίες στον ασθενή σχετικά με το σκοπό και την αναμενόμενη διάρκεια της συνέντευξης.</a:t>
            </a:r>
          </a:p>
          <a:p>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Αρχές επικοινωνίας_3</a:t>
            </a:r>
            <a:endParaRPr lang="el-GR" dirty="0"/>
          </a:p>
        </p:txBody>
      </p:sp>
      <p:sp>
        <p:nvSpPr>
          <p:cNvPr id="3" name="2 - Θέση περιεχομένου"/>
          <p:cNvSpPr>
            <a:spLocks noGrp="1"/>
          </p:cNvSpPr>
          <p:nvPr>
            <p:ph idx="1"/>
          </p:nvPr>
        </p:nvSpPr>
        <p:spPr/>
        <p:txBody>
          <a:bodyPr>
            <a:normAutofit/>
          </a:bodyPr>
          <a:lstStyle/>
          <a:p>
            <a:r>
              <a:rPr lang="el-GR" sz="3200" b="1" i="1" dirty="0" smtClean="0"/>
              <a:t>Απαιτείται σωστή αποκωδικοποίηση των μηνυμάτων</a:t>
            </a:r>
            <a:r>
              <a:rPr lang="el-GR" sz="3200" i="1" dirty="0" smtClean="0"/>
              <a:t>. </a:t>
            </a:r>
            <a:r>
              <a:rPr lang="el-GR" sz="3200" dirty="0" smtClean="0"/>
              <a:t>Η αποκωδικοποίηση των μηνυμάτων βασίζεται σε ατομικούς παράγοντες και υποκειμενικές αντιλήψεις .Το γεγονός αυτό, σε συνδυασμό με τη διαδικασία της ανατροφοδότησης (</a:t>
            </a:r>
            <a:r>
              <a:rPr lang="en-US" sz="3200" dirty="0" smtClean="0"/>
              <a:t>feedback</a:t>
            </a:r>
            <a:r>
              <a:rPr lang="el-GR" sz="3200" dirty="0" smtClean="0"/>
              <a:t>) ολοκληρώνει την επικοινωνία .</a:t>
            </a:r>
            <a:endParaRPr lang="el-GR" sz="3200"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Στάδια της συνέντευξης</a:t>
            </a:r>
            <a:endParaRPr lang="el-GR" dirty="0"/>
          </a:p>
        </p:txBody>
      </p:sp>
      <p:sp>
        <p:nvSpPr>
          <p:cNvPr id="3" name="2 - Θέση περιεχομένου"/>
          <p:cNvSpPr>
            <a:spLocks noGrp="1"/>
          </p:cNvSpPr>
          <p:nvPr>
            <p:ph idx="1"/>
          </p:nvPr>
        </p:nvSpPr>
        <p:spPr/>
        <p:txBody>
          <a:bodyPr/>
          <a:lstStyle/>
          <a:p>
            <a:r>
              <a:rPr lang="el-GR" b="1" i="1" dirty="0"/>
              <a:t>Τρίτο στάδιο</a:t>
            </a:r>
            <a:r>
              <a:rPr lang="el-GR" dirty="0"/>
              <a:t>: Ουσιαστικά πρόκειται για την κυρίως συνέντευξη. Μέλημα του νοσηλευτή κατά το στάδιο αυτό αποτελεί η συλλογή στοιχείων και πληροφοριών για τον ασθενή και την κατάσταση της υγείας του. Είναι σημαντικό να αποτυπώνονται όχι μόνο οι απαντήσεις του ασθενή αλλά και τα μη λεκτικά μηνύματα που προκύπτουν από αυτή την επικοινωνία. </a:t>
            </a:r>
          </a:p>
          <a:p>
            <a:endParaRPr lang="el-GR"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Στάδια της συνέντευξης</a:t>
            </a:r>
            <a:endParaRPr lang="el-GR" dirty="0"/>
          </a:p>
        </p:txBody>
      </p:sp>
      <p:sp>
        <p:nvSpPr>
          <p:cNvPr id="3" name="2 - Θέση περιεχομένου"/>
          <p:cNvSpPr>
            <a:spLocks noGrp="1"/>
          </p:cNvSpPr>
          <p:nvPr>
            <p:ph idx="1"/>
          </p:nvPr>
        </p:nvSpPr>
        <p:spPr/>
        <p:txBody>
          <a:bodyPr/>
          <a:lstStyle/>
          <a:p>
            <a:r>
              <a:rPr lang="el-GR" b="1" i="1" dirty="0"/>
              <a:t>Τέταρτο στάδιο</a:t>
            </a:r>
            <a:r>
              <a:rPr lang="el-GR" b="1" dirty="0"/>
              <a:t>: </a:t>
            </a:r>
            <a:r>
              <a:rPr lang="el-GR" dirty="0"/>
              <a:t>Αποτελεί την ολοκλήρωση της διαδικασίας. Είναι σημαντικό να ενημερώνεται ο ασθενής ότι η συνέντευξη πλησιάζει στο τέλος της, αποφεύγοντας τη συζήτηση νέων θεμάτων. Απαιτείται μια ανακεφαλαίωση των όσων ανέφερε ο ασθενής κατά τη διάρκεια της καθώς και η ενημέρωση του, για το χρόνο πραγματοποίησης της επόμενης συνάντησης.</a:t>
            </a:r>
          </a:p>
          <a:p>
            <a:endParaRPr lang="el-GR"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Τύποι ερωτήσεων</a:t>
            </a:r>
            <a:endParaRPr lang="el-GR" dirty="0"/>
          </a:p>
        </p:txBody>
      </p:sp>
      <p:sp>
        <p:nvSpPr>
          <p:cNvPr id="3" name="2 - Θέση περιεχομένου"/>
          <p:cNvSpPr>
            <a:spLocks noGrp="1"/>
          </p:cNvSpPr>
          <p:nvPr>
            <p:ph idx="1"/>
          </p:nvPr>
        </p:nvSpPr>
        <p:spPr/>
        <p:txBody>
          <a:bodyPr>
            <a:normAutofit lnSpcReduction="10000"/>
          </a:bodyPr>
          <a:lstStyle/>
          <a:p>
            <a:r>
              <a:rPr lang="el-GR" sz="2800" dirty="0"/>
              <a:t>Κατά τη διάρκεια της συνέντευξης χρησιμοποιούνται ερωτήσεις </a:t>
            </a:r>
            <a:r>
              <a:rPr lang="el-GR" sz="2800" b="1" dirty="0"/>
              <a:t>ανοικτές</a:t>
            </a:r>
            <a:r>
              <a:rPr lang="el-GR" sz="2800" dirty="0"/>
              <a:t> και </a:t>
            </a:r>
            <a:r>
              <a:rPr lang="el-GR" sz="2800" b="1" dirty="0"/>
              <a:t>κλειστές</a:t>
            </a:r>
            <a:r>
              <a:rPr lang="el-GR" sz="2800" dirty="0"/>
              <a:t>. </a:t>
            </a:r>
            <a:endParaRPr lang="el-GR" sz="2800" dirty="0" smtClean="0"/>
          </a:p>
          <a:p>
            <a:r>
              <a:rPr lang="el-GR" sz="2800" dirty="0" smtClean="0"/>
              <a:t>Με </a:t>
            </a:r>
            <a:r>
              <a:rPr lang="el-GR" sz="2800" dirty="0"/>
              <a:t>τον όρο ανοικτή ερώτηση, εννοούνται οι ερωτήσεις εκείνες που επιτρέπουν στον συνομιλητή να εκφραστεί ελεύθερα και να δώσει περισσότερες πληροφορίες. </a:t>
            </a:r>
            <a:endParaRPr lang="el-GR" sz="2800" dirty="0" smtClean="0"/>
          </a:p>
          <a:p>
            <a:r>
              <a:rPr lang="el-GR" sz="2800" dirty="0" smtClean="0"/>
              <a:t>Οι </a:t>
            </a:r>
            <a:r>
              <a:rPr lang="el-GR" sz="2800" dirty="0"/>
              <a:t>κλειστές ερωτήσεις απαντώνται με μονολεκτικές απαντήσεις του τύπου «ναι», «όχι», ή λίγων λέξεων (ηλικία, επάγγελμα αλλεργία σε φάρμακα). </a:t>
            </a:r>
          </a:p>
          <a:p>
            <a:endParaRPr lang="el-GR"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Τύποι απαντήσεων</a:t>
            </a:r>
            <a:endParaRPr lang="el-GR" dirty="0"/>
          </a:p>
        </p:txBody>
      </p:sp>
      <p:sp>
        <p:nvSpPr>
          <p:cNvPr id="3" name="2 - Θέση περιεχομένου"/>
          <p:cNvSpPr>
            <a:spLocks noGrp="1"/>
          </p:cNvSpPr>
          <p:nvPr>
            <p:ph idx="1"/>
          </p:nvPr>
        </p:nvSpPr>
        <p:spPr/>
        <p:txBody>
          <a:bodyPr/>
          <a:lstStyle/>
          <a:p>
            <a:r>
              <a:rPr lang="el-GR" b="1" i="1" dirty="0"/>
              <a:t>Η σιωπή</a:t>
            </a:r>
            <a:r>
              <a:rPr lang="el-GR" dirty="0"/>
              <a:t>. Δίνει τη δυνατότητα στον ασθενή να ανασυνταχθεί και το χρόνο να εκφράσει τα συναισθήματα του. Η διάρκεια της δεν πρέπει να είναι μεγάλη διότι υπάρχει ο κίνδυνος να θεωρηθεί σαν μήνυμα ανίας ή και αδιαφορίας</a:t>
            </a:r>
            <a:r>
              <a:rPr lang="el-GR" dirty="0" smtClean="0"/>
              <a:t>.</a:t>
            </a:r>
            <a:endParaRPr lang="el-GR"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Τύποι απαντήσεων</a:t>
            </a:r>
            <a:endParaRPr lang="el-GR" dirty="0"/>
          </a:p>
        </p:txBody>
      </p:sp>
      <p:sp>
        <p:nvSpPr>
          <p:cNvPr id="3" name="2 - Θέση περιεχομένου"/>
          <p:cNvSpPr>
            <a:spLocks noGrp="1"/>
          </p:cNvSpPr>
          <p:nvPr>
            <p:ph idx="1"/>
          </p:nvPr>
        </p:nvSpPr>
        <p:spPr/>
        <p:txBody>
          <a:bodyPr/>
          <a:lstStyle/>
          <a:p>
            <a:endParaRPr lang="el-GR" sz="2800" b="1" i="1" dirty="0" smtClean="0"/>
          </a:p>
          <a:p>
            <a:r>
              <a:rPr lang="el-GR" sz="2800" b="1" i="1" dirty="0" smtClean="0"/>
              <a:t>Μμ-Χμ</a:t>
            </a:r>
            <a:r>
              <a:rPr lang="el-GR" sz="2800" dirty="0"/>
              <a:t>. Αποτελεί επιφώνημα το οποίο χαρακτηρίζεται κυρίως από την ένταση και την ποιότητα εκφοράς του. Έχει θετική και αρνητική σημασία. Μπορεί να υποδηλώνει ενδιαφέρον «Πείτε μου περισσότερα….» ή ακόμη να συνδέεται με αρνητική κριτική για αυτά που λέγονται.</a:t>
            </a:r>
          </a:p>
          <a:p>
            <a:endParaRPr lang="el-GR"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Τύποι απαντήσεων</a:t>
            </a:r>
            <a:endParaRPr lang="el-GR" dirty="0"/>
          </a:p>
        </p:txBody>
      </p:sp>
      <p:sp>
        <p:nvSpPr>
          <p:cNvPr id="3" name="2 - Θέση περιεχομένου"/>
          <p:cNvSpPr>
            <a:spLocks noGrp="1"/>
          </p:cNvSpPr>
          <p:nvPr>
            <p:ph idx="1"/>
          </p:nvPr>
        </p:nvSpPr>
        <p:spPr/>
        <p:txBody>
          <a:bodyPr>
            <a:normAutofit/>
          </a:bodyPr>
          <a:lstStyle/>
          <a:p>
            <a:r>
              <a:rPr lang="el-GR" b="1" i="1" dirty="0"/>
              <a:t>Επανάληψη</a:t>
            </a:r>
            <a:r>
              <a:rPr lang="el-GR" dirty="0"/>
              <a:t>. Είναι μια μορφή απάντησης κατά την οποία επαναλαμβάνονται συνήθως οι τελευταίες λέξεις του ασθενή και έχει σαν στόχο να τον βοηθήσει να συνεχίσει επικεντρωμένα πάνω στο θέμα που περιγράφει. Ασθενής: «Δεν θυμάμαι καλά και δεν είμαι σίγουρος αν παίρνω τα χάπια μου στην ώρα τους…» Νοσηλευτής: «Δεν είστε σίγουρος ότι παίρνετε τα χάπια σας στην ώρα τους…» </a:t>
            </a:r>
          </a:p>
          <a:p>
            <a:endParaRPr lang="el-GR"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Τύποι απαντήσεων</a:t>
            </a:r>
            <a:endParaRPr lang="el-GR" dirty="0"/>
          </a:p>
        </p:txBody>
      </p:sp>
      <p:sp>
        <p:nvSpPr>
          <p:cNvPr id="3" name="2 - Θέση περιεχομένου"/>
          <p:cNvSpPr>
            <a:spLocks noGrp="1"/>
          </p:cNvSpPr>
          <p:nvPr>
            <p:ph idx="1"/>
          </p:nvPr>
        </p:nvSpPr>
        <p:spPr/>
        <p:txBody>
          <a:bodyPr/>
          <a:lstStyle/>
          <a:p>
            <a:r>
              <a:rPr lang="el-GR" sz="2800" b="1" i="1" dirty="0"/>
              <a:t>Εστίαση - Επικέντρωση</a:t>
            </a:r>
            <a:r>
              <a:rPr lang="el-GR" sz="2800" dirty="0"/>
              <a:t>: Χρησιμοποιείται όταν ο ασθενής πλατειάζει και ξεφεύγει από το θέμα το οποίο συζητείται. Ο ρόλος του νοσηλευτή είναι με τη μορφή αυτή της απάντησης να επαναφέρει τη συζήτηση στο θέμα. Νοσηλευτής: «Είπατε λοιπόν ότι το πρόβλημα που σας οδήγησε στο Νοσοκομείο είναι….»</a:t>
            </a:r>
          </a:p>
          <a:p>
            <a:endParaRPr lang="el-GR"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Τύποι απαντήσεων</a:t>
            </a:r>
            <a:endParaRPr lang="el-GR" dirty="0"/>
          </a:p>
        </p:txBody>
      </p:sp>
      <p:sp>
        <p:nvSpPr>
          <p:cNvPr id="3" name="2 - Θέση περιεχομένου"/>
          <p:cNvSpPr>
            <a:spLocks noGrp="1"/>
          </p:cNvSpPr>
          <p:nvPr>
            <p:ph idx="1"/>
          </p:nvPr>
        </p:nvSpPr>
        <p:spPr/>
        <p:txBody>
          <a:bodyPr/>
          <a:lstStyle/>
          <a:p>
            <a:endParaRPr lang="el-GR" sz="2800" b="1" i="1" dirty="0" smtClean="0"/>
          </a:p>
          <a:p>
            <a:r>
              <a:rPr lang="el-GR" sz="2800" b="1" i="1" dirty="0" smtClean="0"/>
              <a:t>  Διευκρίνιση</a:t>
            </a:r>
            <a:r>
              <a:rPr lang="el-GR" sz="2800" b="1" dirty="0"/>
              <a:t>: </a:t>
            </a:r>
            <a:r>
              <a:rPr lang="el-GR" sz="2800" dirty="0"/>
              <a:t>Αποτελεί μια μορφή απάντησης που χρησιμοποιείται  όταν υπάρχει κίνδυνος παρανοήσεων και χρησιμοποιούνται λέξεις που δεν έχουν το ίδιο νόημα για όλους τους ανθρώπους. Νοσηλευτής: «Είπατε ότι δεν καπνίζετε πολύ. Πόσα τσιγάρα συνήθως καπνίζετε την ημέρα;»</a:t>
            </a:r>
          </a:p>
          <a:p>
            <a:endParaRPr lang="el-GR"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Τύποι απαντήσεων</a:t>
            </a:r>
            <a:endParaRPr lang="el-GR" dirty="0"/>
          </a:p>
        </p:txBody>
      </p:sp>
      <p:sp>
        <p:nvSpPr>
          <p:cNvPr id="3" name="2 - Θέση περιεχομένου"/>
          <p:cNvSpPr>
            <a:spLocks noGrp="1"/>
          </p:cNvSpPr>
          <p:nvPr>
            <p:ph idx="1"/>
          </p:nvPr>
        </p:nvSpPr>
        <p:spPr/>
        <p:txBody>
          <a:bodyPr/>
          <a:lstStyle/>
          <a:p>
            <a:endParaRPr lang="el-GR" b="1" i="1" dirty="0" smtClean="0"/>
          </a:p>
          <a:p>
            <a:r>
              <a:rPr lang="el-GR" sz="2800" b="1" i="1" dirty="0" smtClean="0"/>
              <a:t>Ανακεφαλαίωση</a:t>
            </a:r>
            <a:r>
              <a:rPr lang="el-GR" sz="2800" b="1" dirty="0"/>
              <a:t>: </a:t>
            </a:r>
            <a:r>
              <a:rPr lang="el-GR" sz="2800" dirty="0"/>
              <a:t>Είναι μια χρήσιμη μορφή απάντησης κατά την οποία συνοψίζονται τα κύρια σημεία της συζήτησης. Πολλές φορές με την απάντηση αυτού του τύπου, προλαμβάνονται παρανοήσεις ή αναφέρονται και επιπλέον διευκρινιστικές πληροφορίες από την πλευρά του ασθενή.</a:t>
            </a:r>
          </a:p>
          <a:p>
            <a:endParaRPr lang="el-GR"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Τύποι απαντήσεων</a:t>
            </a:r>
            <a:endParaRPr lang="el-GR" dirty="0"/>
          </a:p>
        </p:txBody>
      </p:sp>
      <p:sp>
        <p:nvSpPr>
          <p:cNvPr id="3" name="2 - Θέση περιεχομένου"/>
          <p:cNvSpPr>
            <a:spLocks noGrp="1"/>
          </p:cNvSpPr>
          <p:nvPr>
            <p:ph idx="1"/>
          </p:nvPr>
        </p:nvSpPr>
        <p:spPr/>
        <p:txBody>
          <a:bodyPr>
            <a:normAutofit/>
          </a:bodyPr>
          <a:lstStyle/>
          <a:p>
            <a:r>
              <a:rPr lang="el-GR" b="1" i="1" dirty="0"/>
              <a:t>Αντιμετώπιση</a:t>
            </a:r>
            <a:r>
              <a:rPr lang="el-GR" b="1" dirty="0"/>
              <a:t>: </a:t>
            </a:r>
            <a:r>
              <a:rPr lang="el-GR" dirty="0"/>
              <a:t>Πολλές φορές τα λεγόμενα του ασθενή δεν συμβαδίζουν με τα μη λεκτικά μηνύματα. Κατά την αντιμετώπιση ο νοσηλευτής απαντά με τέτοιο τρόπο που δηλώνει στον ασθενή την αντίφαση των μηνυμάτων του (λεκτικών μη λεκτικών)</a:t>
            </a:r>
          </a:p>
          <a:p>
            <a:pPr>
              <a:buNone/>
            </a:pPr>
            <a:r>
              <a:rPr lang="el-GR" dirty="0" smtClean="0"/>
              <a:t>       Νοσηλευτής</a:t>
            </a:r>
            <a:r>
              <a:rPr lang="el-GR" dirty="0"/>
              <a:t>: «Μου είπατε πως δεν ανησυχείτε για την επέμβαση που θα κάνετε, αλλά βλέπω μια έντονη νευρικότητα να σας διακατέχει….»</a:t>
            </a:r>
          </a:p>
          <a:p>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Αρχές επικοινωνίας_4</a:t>
            </a:r>
            <a:endParaRPr lang="el-GR" dirty="0"/>
          </a:p>
        </p:txBody>
      </p:sp>
      <p:sp>
        <p:nvSpPr>
          <p:cNvPr id="3" name="2 - Θέση περιεχομένου"/>
          <p:cNvSpPr>
            <a:spLocks noGrp="1"/>
          </p:cNvSpPr>
          <p:nvPr>
            <p:ph idx="1"/>
          </p:nvPr>
        </p:nvSpPr>
        <p:spPr/>
        <p:txBody>
          <a:bodyPr>
            <a:normAutofit/>
          </a:bodyPr>
          <a:lstStyle/>
          <a:p>
            <a:r>
              <a:rPr lang="el-GR" sz="3200" b="1" i="1" dirty="0" smtClean="0"/>
              <a:t>Χρήση με μέτρο τεχνικών όρων και ιατρονοσηλευτικής ορολογίας</a:t>
            </a:r>
            <a:r>
              <a:rPr lang="el-GR" sz="3200" i="1" dirty="0" smtClean="0"/>
              <a:t>. </a:t>
            </a:r>
            <a:r>
              <a:rPr lang="el-GR" sz="3200" dirty="0" smtClean="0"/>
              <a:t>Ιδιαίτερη προσοχή πρέπει να δίνεται από τους επαγγελματίες υγείας όταν χρησιμοποιούν  τεχνικούς όρους και ιατρική ορολογία κατά την επαφή τους με τον ασθενή</a:t>
            </a:r>
            <a:r>
              <a:rPr lang="en-US" sz="3200" dirty="0" smtClean="0"/>
              <a:t>.</a:t>
            </a:r>
            <a:r>
              <a:rPr lang="el-GR" sz="3200" dirty="0" smtClean="0"/>
              <a:t> </a:t>
            </a:r>
          </a:p>
          <a:p>
            <a:endParaRPr lang="el-GR"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Φραγμοί επικοινωνίας</a:t>
            </a:r>
            <a:endParaRPr lang="el-GR" dirty="0"/>
          </a:p>
        </p:txBody>
      </p:sp>
      <p:sp>
        <p:nvSpPr>
          <p:cNvPr id="3" name="2 - Θέση περιεχομένου"/>
          <p:cNvSpPr>
            <a:spLocks noGrp="1"/>
          </p:cNvSpPr>
          <p:nvPr>
            <p:ph idx="1"/>
          </p:nvPr>
        </p:nvSpPr>
        <p:spPr/>
        <p:txBody>
          <a:bodyPr>
            <a:normAutofit fontScale="92500"/>
          </a:bodyPr>
          <a:lstStyle/>
          <a:p>
            <a:r>
              <a:rPr lang="el-GR" b="1" i="1" dirty="0" smtClean="0"/>
              <a:t>Η </a:t>
            </a:r>
            <a:r>
              <a:rPr lang="el-GR" b="1" i="1" dirty="0"/>
              <a:t>αλλαγή θέματος συζήτησης</a:t>
            </a:r>
            <a:r>
              <a:rPr lang="el-GR" dirty="0"/>
              <a:t>. Κατά τη διάρκεια της συζήτησης, ο νοσηλευτής, είτε αλλάζει άμεσα το θέμα συζήτησης ή εστιάζει σε ασήμαντο σχόλιο που έκανε ο ασθενής.  Παράδειγμα:</a:t>
            </a:r>
          </a:p>
          <a:p>
            <a:pPr>
              <a:buNone/>
            </a:pPr>
            <a:r>
              <a:rPr lang="el-GR" dirty="0"/>
              <a:t>Νοσηλευτής: «Καλημέρα κύριε Χ. πως είστε σήμερα;»</a:t>
            </a:r>
          </a:p>
          <a:p>
            <a:pPr>
              <a:buNone/>
            </a:pPr>
            <a:r>
              <a:rPr lang="el-GR" dirty="0"/>
              <a:t>Ασθενής: «Δεν είμαι καλά. Δεν κοιμήθηκα όλο το βράδυ…»</a:t>
            </a:r>
          </a:p>
          <a:p>
            <a:pPr>
              <a:buNone/>
            </a:pPr>
            <a:r>
              <a:rPr lang="el-GR" dirty="0"/>
              <a:t>Νοσηλευτής (άμεση αλλαγή θέματος): «Σας έφερα τα φάρμακά σας. Θα σας βοηθήσω να τα πάρετε…» ή</a:t>
            </a:r>
          </a:p>
          <a:p>
            <a:pPr>
              <a:buNone/>
            </a:pPr>
            <a:r>
              <a:rPr lang="el-GR" dirty="0"/>
              <a:t>Νοσηλευτής (</a:t>
            </a:r>
            <a:r>
              <a:rPr lang="el-GR" dirty="0" err="1"/>
              <a:t>εστιασμός</a:t>
            </a:r>
            <a:r>
              <a:rPr lang="el-GR" dirty="0"/>
              <a:t> σε ασήμαντο σχόλιο): «Η αλήθεια είναι ότι βράδυ υπάρχει αρκετός θόρυβος στο τμήμα…»</a:t>
            </a:r>
          </a:p>
          <a:p>
            <a:endParaRPr lang="el-GR"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Φραγμοί επικοινωνίας</a:t>
            </a:r>
            <a:endParaRPr lang="el-GR" dirty="0"/>
          </a:p>
        </p:txBody>
      </p:sp>
      <p:sp>
        <p:nvSpPr>
          <p:cNvPr id="3" name="2 - Θέση περιεχομένου"/>
          <p:cNvSpPr>
            <a:spLocks noGrp="1"/>
          </p:cNvSpPr>
          <p:nvPr>
            <p:ph idx="1"/>
          </p:nvPr>
        </p:nvSpPr>
        <p:spPr/>
        <p:txBody>
          <a:bodyPr>
            <a:normAutofit/>
          </a:bodyPr>
          <a:lstStyle/>
          <a:p>
            <a:r>
              <a:rPr lang="el-GR" b="1" i="1" dirty="0"/>
              <a:t>Ακατάλληλη ή λανθασμένη ενθάρρυνση</a:t>
            </a:r>
            <a:r>
              <a:rPr lang="el-GR" dirty="0"/>
              <a:t>. Πολλές φορές ο νοσηλευτής βιάζεται να ενθαρρύνει τον ασθενή, πριν ακόμη ολοκληρωθεί η συζήτηση ή η έκφραση των ιδιαίτερων ανησυχιών που αυτός έχει.</a:t>
            </a:r>
          </a:p>
          <a:p>
            <a:pPr>
              <a:buNone/>
            </a:pPr>
            <a:r>
              <a:rPr lang="el-GR" dirty="0"/>
              <a:t>Νοσηλευτής: «Καλημέρα κύριε Χ. πως είστε σήμερα;»</a:t>
            </a:r>
          </a:p>
          <a:p>
            <a:pPr>
              <a:buNone/>
            </a:pPr>
            <a:r>
              <a:rPr lang="el-GR" dirty="0"/>
              <a:t>Ασθενής: «Καλά. Μόνο που ανησυχώ για την επέμβαση που θα κάνω αύριο.…»</a:t>
            </a:r>
          </a:p>
          <a:p>
            <a:pPr>
              <a:buNone/>
            </a:pPr>
            <a:r>
              <a:rPr lang="el-GR" dirty="0"/>
              <a:t>Νοσηλευτής : «Μην ανησυχείτε όλα θα πάνε καλά…» </a:t>
            </a:r>
          </a:p>
          <a:p>
            <a:endParaRPr lang="el-GR"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Φραγμοί επικοινωνίας</a:t>
            </a:r>
            <a:endParaRPr lang="el-GR" dirty="0"/>
          </a:p>
        </p:txBody>
      </p:sp>
      <p:sp>
        <p:nvSpPr>
          <p:cNvPr id="3" name="2 - Θέση περιεχομένου"/>
          <p:cNvSpPr>
            <a:spLocks noGrp="1"/>
          </p:cNvSpPr>
          <p:nvPr>
            <p:ph idx="1"/>
          </p:nvPr>
        </p:nvSpPr>
        <p:spPr>
          <a:xfrm>
            <a:off x="457200" y="1700808"/>
            <a:ext cx="8229600" cy="4623792"/>
          </a:xfrm>
        </p:spPr>
        <p:txBody>
          <a:bodyPr>
            <a:normAutofit lnSpcReduction="10000"/>
          </a:bodyPr>
          <a:lstStyle/>
          <a:p>
            <a:r>
              <a:rPr lang="el-GR" b="1" i="1" dirty="0"/>
              <a:t>Διατύπωση της γνώμης του νοσηλευτή για τον ασθενή και την κατάσταση του</a:t>
            </a:r>
            <a:r>
              <a:rPr lang="el-GR" b="1" dirty="0"/>
              <a:t>. </a:t>
            </a:r>
            <a:r>
              <a:rPr lang="el-GR" dirty="0"/>
              <a:t>Συμβαίνει ο νοσηλευτής να διατυπώνει τη δική του γνώμη και αντίληψη για τον ασθενή και την κατάστασή του χωρίς να του έχει ζητηθεί κάτι τέτοιο και επιπλέον έχει ένα ύφος επικριτικό, το οποίο τελικά μειώνει τον ασθενή </a:t>
            </a:r>
          </a:p>
          <a:p>
            <a:pPr>
              <a:buNone/>
            </a:pPr>
            <a:r>
              <a:rPr lang="el-GR" dirty="0"/>
              <a:t>Νοσηλευτής: «Καλημέρα κύριε Χ. πως είστε σήμερα;»</a:t>
            </a:r>
          </a:p>
          <a:p>
            <a:pPr>
              <a:buNone/>
            </a:pPr>
            <a:r>
              <a:rPr lang="el-GR" dirty="0"/>
              <a:t>Ασθενής: «Δεν είμαι καλά. Δεν κοιμήθηκα όλο το βράδυ…»</a:t>
            </a:r>
          </a:p>
          <a:p>
            <a:pPr>
              <a:buNone/>
            </a:pPr>
            <a:r>
              <a:rPr lang="el-GR" dirty="0"/>
              <a:t>Νοσηλευτής: «Νομίζω ότι δεν κοιμηθήκατε επειδή δεν δεχτήκατε να πάρετε το ηρεμιστικό που σας σύστησε ο γιατρός σας. …δεν είναι σωστό να αντιδράτε έτσι….» </a:t>
            </a:r>
          </a:p>
          <a:p>
            <a:endParaRPr lang="el-GR"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Φραγμοί επικοινωνίας</a:t>
            </a:r>
            <a:endParaRPr lang="el-GR" dirty="0"/>
          </a:p>
        </p:txBody>
      </p:sp>
      <p:sp>
        <p:nvSpPr>
          <p:cNvPr id="3" name="2 - Θέση περιεχομένου"/>
          <p:cNvSpPr>
            <a:spLocks noGrp="1"/>
          </p:cNvSpPr>
          <p:nvPr>
            <p:ph idx="1"/>
          </p:nvPr>
        </p:nvSpPr>
        <p:spPr/>
        <p:txBody>
          <a:bodyPr>
            <a:normAutofit fontScale="92500" lnSpcReduction="10000"/>
          </a:bodyPr>
          <a:lstStyle/>
          <a:p>
            <a:r>
              <a:rPr lang="el-GR" b="1" i="1" dirty="0"/>
              <a:t>Ακατάλληλη χρήση ιατρονοσηλευτικής ορολογίας</a:t>
            </a:r>
            <a:r>
              <a:rPr lang="el-GR" dirty="0"/>
              <a:t>. Στη συνομιλία ο νοσηλευτής διατυπώνει ιατρικού όρους και θεραπευτικές μεθόδους που ο ασθενής δεν γνωρίζει ή και δεν επιθυμεί να ακούσει τη συγκεκριμένη στιγμή.</a:t>
            </a:r>
          </a:p>
          <a:p>
            <a:pPr>
              <a:buNone/>
            </a:pPr>
            <a:r>
              <a:rPr lang="el-GR" dirty="0"/>
              <a:t>Νοσηλευτής: «Καλημέρα κύριε Χ. πως είστε σήμερα;»</a:t>
            </a:r>
          </a:p>
          <a:p>
            <a:pPr>
              <a:buNone/>
            </a:pPr>
            <a:r>
              <a:rPr lang="el-GR" dirty="0"/>
              <a:t>Ασθενής: «Ανησυχώ για τα αποτελέσματα των χθεσινών μου εξετάσεων…»</a:t>
            </a:r>
          </a:p>
          <a:p>
            <a:pPr>
              <a:buNone/>
            </a:pPr>
            <a:r>
              <a:rPr lang="el-GR" dirty="0"/>
              <a:t>Νοσηλευτής: «Τα αποτελέσματα των συγκεκριμένων εξετάσεων δεν θα μας δώσουν σαφή εικόνα της κατάστασης σας, δεδομένου ότι εμφανίζονται σε υψηλό ποσοστό ψευδώς θετικά αποτελέσματα….»</a:t>
            </a:r>
          </a:p>
          <a:p>
            <a:pPr>
              <a:buNone/>
            </a:pPr>
            <a:r>
              <a:rPr lang="el-GR" dirty="0"/>
              <a:t>Ασθενής: «……………»</a:t>
            </a:r>
          </a:p>
          <a:p>
            <a:endParaRPr lang="el-GR"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Είναι ιδιαίτερα σημαντική η αποφυγή των παρακάτω:</a:t>
            </a:r>
            <a:endParaRPr lang="el-GR" dirty="0"/>
          </a:p>
        </p:txBody>
      </p:sp>
      <p:sp>
        <p:nvSpPr>
          <p:cNvPr id="3" name="2 - Θέση περιεχομένου"/>
          <p:cNvSpPr>
            <a:spLocks noGrp="1"/>
          </p:cNvSpPr>
          <p:nvPr>
            <p:ph idx="1"/>
          </p:nvPr>
        </p:nvSpPr>
        <p:spPr/>
        <p:txBody>
          <a:bodyPr>
            <a:normAutofit/>
          </a:bodyPr>
          <a:lstStyle/>
          <a:p>
            <a:pPr lvl="0"/>
            <a:r>
              <a:rPr lang="el-GR" dirty="0" smtClean="0"/>
              <a:t>Η </a:t>
            </a:r>
            <a:r>
              <a:rPr lang="el-GR" b="1" dirty="0"/>
              <a:t>Κριτική</a:t>
            </a:r>
            <a:r>
              <a:rPr lang="el-GR" dirty="0"/>
              <a:t> «Εσείς ευθύνεστε που με την απαράδεκτη συμπεριφορά σας οδηγήσατε την κατάσταση σε αυτό το σημείο….»</a:t>
            </a:r>
          </a:p>
          <a:p>
            <a:pPr lvl="0"/>
            <a:r>
              <a:rPr lang="el-GR" b="1" dirty="0"/>
              <a:t>Οι Χαρακτηρισμοί </a:t>
            </a:r>
            <a:r>
              <a:rPr lang="el-GR" dirty="0"/>
              <a:t>«Είστε πολύ αγχώδης και με τον τρόπο σας δυσκολεύετε την κατάσταση της υγείας σας»</a:t>
            </a:r>
          </a:p>
          <a:p>
            <a:pPr lvl="0"/>
            <a:r>
              <a:rPr lang="el-GR" b="1" dirty="0"/>
              <a:t>Η Διάγνωση </a:t>
            </a:r>
            <a:r>
              <a:rPr lang="el-GR" dirty="0"/>
              <a:t>«Από όσα μου είπατε καταλαβαίνω πως ανησυχείτε για θέματα που δεν σχετίζονται με την υγεία σας αλλά μάλλον με το οικογενειακό σας περιβάλλον……</a:t>
            </a:r>
          </a:p>
          <a:p>
            <a:endParaRPr lang="el-GR"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Είναι ιδιαίτερα σημαντική η αποφυγή των παρακάτω:</a:t>
            </a:r>
            <a:endParaRPr lang="el-GR" dirty="0"/>
          </a:p>
        </p:txBody>
      </p:sp>
      <p:sp>
        <p:nvSpPr>
          <p:cNvPr id="3" name="2 - Θέση περιεχομένου"/>
          <p:cNvSpPr>
            <a:spLocks noGrp="1"/>
          </p:cNvSpPr>
          <p:nvPr>
            <p:ph idx="1"/>
          </p:nvPr>
        </p:nvSpPr>
        <p:spPr/>
        <p:txBody>
          <a:bodyPr/>
          <a:lstStyle/>
          <a:p>
            <a:pPr lvl="0"/>
            <a:r>
              <a:rPr lang="el-GR" b="1" dirty="0"/>
              <a:t>Ο έπαινος </a:t>
            </a:r>
            <a:r>
              <a:rPr lang="el-GR" dirty="0"/>
              <a:t>«Συγχαρητήρια κύριε Χ. Είστε πολύ καλός ασθενής, ο καλύτερος ασθενής μας….»</a:t>
            </a:r>
          </a:p>
          <a:p>
            <a:pPr lvl="0"/>
            <a:r>
              <a:rPr lang="el-GR" b="1" dirty="0"/>
              <a:t>Η προσταγή </a:t>
            </a:r>
            <a:r>
              <a:rPr lang="el-GR" dirty="0"/>
              <a:t>«Πάρτε τα φάρμακά σας τώρα!....»</a:t>
            </a:r>
          </a:p>
          <a:p>
            <a:pPr lvl="0"/>
            <a:r>
              <a:rPr lang="el-GR" b="1" dirty="0"/>
              <a:t>Η απειλή  </a:t>
            </a:r>
            <a:r>
              <a:rPr lang="el-GR" dirty="0"/>
              <a:t>«Αν δεν συμμορφωθείτε με το πρόγραμμα του νοσοκομείου, μάλλον θα έχετε πρόβλημα….»</a:t>
            </a:r>
          </a:p>
          <a:p>
            <a:endParaRPr lang="el-GR"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Είναι ιδιαίτερα σημαντική η αποφυγή των παρακάτω:</a:t>
            </a:r>
            <a:endParaRPr lang="el-GR" dirty="0"/>
          </a:p>
        </p:txBody>
      </p:sp>
      <p:sp>
        <p:nvSpPr>
          <p:cNvPr id="3" name="2 - Θέση περιεχομένου"/>
          <p:cNvSpPr>
            <a:spLocks noGrp="1"/>
          </p:cNvSpPr>
          <p:nvPr>
            <p:ph idx="1"/>
          </p:nvPr>
        </p:nvSpPr>
        <p:spPr/>
        <p:txBody>
          <a:bodyPr>
            <a:normAutofit lnSpcReduction="10000"/>
          </a:bodyPr>
          <a:lstStyle/>
          <a:p>
            <a:pPr lvl="0"/>
            <a:r>
              <a:rPr lang="el-GR" b="1" dirty="0"/>
              <a:t>Το κήρυγμα  </a:t>
            </a:r>
            <a:r>
              <a:rPr lang="el-GR" dirty="0"/>
              <a:t>«Βλέπετε κύριε Χ., όταν δεν ακολουθούμε τους βασικούς κανόνες πρόληψης των ασθενειών πολλά κακά μπορεί να συμβούν. Είπατε ότι καπνίζατε πολύ…»</a:t>
            </a:r>
          </a:p>
          <a:p>
            <a:pPr lvl="0"/>
            <a:r>
              <a:rPr lang="el-GR" b="1" dirty="0"/>
              <a:t>Οι Συμβουλές  </a:t>
            </a:r>
            <a:r>
              <a:rPr lang="el-GR" dirty="0"/>
              <a:t>«Λοιπόν κύριε αν ήμουν στη θέση σας δεν θα επέτρεπα σε κανέναν να παρεμβαίνει στη ζωή μου και θα έπαιρνα την κατάσταση στα χέρια μου…………»</a:t>
            </a:r>
          </a:p>
          <a:p>
            <a:pPr lvl="0"/>
            <a:r>
              <a:rPr lang="el-GR" b="1" dirty="0"/>
              <a:t>Υπερβολικές ερωτήσεις</a:t>
            </a:r>
            <a:r>
              <a:rPr lang="el-GR" dirty="0"/>
              <a:t>. «Ναι; Αλήθεια; τι έγινε μετά; πως αντέδρασαν οι συγγενείς σας; Το γεγονός σας αγχώνει πολύ; τι σκέπτεστε να κάνετε τώρα;…»</a:t>
            </a:r>
          </a:p>
          <a:p>
            <a:endParaRPr lang="el-GR"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r>
              <a:rPr lang="el-GR" dirty="0"/>
              <a:t>Τέλος είναι σημαντικό να τονιστεί ότι η ευγένεια του νοσηλευτή προς τον ασθενή, η διάθεση του να εξηγεί με απλό και κατανοητό τρόπο κάθε νοσηλευτική παρέμβαση ενθαρρύνοντας τον συγχρόνως να κάνει ερωτήσεις, αποτελούν στοιχεία που δηλώνουν ζεστασιά, εγκαρδιότητα και ενδιαφέρον για τη φροντίδα των ασθενών.  </a:t>
            </a:r>
          </a:p>
          <a:p>
            <a:endParaRPr lang="el-GR"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Η επικοινωνία σε ειδικές περιπτώσεις </a:t>
            </a:r>
            <a:r>
              <a:rPr lang="el-GR" dirty="0" smtClean="0"/>
              <a:t/>
            </a:r>
            <a:br>
              <a:rPr lang="el-GR" dirty="0" smtClean="0"/>
            </a:br>
            <a:endParaRPr lang="el-GR" dirty="0"/>
          </a:p>
        </p:txBody>
      </p:sp>
      <p:sp>
        <p:nvSpPr>
          <p:cNvPr id="3" name="2 - Θέση περιεχομένου"/>
          <p:cNvSpPr>
            <a:spLocks noGrp="1"/>
          </p:cNvSpPr>
          <p:nvPr>
            <p:ph idx="1"/>
          </p:nvPr>
        </p:nvSpPr>
        <p:spPr>
          <a:xfrm>
            <a:off x="457200" y="1268760"/>
            <a:ext cx="8229600" cy="5055840"/>
          </a:xfrm>
        </p:spPr>
        <p:txBody>
          <a:bodyPr>
            <a:normAutofit/>
          </a:bodyPr>
          <a:lstStyle/>
          <a:p>
            <a:pPr>
              <a:buNone/>
            </a:pPr>
            <a:r>
              <a:rPr lang="el-GR" dirty="0" smtClean="0"/>
              <a:t>Όταν </a:t>
            </a:r>
            <a:r>
              <a:rPr lang="el-GR" dirty="0"/>
              <a:t>νοσηλεύονται ασθενείς με προβλήματα </a:t>
            </a:r>
            <a:r>
              <a:rPr lang="el-GR" i="1" dirty="0"/>
              <a:t>όρασης</a:t>
            </a:r>
            <a:r>
              <a:rPr lang="el-GR" dirty="0"/>
              <a:t> είναι σημαντικό ο νοσηλευτής να πραγματοποιεί </a:t>
            </a:r>
            <a:r>
              <a:rPr lang="el-GR" dirty="0" smtClean="0"/>
              <a:t>κάποιες </a:t>
            </a:r>
            <a:r>
              <a:rPr lang="el-GR" dirty="0"/>
              <a:t>συγκεκριμένες ενέργειες όπως: </a:t>
            </a:r>
            <a:endParaRPr lang="el-GR" dirty="0" smtClean="0"/>
          </a:p>
          <a:p>
            <a:r>
              <a:rPr lang="el-GR" dirty="0" smtClean="0"/>
              <a:t>Πλησιάζοντας </a:t>
            </a:r>
            <a:r>
              <a:rPr lang="el-GR" dirty="0"/>
              <a:t>τον ασθενή θα πρέπει να δηλώνει την παρουσία του, λέγοντας το όνομά και την ιδιότητα του, χωρίς να αλλοιώνει τον τόνο και την ένταση της φωνής του. </a:t>
            </a:r>
            <a:endParaRPr lang="el-GR" dirty="0" smtClean="0"/>
          </a:p>
          <a:p>
            <a:r>
              <a:rPr lang="el-GR" dirty="0" smtClean="0"/>
              <a:t>Σε </a:t>
            </a:r>
            <a:r>
              <a:rPr lang="el-GR" dirty="0"/>
              <a:t>περίπτωση που πρόκειται να κάνει οποιαδήποτε νοσηλευτική παρέμβαση ενημερώνει διεξοδικά τον ασθενή για το τι πρόκειται να γίνει και συνεχίζει να του εξηγεί καθόλη τη διάρκεια της νοσηλευτικής πράξης. </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Ασθενείς με προβλήματα ακοής</a:t>
            </a:r>
            <a:endParaRPr lang="el-GR" dirty="0"/>
          </a:p>
        </p:txBody>
      </p:sp>
      <p:sp>
        <p:nvSpPr>
          <p:cNvPr id="3" name="2 - Θέση περιεχομένου"/>
          <p:cNvSpPr>
            <a:spLocks noGrp="1"/>
          </p:cNvSpPr>
          <p:nvPr>
            <p:ph idx="1"/>
          </p:nvPr>
        </p:nvSpPr>
        <p:spPr/>
        <p:txBody>
          <a:bodyPr>
            <a:normAutofit/>
          </a:bodyPr>
          <a:lstStyle/>
          <a:p>
            <a:r>
              <a:rPr lang="el-GR" dirty="0" smtClean="0"/>
              <a:t>Είναι </a:t>
            </a:r>
            <a:r>
              <a:rPr lang="el-GR" dirty="0"/>
              <a:t>σημαντικό να γνωστοποιεί ο νοσηλευτής την παρουσία του μιλώντας κατά πρόσωπο στον ασθενή με αργή ομιλία, έτσι ώστε ο ασθενής να μπορεί να «διαβάζει» τα χείλη. Δεν χρειάζεται σε ανάλογες περιπτώσεις να φωνάζει κανείς δυνατά. Βοηθητικά μπορούν να χρησιμοποιηθούν η νοηματική γλώσσα αλλά και η χρήση του γραπτού λόγου. </a:t>
            </a:r>
          </a:p>
          <a:p>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Αρχές επικοινωνίας_5</a:t>
            </a:r>
            <a:endParaRPr lang="el-GR" dirty="0"/>
          </a:p>
        </p:txBody>
      </p:sp>
      <p:sp>
        <p:nvSpPr>
          <p:cNvPr id="3" name="2 - Θέση περιεχομένου"/>
          <p:cNvSpPr>
            <a:spLocks noGrp="1"/>
          </p:cNvSpPr>
          <p:nvPr>
            <p:ph idx="1"/>
          </p:nvPr>
        </p:nvSpPr>
        <p:spPr/>
        <p:txBody>
          <a:bodyPr>
            <a:normAutofit/>
          </a:bodyPr>
          <a:lstStyle/>
          <a:p>
            <a:r>
              <a:rPr lang="el-GR" sz="3200" b="1" i="1" dirty="0" smtClean="0"/>
              <a:t>Η ενεργητική ακρόαση είναι σημαντική παράμετρος στην επικοινωνία</a:t>
            </a:r>
            <a:r>
              <a:rPr lang="el-GR" sz="3200" dirty="0" smtClean="0"/>
              <a:t>. Αποτελεί  υπεύθυνη νοσηλευτική πράξη και απαιτεί συγκέντρωση προσοχής και κινητοποίηση όλων των αισθήσεων προκειμένου όλα τα λεκτικά και μη-λεκτικά μηνύματα που εκπέμπονται από κάθε ασθενή να γίνονται αντιληπτά</a:t>
            </a:r>
            <a:r>
              <a:rPr lang="el-GR" dirty="0" smtClean="0"/>
              <a:t>. </a:t>
            </a:r>
          </a:p>
          <a:p>
            <a:endParaRPr lang="el-GR"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Ασθενείς με άνοια</a:t>
            </a:r>
            <a:endParaRPr lang="el-GR" dirty="0"/>
          </a:p>
        </p:txBody>
      </p:sp>
      <p:sp>
        <p:nvSpPr>
          <p:cNvPr id="3" name="2 - Θέση περιεχομένου"/>
          <p:cNvSpPr>
            <a:spLocks noGrp="1"/>
          </p:cNvSpPr>
          <p:nvPr>
            <p:ph idx="1"/>
          </p:nvPr>
        </p:nvSpPr>
        <p:spPr/>
        <p:txBody>
          <a:bodyPr/>
          <a:lstStyle/>
          <a:p>
            <a:r>
              <a:rPr lang="el-GR" dirty="0" smtClean="0"/>
              <a:t>Κρίνεται </a:t>
            </a:r>
            <a:r>
              <a:rPr lang="el-GR" dirty="0"/>
              <a:t>μεταξύ άλλων σημαντική η τήρηση της οπτικής επαφής, η εξασφάλιση και διατήρηση ενός ήρεμου περιβάλλοντος χωρίς θορύβους και ο νοσηλευτής επικοινωνεί με μικρές απλές προτάσεις, δίνοντας χρόνο στον ασθενή να απαντήσει.</a:t>
            </a:r>
          </a:p>
          <a:p>
            <a:endParaRPr lang="el-GR" dirty="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Ασθενείς σε </a:t>
            </a:r>
            <a:r>
              <a:rPr lang="el-GR" i="1" dirty="0" smtClean="0"/>
              <a:t>αναισθησία ή σε κωματώδη κατάσταση</a:t>
            </a:r>
            <a:endParaRPr lang="el-GR" dirty="0"/>
          </a:p>
        </p:txBody>
      </p:sp>
      <p:sp>
        <p:nvSpPr>
          <p:cNvPr id="3" name="2 - Θέση περιεχομένου"/>
          <p:cNvSpPr>
            <a:spLocks noGrp="1"/>
          </p:cNvSpPr>
          <p:nvPr>
            <p:ph idx="1"/>
          </p:nvPr>
        </p:nvSpPr>
        <p:spPr/>
        <p:txBody>
          <a:bodyPr>
            <a:normAutofit/>
          </a:bodyPr>
          <a:lstStyle/>
          <a:p>
            <a:endParaRPr lang="el-GR" dirty="0" smtClean="0"/>
          </a:p>
          <a:p>
            <a:r>
              <a:rPr lang="el-GR" dirty="0" smtClean="0"/>
              <a:t>Θα </a:t>
            </a:r>
            <a:r>
              <a:rPr lang="el-GR" dirty="0" smtClean="0"/>
              <a:t>πρέπει </a:t>
            </a:r>
            <a:r>
              <a:rPr lang="el-GR" dirty="0"/>
              <a:t>να δίνεται μεγάλη προσοχή σε ό,τι λέγεται κοντά στον ασθενή. </a:t>
            </a:r>
            <a:endParaRPr lang="el-GR" dirty="0" smtClean="0"/>
          </a:p>
          <a:p>
            <a:pPr>
              <a:buNone/>
            </a:pPr>
            <a:endParaRPr lang="el-GR" dirty="0" smtClean="0"/>
          </a:p>
          <a:p>
            <a:r>
              <a:rPr lang="el-GR" dirty="0" smtClean="0"/>
              <a:t>Ο </a:t>
            </a:r>
            <a:r>
              <a:rPr lang="el-GR" dirty="0"/>
              <a:t>τόνος και η ένταση ης φωνής πρέπει να είναι ήπιοι, μπορεί να χρησιμοποιηθεί το άγγιγμα και καλό είναι να μειώνονται οι θόρυβοι από το περιβάλλον. </a:t>
            </a:r>
          </a:p>
          <a:p>
            <a:endParaRPr lang="el-GR" dirty="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Ασθενείς με </a:t>
            </a:r>
            <a:r>
              <a:rPr lang="el-GR" i="1" dirty="0" smtClean="0"/>
              <a:t>φυσικά κωλύματα</a:t>
            </a:r>
            <a:r>
              <a:rPr lang="el-GR" dirty="0" smtClean="0"/>
              <a:t> </a:t>
            </a:r>
            <a:endParaRPr lang="el-GR" dirty="0"/>
          </a:p>
        </p:txBody>
      </p:sp>
      <p:sp>
        <p:nvSpPr>
          <p:cNvPr id="3" name="2 - Θέση περιεχομένου"/>
          <p:cNvSpPr>
            <a:spLocks noGrp="1"/>
          </p:cNvSpPr>
          <p:nvPr>
            <p:ph idx="1"/>
          </p:nvPr>
        </p:nvSpPr>
        <p:spPr/>
        <p:txBody>
          <a:bodyPr>
            <a:normAutofit/>
          </a:bodyPr>
          <a:lstStyle/>
          <a:p>
            <a:r>
              <a:rPr lang="el-GR" dirty="0" smtClean="0"/>
              <a:t>(</a:t>
            </a:r>
            <a:r>
              <a:rPr lang="el-GR" dirty="0"/>
              <a:t>όπως </a:t>
            </a:r>
            <a:r>
              <a:rPr lang="el-GR" dirty="0" err="1"/>
              <a:t>τραχειοστομία</a:t>
            </a:r>
            <a:r>
              <a:rPr lang="el-GR" dirty="0"/>
              <a:t> ή </a:t>
            </a:r>
            <a:r>
              <a:rPr lang="el-GR" dirty="0" err="1"/>
              <a:t>λαρυγγεκτομή</a:t>
            </a:r>
            <a:r>
              <a:rPr lang="el-GR" dirty="0"/>
              <a:t>), θα πρέπει να δίνεται επαρκής χρόνος στον ασθενή με τον καλύτερο για εκείνον τρόπο επικοινωνίας, τον οποίο συνήθως ο νοσηλευτής πληροφορείται από άτομα του συγγενικού περιβάλλοντος. Μεταξύ των εναλλακτικών τρόπων επικοινωνίας αναφέρονται το σφίξιμο του χεριού, το άνοιγμα και το κλείσιμο των ματιών ή και η γραπτή επικοινωνία όταν υπάρχει η δυνατότητα. </a:t>
            </a:r>
          </a:p>
          <a:p>
            <a:endParaRPr lang="el-GR"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dirty="0"/>
              <a:t>Τέλος επειδή η Ελλάδα τα τελευταία χρόνια έχει μετατραπεί σε μια πολυπολιτισμική χώρα συμβαίνει όλο και συχνότερα στο χώρο του νοσοκομείου να προσέρχονται ασθενείς οι οποίοι δεν μιλούν τη γλώσσα. Η ιδανική περίπτωση είναι να υπάρχει κατάλληλα εκπαιδευμένος διερμηνέας, ο οποίος να γνωρίζει την ιατρονοσηλευτική ορολογία. Εναλλακτικά η χρήση λεξικού, οι μιμητικές κινήσεις αποτελούν λύσεις ανάγκης. Η αύξηση της έντασης της φωνής δεν βοηθά ιδιαίτερα σε παρόμοιες καταστάσεις. </a:t>
            </a:r>
          </a:p>
          <a:p>
            <a:endParaRPr lang="el-GR"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124744"/>
            <a:ext cx="8229600" cy="5199856"/>
          </a:xfrm>
        </p:spPr>
        <p:txBody>
          <a:bodyPr>
            <a:normAutofit/>
          </a:bodyPr>
          <a:lstStyle/>
          <a:p>
            <a:endParaRPr lang="el-GR" b="1" dirty="0" smtClean="0"/>
          </a:p>
          <a:p>
            <a:endParaRPr lang="el-GR" b="1" dirty="0" smtClean="0"/>
          </a:p>
          <a:p>
            <a:r>
              <a:rPr lang="el-GR" sz="2800" b="1" dirty="0" smtClean="0"/>
              <a:t>Συμπερασματικά</a:t>
            </a:r>
            <a:r>
              <a:rPr lang="el-GR" sz="2800" b="1" dirty="0" smtClean="0"/>
              <a:t>,</a:t>
            </a:r>
            <a:r>
              <a:rPr lang="el-GR" sz="2800" dirty="0" smtClean="0"/>
              <a:t> η γνώση της δεξιότητας της επικοινωνίας κρίνεται απαραίτητη στο νοσηλευτικό επάγγελμα. Οι βασικές αρχές της τέχνης της επικοινωνίας θα πρέπει να διδάσκονται στα βασικά προγράμματα προπτυχιακής εκπαίδευσης και να καλλιεργούνται περεταίρω με ειδικά σεμινάρια. </a:t>
            </a:r>
            <a:endParaRPr lang="el-GR"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Αρχές επικοινωνίας_6</a:t>
            </a:r>
            <a:endParaRPr lang="el-GR" dirty="0"/>
          </a:p>
        </p:txBody>
      </p:sp>
      <p:sp>
        <p:nvSpPr>
          <p:cNvPr id="3" name="2 - Θέση περιεχομένου"/>
          <p:cNvSpPr>
            <a:spLocks noGrp="1"/>
          </p:cNvSpPr>
          <p:nvPr>
            <p:ph idx="1"/>
          </p:nvPr>
        </p:nvSpPr>
        <p:spPr/>
        <p:txBody>
          <a:bodyPr>
            <a:normAutofit lnSpcReduction="10000"/>
          </a:bodyPr>
          <a:lstStyle/>
          <a:p>
            <a:r>
              <a:rPr lang="el-GR" sz="3200" b="1" i="1" dirty="0" smtClean="0"/>
              <a:t>Οι καλές διαπροσωπικές σχέσεις εδραιώνουν τη θεραπευτική σχέση. </a:t>
            </a:r>
            <a:r>
              <a:rPr lang="el-GR" sz="3200" dirty="0" smtClean="0"/>
              <a:t>Περιγράφονται ως η ικανότητα του νοσηλευτή να παίρνει πληροφορίες με ήρεμο τρόπο, σεβασμό στην προσωπικότητα του ασθενή, αποφεύγοντας να τον τρομάζει και αποδεικνύουν το ενδιαφέρον και δημιουργούν αίσθημα ασφάλειας, αποδοχής και εμπιστοσύνης.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Ροή">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Ροή">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489</TotalTime>
  <Words>4902</Words>
  <Application>Microsoft Office PowerPoint</Application>
  <PresentationFormat>On-screen Show (4:3)</PresentationFormat>
  <Paragraphs>310</Paragraphs>
  <Slides>84</Slides>
  <Notes>1</Notes>
  <HiddenSlides>0</HiddenSlides>
  <MMClips>0</MMClips>
  <ScaleCrop>false</ScaleCrop>
  <HeadingPairs>
    <vt:vector size="4" baseType="variant">
      <vt:variant>
        <vt:lpstr>Theme</vt:lpstr>
      </vt:variant>
      <vt:variant>
        <vt:i4>1</vt:i4>
      </vt:variant>
      <vt:variant>
        <vt:lpstr>Slide Titles</vt:lpstr>
      </vt:variant>
      <vt:variant>
        <vt:i4>84</vt:i4>
      </vt:variant>
    </vt:vector>
  </HeadingPairs>
  <TitlesOfParts>
    <vt:vector size="85" baseType="lpstr">
      <vt:lpstr>Ροή</vt:lpstr>
      <vt:lpstr>Η επικοινωνία στη Νοσηλευτική</vt:lpstr>
      <vt:lpstr>Επικοινωνία-ορισμός</vt:lpstr>
      <vt:lpstr> Σκοποί της επικοινωνίας </vt:lpstr>
      <vt:lpstr> Αρχές επικοινωνίας_1 </vt:lpstr>
      <vt:lpstr>Αρχές επικοινωνίας_2</vt:lpstr>
      <vt:lpstr>Αρχές επικοινωνίας_3</vt:lpstr>
      <vt:lpstr>Αρχές επικοινωνίας_4</vt:lpstr>
      <vt:lpstr>Αρχές επικοινωνίας_5</vt:lpstr>
      <vt:lpstr>Αρχές επικοινωνίας_6</vt:lpstr>
      <vt:lpstr>Αρχές επικοινωνίας_7</vt:lpstr>
      <vt:lpstr>Μορφές επικοινωνίας</vt:lpstr>
      <vt:lpstr>Η λεκτική επικοινωνία </vt:lpstr>
      <vt:lpstr>Μη λεκτική επικοινωνία</vt:lpstr>
      <vt:lpstr>Slide 14</vt:lpstr>
      <vt:lpstr>Εκφράσεις προσώπου</vt:lpstr>
      <vt:lpstr>Οπτική επαφή </vt:lpstr>
      <vt:lpstr>Οπτική επαφή</vt:lpstr>
      <vt:lpstr>Οπτική επαφή</vt:lpstr>
      <vt:lpstr>Στάση σώματος και βάδισμα</vt:lpstr>
      <vt:lpstr>Στάση σώματος και βάδισμα_2</vt:lpstr>
      <vt:lpstr>Ερμηνεία χειρονομιών</vt:lpstr>
      <vt:lpstr> Χέρια σταυρωμένα στο ύψος του στήθους </vt:lpstr>
      <vt:lpstr> Καθιστός με τα χέρια πίσω από το κεφάλι </vt:lpstr>
      <vt:lpstr> Καθιστός µε σταυρωµένα τα πόδια  </vt:lpstr>
      <vt:lpstr> Όρθιος με τα χέρια στη μέση </vt:lpstr>
      <vt:lpstr> Όρθιος µε τα χέρια να κρατούν τη ζώνη ή τις κορυφές των τσεπών  </vt:lpstr>
      <vt:lpstr> Η απόσταση στο χώρο </vt:lpstr>
      <vt:lpstr>Η κοινωνικά αποδεκτή απόσταση στο χώρο</vt:lpstr>
      <vt:lpstr>Η απόσταση στο χώρο</vt:lpstr>
      <vt:lpstr> Η γενική φυσική εμφάνιση- η ένδυση και ο καλλωπισμός </vt:lpstr>
      <vt:lpstr>Η ενδυμασία στο χώρο εργασίας</vt:lpstr>
      <vt:lpstr> Αποτελεσματικές δεξιότητες επικοινωνίας </vt:lpstr>
      <vt:lpstr>Slide 33</vt:lpstr>
      <vt:lpstr> Δεξιότητες που δείχνουν ενεργητική ακρόαση: </vt:lpstr>
      <vt:lpstr>Συναισθήματα που υποκρύπτονται κατά την επικοινωνία και αναγνωρίζονται με μη λεκτικά μηνύματα.  </vt:lpstr>
      <vt:lpstr>Slide 36</vt:lpstr>
      <vt:lpstr>Slide 37</vt:lpstr>
      <vt:lpstr>Η  σιωπή </vt:lpstr>
      <vt:lpstr>Το άγγιγμα </vt:lpstr>
      <vt:lpstr>Το άγγιγμα_2</vt:lpstr>
      <vt:lpstr>Το άγγιγμα_3</vt:lpstr>
      <vt:lpstr> Διαπολιτισμικές ιδιαιτερότητες στην επικοινωνία </vt:lpstr>
      <vt:lpstr>Διαπολιτισμικές ιδιαιτερότητες στην επικοινωνία_2</vt:lpstr>
      <vt:lpstr>Δεξιότητες που δείχνουν ενεργητική ακρόαση</vt:lpstr>
      <vt:lpstr> Δεξιότητες αποτελεσματικής επικοινωνίας  </vt:lpstr>
      <vt:lpstr>Ενεργητική ακρόαση (συνέχεια)</vt:lpstr>
      <vt:lpstr>Μη λεκτικές εκφράσεις που υποδηλώνουν ενεργητική ακρόαση</vt:lpstr>
      <vt:lpstr>Δεξιότητες που βοηθούν τον νοσηλευτή όταν δίνει πληροφορίες στον ασθενή </vt:lpstr>
      <vt:lpstr> Η Ενσυναίσθηση  </vt:lpstr>
      <vt:lpstr>Η Ενσυναίσθηση (συνέχεια)</vt:lpstr>
      <vt:lpstr>Παράγοντες που επηρεάζουν την επικοινωνία</vt:lpstr>
      <vt:lpstr>Οι παράγοντες που αποδίδονται στους επαγγελματίες υγείας είναι:</vt:lpstr>
      <vt:lpstr>Η Συνέντευξη </vt:lpstr>
      <vt:lpstr>Slide 54</vt:lpstr>
      <vt:lpstr>Για τη συνέντευξη</vt:lpstr>
      <vt:lpstr>Η γλώσσα</vt:lpstr>
      <vt:lpstr>Slide 57</vt:lpstr>
      <vt:lpstr> Στάδια της συνέντευξης </vt:lpstr>
      <vt:lpstr>Στάδια της συνέντευξης</vt:lpstr>
      <vt:lpstr>Στάδια της συνέντευξης</vt:lpstr>
      <vt:lpstr>Στάδια της συνέντευξης</vt:lpstr>
      <vt:lpstr>Τύποι ερωτήσεων</vt:lpstr>
      <vt:lpstr>Τύποι απαντήσεων</vt:lpstr>
      <vt:lpstr>Τύποι απαντήσεων</vt:lpstr>
      <vt:lpstr>Τύποι απαντήσεων</vt:lpstr>
      <vt:lpstr>Τύποι απαντήσεων</vt:lpstr>
      <vt:lpstr>Τύποι απαντήσεων</vt:lpstr>
      <vt:lpstr>Τύποι απαντήσεων</vt:lpstr>
      <vt:lpstr>Τύποι απαντήσεων</vt:lpstr>
      <vt:lpstr>Φραγμοί επικοινωνίας</vt:lpstr>
      <vt:lpstr>Φραγμοί επικοινωνίας</vt:lpstr>
      <vt:lpstr>Φραγμοί επικοινωνίας</vt:lpstr>
      <vt:lpstr>Φραγμοί επικοινωνίας</vt:lpstr>
      <vt:lpstr>Είναι ιδιαίτερα σημαντική η αποφυγή των παρακάτω:</vt:lpstr>
      <vt:lpstr>Είναι ιδιαίτερα σημαντική η αποφυγή των παρακάτω:</vt:lpstr>
      <vt:lpstr>Είναι ιδιαίτερα σημαντική η αποφυγή των παρακάτω:</vt:lpstr>
      <vt:lpstr>Slide 77</vt:lpstr>
      <vt:lpstr>Η επικοινωνία σε ειδικές περιπτώσεις  </vt:lpstr>
      <vt:lpstr>Ασθενείς με προβλήματα ακοής</vt:lpstr>
      <vt:lpstr>Ασθενείς με άνοια</vt:lpstr>
      <vt:lpstr>Ασθενείς σε αναισθησία ή σε κωματώδη κατάσταση</vt:lpstr>
      <vt:lpstr>Ασθενείς με φυσικά κωλύματα </vt:lpstr>
      <vt:lpstr>Slide 83</vt:lpstr>
      <vt:lpstr>Slide 84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zettz</dc:creator>
  <cp:lastModifiedBy>LENOVO</cp:lastModifiedBy>
  <cp:revision>52</cp:revision>
  <dcterms:created xsi:type="dcterms:W3CDTF">2016-10-17T11:56:38Z</dcterms:created>
  <dcterms:modified xsi:type="dcterms:W3CDTF">2017-01-07T20:47:38Z</dcterms:modified>
</cp:coreProperties>
</file>