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5" r:id="rId1"/>
  </p:sldMasterIdLst>
  <p:sldIdLst>
    <p:sldId id="256" r:id="rId2"/>
    <p:sldId id="257" r:id="rId3"/>
    <p:sldId id="277" r:id="rId4"/>
    <p:sldId id="278" r:id="rId5"/>
    <p:sldId id="258" r:id="rId6"/>
    <p:sldId id="279" r:id="rId7"/>
    <p:sldId id="259" r:id="rId8"/>
    <p:sldId id="260" r:id="rId9"/>
    <p:sldId id="261" r:id="rId10"/>
    <p:sldId id="262" r:id="rId11"/>
    <p:sldId id="264" r:id="rId12"/>
    <p:sldId id="265" r:id="rId13"/>
    <p:sldId id="282" r:id="rId14"/>
    <p:sldId id="266" r:id="rId15"/>
    <p:sldId id="281" r:id="rId16"/>
    <p:sldId id="280" r:id="rId17"/>
    <p:sldId id="267" r:id="rId18"/>
    <p:sldId id="283" r:id="rId19"/>
    <p:sldId id="268" r:id="rId20"/>
    <p:sldId id="286" r:id="rId21"/>
    <p:sldId id="285" r:id="rId22"/>
    <p:sldId id="269" r:id="rId23"/>
    <p:sldId id="287" r:id="rId24"/>
    <p:sldId id="270" r:id="rId25"/>
    <p:sldId id="289" r:id="rId26"/>
    <p:sldId id="288" r:id="rId27"/>
    <p:sldId id="271" r:id="rId28"/>
    <p:sldId id="290" r:id="rId29"/>
    <p:sldId id="272" r:id="rId30"/>
    <p:sldId id="292" r:id="rId31"/>
    <p:sldId id="291" r:id="rId32"/>
    <p:sldId id="273" r:id="rId33"/>
    <p:sldId id="293" r:id="rId34"/>
    <p:sldId id="274" r:id="rId35"/>
    <p:sldId id="294" r:id="rId36"/>
    <p:sldId id="284" r:id="rId37"/>
    <p:sldId id="275" r:id="rId38"/>
    <p:sldId id="295" r:id="rId39"/>
    <p:sldId id="276" r:id="rId40"/>
    <p:sldId id="297" r:id="rId41"/>
    <p:sldId id="296" r:id="rId42"/>
    <p:sldId id="29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91455267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182489393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FB41169-A839-4A6D-BDA2-0960C8A92FA1}"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28415810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184314F-5F83-4A26-9F76-B6A8E068F74D}"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253651087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184314F-5F83-4A26-9F76-B6A8E068F74D}"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FB41169-A839-4A6D-BDA2-0960C8A92FA1}"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6516519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184314F-5F83-4A26-9F76-B6A8E068F74D}"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240715584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283624797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298083894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10685814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84314F-5F83-4A26-9F76-B6A8E068F74D}" type="datetimeFigureOut">
              <a:rPr lang="en-US" smtClean="0"/>
              <a:pPr/>
              <a:t>1/21/2019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414980163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84314F-5F83-4A26-9F76-B6A8E068F74D}"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372659648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84314F-5F83-4A26-9F76-B6A8E068F74D}" type="datetimeFigureOut">
              <a:rPr lang="en-US" smtClean="0"/>
              <a:pPr/>
              <a:t>1/21/2019</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398442904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184314F-5F83-4A26-9F76-B6A8E068F74D}" type="datetimeFigureOut">
              <a:rPr lang="en-US" smtClean="0"/>
              <a:pPr/>
              <a:t>1/21/2019</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103728434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4314F-5F83-4A26-9F76-B6A8E068F74D}" type="datetimeFigureOut">
              <a:rPr lang="en-US" smtClean="0"/>
              <a:pPr/>
              <a:t>1/21/2019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60946112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4314F-5F83-4A26-9F76-B6A8E068F74D}"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16514988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4314F-5F83-4A26-9F76-B6A8E068F74D}" type="datetimeFigureOut">
              <a:rPr lang="en-US" smtClean="0"/>
              <a:pPr/>
              <a:t>1/21/2019</a:t>
            </a:fld>
            <a:endParaRPr 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50960662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184314F-5F83-4A26-9F76-B6A8E068F74D}" type="datetimeFigureOut">
              <a:rPr lang="en-US" smtClean="0"/>
              <a:pPr/>
              <a:t>1/21/2019</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6FB41169-A839-4A6D-BDA2-0960C8A92FA1}" type="slidenum">
              <a:rPr lang="en-US" smtClean="0"/>
              <a:pPr/>
              <a:t>‹#›</a:t>
            </a:fld>
            <a:endParaRPr lang="en-US"/>
          </a:p>
        </p:txBody>
      </p:sp>
    </p:spTree>
    <p:extLst>
      <p:ext uri="{BB962C8B-B14F-4D97-AF65-F5344CB8AC3E}">
        <p14:creationId xmlns:p14="http://schemas.microsoft.com/office/powerpoint/2010/main" xmlns="" val="3987640060"/>
      </p:ext>
    </p:extLst>
  </p:cSld>
  <p:clrMap bg1="lt1" tx1="dk1" bg2="lt2" tx2="dk2" accent1="accent1" accent2="accent2" accent3="accent3" accent4="accent4" accent5="accent5" accent6="accent6" hlink="hlink" folHlink="folHlink"/>
  <p:sldLayoutIdLst>
    <p:sldLayoutId id="2147484086" r:id="rId1"/>
    <p:sldLayoutId id="2147484087" r:id="rId2"/>
    <p:sldLayoutId id="2147484088" r:id="rId3"/>
    <p:sldLayoutId id="2147484089" r:id="rId4"/>
    <p:sldLayoutId id="2147484090" r:id="rId5"/>
    <p:sldLayoutId id="2147484091" r:id="rId6"/>
    <p:sldLayoutId id="2147484092" r:id="rId7"/>
    <p:sldLayoutId id="2147484093" r:id="rId8"/>
    <p:sldLayoutId id="2147484094" r:id="rId9"/>
    <p:sldLayoutId id="2147484095" r:id="rId10"/>
    <p:sldLayoutId id="2147484096" r:id="rId11"/>
    <p:sldLayoutId id="2147484097" r:id="rId12"/>
    <p:sldLayoutId id="2147484098" r:id="rId13"/>
    <p:sldLayoutId id="2147484099" r:id="rId14"/>
    <p:sldLayoutId id="2147484100" r:id="rId15"/>
    <p:sldLayoutId id="2147484101" r:id="rId16"/>
  </p:sldLayoutIdLst>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905001"/>
          </a:xfrm>
        </p:spPr>
        <p:txBody>
          <a:bodyPr>
            <a:noAutofit/>
          </a:bodyPr>
          <a:lstStyle/>
          <a:p>
            <a:r>
              <a:rPr lang="el-GR" sz="4000" b="1" dirty="0" smtClean="0">
                <a:latin typeface="Times New Roman" panose="02020603050405020304" pitchFamily="18" charset="0"/>
                <a:cs typeface="Times New Roman" panose="02020603050405020304" pitchFamily="18" charset="0"/>
              </a:rPr>
              <a:t>«Θεωρητικές </a:t>
            </a:r>
            <a:r>
              <a:rPr lang="el-GR" sz="4000" b="1" dirty="0" smtClean="0">
                <a:latin typeface="Times New Roman" panose="02020603050405020304" pitchFamily="18" charset="0"/>
                <a:cs typeface="Times New Roman" panose="02020603050405020304" pitchFamily="18" charset="0"/>
              </a:rPr>
              <a:t>βάσεις της νοσηλευτικής επιστήμης»</a:t>
            </a:r>
            <a:endParaRPr lang="en-US" sz="4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00200" y="3886200"/>
            <a:ext cx="6600451" cy="1447800"/>
          </a:xfrm>
        </p:spPr>
        <p:txBody>
          <a:bodyPr>
            <a:noAutofit/>
          </a:bodyPr>
          <a:lstStyle/>
          <a:p>
            <a:r>
              <a:rPr lang="el-GR" sz="3200" b="1" dirty="0" smtClean="0">
                <a:latin typeface="Times New Roman" panose="02020603050405020304" pitchFamily="18" charset="0"/>
                <a:cs typeface="Times New Roman" panose="02020603050405020304" pitchFamily="18" charset="0"/>
              </a:rPr>
              <a:t>Θεωρία της </a:t>
            </a:r>
            <a:r>
              <a:rPr lang="en-US" sz="3200" b="1" dirty="0" err="1" smtClean="0">
                <a:latin typeface="Times New Roman" panose="02020603050405020304" pitchFamily="18" charset="0"/>
                <a:cs typeface="Times New Roman" panose="02020603050405020304" pitchFamily="18" charset="0"/>
              </a:rPr>
              <a:t>Calista</a:t>
            </a:r>
            <a:r>
              <a:rPr lang="en-US" sz="3200" b="1"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Roy</a:t>
            </a:r>
            <a:endParaRPr lang="el-GR" sz="3200" b="1" dirty="0" smtClean="0">
              <a:latin typeface="Times New Roman" panose="02020603050405020304" pitchFamily="18" charset="0"/>
              <a:cs typeface="Times New Roman" panose="02020603050405020304" pitchFamily="18" charset="0"/>
            </a:endParaRPr>
          </a:p>
          <a:p>
            <a:r>
              <a:rPr lang="el-GR" sz="3200" b="1" dirty="0" smtClean="0">
                <a:latin typeface="Times New Roman" panose="02020603050405020304" pitchFamily="18" charset="0"/>
                <a:cs typeface="Times New Roman" panose="02020603050405020304" pitchFamily="18" charset="0"/>
              </a:rPr>
              <a:t> </a:t>
            </a:r>
            <a:r>
              <a:rPr lang="el-GR" sz="3200" dirty="0" smtClean="0">
                <a:latin typeface="Times New Roman" panose="02020603050405020304" pitchFamily="18" charset="0"/>
                <a:cs typeface="Times New Roman" panose="02020603050405020304" pitchFamily="18" charset="0"/>
              </a:rPr>
              <a:t>(Μοντέλο προσαρμογής)</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83744032"/>
      </p:ext>
    </p:extLst>
  </p:cSld>
  <p:clrMapOvr>
    <a:masterClrMapping/>
  </p:clrMapOvr>
  <p:transition spd="slow">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81000"/>
            <a:ext cx="6400800" cy="1600200"/>
          </a:xfrm>
        </p:spPr>
        <p:txBody>
          <a:bodyPr>
            <a:normAutofit fontScale="90000"/>
          </a:bodyPr>
          <a:lstStyle/>
          <a:p>
            <a:pPr lvl="0"/>
            <a:r>
              <a:rPr lang="el-GR" b="1" dirty="0">
                <a:latin typeface="Times New Roman" panose="02020603050405020304" pitchFamily="18" charset="0"/>
                <a:cs typeface="Times New Roman" panose="02020603050405020304" pitchFamily="18" charset="0"/>
              </a:rPr>
              <a:t>Αντίληψη του ίδιου του εαυτού από βιολογική-ψυχοπνευματική και κοινωνική </a:t>
            </a:r>
            <a:r>
              <a:rPr lang="el-GR" b="1" dirty="0" smtClean="0">
                <a:latin typeface="Times New Roman" panose="02020603050405020304" pitchFamily="18" charset="0"/>
                <a:cs typeface="Times New Roman" panose="02020603050405020304" pitchFamily="18" charset="0"/>
              </a:rPr>
              <a:t>πλευρά</a:t>
            </a:r>
            <a:r>
              <a:rPr lang="en-US" b="1" dirty="0" smtClean="0">
                <a:latin typeface="Times New Roman" panose="02020603050405020304" pitchFamily="18" charset="0"/>
                <a:cs typeface="Times New Roman" panose="02020603050405020304" pitchFamily="18" charset="0"/>
              </a:rPr>
              <a:t>.</a:t>
            </a:r>
            <a:r>
              <a:rPr lang="en-US" dirty="0"/>
              <a:t/>
            </a:r>
            <a:br>
              <a:rPr lang="en-US" dirty="0"/>
            </a:br>
            <a:endParaRPr lang="en-US" dirty="0"/>
          </a:p>
        </p:txBody>
      </p:sp>
      <p:sp>
        <p:nvSpPr>
          <p:cNvPr id="3" name="Content Placeholder 2"/>
          <p:cNvSpPr>
            <a:spLocks noGrp="1"/>
          </p:cNvSpPr>
          <p:nvPr>
            <p:ph idx="1"/>
          </p:nvPr>
        </p:nvSpPr>
        <p:spPr>
          <a:xfrm>
            <a:off x="1752600" y="2362200"/>
            <a:ext cx="6400800" cy="3962400"/>
          </a:xfrm>
        </p:spPr>
        <p:txBody>
          <a:bodyPr>
            <a:normAutofit lnSpcReduction="10000"/>
          </a:bodyPr>
          <a:lstStyle/>
          <a:p>
            <a:pPr marL="0" indent="0">
              <a:buNone/>
            </a:pPr>
            <a:r>
              <a:rPr lang="en-US" dirty="0" smtClean="0"/>
              <a:t>	</a:t>
            </a:r>
            <a:r>
              <a:rPr lang="el-GR" sz="2400" dirty="0" smtClean="0">
                <a:latin typeface="Times New Roman" panose="02020603050405020304" pitchFamily="18" charset="0"/>
                <a:cs typeface="Times New Roman" panose="02020603050405020304" pitchFamily="18" charset="0"/>
              </a:rPr>
              <a:t>Δεν φαίνεται να είναι δυσαρεστημένη με τον εαυτό της όμως έχει θέληση να βελτιώσει την ποιότητα ζωής της , την καθημερινότητά της για το καλό το δικό της και της οικογένειάς της</a:t>
            </a:r>
            <a:r>
              <a:rPr lang="en-US" sz="2400" dirty="0" smtClean="0">
                <a:latin typeface="Times New Roman" panose="02020603050405020304" pitchFamily="18" charset="0"/>
                <a:cs typeface="Times New Roman" panose="02020603050405020304" pitchFamily="18" charset="0"/>
              </a:rPr>
              <a:t>.</a:t>
            </a:r>
            <a:r>
              <a:rPr lang="el-GR" sz="2400" dirty="0" smtClean="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lvl="0" indent="0">
              <a:buNone/>
            </a:pPr>
            <a:r>
              <a:rPr lang="el-GR" sz="2400" b="1" dirty="0">
                <a:latin typeface="Times New Roman" panose="02020603050405020304" pitchFamily="18" charset="0"/>
                <a:cs typeface="Times New Roman" panose="02020603050405020304" pitchFamily="18" charset="0"/>
              </a:rPr>
              <a:t>Εκπλήρωση του ρόλου</a:t>
            </a:r>
            <a:endParaRPr lang="en-US" sz="2400" b="1"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Άγχος για το αν θα μπορεί να ανταπεξέλθει στον ρόλο ως μητέρα/ προστάτης της </a:t>
            </a:r>
            <a:r>
              <a:rPr lang="el-GR" sz="2400" dirty="0" smtClean="0">
                <a:latin typeface="Times New Roman" panose="02020603050405020304" pitchFamily="18" charset="0"/>
                <a:cs typeface="Times New Roman" panose="02020603050405020304" pitchFamily="18" charset="0"/>
              </a:rPr>
              <a:t>οικογένειας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lvl="0" indent="0">
              <a:buNone/>
            </a:pPr>
            <a:r>
              <a:rPr lang="el-GR" sz="2400" b="1" dirty="0">
                <a:latin typeface="Times New Roman" panose="02020603050405020304" pitchFamily="18" charset="0"/>
                <a:cs typeface="Times New Roman" panose="02020603050405020304" pitchFamily="18" charset="0"/>
              </a:rPr>
              <a:t>Αλληλεξάρτηση</a:t>
            </a:r>
            <a:endParaRPr lang="en-US" sz="2400" b="1"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Δίνει έμφαση στην σχέση  με τις κόρες </a:t>
            </a:r>
            <a:r>
              <a:rPr lang="el-GR" sz="2400" dirty="0" smtClean="0">
                <a:latin typeface="Times New Roman" panose="02020603050405020304" pitchFamily="18" charset="0"/>
                <a:cs typeface="Times New Roman" panose="02020603050405020304" pitchFamily="18" charset="0"/>
              </a:rPr>
              <a:t>της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xmlns="" val="586346185"/>
      </p:ext>
    </p:extLst>
  </p:cSld>
  <p:clrMapOvr>
    <a:masterClrMapping/>
  </p:clrMapOvr>
  <p:transition spd="slow">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
            <a:ext cx="7315200" cy="1600200"/>
          </a:xfrm>
        </p:spPr>
        <p:txBody>
          <a:bodyPr>
            <a:normAutofit fontScale="90000"/>
          </a:bodyPr>
          <a:lstStyle/>
          <a:p>
            <a:r>
              <a:rPr lang="el-GR" b="1" dirty="0">
                <a:latin typeface="Times New Roman" panose="02020603050405020304" pitchFamily="18" charset="0"/>
                <a:cs typeface="Times New Roman" panose="02020603050405020304" pitchFamily="18" charset="0"/>
              </a:rPr>
              <a:t>Χρησιμοποιώντας τη Νοσηλευτική Διεργασία με βάση </a:t>
            </a:r>
            <a:r>
              <a:rPr lang="el-GR" b="1" dirty="0" smtClean="0">
                <a:latin typeface="Times New Roman" panose="02020603050405020304" pitchFamily="18" charset="0"/>
                <a:cs typeface="Times New Roman" panose="02020603050405020304" pitchFamily="18" charset="0"/>
              </a:rPr>
              <a:t>της θεωρίας </a:t>
            </a:r>
            <a:r>
              <a:rPr lang="el-GR" b="1" dirty="0">
                <a:latin typeface="Times New Roman" panose="02020603050405020304" pitchFamily="18" charset="0"/>
                <a:cs typeface="Times New Roman" panose="02020603050405020304" pitchFamily="18" charset="0"/>
              </a:rPr>
              <a:t>της </a:t>
            </a:r>
            <a:r>
              <a:rPr lang="en-US" b="1" dirty="0">
                <a:latin typeface="Times New Roman" panose="02020603050405020304" pitchFamily="18" charset="0"/>
                <a:cs typeface="Times New Roman" panose="02020603050405020304" pitchFamily="18" charset="0"/>
              </a:rPr>
              <a:t>Roy</a:t>
            </a:r>
            <a:r>
              <a:rPr lang="el-GR" b="1"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el-GR" b="1" dirty="0" smtClean="0">
                <a:latin typeface="Times New Roman" panose="02020603050405020304" pitchFamily="18" charset="0"/>
                <a:cs typeface="Times New Roman" panose="02020603050405020304" pitchFamily="18" charset="0"/>
              </a:rPr>
              <a:t>ο </a:t>
            </a:r>
            <a:r>
              <a:rPr lang="el-GR" b="1" dirty="0">
                <a:latin typeface="Times New Roman" panose="02020603050405020304" pitchFamily="18" charset="0"/>
                <a:cs typeface="Times New Roman" panose="02020603050405020304" pitchFamily="18" charset="0"/>
              </a:rPr>
              <a:t>νοσηλευτής ακολουθεί 6 στάδια. </a:t>
            </a:r>
            <a:r>
              <a:rPr lang="en-US" dirty="0"/>
              <a:t/>
            </a:r>
            <a:br>
              <a:rPr lang="en-US" dirty="0"/>
            </a:br>
            <a:endParaRPr lang="en-US" dirty="0"/>
          </a:p>
        </p:txBody>
      </p:sp>
      <p:sp>
        <p:nvSpPr>
          <p:cNvPr id="3" name="Content Placeholder 2"/>
          <p:cNvSpPr>
            <a:spLocks noGrp="1"/>
          </p:cNvSpPr>
          <p:nvPr>
            <p:ph idx="1"/>
          </p:nvPr>
        </p:nvSpPr>
        <p:spPr>
          <a:xfrm>
            <a:off x="2057400" y="1828800"/>
            <a:ext cx="5943600" cy="5029200"/>
          </a:xfrm>
        </p:spPr>
        <p:txBody>
          <a:bodyPr>
            <a:normAutofit lnSpcReduction="10000"/>
          </a:bodyPr>
          <a:lstStyle/>
          <a:p>
            <a:pPr>
              <a:buFont typeface="+mj-lt"/>
              <a:buAutoNum type="arabicPeriod"/>
            </a:pPr>
            <a:r>
              <a:rPr lang="el-GR" sz="2400" dirty="0" smtClean="0">
                <a:latin typeface="Times New Roman" panose="02020603050405020304" pitchFamily="18" charset="0"/>
                <a:cs typeface="Times New Roman" panose="02020603050405020304" pitchFamily="18" charset="0"/>
              </a:rPr>
              <a:t>Αξιολογεί </a:t>
            </a:r>
            <a:r>
              <a:rPr lang="el-GR" sz="2400" dirty="0">
                <a:latin typeface="Times New Roman" panose="02020603050405020304" pitchFamily="18" charset="0"/>
                <a:cs typeface="Times New Roman" panose="02020603050405020304" pitchFamily="18" charset="0"/>
              </a:rPr>
              <a:t>τη συμπεριφορά του </a:t>
            </a:r>
            <a:r>
              <a:rPr lang="el-GR" sz="2400" dirty="0" smtClean="0">
                <a:latin typeface="Times New Roman" panose="02020603050405020304" pitchFamily="18" charset="0"/>
                <a:cs typeface="Times New Roman" panose="02020603050405020304" pitchFamily="18" charset="0"/>
              </a:rPr>
              <a:t>ατόμου.</a:t>
            </a:r>
            <a:endParaRPr lang="en-US" sz="2400" dirty="0">
              <a:latin typeface="Times New Roman" panose="02020603050405020304" pitchFamily="18" charset="0"/>
              <a:cs typeface="Times New Roman" panose="02020603050405020304" pitchFamily="18" charset="0"/>
            </a:endParaRPr>
          </a:p>
          <a:p>
            <a:pPr>
              <a:buFont typeface="+mj-lt"/>
              <a:buAutoNum type="arabicPeriod"/>
            </a:pPr>
            <a:r>
              <a:rPr lang="el-GR" sz="2400" dirty="0" smtClean="0">
                <a:latin typeface="Times New Roman" panose="02020603050405020304" pitchFamily="18" charset="0"/>
                <a:cs typeface="Times New Roman" panose="02020603050405020304" pitchFamily="18" charset="0"/>
              </a:rPr>
              <a:t>Εκτιμά </a:t>
            </a:r>
            <a:r>
              <a:rPr lang="el-GR" sz="2400" dirty="0">
                <a:latin typeface="Times New Roman" panose="02020603050405020304" pitchFamily="18" charset="0"/>
                <a:cs typeface="Times New Roman" panose="02020603050405020304" pitchFamily="18" charset="0"/>
              </a:rPr>
              <a:t>τα ερεθίσματα που προκαλούν αυτή τη </a:t>
            </a:r>
            <a:r>
              <a:rPr lang="el-GR" sz="2400" dirty="0" smtClean="0">
                <a:latin typeface="Times New Roman" panose="02020603050405020304" pitchFamily="18" charset="0"/>
                <a:cs typeface="Times New Roman" panose="02020603050405020304" pitchFamily="18" charset="0"/>
              </a:rPr>
              <a:t>συμπεριφορά.</a:t>
            </a:r>
            <a:endParaRPr lang="en-US" sz="2400" dirty="0">
              <a:latin typeface="Times New Roman" panose="02020603050405020304" pitchFamily="18" charset="0"/>
              <a:cs typeface="Times New Roman" panose="02020603050405020304" pitchFamily="18" charset="0"/>
            </a:endParaRPr>
          </a:p>
          <a:p>
            <a:pPr>
              <a:buFont typeface="+mj-lt"/>
              <a:buAutoNum type="arabicPeriod"/>
            </a:pPr>
            <a:r>
              <a:rPr lang="el-GR" sz="2400" dirty="0" smtClean="0">
                <a:latin typeface="Times New Roman" panose="02020603050405020304" pitchFamily="18" charset="0"/>
                <a:cs typeface="Times New Roman" panose="02020603050405020304" pitchFamily="18" charset="0"/>
              </a:rPr>
              <a:t>Θέτει </a:t>
            </a:r>
            <a:r>
              <a:rPr lang="el-GR" sz="2400" dirty="0">
                <a:latin typeface="Times New Roman" panose="02020603050405020304" pitchFamily="18" charset="0"/>
                <a:cs typeface="Times New Roman" panose="02020603050405020304" pitchFamily="18" charset="0"/>
              </a:rPr>
              <a:t>την νοσηλευτική διάγνωση ή το </a:t>
            </a:r>
            <a:r>
              <a:rPr lang="el-GR" sz="2400" dirty="0" smtClean="0">
                <a:latin typeface="Times New Roman" panose="02020603050405020304" pitchFamily="18" charset="0"/>
                <a:cs typeface="Times New Roman" panose="02020603050405020304" pitchFamily="18" charset="0"/>
              </a:rPr>
              <a:t>πρόβλημα με την αιτία που το προκαλεί.</a:t>
            </a:r>
            <a:endParaRPr lang="en-US" sz="2400" dirty="0" smtClean="0">
              <a:latin typeface="Times New Roman" panose="02020603050405020304" pitchFamily="18" charset="0"/>
              <a:cs typeface="Times New Roman" panose="02020603050405020304" pitchFamily="18" charset="0"/>
            </a:endParaRPr>
          </a:p>
          <a:p>
            <a:pPr>
              <a:buFont typeface="+mj-lt"/>
              <a:buAutoNum type="arabicPeriod"/>
            </a:pPr>
            <a:r>
              <a:rPr lang="el-GR" sz="2400" dirty="0">
                <a:latin typeface="Times New Roman" panose="02020603050405020304" pitchFamily="18" charset="0"/>
                <a:cs typeface="Times New Roman" panose="02020603050405020304" pitchFamily="18" charset="0"/>
              </a:rPr>
              <a:t>Θ</a:t>
            </a:r>
            <a:r>
              <a:rPr lang="el-GR" sz="2400" dirty="0" smtClean="0">
                <a:latin typeface="Times New Roman" panose="02020603050405020304" pitchFamily="18" charset="0"/>
                <a:cs typeface="Times New Roman" panose="02020603050405020304" pitchFamily="18" charset="0"/>
              </a:rPr>
              <a:t>έτει σκοπούς για την επαναφορά της προσαρμοστικής ικανότητας του ατόμου.</a:t>
            </a:r>
            <a:endParaRPr lang="en-US" sz="2400" dirty="0" smtClean="0">
              <a:latin typeface="Times New Roman" panose="02020603050405020304" pitchFamily="18" charset="0"/>
              <a:cs typeface="Times New Roman" panose="02020603050405020304" pitchFamily="18" charset="0"/>
            </a:endParaRPr>
          </a:p>
          <a:p>
            <a:pPr>
              <a:buFont typeface="+mj-lt"/>
              <a:buAutoNum type="arabicPeriod"/>
            </a:pPr>
            <a:r>
              <a:rPr lang="el-GR" sz="2400" dirty="0" smtClean="0">
                <a:latin typeface="Times New Roman" panose="02020603050405020304" pitchFamily="18" charset="0"/>
                <a:cs typeface="Times New Roman" panose="02020603050405020304" pitchFamily="18" charset="0"/>
              </a:rPr>
              <a:t>Εφαρμόζει  </a:t>
            </a:r>
            <a:r>
              <a:rPr lang="el-GR" sz="2400" dirty="0">
                <a:latin typeface="Times New Roman" panose="02020603050405020304" pitchFamily="18" charset="0"/>
                <a:cs typeface="Times New Roman" panose="02020603050405020304" pitchFamily="18" charset="0"/>
              </a:rPr>
              <a:t>νοσηλευτικές παρεμβάσεις </a:t>
            </a:r>
            <a:r>
              <a:rPr lang="el-GR" sz="2400" dirty="0" smtClean="0">
                <a:latin typeface="Times New Roman" panose="02020603050405020304" pitchFamily="18" charset="0"/>
                <a:cs typeface="Times New Roman" panose="02020603050405020304" pitchFamily="18" charset="0"/>
              </a:rPr>
              <a:t>που σκοπεύουν </a:t>
            </a:r>
            <a:r>
              <a:rPr lang="el-GR" sz="2400" dirty="0">
                <a:latin typeface="Times New Roman" panose="02020603050405020304" pitchFamily="18" charset="0"/>
                <a:cs typeface="Times New Roman" panose="02020603050405020304" pitchFamily="18" charset="0"/>
              </a:rPr>
              <a:t>να επιδράσουν στα ερεθίσματα για να βοηθήσουν στην προσαρμογή. </a:t>
            </a:r>
            <a:endParaRPr lang="en-US" sz="2400" dirty="0" smtClean="0">
              <a:latin typeface="Times New Roman" panose="02020603050405020304" pitchFamily="18" charset="0"/>
              <a:cs typeface="Times New Roman" panose="02020603050405020304" pitchFamily="18" charset="0"/>
            </a:endParaRPr>
          </a:p>
          <a:p>
            <a:pPr>
              <a:buFont typeface="+mj-lt"/>
              <a:buAutoNum type="arabicPeriod"/>
            </a:pPr>
            <a:r>
              <a:rPr lang="el-GR" sz="2400" dirty="0" smtClean="0">
                <a:latin typeface="Times New Roman" panose="02020603050405020304" pitchFamily="18" charset="0"/>
                <a:cs typeface="Times New Roman" panose="02020603050405020304" pitchFamily="18" charset="0"/>
              </a:rPr>
              <a:t>Τελικό </a:t>
            </a:r>
            <a:r>
              <a:rPr lang="el-GR" sz="2400" dirty="0">
                <a:latin typeface="Times New Roman" panose="02020603050405020304" pitchFamily="18" charset="0"/>
                <a:cs typeface="Times New Roman" panose="02020603050405020304" pitchFamily="18" charset="0"/>
              </a:rPr>
              <a:t>στάδιο είναι η </a:t>
            </a:r>
            <a:r>
              <a:rPr lang="el-GR" sz="2400" dirty="0" smtClean="0">
                <a:latin typeface="Times New Roman" panose="02020603050405020304" pitchFamily="18" charset="0"/>
                <a:cs typeface="Times New Roman" panose="02020603050405020304" pitchFamily="18" charset="0"/>
              </a:rPr>
              <a:t>αξιολόγηση </a:t>
            </a:r>
            <a:r>
              <a:rPr lang="el-GR" sz="2400" dirty="0">
                <a:latin typeface="Times New Roman" panose="02020603050405020304" pitchFamily="18" charset="0"/>
                <a:cs typeface="Times New Roman" panose="02020603050405020304" pitchFamily="18" charset="0"/>
              </a:rPr>
              <a:t>του αποτελέσματος.</a:t>
            </a:r>
            <a:endParaRPr lang="en-US" sz="2400" dirty="0">
              <a:latin typeface="Times New Roman" panose="02020603050405020304" pitchFamily="18" charset="0"/>
              <a:cs typeface="Times New Roman" panose="02020603050405020304" pitchFamily="18" charset="0"/>
            </a:endParaRPr>
          </a:p>
          <a:p>
            <a:pPr>
              <a:buFont typeface="+mj-lt"/>
              <a:buAutoNum type="arabicPeriod"/>
            </a:pPr>
            <a:endParaRPr lang="en-US" dirty="0" smtClean="0"/>
          </a:p>
        </p:txBody>
      </p:sp>
    </p:spTree>
    <p:extLst>
      <p:ext uri="{BB962C8B-B14F-4D97-AF65-F5344CB8AC3E}">
        <p14:creationId xmlns:p14="http://schemas.microsoft.com/office/powerpoint/2010/main" xmlns="" val="1868044221"/>
      </p:ext>
    </p:extLst>
  </p:cSld>
  <p:clrMapOvr>
    <a:masterClrMapping/>
  </p:clrMapOvr>
  <p:transition spd="slow">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671290"/>
          </a:xfrm>
        </p:spPr>
        <p:txBody>
          <a:bodyPr/>
          <a:lstStyle/>
          <a:p>
            <a:r>
              <a:rPr lang="el-GR" b="1" dirty="0" smtClean="0">
                <a:latin typeface="Times New Roman" panose="02020603050405020304" pitchFamily="18" charset="0"/>
                <a:cs typeface="Times New Roman" panose="02020603050405020304" pitchFamily="18" charset="0"/>
              </a:rPr>
              <a:t>1</a:t>
            </a:r>
            <a:r>
              <a:rPr lang="el-GR" b="1" baseline="30000" dirty="0" smtClean="0">
                <a:latin typeface="Times New Roman" panose="02020603050405020304" pitchFamily="18" charset="0"/>
                <a:cs typeface="Times New Roman" panose="02020603050405020304" pitchFamily="18" charset="0"/>
              </a:rPr>
              <a:t>η</a:t>
            </a:r>
            <a:r>
              <a:rPr lang="el-GR"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N</a:t>
            </a:r>
            <a:r>
              <a:rPr lang="el-GR" b="1" dirty="0" smtClean="0">
                <a:latin typeface="Times New Roman" panose="02020603050405020304" pitchFamily="18" charset="0"/>
                <a:cs typeface="Times New Roman" panose="02020603050405020304" pitchFamily="18" charset="0"/>
              </a:rPr>
              <a:t>οσηλευτική Διάγνωση.</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05807" y="2057400"/>
            <a:ext cx="5067985" cy="3733800"/>
          </a:xfrm>
        </p:spPr>
        <p:txBody>
          <a:bodyPr>
            <a:normAutofit/>
          </a:bodyPr>
          <a:lstStyle/>
          <a:p>
            <a:pPr marL="0" indent="0">
              <a:buNone/>
            </a:pPr>
            <a:r>
              <a:rPr lang="el-GR" sz="2600" dirty="0" smtClean="0">
                <a:latin typeface="Times New Roman" panose="02020603050405020304" pitchFamily="18" charset="0"/>
                <a:cs typeface="Times New Roman" panose="02020603050405020304" pitchFamily="18" charset="0"/>
              </a:rPr>
              <a:t>Διακύμανση </a:t>
            </a:r>
            <a:r>
              <a:rPr lang="el-GR" sz="2600" dirty="0">
                <a:latin typeface="Times New Roman" panose="02020603050405020304" pitchFamily="18" charset="0"/>
                <a:cs typeface="Times New Roman" panose="02020603050405020304" pitchFamily="18" charset="0"/>
              </a:rPr>
              <a:t>γλυκόζης αίματος που μπορεί να σχετίζεται με τη διαχείριση της φαρμακευτικής αγωγής, ανεπαρκής παρακολούθηση γλυκόζης αίματος Στρες μη αποδοχή της διάγνωσης, έλλειμμα γνώσης για τη διαχείριση του ΣΔ όπως φαίνεται από τις τιμές γλυκόζης </a:t>
            </a:r>
            <a:r>
              <a:rPr lang="el-GR" sz="2600" dirty="0" smtClean="0">
                <a:latin typeface="Times New Roman" panose="02020603050405020304" pitchFamily="18" charset="0"/>
                <a:cs typeface="Times New Roman" panose="02020603050405020304" pitchFamily="18" charset="0"/>
              </a:rPr>
              <a:t>(400)–γλυκοζυλιωμένη(8%)</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63377285"/>
      </p:ext>
    </p:extLst>
  </p:cSld>
  <p:clrMapOvr>
    <a:masterClrMapping/>
  </p:clrMapOvr>
  <p:transition spd="slow">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Σκοπός</a:t>
            </a:r>
            <a:endParaRPr lang="el-GR" dirty="0"/>
          </a:p>
        </p:txBody>
      </p:sp>
      <p:sp>
        <p:nvSpPr>
          <p:cNvPr id="3" name="Content Placeholder 2"/>
          <p:cNvSpPr>
            <a:spLocks noGrp="1"/>
          </p:cNvSpPr>
          <p:nvPr>
            <p:ph idx="1"/>
          </p:nvPr>
        </p:nvSpPr>
        <p:spPr>
          <a:xfrm>
            <a:off x="1942415" y="1219200"/>
            <a:ext cx="6591985" cy="4692022"/>
          </a:xfrm>
        </p:spPr>
        <p:txBody>
          <a:bodyPr/>
          <a:lstStyle/>
          <a:p>
            <a:pPr marL="457200" indent="-457200">
              <a:buFont typeface="+mj-lt"/>
              <a:buAutoNum type="arabicPeriod"/>
            </a:pPr>
            <a:r>
              <a:rPr lang="en-US" sz="2800" dirty="0">
                <a:latin typeface="Times New Roman" panose="02020603050405020304" pitchFamily="18" charset="0"/>
                <a:cs typeface="Times New Roman" panose="02020603050405020304" pitchFamily="18" charset="0"/>
              </a:rPr>
              <a:t>N</a:t>
            </a:r>
            <a:r>
              <a:rPr lang="el-GR" sz="2800" dirty="0">
                <a:latin typeface="Times New Roman" panose="02020603050405020304" pitchFamily="18" charset="0"/>
                <a:cs typeface="Times New Roman" panose="02020603050405020304" pitchFamily="18" charset="0"/>
              </a:rPr>
              <a:t>α αναγνωρίζει τους παράγοντες που πιθανόν να οδηγούν σε ασταθή επίπεδα γλυκόζης.</a:t>
            </a:r>
            <a:endParaRPr lang="en-US" sz="2800"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el-GR" sz="2800" dirty="0" smtClean="0">
                <a:latin typeface="Times New Roman" panose="02020603050405020304" pitchFamily="18" charset="0"/>
                <a:cs typeface="Times New Roman" panose="02020603050405020304" pitchFamily="18" charset="0"/>
              </a:rPr>
              <a:t>Να εκφράζει </a:t>
            </a:r>
            <a:r>
              <a:rPr lang="el-GR" sz="2800" dirty="0">
                <a:latin typeface="Times New Roman" panose="02020603050405020304" pitchFamily="18" charset="0"/>
                <a:cs typeface="Times New Roman" panose="02020603050405020304" pitchFamily="18" charset="0"/>
              </a:rPr>
              <a:t>λεκτικά σχέδιο για την τροποποίηση των παραγόντων ελαχιστοποίησης των αλλαγών επιπέδων γλυκόζης.</a:t>
            </a:r>
            <a:endParaRPr lang="en-US" sz="2800"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el-GR" sz="2800" dirty="0" smtClean="0">
                <a:latin typeface="Times New Roman" panose="02020603050405020304" pitchFamily="18" charset="0"/>
                <a:cs typeface="Times New Roman" panose="02020603050405020304" pitchFamily="18" charset="0"/>
              </a:rPr>
              <a:t>Να διατηρεί </a:t>
            </a:r>
            <a:r>
              <a:rPr lang="el-GR" sz="2800" dirty="0">
                <a:latin typeface="Times New Roman" panose="02020603050405020304" pitchFamily="18" charset="0"/>
                <a:cs typeface="Times New Roman" panose="02020603050405020304" pitchFamily="18" charset="0"/>
              </a:rPr>
              <a:t>το εύρος τιμών γλυκόζης σε ικανοποιητικό επίπεδο.</a:t>
            </a:r>
            <a:endParaRPr lang="en-US" sz="2800" dirty="0">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xmlns="" val="3921916982"/>
      </p:ext>
    </p:extLst>
  </p:cSld>
  <p:clrMapOvr>
    <a:masterClrMapping/>
  </p:clrMapOvr>
  <p:transition spd="slow">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452" y="609600"/>
            <a:ext cx="3160199" cy="747490"/>
          </a:xfrm>
        </p:spPr>
        <p:txBody>
          <a:bodyPr>
            <a:normAutofit fontScale="90000"/>
          </a:bodyPr>
          <a:lstStyle/>
          <a:p>
            <a:r>
              <a:rPr lang="el-GR" sz="4000" b="1" dirty="0">
                <a:latin typeface="Times New Roman" panose="02020603050405020304" pitchFamily="18" charset="0"/>
                <a:cs typeface="Times New Roman" panose="02020603050405020304" pitchFamily="18" charset="0"/>
              </a:rPr>
              <a:t>Παρεμβάσεις</a:t>
            </a:r>
            <a:r>
              <a:rPr lang="en-US" b="1" dirty="0"/>
              <a:t/>
            </a:r>
            <a:br>
              <a:rPr lang="en-US" b="1" dirty="0"/>
            </a:br>
            <a:endParaRPr lang="en-US" dirty="0"/>
          </a:p>
        </p:txBody>
      </p:sp>
      <p:sp>
        <p:nvSpPr>
          <p:cNvPr id="3" name="Content Placeholder 2"/>
          <p:cNvSpPr>
            <a:spLocks noGrp="1"/>
          </p:cNvSpPr>
          <p:nvPr>
            <p:ph idx="1"/>
          </p:nvPr>
        </p:nvSpPr>
        <p:spPr>
          <a:xfrm>
            <a:off x="2286000" y="1143000"/>
            <a:ext cx="5829302" cy="5410200"/>
          </a:xfrm>
        </p:spPr>
        <p:txBody>
          <a:bodyPr>
            <a:noAutofit/>
          </a:bodyPr>
          <a:lstStyle/>
          <a:p>
            <a:r>
              <a:rPr lang="el-GR" sz="2200" dirty="0" smtClean="0">
                <a:latin typeface="Times New Roman" panose="02020603050405020304" pitchFamily="18" charset="0"/>
                <a:cs typeface="Times New Roman" panose="02020603050405020304" pitchFamily="18" charset="0"/>
              </a:rPr>
              <a:t>Καθορισμός </a:t>
            </a:r>
            <a:r>
              <a:rPr lang="el-GR" sz="2200" dirty="0">
                <a:latin typeface="Times New Roman" panose="02020603050405020304" pitchFamily="18" charset="0"/>
                <a:cs typeface="Times New Roman" panose="02020603050405020304" pitchFamily="18" charset="0"/>
              </a:rPr>
              <a:t>των ατομικών παραγόντων που μπορεί να συμβάλλουν στις αποκλίσεις γλυκόζης </a:t>
            </a:r>
            <a:r>
              <a:rPr lang="el-GR" sz="2200" dirty="0" smtClean="0">
                <a:latin typeface="Times New Roman" panose="02020603050405020304" pitchFamily="18" charset="0"/>
                <a:cs typeface="Times New Roman" panose="02020603050405020304" pitchFamily="18" charset="0"/>
              </a:rPr>
              <a:t>(οικογενειακό </a:t>
            </a:r>
            <a:r>
              <a:rPr lang="el-GR" sz="2200" dirty="0">
                <a:latin typeface="Times New Roman" panose="02020603050405020304" pitchFamily="18" charset="0"/>
                <a:cs typeface="Times New Roman" panose="02020603050405020304" pitchFamily="18" charset="0"/>
              </a:rPr>
              <a:t>ιστορικό διαβήτη / παχυσαρκία/ μειωμένη άσκηση)</a:t>
            </a:r>
            <a:endParaRPr lang="en-US" sz="2200" dirty="0">
              <a:latin typeface="Times New Roman" panose="02020603050405020304" pitchFamily="18" charset="0"/>
              <a:cs typeface="Times New Roman" panose="02020603050405020304" pitchFamily="18" charset="0"/>
            </a:endParaRPr>
          </a:p>
          <a:p>
            <a:r>
              <a:rPr lang="el-GR" sz="2200" dirty="0">
                <a:latin typeface="Times New Roman" panose="02020603050405020304" pitchFamily="18" charset="0"/>
                <a:cs typeface="Times New Roman" panose="02020603050405020304" pitchFamily="18" charset="0"/>
              </a:rPr>
              <a:t>Αναγνώριση των ατομικών αντιλήψεων και προσδοκιών από τη θεραπευτική </a:t>
            </a:r>
            <a:r>
              <a:rPr lang="el-GR" sz="2200" dirty="0" smtClean="0">
                <a:latin typeface="Times New Roman" panose="02020603050405020304" pitchFamily="18" charset="0"/>
                <a:cs typeface="Times New Roman" panose="02020603050405020304" pitchFamily="18" charset="0"/>
              </a:rPr>
              <a:t>αγωγή</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r>
              <a:rPr lang="el-GR" sz="2200" dirty="0">
                <a:latin typeface="Times New Roman" panose="02020603050405020304" pitchFamily="18" charset="0"/>
                <a:cs typeface="Times New Roman" panose="02020603050405020304" pitchFamily="18" charset="0"/>
              </a:rPr>
              <a:t>Αξιολόγηση της υποστήριξης του ατόμου από το οικογενειακό περιβάλλον </a:t>
            </a:r>
            <a:r>
              <a:rPr lang="en-US" sz="2200" dirty="0" smtClean="0">
                <a:latin typeface="Times New Roman" panose="02020603050405020304" pitchFamily="18" charset="0"/>
                <a:cs typeface="Times New Roman" panose="02020603050405020304" pitchFamily="18" charset="0"/>
              </a:rPr>
              <a:t>.</a:t>
            </a:r>
            <a:br>
              <a:rPr lang="en-US" sz="2200" dirty="0" smtClean="0">
                <a:latin typeface="Times New Roman" panose="02020603050405020304" pitchFamily="18" charset="0"/>
                <a:cs typeface="Times New Roman" panose="02020603050405020304" pitchFamily="18" charset="0"/>
              </a:rPr>
            </a:br>
            <a:r>
              <a:rPr lang="en-US" sz="2200" b="1" dirty="0" smtClean="0">
                <a:latin typeface="Times New Roman" panose="02020603050405020304" pitchFamily="18" charset="0"/>
                <a:cs typeface="Times New Roman" panose="02020603050405020304" pitchFamily="18" charset="0"/>
              </a:rPr>
              <a:t>A</a:t>
            </a:r>
            <a:r>
              <a:rPr lang="el-GR" sz="2200" b="1" dirty="0" err="1" smtClean="0">
                <a:latin typeface="Times New Roman" panose="02020603050405020304" pitchFamily="18" charset="0"/>
                <a:cs typeface="Times New Roman" panose="02020603050405020304" pitchFamily="18" charset="0"/>
              </a:rPr>
              <a:t>ιτιολόγηση</a:t>
            </a:r>
            <a:r>
              <a:rPr lang="en-US" sz="2200" dirty="0" smtClean="0">
                <a:latin typeface="Times New Roman" panose="02020603050405020304" pitchFamily="18" charset="0"/>
                <a:cs typeface="Times New Roman" panose="02020603050405020304" pitchFamily="18" charset="0"/>
              </a:rPr>
              <a:t>: </a:t>
            </a:r>
            <a:r>
              <a:rPr lang="el-GR" sz="2200" dirty="0" smtClean="0">
                <a:latin typeface="Times New Roman" panose="02020603050405020304" pitchFamily="18" charset="0"/>
                <a:cs typeface="Times New Roman" panose="02020603050405020304" pitchFamily="18" charset="0"/>
              </a:rPr>
              <a:t> </a:t>
            </a:r>
            <a:r>
              <a:rPr lang="el-GR" sz="2200" dirty="0">
                <a:latin typeface="Times New Roman" panose="02020603050405020304" pitchFamily="18" charset="0"/>
                <a:cs typeface="Times New Roman" panose="02020603050405020304" pitchFamily="18" charset="0"/>
              </a:rPr>
              <a:t>Αποδοχή του περιβάλλοντος για ομαδικές αλλαγές στον τρόπο ζωής όπως η αλλαγές διατροφικών συνηθειών και παρασκευής </a:t>
            </a:r>
            <a:r>
              <a:rPr lang="el-GR" sz="2200" dirty="0" smtClean="0">
                <a:latin typeface="Times New Roman" panose="02020603050405020304" pitchFamily="18" charset="0"/>
                <a:cs typeface="Times New Roman" panose="02020603050405020304" pitchFamily="18" charset="0"/>
              </a:rPr>
              <a:t>φαγητού</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r>
              <a:rPr lang="el-GR" sz="2200" dirty="0">
                <a:latin typeface="Times New Roman" panose="02020603050405020304" pitchFamily="18" charset="0"/>
                <a:cs typeface="Times New Roman" panose="02020603050405020304" pitchFamily="18" charset="0"/>
              </a:rPr>
              <a:t>Παροχή πληροφόρησης για την ισορροπία των προσλαμβανόμενων </a:t>
            </a:r>
            <a:r>
              <a:rPr lang="el-GR" sz="2200" dirty="0" smtClean="0">
                <a:latin typeface="Times New Roman" panose="02020603050405020304" pitchFamily="18" charset="0"/>
                <a:cs typeface="Times New Roman" panose="02020603050405020304" pitchFamily="18" charset="0"/>
              </a:rPr>
              <a:t>τροφών</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27412655"/>
      </p:ext>
    </p:extLst>
  </p:cSld>
  <p:clrMapOvr>
    <a:masterClrMapping/>
  </p:clrMapOvr>
  <p:transition spd="slow">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747490"/>
          </a:xfrm>
        </p:spPr>
        <p:txBody>
          <a:bodyPr/>
          <a:lstStyle/>
          <a:p>
            <a:r>
              <a:rPr lang="el-GR" b="1" dirty="0">
                <a:latin typeface="Times New Roman" panose="02020603050405020304" pitchFamily="18" charset="0"/>
                <a:cs typeface="Times New Roman" panose="02020603050405020304" pitchFamily="18" charset="0"/>
              </a:rPr>
              <a:t>Παρεμβάσεις</a:t>
            </a:r>
            <a:endParaRPr lang="el-GR" dirty="0"/>
          </a:p>
        </p:txBody>
      </p:sp>
      <p:sp>
        <p:nvSpPr>
          <p:cNvPr id="3" name="Content Placeholder 2"/>
          <p:cNvSpPr>
            <a:spLocks noGrp="1"/>
          </p:cNvSpPr>
          <p:nvPr>
            <p:ph idx="1"/>
          </p:nvPr>
        </p:nvSpPr>
        <p:spPr>
          <a:xfrm>
            <a:off x="2438400" y="1752600"/>
            <a:ext cx="5144185" cy="3886200"/>
          </a:xfrm>
        </p:spPr>
        <p:txBody>
          <a:bodyPr>
            <a:normAutofit/>
          </a:bodyPr>
          <a:lstStyle/>
          <a:p>
            <a:r>
              <a:rPr lang="el-GR" sz="2400" dirty="0">
                <a:latin typeface="Times New Roman" panose="02020603050405020304" pitchFamily="18" charset="0"/>
                <a:cs typeface="Times New Roman" panose="02020603050405020304" pitchFamily="18" charset="0"/>
              </a:rPr>
              <a:t>Ανασκόπηση της δίαιτας του ατόμου και ιδιαίτερα την πρόσληψη υδατανθράκων</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Συζήτηση του τρόπου δράσης των διαβητικών φαρμάκων</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Παραπομπή σε κατάλληλες κοινοτικές πηγές για τη τροποποίηση του τρόπου ζωής και παρακολούθηση της </a:t>
            </a:r>
            <a:r>
              <a:rPr lang="el-GR" sz="2400" dirty="0" smtClean="0">
                <a:latin typeface="Times New Roman" panose="02020603050405020304" pitchFamily="18" charset="0"/>
                <a:cs typeface="Times New Roman" panose="02020603050405020304" pitchFamily="18" charset="0"/>
              </a:rPr>
              <a:t>γλυκόζης</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38557645"/>
      </p:ext>
    </p:extLst>
  </p:cSld>
  <p:clrMapOvr>
    <a:masterClrMapping/>
  </p:clrMapOvr>
  <p:transition spd="slow">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747490"/>
          </a:xfrm>
        </p:spPr>
        <p:txBody>
          <a:bodyPr>
            <a:normAutofit/>
          </a:bodyPr>
          <a:lstStyle/>
          <a:p>
            <a:r>
              <a:rPr lang="el-GR" b="1" dirty="0" smtClean="0">
                <a:latin typeface="Times New Roman" panose="02020603050405020304" pitchFamily="18" charset="0"/>
                <a:cs typeface="Times New Roman" panose="02020603050405020304" pitchFamily="18" charset="0"/>
              </a:rPr>
              <a:t>Αξιολόγηση</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l-GR" sz="2400" dirty="0" smtClean="0">
                <a:latin typeface="Times New Roman" panose="02020603050405020304" pitchFamily="18" charset="0"/>
                <a:cs typeface="Times New Roman" panose="02020603050405020304" pitchFamily="18" charset="0"/>
              </a:rPr>
              <a:t>Ευρήματα </a:t>
            </a:r>
            <a:r>
              <a:rPr lang="el-GR" sz="2400" dirty="0">
                <a:latin typeface="Times New Roman" panose="02020603050405020304" pitchFamily="18" charset="0"/>
                <a:cs typeface="Times New Roman" panose="02020603050405020304" pitchFamily="18" charset="0"/>
              </a:rPr>
              <a:t>που σχετίζονται με τη κατάσταση του ατόμου, τους παράγοντες κινδύνου, το διαιτητικό πρότυπο, τη συνταγογράφηση των φαρμάκων που χρησιμοποιεί και τη παρακολούθηση της κατάσταση </a:t>
            </a:r>
            <a:r>
              <a:rPr lang="el-GR" sz="2400" dirty="0" smtClean="0">
                <a:latin typeface="Times New Roman" panose="02020603050405020304" pitchFamily="18" charset="0"/>
                <a:cs typeface="Times New Roman" panose="02020603050405020304" pitchFamily="18" charset="0"/>
              </a:rPr>
              <a:t>του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Αποτελέσματα εργαστηριακών </a:t>
            </a:r>
            <a:r>
              <a:rPr lang="el-GR" sz="2400" dirty="0" smtClean="0">
                <a:latin typeface="Times New Roman" panose="02020603050405020304" pitchFamily="18" charset="0"/>
                <a:cs typeface="Times New Roman" panose="02020603050405020304" pitchFamily="18" charset="0"/>
              </a:rPr>
              <a:t>εξετάσεων</a:t>
            </a:r>
            <a:r>
              <a:rPr lang="en-US" dirty="0" smtClean="0"/>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76778976"/>
      </p:ext>
    </p:extLst>
  </p:cSld>
  <p:clrMapOvr>
    <a:masterClrMapping/>
  </p:clrMapOvr>
  <p:transition spd="slow">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smtClean="0">
                <a:latin typeface="Times New Roman" panose="02020603050405020304" pitchFamily="18" charset="0"/>
                <a:cs typeface="Times New Roman" panose="02020603050405020304" pitchFamily="18" charset="0"/>
              </a:rPr>
              <a:t>2</a:t>
            </a:r>
            <a:r>
              <a:rPr lang="el-GR" b="1" baseline="30000" dirty="0" smtClean="0">
                <a:latin typeface="Times New Roman" panose="02020603050405020304" pitchFamily="18" charset="0"/>
                <a:cs typeface="Times New Roman" panose="02020603050405020304" pitchFamily="18" charset="0"/>
              </a:rPr>
              <a:t>η</a:t>
            </a:r>
            <a:r>
              <a:rPr lang="el-GR" b="1" dirty="0" smtClean="0">
                <a:latin typeface="Times New Roman" panose="02020603050405020304" pitchFamily="18" charset="0"/>
                <a:cs typeface="Times New Roman" panose="02020603050405020304" pitchFamily="18" charset="0"/>
              </a:rPr>
              <a:t> Νοσηλευτική διάγνωση</a:t>
            </a:r>
            <a:endParaRPr lang="en-US" dirty="0"/>
          </a:p>
        </p:txBody>
      </p:sp>
      <p:sp>
        <p:nvSpPr>
          <p:cNvPr id="3" name="Content Placeholder 2"/>
          <p:cNvSpPr>
            <a:spLocks noGrp="1"/>
          </p:cNvSpPr>
          <p:nvPr>
            <p:ph idx="1"/>
          </p:nvPr>
        </p:nvSpPr>
        <p:spPr>
          <a:xfrm>
            <a:off x="3086807" y="1905000"/>
            <a:ext cx="4305985" cy="3657600"/>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M</a:t>
            </a:r>
            <a:r>
              <a:rPr lang="el-GR" sz="2400" dirty="0" smtClean="0">
                <a:latin typeface="Times New Roman" panose="02020603050405020304" pitchFamily="18" charset="0"/>
                <a:cs typeface="Times New Roman" panose="02020603050405020304" pitchFamily="18" charset="0"/>
              </a:rPr>
              <a:t>η </a:t>
            </a:r>
            <a:r>
              <a:rPr lang="el-GR" sz="2400" dirty="0">
                <a:latin typeface="Times New Roman" panose="02020603050405020304" pitchFamily="18" charset="0"/>
                <a:cs typeface="Times New Roman" panose="02020603050405020304" pitchFamily="18" charset="0"/>
              </a:rPr>
              <a:t>ισορροπημένη διατροφή- περισσότερη από τις απαιτήσεις του σώματος που σχετίζεται με την υπερβολική πρόσληψη σε σχέση με τις ανάγκες μεταβολισμού όπως φαίνεται από το αυξημένο ΒΜΙ  και περίμετρο </a:t>
            </a:r>
            <a:r>
              <a:rPr lang="el-GR" sz="2400" dirty="0" smtClean="0">
                <a:latin typeface="Times New Roman" panose="02020603050405020304" pitchFamily="18" charset="0"/>
                <a:cs typeface="Times New Roman" panose="02020603050405020304" pitchFamily="18" charset="0"/>
              </a:rPr>
              <a:t>μέσης</a:t>
            </a:r>
            <a:r>
              <a:rPr lang="en-US" sz="2400" dirty="0" smtClean="0">
                <a:latin typeface="Times New Roman" panose="02020603050405020304" pitchFamily="18" charset="0"/>
                <a:cs typeface="Times New Roman" panose="02020603050405020304" pitchFamily="18" charset="0"/>
              </a:rPr>
              <a:t>.</a:t>
            </a:r>
            <a:endParaRPr lang="el-GR" sz="2400" dirty="0" smtClean="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xmlns="" val="761358279"/>
      </p:ext>
    </p:extLst>
  </p:cSld>
  <p:clrMapOvr>
    <a:masterClrMapping/>
  </p:clrMapOvr>
  <p:transition spd="slow">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Σκοπός</a:t>
            </a:r>
            <a:r>
              <a:rPr lang="en-US" b="1" dirty="0"/>
              <a:t/>
            </a:r>
            <a:br>
              <a:rPr lang="en-US" b="1" dirty="0"/>
            </a:br>
            <a:endParaRPr lang="el-GR" dirty="0"/>
          </a:p>
        </p:txBody>
      </p:sp>
      <p:sp>
        <p:nvSpPr>
          <p:cNvPr id="3" name="Content Placeholder 2"/>
          <p:cNvSpPr>
            <a:spLocks noGrp="1"/>
          </p:cNvSpPr>
          <p:nvPr>
            <p:ph idx="1"/>
          </p:nvPr>
        </p:nvSpPr>
        <p:spPr/>
        <p:txBody>
          <a:bodyPr/>
          <a:lstStyle/>
          <a:p>
            <a:pPr>
              <a:buFont typeface="+mj-lt"/>
              <a:buAutoNum type="arabicPeriod"/>
            </a:pPr>
            <a:r>
              <a:rPr lang="el-GR" sz="2400" dirty="0" smtClean="0">
                <a:latin typeface="Times New Roman" panose="02020603050405020304" pitchFamily="18" charset="0"/>
                <a:cs typeface="Times New Roman" panose="02020603050405020304" pitchFamily="18" charset="0"/>
              </a:rPr>
              <a:t>Επιτυγχάνεται </a:t>
            </a:r>
            <a:r>
              <a:rPr lang="el-GR" sz="2400" dirty="0">
                <a:latin typeface="Times New Roman" panose="02020603050405020304" pitchFamily="18" charset="0"/>
                <a:cs typeface="Times New Roman" panose="02020603050405020304" pitchFamily="18" charset="0"/>
              </a:rPr>
              <a:t>το επιθυμητό βάρος σώματος με τη καλύτερη δυνατή διατήρηση της </a:t>
            </a:r>
            <a:r>
              <a:rPr lang="el-GR" sz="2400" dirty="0" smtClean="0">
                <a:latin typeface="Times New Roman" panose="02020603050405020304" pitchFamily="18" charset="0"/>
                <a:cs typeface="Times New Roman" panose="02020603050405020304" pitchFamily="18" charset="0"/>
              </a:rPr>
              <a:t>υγείας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buFont typeface="+mj-lt"/>
              <a:buAutoNum type="arabicPeriod"/>
            </a:pPr>
            <a:r>
              <a:rPr lang="el-GR" sz="2400" dirty="0" smtClean="0">
                <a:latin typeface="Times New Roman" panose="02020603050405020304" pitchFamily="18" charset="0"/>
                <a:cs typeface="Times New Roman" panose="02020603050405020304" pitchFamily="18" charset="0"/>
              </a:rPr>
              <a:t>Επιδεικνύει </a:t>
            </a:r>
            <a:r>
              <a:rPr lang="el-GR" sz="2400" dirty="0">
                <a:latin typeface="Times New Roman" panose="02020603050405020304" pitchFamily="18" charset="0"/>
                <a:cs typeface="Times New Roman" panose="02020603050405020304" pitchFamily="18" charset="0"/>
              </a:rPr>
              <a:t>τις απαραίτητες αλλαγές στον τρόπο ζωής και σε συμπεριφορές συμπεριλαμβανομένων των προτύπων </a:t>
            </a:r>
            <a:r>
              <a:rPr lang="el-GR" sz="2400" dirty="0" smtClean="0">
                <a:latin typeface="Times New Roman" panose="02020603050405020304" pitchFamily="18" charset="0"/>
                <a:cs typeface="Times New Roman" panose="02020603050405020304" pitchFamily="18" charset="0"/>
              </a:rPr>
              <a:t>σίτισης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buFont typeface="+mj-lt"/>
              <a:buAutoNum type="arabicPeriod"/>
            </a:pPr>
            <a:r>
              <a:rPr lang="el-GR" sz="2400" dirty="0" smtClean="0">
                <a:latin typeface="Times New Roman" panose="02020603050405020304" pitchFamily="18" charset="0"/>
                <a:cs typeface="Times New Roman" panose="02020603050405020304" pitchFamily="18" charset="0"/>
              </a:rPr>
              <a:t>Εκφράζει </a:t>
            </a:r>
            <a:r>
              <a:rPr lang="el-GR" sz="2400" dirty="0">
                <a:latin typeface="Times New Roman" panose="02020603050405020304" pitchFamily="18" charset="0"/>
                <a:cs typeface="Times New Roman" panose="02020603050405020304" pitchFamily="18" charset="0"/>
              </a:rPr>
              <a:t>λεκτικά μια ρεαλιστική αυτοαντίληψη- εικόνα σώματος.</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3549643367"/>
      </p:ext>
    </p:extLst>
  </p:cSld>
  <p:clrMapOvr>
    <a:masterClrMapping/>
  </p:clrMapOvr>
  <p:transition spd="slow">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Παρεμβάσεις</a:t>
            </a:r>
            <a:r>
              <a:rPr lang="en-US" b="1" dirty="0"/>
              <a:t/>
            </a:r>
            <a:br>
              <a:rPr lang="en-US" b="1" dirty="0"/>
            </a:br>
            <a:endParaRPr lang="en-US" dirty="0"/>
          </a:p>
        </p:txBody>
      </p:sp>
      <p:sp>
        <p:nvSpPr>
          <p:cNvPr id="3" name="Content Placeholder 2"/>
          <p:cNvSpPr>
            <a:spLocks noGrp="1"/>
          </p:cNvSpPr>
          <p:nvPr>
            <p:ph idx="1"/>
          </p:nvPr>
        </p:nvSpPr>
        <p:spPr>
          <a:xfrm>
            <a:off x="1752600" y="1752600"/>
            <a:ext cx="6266400" cy="4724400"/>
          </a:xfrm>
        </p:spPr>
        <p:txBody>
          <a:bodyPr>
            <a:normAutofit fontScale="92500"/>
          </a:bodyPr>
          <a:lstStyle/>
          <a:p>
            <a:r>
              <a:rPr lang="el-GR" sz="2400" dirty="0" smtClean="0">
                <a:latin typeface="Times New Roman" panose="02020603050405020304" pitchFamily="18" charset="0"/>
                <a:cs typeface="Times New Roman" panose="02020603050405020304" pitchFamily="18" charset="0"/>
              </a:rPr>
              <a:t>Αξιολόγηση </a:t>
            </a:r>
            <a:r>
              <a:rPr lang="el-GR" sz="2400" dirty="0">
                <a:latin typeface="Times New Roman" panose="02020603050405020304" pitchFamily="18" charset="0"/>
                <a:cs typeface="Times New Roman" panose="02020603050405020304" pitchFamily="18" charset="0"/>
              </a:rPr>
              <a:t>κινδύνου- καταστάσεων που σχετίζονται με τη </a:t>
            </a:r>
            <a:r>
              <a:rPr lang="el-GR" sz="2400" dirty="0" smtClean="0">
                <a:latin typeface="Times New Roman" panose="02020603050405020304" pitchFamily="18" charset="0"/>
                <a:cs typeface="Times New Roman" panose="02020603050405020304" pitchFamily="18" charset="0"/>
              </a:rPr>
              <a:t>παχυσαρκία</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Ανασκόπηση της καθημερινής δραστηριότητας και του προγράμματος άσκησης.  Ο καθιστικός τρόπος ζωής συχνά σχετίζεται με τη παχυσαρκία και αποτελεί πρωταρχικό σκοπό </a:t>
            </a:r>
            <a:r>
              <a:rPr lang="el-GR" sz="2400" dirty="0" smtClean="0">
                <a:latin typeface="Times New Roman" panose="02020603050405020304" pitchFamily="18" charset="0"/>
                <a:cs typeface="Times New Roman" panose="02020603050405020304" pitchFamily="18" charset="0"/>
              </a:rPr>
              <a:t>τροποποίησης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Υπολογισμός των προσλαμβανόμενων </a:t>
            </a:r>
            <a:r>
              <a:rPr lang="el-GR" sz="2400" dirty="0" smtClean="0">
                <a:latin typeface="Times New Roman" panose="02020603050405020304" pitchFamily="18" charset="0"/>
                <a:cs typeface="Times New Roman" panose="02020603050405020304" pitchFamily="18" charset="0"/>
              </a:rPr>
              <a:t>θερμίδων</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Καταγραφή ύψους- βάρους- δομής σώματος- φύλου και ηλικίας  για παροχής μέτρων σύγκρισης και βοηθούν στον καθορισμό διατροφικών αναγκών</a:t>
            </a:r>
            <a:r>
              <a:rPr lang="el-GR"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25724646"/>
      </p:ext>
    </p:extLst>
  </p:cSld>
  <p:clrMapOvr>
    <a:masterClrMapping/>
  </p:clrMapOvr>
  <p:transition spd="slow">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2100" y="457200"/>
            <a:ext cx="6324600" cy="1219200"/>
          </a:xfrm>
        </p:spPr>
        <p:txBody>
          <a:bodyPr>
            <a:normAutofit fontScale="90000"/>
          </a:bodyPr>
          <a:lstStyle/>
          <a:p>
            <a:r>
              <a:rPr lang="el-GR" b="1" dirty="0">
                <a:latin typeface="Times New Roman" panose="02020603050405020304" pitchFamily="18" charset="0"/>
                <a:cs typeface="Times New Roman" panose="02020603050405020304" pitchFamily="18" charset="0"/>
              </a:rPr>
              <a:t>Θεωρία της </a:t>
            </a:r>
            <a:r>
              <a:rPr lang="en-US" b="1" dirty="0" err="1">
                <a:latin typeface="Times New Roman" panose="02020603050405020304" pitchFamily="18" charset="0"/>
                <a:cs typeface="Times New Roman" panose="02020603050405020304" pitchFamily="18" charset="0"/>
              </a:rPr>
              <a:t>Calista</a:t>
            </a:r>
            <a:r>
              <a:rPr lang="en-US" b="1" dirty="0">
                <a:latin typeface="Times New Roman" panose="02020603050405020304" pitchFamily="18" charset="0"/>
                <a:cs typeface="Times New Roman" panose="02020603050405020304" pitchFamily="18" charset="0"/>
              </a:rPr>
              <a:t> Roy</a:t>
            </a:r>
            <a:r>
              <a:rPr lang="el-GR" b="1" dirty="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(Μοντέλο </a:t>
            </a:r>
            <a:r>
              <a:rPr lang="el-GR" dirty="0">
                <a:latin typeface="Times New Roman" panose="02020603050405020304" pitchFamily="18" charset="0"/>
                <a:cs typeface="Times New Roman" panose="02020603050405020304" pitchFamily="18" charset="0"/>
              </a:rPr>
              <a:t>προσαρμογής)</a:t>
            </a:r>
            <a:r>
              <a:rPr lang="en-US" dirty="0"/>
              <a:t/>
            </a:r>
            <a:br>
              <a:rPr lang="en-US" dirty="0"/>
            </a:br>
            <a:endParaRPr lang="en-US" dirty="0"/>
          </a:p>
        </p:txBody>
      </p:sp>
      <p:sp>
        <p:nvSpPr>
          <p:cNvPr id="3" name="Content Placeholder 2"/>
          <p:cNvSpPr>
            <a:spLocks noGrp="1"/>
          </p:cNvSpPr>
          <p:nvPr>
            <p:ph idx="1"/>
          </p:nvPr>
        </p:nvSpPr>
        <p:spPr>
          <a:xfrm>
            <a:off x="2381250" y="2286000"/>
            <a:ext cx="4686300" cy="3733800"/>
          </a:xfrm>
        </p:spPr>
        <p:txBody>
          <a:bodyPr>
            <a:noAutofit/>
          </a:bodyPr>
          <a:lstStyle/>
          <a:p>
            <a:pPr marL="0" indent="0" algn="ctr">
              <a:buNone/>
            </a:pPr>
            <a:r>
              <a:rPr lang="el-GR" sz="2400" dirty="0">
                <a:latin typeface="Times New Roman" panose="02020603050405020304" pitchFamily="18" charset="0"/>
                <a:cs typeface="Times New Roman" panose="02020603050405020304" pitchFamily="18" charset="0"/>
              </a:rPr>
              <a:t>Η αδελφή </a:t>
            </a:r>
            <a:r>
              <a:rPr lang="en-US" sz="2400" dirty="0" err="1">
                <a:latin typeface="Times New Roman" panose="02020603050405020304" pitchFamily="18" charset="0"/>
                <a:cs typeface="Times New Roman" panose="02020603050405020304" pitchFamily="18" charset="0"/>
              </a:rPr>
              <a:t>Calista</a:t>
            </a:r>
            <a:r>
              <a:rPr lang="en-US" sz="2400" dirty="0">
                <a:latin typeface="Times New Roman" panose="02020603050405020304" pitchFamily="18" charset="0"/>
                <a:cs typeface="Times New Roman" panose="02020603050405020304" pitchFamily="18" charset="0"/>
              </a:rPr>
              <a:t> Roy</a:t>
            </a:r>
            <a:r>
              <a:rPr lang="el-GR" sz="2400" dirty="0">
                <a:latin typeface="Times New Roman" panose="02020603050405020304" pitchFamily="18" charset="0"/>
                <a:cs typeface="Times New Roman" panose="02020603050405020304" pitchFamily="18" charset="0"/>
              </a:rPr>
              <a:t>  (1984) ανέπτυξε το μοντέλο της προσαρμογής της </a:t>
            </a:r>
            <a:r>
              <a:rPr lang="el-GR" sz="2400" dirty="0" smtClean="0">
                <a:latin typeface="Times New Roman" panose="02020603050405020304" pitchFamily="18" charset="0"/>
                <a:cs typeface="Times New Roman" panose="02020603050405020304" pitchFamily="18" charset="0"/>
              </a:rPr>
              <a:t>νοσηλευτικής. </a:t>
            </a:r>
            <a:endParaRPr lang="en-US" sz="2400" dirty="0">
              <a:latin typeface="Times New Roman" panose="02020603050405020304" pitchFamily="18" charset="0"/>
              <a:cs typeface="Times New Roman" panose="02020603050405020304" pitchFamily="18" charset="0"/>
            </a:endParaRPr>
          </a:p>
          <a:p>
            <a:pPr algn="ctr"/>
            <a:r>
              <a:rPr lang="el-GR" sz="2400" dirty="0" smtClean="0">
                <a:latin typeface="Times New Roman" panose="02020603050405020304" pitchFamily="18" charset="0"/>
                <a:cs typeface="Times New Roman" panose="02020603050405020304" pitchFamily="18" charset="0"/>
              </a:rPr>
              <a:t>φιλοσοφική βάση </a:t>
            </a:r>
            <a:endParaRPr lang="en-US" sz="2400" dirty="0" smtClean="0">
              <a:latin typeface="Times New Roman" panose="02020603050405020304" pitchFamily="18" charset="0"/>
              <a:cs typeface="Times New Roman" panose="02020603050405020304" pitchFamily="18" charset="0"/>
            </a:endParaRPr>
          </a:p>
          <a:p>
            <a:pPr algn="ctr"/>
            <a:r>
              <a:rPr lang="el-GR" sz="2400" dirty="0" smtClean="0">
                <a:latin typeface="Times New Roman" panose="02020603050405020304" pitchFamily="18" charset="0"/>
                <a:cs typeface="Times New Roman" panose="02020603050405020304" pitchFamily="18" charset="0"/>
              </a:rPr>
              <a:t>εννοιολογικό μοντέλο.</a:t>
            </a:r>
            <a:endParaRPr lang="en-US" sz="2400" dirty="0" smtClean="0">
              <a:latin typeface="Times New Roman" panose="02020603050405020304" pitchFamily="18" charset="0"/>
              <a:cs typeface="Times New Roman" panose="02020603050405020304" pitchFamily="18" charset="0"/>
            </a:endParaRPr>
          </a:p>
          <a:p>
            <a:pPr marL="0" indent="0" algn="ctr">
              <a:buNone/>
            </a:pPr>
            <a:r>
              <a:rPr lang="el-GR" sz="2400" dirty="0" smtClean="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Το μοντέλο προσαρμογής είναι βασικά ένα μοντέλο συστημάτων.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89742878"/>
      </p:ext>
    </p:extLst>
  </p:cSld>
  <p:clrMapOvr>
    <a:masterClrMapping/>
  </p:clrMapOvr>
  <p:transition spd="slow">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Παρεμβάσεις</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42415" y="1676400"/>
            <a:ext cx="6591985" cy="4800600"/>
          </a:xfrm>
        </p:spPr>
        <p:txBody>
          <a:bodyPr>
            <a:noAutofit/>
          </a:bodyPr>
          <a:lstStyle/>
          <a:p>
            <a:r>
              <a:rPr lang="el-GR" sz="2400" dirty="0">
                <a:latin typeface="Times New Roman" panose="02020603050405020304" pitchFamily="18" charset="0"/>
                <a:cs typeface="Times New Roman" panose="02020603050405020304" pitchFamily="18" charset="0"/>
              </a:rPr>
              <a:t>Παροχή πηλοφοριών που αφορούν συγκεκριμένες διατροφικές ανάγκες. Ένας υπέρβαρος πιθανόν να έχει έλλειψη των απαραίτητων θρεπτικών </a:t>
            </a:r>
            <a:r>
              <a:rPr lang="el-GR" sz="2400" dirty="0" smtClean="0">
                <a:latin typeface="Times New Roman" panose="02020603050405020304" pitchFamily="18" charset="0"/>
                <a:cs typeface="Times New Roman" panose="02020603050405020304" pitchFamily="18" charset="0"/>
              </a:rPr>
              <a:t>συστατικών</a:t>
            </a:r>
            <a:r>
              <a:rPr lang="en-US" sz="2400" dirty="0" smtClean="0">
                <a:latin typeface="Times New Roman" panose="02020603050405020304" pitchFamily="18" charset="0"/>
                <a:cs typeface="Times New Roman" panose="02020603050405020304" pitchFamily="18" charset="0"/>
              </a:rPr>
              <a:t>.</a:t>
            </a:r>
            <a:r>
              <a:rPr lang="el-GR"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 Συζήτηση συμπεριφορών σίτισής και ανίχνευση των απαραίτητων </a:t>
            </a:r>
            <a:r>
              <a:rPr lang="el-GR" sz="2400" dirty="0" smtClean="0">
                <a:latin typeface="Times New Roman" panose="02020603050405020304" pitchFamily="18" charset="0"/>
                <a:cs typeface="Times New Roman" panose="02020603050405020304" pitchFamily="18" charset="0"/>
              </a:rPr>
              <a:t>τροποποιήσεων</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Ενθάρρυνση συμμετοχής του ατόμου στο προγραμματισμένο σχέδιο άσκησης ανάλογα επιλογών και σωματικής </a:t>
            </a:r>
            <a:r>
              <a:rPr lang="el-GR" sz="2400" dirty="0" smtClean="0">
                <a:latin typeface="Times New Roman" panose="02020603050405020304" pitchFamily="18" charset="0"/>
                <a:cs typeface="Times New Roman" panose="02020603050405020304" pitchFamily="18" charset="0"/>
              </a:rPr>
              <a:t>ικανότητας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Πρόγραμμα ζύγισης του ατόμου μια φορά την </a:t>
            </a:r>
            <a:r>
              <a:rPr lang="el-GR" sz="2400" dirty="0" smtClean="0">
                <a:latin typeface="Times New Roman" panose="02020603050405020304" pitchFamily="18" charset="0"/>
                <a:cs typeface="Times New Roman" panose="02020603050405020304" pitchFamily="18" charset="0"/>
              </a:rPr>
              <a:t>εβδομάδα</a:t>
            </a:r>
            <a:r>
              <a:rPr lang="en-US" sz="2400" dirty="0" smtClean="0">
                <a:latin typeface="Times New Roman" panose="02020603050405020304" pitchFamily="18" charset="0"/>
                <a:cs typeface="Times New Roman" panose="02020603050405020304" pitchFamily="18" charset="0"/>
              </a:rPr>
              <a:t>.</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14421448"/>
      </p:ext>
    </p:extLst>
  </p:cSld>
  <p:clrMapOvr>
    <a:masterClrMapping/>
  </p:clrMapOvr>
  <p:transition spd="slow">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A</a:t>
            </a:r>
            <a:r>
              <a:rPr lang="el-GR" b="1" dirty="0" smtClean="0">
                <a:latin typeface="Times New Roman" panose="02020603050405020304" pitchFamily="18" charset="0"/>
                <a:cs typeface="Times New Roman" panose="02020603050405020304" pitchFamily="18" charset="0"/>
              </a:rPr>
              <a:t>ξιολόγηση</a:t>
            </a:r>
            <a:r>
              <a:rPr lang="en-US" b="1" dirty="0"/>
              <a:t/>
            </a:r>
            <a:br>
              <a:rPr lang="en-US" b="1" dirty="0"/>
            </a:br>
            <a:endParaRPr lang="el-GR" dirty="0"/>
          </a:p>
        </p:txBody>
      </p:sp>
      <p:sp>
        <p:nvSpPr>
          <p:cNvPr id="3" name="Content Placeholder 2"/>
          <p:cNvSpPr>
            <a:spLocks noGrp="1"/>
          </p:cNvSpPr>
          <p:nvPr>
            <p:ph idx="1"/>
          </p:nvPr>
        </p:nvSpPr>
        <p:spPr/>
        <p:txBody>
          <a:bodyPr/>
          <a:lstStyle/>
          <a:p>
            <a:r>
              <a:rPr lang="el-GR" sz="2400" dirty="0" smtClean="0">
                <a:latin typeface="Times New Roman" panose="02020603050405020304" pitchFamily="18" charset="0"/>
                <a:cs typeface="Times New Roman" panose="02020603050405020304" pitchFamily="18" charset="0"/>
              </a:rPr>
              <a:t>Προσωπικά </a:t>
            </a:r>
            <a:r>
              <a:rPr lang="el-GR" sz="2400" dirty="0">
                <a:latin typeface="Times New Roman" panose="02020603050405020304" pitchFamily="18" charset="0"/>
                <a:cs typeface="Times New Roman" panose="02020603050405020304" pitchFamily="18" charset="0"/>
              </a:rPr>
              <a:t>ευρήματα- τρέχον βάρος- διαιτολόγικο πρότυπο, αντίληψη εαυτού, τροφές και σίτιση, κίνητρα για απώλεια </a:t>
            </a:r>
            <a:r>
              <a:rPr lang="el-GR" sz="2400" dirty="0" smtClean="0">
                <a:latin typeface="Times New Roman" panose="02020603050405020304" pitchFamily="18" charset="0"/>
                <a:cs typeface="Times New Roman" panose="02020603050405020304" pitchFamily="18" charset="0"/>
              </a:rPr>
              <a:t>βάρους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Αποτελέσματα εργαστηριακών διαγνωστικών </a:t>
            </a:r>
            <a:r>
              <a:rPr lang="el-GR" sz="2400" dirty="0" smtClean="0">
                <a:latin typeface="Times New Roman" panose="02020603050405020304" pitchFamily="18" charset="0"/>
                <a:cs typeface="Times New Roman" panose="02020603050405020304" pitchFamily="18" charset="0"/>
              </a:rPr>
              <a:t>εξετάσεων</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2653616057"/>
      </p:ext>
    </p:extLst>
  </p:cSld>
  <p:clrMapOvr>
    <a:masterClrMapping/>
  </p:clrMapOvr>
  <p:transition spd="slow">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3</a:t>
            </a:r>
            <a:r>
              <a:rPr lang="el-GR" b="1" baseline="30000" dirty="0" smtClean="0">
                <a:latin typeface="Times New Roman" panose="02020603050405020304" pitchFamily="18" charset="0"/>
                <a:cs typeface="Times New Roman" panose="02020603050405020304" pitchFamily="18" charset="0"/>
              </a:rPr>
              <a:t>η</a:t>
            </a:r>
            <a:r>
              <a:rPr lang="el-GR" b="1" dirty="0" smtClean="0">
                <a:latin typeface="Times New Roman" panose="02020603050405020304" pitchFamily="18" charset="0"/>
                <a:cs typeface="Times New Roman" panose="02020603050405020304" pitchFamily="18" charset="0"/>
              </a:rPr>
              <a:t> Νοσηλευτική Διάγνωση</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896307" y="1905000"/>
            <a:ext cx="4686985" cy="3505200"/>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M</a:t>
            </a:r>
            <a:r>
              <a:rPr lang="el-GR" sz="2400" dirty="0" smtClean="0">
                <a:latin typeface="Times New Roman" panose="02020603050405020304" pitchFamily="18" charset="0"/>
                <a:cs typeface="Times New Roman" panose="02020603050405020304" pitchFamily="18" charset="0"/>
              </a:rPr>
              <a:t>η </a:t>
            </a:r>
            <a:r>
              <a:rPr lang="el-GR" sz="2400" dirty="0">
                <a:latin typeface="Times New Roman" panose="02020603050405020304" pitchFamily="18" charset="0"/>
                <a:cs typeface="Times New Roman" panose="02020603050405020304" pitchFamily="18" charset="0"/>
              </a:rPr>
              <a:t>συμμόρφωση φαρμακευτικής αγωγής που σχετίζεται με άρνηση και αδυναμία κατανόησης της αναγκαιότητας της φαρμακευτικής αγωγής όπως φαίνεται από τα εργαστηριακά </a:t>
            </a:r>
            <a:r>
              <a:rPr lang="el-GR" sz="2400" dirty="0" smtClean="0">
                <a:latin typeface="Times New Roman" panose="02020603050405020304" pitchFamily="18" charset="0"/>
                <a:cs typeface="Times New Roman" panose="02020603050405020304" pitchFamily="18" charset="0"/>
              </a:rPr>
              <a:t>ευρήματα και </a:t>
            </a:r>
            <a:r>
              <a:rPr lang="el-GR" sz="2400" dirty="0">
                <a:latin typeface="Times New Roman" panose="02020603050405020304" pitchFamily="18" charset="0"/>
                <a:cs typeface="Times New Roman" panose="02020603050405020304" pitchFamily="18" charset="0"/>
              </a:rPr>
              <a:t>την αποτυχία </a:t>
            </a:r>
            <a:r>
              <a:rPr lang="el-GR" sz="2400" dirty="0" smtClean="0">
                <a:latin typeface="Times New Roman" panose="02020603050405020304" pitchFamily="18" charset="0"/>
                <a:cs typeface="Times New Roman" panose="02020603050405020304" pitchFamily="18" charset="0"/>
              </a:rPr>
              <a:t>προόδου</a:t>
            </a:r>
            <a:r>
              <a:rPr lang="en-US" sz="2400" dirty="0" smtClean="0">
                <a:latin typeface="Times New Roman" panose="02020603050405020304" pitchFamily="18" charset="0"/>
                <a:cs typeface="Times New Roman" panose="02020603050405020304" pitchFamily="18" charset="0"/>
              </a:rPr>
              <a:t>.</a:t>
            </a:r>
            <a:endParaRPr lang="el-G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64991913"/>
      </p:ext>
    </p:extLst>
  </p:cSld>
  <p:clrMapOvr>
    <a:masterClrMapping/>
  </p:clrMapOvr>
  <p:transition spd="slow">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smtClean="0">
                <a:latin typeface="Times New Roman" panose="02020603050405020304" pitchFamily="18" charset="0"/>
                <a:cs typeface="Times New Roman" panose="02020603050405020304" pitchFamily="18" charset="0"/>
              </a:rPr>
              <a:t>Σκοπός</a:t>
            </a:r>
            <a:r>
              <a:rPr lang="el-GR" b="1" dirty="0"/>
              <a:t/>
            </a:r>
            <a:br>
              <a:rPr lang="el-GR" b="1" dirty="0"/>
            </a:br>
            <a:endParaRPr lang="el-GR" dirty="0"/>
          </a:p>
        </p:txBody>
      </p:sp>
      <p:sp>
        <p:nvSpPr>
          <p:cNvPr id="3" name="Content Placeholder 2"/>
          <p:cNvSpPr>
            <a:spLocks noGrp="1"/>
          </p:cNvSpPr>
          <p:nvPr>
            <p:ph idx="1"/>
          </p:nvPr>
        </p:nvSpPr>
        <p:spPr/>
        <p:txBody>
          <a:bodyPr/>
          <a:lstStyle/>
          <a:p>
            <a:r>
              <a:rPr lang="el-GR" dirty="0" smtClean="0"/>
              <a:t>Εκφράζει λεκτικά ορθή γνώση της κατάστασης και τη κατανόηση της θεραπευτικής αγωγής</a:t>
            </a:r>
          </a:p>
          <a:p>
            <a:r>
              <a:rPr lang="el-GR" dirty="0" smtClean="0"/>
              <a:t>Επιδεικνύει ετοιμότητα για επιλογές με βάση την επαρκή πληροφόρηση</a:t>
            </a:r>
          </a:p>
          <a:p>
            <a:r>
              <a:rPr lang="el-GR" dirty="0" smtClean="0"/>
              <a:t>Δεσμεύεται σε αμοιβαία συμφωνημένους στόχους και στο θεραπευτικό σχέδιο</a:t>
            </a:r>
            <a:endParaRPr lang="el-GR" dirty="0"/>
          </a:p>
        </p:txBody>
      </p:sp>
    </p:spTree>
    <p:extLst>
      <p:ext uri="{BB962C8B-B14F-4D97-AF65-F5344CB8AC3E}">
        <p14:creationId xmlns:p14="http://schemas.microsoft.com/office/powerpoint/2010/main" xmlns="" val="3965065648"/>
      </p:ext>
    </p:extLst>
  </p:cSld>
  <p:clrMapOvr>
    <a:masterClrMapping/>
  </p:clrMapOvr>
  <p:transition spd="slow">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3160199" cy="595090"/>
          </a:xfrm>
        </p:spPr>
        <p:txBody>
          <a:bodyPr>
            <a:normAutofit fontScale="90000"/>
          </a:bodyPr>
          <a:lstStyle/>
          <a:p>
            <a:r>
              <a:rPr lang="el-GR" sz="4000" b="1" dirty="0">
                <a:latin typeface="Times New Roman" panose="02020603050405020304" pitchFamily="18" charset="0"/>
                <a:cs typeface="Times New Roman" panose="02020603050405020304" pitchFamily="18" charset="0"/>
              </a:rPr>
              <a:t>Παρεμβάσεις</a:t>
            </a:r>
            <a:r>
              <a:rPr lang="el-GR" b="1" dirty="0"/>
              <a:t> </a:t>
            </a:r>
            <a:r>
              <a:rPr lang="en-US" b="1" dirty="0"/>
              <a:t/>
            </a:r>
            <a:br>
              <a:rPr lang="en-US" b="1" dirty="0"/>
            </a:br>
            <a:endParaRPr lang="en-US" dirty="0"/>
          </a:p>
        </p:txBody>
      </p:sp>
      <p:sp>
        <p:nvSpPr>
          <p:cNvPr id="3" name="Content Placeholder 2"/>
          <p:cNvSpPr>
            <a:spLocks noGrp="1"/>
          </p:cNvSpPr>
          <p:nvPr>
            <p:ph idx="1"/>
          </p:nvPr>
        </p:nvSpPr>
        <p:spPr>
          <a:xfrm>
            <a:off x="1752600" y="1676400"/>
            <a:ext cx="7010400" cy="4800600"/>
          </a:xfrm>
        </p:spPr>
        <p:txBody>
          <a:bodyPr>
            <a:noAutofit/>
          </a:bodyPr>
          <a:lstStyle/>
          <a:p>
            <a:r>
              <a:rPr lang="el-GR" sz="2000" dirty="0" smtClean="0">
                <a:latin typeface="Times New Roman" panose="02020603050405020304" pitchFamily="18" charset="0"/>
                <a:cs typeface="Times New Roman" panose="02020603050405020304" pitchFamily="18" charset="0"/>
              </a:rPr>
              <a:t>κατανόηση </a:t>
            </a:r>
            <a:r>
              <a:rPr lang="el-GR" sz="2000" dirty="0">
                <a:latin typeface="Times New Roman" panose="02020603050405020304" pitchFamily="18" charset="0"/>
                <a:cs typeface="Times New Roman" panose="02020603050405020304" pitchFamily="18" charset="0"/>
              </a:rPr>
              <a:t>της υπάρχουσας </a:t>
            </a:r>
            <a:r>
              <a:rPr lang="el-GR" sz="2000" dirty="0" smtClean="0">
                <a:latin typeface="Times New Roman" panose="02020603050405020304" pitchFamily="18" charset="0"/>
                <a:cs typeface="Times New Roman" panose="02020603050405020304" pitchFamily="18" charset="0"/>
              </a:rPr>
              <a:t>κατάστασης (θεραπεία -αντιμετώπιση</a:t>
            </a:r>
            <a:r>
              <a:rPr lang="el-GR" sz="2000" dirty="0">
                <a:latin typeface="Times New Roman" panose="02020603050405020304" pitchFamily="18" charset="0"/>
                <a:cs typeface="Times New Roman" panose="02020603050405020304" pitchFamily="18" charset="0"/>
              </a:rPr>
              <a:t>) από το άτομο.</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 Ενεργητική ακρόαση </a:t>
            </a:r>
            <a:r>
              <a:rPr lang="el-GR" sz="2000" dirty="0" smtClean="0">
                <a:latin typeface="Times New Roman" panose="02020603050405020304" pitchFamily="18" charset="0"/>
                <a:cs typeface="Times New Roman" panose="02020603050405020304" pitchFamily="18" charset="0"/>
              </a:rPr>
              <a:t>παραπόνων- </a:t>
            </a:r>
            <a:r>
              <a:rPr lang="el-GR" sz="2000" dirty="0">
                <a:latin typeface="Times New Roman" panose="02020603050405020304" pitchFamily="18" charset="0"/>
                <a:cs typeface="Times New Roman" panose="02020603050405020304" pitchFamily="18" charset="0"/>
              </a:rPr>
              <a:t>σχολίων του ατόμου </a:t>
            </a:r>
            <a:r>
              <a:rPr lang="el-GR" sz="2000" b="1" dirty="0">
                <a:latin typeface="Times New Roman" panose="02020603050405020304" pitchFamily="18" charset="0"/>
                <a:cs typeface="Times New Roman" panose="02020603050405020304" pitchFamily="18" charset="0"/>
              </a:rPr>
              <a:t>Αιτιολόγηση</a:t>
            </a:r>
            <a:r>
              <a:rPr lang="el-GR" sz="2000" dirty="0">
                <a:latin typeface="Times New Roman" panose="02020603050405020304" pitchFamily="18" charset="0"/>
                <a:cs typeface="Times New Roman" panose="02020603050405020304" pitchFamily="18" charset="0"/>
              </a:rPr>
              <a:t> βοηθά στην ανίχνευση των σκέψεων του ατόμου για τη θεραπευτική αγωγή πχ </a:t>
            </a:r>
            <a:r>
              <a:rPr lang="el-GR" sz="2000" dirty="0" smtClean="0">
                <a:latin typeface="Times New Roman" panose="02020603050405020304" pitchFamily="18" charset="0"/>
                <a:cs typeface="Times New Roman" panose="02020603050405020304" pitchFamily="18" charset="0"/>
              </a:rPr>
              <a:t>παρενέργειες</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Αξιολόγηση επιπέδου άγχους, του κέντρου ελέγχου, αισθήματος απώλειας </a:t>
            </a:r>
            <a:r>
              <a:rPr lang="el-GR" sz="2000" dirty="0" smtClean="0">
                <a:latin typeface="Times New Roman" panose="02020603050405020304" pitchFamily="18" charset="0"/>
                <a:cs typeface="Times New Roman" panose="02020603050405020304" pitchFamily="18" charset="0"/>
              </a:rPr>
              <a:t>ελέγχου</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Ανάπτυξη θεραπευτικής σχέσης νοσηλευτή- ατόμου </a:t>
            </a:r>
            <a:r>
              <a:rPr lang="el-GR" sz="2000" b="1" dirty="0">
                <a:latin typeface="Times New Roman" panose="02020603050405020304" pitchFamily="18" charset="0"/>
                <a:cs typeface="Times New Roman" panose="02020603050405020304" pitchFamily="18" charset="0"/>
              </a:rPr>
              <a:t>Αιτιολόγηση</a:t>
            </a:r>
            <a:r>
              <a:rPr lang="el-GR" sz="2000" dirty="0">
                <a:latin typeface="Times New Roman" panose="02020603050405020304" pitchFamily="18" charset="0"/>
                <a:cs typeface="Times New Roman" panose="02020603050405020304" pitchFamily="18" charset="0"/>
              </a:rPr>
              <a:t> προάγει την εμπιστοσύνη, παρέχει περιβάλλον στο οποίο το άτομο μπορεί ελεύθερα να εκφράζει απόψεις και ανησυχίες. Η αξιολόγηση της τήρησης είναι περισσότερο επιτυχημένη όταν διενεργείται σε μια  θετική όχι επικριτική ατμόσφαιρα.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49708471"/>
      </p:ext>
    </p:extLst>
  </p:cSld>
  <p:clrMapOvr>
    <a:masterClrMapping/>
  </p:clrMapOvr>
  <p:transition spd="slow">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Παρεμβάσεις</a:t>
            </a:r>
            <a:endParaRPr lang="el-GR" dirty="0"/>
          </a:p>
        </p:txBody>
      </p:sp>
      <p:sp>
        <p:nvSpPr>
          <p:cNvPr id="3" name="Content Placeholder 2"/>
          <p:cNvSpPr>
            <a:spLocks noGrp="1"/>
          </p:cNvSpPr>
          <p:nvPr>
            <p:ph idx="1"/>
          </p:nvPr>
        </p:nvSpPr>
        <p:spPr>
          <a:xfrm>
            <a:off x="1945201" y="1600200"/>
            <a:ext cx="6591985" cy="4724400"/>
          </a:xfrm>
        </p:spPr>
        <p:txBody>
          <a:bodyPr>
            <a:noAutofit/>
          </a:bodyPr>
          <a:lstStyle/>
          <a:p>
            <a:r>
              <a:rPr lang="el-GR" sz="2000" dirty="0">
                <a:latin typeface="Times New Roman" panose="02020603050405020304" pitchFamily="18" charset="0"/>
                <a:cs typeface="Times New Roman" panose="02020603050405020304" pitchFamily="18" charset="0"/>
              </a:rPr>
              <a:t>Επισήμανση της σημαντικότητας της γνώσης και της κατανόησης του ατόμου για την ανάγκη θεραπείας καθώς και των συνεπειών των επιλογών της.</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Ανάπτυξη συστήματος αυτό </a:t>
            </a:r>
            <a:r>
              <a:rPr lang="el-GR" sz="2000" dirty="0" smtClean="0">
                <a:latin typeface="Times New Roman" panose="02020603050405020304" pitchFamily="18" charset="0"/>
                <a:cs typeface="Times New Roman" panose="02020603050405020304" pitchFamily="18" charset="0"/>
              </a:rPr>
              <a:t>παρακολούθησης</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για την καλλιέργεια αισθήματος ελέγχου που επιτρέπει στο άτομο να παρακολουθεί τη πρόοδο του και να βοηθιέται στη λήψη </a:t>
            </a:r>
            <a:r>
              <a:rPr lang="el-GR" sz="2000" dirty="0" smtClean="0">
                <a:latin typeface="Times New Roman" panose="02020603050405020304" pitchFamily="18" charset="0"/>
                <a:cs typeface="Times New Roman" panose="02020603050405020304" pitchFamily="18" charset="0"/>
              </a:rPr>
              <a:t>αποφάσεων</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Παροχή υποστηρικτικού δικτύου για την ενίσχυση των συμπεριφορών ανάπτυξης. Ενθάρρυνση του ατόμου να συνεχίσει τις θετικές συμπεριφορές. </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Πρόταση χρήσης ενός συστήματος υπενθύμισης της φαρμακευτικής αγωγής </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Αιτιολογία</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ο τρόπος ζωής συχνά αποδιοργανώνει με αποτέλεσμα να παραλείπονται </a:t>
            </a:r>
            <a:r>
              <a:rPr lang="el-GR" sz="2000" dirty="0" smtClean="0">
                <a:latin typeface="Times New Roman" panose="02020603050405020304" pitchFamily="18" charset="0"/>
                <a:cs typeface="Times New Roman" panose="02020603050405020304" pitchFamily="18" charset="0"/>
              </a:rPr>
              <a:t>δόσεις</a:t>
            </a:r>
            <a:r>
              <a:rPr lang="en-US" sz="2000" dirty="0" smtClean="0">
                <a:latin typeface="Times New Roman" panose="02020603050405020304" pitchFamily="18" charset="0"/>
                <a:cs typeface="Times New Roman" panose="02020603050405020304" pitchFamily="18" charset="0"/>
              </a:rPr>
              <a:t>.</a:t>
            </a:r>
            <a:endParaRPr lang="el-GR" sz="2000" dirty="0">
              <a:latin typeface="Times New Roman" panose="02020603050405020304" pitchFamily="18" charset="0"/>
              <a:cs typeface="Times New Roman" panose="02020603050405020304" pitchFamily="18" charset="0"/>
            </a:endParaRPr>
          </a:p>
          <a:p>
            <a:endParaRPr lang="el-GR" sz="1400" dirty="0"/>
          </a:p>
        </p:txBody>
      </p:sp>
    </p:spTree>
    <p:extLst>
      <p:ext uri="{BB962C8B-B14F-4D97-AF65-F5344CB8AC3E}">
        <p14:creationId xmlns:p14="http://schemas.microsoft.com/office/powerpoint/2010/main" xmlns="" val="2391365152"/>
      </p:ext>
    </p:extLst>
  </p:cSld>
  <p:clrMapOvr>
    <a:masterClrMapping/>
  </p:clrMapOvr>
  <p:transition spd="slow">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Αξιολόγηση </a:t>
            </a:r>
            <a:r>
              <a:rPr lang="el-GR" b="1" dirty="0"/>
              <a:t/>
            </a:r>
            <a:br>
              <a:rPr lang="el-GR" b="1" dirty="0"/>
            </a:br>
            <a:endParaRPr lang="el-GR" dirty="0"/>
          </a:p>
        </p:txBody>
      </p:sp>
      <p:sp>
        <p:nvSpPr>
          <p:cNvPr id="3" name="Content Placeholder 2"/>
          <p:cNvSpPr>
            <a:spLocks noGrp="1"/>
          </p:cNvSpPr>
          <p:nvPr>
            <p:ph idx="1"/>
          </p:nvPr>
        </p:nvSpPr>
        <p:spPr/>
        <p:txBody>
          <a:bodyPr/>
          <a:lstStyle/>
          <a:p>
            <a:r>
              <a:rPr lang="el-GR" sz="2400" dirty="0" smtClean="0">
                <a:latin typeface="Times New Roman" panose="02020603050405020304" pitchFamily="18" charset="0"/>
                <a:cs typeface="Times New Roman" panose="02020603050405020304" pitchFamily="18" charset="0"/>
              </a:rPr>
              <a:t>Αξιολόγηση </a:t>
            </a:r>
            <a:r>
              <a:rPr lang="el-GR" sz="2400" dirty="0">
                <a:latin typeface="Times New Roman" panose="02020603050405020304" pitchFamily="18" charset="0"/>
                <a:cs typeface="Times New Roman" panose="02020603050405020304" pitchFamily="18" charset="0"/>
              </a:rPr>
              <a:t>των μέχρι σήμερα </a:t>
            </a:r>
            <a:r>
              <a:rPr lang="el-GR" sz="2400" dirty="0" smtClean="0">
                <a:latin typeface="Times New Roman" panose="02020603050405020304" pitchFamily="18" charset="0"/>
                <a:cs typeface="Times New Roman" panose="02020603050405020304" pitchFamily="18" charset="0"/>
              </a:rPr>
              <a:t>συνεπειών</a:t>
            </a:r>
            <a:r>
              <a:rPr lang="en-US" sz="2400" dirty="0" smtClean="0">
                <a:latin typeface="Times New Roman" panose="02020603050405020304" pitchFamily="18" charset="0"/>
                <a:cs typeface="Times New Roman" panose="02020603050405020304" pitchFamily="18" charset="0"/>
              </a:rPr>
              <a:t>.</a:t>
            </a:r>
            <a:endParaRPr lang="el-GR"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ατομικά ευρήματα/ απόκλιση από το συνταγογραφημένο πλαίσιο και αιτιολόγηση του ατόμου </a:t>
            </a:r>
            <a:r>
              <a:rPr lang="el-GR" sz="2400" dirty="0" smtClean="0">
                <a:latin typeface="Times New Roman" panose="02020603050405020304" pitchFamily="18" charset="0"/>
                <a:cs typeface="Times New Roman" panose="02020603050405020304" pitchFamily="18" charset="0"/>
              </a:rPr>
              <a:t>λεκτικά</a:t>
            </a:r>
            <a:r>
              <a:rPr lang="en-US" sz="2400" dirty="0" smtClean="0">
                <a:latin typeface="Times New Roman" panose="02020603050405020304" pitchFamily="18" charset="0"/>
                <a:cs typeface="Times New Roman" panose="02020603050405020304" pitchFamily="18" charset="0"/>
              </a:rPr>
              <a:t>.</a:t>
            </a:r>
            <a:endParaRPr lang="en-US" sz="6000" b="1"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2321075094"/>
      </p:ext>
    </p:extLst>
  </p:cSld>
  <p:clrMapOvr>
    <a:masterClrMapping/>
  </p:clrMapOvr>
  <p:transition spd="slow">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smtClean="0">
                <a:latin typeface="Times New Roman" panose="02020603050405020304" pitchFamily="18" charset="0"/>
                <a:cs typeface="Times New Roman" panose="02020603050405020304" pitchFamily="18" charset="0"/>
              </a:rPr>
              <a:t>4</a:t>
            </a:r>
            <a:r>
              <a:rPr lang="el-GR" b="1" baseline="30000" dirty="0" smtClean="0">
                <a:latin typeface="Times New Roman" panose="02020603050405020304" pitchFamily="18" charset="0"/>
                <a:cs typeface="Times New Roman" panose="02020603050405020304" pitchFamily="18" charset="0"/>
              </a:rPr>
              <a:t>η</a:t>
            </a:r>
            <a:r>
              <a:rPr lang="el-GR" b="1" dirty="0" smtClean="0">
                <a:latin typeface="Times New Roman" panose="02020603050405020304" pitchFamily="18" charset="0"/>
                <a:cs typeface="Times New Roman" panose="02020603050405020304" pitchFamily="18" charset="0"/>
              </a:rPr>
              <a:t> Νοσηλευτική διάγνωση</a:t>
            </a:r>
            <a:r>
              <a:rPr lang="el-GR" dirty="0" smtClean="0"/>
              <a:t/>
            </a:r>
            <a:br>
              <a:rPr lang="el-GR" dirty="0" smtClean="0"/>
            </a:br>
            <a:endParaRPr lang="en-US" dirty="0"/>
          </a:p>
        </p:txBody>
      </p:sp>
      <p:sp>
        <p:nvSpPr>
          <p:cNvPr id="3" name="Content Placeholder 2"/>
          <p:cNvSpPr>
            <a:spLocks noGrp="1"/>
          </p:cNvSpPr>
          <p:nvPr>
            <p:ph idx="1"/>
          </p:nvPr>
        </p:nvSpPr>
        <p:spPr>
          <a:xfrm>
            <a:off x="2223842" y="2514600"/>
            <a:ext cx="6031915" cy="2286000"/>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E</a:t>
            </a:r>
            <a:r>
              <a:rPr lang="el-GR" sz="2400" dirty="0" smtClean="0">
                <a:latin typeface="Times New Roman" panose="02020603050405020304" pitchFamily="18" charset="0"/>
                <a:cs typeface="Times New Roman" panose="02020603050405020304" pitchFamily="18" charset="0"/>
              </a:rPr>
              <a:t>τοιμότητα </a:t>
            </a:r>
            <a:r>
              <a:rPr lang="el-GR" sz="2400" dirty="0">
                <a:latin typeface="Times New Roman" panose="02020603050405020304" pitchFamily="18" charset="0"/>
                <a:cs typeface="Times New Roman" panose="02020603050405020304" pitchFamily="18" charset="0"/>
              </a:rPr>
              <a:t>για βελτίωση διαχείρισης θεραπευτικής αγωγής που σχετίζεται με το </a:t>
            </a:r>
            <a:r>
              <a:rPr lang="el-GR" sz="2400" dirty="0" smtClean="0">
                <a:latin typeface="Times New Roman" panose="02020603050405020304" pitchFamily="18" charset="0"/>
                <a:cs typeface="Times New Roman" panose="02020603050405020304" pitchFamily="18" charset="0"/>
              </a:rPr>
              <a:t>έλλειμμα </a:t>
            </a:r>
            <a:r>
              <a:rPr lang="el-GR" sz="2400" dirty="0">
                <a:latin typeface="Times New Roman" panose="02020603050405020304" pitchFamily="18" charset="0"/>
                <a:cs typeface="Times New Roman" panose="02020603050405020304" pitchFamily="18" charset="0"/>
              </a:rPr>
              <a:t>γνώσης όπως φαίνεται από την ανάγκη της ίδιας να συμμετέχει στο πρόγραμμα </a:t>
            </a:r>
            <a:r>
              <a:rPr lang="el-GR" sz="2400" dirty="0" smtClean="0">
                <a:latin typeface="Times New Roman" panose="02020603050405020304" pitchFamily="18" charset="0"/>
                <a:cs typeface="Times New Roman" panose="02020603050405020304" pitchFamily="18" charset="0"/>
              </a:rPr>
              <a:t>εκπαίδευσης</a:t>
            </a:r>
            <a:r>
              <a:rPr lang="en-US" sz="2400" dirty="0">
                <a:latin typeface="Times New Roman" panose="02020603050405020304" pitchFamily="18" charset="0"/>
                <a:cs typeface="Times New Roman" panose="02020603050405020304" pitchFamily="18" charset="0"/>
              </a:rPr>
              <a:t>.</a:t>
            </a:r>
            <a:endParaRPr lang="el-G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8411876"/>
      </p:ext>
    </p:extLst>
  </p:cSld>
  <p:clrMapOvr>
    <a:masterClrMapping/>
  </p:clrMapOvr>
  <p:transition spd="slow">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Σκοπός</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l-GR" sz="2400" dirty="0" smtClean="0">
                <a:latin typeface="Times New Roman" panose="02020603050405020304" pitchFamily="18" charset="0"/>
                <a:cs typeface="Times New Roman" panose="02020603050405020304" pitchFamily="18" charset="0"/>
              </a:rPr>
              <a:t>Να </a:t>
            </a:r>
            <a:r>
              <a:rPr lang="el-GR" sz="2400" dirty="0">
                <a:latin typeface="Times New Roman" panose="02020603050405020304" pitchFamily="18" charset="0"/>
                <a:cs typeface="Times New Roman" panose="02020603050405020304" pitchFamily="18" charset="0"/>
              </a:rPr>
              <a:t>αναλαμβάνει την υπευθυνότητα διαχείρισης της φαρμακευτικής </a:t>
            </a:r>
            <a:r>
              <a:rPr lang="el-GR" sz="2400" dirty="0" smtClean="0">
                <a:latin typeface="Times New Roman" panose="02020603050405020304" pitchFamily="18" charset="0"/>
                <a:cs typeface="Times New Roman" panose="02020603050405020304" pitchFamily="18" charset="0"/>
              </a:rPr>
              <a:t>αγωγής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Να </a:t>
            </a:r>
            <a:r>
              <a:rPr lang="el-GR" sz="2400" dirty="0">
                <a:latin typeface="Times New Roman" panose="02020603050405020304" pitchFamily="18" charset="0"/>
                <a:cs typeface="Times New Roman" panose="02020603050405020304" pitchFamily="18" charset="0"/>
              </a:rPr>
              <a:t>προλαμβάνει πιθανές επιπλοκές ή επιδείνωση της </a:t>
            </a:r>
            <a:r>
              <a:rPr lang="el-GR" sz="2400" dirty="0" smtClean="0">
                <a:latin typeface="Times New Roman" panose="02020603050405020304" pitchFamily="18" charset="0"/>
                <a:cs typeface="Times New Roman" panose="02020603050405020304" pitchFamily="18" charset="0"/>
              </a:rPr>
              <a:t>νόσου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Να </a:t>
            </a:r>
            <a:r>
              <a:rPr lang="el-GR" sz="2400" dirty="0">
                <a:latin typeface="Times New Roman" panose="02020603050405020304" pitchFamily="18" charset="0"/>
                <a:cs typeface="Times New Roman" panose="02020603050405020304" pitchFamily="18" charset="0"/>
              </a:rPr>
              <a:t>χρησιμοποιεί επιπρόσθετες υποστηρικτικές πηγές όπως </a:t>
            </a:r>
            <a:r>
              <a:rPr lang="el-GR" sz="2400" dirty="0" smtClean="0">
                <a:latin typeface="Times New Roman" panose="02020603050405020304" pitchFamily="18" charset="0"/>
                <a:cs typeface="Times New Roman" panose="02020603050405020304" pitchFamily="18" charset="0"/>
              </a:rPr>
              <a:t>ενδείκνυται</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59476185"/>
      </p:ext>
    </p:extLst>
  </p:cSld>
  <p:clrMapOvr>
    <a:masterClrMapping/>
  </p:clrMapOvr>
  <p:transition spd="slow">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1981200" y="457200"/>
            <a:ext cx="6019800" cy="762000"/>
          </a:xfrm>
        </p:spPr>
        <p:txBody>
          <a:bodyPr>
            <a:normAutofit/>
          </a:bodyPr>
          <a:lstStyle/>
          <a:p>
            <a:r>
              <a:rPr lang="el-GR" b="1" dirty="0">
                <a:latin typeface="Times New Roman" panose="02020603050405020304" pitchFamily="18" charset="0"/>
                <a:cs typeface="Times New Roman" panose="02020603050405020304" pitchFamily="18" charset="0"/>
              </a:rPr>
              <a:t>Παρεμβάσεις</a:t>
            </a:r>
            <a:endParaRPr lang="en-US" dirty="0"/>
          </a:p>
        </p:txBody>
      </p:sp>
      <p:sp>
        <p:nvSpPr>
          <p:cNvPr id="3" name="Content Placeholder 2"/>
          <p:cNvSpPr>
            <a:spLocks noGrp="1"/>
          </p:cNvSpPr>
          <p:nvPr>
            <p:ph idx="1"/>
          </p:nvPr>
        </p:nvSpPr>
        <p:spPr>
          <a:xfrm>
            <a:off x="2209800" y="1371600"/>
            <a:ext cx="5943600" cy="5333999"/>
          </a:xfrm>
        </p:spPr>
        <p:txBody>
          <a:bodyPr>
            <a:normAutofit lnSpcReduction="10000"/>
          </a:bodyPr>
          <a:lstStyle/>
          <a:p>
            <a:r>
              <a:rPr lang="el-GR" sz="2000" dirty="0" smtClean="0">
                <a:latin typeface="Times New Roman" panose="02020603050405020304" pitchFamily="18" charset="0"/>
                <a:cs typeface="Times New Roman" panose="02020603050405020304" pitchFamily="18" charset="0"/>
              </a:rPr>
              <a:t>Ανίχνευση </a:t>
            </a:r>
            <a:r>
              <a:rPr lang="el-GR" sz="2000" dirty="0">
                <a:latin typeface="Times New Roman" panose="02020603050405020304" pitchFamily="18" charset="0"/>
                <a:cs typeface="Times New Roman" panose="02020603050405020304" pitchFamily="18" charset="0"/>
              </a:rPr>
              <a:t>των απαραίτητων βημάτων για την επίτευξη των επιθυμητών στόχων υγείας. </a:t>
            </a:r>
            <a:r>
              <a:rPr lang="el-GR" sz="2000" b="1" dirty="0">
                <a:latin typeface="Times New Roman" panose="02020603050405020304" pitchFamily="18" charset="0"/>
                <a:cs typeface="Times New Roman" panose="02020603050405020304" pitchFamily="18" charset="0"/>
              </a:rPr>
              <a:t>Αιτιολόγηση</a:t>
            </a:r>
            <a:r>
              <a:rPr lang="el-GR" sz="2000" dirty="0">
                <a:latin typeface="Times New Roman" panose="02020603050405020304" pitchFamily="18" charset="0"/>
                <a:cs typeface="Times New Roman" panose="02020603050405020304" pitchFamily="18" charset="0"/>
              </a:rPr>
              <a:t> Η κατανόηση της διεργασίας ενισχύει τη δέσμευση και την πιθανότητα επίτευξης των </a:t>
            </a:r>
            <a:r>
              <a:rPr lang="el-GR" sz="2000" dirty="0" smtClean="0">
                <a:latin typeface="Times New Roman" panose="02020603050405020304" pitchFamily="18" charset="0"/>
                <a:cs typeface="Times New Roman" panose="02020603050405020304" pitchFamily="18" charset="0"/>
              </a:rPr>
              <a:t>στόχων.</a:t>
            </a:r>
          </a:p>
          <a:p>
            <a:r>
              <a:rPr lang="en-US" sz="2000" dirty="0">
                <a:latin typeface="Times New Roman" panose="02020603050405020304" pitchFamily="18" charset="0"/>
                <a:cs typeface="Times New Roman" panose="02020603050405020304" pitchFamily="18" charset="0"/>
              </a:rPr>
              <a:t>E</a:t>
            </a:r>
            <a:r>
              <a:rPr lang="el-GR" sz="2000" dirty="0" smtClean="0">
                <a:latin typeface="Times New Roman" panose="02020603050405020304" pitchFamily="18" charset="0"/>
                <a:cs typeface="Times New Roman" panose="02020603050405020304" pitchFamily="18" charset="0"/>
              </a:rPr>
              <a:t>λεγχος </a:t>
            </a:r>
            <a:r>
              <a:rPr lang="el-GR" sz="2000" dirty="0">
                <a:latin typeface="Times New Roman" panose="02020603050405020304" pitchFamily="18" charset="0"/>
                <a:cs typeface="Times New Roman" panose="02020603050405020304" pitchFamily="18" charset="0"/>
              </a:rPr>
              <a:t>του επιπέδου κατανόησης θεραπευτικής αγωγής του ατόμου- επισήμανση συγκεκριμένων στόχων </a:t>
            </a:r>
            <a:r>
              <a:rPr lang="el-GR" sz="2000" dirty="0" smtClean="0">
                <a:latin typeface="Times New Roman" panose="02020603050405020304" pitchFamily="18" charset="0"/>
                <a:cs typeface="Times New Roman" panose="02020603050405020304" pitchFamily="18" charset="0"/>
              </a:rPr>
              <a:t>υγείας.</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a:t>
            </a:r>
            <a:r>
              <a:rPr lang="el-GR" sz="2000" dirty="0" smtClean="0">
                <a:latin typeface="Times New Roman" panose="02020603050405020304" pitchFamily="18" charset="0"/>
                <a:cs typeface="Times New Roman" panose="02020603050405020304" pitchFamily="18" charset="0"/>
              </a:rPr>
              <a:t>νάγνωση </a:t>
            </a:r>
            <a:r>
              <a:rPr lang="el-GR" sz="2000" dirty="0">
                <a:latin typeface="Times New Roman" panose="02020603050405020304" pitchFamily="18" charset="0"/>
                <a:cs typeface="Times New Roman" panose="02020603050405020304" pitchFamily="18" charset="0"/>
              </a:rPr>
              <a:t>των προσδοκιών του ατόμου για μακροπρόθεσμες θεραπευτικές </a:t>
            </a:r>
            <a:r>
              <a:rPr lang="el-GR" sz="2000" dirty="0" smtClean="0">
                <a:latin typeface="Times New Roman" panose="02020603050405020304" pitchFamily="18" charset="0"/>
                <a:cs typeface="Times New Roman" panose="02020603050405020304" pitchFamily="18" charset="0"/>
              </a:rPr>
              <a:t>ανάγκες.</a:t>
            </a:r>
            <a:endParaRPr lang="en-US" sz="2000" dirty="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Συζήτηση </a:t>
            </a:r>
            <a:r>
              <a:rPr lang="el-GR" sz="2000" dirty="0">
                <a:latin typeface="Times New Roman" panose="02020603050405020304" pitchFamily="18" charset="0"/>
                <a:cs typeface="Times New Roman" panose="02020603050405020304" pitchFamily="18" charset="0"/>
              </a:rPr>
              <a:t>παρόντων πηγών που χρησιμοποιεί το άτομο για την επισήμανση διευθέτησης των αλλαγών . </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πηγές </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φροντίδα και βοήθεια στο σπίτι, υπεύθυνος επαγγελματίας υγείας για τη διαχείριση της περίπτωσης ( </a:t>
            </a:r>
            <a:r>
              <a:rPr lang="en-US" sz="2000" dirty="0">
                <a:latin typeface="Times New Roman" panose="02020603050405020304" pitchFamily="18" charset="0"/>
                <a:cs typeface="Times New Roman" panose="02020603050405020304" pitchFamily="18" charset="0"/>
              </a:rPr>
              <a:t>case manager</a:t>
            </a:r>
            <a:r>
              <a:rPr lang="el-GR" sz="2000" dirty="0">
                <a:latin typeface="Times New Roman" panose="02020603050405020304" pitchFamily="18" charset="0"/>
                <a:cs typeface="Times New Roman" panose="02020603050405020304" pitchFamily="18" charset="0"/>
              </a:rPr>
              <a:t>) για την υποστήριξη πολύπλοκου/ μακροπρόθεσμου προγράμματος</a:t>
            </a:r>
            <a:r>
              <a:rPr lang="el-GR"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30197907"/>
      </p:ext>
    </p:extLst>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131999" cy="899890"/>
          </a:xfrm>
        </p:spPr>
        <p:txBody>
          <a:bodyPr>
            <a:normAutofit/>
          </a:bodyPr>
          <a:lstStyle/>
          <a:p>
            <a:r>
              <a:rPr lang="el-GR" b="1" dirty="0">
                <a:latin typeface="Times New Roman" panose="02020603050405020304" pitchFamily="18" charset="0"/>
                <a:cs typeface="Times New Roman" panose="02020603050405020304" pitchFamily="18" charset="0"/>
              </a:rPr>
              <a:t>Οι </a:t>
            </a:r>
            <a:r>
              <a:rPr lang="en-US" b="1" dirty="0" smtClean="0">
                <a:latin typeface="Times New Roman" panose="02020603050405020304" pitchFamily="18" charset="0"/>
                <a:cs typeface="Times New Roman" panose="02020603050405020304" pitchFamily="18" charset="0"/>
              </a:rPr>
              <a:t>B</a:t>
            </a:r>
            <a:r>
              <a:rPr lang="el-GR" sz="3200" b="1" dirty="0" smtClean="0">
                <a:latin typeface="Times New Roman" panose="02020603050405020304" pitchFamily="18" charset="0"/>
                <a:cs typeface="Times New Roman" panose="02020603050405020304" pitchFamily="18" charset="0"/>
              </a:rPr>
              <a:t>ασικές</a:t>
            </a:r>
            <a:r>
              <a:rPr lang="el-GR"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Y</a:t>
            </a:r>
            <a:r>
              <a:rPr lang="el-GR" b="1" dirty="0" smtClean="0">
                <a:latin typeface="Times New Roman" panose="02020603050405020304" pitchFamily="18" charset="0"/>
                <a:cs typeface="Times New Roman" panose="02020603050405020304" pitchFamily="18" charset="0"/>
              </a:rPr>
              <a:t>ποθέσεις</a:t>
            </a:r>
            <a:endParaRPr lang="el-GR"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439803" y="2209800"/>
            <a:ext cx="5142793" cy="3810000"/>
          </a:xfrm>
        </p:spPr>
        <p:txBody>
          <a:bodyPr>
            <a:normAutofit fontScale="92500" lnSpcReduction="10000"/>
          </a:bodyPr>
          <a:lstStyle/>
          <a:p>
            <a:pPr lvl="0"/>
            <a:r>
              <a:rPr lang="el-GR" sz="2600" dirty="0" smtClean="0">
                <a:latin typeface="Times New Roman" panose="02020603050405020304" pitchFamily="18" charset="0"/>
                <a:cs typeface="Times New Roman" panose="02020603050405020304" pitchFamily="18" charset="0"/>
              </a:rPr>
              <a:t>Κάθε </a:t>
            </a:r>
            <a:r>
              <a:rPr lang="el-GR" sz="2600" dirty="0">
                <a:latin typeface="Times New Roman" panose="02020603050405020304" pitchFamily="18" charset="0"/>
                <a:cs typeface="Times New Roman" panose="02020603050405020304" pitchFamily="18" charset="0"/>
              </a:rPr>
              <a:t>άτομο είναι μια </a:t>
            </a:r>
            <a:r>
              <a:rPr lang="el-GR" sz="2600" dirty="0" smtClean="0">
                <a:latin typeface="Times New Roman" panose="02020603050405020304" pitchFamily="18" charset="0"/>
                <a:cs typeface="Times New Roman" panose="02020603050405020304" pitchFamily="18" charset="0"/>
              </a:rPr>
              <a:t>βιο</a:t>
            </a:r>
            <a:r>
              <a:rPr lang="el-GR" sz="2600" dirty="0" smtClean="0">
                <a:latin typeface="Times New Roman" panose="02020603050405020304" pitchFamily="18" charset="0"/>
                <a:cs typeface="Times New Roman" panose="02020603050405020304" pitchFamily="18" charset="0"/>
              </a:rPr>
              <a:t>ψυχοκοινωνική</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ύπαρξη και μια ακέραια οντότητα</a:t>
            </a:r>
            <a:r>
              <a:rPr lang="el-GR" sz="2600" dirty="0" smtClean="0">
                <a:latin typeface="Times New Roman" panose="02020603050405020304" pitchFamily="18" charset="0"/>
                <a:cs typeface="Times New Roman" panose="02020603050405020304" pitchFamily="18" charset="0"/>
              </a:rPr>
              <a:t>.</a:t>
            </a:r>
            <a:r>
              <a:rPr lang="en-US" sz="2600" dirty="0" smtClean="0">
                <a:latin typeface="Times New Roman" panose="02020603050405020304" pitchFamily="18" charset="0"/>
                <a:cs typeface="Times New Roman" panose="02020603050405020304" pitchFamily="18" charset="0"/>
              </a:rPr>
              <a:t> </a:t>
            </a:r>
            <a:r>
              <a:rPr lang="el-GR" sz="2600" dirty="0" smtClean="0">
                <a:latin typeface="Times New Roman" panose="02020603050405020304" pitchFamily="18" charset="0"/>
                <a:cs typeface="Times New Roman" panose="02020603050405020304" pitchFamily="18" charset="0"/>
              </a:rPr>
              <a:t>(βιολογικές, </a:t>
            </a:r>
            <a:r>
              <a:rPr lang="el-GR" sz="2600" dirty="0">
                <a:latin typeface="Times New Roman" panose="02020603050405020304" pitchFamily="18" charset="0"/>
                <a:cs typeface="Times New Roman" panose="02020603050405020304" pitchFamily="18" charset="0"/>
              </a:rPr>
              <a:t>ψυχοκοινωνικές και κοινωνικές ανάγκες)</a:t>
            </a:r>
            <a:endParaRPr lang="en-US" sz="2600" dirty="0">
              <a:latin typeface="Times New Roman" panose="02020603050405020304" pitchFamily="18" charset="0"/>
              <a:cs typeface="Times New Roman" panose="02020603050405020304" pitchFamily="18" charset="0"/>
            </a:endParaRPr>
          </a:p>
          <a:p>
            <a:pPr lvl="0"/>
            <a:r>
              <a:rPr lang="el-GR" sz="2600" dirty="0">
                <a:latin typeface="Times New Roman" panose="02020603050405020304" pitchFamily="18" charset="0"/>
                <a:cs typeface="Times New Roman" panose="02020603050405020304" pitchFamily="18" charset="0"/>
              </a:rPr>
              <a:t>Κάθε άτομο χρησιμοποιεί έμφυτους και επίκτητους μηχανισμούς για να αντιμετωπίσει τις αλλαγές και να προσαρμοσθεί σε θετικές ή αρνητικές </a:t>
            </a:r>
            <a:r>
              <a:rPr lang="el-GR" sz="2600" dirty="0" smtClean="0">
                <a:latin typeface="Times New Roman" panose="02020603050405020304" pitchFamily="18" charset="0"/>
                <a:cs typeface="Times New Roman" panose="02020603050405020304" pitchFamily="18" charset="0"/>
              </a:rPr>
              <a:t>αντιδράσεις</a:t>
            </a:r>
            <a:r>
              <a:rPr lang="en-US" sz="2600" dirty="0" smtClean="0">
                <a:latin typeface="Times New Roman" panose="02020603050405020304" pitchFamily="18" charset="0"/>
                <a:cs typeface="Times New Roman" panose="02020603050405020304" pitchFamily="18" charset="0"/>
              </a:rPr>
              <a:t>.</a:t>
            </a:r>
            <a:r>
              <a:rPr lang="el-GR" sz="2600" dirty="0" smtClean="0">
                <a:latin typeface="Times New Roman" panose="02020603050405020304" pitchFamily="18" charset="0"/>
                <a:cs typeface="Times New Roman" panose="02020603050405020304" pitchFamily="18" charset="0"/>
              </a:rPr>
              <a:t> </a:t>
            </a:r>
            <a:endParaRPr lang="en-US" sz="2600" dirty="0">
              <a:latin typeface="Times New Roman" panose="02020603050405020304" pitchFamily="18"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xmlns="" val="3121162526"/>
      </p:ext>
    </p:extLst>
  </p:cSld>
  <p:clrMapOvr>
    <a:masterClrMapping/>
  </p:clrMapOvr>
  <p:transition spd="slow">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Παρεμβάσεις</a:t>
            </a:r>
            <a:r>
              <a:rPr lang="el-GR" b="1" dirty="0"/>
              <a:t/>
            </a:r>
            <a:br>
              <a:rPr lang="el-GR" b="1" dirty="0"/>
            </a:br>
            <a:endParaRPr lang="el-GR" dirty="0"/>
          </a:p>
        </p:txBody>
      </p:sp>
      <p:sp>
        <p:nvSpPr>
          <p:cNvPr id="3" name="Content Placeholder 2"/>
          <p:cNvSpPr>
            <a:spLocks noGrp="1"/>
          </p:cNvSpPr>
          <p:nvPr>
            <p:ph idx="1"/>
          </p:nvPr>
        </p:nvSpPr>
        <p:spPr>
          <a:xfrm>
            <a:off x="1942415" y="1264554"/>
            <a:ext cx="6591985" cy="5212445"/>
          </a:xfrm>
        </p:spPr>
        <p:txBody>
          <a:bodyPr>
            <a:noAutofit/>
          </a:bodyPr>
          <a:lstStyle/>
          <a:p>
            <a:r>
              <a:rPr lang="el-GR" sz="2000" dirty="0">
                <a:latin typeface="Times New Roman" panose="02020603050405020304" pitchFamily="18" charset="0"/>
                <a:cs typeface="Times New Roman" panose="02020603050405020304" pitchFamily="18" charset="0"/>
              </a:rPr>
              <a:t>Αποδοχή της ατομικής εκτίμησης των προσωπικών του δυνάμεων και περιορισμών με την παράλληλη συνεργασία για τη βελτίωση των ικανοτήτων </a:t>
            </a:r>
            <a:r>
              <a:rPr lang="el-GR" sz="2000" dirty="0" smtClean="0">
                <a:latin typeface="Times New Roman" panose="02020603050405020304" pitchFamily="18" charset="0"/>
                <a:cs typeface="Times New Roman" panose="02020603050405020304" pitchFamily="18" charset="0"/>
              </a:rPr>
              <a:t>του.</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n-US" sz="2000"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 προάγεται το αίσθημα αυτοεκτίμησης και η εμπιστοσύνη για τη συνέχιση των προσπαθειών. </a:t>
            </a:r>
            <a:endParaRPr lang="el-GR"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Παροχή </a:t>
            </a:r>
            <a:r>
              <a:rPr lang="el-GR" sz="2000" dirty="0">
                <a:latin typeface="Times New Roman" panose="02020603050405020304" pitchFamily="18" charset="0"/>
                <a:cs typeface="Times New Roman" panose="02020603050405020304" pitchFamily="18" charset="0"/>
              </a:rPr>
              <a:t>επίσημων εντύπων και πηγών από εγκεκριμένες σελίδες </a:t>
            </a:r>
            <a:r>
              <a:rPr lang="el-GR" sz="2000" dirty="0" smtClean="0">
                <a:latin typeface="Times New Roman" panose="02020603050405020304" pitchFamily="18" charset="0"/>
                <a:cs typeface="Times New Roman" panose="02020603050405020304" pitchFamily="18" charset="0"/>
              </a:rPr>
              <a:t>(αποφυγή </a:t>
            </a:r>
            <a:r>
              <a:rPr lang="el-GR" sz="2000" dirty="0">
                <a:latin typeface="Times New Roman" panose="02020603050405020304" pitchFamily="18" charset="0"/>
                <a:cs typeface="Times New Roman" panose="02020603050405020304" pitchFamily="18" charset="0"/>
              </a:rPr>
              <a:t>παραπληροφόρησης</a:t>
            </a:r>
            <a:r>
              <a:rPr lang="el-GR"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Προαγωγή της καλύτερης δυνατής </a:t>
            </a:r>
            <a:r>
              <a:rPr lang="el-GR" sz="2000" dirty="0" smtClean="0">
                <a:latin typeface="Times New Roman" panose="02020603050405020304" pitchFamily="18" charset="0"/>
                <a:cs typeface="Times New Roman" panose="02020603050405020304" pitchFamily="18" charset="0"/>
              </a:rPr>
              <a:t>ευεξίας</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Προαγωγή των επιλογών ατόμου- φροντιστή και της συμμετοχής στο σχεδιασμό και στην εφαρμογή των επιπρόσθετων καθηκόντων και ευθυνών.</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Παροχή βοήθειας στην εφαρμογή στρατηγικών για την παρακολούθηση της </a:t>
            </a:r>
            <a:r>
              <a:rPr lang="el-GR" sz="2000" dirty="0" smtClean="0">
                <a:latin typeface="Times New Roman" panose="02020603050405020304" pitchFamily="18" charset="0"/>
                <a:cs typeface="Times New Roman" panose="02020603050405020304" pitchFamily="18" charset="0"/>
              </a:rPr>
              <a:t>προόδου–απόκρισης </a:t>
            </a:r>
            <a:r>
              <a:rPr lang="el-GR" sz="2000" dirty="0">
                <a:latin typeface="Times New Roman" panose="02020603050405020304" pitchFamily="18" charset="0"/>
                <a:cs typeface="Times New Roman" panose="02020603050405020304" pitchFamily="18" charset="0"/>
              </a:rPr>
              <a:t>στην θεραπευτική αγωγή </a:t>
            </a: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προάγεται η δυναμική επίλυση </a:t>
            </a:r>
            <a:r>
              <a:rPr lang="el-GR" sz="2000" dirty="0" smtClean="0">
                <a:latin typeface="Times New Roman" panose="02020603050405020304" pitchFamily="18" charset="0"/>
                <a:cs typeface="Times New Roman" panose="02020603050405020304" pitchFamily="18" charset="0"/>
              </a:rPr>
              <a:t>προβλημάτων</a:t>
            </a:r>
            <a:endParaRPr lang="en-US" sz="2000" dirty="0">
              <a:latin typeface="Times New Roman" panose="02020603050405020304" pitchFamily="18" charset="0"/>
              <a:cs typeface="Times New Roman" panose="02020603050405020304" pitchFamily="18" charset="0"/>
            </a:endParaRPr>
          </a:p>
          <a:p>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27836275"/>
      </p:ext>
    </p:extLst>
  </p:cSld>
  <p:clrMapOvr>
    <a:masterClrMapping/>
  </p:clrMapOvr>
  <p:transition spd="slow">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Αξιολόγηση</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l-GR" sz="2400" dirty="0">
                <a:latin typeface="Times New Roman" panose="02020603050405020304" pitchFamily="18" charset="0"/>
                <a:cs typeface="Times New Roman" panose="02020603050405020304" pitchFamily="18" charset="0"/>
              </a:rPr>
              <a:t>Ανταπόκριση στη θεραπεία , επίπεδο ευεξίας και προσαρμογής δυναμικότητα κατάστασης του </a:t>
            </a:r>
            <a:r>
              <a:rPr lang="el-GR" sz="2400" dirty="0" smtClean="0">
                <a:latin typeface="Times New Roman" panose="02020603050405020304" pitchFamily="18" charset="0"/>
                <a:cs typeface="Times New Roman" panose="02020603050405020304" pitchFamily="18" charset="0"/>
              </a:rPr>
              <a:t>ατόμου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259022891"/>
      </p:ext>
    </p:extLst>
  </p:cSld>
  <p:clrMapOvr>
    <a:masterClrMapping/>
  </p:clrMapOvr>
  <p:transition spd="slow">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5</a:t>
            </a:r>
            <a:r>
              <a:rPr lang="el-GR" b="1" baseline="30000" dirty="0" smtClean="0">
                <a:latin typeface="Times New Roman" panose="02020603050405020304" pitchFamily="18" charset="0"/>
                <a:cs typeface="Times New Roman" panose="02020603050405020304" pitchFamily="18" charset="0"/>
              </a:rPr>
              <a:t>η</a:t>
            </a:r>
            <a:r>
              <a:rPr lang="el-GR" b="1" dirty="0" smtClean="0">
                <a:latin typeface="Times New Roman" panose="02020603050405020304" pitchFamily="18" charset="0"/>
                <a:cs typeface="Times New Roman" panose="02020603050405020304" pitchFamily="18" charset="0"/>
              </a:rPr>
              <a:t> Νοσηλευτική διάγνωση</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l-GR" dirty="0"/>
              <a:t>Έντονο άγχος που σχετίζεται </a:t>
            </a:r>
            <a:r>
              <a:rPr lang="el-GR" dirty="0" smtClean="0"/>
              <a:t>με</a:t>
            </a:r>
            <a:r>
              <a:rPr lang="en-US" dirty="0" smtClean="0"/>
              <a:t>:</a:t>
            </a:r>
          </a:p>
          <a:p>
            <a:pPr>
              <a:buFont typeface="Wingdings" panose="05000000000000000000" pitchFamily="2" charset="2"/>
              <a:buChar char="§"/>
            </a:pPr>
            <a:r>
              <a:rPr lang="en-US" dirty="0"/>
              <a:t>T</a:t>
            </a:r>
            <a:r>
              <a:rPr lang="el-GR" dirty="0" smtClean="0"/>
              <a:t>ην </a:t>
            </a:r>
            <a:r>
              <a:rPr lang="el-GR" dirty="0"/>
              <a:t>αλλαγή της κατάστασης </a:t>
            </a:r>
            <a:r>
              <a:rPr lang="el-GR" dirty="0" smtClean="0"/>
              <a:t>υγείας</a:t>
            </a:r>
            <a:r>
              <a:rPr lang="en-US" dirty="0" smtClean="0"/>
              <a:t>.</a:t>
            </a:r>
          </a:p>
          <a:p>
            <a:pPr>
              <a:buFont typeface="Wingdings" panose="05000000000000000000" pitchFamily="2" charset="2"/>
              <a:buChar char="§"/>
            </a:pPr>
            <a:r>
              <a:rPr lang="en-US" dirty="0"/>
              <a:t>T</a:t>
            </a:r>
            <a:r>
              <a:rPr lang="el-GR" dirty="0" smtClean="0"/>
              <a:t>ις </a:t>
            </a:r>
            <a:r>
              <a:rPr lang="el-GR" dirty="0"/>
              <a:t>αλλαγές που απαιτούνται στον τρόπο ζωής του </a:t>
            </a:r>
            <a:r>
              <a:rPr lang="el-GR" dirty="0" smtClean="0"/>
              <a:t>ατόμου</a:t>
            </a:r>
            <a:r>
              <a:rPr lang="en-US" dirty="0" smtClean="0"/>
              <a:t>.</a:t>
            </a:r>
          </a:p>
          <a:p>
            <a:pPr>
              <a:buFont typeface="Wingdings" panose="05000000000000000000" pitchFamily="2" charset="2"/>
              <a:buChar char="§"/>
            </a:pPr>
            <a:r>
              <a:rPr lang="el-GR" dirty="0" smtClean="0"/>
              <a:t>Πιθανή </a:t>
            </a:r>
            <a:r>
              <a:rPr lang="el-GR" dirty="0"/>
              <a:t>ανικανότητα εκπλήρωσης </a:t>
            </a:r>
            <a:r>
              <a:rPr lang="el-GR" dirty="0" smtClean="0"/>
              <a:t>ρόλου, </a:t>
            </a:r>
            <a:r>
              <a:rPr lang="el-GR" dirty="0"/>
              <a:t>όπως φαίνεται από τις διαταραχές συμπεριφοράς </a:t>
            </a:r>
            <a:r>
              <a:rPr lang="el-GR" dirty="0" smtClean="0"/>
              <a:t>(ανησυχία, εκνευρισμό) έντονη </a:t>
            </a:r>
            <a:r>
              <a:rPr lang="el-GR" dirty="0"/>
              <a:t>συναισθηματική φόρτιση </a:t>
            </a:r>
            <a:r>
              <a:rPr lang="el-GR" dirty="0" smtClean="0"/>
              <a:t>(αγονία </a:t>
            </a:r>
            <a:r>
              <a:rPr lang="el-GR" dirty="0"/>
              <a:t>και </a:t>
            </a:r>
            <a:r>
              <a:rPr lang="el-GR" dirty="0" smtClean="0"/>
              <a:t>επιφυλακτικότητα) </a:t>
            </a:r>
            <a:r>
              <a:rPr lang="el-GR" dirty="0"/>
              <a:t>και αυξημένη ένταση</a:t>
            </a:r>
            <a:r>
              <a:rPr lang="el-GR" dirty="0" smtClean="0"/>
              <a:t>.</a:t>
            </a:r>
            <a:endParaRPr lang="en-US" dirty="0"/>
          </a:p>
          <a:p>
            <a:endParaRPr lang="en-US" dirty="0"/>
          </a:p>
        </p:txBody>
      </p:sp>
    </p:spTree>
    <p:extLst>
      <p:ext uri="{BB962C8B-B14F-4D97-AF65-F5344CB8AC3E}">
        <p14:creationId xmlns:p14="http://schemas.microsoft.com/office/powerpoint/2010/main" xmlns="" val="2729200196"/>
      </p:ext>
    </p:extLst>
  </p:cSld>
  <p:clrMapOvr>
    <a:masterClrMapping/>
  </p:clrMapOvr>
  <p:transition spd="slow">
    <p:rand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Σκοπός </a:t>
            </a:r>
            <a:r>
              <a:rPr lang="en-US" b="1" dirty="0"/>
              <a:t/>
            </a:r>
            <a:br>
              <a:rPr lang="en-US" b="1" dirty="0"/>
            </a:br>
            <a:endParaRPr lang="el-GR" dirty="0"/>
          </a:p>
        </p:txBody>
      </p:sp>
      <p:sp>
        <p:nvSpPr>
          <p:cNvPr id="3" name="Content Placeholder 2"/>
          <p:cNvSpPr>
            <a:spLocks noGrp="1"/>
          </p:cNvSpPr>
          <p:nvPr>
            <p:ph idx="1"/>
          </p:nvPr>
        </p:nvSpPr>
        <p:spPr/>
        <p:txBody>
          <a:bodyPr/>
          <a:lstStyle/>
          <a:p>
            <a:r>
              <a:rPr lang="el-GR" dirty="0" smtClean="0"/>
              <a:t>Εμφανίζεται </a:t>
            </a:r>
            <a:r>
              <a:rPr lang="el-GR" dirty="0"/>
              <a:t>ήρεμη και με επίπεδο άγχους που να μπορεί να διαχειριστεί.</a:t>
            </a:r>
            <a:endParaRPr lang="en-US" dirty="0"/>
          </a:p>
          <a:p>
            <a:r>
              <a:rPr lang="el-GR" dirty="0" smtClean="0"/>
              <a:t>Εκφράζει </a:t>
            </a:r>
            <a:r>
              <a:rPr lang="el-GR" dirty="0"/>
              <a:t>λεκτικά την επίγνωση των αισθημάτων </a:t>
            </a:r>
            <a:r>
              <a:rPr lang="el-GR" dirty="0" smtClean="0"/>
              <a:t>άγχους</a:t>
            </a:r>
            <a:r>
              <a:rPr lang="en-US" dirty="0" smtClean="0"/>
              <a:t>.</a:t>
            </a:r>
            <a:endParaRPr lang="en-US" dirty="0"/>
          </a:p>
          <a:p>
            <a:r>
              <a:rPr lang="el-GR" dirty="0" smtClean="0"/>
              <a:t>Αναγνωρίζει </a:t>
            </a:r>
            <a:r>
              <a:rPr lang="el-GR" dirty="0"/>
              <a:t>υγιείς τρόπους διαχείρισης και έκφρασης του </a:t>
            </a:r>
            <a:r>
              <a:rPr lang="el-GR" dirty="0" smtClean="0"/>
              <a:t>άγχους</a:t>
            </a:r>
            <a:r>
              <a:rPr lang="en-US" dirty="0" smtClean="0"/>
              <a:t>.</a:t>
            </a:r>
            <a:endParaRPr lang="en-US" dirty="0"/>
          </a:p>
          <a:p>
            <a:endParaRPr lang="el-GR" dirty="0"/>
          </a:p>
        </p:txBody>
      </p:sp>
    </p:spTree>
    <p:extLst>
      <p:ext uri="{BB962C8B-B14F-4D97-AF65-F5344CB8AC3E}">
        <p14:creationId xmlns:p14="http://schemas.microsoft.com/office/powerpoint/2010/main" xmlns="" val="2331573789"/>
      </p:ext>
    </p:extLst>
  </p:cSld>
  <p:clrMapOvr>
    <a:masterClrMapping/>
  </p:clrMapOvr>
  <p:transition spd="slow">
    <p:rand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823690"/>
          </a:xfrm>
        </p:spPr>
        <p:txBody>
          <a:bodyPr/>
          <a:lstStyle/>
          <a:p>
            <a:r>
              <a:rPr lang="el-GR" b="1" dirty="0" smtClean="0">
                <a:latin typeface="Times New Roman" panose="02020603050405020304" pitchFamily="18" charset="0"/>
                <a:cs typeface="Times New Roman" panose="02020603050405020304" pitchFamily="18" charset="0"/>
              </a:rPr>
              <a:t>Παρεμβάσεις</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72700" y="1447800"/>
            <a:ext cx="6934200" cy="5181600"/>
          </a:xfrm>
        </p:spPr>
        <p:txBody>
          <a:bodyPr>
            <a:noAutofit/>
          </a:bodyPr>
          <a:lstStyle/>
          <a:p>
            <a:r>
              <a:rPr lang="el-GR" sz="2000" dirty="0" smtClean="0">
                <a:latin typeface="Times New Roman" panose="02020603050405020304" pitchFamily="18" charset="0"/>
                <a:cs typeface="Times New Roman" panose="02020603050405020304" pitchFamily="18" charset="0"/>
              </a:rPr>
              <a:t>Επανεξέταση </a:t>
            </a:r>
            <a:r>
              <a:rPr lang="el-GR" sz="2000" dirty="0">
                <a:latin typeface="Times New Roman" panose="02020603050405020304" pitchFamily="18" charset="0"/>
                <a:cs typeface="Times New Roman" panose="02020603050405020304" pitchFamily="18" charset="0"/>
              </a:rPr>
              <a:t>των </a:t>
            </a:r>
            <a:r>
              <a:rPr lang="el-GR" sz="2000" dirty="0" smtClean="0">
                <a:latin typeface="Times New Roman" panose="02020603050405020304" pitchFamily="18" charset="0"/>
                <a:cs typeface="Times New Roman" panose="02020603050405020304" pitchFamily="18" charset="0"/>
              </a:rPr>
              <a:t>οικογενειακών-οργανικών </a:t>
            </a:r>
            <a:r>
              <a:rPr lang="el-GR" sz="2000" dirty="0">
                <a:latin typeface="Times New Roman" panose="02020603050405020304" pitchFamily="18" charset="0"/>
                <a:cs typeface="Times New Roman" panose="02020603050405020304" pitchFamily="18" charset="0"/>
              </a:rPr>
              <a:t>παραγόντων όπως παρόντα προβλήματα υγείας γιατί μπορούν να προκαλέσουν και να επιτείνουν το άγχος.</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Παρατήρηση συμπεριφορών για τον εντοπισμό του επιπέδου </a:t>
            </a:r>
            <a:r>
              <a:rPr lang="el-GR" sz="2000" dirty="0" smtClean="0">
                <a:latin typeface="Times New Roman" panose="02020603050405020304" pitchFamily="18" charset="0"/>
                <a:cs typeface="Times New Roman" panose="02020603050405020304" pitchFamily="18" charset="0"/>
              </a:rPr>
              <a:t>άγχους</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Μείωση εύρους αντίληψης, αναποτελεσματική λειτουργικότητα λόγω άγχους. Ενασχόληση με αισθήματα </a:t>
            </a:r>
            <a:r>
              <a:rPr lang="el-GR" sz="2000" dirty="0" smtClean="0">
                <a:latin typeface="Times New Roman" panose="02020603050405020304" pitchFamily="18" charset="0"/>
                <a:cs typeface="Times New Roman" panose="02020603050405020304" pitchFamily="18" charset="0"/>
              </a:rPr>
              <a:t>ανησυχίας</a:t>
            </a:r>
            <a:r>
              <a:rPr lang="en-US" sz="2000" dirty="0" smtClean="0">
                <a:latin typeface="Times New Roman" panose="02020603050405020304" pitchFamily="18" charset="0"/>
                <a:cs typeface="Times New Roman" panose="02020603050405020304" pitchFamily="18" charset="0"/>
              </a:rPr>
              <a:t>-</a:t>
            </a:r>
            <a:r>
              <a:rPr lang="el-GR" sz="2000" dirty="0" smtClean="0">
                <a:latin typeface="Times New Roman" panose="02020603050405020304" pitchFamily="18" charset="0"/>
                <a:cs typeface="Times New Roman" panose="02020603050405020304" pitchFamily="18" charset="0"/>
              </a:rPr>
              <a:t>αίσθηση </a:t>
            </a:r>
            <a:r>
              <a:rPr lang="el-GR" sz="2000" dirty="0">
                <a:latin typeface="Times New Roman" panose="02020603050405020304" pitchFamily="18" charset="0"/>
                <a:cs typeface="Times New Roman" panose="02020603050405020304" pitchFamily="18" charset="0"/>
              </a:rPr>
              <a:t>επικείμενης καταστροφής.</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Επαγρύπνηση για χρήση μηχανισμών </a:t>
            </a:r>
            <a:r>
              <a:rPr lang="el-GR" sz="2000" dirty="0" smtClean="0">
                <a:latin typeface="Times New Roman" panose="02020603050405020304" pitchFamily="18" charset="0"/>
                <a:cs typeface="Times New Roman" panose="02020603050405020304" pitchFamily="18" charset="0"/>
              </a:rPr>
              <a:t>άμυνας</a:t>
            </a:r>
            <a:r>
              <a:rPr lang="en-US" sz="2000" dirty="0" smtClean="0">
                <a:latin typeface="Times New Roman" panose="02020603050405020304" pitchFamily="18" charset="0"/>
                <a:cs typeface="Times New Roman" panose="02020603050405020304" pitchFamily="18" charset="0"/>
              </a:rPr>
              <a:t>.</a:t>
            </a:r>
            <a:r>
              <a:rPr lang="el-GR" sz="2000" dirty="0" smtClean="0">
                <a:latin typeface="Times New Roman" panose="02020603050405020304" pitchFamily="18" charset="0"/>
                <a:cs typeface="Times New Roman" panose="02020603050405020304" pitchFamily="18" charset="0"/>
              </a:rPr>
              <a:t> </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πχ άρνηση ή παλινδρόμηση που παρεμποδίζουν την ικανότητα διαχείρισης </a:t>
            </a:r>
            <a:r>
              <a:rPr lang="el-GR" sz="2000" dirty="0" smtClean="0">
                <a:latin typeface="Times New Roman" panose="02020603050405020304" pitchFamily="18" charset="0"/>
                <a:cs typeface="Times New Roman" panose="02020603050405020304" pitchFamily="18" charset="0"/>
              </a:rPr>
              <a:t>προβλημάτων</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Ανασκόπηση των τρόπων αντιμετώπισης που έχουν χρησιμοποιηθεί στο παρελθόν </a:t>
            </a:r>
            <a:r>
              <a:rPr lang="el-GR" sz="2000" dirty="0" smtClean="0">
                <a:latin typeface="Times New Roman" panose="02020603050405020304" pitchFamily="18" charset="0"/>
                <a:cs typeface="Times New Roman" panose="02020603050405020304" pitchFamily="18" charset="0"/>
              </a:rPr>
              <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καθορισμός εκείνων που μπορεί να είναι χρήσιμοι στις παρούσες συνθήκες</a:t>
            </a:r>
            <a:r>
              <a:rPr lang="el-GR"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1605762"/>
      </p:ext>
    </p:extLst>
  </p:cSld>
  <p:clrMapOvr>
    <a:masterClrMapping/>
  </p:clrMapOvr>
  <p:transition spd="slow">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671290"/>
          </a:xfrm>
        </p:spPr>
        <p:txBody>
          <a:bodyPr>
            <a:normAutofit/>
          </a:bodyPr>
          <a:lstStyle/>
          <a:p>
            <a:r>
              <a:rPr lang="el-GR" b="1" dirty="0">
                <a:latin typeface="Times New Roman" panose="02020603050405020304" pitchFamily="18" charset="0"/>
                <a:cs typeface="Times New Roman" panose="02020603050405020304" pitchFamily="18" charset="0"/>
              </a:rPr>
              <a:t>Παρεμβάσεις</a:t>
            </a:r>
            <a:endParaRPr lang="el-GR" dirty="0"/>
          </a:p>
        </p:txBody>
      </p:sp>
      <p:sp>
        <p:nvSpPr>
          <p:cNvPr id="3" name="Content Placeholder 2"/>
          <p:cNvSpPr>
            <a:spLocks noGrp="1"/>
          </p:cNvSpPr>
          <p:nvPr>
            <p:ph idx="1"/>
          </p:nvPr>
        </p:nvSpPr>
        <p:spPr>
          <a:xfrm>
            <a:off x="1942415" y="1600200"/>
            <a:ext cx="6591985" cy="4648200"/>
          </a:xfrm>
        </p:spPr>
        <p:txBody>
          <a:bodyPr>
            <a:normAutofit fontScale="92500" lnSpcReduction="10000"/>
          </a:bodyPr>
          <a:lstStyle/>
          <a:p>
            <a:r>
              <a:rPr lang="el-GR" sz="2200" dirty="0">
                <a:latin typeface="Times New Roman" panose="02020603050405020304" pitchFamily="18" charset="0"/>
                <a:cs typeface="Times New Roman" panose="02020603050405020304" pitchFamily="18" charset="0"/>
              </a:rPr>
              <a:t>Δημιουργία θεραπευτικής σχέσης που εμπεριέχει ενσυναίσθηση και άνευ όρων θετική </a:t>
            </a:r>
            <a:r>
              <a:rPr lang="el-GR" sz="2200" dirty="0" smtClean="0">
                <a:latin typeface="Times New Roman" panose="02020603050405020304" pitchFamily="18" charset="0"/>
                <a:cs typeface="Times New Roman" panose="02020603050405020304" pitchFamily="18" charset="0"/>
              </a:rPr>
              <a:t>στάση</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r>
              <a:rPr lang="el-GR" sz="2200" dirty="0">
                <a:latin typeface="Times New Roman" panose="02020603050405020304" pitchFamily="18" charset="0"/>
                <a:cs typeface="Times New Roman" panose="02020603050405020304" pitchFamily="18" charset="0"/>
              </a:rPr>
              <a:t>Παροχή ακριβούς πληροφόρησης για την κατάσταση </a:t>
            </a:r>
            <a:r>
              <a:rPr lang="el-GR" sz="2200" b="1" dirty="0">
                <a:latin typeface="Times New Roman" panose="02020603050405020304" pitchFamily="18" charset="0"/>
                <a:cs typeface="Times New Roman" panose="02020603050405020304" pitchFamily="18" charset="0"/>
              </a:rPr>
              <a:t>Αιτιολόγηση</a:t>
            </a:r>
            <a:r>
              <a:rPr lang="el-GR" sz="2200" dirty="0">
                <a:latin typeface="Times New Roman" panose="02020603050405020304" pitchFamily="18" charset="0"/>
                <a:cs typeface="Times New Roman" panose="02020603050405020304" pitchFamily="18" charset="0"/>
              </a:rPr>
              <a:t> βοηθά το άτομο να αναγνωρίζει που βασίζεται η πραγματικότητα.</a:t>
            </a:r>
            <a:endParaRPr lang="en-US" sz="2200" dirty="0">
              <a:latin typeface="Times New Roman" panose="02020603050405020304" pitchFamily="18" charset="0"/>
              <a:cs typeface="Times New Roman" panose="02020603050405020304" pitchFamily="18" charset="0"/>
            </a:endParaRPr>
          </a:p>
          <a:p>
            <a:r>
              <a:rPr lang="el-GR" sz="2200" dirty="0">
                <a:latin typeface="Times New Roman" panose="02020603050405020304" pitchFamily="18" charset="0"/>
                <a:cs typeface="Times New Roman" panose="02020603050405020304" pitchFamily="18" charset="0"/>
              </a:rPr>
              <a:t>Καταγραφή βοηθητικών ατόμων και πηγών συμπεριλαμβανομένων των διαθέσιμων γραμμών επικοινωνίας είτε τηλ είτε διαδικτυακά ή ατόμων διαχείρισης κρίσεων για την παροχή συνεχούς και έγκαιρης υποστήριξης.</a:t>
            </a:r>
            <a:endParaRPr lang="en-US" sz="2200" dirty="0">
              <a:latin typeface="Times New Roman" panose="02020603050405020304" pitchFamily="18" charset="0"/>
              <a:cs typeface="Times New Roman" panose="02020603050405020304" pitchFamily="18" charset="0"/>
            </a:endParaRPr>
          </a:p>
          <a:p>
            <a:r>
              <a:rPr lang="el-GR" sz="2200" dirty="0">
                <a:latin typeface="Times New Roman" panose="02020603050405020304" pitchFamily="18" charset="0"/>
                <a:cs typeface="Times New Roman" panose="02020603050405020304" pitchFamily="18" charset="0"/>
              </a:rPr>
              <a:t>Ενθάρρυνση να ακολουθήσει ένα πρόγραμμα </a:t>
            </a:r>
            <a:r>
              <a:rPr lang="el-GR" sz="2200" dirty="0" smtClean="0">
                <a:latin typeface="Times New Roman" panose="02020603050405020304" pitchFamily="18" charset="0"/>
                <a:cs typeface="Times New Roman" panose="02020603050405020304" pitchFamily="18" charset="0"/>
              </a:rPr>
              <a:t>άσκησης</a:t>
            </a:r>
            <a:r>
              <a:rPr lang="en-US" sz="2200" dirty="0">
                <a:latin typeface="Times New Roman" panose="02020603050405020304" pitchFamily="18" charset="0"/>
                <a:cs typeface="Times New Roman" panose="02020603050405020304" pitchFamily="18" charset="0"/>
              </a:rPr>
              <a:t>/</a:t>
            </a:r>
            <a:r>
              <a:rPr lang="el-GR" sz="2200" dirty="0" smtClean="0">
                <a:latin typeface="Times New Roman" panose="02020603050405020304" pitchFamily="18" charset="0"/>
                <a:cs typeface="Times New Roman" panose="02020603050405020304" pitchFamily="18" charset="0"/>
              </a:rPr>
              <a:t>δραστηριοτήτων.</a:t>
            </a:r>
            <a:br>
              <a:rPr lang="el-GR" sz="2200" dirty="0" smtClean="0">
                <a:latin typeface="Times New Roman" panose="02020603050405020304" pitchFamily="18" charset="0"/>
                <a:cs typeface="Times New Roman" panose="02020603050405020304" pitchFamily="18" charset="0"/>
              </a:rPr>
            </a:br>
            <a:r>
              <a:rPr lang="el-GR" sz="2200" dirty="0" smtClean="0">
                <a:latin typeface="Times New Roman" panose="02020603050405020304" pitchFamily="18" charset="0"/>
                <a:cs typeface="Times New Roman" panose="02020603050405020304" pitchFamily="18" charset="0"/>
              </a:rPr>
              <a:t> </a:t>
            </a:r>
            <a:r>
              <a:rPr lang="el-GR" sz="2200" b="1" dirty="0">
                <a:latin typeface="Times New Roman" panose="02020603050405020304" pitchFamily="18" charset="0"/>
                <a:cs typeface="Times New Roman" panose="02020603050405020304" pitchFamily="18" charset="0"/>
              </a:rPr>
              <a:t>Αιτιολόγηση</a:t>
            </a:r>
            <a:r>
              <a:rPr lang="el-GR" sz="2200" dirty="0">
                <a:latin typeface="Times New Roman" panose="02020603050405020304" pitchFamily="18" charset="0"/>
                <a:cs typeface="Times New Roman" panose="02020603050405020304" pitchFamily="18" charset="0"/>
              </a:rPr>
              <a:t> μπορεί να βοηθήσει στη μείωση του επιπέδου άγχους ανακουφίζοντας την </a:t>
            </a:r>
            <a:r>
              <a:rPr lang="el-GR" sz="2200" dirty="0" smtClean="0">
                <a:latin typeface="Times New Roman" panose="02020603050405020304" pitchFamily="18" charset="0"/>
                <a:cs typeface="Times New Roman" panose="02020603050405020304" pitchFamily="18" charset="0"/>
              </a:rPr>
              <a:t>ένταση</a:t>
            </a:r>
            <a:r>
              <a:rPr lang="en-US" sz="2200" dirty="0" smtClean="0">
                <a:latin typeface="Times New Roman" panose="02020603050405020304" pitchFamily="18" charset="0"/>
                <a:cs typeface="Times New Roman" panose="02020603050405020304" pitchFamily="18" charset="0"/>
              </a:rPr>
              <a:t>.</a:t>
            </a:r>
            <a:r>
              <a:rPr lang="el-GR" sz="2200" dirty="0" smtClean="0">
                <a:latin typeface="Times New Roman" panose="02020603050405020304" pitchFamily="18" charset="0"/>
                <a:cs typeface="Times New Roman" panose="02020603050405020304" pitchFamily="18" charset="0"/>
              </a:rPr>
              <a:t> </a:t>
            </a:r>
            <a:endParaRPr lang="el-GR" sz="22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4002654301"/>
      </p:ext>
    </p:extLst>
  </p:cSld>
  <p:clrMapOvr>
    <a:masterClrMapping/>
  </p:clrMapOvr>
  <p:transition spd="slow">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Αξιολόγηση</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l-GR" sz="2400" dirty="0" smtClean="0">
                <a:latin typeface="Times New Roman" panose="02020603050405020304" pitchFamily="18" charset="0"/>
                <a:cs typeface="Times New Roman" panose="02020603050405020304" pitchFamily="18" charset="0"/>
              </a:rPr>
              <a:t>Επίπεδο </a:t>
            </a:r>
            <a:r>
              <a:rPr lang="el-GR" sz="2400" dirty="0">
                <a:latin typeface="Times New Roman" panose="02020603050405020304" pitchFamily="18" charset="0"/>
                <a:cs typeface="Times New Roman" panose="02020603050405020304" pitchFamily="18" charset="0"/>
              </a:rPr>
              <a:t>άγχους και εκλυτικοί </a:t>
            </a:r>
            <a:r>
              <a:rPr lang="el-GR" sz="2400" dirty="0" smtClean="0">
                <a:latin typeface="Times New Roman" panose="02020603050405020304" pitchFamily="18" charset="0"/>
                <a:cs typeface="Times New Roman" panose="02020603050405020304" pitchFamily="18" charset="0"/>
              </a:rPr>
              <a:t>παράγοντες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Περιγραφή αισθημάτων </a:t>
            </a:r>
            <a:r>
              <a:rPr lang="el-GR" sz="2400" dirty="0" smtClean="0">
                <a:latin typeface="Times New Roman" panose="02020603050405020304" pitchFamily="18" charset="0"/>
                <a:cs typeface="Times New Roman" panose="02020603050405020304" pitchFamily="18" charset="0"/>
              </a:rPr>
              <a:t>(εκφραζόμενα </a:t>
            </a:r>
            <a:r>
              <a:rPr lang="el-GR" sz="2400" dirty="0">
                <a:latin typeface="Times New Roman" panose="02020603050405020304" pitchFamily="18" charset="0"/>
                <a:cs typeface="Times New Roman" panose="02020603050405020304" pitchFamily="18" charset="0"/>
              </a:rPr>
              <a:t>και </a:t>
            </a:r>
            <a:r>
              <a:rPr lang="el-GR" sz="2400" dirty="0" smtClean="0">
                <a:latin typeface="Times New Roman" panose="02020603050405020304" pitchFamily="18" charset="0"/>
                <a:cs typeface="Times New Roman" panose="02020603050405020304" pitchFamily="18" charset="0"/>
              </a:rPr>
              <a:t>εκδηλούμενα)</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Ικανότητα αναγνώρισης και έκφρασης </a:t>
            </a:r>
            <a:r>
              <a:rPr lang="el-GR" sz="2400" dirty="0" smtClean="0">
                <a:latin typeface="Times New Roman" panose="02020603050405020304" pitchFamily="18" charset="0"/>
                <a:cs typeface="Times New Roman" panose="02020603050405020304" pitchFamily="18" charset="0"/>
              </a:rPr>
              <a:t>αισθημάτων</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2253555604"/>
      </p:ext>
    </p:extLst>
  </p:cSld>
  <p:clrMapOvr>
    <a:masterClrMapping/>
  </p:clrMapOvr>
  <p:transition spd="slow">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6</a:t>
            </a:r>
            <a:r>
              <a:rPr lang="el-GR" b="1" baseline="30000" dirty="0" smtClean="0">
                <a:latin typeface="Times New Roman" panose="02020603050405020304" pitchFamily="18" charset="0"/>
                <a:cs typeface="Times New Roman" panose="02020603050405020304" pitchFamily="18" charset="0"/>
              </a:rPr>
              <a:t>η</a:t>
            </a:r>
            <a:r>
              <a:rPr lang="el-GR" b="1" dirty="0" smtClean="0">
                <a:latin typeface="Times New Roman" panose="02020603050405020304" pitchFamily="18" charset="0"/>
                <a:cs typeface="Times New Roman" panose="02020603050405020304" pitchFamily="18" charset="0"/>
              </a:rPr>
              <a:t> Νοσηλευτική διάγνωση</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l-GR" sz="2400" dirty="0">
                <a:latin typeface="Times New Roman" panose="02020603050405020304" pitchFamily="18" charset="0"/>
                <a:cs typeface="Times New Roman" panose="02020603050405020304" pitchFamily="18" charset="0"/>
              </a:rPr>
              <a:t>Ετοιμότητα για βελτίωση λήψης αποφάσεων που σχετίζεται με τη κάλυψη βραχυπρόθεσμων και μακροπρόθεσμων στόχων φροντίδας υγείας όπως φαίνεται από την έκφραση επιθυμίας βελτίωσης της εν λόγο κατάστασης και κατανόησης του νοήματος των </a:t>
            </a:r>
            <a:r>
              <a:rPr lang="el-GR" sz="2400" dirty="0" smtClean="0">
                <a:latin typeface="Times New Roman" panose="02020603050405020304" pitchFamily="18" charset="0"/>
                <a:cs typeface="Times New Roman" panose="02020603050405020304" pitchFamily="18" charset="0"/>
              </a:rPr>
              <a:t>επιλογών</a:t>
            </a:r>
            <a:r>
              <a:rPr lang="en-US" sz="2400" dirty="0" smtClean="0">
                <a:latin typeface="Times New Roman" panose="02020603050405020304" pitchFamily="18" charset="0"/>
                <a:cs typeface="Times New Roman" panose="02020603050405020304" pitchFamily="18" charset="0"/>
              </a:rPr>
              <a:t>.</a:t>
            </a:r>
            <a:endParaRPr lang="el-G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75858896"/>
      </p:ext>
    </p:extLst>
  </p:cSld>
  <p:clrMapOvr>
    <a:masterClrMapping/>
  </p:clrMapOvr>
  <p:transition spd="slow">
    <p:rand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Σκοπός </a:t>
            </a:r>
            <a:br>
              <a:rPr lang="el-GR" b="1" dirty="0"/>
            </a:br>
            <a:endParaRPr lang="el-GR" dirty="0"/>
          </a:p>
        </p:txBody>
      </p:sp>
      <p:sp>
        <p:nvSpPr>
          <p:cNvPr id="3" name="Content Placeholder 2"/>
          <p:cNvSpPr>
            <a:spLocks noGrp="1"/>
          </p:cNvSpPr>
          <p:nvPr>
            <p:ph idx="1"/>
          </p:nvPr>
        </p:nvSpPr>
        <p:spPr/>
        <p:txBody>
          <a:bodyPr/>
          <a:lstStyle/>
          <a:p>
            <a:r>
              <a:rPr lang="el-GR" dirty="0" smtClean="0"/>
              <a:t>Αιτιολογεί τις πιθανές επιλογές για τη λήψη απόφασης</a:t>
            </a:r>
          </a:p>
          <a:p>
            <a:r>
              <a:rPr lang="el-GR" dirty="0" smtClean="0"/>
              <a:t>Ανιχνεύει τους κινδύνους και τα οφέλη των αποφάσεων</a:t>
            </a:r>
          </a:p>
          <a:p>
            <a:r>
              <a:rPr lang="el-GR" dirty="0" smtClean="0"/>
              <a:t>Εκφράζει τις πεποιθήσεις για το νόημα των επιλογών</a:t>
            </a:r>
          </a:p>
          <a:p>
            <a:r>
              <a:rPr lang="el-GR" dirty="0" smtClean="0"/>
              <a:t>Λαμβάνει αποφάσεις σύμφωνες με τις προσωπικές και </a:t>
            </a:r>
            <a:r>
              <a:rPr lang="el-GR" dirty="0" err="1" smtClean="0"/>
              <a:t>κοινωνικοπολιτισμικές</a:t>
            </a:r>
            <a:r>
              <a:rPr lang="el-GR" dirty="0" smtClean="0"/>
              <a:t> αξίες</a:t>
            </a:r>
          </a:p>
          <a:p>
            <a:endParaRPr lang="el-GR" dirty="0"/>
          </a:p>
        </p:txBody>
      </p:sp>
    </p:spTree>
    <p:extLst>
      <p:ext uri="{BB962C8B-B14F-4D97-AF65-F5344CB8AC3E}">
        <p14:creationId xmlns:p14="http://schemas.microsoft.com/office/powerpoint/2010/main" xmlns="" val="2647856748"/>
      </p:ext>
    </p:extLst>
  </p:cSld>
  <p:clrMapOvr>
    <a:masterClrMapping/>
  </p:clrMapOvr>
  <p:transition spd="slow">
    <p:rand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436799" cy="671290"/>
          </a:xfrm>
        </p:spPr>
        <p:txBody>
          <a:bodyPr>
            <a:normAutofit/>
          </a:bodyPr>
          <a:lstStyle/>
          <a:p>
            <a:r>
              <a:rPr lang="el-GR" b="1" dirty="0" smtClean="0">
                <a:latin typeface="Times New Roman" panose="02020603050405020304" pitchFamily="18" charset="0"/>
                <a:cs typeface="Times New Roman" panose="02020603050405020304" pitchFamily="18" charset="0"/>
              </a:rPr>
              <a:t>Παρεμβάσεις</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39300" y="1524000"/>
            <a:ext cx="7848600" cy="4953000"/>
          </a:xfrm>
        </p:spPr>
        <p:txBody>
          <a:bodyPr>
            <a:noAutofit/>
          </a:bodyPr>
          <a:lstStyle/>
          <a:p>
            <a:r>
              <a:rPr lang="el-GR" sz="2000" dirty="0" smtClean="0">
                <a:latin typeface="Times New Roman" panose="02020603050405020304" pitchFamily="18" charset="0"/>
                <a:cs typeface="Times New Roman" panose="02020603050405020304" pitchFamily="18" charset="0"/>
              </a:rPr>
              <a:t>Καθορισμός </a:t>
            </a:r>
            <a:r>
              <a:rPr lang="el-GR" sz="2000" dirty="0">
                <a:latin typeface="Times New Roman" panose="02020603050405020304" pitchFamily="18" charset="0"/>
                <a:cs typeface="Times New Roman" panose="02020603050405020304" pitchFamily="18" charset="0"/>
              </a:rPr>
              <a:t>συνήθους ικανότητας διαχείρισης προσωπικών υποθέσεων</a:t>
            </a:r>
            <a:r>
              <a:rPr lang="el-GR" sz="2000" dirty="0" smtClean="0">
                <a:latin typeface="Times New Roman" panose="02020603050405020304" pitchFamily="18" charset="0"/>
                <a:cs typeface="Times New Roman" panose="02020603050405020304" pitchFamily="18" charset="0"/>
              </a:rPr>
              <a:t>.</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παρέχει τη βάση για την κατανόηση της διαδικασίας που ακολουθεί το άτομο για να λάβει μια απόφαση και μετρά την εξέλιξη.</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Καταγραφή της λεκτικής αναφοράς αποφασιστικότητας, αξιοπιστίας και διαθεσιμότητας των ατόμων του υποστηρικτικού </a:t>
            </a:r>
            <a:r>
              <a:rPr lang="el-GR" sz="2000" dirty="0" smtClean="0">
                <a:latin typeface="Times New Roman" panose="02020603050405020304" pitchFamily="18" charset="0"/>
                <a:cs typeface="Times New Roman" panose="02020603050405020304" pitchFamily="18" charset="0"/>
              </a:rPr>
              <a:t>δικτύου</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Ενεργητική ακρόαση/ ανίχνευση των αιτιών που το άτομο θα ήθελε να βελτιώσει τις ικανότητες λήψης απόφασης και των προσδοκιών για αλλαγή</a:t>
            </a:r>
            <a:r>
              <a:rPr lang="el-GR" sz="2000" dirty="0" smtClean="0">
                <a:latin typeface="Times New Roman" panose="02020603050405020304" pitchFamily="18" charset="0"/>
                <a:cs typeface="Times New Roman" panose="02020603050405020304" pitchFamily="18" charset="0"/>
              </a:rPr>
              <a:t>.</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καθώς το άτομο αποσαφηνίζει του λόγους για βελτίωση, παρέχεται κατεύθυνση για αλλαγή.</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Παροχή περιβάλλοντος ασφάλειας και </a:t>
            </a:r>
            <a:r>
              <a:rPr lang="el-GR" sz="2000" dirty="0" smtClean="0">
                <a:latin typeface="Times New Roman" panose="02020603050405020304" pitchFamily="18" charset="0"/>
                <a:cs typeface="Times New Roman" panose="02020603050405020304" pitchFamily="18" charset="0"/>
              </a:rPr>
              <a:t>ελπίδας.</a:t>
            </a:r>
            <a:br>
              <a:rPr lang="el-GR" sz="2000" dirty="0" smtClean="0">
                <a:latin typeface="Times New Roman" panose="02020603050405020304" pitchFamily="18" charset="0"/>
                <a:cs typeface="Times New Roman" panose="02020603050405020304" pitchFamily="18" charset="0"/>
              </a:rPr>
            </a:br>
            <a:r>
              <a:rPr lang="el-GR" sz="2000" b="1" dirty="0" smtClean="0">
                <a:latin typeface="Times New Roman" panose="02020603050405020304" pitchFamily="18" charset="0"/>
                <a:cs typeface="Times New Roman" panose="02020603050405020304" pitchFamily="18" charset="0"/>
              </a:rPr>
              <a:t>Αιτιολόγηση</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δίνει την ευκαιρία να συζητήσει ελευθέρα τις ανησυχίες και τις σκέψεις του</a:t>
            </a:r>
            <a:r>
              <a:rPr lang="el-GR"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54012812"/>
      </p:ext>
    </p:extLst>
  </p:cSld>
  <p:clrMapOvr>
    <a:masterClrMapping/>
  </p:clrMapOvr>
  <p:transition spd="slow">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Times New Roman" panose="02020603050405020304" pitchFamily="18" charset="0"/>
                <a:cs typeface="Times New Roman" panose="02020603050405020304" pitchFamily="18" charset="0"/>
              </a:rPr>
              <a:t>Οι </a:t>
            </a:r>
            <a:r>
              <a:rPr lang="en-US" b="1" dirty="0">
                <a:latin typeface="Times New Roman" panose="02020603050405020304" pitchFamily="18" charset="0"/>
                <a:cs typeface="Times New Roman" panose="02020603050405020304" pitchFamily="18" charset="0"/>
              </a:rPr>
              <a:t>B</a:t>
            </a:r>
            <a:r>
              <a:rPr lang="el-GR" sz="3200" b="1" dirty="0">
                <a:latin typeface="Times New Roman" panose="02020603050405020304" pitchFamily="18" charset="0"/>
                <a:cs typeface="Times New Roman" panose="02020603050405020304" pitchFamily="18" charset="0"/>
              </a:rPr>
              <a:t>ασικές</a:t>
            </a:r>
            <a:r>
              <a:rPr lang="el-GR"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Y</a:t>
            </a:r>
            <a:r>
              <a:rPr lang="el-GR" b="1" dirty="0">
                <a:latin typeface="Times New Roman" panose="02020603050405020304" pitchFamily="18" charset="0"/>
                <a:cs typeface="Times New Roman" panose="02020603050405020304" pitchFamily="18" charset="0"/>
              </a:rPr>
              <a:t>ποθέσεις</a:t>
            </a:r>
            <a:endParaRPr lang="el-GR" dirty="0"/>
          </a:p>
        </p:txBody>
      </p:sp>
      <p:sp>
        <p:nvSpPr>
          <p:cNvPr id="3" name="Content Placeholder 2"/>
          <p:cNvSpPr>
            <a:spLocks noGrp="1"/>
          </p:cNvSpPr>
          <p:nvPr>
            <p:ph idx="1"/>
          </p:nvPr>
        </p:nvSpPr>
        <p:spPr>
          <a:xfrm>
            <a:off x="2191800" y="1905000"/>
            <a:ext cx="6096000" cy="4267200"/>
          </a:xfrm>
        </p:spPr>
        <p:txBody>
          <a:bodyPr>
            <a:noAutofit/>
          </a:bodyPr>
          <a:lstStyle/>
          <a:p>
            <a:pPr lvl="0"/>
            <a:r>
              <a:rPr lang="el-GR" sz="2600" dirty="0">
                <a:latin typeface="Times New Roman" panose="02020603050405020304" pitchFamily="18" charset="0"/>
                <a:cs typeface="Times New Roman" panose="02020603050405020304" pitchFamily="18" charset="0"/>
              </a:rPr>
              <a:t>Κάθε άτομο απαντά σε ανάγκες με έναν ή περισσότερους από τους 4 τρόπους: φυσιολογικό, </a:t>
            </a:r>
            <a:r>
              <a:rPr lang="el-GR" sz="2600" dirty="0" smtClean="0">
                <a:latin typeface="Times New Roman" panose="02020603050405020304" pitchFamily="18" charset="0"/>
                <a:cs typeface="Times New Roman" panose="02020603050405020304" pitchFamily="18" charset="0"/>
              </a:rPr>
              <a:t>αυτοαντίληψη, </a:t>
            </a:r>
            <a:r>
              <a:rPr lang="el-GR" sz="2600" dirty="0">
                <a:latin typeface="Times New Roman" panose="02020603050405020304" pitchFamily="18" charset="0"/>
                <a:cs typeface="Times New Roman" panose="02020603050405020304" pitchFamily="18" charset="0"/>
              </a:rPr>
              <a:t>αλληλεξαρτώμενες συμπεριφορές και λειτουργία ρόλου</a:t>
            </a:r>
            <a:endParaRPr lang="en-US" sz="2600" dirty="0">
              <a:latin typeface="Times New Roman" panose="02020603050405020304" pitchFamily="18" charset="0"/>
              <a:cs typeface="Times New Roman" panose="02020603050405020304" pitchFamily="18" charset="0"/>
            </a:endParaRPr>
          </a:p>
          <a:p>
            <a:pPr lvl="0"/>
            <a:r>
              <a:rPr lang="el-GR" sz="2600" dirty="0">
                <a:latin typeface="Times New Roman" panose="02020603050405020304" pitchFamily="18" charset="0"/>
                <a:cs typeface="Times New Roman" panose="02020603050405020304" pitchFamily="18" charset="0"/>
              </a:rPr>
              <a:t>Η θέση κάθε ατόμου στο συνεχές υγεία – ασθένεια αλλάζει σε σχέση με την αποτελεσματικότητα της αντιμετώπισης , για τη διατήρηση της κατάστασης </a:t>
            </a:r>
            <a:r>
              <a:rPr lang="el-GR" sz="2600" dirty="0" smtClean="0">
                <a:latin typeface="Times New Roman" panose="02020603050405020304" pitchFamily="18" charset="0"/>
                <a:cs typeface="Times New Roman" panose="02020603050405020304" pitchFamily="18" charset="0"/>
              </a:rPr>
              <a:t>προσαρμογής</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43556228"/>
      </p:ext>
    </p:extLst>
  </p:cSld>
  <p:clrMapOvr>
    <a:masterClrMapping/>
  </p:clrMapOvr>
  <p:transition spd="slow">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823690"/>
          </a:xfrm>
        </p:spPr>
        <p:txBody>
          <a:bodyPr/>
          <a:lstStyle/>
          <a:p>
            <a:r>
              <a:rPr lang="el-GR" b="1" dirty="0">
                <a:latin typeface="Times New Roman" panose="02020603050405020304" pitchFamily="18" charset="0"/>
                <a:cs typeface="Times New Roman" panose="02020603050405020304" pitchFamily="18" charset="0"/>
              </a:rPr>
              <a:t>Παρεμβάσεις</a:t>
            </a:r>
            <a:endParaRPr lang="el-GR" dirty="0"/>
          </a:p>
        </p:txBody>
      </p:sp>
      <p:sp>
        <p:nvSpPr>
          <p:cNvPr id="3" name="Content Placeholder 2"/>
          <p:cNvSpPr>
            <a:spLocks noGrp="1"/>
          </p:cNvSpPr>
          <p:nvPr>
            <p:ph idx="1"/>
          </p:nvPr>
        </p:nvSpPr>
        <p:spPr>
          <a:xfrm>
            <a:off x="1639007" y="1447800"/>
            <a:ext cx="7201585" cy="5181600"/>
          </a:xfrm>
        </p:spPr>
        <p:txBody>
          <a:bodyPr>
            <a:noAutofit/>
          </a:bodyPr>
          <a:lstStyle/>
          <a:p>
            <a:r>
              <a:rPr lang="el-GR" sz="2000" dirty="0">
                <a:latin typeface="Times New Roman" panose="02020603050405020304" pitchFamily="18" charset="0"/>
                <a:cs typeface="Times New Roman" panose="02020603050405020304" pitchFamily="18" charset="0"/>
              </a:rPr>
              <a:t>Παροχή ευκαιριών στο άτομο να αναγνωρίσει τον εσωτερικό του έλεγχο στη διαδικασία λήψης απόφασης. </a:t>
            </a:r>
            <a:r>
              <a:rPr lang="el-GR" sz="2000" b="1" dirty="0" smtClean="0">
                <a:latin typeface="Times New Roman" panose="02020603050405020304" pitchFamily="18" charset="0"/>
                <a:cs typeface="Times New Roman" panose="02020603050405020304" pitchFamily="18" charset="0"/>
              </a:rPr>
              <a:t>Αιτιολογία</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τα άτομα με εσωτερικό έλεγχο πιστεύουν ότι έχουν κάποιο βαθμό ελέγχου στα αποτελέσματα και ότι οι πράξεις/ επιλογές της συμβάλλει στον καθορισμό όσων συμβαίνουν στη ζωή της</a:t>
            </a:r>
            <a:r>
              <a:rPr lang="el-GR"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r>
              <a:rPr lang="el-GR" sz="2000" dirty="0" smtClean="0">
                <a:latin typeface="Times New Roman" panose="02020603050405020304" pitchFamily="18" charset="0"/>
                <a:cs typeface="Times New Roman" panose="02020603050405020304" pitchFamily="18" charset="0"/>
              </a:rPr>
              <a:t>Ενθάρρυνση </a:t>
            </a:r>
            <a:r>
              <a:rPr lang="el-GR" sz="2000" dirty="0">
                <a:latin typeface="Times New Roman" panose="02020603050405020304" pitchFamily="18" charset="0"/>
                <a:cs typeface="Times New Roman" panose="02020603050405020304" pitchFamily="18" charset="0"/>
              </a:rPr>
              <a:t>της λεκτικής έκφρασης ιδεών, ανησυχιών, συγκεκριμένων αποφάσεων που θα πρέπει να ληφθούν.</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Παροχή θετικής ανατροφοδότησης για τις προσπάθειες </a:t>
            </a:r>
            <a:r>
              <a:rPr lang="el-GR" sz="2000" b="1" dirty="0">
                <a:latin typeface="Times New Roman" panose="02020603050405020304" pitchFamily="18" charset="0"/>
                <a:cs typeface="Times New Roman" panose="02020603050405020304" pitchFamily="18" charset="0"/>
              </a:rPr>
              <a:t>Αιτιολόγηση</a:t>
            </a:r>
            <a:r>
              <a:rPr lang="el-GR" sz="2000" dirty="0">
                <a:latin typeface="Times New Roman" panose="02020603050405020304" pitchFamily="18" charset="0"/>
                <a:cs typeface="Times New Roman" panose="02020603050405020304" pitchFamily="18" charset="0"/>
              </a:rPr>
              <a:t> ενισχύεται η χρήση δεξιοτήτων και προσπαθειών μάθησης.</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Ενθάρρυνση συμμετοχής οικογένειας όπως ενδείκνυται στη διαδικασία λήψης </a:t>
            </a:r>
            <a:r>
              <a:rPr lang="el-GR" sz="2000" dirty="0" smtClean="0">
                <a:latin typeface="Times New Roman" panose="02020603050405020304" pitchFamily="18" charset="0"/>
                <a:cs typeface="Times New Roman" panose="02020603050405020304" pitchFamily="18" charset="0"/>
              </a:rPr>
              <a:t>απόφασης. </a:t>
            </a:r>
            <a:r>
              <a:rPr lang="el-GR" sz="2000" b="1" dirty="0" smtClean="0">
                <a:latin typeface="Times New Roman" panose="02020603050405020304" pitchFamily="18" charset="0"/>
                <a:cs typeface="Times New Roman" panose="02020603050405020304" pitchFamily="18" charset="0"/>
              </a:rPr>
              <a:t>Αιτιολογία</a:t>
            </a:r>
            <a:r>
              <a:rPr lang="el-GR" sz="2000" dirty="0" smtClean="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τη βελτίωση δεξιοτήτων επίλυσης </a:t>
            </a:r>
            <a:r>
              <a:rPr lang="el-GR" sz="2000" dirty="0" smtClean="0">
                <a:latin typeface="Times New Roman" panose="02020603050405020304" pitchFamily="18" charset="0"/>
                <a:cs typeface="Times New Roman" panose="02020603050405020304" pitchFamily="18" charset="0"/>
              </a:rPr>
              <a:t>συγκρούσεων</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l-GR" sz="2000" dirty="0">
                <a:latin typeface="Times New Roman" panose="02020603050405020304" pitchFamily="18" charset="0"/>
                <a:cs typeface="Times New Roman" panose="02020603050405020304" pitchFamily="18" charset="0"/>
              </a:rPr>
              <a:t>Πρόταση συμμετοχής σε μαθήματα διαχείρισης άγχους / αυτοπεποίθησης όπως ενδείκνυται </a:t>
            </a:r>
            <a:endParaRPr lang="en-US" sz="2000" dirty="0">
              <a:latin typeface="Times New Roman" panose="02020603050405020304" pitchFamily="18" charset="0"/>
              <a:cs typeface="Times New Roman" panose="02020603050405020304" pitchFamily="18" charset="0"/>
            </a:endParaRPr>
          </a:p>
          <a:p>
            <a:endParaRPr lang="el-GR" sz="1400" dirty="0"/>
          </a:p>
        </p:txBody>
      </p:sp>
    </p:spTree>
    <p:extLst>
      <p:ext uri="{BB962C8B-B14F-4D97-AF65-F5344CB8AC3E}">
        <p14:creationId xmlns:p14="http://schemas.microsoft.com/office/powerpoint/2010/main" xmlns="" val="2950298228"/>
      </p:ext>
    </p:extLst>
  </p:cSld>
  <p:clrMapOvr>
    <a:masterClrMapping/>
  </p:clrMapOvr>
  <p:transition spd="slow">
    <p:rand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latin typeface="Times New Roman" panose="02020603050405020304" pitchFamily="18" charset="0"/>
                <a:cs typeface="Times New Roman" panose="02020603050405020304" pitchFamily="18" charset="0"/>
              </a:rPr>
              <a:t>Αξιολόγηση</a:t>
            </a:r>
            <a:endParaRPr lang="el-G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l-GR" sz="2400" dirty="0" smtClean="0">
                <a:latin typeface="Times New Roman" panose="02020603050405020304" pitchFamily="18" charset="0"/>
                <a:cs typeface="Times New Roman" panose="02020603050405020304" pitchFamily="18" charset="0"/>
              </a:rPr>
              <a:t>Ευρήματα </a:t>
            </a:r>
            <a:r>
              <a:rPr lang="el-GR" sz="2400" dirty="0">
                <a:latin typeface="Times New Roman" panose="02020603050405020304" pitchFamily="18" charset="0"/>
                <a:cs typeface="Times New Roman" panose="02020603050405020304" pitchFamily="18" charset="0"/>
              </a:rPr>
              <a:t>αξιολόγησης/ αντιδράσεις συμπεριφοράς</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Κίνητρα/ προσδοκίες αλλαγής</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Αξιολόγηση συμπεριφορών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426812543"/>
      </p:ext>
    </p:extLst>
  </p:cSld>
  <p:clrMapOvr>
    <a:masterClrMapping/>
  </p:clrMapOvr>
  <p:transition spd="slow">
    <p:rand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endParaRPr lang="el-GR"/>
          </a:p>
        </p:txBody>
      </p:sp>
      <p:sp>
        <p:nvSpPr>
          <p:cNvPr id="3" name="Υπότιτλος 2"/>
          <p:cNvSpPr>
            <a:spLocks noGrp="1"/>
          </p:cNvSpPr>
          <p:nvPr>
            <p:ph type="subTitle" idx="1"/>
          </p:nvPr>
        </p:nvSpPr>
        <p:spPr/>
        <p:txBody>
          <a:bodyPr/>
          <a:lstStyle/>
          <a:p>
            <a:endParaRPr lang="el-GR"/>
          </a:p>
        </p:txBody>
      </p:sp>
      <p:pic>
        <p:nvPicPr>
          <p:cNvPr id="4" name="Εικόνα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295400" y="1752600"/>
            <a:ext cx="7543800" cy="4243388"/>
          </a:xfrm>
          <a:prstGeom prst="rect">
            <a:avLst/>
          </a:prstGeom>
        </p:spPr>
      </p:pic>
    </p:spTree>
    <p:extLst>
      <p:ext uri="{BB962C8B-B14F-4D97-AF65-F5344CB8AC3E}">
        <p14:creationId xmlns:p14="http://schemas.microsoft.com/office/powerpoint/2010/main" xmlns="" val="2836254471"/>
      </p:ext>
    </p:extLst>
  </p:cSld>
  <p:clrMapOvr>
    <a:masterClrMapping/>
  </p:clrMapOvr>
  <p:transition spd="slow">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0" y="1371600"/>
            <a:ext cx="5562600" cy="4114800"/>
          </a:xfrm>
        </p:spPr>
        <p:txBody>
          <a:bodyPr>
            <a:noAutofit/>
          </a:bodyPr>
          <a:lstStyle/>
          <a:p>
            <a:r>
              <a:rPr lang="el-GR" sz="2400" b="1" dirty="0">
                <a:latin typeface="Times New Roman" panose="02020603050405020304" pitchFamily="18" charset="0"/>
                <a:cs typeface="Times New Roman" panose="02020603050405020304" pitchFamily="18" charset="0"/>
              </a:rPr>
              <a:t>Κεντρικό </a:t>
            </a:r>
            <a:r>
              <a:rPr lang="el-GR" sz="2400" b="1" dirty="0" smtClean="0">
                <a:latin typeface="Times New Roman" panose="02020603050405020304" pitchFamily="18" charset="0"/>
                <a:cs typeface="Times New Roman" panose="02020603050405020304" pitchFamily="18" charset="0"/>
              </a:rPr>
              <a:t>θέμα</a:t>
            </a:r>
            <a:r>
              <a:rPr lang="en-US" sz="2400" b="1"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l-GR" sz="2400" dirty="0">
                <a:latin typeface="Times New Roman" panose="02020603050405020304" pitchFamily="18" charset="0"/>
                <a:cs typeface="Times New Roman" panose="02020603050405020304" pitchFamily="18" charset="0"/>
              </a:rPr>
              <a:t>Το άτομο είναι σε διαρκή αλληλεπίδραση με ένα μεταβαλλόμενο </a:t>
            </a:r>
            <a:r>
              <a:rPr lang="el-GR" sz="2400" dirty="0" smtClean="0">
                <a:latin typeface="Times New Roman" panose="02020603050405020304" pitchFamily="18" charset="0"/>
                <a:cs typeface="Times New Roman" panose="02020603050405020304" pitchFamily="18" charset="0"/>
              </a:rPr>
              <a:t>περιβάλλον</a:t>
            </a:r>
            <a:r>
              <a:rPr lang="en-US" sz="2400" dirty="0">
                <a:latin typeface="Times New Roman" panose="02020603050405020304" pitchFamily="18" charset="0"/>
                <a:cs typeface="Times New Roman" panose="02020603050405020304" pitchFamily="18" charset="0"/>
              </a:rPr>
              <a:t>.</a:t>
            </a:r>
          </a:p>
          <a:p>
            <a:r>
              <a:rPr lang="el-GR" sz="2400" b="1" dirty="0">
                <a:latin typeface="Times New Roman" panose="02020603050405020304" pitchFamily="18" charset="0"/>
                <a:cs typeface="Times New Roman" panose="02020603050405020304" pitchFamily="18" charset="0"/>
              </a:rPr>
              <a:t>Τι ορίζει ως </a:t>
            </a:r>
            <a:r>
              <a:rPr lang="el-GR" sz="2400" b="1" dirty="0" smtClean="0">
                <a:latin typeface="Times New Roman" panose="02020603050405020304" pitchFamily="18" charset="0"/>
                <a:cs typeface="Times New Roman" panose="02020603050405020304" pitchFamily="18" charset="0"/>
              </a:rPr>
              <a:t>άτομο</a:t>
            </a:r>
            <a:r>
              <a:rPr lang="en-US" sz="2400" b="1"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l-GR" sz="2400" dirty="0">
                <a:latin typeface="Times New Roman" panose="02020603050405020304" pitchFamily="18" charset="0"/>
                <a:cs typeface="Times New Roman" panose="02020603050405020304" pitchFamily="18" charset="0"/>
              </a:rPr>
              <a:t>Ένα </a:t>
            </a:r>
            <a:r>
              <a:rPr lang="el-GR" sz="2400" dirty="0" smtClean="0">
                <a:latin typeface="Times New Roman" panose="02020603050405020304" pitchFamily="18" charset="0"/>
                <a:cs typeface="Times New Roman" panose="02020603050405020304" pitchFamily="18" charset="0"/>
              </a:rPr>
              <a:t>βιοψυχοκοινωνικό </a:t>
            </a:r>
            <a:r>
              <a:rPr lang="el-GR" sz="2400" dirty="0" smtClean="0">
                <a:latin typeface="Times New Roman" panose="02020603050405020304" pitchFamily="18" charset="0"/>
                <a:cs typeface="Times New Roman" panose="02020603050405020304" pitchFamily="18" charset="0"/>
              </a:rPr>
              <a:t>ον</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b="1" dirty="0">
                <a:latin typeface="Times New Roman" panose="02020603050405020304" pitchFamily="18" charset="0"/>
                <a:cs typeface="Times New Roman" panose="02020603050405020304" pitchFamily="18" charset="0"/>
              </a:rPr>
              <a:t>Τι ορίζει ως </a:t>
            </a:r>
            <a:r>
              <a:rPr lang="el-GR" sz="2400" b="1" dirty="0" smtClean="0">
                <a:latin typeface="Times New Roman" panose="02020603050405020304" pitchFamily="18" charset="0"/>
                <a:cs typeface="Times New Roman" panose="02020603050405020304" pitchFamily="18" charset="0"/>
              </a:rPr>
              <a:t>περιβάλλον</a:t>
            </a:r>
            <a:r>
              <a:rPr lang="en-US" sz="2400" b="1"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l-GR" sz="2400" dirty="0">
                <a:latin typeface="Times New Roman" panose="02020603050405020304" pitchFamily="18" charset="0"/>
                <a:cs typeface="Times New Roman" panose="02020603050405020304" pitchFamily="18" charset="0"/>
              </a:rPr>
              <a:t>Όλες οι καταστάσεις, συνθήκες και αλληλεπιδράσεις που </a:t>
            </a:r>
            <a:r>
              <a:rPr lang="el-GR" sz="2400" dirty="0" smtClean="0">
                <a:latin typeface="Times New Roman" panose="02020603050405020304" pitchFamily="18" charset="0"/>
                <a:cs typeface="Times New Roman" panose="02020603050405020304" pitchFamily="18" charset="0"/>
              </a:rPr>
              <a:t>περιβάλλουν </a:t>
            </a:r>
            <a:r>
              <a:rPr lang="el-GR" sz="2400" dirty="0">
                <a:latin typeface="Times New Roman" panose="02020603050405020304" pitchFamily="18" charset="0"/>
                <a:cs typeface="Times New Roman" panose="02020603050405020304" pitchFamily="18" charset="0"/>
              </a:rPr>
              <a:t>και επηρεάζουν την εξέλιξη των </a:t>
            </a:r>
            <a:r>
              <a:rPr lang="el-GR" sz="2400" dirty="0" smtClean="0">
                <a:latin typeface="Times New Roman" panose="02020603050405020304" pitchFamily="18" charset="0"/>
                <a:cs typeface="Times New Roman" panose="02020603050405020304" pitchFamily="18" charset="0"/>
              </a:rPr>
              <a:t>οργανισμών</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16734097"/>
      </p:ext>
    </p:extLst>
  </p:cSld>
  <p:clrMapOvr>
    <a:masterClrMapping/>
  </p:clrMapOvr>
  <p:transition spd="slow">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a:xfrm>
            <a:off x="2763653" y="2209800"/>
            <a:ext cx="4952293" cy="3962400"/>
          </a:xfrm>
        </p:spPr>
        <p:txBody>
          <a:bodyPr/>
          <a:lstStyle/>
          <a:p>
            <a:r>
              <a:rPr lang="el-GR" sz="2400" b="1" dirty="0">
                <a:latin typeface="Times New Roman" panose="02020603050405020304" pitchFamily="18" charset="0"/>
                <a:cs typeface="Times New Roman" panose="02020603050405020304" pitchFamily="18" charset="0"/>
              </a:rPr>
              <a:t>Τι ορίζει ως «Υγεία»</a:t>
            </a:r>
            <a:endParaRPr lang="en-US" sz="2400" b="1" dirty="0">
              <a:latin typeface="Times New Roman" panose="02020603050405020304" pitchFamily="18" charset="0"/>
              <a:cs typeface="Times New Roman" panose="02020603050405020304" pitchFamily="18" charset="0"/>
            </a:endParaRPr>
          </a:p>
          <a:p>
            <a:pPr marL="0" indent="0">
              <a:buNone/>
            </a:pPr>
            <a:r>
              <a:rPr lang="el-GR" sz="2400" dirty="0">
                <a:latin typeface="Times New Roman" panose="02020603050405020304" pitchFamily="18" charset="0"/>
                <a:cs typeface="Times New Roman" panose="02020603050405020304" pitchFamily="18" charset="0"/>
              </a:rPr>
              <a:t>Κατάσταση ή διεργασία ύπαρξης ή δημιουργίας ολοκληρωμένου </a:t>
            </a:r>
            <a:r>
              <a:rPr lang="el-GR" sz="2400" dirty="0" smtClean="0">
                <a:latin typeface="Times New Roman" panose="02020603050405020304" pitchFamily="18" charset="0"/>
                <a:cs typeface="Times New Roman" panose="02020603050405020304" pitchFamily="18" charset="0"/>
              </a:rPr>
              <a:t>ατόμου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b="1" dirty="0">
                <a:latin typeface="Times New Roman" panose="02020603050405020304" pitchFamily="18" charset="0"/>
                <a:cs typeface="Times New Roman" panose="02020603050405020304" pitchFamily="18" charset="0"/>
              </a:rPr>
              <a:t>Τι ορίζει ως Νοσηλευτική</a:t>
            </a:r>
            <a:endParaRPr lang="en-US" sz="2400" dirty="0">
              <a:latin typeface="Times New Roman" panose="02020603050405020304" pitchFamily="18" charset="0"/>
              <a:cs typeface="Times New Roman" panose="02020603050405020304" pitchFamily="18" charset="0"/>
            </a:endParaRPr>
          </a:p>
          <a:p>
            <a:pPr marL="0" indent="0">
              <a:buNone/>
            </a:pPr>
            <a:r>
              <a:rPr lang="el-GR" sz="2400" dirty="0">
                <a:latin typeface="Times New Roman" panose="02020603050405020304" pitchFamily="18" charset="0"/>
                <a:cs typeface="Times New Roman" panose="02020603050405020304" pitchFamily="18" charset="0"/>
              </a:rPr>
              <a:t>Το θεωρητικό σύστημα , στο οποίο η γνώση περιγράφει μια διαδικασία ανάλυσης και δράσης που σχετίζεται με τη φροντίδα του αρρώστου ή του δυνητικά </a:t>
            </a:r>
            <a:r>
              <a:rPr lang="el-GR" sz="2400" dirty="0" smtClean="0">
                <a:latin typeface="Times New Roman" panose="02020603050405020304" pitchFamily="18" charset="0"/>
                <a:cs typeface="Times New Roman" panose="02020603050405020304" pitchFamily="18" charset="0"/>
              </a:rPr>
              <a:t>άρρωστου </a:t>
            </a:r>
            <a:r>
              <a:rPr lang="el-GR" sz="2400" dirty="0" smtClean="0">
                <a:latin typeface="Times New Roman" panose="02020603050405020304" pitchFamily="18" charset="0"/>
                <a:cs typeface="Times New Roman" panose="02020603050405020304" pitchFamily="18" charset="0"/>
              </a:rPr>
              <a:t>ατόμου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1928642686"/>
      </p:ext>
    </p:extLst>
  </p:cSld>
  <p:clrMapOvr>
    <a:masterClrMapping/>
  </p:clrMapOvr>
  <p:transition spd="slow">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315" y="457200"/>
            <a:ext cx="6019800" cy="2209800"/>
          </a:xfrm>
        </p:spPr>
        <p:txBody>
          <a:bodyPr>
            <a:noAutofit/>
          </a:bodyPr>
          <a:lstStyle/>
          <a:p>
            <a:r>
              <a:rPr lang="el-GR" sz="3200" b="1" dirty="0">
                <a:latin typeface="Times New Roman" panose="02020603050405020304" pitchFamily="18" charset="0"/>
                <a:cs typeface="Times New Roman" panose="02020603050405020304" pitchFamily="18" charset="0"/>
              </a:rPr>
              <a:t>Τρόποι με τους οποίους καθορίζεται η προσαρμοστικότητα σύμφωνα με την θεωρία της </a:t>
            </a:r>
            <a:r>
              <a:rPr lang="en-US" sz="3200" b="1" dirty="0" err="1">
                <a:latin typeface="Times New Roman" panose="02020603050405020304" pitchFamily="18" charset="0"/>
                <a:cs typeface="Times New Roman" panose="02020603050405020304" pitchFamily="18" charset="0"/>
              </a:rPr>
              <a:t>Calista</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Roy.</a:t>
            </a:r>
            <a:endParaRPr lang="en-US" sz="4400" dirty="0"/>
          </a:p>
        </p:txBody>
      </p:sp>
      <p:sp>
        <p:nvSpPr>
          <p:cNvPr id="3" name="Content Placeholder 2"/>
          <p:cNvSpPr>
            <a:spLocks noGrp="1"/>
          </p:cNvSpPr>
          <p:nvPr>
            <p:ph idx="1"/>
          </p:nvPr>
        </p:nvSpPr>
        <p:spPr>
          <a:xfrm>
            <a:off x="2732680" y="2895600"/>
            <a:ext cx="5173070" cy="3429000"/>
          </a:xfrm>
        </p:spPr>
        <p:txBody>
          <a:bodyPr/>
          <a:lstStyle/>
          <a:p>
            <a:pPr lvl="0"/>
            <a:r>
              <a:rPr lang="el-GR" sz="2400" dirty="0">
                <a:latin typeface="Times New Roman" panose="02020603050405020304" pitchFamily="18" charset="0"/>
                <a:cs typeface="Times New Roman" panose="02020603050405020304" pitchFamily="18" charset="0"/>
              </a:rPr>
              <a:t>Ικανοποίηση των βιολογικών αναγκών του </a:t>
            </a:r>
            <a:r>
              <a:rPr lang="el-GR" sz="2400" dirty="0" smtClean="0">
                <a:latin typeface="Times New Roman" panose="02020603050405020304" pitchFamily="18" charset="0"/>
                <a:cs typeface="Times New Roman" panose="02020603050405020304" pitchFamily="18" charset="0"/>
              </a:rPr>
              <a:t>ατόμου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lvl="0"/>
            <a:r>
              <a:rPr lang="el-GR" sz="2400" dirty="0">
                <a:latin typeface="Times New Roman" panose="02020603050405020304" pitchFamily="18" charset="0"/>
                <a:cs typeface="Times New Roman" panose="02020603050405020304" pitchFamily="18" charset="0"/>
              </a:rPr>
              <a:t>Αντίληψη του ίδιου του εαυτού από βιολογική-ψυχοπνευματική και κοινωνική </a:t>
            </a:r>
            <a:r>
              <a:rPr lang="el-GR" sz="2400" dirty="0" smtClean="0">
                <a:latin typeface="Times New Roman" panose="02020603050405020304" pitchFamily="18" charset="0"/>
                <a:cs typeface="Times New Roman" panose="02020603050405020304" pitchFamily="18" charset="0"/>
              </a:rPr>
              <a:t>πλευρά</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lvl="0"/>
            <a:r>
              <a:rPr lang="el-GR" sz="2400" dirty="0">
                <a:latin typeface="Times New Roman" panose="02020603050405020304" pitchFamily="18" charset="0"/>
                <a:cs typeface="Times New Roman" panose="02020603050405020304" pitchFamily="18" charset="0"/>
              </a:rPr>
              <a:t>Εκπλήρωση του </a:t>
            </a:r>
            <a:r>
              <a:rPr lang="el-GR" sz="2400" dirty="0" smtClean="0">
                <a:latin typeface="Times New Roman" panose="02020603050405020304" pitchFamily="18" charset="0"/>
                <a:cs typeface="Times New Roman" panose="02020603050405020304" pitchFamily="18" charset="0"/>
              </a:rPr>
              <a:t>ρόλου</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lvl="0"/>
            <a:r>
              <a:rPr lang="el-GR" sz="2400" dirty="0" smtClean="0">
                <a:latin typeface="Times New Roman" panose="02020603050405020304" pitchFamily="18" charset="0"/>
                <a:cs typeface="Times New Roman" panose="02020603050405020304" pitchFamily="18" charset="0"/>
              </a:rPr>
              <a:t>Αλληλεξάρτηση</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xmlns="" val="586214956"/>
      </p:ext>
    </p:extLst>
  </p:cSld>
  <p:clrMapOvr>
    <a:masterClrMapping/>
  </p:clrMapOvr>
  <p:transition spd="slow">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533400"/>
            <a:ext cx="1981200" cy="639762"/>
          </a:xfrm>
        </p:spPr>
        <p:txBody>
          <a:bodyPr>
            <a:normAutofit fontScale="90000"/>
          </a:bodyPr>
          <a:lstStyle/>
          <a:p>
            <a:r>
              <a:rPr lang="el-GR" b="1" dirty="0"/>
              <a:t>Σενάριο</a:t>
            </a:r>
            <a:r>
              <a:rPr lang="en-US" dirty="0"/>
              <a:t/>
            </a:r>
            <a:br>
              <a:rPr lang="en-US" dirty="0"/>
            </a:br>
            <a:endParaRPr lang="en-US" dirty="0"/>
          </a:p>
        </p:txBody>
      </p:sp>
      <p:sp>
        <p:nvSpPr>
          <p:cNvPr id="3" name="Content Placeholder 2"/>
          <p:cNvSpPr>
            <a:spLocks noGrp="1"/>
          </p:cNvSpPr>
          <p:nvPr>
            <p:ph idx="1"/>
          </p:nvPr>
        </p:nvSpPr>
        <p:spPr>
          <a:xfrm>
            <a:off x="304800" y="1371600"/>
            <a:ext cx="8229600" cy="5303838"/>
          </a:xfrm>
        </p:spPr>
        <p:txBody>
          <a:bodyPr>
            <a:normAutofit fontScale="92500" lnSpcReduction="20000"/>
          </a:bodyPr>
          <a:lstStyle/>
          <a:p>
            <a:pPr marL="0" indent="0" algn="ctr">
              <a:buNone/>
            </a:pPr>
            <a:r>
              <a:rPr lang="el-GR" sz="2600" dirty="0">
                <a:latin typeface="Times New Roman" panose="02020603050405020304" pitchFamily="18" charset="0"/>
                <a:cs typeface="Times New Roman" panose="02020603050405020304" pitchFamily="18" charset="0"/>
              </a:rPr>
              <a:t>Γυναίκα 47 ετών προσέρχεται στο κέντρο υγείας </a:t>
            </a:r>
            <a:r>
              <a:rPr lang="en-US" sz="2600" dirty="0" smtClean="0">
                <a:latin typeface="Times New Roman" panose="02020603050405020304" pitchFamily="18" charset="0"/>
                <a:cs typeface="Times New Roman" panose="02020603050405020304" pitchFamily="18" charset="0"/>
              </a:rPr>
              <a:t>“</a:t>
            </a:r>
            <a:r>
              <a:rPr lang="el-GR" sz="2600" dirty="0" smtClean="0">
                <a:latin typeface="Times New Roman" panose="02020603050405020304" pitchFamily="18" charset="0"/>
                <a:cs typeface="Times New Roman" panose="02020603050405020304" pitchFamily="18" charset="0"/>
              </a:rPr>
              <a:t>Μεγάρων</a:t>
            </a:r>
            <a:r>
              <a:rPr lang="en-US" sz="2600" dirty="0" smtClean="0">
                <a:latin typeface="Times New Roman" panose="02020603050405020304" pitchFamily="18" charset="0"/>
                <a:cs typeface="Times New Roman" panose="02020603050405020304" pitchFamily="18" charset="0"/>
              </a:rPr>
              <a:t>”</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κατόπιν προτροπής του θεράποντα ιατρού της για να συμμετάσχει σε πρόγραμμα εκπαίδευσης ασθενών για τον διαβήτη. Η </a:t>
            </a:r>
            <a:r>
              <a:rPr lang="el-GR" sz="2600" dirty="0" smtClean="0">
                <a:latin typeface="Times New Roman" panose="02020603050405020304" pitchFamily="18" charset="0"/>
                <a:cs typeface="Times New Roman" panose="02020603050405020304" pitchFamily="18" charset="0"/>
              </a:rPr>
              <a:t>Μ.Ι</a:t>
            </a:r>
            <a:r>
              <a:rPr lang="en-US" sz="2600" dirty="0" smtClean="0">
                <a:latin typeface="Times New Roman" panose="02020603050405020304" pitchFamily="18" charset="0"/>
                <a:cs typeface="Times New Roman" panose="02020603050405020304" pitchFamily="18" charset="0"/>
              </a:rPr>
              <a:t>.</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μητέρα δύο ανήλικων παιδιών διαγνώστηκε με διαβήτη τύπου 2 πριν εννέα μήνες σε τυχαίο έλεγχο και κρίθηκε αναγκαίο να τεθεί εξ αρχής σε ινσουλινοθεραπεία παρόλα αυτά μέχρι στιγμής κρατά υψηλές τιμές σακχάρου  (μέχρι </a:t>
            </a:r>
            <a:r>
              <a:rPr lang="en-US" sz="2600" dirty="0" smtClean="0">
                <a:latin typeface="Times New Roman" panose="02020603050405020304" pitchFamily="18" charset="0"/>
                <a:cs typeface="Times New Roman" panose="02020603050405020304" pitchFamily="18" charset="0"/>
              </a:rPr>
              <a:t>350</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Η </a:t>
            </a:r>
            <a:r>
              <a:rPr lang="el-GR" sz="2600" dirty="0" smtClean="0">
                <a:latin typeface="Times New Roman" panose="02020603050405020304" pitchFamily="18" charset="0"/>
                <a:cs typeface="Times New Roman" panose="02020603050405020304" pitchFamily="18" charset="0"/>
              </a:rPr>
              <a:t>Μ.Ι</a:t>
            </a:r>
            <a:r>
              <a:rPr lang="en-US" sz="2600" dirty="0" smtClean="0">
                <a:latin typeface="Times New Roman" panose="02020603050405020304" pitchFamily="18" charset="0"/>
                <a:cs typeface="Times New Roman" panose="02020603050405020304" pitchFamily="18" charset="0"/>
              </a:rPr>
              <a:t>.</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περιγράφει μεγάλο πρόβλημα προσαρμογής και αποδοχής των νέων δεδομένων που προέκυψαν στη ζωή της. Νιώθει ότι η ζωή της κινδυνεύει και εκείνη δεν είναι έτοιμη να βοηθήσει τον εαυτό της ενώ ανησυχεί έντονα για το τι θα γίνουν οι κόρες της άμα πάθει κάτι καθώς ο άνδρας της λείπει συχνά λόγο επαγγελματικών υποχρεώσεων. Στο ιστορικό της λέει ότι τα τελευταία δύο χρόνια έχει αρτηριακή υπέρταση αλλά δεν παίρνει τα φάρμακα που της έγραψε ο γιατρός γιατί δεν τα θεωρεί </a:t>
            </a:r>
            <a:r>
              <a:rPr lang="el-GR" sz="2600" dirty="0" smtClean="0">
                <a:latin typeface="Times New Roman" panose="02020603050405020304" pitchFamily="18" charset="0"/>
                <a:cs typeface="Times New Roman" panose="02020603050405020304" pitchFamily="18" charset="0"/>
              </a:rPr>
              <a:t>απαραίτητα.</a:t>
            </a:r>
            <a:r>
              <a:rPr lang="en-US" sz="2600" dirty="0" smtClean="0">
                <a:latin typeface="Times New Roman" panose="02020603050405020304" pitchFamily="18" charset="0"/>
                <a:cs typeface="Times New Roman" panose="02020603050405020304" pitchFamily="18" charset="0"/>
              </a:rPr>
              <a:t> </a:t>
            </a:r>
            <a:r>
              <a:rPr lang="el-GR" sz="2600" dirty="0" smtClean="0">
                <a:latin typeface="Times New Roman" panose="02020603050405020304" pitchFamily="18" charset="0"/>
                <a:cs typeface="Times New Roman" panose="02020603050405020304" pitchFamily="18" charset="0"/>
              </a:rPr>
              <a:t>Αντικειμενικά ευρήματα: ΑΠ</a:t>
            </a:r>
            <a:r>
              <a:rPr lang="en-US" sz="2600" dirty="0" smtClean="0">
                <a:latin typeface="Times New Roman" panose="02020603050405020304" pitchFamily="18" charset="0"/>
                <a:cs typeface="Times New Roman" panose="02020603050405020304" pitchFamily="18" charset="0"/>
              </a:rPr>
              <a:t>: </a:t>
            </a:r>
            <a:r>
              <a:rPr lang="el-GR" sz="2600" dirty="0" smtClean="0">
                <a:latin typeface="Times New Roman" panose="02020603050405020304" pitchFamily="18" charset="0"/>
                <a:cs typeface="Times New Roman" panose="02020603050405020304" pitchFamily="18" charset="0"/>
              </a:rPr>
              <a:t>150/95</a:t>
            </a:r>
            <a:r>
              <a:rPr lang="en-US" sz="2600" dirty="0" smtClean="0">
                <a:latin typeface="Times New Roman" panose="02020603050405020304" pitchFamily="18" charset="0"/>
                <a:cs typeface="Times New Roman" panose="02020603050405020304" pitchFamily="18" charset="0"/>
              </a:rPr>
              <a:t>mmHg</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σφ</a:t>
            </a:r>
            <a:r>
              <a:rPr lang="el-GR" sz="2600" dirty="0" smtClean="0">
                <a:latin typeface="Times New Roman" panose="02020603050405020304" pitchFamily="18" charset="0"/>
                <a:cs typeface="Times New Roman" panose="02020603050405020304" pitchFamily="18" charset="0"/>
              </a:rPr>
              <a:t>:</a:t>
            </a:r>
            <a:r>
              <a:rPr lang="en-US" sz="2600" dirty="0" smtClean="0">
                <a:latin typeface="Times New Roman" panose="02020603050405020304" pitchFamily="18" charset="0"/>
                <a:cs typeface="Times New Roman" panose="02020603050405020304" pitchFamily="18" charset="0"/>
              </a:rPr>
              <a:t> </a:t>
            </a:r>
            <a:r>
              <a:rPr lang="el-GR" sz="2600" dirty="0" smtClean="0">
                <a:latin typeface="Times New Roman" panose="02020603050405020304" pitchFamily="18" charset="0"/>
                <a:cs typeface="Times New Roman" panose="02020603050405020304" pitchFamily="18" charset="0"/>
              </a:rPr>
              <a:t>85</a:t>
            </a:r>
            <a:r>
              <a:rPr lang="el-GR"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HbA</a:t>
            </a:r>
            <a:r>
              <a:rPr lang="el-GR" sz="2600" dirty="0">
                <a:latin typeface="Times New Roman" panose="02020603050405020304" pitchFamily="18" charset="0"/>
                <a:cs typeface="Times New Roman" panose="02020603050405020304" pitchFamily="18" charset="0"/>
              </a:rPr>
              <a:t>1</a:t>
            </a:r>
            <a:r>
              <a:rPr lang="en-US" sz="2600" dirty="0" smtClean="0">
                <a:latin typeface="Times New Roman" panose="02020603050405020304" pitchFamily="18" charset="0"/>
                <a:cs typeface="Times New Roman" panose="02020603050405020304" pitchFamily="18" charset="0"/>
              </a:rPr>
              <a:t>c</a:t>
            </a:r>
            <a:r>
              <a:rPr lang="en-US" sz="2600" smtClean="0">
                <a:latin typeface="Times New Roman" panose="02020603050405020304" pitchFamily="18" charset="0"/>
                <a:cs typeface="Times New Roman" panose="02020603050405020304" pitchFamily="18" charset="0"/>
              </a:rPr>
              <a:t>: 10</a:t>
            </a:r>
            <a:r>
              <a:rPr lang="el-GR" sz="260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βάρος: 94</a:t>
            </a:r>
            <a:r>
              <a:rPr lang="en-US" sz="2600" dirty="0" smtClean="0">
                <a:latin typeface="Times New Roman" panose="02020603050405020304" pitchFamily="18" charset="0"/>
                <a:cs typeface="Times New Roman" panose="02020603050405020304" pitchFamily="18" charset="0"/>
              </a:rPr>
              <a:t>kg</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ύψος:160</a:t>
            </a:r>
            <a:r>
              <a:rPr lang="en-US" sz="2600" dirty="0" smtClean="0">
                <a:latin typeface="Times New Roman" panose="02020603050405020304" pitchFamily="18" charset="0"/>
                <a:cs typeface="Times New Roman" panose="02020603050405020304" pitchFamily="18" charset="0"/>
              </a:rPr>
              <a:t>cm</a:t>
            </a:r>
            <a:r>
              <a:rPr lang="el-GR" sz="2600" dirty="0" smtClean="0">
                <a:latin typeface="Times New Roman" panose="02020603050405020304" pitchFamily="18" charset="0"/>
                <a:cs typeface="Times New Roman" panose="02020603050405020304" pitchFamily="18" charset="0"/>
              </a:rPr>
              <a:t>, </a:t>
            </a:r>
            <a:r>
              <a:rPr lang="el-GR" sz="2600" dirty="0">
                <a:latin typeface="Times New Roman" panose="02020603050405020304" pitchFamily="18" charset="0"/>
                <a:cs typeface="Times New Roman" panose="02020603050405020304" pitchFamily="18" charset="0"/>
              </a:rPr>
              <a:t>περίμετρο μέσης: 125</a:t>
            </a:r>
            <a:r>
              <a:rPr lang="en-US" sz="2600" dirty="0" smtClean="0">
                <a:latin typeface="Times New Roman" panose="02020603050405020304" pitchFamily="18" charset="0"/>
                <a:cs typeface="Times New Roman" panose="02020603050405020304" pitchFamily="18" charset="0"/>
              </a:rPr>
              <a:t>cm</a:t>
            </a:r>
            <a:r>
              <a:rPr lang="en-US" dirty="0"/>
              <a:t>.</a:t>
            </a: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81950172"/>
      </p:ext>
    </p:extLst>
  </p:cSld>
  <p:clrMapOvr>
    <a:masterClrMapping/>
  </p:clrMapOvr>
  <p:transition spd="slow">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6607" y="609600"/>
            <a:ext cx="5943600" cy="1219200"/>
          </a:xfrm>
        </p:spPr>
        <p:txBody>
          <a:bodyPr>
            <a:normAutofit fontScale="90000"/>
          </a:bodyPr>
          <a:lstStyle/>
          <a:p>
            <a:pPr lvl="0"/>
            <a:r>
              <a:rPr lang="el-GR" b="1" dirty="0" smtClean="0">
                <a:latin typeface="Times New Roman" panose="02020603050405020304" pitchFamily="18" charset="0"/>
                <a:cs typeface="Times New Roman" panose="02020603050405020304" pitchFamily="18" charset="0"/>
              </a:rPr>
              <a:t>Ικανοποίηση των βιολογικών αναγκών του ατόμου</a:t>
            </a:r>
            <a:r>
              <a:rPr lang="en-US" b="1" dirty="0" smtClean="0">
                <a:latin typeface="Times New Roman" panose="02020603050405020304" pitchFamily="18" charset="0"/>
                <a:cs typeface="Times New Roman" panose="02020603050405020304" pitchFamily="18" charset="0"/>
              </a:rPr>
              <a:t>.</a:t>
            </a:r>
            <a:r>
              <a:rPr lang="en-US" dirty="0" smtClean="0"/>
              <a:t/>
            </a:r>
            <a:br>
              <a:rPr lang="en-US" dirty="0" smtClean="0"/>
            </a:br>
            <a:endParaRPr lang="en-US" dirty="0"/>
          </a:p>
        </p:txBody>
      </p:sp>
      <p:sp>
        <p:nvSpPr>
          <p:cNvPr id="3" name="Content Placeholder 2"/>
          <p:cNvSpPr>
            <a:spLocks noGrp="1"/>
          </p:cNvSpPr>
          <p:nvPr>
            <p:ph idx="1"/>
          </p:nvPr>
        </p:nvSpPr>
        <p:spPr>
          <a:xfrm>
            <a:off x="3123514" y="2133600"/>
            <a:ext cx="4229786" cy="3886200"/>
          </a:xfrm>
        </p:spPr>
        <p:txBody>
          <a:bodyPr>
            <a:normAutofit/>
          </a:bodyPr>
          <a:lstStyle/>
          <a:p>
            <a:r>
              <a:rPr lang="el-GR" sz="2400" dirty="0" smtClean="0">
                <a:latin typeface="Times New Roman" panose="02020603050405020304" pitchFamily="18" charset="0"/>
                <a:cs typeface="Times New Roman" panose="02020603050405020304" pitchFamily="18" charset="0"/>
              </a:rPr>
              <a:t>Έλεγχος  </a:t>
            </a:r>
            <a:r>
              <a:rPr lang="el-GR" sz="2400" dirty="0" smtClean="0">
                <a:latin typeface="Times New Roman" panose="02020603050405020304" pitchFamily="18" charset="0"/>
                <a:cs typeface="Times New Roman" panose="02020603050405020304" pitchFamily="18" charset="0"/>
              </a:rPr>
              <a:t>επιπέδου γλυκόζης</a:t>
            </a:r>
            <a:r>
              <a:rPr lang="en-US" sz="2400" dirty="0" smtClean="0">
                <a:latin typeface="Times New Roman" panose="02020603050405020304" pitchFamily="18" charset="0"/>
                <a:cs typeface="Times New Roman" panose="02020603050405020304" pitchFamily="18" charset="0"/>
              </a:rPr>
              <a:t>.</a:t>
            </a:r>
            <a:r>
              <a:rPr lang="el-GR"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Μείωση του σωματικού </a:t>
            </a:r>
            <a:r>
              <a:rPr lang="el-GR" sz="2400" dirty="0" smtClean="0">
                <a:latin typeface="Times New Roman" panose="02020603050405020304" pitchFamily="18" charset="0"/>
                <a:cs typeface="Times New Roman" panose="02020603050405020304" pitchFamily="18" charset="0"/>
              </a:rPr>
              <a:t>βάρους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a:latin typeface="Times New Roman" panose="02020603050405020304" pitchFamily="18" charset="0"/>
                <a:cs typeface="Times New Roman" panose="02020603050405020304" pitchFamily="18" charset="0"/>
              </a:rPr>
              <a:t>Έλεγχος </a:t>
            </a:r>
            <a:r>
              <a:rPr lang="el-GR" sz="2400" dirty="0" smtClean="0">
                <a:latin typeface="Times New Roman" panose="02020603050405020304" pitchFamily="18" charset="0"/>
                <a:cs typeface="Times New Roman" panose="02020603050405020304" pitchFamily="18" charset="0"/>
              </a:rPr>
              <a:t>πίεσης</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l-GR" sz="2400" dirty="0" smtClean="0">
                <a:latin typeface="Times New Roman" panose="02020603050405020304" pitchFamily="18" charset="0"/>
                <a:cs typeface="Times New Roman" panose="02020603050405020304" pitchFamily="18" charset="0"/>
              </a:rPr>
              <a:t>Συμμόρφωση</a:t>
            </a:r>
            <a:r>
              <a:rPr lang="el-GR" sz="2400" dirty="0">
                <a:latin typeface="Times New Roman" panose="02020603050405020304" pitchFamily="18" charset="0"/>
                <a:cs typeface="Times New Roman" panose="02020603050405020304" pitchFamily="18" charset="0"/>
              </a:rPr>
              <a:t> </a:t>
            </a:r>
            <a:r>
              <a:rPr lang="el-GR" sz="2400" dirty="0" smtClean="0">
                <a:latin typeface="Times New Roman" panose="02020603050405020304" pitchFamily="18" charset="0"/>
                <a:cs typeface="Times New Roman" panose="02020603050405020304" pitchFamily="18" charset="0"/>
              </a:rPr>
              <a:t>όσον αφορά την φαρμακευτική αγωγή</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32162325"/>
      </p:ext>
    </p:extLst>
  </p:cSld>
  <p:clrMapOvr>
    <a:masterClrMapping/>
  </p:clrMapOvr>
  <p:transition spd="slow">
    <p:random/>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317</TotalTime>
  <Words>1760</Words>
  <Application>Microsoft Office PowerPoint</Application>
  <PresentationFormat>On-screen Show (4:3)</PresentationFormat>
  <Paragraphs>170</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Wisp</vt:lpstr>
      <vt:lpstr>«Θεωρητικές βάσεις της νοσηλευτικής επιστήμης»</vt:lpstr>
      <vt:lpstr>Θεωρία της Calista Roy (Μοντέλο προσαρμογής) </vt:lpstr>
      <vt:lpstr>Οι Bασικές Yποθέσεις</vt:lpstr>
      <vt:lpstr>Οι Bασικές Yποθέσεις</vt:lpstr>
      <vt:lpstr>Slide 5</vt:lpstr>
      <vt:lpstr>Slide 6</vt:lpstr>
      <vt:lpstr>Τρόποι με τους οποίους καθορίζεται η προσαρμοστικότητα σύμφωνα με την θεωρία της Calista Roy.</vt:lpstr>
      <vt:lpstr>Σενάριο </vt:lpstr>
      <vt:lpstr>Ικανοποίηση των βιολογικών αναγκών του ατόμου. </vt:lpstr>
      <vt:lpstr>Αντίληψη του ίδιου του εαυτού από βιολογική-ψυχοπνευματική και κοινωνική πλευρά. </vt:lpstr>
      <vt:lpstr>Χρησιμοποιώντας τη Νοσηλευτική Διεργασία με βάση της θεωρίας της Roy, ο νοσηλευτής ακολουθεί 6 στάδια.  </vt:lpstr>
      <vt:lpstr>1η Nοσηλευτική Διάγνωση.</vt:lpstr>
      <vt:lpstr>Σκοπός</vt:lpstr>
      <vt:lpstr>Παρεμβάσεις </vt:lpstr>
      <vt:lpstr>Παρεμβάσεις</vt:lpstr>
      <vt:lpstr>Αξιολόγηση</vt:lpstr>
      <vt:lpstr>2η Νοσηλευτική διάγνωση</vt:lpstr>
      <vt:lpstr>Σκοπός </vt:lpstr>
      <vt:lpstr>Παρεμβάσεις </vt:lpstr>
      <vt:lpstr>Παρεμβάσεις</vt:lpstr>
      <vt:lpstr>Aξιολόγηση </vt:lpstr>
      <vt:lpstr>3η Νοσηλευτική Διάγνωση</vt:lpstr>
      <vt:lpstr>Σκοπός </vt:lpstr>
      <vt:lpstr>Παρεμβάσεις  </vt:lpstr>
      <vt:lpstr>Παρεμβάσεις</vt:lpstr>
      <vt:lpstr>Αξιολόγηση  </vt:lpstr>
      <vt:lpstr>4η Νοσηλευτική διάγνωση </vt:lpstr>
      <vt:lpstr>Σκοπός</vt:lpstr>
      <vt:lpstr>Παρεμβάσεις</vt:lpstr>
      <vt:lpstr>Παρεμβάσεις </vt:lpstr>
      <vt:lpstr>Αξιολόγηση</vt:lpstr>
      <vt:lpstr>5η Νοσηλευτική διάγνωση</vt:lpstr>
      <vt:lpstr>Σκοπός  </vt:lpstr>
      <vt:lpstr>Παρεμβάσεις</vt:lpstr>
      <vt:lpstr>Παρεμβάσεις</vt:lpstr>
      <vt:lpstr>Αξιολόγηση</vt:lpstr>
      <vt:lpstr>6η Νοσηλευτική διάγνωση</vt:lpstr>
      <vt:lpstr>Σκοπός  </vt:lpstr>
      <vt:lpstr>Παρεμβάσεις</vt:lpstr>
      <vt:lpstr>Παρεμβάσεις</vt:lpstr>
      <vt:lpstr>Αξιολόγηση</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Εργασία στα πλαίσια του μαθήματος «Θεωρητικές βάσεις της νοσηλευτικής επιστήμης»</dc:title>
  <dc:creator>lia</dc:creator>
  <cp:lastModifiedBy>KeyCERT Πρακτική</cp:lastModifiedBy>
  <cp:revision>32</cp:revision>
  <dcterms:created xsi:type="dcterms:W3CDTF">2015-04-19T12:58:35Z</dcterms:created>
  <dcterms:modified xsi:type="dcterms:W3CDTF">2019-01-20T23:15:51Z</dcterms:modified>
</cp:coreProperties>
</file>