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E846A1-CB91-41D1-8D90-94F8608FDE42}" type="datetimeFigureOut">
              <a:rPr lang="el-GR" smtClean="0"/>
              <a:pPr/>
              <a:t>21/1/2019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D0F4F-38B8-4515-9D7E-A75F0779EF11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D0F4F-38B8-4515-9D7E-A75F0779EF11}" type="slidenum">
              <a:rPr lang="el-GR" smtClean="0"/>
              <a:pPr/>
              <a:t>8</a:t>
            </a:fld>
            <a:endParaRPr lang="el-G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D0F4F-38B8-4515-9D7E-A75F0779EF11}" type="slidenum">
              <a:rPr lang="el-GR" smtClean="0"/>
              <a:pPr/>
              <a:t>16</a:t>
            </a:fld>
            <a:endParaRPr lang="el-G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FDA517-C8A0-4EAB-8427-55AB400E2B2C}" type="datetimeFigureOut">
              <a:rPr lang="el-GR" smtClean="0"/>
              <a:pPr/>
              <a:t>21/1/2019</a:t>
            </a:fld>
            <a:endParaRPr lang="el-G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E9497F-66B0-4FCA-9930-ADAE2EA0ECA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FDA517-C8A0-4EAB-8427-55AB400E2B2C}" type="datetimeFigureOut">
              <a:rPr lang="el-GR" smtClean="0"/>
              <a:pPr/>
              <a:t>21/1/2019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E9497F-66B0-4FCA-9930-ADAE2EA0ECA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FDA517-C8A0-4EAB-8427-55AB400E2B2C}" type="datetimeFigureOut">
              <a:rPr lang="el-GR" smtClean="0"/>
              <a:pPr/>
              <a:t>21/1/2019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E9497F-66B0-4FCA-9930-ADAE2EA0ECA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FDA517-C8A0-4EAB-8427-55AB400E2B2C}" type="datetimeFigureOut">
              <a:rPr lang="el-GR" smtClean="0"/>
              <a:pPr/>
              <a:t>21/1/2019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E9497F-66B0-4FCA-9930-ADAE2EA0ECA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FDA517-C8A0-4EAB-8427-55AB400E2B2C}" type="datetimeFigureOut">
              <a:rPr lang="el-GR" smtClean="0"/>
              <a:pPr/>
              <a:t>21/1/2019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E9497F-66B0-4FCA-9930-ADAE2EA0ECA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FDA517-C8A0-4EAB-8427-55AB400E2B2C}" type="datetimeFigureOut">
              <a:rPr lang="el-GR" smtClean="0"/>
              <a:pPr/>
              <a:t>21/1/2019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E9497F-66B0-4FCA-9930-ADAE2EA0ECA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FDA517-C8A0-4EAB-8427-55AB400E2B2C}" type="datetimeFigureOut">
              <a:rPr lang="el-GR" smtClean="0"/>
              <a:pPr/>
              <a:t>21/1/2019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E9497F-66B0-4FCA-9930-ADAE2EA0ECA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FDA517-C8A0-4EAB-8427-55AB400E2B2C}" type="datetimeFigureOut">
              <a:rPr lang="el-GR" smtClean="0"/>
              <a:pPr/>
              <a:t>21/1/2019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E9497F-66B0-4FCA-9930-ADAE2EA0ECA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FDA517-C8A0-4EAB-8427-55AB400E2B2C}" type="datetimeFigureOut">
              <a:rPr lang="el-GR" smtClean="0"/>
              <a:pPr/>
              <a:t>21/1/2019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E9497F-66B0-4FCA-9930-ADAE2EA0ECA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FDA517-C8A0-4EAB-8427-55AB400E2B2C}" type="datetimeFigureOut">
              <a:rPr lang="el-GR" smtClean="0"/>
              <a:pPr/>
              <a:t>21/1/2019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E9497F-66B0-4FCA-9930-ADAE2EA0ECA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B9FDA517-C8A0-4EAB-8427-55AB400E2B2C}" type="datetimeFigureOut">
              <a:rPr lang="el-GR" smtClean="0"/>
              <a:pPr/>
              <a:t>21/1/2019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C3E9497F-66B0-4FCA-9930-ADAE2EA0ECA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9FDA517-C8A0-4EAB-8427-55AB400E2B2C}" type="datetimeFigureOut">
              <a:rPr lang="el-GR" smtClean="0"/>
              <a:pPr/>
              <a:t>21/1/2019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C3E9497F-66B0-4FCA-9930-ADAE2EA0ECA8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381000" y="1071547"/>
            <a:ext cx="8458200" cy="5004240"/>
          </a:xfrm>
        </p:spPr>
        <p:txBody>
          <a:bodyPr>
            <a:normAutofit/>
          </a:bodyPr>
          <a:lstStyle/>
          <a:p>
            <a:pPr algn="ctr"/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Θ</a:t>
            </a:r>
            <a:r>
              <a:rPr lang="en-US" dirty="0" smtClean="0"/>
              <a:t>e</a:t>
            </a:r>
            <a:r>
              <a:rPr lang="el-GR" dirty="0" smtClean="0"/>
              <a:t>ωρητικεσ βασεισ </a:t>
            </a:r>
            <a:br>
              <a:rPr lang="el-GR" dirty="0" smtClean="0"/>
            </a:br>
            <a:r>
              <a:rPr lang="el-GR" dirty="0" smtClean="0"/>
              <a:t>τησ  </a:t>
            </a:r>
            <a:br>
              <a:rPr lang="el-GR" dirty="0" smtClean="0"/>
            </a:br>
            <a:r>
              <a:rPr lang="el-GR" dirty="0" smtClean="0"/>
              <a:t>νοσηλευτικησ επιστημησ</a:t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sz="2000" dirty="0" smtClean="0"/>
              <a:t> </a:t>
            </a:r>
            <a:r>
              <a:rPr lang="el-GR" dirty="0" smtClean="0"/>
              <a:t> 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200" dirty="0" smtClean="0"/>
              <a:t>Ψυχολογικη και πνευματικη ακεραιοτητα 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14400" y="1484784"/>
            <a:ext cx="7772400" cy="5184576"/>
          </a:xfrm>
        </p:spPr>
        <p:txBody>
          <a:bodyPr>
            <a:normAutofit fontScale="92500" lnSpcReduction="20000"/>
          </a:bodyPr>
          <a:lstStyle/>
          <a:p>
            <a:endParaRPr lang="el-GR" sz="2400" dirty="0" smtClean="0"/>
          </a:p>
          <a:p>
            <a:r>
              <a:rPr lang="el-GR" dirty="0" smtClean="0"/>
              <a:t>Βιώνει πένθος λόγω πρόσφατης χηρείας</a:t>
            </a:r>
          </a:p>
          <a:p>
            <a:endParaRPr lang="el-GR" dirty="0" smtClean="0"/>
          </a:p>
          <a:p>
            <a:r>
              <a:rPr lang="el-GR" dirty="0" smtClean="0"/>
              <a:t>Φαίνεται ιδιαίτερα απογοητευμένος με τον εαυτό του διότι δε μπορεί να ρυθμίσει τα επίπεδα σακχάρου . </a:t>
            </a:r>
          </a:p>
          <a:p>
            <a:endParaRPr lang="el-GR" dirty="0" smtClean="0"/>
          </a:p>
          <a:p>
            <a:r>
              <a:rPr lang="el-GR" dirty="0" smtClean="0"/>
              <a:t>Φοβάται μία πιθανή μετάβαση της θεραπείας του από τα χάπια σε ενέσεις. </a:t>
            </a:r>
          </a:p>
          <a:p>
            <a:pPr>
              <a:buNone/>
            </a:pPr>
            <a:endParaRPr lang="el-GR" dirty="0" smtClean="0"/>
          </a:p>
          <a:p>
            <a:r>
              <a:rPr lang="el-GR" dirty="0" smtClean="0"/>
              <a:t>Ανησυχεί για το έλκος στο πόδι του που δεν επουλώνεται . </a:t>
            </a:r>
          </a:p>
          <a:p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Εκπληρωση ρολου 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14400" y="1052736"/>
            <a:ext cx="7772400" cy="5302824"/>
          </a:xfrm>
        </p:spPr>
        <p:txBody>
          <a:bodyPr/>
          <a:lstStyle/>
          <a:p>
            <a:endParaRPr lang="el-GR" dirty="0" smtClean="0"/>
          </a:p>
          <a:p>
            <a:r>
              <a:rPr lang="el-GR" sz="2800" dirty="0" smtClean="0"/>
              <a:t>Αναφέρει αδυναμία να συνεχίσει  τον ρόλο του ως πατέρας </a:t>
            </a:r>
          </a:p>
          <a:p>
            <a:endParaRPr lang="el-GR" sz="2800" dirty="0" smtClean="0"/>
          </a:p>
          <a:p>
            <a:r>
              <a:rPr lang="el-GR" sz="2800" dirty="0" smtClean="0"/>
              <a:t>Πιστεύει πως δεν έχει το σθένος να στηρίξει όπως παλιά τα παιδιά του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/>
              <a:t>Αλληλεξαρτηση 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14400" y="1196752"/>
            <a:ext cx="7772400" cy="5158808"/>
          </a:xfrm>
        </p:spPr>
        <p:txBody>
          <a:bodyPr/>
          <a:lstStyle/>
          <a:p>
            <a:endParaRPr lang="el-GR" dirty="0" smtClean="0"/>
          </a:p>
          <a:p>
            <a:endParaRPr lang="el-GR" dirty="0" smtClean="0"/>
          </a:p>
          <a:p>
            <a:r>
              <a:rPr lang="el-GR" sz="3200" dirty="0" smtClean="0"/>
              <a:t>Νιώθει αγάπη και συμπόνια για τα </a:t>
            </a:r>
            <a:r>
              <a:rPr lang="el-GR" sz="3200" dirty="0" smtClean="0"/>
              <a:t>παιδιά του </a:t>
            </a:r>
            <a:r>
              <a:rPr lang="el-GR" sz="3200" dirty="0" smtClean="0"/>
              <a:t>αλλά δεν επιθυμεί καθημερινές επαφές. </a:t>
            </a:r>
          </a:p>
          <a:p>
            <a:endParaRPr lang="el-GR" sz="2400" dirty="0" smtClean="0"/>
          </a:p>
          <a:p>
            <a:endParaRPr lang="el-GR" sz="2400" dirty="0" smtClean="0"/>
          </a:p>
          <a:p>
            <a:endParaRPr lang="el-GR" sz="2400" dirty="0" smtClean="0"/>
          </a:p>
          <a:p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400" b="1" dirty="0" smtClean="0"/>
              <a:t>1</a:t>
            </a:r>
            <a:r>
              <a:rPr lang="el-GR" sz="2400" b="1" baseline="30000" dirty="0" smtClean="0"/>
              <a:t>η</a:t>
            </a:r>
            <a:r>
              <a:rPr lang="el-GR" sz="2400" b="1" dirty="0" smtClean="0"/>
              <a:t> νοσηλευτικη  διαγνωση </a:t>
            </a:r>
            <a:endParaRPr lang="el-GR" sz="24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214422"/>
            <a:ext cx="8686800" cy="564357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l-GR" sz="2600" dirty="0" smtClean="0"/>
              <a:t>Διαταραγμένη </a:t>
            </a:r>
            <a:r>
              <a:rPr lang="el-GR" sz="2600" dirty="0" smtClean="0"/>
              <a:t>ακεραιότητα δέρματος που σχετίζεται με πίεση, αλλαγή της μεταβολικής κατάστασης , διαταραχή της κυκλοφορίας όπως φαίνεται από τραύμα με έκκριμα αριστερού κάτω άκρου ποδός. </a:t>
            </a:r>
          </a:p>
          <a:p>
            <a:pPr>
              <a:buNone/>
            </a:pPr>
            <a:endParaRPr lang="el-GR" sz="2400" dirty="0" smtClean="0"/>
          </a:p>
          <a:p>
            <a:pPr>
              <a:buNone/>
            </a:pPr>
            <a:r>
              <a:rPr lang="el-GR" sz="2600" b="1" dirty="0" smtClean="0"/>
              <a:t>Αναμενόμενη έκβαση</a:t>
            </a:r>
            <a:r>
              <a:rPr lang="el-GR" sz="2600" dirty="0" smtClean="0"/>
              <a:t>: το τραύμα δεν θα παρουσιάζει φλεγμονή και θα εμφανίζει σημεία επούλωσης εντός μίας εβδομάδας. </a:t>
            </a:r>
          </a:p>
          <a:p>
            <a:pPr>
              <a:buNone/>
            </a:pPr>
            <a:r>
              <a:rPr lang="el-GR" sz="2600" b="1" dirty="0" smtClean="0"/>
              <a:t>Παρεμβάσεις</a:t>
            </a:r>
            <a:r>
              <a:rPr lang="el-GR" sz="2600" dirty="0" smtClean="0"/>
              <a:t>: 1) φροντίδα τραύματος με πλύσεις φυσιολογικού ορού τρεις φορές την ημέρα και κάλυψη τραύματος με στεγνό  επιδεσμικό υλικό. 2) αξιολόγηση τραύματος σε κάθε αλλαγή επιδεσμικού υλικού </a:t>
            </a:r>
          </a:p>
          <a:p>
            <a:pPr>
              <a:buNone/>
            </a:pPr>
            <a:endParaRPr lang="el-GR" sz="2400" dirty="0" smtClean="0"/>
          </a:p>
          <a:p>
            <a:pPr>
              <a:buNone/>
            </a:pPr>
            <a:r>
              <a:rPr lang="el-GR" sz="2400" b="1" dirty="0" smtClean="0"/>
              <a:t>Αιτιολόγηση:  </a:t>
            </a:r>
            <a:r>
              <a:rPr lang="el-GR" sz="2400" dirty="0" smtClean="0"/>
              <a:t>1) καθαρισμός τραύματος χωρίς να προκληθούν</a:t>
            </a:r>
          </a:p>
          <a:p>
            <a:pPr>
              <a:buNone/>
            </a:pPr>
            <a:r>
              <a:rPr lang="el-GR" sz="2400" dirty="0" smtClean="0"/>
              <a:t>βλάβες στους ιστούς, διατήρηση τραύματος στεγνό και καθαρό</a:t>
            </a:r>
          </a:p>
          <a:p>
            <a:pPr>
              <a:buNone/>
            </a:pPr>
            <a:r>
              <a:rPr lang="el-GR" sz="2400" dirty="0" smtClean="0"/>
              <a:t>2) Επιδεικνύει την αποτελεσματικότητα της θεραπείας και αναγνωρίζει επιπρόσθετες ανάγκες </a:t>
            </a:r>
          </a:p>
          <a:p>
            <a:pPr>
              <a:buNone/>
            </a:pPr>
            <a:endParaRPr lang="el-GR" sz="2400" dirty="0" smtClean="0"/>
          </a:p>
          <a:p>
            <a:pPr>
              <a:buNone/>
            </a:pPr>
            <a:r>
              <a:rPr lang="el-GR" sz="2400" b="1" dirty="0" smtClean="0"/>
              <a:t>Αξιολόγηση : </a:t>
            </a:r>
            <a:r>
              <a:rPr lang="el-GR" sz="2400" dirty="0" smtClean="0"/>
              <a:t>ευρήματα που σχετίζονται με σημεία επούλωσης ή μη του τραύματος και υποχώρησης της φλεγμονής στο σημείο του έλκους εντός μιας εβδομάδας.  </a:t>
            </a:r>
            <a:r>
              <a:rPr lang="el-GR" sz="2400" b="1" dirty="0" smtClean="0"/>
              <a:t> </a:t>
            </a:r>
          </a:p>
          <a:p>
            <a:pPr>
              <a:buNone/>
            </a:pPr>
            <a:endParaRPr lang="el-GR" sz="2400" b="1" dirty="0" smtClean="0"/>
          </a:p>
          <a:p>
            <a:pPr>
              <a:buNone/>
            </a:pPr>
            <a:endParaRPr lang="el-GR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400" b="1" dirty="0" smtClean="0"/>
              <a:t>2</a:t>
            </a:r>
            <a:r>
              <a:rPr lang="el-GR" sz="2400" b="1" baseline="30000" dirty="0" smtClean="0"/>
              <a:t>η</a:t>
            </a:r>
            <a:r>
              <a:rPr lang="el-GR" sz="2400" b="1" dirty="0" smtClean="0"/>
              <a:t> νοσηλευτικη διαγνωση </a:t>
            </a:r>
            <a:endParaRPr lang="el-GR" sz="24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04800" y="1214422"/>
            <a:ext cx="8686800" cy="564357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l-GR" sz="2400" dirty="0" smtClean="0"/>
              <a:t>Διακύμανση γλυκόζης αίματος που σχετίζεται με την έλλειψη</a:t>
            </a:r>
          </a:p>
          <a:p>
            <a:pPr>
              <a:buNone/>
            </a:pPr>
            <a:r>
              <a:rPr lang="el-GR" sz="2400" dirty="0" smtClean="0"/>
              <a:t>συμμόρφωσης στη διαχείριση του διαβήτη και τον ανεπαρκή έλεγχο</a:t>
            </a:r>
          </a:p>
          <a:p>
            <a:pPr>
              <a:buNone/>
            </a:pPr>
            <a:r>
              <a:rPr lang="el-GR" sz="2400" dirty="0" smtClean="0"/>
              <a:t>της γλυκόζης, όπως φαίνεται από την τιμή γλυκόζης από το ακροδάκτυλο </a:t>
            </a:r>
          </a:p>
          <a:p>
            <a:pPr>
              <a:buNone/>
            </a:pPr>
            <a:r>
              <a:rPr lang="el-GR" sz="2400" dirty="0" smtClean="0"/>
              <a:t>320 </a:t>
            </a:r>
            <a:r>
              <a:rPr lang="en-US" sz="2400" dirty="0" smtClean="0"/>
              <a:t>mg/dl</a:t>
            </a:r>
            <a:endParaRPr lang="el-GR" sz="2400" dirty="0" smtClean="0"/>
          </a:p>
          <a:p>
            <a:pPr>
              <a:buNone/>
            </a:pPr>
            <a:r>
              <a:rPr lang="el-GR" sz="2400" b="1" dirty="0" smtClean="0"/>
              <a:t>Αναμενόμενη έκβαση: </a:t>
            </a:r>
            <a:r>
              <a:rPr lang="el-GR" sz="2400" dirty="0" smtClean="0"/>
              <a:t>διατήρηση των επιπέδων γλυκόζης</a:t>
            </a:r>
          </a:p>
          <a:p>
            <a:pPr>
              <a:buNone/>
            </a:pPr>
            <a:r>
              <a:rPr lang="el-GR" sz="2400" dirty="0" smtClean="0"/>
              <a:t>&lt;120</a:t>
            </a:r>
            <a:r>
              <a:rPr lang="en-US" sz="2400" dirty="0" smtClean="0"/>
              <a:t>mg/dl </a:t>
            </a:r>
            <a:r>
              <a:rPr lang="el-GR" sz="2400" dirty="0" smtClean="0"/>
              <a:t>εντός μιας εβδομάδας. </a:t>
            </a:r>
          </a:p>
          <a:p>
            <a:pPr>
              <a:buNone/>
            </a:pPr>
            <a:r>
              <a:rPr lang="el-GR" sz="2400" b="1" dirty="0" smtClean="0"/>
              <a:t>Παρεμβάσεις : </a:t>
            </a:r>
            <a:r>
              <a:rPr lang="el-GR" sz="2400" dirty="0" smtClean="0"/>
              <a:t>1) μέτρηση γλυκόζης αίματος τρεις φορές την ημέρα</a:t>
            </a:r>
          </a:p>
          <a:p>
            <a:pPr>
              <a:buNone/>
            </a:pPr>
            <a:r>
              <a:rPr lang="el-GR" sz="2400" dirty="0" smtClean="0"/>
              <a:t>2) χορήγηση αντιδιαβητικών δισκίων 3) χορήγηση δίαιτας 2.400</a:t>
            </a:r>
          </a:p>
          <a:p>
            <a:pPr>
              <a:buNone/>
            </a:pPr>
            <a:r>
              <a:rPr lang="el-GR" sz="2400" dirty="0" smtClean="0"/>
              <a:t>θερμίδων σε 3 γεύματα και δύο ενδιάμεσα γεύματα</a:t>
            </a:r>
          </a:p>
          <a:p>
            <a:pPr>
              <a:buNone/>
            </a:pPr>
            <a:r>
              <a:rPr lang="el-GR" sz="2400" dirty="0" smtClean="0"/>
              <a:t> 4) προγραμματισμός για επίσκεψη σε διαιτολόγο </a:t>
            </a:r>
          </a:p>
          <a:p>
            <a:pPr>
              <a:buNone/>
            </a:pPr>
            <a:r>
              <a:rPr lang="el-GR" sz="2400" b="1" dirty="0" smtClean="0"/>
              <a:t>Αιτιολόγηση : </a:t>
            </a:r>
            <a:r>
              <a:rPr lang="el-GR" sz="2400" dirty="0" smtClean="0"/>
              <a:t>1) η ανάλυση επιπέδων γλυκόζης είναι ακριβής μέθοδος της αποτελεσματικότητας της θεραπείας και παρέχει πληροφορίες για τυχόν τροποποίηση της φαρμακευτικής αγωγής. 2) τα αντιδιαβητικά δισκία μειώνουν την υπεργλυκαιμία 3) η κατάλληλη δίαιτα μειώνει τις ανάγκες για ινσουλίνη 4) η επιλογή της σωστής διατροφής θα μειώσει τα επίπεδα σακχάρου στο αίμα και θα προάγει  την επούλωση </a:t>
            </a:r>
          </a:p>
          <a:p>
            <a:pPr>
              <a:buNone/>
            </a:pPr>
            <a:r>
              <a:rPr lang="el-GR" sz="2400" b="1" dirty="0" smtClean="0"/>
              <a:t>Αξιολόγηση : </a:t>
            </a:r>
            <a:r>
              <a:rPr lang="el-GR" sz="2400" dirty="0" smtClean="0"/>
              <a:t>αποτελέσματα εργαστηριακών εξετάσεων  σε μία εβδομάδα. </a:t>
            </a:r>
          </a:p>
          <a:p>
            <a:pPr>
              <a:buNone/>
            </a:pPr>
            <a:endParaRPr lang="el-GR" sz="2400" b="1" dirty="0" smtClean="0"/>
          </a:p>
          <a:p>
            <a:pPr>
              <a:buNone/>
            </a:pPr>
            <a:endParaRPr lang="el-GR" sz="2400" b="1" dirty="0" smtClean="0"/>
          </a:p>
          <a:p>
            <a:pPr>
              <a:buNone/>
            </a:pPr>
            <a:endParaRPr lang="el-G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400" dirty="0" smtClean="0"/>
              <a:t>3Η </a:t>
            </a:r>
            <a:r>
              <a:rPr lang="el-GR" sz="2400" b="1" dirty="0" smtClean="0"/>
              <a:t> ΝΟΣΗΛΕΥΤΙΚΗ ΔΙΑΓΝΩΣΗ </a:t>
            </a:r>
            <a:endParaRPr lang="el-GR" sz="24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04800" y="1214422"/>
            <a:ext cx="8686800" cy="564357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l-GR" sz="2400" dirty="0" smtClean="0"/>
              <a:t>Πόνος που</a:t>
            </a:r>
            <a:r>
              <a:rPr lang="en-US" sz="2400" dirty="0" smtClean="0"/>
              <a:t> </a:t>
            </a:r>
            <a:r>
              <a:rPr lang="el-GR" sz="2400" dirty="0" smtClean="0"/>
              <a:t>σχετίζεται  με το ανοικτό τραύμα στο αριστερό πόδι</a:t>
            </a:r>
          </a:p>
          <a:p>
            <a:pPr>
              <a:buNone/>
            </a:pPr>
            <a:r>
              <a:rPr lang="el-GR" sz="2400" dirty="0" smtClean="0"/>
              <a:t>όπως φαίνεται από την λεκτική αναφορά του πόνου. </a:t>
            </a:r>
          </a:p>
          <a:p>
            <a:pPr>
              <a:buNone/>
            </a:pPr>
            <a:endParaRPr lang="el-GR" sz="2400" dirty="0" smtClean="0"/>
          </a:p>
          <a:p>
            <a:pPr>
              <a:buNone/>
            </a:pPr>
            <a:r>
              <a:rPr lang="el-GR" sz="2400" b="1" dirty="0" smtClean="0"/>
              <a:t>Αναμενόμενη έκβαση:  </a:t>
            </a:r>
            <a:r>
              <a:rPr lang="el-GR" sz="2400" dirty="0" smtClean="0"/>
              <a:t>λεκτική μείωση ανακούφισης  του πόνου</a:t>
            </a:r>
          </a:p>
          <a:p>
            <a:pPr>
              <a:buNone/>
            </a:pPr>
            <a:r>
              <a:rPr lang="el-GR" sz="2400" dirty="0" smtClean="0"/>
              <a:t>εντός μιας ώρας από την λήψη του παυσίπονου και έλεγχος του σε</a:t>
            </a:r>
          </a:p>
          <a:p>
            <a:pPr>
              <a:buNone/>
            </a:pPr>
            <a:r>
              <a:rPr lang="el-GR" sz="2400" dirty="0" smtClean="0"/>
              <a:t>μία εβδομάδα. </a:t>
            </a:r>
          </a:p>
          <a:p>
            <a:pPr>
              <a:buNone/>
            </a:pPr>
            <a:r>
              <a:rPr lang="el-GR" sz="2400" b="1" dirty="0" smtClean="0"/>
              <a:t>Παρεμβάσεις :  </a:t>
            </a:r>
            <a:r>
              <a:rPr lang="el-GR" sz="2400" dirty="0" smtClean="0"/>
              <a:t>1) χορήγηση παυσίπονου απ το στόμα 2) χρήση</a:t>
            </a:r>
          </a:p>
          <a:p>
            <a:pPr>
              <a:buNone/>
            </a:pPr>
            <a:r>
              <a:rPr lang="el-GR" sz="2400" dirty="0" smtClean="0"/>
              <a:t>άνετης παντόφλας όταν σηκώνεται 3) καθορισμός</a:t>
            </a:r>
          </a:p>
          <a:p>
            <a:pPr>
              <a:buNone/>
            </a:pPr>
            <a:r>
              <a:rPr lang="el-GR" sz="2400" dirty="0" smtClean="0"/>
              <a:t>Χαρακτηριστικών του πόνου μέσω περιγραφής </a:t>
            </a:r>
          </a:p>
          <a:p>
            <a:pPr>
              <a:buNone/>
            </a:pPr>
            <a:r>
              <a:rPr lang="el-GR" sz="2400" b="1" dirty="0" smtClean="0"/>
              <a:t>Αιτιολόγηση: </a:t>
            </a:r>
            <a:r>
              <a:rPr lang="el-GR" sz="2400" dirty="0" smtClean="0"/>
              <a:t>1) ανακούφιση του πόνου 2) αποφυγή πίεσης στο</a:t>
            </a:r>
          </a:p>
          <a:p>
            <a:pPr>
              <a:buNone/>
            </a:pPr>
            <a:r>
              <a:rPr lang="el-GR" sz="2400" dirty="0" smtClean="0"/>
              <a:t>τραύμα που προκαλεί πόνο 3) δημιουργεί τη βάση για την</a:t>
            </a:r>
          </a:p>
          <a:p>
            <a:pPr>
              <a:buNone/>
            </a:pPr>
            <a:r>
              <a:rPr lang="el-GR" sz="2400" dirty="0" smtClean="0"/>
              <a:t>αξιολόγηση του πόνου</a:t>
            </a:r>
          </a:p>
          <a:p>
            <a:pPr>
              <a:buNone/>
            </a:pPr>
            <a:r>
              <a:rPr lang="el-GR" sz="2400" b="1" dirty="0" smtClean="0"/>
              <a:t>Αξιολόγηση:  </a:t>
            </a:r>
            <a:r>
              <a:rPr lang="el-GR" sz="2400" dirty="0" smtClean="0"/>
              <a:t>λεκτική αναφορά υποχώρησης ή μη του πόνου σε μία ώρα. </a:t>
            </a:r>
            <a:endParaRPr lang="el-GR" sz="2400" b="1" dirty="0" smtClean="0"/>
          </a:p>
          <a:p>
            <a:pPr>
              <a:buNone/>
            </a:pPr>
            <a:endParaRPr lang="el-GR" sz="2400" dirty="0" smtClean="0"/>
          </a:p>
          <a:p>
            <a:pPr>
              <a:buNone/>
            </a:pPr>
            <a:endParaRPr lang="el-GR" sz="2400" b="1" dirty="0" smtClean="0"/>
          </a:p>
          <a:p>
            <a:pPr>
              <a:buNone/>
            </a:pPr>
            <a:endParaRPr lang="el-G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400" b="1" dirty="0" smtClean="0"/>
              <a:t>4</a:t>
            </a:r>
            <a:r>
              <a:rPr lang="el-GR" sz="2400" b="1" baseline="30000" dirty="0" smtClean="0"/>
              <a:t>η</a:t>
            </a:r>
            <a:r>
              <a:rPr lang="el-GR" sz="2400" b="1" dirty="0" smtClean="0"/>
              <a:t> νοσηλευτικη διαγνωση </a:t>
            </a:r>
            <a:endParaRPr lang="el-GR" sz="24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04800" y="1142984"/>
            <a:ext cx="8686800" cy="5715016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l-GR" sz="2400" dirty="0" smtClean="0"/>
              <a:t>Ανάγκη μάθησης αναφορικά με το ΣΔ κα την αναγνώριση των</a:t>
            </a:r>
          </a:p>
          <a:p>
            <a:pPr>
              <a:buNone/>
            </a:pPr>
            <a:r>
              <a:rPr lang="el-GR" sz="2400" dirty="0" smtClean="0"/>
              <a:t>σημείων/συμπτωμάτων της υπεργλυκαιμίας που σχετίζεται με την</a:t>
            </a:r>
          </a:p>
          <a:p>
            <a:pPr>
              <a:buNone/>
            </a:pPr>
            <a:r>
              <a:rPr lang="el-GR" sz="2400" dirty="0" smtClean="0"/>
              <a:t>παρερμηνεία της πληροφόρησης και την αδυναμία ανάκλησης των</a:t>
            </a:r>
          </a:p>
          <a:p>
            <a:pPr>
              <a:buNone/>
            </a:pPr>
            <a:r>
              <a:rPr lang="el-GR" sz="2400" dirty="0" smtClean="0"/>
              <a:t>οδηγιών σχετικά με τον έλεγχο γλυκόζης στο σπίτι</a:t>
            </a:r>
          </a:p>
          <a:p>
            <a:pPr>
              <a:buNone/>
            </a:pPr>
            <a:r>
              <a:rPr lang="el-GR" sz="2400" dirty="0" smtClean="0"/>
              <a:t>  </a:t>
            </a:r>
          </a:p>
          <a:p>
            <a:pPr>
              <a:buNone/>
            </a:pPr>
            <a:r>
              <a:rPr lang="el-GR" sz="2400" b="1" dirty="0" smtClean="0"/>
              <a:t>Αναμενόμενη έκβαση: </a:t>
            </a:r>
            <a:r>
              <a:rPr lang="el-GR" sz="2400" dirty="0" smtClean="0"/>
              <a:t>εκτελεί τη διαδικασία μέτρησης σακχάρου</a:t>
            </a:r>
          </a:p>
          <a:p>
            <a:pPr>
              <a:buNone/>
            </a:pPr>
            <a:r>
              <a:rPr lang="el-GR" sz="2400" dirty="0" smtClean="0"/>
              <a:t>σωστά και εκφράζει λεκτικά τη διαδικασία της νόσου και της</a:t>
            </a:r>
          </a:p>
          <a:p>
            <a:pPr>
              <a:buNone/>
            </a:pPr>
            <a:r>
              <a:rPr lang="el-GR" sz="2400" dirty="0" smtClean="0"/>
              <a:t>θεραπείας εντός μια εβδομάδας</a:t>
            </a:r>
          </a:p>
          <a:p>
            <a:pPr>
              <a:buNone/>
            </a:pPr>
            <a:r>
              <a:rPr lang="el-GR" sz="2400" b="1" dirty="0" smtClean="0"/>
              <a:t>Παρεμβάσεις: 1)</a:t>
            </a:r>
            <a:r>
              <a:rPr lang="el-GR" sz="2400" dirty="0" smtClean="0"/>
              <a:t>προσδιορισμός του επιπέδου γνώσεων του</a:t>
            </a:r>
          </a:p>
          <a:p>
            <a:pPr>
              <a:buNone/>
            </a:pPr>
            <a:r>
              <a:rPr lang="el-GR" sz="2400" dirty="0" smtClean="0"/>
              <a:t>Ασθενούς και των προτεραιοτήτων των εκπαιδευτικών του αναγκών </a:t>
            </a:r>
            <a:endParaRPr lang="el-GR" sz="2400" b="1" dirty="0" smtClean="0"/>
          </a:p>
          <a:p>
            <a:pPr>
              <a:buNone/>
            </a:pPr>
            <a:r>
              <a:rPr lang="el-GR" sz="2400" dirty="0" smtClean="0"/>
              <a:t>2) Προτροπή να συμπεριληφθούν και τα παιδιά του ασθενούς στην εκπαίδευση </a:t>
            </a:r>
          </a:p>
          <a:p>
            <a:pPr>
              <a:buNone/>
            </a:pPr>
            <a:r>
              <a:rPr lang="el-GR" sz="2400" dirty="0" smtClean="0"/>
              <a:t>3) Παροχή εκπαιδευτικού υλικού </a:t>
            </a:r>
          </a:p>
          <a:p>
            <a:pPr>
              <a:buNone/>
            </a:pPr>
            <a:r>
              <a:rPr lang="el-GR" sz="2400" b="1" dirty="0" smtClean="0"/>
              <a:t>Αιτιολόγηση : 1) </a:t>
            </a:r>
            <a:r>
              <a:rPr lang="el-GR" sz="2400" dirty="0" smtClean="0"/>
              <a:t>τίθεται η βάση για τον σωστό σχεδιασμό του πλάνου εκπαίδευσης 2) ενίσχυση των δεσμών της οικογένειας 3) ενίσχυση της δυνατότητας μάθησης </a:t>
            </a:r>
          </a:p>
          <a:p>
            <a:pPr>
              <a:buNone/>
            </a:pPr>
            <a:r>
              <a:rPr lang="el-GR" sz="2400" b="1" dirty="0" smtClean="0"/>
              <a:t>Αξιολόγηση : </a:t>
            </a:r>
            <a:r>
              <a:rPr lang="el-GR" sz="2400" dirty="0" smtClean="0"/>
              <a:t>ορθή λεκτική επανάληψη των πληροφοριών, ανταπόκριση στη θεραπεία σε μία εβδομάδα. </a:t>
            </a:r>
          </a:p>
          <a:p>
            <a:pPr>
              <a:buNone/>
            </a:pPr>
            <a:endParaRPr lang="el-GR" sz="2400" b="1" dirty="0" smtClean="0"/>
          </a:p>
          <a:p>
            <a:pPr>
              <a:buNone/>
            </a:pPr>
            <a:r>
              <a:rPr lang="el-GR" sz="2400" dirty="0" smtClean="0"/>
              <a:t> 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400" dirty="0" smtClean="0"/>
              <a:t>5</a:t>
            </a:r>
            <a:r>
              <a:rPr lang="el-GR" sz="2400" baseline="30000" dirty="0" smtClean="0"/>
              <a:t>η</a:t>
            </a:r>
            <a:r>
              <a:rPr lang="el-GR" sz="2400" dirty="0" smtClean="0"/>
              <a:t> </a:t>
            </a:r>
            <a:r>
              <a:rPr lang="el-GR" sz="2400" b="1" dirty="0" smtClean="0"/>
              <a:t>νοσηλευτικη διαγνωση </a:t>
            </a:r>
            <a:endParaRPr lang="el-GR" sz="24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30383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l-GR" sz="2400" dirty="0" smtClean="0"/>
              <a:t>Ελαττωμένη λειτουργικότητα σε ρόλους στην καθημερινότητα της</a:t>
            </a:r>
          </a:p>
          <a:p>
            <a:pPr>
              <a:buNone/>
            </a:pPr>
            <a:r>
              <a:rPr lang="el-GR" sz="2400" dirty="0" smtClean="0"/>
              <a:t>ζωής του ασθενούς και συναισθηματική καταπόνηση   που</a:t>
            </a:r>
          </a:p>
          <a:p>
            <a:pPr>
              <a:buNone/>
            </a:pPr>
            <a:r>
              <a:rPr lang="el-GR" sz="2400" dirty="0" smtClean="0"/>
              <a:t>σχετίζεται με τον θάνατο σημαντικού προσώπου</a:t>
            </a:r>
          </a:p>
          <a:p>
            <a:pPr>
              <a:buNone/>
            </a:pPr>
            <a:endParaRPr lang="el-GR" sz="2400" dirty="0" smtClean="0"/>
          </a:p>
          <a:p>
            <a:pPr>
              <a:buNone/>
            </a:pPr>
            <a:r>
              <a:rPr lang="el-GR" sz="2400" b="1" dirty="0" smtClean="0"/>
              <a:t>Αναμενόμενη έκβαση : </a:t>
            </a:r>
            <a:r>
              <a:rPr lang="el-GR" sz="2400" dirty="0" smtClean="0"/>
              <a:t>1)επιδεικνύει πρόοδο στην αντιμετώπιση</a:t>
            </a:r>
          </a:p>
          <a:p>
            <a:pPr>
              <a:buNone/>
            </a:pPr>
            <a:r>
              <a:rPr lang="el-GR" sz="2400" dirty="0" smtClean="0"/>
              <a:t>των σταδίων του θρήνου 2) συμμετέχει στις καθημερινές</a:t>
            </a:r>
          </a:p>
          <a:p>
            <a:pPr>
              <a:buNone/>
            </a:pPr>
            <a:r>
              <a:rPr lang="el-GR" sz="2400" dirty="0" smtClean="0"/>
              <a:t>δραστηριότητες της ζωής 3) εκφράζει λεκτικά ελπίδα για το μέλλον εντός μηνός </a:t>
            </a:r>
          </a:p>
          <a:p>
            <a:pPr>
              <a:buNone/>
            </a:pPr>
            <a:r>
              <a:rPr lang="el-GR" sz="2400" b="1" dirty="0" smtClean="0"/>
              <a:t>Παρεμβάσεις: </a:t>
            </a:r>
            <a:r>
              <a:rPr lang="el-GR" sz="2400" dirty="0" smtClean="0"/>
              <a:t>1) ενθάρρυνση του ατόμου να μιλήσει και να δώσει</a:t>
            </a:r>
          </a:p>
          <a:p>
            <a:pPr>
              <a:buNone/>
            </a:pPr>
            <a:r>
              <a:rPr lang="el-GR" sz="2400" dirty="0" smtClean="0"/>
              <a:t>έμφαση σε ότι θεωρεί σημαντικό για την απώλεια 2) καθορισμό του</a:t>
            </a:r>
          </a:p>
          <a:p>
            <a:pPr>
              <a:buNone/>
            </a:pPr>
            <a:r>
              <a:rPr lang="el-GR" sz="2400" dirty="0" smtClean="0"/>
              <a:t>βαθμού διαταραχής μέσω λεκτικών  και μη λεκτικών μηνυμάτων  </a:t>
            </a:r>
          </a:p>
          <a:p>
            <a:pPr>
              <a:buNone/>
            </a:pPr>
            <a:r>
              <a:rPr lang="el-GR" sz="2400" b="1" dirty="0" smtClean="0"/>
              <a:t>Αιτιολόγηση:  </a:t>
            </a:r>
            <a:r>
              <a:rPr lang="el-GR" sz="2400" dirty="0" smtClean="0"/>
              <a:t>1) η ακρόαση των αισθημάτων του ασθενούς θα</a:t>
            </a:r>
          </a:p>
          <a:p>
            <a:pPr>
              <a:buNone/>
            </a:pPr>
            <a:r>
              <a:rPr lang="el-GR" sz="2400" dirty="0" smtClean="0"/>
              <a:t>ανακουφίσει τον ίδιο και θα αναπτύξει ισχυρότερους δεσμούς</a:t>
            </a:r>
          </a:p>
          <a:p>
            <a:pPr>
              <a:buNone/>
            </a:pPr>
            <a:r>
              <a:rPr lang="el-GR" sz="2400" dirty="0" smtClean="0"/>
              <a:t>εμπιστοσύνης με το νοσηλευτή 2) αναγνώριση του βαθμού διαταραχής </a:t>
            </a:r>
          </a:p>
          <a:p>
            <a:pPr>
              <a:buNone/>
            </a:pPr>
            <a:r>
              <a:rPr lang="el-GR" sz="2400" b="1" dirty="0" smtClean="0"/>
              <a:t>Αξιολόγηση : </a:t>
            </a:r>
            <a:r>
              <a:rPr lang="el-GR" sz="2400" dirty="0" smtClean="0"/>
              <a:t>προσαρμογή του ασθενούς στα νέα δεδομένα της ζωής του,</a:t>
            </a:r>
          </a:p>
          <a:p>
            <a:pPr>
              <a:buNone/>
            </a:pPr>
            <a:r>
              <a:rPr lang="el-GR" sz="2400" dirty="0" smtClean="0"/>
              <a:t>ενδείξεις ευεξίας εντός μηνός. </a:t>
            </a:r>
            <a:endParaRPr lang="el-GR" sz="2400" b="1" dirty="0" smtClean="0"/>
          </a:p>
          <a:p>
            <a:pPr>
              <a:buNone/>
            </a:pPr>
            <a:endParaRPr lang="el-G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400" b="1" dirty="0" smtClean="0"/>
              <a:t>6</a:t>
            </a:r>
            <a:r>
              <a:rPr lang="el-GR" sz="2400" b="1" baseline="30000" dirty="0" smtClean="0"/>
              <a:t>η</a:t>
            </a:r>
            <a:r>
              <a:rPr lang="el-GR" sz="2400" b="1" dirty="0" smtClean="0"/>
              <a:t> νοσηλευτικη διαγνωση </a:t>
            </a:r>
            <a:endParaRPr lang="el-GR" sz="24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8954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l-GR" sz="2400" dirty="0" smtClean="0"/>
              <a:t>Έντονο άγχος που σχετίζεται με τη σωστή διαχείριση της νόσου και</a:t>
            </a:r>
          </a:p>
          <a:p>
            <a:pPr>
              <a:buNone/>
            </a:pPr>
            <a:r>
              <a:rPr lang="el-GR" sz="2400" dirty="0" smtClean="0"/>
              <a:t>την πιθανότητα μετάβασης σε ενέσιμη θεραπεία. </a:t>
            </a:r>
          </a:p>
          <a:p>
            <a:pPr>
              <a:buNone/>
            </a:pPr>
            <a:endParaRPr lang="el-GR" sz="2400" dirty="0" smtClean="0"/>
          </a:p>
          <a:p>
            <a:pPr>
              <a:buNone/>
            </a:pPr>
            <a:r>
              <a:rPr lang="el-GR" sz="2400" b="1" dirty="0" smtClean="0"/>
              <a:t>Αναμενόμενη έκβαση: </a:t>
            </a:r>
            <a:r>
              <a:rPr lang="el-GR" sz="2400" dirty="0" smtClean="0"/>
              <a:t>εμφανίζεται ήρεμος και αναφέρει ελάττωση</a:t>
            </a:r>
          </a:p>
          <a:p>
            <a:pPr>
              <a:buNone/>
            </a:pPr>
            <a:r>
              <a:rPr lang="el-GR" sz="2400" dirty="0" smtClean="0"/>
              <a:t>του άγχους εντός μηνός </a:t>
            </a:r>
          </a:p>
          <a:p>
            <a:pPr>
              <a:buNone/>
            </a:pPr>
            <a:r>
              <a:rPr lang="el-GR" sz="2400" b="1" dirty="0" smtClean="0"/>
              <a:t>Παρεμβάσεις : </a:t>
            </a:r>
            <a:r>
              <a:rPr lang="el-GR" sz="2400" dirty="0" smtClean="0"/>
              <a:t>1) αξιολόγηση του επιπέδου του άγχους 2) παροχή</a:t>
            </a:r>
          </a:p>
          <a:p>
            <a:pPr>
              <a:buNone/>
            </a:pPr>
            <a:r>
              <a:rPr lang="el-GR" sz="2400" dirty="0" smtClean="0"/>
              <a:t>βοήθειας για την ανίχνευση αισθημάτων και την έναρξη</a:t>
            </a:r>
          </a:p>
          <a:p>
            <a:pPr>
              <a:buNone/>
            </a:pPr>
            <a:r>
              <a:rPr lang="el-GR" sz="2400" dirty="0" smtClean="0"/>
              <a:t>αντιμετώπισης προβλημάτων 3) ενημέρωση του οικογενειακού</a:t>
            </a:r>
          </a:p>
          <a:p>
            <a:pPr>
              <a:buNone/>
            </a:pPr>
            <a:r>
              <a:rPr lang="el-GR" sz="2400" dirty="0" smtClean="0"/>
              <a:t>περιβάλλοντος του ασθενούς και προτροπή αυτών για  επιπλέον</a:t>
            </a:r>
          </a:p>
          <a:p>
            <a:pPr>
              <a:buNone/>
            </a:pPr>
            <a:r>
              <a:rPr lang="el-GR" sz="2400" dirty="0" smtClean="0"/>
              <a:t>υποστήριξη </a:t>
            </a:r>
          </a:p>
          <a:p>
            <a:pPr>
              <a:buNone/>
            </a:pPr>
            <a:r>
              <a:rPr lang="el-GR" sz="2400" b="1" dirty="0" smtClean="0"/>
              <a:t>Αιτιολόγηση</a:t>
            </a:r>
            <a:r>
              <a:rPr lang="el-GR" sz="2400" dirty="0" smtClean="0"/>
              <a:t>: 1) τίθεται η σωστή βάση για την περαιτέρω</a:t>
            </a:r>
          </a:p>
          <a:p>
            <a:pPr>
              <a:buNone/>
            </a:pPr>
            <a:r>
              <a:rPr lang="el-GR" sz="2400" dirty="0" smtClean="0"/>
              <a:t>Αντιμετώπιση 2) δημιουργία θεραπευτικής σχέσης μεταξύ ασθενούς και</a:t>
            </a:r>
          </a:p>
          <a:p>
            <a:pPr>
              <a:buNone/>
            </a:pPr>
            <a:r>
              <a:rPr lang="el-GR" sz="2400" dirty="0" smtClean="0"/>
              <a:t>Νοσηλευτή 3) ενισχύονται οι οικογενειακοί δεσμοί  </a:t>
            </a:r>
          </a:p>
          <a:p>
            <a:pPr>
              <a:buNone/>
            </a:pPr>
            <a:r>
              <a:rPr lang="el-GR" sz="2400" b="1" dirty="0" smtClean="0"/>
              <a:t>Αξιολόγηση : </a:t>
            </a:r>
            <a:r>
              <a:rPr lang="el-GR" sz="2400" dirty="0" smtClean="0"/>
              <a:t>συμμετοχή του ατόμου και της  Οικογένειας  σε παρεμβάσεις</a:t>
            </a:r>
          </a:p>
          <a:p>
            <a:pPr>
              <a:buNone/>
            </a:pPr>
            <a:r>
              <a:rPr lang="el-GR" sz="2400" dirty="0" smtClean="0"/>
              <a:t>και στην εκπαίδευση , ένδειξη μείωσης του άγχους εντός μηνός. </a:t>
            </a:r>
          </a:p>
          <a:p>
            <a:pPr>
              <a:buNone/>
            </a:pPr>
            <a:endParaRPr lang="el-GR" sz="2400" dirty="0" smtClean="0"/>
          </a:p>
          <a:p>
            <a:pPr>
              <a:buNone/>
            </a:pPr>
            <a:endParaRPr lang="el-GR" sz="2400" dirty="0" smtClean="0"/>
          </a:p>
          <a:p>
            <a:pPr>
              <a:buNone/>
            </a:pPr>
            <a:endParaRPr lang="el-GR" sz="2400" dirty="0" smtClean="0"/>
          </a:p>
          <a:p>
            <a:pPr>
              <a:buNone/>
            </a:pPr>
            <a:endParaRPr lang="el-GR" sz="2400" dirty="0" smtClean="0"/>
          </a:p>
          <a:p>
            <a:pPr>
              <a:buNone/>
            </a:pPr>
            <a:endParaRPr lang="el-GR" sz="2400" dirty="0" smtClean="0"/>
          </a:p>
          <a:p>
            <a:pPr>
              <a:buNone/>
            </a:pPr>
            <a:endParaRPr lang="el-GR" sz="2400" b="1" dirty="0" smtClean="0"/>
          </a:p>
          <a:p>
            <a:pPr>
              <a:buNone/>
            </a:pPr>
            <a:endParaRPr lang="el-G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2400" dirty="0" smtClean="0"/>
              <a:t>ΒΙΒΛΙΟΓΡΑΦΙΑ</a:t>
            </a:r>
            <a:endParaRPr lang="el-GR" sz="24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l-GR" dirty="0" smtClean="0"/>
          </a:p>
          <a:p>
            <a:pPr algn="just"/>
            <a:r>
              <a:rPr lang="el-GR" sz="2400" dirty="0" smtClean="0"/>
              <a:t>1) </a:t>
            </a:r>
            <a:r>
              <a:rPr lang="en-US" sz="2400" dirty="0" smtClean="0"/>
              <a:t>Figen Erol, Ozgul Karayauart. Nursing Approach Based on Roy Adaptional Model in a Patient. J Breast Health 2014</a:t>
            </a:r>
            <a:r>
              <a:rPr lang="el-GR" sz="2400" dirty="0" smtClean="0"/>
              <a:t>;</a:t>
            </a:r>
            <a:r>
              <a:rPr lang="en-US" sz="2400" dirty="0" smtClean="0"/>
              <a:t>10(3):134-140 </a:t>
            </a:r>
          </a:p>
          <a:p>
            <a:pPr algn="just"/>
            <a:r>
              <a:rPr lang="en-US" sz="2400" dirty="0" smtClean="0"/>
              <a:t>2) </a:t>
            </a:r>
            <a:r>
              <a:rPr lang="el-GR" sz="2400" dirty="0" smtClean="0"/>
              <a:t>Διγώνης Στέφανος. Εφαρμογή του προσαρμοστικού μοντέλου </a:t>
            </a:r>
            <a:r>
              <a:rPr lang="en-US" sz="2400" dirty="0" smtClean="0"/>
              <a:t>“Callista Roy” </a:t>
            </a:r>
            <a:r>
              <a:rPr lang="el-GR" sz="2400" dirty="0" smtClean="0"/>
              <a:t>σε ασθενή με στεφανιαία νόσο: Σύγκλιση χάσματος μεταξύ θεωρίας και πρακτικής. Βήμα Ασκληπιού 2015; 14(4): 2-19 </a:t>
            </a:r>
          </a:p>
          <a:p>
            <a:pPr algn="just"/>
            <a:r>
              <a:rPr lang="el-GR" sz="2400" dirty="0" smtClean="0"/>
              <a:t>3) </a:t>
            </a:r>
            <a:r>
              <a:rPr lang="en-US" sz="2400" dirty="0" smtClean="0"/>
              <a:t>Barones, Roy C ,Frederickson K. Instruments used in Roy adaption model-based research: Critique, examples and future direction. Nursing Science 2008</a:t>
            </a:r>
            <a:r>
              <a:rPr lang="el-GR" sz="2400" dirty="0" smtClean="0"/>
              <a:t>;</a:t>
            </a:r>
            <a:r>
              <a:rPr lang="en-US" sz="2400" dirty="0" smtClean="0"/>
              <a:t> 21(4): 353-363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Arial Black" pitchFamily="34" charset="0"/>
              </a:rPr>
              <a:t>ROY’S ADAPTATION MODEL (</a:t>
            </a:r>
            <a:r>
              <a:rPr lang="en-US" sz="2000" dirty="0" smtClean="0">
                <a:latin typeface="Arial Black" pitchFamily="34" charset="0"/>
              </a:rPr>
              <a:t>RAM</a:t>
            </a:r>
            <a:r>
              <a:rPr lang="el-GR" sz="2000" dirty="0" smtClean="0">
                <a:latin typeface="Arial Black" pitchFamily="34" charset="0"/>
              </a:rPr>
              <a:t> 1984</a:t>
            </a:r>
            <a:r>
              <a:rPr lang="el-GR" sz="2400" dirty="0" smtClean="0">
                <a:latin typeface="Arial Black" pitchFamily="34" charset="0"/>
              </a:rPr>
              <a:t>) </a:t>
            </a:r>
            <a:endParaRPr lang="el-GR" sz="2400" dirty="0">
              <a:latin typeface="Arial Black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14400" y="1124744"/>
            <a:ext cx="7772400" cy="5733256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endParaRPr lang="el-GR" sz="2400" b="1" i="1" u="sng" dirty="0" smtClean="0"/>
          </a:p>
          <a:p>
            <a:pPr algn="ctr">
              <a:buNone/>
            </a:pPr>
            <a:r>
              <a:rPr lang="el-GR" sz="3300" b="1" i="1" u="sng" dirty="0" smtClean="0"/>
              <a:t>ΒΑΣΙΚΕΣ ΕΝΝΟΙΕΣ  </a:t>
            </a:r>
            <a:endParaRPr lang="el-GR" sz="3300" dirty="0"/>
          </a:p>
          <a:p>
            <a:endParaRPr lang="en-US" sz="2000" dirty="0" smtClean="0"/>
          </a:p>
          <a:p>
            <a:r>
              <a:rPr lang="el-GR" sz="3300" dirty="0" smtClean="0"/>
              <a:t>Το άτομο είναι ένα προσαρμοστικό σύστημα που ανταποκρίνεται στις αλλαγές του περιβάλλοντος του.</a:t>
            </a:r>
          </a:p>
          <a:p>
            <a:endParaRPr lang="el-GR" dirty="0"/>
          </a:p>
          <a:p>
            <a:r>
              <a:rPr lang="el-GR" sz="3300" dirty="0" smtClean="0"/>
              <a:t>Επικεντρώνεται στην προσαρμογή των ατόμων στις αλλαγές σε σχέση με το περιβάλλον και καθοδηγεί στην αξιολόγηση των ατόμων για την κατάλληλη προσαρμογή. </a:t>
            </a:r>
            <a:endParaRPr lang="en-US" sz="3300" dirty="0" smtClean="0"/>
          </a:p>
          <a:p>
            <a:endParaRPr lang="en-US" sz="2400" dirty="0" smtClean="0"/>
          </a:p>
          <a:p>
            <a:r>
              <a:rPr lang="en-US" sz="1800" dirty="0" smtClean="0"/>
              <a:t>                                                                                                          (Figen et all 2o14)</a:t>
            </a:r>
            <a:endParaRPr lang="el-G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/>
              <a:t>ΠΡΟΣΑΡΜΟΓΗ 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14400" y="1052736"/>
            <a:ext cx="7772400" cy="5302824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l-GR" sz="2400" b="1" i="1" u="sng" dirty="0"/>
          </a:p>
          <a:p>
            <a:pPr algn="ctr">
              <a:buNone/>
            </a:pPr>
            <a:r>
              <a:rPr lang="el-GR" sz="2800" b="1" i="1" u="sng" dirty="0" smtClean="0"/>
              <a:t>4  ΕΠΙΠΕΔΑ ΑΛΛΗΛΕΠΙΔΡΑΣΗΣ  </a:t>
            </a:r>
          </a:p>
          <a:p>
            <a:pPr algn="ctr">
              <a:buNone/>
            </a:pPr>
            <a:endParaRPr lang="el-GR" sz="2800" b="1" i="1" u="sng" dirty="0"/>
          </a:p>
          <a:p>
            <a:pPr marL="457200" indent="-457200" algn="just">
              <a:buFont typeface="+mj-lt"/>
              <a:buAutoNum type="arabicPeriod"/>
            </a:pPr>
            <a:r>
              <a:rPr lang="el-GR" sz="2800" dirty="0" smtClean="0"/>
              <a:t>Φυσιολογικό- φυσικό επίπεδο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l-GR" sz="2800" dirty="0" smtClean="0"/>
              <a:t>Αυτοαντίληψη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l-GR" sz="2800" dirty="0" smtClean="0"/>
              <a:t>Λειτουργία του ρόλου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l-GR" sz="2800" dirty="0" smtClean="0"/>
              <a:t>Τρόποι αλληλεξάρτησης </a:t>
            </a:r>
          </a:p>
          <a:p>
            <a:pPr marL="457200" indent="-457200" algn="r">
              <a:buNone/>
            </a:pPr>
            <a:r>
              <a:rPr lang="el-GR" sz="2000" dirty="0" smtClean="0"/>
              <a:t>(</a:t>
            </a:r>
            <a:r>
              <a:rPr lang="en-US" sz="2000" dirty="0" smtClean="0"/>
              <a:t>Barones et all, 2008</a:t>
            </a:r>
            <a:r>
              <a:rPr lang="el-GR" sz="2000" dirty="0" smtClean="0"/>
              <a:t>)</a:t>
            </a:r>
            <a:endParaRPr lang="en-US" sz="2000" dirty="0" smtClean="0"/>
          </a:p>
          <a:p>
            <a:pPr marL="457200" indent="-457200" algn="just">
              <a:buFont typeface="+mj-lt"/>
              <a:buAutoNum type="arabicPeriod"/>
            </a:pPr>
            <a:endParaRPr lang="el-GR" sz="2000" dirty="0" smtClean="0"/>
          </a:p>
          <a:p>
            <a:pPr marL="457200" indent="-457200" algn="just">
              <a:buFont typeface="+mj-lt"/>
              <a:buAutoNum type="arabicPeriod"/>
            </a:pP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14400" y="476672"/>
            <a:ext cx="7772400" cy="5878888"/>
          </a:xfrm>
        </p:spPr>
        <p:txBody>
          <a:bodyPr>
            <a:normAutofit/>
          </a:bodyPr>
          <a:lstStyle/>
          <a:p>
            <a:pPr>
              <a:buNone/>
            </a:pPr>
            <a:endParaRPr lang="el-GR" sz="2400" dirty="0"/>
          </a:p>
          <a:p>
            <a:pPr>
              <a:buNone/>
            </a:pPr>
            <a:endParaRPr lang="el-GR" sz="2400" dirty="0" smtClean="0"/>
          </a:p>
          <a:p>
            <a:pPr>
              <a:buNone/>
            </a:pPr>
            <a:r>
              <a:rPr lang="el-GR" sz="3200" dirty="0" smtClean="0"/>
              <a:t>Αδυναμία προσαρμογής ορίζεται </a:t>
            </a:r>
          </a:p>
          <a:p>
            <a:pPr>
              <a:buNone/>
            </a:pPr>
            <a:r>
              <a:rPr lang="el-GR" sz="3200" dirty="0" smtClean="0"/>
              <a:t>                                           </a:t>
            </a:r>
            <a:r>
              <a:rPr lang="el-GR" sz="3200" b="1" dirty="0" smtClean="0"/>
              <a:t>« δυσπροσαρμοστικότητα»     </a:t>
            </a:r>
          </a:p>
          <a:p>
            <a:pPr>
              <a:buNone/>
            </a:pPr>
            <a:endParaRPr lang="el-GR" sz="3200" b="1" dirty="0"/>
          </a:p>
          <a:p>
            <a:pPr>
              <a:buNone/>
            </a:pPr>
            <a:r>
              <a:rPr lang="el-GR" sz="3200" dirty="0" smtClean="0"/>
              <a:t>και σηματοδοτεί την ανάγκη για Νοσηλευτική Φροντίδα  </a:t>
            </a:r>
            <a:endParaRPr lang="en-US" sz="3200" dirty="0" smtClean="0"/>
          </a:p>
          <a:p>
            <a:pPr>
              <a:buNone/>
            </a:pPr>
            <a:endParaRPr lang="en-US" sz="32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                                                                    </a:t>
            </a:r>
            <a:r>
              <a:rPr lang="el-GR" sz="2400" dirty="0" smtClean="0"/>
              <a:t>   </a:t>
            </a:r>
            <a:r>
              <a:rPr lang="en-US" sz="2400" dirty="0" smtClean="0"/>
              <a:t>  (</a:t>
            </a:r>
            <a:r>
              <a:rPr lang="el-GR" sz="2400" dirty="0" smtClean="0"/>
              <a:t>Διγώνης , 2015) 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 smtClean="0"/>
              <a:t>ΝΟΣΗΛΕΥΤΙΚΗ ΔΙΕΡΓΑΣΙΑ </a:t>
            </a:r>
            <a:endParaRPr lang="el-GR" sz="28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0034" y="980728"/>
            <a:ext cx="8229600" cy="5544616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el-GR" sz="2400" dirty="0" smtClean="0"/>
          </a:p>
          <a:p>
            <a:pPr algn="just">
              <a:buNone/>
            </a:pPr>
            <a:endParaRPr lang="el-GR" sz="2400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el-GR" sz="3200" dirty="0" smtClean="0"/>
              <a:t>Εκτίμηση αναγκών σε 2 επίπεδα: συμπεριφερικό και αιτιολογικό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l-GR" sz="3200" dirty="0" smtClean="0"/>
              <a:t>Νοσηλευτική Διάγνωση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l-GR" sz="3200" dirty="0" smtClean="0"/>
              <a:t>Τοποθέτηση στόχων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l-GR" sz="3200" dirty="0" smtClean="0"/>
              <a:t>Σχέδιο εφαρμογής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l-GR" sz="3200" dirty="0" smtClean="0"/>
              <a:t>Αποτελεσματικότητα ή έλλειψη απαντήσεων στις διαπιστωμένες ανάγκες </a:t>
            </a:r>
            <a:endParaRPr lang="el-G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/>
              <a:t>Νοσηλευτικοί  στόχοι 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14400" y="1124744"/>
            <a:ext cx="7772400" cy="5230816"/>
          </a:xfrm>
        </p:spPr>
        <p:txBody>
          <a:bodyPr/>
          <a:lstStyle/>
          <a:p>
            <a:endParaRPr lang="el-GR" dirty="0" smtClean="0"/>
          </a:p>
          <a:p>
            <a:endParaRPr lang="el-GR" sz="2400" dirty="0" smtClean="0"/>
          </a:p>
          <a:p>
            <a:r>
              <a:rPr lang="el-GR" sz="3200" dirty="0" smtClean="0"/>
              <a:t>Προώθηση της προσαρμογής του ατόμου κατά την διάρκεια της υγείας και της </a:t>
            </a:r>
            <a:r>
              <a:rPr lang="el-GR" sz="3200" dirty="0" smtClean="0"/>
              <a:t>ασθένειας</a:t>
            </a:r>
            <a:endParaRPr lang="el-GR" sz="3200" dirty="0" smtClean="0"/>
          </a:p>
          <a:p>
            <a:r>
              <a:rPr lang="el-GR" sz="3200" dirty="0" smtClean="0"/>
              <a:t>Αύξηση –μείωση- τροποποίηση-κατάργηση ή διατήρηση των εσωτερικών και εξωτερικών ερεθισμάτων που επηρεάζουν την προσαρμογή </a:t>
            </a:r>
          </a:p>
          <a:p>
            <a:endParaRPr lang="el-GR" sz="2400" dirty="0" smtClean="0"/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400" b="1" dirty="0" smtClean="0"/>
              <a:t>Σεναριο </a:t>
            </a:r>
            <a:endParaRPr lang="el-GR" sz="24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14400" y="692696"/>
            <a:ext cx="7772400" cy="616530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l-GR" sz="2200" dirty="0" smtClean="0"/>
              <a:t>Άνδρας 75 ετών προσέρχεται στα εξωτερικά ιατρεία διαβητικού</a:t>
            </a:r>
          </a:p>
          <a:p>
            <a:pPr>
              <a:buNone/>
            </a:pPr>
            <a:r>
              <a:rPr lang="el-GR" sz="2200" dirty="0" smtClean="0"/>
              <a:t>ποδιού του Τζάνειου Νοσοκομείου, λόγω εμφάνισης έλκους</a:t>
            </a:r>
          </a:p>
          <a:p>
            <a:pPr>
              <a:buNone/>
            </a:pPr>
            <a:r>
              <a:rPr lang="el-GR" sz="2200" dirty="0" smtClean="0"/>
              <a:t>αριστερού κάτω άκρου που δεν επουλώνεται. Ο Σ.Σ πάσχει από</a:t>
            </a:r>
          </a:p>
          <a:p>
            <a:pPr>
              <a:buNone/>
            </a:pPr>
            <a:r>
              <a:rPr lang="el-GR" sz="2200" dirty="0" smtClean="0"/>
              <a:t>διαβήτη  τύπου </a:t>
            </a:r>
            <a:r>
              <a:rPr lang="en-US" sz="2200" dirty="0" smtClean="0"/>
              <a:t>II </a:t>
            </a:r>
            <a:r>
              <a:rPr lang="el-GR" sz="2200" dirty="0" smtClean="0"/>
              <a:t>από 15 ετιας και λαμβάνει δισκία από το στόμα</a:t>
            </a:r>
          </a:p>
          <a:p>
            <a:pPr>
              <a:buNone/>
            </a:pPr>
            <a:r>
              <a:rPr lang="el-GR" sz="2200" dirty="0" smtClean="0"/>
              <a:t>δύο φορές την ημέρα. Ο Σ.Σ φαίνεται ιδιαίτερα απογοητευμένος</a:t>
            </a:r>
          </a:p>
          <a:p>
            <a:pPr>
              <a:buNone/>
            </a:pPr>
            <a:r>
              <a:rPr lang="el-GR" sz="2200" dirty="0" smtClean="0"/>
              <a:t>γιατί πρόσφατα έχασε την γυναίκα του και αρνείται την βοήθεια</a:t>
            </a:r>
          </a:p>
          <a:p>
            <a:pPr>
              <a:buNone/>
            </a:pPr>
            <a:r>
              <a:rPr lang="el-GR" sz="2200" dirty="0" smtClean="0"/>
              <a:t>και την συντροφιά των παιδιών του, γιατί όπως πιστεύει δεν είναι</a:t>
            </a:r>
          </a:p>
          <a:p>
            <a:pPr>
              <a:buNone/>
            </a:pPr>
            <a:r>
              <a:rPr lang="el-GR" sz="2200" dirty="0" smtClean="0"/>
              <a:t>‘’δυνατός όπως παλιά’’. Επιπλέον τον αγχώνει το</a:t>
            </a:r>
          </a:p>
          <a:p>
            <a:pPr>
              <a:buNone/>
            </a:pPr>
            <a:r>
              <a:rPr lang="el-GR" sz="2200" dirty="0" smtClean="0"/>
              <a:t>γεγονός ότι δε μπορεί να ελέγξει τα επίπεδα γλυκόζης στο αίμα του</a:t>
            </a:r>
          </a:p>
          <a:p>
            <a:pPr>
              <a:buNone/>
            </a:pPr>
            <a:r>
              <a:rPr lang="el-GR" sz="2200" dirty="0" smtClean="0"/>
              <a:t>καθώς και το έλκος που δεν επουλώνεται. Αναφέρει μεγάλη</a:t>
            </a:r>
          </a:p>
          <a:p>
            <a:pPr>
              <a:buNone/>
            </a:pPr>
            <a:r>
              <a:rPr lang="el-GR" sz="2200" dirty="0" smtClean="0"/>
              <a:t>ανησυχία για την πιθανότητα αλλαγής ‘’από χάπια σε ενέσεις’’.   </a:t>
            </a:r>
            <a:endParaRPr lang="el-GR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400" dirty="0" smtClean="0"/>
              <a:t>αντικειμενικα ευρηματα </a:t>
            </a:r>
            <a:endParaRPr lang="el-GR" sz="24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04800" y="1214422"/>
            <a:ext cx="8686800" cy="4865703"/>
          </a:xfrm>
        </p:spPr>
        <p:txBody>
          <a:bodyPr/>
          <a:lstStyle/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GLU: 320 mg/dl</a:t>
            </a:r>
            <a:endParaRPr lang="el-GR" sz="2400" dirty="0" smtClean="0"/>
          </a:p>
          <a:p>
            <a:r>
              <a:rPr lang="el-GR" sz="2400" dirty="0" smtClean="0"/>
              <a:t>ΑΠ: 146/ 90 </a:t>
            </a:r>
            <a:r>
              <a:rPr lang="en-US" sz="2400" dirty="0" smtClean="0"/>
              <a:t>mm/Hg </a:t>
            </a:r>
            <a:endParaRPr lang="el-GR" sz="2400" dirty="0" smtClean="0"/>
          </a:p>
          <a:p>
            <a:r>
              <a:rPr lang="el-GR" sz="2400" dirty="0" smtClean="0"/>
              <a:t>ΣΦ: 85 </a:t>
            </a:r>
            <a:r>
              <a:rPr lang="en-US" sz="2400" dirty="0" smtClean="0"/>
              <a:t>/min</a:t>
            </a:r>
            <a:endParaRPr lang="el-GR" sz="2400" dirty="0" smtClean="0"/>
          </a:p>
          <a:p>
            <a:r>
              <a:rPr lang="en-US" sz="2400" dirty="0" smtClean="0"/>
              <a:t>HbA1c: 10 </a:t>
            </a:r>
          </a:p>
          <a:p>
            <a:r>
              <a:rPr lang="el-GR" sz="2400" dirty="0" smtClean="0"/>
              <a:t>ΒΑΡΟΣ: 95 </a:t>
            </a:r>
            <a:r>
              <a:rPr lang="en-US" sz="2400" dirty="0" smtClean="0"/>
              <a:t>Kg</a:t>
            </a:r>
          </a:p>
          <a:p>
            <a:r>
              <a:rPr lang="el-GR" sz="2400" dirty="0" smtClean="0"/>
              <a:t>ΥΨΟΣ: 1,85 </a:t>
            </a:r>
          </a:p>
          <a:p>
            <a:r>
              <a:rPr lang="el-GR" sz="2400" dirty="0" smtClean="0"/>
              <a:t>ΠΕΡΙΜ. ΜΕΣΗΣ: 135 </a:t>
            </a:r>
            <a:r>
              <a:rPr lang="en-US" sz="2400" dirty="0" smtClean="0"/>
              <a:t>cm </a:t>
            </a:r>
          </a:p>
          <a:p>
            <a:r>
              <a:rPr lang="el-GR" sz="2400" dirty="0" smtClean="0"/>
              <a:t>Διαταραγμένη ακεραιότητα δέρματος στο αριστερό πόδι. Ύπαρξη έλκους στη μεσότητα της αρ. πτέρνας με φλεγμένοντα χείλη 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200" b="1" dirty="0" smtClean="0"/>
              <a:t>Ικανοποιηση των βιολογικων αναγκων </a:t>
            </a:r>
            <a:br>
              <a:rPr lang="el-GR" sz="3200" b="1" dirty="0" smtClean="0"/>
            </a:b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l-GR" sz="2400" dirty="0" smtClean="0"/>
          </a:p>
          <a:p>
            <a:endParaRPr lang="el-GR" sz="2400" dirty="0" smtClean="0"/>
          </a:p>
          <a:p>
            <a:r>
              <a:rPr lang="el-GR" sz="3200" dirty="0" smtClean="0"/>
              <a:t>Έλεγχος επιπέδων γλυκόζης </a:t>
            </a:r>
          </a:p>
          <a:p>
            <a:r>
              <a:rPr lang="el-GR" sz="3200" dirty="0" smtClean="0"/>
              <a:t>Επούλωση τραύματος </a:t>
            </a:r>
          </a:p>
          <a:p>
            <a:r>
              <a:rPr lang="el-GR" sz="3200" dirty="0" smtClean="0"/>
              <a:t>Συμμόρφωση και διαχείριση του διαβήτη  </a:t>
            </a:r>
            <a:endParaRPr lang="el-G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800</TotalTime>
  <Words>1286</Words>
  <Application>Microsoft Office PowerPoint</Application>
  <PresentationFormat>On-screen Show (4:3)</PresentationFormat>
  <Paragraphs>192</Paragraphs>
  <Slides>19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Metro</vt:lpstr>
      <vt:lpstr> Θeωρητικεσ βασεισ  τησ   νοσηλευτικησ επιστημησ     </vt:lpstr>
      <vt:lpstr>ROY’S ADAPTATION MODEL (RAM 1984) </vt:lpstr>
      <vt:lpstr>ΠΡΟΣΑΡΜΟΓΗ </vt:lpstr>
      <vt:lpstr>   </vt:lpstr>
      <vt:lpstr>ΝΟΣΗΛΕΥΤΙΚΗ ΔΙΕΡΓΑΣΙΑ </vt:lpstr>
      <vt:lpstr>Νοσηλευτικοί  στόχοι </vt:lpstr>
      <vt:lpstr>Σεναριο </vt:lpstr>
      <vt:lpstr>αντικειμενικα ευρηματα </vt:lpstr>
      <vt:lpstr>Ικανοποιηση των βιολογικων αναγκων  </vt:lpstr>
      <vt:lpstr>Ψυχολογικη και πνευματικη ακεραιοτητα </vt:lpstr>
      <vt:lpstr>Εκπληρωση ρολου </vt:lpstr>
      <vt:lpstr>Αλληλεξαρτηση </vt:lpstr>
      <vt:lpstr>1η νοσηλευτικη  διαγνωση </vt:lpstr>
      <vt:lpstr>2η νοσηλευτικη διαγνωση </vt:lpstr>
      <vt:lpstr>3Η  ΝΟΣΗΛΕΥΤΙΚΗ ΔΙΑΓΝΩΣΗ </vt:lpstr>
      <vt:lpstr>4η νοσηλευτικη διαγνωση </vt:lpstr>
      <vt:lpstr>5η νοσηλευτικη διαγνωση </vt:lpstr>
      <vt:lpstr>6η νοσηλευτικη διαγνωση </vt:lpstr>
      <vt:lpstr>ΒΙΒΛΙΟΓΡΑΦΙΑ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KeyCERT Πρακτική</cp:lastModifiedBy>
  <cp:revision>107</cp:revision>
  <dcterms:created xsi:type="dcterms:W3CDTF">2017-11-27T09:38:29Z</dcterms:created>
  <dcterms:modified xsi:type="dcterms:W3CDTF">2019-01-20T23:03:14Z</dcterms:modified>
</cp:coreProperties>
</file>