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3"/>
  </p:notesMasterIdLst>
  <p:sldIdLst>
    <p:sldId id="256" r:id="rId2"/>
    <p:sldId id="313" r:id="rId3"/>
    <p:sldId id="314" r:id="rId4"/>
    <p:sldId id="460" r:id="rId5"/>
    <p:sldId id="315" r:id="rId6"/>
    <p:sldId id="316" r:id="rId7"/>
    <p:sldId id="443" r:id="rId8"/>
    <p:sldId id="317" r:id="rId9"/>
    <p:sldId id="318" r:id="rId10"/>
    <p:sldId id="319" r:id="rId11"/>
    <p:sldId id="320" r:id="rId12"/>
    <p:sldId id="321" r:id="rId13"/>
    <p:sldId id="322" r:id="rId14"/>
    <p:sldId id="458" r:id="rId15"/>
    <p:sldId id="323" r:id="rId16"/>
    <p:sldId id="324" r:id="rId17"/>
    <p:sldId id="459" r:id="rId18"/>
    <p:sldId id="325" r:id="rId19"/>
    <p:sldId id="326" r:id="rId20"/>
    <p:sldId id="327" r:id="rId21"/>
    <p:sldId id="461" r:id="rId22"/>
    <p:sldId id="328" r:id="rId23"/>
    <p:sldId id="329" r:id="rId24"/>
    <p:sldId id="330" r:id="rId25"/>
    <p:sldId id="347" r:id="rId26"/>
    <p:sldId id="331" r:id="rId27"/>
    <p:sldId id="333" r:id="rId28"/>
    <p:sldId id="334" r:id="rId29"/>
    <p:sldId id="349" r:id="rId30"/>
    <p:sldId id="335" r:id="rId31"/>
    <p:sldId id="336" r:id="rId32"/>
    <p:sldId id="337" r:id="rId33"/>
    <p:sldId id="338" r:id="rId34"/>
    <p:sldId id="339" r:id="rId35"/>
    <p:sldId id="340" r:id="rId36"/>
    <p:sldId id="462" r:id="rId37"/>
    <p:sldId id="463" r:id="rId38"/>
    <p:sldId id="344" r:id="rId39"/>
    <p:sldId id="351" r:id="rId40"/>
    <p:sldId id="464" r:id="rId41"/>
    <p:sldId id="350" r:id="rId4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89EB18-589A-4BE1-A950-66C1A7B0E46A}" type="datetimeFigureOut">
              <a:rPr lang="el-GR" smtClean="0"/>
              <a:pPr/>
              <a:t>24/11/2016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DD11F0-168A-44CC-B4CD-939B37925A7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EDD11F0-168A-44CC-B4CD-939B37925A79}" type="slidenum">
              <a:rPr lang="el-GR" smtClean="0"/>
              <a:pPr/>
              <a:t>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46A23CB1-AA7E-4A07-BB7F-723D8CF49A68}" type="datetimeFigureOut">
              <a:rPr lang="el-GR" smtClean="0"/>
              <a:pPr/>
              <a:t>24/11/2016</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C9A3EA91-DFBB-4646-96A3-219FFBCCB6E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46A23CB1-AA7E-4A07-BB7F-723D8CF49A68}" type="datetimeFigureOut">
              <a:rPr lang="el-GR" smtClean="0"/>
              <a:pPr/>
              <a:t>24/11/2016</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46A23CB1-AA7E-4A07-BB7F-723D8CF49A68}" type="datetimeFigureOut">
              <a:rPr lang="el-GR" smtClean="0"/>
              <a:pPr/>
              <a:t>24/11/2016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46A23CB1-AA7E-4A07-BB7F-723D8CF49A68}" type="datetimeFigureOut">
              <a:rPr lang="el-GR" smtClean="0"/>
              <a:pPr/>
              <a:t>24/11/2016</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C9A3EA91-DFBB-4646-96A3-219FFBCCB6E0}"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6A23CB1-AA7E-4A07-BB7F-723D8CF49A68}" type="datetimeFigureOut">
              <a:rPr lang="el-GR" smtClean="0"/>
              <a:pPr/>
              <a:t>24/11/2016</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9A3EA91-DFBB-4646-96A3-219FFBCCB6E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t>Νοσηλευτική </a:t>
            </a:r>
            <a:r>
              <a:rPr lang="el-GR" b="1" dirty="0" smtClean="0"/>
              <a:t>διεργασία</a:t>
            </a:r>
            <a:r>
              <a:rPr lang="en-US" b="1" dirty="0" smtClean="0"/>
              <a:t/>
            </a:r>
            <a:br>
              <a:rPr lang="en-US" b="1" dirty="0" smtClean="0"/>
            </a:br>
            <a:r>
              <a:rPr lang="el-GR" dirty="0" smtClean="0"/>
              <a:t>Νοσηλευτική διάγνωση</a:t>
            </a:r>
            <a:endParaRPr lang="el-G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sz="2600" b="1" dirty="0" smtClean="0"/>
              <a:t>Είναι μια κλινική εκτίμηση για ένα πρόβλημα υγείας το οποίο δεν υπάρχει στην παρούσα φάση, αλλά η παρουσία παραγόντων κινδύνου υποδηλώνει ότι το πρόβλημα είναι πιθανό να εκδηλωθεί αν δεν παρέμβουν οι νοσηλευτές</a:t>
            </a:r>
            <a:r>
              <a:rPr lang="el-GR" dirty="0" smtClean="0"/>
              <a:t>.</a:t>
            </a:r>
          </a:p>
          <a:p>
            <a:endParaRPr lang="el-GR" dirty="0" smtClean="0"/>
          </a:p>
          <a:p>
            <a:pPr lvl="1"/>
            <a:r>
              <a:rPr lang="el-GR" dirty="0" smtClean="0"/>
              <a:t>(</a:t>
            </a:r>
            <a:r>
              <a:rPr lang="el-GR" sz="2600" dirty="0" smtClean="0"/>
              <a:t>Ασθενείς που εισάγονται σε ένα νοσοκομείο έχουν πιθανότητες να εμφανίσουν έλκη πίεσης. Στην περίπτωση αυτή η διαγνωστική ετικέτα που θα χρησιμοποιηθεί από το νοσηλευτή για τη διατύπωση της σχετικής νοσηλευτικής διάγνωσης είναι “</a:t>
            </a:r>
            <a:r>
              <a:rPr lang="el-GR" sz="2600" b="1" dirty="0" smtClean="0">
                <a:solidFill>
                  <a:srgbClr val="FF0000"/>
                </a:solidFill>
              </a:rPr>
              <a:t>Κίνδυνος εμφάνισης ελκών πίεσης</a:t>
            </a:r>
            <a:r>
              <a:rPr lang="el-GR" sz="2600" dirty="0" smtClean="0">
                <a:solidFill>
                  <a:srgbClr val="FF0000"/>
                </a:solidFill>
              </a:rPr>
              <a:t>”.</a:t>
            </a:r>
          </a:p>
          <a:p>
            <a:endParaRPr lang="el-GR" dirty="0"/>
          </a:p>
        </p:txBody>
      </p:sp>
      <p:sp>
        <p:nvSpPr>
          <p:cNvPr id="2" name="1 - Τίτλος"/>
          <p:cNvSpPr>
            <a:spLocks noGrp="1"/>
          </p:cNvSpPr>
          <p:nvPr>
            <p:ph type="title"/>
          </p:nvPr>
        </p:nvSpPr>
        <p:spPr/>
        <p:txBody>
          <a:bodyPr>
            <a:normAutofit/>
          </a:bodyPr>
          <a:lstStyle/>
          <a:p>
            <a:r>
              <a:rPr lang="el-GR" sz="3600" b="1" dirty="0" smtClean="0"/>
              <a:t>Η νοσηλευτική διάγνωση κινδύνου </a:t>
            </a:r>
            <a:endParaRPr lang="el-GR"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t>Είναι η διάγνωση στην οποία η απόδειξη για ένα πρόβλημα υγείας είναι ημιτελής ή ασαφής.</a:t>
            </a:r>
          </a:p>
          <a:p>
            <a:endParaRPr lang="el-GR" sz="2800" b="1" dirty="0" smtClean="0"/>
          </a:p>
          <a:p>
            <a:r>
              <a:rPr lang="el-GR" sz="2800" b="1" dirty="0" smtClean="0"/>
              <a:t>Μια πιθανή νοσηλευτική διάγνωση απαιτεί περισσότερα δεδομένα, είτε για    να την υποστηρίξει ο νοσηλευτής και να την καταγράψει, είτε για να την απορρίψει</a:t>
            </a:r>
            <a:r>
              <a:rPr lang="el-GR" b="1" dirty="0" smtClean="0"/>
              <a:t>.</a:t>
            </a:r>
            <a:endParaRPr lang="el-GR" b="1" dirty="0"/>
          </a:p>
        </p:txBody>
      </p:sp>
      <p:sp>
        <p:nvSpPr>
          <p:cNvPr id="2" name="1 - Τίτλος"/>
          <p:cNvSpPr>
            <a:spLocks noGrp="1"/>
          </p:cNvSpPr>
          <p:nvPr>
            <p:ph type="title"/>
          </p:nvPr>
        </p:nvSpPr>
        <p:spPr/>
        <p:txBody>
          <a:bodyPr/>
          <a:lstStyle/>
          <a:p>
            <a:r>
              <a:rPr lang="el-GR" sz="3600" b="1" dirty="0" smtClean="0"/>
              <a:t>Η πιθανή νοσηλευτική διάγνωση </a:t>
            </a:r>
            <a:endParaRPr lang="el-GR" sz="3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t>Περιγράφει “τις ανθρώπινες αντιδράσεις σε επίπεδα ευεξίας ενός ατόμου, μιας οικογένειας ή μιας κοινωνίας, που έχει μια αυξημένη προδιάθεση”</a:t>
            </a:r>
          </a:p>
          <a:p>
            <a:r>
              <a:rPr lang="el-GR" dirty="0" smtClean="0"/>
              <a:t> </a:t>
            </a:r>
          </a:p>
          <a:p>
            <a:pPr lvl="1"/>
            <a:r>
              <a:rPr lang="el-GR" sz="2800" dirty="0" smtClean="0"/>
              <a:t>Παραδείγματα διαγνωστικών ετικετών ευεξίας είναι “Προδιάθεση για μειωμένη οικογενειακή προσαρμογή και αντιμετώπιση”.</a:t>
            </a:r>
          </a:p>
          <a:p>
            <a:endParaRPr lang="el-GR" dirty="0"/>
          </a:p>
        </p:txBody>
      </p:sp>
      <p:sp>
        <p:nvSpPr>
          <p:cNvPr id="2" name="1 - Τίτλος"/>
          <p:cNvSpPr>
            <a:spLocks noGrp="1"/>
          </p:cNvSpPr>
          <p:nvPr>
            <p:ph type="title"/>
          </p:nvPr>
        </p:nvSpPr>
        <p:spPr/>
        <p:txBody>
          <a:bodyPr/>
          <a:lstStyle/>
          <a:p>
            <a:r>
              <a:rPr lang="el-GR" sz="3600" b="1" dirty="0" smtClean="0"/>
              <a:t>Η νοσηλευτική διάγνωση ευεξίας </a:t>
            </a:r>
            <a:endParaRPr lang="el-GR" sz="3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t>Είναι μια διάγνωση που έχει σχέση με μια ομάδα άλλων νοσηλευτικών διαγνώσεων.</a:t>
            </a:r>
          </a:p>
          <a:p>
            <a:endParaRPr lang="el-GR" sz="2800" b="1" dirty="0" smtClean="0"/>
          </a:p>
          <a:p>
            <a:endParaRPr lang="el-GR" sz="2800" b="1" dirty="0" smtClean="0"/>
          </a:p>
          <a:p>
            <a:r>
              <a:rPr lang="el-GR" sz="2800" b="1" dirty="0" smtClean="0"/>
              <a:t> Νοσηλευτικές διαγνώσεις συνδρόμου περιλαμβάνονται στη λίστα της </a:t>
            </a:r>
            <a:r>
              <a:rPr lang="en-US" sz="2800" b="1" dirty="0" smtClean="0"/>
              <a:t>NANDA International</a:t>
            </a:r>
            <a:r>
              <a:rPr lang="el-GR" sz="2800" b="1" dirty="0" smtClean="0"/>
              <a:t>.</a:t>
            </a:r>
          </a:p>
        </p:txBody>
      </p:sp>
      <p:sp>
        <p:nvSpPr>
          <p:cNvPr id="2" name="1 - Τίτλος"/>
          <p:cNvSpPr>
            <a:spLocks noGrp="1"/>
          </p:cNvSpPr>
          <p:nvPr>
            <p:ph type="title"/>
          </p:nvPr>
        </p:nvSpPr>
        <p:spPr/>
        <p:txBody>
          <a:bodyPr>
            <a:normAutofit fontScale="90000"/>
          </a:bodyPr>
          <a:lstStyle/>
          <a:p>
            <a:pPr algn="ctr"/>
            <a:r>
              <a:rPr lang="el-GR" sz="3600" b="1" dirty="0" smtClean="0"/>
              <a:t>Η νοσηλευτική διάγνωση συνδρόμου _1</a:t>
            </a:r>
            <a:endParaRPr lang="el-GR" sz="3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20000"/>
          </a:bodyPr>
          <a:lstStyle/>
          <a:p>
            <a:r>
              <a:rPr lang="el-GR" b="1" dirty="0" smtClean="0"/>
              <a:t> Παράδειγμα νοσηλευτικής διάγνωσης συνδρόμου είναι “Κίνδυνος για σύνδρομο κακής χρήσης”, το οποίο ίσως εκδηλωθεί σε μακροχρόνια κλινήρεις ασθενείς.</a:t>
            </a:r>
          </a:p>
          <a:p>
            <a:endParaRPr lang="el-GR" b="1" dirty="0" smtClean="0"/>
          </a:p>
          <a:p>
            <a:r>
              <a:rPr lang="el-GR" b="1" dirty="0" smtClean="0"/>
              <a:t> Ομάδες διαγνώσεων που σχετίζονται με αυτό το σύνδρομο περιλαμβάνουν μειωμένη σωματική κινητικότητα, κίνδυνο για μειωμένη ακεραιότητα ιστών, κίνδυνο  δυσανεξίας δραστηριότητας, κίνδυνο για δυσκοιλιότητα, κίνδυνο για μόλυνση, κίνδυνο για κάκωση, κίνδυνο αδυναμίας και μειωμένη ανταλλαγή  οξυγόνου.</a:t>
            </a:r>
            <a:endParaRPr lang="el-GR" b="1" dirty="0"/>
          </a:p>
        </p:txBody>
      </p:sp>
      <p:sp>
        <p:nvSpPr>
          <p:cNvPr id="3" name="2 - Τίτλος"/>
          <p:cNvSpPr>
            <a:spLocks noGrp="1"/>
          </p:cNvSpPr>
          <p:nvPr>
            <p:ph type="title"/>
          </p:nvPr>
        </p:nvSpPr>
        <p:spPr/>
        <p:txBody>
          <a:bodyPr>
            <a:normAutofit fontScale="90000"/>
          </a:bodyPr>
          <a:lstStyle/>
          <a:p>
            <a:pPr algn="ctr"/>
            <a:r>
              <a:rPr lang="el-GR" sz="4400" dirty="0" smtClean="0"/>
              <a:t>Η νοσηλευτική διάγνωση συνδρόμου _2</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sz="3200" b="1" dirty="0" smtClean="0"/>
              <a:t>Μια νοσηλευτική διάγνωση έχει τρία συστατικά στοιχεία:</a:t>
            </a:r>
          </a:p>
          <a:p>
            <a:endParaRPr lang="el-GR" sz="3200" b="1" dirty="0" smtClean="0"/>
          </a:p>
          <a:p>
            <a:pPr lvl="1"/>
            <a:r>
              <a:rPr lang="el-GR" sz="3200" b="1" dirty="0" smtClean="0">
                <a:solidFill>
                  <a:srgbClr val="FF0000"/>
                </a:solidFill>
              </a:rPr>
              <a:t>Το πρόβλημα και τον προσδιορισμό του.</a:t>
            </a:r>
          </a:p>
          <a:p>
            <a:pPr lvl="1"/>
            <a:r>
              <a:rPr lang="el-GR" sz="3200" b="1" dirty="0" smtClean="0">
                <a:solidFill>
                  <a:srgbClr val="FF0000"/>
                </a:solidFill>
              </a:rPr>
              <a:t>Την αιτιολογία.</a:t>
            </a:r>
          </a:p>
          <a:p>
            <a:pPr lvl="1"/>
            <a:r>
              <a:rPr lang="el-GR" sz="3200" b="1" dirty="0" smtClean="0">
                <a:solidFill>
                  <a:srgbClr val="FF0000"/>
                </a:solidFill>
              </a:rPr>
              <a:t>Τα αποδεικτικά χαρακτηριστικά.</a:t>
            </a:r>
          </a:p>
          <a:p>
            <a:pPr lvl="2"/>
            <a:r>
              <a:rPr lang="el-GR" sz="3000" b="1" dirty="0" smtClean="0"/>
              <a:t>Κάθε συστατικό εξυπηρετεί συγκεκριμένο σκο</a:t>
            </a:r>
            <a:r>
              <a:rPr lang="el-GR" sz="3000" dirty="0" smtClean="0"/>
              <a:t>πό.</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Στοιχεία μιας Νοσηλευτικής Διάγνωσης</a:t>
            </a:r>
            <a:br>
              <a:rPr lang="el-GR" sz="3600" b="1" dirty="0" smtClean="0"/>
            </a:br>
            <a:endParaRPr lang="el-GR" sz="3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Autofit/>
          </a:bodyPr>
          <a:lstStyle/>
          <a:p>
            <a:r>
              <a:rPr lang="el-GR" sz="3200" b="1" dirty="0" smtClean="0"/>
              <a:t>Η αναφορά του προβλήματος ή η διαγνωστική ετικέτα, περιγράφει το πρόβλημα υγείας του  ασθενή ή την αντίδραση για την οποία παρέχεται νοσηλευτική φροντίδα. </a:t>
            </a:r>
          </a:p>
          <a:p>
            <a:endParaRPr lang="el-GR" sz="3200" b="1" dirty="0" smtClean="0"/>
          </a:p>
          <a:p>
            <a:r>
              <a:rPr lang="el-GR" sz="3200" b="1" dirty="0" smtClean="0"/>
              <a:t>Η διαγνωστική ετικέτα περιγράφει την κατάσταση υγείας του ασθενή, καθαρά και συνοπτικά. </a:t>
            </a:r>
          </a:p>
        </p:txBody>
      </p:sp>
      <p:sp>
        <p:nvSpPr>
          <p:cNvPr id="2" name="1 - Τίτλος"/>
          <p:cNvSpPr>
            <a:spLocks noGrp="1"/>
          </p:cNvSpPr>
          <p:nvPr>
            <p:ph type="title"/>
          </p:nvPr>
        </p:nvSpPr>
        <p:spPr>
          <a:xfrm>
            <a:off x="395536" y="188640"/>
            <a:ext cx="8229600" cy="1296144"/>
          </a:xfrm>
        </p:spPr>
        <p:txBody>
          <a:bodyPr>
            <a:normAutofit fontScale="90000"/>
          </a:bodyPr>
          <a:lstStyle/>
          <a:p>
            <a:pPr algn="ctr"/>
            <a:r>
              <a:rPr lang="el-GR" sz="3600" b="1" dirty="0" smtClean="0"/>
              <a:t>Το πρόβλημα (διαγνωστική ετικέτα) και ο προσδιορισμός του-1</a:t>
            </a:r>
            <a:br>
              <a:rPr lang="el-GR" sz="3600" b="1" dirty="0" smtClean="0"/>
            </a:br>
            <a:endParaRPr lang="el-GR" sz="3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r>
              <a:rPr lang="el-GR" b="1" dirty="0" smtClean="0"/>
              <a:t>Ο σκοπός της διαγνωστικής ετικέτας είναι να κατευθύνει τον προγραμματισμό των επιθυμητών αποτελεσμάτων. </a:t>
            </a:r>
          </a:p>
          <a:p>
            <a:endParaRPr lang="el-GR" b="1" dirty="0" smtClean="0"/>
          </a:p>
          <a:p>
            <a:r>
              <a:rPr lang="el-GR" b="1" dirty="0" smtClean="0"/>
              <a:t>Η διαγνωστική ετικέτα </a:t>
            </a:r>
            <a:r>
              <a:rPr lang="el-GR" b="1" dirty="0" smtClean="0">
                <a:solidFill>
                  <a:srgbClr val="FF0000"/>
                </a:solidFill>
              </a:rPr>
              <a:t>οδηγεί</a:t>
            </a:r>
            <a:r>
              <a:rPr lang="el-GR" b="1" dirty="0" smtClean="0"/>
              <a:t> επίσης στην επιλογή των κατάλληλων νοσηλευτικών παρεμβάσεων. </a:t>
            </a:r>
            <a:endParaRPr lang="el-GR" b="1" dirty="0"/>
          </a:p>
        </p:txBody>
      </p:sp>
      <p:sp>
        <p:nvSpPr>
          <p:cNvPr id="3" name="2 - Τίτλος"/>
          <p:cNvSpPr>
            <a:spLocks noGrp="1"/>
          </p:cNvSpPr>
          <p:nvPr>
            <p:ph type="title"/>
          </p:nvPr>
        </p:nvSpPr>
        <p:spPr/>
        <p:txBody>
          <a:bodyPr>
            <a:normAutofit/>
          </a:bodyPr>
          <a:lstStyle/>
          <a:p>
            <a:pPr algn="ctr"/>
            <a:r>
              <a:rPr lang="el-GR" sz="3200" dirty="0" smtClean="0"/>
              <a:t>Το πρόβλημα (διαγνωστική ετικέτα) και ο προσδιορισμός του-2</a:t>
            </a:r>
            <a:endParaRPr lang="el-GR"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Είναι οι λέξεις οι οποίες έχουν προστεθεί σε μερικές διαγνωστικές ετικέτες </a:t>
            </a:r>
            <a:r>
              <a:rPr lang="en-US" b="1" dirty="0" smtClean="0"/>
              <a:t>NANDA</a:t>
            </a:r>
            <a:r>
              <a:rPr lang="el-GR" b="1" dirty="0" smtClean="0"/>
              <a:t>  για  να  δώσουν  </a:t>
            </a:r>
            <a:r>
              <a:rPr lang="el-GR" b="1" dirty="0" smtClean="0">
                <a:solidFill>
                  <a:srgbClr val="FF0000"/>
                </a:solidFill>
              </a:rPr>
              <a:t>επιπρόσθετο νόημα </a:t>
            </a:r>
            <a:r>
              <a:rPr lang="el-GR" b="1" dirty="0" smtClean="0"/>
              <a:t>στη διαγνωστική αναφορά, για παράδειγμα:</a:t>
            </a:r>
          </a:p>
          <a:p>
            <a:pPr lvl="1"/>
            <a:r>
              <a:rPr lang="el-GR" b="1" dirty="0" smtClean="0">
                <a:solidFill>
                  <a:srgbClr val="FF0000"/>
                </a:solidFill>
              </a:rPr>
              <a:t>Ελλιπής </a:t>
            </a:r>
            <a:r>
              <a:rPr lang="el-GR" b="1" dirty="0" smtClean="0"/>
              <a:t>(ανεπαρκής σε ποιότητα, ποσότητα ή βαθμό, όχι επαρκής, ατελής).</a:t>
            </a:r>
          </a:p>
          <a:p>
            <a:pPr lvl="1"/>
            <a:r>
              <a:rPr lang="el-GR" b="1" dirty="0" smtClean="0">
                <a:solidFill>
                  <a:srgbClr val="FF0000"/>
                </a:solidFill>
              </a:rPr>
              <a:t>Εξασθενημένος </a:t>
            </a:r>
            <a:r>
              <a:rPr lang="el-GR" b="1" dirty="0" smtClean="0"/>
              <a:t>(εξουθενωμένος, αδυνατισμένος, επιδεινωμένος).</a:t>
            </a:r>
          </a:p>
          <a:p>
            <a:pPr lvl="1"/>
            <a:r>
              <a:rPr lang="el-GR" b="1" dirty="0" smtClean="0">
                <a:solidFill>
                  <a:srgbClr val="FF0000"/>
                </a:solidFill>
              </a:rPr>
              <a:t>Μειωμένος</a:t>
            </a:r>
            <a:r>
              <a:rPr lang="el-GR" b="1" dirty="0" smtClean="0"/>
              <a:t> (σε μέγεθος, ποσότητα ή βαθμό).</a:t>
            </a:r>
          </a:p>
          <a:p>
            <a:pPr lvl="1"/>
            <a:r>
              <a:rPr lang="el-GR" b="1" dirty="0" smtClean="0">
                <a:solidFill>
                  <a:srgbClr val="FF0000"/>
                </a:solidFill>
              </a:rPr>
              <a:t>Αναποτελεσματικός</a:t>
            </a:r>
            <a:r>
              <a:rPr lang="el-GR" b="1" dirty="0" smtClean="0"/>
              <a:t> (δεν παράγει το επιθυμητό αποτέλεσμα).</a:t>
            </a:r>
          </a:p>
          <a:p>
            <a:endParaRPr lang="el-GR" b="1" dirty="0"/>
          </a:p>
        </p:txBody>
      </p:sp>
      <p:sp>
        <p:nvSpPr>
          <p:cNvPr id="2" name="1 - Τίτλος"/>
          <p:cNvSpPr>
            <a:spLocks noGrp="1"/>
          </p:cNvSpPr>
          <p:nvPr>
            <p:ph type="title"/>
          </p:nvPr>
        </p:nvSpPr>
        <p:spPr/>
        <p:txBody>
          <a:bodyPr/>
          <a:lstStyle/>
          <a:p>
            <a:pPr algn="ctr"/>
            <a:r>
              <a:rPr lang="el-GR" sz="3600" b="1" dirty="0" smtClean="0"/>
              <a:t>Προσδιορισμοί</a:t>
            </a:r>
            <a:endParaRPr lang="el-GR" sz="36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4755984"/>
          </a:xfrm>
        </p:spPr>
        <p:txBody>
          <a:bodyPr>
            <a:normAutofit/>
          </a:bodyPr>
          <a:lstStyle/>
          <a:p>
            <a:endParaRPr lang="el-GR" dirty="0" smtClean="0"/>
          </a:p>
          <a:p>
            <a:r>
              <a:rPr lang="el-GR" b="1" dirty="0" smtClean="0"/>
              <a:t>Η </a:t>
            </a:r>
            <a:r>
              <a:rPr lang="el-GR" b="1" dirty="0" smtClean="0">
                <a:solidFill>
                  <a:srgbClr val="FF0000"/>
                </a:solidFill>
              </a:rPr>
              <a:t>αιτιολογία</a:t>
            </a:r>
            <a:r>
              <a:rPr lang="el-GR" b="1" dirty="0" smtClean="0"/>
              <a:t> (συσχετιζόμενοι παράγοντες και παράγοντες κινδύνου)</a:t>
            </a:r>
          </a:p>
          <a:p>
            <a:r>
              <a:rPr lang="el-GR" b="1" dirty="0" smtClean="0"/>
              <a:t>Η αιτιολογία μιας νοσηλευτικής διάγνωσης εμπεριέχει μία ή περισσότερες πιθανές αιτίες του προβλήματος υγείας, δίνει κατεύθυνση στην απαιτούμενη νοσηλευτική φροντίδα και παράλληλα δίνει τη δυνατότητα στο νοσηλευτή να εξατομικεύσει τη φροντίδα του ασθενή. </a:t>
            </a:r>
            <a:endParaRPr lang="el-GR" b="1" dirty="0"/>
          </a:p>
        </p:txBody>
      </p:sp>
      <p:sp>
        <p:nvSpPr>
          <p:cNvPr id="2" name="1 - Τίτλος"/>
          <p:cNvSpPr>
            <a:spLocks noGrp="1"/>
          </p:cNvSpPr>
          <p:nvPr>
            <p:ph type="title"/>
          </p:nvPr>
        </p:nvSpPr>
        <p:spPr/>
        <p:txBody>
          <a:bodyPr>
            <a:normAutofit fontScale="90000"/>
          </a:bodyPr>
          <a:lstStyle/>
          <a:p>
            <a:pPr algn="ctr"/>
            <a:r>
              <a:rPr lang="el-GR" sz="3200" b="1" dirty="0" smtClean="0"/>
              <a:t>Κάθε διαγνωστική ετικέτα εγκεκριμένη από τη </a:t>
            </a:r>
            <a:r>
              <a:rPr lang="en-US" sz="3200" b="1" dirty="0" smtClean="0"/>
              <a:t>NANDA </a:t>
            </a:r>
            <a:r>
              <a:rPr lang="el-GR" sz="3200" b="1" dirty="0" smtClean="0"/>
              <a:t>φέρει έναν ορισμό που επεξηγεί και διευκρινίζει το νόημα της.</a:t>
            </a:r>
            <a:endParaRPr lang="el-GR"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200" b="1" dirty="0" smtClean="0"/>
              <a:t>Σε αυτό το στάδιο, οι νοσηλευτές χρησιμοποιούν δεξιότητες κριτικής σκέψης για να ερμηνεύσουν τα δεδομένα που  έχουν  συλλέξει και να προσδιορίσουν τις </a:t>
            </a:r>
            <a:r>
              <a:rPr lang="el-GR" sz="3200" b="1" dirty="0" smtClean="0">
                <a:solidFill>
                  <a:srgbClr val="FF0000"/>
                </a:solidFill>
              </a:rPr>
              <a:t>δυνατότητες</a:t>
            </a:r>
            <a:r>
              <a:rPr lang="el-GR" sz="3200" b="1" dirty="0" smtClean="0"/>
              <a:t> και τα </a:t>
            </a:r>
            <a:r>
              <a:rPr lang="el-GR" sz="3200" b="1" dirty="0" smtClean="0">
                <a:solidFill>
                  <a:srgbClr val="FF0000"/>
                </a:solidFill>
              </a:rPr>
              <a:t>προβλήματα</a:t>
            </a:r>
            <a:r>
              <a:rPr lang="el-GR" sz="3200" b="1" dirty="0" smtClean="0"/>
              <a:t> του ασθενούς. </a:t>
            </a:r>
            <a:r>
              <a:rPr lang="el-GR" sz="3200" b="1" dirty="0" smtClean="0">
                <a:solidFill>
                  <a:srgbClr val="FF0000"/>
                </a:solidFill>
              </a:rPr>
              <a:t>Η διάγνωση είναι ένα βασικό βήμα στη νοσηλευτική διεργασία</a:t>
            </a:r>
            <a:r>
              <a:rPr lang="el-GR" sz="3200" b="1" dirty="0" smtClean="0"/>
              <a:t>. </a:t>
            </a:r>
          </a:p>
          <a:p>
            <a:endParaRPr lang="el-GR" dirty="0"/>
          </a:p>
        </p:txBody>
      </p:sp>
      <p:sp>
        <p:nvSpPr>
          <p:cNvPr id="2" name="1 - Τίτλος"/>
          <p:cNvSpPr>
            <a:spLocks noGrp="1"/>
          </p:cNvSpPr>
          <p:nvPr>
            <p:ph type="title"/>
          </p:nvPr>
        </p:nvSpPr>
        <p:spPr/>
        <p:txBody>
          <a:bodyPr>
            <a:noAutofit/>
          </a:bodyPr>
          <a:lstStyle/>
          <a:p>
            <a:pPr algn="ctr"/>
            <a:r>
              <a:rPr lang="el-GR" sz="3600" b="1" dirty="0" smtClean="0"/>
              <a:t>2ο Στάδιο:</a:t>
            </a:r>
            <a:br>
              <a:rPr lang="el-GR" sz="3600" b="1" dirty="0" smtClean="0"/>
            </a:br>
            <a:r>
              <a:rPr lang="el-GR" sz="3600" b="1" dirty="0" smtClean="0"/>
              <a:t>Νοσηλευτική διάγνωση </a:t>
            </a:r>
            <a:endParaRPr lang="el-G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Είναι η ομάδα </a:t>
            </a:r>
            <a:r>
              <a:rPr lang="el-GR" b="1" dirty="0" smtClean="0">
                <a:solidFill>
                  <a:srgbClr val="FF0000"/>
                </a:solidFill>
              </a:rPr>
              <a:t>κλινικών ενδείξεων, κλινικών σημείων και συμπτωμάτων</a:t>
            </a:r>
            <a:r>
              <a:rPr lang="el-GR" b="1" dirty="0" smtClean="0"/>
              <a:t> που επιβεβαιώνουν την παρουσία μιας ιδιαίτερης διαγνωστικής ετικέτας. </a:t>
            </a:r>
          </a:p>
          <a:p>
            <a:endParaRPr lang="el-GR" b="1" dirty="0" smtClean="0"/>
          </a:p>
          <a:p>
            <a:r>
              <a:rPr lang="el-GR" b="1" dirty="0" smtClean="0"/>
              <a:t>Για τις παρούσες  νοσηλευτικές διαγνώσεις, τα αποδεικτικά χαρακτηριστικά είναι τα </a:t>
            </a:r>
            <a:r>
              <a:rPr lang="el-GR" b="1" dirty="0" smtClean="0">
                <a:solidFill>
                  <a:srgbClr val="FF0000"/>
                </a:solidFill>
              </a:rPr>
              <a:t>σημεία</a:t>
            </a:r>
            <a:r>
              <a:rPr lang="el-GR" b="1" dirty="0" smtClean="0"/>
              <a:t> και τα </a:t>
            </a:r>
            <a:r>
              <a:rPr lang="el-GR" b="1" dirty="0" smtClean="0">
                <a:solidFill>
                  <a:srgbClr val="FF0000"/>
                </a:solidFill>
              </a:rPr>
              <a:t>συμπτώματα</a:t>
            </a:r>
            <a:r>
              <a:rPr lang="el-GR" b="1" dirty="0" smtClean="0"/>
              <a:t> του ασθενή. </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Τα αποδεικτικά χαρακτηριστικά:</a:t>
            </a:r>
            <a:br>
              <a:rPr lang="el-GR" sz="3600" b="1" dirty="0" smtClean="0"/>
            </a:br>
            <a:endParaRPr lang="el-GR" sz="36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Για νοσηλευτικές διαγνώσεις κινδύνου, δεν υπάρχουν υποκειμενικές και αντικειμενικές ενδείξεις, όμως υπάρχουν οι παράγοντες κινδύνου εμφάνισης του προβλήματος</a:t>
            </a:r>
          </a:p>
          <a:p>
            <a:endParaRPr lang="el-GR" b="1" dirty="0" smtClean="0"/>
          </a:p>
          <a:p>
            <a:r>
              <a:rPr lang="el-GR" b="1" dirty="0" smtClean="0"/>
              <a:t>Αυτοί οι παράγοντες κινδύνου αποτελούν την αιτιολογία μιας νοσηλευτικής διάγνωσης κινδύνου.</a:t>
            </a:r>
          </a:p>
          <a:p>
            <a:endParaRPr lang="el-GR" dirty="0"/>
          </a:p>
        </p:txBody>
      </p:sp>
      <p:sp>
        <p:nvSpPr>
          <p:cNvPr id="3" name="2 - Τίτλος"/>
          <p:cNvSpPr>
            <a:spLocks noGrp="1"/>
          </p:cNvSpPr>
          <p:nvPr>
            <p:ph type="title"/>
          </p:nvPr>
        </p:nvSpPr>
        <p:spPr/>
        <p:txBody>
          <a:bodyPr>
            <a:noAutofit/>
          </a:bodyPr>
          <a:lstStyle/>
          <a:p>
            <a:pPr algn="ctr"/>
            <a:r>
              <a:rPr lang="el-GR" sz="3600" dirty="0" smtClean="0"/>
              <a:t>Τα αποδεικτικά χαρακτηριστικά:</a:t>
            </a:r>
            <a:br>
              <a:rPr lang="el-GR" sz="3600" dirty="0" smtClean="0"/>
            </a:br>
            <a:endParaRPr lang="el-GR"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b="1" dirty="0" smtClean="0"/>
              <a:t>Οι περισσότερες νοσηλευτικές διαγνώσεις καταγράφονται ως </a:t>
            </a:r>
            <a:r>
              <a:rPr lang="el-GR" b="1" dirty="0" smtClean="0">
                <a:solidFill>
                  <a:srgbClr val="FF0000"/>
                </a:solidFill>
              </a:rPr>
              <a:t>διμερείς</a:t>
            </a:r>
            <a:r>
              <a:rPr lang="el-GR" b="1" dirty="0" smtClean="0"/>
              <a:t>, </a:t>
            </a:r>
            <a:r>
              <a:rPr lang="el-GR" b="1" dirty="0" smtClean="0">
                <a:solidFill>
                  <a:srgbClr val="FF0000"/>
                </a:solidFill>
              </a:rPr>
              <a:t>τριμερείς</a:t>
            </a:r>
            <a:r>
              <a:rPr lang="el-GR" b="1" dirty="0" smtClean="0"/>
              <a:t> ή και </a:t>
            </a:r>
            <a:r>
              <a:rPr lang="el-GR" b="1" dirty="0" smtClean="0">
                <a:solidFill>
                  <a:srgbClr val="FF0000"/>
                </a:solidFill>
              </a:rPr>
              <a:t>μονομερείς</a:t>
            </a:r>
            <a:r>
              <a:rPr lang="el-GR" b="1" dirty="0" smtClean="0"/>
              <a:t> αναφορές. </a:t>
            </a:r>
          </a:p>
          <a:p>
            <a:endParaRPr lang="el-GR" b="1" dirty="0"/>
          </a:p>
        </p:txBody>
      </p:sp>
      <p:sp>
        <p:nvSpPr>
          <p:cNvPr id="2" name="1 - Τίτλος"/>
          <p:cNvSpPr>
            <a:spLocks noGrp="1"/>
          </p:cNvSpPr>
          <p:nvPr>
            <p:ph type="title"/>
          </p:nvPr>
        </p:nvSpPr>
        <p:spPr/>
        <p:txBody>
          <a:bodyPr>
            <a:normAutofit fontScale="90000"/>
          </a:bodyPr>
          <a:lstStyle/>
          <a:p>
            <a:r>
              <a:rPr lang="el-GR" sz="3600" b="1" dirty="0" smtClean="0"/>
              <a:t>Διατύπωση Διαγνωστικών Αναφορών</a:t>
            </a:r>
            <a:br>
              <a:rPr lang="el-GR" sz="3600" b="1" dirty="0" smtClean="0"/>
            </a:br>
            <a:endParaRPr lang="el-GR" sz="36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endParaRPr lang="el-GR" b="1" dirty="0" smtClean="0"/>
          </a:p>
          <a:p>
            <a:r>
              <a:rPr lang="el-GR" b="1" dirty="0" smtClean="0">
                <a:solidFill>
                  <a:srgbClr val="FF0000"/>
                </a:solidFill>
              </a:rPr>
              <a:t>Πρόβλημα</a:t>
            </a:r>
            <a:r>
              <a:rPr lang="el-GR" b="1" dirty="0" smtClean="0"/>
              <a:t>: αναφορά της αντίδρασης του ασθενή (διαγνωστική ετικέτα).</a:t>
            </a:r>
          </a:p>
          <a:p>
            <a:endParaRPr lang="el-GR" b="1" dirty="0" smtClean="0"/>
          </a:p>
          <a:p>
            <a:r>
              <a:rPr lang="el-GR" b="1" dirty="0" smtClean="0"/>
              <a:t>Διατύπωση Διαγνωστικών Αναφορών (αιτιολογία)</a:t>
            </a:r>
          </a:p>
          <a:p>
            <a:endParaRPr lang="el-GR" b="1" dirty="0" smtClean="0"/>
          </a:p>
          <a:p>
            <a:endParaRPr lang="el-GR" dirty="0"/>
          </a:p>
        </p:txBody>
      </p:sp>
      <p:sp>
        <p:nvSpPr>
          <p:cNvPr id="2" name="1 - Τίτλος"/>
          <p:cNvSpPr>
            <a:spLocks noGrp="1"/>
          </p:cNvSpPr>
          <p:nvPr>
            <p:ph type="title"/>
          </p:nvPr>
        </p:nvSpPr>
        <p:spPr/>
        <p:txBody>
          <a:bodyPr>
            <a:noAutofit/>
          </a:bodyPr>
          <a:lstStyle/>
          <a:p>
            <a:pPr algn="ctr"/>
            <a:r>
              <a:rPr lang="el-GR" sz="3200" b="1" dirty="0" smtClean="0"/>
              <a:t>Μία διμερής νοσηλευτική διάγνωση περιλαμβάνει τα  ακόλουθα: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pPr>
              <a:buNone/>
            </a:pPr>
            <a:r>
              <a:rPr lang="el-GR" sz="2800" b="1" dirty="0" smtClean="0"/>
              <a:t>Μία διμερής νοσηλευτική διάγνωση περιλαμβάνει τα  ακόλουθα</a:t>
            </a:r>
            <a:r>
              <a:rPr lang="el-GR" sz="2800" dirty="0" smtClean="0"/>
              <a:t>:</a:t>
            </a:r>
          </a:p>
          <a:p>
            <a:r>
              <a:rPr lang="en-US" sz="2800" dirty="0" smtClean="0"/>
              <a:t> </a:t>
            </a:r>
            <a:r>
              <a:rPr lang="el-GR" sz="2800" b="1" dirty="0" smtClean="0">
                <a:solidFill>
                  <a:srgbClr val="FF0000"/>
                </a:solidFill>
              </a:rPr>
              <a:t>Πρόβλημα</a:t>
            </a:r>
            <a:r>
              <a:rPr lang="el-GR" sz="2800" dirty="0" smtClean="0"/>
              <a:t>: αναφορά της αντίδρασης του ασθενή (διαγνωστική ετικέτα).</a:t>
            </a:r>
          </a:p>
          <a:p>
            <a:endParaRPr lang="el-GR" sz="2800" dirty="0" smtClean="0"/>
          </a:p>
          <a:p>
            <a:r>
              <a:rPr lang="en-US" sz="2800" dirty="0" smtClean="0"/>
              <a:t> </a:t>
            </a:r>
            <a:r>
              <a:rPr lang="el-GR" sz="2800" b="1" dirty="0" smtClean="0">
                <a:solidFill>
                  <a:srgbClr val="FF0000"/>
                </a:solidFill>
              </a:rPr>
              <a:t>Αιτιολογία</a:t>
            </a:r>
            <a:r>
              <a:rPr lang="el-GR" sz="2800" dirty="0" smtClean="0"/>
              <a:t>: παράγοντες που συντελούν ή πιθανές αιτίες αντιδράσεων.</a:t>
            </a:r>
          </a:p>
          <a:p>
            <a:endParaRPr lang="el-GR" sz="2800" dirty="0" smtClean="0"/>
          </a:p>
          <a:p>
            <a:pPr lvl="1"/>
            <a:r>
              <a:rPr lang="el-GR" sz="2800" dirty="0" smtClean="0"/>
              <a:t>Τα δύο μέρη ενώνονται με τις λέξεις “</a:t>
            </a:r>
            <a:r>
              <a:rPr lang="el-GR" sz="2800" b="1" dirty="0" smtClean="0">
                <a:solidFill>
                  <a:srgbClr val="FF0000"/>
                </a:solidFill>
              </a:rPr>
              <a:t>σχετικά με</a:t>
            </a:r>
            <a:r>
              <a:rPr lang="el-GR" sz="2800" dirty="0" smtClean="0"/>
              <a:t>” ή με τις λέξεις “</a:t>
            </a:r>
            <a:r>
              <a:rPr lang="el-GR" sz="2800" b="1" dirty="0" smtClean="0">
                <a:solidFill>
                  <a:srgbClr val="FF0000"/>
                </a:solidFill>
              </a:rPr>
              <a:t>που οφείλεται σε</a:t>
            </a:r>
            <a:r>
              <a:rPr lang="el-GR" sz="2800" dirty="0" smtClean="0"/>
              <a:t>”. </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Βασικές διμερείς διαγνωστικές αναφορές</a:t>
            </a:r>
            <a:endParaRPr lang="el-GR" sz="36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b="1" dirty="0" smtClean="0"/>
              <a:t>Η βασική τριμερής νοσηλευτική διάγνωση περιλαμβάνει τα εξής:</a:t>
            </a:r>
          </a:p>
          <a:p>
            <a:r>
              <a:rPr lang="el-GR" b="1" dirty="0" smtClean="0">
                <a:solidFill>
                  <a:srgbClr val="FF0000"/>
                </a:solidFill>
              </a:rPr>
              <a:t>Πρόβλημα</a:t>
            </a:r>
            <a:r>
              <a:rPr lang="el-GR" b="1" dirty="0" smtClean="0"/>
              <a:t>: Αναφορά της αντίδρασης του ασθενή.</a:t>
            </a:r>
          </a:p>
          <a:p>
            <a:r>
              <a:rPr lang="el-GR" b="1" dirty="0" smtClean="0">
                <a:solidFill>
                  <a:srgbClr val="FF0000"/>
                </a:solidFill>
              </a:rPr>
              <a:t>Αιτιολογία</a:t>
            </a:r>
            <a:r>
              <a:rPr lang="el-GR" b="1" dirty="0" smtClean="0"/>
              <a:t>: Παράγοντες που συντελούν ή πιθανές αιτίες αντιδράσεων.</a:t>
            </a:r>
          </a:p>
          <a:p>
            <a:r>
              <a:rPr lang="el-GR" b="1" dirty="0" smtClean="0">
                <a:solidFill>
                  <a:srgbClr val="FF0000"/>
                </a:solidFill>
              </a:rPr>
              <a:t>Αποδεικτικά στοιχεία</a:t>
            </a:r>
            <a:r>
              <a:rPr lang="el-GR" b="1" dirty="0" smtClean="0"/>
              <a:t>: Ενδείξεις και συμπτώματα, προσδιοριστικά χαρακτηριστικά που έχουν εκδηλωθεί από τον ασθενή.</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Βασικές τριμερείς διαγνωστικές αναφορές</a:t>
            </a:r>
            <a:endParaRPr lang="el-GR"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600" b="1" dirty="0" smtClean="0"/>
              <a:t>Μπορεί να δημιουργηθούν πολύ μεγάλες νοσηλευτικές διαγνώσεις και ίσως το πρόβλημα και η αιτιολογία τους να μην εντοπίζονται με σαφήνεια. </a:t>
            </a:r>
          </a:p>
          <a:p>
            <a:endParaRPr lang="el-GR" dirty="0" smtClean="0"/>
          </a:p>
        </p:txBody>
      </p:sp>
      <p:sp>
        <p:nvSpPr>
          <p:cNvPr id="2" name="1 - Τίτλος"/>
          <p:cNvSpPr>
            <a:spLocks noGrp="1"/>
          </p:cNvSpPr>
          <p:nvPr>
            <p:ph type="title"/>
          </p:nvPr>
        </p:nvSpPr>
        <p:spPr/>
        <p:txBody>
          <a:bodyPr>
            <a:noAutofit/>
          </a:bodyPr>
          <a:lstStyle/>
          <a:p>
            <a:pPr algn="ctr"/>
            <a:r>
              <a:rPr lang="el-GR" sz="3600" b="1" dirty="0" smtClean="0"/>
              <a:t>Μειονεκτήματα τριμερών νοσηλευτικών διαγνώσεων</a:t>
            </a:r>
            <a:endParaRPr lang="el-GR" sz="36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b="1" dirty="0" smtClean="0">
                <a:solidFill>
                  <a:schemeClr val="tx1">
                    <a:lumMod val="95000"/>
                    <a:lumOff val="5000"/>
                  </a:schemeClr>
                </a:solidFill>
              </a:rPr>
              <a:t>Συνήθως οι </a:t>
            </a:r>
            <a:r>
              <a:rPr lang="el-GR" b="1" dirty="0" smtClean="0">
                <a:solidFill>
                  <a:srgbClr val="FF0000"/>
                </a:solidFill>
              </a:rPr>
              <a:t>νοσηλευτικές διαγνώσεις ευεξίας συνδρόμων</a:t>
            </a:r>
            <a:r>
              <a:rPr lang="el-GR" b="1" dirty="0" smtClean="0">
                <a:solidFill>
                  <a:schemeClr val="tx1">
                    <a:lumMod val="95000"/>
                    <a:lumOff val="5000"/>
                  </a:schemeClr>
                </a:solidFill>
              </a:rPr>
              <a:t>, αποτελούνται από μία μόνο διαγνωστική ετικέτα. </a:t>
            </a:r>
          </a:p>
          <a:p>
            <a:r>
              <a:rPr lang="el-GR" b="1" dirty="0" smtClean="0">
                <a:solidFill>
                  <a:schemeClr val="tx1">
                    <a:lumMod val="95000"/>
                    <a:lumOff val="5000"/>
                  </a:schemeClr>
                </a:solidFill>
              </a:rPr>
              <a:t>Η </a:t>
            </a:r>
            <a:r>
              <a:rPr lang="en-US" b="1" dirty="0" smtClean="0">
                <a:solidFill>
                  <a:schemeClr val="tx1">
                    <a:lumMod val="95000"/>
                    <a:lumOff val="5000"/>
                  </a:schemeClr>
                </a:solidFill>
              </a:rPr>
              <a:t>NANDA</a:t>
            </a:r>
            <a:r>
              <a:rPr lang="el-GR" b="1" dirty="0" smtClean="0">
                <a:solidFill>
                  <a:schemeClr val="tx1">
                    <a:lumMod val="95000"/>
                    <a:lumOff val="5000"/>
                  </a:schemeClr>
                </a:solidFill>
              </a:rPr>
              <a:t> έχει κάνει σαφές πως οι διαγνώσεις ευεξίας αναπτύσσονται ως μονομερείς αναφορές, ξεκινώντας με τις λέξεις “Ετοιμότητα για αυξημένη…” και ακολουθούμενες από το επιθυμητό ανώτερο επίπεδο ευεξίας. </a:t>
            </a:r>
          </a:p>
          <a:p>
            <a:pPr lvl="1"/>
            <a:r>
              <a:rPr lang="el-GR" b="1" dirty="0" smtClean="0">
                <a:solidFill>
                  <a:schemeClr val="tx1">
                    <a:lumMod val="95000"/>
                    <a:lumOff val="5000"/>
                  </a:schemeClr>
                </a:solidFill>
              </a:rPr>
              <a:t>Για παράδειγμα “Ετοιμότητα για Αυξημένη </a:t>
            </a:r>
            <a:r>
              <a:rPr lang="el-GR" b="1" dirty="0" err="1" smtClean="0">
                <a:solidFill>
                  <a:schemeClr val="tx1">
                    <a:lumMod val="95000"/>
                    <a:lumOff val="5000"/>
                  </a:schemeClr>
                </a:solidFill>
              </a:rPr>
              <a:t>Γονεϊκή</a:t>
            </a:r>
            <a:r>
              <a:rPr lang="el-GR" b="1" dirty="0" smtClean="0">
                <a:solidFill>
                  <a:schemeClr val="tx1">
                    <a:lumMod val="95000"/>
                    <a:lumOff val="5000"/>
                  </a:schemeClr>
                </a:solidFill>
              </a:rPr>
              <a:t> Φροντίδα”. </a:t>
            </a:r>
          </a:p>
        </p:txBody>
      </p:sp>
      <p:sp>
        <p:nvSpPr>
          <p:cNvPr id="2" name="1 - Τίτλος"/>
          <p:cNvSpPr>
            <a:spLocks noGrp="1"/>
          </p:cNvSpPr>
          <p:nvPr>
            <p:ph type="title"/>
          </p:nvPr>
        </p:nvSpPr>
        <p:spPr/>
        <p:txBody>
          <a:bodyPr>
            <a:normAutofit fontScale="90000"/>
          </a:bodyPr>
          <a:lstStyle/>
          <a:p>
            <a:pPr algn="ctr"/>
            <a:r>
              <a:rPr lang="el-GR" sz="3600" b="1" dirty="0" smtClean="0"/>
              <a:t>Μονομερείς διαγνωστικές αναφορές</a:t>
            </a:r>
            <a:br>
              <a:rPr lang="el-GR" sz="3600" b="1" dirty="0" smtClean="0"/>
            </a:br>
            <a:endParaRPr lang="el-GR" sz="36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Η  νοσηλευτική διάγνωση είναι μια δήλωση νοσηλευτικής κρίσης και άποψης που βασίζεται στη νοσηλευτική γνώση και επιστήμη, και αφορά καταστάσεις και προβλήματα υγείας που </a:t>
            </a:r>
            <a:r>
              <a:rPr lang="el-GR" b="1" dirty="0" smtClean="0">
                <a:solidFill>
                  <a:srgbClr val="FF0000"/>
                </a:solidFill>
              </a:rPr>
              <a:t>οι νοσηλευτές έχουν το δικαίωμα να παρέμβουν</a:t>
            </a:r>
            <a:r>
              <a:rPr lang="el-GR" b="1" dirty="0" smtClean="0"/>
              <a:t>. </a:t>
            </a:r>
          </a:p>
          <a:p>
            <a:r>
              <a:rPr lang="el-GR" b="1" dirty="0" smtClean="0"/>
              <a:t>Η ιατρική διάγνωση πραγματοποιείται από το γιατρό και αναφέρεται σε μια κατάσταση που </a:t>
            </a:r>
            <a:r>
              <a:rPr lang="el-GR" b="1" dirty="0" smtClean="0">
                <a:solidFill>
                  <a:srgbClr val="FF0000"/>
                </a:solidFill>
              </a:rPr>
              <a:t>μόνο ένας ιατρός μπορεί να θεραπεύσει. </a:t>
            </a:r>
          </a:p>
          <a:p>
            <a:endParaRPr lang="el-GR" dirty="0"/>
          </a:p>
        </p:txBody>
      </p:sp>
      <p:sp>
        <p:nvSpPr>
          <p:cNvPr id="2" name="1 - Τίτλος"/>
          <p:cNvSpPr>
            <a:spLocks noGrp="1"/>
          </p:cNvSpPr>
          <p:nvPr>
            <p:ph type="title"/>
          </p:nvPr>
        </p:nvSpPr>
        <p:spPr/>
        <p:txBody>
          <a:bodyPr>
            <a:normAutofit fontScale="90000"/>
          </a:bodyPr>
          <a:lstStyle/>
          <a:p>
            <a:pPr algn="ctr"/>
            <a:r>
              <a:rPr lang="el-GR" sz="3200" b="1" dirty="0" smtClean="0"/>
              <a:t>Διαφοροποίηση των Νοσηλευτικών Διαγνώσεων από τις Ιατρικές Διαγνώσεις</a:t>
            </a:r>
            <a:endParaRPr lang="el-GR" sz="32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b="1" dirty="0" smtClean="0"/>
              <a:t>Οι ιατρικές διαγνώσεις αναφέρονται σε συγκεκριμένες </a:t>
            </a:r>
            <a:r>
              <a:rPr lang="el-GR" b="1" dirty="0" err="1" smtClean="0"/>
              <a:t>παθολογοανατομικές</a:t>
            </a:r>
            <a:r>
              <a:rPr lang="el-GR" b="1" dirty="0" smtClean="0"/>
              <a:t> και </a:t>
            </a:r>
            <a:r>
              <a:rPr lang="el-GR" b="1" dirty="0" err="1" smtClean="0"/>
              <a:t>παθοφυσιολογικές</a:t>
            </a:r>
            <a:r>
              <a:rPr lang="el-GR" b="1" dirty="0" smtClean="0"/>
              <a:t> αντιδράσεις, οι οποίες είναι κοινές για όλους τους ασθενείς. </a:t>
            </a:r>
          </a:p>
          <a:p>
            <a:r>
              <a:rPr lang="el-GR" b="1" dirty="0" smtClean="0"/>
              <a:t>Οι νοσηλευτικές διαγνώσεις περιγράφουν τις φυσιολογικές, ψυχικές, </a:t>
            </a:r>
            <a:r>
              <a:rPr lang="el-GR" b="1" dirty="0" err="1" smtClean="0"/>
              <a:t>κοινωνικοπολιτισμικές</a:t>
            </a:r>
            <a:r>
              <a:rPr lang="el-GR" b="1" dirty="0" smtClean="0"/>
              <a:t> και πνευματικές αντιδράσεις του ασθενή σε μια ασθένεια καθώς και τα πρόβλημα υγείας που απορρέει από αυτήν. Οι αντιδράσεις ποικίλουν ανάμεσα στα άτομα.</a:t>
            </a:r>
          </a:p>
          <a:p>
            <a:endParaRPr lang="el-GR" dirty="0"/>
          </a:p>
        </p:txBody>
      </p:sp>
      <p:sp>
        <p:nvSpPr>
          <p:cNvPr id="2" name="1 - Τίτλος"/>
          <p:cNvSpPr>
            <a:spLocks noGrp="1"/>
          </p:cNvSpPr>
          <p:nvPr>
            <p:ph type="title"/>
          </p:nvPr>
        </p:nvSpPr>
        <p:spPr/>
        <p:txBody>
          <a:bodyPr>
            <a:noAutofit/>
          </a:bodyPr>
          <a:lstStyle/>
          <a:p>
            <a:pPr algn="ctr"/>
            <a:r>
              <a:rPr lang="el-GR" sz="2800" b="1" dirty="0" smtClean="0"/>
              <a:t>Διαφοροποίηση των Νοσηλευτικών Διαγνώσεων από τις Ιατρικές Διαγνώσεις</a:t>
            </a:r>
            <a:r>
              <a:rPr lang="en-US" sz="2800" b="1" dirty="0" smtClean="0"/>
              <a:t>_2</a:t>
            </a:r>
            <a:endParaRPr lang="el-G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Για την αποτελεσματική χρήση των νοσηλευτικών διαγνώσεων στη δημιουργία και συμπλήρωση ενός πλάνου νοσηλευτικής φροντίδας, ο νοσηλευτής πρέπει να γνωρίζει τους βασικούς όρους και τις έννοιες που χρησιμοποιούνται για τον σκοπό αυτό. </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Νοσηλευτικές  Διαγνώσεις</a:t>
            </a:r>
            <a:br>
              <a:rPr lang="el-GR" sz="3600" b="1" dirty="0" smtClean="0"/>
            </a:br>
            <a:endParaRPr lang="el-GR" sz="36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sz="3200" b="1" dirty="0" smtClean="0"/>
              <a:t>Η ιατρική διάγνωση του ασθενή παραμένει η ίδια, όσο η εξέλιξη της ασθένειας υφίσταται, ενώ </a:t>
            </a:r>
          </a:p>
          <a:p>
            <a:endParaRPr lang="el-GR" sz="3200" b="1" dirty="0" smtClean="0"/>
          </a:p>
          <a:p>
            <a:r>
              <a:rPr lang="el-GR" sz="3200" b="1" dirty="0" smtClean="0"/>
              <a:t>Οι νοσηλευτικές διαγνώσεις μεταβάλλονται καθώς οι αντιδράσεις  του  ασθενή  αλλάζουν.  </a:t>
            </a:r>
          </a:p>
          <a:p>
            <a:endParaRPr lang="el-GR" dirty="0"/>
          </a:p>
        </p:txBody>
      </p:sp>
      <p:sp>
        <p:nvSpPr>
          <p:cNvPr id="2" name="1 - Τίτλος"/>
          <p:cNvSpPr>
            <a:spLocks noGrp="1"/>
          </p:cNvSpPr>
          <p:nvPr>
            <p:ph type="title"/>
          </p:nvPr>
        </p:nvSpPr>
        <p:spPr>
          <a:xfrm>
            <a:off x="467544" y="260648"/>
            <a:ext cx="8229600" cy="1143000"/>
          </a:xfrm>
        </p:spPr>
        <p:txBody>
          <a:bodyPr>
            <a:noAutofit/>
          </a:bodyPr>
          <a:lstStyle/>
          <a:p>
            <a:pPr algn="ctr"/>
            <a:r>
              <a:rPr lang="el-GR" sz="2800" b="1" dirty="0" smtClean="0"/>
              <a:t>Διαφοροποίηση των Νοσηλευτικών Διαγνώσεων από τις Ιατρικές Διαγνώσεις</a:t>
            </a:r>
            <a:r>
              <a:rPr lang="en-US" sz="2800" b="1" dirty="0" smtClean="0"/>
              <a:t>_3</a:t>
            </a:r>
            <a:endParaRPr lang="el-G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481328"/>
            <a:ext cx="8640960" cy="5116024"/>
          </a:xfrm>
        </p:spPr>
        <p:txBody>
          <a:bodyPr>
            <a:normAutofit lnSpcReduction="10000"/>
          </a:bodyPr>
          <a:lstStyle/>
          <a:p>
            <a:r>
              <a:rPr lang="el-GR" b="1" dirty="0" smtClean="0"/>
              <a:t>Η διαγνωστική διαδικασία χρησιμοποιεί τις δεξιότητες </a:t>
            </a:r>
            <a:r>
              <a:rPr lang="el-GR" b="1" dirty="0" smtClean="0">
                <a:solidFill>
                  <a:srgbClr val="FF0000"/>
                </a:solidFill>
              </a:rPr>
              <a:t>κριτικής σκέψης</a:t>
            </a:r>
            <a:r>
              <a:rPr lang="el-GR" b="1" dirty="0" smtClean="0"/>
              <a:t>, την </a:t>
            </a:r>
            <a:r>
              <a:rPr lang="el-GR" b="1" dirty="0" smtClean="0">
                <a:solidFill>
                  <a:srgbClr val="FF0000"/>
                </a:solidFill>
              </a:rPr>
              <a:t>ανάλυση</a:t>
            </a:r>
            <a:r>
              <a:rPr lang="el-GR" b="1" dirty="0" smtClean="0"/>
              <a:t> και τη </a:t>
            </a:r>
            <a:r>
              <a:rPr lang="el-GR" b="1" dirty="0" smtClean="0">
                <a:solidFill>
                  <a:srgbClr val="FF0000"/>
                </a:solidFill>
              </a:rPr>
              <a:t>σύνθεση</a:t>
            </a:r>
            <a:r>
              <a:rPr lang="el-GR" b="1" dirty="0" smtClean="0"/>
              <a:t>. Η κριτική σκέψη είναι μια διαγνωστική διαδικασία κατά την οποία ένα άτομο ανασκοπεί δεδομένα και επεξεργάζεται στοιχεία, πριν να διατυπώσει μια γνώμη. Ανάλυση είναι ο διαχωρισμός σε συστατικά, δηλαδή    η κατανομή του συνόλου σε τμήματα. Σύνθεση είναι το αντίθετο, δηλαδή η ενοποίηση των επιμέρους τμημάτων  σε σύνολο.</a:t>
            </a:r>
          </a:p>
          <a:p>
            <a:r>
              <a:rPr lang="el-GR" b="1" dirty="0" smtClean="0"/>
              <a:t>Η διαγνωστική διαδικασία χρησιμοποιείται συνεχώς από τους έμπειρους νοσηλευτές</a:t>
            </a:r>
            <a:r>
              <a:rPr lang="el-GR" dirty="0" smtClean="0"/>
              <a:t>. </a:t>
            </a:r>
            <a:endParaRPr lang="el-GR" dirty="0"/>
          </a:p>
        </p:txBody>
      </p:sp>
      <p:sp>
        <p:nvSpPr>
          <p:cNvPr id="2" name="1 - Τίτλος"/>
          <p:cNvSpPr>
            <a:spLocks noGrp="1"/>
          </p:cNvSpPr>
          <p:nvPr>
            <p:ph type="title"/>
          </p:nvPr>
        </p:nvSpPr>
        <p:spPr>
          <a:xfrm>
            <a:off x="539552" y="332656"/>
            <a:ext cx="8208912" cy="864096"/>
          </a:xfrm>
          <a:solidFill>
            <a:schemeClr val="bg1"/>
          </a:solidFill>
          <a:ln>
            <a:noFill/>
          </a:ln>
        </p:spPr>
        <p:style>
          <a:lnRef idx="3">
            <a:schemeClr val="lt1"/>
          </a:lnRef>
          <a:fillRef idx="1">
            <a:schemeClr val="accent6"/>
          </a:fillRef>
          <a:effectRef idx="1">
            <a:schemeClr val="accent6"/>
          </a:effectRef>
          <a:fontRef idx="minor">
            <a:schemeClr val="lt1"/>
          </a:fontRef>
        </p:style>
        <p:txBody>
          <a:bodyPr>
            <a:normAutofit fontScale="90000"/>
          </a:bodyPr>
          <a:lstStyle/>
          <a:p>
            <a:pPr algn="ctr"/>
            <a:r>
              <a:rPr lang="el-GR" sz="3600" b="1" dirty="0" smtClean="0">
                <a:solidFill>
                  <a:schemeClr val="tx1"/>
                </a:solidFill>
              </a:rPr>
              <a:t>Η Διαγνωστική Διαδικασία</a:t>
            </a:r>
            <a:br>
              <a:rPr lang="el-GR" sz="3600" b="1" dirty="0" smtClean="0">
                <a:solidFill>
                  <a:schemeClr val="tx1"/>
                </a:solidFill>
              </a:rPr>
            </a:br>
            <a:endParaRPr lang="el-GR" sz="3600" b="1"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endParaRPr lang="el-GR" dirty="0" smtClean="0"/>
          </a:p>
          <a:p>
            <a:r>
              <a:rPr lang="el-GR" sz="3200" b="1" dirty="0" smtClean="0"/>
              <a:t>Ανάλυση δεδομένων.</a:t>
            </a:r>
          </a:p>
          <a:p>
            <a:endParaRPr lang="el-GR" sz="3200" b="1" dirty="0" smtClean="0"/>
          </a:p>
          <a:p>
            <a:r>
              <a:rPr lang="el-GR" sz="3200" b="1" dirty="0" smtClean="0"/>
              <a:t>Ταυτοποίηση προβλημάτων υγείας, κινδύνων και δυνατοτήτων.</a:t>
            </a:r>
          </a:p>
          <a:p>
            <a:endParaRPr lang="el-GR" sz="3200" b="1" dirty="0" smtClean="0"/>
          </a:p>
          <a:p>
            <a:r>
              <a:rPr lang="el-GR" sz="3200" b="1" dirty="0" smtClean="0"/>
              <a:t>Διατύπωση διαγνωστικών αναφορών</a:t>
            </a:r>
            <a:r>
              <a:rPr lang="el-GR" dirty="0" smtClean="0"/>
              <a:t>.</a:t>
            </a:r>
            <a:endParaRPr lang="el-GR" dirty="0"/>
          </a:p>
        </p:txBody>
      </p:sp>
      <p:sp>
        <p:nvSpPr>
          <p:cNvPr id="2" name="1 - Τίτλος"/>
          <p:cNvSpPr>
            <a:spLocks noGrp="1"/>
          </p:cNvSpPr>
          <p:nvPr>
            <p:ph type="title"/>
          </p:nvPr>
        </p:nvSpPr>
        <p:spPr/>
        <p:txBody>
          <a:bodyPr>
            <a:noAutofit/>
          </a:bodyPr>
          <a:lstStyle/>
          <a:p>
            <a:pPr algn="ctr"/>
            <a:r>
              <a:rPr lang="el-GR" sz="3600" b="1" dirty="0" smtClean="0"/>
              <a:t>Η διαγνωστική διαδικασία  περιλαμβάνει  τρία στάδια:</a:t>
            </a:r>
            <a:endParaRPr lang="el-GR" sz="36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481328"/>
            <a:ext cx="8712968" cy="4755984"/>
          </a:xfrm>
        </p:spPr>
        <p:txBody>
          <a:bodyPr>
            <a:normAutofit lnSpcReduction="10000"/>
          </a:bodyPr>
          <a:lstStyle/>
          <a:p>
            <a:pPr>
              <a:buNone/>
            </a:pPr>
            <a:r>
              <a:rPr lang="el-GR" sz="2800" b="1" dirty="0" smtClean="0"/>
              <a:t>Στη διαγνωστική διαδικασία η ανάλυση των δεδομένων περιλαμβάνει τα παρακάτω βήματα:</a:t>
            </a:r>
          </a:p>
          <a:p>
            <a:r>
              <a:rPr lang="el-GR" sz="2800" b="1" dirty="0" smtClean="0"/>
              <a:t>Συγκρίνω τα δεδομένα με τα πρότυπα (</a:t>
            </a:r>
            <a:r>
              <a:rPr lang="en-US" sz="2800" b="1" dirty="0" smtClean="0"/>
              <a:t>standards</a:t>
            </a:r>
            <a:r>
              <a:rPr lang="el-GR" sz="2800" b="1" dirty="0" smtClean="0"/>
              <a:t>), δηλαδή </a:t>
            </a:r>
            <a:r>
              <a:rPr lang="el-GR" sz="2800" b="1" dirty="0" err="1" smtClean="0"/>
              <a:t>ταυτοποιώ</a:t>
            </a:r>
            <a:r>
              <a:rPr lang="el-GR" sz="2800" b="1" dirty="0" smtClean="0"/>
              <a:t> σημαντικές ενδείξεις.</a:t>
            </a:r>
          </a:p>
          <a:p>
            <a:endParaRPr lang="el-GR" sz="2800" b="1" dirty="0" smtClean="0"/>
          </a:p>
          <a:p>
            <a:r>
              <a:rPr lang="el-GR" sz="2800" b="1" dirty="0" smtClean="0"/>
              <a:t>Ομαδοποιώ τις ενδείξεις και παράγω δοκιμαστικές υποθέσεις.</a:t>
            </a:r>
          </a:p>
          <a:p>
            <a:endParaRPr lang="el-GR" sz="2800" b="1" dirty="0" smtClean="0"/>
          </a:p>
          <a:p>
            <a:r>
              <a:rPr lang="el-GR" sz="2800" b="1" dirty="0" smtClean="0"/>
              <a:t>Αναγνωρίζω κενά και ασυνέπειες.</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Ανάλυση δεδομένων</a:t>
            </a:r>
            <a:br>
              <a:rPr lang="el-GR" sz="3600" b="1" dirty="0" smtClean="0"/>
            </a:br>
            <a:endParaRPr lang="el-GR" sz="36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Δείχνει αρνητική ή θετική αλλαγή στην κατάσταση υγείας του ασθενή.</a:t>
            </a:r>
          </a:p>
          <a:p>
            <a:endParaRPr lang="el-GR" b="1" dirty="0" smtClean="0"/>
          </a:p>
          <a:p>
            <a:r>
              <a:rPr lang="el-GR" b="1" dirty="0" smtClean="0"/>
              <a:t>Διαφοροποιείται από τον πληθυσμό στον οποίο ανήκει ο ασθενής. </a:t>
            </a:r>
          </a:p>
          <a:p>
            <a:endParaRPr lang="el-GR" b="1" dirty="0" smtClean="0"/>
          </a:p>
          <a:p>
            <a:r>
              <a:rPr lang="el-GR" b="1" dirty="0" smtClean="0"/>
              <a:t>Δείχνει μια αναπτυξιακή καθυστέρηση. </a:t>
            </a:r>
            <a:endParaRPr lang="el-GR" b="1" dirty="0"/>
          </a:p>
        </p:txBody>
      </p:sp>
      <p:sp>
        <p:nvSpPr>
          <p:cNvPr id="2" name="1 - Τίτλος"/>
          <p:cNvSpPr>
            <a:spLocks noGrp="1"/>
          </p:cNvSpPr>
          <p:nvPr>
            <p:ph type="title"/>
          </p:nvPr>
        </p:nvSpPr>
        <p:spPr/>
        <p:txBody>
          <a:bodyPr>
            <a:noAutofit/>
          </a:bodyPr>
          <a:lstStyle/>
          <a:p>
            <a:r>
              <a:rPr lang="el-GR" sz="2400" b="1" dirty="0" smtClean="0"/>
              <a:t>Μια ένδειξη θεωρείται σημαντική αν συμφωνεί  με κάτι από τα ακόλουθα (</a:t>
            </a:r>
            <a:r>
              <a:rPr lang="en-US" sz="2400" b="1" dirty="0" smtClean="0"/>
              <a:t>Gordon</a:t>
            </a:r>
            <a:r>
              <a:rPr lang="el-GR" sz="2400" b="1" dirty="0" smtClean="0"/>
              <a:t>   2002):</a:t>
            </a:r>
            <a:endParaRPr lang="el-GR" sz="24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buNone/>
            </a:pPr>
            <a:r>
              <a:rPr lang="el-GR" b="1" dirty="0" smtClean="0"/>
              <a:t>Μία διαδικασία που καθορίζει</a:t>
            </a:r>
            <a:r>
              <a:rPr lang="el-GR" dirty="0" smtClean="0"/>
              <a:t>:</a:t>
            </a:r>
          </a:p>
          <a:p>
            <a:r>
              <a:rPr lang="el-GR" b="1" dirty="0" smtClean="0">
                <a:solidFill>
                  <a:srgbClr val="FF0000"/>
                </a:solidFill>
              </a:rPr>
              <a:t>τη σχέση των γεγονότων</a:t>
            </a:r>
          </a:p>
          <a:p>
            <a:endParaRPr lang="el-GR" b="1" dirty="0" smtClean="0"/>
          </a:p>
          <a:p>
            <a:r>
              <a:rPr lang="el-GR" b="1" dirty="0" smtClean="0">
                <a:solidFill>
                  <a:srgbClr val="FF0000"/>
                </a:solidFill>
              </a:rPr>
              <a:t>τη σχέση με πρότυπα</a:t>
            </a:r>
          </a:p>
          <a:p>
            <a:endParaRPr lang="el-GR" b="1" dirty="0" smtClean="0"/>
          </a:p>
          <a:p>
            <a:r>
              <a:rPr lang="el-GR" b="1" dirty="0" smtClean="0">
                <a:solidFill>
                  <a:srgbClr val="FF0000"/>
                </a:solidFill>
              </a:rPr>
              <a:t>αν τα δεδομένα αναπαριστούν μεμονωμένα περιστατικά και</a:t>
            </a:r>
          </a:p>
          <a:p>
            <a:endParaRPr lang="el-GR" b="1" dirty="0" smtClean="0">
              <a:solidFill>
                <a:srgbClr val="FF0000"/>
              </a:solidFill>
            </a:endParaRPr>
          </a:p>
          <a:p>
            <a:r>
              <a:rPr lang="el-GR" b="1" dirty="0" smtClean="0">
                <a:solidFill>
                  <a:srgbClr val="FF0000"/>
                </a:solidFill>
              </a:rPr>
              <a:t>αν τα δεδομένα είναι σημαντικά</a:t>
            </a:r>
            <a:r>
              <a:rPr lang="el-GR" dirty="0" smtClean="0"/>
              <a:t>. </a:t>
            </a:r>
            <a:r>
              <a:rPr lang="el-GR" b="1" dirty="0" smtClean="0"/>
              <a:t>Αυτή είναι η αρχή της σύνθεσης. </a:t>
            </a:r>
            <a:r>
              <a:rPr lang="el-GR" dirty="0" smtClean="0"/>
              <a:t/>
            </a:r>
            <a:br>
              <a:rPr lang="el-GR" dirty="0" smtClean="0"/>
            </a:br>
            <a:endParaRPr lang="el-GR" dirty="0"/>
          </a:p>
        </p:txBody>
      </p:sp>
      <p:sp>
        <p:nvSpPr>
          <p:cNvPr id="2" name="1 - Τίτλος"/>
          <p:cNvSpPr>
            <a:spLocks noGrp="1"/>
          </p:cNvSpPr>
          <p:nvPr>
            <p:ph type="title"/>
          </p:nvPr>
        </p:nvSpPr>
        <p:spPr/>
        <p:txBody>
          <a:bodyPr>
            <a:noAutofit/>
          </a:bodyPr>
          <a:lstStyle/>
          <a:p>
            <a:pPr algn="ctr"/>
            <a:r>
              <a:rPr lang="el-GR" sz="3600" b="1" dirty="0" smtClean="0"/>
              <a:t>Η ομαδοποίηση δεδομένων και ενδείξεων είναι: </a:t>
            </a:r>
            <a:endParaRPr lang="el-GR" sz="36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dirty="0" smtClean="0"/>
          </a:p>
          <a:p>
            <a:r>
              <a:rPr lang="el-GR" sz="3200" b="1" dirty="0" smtClean="0"/>
              <a:t>Ο νοσηλευτής συνήθως ομαδοποιεί δεδομένα με </a:t>
            </a:r>
            <a:r>
              <a:rPr lang="el-GR" sz="3200" b="1" dirty="0" smtClean="0">
                <a:solidFill>
                  <a:srgbClr val="FF0000"/>
                </a:solidFill>
              </a:rPr>
              <a:t>επαγωγικό τρόπο</a:t>
            </a:r>
            <a:r>
              <a:rPr lang="el-GR" sz="3200" b="1" dirty="0" smtClean="0"/>
              <a:t>, </a:t>
            </a:r>
            <a:r>
              <a:rPr lang="el-GR" sz="3200" b="1" dirty="0" smtClean="0">
                <a:solidFill>
                  <a:srgbClr val="FF0000"/>
                </a:solidFill>
              </a:rPr>
              <a:t>συνδυάζοντας στοιχεία από διαφορετικές περιοχές</a:t>
            </a:r>
            <a:r>
              <a:rPr lang="el-GR" sz="3200" b="1" dirty="0" smtClean="0"/>
              <a:t> για να διατυπώσει ένα σχέδιο ή να ξεκινήσει με ένα πλαίσιο, όπως τα  λειτουργικά πρότυπα υγείας της </a:t>
            </a:r>
            <a:r>
              <a:rPr lang="en-US" sz="3200" b="1" dirty="0" smtClean="0"/>
              <a:t>Gordon</a:t>
            </a:r>
            <a:r>
              <a:rPr lang="el-GR" dirty="0" smtClean="0"/>
              <a:t>. </a:t>
            </a:r>
          </a:p>
        </p:txBody>
      </p:sp>
      <p:sp>
        <p:nvSpPr>
          <p:cNvPr id="3" name="2 - Τίτλος"/>
          <p:cNvSpPr>
            <a:spLocks noGrp="1"/>
          </p:cNvSpPr>
          <p:nvPr>
            <p:ph type="title"/>
          </p:nvPr>
        </p:nvSpPr>
        <p:spPr/>
        <p:txBody>
          <a:bodyPr>
            <a:normAutofit fontScale="90000"/>
          </a:bodyPr>
          <a:lstStyle/>
          <a:p>
            <a:pPr algn="ctr"/>
            <a:r>
              <a:rPr lang="el-GR" sz="4400" dirty="0" smtClean="0"/>
              <a:t>Η ομαδοποίηση δεδομένων και ενδείξεων : 2</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sz="3200" b="1" dirty="0" smtClean="0"/>
          </a:p>
          <a:p>
            <a:r>
              <a:rPr lang="el-GR" sz="3200" b="1" dirty="0" smtClean="0"/>
              <a:t>Συνεχίζει με ομαδοποίηση των υποκειμενικών και αντικειμενικών πληροφοριών στις κατάλληλες κατηγορίες και </a:t>
            </a:r>
            <a:r>
              <a:rPr lang="el-GR" sz="3200" b="1" dirty="0" smtClean="0">
                <a:solidFill>
                  <a:srgbClr val="FF0000"/>
                </a:solidFill>
              </a:rPr>
              <a:t>καταλήγει σε μια συμπερασματική προσέγγιση για την ομαδοποίηση των δεδομένων</a:t>
            </a:r>
            <a:r>
              <a:rPr lang="el-GR" sz="3200" b="1" dirty="0" smtClean="0"/>
              <a:t>. </a:t>
            </a:r>
            <a:endParaRPr lang="el-GR" sz="3200" b="1" dirty="0"/>
          </a:p>
        </p:txBody>
      </p:sp>
      <p:sp>
        <p:nvSpPr>
          <p:cNvPr id="3" name="2 - Τίτλος"/>
          <p:cNvSpPr>
            <a:spLocks noGrp="1"/>
          </p:cNvSpPr>
          <p:nvPr>
            <p:ph type="title"/>
          </p:nvPr>
        </p:nvSpPr>
        <p:spPr/>
        <p:txBody>
          <a:bodyPr>
            <a:normAutofit fontScale="90000"/>
          </a:bodyPr>
          <a:lstStyle/>
          <a:p>
            <a:pPr algn="ctr"/>
            <a:r>
              <a:rPr lang="el-GR" sz="4000" dirty="0" smtClean="0"/>
              <a:t>Η ομαδοποίηση δεδομένων και ενδείξεων</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4900000"/>
          </a:xfrm>
        </p:spPr>
        <p:txBody>
          <a:bodyPr>
            <a:normAutofit/>
          </a:bodyPr>
          <a:lstStyle/>
          <a:p>
            <a:r>
              <a:rPr lang="el-GR" b="1" dirty="0" smtClean="0"/>
              <a:t>Είναι σημαντικό οι νοσηλευτές να κάνουν νοσηλευτικές διαγνώσεις με υψηλό επίπεδο ακρίβειας. </a:t>
            </a:r>
          </a:p>
          <a:p>
            <a:r>
              <a:rPr lang="el-GR" b="1" dirty="0" smtClean="0"/>
              <a:t>Οι νοσηλευτές μπορούν να αποφύγουν μερικά λάθη αναγνωρίζοντας τα και εφαρμόζοντας τις δεξιότητες κριτικής σκέψης. </a:t>
            </a:r>
          </a:p>
          <a:p>
            <a:r>
              <a:rPr lang="el-GR" b="1" dirty="0" smtClean="0"/>
              <a:t>Λάθος μπορεί να συμβεί σε οποιοδήποτε σημείο της διαγνωστικής διαδικασίας, στη συλλογή δεδομένων, στην ερμηνεία τους και στην ομαδοποίηση.</a:t>
            </a:r>
          </a:p>
        </p:txBody>
      </p:sp>
      <p:sp>
        <p:nvSpPr>
          <p:cNvPr id="2" name="1 - Τίτλος"/>
          <p:cNvSpPr>
            <a:spLocks noGrp="1"/>
          </p:cNvSpPr>
          <p:nvPr>
            <p:ph type="title"/>
          </p:nvPr>
        </p:nvSpPr>
        <p:spPr/>
        <p:txBody>
          <a:bodyPr>
            <a:normAutofit fontScale="90000"/>
          </a:bodyPr>
          <a:lstStyle/>
          <a:p>
            <a:pPr algn="ctr"/>
            <a:r>
              <a:rPr lang="el-GR" sz="3100" b="1" dirty="0" smtClean="0"/>
              <a:t>Διατύπωση διαγνωστικών αναφορών - Αποφυγή λαθών στο διαγνωστικό συλλογισμό</a:t>
            </a:r>
            <a:r>
              <a:rPr lang="el-GR" sz="3200" b="1" dirty="0" smtClean="0"/>
              <a:t/>
            </a:r>
            <a:br>
              <a:rPr lang="el-GR" sz="3200" b="1" dirty="0" smtClean="0"/>
            </a:br>
            <a:endParaRPr lang="el-GR" sz="32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solidFill>
                  <a:srgbClr val="FF0000"/>
                </a:solidFill>
              </a:rPr>
              <a:t>Επαληθεύστε</a:t>
            </a:r>
            <a:r>
              <a:rPr lang="el-GR" sz="2800" b="1" dirty="0" smtClean="0"/>
              <a:t>: Ξεκινήστε και τελειώστε τη διαγνωστική διαδικασία μιλώντας με τον ασθενή και την οικογένειά του. </a:t>
            </a:r>
          </a:p>
          <a:p>
            <a:pPr lvl="1"/>
            <a:r>
              <a:rPr lang="el-GR" sz="2800" b="1" dirty="0" smtClean="0"/>
              <a:t>Κατά τη συλλογή των δεδομένων, ρωτήστε τους ποια είναι τα προβλήματα της υγείας τους και ποιες πιστεύουν ότι είναι οι αιτίες. </a:t>
            </a:r>
          </a:p>
          <a:p>
            <a:pPr lvl="1"/>
            <a:r>
              <a:rPr lang="el-GR" sz="2800" b="1" dirty="0" smtClean="0"/>
              <a:t>Στο τέλος της διαδικασίας, ζητήστε τους να επαληθεύσουν τις διαγνώσεις σας</a:t>
            </a:r>
            <a:r>
              <a:rPr lang="el-GR" dirty="0" smtClean="0"/>
              <a:t>.</a:t>
            </a:r>
            <a:endParaRPr lang="el-GR" dirty="0"/>
          </a:p>
        </p:txBody>
      </p:sp>
      <p:sp>
        <p:nvSpPr>
          <p:cNvPr id="2" name="1 - Τίτλος"/>
          <p:cNvSpPr>
            <a:spLocks noGrp="1"/>
          </p:cNvSpPr>
          <p:nvPr>
            <p:ph type="title"/>
          </p:nvPr>
        </p:nvSpPr>
        <p:spPr/>
        <p:txBody>
          <a:bodyPr>
            <a:noAutofit/>
          </a:bodyPr>
          <a:lstStyle/>
          <a:p>
            <a:pPr algn="ctr"/>
            <a:r>
              <a:rPr lang="el-GR" sz="2800" b="1" dirty="0" smtClean="0"/>
              <a:t/>
            </a:r>
            <a:br>
              <a:rPr lang="el-GR" sz="2800" b="1" dirty="0" smtClean="0"/>
            </a:br>
            <a:r>
              <a:rPr lang="el-GR" sz="2800" b="1" dirty="0" smtClean="0"/>
              <a:t>Οι παρακάτω προτάσεις συμβάλλουν στην ελαχιστοποίηση διαγνωστικού λάθους:</a:t>
            </a:r>
            <a:r>
              <a:rPr lang="el-GR" sz="3200" b="1" dirty="0" smtClean="0"/>
              <a:t/>
            </a:r>
            <a:br>
              <a:rPr lang="el-GR" sz="3200" b="1" dirty="0" smtClean="0"/>
            </a:br>
            <a:endParaRPr lang="el-GR" sz="3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Τα τυποποιημένα ονόματα κατά </a:t>
            </a:r>
            <a:r>
              <a:rPr lang="en-US" b="1" dirty="0" smtClean="0"/>
              <a:t>NANDA</a:t>
            </a:r>
            <a:r>
              <a:rPr lang="el-GR" b="1" dirty="0" smtClean="0"/>
              <a:t> για τις διαγνώσεις ονομάζονται διαγνωστικές ετικέτες</a:t>
            </a:r>
            <a:r>
              <a:rPr lang="el-GR" dirty="0" smtClean="0"/>
              <a:t>, ενώ </a:t>
            </a:r>
            <a:r>
              <a:rPr lang="el-GR" b="1" dirty="0" smtClean="0">
                <a:solidFill>
                  <a:srgbClr val="FF0000"/>
                </a:solidFill>
              </a:rPr>
              <a:t>το πόρισμα για το πρόβλημα του ασθενή αποτελούμενο από τη διαγνωστική ετικέτα και την αιτιολογία της </a:t>
            </a:r>
            <a:r>
              <a:rPr lang="el-GR" b="1" dirty="0" smtClean="0">
                <a:solidFill>
                  <a:schemeClr val="tx1">
                    <a:lumMod val="95000"/>
                    <a:lumOff val="5000"/>
                  </a:schemeClr>
                </a:solidFill>
              </a:rPr>
              <a:t>(αιτιολογική σχέση ανάμεσα σε ένα πρόβλημα και συσχετιζόμενους παράγοντες ή παράγοντες κινδύνου), </a:t>
            </a:r>
            <a:r>
              <a:rPr lang="el-GR" b="1" dirty="0" smtClean="0">
                <a:solidFill>
                  <a:srgbClr val="FF0000"/>
                </a:solidFill>
              </a:rPr>
              <a:t>ονομάζεται νοσηλευτική διάγνωση.</a:t>
            </a:r>
          </a:p>
          <a:p>
            <a:endParaRPr lang="el-GR" dirty="0"/>
          </a:p>
        </p:txBody>
      </p:sp>
      <p:sp>
        <p:nvSpPr>
          <p:cNvPr id="3" name="2 - Τίτλος"/>
          <p:cNvSpPr>
            <a:spLocks noGrp="1"/>
          </p:cNvSpPr>
          <p:nvPr>
            <p:ph type="title"/>
          </p:nvPr>
        </p:nvSpPr>
        <p:spPr/>
        <p:txBody>
          <a:bodyPr/>
          <a:lstStyle/>
          <a:p>
            <a:r>
              <a:rPr lang="el-GR" sz="4400" dirty="0" smtClean="0"/>
              <a:t>Νοσηλευτικές  Διαγνώσεις2</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r>
              <a:rPr lang="el-GR" sz="2800" b="1" dirty="0" smtClean="0">
                <a:solidFill>
                  <a:srgbClr val="FF0000"/>
                </a:solidFill>
              </a:rPr>
              <a:t>Αποκτήστε μια καλή βάση γνώσεων και κλινική εμπειρία: </a:t>
            </a:r>
            <a:r>
              <a:rPr lang="el-GR" sz="2800" b="1" dirty="0" smtClean="0"/>
              <a:t>Οι νοσηλευτές πρέπει να εφαρμόζουν γνώσεις από πολλές διαφορετικές περιοχές για να αναγνωρίζουν σημαντικές ενδείξεις και πρότυπα και να παράγουν υποθέσεις για τα δεδομένα. </a:t>
            </a:r>
          </a:p>
          <a:p>
            <a:pPr lvl="1"/>
            <a:r>
              <a:rPr lang="el-GR" sz="2400" b="1" dirty="0" smtClean="0"/>
              <a:t>Για παράδειγμα αρχές από τη χημεία, την ανατομία και την φαρμακολογία βοηθούν το νοσηλευτή να κατανοήσει δεδομένα που αφορούν τον ασθενή.</a:t>
            </a:r>
          </a:p>
          <a:p>
            <a:endParaRPr lang="el-GR" dirty="0"/>
          </a:p>
        </p:txBody>
      </p:sp>
      <p:sp>
        <p:nvSpPr>
          <p:cNvPr id="3" name="2 - Τίτλος"/>
          <p:cNvSpPr>
            <a:spLocks noGrp="1"/>
          </p:cNvSpPr>
          <p:nvPr>
            <p:ph type="title"/>
          </p:nvPr>
        </p:nvSpPr>
        <p:spPr/>
        <p:txBody>
          <a:bodyPr>
            <a:normAutofit/>
          </a:bodyPr>
          <a:lstStyle/>
          <a:p>
            <a:r>
              <a:rPr lang="el-GR" sz="2800" dirty="0" smtClean="0"/>
              <a:t>Οι παρακάτω προτάσεις συμβάλλουν στην ελαχιστοποίηση διαγνωστικού λάθους:</a:t>
            </a:r>
            <a:endParaRPr lang="el-GR"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0"/>
            <a:ext cx="8507288" cy="5069160"/>
          </a:xfrm>
        </p:spPr>
        <p:txBody>
          <a:bodyPr>
            <a:normAutofit fontScale="77500" lnSpcReduction="20000"/>
          </a:bodyPr>
          <a:lstStyle/>
          <a:p>
            <a:r>
              <a:rPr lang="el-GR" sz="3800" b="1" dirty="0" smtClean="0">
                <a:solidFill>
                  <a:srgbClr val="FF0000"/>
                </a:solidFill>
              </a:rPr>
              <a:t>Να έχετε μια πρακτική γνώση του τι είναι φυσιολογικό</a:t>
            </a:r>
            <a:r>
              <a:rPr lang="el-GR" sz="3800" b="1" dirty="0" smtClean="0"/>
              <a:t>: Οι νοσηλευτές πρέπει να γνωρίζουν τα πρότυπα των πληθυσμών για τα ζωτικά  σημεία, τις εργαστηριακές εξετάσεις, για τους αναπνευστικούς ήχους. </a:t>
            </a:r>
          </a:p>
          <a:p>
            <a:r>
              <a:rPr lang="el-GR" sz="3800" b="1" dirty="0" smtClean="0"/>
              <a:t>Επιπρόσθετα, οι νοσηλευτές πρέπει να καθορίζουν τι είναι φυσιολογικό για ένα συγκεκριμένο άτομο, λαβαίνοντας υπόψη την ηλικία, τη σωματική κατασκευή, τον τρόπο ζωής, τον πολιτισμό και την προσωπική άποψη του ατόμου για το τι είναι φυσιολογικό.</a:t>
            </a:r>
          </a:p>
          <a:p>
            <a:endParaRPr lang="el-GR" dirty="0"/>
          </a:p>
        </p:txBody>
      </p:sp>
      <p:sp>
        <p:nvSpPr>
          <p:cNvPr id="2" name="1 - Τίτλος"/>
          <p:cNvSpPr>
            <a:spLocks noGrp="1"/>
          </p:cNvSpPr>
          <p:nvPr>
            <p:ph type="title"/>
          </p:nvPr>
        </p:nvSpPr>
        <p:spPr/>
        <p:txBody>
          <a:bodyPr>
            <a:normAutofit/>
          </a:bodyPr>
          <a:lstStyle/>
          <a:p>
            <a:pPr algn="ctr"/>
            <a:r>
              <a:rPr lang="el-GR" sz="2800" dirty="0" smtClean="0"/>
              <a:t>Οι παρακάτω προτάσεις συμβάλλουν στην ελαχιστοποίηση διαγνωστικού λάθους:</a:t>
            </a:r>
            <a:endParaRPr lang="el-G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lgn="ctr"/>
            <a:r>
              <a:rPr lang="el-GR" dirty="0" smtClean="0"/>
              <a:t>“</a:t>
            </a:r>
            <a:r>
              <a:rPr lang="el-GR" sz="2800" b="1" dirty="0" smtClean="0"/>
              <a:t>Η </a:t>
            </a:r>
            <a:r>
              <a:rPr lang="el-GR" sz="2800" b="1" dirty="0" smtClean="0">
                <a:solidFill>
                  <a:srgbClr val="FF0000"/>
                </a:solidFill>
              </a:rPr>
              <a:t>νοσηλευτική διάγνωση </a:t>
            </a:r>
            <a:r>
              <a:rPr lang="el-GR" sz="2800" b="1" dirty="0" smtClean="0"/>
              <a:t>είναι μία κλινική άποψη για το άτομο, την οικογένεια ή τις αντιδράσεις της κοινωνίας σε πραγματικά ή πιθανά προβλήματα υγείας. Οι νοσηλευτικές διαγνώσεις παρέχουν τη βάση για την επιλογή των νοσηλευτικών παρεμβάσεων, μέσω των οποίων θα επιτευχθούν τα αναμενόμενα αποτελέσματα, για τα οποία ο νοσηλευτής είναι υπόλογος.”</a:t>
            </a:r>
          </a:p>
          <a:p>
            <a:endParaRPr lang="el-GR" dirty="0"/>
          </a:p>
        </p:txBody>
      </p:sp>
      <p:sp>
        <p:nvSpPr>
          <p:cNvPr id="2" name="1 - Τίτλος"/>
          <p:cNvSpPr>
            <a:spLocks noGrp="1"/>
          </p:cNvSpPr>
          <p:nvPr>
            <p:ph type="title"/>
          </p:nvPr>
        </p:nvSpPr>
        <p:spPr/>
        <p:txBody>
          <a:bodyPr>
            <a:noAutofit/>
          </a:bodyPr>
          <a:lstStyle/>
          <a:p>
            <a:pPr algn="ctr"/>
            <a:r>
              <a:rPr lang="el-GR" sz="3200" b="1" dirty="0" smtClean="0"/>
              <a:t>Η </a:t>
            </a:r>
            <a:r>
              <a:rPr lang="en-US" sz="3200" b="1" dirty="0" smtClean="0"/>
              <a:t>NANDA</a:t>
            </a:r>
            <a:r>
              <a:rPr lang="el-GR" sz="3200" b="1" dirty="0" smtClean="0"/>
              <a:t> (1990), υιοθέτησε τον ορισμό για την νοσηλευτική διάγνωση</a:t>
            </a:r>
            <a:endParaRPr lang="el-GR"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124744"/>
            <a:ext cx="8784976" cy="5544616"/>
          </a:xfrm>
        </p:spPr>
        <p:txBody>
          <a:bodyPr>
            <a:noAutofit/>
          </a:bodyPr>
          <a:lstStyle/>
          <a:p>
            <a:pPr marL="266700" indent="-266700">
              <a:buFont typeface="+mj-lt"/>
              <a:buAutoNum type="arabicPeriod"/>
            </a:pPr>
            <a:r>
              <a:rPr lang="el-GR" sz="2800" b="1" dirty="0" smtClean="0"/>
              <a:t>Οι επαγγελματίες νοσηλευτές είναι </a:t>
            </a:r>
            <a:r>
              <a:rPr lang="el-GR" sz="2800" b="1" dirty="0" smtClean="0">
                <a:solidFill>
                  <a:srgbClr val="FF0000"/>
                </a:solidFill>
              </a:rPr>
              <a:t>υπεύθυνοι </a:t>
            </a:r>
            <a:r>
              <a:rPr lang="el-GR" sz="2800" b="1" dirty="0" smtClean="0"/>
              <a:t>για τις νοσηλευτικές διαγνώσεις. </a:t>
            </a:r>
          </a:p>
          <a:p>
            <a:pPr marL="266700" indent="-266700">
              <a:buFont typeface="+mj-lt"/>
              <a:buAutoNum type="arabicPeriod"/>
            </a:pPr>
            <a:r>
              <a:rPr lang="el-GR" sz="2800" b="1" dirty="0" smtClean="0"/>
              <a:t>Κατά την Αμερικανική Ένωση Νοσηλευτών (1998) οι νοσηλευτές είναι </a:t>
            </a:r>
            <a:r>
              <a:rPr lang="el-GR" sz="2800" b="1" dirty="0" smtClean="0">
                <a:solidFill>
                  <a:srgbClr val="FF0000"/>
                </a:solidFill>
              </a:rPr>
              <a:t>υπόλογοι</a:t>
            </a:r>
            <a:r>
              <a:rPr lang="el-GR" sz="2800" b="1" dirty="0" smtClean="0"/>
              <a:t> για τη νοσηλευτική διεργασία. </a:t>
            </a:r>
          </a:p>
          <a:p>
            <a:pPr marL="266700" indent="-266700">
              <a:buFont typeface="+mj-lt"/>
              <a:buAutoNum type="arabicPeriod"/>
            </a:pPr>
            <a:r>
              <a:rPr lang="el-GR" sz="2800" b="1" dirty="0" smtClean="0"/>
              <a:t>Η μεικτή επιτροπή για διαπίστευση Οργανισμών Υγείας (</a:t>
            </a:r>
            <a:r>
              <a:rPr lang="en-US" sz="2800" b="1" dirty="0" smtClean="0"/>
              <a:t>JCAHO</a:t>
            </a:r>
            <a:r>
              <a:rPr lang="el-GR" sz="2800" b="1" dirty="0" smtClean="0"/>
              <a:t>) απαιτεί </a:t>
            </a:r>
            <a:r>
              <a:rPr lang="el-GR" sz="2800" b="1" dirty="0" smtClean="0">
                <a:solidFill>
                  <a:srgbClr val="FF0000"/>
                </a:solidFill>
              </a:rPr>
              <a:t>αποδεικτικά στοιχεία </a:t>
            </a:r>
            <a:r>
              <a:rPr lang="el-GR" sz="2800" b="1" dirty="0" smtClean="0"/>
              <a:t>νοσηλευτικών διαγνώσεων στα αρχεία των ασθενών.</a:t>
            </a:r>
          </a:p>
        </p:txBody>
      </p:sp>
      <p:sp>
        <p:nvSpPr>
          <p:cNvPr id="2" name="1 - Τίτλος"/>
          <p:cNvSpPr>
            <a:spLocks noGrp="1"/>
          </p:cNvSpPr>
          <p:nvPr>
            <p:ph type="title"/>
          </p:nvPr>
        </p:nvSpPr>
        <p:spPr>
          <a:xfrm>
            <a:off x="457200" y="274638"/>
            <a:ext cx="8229600" cy="706090"/>
          </a:xfrm>
        </p:spPr>
        <p:txBody>
          <a:bodyPr>
            <a:normAutofit/>
          </a:bodyPr>
          <a:lstStyle/>
          <a:p>
            <a:pPr algn="ctr"/>
            <a:r>
              <a:rPr lang="en-US" sz="3600" b="1" dirty="0" smtClean="0"/>
              <a:t>Ο </a:t>
            </a:r>
            <a:r>
              <a:rPr lang="en-US" sz="3600" b="1" dirty="0" err="1" smtClean="0"/>
              <a:t>ορισμός</a:t>
            </a:r>
            <a:r>
              <a:rPr lang="en-US" sz="3600" b="1" dirty="0" smtClean="0"/>
              <a:t> </a:t>
            </a:r>
            <a:r>
              <a:rPr lang="en-US" sz="3600" b="1" dirty="0" err="1" smtClean="0"/>
              <a:t>συνεπάγεται</a:t>
            </a:r>
            <a:r>
              <a:rPr lang="en-US" sz="3600" b="1" dirty="0" smtClean="0"/>
              <a:t> </a:t>
            </a:r>
            <a:r>
              <a:rPr lang="en-US" sz="3600" b="1" dirty="0" err="1" smtClean="0"/>
              <a:t>τα</a:t>
            </a:r>
            <a:r>
              <a:rPr lang="en-US" sz="3600" b="1" dirty="0" smtClean="0"/>
              <a:t>   </a:t>
            </a:r>
            <a:r>
              <a:rPr lang="en-US" sz="3600" b="1" dirty="0" err="1" smtClean="0"/>
              <a:t>εξής</a:t>
            </a:r>
            <a:r>
              <a:rPr lang="en-US" sz="3600" b="1" dirty="0" smtClean="0"/>
              <a:t>:</a:t>
            </a:r>
            <a:endParaRPr lang="el-GR" sz="3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marL="514350" indent="-514350">
              <a:buFont typeface="+mj-lt"/>
              <a:buAutoNum type="arabicPeriod" startAt="3"/>
            </a:pPr>
            <a:r>
              <a:rPr lang="en-US" b="1" dirty="0" smtClean="0"/>
              <a:t>O</a:t>
            </a:r>
            <a:r>
              <a:rPr lang="el-GR" b="1" dirty="0" smtClean="0"/>
              <a:t> χώρος δικαιοδοσίας της νοσηλευτικής διάγνωσης συμπεριλαμβάνει μόνο εκείνες τις καταστάσεις υγείας για τις οποίες οι νοσηλευτές είναι καταρτισμένοι και δικαιούνται να παρέμβουν.</a:t>
            </a:r>
          </a:p>
          <a:p>
            <a:pPr marL="514350" indent="-514350">
              <a:buFont typeface="+mj-lt"/>
              <a:buAutoNum type="arabicPeriod" startAt="3"/>
            </a:pPr>
            <a:endParaRPr lang="el-GR" b="1" dirty="0" smtClean="0"/>
          </a:p>
          <a:p>
            <a:pPr marL="514350" indent="-514350">
              <a:buFont typeface="+mj-lt"/>
              <a:buAutoNum type="arabicPeriod" startAt="3"/>
            </a:pPr>
            <a:r>
              <a:rPr lang="el-GR" b="1" dirty="0" smtClean="0"/>
              <a:t>Η νοσηλευτική διάγνωση είναι μια κρίση που γίνεται μετά από μια λεπτομερή και συστηματική συλλογή πληροφοριών.</a:t>
            </a:r>
          </a:p>
          <a:p>
            <a:endParaRPr lang="el-GR" dirty="0"/>
          </a:p>
        </p:txBody>
      </p:sp>
      <p:sp>
        <p:nvSpPr>
          <p:cNvPr id="2" name="1 - Τίτλος"/>
          <p:cNvSpPr>
            <a:spLocks noGrp="1"/>
          </p:cNvSpPr>
          <p:nvPr>
            <p:ph type="title"/>
          </p:nvPr>
        </p:nvSpPr>
        <p:spPr/>
        <p:txBody>
          <a:bodyPr>
            <a:normAutofit fontScale="90000"/>
          </a:bodyPr>
          <a:lstStyle/>
          <a:p>
            <a:r>
              <a:rPr lang="en-US" b="1" dirty="0" smtClean="0"/>
              <a:t>Ο </a:t>
            </a:r>
            <a:r>
              <a:rPr lang="en-US" b="1" dirty="0" err="1" smtClean="0"/>
              <a:t>ορισμός</a:t>
            </a:r>
            <a:r>
              <a:rPr lang="en-US" b="1" dirty="0" smtClean="0"/>
              <a:t> </a:t>
            </a:r>
            <a:r>
              <a:rPr lang="en-US" b="1" dirty="0" err="1" smtClean="0"/>
              <a:t>συνεπάγεται</a:t>
            </a:r>
            <a:r>
              <a:rPr lang="en-US" b="1" dirty="0" smtClean="0"/>
              <a:t> </a:t>
            </a:r>
            <a:r>
              <a:rPr lang="en-US" b="1" dirty="0" err="1" smtClean="0"/>
              <a:t>τα</a:t>
            </a:r>
            <a:r>
              <a:rPr lang="en-US" b="1" dirty="0" smtClean="0"/>
              <a:t>   </a:t>
            </a:r>
            <a:r>
              <a:rPr lang="en-US" b="1" dirty="0" err="1" smtClean="0"/>
              <a:t>εξής</a:t>
            </a:r>
            <a:r>
              <a:rPr lang="en-US" b="1" dirty="0" smtClean="0"/>
              <a:t>:</a:t>
            </a:r>
            <a:r>
              <a:rPr lang="el-GR" b="1" dirty="0" smtClean="0"/>
              <a:t>2</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91264" cy="5044016"/>
          </a:xfrm>
        </p:spPr>
        <p:txBody>
          <a:bodyPr/>
          <a:lstStyle/>
          <a:p>
            <a:r>
              <a:rPr lang="el-GR" sz="2800" b="1" dirty="0" smtClean="0"/>
              <a:t>Η παρούσα νοσηλευτική διάγνωση. </a:t>
            </a:r>
          </a:p>
          <a:p>
            <a:endParaRPr lang="el-GR" sz="2800" b="1" dirty="0" smtClean="0"/>
          </a:p>
          <a:p>
            <a:r>
              <a:rPr lang="en-US" sz="2800" b="1" dirty="0" smtClean="0"/>
              <a:t>H </a:t>
            </a:r>
            <a:r>
              <a:rPr lang="el-GR" sz="2800" b="1" dirty="0" smtClean="0"/>
              <a:t>νοσηλευτική διάγνωση κινδύνου. </a:t>
            </a:r>
          </a:p>
          <a:p>
            <a:endParaRPr lang="el-GR" sz="2800" b="1" dirty="0" smtClean="0"/>
          </a:p>
          <a:p>
            <a:r>
              <a:rPr lang="el-GR" sz="2800" b="1" dirty="0" smtClean="0"/>
              <a:t>Η πιθανή νοσηλευτική διάγνωση. </a:t>
            </a:r>
          </a:p>
          <a:p>
            <a:endParaRPr lang="el-GR" sz="2800" b="1" dirty="0" smtClean="0"/>
          </a:p>
          <a:p>
            <a:r>
              <a:rPr lang="en-US" sz="2800" b="1" dirty="0" smtClean="0"/>
              <a:t>H </a:t>
            </a:r>
            <a:r>
              <a:rPr lang="el-GR" sz="2800" b="1" dirty="0" smtClean="0"/>
              <a:t>νοσηλευτική διάγνωση ευεξίας.</a:t>
            </a:r>
          </a:p>
          <a:p>
            <a:endParaRPr lang="el-GR" sz="2800" b="1" dirty="0" smtClean="0"/>
          </a:p>
          <a:p>
            <a:r>
              <a:rPr lang="en-US" sz="2800" b="1" dirty="0" smtClean="0"/>
              <a:t>H </a:t>
            </a:r>
            <a:r>
              <a:rPr lang="el-GR" sz="2800" b="1" dirty="0" smtClean="0"/>
              <a:t>νοσηλευτική διάγνωση του συνδρόμου.</a:t>
            </a:r>
          </a:p>
          <a:p>
            <a:endParaRPr lang="el-GR" b="1" dirty="0"/>
          </a:p>
        </p:txBody>
      </p:sp>
      <p:sp>
        <p:nvSpPr>
          <p:cNvPr id="2" name="1 - Τίτλος"/>
          <p:cNvSpPr>
            <a:spLocks noGrp="1"/>
          </p:cNvSpPr>
          <p:nvPr>
            <p:ph type="title"/>
          </p:nvPr>
        </p:nvSpPr>
        <p:spPr>
          <a:xfrm>
            <a:off x="251520" y="274638"/>
            <a:ext cx="8640960" cy="850106"/>
          </a:xfrm>
        </p:spPr>
        <p:txBody>
          <a:bodyPr>
            <a:normAutofit fontScale="90000"/>
          </a:bodyPr>
          <a:lstStyle/>
          <a:p>
            <a:pPr algn="ctr"/>
            <a:r>
              <a:rPr lang="el-GR" sz="3600" b="1" dirty="0" smtClean="0"/>
              <a:t/>
            </a:r>
            <a:br>
              <a:rPr lang="el-GR" sz="3600" b="1" dirty="0" smtClean="0"/>
            </a:br>
            <a:r>
              <a:rPr lang="el-GR" sz="3600" b="1" dirty="0" smtClean="0"/>
              <a:t>Τύποι Νοσηλευτικών Διαγνώσεων </a:t>
            </a:r>
            <a:br>
              <a:rPr lang="el-GR" sz="3600" b="1" dirty="0" smtClean="0"/>
            </a:br>
            <a:r>
              <a:rPr lang="el-GR" sz="3600" b="1" dirty="0" smtClean="0"/>
              <a:t>(5 κατηγορίες)</a:t>
            </a:r>
            <a:br>
              <a:rPr lang="el-GR" sz="3600" b="1" dirty="0" smtClean="0"/>
            </a:br>
            <a:endParaRPr lang="el-GR"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b="1" dirty="0" smtClean="0"/>
              <a:t>Αφορά ένα πρόβλημα του ασθενή, το οποίο υπάρχει κατά τη διάρκεια της νοσηλευτικής εκτίμησης.</a:t>
            </a:r>
          </a:p>
          <a:p>
            <a:endParaRPr lang="el-GR" b="1" dirty="0" smtClean="0"/>
          </a:p>
          <a:p>
            <a:r>
              <a:rPr lang="el-GR" b="1" dirty="0" smtClean="0"/>
              <a:t> Παραδείγματα είναι η ανεπαρκής αναπνευστική λειτουργία και η ανησυχία. </a:t>
            </a:r>
          </a:p>
          <a:p>
            <a:pPr lvl="1"/>
            <a:r>
              <a:rPr lang="el-GR" b="1" dirty="0" smtClean="0"/>
              <a:t>(Είναι ακριβής νοσηλευτική διάγνωση και βασίζεται στην παρουσία συσχετιζόμενων κλινικών ενδείξεων και συμπτωμάτων).</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Η παρούσα νοσηλευτική διάγνωση </a:t>
            </a:r>
            <a:endParaRPr lang="el-GR" sz="36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1043</TotalTime>
  <Words>1906</Words>
  <Application>Microsoft Office PowerPoint</Application>
  <PresentationFormat>Προβολή στην οθόνη (4:3)</PresentationFormat>
  <Paragraphs>174</Paragraphs>
  <Slides>41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41</vt:i4>
      </vt:variant>
    </vt:vector>
  </HeadingPairs>
  <TitlesOfParts>
    <vt:vector size="42" baseType="lpstr">
      <vt:lpstr>Συγκέντρωση</vt:lpstr>
      <vt:lpstr>Νοσηλευτική διεργασία Νοσηλευτική διάγνωση</vt:lpstr>
      <vt:lpstr>2ο Στάδιο: Νοσηλευτική διάγνωση </vt:lpstr>
      <vt:lpstr>Νοσηλευτικές  Διαγνώσεις </vt:lpstr>
      <vt:lpstr>Νοσηλευτικές  Διαγνώσεις2</vt:lpstr>
      <vt:lpstr>Η NANDA (1990), υιοθέτησε τον ορισμό για την νοσηλευτική διάγνωση</vt:lpstr>
      <vt:lpstr>Ο ορισμός συνεπάγεται τα   εξής:</vt:lpstr>
      <vt:lpstr>Ο ορισμός συνεπάγεται τα   εξής:2</vt:lpstr>
      <vt:lpstr> Τύποι Νοσηλευτικών Διαγνώσεων  (5 κατηγορίες) </vt:lpstr>
      <vt:lpstr>Η παρούσα νοσηλευτική διάγνωση </vt:lpstr>
      <vt:lpstr>Η νοσηλευτική διάγνωση κινδύνου </vt:lpstr>
      <vt:lpstr>Η πιθανή νοσηλευτική διάγνωση </vt:lpstr>
      <vt:lpstr>Η νοσηλευτική διάγνωση ευεξίας </vt:lpstr>
      <vt:lpstr>Η νοσηλευτική διάγνωση συνδρόμου _1</vt:lpstr>
      <vt:lpstr>Η νοσηλευτική διάγνωση συνδρόμου _2</vt:lpstr>
      <vt:lpstr>Στοιχεία μιας Νοσηλευτικής Διάγνωσης </vt:lpstr>
      <vt:lpstr>Το πρόβλημα (διαγνωστική ετικέτα) και ο προσδιορισμός του-1 </vt:lpstr>
      <vt:lpstr>Το πρόβλημα (διαγνωστική ετικέτα) και ο προσδιορισμός του-2</vt:lpstr>
      <vt:lpstr>Προσδιορισμοί</vt:lpstr>
      <vt:lpstr>Κάθε διαγνωστική ετικέτα εγκεκριμένη από τη NANDA φέρει έναν ορισμό που επεξηγεί και διευκρινίζει το νόημα της.</vt:lpstr>
      <vt:lpstr>Τα αποδεικτικά χαρακτηριστικά: </vt:lpstr>
      <vt:lpstr>Τα αποδεικτικά χαρακτηριστικά: </vt:lpstr>
      <vt:lpstr>Διατύπωση Διαγνωστικών Αναφορών </vt:lpstr>
      <vt:lpstr>Μία διμερής νοσηλευτική διάγνωση περιλαμβάνει τα  ακόλουθα:</vt:lpstr>
      <vt:lpstr>Βασικές διμερείς διαγνωστικές αναφορές</vt:lpstr>
      <vt:lpstr>Βασικές τριμερείς διαγνωστικές αναφορές</vt:lpstr>
      <vt:lpstr>Μειονεκτήματα τριμερών νοσηλευτικών διαγνώσεων</vt:lpstr>
      <vt:lpstr>Μονομερείς διαγνωστικές αναφορές </vt:lpstr>
      <vt:lpstr>Διαφοροποίηση των Νοσηλευτικών Διαγνώσεων από τις Ιατρικές Διαγνώσεις</vt:lpstr>
      <vt:lpstr>Διαφοροποίηση των Νοσηλευτικών Διαγνώσεων από τις Ιατρικές Διαγνώσεις_2</vt:lpstr>
      <vt:lpstr>Διαφοροποίηση των Νοσηλευτικών Διαγνώσεων από τις Ιατρικές Διαγνώσεις_3</vt:lpstr>
      <vt:lpstr>Η Διαγνωστική Διαδικασία </vt:lpstr>
      <vt:lpstr>Η διαγνωστική διαδικασία  περιλαμβάνει  τρία στάδια:</vt:lpstr>
      <vt:lpstr>Ανάλυση δεδομένων </vt:lpstr>
      <vt:lpstr>Μια ένδειξη θεωρείται σημαντική αν συμφωνεί  με κάτι από τα ακόλουθα (Gordon   2002):</vt:lpstr>
      <vt:lpstr>Η ομαδοποίηση δεδομένων και ενδείξεων είναι: </vt:lpstr>
      <vt:lpstr>Η ομαδοποίηση δεδομένων και ενδείξεων : 2</vt:lpstr>
      <vt:lpstr>Η ομαδοποίηση δεδομένων και ενδείξεων</vt:lpstr>
      <vt:lpstr>Διατύπωση διαγνωστικών αναφορών - Αποφυγή λαθών στο διαγνωστικό συλλογισμό </vt:lpstr>
      <vt:lpstr> Οι παρακάτω προτάσεις συμβάλλουν στην ελαχιστοποίηση διαγνωστικού λάθους: </vt:lpstr>
      <vt:lpstr>Οι παρακάτω προτάσεις συμβάλλουν στην ελαχιστοποίηση διαγνωστικού λάθους:</vt:lpstr>
      <vt:lpstr>Οι παρακάτω προτάσεις συμβάλλουν στην ελαχιστοποίηση διαγνωστικού λάθους: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zettz</dc:creator>
  <cp:lastModifiedBy>zettz</cp:lastModifiedBy>
  <cp:revision>12</cp:revision>
  <dcterms:created xsi:type="dcterms:W3CDTF">2016-11-09T10:20:53Z</dcterms:created>
  <dcterms:modified xsi:type="dcterms:W3CDTF">2016-11-24T19:41:06Z</dcterms:modified>
</cp:coreProperties>
</file>