
<file path=[Content_Types].xml><?xml version="1.0" encoding="utf-8"?>
<Types xmlns="http://schemas.openxmlformats.org/package/2006/content-types">
  <Override PartName="/ppt/slides/slide47.xml" ContentType="application/vnd.openxmlformats-officedocument.presentationml.slide+xml"/>
  <Override PartName="/ppt/slides/slide58.xml" ContentType="application/vnd.openxmlformats-officedocument.presentationml.slide+xml"/>
  <Override PartName="/ppt/slides/slide94.xml" ContentType="application/vnd.openxmlformats-officedocument.presentationml.slide+xml"/>
  <Override PartName="/ppt/slides/slide142.xml" ContentType="application/vnd.openxmlformats-officedocument.presentationml.slide+xml"/>
  <Override PartName="/ppt/notesSlides/notesSlide2.xml" ContentType="application/vnd.openxmlformats-officedocument.presentationml.notesSlide+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s/slide54.xml" ContentType="application/vnd.openxmlformats-officedocument.presentationml.slide+xml"/>
  <Override PartName="/ppt/slides/slide65.xml" ContentType="application/vnd.openxmlformats-officedocument.presentationml.slide+xml"/>
  <Override PartName="/ppt/slides/slide83.xml" ContentType="application/vnd.openxmlformats-officedocument.presentationml.slide+xml"/>
  <Override PartName="/ppt/slides/slide102.xml" ContentType="application/vnd.openxmlformats-officedocument.presentationml.slide+xml"/>
  <Override PartName="/ppt/slides/slide120.xml" ContentType="application/vnd.openxmlformats-officedocument.presentationml.slide+xml"/>
  <Override PartName="/ppt/slides/slide131.xml" ContentType="application/vnd.openxmlformats-officedocument.presentationml.slide+xml"/>
  <Override PartName="/ppt/slideLayouts/slideLayout6.xml" ContentType="application/vnd.openxmlformats-officedocument.presentationml.slideLayout+xml"/>
  <Override PartName="/ppt/slides/slide25.xml" ContentType="application/vnd.openxmlformats-officedocument.presentationml.slide+xml"/>
  <Override PartName="/ppt/slides/slide43.xml" ContentType="application/vnd.openxmlformats-officedocument.presentationml.slide+xml"/>
  <Override PartName="/ppt/slides/slide72.xml" ContentType="application/vnd.openxmlformats-officedocument.presentationml.slide+xml"/>
  <Override PartName="/ppt/slides/slide90.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xml" ContentType="application/xml"/>
  <Override PartName="/ppt/slides/slide14.xml" ContentType="application/vnd.openxmlformats-officedocument.presentationml.slide+xml"/>
  <Override PartName="/ppt/slides/slide32.xml" ContentType="application/vnd.openxmlformats-officedocument.presentationml.slide+xml"/>
  <Override PartName="/ppt/slides/slide50.xml" ContentType="application/vnd.openxmlformats-officedocument.presentationml.slide+xml"/>
  <Override PartName="/ppt/slides/slide61.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s/slide129.xml" ContentType="application/vnd.openxmlformats-officedocument.presentationml.slide+xml"/>
  <Override PartName="/ppt/slides/slide147.xml" ContentType="application/vnd.openxmlformats-officedocument.presentationml.slide+xml"/>
  <Override PartName="/ppt/slides/slide158.xml" ContentType="application/vnd.openxmlformats-officedocument.presentationml.slide+xml"/>
  <Override PartName="/ppt/slides/slide99.xml" ContentType="application/vnd.openxmlformats-officedocument.presentationml.slide+xml"/>
  <Override PartName="/ppt/slides/slide118.xml" ContentType="application/vnd.openxmlformats-officedocument.presentationml.slide+xml"/>
  <Override PartName="/ppt/slides/slide136.xml" ContentType="application/vnd.openxmlformats-officedocument.presentationml.slide+xml"/>
  <Override PartName="/ppt/slides/slide165.xml" ContentType="application/vnd.openxmlformats-officedocument.presentationml.slide+xml"/>
  <Override PartName="/ppt/diagrams/layout1.xml" ContentType="application/vnd.openxmlformats-officedocument.drawingml.diagramLayout+xml"/>
  <Override PartName="/ppt/slides/slide9.xml" ContentType="application/vnd.openxmlformats-officedocument.presentationml.slide+xml"/>
  <Override PartName="/ppt/slides/slide59.xml" ContentType="application/vnd.openxmlformats-officedocument.presentationml.slide+xml"/>
  <Override PartName="/ppt/slides/slide77.xml" ContentType="application/vnd.openxmlformats-officedocument.presentationml.slide+xml"/>
  <Override PartName="/ppt/slides/slide88.xml" ContentType="application/vnd.openxmlformats-officedocument.presentationml.slide+xml"/>
  <Override PartName="/ppt/slides/slide107.xml" ContentType="application/vnd.openxmlformats-officedocument.presentationml.slide+xml"/>
  <Override PartName="/ppt/slides/slide125.xml" ContentType="application/vnd.openxmlformats-officedocument.presentationml.slide+xml"/>
  <Override PartName="/ppt/slides/slide143.xml" ContentType="application/vnd.openxmlformats-officedocument.presentationml.slide+xml"/>
  <Override PartName="/ppt/slides/slide154.xml" ContentType="application/vnd.openxmlformats-officedocument.presentationml.slide+xml"/>
  <Override PartName="/ppt/viewProps.xml" ContentType="application/vnd.openxmlformats-officedocument.presentationml.viewProps+xml"/>
  <Override PartName="/ppt/slides/slide5.xml" ContentType="application/vnd.openxmlformats-officedocument.presentationml.slide+xml"/>
  <Override PartName="/ppt/slides/slide19.xml" ContentType="application/vnd.openxmlformats-officedocument.presentationml.slide+xml"/>
  <Override PartName="/ppt/slides/slide48.xml" ContentType="application/vnd.openxmlformats-officedocument.presentationml.slide+xml"/>
  <Override PartName="/ppt/slides/slide66.xml" ContentType="application/vnd.openxmlformats-officedocument.presentationml.slide+xml"/>
  <Override PartName="/ppt/slides/slide95.xml" ContentType="application/vnd.openxmlformats-officedocument.presentationml.slide+xml"/>
  <Override PartName="/ppt/slides/slide103.xml" ContentType="application/vnd.openxmlformats-officedocument.presentationml.slide+xml"/>
  <Override PartName="/ppt/slides/slide114.xml" ContentType="application/vnd.openxmlformats-officedocument.presentationml.slide+xml"/>
  <Override PartName="/ppt/slides/slide132.xml" ContentType="application/vnd.openxmlformats-officedocument.presentationml.slide+xml"/>
  <Override PartName="/ppt/slides/slide150.xml" ContentType="application/vnd.openxmlformats-officedocument.presentationml.slide+xml"/>
  <Override PartName="/ppt/slides/slide161.xml" ContentType="application/vnd.openxmlformats-officedocument.presentationml.slide+xml"/>
  <Override PartName="/ppt/slideLayouts/slideLayout7.xml" ContentType="application/vnd.openxmlformats-officedocument.presentationml.slideLayout+xml"/>
  <Override PartName="/ppt/notesSlides/notesSlide3.xml" ContentType="application/vnd.openxmlformats-officedocument.presentationml.notesSlide+xml"/>
  <Override PartName="/ppt/slides/slide26.xml" ContentType="application/vnd.openxmlformats-officedocument.presentationml.slide+xml"/>
  <Override PartName="/ppt/slides/slide37.xml" ContentType="application/vnd.openxmlformats-officedocument.presentationml.slide+xml"/>
  <Override PartName="/ppt/slides/slide55.xml" ContentType="application/vnd.openxmlformats-officedocument.presentationml.slide+xml"/>
  <Override PartName="/ppt/slides/slide73.xml" ContentType="application/vnd.openxmlformats-officedocument.presentationml.slide+xml"/>
  <Override PartName="/ppt/slides/slide84.xml" ContentType="application/vnd.openxmlformats-officedocument.presentationml.slide+xml"/>
  <Override PartName="/ppt/slides/slide121.xml" ContentType="application/vnd.openxmlformats-officedocument.presentationml.slide+xml"/>
  <Override PartName="/ppt/presProps.xml" ContentType="application/vnd.openxmlformats-officedocument.presentationml.presProps+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33.xml" ContentType="application/vnd.openxmlformats-officedocument.presentationml.slide+xml"/>
  <Override PartName="/ppt/slides/slide44.xml" ContentType="application/vnd.openxmlformats-officedocument.presentationml.slide+xml"/>
  <Override PartName="/ppt/slides/slide62.xml" ContentType="application/vnd.openxmlformats-officedocument.presentationml.slide+xml"/>
  <Override PartName="/ppt/slides/slide80.xml" ContentType="application/vnd.openxmlformats-officedocument.presentationml.slide+xml"/>
  <Override PartName="/ppt/slides/slide91.xml" ContentType="application/vnd.openxmlformats-officedocument.presentationml.slide+xml"/>
  <Override PartName="/ppt/slides/slide110.xml" ContentType="application/vnd.openxmlformats-officedocument.presentationml.slide+xml"/>
  <Override PartName="/ppt/slideLayouts/slideLayout3.xml" ContentType="application/vnd.openxmlformats-officedocument.presentationml.slideLayout+xml"/>
  <Override PartName="/ppt/presentation.xml" ContentType="application/vnd.openxmlformats-officedocument.presentationml.presentation.main+xml"/>
  <Override PartName="/ppt/slides/slide22.xml" ContentType="application/vnd.openxmlformats-officedocument.presentationml.slide+xml"/>
  <Override PartName="/ppt/slides/slide51.xml" ContentType="application/vnd.openxmlformats-officedocument.presentationml.slide+xml"/>
  <Override PartName="/docProps/app.xml" ContentType="application/vnd.openxmlformats-officedocument.extended-properties+xml"/>
  <Override PartName="/ppt/slides/slide11.xml" ContentType="application/vnd.openxmlformats-officedocument.presentationml.slide+xml"/>
  <Override PartName="/ppt/slides/slide40.xml" ContentType="application/vnd.openxmlformats-officedocument.presentationml.slide+xml"/>
  <Override PartName="/ppt/slides/slide159.xml" ContentType="application/vnd.openxmlformats-officedocument.presentationml.slide+xml"/>
  <Override PartName="/ppt/slides/slide119.xml" ContentType="application/vnd.openxmlformats-officedocument.presentationml.slide+xml"/>
  <Override PartName="/ppt/slides/slide148.xml" ContentType="application/vnd.openxmlformats-officedocument.presentationml.slide+xml"/>
  <Override PartName="/ppt/slideLayouts/slideLayout10.xml" ContentType="application/vnd.openxmlformats-officedocument.presentationml.slideLayout+xml"/>
  <Override PartName="/ppt/slides/slide89.xml" ContentType="application/vnd.openxmlformats-officedocument.presentationml.slide+xml"/>
  <Override PartName="/ppt/slides/slide108.xml" ContentType="application/vnd.openxmlformats-officedocument.presentationml.slide+xml"/>
  <Override PartName="/ppt/slides/slide126.xml" ContentType="application/vnd.openxmlformats-officedocument.presentationml.slide+xml"/>
  <Override PartName="/ppt/slides/slide137.xml" ContentType="application/vnd.openxmlformats-officedocument.presentationml.slide+xml"/>
  <Override PartName="/ppt/slides/slide155.xml" ContentType="application/vnd.openxmlformats-officedocument.presentationml.slide+xml"/>
  <Override PartName="/ppt/slides/slide49.xml" ContentType="application/vnd.openxmlformats-officedocument.presentationml.slide+xml"/>
  <Override PartName="/ppt/slides/slide78.xml" ContentType="application/vnd.openxmlformats-officedocument.presentationml.slide+xml"/>
  <Override PartName="/ppt/slides/slide96.xml" ContentType="application/vnd.openxmlformats-officedocument.presentationml.slide+xml"/>
  <Override PartName="/ppt/slides/slide115.xml" ContentType="application/vnd.openxmlformats-officedocument.presentationml.slide+xml"/>
  <Override PartName="/ppt/slides/slide144.xml" ContentType="application/vnd.openxmlformats-officedocument.presentationml.slide+xml"/>
  <Override PartName="/ppt/slides/slide162.xml" ContentType="application/vnd.openxmlformats-officedocument.presentationml.slide+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s/slide56.xml" ContentType="application/vnd.openxmlformats-officedocument.presentationml.slide+xml"/>
  <Override PartName="/ppt/slides/slide67.xml" ContentType="application/vnd.openxmlformats-officedocument.presentationml.slide+xml"/>
  <Override PartName="/ppt/slides/slide85.xml" ContentType="application/vnd.openxmlformats-officedocument.presentationml.slide+xml"/>
  <Override PartName="/ppt/slides/slide104.xml" ContentType="application/vnd.openxmlformats-officedocument.presentationml.slide+xml"/>
  <Override PartName="/ppt/slides/slide122.xml" ContentType="application/vnd.openxmlformats-officedocument.presentationml.slide+xml"/>
  <Override PartName="/ppt/slides/slide133.xml" ContentType="application/vnd.openxmlformats-officedocument.presentationml.slide+xml"/>
  <Override PartName="/ppt/slides/slide151.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ppt/slideMasters/slideMaster1.xml" ContentType="application/vnd.openxmlformats-officedocument.presentationml.slideMaster+xml"/>
  <Override PartName="/ppt/slides/slide27.xml" ContentType="application/vnd.openxmlformats-officedocument.presentationml.slide+xml"/>
  <Override PartName="/ppt/slides/slide45.xml" ContentType="application/vnd.openxmlformats-officedocument.presentationml.slide+xml"/>
  <Override PartName="/ppt/slides/slide74.xml" ContentType="application/vnd.openxmlformats-officedocument.presentationml.slide+xml"/>
  <Override PartName="/ppt/slides/slide92.xml" ContentType="application/vnd.openxmlformats-officedocument.presentationml.slide+xml"/>
  <Override PartName="/ppt/slides/slide111.xml" ContentType="application/vnd.openxmlformats-officedocument.presentationml.slide+xml"/>
  <Override PartName="/ppt/slides/slide140.xml" ContentType="application/vnd.openxmlformats-officedocument.presentationml.slide+xml"/>
  <Override PartName="/ppt/slideLayouts/slideLayout4.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Override PartName="/ppt/slides/slide52.xml" ContentType="application/vnd.openxmlformats-officedocument.presentationml.slide+xml"/>
  <Override PartName="/ppt/slides/slide63.xml" ContentType="application/vnd.openxmlformats-officedocument.presentationml.slide+xml"/>
  <Override PartName="/ppt/slides/slide81.xml" ContentType="application/vnd.openxmlformats-officedocument.presentationml.slide+xml"/>
  <Override PartName="/ppt/slides/slide100.xml" ContentType="application/vnd.openxmlformats-officedocument.presentationml.slide+xml"/>
  <Default Extension="rels" ContentType="application/vnd.openxmlformats-package.relationships+xml"/>
  <Override PartName="/ppt/slides/slide23.xml" ContentType="application/vnd.openxmlformats-officedocument.presentationml.slide+xml"/>
  <Override PartName="/ppt/slides/slide41.xml" ContentType="application/vnd.openxmlformats-officedocument.presentationml.slide+xml"/>
  <Override PartName="/ppt/slides/slide70.xml" ContentType="application/vnd.openxmlformats-officedocument.presentationml.slide+xml"/>
  <Override PartName="/ppt/slides/slide12.xml" ContentType="application/vnd.openxmlformats-officedocument.presentationml.slide+xml"/>
  <Override PartName="/ppt/slides/slide30.xml" ContentType="application/vnd.openxmlformats-officedocument.presentationml.slide+xml"/>
  <Override PartName="/ppt/slides/slide149.xml" ContentType="application/vnd.openxmlformats-officedocument.presentationml.slide+xml"/>
  <Override PartName="/ppt/slideLayouts/slideLayout11.xml" ContentType="application/vnd.openxmlformats-officedocument.presentationml.slideLayout+xml"/>
  <Override PartName="/ppt/slides/slide138.xml" ContentType="application/vnd.openxmlformats-officedocument.presentationml.slide+xml"/>
  <Override PartName="/ppt/slides/slide79.xml" ContentType="application/vnd.openxmlformats-officedocument.presentationml.slide+xml"/>
  <Override PartName="/ppt/slides/slide109.xml" ContentType="application/vnd.openxmlformats-officedocument.presentationml.slide+xml"/>
  <Override PartName="/ppt/slides/slide127.xml" ContentType="application/vnd.openxmlformats-officedocument.presentationml.slide+xml"/>
  <Override PartName="/ppt/slides/slide145.xml" ContentType="application/vnd.openxmlformats-officedocument.presentationml.slide+xml"/>
  <Override PartName="/ppt/slides/slide156.xml" ContentType="application/vnd.openxmlformats-officedocument.presentationml.slide+xml"/>
  <Override PartName="/ppt/slides/slide7.xml" ContentType="application/vnd.openxmlformats-officedocument.presentationml.slide+xml"/>
  <Override PartName="/ppt/slides/slide68.xml" ContentType="application/vnd.openxmlformats-officedocument.presentationml.slide+xml"/>
  <Override PartName="/ppt/slides/slide97.xml" ContentType="application/vnd.openxmlformats-officedocument.presentationml.slide+xml"/>
  <Override PartName="/ppt/slides/slide116.xml" ContentType="application/vnd.openxmlformats-officedocument.presentationml.slide+xml"/>
  <Override PartName="/ppt/slides/slide134.xml" ContentType="application/vnd.openxmlformats-officedocument.presentationml.slide+xml"/>
  <Override PartName="/ppt/slides/slide163.xml" ContentType="application/vnd.openxmlformats-officedocument.presentationml.slide+xml"/>
  <Override PartName="/ppt/slideLayouts/slideLayout9.xml" ContentType="application/vnd.openxmlformats-officedocument.presentationml.slideLayout+xml"/>
  <Override PartName="/ppt/slides/slide28.xml" ContentType="application/vnd.openxmlformats-officedocument.presentationml.slide+xml"/>
  <Override PartName="/ppt/slides/slide39.xml" ContentType="application/vnd.openxmlformats-officedocument.presentationml.slide+xml"/>
  <Override PartName="/ppt/slides/slide57.xml" ContentType="application/vnd.openxmlformats-officedocument.presentationml.slide+xml"/>
  <Override PartName="/ppt/slides/slide75.xml" ContentType="application/vnd.openxmlformats-officedocument.presentationml.slide+xml"/>
  <Override PartName="/ppt/slides/slide86.xml" ContentType="application/vnd.openxmlformats-officedocument.presentationml.slide+xml"/>
  <Override PartName="/ppt/slides/slide105.xml" ContentType="application/vnd.openxmlformats-officedocument.presentationml.slide+xml"/>
  <Override PartName="/ppt/slides/slide123.xml" ContentType="application/vnd.openxmlformats-officedocument.presentationml.slide+xml"/>
  <Override PartName="/ppt/slides/slide141.xml" ContentType="application/vnd.openxmlformats-officedocument.presentationml.slide+xml"/>
  <Override PartName="/ppt/slides/slide152.xml" ContentType="application/vnd.openxmlformats-officedocument.presentationml.slide+xml"/>
  <Override PartName="/ppt/notesSlides/notesSlide1.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46.xml" ContentType="application/vnd.openxmlformats-officedocument.presentationml.slide+xml"/>
  <Override PartName="/ppt/slides/slide64.xml" ContentType="application/vnd.openxmlformats-officedocument.presentationml.slide+xml"/>
  <Override PartName="/ppt/slides/slide93.xml" ContentType="application/vnd.openxmlformats-officedocument.presentationml.slide+xml"/>
  <Override PartName="/ppt/slides/slide101.xml" ContentType="application/vnd.openxmlformats-officedocument.presentationml.slide+xml"/>
  <Override PartName="/ppt/slides/slide112.xml" ContentType="application/vnd.openxmlformats-officedocument.presentationml.slide+xml"/>
  <Override PartName="/ppt/slides/slide130.xml" ContentType="application/vnd.openxmlformats-officedocument.presentationml.slide+xml"/>
  <Override PartName="/ppt/slideLayouts/slideLayout5.xml" ContentType="application/vnd.openxmlformats-officedocument.presentationml.slideLayout+xml"/>
  <Override PartName="/ppt/diagrams/drawing1.xml" ContentType="application/vnd.ms-office.drawingml.diagramDrawing+xml"/>
  <Override PartName="/ppt/slides/slide24.xml" ContentType="application/vnd.openxmlformats-officedocument.presentationml.slide+xml"/>
  <Override PartName="/ppt/slides/slide35.xml" ContentType="application/vnd.openxmlformats-officedocument.presentationml.slide+xml"/>
  <Override PartName="/ppt/slides/slide53.xml" ContentType="application/vnd.openxmlformats-officedocument.presentationml.slide+xml"/>
  <Override PartName="/ppt/slides/slide71.xml" ContentType="application/vnd.openxmlformats-officedocument.presentationml.slide+xml"/>
  <Override PartName="/ppt/slides/slide82.xml" ContentType="application/vnd.openxmlformats-officedocument.presentationml.slide+xml"/>
  <Default Extension="jpeg" ContentType="image/jpeg"/>
  <Override PartName="/ppt/diagrams/quickStyle1.xml" ContentType="application/vnd.openxmlformats-officedocument.drawingml.diagramStyle+xml"/>
  <Override PartName="/ppt/slides/slide13.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Override PartName="/ppt/slides/slide20.xml" ContentType="application/vnd.openxmlformats-officedocument.presentationml.slide+xml"/>
  <Override PartName="/ppt/slides/slide139.xml" ContentType="application/vnd.openxmlformats-officedocument.presentationml.slide+xml"/>
  <Override PartName="/ppt/slides/slide157.xml" ContentType="application/vnd.openxmlformats-officedocument.presentationml.slide+xml"/>
  <Override PartName="/ppt/slides/slide98.xml" ContentType="application/vnd.openxmlformats-officedocument.presentationml.slide+xml"/>
  <Override PartName="/ppt/slides/slide117.xml" ContentType="application/vnd.openxmlformats-officedocument.presentationml.slide+xml"/>
  <Override PartName="/ppt/slides/slide128.xml" ContentType="application/vnd.openxmlformats-officedocument.presentationml.slide+xml"/>
  <Override PartName="/ppt/slides/slide146.xml" ContentType="application/vnd.openxmlformats-officedocument.presentationml.slide+xml"/>
  <Override PartName="/ppt/slides/slide164.xml" ContentType="application/vnd.openxmlformats-officedocument.presentationml.slide+xml"/>
  <Override PartName="/ppt/slides/slide8.xml" ContentType="application/vnd.openxmlformats-officedocument.presentationml.slide+xml"/>
  <Override PartName="/ppt/slides/slide69.xml" ContentType="application/vnd.openxmlformats-officedocument.presentationml.slide+xml"/>
  <Override PartName="/ppt/slides/slide87.xml" ContentType="application/vnd.openxmlformats-officedocument.presentationml.slide+xml"/>
  <Override PartName="/ppt/slides/slide106.xml" ContentType="application/vnd.openxmlformats-officedocument.presentationml.slide+xml"/>
  <Override PartName="/ppt/slides/slide124.xml" ContentType="application/vnd.openxmlformats-officedocument.presentationml.slide+xml"/>
  <Override PartName="/ppt/slides/slide135.xml" ContentType="application/vnd.openxmlformats-officedocument.presentationml.slide+xml"/>
  <Override PartName="/ppt/slides/slide153.xml" ContentType="application/vnd.openxmlformats-officedocument.presentationml.slide+xml"/>
  <Override PartName="/ppt/diagrams/data1.xml" ContentType="application/vnd.openxmlformats-officedocument.drawingml.diagramData+xml"/>
  <Override PartName="/ppt/slides/slide29.xml" ContentType="application/vnd.openxmlformats-officedocument.presentationml.slide+xml"/>
  <Override PartName="/ppt/slides/slide76.xml" ContentType="application/vnd.openxmlformats-officedocument.presentationml.slide+xml"/>
  <Override PartName="/ppt/slides/slide113.xml" ContentType="application/vnd.openxmlformats-officedocument.presentationml.slide+xml"/>
  <Override PartName="/ppt/slides/slide160.xml" ContentType="application/vnd.openxmlformats-officedocument.presentationml.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notesMasterIdLst>
    <p:notesMasterId r:id="rId167"/>
  </p:notesMasterIdLst>
  <p:sldIdLst>
    <p:sldId id="256" r:id="rId2"/>
    <p:sldId id="257" r:id="rId3"/>
    <p:sldId id="262" r:id="rId4"/>
    <p:sldId id="259" r:id="rId5"/>
    <p:sldId id="260" r:id="rId6"/>
    <p:sldId id="263" r:id="rId7"/>
    <p:sldId id="264" r:id="rId8"/>
    <p:sldId id="265" r:id="rId9"/>
    <p:sldId id="266" r:id="rId10"/>
    <p:sldId id="267" r:id="rId11"/>
    <p:sldId id="268" r:id="rId12"/>
    <p:sldId id="269" r:id="rId13"/>
    <p:sldId id="270" r:id="rId14"/>
    <p:sldId id="271" r:id="rId15"/>
    <p:sldId id="272" r:id="rId16"/>
    <p:sldId id="273" r:id="rId17"/>
    <p:sldId id="274" r:id="rId18"/>
    <p:sldId id="275" r:id="rId19"/>
    <p:sldId id="276" r:id="rId20"/>
    <p:sldId id="277" r:id="rId21"/>
    <p:sldId id="278" r:id="rId22"/>
    <p:sldId id="279" r:id="rId23"/>
    <p:sldId id="280" r:id="rId24"/>
    <p:sldId id="281" r:id="rId25"/>
    <p:sldId id="444" r:id="rId26"/>
    <p:sldId id="282" r:id="rId27"/>
    <p:sldId id="445" r:id="rId28"/>
    <p:sldId id="283" r:id="rId29"/>
    <p:sldId id="284" r:id="rId30"/>
    <p:sldId id="285" r:id="rId31"/>
    <p:sldId id="286" r:id="rId32"/>
    <p:sldId id="287" r:id="rId33"/>
    <p:sldId id="288" r:id="rId34"/>
    <p:sldId id="289" r:id="rId35"/>
    <p:sldId id="290" r:id="rId36"/>
    <p:sldId id="291" r:id="rId37"/>
    <p:sldId id="446" r:id="rId38"/>
    <p:sldId id="293" r:id="rId39"/>
    <p:sldId id="447" r:id="rId40"/>
    <p:sldId id="292" r:id="rId41"/>
    <p:sldId id="294" r:id="rId42"/>
    <p:sldId id="448" r:id="rId43"/>
    <p:sldId id="449" r:id="rId44"/>
    <p:sldId id="295" r:id="rId45"/>
    <p:sldId id="296" r:id="rId46"/>
    <p:sldId id="297" r:id="rId47"/>
    <p:sldId id="298" r:id="rId48"/>
    <p:sldId id="299" r:id="rId49"/>
    <p:sldId id="450" r:id="rId50"/>
    <p:sldId id="300" r:id="rId51"/>
    <p:sldId id="451" r:id="rId52"/>
    <p:sldId id="301" r:id="rId53"/>
    <p:sldId id="302" r:id="rId54"/>
    <p:sldId id="452" r:id="rId55"/>
    <p:sldId id="303" r:id="rId56"/>
    <p:sldId id="453" r:id="rId57"/>
    <p:sldId id="304" r:id="rId58"/>
    <p:sldId id="442" r:id="rId59"/>
    <p:sldId id="454" r:id="rId60"/>
    <p:sldId id="305" r:id="rId61"/>
    <p:sldId id="306" r:id="rId62"/>
    <p:sldId id="307" r:id="rId63"/>
    <p:sldId id="308" r:id="rId64"/>
    <p:sldId id="455" r:id="rId65"/>
    <p:sldId id="309" r:id="rId66"/>
    <p:sldId id="310" r:id="rId67"/>
    <p:sldId id="456" r:id="rId68"/>
    <p:sldId id="311" r:id="rId69"/>
    <p:sldId id="457" r:id="rId70"/>
    <p:sldId id="312" r:id="rId71"/>
    <p:sldId id="313" r:id="rId72"/>
    <p:sldId id="314" r:id="rId73"/>
    <p:sldId id="460" r:id="rId74"/>
    <p:sldId id="315" r:id="rId75"/>
    <p:sldId id="316" r:id="rId76"/>
    <p:sldId id="443" r:id="rId77"/>
    <p:sldId id="317" r:id="rId78"/>
    <p:sldId id="318" r:id="rId79"/>
    <p:sldId id="319" r:id="rId80"/>
    <p:sldId id="320" r:id="rId81"/>
    <p:sldId id="321" r:id="rId82"/>
    <p:sldId id="322" r:id="rId83"/>
    <p:sldId id="458" r:id="rId84"/>
    <p:sldId id="323" r:id="rId85"/>
    <p:sldId id="324" r:id="rId86"/>
    <p:sldId id="459" r:id="rId87"/>
    <p:sldId id="325" r:id="rId88"/>
    <p:sldId id="326" r:id="rId89"/>
    <p:sldId id="327" r:id="rId90"/>
    <p:sldId id="461" r:id="rId91"/>
    <p:sldId id="328" r:id="rId92"/>
    <p:sldId id="329" r:id="rId93"/>
    <p:sldId id="330" r:id="rId94"/>
    <p:sldId id="347" r:id="rId95"/>
    <p:sldId id="331" r:id="rId96"/>
    <p:sldId id="333" r:id="rId97"/>
    <p:sldId id="334" r:id="rId98"/>
    <p:sldId id="349" r:id="rId99"/>
    <p:sldId id="335" r:id="rId100"/>
    <p:sldId id="336" r:id="rId101"/>
    <p:sldId id="337" r:id="rId102"/>
    <p:sldId id="338" r:id="rId103"/>
    <p:sldId id="339" r:id="rId104"/>
    <p:sldId id="340" r:id="rId105"/>
    <p:sldId id="462" r:id="rId106"/>
    <p:sldId id="463" r:id="rId107"/>
    <p:sldId id="344" r:id="rId108"/>
    <p:sldId id="351" r:id="rId109"/>
    <p:sldId id="464" r:id="rId110"/>
    <p:sldId id="350" r:id="rId111"/>
    <p:sldId id="345" r:id="rId112"/>
    <p:sldId id="465" r:id="rId113"/>
    <p:sldId id="346" r:id="rId114"/>
    <p:sldId id="352" r:id="rId115"/>
    <p:sldId id="353" r:id="rId116"/>
    <p:sldId id="354" r:id="rId117"/>
    <p:sldId id="355" r:id="rId118"/>
    <p:sldId id="356" r:id="rId119"/>
    <p:sldId id="357" r:id="rId120"/>
    <p:sldId id="358" r:id="rId121"/>
    <p:sldId id="359" r:id="rId122"/>
    <p:sldId id="360" r:id="rId123"/>
    <p:sldId id="362" r:id="rId124"/>
    <p:sldId id="364" r:id="rId125"/>
    <p:sldId id="366" r:id="rId126"/>
    <p:sldId id="367" r:id="rId127"/>
    <p:sldId id="368" r:id="rId128"/>
    <p:sldId id="369" r:id="rId129"/>
    <p:sldId id="370" r:id="rId130"/>
    <p:sldId id="372" r:id="rId131"/>
    <p:sldId id="376" r:id="rId132"/>
    <p:sldId id="379" r:id="rId133"/>
    <p:sldId id="381" r:id="rId134"/>
    <p:sldId id="382" r:id="rId135"/>
    <p:sldId id="383" r:id="rId136"/>
    <p:sldId id="384" r:id="rId137"/>
    <p:sldId id="385" r:id="rId138"/>
    <p:sldId id="387" r:id="rId139"/>
    <p:sldId id="388" r:id="rId140"/>
    <p:sldId id="389" r:id="rId141"/>
    <p:sldId id="390" r:id="rId142"/>
    <p:sldId id="392" r:id="rId143"/>
    <p:sldId id="393" r:id="rId144"/>
    <p:sldId id="466" r:id="rId145"/>
    <p:sldId id="394" r:id="rId146"/>
    <p:sldId id="395" r:id="rId147"/>
    <p:sldId id="396" r:id="rId148"/>
    <p:sldId id="397" r:id="rId149"/>
    <p:sldId id="398" r:id="rId150"/>
    <p:sldId id="408" r:id="rId151"/>
    <p:sldId id="411" r:id="rId152"/>
    <p:sldId id="412" r:id="rId153"/>
    <p:sldId id="413" r:id="rId154"/>
    <p:sldId id="415" r:id="rId155"/>
    <p:sldId id="417" r:id="rId156"/>
    <p:sldId id="420" r:id="rId157"/>
    <p:sldId id="421" r:id="rId158"/>
    <p:sldId id="422" r:id="rId159"/>
    <p:sldId id="426" r:id="rId160"/>
    <p:sldId id="434" r:id="rId161"/>
    <p:sldId id="435" r:id="rId162"/>
    <p:sldId id="436" r:id="rId163"/>
    <p:sldId id="437" r:id="rId164"/>
    <p:sldId id="438" r:id="rId165"/>
    <p:sldId id="439" r:id="rId166"/>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117" Type="http://schemas.openxmlformats.org/officeDocument/2006/relationships/slide" Target="slides/slide116.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112" Type="http://schemas.openxmlformats.org/officeDocument/2006/relationships/slide" Target="slides/slide111.xml"/><Relationship Id="rId133" Type="http://schemas.openxmlformats.org/officeDocument/2006/relationships/slide" Target="slides/slide132.xml"/><Relationship Id="rId138" Type="http://schemas.openxmlformats.org/officeDocument/2006/relationships/slide" Target="slides/slide137.xml"/><Relationship Id="rId154" Type="http://schemas.openxmlformats.org/officeDocument/2006/relationships/slide" Target="slides/slide153.xml"/><Relationship Id="rId159" Type="http://schemas.openxmlformats.org/officeDocument/2006/relationships/slide" Target="slides/slide158.xml"/><Relationship Id="rId170" Type="http://schemas.openxmlformats.org/officeDocument/2006/relationships/theme" Target="theme/theme1.xml"/><Relationship Id="rId16" Type="http://schemas.openxmlformats.org/officeDocument/2006/relationships/slide" Target="slides/slide15.xml"/><Relationship Id="rId107" Type="http://schemas.openxmlformats.org/officeDocument/2006/relationships/slide" Target="slides/slide106.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102" Type="http://schemas.openxmlformats.org/officeDocument/2006/relationships/slide" Target="slides/slide101.xml"/><Relationship Id="rId123" Type="http://schemas.openxmlformats.org/officeDocument/2006/relationships/slide" Target="slides/slide122.xml"/><Relationship Id="rId128" Type="http://schemas.openxmlformats.org/officeDocument/2006/relationships/slide" Target="slides/slide127.xml"/><Relationship Id="rId144" Type="http://schemas.openxmlformats.org/officeDocument/2006/relationships/slide" Target="slides/slide143.xml"/><Relationship Id="rId149" Type="http://schemas.openxmlformats.org/officeDocument/2006/relationships/slide" Target="slides/slide148.xml"/><Relationship Id="rId5" Type="http://schemas.openxmlformats.org/officeDocument/2006/relationships/slide" Target="slides/slide4.xml"/><Relationship Id="rId90" Type="http://schemas.openxmlformats.org/officeDocument/2006/relationships/slide" Target="slides/slide89.xml"/><Relationship Id="rId95" Type="http://schemas.openxmlformats.org/officeDocument/2006/relationships/slide" Target="slides/slide94.xml"/><Relationship Id="rId160" Type="http://schemas.openxmlformats.org/officeDocument/2006/relationships/slide" Target="slides/slide159.xml"/><Relationship Id="rId165" Type="http://schemas.openxmlformats.org/officeDocument/2006/relationships/slide" Target="slides/slide164.xml"/><Relationship Id="rId22" Type="http://schemas.openxmlformats.org/officeDocument/2006/relationships/slide" Target="slides/slide21.xml"/><Relationship Id="rId27" Type="http://schemas.openxmlformats.org/officeDocument/2006/relationships/slide" Target="slides/slide26.xml"/><Relationship Id="rId43" Type="http://schemas.openxmlformats.org/officeDocument/2006/relationships/slide" Target="slides/slide42.xml"/><Relationship Id="rId48" Type="http://schemas.openxmlformats.org/officeDocument/2006/relationships/slide" Target="slides/slide47.xml"/><Relationship Id="rId64" Type="http://schemas.openxmlformats.org/officeDocument/2006/relationships/slide" Target="slides/slide63.xml"/><Relationship Id="rId69" Type="http://schemas.openxmlformats.org/officeDocument/2006/relationships/slide" Target="slides/slide68.xml"/><Relationship Id="rId113" Type="http://schemas.openxmlformats.org/officeDocument/2006/relationships/slide" Target="slides/slide112.xml"/><Relationship Id="rId118" Type="http://schemas.openxmlformats.org/officeDocument/2006/relationships/slide" Target="slides/slide117.xml"/><Relationship Id="rId134" Type="http://schemas.openxmlformats.org/officeDocument/2006/relationships/slide" Target="slides/slide133.xml"/><Relationship Id="rId139" Type="http://schemas.openxmlformats.org/officeDocument/2006/relationships/slide" Target="slides/slide138.xml"/><Relationship Id="rId80" Type="http://schemas.openxmlformats.org/officeDocument/2006/relationships/slide" Target="slides/slide79.xml"/><Relationship Id="rId85" Type="http://schemas.openxmlformats.org/officeDocument/2006/relationships/slide" Target="slides/slide84.xml"/><Relationship Id="rId150" Type="http://schemas.openxmlformats.org/officeDocument/2006/relationships/slide" Target="slides/slide149.xml"/><Relationship Id="rId155" Type="http://schemas.openxmlformats.org/officeDocument/2006/relationships/slide" Target="slides/slide154.xml"/><Relationship Id="rId171" Type="http://schemas.openxmlformats.org/officeDocument/2006/relationships/tableStyles" Target="tableStyles.xml"/><Relationship Id="rId12" Type="http://schemas.openxmlformats.org/officeDocument/2006/relationships/slide" Target="slides/slide11.xml"/><Relationship Id="rId17" Type="http://schemas.openxmlformats.org/officeDocument/2006/relationships/slide" Target="slides/slide16.xml"/><Relationship Id="rId33" Type="http://schemas.openxmlformats.org/officeDocument/2006/relationships/slide" Target="slides/slide32.xml"/><Relationship Id="rId38" Type="http://schemas.openxmlformats.org/officeDocument/2006/relationships/slide" Target="slides/slide37.xml"/><Relationship Id="rId59" Type="http://schemas.openxmlformats.org/officeDocument/2006/relationships/slide" Target="slides/slide58.xml"/><Relationship Id="rId103" Type="http://schemas.openxmlformats.org/officeDocument/2006/relationships/slide" Target="slides/slide102.xml"/><Relationship Id="rId108" Type="http://schemas.openxmlformats.org/officeDocument/2006/relationships/slide" Target="slides/slide107.xml"/><Relationship Id="rId124" Type="http://schemas.openxmlformats.org/officeDocument/2006/relationships/slide" Target="slides/slide123.xml"/><Relationship Id="rId129" Type="http://schemas.openxmlformats.org/officeDocument/2006/relationships/slide" Target="slides/slide128.xml"/><Relationship Id="rId54" Type="http://schemas.openxmlformats.org/officeDocument/2006/relationships/slide" Target="slides/slide53.xml"/><Relationship Id="rId70" Type="http://schemas.openxmlformats.org/officeDocument/2006/relationships/slide" Target="slides/slide69.xml"/><Relationship Id="rId75" Type="http://schemas.openxmlformats.org/officeDocument/2006/relationships/slide" Target="slides/slide74.xml"/><Relationship Id="rId91" Type="http://schemas.openxmlformats.org/officeDocument/2006/relationships/slide" Target="slides/slide90.xml"/><Relationship Id="rId96" Type="http://schemas.openxmlformats.org/officeDocument/2006/relationships/slide" Target="slides/slide95.xml"/><Relationship Id="rId140" Type="http://schemas.openxmlformats.org/officeDocument/2006/relationships/slide" Target="slides/slide139.xml"/><Relationship Id="rId145" Type="http://schemas.openxmlformats.org/officeDocument/2006/relationships/slide" Target="slides/slide144.xml"/><Relationship Id="rId161" Type="http://schemas.openxmlformats.org/officeDocument/2006/relationships/slide" Target="slides/slide160.xml"/><Relationship Id="rId166" Type="http://schemas.openxmlformats.org/officeDocument/2006/relationships/slide" Target="slides/slide165.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6" Type="http://schemas.openxmlformats.org/officeDocument/2006/relationships/slide" Target="slides/slide105.xml"/><Relationship Id="rId114" Type="http://schemas.openxmlformats.org/officeDocument/2006/relationships/slide" Target="slides/slide113.xml"/><Relationship Id="rId119" Type="http://schemas.openxmlformats.org/officeDocument/2006/relationships/slide" Target="slides/slide118.xml"/><Relationship Id="rId127" Type="http://schemas.openxmlformats.org/officeDocument/2006/relationships/slide" Target="slides/slide12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122" Type="http://schemas.openxmlformats.org/officeDocument/2006/relationships/slide" Target="slides/slide121.xml"/><Relationship Id="rId130" Type="http://schemas.openxmlformats.org/officeDocument/2006/relationships/slide" Target="slides/slide129.xml"/><Relationship Id="rId135" Type="http://schemas.openxmlformats.org/officeDocument/2006/relationships/slide" Target="slides/slide134.xml"/><Relationship Id="rId143" Type="http://schemas.openxmlformats.org/officeDocument/2006/relationships/slide" Target="slides/slide142.xml"/><Relationship Id="rId148" Type="http://schemas.openxmlformats.org/officeDocument/2006/relationships/slide" Target="slides/slide147.xml"/><Relationship Id="rId151" Type="http://schemas.openxmlformats.org/officeDocument/2006/relationships/slide" Target="slides/slide150.xml"/><Relationship Id="rId156" Type="http://schemas.openxmlformats.org/officeDocument/2006/relationships/slide" Target="slides/slide155.xml"/><Relationship Id="rId164" Type="http://schemas.openxmlformats.org/officeDocument/2006/relationships/slide" Target="slides/slide163.xml"/><Relationship Id="rId16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slide" Target="slides/slide10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120" Type="http://schemas.openxmlformats.org/officeDocument/2006/relationships/slide" Target="slides/slide119.xml"/><Relationship Id="rId125" Type="http://schemas.openxmlformats.org/officeDocument/2006/relationships/slide" Target="slides/slide124.xml"/><Relationship Id="rId141" Type="http://schemas.openxmlformats.org/officeDocument/2006/relationships/slide" Target="slides/slide140.xml"/><Relationship Id="rId146" Type="http://schemas.openxmlformats.org/officeDocument/2006/relationships/slide" Target="slides/slide145.xml"/><Relationship Id="rId167" Type="http://schemas.openxmlformats.org/officeDocument/2006/relationships/notesMaster" Target="notesMasters/notesMaster1.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162" Type="http://schemas.openxmlformats.org/officeDocument/2006/relationships/slide" Target="slides/slide161.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110" Type="http://schemas.openxmlformats.org/officeDocument/2006/relationships/slide" Target="slides/slide109.xml"/><Relationship Id="rId115" Type="http://schemas.openxmlformats.org/officeDocument/2006/relationships/slide" Target="slides/slide114.xml"/><Relationship Id="rId131" Type="http://schemas.openxmlformats.org/officeDocument/2006/relationships/slide" Target="slides/slide130.xml"/><Relationship Id="rId136" Type="http://schemas.openxmlformats.org/officeDocument/2006/relationships/slide" Target="slides/slide135.xml"/><Relationship Id="rId157" Type="http://schemas.openxmlformats.org/officeDocument/2006/relationships/slide" Target="slides/slide156.xml"/><Relationship Id="rId61" Type="http://schemas.openxmlformats.org/officeDocument/2006/relationships/slide" Target="slides/slide60.xml"/><Relationship Id="rId82" Type="http://schemas.openxmlformats.org/officeDocument/2006/relationships/slide" Target="slides/slide81.xml"/><Relationship Id="rId152" Type="http://schemas.openxmlformats.org/officeDocument/2006/relationships/slide" Target="slides/slide151.xml"/><Relationship Id="rId19" Type="http://schemas.openxmlformats.org/officeDocument/2006/relationships/slide" Target="slides/slide18.xml"/><Relationship Id="rId14" Type="http://schemas.openxmlformats.org/officeDocument/2006/relationships/slide" Target="slides/slide13.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126" Type="http://schemas.openxmlformats.org/officeDocument/2006/relationships/slide" Target="slides/slide125.xml"/><Relationship Id="rId147" Type="http://schemas.openxmlformats.org/officeDocument/2006/relationships/slide" Target="slides/slide146.xml"/><Relationship Id="rId168"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93" Type="http://schemas.openxmlformats.org/officeDocument/2006/relationships/slide" Target="slides/slide92.xml"/><Relationship Id="rId98" Type="http://schemas.openxmlformats.org/officeDocument/2006/relationships/slide" Target="slides/slide97.xml"/><Relationship Id="rId121" Type="http://schemas.openxmlformats.org/officeDocument/2006/relationships/slide" Target="slides/slide120.xml"/><Relationship Id="rId142" Type="http://schemas.openxmlformats.org/officeDocument/2006/relationships/slide" Target="slides/slide141.xml"/><Relationship Id="rId163" Type="http://schemas.openxmlformats.org/officeDocument/2006/relationships/slide" Target="slides/slide162.xml"/><Relationship Id="rId3" Type="http://schemas.openxmlformats.org/officeDocument/2006/relationships/slide" Target="slides/slide2.xml"/><Relationship Id="rId25" Type="http://schemas.openxmlformats.org/officeDocument/2006/relationships/slide" Target="slides/slide24.xml"/><Relationship Id="rId46" Type="http://schemas.openxmlformats.org/officeDocument/2006/relationships/slide" Target="slides/slide45.xml"/><Relationship Id="rId67" Type="http://schemas.openxmlformats.org/officeDocument/2006/relationships/slide" Target="slides/slide66.xml"/><Relationship Id="rId116" Type="http://schemas.openxmlformats.org/officeDocument/2006/relationships/slide" Target="slides/slide115.xml"/><Relationship Id="rId137" Type="http://schemas.openxmlformats.org/officeDocument/2006/relationships/slide" Target="slides/slide136.xml"/><Relationship Id="rId158" Type="http://schemas.openxmlformats.org/officeDocument/2006/relationships/slide" Target="slides/slide157.xml"/><Relationship Id="rId20" Type="http://schemas.openxmlformats.org/officeDocument/2006/relationships/slide" Target="slides/slide19.xml"/><Relationship Id="rId41" Type="http://schemas.openxmlformats.org/officeDocument/2006/relationships/slide" Target="slides/slide40.xml"/><Relationship Id="rId62" Type="http://schemas.openxmlformats.org/officeDocument/2006/relationships/slide" Target="slides/slide61.xml"/><Relationship Id="rId83" Type="http://schemas.openxmlformats.org/officeDocument/2006/relationships/slide" Target="slides/slide82.xml"/><Relationship Id="rId88" Type="http://schemas.openxmlformats.org/officeDocument/2006/relationships/slide" Target="slides/slide87.xml"/><Relationship Id="rId111" Type="http://schemas.openxmlformats.org/officeDocument/2006/relationships/slide" Target="slides/slide110.xml"/><Relationship Id="rId132" Type="http://schemas.openxmlformats.org/officeDocument/2006/relationships/slide" Target="slides/slide131.xml"/><Relationship Id="rId153" Type="http://schemas.openxmlformats.org/officeDocument/2006/relationships/slide" Target="slides/slide152.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FC98F49-072C-48E7-8EBE-598629D9E39B}" type="doc">
      <dgm:prSet loTypeId="urn:microsoft.com/office/officeart/2005/8/layout/cycle1" loCatId="cycle" qsTypeId="urn:microsoft.com/office/officeart/2005/8/quickstyle/simple1" qsCatId="simple" csTypeId="urn:microsoft.com/office/officeart/2005/8/colors/accent1_2" csCatId="accent1" phldr="1"/>
      <dgm:spPr/>
    </dgm:pt>
    <dgm:pt modelId="{322FDB6C-BAF1-4568-9EC7-D6C73743D707}">
      <dgm:prSet custT="1"/>
      <dgm:spPr/>
      <dgm:t>
        <a:bodyPr/>
        <a:lstStyle/>
        <a:p>
          <a:pPr marR="0" algn="ctr" rtl="0"/>
          <a:r>
            <a:rPr lang="el-GR" sz="1600" b="1" baseline="0" dirty="0" smtClean="0">
              <a:latin typeface="Arial"/>
            </a:rPr>
            <a:t>1. </a:t>
          </a:r>
        </a:p>
        <a:p>
          <a:pPr marR="0" algn="ctr" rtl="0"/>
          <a:r>
            <a:rPr lang="el-GR" sz="1600" b="1" baseline="0" dirty="0" smtClean="0">
              <a:latin typeface="Arial"/>
            </a:rPr>
            <a:t>ΕΚΤΙΜΗΣΗ</a:t>
          </a:r>
          <a:endParaRPr lang="el-GR" sz="1600" dirty="0" smtClean="0"/>
        </a:p>
      </dgm:t>
    </dgm:pt>
    <dgm:pt modelId="{77CB663A-6EEB-4828-9676-D55A5B977E7F}" type="parTrans" cxnId="{FFD23D3E-E5EB-4E27-A281-9FF8ED2AE345}">
      <dgm:prSet/>
      <dgm:spPr/>
      <dgm:t>
        <a:bodyPr/>
        <a:lstStyle/>
        <a:p>
          <a:endParaRPr lang="el-GR"/>
        </a:p>
      </dgm:t>
    </dgm:pt>
    <dgm:pt modelId="{2469E4A3-73FB-4082-AE46-AF748EA32B67}" type="sibTrans" cxnId="{FFD23D3E-E5EB-4E27-A281-9FF8ED2AE345}">
      <dgm:prSet/>
      <dgm:spPr/>
      <dgm:t>
        <a:bodyPr/>
        <a:lstStyle/>
        <a:p>
          <a:endParaRPr lang="el-GR"/>
        </a:p>
      </dgm:t>
    </dgm:pt>
    <dgm:pt modelId="{BBB94026-4E47-4887-8705-DD970F696623}">
      <dgm:prSet custT="1"/>
      <dgm:spPr/>
      <dgm:t>
        <a:bodyPr/>
        <a:lstStyle/>
        <a:p>
          <a:pPr marR="0" algn="ctr" rtl="0"/>
          <a:r>
            <a:rPr lang="el-GR" sz="1600" b="1" baseline="0" dirty="0" smtClean="0">
              <a:latin typeface="Arial"/>
            </a:rPr>
            <a:t>2. </a:t>
          </a:r>
        </a:p>
        <a:p>
          <a:pPr marR="0" algn="ctr" rtl="0"/>
          <a:r>
            <a:rPr lang="el-GR" sz="1600" b="1" baseline="0" dirty="0" smtClean="0">
              <a:latin typeface="Arial"/>
            </a:rPr>
            <a:t>ΝΟΣΗΛΕΥΤΙΚΗ ΔΙΑΓΝΩΣΗ</a:t>
          </a:r>
          <a:endParaRPr lang="el-GR" sz="1600" dirty="0" smtClean="0"/>
        </a:p>
      </dgm:t>
    </dgm:pt>
    <dgm:pt modelId="{76A24623-F610-435B-BD52-427BAB7223F9}" type="parTrans" cxnId="{03B96A08-9B85-42AE-A999-9977A6127F70}">
      <dgm:prSet/>
      <dgm:spPr/>
      <dgm:t>
        <a:bodyPr/>
        <a:lstStyle/>
        <a:p>
          <a:endParaRPr lang="el-GR"/>
        </a:p>
      </dgm:t>
    </dgm:pt>
    <dgm:pt modelId="{0D999B02-631F-4049-A17C-83A8C3933285}" type="sibTrans" cxnId="{03B96A08-9B85-42AE-A999-9977A6127F70}">
      <dgm:prSet/>
      <dgm:spPr/>
      <dgm:t>
        <a:bodyPr/>
        <a:lstStyle/>
        <a:p>
          <a:endParaRPr lang="el-GR"/>
        </a:p>
      </dgm:t>
    </dgm:pt>
    <dgm:pt modelId="{87226C1D-5FE5-469C-934E-56F4F25FA5FC}">
      <dgm:prSet custT="1"/>
      <dgm:spPr/>
      <dgm:t>
        <a:bodyPr/>
        <a:lstStyle/>
        <a:p>
          <a:pPr marR="0" algn="ctr" rtl="0"/>
          <a:r>
            <a:rPr lang="el-GR" sz="1600" b="1" baseline="0" dirty="0" smtClean="0">
              <a:latin typeface="Arial"/>
            </a:rPr>
            <a:t>3. ΠΡΟΓΡΑΜΜΑΤΙΣΜΟΣ</a:t>
          </a:r>
          <a:endParaRPr lang="el-GR" sz="1600" dirty="0" smtClean="0"/>
        </a:p>
      </dgm:t>
    </dgm:pt>
    <dgm:pt modelId="{823B9ED4-9ADA-4611-9EE6-19F42AA049B5}" type="parTrans" cxnId="{81C88BC5-2E1A-4850-9A82-9C1E34EA2465}">
      <dgm:prSet/>
      <dgm:spPr/>
      <dgm:t>
        <a:bodyPr/>
        <a:lstStyle/>
        <a:p>
          <a:endParaRPr lang="el-GR"/>
        </a:p>
      </dgm:t>
    </dgm:pt>
    <dgm:pt modelId="{9F1B0E8B-8FAB-466F-956A-3A6554E1E50C}" type="sibTrans" cxnId="{81C88BC5-2E1A-4850-9A82-9C1E34EA2465}">
      <dgm:prSet/>
      <dgm:spPr/>
      <dgm:t>
        <a:bodyPr/>
        <a:lstStyle/>
        <a:p>
          <a:endParaRPr lang="el-GR"/>
        </a:p>
      </dgm:t>
    </dgm:pt>
    <dgm:pt modelId="{FF29B27F-DEBF-4476-A972-9335F297E92F}">
      <dgm:prSet custT="1"/>
      <dgm:spPr/>
      <dgm:t>
        <a:bodyPr/>
        <a:lstStyle/>
        <a:p>
          <a:pPr marR="0" algn="ctr" rtl="0"/>
          <a:r>
            <a:rPr lang="el-GR" sz="1600" b="1" baseline="0" dirty="0" smtClean="0">
              <a:latin typeface="Arial"/>
            </a:rPr>
            <a:t>4. </a:t>
          </a:r>
        </a:p>
        <a:p>
          <a:pPr marR="0" algn="ctr" rtl="0"/>
          <a:r>
            <a:rPr lang="el-GR" sz="1600" b="1" baseline="0" dirty="0" smtClean="0">
              <a:latin typeface="Arial"/>
            </a:rPr>
            <a:t>ΕΦΑΡΜΟΓΗ</a:t>
          </a:r>
          <a:endParaRPr lang="el-GR" sz="1600" dirty="0" smtClean="0"/>
        </a:p>
      </dgm:t>
    </dgm:pt>
    <dgm:pt modelId="{0BCD9621-4BCE-47F7-BE01-5FC346C6ABFC}" type="parTrans" cxnId="{BCC90E53-E47E-4987-B42A-247688DB989C}">
      <dgm:prSet/>
      <dgm:spPr/>
      <dgm:t>
        <a:bodyPr/>
        <a:lstStyle/>
        <a:p>
          <a:endParaRPr lang="el-GR"/>
        </a:p>
      </dgm:t>
    </dgm:pt>
    <dgm:pt modelId="{8920491F-EA61-4DD9-BAFF-1932790B5EDB}" type="sibTrans" cxnId="{BCC90E53-E47E-4987-B42A-247688DB989C}">
      <dgm:prSet/>
      <dgm:spPr/>
      <dgm:t>
        <a:bodyPr/>
        <a:lstStyle/>
        <a:p>
          <a:endParaRPr lang="el-GR"/>
        </a:p>
      </dgm:t>
    </dgm:pt>
    <dgm:pt modelId="{DEBBD0C1-A4B4-46DC-B981-5C611A931AB1}">
      <dgm:prSet custT="1"/>
      <dgm:spPr/>
      <dgm:t>
        <a:bodyPr/>
        <a:lstStyle/>
        <a:p>
          <a:pPr marR="0" algn="ctr" rtl="0"/>
          <a:r>
            <a:rPr lang="el-GR" sz="1600" b="1" baseline="0" dirty="0" smtClean="0">
              <a:latin typeface="Arial"/>
            </a:rPr>
            <a:t>5. </a:t>
          </a:r>
        </a:p>
        <a:p>
          <a:pPr marR="0" algn="ctr" rtl="0"/>
          <a:r>
            <a:rPr lang="el-GR" sz="1600" b="1" baseline="0" dirty="0" smtClean="0">
              <a:latin typeface="Arial"/>
            </a:rPr>
            <a:t>ΑΞΙΟΛΟΓΗΣΗ</a:t>
          </a:r>
          <a:endParaRPr lang="el-GR" sz="1600" dirty="0" smtClean="0"/>
        </a:p>
      </dgm:t>
    </dgm:pt>
    <dgm:pt modelId="{C9B07ED2-1F1F-49D2-A142-AB000569B7B2}" type="parTrans" cxnId="{9ED45662-BAD5-4A84-8A12-81E16CDD9B9D}">
      <dgm:prSet/>
      <dgm:spPr/>
      <dgm:t>
        <a:bodyPr/>
        <a:lstStyle/>
        <a:p>
          <a:endParaRPr lang="el-GR"/>
        </a:p>
      </dgm:t>
    </dgm:pt>
    <dgm:pt modelId="{6D18D9E2-F5BB-4713-83EE-63C7E39ED26D}" type="sibTrans" cxnId="{9ED45662-BAD5-4A84-8A12-81E16CDD9B9D}">
      <dgm:prSet/>
      <dgm:spPr/>
      <dgm:t>
        <a:bodyPr/>
        <a:lstStyle/>
        <a:p>
          <a:endParaRPr lang="el-GR"/>
        </a:p>
      </dgm:t>
    </dgm:pt>
    <dgm:pt modelId="{BCE81F42-B711-40A1-9CFD-5DEA5D42907A}" type="pres">
      <dgm:prSet presAssocID="{6FC98F49-072C-48E7-8EBE-598629D9E39B}" presName="cycle" presStyleCnt="0">
        <dgm:presLayoutVars>
          <dgm:dir/>
          <dgm:resizeHandles val="exact"/>
        </dgm:presLayoutVars>
      </dgm:prSet>
      <dgm:spPr/>
    </dgm:pt>
    <dgm:pt modelId="{6C4E07F6-CCE2-4689-9AB4-3C30E7CCBAF0}" type="pres">
      <dgm:prSet presAssocID="{322FDB6C-BAF1-4568-9EC7-D6C73743D707}" presName="dummy" presStyleCnt="0"/>
      <dgm:spPr/>
    </dgm:pt>
    <dgm:pt modelId="{2B4261C4-D226-4B39-963F-53E0C45940FD}" type="pres">
      <dgm:prSet presAssocID="{322FDB6C-BAF1-4568-9EC7-D6C73743D707}" presName="node" presStyleLbl="revTx" presStyleIdx="0" presStyleCnt="5" custScaleX="127091">
        <dgm:presLayoutVars>
          <dgm:bulletEnabled val="1"/>
        </dgm:presLayoutVars>
      </dgm:prSet>
      <dgm:spPr/>
      <dgm:t>
        <a:bodyPr/>
        <a:lstStyle/>
        <a:p>
          <a:endParaRPr lang="el-GR"/>
        </a:p>
      </dgm:t>
    </dgm:pt>
    <dgm:pt modelId="{B24353E6-97B2-43CD-9C69-ECD0D7627FEB}" type="pres">
      <dgm:prSet presAssocID="{2469E4A3-73FB-4082-AE46-AF748EA32B67}" presName="sibTrans" presStyleLbl="node1" presStyleIdx="0" presStyleCnt="5"/>
      <dgm:spPr/>
      <dgm:t>
        <a:bodyPr/>
        <a:lstStyle/>
        <a:p>
          <a:endParaRPr lang="el-GR"/>
        </a:p>
      </dgm:t>
    </dgm:pt>
    <dgm:pt modelId="{4218D13C-4400-4082-9809-40A73F2E099D}" type="pres">
      <dgm:prSet presAssocID="{BBB94026-4E47-4887-8705-DD970F696623}" presName="dummy" presStyleCnt="0"/>
      <dgm:spPr/>
    </dgm:pt>
    <dgm:pt modelId="{4DED5D00-01F0-4BAF-99A2-771E901F6D32}" type="pres">
      <dgm:prSet presAssocID="{BBB94026-4E47-4887-8705-DD970F696623}" presName="node" presStyleLbl="revTx" presStyleIdx="1" presStyleCnt="5" custScaleX="147702">
        <dgm:presLayoutVars>
          <dgm:bulletEnabled val="1"/>
        </dgm:presLayoutVars>
      </dgm:prSet>
      <dgm:spPr/>
      <dgm:t>
        <a:bodyPr/>
        <a:lstStyle/>
        <a:p>
          <a:endParaRPr lang="el-GR"/>
        </a:p>
      </dgm:t>
    </dgm:pt>
    <dgm:pt modelId="{2292D52E-1E25-4F81-9D20-AC365731F161}" type="pres">
      <dgm:prSet presAssocID="{0D999B02-631F-4049-A17C-83A8C3933285}" presName="sibTrans" presStyleLbl="node1" presStyleIdx="1" presStyleCnt="5"/>
      <dgm:spPr/>
      <dgm:t>
        <a:bodyPr/>
        <a:lstStyle/>
        <a:p>
          <a:endParaRPr lang="el-GR"/>
        </a:p>
      </dgm:t>
    </dgm:pt>
    <dgm:pt modelId="{192A81F9-F1E8-4E34-B09B-37BA70BF8058}" type="pres">
      <dgm:prSet presAssocID="{87226C1D-5FE5-469C-934E-56F4F25FA5FC}" presName="dummy" presStyleCnt="0"/>
      <dgm:spPr/>
    </dgm:pt>
    <dgm:pt modelId="{925117A3-84F9-46E0-A50E-B610729D920E}" type="pres">
      <dgm:prSet presAssocID="{87226C1D-5FE5-469C-934E-56F4F25FA5FC}" presName="node" presStyleLbl="revTx" presStyleIdx="2" presStyleCnt="5">
        <dgm:presLayoutVars>
          <dgm:bulletEnabled val="1"/>
        </dgm:presLayoutVars>
      </dgm:prSet>
      <dgm:spPr/>
      <dgm:t>
        <a:bodyPr/>
        <a:lstStyle/>
        <a:p>
          <a:endParaRPr lang="el-GR"/>
        </a:p>
      </dgm:t>
    </dgm:pt>
    <dgm:pt modelId="{FEBBE962-08D5-408F-9AB7-BCFEB2C5171D}" type="pres">
      <dgm:prSet presAssocID="{9F1B0E8B-8FAB-466F-956A-3A6554E1E50C}" presName="sibTrans" presStyleLbl="node1" presStyleIdx="2" presStyleCnt="5" custLinFactNeighborX="156" custLinFactNeighborY="649"/>
      <dgm:spPr/>
      <dgm:t>
        <a:bodyPr/>
        <a:lstStyle/>
        <a:p>
          <a:endParaRPr lang="el-GR"/>
        </a:p>
      </dgm:t>
    </dgm:pt>
    <dgm:pt modelId="{5A1CF340-2BB6-4CB2-8FC8-A7BFD2CE3B16}" type="pres">
      <dgm:prSet presAssocID="{FF29B27F-DEBF-4476-A972-9335F297E92F}" presName="dummy" presStyleCnt="0"/>
      <dgm:spPr/>
    </dgm:pt>
    <dgm:pt modelId="{CAF8F093-F11C-4234-8D48-FF08EB3ACEB9}" type="pres">
      <dgm:prSet presAssocID="{FF29B27F-DEBF-4476-A972-9335F297E92F}" presName="node" presStyleLbl="revTx" presStyleIdx="3" presStyleCnt="5" custScaleX="123607">
        <dgm:presLayoutVars>
          <dgm:bulletEnabled val="1"/>
        </dgm:presLayoutVars>
      </dgm:prSet>
      <dgm:spPr/>
      <dgm:t>
        <a:bodyPr/>
        <a:lstStyle/>
        <a:p>
          <a:endParaRPr lang="el-GR"/>
        </a:p>
      </dgm:t>
    </dgm:pt>
    <dgm:pt modelId="{CC404CC6-8406-45D1-8B3A-140F5AD3805C}" type="pres">
      <dgm:prSet presAssocID="{8920491F-EA61-4DD9-BAFF-1932790B5EDB}" presName="sibTrans" presStyleLbl="node1" presStyleIdx="3" presStyleCnt="5"/>
      <dgm:spPr/>
      <dgm:t>
        <a:bodyPr/>
        <a:lstStyle/>
        <a:p>
          <a:endParaRPr lang="el-GR"/>
        </a:p>
      </dgm:t>
    </dgm:pt>
    <dgm:pt modelId="{66C00B6A-B721-41F2-8C8E-FFBA4E2D3D54}" type="pres">
      <dgm:prSet presAssocID="{DEBBD0C1-A4B4-46DC-B981-5C611A931AB1}" presName="dummy" presStyleCnt="0"/>
      <dgm:spPr/>
    </dgm:pt>
    <dgm:pt modelId="{BCEF29BC-60E5-4FAF-B09C-DF3E50610E04}" type="pres">
      <dgm:prSet presAssocID="{DEBBD0C1-A4B4-46DC-B981-5C611A931AB1}" presName="node" presStyleLbl="revTx" presStyleIdx="4" presStyleCnt="5" custScaleX="137829">
        <dgm:presLayoutVars>
          <dgm:bulletEnabled val="1"/>
        </dgm:presLayoutVars>
      </dgm:prSet>
      <dgm:spPr/>
      <dgm:t>
        <a:bodyPr/>
        <a:lstStyle/>
        <a:p>
          <a:endParaRPr lang="el-GR"/>
        </a:p>
      </dgm:t>
    </dgm:pt>
    <dgm:pt modelId="{A706822C-2B98-4531-A464-7EA493BEBE74}" type="pres">
      <dgm:prSet presAssocID="{6D18D9E2-F5BB-4713-83EE-63C7E39ED26D}" presName="sibTrans" presStyleLbl="node1" presStyleIdx="4" presStyleCnt="5"/>
      <dgm:spPr/>
      <dgm:t>
        <a:bodyPr/>
        <a:lstStyle/>
        <a:p>
          <a:endParaRPr lang="el-GR"/>
        </a:p>
      </dgm:t>
    </dgm:pt>
  </dgm:ptLst>
  <dgm:cxnLst>
    <dgm:cxn modelId="{BCC90E53-E47E-4987-B42A-247688DB989C}" srcId="{6FC98F49-072C-48E7-8EBE-598629D9E39B}" destId="{FF29B27F-DEBF-4476-A972-9335F297E92F}" srcOrd="3" destOrd="0" parTransId="{0BCD9621-4BCE-47F7-BE01-5FC346C6ABFC}" sibTransId="{8920491F-EA61-4DD9-BAFF-1932790B5EDB}"/>
    <dgm:cxn modelId="{9A7C4D9A-8343-4CA0-A25B-DD8B39D750ED}" type="presOf" srcId="{6FC98F49-072C-48E7-8EBE-598629D9E39B}" destId="{BCE81F42-B711-40A1-9CFD-5DEA5D42907A}" srcOrd="0" destOrd="0" presId="urn:microsoft.com/office/officeart/2005/8/layout/cycle1"/>
    <dgm:cxn modelId="{FFD23D3E-E5EB-4E27-A281-9FF8ED2AE345}" srcId="{6FC98F49-072C-48E7-8EBE-598629D9E39B}" destId="{322FDB6C-BAF1-4568-9EC7-D6C73743D707}" srcOrd="0" destOrd="0" parTransId="{77CB663A-6EEB-4828-9676-D55A5B977E7F}" sibTransId="{2469E4A3-73FB-4082-AE46-AF748EA32B67}"/>
    <dgm:cxn modelId="{9ED45662-BAD5-4A84-8A12-81E16CDD9B9D}" srcId="{6FC98F49-072C-48E7-8EBE-598629D9E39B}" destId="{DEBBD0C1-A4B4-46DC-B981-5C611A931AB1}" srcOrd="4" destOrd="0" parTransId="{C9B07ED2-1F1F-49D2-A142-AB000569B7B2}" sibTransId="{6D18D9E2-F5BB-4713-83EE-63C7E39ED26D}"/>
    <dgm:cxn modelId="{857B3961-F955-43EF-BE85-D4A387BA1095}" type="presOf" srcId="{87226C1D-5FE5-469C-934E-56F4F25FA5FC}" destId="{925117A3-84F9-46E0-A50E-B610729D920E}" srcOrd="0" destOrd="0" presId="urn:microsoft.com/office/officeart/2005/8/layout/cycle1"/>
    <dgm:cxn modelId="{7ED6FC6C-3C43-4482-A7F2-68C7D135C4B0}" type="presOf" srcId="{322FDB6C-BAF1-4568-9EC7-D6C73743D707}" destId="{2B4261C4-D226-4B39-963F-53E0C45940FD}" srcOrd="0" destOrd="0" presId="urn:microsoft.com/office/officeart/2005/8/layout/cycle1"/>
    <dgm:cxn modelId="{206CEFA9-E17D-4235-AB9C-D0657785C08E}" type="presOf" srcId="{BBB94026-4E47-4887-8705-DD970F696623}" destId="{4DED5D00-01F0-4BAF-99A2-771E901F6D32}" srcOrd="0" destOrd="0" presId="urn:microsoft.com/office/officeart/2005/8/layout/cycle1"/>
    <dgm:cxn modelId="{A448EE9B-3DD2-4B07-9A79-FE8B45EB3140}" type="presOf" srcId="{6D18D9E2-F5BB-4713-83EE-63C7E39ED26D}" destId="{A706822C-2B98-4531-A464-7EA493BEBE74}" srcOrd="0" destOrd="0" presId="urn:microsoft.com/office/officeart/2005/8/layout/cycle1"/>
    <dgm:cxn modelId="{03B96A08-9B85-42AE-A999-9977A6127F70}" srcId="{6FC98F49-072C-48E7-8EBE-598629D9E39B}" destId="{BBB94026-4E47-4887-8705-DD970F696623}" srcOrd="1" destOrd="0" parTransId="{76A24623-F610-435B-BD52-427BAB7223F9}" sibTransId="{0D999B02-631F-4049-A17C-83A8C3933285}"/>
    <dgm:cxn modelId="{93394AA5-3C13-4521-B537-67250BC05B5B}" type="presOf" srcId="{FF29B27F-DEBF-4476-A972-9335F297E92F}" destId="{CAF8F093-F11C-4234-8D48-FF08EB3ACEB9}" srcOrd="0" destOrd="0" presId="urn:microsoft.com/office/officeart/2005/8/layout/cycle1"/>
    <dgm:cxn modelId="{4CC391EF-83CF-48E3-B268-AC9CF44984FB}" type="presOf" srcId="{0D999B02-631F-4049-A17C-83A8C3933285}" destId="{2292D52E-1E25-4F81-9D20-AC365731F161}" srcOrd="0" destOrd="0" presId="urn:microsoft.com/office/officeart/2005/8/layout/cycle1"/>
    <dgm:cxn modelId="{C26C96F0-942F-4638-B2E2-42846E59F4E3}" type="presOf" srcId="{2469E4A3-73FB-4082-AE46-AF748EA32B67}" destId="{B24353E6-97B2-43CD-9C69-ECD0D7627FEB}" srcOrd="0" destOrd="0" presId="urn:microsoft.com/office/officeart/2005/8/layout/cycle1"/>
    <dgm:cxn modelId="{CB0D3F36-AE9F-4F22-9D04-A4C7BCE6627E}" type="presOf" srcId="{DEBBD0C1-A4B4-46DC-B981-5C611A931AB1}" destId="{BCEF29BC-60E5-4FAF-B09C-DF3E50610E04}" srcOrd="0" destOrd="0" presId="urn:microsoft.com/office/officeart/2005/8/layout/cycle1"/>
    <dgm:cxn modelId="{86EF37F6-E1BE-4BF6-A8A9-340B94DA8691}" type="presOf" srcId="{8920491F-EA61-4DD9-BAFF-1932790B5EDB}" destId="{CC404CC6-8406-45D1-8B3A-140F5AD3805C}" srcOrd="0" destOrd="0" presId="urn:microsoft.com/office/officeart/2005/8/layout/cycle1"/>
    <dgm:cxn modelId="{81C88BC5-2E1A-4850-9A82-9C1E34EA2465}" srcId="{6FC98F49-072C-48E7-8EBE-598629D9E39B}" destId="{87226C1D-5FE5-469C-934E-56F4F25FA5FC}" srcOrd="2" destOrd="0" parTransId="{823B9ED4-9ADA-4611-9EE6-19F42AA049B5}" sibTransId="{9F1B0E8B-8FAB-466F-956A-3A6554E1E50C}"/>
    <dgm:cxn modelId="{F72A935D-EC6A-4F9C-B9C4-9CE3188F5052}" type="presOf" srcId="{9F1B0E8B-8FAB-466F-956A-3A6554E1E50C}" destId="{FEBBE962-08D5-408F-9AB7-BCFEB2C5171D}" srcOrd="0" destOrd="0" presId="urn:microsoft.com/office/officeart/2005/8/layout/cycle1"/>
    <dgm:cxn modelId="{849827FA-4D05-4CB4-AADD-D5C7AA4FCFDB}" type="presParOf" srcId="{BCE81F42-B711-40A1-9CFD-5DEA5D42907A}" destId="{6C4E07F6-CCE2-4689-9AB4-3C30E7CCBAF0}" srcOrd="0" destOrd="0" presId="urn:microsoft.com/office/officeart/2005/8/layout/cycle1"/>
    <dgm:cxn modelId="{9D2A1274-A126-48A0-A4EB-529474360707}" type="presParOf" srcId="{BCE81F42-B711-40A1-9CFD-5DEA5D42907A}" destId="{2B4261C4-D226-4B39-963F-53E0C45940FD}" srcOrd="1" destOrd="0" presId="urn:microsoft.com/office/officeart/2005/8/layout/cycle1"/>
    <dgm:cxn modelId="{7110C098-BA93-4EDB-BABA-1A8D88990F17}" type="presParOf" srcId="{BCE81F42-B711-40A1-9CFD-5DEA5D42907A}" destId="{B24353E6-97B2-43CD-9C69-ECD0D7627FEB}" srcOrd="2" destOrd="0" presId="urn:microsoft.com/office/officeart/2005/8/layout/cycle1"/>
    <dgm:cxn modelId="{3C377D09-6C8C-48CA-9422-BD508B37F925}" type="presParOf" srcId="{BCE81F42-B711-40A1-9CFD-5DEA5D42907A}" destId="{4218D13C-4400-4082-9809-40A73F2E099D}" srcOrd="3" destOrd="0" presId="urn:microsoft.com/office/officeart/2005/8/layout/cycle1"/>
    <dgm:cxn modelId="{2848652B-E62A-40A2-A09A-7B241431CD9F}" type="presParOf" srcId="{BCE81F42-B711-40A1-9CFD-5DEA5D42907A}" destId="{4DED5D00-01F0-4BAF-99A2-771E901F6D32}" srcOrd="4" destOrd="0" presId="urn:microsoft.com/office/officeart/2005/8/layout/cycle1"/>
    <dgm:cxn modelId="{C5E26A78-F29F-41B7-AC75-E06327C7B984}" type="presParOf" srcId="{BCE81F42-B711-40A1-9CFD-5DEA5D42907A}" destId="{2292D52E-1E25-4F81-9D20-AC365731F161}" srcOrd="5" destOrd="0" presId="urn:microsoft.com/office/officeart/2005/8/layout/cycle1"/>
    <dgm:cxn modelId="{81A341E9-AA7A-447B-B10F-9D8A6BC877D2}" type="presParOf" srcId="{BCE81F42-B711-40A1-9CFD-5DEA5D42907A}" destId="{192A81F9-F1E8-4E34-B09B-37BA70BF8058}" srcOrd="6" destOrd="0" presId="urn:microsoft.com/office/officeart/2005/8/layout/cycle1"/>
    <dgm:cxn modelId="{55FCA881-488B-44AA-95BE-6DB9ADB11F06}" type="presParOf" srcId="{BCE81F42-B711-40A1-9CFD-5DEA5D42907A}" destId="{925117A3-84F9-46E0-A50E-B610729D920E}" srcOrd="7" destOrd="0" presId="urn:microsoft.com/office/officeart/2005/8/layout/cycle1"/>
    <dgm:cxn modelId="{F46FC034-99BB-4B36-929C-017C2673D848}" type="presParOf" srcId="{BCE81F42-B711-40A1-9CFD-5DEA5D42907A}" destId="{FEBBE962-08D5-408F-9AB7-BCFEB2C5171D}" srcOrd="8" destOrd="0" presId="urn:microsoft.com/office/officeart/2005/8/layout/cycle1"/>
    <dgm:cxn modelId="{AEEECA17-4A14-4C52-942D-FED1C83BE54B}" type="presParOf" srcId="{BCE81F42-B711-40A1-9CFD-5DEA5D42907A}" destId="{5A1CF340-2BB6-4CB2-8FC8-A7BFD2CE3B16}" srcOrd="9" destOrd="0" presId="urn:microsoft.com/office/officeart/2005/8/layout/cycle1"/>
    <dgm:cxn modelId="{36A1023A-85C9-4945-909F-E18481594E38}" type="presParOf" srcId="{BCE81F42-B711-40A1-9CFD-5DEA5D42907A}" destId="{CAF8F093-F11C-4234-8D48-FF08EB3ACEB9}" srcOrd="10" destOrd="0" presId="urn:microsoft.com/office/officeart/2005/8/layout/cycle1"/>
    <dgm:cxn modelId="{2EC274CE-9B72-4F74-B1B6-E24BF56AA448}" type="presParOf" srcId="{BCE81F42-B711-40A1-9CFD-5DEA5D42907A}" destId="{CC404CC6-8406-45D1-8B3A-140F5AD3805C}" srcOrd="11" destOrd="0" presId="urn:microsoft.com/office/officeart/2005/8/layout/cycle1"/>
    <dgm:cxn modelId="{06715C01-2462-4FE3-86B3-708242FC720F}" type="presParOf" srcId="{BCE81F42-B711-40A1-9CFD-5DEA5D42907A}" destId="{66C00B6A-B721-41F2-8C8E-FFBA4E2D3D54}" srcOrd="12" destOrd="0" presId="urn:microsoft.com/office/officeart/2005/8/layout/cycle1"/>
    <dgm:cxn modelId="{0B92BBC9-B151-46C4-A894-0153F6F71E3B}" type="presParOf" srcId="{BCE81F42-B711-40A1-9CFD-5DEA5D42907A}" destId="{BCEF29BC-60E5-4FAF-B09C-DF3E50610E04}" srcOrd="13" destOrd="0" presId="urn:microsoft.com/office/officeart/2005/8/layout/cycle1"/>
    <dgm:cxn modelId="{675478A0-0A0D-4853-8BDE-F2B8073A2B8B}" type="presParOf" srcId="{BCE81F42-B711-40A1-9CFD-5DEA5D42907A}" destId="{A706822C-2B98-4531-A464-7EA493BEBE74}" srcOrd="14" destOrd="0" presId="urn:microsoft.com/office/officeart/2005/8/layout/cycle1"/>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2B4261C4-D226-4B39-963F-53E0C45940FD}">
      <dsp:nvSpPr>
        <dsp:cNvPr id="0" name=""/>
        <dsp:cNvSpPr/>
      </dsp:nvSpPr>
      <dsp:spPr>
        <a:xfrm>
          <a:off x="4431255" y="33994"/>
          <a:ext cx="1422292" cy="111911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0320" tIns="20320" rIns="20320" bIns="20320" numCol="1" spcCol="1270" anchor="ctr" anchorCtr="0">
          <a:noAutofit/>
        </a:bodyPr>
        <a:lstStyle/>
        <a:p>
          <a:pPr marR="0" lvl="0" algn="ctr" defTabSz="711200" rtl="0">
            <a:lnSpc>
              <a:spcPct val="90000"/>
            </a:lnSpc>
            <a:spcBef>
              <a:spcPct val="0"/>
            </a:spcBef>
            <a:spcAft>
              <a:spcPct val="35000"/>
            </a:spcAft>
          </a:pPr>
          <a:r>
            <a:rPr lang="el-GR" sz="1600" b="1" kern="1200" baseline="0" dirty="0" smtClean="0">
              <a:latin typeface="Arial"/>
            </a:rPr>
            <a:t>1. </a:t>
          </a:r>
        </a:p>
        <a:p>
          <a:pPr marR="0" lvl="0" algn="ctr" defTabSz="711200" rtl="0">
            <a:lnSpc>
              <a:spcPct val="90000"/>
            </a:lnSpc>
            <a:spcBef>
              <a:spcPct val="0"/>
            </a:spcBef>
            <a:spcAft>
              <a:spcPct val="35000"/>
            </a:spcAft>
          </a:pPr>
          <a:r>
            <a:rPr lang="el-GR" sz="1600" b="1" kern="1200" baseline="0" dirty="0" smtClean="0">
              <a:latin typeface="Arial"/>
            </a:rPr>
            <a:t>ΕΚΤΙΜΗΣΗ</a:t>
          </a:r>
          <a:endParaRPr lang="el-GR" sz="1600" kern="1200" dirty="0" smtClean="0"/>
        </a:p>
      </dsp:txBody>
      <dsp:txXfrm>
        <a:off x="4431255" y="33994"/>
        <a:ext cx="1422292" cy="1119113"/>
      </dsp:txXfrm>
    </dsp:sp>
    <dsp:sp modelId="{B24353E6-97B2-43CD-9C69-ECD0D7627FEB}">
      <dsp:nvSpPr>
        <dsp:cNvPr id="0" name=""/>
        <dsp:cNvSpPr/>
      </dsp:nvSpPr>
      <dsp:spPr>
        <a:xfrm>
          <a:off x="1948024" y="1346"/>
          <a:ext cx="4198725" cy="4198725"/>
        </a:xfrm>
        <a:prstGeom prst="circularArrow">
          <a:avLst>
            <a:gd name="adj1" fmla="val 5197"/>
            <a:gd name="adj2" fmla="val 335716"/>
            <a:gd name="adj3" fmla="val 21294043"/>
            <a:gd name="adj4" fmla="val 19765537"/>
            <a:gd name="adj5" fmla="val 6064"/>
          </a:avLst>
        </a:prstGeom>
        <a:solidFill>
          <a:schemeClr val="accent1">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4DED5D00-01F0-4BAF-99A2-771E901F6D32}">
      <dsp:nvSpPr>
        <dsp:cNvPr id="0" name=""/>
        <dsp:cNvSpPr/>
      </dsp:nvSpPr>
      <dsp:spPr>
        <a:xfrm>
          <a:off x="4992681" y="2116836"/>
          <a:ext cx="1652952" cy="111911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0320" tIns="20320" rIns="20320" bIns="20320" numCol="1" spcCol="1270" anchor="ctr" anchorCtr="0">
          <a:noAutofit/>
        </a:bodyPr>
        <a:lstStyle/>
        <a:p>
          <a:pPr marR="0" lvl="0" algn="ctr" defTabSz="711200" rtl="0">
            <a:lnSpc>
              <a:spcPct val="90000"/>
            </a:lnSpc>
            <a:spcBef>
              <a:spcPct val="0"/>
            </a:spcBef>
            <a:spcAft>
              <a:spcPct val="35000"/>
            </a:spcAft>
          </a:pPr>
          <a:r>
            <a:rPr lang="el-GR" sz="1600" b="1" kern="1200" baseline="0" dirty="0" smtClean="0">
              <a:latin typeface="Arial"/>
            </a:rPr>
            <a:t>2. </a:t>
          </a:r>
        </a:p>
        <a:p>
          <a:pPr marR="0" lvl="0" algn="ctr" defTabSz="711200" rtl="0">
            <a:lnSpc>
              <a:spcPct val="90000"/>
            </a:lnSpc>
            <a:spcBef>
              <a:spcPct val="0"/>
            </a:spcBef>
            <a:spcAft>
              <a:spcPct val="35000"/>
            </a:spcAft>
          </a:pPr>
          <a:r>
            <a:rPr lang="el-GR" sz="1600" b="1" kern="1200" baseline="0" dirty="0" smtClean="0">
              <a:latin typeface="Arial"/>
            </a:rPr>
            <a:t>ΝΟΣΗΛΕΥΤΙΚΗ ΔΙΑΓΝΩΣΗ</a:t>
          </a:r>
          <a:endParaRPr lang="el-GR" sz="1600" kern="1200" dirty="0" smtClean="0"/>
        </a:p>
      </dsp:txBody>
      <dsp:txXfrm>
        <a:off x="4992681" y="2116836"/>
        <a:ext cx="1652952" cy="1119113"/>
      </dsp:txXfrm>
    </dsp:sp>
    <dsp:sp modelId="{2292D52E-1E25-4F81-9D20-AC365731F161}">
      <dsp:nvSpPr>
        <dsp:cNvPr id="0" name=""/>
        <dsp:cNvSpPr/>
      </dsp:nvSpPr>
      <dsp:spPr>
        <a:xfrm>
          <a:off x="1948024" y="1346"/>
          <a:ext cx="4198725" cy="4198725"/>
        </a:xfrm>
        <a:prstGeom prst="circularArrow">
          <a:avLst>
            <a:gd name="adj1" fmla="val 5197"/>
            <a:gd name="adj2" fmla="val 335716"/>
            <a:gd name="adj3" fmla="val 4015528"/>
            <a:gd name="adj4" fmla="val 2252670"/>
            <a:gd name="adj5" fmla="val 6064"/>
          </a:avLst>
        </a:prstGeom>
        <a:solidFill>
          <a:schemeClr val="accent1">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925117A3-84F9-46E0-A50E-B610729D920E}">
      <dsp:nvSpPr>
        <dsp:cNvPr id="0" name=""/>
        <dsp:cNvSpPr/>
      </dsp:nvSpPr>
      <dsp:spPr>
        <a:xfrm>
          <a:off x="3487830" y="3404103"/>
          <a:ext cx="1119113" cy="111911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0320" tIns="20320" rIns="20320" bIns="20320" numCol="1" spcCol="1270" anchor="ctr" anchorCtr="0">
          <a:noAutofit/>
        </a:bodyPr>
        <a:lstStyle/>
        <a:p>
          <a:pPr marR="0" lvl="0" algn="ctr" defTabSz="711200" rtl="0">
            <a:lnSpc>
              <a:spcPct val="90000"/>
            </a:lnSpc>
            <a:spcBef>
              <a:spcPct val="0"/>
            </a:spcBef>
            <a:spcAft>
              <a:spcPct val="35000"/>
            </a:spcAft>
          </a:pPr>
          <a:r>
            <a:rPr lang="el-GR" sz="1600" b="1" kern="1200" baseline="0" dirty="0" smtClean="0">
              <a:latin typeface="Arial"/>
            </a:rPr>
            <a:t>3. ΠΡΟΓΡΑΜΜΑΤΙΣΜΟΣ</a:t>
          </a:r>
          <a:endParaRPr lang="el-GR" sz="1600" kern="1200" dirty="0" smtClean="0"/>
        </a:p>
      </dsp:txBody>
      <dsp:txXfrm>
        <a:off x="3487830" y="3404103"/>
        <a:ext cx="1119113" cy="1119113"/>
      </dsp:txXfrm>
    </dsp:sp>
    <dsp:sp modelId="{FEBBE962-08D5-408F-9AB7-BCFEB2C5171D}">
      <dsp:nvSpPr>
        <dsp:cNvPr id="0" name=""/>
        <dsp:cNvSpPr/>
      </dsp:nvSpPr>
      <dsp:spPr>
        <a:xfrm>
          <a:off x="1954574" y="28596"/>
          <a:ext cx="4198725" cy="4198725"/>
        </a:xfrm>
        <a:prstGeom prst="circularArrow">
          <a:avLst>
            <a:gd name="adj1" fmla="val 5197"/>
            <a:gd name="adj2" fmla="val 335716"/>
            <a:gd name="adj3" fmla="val 8211613"/>
            <a:gd name="adj4" fmla="val 6448755"/>
            <a:gd name="adj5" fmla="val 6064"/>
          </a:avLst>
        </a:prstGeom>
        <a:solidFill>
          <a:schemeClr val="accent1">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CAF8F093-F11C-4234-8D48-FF08EB3ACEB9}">
      <dsp:nvSpPr>
        <dsp:cNvPr id="0" name=""/>
        <dsp:cNvSpPr/>
      </dsp:nvSpPr>
      <dsp:spPr>
        <a:xfrm>
          <a:off x="1583965" y="2116836"/>
          <a:ext cx="1383302" cy="111911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0320" tIns="20320" rIns="20320" bIns="20320" numCol="1" spcCol="1270" anchor="ctr" anchorCtr="0">
          <a:noAutofit/>
        </a:bodyPr>
        <a:lstStyle/>
        <a:p>
          <a:pPr marR="0" lvl="0" algn="ctr" defTabSz="711200" rtl="0">
            <a:lnSpc>
              <a:spcPct val="90000"/>
            </a:lnSpc>
            <a:spcBef>
              <a:spcPct val="0"/>
            </a:spcBef>
            <a:spcAft>
              <a:spcPct val="35000"/>
            </a:spcAft>
          </a:pPr>
          <a:r>
            <a:rPr lang="el-GR" sz="1600" b="1" kern="1200" baseline="0" dirty="0" smtClean="0">
              <a:latin typeface="Arial"/>
            </a:rPr>
            <a:t>4. </a:t>
          </a:r>
        </a:p>
        <a:p>
          <a:pPr marR="0" lvl="0" algn="ctr" defTabSz="711200" rtl="0">
            <a:lnSpc>
              <a:spcPct val="90000"/>
            </a:lnSpc>
            <a:spcBef>
              <a:spcPct val="0"/>
            </a:spcBef>
            <a:spcAft>
              <a:spcPct val="35000"/>
            </a:spcAft>
          </a:pPr>
          <a:r>
            <a:rPr lang="el-GR" sz="1600" b="1" kern="1200" baseline="0" dirty="0" smtClean="0">
              <a:latin typeface="Arial"/>
            </a:rPr>
            <a:t>ΕΦΑΡΜΟΓΗ</a:t>
          </a:r>
          <a:endParaRPr lang="el-GR" sz="1600" kern="1200" dirty="0" smtClean="0"/>
        </a:p>
      </dsp:txBody>
      <dsp:txXfrm>
        <a:off x="1583965" y="2116836"/>
        <a:ext cx="1383302" cy="1119113"/>
      </dsp:txXfrm>
    </dsp:sp>
    <dsp:sp modelId="{CC404CC6-8406-45D1-8B3A-140F5AD3805C}">
      <dsp:nvSpPr>
        <dsp:cNvPr id="0" name=""/>
        <dsp:cNvSpPr/>
      </dsp:nvSpPr>
      <dsp:spPr>
        <a:xfrm>
          <a:off x="1948024" y="1346"/>
          <a:ext cx="4198725" cy="4198725"/>
        </a:xfrm>
        <a:prstGeom prst="circularArrow">
          <a:avLst>
            <a:gd name="adj1" fmla="val 5197"/>
            <a:gd name="adj2" fmla="val 335716"/>
            <a:gd name="adj3" fmla="val 12298747"/>
            <a:gd name="adj4" fmla="val 10770241"/>
            <a:gd name="adj5" fmla="val 6064"/>
          </a:avLst>
        </a:prstGeom>
        <a:solidFill>
          <a:schemeClr val="accent1">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BCEF29BC-60E5-4FAF-B09C-DF3E50610E04}">
      <dsp:nvSpPr>
        <dsp:cNvPr id="0" name=""/>
        <dsp:cNvSpPr/>
      </dsp:nvSpPr>
      <dsp:spPr>
        <a:xfrm>
          <a:off x="2181141" y="33994"/>
          <a:ext cx="1542462" cy="111911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0320" tIns="20320" rIns="20320" bIns="20320" numCol="1" spcCol="1270" anchor="ctr" anchorCtr="0">
          <a:noAutofit/>
        </a:bodyPr>
        <a:lstStyle/>
        <a:p>
          <a:pPr marR="0" lvl="0" algn="ctr" defTabSz="711200" rtl="0">
            <a:lnSpc>
              <a:spcPct val="90000"/>
            </a:lnSpc>
            <a:spcBef>
              <a:spcPct val="0"/>
            </a:spcBef>
            <a:spcAft>
              <a:spcPct val="35000"/>
            </a:spcAft>
          </a:pPr>
          <a:r>
            <a:rPr lang="el-GR" sz="1600" b="1" kern="1200" baseline="0" dirty="0" smtClean="0">
              <a:latin typeface="Arial"/>
            </a:rPr>
            <a:t>5. </a:t>
          </a:r>
        </a:p>
        <a:p>
          <a:pPr marR="0" lvl="0" algn="ctr" defTabSz="711200" rtl="0">
            <a:lnSpc>
              <a:spcPct val="90000"/>
            </a:lnSpc>
            <a:spcBef>
              <a:spcPct val="0"/>
            </a:spcBef>
            <a:spcAft>
              <a:spcPct val="35000"/>
            </a:spcAft>
          </a:pPr>
          <a:r>
            <a:rPr lang="el-GR" sz="1600" b="1" kern="1200" baseline="0" dirty="0" smtClean="0">
              <a:latin typeface="Arial"/>
            </a:rPr>
            <a:t>ΑΞΙΟΛΟΓΗΣΗ</a:t>
          </a:r>
          <a:endParaRPr lang="el-GR" sz="1600" kern="1200" dirty="0" smtClean="0"/>
        </a:p>
      </dsp:txBody>
      <dsp:txXfrm>
        <a:off x="2181141" y="33994"/>
        <a:ext cx="1542462" cy="1119113"/>
      </dsp:txXfrm>
    </dsp:sp>
    <dsp:sp modelId="{A706822C-2B98-4531-A464-7EA493BEBE74}">
      <dsp:nvSpPr>
        <dsp:cNvPr id="0" name=""/>
        <dsp:cNvSpPr/>
      </dsp:nvSpPr>
      <dsp:spPr>
        <a:xfrm>
          <a:off x="1948024" y="1346"/>
          <a:ext cx="4198725" cy="4198725"/>
        </a:xfrm>
        <a:prstGeom prst="circularArrow">
          <a:avLst>
            <a:gd name="adj1" fmla="val 5197"/>
            <a:gd name="adj2" fmla="val 335716"/>
            <a:gd name="adj3" fmla="val 16577756"/>
            <a:gd name="adj4" fmla="val 15599465"/>
            <a:gd name="adj5" fmla="val 6064"/>
          </a:avLst>
        </a:prstGeom>
        <a:solidFill>
          <a:schemeClr val="accent1">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Tree>
</dsp:drawing>
</file>

<file path=ppt/diagrams/layout1.xml><?xml version="1.0" encoding="utf-8"?>
<dgm:layoutDef xmlns:dgm="http://schemas.openxmlformats.org/drawingml/2006/diagram" xmlns:a="http://schemas.openxmlformats.org/drawingml/2006/main" uniqueId="urn:microsoft.com/office/officeart/2005/8/layout/cycle1">
  <dgm:title val=""/>
  <dgm:desc val=""/>
  <dgm:catLst>
    <dgm:cat type="cycle" pri="2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alg type="cycle">
          <dgm:param type="stAng" val="0"/>
          <dgm:param type="spanAng" val="360"/>
        </dgm:alg>
      </dgm:if>
      <dgm:else name="Name2">
        <dgm:alg type="cycle">
          <dgm:param type="stAng" val="0"/>
          <dgm:param type="spanAng" val="-360"/>
        </dgm:alg>
      </dgm:else>
    </dgm:choose>
    <dgm:shape xmlns:r="http://schemas.openxmlformats.org/officeDocument/2006/relationships" r:blip="">
      <dgm:adjLst/>
    </dgm:shape>
    <dgm:presOf/>
    <dgm:choose name="Name3">
      <dgm:if name="Name4" func="var" arg="dir" op="equ" val="norm">
        <dgm:constrLst>
          <dgm:constr type="diam" val="1"/>
          <dgm:constr type="w" for="ch" forName="node" refType="w"/>
          <dgm:constr type="w" for="ch" ptType="sibTrans" refType="w" refFor="ch" refForName="node" fact="0.5"/>
          <dgm:constr type="h" for="ch" ptType="sibTrans" op="equ"/>
          <dgm:constr type="diam" for="ch" ptType="sibTrans" refType="diam" op="equ"/>
          <dgm:constr type="sibSp" refType="w" refFor="ch" refForName="node" fact="0.15"/>
          <dgm:constr type="w" for="ch" forName="dummy" refType="sibSp" fact="2.8"/>
          <dgm:constr type="primFontSz" for="ch" forName="node" op="equ" val="65"/>
        </dgm:constrLst>
      </dgm:if>
      <dgm:else name="Name5">
        <dgm:constrLst>
          <dgm:constr type="diam" val="1"/>
          <dgm:constr type="w" for="ch" forName="node" refType="w"/>
          <dgm:constr type="w" for="ch" ptType="sibTrans" refType="w" refFor="ch" refForName="node" fact="0.5"/>
          <dgm:constr type="h" for="ch" ptType="sibTrans" op="equ"/>
          <dgm:constr type="diam" for="ch" ptType="sibTrans" refType="diam" op="equ" fact="-1"/>
          <dgm:constr type="sibSp" refType="w" refFor="ch" refForName="node" fact="0.15"/>
          <dgm:constr type="w" for="ch" forName="dummy" refType="sibSp" fact="2.8"/>
          <dgm:constr type="primFontSz" for="ch" forName="node" op="equ" val="65"/>
        </dgm:constrLst>
      </dgm:else>
    </dgm:choose>
    <dgm:ruleLst>
      <dgm:rule type="diam" val="INF" fact="NaN" max="NaN"/>
    </dgm:ruleLst>
    <dgm:forEach name="nodesForEach" axis="ch" ptType="node">
      <dgm:choose name="Name6">
        <dgm:if name="Name7" axis="par ch" ptType="doc node" func="cnt" op="gt" val="1">
          <dgm:layoutNode name="dummy">
            <dgm:alg type="sp"/>
            <dgm:shape xmlns:r="http://schemas.openxmlformats.org/officeDocument/2006/relationships" r:blip="">
              <dgm:adjLst/>
            </dgm:shape>
            <dgm:presOf/>
            <dgm:constrLst>
              <dgm:constr type="h" refType="w"/>
            </dgm:constrLst>
            <dgm:ruleLst/>
          </dgm:layoutNode>
        </dgm:if>
        <dgm:else name="Name8"/>
      </dgm:choose>
      <dgm:layoutNode name="node" styleLbl="revTx">
        <dgm:varLst>
          <dgm:bulletEnabled val="1"/>
        </dgm:varLst>
        <dgm:alg type="tx">
          <dgm:param type="txAnchorVertCh" val="mid"/>
        </dgm:alg>
        <dgm:shape xmlns:r="http://schemas.openxmlformats.org/officeDocument/2006/relationships" type="rect" r:blip="">
          <dgm:adjLst/>
        </dgm:shape>
        <dgm:presOf axis="desOrSelf" ptType="node"/>
        <dgm:constrLst>
          <dgm:constr type="h" refType="w"/>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9">
        <dgm:if name="Name10" axis="par ch" ptType="doc node" func="cnt" op="gt" val="1">
          <dgm:forEach name="Name11" axis="followSib" ptType="sibTrans" hideLastTrans="0" cnt="1">
            <dgm:layoutNode name="sibTrans" styleLbl="node1">
              <dgm:alg type="conn">
                <dgm:param type="connRout" val="curve"/>
                <dgm:param type="begPts" val="radial"/>
                <dgm:param type="endPts" val="radial"/>
              </dgm:alg>
              <dgm:shape xmlns:r="http://schemas.openxmlformats.org/officeDocument/2006/relationships" type="conn" r:blip="">
                <dgm:adjLst/>
              </dgm:shape>
              <dgm:presOf axis="self"/>
              <dgm:constrLst>
                <dgm:constr type="h" refType="w" fact="0.65"/>
                <dgm:constr type="begPad"/>
                <dgm:constr type="endPad"/>
              </dgm:constrLst>
              <dgm:ruleLst/>
            </dgm:layoutNode>
          </dgm:forEach>
        </dgm:if>
        <dgm:else name="Name12"/>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 Θέση κεφαλίδας"/>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l-GR"/>
          </a:p>
        </p:txBody>
      </p:sp>
      <p:sp>
        <p:nvSpPr>
          <p:cNvPr id="3" name="2 - Θέση ημερομηνίας"/>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B89EB18-589A-4BE1-A950-66C1A7B0E46A}" type="datetimeFigureOut">
              <a:rPr lang="el-GR" smtClean="0"/>
              <a:pPr/>
              <a:t>7/1/2017</a:t>
            </a:fld>
            <a:endParaRPr lang="el-GR"/>
          </a:p>
        </p:txBody>
      </p:sp>
      <p:sp>
        <p:nvSpPr>
          <p:cNvPr id="4" name="3 - Θέση εικόνας διαφάνειας"/>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l-GR"/>
          </a:p>
        </p:txBody>
      </p:sp>
      <p:sp>
        <p:nvSpPr>
          <p:cNvPr id="5" name="4 - Θέση σημειώσεων"/>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6" name="5 - Θέση υποσέλιδου"/>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l-GR"/>
          </a:p>
        </p:txBody>
      </p:sp>
      <p:sp>
        <p:nvSpPr>
          <p:cNvPr id="7" name="6 - Θέση αριθμού διαφάνειας"/>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EDD11F0-168A-44CC-B4CD-939B37925A79}" type="slidenum">
              <a:rPr lang="el-GR" smtClean="0"/>
              <a:pPr/>
              <a:t>‹#›</a:t>
            </a:fld>
            <a:endParaRPr lang="el-G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2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dirty="0"/>
          </a:p>
        </p:txBody>
      </p:sp>
      <p:sp>
        <p:nvSpPr>
          <p:cNvPr id="4" name="3 - Θέση αριθμού διαφάνειας"/>
          <p:cNvSpPr>
            <a:spLocks noGrp="1"/>
          </p:cNvSpPr>
          <p:nvPr>
            <p:ph type="sldNum" sz="quarter" idx="10"/>
          </p:nvPr>
        </p:nvSpPr>
        <p:spPr/>
        <p:txBody>
          <a:bodyPr/>
          <a:lstStyle/>
          <a:p>
            <a:fld id="{FEDD11F0-168A-44CC-B4CD-939B37925A79}" type="slidenum">
              <a:rPr lang="el-GR" smtClean="0"/>
              <a:pPr/>
              <a:t>41</a:t>
            </a:fld>
            <a:endParaRPr lang="el-G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dirty="0"/>
          </a:p>
        </p:txBody>
      </p:sp>
      <p:sp>
        <p:nvSpPr>
          <p:cNvPr id="4" name="3 - Θέση αριθμού διαφάνειας"/>
          <p:cNvSpPr>
            <a:spLocks noGrp="1"/>
          </p:cNvSpPr>
          <p:nvPr>
            <p:ph type="sldNum" sz="quarter" idx="10"/>
          </p:nvPr>
        </p:nvSpPr>
        <p:spPr/>
        <p:txBody>
          <a:bodyPr/>
          <a:lstStyle/>
          <a:p>
            <a:fld id="{FEDD11F0-168A-44CC-B4CD-939B37925A79}" type="slidenum">
              <a:rPr lang="el-GR" smtClean="0"/>
              <a:pPr/>
              <a:t>73</a:t>
            </a:fld>
            <a:endParaRPr lang="el-G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dirty="0"/>
          </a:p>
        </p:txBody>
      </p:sp>
      <p:sp>
        <p:nvSpPr>
          <p:cNvPr id="4" name="3 - Θέση αριθμού διαφάνειας"/>
          <p:cNvSpPr>
            <a:spLocks noGrp="1"/>
          </p:cNvSpPr>
          <p:nvPr>
            <p:ph type="sldNum" sz="quarter" idx="10"/>
          </p:nvPr>
        </p:nvSpPr>
        <p:spPr/>
        <p:txBody>
          <a:bodyPr/>
          <a:lstStyle/>
          <a:p>
            <a:fld id="{FEDD11F0-168A-44CC-B4CD-939B37925A79}" type="slidenum">
              <a:rPr lang="el-GR" smtClean="0"/>
              <a:pPr/>
              <a:t>125</a:t>
            </a:fld>
            <a:endParaRPr lang="el-G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Διαφάνεια τίτλου">
    <p:spTree>
      <p:nvGrpSpPr>
        <p:cNvPr id="1" name=""/>
        <p:cNvGrpSpPr/>
        <p:nvPr/>
      </p:nvGrpSpPr>
      <p:grpSpPr>
        <a:xfrm>
          <a:off x="0" y="0"/>
          <a:ext cx="0" cy="0"/>
          <a:chOff x="0" y="0"/>
          <a:chExt cx="0" cy="0"/>
        </a:xfrm>
      </p:grpSpPr>
      <p:sp>
        <p:nvSpPr>
          <p:cNvPr id="10" name="9 - Ορθογώνιο τρίγωνο"/>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8 - Τίτλος"/>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l-GR" smtClean="0"/>
              <a:t>Kλικ για επεξεργασία του τίτλου</a:t>
            </a:r>
            <a:endParaRPr kumimoji="0" lang="en-US"/>
          </a:p>
        </p:txBody>
      </p:sp>
      <p:sp>
        <p:nvSpPr>
          <p:cNvPr id="17" name="16 - Υπότιτλος"/>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l-GR" smtClean="0"/>
              <a:t>Κάντε κλικ για να επεξεργαστείτε τον υπότιτλο του υποδείγματος</a:t>
            </a:r>
            <a:endParaRPr kumimoji="0" lang="en-US"/>
          </a:p>
        </p:txBody>
      </p:sp>
      <p:grpSp>
        <p:nvGrpSpPr>
          <p:cNvPr id="2" name="1 - Ομάδα"/>
          <p:cNvGrpSpPr/>
          <p:nvPr/>
        </p:nvGrpSpPr>
        <p:grpSpPr>
          <a:xfrm>
            <a:off x="-3765" y="4953000"/>
            <a:ext cx="9147765" cy="1912088"/>
            <a:chOff x="-3765" y="4832896"/>
            <a:chExt cx="9147765" cy="2032192"/>
          </a:xfrm>
        </p:grpSpPr>
        <p:sp>
          <p:nvSpPr>
            <p:cNvPr id="7" name="6 - Ελεύθερη σχεδίαση"/>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7 - Ελεύθερη σχεδίαση"/>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10 - Ελεύθερη σχεδίαση"/>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11 - Ευθεία γραμμή σύνδεσης"/>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29 - Θέση ημερομηνίας"/>
          <p:cNvSpPr>
            <a:spLocks noGrp="1"/>
          </p:cNvSpPr>
          <p:nvPr>
            <p:ph type="dt" sz="half" idx="10"/>
          </p:nvPr>
        </p:nvSpPr>
        <p:spPr/>
        <p:txBody>
          <a:bodyPr/>
          <a:lstStyle>
            <a:lvl1pPr>
              <a:defRPr>
                <a:solidFill>
                  <a:srgbClr val="FFFFFF"/>
                </a:solidFill>
              </a:defRPr>
            </a:lvl1pPr>
            <a:extLst/>
          </a:lstStyle>
          <a:p>
            <a:fld id="{46A23CB1-AA7E-4A07-BB7F-723D8CF49A68}" type="datetimeFigureOut">
              <a:rPr lang="el-GR" smtClean="0"/>
              <a:pPr/>
              <a:t>7/1/2017</a:t>
            </a:fld>
            <a:endParaRPr lang="el-GR"/>
          </a:p>
        </p:txBody>
      </p:sp>
      <p:sp>
        <p:nvSpPr>
          <p:cNvPr id="19" name="18 - Θέση υποσέλιδου"/>
          <p:cNvSpPr>
            <a:spLocks noGrp="1"/>
          </p:cNvSpPr>
          <p:nvPr>
            <p:ph type="ftr" sz="quarter" idx="11"/>
          </p:nvPr>
        </p:nvSpPr>
        <p:spPr/>
        <p:txBody>
          <a:bodyPr/>
          <a:lstStyle>
            <a:lvl1pPr>
              <a:defRPr>
                <a:solidFill>
                  <a:schemeClr val="accent1">
                    <a:tint val="20000"/>
                  </a:schemeClr>
                </a:solidFill>
              </a:defRPr>
            </a:lvl1pPr>
            <a:extLst/>
          </a:lstStyle>
          <a:p>
            <a:endParaRPr lang="el-GR"/>
          </a:p>
        </p:txBody>
      </p:sp>
      <p:sp>
        <p:nvSpPr>
          <p:cNvPr id="27" name="26 - Θέση αριθμού διαφάνειας"/>
          <p:cNvSpPr>
            <a:spLocks noGrp="1"/>
          </p:cNvSpPr>
          <p:nvPr>
            <p:ph type="sldNum" sz="quarter" idx="12"/>
          </p:nvPr>
        </p:nvSpPr>
        <p:spPr/>
        <p:txBody>
          <a:bodyPr/>
          <a:lstStyle>
            <a:lvl1pPr>
              <a:defRPr>
                <a:solidFill>
                  <a:srgbClr val="FFFFFF"/>
                </a:solidFill>
              </a:defRPr>
            </a:lvl1pPr>
            <a:extLst/>
          </a:lstStyle>
          <a:p>
            <a:fld id="{C9A3EA91-DFBB-4646-96A3-219FFBCCB6E0}" type="slidenum">
              <a:rPr lang="el-GR" smtClean="0"/>
              <a:pPr/>
              <a:t>‹#›</a:t>
            </a:fld>
            <a:endParaRPr lang="el-G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extLst/>
          </a:lstStyle>
          <a:p>
            <a:r>
              <a:rPr kumimoji="0" lang="el-GR" smtClean="0"/>
              <a:t>Kλικ για επεξεργασία του τίτλου</a:t>
            </a:r>
            <a:endParaRPr kumimoji="0" lang="en-US"/>
          </a:p>
        </p:txBody>
      </p:sp>
      <p:sp>
        <p:nvSpPr>
          <p:cNvPr id="3" name="2 - Θέση κατακόρυφου κειμένου"/>
          <p:cNvSpPr>
            <a:spLocks noGrp="1"/>
          </p:cNvSpPr>
          <p:nvPr>
            <p:ph type="body" orient="vert" idx="1"/>
          </p:nvPr>
        </p:nvSpPr>
        <p:spPr>
          <a:xfrm>
            <a:off x="457200" y="1481329"/>
            <a:ext cx="8229600" cy="4386071"/>
          </a:xfrm>
        </p:spPr>
        <p:txBody>
          <a:bodyPr vert="eaVert"/>
          <a:lstStyle>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extLst/>
          </a:lstStyle>
          <a:p>
            <a:fld id="{46A23CB1-AA7E-4A07-BB7F-723D8CF49A68}" type="datetimeFigureOut">
              <a:rPr lang="el-GR" smtClean="0"/>
              <a:pPr/>
              <a:t>7/1/2017</a:t>
            </a:fld>
            <a:endParaRPr lang="el-GR"/>
          </a:p>
        </p:txBody>
      </p:sp>
      <p:sp>
        <p:nvSpPr>
          <p:cNvPr id="5" name="4 - Θέση υποσέλιδου"/>
          <p:cNvSpPr>
            <a:spLocks noGrp="1"/>
          </p:cNvSpPr>
          <p:nvPr>
            <p:ph type="ftr" sz="quarter" idx="11"/>
          </p:nvPr>
        </p:nvSpPr>
        <p:spPr/>
        <p:txBody>
          <a:bodyPr/>
          <a:lstStyle>
            <a:extLst/>
          </a:lstStyle>
          <a:p>
            <a:endParaRPr lang="el-GR"/>
          </a:p>
        </p:txBody>
      </p:sp>
      <p:sp>
        <p:nvSpPr>
          <p:cNvPr id="6" name="5 - Θέση αριθμού διαφάνειας"/>
          <p:cNvSpPr>
            <a:spLocks noGrp="1"/>
          </p:cNvSpPr>
          <p:nvPr>
            <p:ph type="sldNum" sz="quarter" idx="12"/>
          </p:nvPr>
        </p:nvSpPr>
        <p:spPr/>
        <p:txBody>
          <a:bodyPr/>
          <a:lstStyle>
            <a:extLst/>
          </a:lstStyle>
          <a:p>
            <a:fld id="{C9A3EA91-DFBB-4646-96A3-219FFBCCB6E0}" type="slidenum">
              <a:rPr lang="el-GR" smtClean="0"/>
              <a:pPr/>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844013" y="274640"/>
            <a:ext cx="1777470" cy="5592761"/>
          </a:xfrm>
        </p:spPr>
        <p:txBody>
          <a:bodyPr vert="eaVert"/>
          <a:lstStyle>
            <a:extLst/>
          </a:lstStyle>
          <a:p>
            <a:r>
              <a:rPr kumimoji="0" lang="el-GR" smtClean="0"/>
              <a:t>Kλικ για επεξεργασία του τίτλου</a:t>
            </a:r>
            <a:endParaRPr kumimoji="0" lang="en-US"/>
          </a:p>
        </p:txBody>
      </p:sp>
      <p:sp>
        <p:nvSpPr>
          <p:cNvPr id="3" name="2 - Θέση κατακόρυφου κειμένου"/>
          <p:cNvSpPr>
            <a:spLocks noGrp="1"/>
          </p:cNvSpPr>
          <p:nvPr>
            <p:ph type="body" orient="vert" idx="1"/>
          </p:nvPr>
        </p:nvSpPr>
        <p:spPr>
          <a:xfrm>
            <a:off x="457200" y="274641"/>
            <a:ext cx="6324600" cy="5592760"/>
          </a:xfrm>
        </p:spPr>
        <p:txBody>
          <a:bodyPr vert="eaVert"/>
          <a:lstStyle>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extLst/>
          </a:lstStyle>
          <a:p>
            <a:fld id="{46A23CB1-AA7E-4A07-BB7F-723D8CF49A68}" type="datetimeFigureOut">
              <a:rPr lang="el-GR" smtClean="0"/>
              <a:pPr/>
              <a:t>7/1/2017</a:t>
            </a:fld>
            <a:endParaRPr lang="el-GR"/>
          </a:p>
        </p:txBody>
      </p:sp>
      <p:sp>
        <p:nvSpPr>
          <p:cNvPr id="5" name="4 - Θέση υποσέλιδου"/>
          <p:cNvSpPr>
            <a:spLocks noGrp="1"/>
          </p:cNvSpPr>
          <p:nvPr>
            <p:ph type="ftr" sz="quarter" idx="11"/>
          </p:nvPr>
        </p:nvSpPr>
        <p:spPr/>
        <p:txBody>
          <a:bodyPr/>
          <a:lstStyle>
            <a:extLst/>
          </a:lstStyle>
          <a:p>
            <a:endParaRPr lang="el-GR"/>
          </a:p>
        </p:txBody>
      </p:sp>
      <p:sp>
        <p:nvSpPr>
          <p:cNvPr id="6" name="5 - Θέση αριθμού διαφάνειας"/>
          <p:cNvSpPr>
            <a:spLocks noGrp="1"/>
          </p:cNvSpPr>
          <p:nvPr>
            <p:ph type="sldNum" sz="quarter" idx="12"/>
          </p:nvPr>
        </p:nvSpPr>
        <p:spPr/>
        <p:txBody>
          <a:bodyPr/>
          <a:lstStyle>
            <a:extLst/>
          </a:lstStyle>
          <a:p>
            <a:fld id="{C9A3EA91-DFBB-4646-96A3-219FFBCCB6E0}" type="slidenum">
              <a:rPr lang="el-GR" smtClean="0"/>
              <a:pPr/>
              <a:t>‹#›</a:t>
            </a:fld>
            <a:endParaRPr 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p:txBody>
          <a:bodyPr/>
          <a:lstStyle>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extLst/>
          </a:lstStyle>
          <a:p>
            <a:fld id="{46A23CB1-AA7E-4A07-BB7F-723D8CF49A68}" type="datetimeFigureOut">
              <a:rPr lang="el-GR" smtClean="0"/>
              <a:pPr/>
              <a:t>7/1/2017</a:t>
            </a:fld>
            <a:endParaRPr lang="el-GR"/>
          </a:p>
        </p:txBody>
      </p:sp>
      <p:sp>
        <p:nvSpPr>
          <p:cNvPr id="5" name="4 - Θέση υποσέλιδου"/>
          <p:cNvSpPr>
            <a:spLocks noGrp="1"/>
          </p:cNvSpPr>
          <p:nvPr>
            <p:ph type="ftr" sz="quarter" idx="11"/>
          </p:nvPr>
        </p:nvSpPr>
        <p:spPr/>
        <p:txBody>
          <a:bodyPr/>
          <a:lstStyle>
            <a:extLst/>
          </a:lstStyle>
          <a:p>
            <a:endParaRPr lang="el-GR"/>
          </a:p>
        </p:txBody>
      </p:sp>
      <p:sp>
        <p:nvSpPr>
          <p:cNvPr id="6" name="5 - Θέση αριθμού διαφάνειας"/>
          <p:cNvSpPr>
            <a:spLocks noGrp="1"/>
          </p:cNvSpPr>
          <p:nvPr>
            <p:ph type="sldNum" sz="quarter" idx="12"/>
          </p:nvPr>
        </p:nvSpPr>
        <p:spPr/>
        <p:txBody>
          <a:bodyPr/>
          <a:lstStyle>
            <a:extLst/>
          </a:lstStyle>
          <a:p>
            <a:fld id="{C9A3EA91-DFBB-4646-96A3-219FFBCCB6E0}" type="slidenum">
              <a:rPr lang="el-GR" smtClean="0"/>
              <a:pPr/>
              <a:t>‹#›</a:t>
            </a:fld>
            <a:endParaRPr lang="el-GR"/>
          </a:p>
        </p:txBody>
      </p:sp>
      <p:sp>
        <p:nvSpPr>
          <p:cNvPr id="7" name="6 - Τίτλος"/>
          <p:cNvSpPr>
            <a:spLocks noGrp="1"/>
          </p:cNvSpPr>
          <p:nvPr>
            <p:ph type="title"/>
          </p:nvPr>
        </p:nvSpPr>
        <p:spPr/>
        <p:txBody>
          <a:bodyPr rtlCol="0"/>
          <a:lstStyle>
            <a:extLst/>
          </a:lstStyle>
          <a:p>
            <a:r>
              <a:rPr kumimoji="0" lang="el-GR" smtClean="0"/>
              <a:t>Kλικ για επεξεργασία του τίτλου</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bg>
      <p:bgRef idx="1002">
        <a:schemeClr val="bg1"/>
      </p:bgRef>
    </p:bg>
    <p:spTree>
      <p:nvGrpSpPr>
        <p:cNvPr id="1" name=""/>
        <p:cNvGrpSpPr/>
        <p:nvPr/>
      </p:nvGrpSpPr>
      <p:grpSpPr>
        <a:xfrm>
          <a:off x="0" y="0"/>
          <a:ext cx="0" cy="0"/>
          <a:chOff x="0" y="0"/>
          <a:chExt cx="0" cy="0"/>
        </a:xfrm>
      </p:grpSpPr>
      <p:sp>
        <p:nvSpPr>
          <p:cNvPr id="2" name="1 - Τίτλος"/>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l-GR" smtClean="0"/>
              <a:t>Kλικ για επεξεργασία του τίτλου</a:t>
            </a:r>
            <a:endParaRPr kumimoji="0" lang="en-US"/>
          </a:p>
        </p:txBody>
      </p:sp>
      <p:sp>
        <p:nvSpPr>
          <p:cNvPr id="3" name="2 - Θέση κειμένου"/>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l-GR" smtClean="0"/>
              <a:t>Kλικ για επεξεργασία των στυλ του υποδείγματος</a:t>
            </a:r>
          </a:p>
        </p:txBody>
      </p:sp>
      <p:sp>
        <p:nvSpPr>
          <p:cNvPr id="4" name="3 - Θέση ημερομηνίας"/>
          <p:cNvSpPr>
            <a:spLocks noGrp="1"/>
          </p:cNvSpPr>
          <p:nvPr>
            <p:ph type="dt" sz="half" idx="10"/>
          </p:nvPr>
        </p:nvSpPr>
        <p:spPr/>
        <p:txBody>
          <a:bodyPr/>
          <a:lstStyle>
            <a:extLst/>
          </a:lstStyle>
          <a:p>
            <a:fld id="{46A23CB1-AA7E-4A07-BB7F-723D8CF49A68}" type="datetimeFigureOut">
              <a:rPr lang="el-GR" smtClean="0"/>
              <a:pPr/>
              <a:t>7/1/2017</a:t>
            </a:fld>
            <a:endParaRPr lang="el-GR"/>
          </a:p>
        </p:txBody>
      </p:sp>
      <p:sp>
        <p:nvSpPr>
          <p:cNvPr id="5" name="4 - Θέση υποσέλιδου"/>
          <p:cNvSpPr>
            <a:spLocks noGrp="1"/>
          </p:cNvSpPr>
          <p:nvPr>
            <p:ph type="ftr" sz="quarter" idx="11"/>
          </p:nvPr>
        </p:nvSpPr>
        <p:spPr/>
        <p:txBody>
          <a:bodyPr/>
          <a:lstStyle>
            <a:extLst/>
          </a:lstStyle>
          <a:p>
            <a:endParaRPr lang="el-GR"/>
          </a:p>
        </p:txBody>
      </p:sp>
      <p:sp>
        <p:nvSpPr>
          <p:cNvPr id="6" name="5 - Θέση αριθμού διαφάνειας"/>
          <p:cNvSpPr>
            <a:spLocks noGrp="1"/>
          </p:cNvSpPr>
          <p:nvPr>
            <p:ph type="sldNum" sz="quarter" idx="12"/>
          </p:nvPr>
        </p:nvSpPr>
        <p:spPr/>
        <p:txBody>
          <a:bodyPr/>
          <a:lstStyle>
            <a:extLst/>
          </a:lstStyle>
          <a:p>
            <a:fld id="{C9A3EA91-DFBB-4646-96A3-219FFBCCB6E0}" type="slidenum">
              <a:rPr lang="el-GR" smtClean="0"/>
              <a:pPr/>
              <a:t>‹#›</a:t>
            </a:fld>
            <a:endParaRPr lang="el-GR"/>
          </a:p>
        </p:txBody>
      </p:sp>
      <p:sp>
        <p:nvSpPr>
          <p:cNvPr id="7" name="6 - Διάσημα"/>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7 - Διάσημα"/>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bg>
      <p:bgRef idx="1002">
        <a:schemeClr val="bg1"/>
      </p:bgRef>
    </p:bg>
    <p:spTree>
      <p:nvGrpSpPr>
        <p:cNvPr id="1" name=""/>
        <p:cNvGrpSpPr/>
        <p:nvPr/>
      </p:nvGrpSpPr>
      <p:grpSpPr>
        <a:xfrm>
          <a:off x="0" y="0"/>
          <a:ext cx="0" cy="0"/>
          <a:chOff x="0" y="0"/>
          <a:chExt cx="0" cy="0"/>
        </a:xfrm>
      </p:grpSpPr>
      <p:sp>
        <p:nvSpPr>
          <p:cNvPr id="3" name="2 - Θέση περιεχομένου"/>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περιεχομένου"/>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5" name="4 - Θέση ημερομηνίας"/>
          <p:cNvSpPr>
            <a:spLocks noGrp="1"/>
          </p:cNvSpPr>
          <p:nvPr>
            <p:ph type="dt" sz="half" idx="10"/>
          </p:nvPr>
        </p:nvSpPr>
        <p:spPr/>
        <p:txBody>
          <a:bodyPr/>
          <a:lstStyle>
            <a:extLst/>
          </a:lstStyle>
          <a:p>
            <a:fld id="{46A23CB1-AA7E-4A07-BB7F-723D8CF49A68}" type="datetimeFigureOut">
              <a:rPr lang="el-GR" smtClean="0"/>
              <a:pPr/>
              <a:t>7/1/2017</a:t>
            </a:fld>
            <a:endParaRPr lang="el-GR"/>
          </a:p>
        </p:txBody>
      </p:sp>
      <p:sp>
        <p:nvSpPr>
          <p:cNvPr id="6" name="5 - Θέση υποσέλιδου"/>
          <p:cNvSpPr>
            <a:spLocks noGrp="1"/>
          </p:cNvSpPr>
          <p:nvPr>
            <p:ph type="ftr" sz="quarter" idx="11"/>
          </p:nvPr>
        </p:nvSpPr>
        <p:spPr/>
        <p:txBody>
          <a:bodyPr/>
          <a:lstStyle>
            <a:extLst/>
          </a:lstStyle>
          <a:p>
            <a:endParaRPr lang="el-GR"/>
          </a:p>
        </p:txBody>
      </p:sp>
      <p:sp>
        <p:nvSpPr>
          <p:cNvPr id="7" name="6 - Θέση αριθμού διαφάνειας"/>
          <p:cNvSpPr>
            <a:spLocks noGrp="1"/>
          </p:cNvSpPr>
          <p:nvPr>
            <p:ph type="sldNum" sz="quarter" idx="12"/>
          </p:nvPr>
        </p:nvSpPr>
        <p:spPr/>
        <p:txBody>
          <a:bodyPr/>
          <a:lstStyle>
            <a:extLst/>
          </a:lstStyle>
          <a:p>
            <a:fld id="{C9A3EA91-DFBB-4646-96A3-219FFBCCB6E0}" type="slidenum">
              <a:rPr lang="el-GR" smtClean="0"/>
              <a:pPr/>
              <a:t>‹#›</a:t>
            </a:fld>
            <a:endParaRPr lang="el-GR"/>
          </a:p>
        </p:txBody>
      </p:sp>
      <p:sp>
        <p:nvSpPr>
          <p:cNvPr id="8" name="7 - Τίτλος"/>
          <p:cNvSpPr>
            <a:spLocks noGrp="1"/>
          </p:cNvSpPr>
          <p:nvPr>
            <p:ph type="title"/>
          </p:nvPr>
        </p:nvSpPr>
        <p:spPr/>
        <p:txBody>
          <a:bodyPr rtlCol="0"/>
          <a:lstStyle>
            <a:extLst/>
          </a:lstStyle>
          <a:p>
            <a:r>
              <a:rPr kumimoji="0" lang="el-GR" smtClean="0"/>
              <a:t>Kλικ για επεξεργασία του τίτλου</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Σύγκριση">
    <p:bg>
      <p:bgRef idx="1003">
        <a:schemeClr val="bg1"/>
      </p:bgRef>
    </p:bg>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3050"/>
            <a:ext cx="8229600" cy="1143000"/>
          </a:xfrm>
        </p:spPr>
        <p:txBody>
          <a:bodyPr anchor="ctr"/>
          <a:lstStyle>
            <a:lvl1pPr>
              <a:defRPr/>
            </a:lvl1pPr>
            <a:extLst/>
          </a:lstStyle>
          <a:p>
            <a:r>
              <a:rPr kumimoji="0" lang="el-GR" smtClean="0"/>
              <a:t>Kλικ για επεξεργασία του τίτλου</a:t>
            </a:r>
            <a:endParaRPr kumimoji="0" lang="en-US"/>
          </a:p>
        </p:txBody>
      </p:sp>
      <p:sp>
        <p:nvSpPr>
          <p:cNvPr id="3" name="2 - Θέση κειμένου"/>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l-GR" smtClean="0"/>
              <a:t>Kλικ για επεξεργασία των στυλ του υποδείγματος</a:t>
            </a:r>
          </a:p>
        </p:txBody>
      </p:sp>
      <p:sp>
        <p:nvSpPr>
          <p:cNvPr id="4" name="3 - Θέση κειμένου"/>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l-GR" smtClean="0"/>
              <a:t>Kλικ για επεξεργασία των στυλ του υποδείγματος</a:t>
            </a:r>
          </a:p>
        </p:txBody>
      </p:sp>
      <p:sp>
        <p:nvSpPr>
          <p:cNvPr id="5" name="4 - Θέση περιεχομένου"/>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6" name="5 - Θέση περιεχομένου"/>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7" name="6 - Θέση ημερομηνίας"/>
          <p:cNvSpPr>
            <a:spLocks noGrp="1"/>
          </p:cNvSpPr>
          <p:nvPr>
            <p:ph type="dt" sz="half" idx="10"/>
          </p:nvPr>
        </p:nvSpPr>
        <p:spPr/>
        <p:txBody>
          <a:bodyPr/>
          <a:lstStyle>
            <a:extLst/>
          </a:lstStyle>
          <a:p>
            <a:fld id="{46A23CB1-AA7E-4A07-BB7F-723D8CF49A68}" type="datetimeFigureOut">
              <a:rPr lang="el-GR" smtClean="0"/>
              <a:pPr/>
              <a:t>7/1/2017</a:t>
            </a:fld>
            <a:endParaRPr lang="el-GR"/>
          </a:p>
        </p:txBody>
      </p:sp>
      <p:sp>
        <p:nvSpPr>
          <p:cNvPr id="8" name="7 - Θέση υποσέλιδου"/>
          <p:cNvSpPr>
            <a:spLocks noGrp="1"/>
          </p:cNvSpPr>
          <p:nvPr>
            <p:ph type="ftr" sz="quarter" idx="11"/>
          </p:nvPr>
        </p:nvSpPr>
        <p:spPr/>
        <p:txBody>
          <a:bodyPr/>
          <a:lstStyle>
            <a:extLst/>
          </a:lstStyle>
          <a:p>
            <a:endParaRPr lang="el-GR"/>
          </a:p>
        </p:txBody>
      </p:sp>
      <p:sp>
        <p:nvSpPr>
          <p:cNvPr id="9" name="8 - Θέση αριθμού διαφάνειας"/>
          <p:cNvSpPr>
            <a:spLocks noGrp="1"/>
          </p:cNvSpPr>
          <p:nvPr>
            <p:ph type="sldNum" sz="quarter" idx="12"/>
          </p:nvPr>
        </p:nvSpPr>
        <p:spPr/>
        <p:txBody>
          <a:bodyPr/>
          <a:lstStyle>
            <a:extLst/>
          </a:lstStyle>
          <a:p>
            <a:fld id="{C9A3EA91-DFBB-4646-96A3-219FFBCCB6E0}" type="slidenum">
              <a:rPr lang="el-GR" smtClean="0"/>
              <a:pPr/>
              <a:t>‹#›</a:t>
            </a:fld>
            <a:endParaRPr lang="el-GR"/>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bg>
      <p:bgRef idx="1002">
        <a:schemeClr val="bg1"/>
      </p:bgRef>
    </p:bg>
    <p:spTree>
      <p:nvGrpSpPr>
        <p:cNvPr id="1" name=""/>
        <p:cNvGrpSpPr/>
        <p:nvPr/>
      </p:nvGrpSpPr>
      <p:grpSpPr>
        <a:xfrm>
          <a:off x="0" y="0"/>
          <a:ext cx="0" cy="0"/>
          <a:chOff x="0" y="0"/>
          <a:chExt cx="0" cy="0"/>
        </a:xfrm>
      </p:grpSpPr>
      <p:sp>
        <p:nvSpPr>
          <p:cNvPr id="3" name="2 - Θέση ημερομηνίας"/>
          <p:cNvSpPr>
            <a:spLocks noGrp="1"/>
          </p:cNvSpPr>
          <p:nvPr>
            <p:ph type="dt" sz="half" idx="10"/>
          </p:nvPr>
        </p:nvSpPr>
        <p:spPr/>
        <p:txBody>
          <a:bodyPr/>
          <a:lstStyle>
            <a:extLst/>
          </a:lstStyle>
          <a:p>
            <a:fld id="{46A23CB1-AA7E-4A07-BB7F-723D8CF49A68}" type="datetimeFigureOut">
              <a:rPr lang="el-GR" smtClean="0"/>
              <a:pPr/>
              <a:t>7/1/2017</a:t>
            </a:fld>
            <a:endParaRPr lang="el-GR"/>
          </a:p>
        </p:txBody>
      </p:sp>
      <p:sp>
        <p:nvSpPr>
          <p:cNvPr id="4" name="3 - Θέση υποσέλιδου"/>
          <p:cNvSpPr>
            <a:spLocks noGrp="1"/>
          </p:cNvSpPr>
          <p:nvPr>
            <p:ph type="ftr" sz="quarter" idx="11"/>
          </p:nvPr>
        </p:nvSpPr>
        <p:spPr/>
        <p:txBody>
          <a:bodyPr/>
          <a:lstStyle>
            <a:extLst/>
          </a:lstStyle>
          <a:p>
            <a:endParaRPr lang="el-GR"/>
          </a:p>
        </p:txBody>
      </p:sp>
      <p:sp>
        <p:nvSpPr>
          <p:cNvPr id="5" name="4 - Θέση αριθμού διαφάνειας"/>
          <p:cNvSpPr>
            <a:spLocks noGrp="1"/>
          </p:cNvSpPr>
          <p:nvPr>
            <p:ph type="sldNum" sz="quarter" idx="12"/>
          </p:nvPr>
        </p:nvSpPr>
        <p:spPr/>
        <p:txBody>
          <a:bodyPr/>
          <a:lstStyle>
            <a:extLst/>
          </a:lstStyle>
          <a:p>
            <a:fld id="{C9A3EA91-DFBB-4646-96A3-219FFBCCB6E0}" type="slidenum">
              <a:rPr lang="el-GR" smtClean="0"/>
              <a:pPr/>
              <a:t>‹#›</a:t>
            </a:fld>
            <a:endParaRPr lang="el-GR"/>
          </a:p>
        </p:txBody>
      </p:sp>
      <p:sp>
        <p:nvSpPr>
          <p:cNvPr id="6" name="5 - Τίτλος"/>
          <p:cNvSpPr>
            <a:spLocks noGrp="1"/>
          </p:cNvSpPr>
          <p:nvPr>
            <p:ph type="title"/>
          </p:nvPr>
        </p:nvSpPr>
        <p:spPr/>
        <p:txBody>
          <a:bodyPr rtlCol="0"/>
          <a:lstStyle>
            <a:extLst/>
          </a:lstStyle>
          <a:p>
            <a:r>
              <a:rPr kumimoji="0" lang="el-GR" smtClean="0"/>
              <a:t>Kλικ για επεξεργασία του τίτλου</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1 - Θέση ημερομηνίας"/>
          <p:cNvSpPr>
            <a:spLocks noGrp="1"/>
          </p:cNvSpPr>
          <p:nvPr>
            <p:ph type="dt" sz="half" idx="10"/>
          </p:nvPr>
        </p:nvSpPr>
        <p:spPr/>
        <p:txBody>
          <a:bodyPr/>
          <a:lstStyle>
            <a:extLst/>
          </a:lstStyle>
          <a:p>
            <a:fld id="{46A23CB1-AA7E-4A07-BB7F-723D8CF49A68}" type="datetimeFigureOut">
              <a:rPr lang="el-GR" smtClean="0"/>
              <a:pPr/>
              <a:t>7/1/2017</a:t>
            </a:fld>
            <a:endParaRPr lang="el-GR"/>
          </a:p>
        </p:txBody>
      </p:sp>
      <p:sp>
        <p:nvSpPr>
          <p:cNvPr id="3" name="2 - Θέση υποσέλιδου"/>
          <p:cNvSpPr>
            <a:spLocks noGrp="1"/>
          </p:cNvSpPr>
          <p:nvPr>
            <p:ph type="ftr" sz="quarter" idx="11"/>
          </p:nvPr>
        </p:nvSpPr>
        <p:spPr/>
        <p:txBody>
          <a:bodyPr/>
          <a:lstStyle>
            <a:extLst/>
          </a:lstStyle>
          <a:p>
            <a:endParaRPr lang="el-GR"/>
          </a:p>
        </p:txBody>
      </p:sp>
      <p:sp>
        <p:nvSpPr>
          <p:cNvPr id="4" name="3 - Θέση αριθμού διαφάνειας"/>
          <p:cNvSpPr>
            <a:spLocks noGrp="1"/>
          </p:cNvSpPr>
          <p:nvPr>
            <p:ph type="sldNum" sz="quarter" idx="12"/>
          </p:nvPr>
        </p:nvSpPr>
        <p:spPr/>
        <p:txBody>
          <a:bodyPr/>
          <a:lstStyle>
            <a:extLst/>
          </a:lstStyle>
          <a:p>
            <a:fld id="{C9A3EA91-DFBB-4646-96A3-219FFBCCB6E0}" type="slidenum">
              <a:rPr lang="el-GR" smtClean="0"/>
              <a:pPr/>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Περιεχόμενο με λεζάντα">
    <p:bg>
      <p:bgRef idx="1003">
        <a:schemeClr val="bg1"/>
      </p:bgRef>
    </p:bg>
    <p:spTree>
      <p:nvGrpSpPr>
        <p:cNvPr id="1" name=""/>
        <p:cNvGrpSpPr/>
        <p:nvPr/>
      </p:nvGrpSpPr>
      <p:grpSpPr>
        <a:xfrm>
          <a:off x="0" y="0"/>
          <a:ext cx="0" cy="0"/>
          <a:chOff x="0" y="0"/>
          <a:chExt cx="0" cy="0"/>
        </a:xfrm>
      </p:grpSpPr>
      <p:sp>
        <p:nvSpPr>
          <p:cNvPr id="2" name="1 - Τίτλος"/>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l-GR" smtClean="0"/>
              <a:t>Kλικ για επεξεργασία του τίτλου</a:t>
            </a:r>
            <a:endParaRPr kumimoji="0" lang="en-US"/>
          </a:p>
        </p:txBody>
      </p:sp>
      <p:sp>
        <p:nvSpPr>
          <p:cNvPr id="3" name="2 - Θέση κειμένου"/>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l-GR" smtClean="0"/>
              <a:t>Kλικ για επεξεργασία των στυλ του υποδείγματος</a:t>
            </a:r>
          </a:p>
        </p:txBody>
      </p:sp>
      <p:sp>
        <p:nvSpPr>
          <p:cNvPr id="4" name="3 - Θέση περιεχομένου"/>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5" name="4 - Θέση ημερομηνίας"/>
          <p:cNvSpPr>
            <a:spLocks noGrp="1"/>
          </p:cNvSpPr>
          <p:nvPr>
            <p:ph type="dt" sz="half" idx="10"/>
          </p:nvPr>
        </p:nvSpPr>
        <p:spPr>
          <a:xfrm>
            <a:off x="6727032" y="6407944"/>
            <a:ext cx="1920240" cy="365760"/>
          </a:xfrm>
        </p:spPr>
        <p:txBody>
          <a:bodyPr/>
          <a:lstStyle>
            <a:extLst/>
          </a:lstStyle>
          <a:p>
            <a:fld id="{46A23CB1-AA7E-4A07-BB7F-723D8CF49A68}" type="datetimeFigureOut">
              <a:rPr lang="el-GR" smtClean="0"/>
              <a:pPr/>
              <a:t>7/1/2017</a:t>
            </a:fld>
            <a:endParaRPr lang="el-GR"/>
          </a:p>
        </p:txBody>
      </p:sp>
      <p:sp>
        <p:nvSpPr>
          <p:cNvPr id="6" name="5 - Θέση υποσέλιδου"/>
          <p:cNvSpPr>
            <a:spLocks noGrp="1"/>
          </p:cNvSpPr>
          <p:nvPr>
            <p:ph type="ftr" sz="quarter" idx="11"/>
          </p:nvPr>
        </p:nvSpPr>
        <p:spPr/>
        <p:txBody>
          <a:bodyPr/>
          <a:lstStyle>
            <a:extLst/>
          </a:lstStyle>
          <a:p>
            <a:endParaRPr lang="el-GR"/>
          </a:p>
        </p:txBody>
      </p:sp>
      <p:sp>
        <p:nvSpPr>
          <p:cNvPr id="7" name="6 - Θέση αριθμού διαφάνειας"/>
          <p:cNvSpPr>
            <a:spLocks noGrp="1"/>
          </p:cNvSpPr>
          <p:nvPr>
            <p:ph type="sldNum" sz="quarter" idx="12"/>
          </p:nvPr>
        </p:nvSpPr>
        <p:spPr/>
        <p:txBody>
          <a:bodyPr/>
          <a:lstStyle>
            <a:extLst/>
          </a:lstStyle>
          <a:p>
            <a:fld id="{C9A3EA91-DFBB-4646-96A3-219FFBCCB6E0}" type="slidenum">
              <a:rPr lang="el-GR" smtClean="0"/>
              <a:pPr/>
              <a:t>‹#›</a:t>
            </a:fld>
            <a:endParaRPr lang="el-GR"/>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Εικόνα με λεζάντα">
    <p:bg>
      <p:bgRef idx="1002">
        <a:schemeClr val="bg1"/>
      </p:bgRef>
    </p:bg>
    <p:spTree>
      <p:nvGrpSpPr>
        <p:cNvPr id="1" name=""/>
        <p:cNvGrpSpPr/>
        <p:nvPr/>
      </p:nvGrpSpPr>
      <p:grpSpPr>
        <a:xfrm>
          <a:off x="0" y="0"/>
          <a:ext cx="0" cy="0"/>
          <a:chOff x="0" y="0"/>
          <a:chExt cx="0" cy="0"/>
        </a:xfrm>
      </p:grpSpPr>
      <p:sp>
        <p:nvSpPr>
          <p:cNvPr id="4" name="3 - Θέση κειμένου"/>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l-GR" smtClean="0"/>
              <a:t>Kλικ για επεξεργασία των στυλ του υποδείγματος</a:t>
            </a:r>
          </a:p>
        </p:txBody>
      </p:sp>
      <p:sp>
        <p:nvSpPr>
          <p:cNvPr id="3" name="2 - Θέση εικόνας"/>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l-GR" smtClean="0"/>
              <a:t>Κάντε κλικ στο εικονίδιο για να προσθέσετε μια εικόνα</a:t>
            </a:r>
            <a:endParaRPr kumimoji="0" lang="en-US" dirty="0"/>
          </a:p>
        </p:txBody>
      </p:sp>
      <p:sp>
        <p:nvSpPr>
          <p:cNvPr id="5" name="4 - Θέση ημερομηνίας"/>
          <p:cNvSpPr>
            <a:spLocks noGrp="1"/>
          </p:cNvSpPr>
          <p:nvPr>
            <p:ph type="dt" sz="half" idx="10"/>
          </p:nvPr>
        </p:nvSpPr>
        <p:spPr/>
        <p:txBody>
          <a:bodyPr/>
          <a:lstStyle>
            <a:lvl1pPr>
              <a:defRPr>
                <a:solidFill>
                  <a:schemeClr val="tx1"/>
                </a:solidFill>
              </a:defRPr>
            </a:lvl1pPr>
            <a:extLst/>
          </a:lstStyle>
          <a:p>
            <a:fld id="{46A23CB1-AA7E-4A07-BB7F-723D8CF49A68}" type="datetimeFigureOut">
              <a:rPr lang="el-GR" smtClean="0"/>
              <a:pPr/>
              <a:t>7/1/2017</a:t>
            </a:fld>
            <a:endParaRPr lang="el-GR"/>
          </a:p>
        </p:txBody>
      </p:sp>
      <p:sp>
        <p:nvSpPr>
          <p:cNvPr id="6" name="5 - Θέση υποσέλιδου"/>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l-GR"/>
          </a:p>
        </p:txBody>
      </p:sp>
      <p:sp>
        <p:nvSpPr>
          <p:cNvPr id="7" name="6 - Θέση αριθμού διαφάνειας"/>
          <p:cNvSpPr>
            <a:spLocks noGrp="1"/>
          </p:cNvSpPr>
          <p:nvPr>
            <p:ph type="sldNum" sz="quarter" idx="12"/>
          </p:nvPr>
        </p:nvSpPr>
        <p:spPr/>
        <p:txBody>
          <a:bodyPr/>
          <a:lstStyle>
            <a:lvl1pPr>
              <a:defRPr>
                <a:solidFill>
                  <a:schemeClr val="tx1"/>
                </a:solidFill>
              </a:defRPr>
            </a:lvl1pPr>
            <a:extLst/>
          </a:lstStyle>
          <a:p>
            <a:fld id="{C9A3EA91-DFBB-4646-96A3-219FFBCCB6E0}" type="slidenum">
              <a:rPr lang="el-GR" smtClean="0"/>
              <a:pPr/>
              <a:t>‹#›</a:t>
            </a:fld>
            <a:endParaRPr lang="el-GR"/>
          </a:p>
        </p:txBody>
      </p:sp>
      <p:sp>
        <p:nvSpPr>
          <p:cNvPr id="2" name="1 - Τίτλος"/>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l-GR" smtClean="0"/>
              <a:t>Kλικ για επεξεργασία του τίτλου</a:t>
            </a:r>
            <a:endParaRPr kumimoji="0" lang="en-US"/>
          </a:p>
        </p:txBody>
      </p:sp>
      <p:sp>
        <p:nvSpPr>
          <p:cNvPr id="8" name="7 - Ελεύθερη σχεδίαση"/>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8 - Ελεύθερη σχεδίαση"/>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9 - Ορθογώνιο τρίγωνο"/>
          <p:cNvSpPr>
            <a:spLocks/>
          </p:cNvSpPr>
          <p:nvPr/>
        </p:nvSpPr>
        <p:spPr bwMode="auto">
          <a:xfrm>
            <a:off x="-6042" y="5791253"/>
            <a:ext cx="3402314" cy="1080868"/>
          </a:xfrm>
          <a:prstGeom prst="rtTriangle">
            <a:avLst/>
          </a:pr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10 - Ευθεία γραμμή σύνδεσης"/>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11 - Διάσημα"/>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12 - Διάσημα"/>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12 - Ελεύθερη σχεδίαση"/>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11 - Ελεύθερη σχεδίαση"/>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13 - Ορθογώνιο τρίγωνο"/>
          <p:cNvSpPr>
            <a:spLocks/>
          </p:cNvSpPr>
          <p:nvPr/>
        </p:nvSpPr>
        <p:spPr bwMode="auto">
          <a:xfrm>
            <a:off x="-6042" y="5791253"/>
            <a:ext cx="3402314" cy="1080868"/>
          </a:xfrm>
          <a:prstGeom prst="rtTriangle">
            <a:avLst/>
          </a:prstGeom>
          <a:blipFill>
            <a:blip r:embed="rId1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14 - Ευθεία γραμμή σύνδεσης"/>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8 - Θέση τίτλου"/>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l-GR" smtClean="0"/>
              <a:t>Kλικ για επεξεργασία του τίτλου</a:t>
            </a:r>
            <a:endParaRPr kumimoji="0" lang="en-US"/>
          </a:p>
        </p:txBody>
      </p:sp>
      <p:sp>
        <p:nvSpPr>
          <p:cNvPr id="30" name="29 - Θέση κειμένου"/>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l-GR" smtClean="0"/>
              <a:t>Kλικ για επεξεργασία των στυλ του υποδείγματος</a:t>
            </a:r>
          </a:p>
          <a:p>
            <a:pPr lvl="1" eaLnBrk="1" latinLnBrk="0" hangingPunct="1"/>
            <a:r>
              <a:rPr kumimoji="0" lang="el-GR" smtClean="0"/>
              <a:t>Δεύτερου επιπέδου</a:t>
            </a:r>
          </a:p>
          <a:p>
            <a:pPr lvl="2" eaLnBrk="1" latinLnBrk="0" hangingPunct="1"/>
            <a:r>
              <a:rPr kumimoji="0" lang="el-GR" smtClean="0"/>
              <a:t>Τρίτου επιπέδου</a:t>
            </a:r>
          </a:p>
          <a:p>
            <a:pPr lvl="3" eaLnBrk="1" latinLnBrk="0" hangingPunct="1"/>
            <a:r>
              <a:rPr kumimoji="0" lang="el-GR" smtClean="0"/>
              <a:t>Τέταρτου επιπέδου</a:t>
            </a:r>
          </a:p>
          <a:p>
            <a:pPr lvl="4" eaLnBrk="1" latinLnBrk="0" hangingPunct="1"/>
            <a:r>
              <a:rPr kumimoji="0" lang="el-GR" smtClean="0"/>
              <a:t>Πέμπτου επιπέδου</a:t>
            </a:r>
            <a:endParaRPr kumimoji="0" lang="en-US"/>
          </a:p>
        </p:txBody>
      </p:sp>
      <p:sp>
        <p:nvSpPr>
          <p:cNvPr id="10" name="9 - Θέση ημερομηνίας"/>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46A23CB1-AA7E-4A07-BB7F-723D8CF49A68}" type="datetimeFigureOut">
              <a:rPr lang="el-GR" smtClean="0"/>
              <a:pPr/>
              <a:t>7/1/2017</a:t>
            </a:fld>
            <a:endParaRPr lang="el-GR"/>
          </a:p>
        </p:txBody>
      </p:sp>
      <p:sp>
        <p:nvSpPr>
          <p:cNvPr id="22" name="21 - Θέση υποσέλιδου"/>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l-GR"/>
          </a:p>
        </p:txBody>
      </p:sp>
      <p:sp>
        <p:nvSpPr>
          <p:cNvPr id="18" name="17 - Θέση αριθμού διαφάνειας"/>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C9A3EA91-DFBB-4646-96A3-219FFBCCB6E0}" type="slidenum">
              <a:rPr lang="el-GR" smtClean="0"/>
              <a:pPr/>
              <a:t>‹#›</a:t>
            </a:fld>
            <a:endParaRPr lang="el-GR"/>
          </a:p>
        </p:txBody>
      </p:sp>
    </p:spTree>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p:txBody>
          <a:bodyPr/>
          <a:lstStyle/>
          <a:p>
            <a:r>
              <a:rPr lang="el-GR" b="1" dirty="0" smtClean="0"/>
              <a:t>Νοσηλευτική διεργασία</a:t>
            </a:r>
            <a:endParaRPr lang="el-GR" b="1"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p:txBody>
          <a:bodyPr>
            <a:normAutofit fontScale="92500"/>
          </a:bodyPr>
          <a:lstStyle/>
          <a:p>
            <a:r>
              <a:rPr lang="el-GR" b="1" dirty="0" smtClean="0"/>
              <a:t>Επανεκτιμώ </a:t>
            </a:r>
            <a:r>
              <a:rPr lang="el-GR" b="1" dirty="0"/>
              <a:t>τον ασθενή</a:t>
            </a:r>
            <a:r>
              <a:rPr lang="el-GR" b="1" dirty="0" smtClean="0"/>
              <a:t>.</a:t>
            </a:r>
            <a:endParaRPr lang="en-US" b="1" dirty="0" smtClean="0"/>
          </a:p>
          <a:p>
            <a:endParaRPr lang="el-GR" b="1" dirty="0"/>
          </a:p>
          <a:p>
            <a:r>
              <a:rPr lang="el-GR" b="1" dirty="0" smtClean="0"/>
              <a:t>Αποφασίζω </a:t>
            </a:r>
            <a:r>
              <a:rPr lang="el-GR" b="1" dirty="0"/>
              <a:t>εάν υπάρχει ανάγκη για </a:t>
            </a:r>
            <a:r>
              <a:rPr lang="el-GR" b="1" dirty="0" smtClean="0"/>
              <a:t>νοσηλευτική </a:t>
            </a:r>
            <a:r>
              <a:rPr lang="el-GR" b="1" dirty="0"/>
              <a:t>βοήθεια</a:t>
            </a:r>
            <a:r>
              <a:rPr lang="el-GR" b="1" dirty="0" smtClean="0"/>
              <a:t>.</a:t>
            </a:r>
            <a:endParaRPr lang="en-US" b="1" dirty="0" smtClean="0"/>
          </a:p>
          <a:p>
            <a:endParaRPr lang="el-GR" b="1" dirty="0"/>
          </a:p>
          <a:p>
            <a:r>
              <a:rPr lang="el-GR" b="1" dirty="0" smtClean="0"/>
              <a:t>Οργανώνω </a:t>
            </a:r>
            <a:r>
              <a:rPr lang="el-GR" b="1" dirty="0"/>
              <a:t>τις νοσηλευτικές παρεμβάσεις</a:t>
            </a:r>
            <a:r>
              <a:rPr lang="el-GR" b="1" dirty="0" smtClean="0"/>
              <a:t>.</a:t>
            </a:r>
            <a:endParaRPr lang="en-US" b="1" dirty="0" smtClean="0"/>
          </a:p>
          <a:p>
            <a:endParaRPr lang="el-GR" b="1" dirty="0"/>
          </a:p>
          <a:p>
            <a:r>
              <a:rPr lang="el-GR" b="1" dirty="0" smtClean="0"/>
              <a:t>Επιβλέπω </a:t>
            </a:r>
            <a:r>
              <a:rPr lang="el-GR" b="1" dirty="0"/>
              <a:t>την κατάσταση του </a:t>
            </a:r>
            <a:r>
              <a:rPr lang="el-GR" b="1" dirty="0" smtClean="0"/>
              <a:t>ασθενή.</a:t>
            </a:r>
            <a:endParaRPr lang="en-US" b="1" dirty="0" smtClean="0"/>
          </a:p>
          <a:p>
            <a:endParaRPr lang="en-US" b="1" dirty="0" smtClean="0"/>
          </a:p>
          <a:p>
            <a:r>
              <a:rPr lang="el-GR" b="1" dirty="0" smtClean="0"/>
              <a:t>Τεκμηριώνω </a:t>
            </a:r>
            <a:r>
              <a:rPr lang="el-GR" b="1" dirty="0"/>
              <a:t>τις νοσηλευτικές </a:t>
            </a:r>
            <a:r>
              <a:rPr lang="el-GR" b="1" dirty="0" smtClean="0"/>
              <a:t>δραστηριότητες.</a:t>
            </a:r>
            <a:endParaRPr lang="el-GR" b="1" dirty="0"/>
          </a:p>
          <a:p>
            <a:endParaRPr lang="el-GR" dirty="0"/>
          </a:p>
        </p:txBody>
      </p:sp>
      <p:sp>
        <p:nvSpPr>
          <p:cNvPr id="2" name="1 - Τίτλος"/>
          <p:cNvSpPr>
            <a:spLocks noGrp="1"/>
          </p:cNvSpPr>
          <p:nvPr>
            <p:ph type="title"/>
          </p:nvPr>
        </p:nvSpPr>
        <p:spPr/>
        <p:txBody>
          <a:bodyPr>
            <a:normAutofit/>
          </a:bodyPr>
          <a:lstStyle/>
          <a:p>
            <a:r>
              <a:rPr lang="el-GR" sz="3200" b="1" dirty="0" smtClean="0"/>
              <a:t>4</a:t>
            </a:r>
            <a:r>
              <a:rPr lang="el-GR" sz="3200" b="1" baseline="30000" dirty="0" smtClean="0"/>
              <a:t>ο</a:t>
            </a:r>
            <a:r>
              <a:rPr lang="el-GR" sz="3200" b="1" dirty="0" smtClean="0"/>
              <a:t> Στάδιο: Εφαρμογή των νοσηλευτικών παρεμβάσεων</a:t>
            </a:r>
            <a:endParaRPr lang="el-GR" sz="3200" b="1" dirty="0"/>
          </a:p>
        </p:txBody>
      </p:sp>
    </p:spTree>
  </p:cSld>
  <p:clrMapOvr>
    <a:masterClrMapping/>
  </p:clrMapOvr>
  <p:timing>
    <p:tnLst>
      <p:par>
        <p:cTn id="1" dur="indefinite" restart="never" nodeType="tmRoot"/>
      </p:par>
    </p:tnLst>
  </p:timing>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251520" y="1481328"/>
            <a:ext cx="8640960" cy="5116024"/>
          </a:xfrm>
        </p:spPr>
        <p:txBody>
          <a:bodyPr>
            <a:normAutofit lnSpcReduction="10000"/>
          </a:bodyPr>
          <a:lstStyle/>
          <a:p>
            <a:r>
              <a:rPr lang="el-GR" b="1" dirty="0" smtClean="0"/>
              <a:t>Η διαγνωστική διαδικασία χρησιμοποιεί τις δεξιότητες </a:t>
            </a:r>
            <a:r>
              <a:rPr lang="el-GR" b="1" dirty="0" smtClean="0">
                <a:solidFill>
                  <a:srgbClr val="FF0000"/>
                </a:solidFill>
              </a:rPr>
              <a:t>κριτικής σκέψης</a:t>
            </a:r>
            <a:r>
              <a:rPr lang="el-GR" b="1" dirty="0" smtClean="0"/>
              <a:t>, την </a:t>
            </a:r>
            <a:r>
              <a:rPr lang="el-GR" b="1" dirty="0" smtClean="0">
                <a:solidFill>
                  <a:srgbClr val="FF0000"/>
                </a:solidFill>
              </a:rPr>
              <a:t>ανάλυση</a:t>
            </a:r>
            <a:r>
              <a:rPr lang="el-GR" b="1" dirty="0" smtClean="0"/>
              <a:t> και τη </a:t>
            </a:r>
            <a:r>
              <a:rPr lang="el-GR" b="1" dirty="0" smtClean="0">
                <a:solidFill>
                  <a:srgbClr val="FF0000"/>
                </a:solidFill>
              </a:rPr>
              <a:t>σύνθεση</a:t>
            </a:r>
            <a:r>
              <a:rPr lang="el-GR" b="1" dirty="0" smtClean="0"/>
              <a:t>. Η κριτική σκέψη είναι μια διαγνωστική διαδικασία κατά την οποία ένα άτομο ανασκοπεί δεδομένα και επεξεργάζεται στοιχεία, πριν να διατυπώσει μια γνώμη. Ανάλυση είναι ο διαχωρισμός σε συστατικά, δηλαδή    η κατανομή του συνόλου σε τμήματα. Σύνθεση είναι το αντίθετο, δηλαδή η ενοποίηση των επιμέρους τμημάτων  σε σύνολο.</a:t>
            </a:r>
          </a:p>
          <a:p>
            <a:r>
              <a:rPr lang="el-GR" b="1" dirty="0" smtClean="0"/>
              <a:t>Η διαγνωστική διαδικασία χρησιμοποιείται συνεχώς από τους έμπειρους νοσηλευτές</a:t>
            </a:r>
            <a:r>
              <a:rPr lang="el-GR" dirty="0" smtClean="0"/>
              <a:t>. </a:t>
            </a:r>
            <a:endParaRPr lang="el-GR" dirty="0"/>
          </a:p>
        </p:txBody>
      </p:sp>
      <p:sp>
        <p:nvSpPr>
          <p:cNvPr id="2" name="1 - Τίτλος"/>
          <p:cNvSpPr>
            <a:spLocks noGrp="1"/>
          </p:cNvSpPr>
          <p:nvPr>
            <p:ph type="title"/>
          </p:nvPr>
        </p:nvSpPr>
        <p:spPr>
          <a:xfrm>
            <a:off x="539552" y="332656"/>
            <a:ext cx="8208912" cy="864096"/>
          </a:xfrm>
          <a:solidFill>
            <a:schemeClr val="bg1"/>
          </a:solidFill>
          <a:ln>
            <a:noFill/>
          </a:ln>
        </p:spPr>
        <p:style>
          <a:lnRef idx="3">
            <a:schemeClr val="lt1"/>
          </a:lnRef>
          <a:fillRef idx="1">
            <a:schemeClr val="accent6"/>
          </a:fillRef>
          <a:effectRef idx="1">
            <a:schemeClr val="accent6"/>
          </a:effectRef>
          <a:fontRef idx="minor">
            <a:schemeClr val="lt1"/>
          </a:fontRef>
        </p:style>
        <p:txBody>
          <a:bodyPr>
            <a:normAutofit fontScale="90000"/>
          </a:bodyPr>
          <a:lstStyle/>
          <a:p>
            <a:pPr algn="ctr"/>
            <a:r>
              <a:rPr lang="el-GR" sz="3600" b="1" dirty="0" smtClean="0">
                <a:solidFill>
                  <a:schemeClr val="tx1"/>
                </a:solidFill>
              </a:rPr>
              <a:t>Η Διαγνωστική Διαδικασία</a:t>
            </a:r>
            <a:br>
              <a:rPr lang="el-GR" sz="3600" b="1" dirty="0" smtClean="0">
                <a:solidFill>
                  <a:schemeClr val="tx1"/>
                </a:solidFill>
              </a:rPr>
            </a:br>
            <a:endParaRPr lang="el-GR" sz="3600" b="1" dirty="0">
              <a:solidFill>
                <a:schemeClr val="tx1"/>
              </a:solidFill>
            </a:endParaRPr>
          </a:p>
        </p:txBody>
      </p:sp>
    </p:spTree>
  </p:cSld>
  <p:clrMapOvr>
    <a:masterClrMapping/>
  </p:clrMapOvr>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p:txBody>
          <a:bodyPr/>
          <a:lstStyle/>
          <a:p>
            <a:endParaRPr lang="el-GR" dirty="0" smtClean="0"/>
          </a:p>
          <a:p>
            <a:r>
              <a:rPr lang="el-GR" sz="3200" b="1" dirty="0" smtClean="0"/>
              <a:t>Ανάλυση δεδομένων.</a:t>
            </a:r>
          </a:p>
          <a:p>
            <a:endParaRPr lang="el-GR" sz="3200" b="1" dirty="0" smtClean="0"/>
          </a:p>
          <a:p>
            <a:r>
              <a:rPr lang="el-GR" sz="3200" b="1" dirty="0" smtClean="0"/>
              <a:t>Ταυτοποίηση προβλημάτων υγείας, κινδύνων και δυνατοτήτων.</a:t>
            </a:r>
          </a:p>
          <a:p>
            <a:endParaRPr lang="el-GR" sz="3200" b="1" dirty="0" smtClean="0"/>
          </a:p>
          <a:p>
            <a:r>
              <a:rPr lang="el-GR" sz="3200" b="1" dirty="0" smtClean="0"/>
              <a:t>Διατύπωση διαγνωστικών αναφορών</a:t>
            </a:r>
            <a:r>
              <a:rPr lang="el-GR" dirty="0" smtClean="0"/>
              <a:t>.</a:t>
            </a:r>
            <a:endParaRPr lang="el-GR" dirty="0"/>
          </a:p>
        </p:txBody>
      </p:sp>
      <p:sp>
        <p:nvSpPr>
          <p:cNvPr id="2" name="1 - Τίτλος"/>
          <p:cNvSpPr>
            <a:spLocks noGrp="1"/>
          </p:cNvSpPr>
          <p:nvPr>
            <p:ph type="title"/>
          </p:nvPr>
        </p:nvSpPr>
        <p:spPr/>
        <p:txBody>
          <a:bodyPr>
            <a:noAutofit/>
          </a:bodyPr>
          <a:lstStyle/>
          <a:p>
            <a:pPr algn="ctr"/>
            <a:r>
              <a:rPr lang="el-GR" sz="3600" b="1" dirty="0" smtClean="0"/>
              <a:t>Η διαγνωστική διαδικασία  περιλαμβάνει  τρία στάδια:</a:t>
            </a:r>
            <a:endParaRPr lang="el-GR" sz="3600" b="1" dirty="0"/>
          </a:p>
        </p:txBody>
      </p:sp>
    </p:spTree>
  </p:cSld>
  <p:clrMapOvr>
    <a:masterClrMapping/>
  </p:clrMapOvr>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179512" y="1481328"/>
            <a:ext cx="8712968" cy="4755984"/>
          </a:xfrm>
        </p:spPr>
        <p:txBody>
          <a:bodyPr>
            <a:normAutofit lnSpcReduction="10000"/>
          </a:bodyPr>
          <a:lstStyle/>
          <a:p>
            <a:pPr>
              <a:buNone/>
            </a:pPr>
            <a:r>
              <a:rPr lang="el-GR" sz="2800" b="1" dirty="0" smtClean="0"/>
              <a:t>Στη διαγνωστική διαδικασία η ανάλυση των δεδομένων περιλαμβάνει τα παρακάτω βήματα:</a:t>
            </a:r>
          </a:p>
          <a:p>
            <a:r>
              <a:rPr lang="el-GR" sz="2800" b="1" dirty="0" smtClean="0"/>
              <a:t>Συγκρίνω τα δεδομένα με τα πρότυπα (</a:t>
            </a:r>
            <a:r>
              <a:rPr lang="en-US" sz="2800" b="1" dirty="0" smtClean="0"/>
              <a:t>standards</a:t>
            </a:r>
            <a:r>
              <a:rPr lang="el-GR" sz="2800" b="1" dirty="0" smtClean="0"/>
              <a:t>), δηλαδή </a:t>
            </a:r>
            <a:r>
              <a:rPr lang="el-GR" sz="2800" b="1" dirty="0" err="1" smtClean="0"/>
              <a:t>ταυτοποιώ</a:t>
            </a:r>
            <a:r>
              <a:rPr lang="el-GR" sz="2800" b="1" dirty="0" smtClean="0"/>
              <a:t> σημαντικές ενδείξεις.</a:t>
            </a:r>
          </a:p>
          <a:p>
            <a:endParaRPr lang="el-GR" sz="2800" b="1" dirty="0" smtClean="0"/>
          </a:p>
          <a:p>
            <a:r>
              <a:rPr lang="el-GR" sz="2800" b="1" dirty="0" smtClean="0"/>
              <a:t>Ομαδοποιώ τις ενδείξεις και παράγω δοκιμαστικές υποθέσεις.</a:t>
            </a:r>
          </a:p>
          <a:p>
            <a:endParaRPr lang="el-GR" sz="2800" b="1" dirty="0" smtClean="0"/>
          </a:p>
          <a:p>
            <a:r>
              <a:rPr lang="el-GR" sz="2800" b="1" dirty="0" smtClean="0"/>
              <a:t>Αναγνωρίζω κενά και ασυνέπειες.</a:t>
            </a:r>
          </a:p>
          <a:p>
            <a:endParaRPr lang="el-GR" dirty="0"/>
          </a:p>
        </p:txBody>
      </p:sp>
      <p:sp>
        <p:nvSpPr>
          <p:cNvPr id="2" name="1 - Τίτλος"/>
          <p:cNvSpPr>
            <a:spLocks noGrp="1"/>
          </p:cNvSpPr>
          <p:nvPr>
            <p:ph type="title"/>
          </p:nvPr>
        </p:nvSpPr>
        <p:spPr/>
        <p:txBody>
          <a:bodyPr>
            <a:normAutofit fontScale="90000"/>
          </a:bodyPr>
          <a:lstStyle/>
          <a:p>
            <a:pPr algn="ctr"/>
            <a:r>
              <a:rPr lang="el-GR" sz="3600" b="1" dirty="0" smtClean="0"/>
              <a:t>Ανάλυση δεδομένων</a:t>
            </a:r>
            <a:br>
              <a:rPr lang="el-GR" sz="3600" b="1" dirty="0" smtClean="0"/>
            </a:br>
            <a:endParaRPr lang="el-GR" sz="3600" b="1" dirty="0"/>
          </a:p>
        </p:txBody>
      </p:sp>
    </p:spTree>
  </p:cSld>
  <p:clrMapOvr>
    <a:masterClrMapping/>
  </p:clrMapOvr>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p:txBody>
          <a:bodyPr>
            <a:normAutofit/>
          </a:bodyPr>
          <a:lstStyle/>
          <a:p>
            <a:r>
              <a:rPr lang="el-GR" b="1" dirty="0" smtClean="0"/>
              <a:t>Δείχνει αρνητική ή θετική αλλαγή στην κατάσταση υγείας του ασθενή.</a:t>
            </a:r>
          </a:p>
          <a:p>
            <a:endParaRPr lang="el-GR" b="1" dirty="0" smtClean="0"/>
          </a:p>
          <a:p>
            <a:r>
              <a:rPr lang="el-GR" b="1" dirty="0" smtClean="0"/>
              <a:t>Διαφοροποιείται από τον πληθυσμό στον οποίο ανήκει ο ασθενής. </a:t>
            </a:r>
          </a:p>
          <a:p>
            <a:endParaRPr lang="el-GR" b="1" dirty="0" smtClean="0"/>
          </a:p>
          <a:p>
            <a:r>
              <a:rPr lang="el-GR" b="1" dirty="0" smtClean="0"/>
              <a:t>Δείχνει μια αναπτυξιακή καθυστέρηση. </a:t>
            </a:r>
            <a:endParaRPr lang="el-GR" b="1" dirty="0"/>
          </a:p>
        </p:txBody>
      </p:sp>
      <p:sp>
        <p:nvSpPr>
          <p:cNvPr id="2" name="1 - Τίτλος"/>
          <p:cNvSpPr>
            <a:spLocks noGrp="1"/>
          </p:cNvSpPr>
          <p:nvPr>
            <p:ph type="title"/>
          </p:nvPr>
        </p:nvSpPr>
        <p:spPr/>
        <p:txBody>
          <a:bodyPr>
            <a:noAutofit/>
          </a:bodyPr>
          <a:lstStyle/>
          <a:p>
            <a:r>
              <a:rPr lang="el-GR" sz="2400" b="1" dirty="0" smtClean="0"/>
              <a:t>Μια ένδειξη θεωρείται σημαντική αν συμφωνεί  με κάτι από τα ακόλουθα (</a:t>
            </a:r>
            <a:r>
              <a:rPr lang="en-US" sz="2400" b="1" dirty="0" smtClean="0"/>
              <a:t>Gordon</a:t>
            </a:r>
            <a:r>
              <a:rPr lang="el-GR" sz="2400" b="1" dirty="0" smtClean="0"/>
              <a:t>   2002):</a:t>
            </a:r>
            <a:endParaRPr lang="el-GR" sz="2400" b="1" dirty="0"/>
          </a:p>
        </p:txBody>
      </p:sp>
    </p:spTree>
  </p:cSld>
  <p:clrMapOvr>
    <a:masterClrMapping/>
  </p:clrMapOvr>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p:txBody>
          <a:bodyPr>
            <a:normAutofit lnSpcReduction="10000"/>
          </a:bodyPr>
          <a:lstStyle/>
          <a:p>
            <a:pPr>
              <a:buNone/>
            </a:pPr>
            <a:r>
              <a:rPr lang="el-GR" b="1" dirty="0" smtClean="0"/>
              <a:t>Μία διαδικασία που καθορίζει</a:t>
            </a:r>
            <a:r>
              <a:rPr lang="el-GR" dirty="0" smtClean="0"/>
              <a:t>:</a:t>
            </a:r>
          </a:p>
          <a:p>
            <a:r>
              <a:rPr lang="el-GR" b="1" dirty="0" smtClean="0">
                <a:solidFill>
                  <a:srgbClr val="FF0000"/>
                </a:solidFill>
              </a:rPr>
              <a:t>τη σχέση των γεγονότων</a:t>
            </a:r>
          </a:p>
          <a:p>
            <a:endParaRPr lang="el-GR" b="1" dirty="0" smtClean="0"/>
          </a:p>
          <a:p>
            <a:r>
              <a:rPr lang="el-GR" b="1" dirty="0" smtClean="0">
                <a:solidFill>
                  <a:srgbClr val="FF0000"/>
                </a:solidFill>
              </a:rPr>
              <a:t>τη σχέση με πρότυπα</a:t>
            </a:r>
          </a:p>
          <a:p>
            <a:endParaRPr lang="el-GR" b="1" dirty="0" smtClean="0"/>
          </a:p>
          <a:p>
            <a:r>
              <a:rPr lang="el-GR" b="1" dirty="0" smtClean="0">
                <a:solidFill>
                  <a:srgbClr val="FF0000"/>
                </a:solidFill>
              </a:rPr>
              <a:t>αν τα δεδομένα αναπαριστούν μεμονωμένα περιστατικά και</a:t>
            </a:r>
          </a:p>
          <a:p>
            <a:endParaRPr lang="el-GR" b="1" dirty="0" smtClean="0">
              <a:solidFill>
                <a:srgbClr val="FF0000"/>
              </a:solidFill>
            </a:endParaRPr>
          </a:p>
          <a:p>
            <a:r>
              <a:rPr lang="el-GR" b="1" dirty="0" smtClean="0">
                <a:solidFill>
                  <a:srgbClr val="FF0000"/>
                </a:solidFill>
              </a:rPr>
              <a:t>αν τα δεδομένα είναι σημαντικά</a:t>
            </a:r>
            <a:r>
              <a:rPr lang="el-GR" dirty="0" smtClean="0"/>
              <a:t>. </a:t>
            </a:r>
            <a:r>
              <a:rPr lang="el-GR" b="1" dirty="0" smtClean="0"/>
              <a:t>Αυτή είναι η αρχή της σύνθεσης. </a:t>
            </a:r>
            <a:r>
              <a:rPr lang="el-GR" dirty="0" smtClean="0"/>
              <a:t/>
            </a:r>
            <a:br>
              <a:rPr lang="el-GR" dirty="0" smtClean="0"/>
            </a:br>
            <a:endParaRPr lang="el-GR" dirty="0"/>
          </a:p>
        </p:txBody>
      </p:sp>
      <p:sp>
        <p:nvSpPr>
          <p:cNvPr id="2" name="1 - Τίτλος"/>
          <p:cNvSpPr>
            <a:spLocks noGrp="1"/>
          </p:cNvSpPr>
          <p:nvPr>
            <p:ph type="title"/>
          </p:nvPr>
        </p:nvSpPr>
        <p:spPr/>
        <p:txBody>
          <a:bodyPr>
            <a:noAutofit/>
          </a:bodyPr>
          <a:lstStyle/>
          <a:p>
            <a:pPr algn="ctr"/>
            <a:r>
              <a:rPr lang="el-GR" sz="3600" b="1" dirty="0" smtClean="0"/>
              <a:t>Η ομαδοποίηση δεδομένων και ενδείξεων είναι: </a:t>
            </a:r>
            <a:endParaRPr lang="el-GR" sz="3600" b="1" dirty="0"/>
          </a:p>
        </p:txBody>
      </p:sp>
    </p:spTree>
  </p:cSld>
  <p:clrMapOvr>
    <a:masterClrMapping/>
  </p:clrMapOvr>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περιεχομένου"/>
          <p:cNvSpPr>
            <a:spLocks noGrp="1"/>
          </p:cNvSpPr>
          <p:nvPr>
            <p:ph idx="1"/>
          </p:nvPr>
        </p:nvSpPr>
        <p:spPr/>
        <p:txBody>
          <a:bodyPr>
            <a:normAutofit/>
          </a:bodyPr>
          <a:lstStyle/>
          <a:p>
            <a:endParaRPr lang="el-GR" dirty="0" smtClean="0"/>
          </a:p>
          <a:p>
            <a:r>
              <a:rPr lang="el-GR" sz="3200" b="1" dirty="0" smtClean="0"/>
              <a:t>Ο νοσηλευτής συνήθως ομαδοποιεί δεδομένα με </a:t>
            </a:r>
            <a:r>
              <a:rPr lang="el-GR" sz="3200" b="1" dirty="0" smtClean="0">
                <a:solidFill>
                  <a:srgbClr val="FF0000"/>
                </a:solidFill>
              </a:rPr>
              <a:t>επαγωγικό τρόπο</a:t>
            </a:r>
            <a:r>
              <a:rPr lang="el-GR" sz="3200" b="1" dirty="0" smtClean="0"/>
              <a:t>, </a:t>
            </a:r>
            <a:r>
              <a:rPr lang="el-GR" sz="3200" b="1" dirty="0" smtClean="0">
                <a:solidFill>
                  <a:srgbClr val="FF0000"/>
                </a:solidFill>
              </a:rPr>
              <a:t>συνδυάζοντας στοιχεία από διαφορετικές περιοχές</a:t>
            </a:r>
            <a:r>
              <a:rPr lang="el-GR" sz="3200" b="1" dirty="0" smtClean="0"/>
              <a:t> για να διατυπώσει ένα σχέδιο ή να ξεκινήσει με ένα πλαίσιο, όπως τα  λειτουργικά πρότυπα υγείας της </a:t>
            </a:r>
            <a:r>
              <a:rPr lang="en-US" sz="3200" b="1" dirty="0" smtClean="0"/>
              <a:t>Gordon</a:t>
            </a:r>
            <a:r>
              <a:rPr lang="el-GR" dirty="0" smtClean="0"/>
              <a:t>. </a:t>
            </a:r>
          </a:p>
        </p:txBody>
      </p:sp>
      <p:sp>
        <p:nvSpPr>
          <p:cNvPr id="3" name="2 - Τίτλος"/>
          <p:cNvSpPr>
            <a:spLocks noGrp="1"/>
          </p:cNvSpPr>
          <p:nvPr>
            <p:ph type="title"/>
          </p:nvPr>
        </p:nvSpPr>
        <p:spPr/>
        <p:txBody>
          <a:bodyPr>
            <a:normAutofit fontScale="90000"/>
          </a:bodyPr>
          <a:lstStyle/>
          <a:p>
            <a:pPr algn="ctr"/>
            <a:r>
              <a:rPr lang="el-GR" sz="4400" dirty="0" smtClean="0"/>
              <a:t>Η ομαδοποίηση δεδομένων και ενδείξεων : 2</a:t>
            </a:r>
            <a:endParaRPr lang="el-GR" dirty="0"/>
          </a:p>
        </p:txBody>
      </p:sp>
    </p:spTree>
  </p:cSld>
  <p:clrMapOvr>
    <a:masterClrMapping/>
  </p:clrMapOvr>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περιεχομένου"/>
          <p:cNvSpPr>
            <a:spLocks noGrp="1"/>
          </p:cNvSpPr>
          <p:nvPr>
            <p:ph idx="1"/>
          </p:nvPr>
        </p:nvSpPr>
        <p:spPr/>
        <p:txBody>
          <a:bodyPr>
            <a:normAutofit/>
          </a:bodyPr>
          <a:lstStyle/>
          <a:p>
            <a:endParaRPr lang="el-GR" sz="3200" b="1" dirty="0" smtClean="0"/>
          </a:p>
          <a:p>
            <a:r>
              <a:rPr lang="el-GR" sz="3200" b="1" dirty="0" smtClean="0"/>
              <a:t>Συνεχίζει με ομαδοποίηση των υποκειμενικών και αντικειμενικών πληροφοριών στις κατάλληλες κατηγορίες και </a:t>
            </a:r>
            <a:r>
              <a:rPr lang="el-GR" sz="3200" b="1" dirty="0" smtClean="0">
                <a:solidFill>
                  <a:srgbClr val="FF0000"/>
                </a:solidFill>
              </a:rPr>
              <a:t>καταλήγει σε μια συμπερασματική προσέγγιση για την ομαδοποίηση των δεδομένων</a:t>
            </a:r>
            <a:r>
              <a:rPr lang="el-GR" sz="3200" b="1" dirty="0" smtClean="0"/>
              <a:t>. </a:t>
            </a:r>
            <a:endParaRPr lang="el-GR" sz="3200" b="1" dirty="0"/>
          </a:p>
        </p:txBody>
      </p:sp>
      <p:sp>
        <p:nvSpPr>
          <p:cNvPr id="3" name="2 - Τίτλος"/>
          <p:cNvSpPr>
            <a:spLocks noGrp="1"/>
          </p:cNvSpPr>
          <p:nvPr>
            <p:ph type="title"/>
          </p:nvPr>
        </p:nvSpPr>
        <p:spPr/>
        <p:txBody>
          <a:bodyPr>
            <a:normAutofit fontScale="90000"/>
          </a:bodyPr>
          <a:lstStyle/>
          <a:p>
            <a:pPr algn="ctr"/>
            <a:r>
              <a:rPr lang="el-GR" sz="4000" dirty="0" smtClean="0"/>
              <a:t>Η ομαδοποίηση δεδομένων και ενδείξεων</a:t>
            </a:r>
            <a:endParaRPr lang="el-GR" dirty="0"/>
          </a:p>
        </p:txBody>
      </p:sp>
    </p:spTree>
  </p:cSld>
  <p:clrMapOvr>
    <a:masterClrMapping/>
  </p:clrMapOvr>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457200" y="1481328"/>
            <a:ext cx="8229600" cy="4900000"/>
          </a:xfrm>
        </p:spPr>
        <p:txBody>
          <a:bodyPr>
            <a:normAutofit/>
          </a:bodyPr>
          <a:lstStyle/>
          <a:p>
            <a:r>
              <a:rPr lang="el-GR" b="1" dirty="0" smtClean="0"/>
              <a:t>Είναι σημαντικό οι νοσηλευτές να κάνουν νοσηλευτικές διαγνώσεις με υψηλό επίπεδο ακρίβειας. </a:t>
            </a:r>
          </a:p>
          <a:p>
            <a:r>
              <a:rPr lang="el-GR" b="1" dirty="0" smtClean="0"/>
              <a:t>Οι νοσηλευτές μπορούν να αποφύγουν μερικά λάθη αναγνωρίζοντας τα και εφαρμόζοντας τις δεξιότητες κριτικής σκέψης. </a:t>
            </a:r>
          </a:p>
          <a:p>
            <a:r>
              <a:rPr lang="el-GR" b="1" dirty="0" smtClean="0"/>
              <a:t>Λάθος μπορεί να συμβεί σε οποιοδήποτε σημείο της διαγνωστικής διαδικασίας, στη συλλογή δεδομένων, στην ερμηνεία τους και στην ομαδοποίηση.</a:t>
            </a:r>
          </a:p>
        </p:txBody>
      </p:sp>
      <p:sp>
        <p:nvSpPr>
          <p:cNvPr id="2" name="1 - Τίτλος"/>
          <p:cNvSpPr>
            <a:spLocks noGrp="1"/>
          </p:cNvSpPr>
          <p:nvPr>
            <p:ph type="title"/>
          </p:nvPr>
        </p:nvSpPr>
        <p:spPr/>
        <p:txBody>
          <a:bodyPr>
            <a:normAutofit fontScale="90000"/>
          </a:bodyPr>
          <a:lstStyle/>
          <a:p>
            <a:pPr algn="ctr"/>
            <a:r>
              <a:rPr lang="el-GR" sz="3100" b="1" dirty="0" smtClean="0"/>
              <a:t>Διατύπωση διαγνωστικών αναφορών - Αποφυγή λαθών στο διαγνωστικό συλλογισμό</a:t>
            </a:r>
            <a:r>
              <a:rPr lang="el-GR" sz="3200" b="1" dirty="0" smtClean="0"/>
              <a:t/>
            </a:r>
            <a:br>
              <a:rPr lang="el-GR" sz="3200" b="1" dirty="0" smtClean="0"/>
            </a:br>
            <a:endParaRPr lang="el-GR" sz="3200" b="1" dirty="0"/>
          </a:p>
        </p:txBody>
      </p:sp>
    </p:spTree>
  </p:cSld>
  <p:clrMapOvr>
    <a:masterClrMapping/>
  </p:clrMapOvr>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p:txBody>
          <a:bodyPr>
            <a:normAutofit/>
          </a:bodyPr>
          <a:lstStyle/>
          <a:p>
            <a:r>
              <a:rPr lang="el-GR" sz="2800" b="1" dirty="0" smtClean="0">
                <a:solidFill>
                  <a:srgbClr val="FF0000"/>
                </a:solidFill>
              </a:rPr>
              <a:t>Επαληθεύστε</a:t>
            </a:r>
            <a:r>
              <a:rPr lang="el-GR" sz="2800" b="1" dirty="0" smtClean="0"/>
              <a:t>: Ξεκινήστε και τελειώστε τη διαγνωστική διαδικασία μιλώντας με τον ασθενή και την οικογένειά του. </a:t>
            </a:r>
          </a:p>
          <a:p>
            <a:pPr lvl="1"/>
            <a:r>
              <a:rPr lang="el-GR" sz="2800" b="1" dirty="0" smtClean="0"/>
              <a:t>Κατά τη συλλογή των δεδομένων, ρωτήστε τους ποια είναι τα προβλήματα της υγείας τους και ποιες πιστεύουν ότι είναι οι αιτίες. </a:t>
            </a:r>
          </a:p>
          <a:p>
            <a:pPr lvl="1"/>
            <a:r>
              <a:rPr lang="el-GR" sz="2800" b="1" dirty="0" smtClean="0"/>
              <a:t>Στο τέλος της διαδικασίας, ζητήστε τους να επαληθεύσουν τις διαγνώσεις σας</a:t>
            </a:r>
            <a:r>
              <a:rPr lang="el-GR" dirty="0" smtClean="0"/>
              <a:t>.</a:t>
            </a:r>
            <a:endParaRPr lang="el-GR" dirty="0"/>
          </a:p>
        </p:txBody>
      </p:sp>
      <p:sp>
        <p:nvSpPr>
          <p:cNvPr id="2" name="1 - Τίτλος"/>
          <p:cNvSpPr>
            <a:spLocks noGrp="1"/>
          </p:cNvSpPr>
          <p:nvPr>
            <p:ph type="title"/>
          </p:nvPr>
        </p:nvSpPr>
        <p:spPr/>
        <p:txBody>
          <a:bodyPr>
            <a:noAutofit/>
          </a:bodyPr>
          <a:lstStyle/>
          <a:p>
            <a:pPr algn="ctr"/>
            <a:r>
              <a:rPr lang="el-GR" sz="2800" b="1" dirty="0" smtClean="0"/>
              <a:t/>
            </a:r>
            <a:br>
              <a:rPr lang="el-GR" sz="2800" b="1" dirty="0" smtClean="0"/>
            </a:br>
            <a:r>
              <a:rPr lang="el-GR" sz="2800" b="1" dirty="0" smtClean="0"/>
              <a:t>Οι παρακάτω προτάσεις συμβάλλουν στην ελαχιστοποίηση διαγνωστικού λάθους:</a:t>
            </a:r>
            <a:r>
              <a:rPr lang="el-GR" sz="3200" b="1" dirty="0" smtClean="0"/>
              <a:t/>
            </a:r>
            <a:br>
              <a:rPr lang="el-GR" sz="3200" b="1" dirty="0" smtClean="0"/>
            </a:br>
            <a:endParaRPr lang="el-GR" sz="3200" b="1" dirty="0"/>
          </a:p>
        </p:txBody>
      </p:sp>
    </p:spTree>
  </p:cSld>
  <p:clrMapOvr>
    <a:masterClrMapping/>
  </p:clrMapOvr>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περιεχομένου"/>
          <p:cNvSpPr>
            <a:spLocks noGrp="1"/>
          </p:cNvSpPr>
          <p:nvPr>
            <p:ph idx="1"/>
          </p:nvPr>
        </p:nvSpPr>
        <p:spPr/>
        <p:txBody>
          <a:bodyPr>
            <a:normAutofit lnSpcReduction="10000"/>
          </a:bodyPr>
          <a:lstStyle/>
          <a:p>
            <a:r>
              <a:rPr lang="el-GR" sz="2800" b="1" dirty="0" smtClean="0">
                <a:solidFill>
                  <a:srgbClr val="FF0000"/>
                </a:solidFill>
              </a:rPr>
              <a:t>Αποκτήστε μια καλή βάση γνώσεων και κλινική εμπειρία: </a:t>
            </a:r>
            <a:r>
              <a:rPr lang="el-GR" sz="2800" b="1" dirty="0" smtClean="0"/>
              <a:t>Οι νοσηλευτές πρέπει να εφαρμόζουν γνώσεις από πολλές διαφορετικές περιοχές για να αναγνωρίζουν σημαντικές ενδείξεις και πρότυπα και να παράγουν υποθέσεις για τα δεδομένα. </a:t>
            </a:r>
          </a:p>
          <a:p>
            <a:pPr lvl="1"/>
            <a:r>
              <a:rPr lang="el-GR" sz="2400" b="1" dirty="0" smtClean="0"/>
              <a:t>Για παράδειγμα αρχές από τη χημεία, την ανατομία και την φαρμακολογία βοηθούν το νοσηλευτή να κατανοήσει δεδομένα που αφορούν τον ασθενή.</a:t>
            </a:r>
          </a:p>
          <a:p>
            <a:endParaRPr lang="el-GR" dirty="0"/>
          </a:p>
        </p:txBody>
      </p:sp>
      <p:sp>
        <p:nvSpPr>
          <p:cNvPr id="3" name="2 - Τίτλος"/>
          <p:cNvSpPr>
            <a:spLocks noGrp="1"/>
          </p:cNvSpPr>
          <p:nvPr>
            <p:ph type="title"/>
          </p:nvPr>
        </p:nvSpPr>
        <p:spPr/>
        <p:txBody>
          <a:bodyPr>
            <a:normAutofit/>
          </a:bodyPr>
          <a:lstStyle/>
          <a:p>
            <a:r>
              <a:rPr lang="el-GR" sz="2800" dirty="0" smtClean="0"/>
              <a:t>Οι παρακάτω προτάσεις συμβάλλουν στην ελαχιστοποίηση διαγνωστικού λάθους:</a:t>
            </a:r>
            <a:endParaRPr lang="el-GR" sz="28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p:txBody>
          <a:bodyPr>
            <a:normAutofit/>
          </a:bodyPr>
          <a:lstStyle/>
          <a:p>
            <a:r>
              <a:rPr lang="el-GR" b="1" dirty="0" smtClean="0"/>
              <a:t>Συλλέγω </a:t>
            </a:r>
            <a:r>
              <a:rPr lang="el-GR" b="1" dirty="0"/>
              <a:t>πληροφορίες σχετικές με τα </a:t>
            </a:r>
            <a:r>
              <a:rPr lang="el-GR" b="1" dirty="0" smtClean="0"/>
              <a:t>αποτελέσματα </a:t>
            </a:r>
            <a:r>
              <a:rPr lang="el-GR" b="1" dirty="0"/>
              <a:t>των παρεμβάσεων.</a:t>
            </a:r>
          </a:p>
          <a:p>
            <a:r>
              <a:rPr lang="el-GR" b="1" dirty="0" smtClean="0"/>
              <a:t>Συγκρίνω </a:t>
            </a:r>
            <a:r>
              <a:rPr lang="el-GR" b="1" dirty="0"/>
              <a:t>τα δεδομένα με τους αναμενόμενους στόχους.</a:t>
            </a:r>
          </a:p>
          <a:p>
            <a:r>
              <a:rPr lang="el-GR" b="1" dirty="0" smtClean="0"/>
              <a:t>Συσχετίζω </a:t>
            </a:r>
            <a:r>
              <a:rPr lang="el-GR" b="1" dirty="0"/>
              <a:t>τις νοσηλευτικές παρεμβάσεις με τα αποτελέσματα.</a:t>
            </a:r>
          </a:p>
          <a:p>
            <a:r>
              <a:rPr lang="el-GR" b="1" dirty="0" smtClean="0"/>
              <a:t>Βγάζω </a:t>
            </a:r>
            <a:r>
              <a:rPr lang="el-GR" b="1" dirty="0"/>
              <a:t>συμπεράσματα σχετικά με την κατάσταση του ασθενή</a:t>
            </a:r>
            <a:r>
              <a:rPr lang="el-GR" b="1" dirty="0" smtClean="0"/>
              <a:t>.</a:t>
            </a:r>
            <a:r>
              <a:rPr lang="el-GR" b="1" dirty="0"/>
              <a:t> </a:t>
            </a:r>
            <a:endParaRPr lang="el-GR" b="1" dirty="0" smtClean="0"/>
          </a:p>
          <a:p>
            <a:r>
              <a:rPr lang="el-GR" b="1" dirty="0" smtClean="0"/>
              <a:t>Συνεχίζω</a:t>
            </a:r>
            <a:r>
              <a:rPr lang="el-GR" b="1" dirty="0"/>
              <a:t>, τροποποιώ ή ολοκληρώνω το πλάνο της φροντίδας του ασθενή </a:t>
            </a:r>
          </a:p>
          <a:p>
            <a:endParaRPr lang="el-GR" dirty="0"/>
          </a:p>
        </p:txBody>
      </p:sp>
      <p:sp>
        <p:nvSpPr>
          <p:cNvPr id="2" name="1 - Τίτλος"/>
          <p:cNvSpPr>
            <a:spLocks noGrp="1"/>
          </p:cNvSpPr>
          <p:nvPr>
            <p:ph type="title"/>
          </p:nvPr>
        </p:nvSpPr>
        <p:spPr/>
        <p:txBody>
          <a:bodyPr>
            <a:normAutofit fontScale="90000"/>
          </a:bodyPr>
          <a:lstStyle/>
          <a:p>
            <a:r>
              <a:rPr lang="el-GR" sz="3200" b="1" dirty="0" smtClean="0"/>
              <a:t>5</a:t>
            </a:r>
            <a:r>
              <a:rPr lang="el-GR" sz="3200" b="1" baseline="30000" dirty="0" smtClean="0"/>
              <a:t>ο</a:t>
            </a:r>
            <a:r>
              <a:rPr lang="el-GR" sz="3200" b="1" dirty="0" smtClean="0"/>
              <a:t> στάδιο: Αξιολόγηση  των αποτελεσμάτων της παρεχόμενης νοσηλευτικής φροντίδας</a:t>
            </a:r>
            <a:endParaRPr lang="el-GR" sz="3200" b="1" dirty="0"/>
          </a:p>
        </p:txBody>
      </p:sp>
    </p:spTree>
  </p:cSld>
  <p:clrMapOvr>
    <a:masterClrMapping/>
  </p:clrMapOvr>
  <p:timing>
    <p:tnLst>
      <p:par>
        <p:cTn id="1" dur="indefinite" restart="never" nodeType="tmRoot"/>
      </p:par>
    </p:tnLst>
  </p:timing>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457200" y="1600200"/>
            <a:ext cx="8507288" cy="5069160"/>
          </a:xfrm>
        </p:spPr>
        <p:txBody>
          <a:bodyPr>
            <a:normAutofit fontScale="77500" lnSpcReduction="20000"/>
          </a:bodyPr>
          <a:lstStyle/>
          <a:p>
            <a:r>
              <a:rPr lang="el-GR" sz="3800" b="1" dirty="0" smtClean="0">
                <a:solidFill>
                  <a:srgbClr val="FF0000"/>
                </a:solidFill>
              </a:rPr>
              <a:t>Να έχετε μια πρακτική γνώση του τι είναι φυσιολογικό</a:t>
            </a:r>
            <a:r>
              <a:rPr lang="el-GR" sz="3800" b="1" dirty="0" smtClean="0"/>
              <a:t>: Οι νοσηλευτές πρέπει να γνωρίζουν τα πρότυπα των πληθυσμών για τα ζωτικά  σημεία, τις εργαστηριακές εξετάσεις, για τους αναπνευστικούς ήχους. </a:t>
            </a:r>
          </a:p>
          <a:p>
            <a:r>
              <a:rPr lang="el-GR" sz="3800" b="1" dirty="0" smtClean="0"/>
              <a:t>Επιπρόσθετα, οι νοσηλευτές πρέπει να καθορίζουν τι είναι φυσιολογικό για ένα συγκεκριμένο άτομο, λαβαίνοντας υπόψη την ηλικία, τη σωματική κατασκευή, τον τρόπο ζωής, τον πολιτισμό και την προσωπική άποψη του ατόμου για το τι είναι φυσιολογικό.</a:t>
            </a:r>
          </a:p>
          <a:p>
            <a:endParaRPr lang="el-GR" dirty="0"/>
          </a:p>
        </p:txBody>
      </p:sp>
      <p:sp>
        <p:nvSpPr>
          <p:cNvPr id="2" name="1 - Τίτλος"/>
          <p:cNvSpPr>
            <a:spLocks noGrp="1"/>
          </p:cNvSpPr>
          <p:nvPr>
            <p:ph type="title"/>
          </p:nvPr>
        </p:nvSpPr>
        <p:spPr/>
        <p:txBody>
          <a:bodyPr>
            <a:normAutofit/>
          </a:bodyPr>
          <a:lstStyle/>
          <a:p>
            <a:pPr algn="ctr"/>
            <a:r>
              <a:rPr lang="el-GR" sz="2800" dirty="0" smtClean="0"/>
              <a:t>Οι παρακάτω προτάσεις συμβάλλουν στην ελαχιστοποίηση διαγνωστικού λάθους:</a:t>
            </a:r>
            <a:endParaRPr lang="el-GR" sz="2800" dirty="0"/>
          </a:p>
        </p:txBody>
      </p:sp>
    </p:spTree>
  </p:cSld>
  <p:clrMapOvr>
    <a:masterClrMapping/>
  </p:clrMapOvr>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p:txBody>
          <a:bodyPr>
            <a:normAutofit/>
          </a:bodyPr>
          <a:lstStyle/>
          <a:p>
            <a:r>
              <a:rPr lang="el-GR" b="1" dirty="0" smtClean="0">
                <a:solidFill>
                  <a:srgbClr val="FF0000"/>
                </a:solidFill>
              </a:rPr>
              <a:t>Συμβουλευτείτε τις πηγές</a:t>
            </a:r>
            <a:r>
              <a:rPr lang="el-GR" b="1" dirty="0" smtClean="0"/>
              <a:t>: Κατάλληλες πηγές αποτελούν η σύγχρονη επιστημονική βιβλιογραφία, συνάδελφοι νοσηλευτές και άλλοι επαγγελματίες υγείας. </a:t>
            </a:r>
          </a:p>
          <a:p>
            <a:r>
              <a:rPr lang="el-GR" b="1" dirty="0" smtClean="0"/>
              <a:t>Ο νοσηλευτής θα πρέπει να χρησιμοποιεί έναν οδηγό νοσηλευτικών διαγνώσεων για να διαπιστώνει αν οι ενδείξεις και τα συμπτώματα του ασθενή ταιριάζουν πραγματικά στη διαγνωστική ετικέτα που έχει επιλεχθεί.</a:t>
            </a:r>
          </a:p>
          <a:p>
            <a:endParaRPr lang="el-GR" dirty="0"/>
          </a:p>
        </p:txBody>
      </p:sp>
      <p:sp>
        <p:nvSpPr>
          <p:cNvPr id="2" name="1 - Τίτλος"/>
          <p:cNvSpPr>
            <a:spLocks noGrp="1"/>
          </p:cNvSpPr>
          <p:nvPr>
            <p:ph type="title"/>
          </p:nvPr>
        </p:nvSpPr>
        <p:spPr/>
        <p:txBody>
          <a:bodyPr>
            <a:normAutofit/>
          </a:bodyPr>
          <a:lstStyle/>
          <a:p>
            <a:pPr algn="ctr"/>
            <a:r>
              <a:rPr lang="el-GR" sz="2800" dirty="0" smtClean="0"/>
              <a:t>Οι παρακάτω προτάσεις συμβάλλουν στην ελαχιστοποίηση διαγνωστικού λάθους:</a:t>
            </a:r>
            <a:endParaRPr lang="el-GR" sz="2800" dirty="0"/>
          </a:p>
        </p:txBody>
      </p:sp>
    </p:spTree>
  </p:cSld>
  <p:clrMapOvr>
    <a:masterClrMapping/>
  </p:clrMapOvr>
</p:sld>
</file>

<file path=ppt/slides/slide1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περιεχομένου"/>
          <p:cNvSpPr>
            <a:spLocks noGrp="1"/>
          </p:cNvSpPr>
          <p:nvPr>
            <p:ph idx="1"/>
          </p:nvPr>
        </p:nvSpPr>
        <p:spPr/>
        <p:txBody>
          <a:bodyPr/>
          <a:lstStyle/>
          <a:p>
            <a:r>
              <a:rPr lang="el-GR" b="1" dirty="0" smtClean="0">
                <a:solidFill>
                  <a:srgbClr val="FF0000"/>
                </a:solidFill>
              </a:rPr>
              <a:t>Να βελτιώνετε τις δεξιότητες της κριτικής σκέψης</a:t>
            </a:r>
            <a:r>
              <a:rPr lang="el-GR" b="1" dirty="0" smtClean="0"/>
              <a:t>: Αυτές οι δεξιότητες βοηθούν το νοσηλευτή να είναι ενήμερος και να αποφεύγει λάθη στη σκέψη, όπως να γενικεύει, να χρησιμοποιεί στερεότυπα και να κάνει αδικαιολόγητες υποθέσεις.</a:t>
            </a:r>
          </a:p>
          <a:p>
            <a:endParaRPr lang="el-GR" dirty="0"/>
          </a:p>
        </p:txBody>
      </p:sp>
      <p:sp>
        <p:nvSpPr>
          <p:cNvPr id="3" name="2 - Τίτλος"/>
          <p:cNvSpPr>
            <a:spLocks noGrp="1"/>
          </p:cNvSpPr>
          <p:nvPr>
            <p:ph type="title"/>
          </p:nvPr>
        </p:nvSpPr>
        <p:spPr/>
        <p:txBody>
          <a:bodyPr>
            <a:normAutofit/>
          </a:bodyPr>
          <a:lstStyle/>
          <a:p>
            <a:pPr algn="ctr"/>
            <a:r>
              <a:rPr lang="el-GR" sz="2800" dirty="0" smtClean="0"/>
              <a:t>Οι παρακάτω προτάσεις συμβάλλουν στην ελαχιστοποίηση διαγνωστικού λάθους:</a:t>
            </a:r>
            <a:endParaRPr lang="el-GR" sz="2800" dirty="0"/>
          </a:p>
        </p:txBody>
      </p:sp>
    </p:spTree>
  </p:cSld>
  <p:clrMapOvr>
    <a:masterClrMapping/>
  </p:clrMapOvr>
</p:sld>
</file>

<file path=ppt/slides/slide1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p:txBody>
          <a:bodyPr>
            <a:normAutofit/>
          </a:bodyPr>
          <a:lstStyle/>
          <a:p>
            <a:r>
              <a:rPr lang="el-GR" dirty="0" smtClean="0"/>
              <a:t>Ο προγραμματισμός περιλαμβάνει τη λήψη αποφάσεων για την επίλυση των προβλημάτων υγείας του ασθενή. </a:t>
            </a:r>
          </a:p>
          <a:p>
            <a:r>
              <a:rPr lang="el-GR" dirty="0" smtClean="0"/>
              <a:t>Στον προγραμματισμό, ο νοσηλευτής έχοντας ως βάση τις πληροφορίες που έχει συλλέξει και τις νοσηλευτικές διαγνώσεις που έχει θέσει, καθορίζει στόχους φροντίδας και αναμενόμενα αποτελέσματα και αποφασίζει τις νοσηλευτικές παρεμβάσεις</a:t>
            </a:r>
            <a:r>
              <a:rPr lang="en-US" dirty="0" smtClean="0"/>
              <a:t>.</a:t>
            </a:r>
            <a:r>
              <a:rPr lang="el-GR" dirty="0" smtClean="0"/>
              <a:t> </a:t>
            </a:r>
          </a:p>
          <a:p>
            <a:endParaRPr lang="el-GR" dirty="0"/>
          </a:p>
        </p:txBody>
      </p:sp>
      <p:sp>
        <p:nvSpPr>
          <p:cNvPr id="2" name="1 - Τίτλος"/>
          <p:cNvSpPr>
            <a:spLocks noGrp="1"/>
          </p:cNvSpPr>
          <p:nvPr>
            <p:ph type="title"/>
          </p:nvPr>
        </p:nvSpPr>
        <p:spPr/>
        <p:txBody>
          <a:bodyPr>
            <a:normAutofit fontScale="90000"/>
          </a:bodyPr>
          <a:lstStyle/>
          <a:p>
            <a:r>
              <a:rPr lang="el-GR" b="1" dirty="0" smtClean="0"/>
              <a:t>3ο Στάδιο: Προγραμματισμός της</a:t>
            </a:r>
            <a:br>
              <a:rPr lang="el-GR" b="1" dirty="0" smtClean="0"/>
            </a:br>
            <a:r>
              <a:rPr lang="el-GR" b="1" dirty="0" smtClean="0"/>
              <a:t>νοσηλευτικής φροντίδας </a:t>
            </a:r>
            <a:endParaRPr lang="el-GR" dirty="0"/>
          </a:p>
        </p:txBody>
      </p:sp>
    </p:spTree>
  </p:cSld>
  <p:clrMapOvr>
    <a:masterClrMapping/>
  </p:clrMapOvr>
</p:sld>
</file>

<file path=ppt/slides/slide1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p:txBody>
          <a:bodyPr>
            <a:normAutofit/>
          </a:bodyPr>
          <a:lstStyle/>
          <a:p>
            <a:r>
              <a:rPr lang="el-GR" dirty="0" smtClean="0"/>
              <a:t>Αν και ο προγραμματισμός είναι βασικά ευθύνη του νοσηλευτή, η συνεισφορά  του ασθενή και των ατόμων που τον υποστηρίζουν είναι ουσιαστική.</a:t>
            </a:r>
          </a:p>
          <a:p>
            <a:endParaRPr lang="el-GR" dirty="0" smtClean="0"/>
          </a:p>
          <a:p>
            <a:r>
              <a:rPr lang="el-GR" dirty="0" smtClean="0"/>
              <a:t>Οι νοσηλευτές δεν προγραμματίζουν για τον ασθενή, αλλά τον ενθαρρύνουν να συμμετέχει ενεργά κατά το μέτρο των δυνατοτήτων του. </a:t>
            </a:r>
          </a:p>
          <a:p>
            <a:endParaRPr lang="el-GR" dirty="0"/>
          </a:p>
        </p:txBody>
      </p:sp>
      <p:sp>
        <p:nvSpPr>
          <p:cNvPr id="2" name="1 - Τίτλος"/>
          <p:cNvSpPr>
            <a:spLocks noGrp="1"/>
          </p:cNvSpPr>
          <p:nvPr>
            <p:ph type="title"/>
          </p:nvPr>
        </p:nvSpPr>
        <p:spPr/>
        <p:txBody>
          <a:bodyPr/>
          <a:lstStyle/>
          <a:p>
            <a:endParaRPr lang="el-GR"/>
          </a:p>
        </p:txBody>
      </p:sp>
    </p:spTree>
  </p:cSld>
  <p:clrMapOvr>
    <a:masterClrMapping/>
  </p:clrMapOvr>
</p:sld>
</file>

<file path=ppt/slides/slide1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p:txBody>
          <a:bodyPr/>
          <a:lstStyle/>
          <a:p>
            <a:r>
              <a:rPr lang="el-GR" dirty="0" smtClean="0"/>
              <a:t>Ο προγραμματισμός αρχίζει με την πρώτη επαφή με τον ασθενή και συνεχίζεται μέχρι η σχέση νοσηλευτή - ασθενή να ολοκληρωθεί, συνήθως δηλαδή με την έξοδο του ασθενή από το νοσοκομείο. </a:t>
            </a:r>
          </a:p>
          <a:p>
            <a:endParaRPr lang="el-GR" dirty="0" smtClean="0"/>
          </a:p>
          <a:p>
            <a:endParaRPr lang="el-GR" dirty="0" smtClean="0"/>
          </a:p>
          <a:p>
            <a:r>
              <a:rPr lang="el-GR" dirty="0" smtClean="0"/>
              <a:t>Διακρίνεται στους παρακάτω τρεις τύπους: </a:t>
            </a:r>
          </a:p>
          <a:p>
            <a:endParaRPr lang="el-GR" dirty="0"/>
          </a:p>
        </p:txBody>
      </p:sp>
      <p:sp>
        <p:nvSpPr>
          <p:cNvPr id="2" name="1 - Τίτλος"/>
          <p:cNvSpPr>
            <a:spLocks noGrp="1"/>
          </p:cNvSpPr>
          <p:nvPr>
            <p:ph type="title"/>
          </p:nvPr>
        </p:nvSpPr>
        <p:spPr/>
        <p:txBody>
          <a:bodyPr>
            <a:normAutofit fontScale="90000"/>
          </a:bodyPr>
          <a:lstStyle/>
          <a:p>
            <a:r>
              <a:rPr lang="el-GR" sz="3600" b="1" dirty="0" smtClean="0"/>
              <a:t>Τύποι Προγραμματισμού</a:t>
            </a:r>
            <a:br>
              <a:rPr lang="el-GR" sz="3600" b="1" dirty="0" smtClean="0"/>
            </a:br>
            <a:endParaRPr lang="el-GR" sz="3600" b="1" dirty="0"/>
          </a:p>
        </p:txBody>
      </p:sp>
    </p:spTree>
  </p:cSld>
  <p:clrMapOvr>
    <a:masterClrMapping/>
  </p:clrMapOvr>
</p:sld>
</file>

<file path=ppt/slides/slide1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p:txBody>
          <a:bodyPr>
            <a:normAutofit/>
          </a:bodyPr>
          <a:lstStyle/>
          <a:p>
            <a:r>
              <a:rPr lang="el-GR" dirty="0" smtClean="0"/>
              <a:t>Πραγματοποιείται κατά την εισαγωγή του ασθενή. Ο νοσηλευτής που είναι υπεύθυνος για τον ασθενή, αναπτύσσει συνήθως το αρχικό πλήρες πλάνο φροντίδας.</a:t>
            </a:r>
          </a:p>
          <a:p>
            <a:endParaRPr lang="el-GR" dirty="0" smtClean="0"/>
          </a:p>
          <a:p>
            <a:r>
              <a:rPr lang="el-GR" dirty="0" smtClean="0"/>
              <a:t> Ο προγραμματισμός πρέπει να αρχίσει το συντομότερο δυνατόν, μετά από την αρχική εκτίμηση της κατάστασης του ασθενή, ειδικά λόγω της τάσης για μικρότερη παραμονή στο νοσοκομείο</a:t>
            </a:r>
            <a:endParaRPr lang="el-GR" dirty="0"/>
          </a:p>
        </p:txBody>
      </p:sp>
      <p:sp>
        <p:nvSpPr>
          <p:cNvPr id="2" name="1 - Τίτλος"/>
          <p:cNvSpPr>
            <a:spLocks noGrp="1"/>
          </p:cNvSpPr>
          <p:nvPr>
            <p:ph type="title"/>
          </p:nvPr>
        </p:nvSpPr>
        <p:spPr/>
        <p:txBody>
          <a:bodyPr>
            <a:normAutofit fontScale="90000"/>
          </a:bodyPr>
          <a:lstStyle/>
          <a:p>
            <a:r>
              <a:rPr lang="el-GR" dirty="0" smtClean="0"/>
              <a:t>Αρχικός προγραμματισμός</a:t>
            </a:r>
            <a:br>
              <a:rPr lang="el-GR" dirty="0" smtClean="0"/>
            </a:br>
            <a:endParaRPr lang="el-GR" dirty="0"/>
          </a:p>
        </p:txBody>
      </p:sp>
    </p:spTree>
  </p:cSld>
  <p:clrMapOvr>
    <a:masterClrMapping/>
  </p:clrMapOvr>
</p:sld>
</file>

<file path=ppt/slides/slide1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p:txBody>
          <a:bodyPr>
            <a:normAutofit/>
          </a:bodyPr>
          <a:lstStyle/>
          <a:p>
            <a:r>
              <a:rPr lang="el-GR" dirty="0" smtClean="0"/>
              <a:t>Ο τρέχων προγραμματισμός γίνεται από όλους τους νοσηλευτές που παρέχουν φροντίδα υγείας και εργάζονται με τον ασθενή. </a:t>
            </a:r>
          </a:p>
          <a:p>
            <a:r>
              <a:rPr lang="el-GR" dirty="0" smtClean="0"/>
              <a:t>Ο τρέχων προγραμματισμός εμφανίζεται επίσης στην αρχή μιας βάρδιας, καθώς ο νοσηλευτής προγραμματίζει την παρεχόμενη φροντίδα της συγκεκριμένης ημέρας. </a:t>
            </a:r>
          </a:p>
          <a:p>
            <a:endParaRPr lang="el-GR" dirty="0"/>
          </a:p>
        </p:txBody>
      </p:sp>
      <p:sp>
        <p:nvSpPr>
          <p:cNvPr id="2" name="1 - Τίτλος"/>
          <p:cNvSpPr>
            <a:spLocks noGrp="1"/>
          </p:cNvSpPr>
          <p:nvPr>
            <p:ph type="title"/>
          </p:nvPr>
        </p:nvSpPr>
        <p:spPr/>
        <p:txBody>
          <a:bodyPr>
            <a:normAutofit fontScale="90000"/>
          </a:bodyPr>
          <a:lstStyle/>
          <a:p>
            <a:r>
              <a:rPr lang="el-GR" dirty="0" smtClean="0"/>
              <a:t>Τρέχων προγραμματισμός</a:t>
            </a:r>
            <a:br>
              <a:rPr lang="el-GR" dirty="0" smtClean="0"/>
            </a:br>
            <a:endParaRPr lang="el-GR" dirty="0"/>
          </a:p>
        </p:txBody>
      </p:sp>
    </p:spTree>
  </p:cSld>
  <p:clrMapOvr>
    <a:masterClrMapping/>
  </p:clrMapOvr>
</p:sld>
</file>

<file path=ppt/slides/slide1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p:txBody>
          <a:bodyPr>
            <a:normAutofit fontScale="92500"/>
          </a:bodyPr>
          <a:lstStyle/>
          <a:p>
            <a:r>
              <a:rPr lang="el-GR" dirty="0" smtClean="0"/>
              <a:t>Για να καθορίσει εάν η κατάσταση της υγείας του ασθενή έχει αλλάξει.</a:t>
            </a:r>
          </a:p>
          <a:p>
            <a:r>
              <a:rPr lang="el-GR" dirty="0" smtClean="0"/>
              <a:t>Για να θέσει τις προτεραιότητες στη φροντίδα του ασθενή κατά τη διάρκεια της βάρδιας.</a:t>
            </a:r>
          </a:p>
          <a:p>
            <a:r>
              <a:rPr lang="el-GR" dirty="0" smtClean="0"/>
              <a:t>Για να αποφασίσει σε ποια προβλήματα πρέπει να εστιάσει την προσοχή, κατά τη διάρκεια της βάρδιας.</a:t>
            </a:r>
          </a:p>
          <a:p>
            <a:r>
              <a:rPr lang="el-GR" dirty="0" smtClean="0"/>
              <a:t>Για να συντονίσει τις δραστηριότητές του, έτσι ώστε περισσότερα από ένα προβλήματα να μπορούν να εξετάζονται σε κάθε επαφή με τους ασθενείς.</a:t>
            </a:r>
          </a:p>
          <a:p>
            <a:endParaRPr lang="el-GR" dirty="0"/>
          </a:p>
        </p:txBody>
      </p:sp>
      <p:sp>
        <p:nvSpPr>
          <p:cNvPr id="2" name="1 - Τίτλος"/>
          <p:cNvSpPr>
            <a:spLocks noGrp="1"/>
          </p:cNvSpPr>
          <p:nvPr>
            <p:ph type="title"/>
          </p:nvPr>
        </p:nvSpPr>
        <p:spPr/>
        <p:txBody>
          <a:bodyPr>
            <a:noAutofit/>
          </a:bodyPr>
          <a:lstStyle/>
          <a:p>
            <a:r>
              <a:rPr lang="el-GR" sz="2400" b="1" dirty="0" smtClean="0"/>
              <a:t>Χρησιμοποιώντας τα τρέχοντα στοιχεία αξιολόγησης, ο νοσηλευτής πραγματοποιεί τον καθημερινό προγραμματισμό για τους ακόλουθους λόγους:</a:t>
            </a:r>
            <a:endParaRPr lang="el-GR" sz="2400" b="1" dirty="0"/>
          </a:p>
        </p:txBody>
      </p:sp>
    </p:spTree>
  </p:cSld>
  <p:clrMapOvr>
    <a:masterClrMapping/>
  </p:clrMapOvr>
</p:sld>
</file>

<file path=ppt/slides/slide1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p:txBody>
          <a:bodyPr>
            <a:normAutofit/>
          </a:bodyPr>
          <a:lstStyle/>
          <a:p>
            <a:r>
              <a:rPr lang="el-GR" dirty="0" smtClean="0"/>
              <a:t>Ο προγραμματισμός της εξόδου από το νοσοκομείο, είναι η διαδικασία της πρόβλεψης και ο σχεδιασμός για κάλυψη αναγκών υγείας μετά από το εξιτήριο. Αποτελεί κρίσιμο τμήμα της πλήρους φροντίδας υγείας και πρέπει να περιλαμβάνεται σε κάθε εξατομικευμένο πλάνο νοσηλευτικής φροντίδας. </a:t>
            </a:r>
          </a:p>
          <a:p>
            <a:endParaRPr lang="el-GR" dirty="0"/>
          </a:p>
        </p:txBody>
      </p:sp>
      <p:sp>
        <p:nvSpPr>
          <p:cNvPr id="2" name="1 - Τίτλος"/>
          <p:cNvSpPr>
            <a:spLocks noGrp="1"/>
          </p:cNvSpPr>
          <p:nvPr>
            <p:ph type="title"/>
          </p:nvPr>
        </p:nvSpPr>
        <p:spPr/>
        <p:txBody>
          <a:bodyPr>
            <a:normAutofit fontScale="90000"/>
          </a:bodyPr>
          <a:lstStyle/>
          <a:p>
            <a:r>
              <a:rPr lang="el-GR" sz="3600" b="1" dirty="0" smtClean="0"/>
              <a:t>Προγραμματισμός εξόδου από το νοσοκομείο</a:t>
            </a:r>
            <a:br>
              <a:rPr lang="el-GR" sz="3600" b="1" dirty="0" smtClean="0"/>
            </a:br>
            <a:endParaRPr lang="el-GR" sz="3600" b="1"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179512" y="1481328"/>
            <a:ext cx="8712968" cy="5044016"/>
          </a:xfrm>
        </p:spPr>
        <p:txBody>
          <a:bodyPr>
            <a:normAutofit/>
          </a:bodyPr>
          <a:lstStyle/>
          <a:p>
            <a:pPr>
              <a:buNone/>
            </a:pPr>
            <a:r>
              <a:rPr lang="el-GR" sz="3200" b="1" dirty="0" smtClean="0"/>
              <a:t>Τα είδη αυτά είναι τέσσερα: </a:t>
            </a:r>
          </a:p>
          <a:p>
            <a:r>
              <a:rPr lang="el-GR" sz="3200" b="1" dirty="0" smtClean="0"/>
              <a:t>η </a:t>
            </a:r>
            <a:r>
              <a:rPr lang="el-GR" sz="3200" b="1" dirty="0"/>
              <a:t>αρχική εκτίμηση, </a:t>
            </a:r>
            <a:endParaRPr lang="en-US" sz="3200" b="1" dirty="0" smtClean="0"/>
          </a:p>
          <a:p>
            <a:endParaRPr lang="el-GR" sz="3200" b="1" dirty="0" smtClean="0"/>
          </a:p>
          <a:p>
            <a:r>
              <a:rPr lang="el-GR" sz="3200" b="1" dirty="0" smtClean="0"/>
              <a:t>η </a:t>
            </a:r>
            <a:r>
              <a:rPr lang="el-GR" sz="3200" b="1" dirty="0"/>
              <a:t>εκτίμηση που επικεντρώνεται στο πρόβλημα του ασθενή, </a:t>
            </a:r>
            <a:endParaRPr lang="en-US" sz="3200" b="1" dirty="0" smtClean="0"/>
          </a:p>
          <a:p>
            <a:endParaRPr lang="el-GR" sz="3200" b="1" dirty="0" smtClean="0"/>
          </a:p>
          <a:p>
            <a:r>
              <a:rPr lang="el-GR" sz="3200" b="1" dirty="0" smtClean="0"/>
              <a:t>η επείγουσα  </a:t>
            </a:r>
            <a:r>
              <a:rPr lang="el-GR" sz="3200" b="1" dirty="0"/>
              <a:t>εκτίμηση  και  </a:t>
            </a:r>
            <a:endParaRPr lang="en-US" sz="3200" b="1" dirty="0" smtClean="0"/>
          </a:p>
          <a:p>
            <a:endParaRPr lang="el-GR" sz="3200" b="1" dirty="0" smtClean="0"/>
          </a:p>
          <a:p>
            <a:r>
              <a:rPr lang="el-GR" sz="3200" b="1" dirty="0" smtClean="0"/>
              <a:t>η  </a:t>
            </a:r>
            <a:r>
              <a:rPr lang="el-GR" sz="3200" b="1" dirty="0"/>
              <a:t>χρονική επανεκτίμηση.</a:t>
            </a:r>
          </a:p>
        </p:txBody>
      </p:sp>
      <p:sp>
        <p:nvSpPr>
          <p:cNvPr id="2" name="1 - Τίτλος"/>
          <p:cNvSpPr>
            <a:spLocks noGrp="1"/>
          </p:cNvSpPr>
          <p:nvPr>
            <p:ph type="title"/>
          </p:nvPr>
        </p:nvSpPr>
        <p:spPr/>
        <p:txBody>
          <a:bodyPr>
            <a:normAutofit/>
          </a:bodyPr>
          <a:lstStyle/>
          <a:p>
            <a:r>
              <a:rPr lang="el-GR" sz="3600" b="1" dirty="0" smtClean="0"/>
              <a:t>Είδη νοσηλευτικής εκτίμησης</a:t>
            </a:r>
            <a:endParaRPr lang="el-GR" sz="3600" b="1" dirty="0"/>
          </a:p>
        </p:txBody>
      </p:sp>
    </p:spTree>
  </p:cSld>
  <p:clrMapOvr>
    <a:masterClrMapping/>
  </p:clrMapOvr>
  <p:timing>
    <p:tnLst>
      <p:par>
        <p:cTn id="1" dur="indefinite" restart="never" nodeType="tmRoot"/>
      </p:par>
    </p:tnLst>
  </p:timing>
</p:sld>
</file>

<file path=ppt/slides/slide1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p:txBody>
          <a:bodyPr>
            <a:normAutofit/>
          </a:bodyPr>
          <a:lstStyle/>
          <a:p>
            <a:r>
              <a:rPr lang="el-GR" dirty="0" smtClean="0"/>
              <a:t>Επειδή η μέση διάρκεια παραμονής των ασθενών στα νοσοκομεία έχει μειωθεί, οι άνθρωποι μερικές φορές παίρνουν εξιτήριο έστω και αν ακόμα χρειάζονται νοσηλεία.</a:t>
            </a:r>
          </a:p>
          <a:p>
            <a:endParaRPr lang="el-GR" dirty="0" smtClean="0"/>
          </a:p>
          <a:p>
            <a:r>
              <a:rPr lang="el-GR" dirty="0" smtClean="0"/>
              <a:t> Ο αποτελεσματικός προγραμματισμός εξόδου περιλαμβάνει όλες τις τρέχουσες ανάγκες του</a:t>
            </a:r>
            <a:endParaRPr lang="el-GR" dirty="0"/>
          </a:p>
        </p:txBody>
      </p:sp>
      <p:sp>
        <p:nvSpPr>
          <p:cNvPr id="2" name="1 - Τίτλος"/>
          <p:cNvSpPr>
            <a:spLocks noGrp="1"/>
          </p:cNvSpPr>
          <p:nvPr>
            <p:ph type="title"/>
          </p:nvPr>
        </p:nvSpPr>
        <p:spPr/>
        <p:txBody>
          <a:bodyPr/>
          <a:lstStyle/>
          <a:p>
            <a:endParaRPr lang="el-GR"/>
          </a:p>
        </p:txBody>
      </p:sp>
    </p:spTree>
  </p:cSld>
  <p:clrMapOvr>
    <a:masterClrMapping/>
  </p:clrMapOvr>
</p:sld>
</file>

<file path=ppt/slides/slide1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p:txBody>
          <a:bodyPr>
            <a:normAutofit fontScale="92500"/>
          </a:bodyPr>
          <a:lstStyle/>
          <a:p>
            <a:r>
              <a:rPr lang="el-GR" dirty="0" smtClean="0"/>
              <a:t>Το τελικό αποτέλεσμα της φάσης προγραμματισμού της νοσηλευτικής διεργασίας είναι ένα </a:t>
            </a:r>
            <a:r>
              <a:rPr lang="el-GR" dirty="0" smtClean="0">
                <a:solidFill>
                  <a:srgbClr val="FF0000"/>
                </a:solidFill>
              </a:rPr>
              <a:t>επίσημο</a:t>
            </a:r>
            <a:r>
              <a:rPr lang="el-GR" dirty="0" smtClean="0"/>
              <a:t> ή ένα </a:t>
            </a:r>
            <a:r>
              <a:rPr lang="el-GR" dirty="0" smtClean="0">
                <a:solidFill>
                  <a:srgbClr val="FF0000"/>
                </a:solidFill>
              </a:rPr>
              <a:t>άτυπο </a:t>
            </a:r>
            <a:r>
              <a:rPr lang="el-GR" dirty="0" smtClean="0"/>
              <a:t>σχέδιο νοσηλείας.</a:t>
            </a:r>
          </a:p>
          <a:p>
            <a:r>
              <a:rPr lang="el-GR" dirty="0" smtClean="0"/>
              <a:t>Ένα </a:t>
            </a:r>
            <a:r>
              <a:rPr lang="el-GR" dirty="0" smtClean="0">
                <a:solidFill>
                  <a:srgbClr val="FF0000"/>
                </a:solidFill>
              </a:rPr>
              <a:t>άτυπο </a:t>
            </a:r>
            <a:r>
              <a:rPr lang="el-GR" dirty="0" smtClean="0"/>
              <a:t>σχέδιο νοσηλευτικής φροντίδας είναι μια στρατηγική για δράση, που υπάρχει στο μυαλό του νοσηλευτή.</a:t>
            </a:r>
          </a:p>
          <a:p>
            <a:r>
              <a:rPr lang="el-GR" dirty="0" smtClean="0"/>
              <a:t>Ένα </a:t>
            </a:r>
            <a:r>
              <a:rPr lang="el-GR" dirty="0" smtClean="0">
                <a:solidFill>
                  <a:srgbClr val="FF0000"/>
                </a:solidFill>
              </a:rPr>
              <a:t>επίσημο</a:t>
            </a:r>
            <a:r>
              <a:rPr lang="el-GR" dirty="0" smtClean="0"/>
              <a:t> πλάνο νοσηλευτικής φροντίδας είναι ένας γραπτός ή αυτοματοποιημένος  οδηγός που παρέχει οργανωμένες τις πληροφορίες για τη φροντίδα του ασθενή</a:t>
            </a:r>
          </a:p>
          <a:p>
            <a:endParaRPr lang="el-GR" dirty="0" smtClean="0"/>
          </a:p>
          <a:p>
            <a:endParaRPr lang="el-GR" dirty="0"/>
          </a:p>
        </p:txBody>
      </p:sp>
      <p:sp>
        <p:nvSpPr>
          <p:cNvPr id="2" name="1 - Τίτλος"/>
          <p:cNvSpPr>
            <a:spLocks noGrp="1"/>
          </p:cNvSpPr>
          <p:nvPr>
            <p:ph type="title"/>
          </p:nvPr>
        </p:nvSpPr>
        <p:spPr/>
        <p:txBody>
          <a:bodyPr>
            <a:normAutofit fontScale="90000"/>
          </a:bodyPr>
          <a:lstStyle/>
          <a:p>
            <a:r>
              <a:rPr lang="el-GR" sz="3600" b="1" dirty="0" smtClean="0"/>
              <a:t>Ανάπτυξη Πλάνων Νοσηλευτικής Φροντίδας</a:t>
            </a:r>
            <a:br>
              <a:rPr lang="el-GR" sz="3600" b="1" dirty="0" smtClean="0"/>
            </a:br>
            <a:endParaRPr lang="el-GR" sz="3600" b="1" dirty="0"/>
          </a:p>
        </p:txBody>
      </p:sp>
    </p:spTree>
  </p:cSld>
  <p:clrMapOvr>
    <a:masterClrMapping/>
  </p:clrMapOvr>
</p:sld>
</file>

<file path=ppt/slides/slide1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p:txBody>
          <a:bodyPr>
            <a:normAutofit/>
          </a:bodyPr>
          <a:lstStyle/>
          <a:p>
            <a:r>
              <a:rPr lang="el-GR" dirty="0" smtClean="0"/>
              <a:t>Ένα </a:t>
            </a:r>
            <a:r>
              <a:rPr lang="el-GR" dirty="0" smtClean="0">
                <a:solidFill>
                  <a:srgbClr val="FF0000"/>
                </a:solidFill>
              </a:rPr>
              <a:t>τυποποιημένο</a:t>
            </a:r>
            <a:r>
              <a:rPr lang="el-GR" dirty="0" smtClean="0"/>
              <a:t> πλάνο φροντίδας είναι ένα τυπικό σχέδιο που προκαθορίζει τη νοσηλευτική φροντίδα για ομάδες ασθενών με κοινές ανάγκες.</a:t>
            </a:r>
          </a:p>
          <a:p>
            <a:r>
              <a:rPr lang="el-GR" dirty="0" smtClean="0"/>
              <a:t>Ένα </a:t>
            </a:r>
            <a:r>
              <a:rPr lang="el-GR" dirty="0" smtClean="0">
                <a:solidFill>
                  <a:srgbClr val="FF0000"/>
                </a:solidFill>
              </a:rPr>
              <a:t>εξατομικευμένο</a:t>
            </a:r>
            <a:r>
              <a:rPr lang="el-GR" dirty="0" smtClean="0"/>
              <a:t> πλάνο φροντίδας προσαρμόζεται για να ικανοποιήσει τις μοναδικές και ιδιαίτερες ανάγκες ενός συγκεκριμένου ασθενή, ανάγκες που δεν καλύπτονται από το τυποποιημένο πλάνο.</a:t>
            </a:r>
          </a:p>
          <a:p>
            <a:endParaRPr lang="el-GR" dirty="0"/>
          </a:p>
        </p:txBody>
      </p:sp>
      <p:sp>
        <p:nvSpPr>
          <p:cNvPr id="2" name="1 - Τίτλος"/>
          <p:cNvSpPr>
            <a:spLocks noGrp="1"/>
          </p:cNvSpPr>
          <p:nvPr>
            <p:ph type="title"/>
          </p:nvPr>
        </p:nvSpPr>
        <p:spPr/>
        <p:txBody>
          <a:bodyPr/>
          <a:lstStyle/>
          <a:p>
            <a:endParaRPr lang="el-GR"/>
          </a:p>
        </p:txBody>
      </p:sp>
    </p:spTree>
  </p:cSld>
  <p:clrMapOvr>
    <a:masterClrMapping/>
  </p:clrMapOvr>
</p:sld>
</file>

<file path=ppt/slides/slide1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p:txBody>
          <a:bodyPr>
            <a:normAutofit fontScale="92500" lnSpcReduction="10000"/>
          </a:bodyPr>
          <a:lstStyle/>
          <a:p>
            <a:r>
              <a:rPr lang="el-GR" dirty="0" smtClean="0"/>
              <a:t>Κατά τη διάρκεια της φάσης προγραμματισμού ο νοσηλευτής πρέπει:</a:t>
            </a:r>
          </a:p>
          <a:p>
            <a:r>
              <a:rPr lang="el-GR" dirty="0" smtClean="0"/>
              <a:t>Να αποφασίσει ποια προβλήματα χρειάζονται εξατομίκευση στο πλάνο φροντίδας και ποια προβλήματα μπορούν να αντιμετωπισθούν από τα τυποποιημένα πλάνα και τη νοσηλεία ρουτίνας.</a:t>
            </a:r>
          </a:p>
          <a:p>
            <a:r>
              <a:rPr lang="el-GR" dirty="0" smtClean="0"/>
              <a:t>Να γράψει τα εξατομικευμένα επιθυμητά αποτελέσματα και τις οδηγίες νοσηλείας, για όσα προβλήματα ασθενών απαιτούν ιδιαίτερη προσοχή πέρα από την προσχεδιασμένη νοσηλεία ρουτίνας.</a:t>
            </a:r>
          </a:p>
          <a:p>
            <a:endParaRPr lang="el-GR" dirty="0"/>
          </a:p>
        </p:txBody>
      </p:sp>
      <p:sp>
        <p:nvSpPr>
          <p:cNvPr id="2" name="1 - Τίτλος"/>
          <p:cNvSpPr>
            <a:spLocks noGrp="1"/>
          </p:cNvSpPr>
          <p:nvPr>
            <p:ph type="title"/>
          </p:nvPr>
        </p:nvSpPr>
        <p:spPr/>
        <p:txBody>
          <a:bodyPr/>
          <a:lstStyle/>
          <a:p>
            <a:endParaRPr lang="el-GR"/>
          </a:p>
        </p:txBody>
      </p:sp>
    </p:spTree>
  </p:cSld>
  <p:clrMapOvr>
    <a:masterClrMapping/>
  </p:clrMapOvr>
</p:sld>
</file>

<file path=ppt/slides/slide1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p:txBody>
          <a:bodyPr>
            <a:normAutofit fontScale="92500" lnSpcReduction="20000"/>
          </a:bodyPr>
          <a:lstStyle/>
          <a:p>
            <a:r>
              <a:rPr lang="el-GR" dirty="0" smtClean="0"/>
              <a:t>Τα </a:t>
            </a:r>
            <a:r>
              <a:rPr lang="en-US" dirty="0" smtClean="0"/>
              <a:t>standards </a:t>
            </a:r>
            <a:r>
              <a:rPr lang="el-GR" dirty="0" smtClean="0"/>
              <a:t>της νοσηλείας, τα τυποποιημένα πλάνα φροντίδας, τα πρωτόκολλα, οι πολιτικές και οι διαδικασίες αναπτύσσονται και γίνονται αποδεκτά  από  το νοσηλευτικό προσωπικό προκειμένου:</a:t>
            </a:r>
          </a:p>
          <a:p>
            <a:endParaRPr lang="el-GR" dirty="0" smtClean="0"/>
          </a:p>
          <a:p>
            <a:r>
              <a:rPr lang="el-GR" dirty="0" smtClean="0"/>
              <a:t>Να εξασφαλιστεί ότι τα ελάχιστα αποδεκτά </a:t>
            </a:r>
            <a:r>
              <a:rPr lang="en-US" dirty="0" smtClean="0"/>
              <a:t>standards </a:t>
            </a:r>
            <a:r>
              <a:rPr lang="el-GR" dirty="0" smtClean="0"/>
              <a:t>ικανοποιούνται.</a:t>
            </a:r>
          </a:p>
          <a:p>
            <a:r>
              <a:rPr lang="el-GR" dirty="0" smtClean="0"/>
              <a:t>Να επιτευχθεί αποδοτική χρήση του χρόνου των νοσηλευτών, με την αφαίρεση της ανάγκης έγκρισης κοινών δραστηριοτήτων, που γίνονται ξανά και ξανά σε πολλούς από τους ασθενείς σε μια μονάδα νοσηλείας.</a:t>
            </a:r>
          </a:p>
          <a:p>
            <a:endParaRPr lang="el-GR" dirty="0"/>
          </a:p>
        </p:txBody>
      </p:sp>
      <p:sp>
        <p:nvSpPr>
          <p:cNvPr id="2" name="1 - Τίτλος"/>
          <p:cNvSpPr>
            <a:spLocks noGrp="1"/>
          </p:cNvSpPr>
          <p:nvPr>
            <p:ph type="title"/>
          </p:nvPr>
        </p:nvSpPr>
        <p:spPr/>
        <p:txBody>
          <a:bodyPr>
            <a:noAutofit/>
          </a:bodyPr>
          <a:lstStyle/>
          <a:p>
            <a:r>
              <a:rPr lang="el-GR" sz="3200" b="1" dirty="0" smtClean="0"/>
              <a:t>Τυποποιημένες προσεγγίσεις στον προγραμματισμό της φροντίδας</a:t>
            </a:r>
            <a:br>
              <a:rPr lang="el-GR" sz="3200" b="1" dirty="0" smtClean="0"/>
            </a:br>
            <a:endParaRPr lang="el-GR" sz="3200" b="1" dirty="0"/>
          </a:p>
        </p:txBody>
      </p:sp>
    </p:spTree>
  </p:cSld>
  <p:clrMapOvr>
    <a:masterClrMapping/>
  </p:clrMapOvr>
</p:sld>
</file>

<file path=ppt/slides/slide1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p:txBody>
          <a:bodyPr>
            <a:normAutofit fontScale="92500"/>
          </a:bodyPr>
          <a:lstStyle/>
          <a:p>
            <a:r>
              <a:rPr lang="el-GR" dirty="0" smtClean="0"/>
              <a:t>Οι ηλεκτρονικοί υπολογιστές με νέα λογισμικά πληροφοριακά συστήματα, ολοένα και περισσότερο τείνουν να χρησιμοποιούνται για να δημιουργούνται και να αποθηκεύονται νοσηλευτικά πλάνα φροντίδας.</a:t>
            </a:r>
          </a:p>
          <a:p>
            <a:r>
              <a:rPr lang="el-GR" dirty="0" smtClean="0"/>
              <a:t> Ο υπολογιστής μπορεί να παράγει ταυτόχρονα προτυποποιημένα και εξατομικευμένα πλάνα φροντίδας.</a:t>
            </a:r>
          </a:p>
          <a:p>
            <a:r>
              <a:rPr lang="el-GR" dirty="0" smtClean="0"/>
              <a:t> Ο νοσηλευτής μπορεί να διαβάζει το πλάνο στην οθόνη του υπολογιστή ή να εκτυπώνει ένα αντίγραφο.</a:t>
            </a:r>
          </a:p>
          <a:p>
            <a:endParaRPr lang="el-GR" dirty="0"/>
          </a:p>
        </p:txBody>
      </p:sp>
      <p:sp>
        <p:nvSpPr>
          <p:cNvPr id="2" name="1 - Τίτλος"/>
          <p:cNvSpPr>
            <a:spLocks noGrp="1"/>
          </p:cNvSpPr>
          <p:nvPr>
            <p:ph type="title"/>
          </p:nvPr>
        </p:nvSpPr>
        <p:spPr/>
        <p:txBody>
          <a:bodyPr>
            <a:normAutofit fontScale="90000"/>
          </a:bodyPr>
          <a:lstStyle/>
          <a:p>
            <a:r>
              <a:rPr lang="el-GR" sz="3600" b="1" dirty="0" smtClean="0"/>
              <a:t>Ηλεκτρονικά πλάνα φροντίδας</a:t>
            </a:r>
            <a:br>
              <a:rPr lang="el-GR" sz="3600" b="1" dirty="0" smtClean="0"/>
            </a:br>
            <a:endParaRPr lang="el-GR" sz="3600" b="1" dirty="0"/>
          </a:p>
        </p:txBody>
      </p:sp>
    </p:spTree>
  </p:cSld>
  <p:clrMapOvr>
    <a:masterClrMapping/>
  </p:clrMapOvr>
</p:sld>
</file>

<file path=ppt/slides/slide1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p:txBody>
          <a:bodyPr>
            <a:normAutofit fontScale="85000" lnSpcReduction="10000"/>
          </a:bodyPr>
          <a:lstStyle/>
          <a:p>
            <a:r>
              <a:rPr lang="el-GR" dirty="0" smtClean="0"/>
              <a:t>Ημερομηνία και υπογραφή:</a:t>
            </a:r>
          </a:p>
          <a:p>
            <a:r>
              <a:rPr lang="el-GR" dirty="0" smtClean="0"/>
              <a:t> </a:t>
            </a:r>
            <a:r>
              <a:rPr lang="el-GR" b="1" dirty="0" smtClean="0"/>
              <a:t>Η ημερομηνία </a:t>
            </a:r>
            <a:r>
              <a:rPr lang="el-GR" dirty="0" smtClean="0"/>
              <a:t>είναι σημαντική για την εκτίμηση, την αναθεώρηση και τους μελλοντικούς προγραμματισμούς.</a:t>
            </a:r>
          </a:p>
          <a:p>
            <a:r>
              <a:rPr lang="el-GR" b="1" dirty="0" smtClean="0"/>
              <a:t> Η υπογραφή </a:t>
            </a:r>
            <a:r>
              <a:rPr lang="el-GR" dirty="0" smtClean="0"/>
              <a:t>του νοσηλευτή αποδεικνύει την ανάληψη ευθύνης προς τον ασθενή και στους άλλους νοσηλευτές.</a:t>
            </a:r>
          </a:p>
          <a:p>
            <a:r>
              <a:rPr lang="el-GR" b="1" dirty="0" smtClean="0"/>
              <a:t>Χρήση επικεφαλίδων</a:t>
            </a:r>
            <a:r>
              <a:rPr lang="el-GR" dirty="0" smtClean="0"/>
              <a:t>: Νοσηλευτικές Διαγνώσεις, Στόχοι Φροντίδας / Επιθυμητά Αποτελέσματα, Νοσηλευτικές  Παρεμβάσεις, Αξιολόγηση.</a:t>
            </a:r>
          </a:p>
          <a:p>
            <a:r>
              <a:rPr lang="el-GR" dirty="0" smtClean="0"/>
              <a:t>Με τον τρόπο αυτό διευκολύνεται η επικοινωνία μεταξύ των μελών της θεραπευτικής ομάδας και κερδίζεται πολύτιμος χρόνος.</a:t>
            </a:r>
          </a:p>
          <a:p>
            <a:endParaRPr lang="el-GR" dirty="0"/>
          </a:p>
        </p:txBody>
      </p:sp>
      <p:sp>
        <p:nvSpPr>
          <p:cNvPr id="2" name="1 - Τίτλος"/>
          <p:cNvSpPr>
            <a:spLocks noGrp="1"/>
          </p:cNvSpPr>
          <p:nvPr>
            <p:ph type="title"/>
          </p:nvPr>
        </p:nvSpPr>
        <p:spPr/>
        <p:txBody>
          <a:bodyPr/>
          <a:lstStyle/>
          <a:p>
            <a:endParaRPr lang="el-GR"/>
          </a:p>
        </p:txBody>
      </p:sp>
    </p:spTree>
  </p:cSld>
  <p:clrMapOvr>
    <a:masterClrMapping/>
  </p:clrMapOvr>
</p:sld>
</file>

<file path=ppt/slides/slide1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p:txBody>
          <a:bodyPr>
            <a:normAutofit fontScale="92500" lnSpcReduction="10000"/>
          </a:bodyPr>
          <a:lstStyle/>
          <a:p>
            <a:r>
              <a:rPr lang="el-GR" dirty="0" smtClean="0"/>
              <a:t>Δημιουργήστε </a:t>
            </a:r>
            <a:r>
              <a:rPr lang="el-GR" dirty="0" smtClean="0"/>
              <a:t>το πλάνο με βάση τα μοναδικά χαρακτηριστικά του ασθενή, συμπεριλαμβάνοντας και τις προτιμήσεις του, για παράδειγμα την ώρα που επιθυμεί να του παρέχεται η νοσηλευτική φροντίδα ή τις μεθόδους που θα χρησιμοποιηθούν.</a:t>
            </a:r>
          </a:p>
          <a:p>
            <a:r>
              <a:rPr lang="el-GR" dirty="0" smtClean="0"/>
              <a:t>Εξασφαλίστε ότι το νοσηλευτικό πλάνο συμπερι- λαμβάνει την πρόληψη και την υγιεινή διατροφή, κατά το μέγιστο επιτρεπτό.</a:t>
            </a:r>
          </a:p>
          <a:p>
            <a:r>
              <a:rPr lang="en-US" dirty="0" smtClean="0"/>
              <a:t> </a:t>
            </a:r>
            <a:r>
              <a:rPr lang="el-GR" dirty="0" smtClean="0"/>
              <a:t>Εξασφαλίστε ότι το πλάνο περιέχει νοσηλευτικές παρεμβάσεις συνεχούς αξιολόγησης του ασθενή.</a:t>
            </a:r>
          </a:p>
          <a:p>
            <a:endParaRPr lang="el-GR" dirty="0"/>
          </a:p>
        </p:txBody>
      </p:sp>
      <p:sp>
        <p:nvSpPr>
          <p:cNvPr id="2" name="1 - Τίτλος"/>
          <p:cNvSpPr>
            <a:spLocks noGrp="1"/>
          </p:cNvSpPr>
          <p:nvPr>
            <p:ph type="title"/>
          </p:nvPr>
        </p:nvSpPr>
        <p:spPr/>
        <p:txBody>
          <a:bodyPr/>
          <a:lstStyle/>
          <a:p>
            <a:endParaRPr lang="el-GR"/>
          </a:p>
        </p:txBody>
      </p:sp>
    </p:spTree>
  </p:cSld>
  <p:clrMapOvr>
    <a:masterClrMapping/>
  </p:clrMapOvr>
</p:sld>
</file>

<file path=ppt/slides/slide1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457200" y="980728"/>
            <a:ext cx="8229600" cy="5026563"/>
          </a:xfrm>
        </p:spPr>
        <p:txBody>
          <a:bodyPr>
            <a:normAutofit fontScale="85000" lnSpcReduction="20000"/>
          </a:bodyPr>
          <a:lstStyle/>
          <a:p>
            <a:r>
              <a:rPr lang="el-GR" dirty="0" smtClean="0"/>
              <a:t>Συμπεριλάβετε συντονισμένες δραστηριότητες συνεργασίας μέσα στο πλάνο.</a:t>
            </a:r>
          </a:p>
          <a:p>
            <a:endParaRPr lang="el-GR" dirty="0" smtClean="0"/>
          </a:p>
          <a:p>
            <a:r>
              <a:rPr lang="el-GR" dirty="0" smtClean="0"/>
              <a:t> Για παράδειγμα ο νοσηλευτής πιθανόν να γράψει ότι θα ρωτήσει έναν διαιτολόγο ή έναν φυσικοθεραπευτή σχετικά για την πορεία του ασθενή.</a:t>
            </a:r>
          </a:p>
          <a:p>
            <a:endParaRPr lang="el-GR" dirty="0" smtClean="0"/>
          </a:p>
          <a:p>
            <a:r>
              <a:rPr lang="en-US" dirty="0" smtClean="0"/>
              <a:t> </a:t>
            </a:r>
            <a:r>
              <a:rPr lang="el-GR" dirty="0" smtClean="0"/>
              <a:t>Συμπεριλάβετε πλάνα εξόδου του ασθενή και ανάγκες φροντίδας στο σπίτι σχετικά με:</a:t>
            </a:r>
          </a:p>
          <a:p>
            <a:pPr>
              <a:buNone/>
            </a:pPr>
            <a:r>
              <a:rPr lang="el-GR" dirty="0" smtClean="0"/>
              <a:t>       </a:t>
            </a:r>
            <a:r>
              <a:rPr lang="el-GR" b="1" dirty="0" smtClean="0"/>
              <a:t>τη φαρμακευτική αγωγή </a:t>
            </a:r>
            <a:r>
              <a:rPr lang="el-GR" dirty="0" smtClean="0"/>
              <a:t>και</a:t>
            </a:r>
          </a:p>
          <a:p>
            <a:pPr>
              <a:buNone/>
            </a:pPr>
            <a:r>
              <a:rPr lang="el-GR" dirty="0" smtClean="0"/>
              <a:t>       για </a:t>
            </a:r>
            <a:r>
              <a:rPr lang="el-GR" b="1" dirty="0" smtClean="0"/>
              <a:t>τη συνεργασία </a:t>
            </a:r>
            <a:r>
              <a:rPr lang="el-GR" dirty="0" smtClean="0"/>
              <a:t>με τις κοινωνικές υπηρεσίες και         τις υπηρεσίες πρωτοβάθμιας  φροντίδας υγείας.</a:t>
            </a:r>
          </a:p>
          <a:p>
            <a:pPr>
              <a:buNone/>
            </a:pPr>
            <a:endParaRPr lang="el-GR" dirty="0" smtClean="0"/>
          </a:p>
          <a:p>
            <a:pPr>
              <a:buNone/>
            </a:pPr>
            <a:r>
              <a:rPr lang="el-GR" dirty="0" smtClean="0"/>
              <a:t> </a:t>
            </a:r>
            <a:endParaRPr lang="el-GR" dirty="0"/>
          </a:p>
        </p:txBody>
      </p:sp>
    </p:spTree>
  </p:cSld>
  <p:clrMapOvr>
    <a:masterClrMapping/>
  </p:clrMapOvr>
  <p:timing>
    <p:tnLst>
      <p:par>
        <p:cTn id="1" dur="indefinite" restart="never" nodeType="tmRoot"/>
      </p:par>
    </p:tnLst>
  </p:timing>
</p:sld>
</file>

<file path=ppt/slides/slide1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p:txBody>
          <a:bodyPr>
            <a:normAutofit/>
          </a:bodyPr>
          <a:lstStyle/>
          <a:p>
            <a:r>
              <a:rPr lang="el-GR" dirty="0" smtClean="0"/>
              <a:t>Στην πορεία της ανάπτυξης ενός πλάνου νοσηλευτικής φροντίδας, ο νοσηλευτής πραγματοποιεί τις παρακάτω δραστηριότητες:</a:t>
            </a:r>
          </a:p>
          <a:p>
            <a:r>
              <a:rPr lang="el-GR" dirty="0" smtClean="0"/>
              <a:t>Εντοπισμό προτεραιοτήτων.</a:t>
            </a:r>
          </a:p>
          <a:p>
            <a:r>
              <a:rPr lang="el-GR" dirty="0" smtClean="0"/>
              <a:t>Επιδιώξεις του ασθενή / επιθυμητά αποτελέσματα.</a:t>
            </a:r>
          </a:p>
          <a:p>
            <a:r>
              <a:rPr lang="el-GR" dirty="0" smtClean="0"/>
              <a:t>Επιλογή των νοσηλευτικών παρεμβάσεων.</a:t>
            </a:r>
          </a:p>
          <a:p>
            <a:r>
              <a:rPr lang="el-GR" dirty="0" smtClean="0"/>
              <a:t>Συγγραφή νοσηλευτικών οδηγιών.</a:t>
            </a:r>
          </a:p>
          <a:p>
            <a:endParaRPr lang="el-GR" dirty="0"/>
          </a:p>
        </p:txBody>
      </p:sp>
      <p:sp>
        <p:nvSpPr>
          <p:cNvPr id="2" name="1 - Τίτλος"/>
          <p:cNvSpPr>
            <a:spLocks noGrp="1"/>
          </p:cNvSpPr>
          <p:nvPr>
            <p:ph type="title"/>
          </p:nvPr>
        </p:nvSpPr>
        <p:spPr/>
        <p:txBody>
          <a:bodyPr>
            <a:normAutofit fontScale="90000"/>
          </a:bodyPr>
          <a:lstStyle/>
          <a:p>
            <a:r>
              <a:rPr lang="el-GR" dirty="0" smtClean="0"/>
              <a:t>Η Διαδικασία του Προγραμματισμού</a:t>
            </a:r>
            <a:br>
              <a:rPr lang="el-GR" dirty="0" smtClean="0"/>
            </a:br>
            <a:endParaRPr lang="el-GR"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457200" y="1481328"/>
            <a:ext cx="8363272" cy="5116024"/>
          </a:xfrm>
        </p:spPr>
        <p:txBody>
          <a:bodyPr>
            <a:normAutofit/>
          </a:bodyPr>
          <a:lstStyle/>
          <a:p>
            <a:r>
              <a:rPr lang="el-GR" sz="3200" b="1" dirty="0" smtClean="0"/>
              <a:t>Πραγματοποιείται </a:t>
            </a:r>
            <a:r>
              <a:rPr lang="el-GR" sz="3200" b="1" dirty="0"/>
              <a:t>μέσα σε συγκεκριμένο χρόνο </a:t>
            </a:r>
            <a:r>
              <a:rPr lang="el-GR" sz="3200" b="1" dirty="0" smtClean="0"/>
              <a:t>μετά </a:t>
            </a:r>
            <a:r>
              <a:rPr lang="el-GR" sz="3200" b="1" dirty="0"/>
              <a:t>την </a:t>
            </a:r>
            <a:r>
              <a:rPr lang="el-GR" sz="3200" b="1" dirty="0">
                <a:solidFill>
                  <a:srgbClr val="FF0000"/>
                </a:solidFill>
              </a:rPr>
              <a:t>εισαγωγή</a:t>
            </a:r>
            <a:r>
              <a:rPr lang="el-GR" sz="3200" b="1" dirty="0"/>
              <a:t> του ασθενή σε μία μονάδα </a:t>
            </a:r>
            <a:r>
              <a:rPr lang="el-GR" sz="3200" b="1" dirty="0" smtClean="0"/>
              <a:t>παροχής </a:t>
            </a:r>
            <a:r>
              <a:rPr lang="el-GR" sz="3200" b="1" dirty="0"/>
              <a:t>φροντίδας υγείας. </a:t>
            </a:r>
            <a:endParaRPr lang="en-US" sz="3200" b="1" dirty="0" smtClean="0"/>
          </a:p>
          <a:p>
            <a:endParaRPr lang="el-GR" sz="3200" b="1" dirty="0" smtClean="0"/>
          </a:p>
          <a:p>
            <a:r>
              <a:rPr lang="el-GR" sz="3200" b="1" dirty="0" smtClean="0"/>
              <a:t>Στοχεύει στη διαμόρφωση </a:t>
            </a:r>
            <a:r>
              <a:rPr lang="el-GR" sz="3200" b="1" dirty="0"/>
              <a:t>μιας πλήρους βάσης πληροφοριών για τον προσδιορισμό των προβλημάτων </a:t>
            </a:r>
            <a:r>
              <a:rPr lang="el-GR" sz="3200" b="1" dirty="0" smtClean="0"/>
              <a:t>υγείας, </a:t>
            </a:r>
            <a:r>
              <a:rPr lang="el-GR" sz="3200" b="1" dirty="0"/>
              <a:t>η οποία θα χρησιμοποιηθεί και για </a:t>
            </a:r>
            <a:r>
              <a:rPr lang="el-GR" sz="3200" b="1" dirty="0" smtClean="0"/>
              <a:t>μελλοντικές </a:t>
            </a:r>
            <a:r>
              <a:rPr lang="el-GR" sz="3200" b="1" dirty="0"/>
              <a:t>συγκρίσεις. </a:t>
            </a:r>
          </a:p>
          <a:p>
            <a:endParaRPr lang="el-GR" dirty="0"/>
          </a:p>
        </p:txBody>
      </p:sp>
      <p:sp>
        <p:nvSpPr>
          <p:cNvPr id="2" name="1 - Τίτλος"/>
          <p:cNvSpPr>
            <a:spLocks noGrp="1"/>
          </p:cNvSpPr>
          <p:nvPr>
            <p:ph type="title"/>
          </p:nvPr>
        </p:nvSpPr>
        <p:spPr/>
        <p:txBody>
          <a:bodyPr>
            <a:normAutofit fontScale="90000"/>
          </a:bodyPr>
          <a:lstStyle/>
          <a:p>
            <a:r>
              <a:rPr lang="el-GR" sz="4000" b="1" dirty="0" smtClean="0"/>
              <a:t>Αρχική Εκτίμηση</a:t>
            </a:r>
            <a:br>
              <a:rPr lang="el-GR" sz="4000" b="1" dirty="0" smtClean="0"/>
            </a:br>
            <a:endParaRPr lang="el-GR" sz="4000" b="1" dirty="0"/>
          </a:p>
        </p:txBody>
      </p:sp>
    </p:spTree>
  </p:cSld>
  <p:clrMapOvr>
    <a:masterClrMapping/>
  </p:clrMapOvr>
  <p:timing>
    <p:tnLst>
      <p:par>
        <p:cTn id="1" dur="indefinite" restart="never" nodeType="tmRoot"/>
      </p:par>
    </p:tnLst>
  </p:timing>
</p:sld>
</file>

<file path=ppt/slides/slide1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p:txBody>
          <a:bodyPr>
            <a:normAutofit/>
          </a:bodyPr>
          <a:lstStyle/>
          <a:p>
            <a:r>
              <a:rPr lang="el-GR" dirty="0" smtClean="0"/>
              <a:t>Εμπλεκόμενος ο ασθενής στις προτεραιότητες και στο πλάνο φροντίδας δυναμώνεται η συνεργασία. Μερικές φορές, οπωσδήποτε, η αντίληψη του ασθενή για το τι είναι σημαντικό είναι αντίθετη με τις γνώσεις και απόψεις του νοσηλευτή για το ποια είναι τα σημαντικά προβλήματα που δύναται να δημιουργήσουν επιπλοκές.</a:t>
            </a:r>
          </a:p>
          <a:p>
            <a:endParaRPr lang="el-GR" dirty="0"/>
          </a:p>
        </p:txBody>
      </p:sp>
      <p:sp>
        <p:nvSpPr>
          <p:cNvPr id="2" name="1 - Τίτλος"/>
          <p:cNvSpPr>
            <a:spLocks noGrp="1"/>
          </p:cNvSpPr>
          <p:nvPr>
            <p:ph type="title"/>
          </p:nvPr>
        </p:nvSpPr>
        <p:spPr/>
        <p:txBody>
          <a:bodyPr>
            <a:normAutofit fontScale="90000"/>
          </a:bodyPr>
          <a:lstStyle/>
          <a:p>
            <a:r>
              <a:rPr lang="el-GR" dirty="0" smtClean="0"/>
              <a:t>Οι προτεραιότητες του ασθενή</a:t>
            </a:r>
            <a:endParaRPr lang="el-GR" dirty="0"/>
          </a:p>
        </p:txBody>
      </p:sp>
    </p:spTree>
  </p:cSld>
  <p:clrMapOvr>
    <a:masterClrMapping/>
  </p:clrMapOvr>
</p:sld>
</file>

<file path=ppt/slides/slide1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457200" y="1052736"/>
            <a:ext cx="8229600" cy="4954555"/>
          </a:xfrm>
        </p:spPr>
        <p:txBody>
          <a:bodyPr>
            <a:normAutofit/>
          </a:bodyPr>
          <a:lstStyle/>
          <a:p>
            <a:r>
              <a:rPr lang="el-GR" dirty="0" smtClean="0"/>
              <a:t>Η προτυποποίηση της νοσηλευτικής γλώσσας απαιτείται σε όλα τα στάδια της νοσηλευτικής διεργασίας. Τελευταία η έρευνα στο χώρο της νοσηλευτικής έχει δημιουργήσει     ένα</a:t>
            </a:r>
          </a:p>
          <a:p>
            <a:r>
              <a:rPr lang="el-GR" b="1" dirty="0" smtClean="0"/>
              <a:t>276	</a:t>
            </a:r>
            <a:r>
              <a:rPr lang="el-GR" dirty="0" smtClean="0"/>
              <a:t>σύστημα ταξινόμησης των νοσηλευτικών εκβάσεων</a:t>
            </a:r>
          </a:p>
          <a:p>
            <a:r>
              <a:rPr lang="el-GR" dirty="0" smtClean="0"/>
              <a:t/>
            </a:r>
            <a:br>
              <a:rPr lang="el-GR" dirty="0" smtClean="0"/>
            </a:br>
            <a:r>
              <a:rPr lang="el-GR" dirty="0" smtClean="0"/>
              <a:t>(</a:t>
            </a:r>
            <a:r>
              <a:rPr lang="en-US" dirty="0" smtClean="0"/>
              <a:t>NOC</a:t>
            </a:r>
            <a:r>
              <a:rPr lang="el-GR" dirty="0" smtClean="0"/>
              <a:t>), για να περιγράψει ποια είναι τα επιθυμητά αποτελέσματα κάθε νοσηλευτικής παρέμβασης</a:t>
            </a:r>
          </a:p>
          <a:p>
            <a:endParaRPr lang="el-GR" dirty="0"/>
          </a:p>
        </p:txBody>
      </p:sp>
    </p:spTree>
  </p:cSld>
  <p:clrMapOvr>
    <a:masterClrMapping/>
  </p:clrMapOvr>
</p:sld>
</file>

<file path=ppt/slides/slide1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457200" y="476672"/>
            <a:ext cx="8229600" cy="5530619"/>
          </a:xfrm>
        </p:spPr>
        <p:txBody>
          <a:bodyPr>
            <a:noAutofit/>
          </a:bodyPr>
          <a:lstStyle/>
          <a:p>
            <a:r>
              <a:rPr lang="el-GR" sz="2000" dirty="0" smtClean="0"/>
              <a:t>Οι στόχοι μπορεί να είναι </a:t>
            </a:r>
            <a:r>
              <a:rPr lang="el-GR" sz="2000" b="1" dirty="0" smtClean="0"/>
              <a:t>βραχυπρόθεσμοι</a:t>
            </a:r>
            <a:r>
              <a:rPr lang="el-GR" sz="2000" dirty="0" smtClean="0"/>
              <a:t> ή </a:t>
            </a:r>
            <a:r>
              <a:rPr lang="el-GR" sz="2000" b="1" dirty="0" smtClean="0"/>
              <a:t>μακροπρόθεσμοι</a:t>
            </a:r>
            <a:r>
              <a:rPr lang="el-GR" sz="2000" dirty="0" smtClean="0"/>
              <a:t>. </a:t>
            </a:r>
          </a:p>
          <a:p>
            <a:endParaRPr lang="el-GR" sz="2000" dirty="0" smtClean="0"/>
          </a:p>
          <a:p>
            <a:r>
              <a:rPr lang="el-GR" sz="2000" dirty="0" smtClean="0"/>
              <a:t>Ένας βραχυπρόθεσμος στόχος μπορεί ίσως να είναι “</a:t>
            </a:r>
            <a:r>
              <a:rPr lang="en-US" sz="2000" dirty="0" smtClean="0"/>
              <a:t>O </a:t>
            </a:r>
            <a:r>
              <a:rPr lang="el-GR" sz="2000" dirty="0" smtClean="0"/>
              <a:t>ασθενής θα σηκώνει το δεξί του χέρι στο ύψος του ώμου από την Παρασκευή”.</a:t>
            </a:r>
          </a:p>
          <a:p>
            <a:r>
              <a:rPr lang="el-GR" sz="2000" dirty="0" smtClean="0"/>
              <a:t> Στο ίδιο πλαίσιο ένας μακροπρόθεσμος στόχος μπορεί να είναι “</a:t>
            </a:r>
            <a:r>
              <a:rPr lang="en-US" sz="2000" dirty="0" smtClean="0"/>
              <a:t>O </a:t>
            </a:r>
            <a:r>
              <a:rPr lang="el-GR" sz="2000" dirty="0" smtClean="0"/>
              <a:t>ασθενής θα ανακτήσει την  πλήρη κινητικότητα του δεξιού του χεριού σε έξι εβδομάδες”.</a:t>
            </a:r>
          </a:p>
          <a:p>
            <a:endParaRPr lang="el-GR" sz="2000" dirty="0" smtClean="0"/>
          </a:p>
          <a:p>
            <a:r>
              <a:rPr lang="el-GR" sz="2000" dirty="0" smtClean="0"/>
              <a:t> Οι βραχυχρόνιοι στόχοι είναι χρήσιμοι: για ασθενείς οι οποίοι χρειάζονται φροντίδα υγείας για ένα μικρό χρονικό διάστημα και για εκείνους,   οι οποίοι είναι απογοητευμένοι από μακροχρόνιους στόχους που είναι δύσκολο να επιτευχθούν και χρειάζονται ικανοποίηση που θα την αντλήσουν με την επίτευξη ενός βραχυχρόνιου στόχου. </a:t>
            </a:r>
            <a:br>
              <a:rPr lang="el-GR" sz="2000" dirty="0" smtClean="0"/>
            </a:br>
            <a:endParaRPr lang="el-GR" sz="2000" dirty="0"/>
          </a:p>
        </p:txBody>
      </p:sp>
    </p:spTree>
  </p:cSld>
  <p:clrMapOvr>
    <a:masterClrMapping/>
  </p:clrMapOvr>
</p:sld>
</file>

<file path=ppt/slides/slide1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457200" y="404664"/>
            <a:ext cx="8229600" cy="5602627"/>
          </a:xfrm>
        </p:spPr>
        <p:txBody>
          <a:bodyPr>
            <a:normAutofit fontScale="92500" lnSpcReduction="20000"/>
          </a:bodyPr>
          <a:lstStyle/>
          <a:p>
            <a:r>
              <a:rPr lang="el-GR" dirty="0" smtClean="0"/>
              <a:t>Για κάθε νοσηλευτική διάγνωση, ο </a:t>
            </a:r>
            <a:r>
              <a:rPr lang="el-GR" dirty="0" smtClean="0"/>
              <a:t>νοσηλε</a:t>
            </a:r>
            <a:r>
              <a:rPr lang="el-GR" dirty="0" smtClean="0"/>
              <a:t>υ</a:t>
            </a:r>
            <a:r>
              <a:rPr lang="el-GR" dirty="0" smtClean="0"/>
              <a:t>τής </a:t>
            </a:r>
            <a:r>
              <a:rPr lang="el-GR" dirty="0" smtClean="0"/>
              <a:t>πρέπει να καταγράψει τουλάχιστον μια </a:t>
            </a:r>
            <a:r>
              <a:rPr lang="el-GR" dirty="0" smtClean="0"/>
              <a:t>επιθυμητή </a:t>
            </a:r>
            <a:r>
              <a:rPr lang="el-GR" dirty="0" smtClean="0"/>
              <a:t>έκβαση, έτσι ώστε, όταν επιτευχθεί αμέσως να αποδεικνύεται η λύση του προβλήματος. Όταν </a:t>
            </a:r>
            <a:r>
              <a:rPr lang="el-GR" dirty="0" smtClean="0"/>
              <a:t>διατυπώνονται </a:t>
            </a:r>
            <a:r>
              <a:rPr lang="el-GR" dirty="0" smtClean="0"/>
              <a:t>οι στόχοι / επιθυμητές εκβάσεις γίνονται οι ακόλουθες ερωτήσεις:</a:t>
            </a:r>
          </a:p>
          <a:p>
            <a:r>
              <a:rPr lang="en-US" dirty="0" smtClean="0"/>
              <a:t> </a:t>
            </a:r>
            <a:r>
              <a:rPr lang="el-GR" dirty="0" smtClean="0"/>
              <a:t>Ποιος είναι ο ορισμός του προβλήματος;</a:t>
            </a:r>
          </a:p>
          <a:p>
            <a:r>
              <a:rPr lang="en-US" dirty="0" smtClean="0"/>
              <a:t> </a:t>
            </a:r>
            <a:r>
              <a:rPr lang="el-GR" dirty="0" smtClean="0"/>
              <a:t>Ποιο είναι το αντίθετο, η υγιής αντίδραση;</a:t>
            </a:r>
          </a:p>
          <a:p>
            <a:r>
              <a:rPr lang="en-US" dirty="0" smtClean="0"/>
              <a:t> </a:t>
            </a:r>
            <a:r>
              <a:rPr lang="el-GR" dirty="0" smtClean="0"/>
              <a:t>Πώς ο ασθενής θα συμπεριφερθεί εάν η υγιής αντίδραση επιτευχθεί (δηλαδή τι μπορεί να δει, να ακούσει, να μετρήσει ή αλλιώς να </a:t>
            </a:r>
            <a:r>
              <a:rPr lang="el-GR" dirty="0" smtClean="0"/>
              <a:t>παρατηρήσει </a:t>
            </a:r>
            <a:r>
              <a:rPr lang="el-GR" dirty="0" smtClean="0"/>
              <a:t>με τις αισθήσεις του);</a:t>
            </a:r>
          </a:p>
          <a:p>
            <a:r>
              <a:rPr lang="el-GR" dirty="0" smtClean="0"/>
              <a:t>Τι </a:t>
            </a:r>
            <a:r>
              <a:rPr lang="el-GR" dirty="0" smtClean="0"/>
              <a:t>πρέπει ο ασθενής να κάνει και πως θα το </a:t>
            </a:r>
            <a:r>
              <a:rPr lang="el-GR" dirty="0" smtClean="0"/>
              <a:t>κάνει </a:t>
            </a:r>
            <a:r>
              <a:rPr lang="el-GR" dirty="0" smtClean="0"/>
              <a:t>σωστά, έτσι ώστε να επιτευχθεί η επίλυση του προβλήματος</a:t>
            </a:r>
            <a:r>
              <a:rPr lang="el-GR" dirty="0" smtClean="0"/>
              <a:t>;</a:t>
            </a:r>
            <a:endParaRPr lang="el-GR" dirty="0" smtClean="0"/>
          </a:p>
        </p:txBody>
      </p:sp>
    </p:spTree>
  </p:cSld>
  <p:clrMapOvr>
    <a:masterClrMapping/>
  </p:clrMapOvr>
</p:sld>
</file>

<file path=ppt/slides/slide1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457200" y="476672"/>
            <a:ext cx="8229600" cy="5530619"/>
          </a:xfrm>
        </p:spPr>
        <p:txBody>
          <a:bodyPr>
            <a:normAutofit fontScale="92500" lnSpcReduction="20000"/>
          </a:bodyPr>
          <a:lstStyle/>
          <a:p>
            <a:r>
              <a:rPr lang="el-GR" dirty="0" smtClean="0"/>
              <a:t>Γράψτε σκοπούς και εκβάσεις από την πλευρά των αντιδράσεων των ασθενών και όχι με βάση τις δραστηριότητες του νοσηλευτή</a:t>
            </a:r>
            <a:r>
              <a:rPr lang="el-GR" dirty="0" smtClean="0"/>
              <a:t>.</a:t>
            </a:r>
          </a:p>
          <a:p>
            <a:r>
              <a:rPr lang="el-GR" dirty="0" smtClean="0"/>
              <a:t> </a:t>
            </a:r>
            <a:r>
              <a:rPr lang="el-GR" dirty="0" smtClean="0"/>
              <a:t>Ξεκινώντας κάθε δήλωση στόχου με τον όρο "Ο ασθενής θα…." ο στόχος επικεντρώνεται στις συμπερι- φορές και στις αντιδράσεις του ασθενή</a:t>
            </a:r>
            <a:r>
              <a:rPr lang="el-GR" dirty="0" smtClean="0"/>
              <a:t>.</a:t>
            </a:r>
          </a:p>
          <a:p>
            <a:r>
              <a:rPr lang="el-GR" dirty="0" smtClean="0"/>
              <a:t> Αποφύγετε </a:t>
            </a:r>
            <a:r>
              <a:rPr lang="el-GR" dirty="0" smtClean="0"/>
              <a:t>εκφράσεις όπως "Θα είναι ικανός, θα επι- τρέπουν, θα αφήνουν" που ακολουθούνται από το ουσιαστικό "ο ασθενής", διότι οι λέξεις αυτές υποδηλώνουν τι ελπίζει ο νοσηλευτής να φέρει εις πέρας, και όχι τι μπορεί να κάνει ο ασθενής.</a:t>
            </a:r>
          </a:p>
          <a:p>
            <a:r>
              <a:rPr lang="en-US" dirty="0" smtClean="0"/>
              <a:t> </a:t>
            </a:r>
            <a:r>
              <a:rPr lang="el-GR" dirty="0" smtClean="0"/>
              <a:t>Σιγουρευτείτε ότι οι επιθυμητές εκβάσεις είναι πραγματικές και ανταποκρίνονται στις </a:t>
            </a:r>
            <a:r>
              <a:rPr lang="el-GR" dirty="0" smtClean="0"/>
              <a:t>δυνατότητες </a:t>
            </a:r>
            <a:r>
              <a:rPr lang="el-GR" dirty="0" smtClean="0"/>
              <a:t>του ασθενή, στους περιορισμούς και στα χρονικά περιθώρια</a:t>
            </a:r>
            <a:r>
              <a:rPr lang="el-GR" dirty="0" smtClean="0"/>
              <a:t>.</a:t>
            </a:r>
            <a:endParaRPr lang="el-GR" dirty="0" smtClean="0"/>
          </a:p>
          <a:p>
            <a:endParaRPr lang="el-GR" dirty="0"/>
          </a:p>
        </p:txBody>
      </p:sp>
    </p:spTree>
  </p:cSld>
  <p:clrMapOvr>
    <a:masterClrMapping/>
  </p:clrMapOvr>
</p:sld>
</file>

<file path=ppt/slides/slide1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457200" y="476672"/>
            <a:ext cx="8229600" cy="5530619"/>
          </a:xfrm>
        </p:spPr>
        <p:txBody>
          <a:bodyPr>
            <a:normAutofit/>
          </a:bodyPr>
          <a:lstStyle/>
          <a:p>
            <a:endParaRPr lang="el-GR" dirty="0" smtClean="0"/>
          </a:p>
          <a:p>
            <a:r>
              <a:rPr lang="en-US" dirty="0" smtClean="0"/>
              <a:t> </a:t>
            </a:r>
            <a:r>
              <a:rPr lang="el-GR" dirty="0" smtClean="0"/>
              <a:t>Εξασφαλίστε ότι οι στόχοι και οι επιθυμητές </a:t>
            </a:r>
            <a:r>
              <a:rPr lang="el-GR" dirty="0" smtClean="0"/>
              <a:t>εκ</a:t>
            </a:r>
            <a:r>
              <a:rPr lang="el-GR" dirty="0" smtClean="0"/>
              <a:t>βάσεις </a:t>
            </a:r>
            <a:r>
              <a:rPr lang="el-GR" dirty="0" smtClean="0"/>
              <a:t>είναι συμβατοί με παρεμβάσεις από </a:t>
            </a:r>
            <a:r>
              <a:rPr lang="el-GR" dirty="0" smtClean="0"/>
              <a:t>άλλους </a:t>
            </a:r>
            <a:r>
              <a:rPr lang="el-GR" dirty="0" smtClean="0"/>
              <a:t>επαγγελματίες υγείας, για παράδειγμα </a:t>
            </a:r>
            <a:r>
              <a:rPr lang="el-GR" dirty="0" smtClean="0"/>
              <a:t>φυσικοθεραπευτές</a:t>
            </a:r>
            <a:r>
              <a:rPr lang="el-GR" dirty="0" smtClean="0"/>
              <a:t>.</a:t>
            </a:r>
          </a:p>
          <a:p>
            <a:r>
              <a:rPr lang="en-US" dirty="0" smtClean="0"/>
              <a:t> </a:t>
            </a:r>
            <a:r>
              <a:rPr lang="el-GR" dirty="0" smtClean="0"/>
              <a:t>Σιγουρευτείτε ότι κάθε στόχος προέρχεται μόνο από μία νοσηλευτική διάγνωση. Χρησιμοποιήστε </a:t>
            </a:r>
            <a:r>
              <a:rPr lang="el-GR" dirty="0" smtClean="0"/>
              <a:t>παρατηρίσιμους </a:t>
            </a:r>
            <a:r>
              <a:rPr lang="el-GR" dirty="0" smtClean="0"/>
              <a:t>και </a:t>
            </a:r>
            <a:r>
              <a:rPr lang="el-GR" dirty="0" smtClean="0"/>
              <a:t>μετρήσιμους </a:t>
            </a:r>
            <a:r>
              <a:rPr lang="el-GR" dirty="0" smtClean="0"/>
              <a:t>όρους για τις </a:t>
            </a:r>
            <a:r>
              <a:rPr lang="el-GR" dirty="0" smtClean="0"/>
              <a:t>εκβάσεις.</a:t>
            </a:r>
            <a:endParaRPr lang="el-GR" dirty="0" smtClean="0"/>
          </a:p>
          <a:p>
            <a:endParaRPr lang="el-GR" dirty="0"/>
          </a:p>
        </p:txBody>
      </p:sp>
    </p:spTree>
  </p:cSld>
  <p:clrMapOvr>
    <a:masterClrMapping/>
  </p:clrMapOvr>
</p:sld>
</file>

<file path=ppt/slides/slide1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457200" y="404664"/>
            <a:ext cx="8229600" cy="5602627"/>
          </a:xfrm>
        </p:spPr>
        <p:txBody>
          <a:bodyPr>
            <a:normAutofit/>
          </a:bodyPr>
          <a:lstStyle/>
          <a:p>
            <a:endParaRPr lang="el-GR" dirty="0" smtClean="0"/>
          </a:p>
          <a:p>
            <a:endParaRPr lang="el-GR" dirty="0" smtClean="0"/>
          </a:p>
          <a:p>
            <a:r>
              <a:rPr lang="el-GR" dirty="0" smtClean="0"/>
              <a:t>Σιγουρευτείτε </a:t>
            </a:r>
            <a:r>
              <a:rPr lang="el-GR" dirty="0" smtClean="0"/>
              <a:t>ότι ο ασθενής θεωρεί τους </a:t>
            </a:r>
            <a:r>
              <a:rPr lang="el-GR" dirty="0" smtClean="0"/>
              <a:t>στόχους </a:t>
            </a:r>
            <a:r>
              <a:rPr lang="el-GR" dirty="0" smtClean="0"/>
              <a:t>/ τα επιθυμητά αποτελέσματα σημαντικά και τα εκτιμάει. Μερικές εκβάσεις, όπως εκείνες για τα προβλήματα σχετικά με τον αυτοσεβασμό και την επικοινωνία, περιλαμβάνουν επιλογές που γίνονται καλύτερα από τον ίδιο τον ασθενή ή σε συνεργασία με τον ασθενή.</a:t>
            </a:r>
          </a:p>
          <a:p>
            <a:pPr>
              <a:buNone/>
            </a:pPr>
            <a:r>
              <a:rPr lang="el-GR" dirty="0" smtClean="0"/>
              <a:t> </a:t>
            </a:r>
          </a:p>
          <a:p>
            <a:endParaRPr lang="el-GR" dirty="0"/>
          </a:p>
        </p:txBody>
      </p:sp>
    </p:spTree>
  </p:cSld>
  <p:clrMapOvr>
    <a:masterClrMapping/>
  </p:clrMapOvr>
</p:sld>
</file>

<file path=ppt/slides/slide1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457200" y="476672"/>
            <a:ext cx="8229600" cy="5530619"/>
          </a:xfrm>
        </p:spPr>
        <p:txBody>
          <a:bodyPr>
            <a:normAutofit fontScale="77500" lnSpcReduction="20000"/>
          </a:bodyPr>
          <a:lstStyle/>
          <a:p>
            <a:pPr>
              <a:buNone/>
            </a:pPr>
            <a:r>
              <a:rPr lang="el-GR" b="1" dirty="0" smtClean="0"/>
              <a:t>Επιλογή των Νοσηλευτικών Παρεμβάσεων και </a:t>
            </a:r>
            <a:r>
              <a:rPr lang="el-GR" b="1" dirty="0" smtClean="0"/>
              <a:t>Δραστηριοτήτων:</a:t>
            </a:r>
          </a:p>
          <a:p>
            <a:pPr>
              <a:buNone/>
            </a:pPr>
            <a:endParaRPr lang="el-GR" b="1" dirty="0" smtClean="0"/>
          </a:p>
          <a:p>
            <a:r>
              <a:rPr lang="el-GR" dirty="0" smtClean="0"/>
              <a:t>Οι νοσηλευτικές παρεμβάσεις και δραστηριότητες είναι οι ενέργειες τις οποίες πραγματοποιεί ο </a:t>
            </a:r>
            <a:r>
              <a:rPr lang="el-GR" dirty="0" smtClean="0"/>
              <a:t>νοσηλευτής </a:t>
            </a:r>
            <a:r>
              <a:rPr lang="el-GR" dirty="0" smtClean="0"/>
              <a:t>προκειμένου να επιτύχει τα αναμενόμενα αποτελέσματα</a:t>
            </a:r>
            <a:r>
              <a:rPr lang="el-GR" dirty="0" smtClean="0"/>
              <a:t>.</a:t>
            </a:r>
          </a:p>
          <a:p>
            <a:r>
              <a:rPr lang="el-GR" dirty="0" smtClean="0"/>
              <a:t> </a:t>
            </a:r>
            <a:r>
              <a:rPr lang="el-GR" dirty="0" smtClean="0"/>
              <a:t>Οι νοσηλευτικές παρεμβάσεις που επιλέγονται για μια συγκεκριμένη νοσηλευτική </a:t>
            </a:r>
            <a:r>
              <a:rPr lang="el-GR" dirty="0" smtClean="0"/>
              <a:t>διάγνωση </a:t>
            </a:r>
            <a:r>
              <a:rPr lang="el-GR" dirty="0" smtClean="0"/>
              <a:t>πρέπει να εστιάζονται στην εξάλειψη ή στη μείωση της αιτιολογίας της νοσηλευτικής </a:t>
            </a:r>
            <a:r>
              <a:rPr lang="el-GR" dirty="0" smtClean="0"/>
              <a:t>διάγνωσης.</a:t>
            </a:r>
          </a:p>
          <a:p>
            <a:r>
              <a:rPr lang="el-GR" dirty="0" smtClean="0"/>
              <a:t> </a:t>
            </a:r>
            <a:r>
              <a:rPr lang="el-GR" dirty="0" smtClean="0"/>
              <a:t>Όταν δεν είναι δυνατό να αλλάξουν οι </a:t>
            </a:r>
            <a:r>
              <a:rPr lang="el-GR" dirty="0" smtClean="0"/>
              <a:t>αιτιολογικοί </a:t>
            </a:r>
            <a:r>
              <a:rPr lang="el-GR" dirty="0" smtClean="0"/>
              <a:t>παράγοντες, ο νοσηλευτής επιλέγει τις </a:t>
            </a:r>
            <a:r>
              <a:rPr lang="el-GR" dirty="0" smtClean="0"/>
              <a:t>παρεμβάσεις </a:t>
            </a:r>
            <a:r>
              <a:rPr lang="el-GR" dirty="0" smtClean="0"/>
              <a:t>για να θεραπεύσει τα σημεία και τα </a:t>
            </a:r>
            <a:endParaRPr lang="el-GR" dirty="0" smtClean="0"/>
          </a:p>
          <a:p>
            <a:endParaRPr lang="el-GR" dirty="0" smtClean="0"/>
          </a:p>
          <a:p>
            <a:pPr>
              <a:buNone/>
            </a:pPr>
            <a:r>
              <a:rPr lang="el-GR" dirty="0" smtClean="0"/>
              <a:t>Επομένως</a:t>
            </a:r>
            <a:r>
              <a:rPr lang="el-GR" dirty="0" smtClean="0"/>
              <a:t>, ο σωστός </a:t>
            </a:r>
            <a:r>
              <a:rPr lang="el-GR" dirty="0" smtClean="0"/>
              <a:t>προσδιορισμός </a:t>
            </a:r>
            <a:r>
              <a:rPr lang="el-GR" dirty="0" smtClean="0"/>
              <a:t>της </a:t>
            </a:r>
            <a:r>
              <a:rPr lang="el-GR" dirty="0" smtClean="0"/>
              <a:t>αιτιολογίας</a:t>
            </a:r>
          </a:p>
          <a:p>
            <a:pPr>
              <a:buNone/>
            </a:pPr>
            <a:r>
              <a:rPr lang="el-GR" dirty="0" smtClean="0"/>
              <a:t>κατά </a:t>
            </a:r>
            <a:r>
              <a:rPr lang="el-GR" dirty="0" smtClean="0"/>
              <a:t>τη διάρκεια της </a:t>
            </a:r>
            <a:r>
              <a:rPr lang="el-GR" dirty="0" smtClean="0"/>
              <a:t>διάγνωσης </a:t>
            </a:r>
            <a:r>
              <a:rPr lang="el-GR" dirty="0" smtClean="0"/>
              <a:t>παρέχει το </a:t>
            </a:r>
            <a:r>
              <a:rPr lang="el-GR" dirty="0" smtClean="0"/>
              <a:t>πλαίσιο</a:t>
            </a:r>
          </a:p>
          <a:p>
            <a:pPr>
              <a:buNone/>
            </a:pPr>
            <a:r>
              <a:rPr lang="el-GR" dirty="0" smtClean="0"/>
              <a:t> για επιτυχείς </a:t>
            </a:r>
            <a:r>
              <a:rPr lang="el-GR" dirty="0" smtClean="0"/>
              <a:t>νοσηλευτικές παρεμβάσεις.</a:t>
            </a:r>
          </a:p>
          <a:p>
            <a:endParaRPr lang="el-GR" dirty="0"/>
          </a:p>
        </p:txBody>
      </p:sp>
    </p:spTree>
  </p:cSld>
  <p:clrMapOvr>
    <a:masterClrMapping/>
  </p:clrMapOvr>
</p:sld>
</file>

<file path=ppt/slides/slide1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p:txBody>
          <a:bodyPr>
            <a:normAutofit fontScale="85000" lnSpcReduction="20000"/>
          </a:bodyPr>
          <a:lstStyle/>
          <a:p>
            <a:r>
              <a:rPr lang="el-GR" b="1" dirty="0" smtClean="0"/>
              <a:t>Οι </a:t>
            </a:r>
            <a:r>
              <a:rPr lang="el-GR" b="1" dirty="0" smtClean="0"/>
              <a:t>ανεξάρτητες παρεμβάσεις </a:t>
            </a:r>
            <a:r>
              <a:rPr lang="el-GR" dirty="0" smtClean="0"/>
              <a:t>είναι εκείνες οι δραστηριότητες τις οποίες οι νοσηλευτές έχουν άδεια για να πραγματοποιήσουν, βάσει της </a:t>
            </a:r>
            <a:r>
              <a:rPr lang="el-GR" dirty="0" smtClean="0"/>
              <a:t>επιστημονικής </a:t>
            </a:r>
            <a:r>
              <a:rPr lang="el-GR" dirty="0" smtClean="0"/>
              <a:t>γνώσης και των δεξιοτήτων </a:t>
            </a:r>
            <a:r>
              <a:rPr lang="el-GR" dirty="0" smtClean="0"/>
              <a:t>τους</a:t>
            </a:r>
          </a:p>
          <a:p>
            <a:r>
              <a:rPr lang="el-GR" dirty="0" smtClean="0"/>
              <a:t>Κατά </a:t>
            </a:r>
            <a:r>
              <a:rPr lang="el-GR" dirty="0" smtClean="0"/>
              <a:t>την εκτέλεση μιας αυτόνομης δραστηριότητας, ο νοσηλευτής καθορίζει ποιες νοσηλευτικές </a:t>
            </a:r>
            <a:r>
              <a:rPr lang="el-GR" dirty="0" smtClean="0"/>
              <a:t>παρεμβάσεις </a:t>
            </a:r>
            <a:r>
              <a:rPr lang="el-GR" dirty="0" smtClean="0"/>
              <a:t>είναι αναγκαίες να γίνουν για το </a:t>
            </a:r>
            <a:r>
              <a:rPr lang="el-GR" dirty="0" smtClean="0"/>
              <a:t>συγκεκριμένο </a:t>
            </a:r>
            <a:r>
              <a:rPr lang="el-GR" dirty="0" smtClean="0"/>
              <a:t>ασθενή και είτε τις πραγματοποιεί ο ίδιος, είτε εξουσιοδοτεί άλλο νοσηλευτικό προσωπικό για την εφαρμογή </a:t>
            </a:r>
            <a:r>
              <a:rPr lang="el-GR" dirty="0" smtClean="0"/>
              <a:t>τους.</a:t>
            </a:r>
          </a:p>
          <a:p>
            <a:pPr>
              <a:buNone/>
            </a:pPr>
            <a:endParaRPr lang="el-GR" dirty="0" smtClean="0"/>
          </a:p>
          <a:p>
            <a:pPr>
              <a:buNone/>
            </a:pPr>
            <a:r>
              <a:rPr lang="el-GR" dirty="0" smtClean="0"/>
              <a:t>Ένα παράδειγμα </a:t>
            </a:r>
            <a:r>
              <a:rPr lang="el-GR" dirty="0" smtClean="0"/>
              <a:t>μιας ανεξάρτητης δράσης είναι η παροχή </a:t>
            </a:r>
            <a:r>
              <a:rPr lang="el-GR" dirty="0" smtClean="0"/>
              <a:t>ειδικής </a:t>
            </a:r>
            <a:r>
              <a:rPr lang="el-GR" dirty="0" smtClean="0"/>
              <a:t>στοματικής φροντίδας σε ασθενή που </a:t>
            </a:r>
            <a:r>
              <a:rPr lang="el-GR" dirty="0" smtClean="0"/>
              <a:t>παρουσιάζει </a:t>
            </a:r>
            <a:r>
              <a:rPr lang="el-GR" dirty="0" smtClean="0"/>
              <a:t>αλλοιώσεις στο βλεννογόνο του στόματος.</a:t>
            </a:r>
          </a:p>
          <a:p>
            <a:endParaRPr lang="el-GR" dirty="0"/>
          </a:p>
        </p:txBody>
      </p:sp>
      <p:sp>
        <p:nvSpPr>
          <p:cNvPr id="2" name="1 - Τίτλος"/>
          <p:cNvSpPr>
            <a:spLocks noGrp="1"/>
          </p:cNvSpPr>
          <p:nvPr>
            <p:ph type="title"/>
          </p:nvPr>
        </p:nvSpPr>
        <p:spPr/>
        <p:txBody>
          <a:bodyPr>
            <a:normAutofit fontScale="90000"/>
          </a:bodyPr>
          <a:lstStyle/>
          <a:p>
            <a:r>
              <a:rPr lang="el-GR" sz="3100" dirty="0" smtClean="0"/>
              <a:t/>
            </a:r>
            <a:br>
              <a:rPr lang="el-GR" sz="3100" dirty="0" smtClean="0"/>
            </a:br>
            <a:r>
              <a:rPr lang="el-GR" sz="3100" dirty="0" smtClean="0"/>
              <a:t>Οι </a:t>
            </a:r>
            <a:r>
              <a:rPr lang="el-GR" sz="3100" dirty="0" smtClean="0"/>
              <a:t>νοσηλευτικές παρεμβάσειςδιακρίνονται σε κατηγορίες.</a:t>
            </a:r>
            <a:r>
              <a:rPr lang="el-GR" dirty="0" smtClean="0"/>
              <a:t/>
            </a:r>
            <a:br>
              <a:rPr lang="el-GR" dirty="0" smtClean="0"/>
            </a:br>
            <a:endParaRPr lang="el-GR" dirty="0"/>
          </a:p>
        </p:txBody>
      </p:sp>
    </p:spTree>
  </p:cSld>
  <p:clrMapOvr>
    <a:masterClrMapping/>
  </p:clrMapOvr>
</p:sld>
</file>

<file path=ppt/slides/slide1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457200" y="260648"/>
            <a:ext cx="8229600" cy="5746643"/>
          </a:xfrm>
        </p:spPr>
        <p:txBody>
          <a:bodyPr>
            <a:normAutofit fontScale="92500"/>
          </a:bodyPr>
          <a:lstStyle/>
          <a:p>
            <a:r>
              <a:rPr lang="el-GR" b="1" dirty="0" smtClean="0"/>
              <a:t>Οι εξαρτώμενες παρεμβάσεις </a:t>
            </a:r>
            <a:endParaRPr lang="el-GR" b="1" dirty="0" smtClean="0"/>
          </a:p>
          <a:p>
            <a:r>
              <a:rPr lang="el-GR" dirty="0" smtClean="0"/>
              <a:t>είναι δραστηριότητες </a:t>
            </a:r>
            <a:r>
              <a:rPr lang="el-GR" dirty="0" smtClean="0"/>
              <a:t>που πραγματοποιούνται μετά από ιατρικές οδηγίες ή με ιατρική επίβλεψη και καθοδήγηση. </a:t>
            </a:r>
          </a:p>
          <a:p>
            <a:r>
              <a:rPr lang="el-GR" dirty="0" smtClean="0"/>
              <a:t>Οι παρεμβάσεις συνεργασίας είναι ενέργειες που ο νοσηλευτής πραγματοποιεί σε συνεργασία με άλλα μέλη της θεραπευτικής ομάδας, όπως οι </a:t>
            </a:r>
            <a:r>
              <a:rPr lang="el-GR" dirty="0" smtClean="0"/>
              <a:t>φυσικοθεραπευτές</a:t>
            </a:r>
            <a:r>
              <a:rPr lang="el-GR" dirty="0" smtClean="0"/>
              <a:t>, οι κοινωνικοί λειτουργοί και οι </a:t>
            </a:r>
            <a:r>
              <a:rPr lang="el-GR" dirty="0" smtClean="0"/>
              <a:t>διαιτολόγοι</a:t>
            </a:r>
            <a:r>
              <a:rPr lang="el-GR" dirty="0" smtClean="0"/>
              <a:t>. </a:t>
            </a:r>
            <a:endParaRPr lang="el-GR" dirty="0" smtClean="0"/>
          </a:p>
          <a:p>
            <a:endParaRPr lang="el-GR" dirty="0" smtClean="0"/>
          </a:p>
          <a:p>
            <a:pPr>
              <a:buNone/>
            </a:pPr>
            <a:r>
              <a:rPr lang="el-GR" dirty="0" smtClean="0"/>
              <a:t>Στις </a:t>
            </a:r>
            <a:r>
              <a:rPr lang="el-GR" dirty="0" smtClean="0"/>
              <a:t>παρεμβάσεις αυτές υπάρχει αμοιβαία υπευθυνότητα μεταξύ των μελών του προσωπικού.</a:t>
            </a:r>
          </a:p>
          <a:p>
            <a:endParaRPr lang="el-GR"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p:txBody>
          <a:bodyPr>
            <a:normAutofit/>
          </a:bodyPr>
          <a:lstStyle/>
          <a:p>
            <a:r>
              <a:rPr lang="el-GR" b="1" dirty="0" smtClean="0"/>
              <a:t>Είναι </a:t>
            </a:r>
            <a:r>
              <a:rPr lang="el-GR" b="1" dirty="0"/>
              <a:t>μία </a:t>
            </a:r>
            <a:r>
              <a:rPr lang="el-GR" b="1" dirty="0" smtClean="0"/>
              <a:t>διαδικασία </a:t>
            </a:r>
            <a:r>
              <a:rPr lang="el-GR" b="1" dirty="0"/>
              <a:t>που </a:t>
            </a:r>
            <a:r>
              <a:rPr lang="el-GR" b="1" dirty="0" smtClean="0"/>
              <a:t>ενσωματώνεται </a:t>
            </a:r>
            <a:r>
              <a:rPr lang="el-GR" b="1" dirty="0"/>
              <a:t>στη νοσηλευτική φροντίδα. </a:t>
            </a:r>
            <a:endParaRPr lang="en-US" b="1" dirty="0" smtClean="0"/>
          </a:p>
          <a:p>
            <a:endParaRPr lang="el-GR" b="1" dirty="0" smtClean="0"/>
          </a:p>
          <a:p>
            <a:r>
              <a:rPr lang="el-GR" b="1" dirty="0" smtClean="0"/>
              <a:t>Στοχεύει στον καθορισμό </a:t>
            </a:r>
            <a:r>
              <a:rPr lang="el-GR" b="1" dirty="0"/>
              <a:t>της κατάστασης ενός συγκεκριμένου προβλήματος, που έχει </a:t>
            </a:r>
            <a:r>
              <a:rPr lang="el-GR" b="1" dirty="0" smtClean="0"/>
              <a:t>αναγνωριστεί </a:t>
            </a:r>
            <a:r>
              <a:rPr lang="el-GR" b="1" dirty="0"/>
              <a:t>από μια </a:t>
            </a:r>
            <a:r>
              <a:rPr lang="el-GR" b="1" dirty="0" smtClean="0"/>
              <a:t>προηγούμενη </a:t>
            </a:r>
            <a:r>
              <a:rPr lang="el-GR" b="1" dirty="0"/>
              <a:t>νοσηλευτική εκτίμηση. </a:t>
            </a:r>
            <a:r>
              <a:rPr lang="el-GR" b="1" dirty="0" smtClean="0"/>
              <a:t>Παράδειγμα τέτοιας εκτίμησης ή </a:t>
            </a:r>
            <a:r>
              <a:rPr lang="el-GR" b="1" dirty="0"/>
              <a:t>η </a:t>
            </a:r>
            <a:r>
              <a:rPr lang="el-GR" b="1" dirty="0" smtClean="0"/>
              <a:t>αξιολόγηση της </a:t>
            </a:r>
            <a:r>
              <a:rPr lang="el-GR" b="1" dirty="0"/>
              <a:t>δυνατότητας αυτοεξυπηρέτησης του ασθενή.</a:t>
            </a:r>
          </a:p>
          <a:p>
            <a:endParaRPr lang="el-GR" dirty="0"/>
          </a:p>
        </p:txBody>
      </p:sp>
      <p:sp>
        <p:nvSpPr>
          <p:cNvPr id="2" name="1 - Τίτλος"/>
          <p:cNvSpPr>
            <a:spLocks noGrp="1"/>
          </p:cNvSpPr>
          <p:nvPr>
            <p:ph type="title"/>
          </p:nvPr>
        </p:nvSpPr>
        <p:spPr/>
        <p:txBody>
          <a:bodyPr>
            <a:normAutofit fontScale="90000"/>
          </a:bodyPr>
          <a:lstStyle/>
          <a:p>
            <a:r>
              <a:rPr lang="el-GR" sz="3200" b="1" dirty="0" smtClean="0"/>
              <a:t>Εκτίμηση που Επικεντρώνεται στο Πρόβλημα του Ασθενή</a:t>
            </a:r>
            <a:br>
              <a:rPr lang="el-GR" sz="3200" b="1" dirty="0" smtClean="0"/>
            </a:br>
            <a:endParaRPr lang="el-GR" sz="3200" b="1" dirty="0"/>
          </a:p>
        </p:txBody>
      </p:sp>
    </p:spTree>
  </p:cSld>
  <p:clrMapOvr>
    <a:masterClrMapping/>
  </p:clrMapOvr>
  <p:timing>
    <p:tnLst>
      <p:par>
        <p:cTn id="1" dur="indefinite" restart="never" nodeType="tmRoot"/>
      </p:par>
    </p:tnLst>
  </p:timing>
</p:sld>
</file>

<file path=ppt/slides/slide1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457200" y="620688"/>
            <a:ext cx="8229600" cy="5386603"/>
          </a:xfrm>
        </p:spPr>
        <p:txBody>
          <a:bodyPr>
            <a:normAutofit fontScale="85000" lnSpcReduction="20000"/>
          </a:bodyPr>
          <a:lstStyle/>
          <a:p>
            <a:r>
              <a:rPr lang="el-GR" dirty="0" smtClean="0"/>
              <a:t>Ο νοσηλευτής </a:t>
            </a:r>
            <a:r>
              <a:rPr lang="el-GR" dirty="0" smtClean="0"/>
              <a:t>πρέπει </a:t>
            </a:r>
            <a:r>
              <a:rPr lang="el-GR" dirty="0" smtClean="0"/>
              <a:t>να επιλέγει εκείνες τις παρεμβάσεις που έχουν τη μεγαλύτερη πιθανότητα να επιτύχουν τις επιθυμητές εκβάσεις για τον </a:t>
            </a:r>
            <a:r>
              <a:rPr lang="el-GR" dirty="0" smtClean="0"/>
              <a:t>ασθενή.</a:t>
            </a:r>
          </a:p>
          <a:p>
            <a:r>
              <a:rPr lang="el-GR" dirty="0" smtClean="0"/>
              <a:t> </a:t>
            </a:r>
            <a:r>
              <a:rPr lang="el-GR" dirty="0" smtClean="0"/>
              <a:t>Ο νοσηλευτής επίσης θα πρέπει να εξετάζει και πιθανούς κινδύνους από την εφαρμογή μίας </a:t>
            </a:r>
            <a:r>
              <a:rPr lang="el-GR" dirty="0" smtClean="0"/>
              <a:t>παρέμβασης.</a:t>
            </a:r>
          </a:p>
          <a:p>
            <a:r>
              <a:rPr lang="el-GR" dirty="0" smtClean="0"/>
              <a:t> </a:t>
            </a:r>
            <a:r>
              <a:rPr lang="el-GR" dirty="0" smtClean="0"/>
              <a:t>Ο εντοπισμός των συνεπειών κάθε </a:t>
            </a:r>
            <a:r>
              <a:rPr lang="el-GR" dirty="0" smtClean="0"/>
              <a:t>παρέμβασης </a:t>
            </a:r>
            <a:r>
              <a:rPr lang="el-GR" dirty="0" smtClean="0"/>
              <a:t>απαιτεί  γνώσεις και κλινική εμπειρία.</a:t>
            </a:r>
          </a:p>
          <a:p>
            <a:r>
              <a:rPr lang="el-GR" dirty="0" smtClean="0"/>
              <a:t>Αφού εξετάσει τις συνέπειες των εναλλακτικών παρεμβάσεων φροντίδας, ο νοσηλευτής επιλέγει μία ή περισσότερες, που έχουν τη μεγαλύτερη </a:t>
            </a:r>
            <a:r>
              <a:rPr lang="el-GR" dirty="0" smtClean="0"/>
              <a:t>πιθανότητα </a:t>
            </a:r>
            <a:r>
              <a:rPr lang="el-GR" dirty="0" smtClean="0"/>
              <a:t>να είναι οι αποτελεσματικότερες. </a:t>
            </a:r>
            <a:endParaRPr lang="el-GR" dirty="0" smtClean="0"/>
          </a:p>
          <a:p>
            <a:r>
              <a:rPr lang="el-GR" dirty="0" smtClean="0"/>
              <a:t>Αν </a:t>
            </a:r>
            <a:r>
              <a:rPr lang="el-GR" dirty="0" smtClean="0"/>
              <a:t>και ο νοσηλευτής βασίζει τις αποφάσεις του συνήθως σε επιστημονικές γνώσεις και στην εμπειρία του, η άποψη του ασθενή για κάθε νοσηλευτική </a:t>
            </a:r>
            <a:r>
              <a:rPr lang="el-GR" dirty="0" smtClean="0"/>
              <a:t>παρέμβαση </a:t>
            </a:r>
            <a:r>
              <a:rPr lang="el-GR" dirty="0" smtClean="0"/>
              <a:t>είναι σημαντική.</a:t>
            </a:r>
          </a:p>
          <a:p>
            <a:endParaRPr lang="el-GR" dirty="0"/>
          </a:p>
        </p:txBody>
      </p:sp>
    </p:spTree>
  </p:cSld>
  <p:clrMapOvr>
    <a:masterClrMapping/>
  </p:clrMapOvr>
</p:sld>
</file>

<file path=ppt/slides/slide1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p:txBody>
          <a:bodyPr>
            <a:normAutofit lnSpcReduction="10000"/>
          </a:bodyPr>
          <a:lstStyle/>
          <a:p>
            <a:pPr>
              <a:buNone/>
            </a:pPr>
            <a:r>
              <a:rPr lang="el-GR" dirty="0" smtClean="0"/>
              <a:t>Η </a:t>
            </a:r>
            <a:r>
              <a:rPr lang="el-GR" dirty="0" smtClean="0"/>
              <a:t>νοσηλευτική παρέμβαση θα πρέπει να είναι:</a:t>
            </a:r>
          </a:p>
          <a:p>
            <a:r>
              <a:rPr lang="el-GR" dirty="0" smtClean="0"/>
              <a:t>Ασφαλής </a:t>
            </a:r>
            <a:r>
              <a:rPr lang="el-GR" dirty="0" smtClean="0"/>
              <a:t>και κατάλληλη για την ηλικία, την υγεία και την κατάσταση του ατόμου.</a:t>
            </a:r>
          </a:p>
          <a:p>
            <a:r>
              <a:rPr lang="en-US" dirty="0" smtClean="0"/>
              <a:t> </a:t>
            </a:r>
            <a:r>
              <a:rPr lang="el-GR" dirty="0" smtClean="0"/>
              <a:t>Επιτεύξιμη με τους διαθέσιμους πόρους.</a:t>
            </a:r>
          </a:p>
          <a:p>
            <a:r>
              <a:rPr lang="en-US" dirty="0" smtClean="0"/>
              <a:t> </a:t>
            </a:r>
            <a:r>
              <a:rPr lang="el-GR" dirty="0" smtClean="0"/>
              <a:t>Σύμφωνη με την υπόλοιπη θεραπεία.</a:t>
            </a:r>
          </a:p>
          <a:p>
            <a:r>
              <a:rPr lang="el-GR" dirty="0" smtClean="0"/>
              <a:t>Με </a:t>
            </a:r>
            <a:r>
              <a:rPr lang="el-GR" dirty="0" smtClean="0"/>
              <a:t>βάση τη νοσηλευτική γνώση και εμπειρία.</a:t>
            </a:r>
          </a:p>
          <a:p>
            <a:r>
              <a:rPr lang="el-GR" dirty="0" smtClean="0"/>
              <a:t>Σύμφωνη </a:t>
            </a:r>
            <a:r>
              <a:rPr lang="el-GR" dirty="0" smtClean="0"/>
              <a:t>με τα νοσηλευτικά πρωτόκολλα και τα καθιερωμένα πρότυπα νοσηλευτικής φροντίδας.</a:t>
            </a:r>
          </a:p>
          <a:p>
            <a:endParaRPr lang="el-GR" dirty="0"/>
          </a:p>
        </p:txBody>
      </p:sp>
      <p:sp>
        <p:nvSpPr>
          <p:cNvPr id="2" name="1 - Τίτλος"/>
          <p:cNvSpPr>
            <a:spLocks noGrp="1"/>
          </p:cNvSpPr>
          <p:nvPr>
            <p:ph type="title"/>
          </p:nvPr>
        </p:nvSpPr>
        <p:spPr/>
        <p:txBody>
          <a:bodyPr>
            <a:normAutofit fontScale="90000"/>
          </a:bodyPr>
          <a:lstStyle/>
          <a:p>
            <a:r>
              <a:rPr lang="el-GR" sz="3600" dirty="0" smtClean="0"/>
              <a:t/>
            </a:r>
            <a:br>
              <a:rPr lang="el-GR" sz="3600" dirty="0" smtClean="0"/>
            </a:br>
            <a:r>
              <a:rPr lang="el-GR" sz="3600" dirty="0" smtClean="0"/>
              <a:t/>
            </a:r>
            <a:br>
              <a:rPr lang="el-GR" sz="3600" dirty="0" smtClean="0"/>
            </a:br>
            <a:r>
              <a:rPr lang="el-GR" sz="3600" dirty="0" smtClean="0"/>
              <a:t>Τα ακόλουθα κριτήρια μπορούν να βοηθήσουν</a:t>
            </a:r>
            <a:r>
              <a:rPr lang="el-GR" dirty="0" smtClean="0"/>
              <a:t/>
            </a:r>
            <a:br>
              <a:rPr lang="el-GR" dirty="0" smtClean="0"/>
            </a:br>
            <a:r>
              <a:rPr lang="el-GR" dirty="0" smtClean="0"/>
              <a:t> </a:t>
            </a:r>
            <a:br>
              <a:rPr lang="el-GR" dirty="0" smtClean="0"/>
            </a:br>
            <a:endParaRPr lang="el-GR" dirty="0"/>
          </a:p>
        </p:txBody>
      </p:sp>
    </p:spTree>
  </p:cSld>
  <p:clrMapOvr>
    <a:masterClrMapping/>
  </p:clrMapOvr>
</p:sld>
</file>

<file path=ppt/slides/slide1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p:txBody>
          <a:bodyPr>
            <a:normAutofit fontScale="92500" lnSpcReduction="10000"/>
          </a:bodyPr>
          <a:lstStyle/>
          <a:p>
            <a:pPr>
              <a:buNone/>
            </a:pPr>
            <a:r>
              <a:rPr lang="el-GR" dirty="0" smtClean="0"/>
              <a:t>Η </a:t>
            </a:r>
            <a:r>
              <a:rPr lang="el-GR" dirty="0" smtClean="0"/>
              <a:t>ταξινόμηση των νοσηλευτικών παρεμβάσεων εί- ναι γνωστή ως </a:t>
            </a:r>
            <a:r>
              <a:rPr lang="en-US" dirty="0" smtClean="0"/>
              <a:t>Nursing Interventions Classification </a:t>
            </a:r>
            <a:r>
              <a:rPr lang="el-GR" dirty="0" smtClean="0"/>
              <a:t>(</a:t>
            </a:r>
            <a:r>
              <a:rPr lang="en-US" dirty="0" smtClean="0"/>
              <a:t>NIC</a:t>
            </a:r>
            <a:r>
              <a:rPr lang="el-GR" dirty="0" smtClean="0"/>
              <a:t>).</a:t>
            </a:r>
          </a:p>
          <a:p>
            <a:pPr>
              <a:buNone/>
            </a:pPr>
            <a:r>
              <a:rPr lang="el-GR" dirty="0" smtClean="0"/>
              <a:t> </a:t>
            </a:r>
            <a:r>
              <a:rPr lang="el-GR" dirty="0" smtClean="0"/>
              <a:t>Περισσότερες από 486 παρεμβάσεις έχουν καταγραφεί και ταξινομηθεί</a:t>
            </a:r>
            <a:r>
              <a:rPr lang="el-GR" dirty="0" smtClean="0"/>
              <a:t>.</a:t>
            </a:r>
          </a:p>
          <a:p>
            <a:pPr>
              <a:buNone/>
            </a:pPr>
            <a:r>
              <a:rPr lang="el-GR" dirty="0" smtClean="0"/>
              <a:t> </a:t>
            </a:r>
            <a:r>
              <a:rPr lang="el-GR" dirty="0" smtClean="0"/>
              <a:t>Όλες οι </a:t>
            </a:r>
            <a:r>
              <a:rPr lang="en-US" dirty="0" smtClean="0"/>
              <a:t>NIC</a:t>
            </a:r>
            <a:r>
              <a:rPr lang="el-GR" dirty="0" smtClean="0"/>
              <a:t> </a:t>
            </a:r>
            <a:r>
              <a:rPr lang="el-GR" dirty="0" smtClean="0"/>
              <a:t>παρεμβάσεις </a:t>
            </a:r>
            <a:r>
              <a:rPr lang="el-GR" dirty="0" smtClean="0"/>
              <a:t>έχουν συνδεθεί με τις νοσηλευτικές </a:t>
            </a:r>
            <a:r>
              <a:rPr lang="el-GR" dirty="0" smtClean="0"/>
              <a:t>διαγνώσεις </a:t>
            </a:r>
            <a:r>
              <a:rPr lang="el-GR" dirty="0" smtClean="0"/>
              <a:t>κατά </a:t>
            </a:r>
            <a:r>
              <a:rPr lang="en-US" dirty="0" smtClean="0"/>
              <a:t>NANDA</a:t>
            </a:r>
            <a:r>
              <a:rPr lang="el-GR" dirty="0" smtClean="0"/>
              <a:t>. </a:t>
            </a:r>
            <a:endParaRPr lang="el-GR" dirty="0" smtClean="0"/>
          </a:p>
          <a:p>
            <a:pPr>
              <a:buNone/>
            </a:pPr>
            <a:r>
              <a:rPr lang="el-GR" dirty="0" smtClean="0"/>
              <a:t> Κ</a:t>
            </a:r>
            <a:r>
              <a:rPr lang="el-GR" dirty="0" smtClean="0"/>
              <a:t>άθε </a:t>
            </a:r>
            <a:r>
              <a:rPr lang="el-GR" dirty="0" smtClean="0"/>
              <a:t>νοσηλευτική διάγνωση περιέχει συμβουλές για τις διάφορες </a:t>
            </a:r>
            <a:r>
              <a:rPr lang="el-GR" dirty="0" smtClean="0"/>
              <a:t>παρεμβάσεις</a:t>
            </a:r>
            <a:r>
              <a:rPr lang="el-GR" dirty="0" smtClean="0"/>
              <a:t>, ώστε να μπορούν οι νοσηλευτές να </a:t>
            </a:r>
            <a:r>
              <a:rPr lang="el-GR" dirty="0" smtClean="0"/>
              <a:t>επιλέγουν </a:t>
            </a:r>
            <a:r>
              <a:rPr lang="el-GR" dirty="0" smtClean="0"/>
              <a:t>τις πλέον κατάλληλες, βασιζόμενες στη </a:t>
            </a:r>
            <a:r>
              <a:rPr lang="el-GR" dirty="0" smtClean="0"/>
              <a:t>δική </a:t>
            </a:r>
            <a:r>
              <a:rPr lang="el-GR" dirty="0" smtClean="0"/>
              <a:t>τους κρίση και  γνώση.</a:t>
            </a:r>
          </a:p>
          <a:p>
            <a:endParaRPr lang="el-GR" dirty="0"/>
          </a:p>
        </p:txBody>
      </p:sp>
      <p:sp>
        <p:nvSpPr>
          <p:cNvPr id="2" name="1 - Τίτλος"/>
          <p:cNvSpPr>
            <a:spLocks noGrp="1"/>
          </p:cNvSpPr>
          <p:nvPr>
            <p:ph type="title"/>
          </p:nvPr>
        </p:nvSpPr>
        <p:spPr/>
        <p:txBody>
          <a:bodyPr>
            <a:normAutofit fontScale="90000"/>
          </a:bodyPr>
          <a:lstStyle/>
          <a:p>
            <a:r>
              <a:rPr lang="el-GR" dirty="0" smtClean="0"/>
              <a:t/>
            </a:r>
            <a:br>
              <a:rPr lang="el-GR" dirty="0" smtClean="0"/>
            </a:br>
            <a:r>
              <a:rPr lang="el-GR" dirty="0" smtClean="0"/>
              <a:t>Ταξινομηση </a:t>
            </a:r>
            <a:r>
              <a:rPr lang="el-GR" dirty="0" smtClean="0"/>
              <a:t>των Νοσηλευτικων Παρεμβασεων</a:t>
            </a:r>
            <a:br>
              <a:rPr lang="el-GR" dirty="0" smtClean="0"/>
            </a:br>
            <a:endParaRPr lang="el-GR" dirty="0"/>
          </a:p>
        </p:txBody>
      </p:sp>
    </p:spTree>
  </p:cSld>
  <p:clrMapOvr>
    <a:masterClrMapping/>
  </p:clrMapOvr>
</p:sld>
</file>

<file path=ppt/slides/slide1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p:txBody>
          <a:bodyPr>
            <a:normAutofit fontScale="77500" lnSpcReduction="20000"/>
          </a:bodyPr>
          <a:lstStyle/>
          <a:p>
            <a:pPr>
              <a:buNone/>
            </a:pPr>
            <a:endParaRPr lang="el-GR" dirty="0" smtClean="0"/>
          </a:p>
          <a:p>
            <a:r>
              <a:rPr lang="en-US" dirty="0" smtClean="0"/>
              <a:t> </a:t>
            </a:r>
            <a:r>
              <a:rPr lang="el-GR" dirty="0" smtClean="0"/>
              <a:t>Βοηθάει στην αποφυγή συγκρούσεων που </a:t>
            </a:r>
            <a:r>
              <a:rPr lang="el-GR" dirty="0" smtClean="0"/>
              <a:t>σχετίζονται </a:t>
            </a:r>
            <a:r>
              <a:rPr lang="el-GR" dirty="0" smtClean="0"/>
              <a:t>με την ανάληψη ευθύνη της παροχής φροντίδας υγείας.</a:t>
            </a:r>
          </a:p>
          <a:p>
            <a:r>
              <a:rPr lang="en-US" dirty="0" smtClean="0"/>
              <a:t> </a:t>
            </a:r>
            <a:r>
              <a:rPr lang="el-GR" dirty="0" smtClean="0"/>
              <a:t>Τυποποιεί και ορίζει τη βάση της γνώσης για τη νοσηλευτική θεωρία και πρακτική.</a:t>
            </a:r>
          </a:p>
          <a:p>
            <a:r>
              <a:rPr lang="en-US" dirty="0" smtClean="0"/>
              <a:t> </a:t>
            </a:r>
            <a:r>
              <a:rPr lang="el-GR" dirty="0" smtClean="0"/>
              <a:t>Διευκολύνει την επιλογή της κατάλληλης </a:t>
            </a:r>
            <a:r>
              <a:rPr lang="el-GR" dirty="0" smtClean="0"/>
              <a:t>νοσηλευτικής </a:t>
            </a:r>
            <a:r>
              <a:rPr lang="el-GR" dirty="0" smtClean="0"/>
              <a:t>παρέμβασης.</a:t>
            </a:r>
          </a:p>
          <a:p>
            <a:r>
              <a:rPr lang="en-US" dirty="0" smtClean="0"/>
              <a:t> </a:t>
            </a:r>
            <a:r>
              <a:rPr lang="el-GR" dirty="0" smtClean="0"/>
              <a:t>Διευκολύνει την επικοινωνία των μελών της </a:t>
            </a:r>
            <a:r>
              <a:rPr lang="el-GR" dirty="0" smtClean="0"/>
              <a:t>θεραπευτικής </a:t>
            </a:r>
            <a:r>
              <a:rPr lang="el-GR" dirty="0" smtClean="0"/>
              <a:t>ομάδας.</a:t>
            </a:r>
          </a:p>
          <a:p>
            <a:r>
              <a:rPr lang="en-US" dirty="0" smtClean="0"/>
              <a:t> </a:t>
            </a:r>
            <a:r>
              <a:rPr lang="el-GR" dirty="0" smtClean="0"/>
              <a:t>Καθιστά ικανό τον ερευνητή να εξετάζει την </a:t>
            </a:r>
            <a:r>
              <a:rPr lang="el-GR" dirty="0" smtClean="0"/>
              <a:t>αποτελεσματικότητα </a:t>
            </a:r>
            <a:r>
              <a:rPr lang="el-GR" dirty="0" smtClean="0"/>
              <a:t>και το κόστος της νοσηλευτικής φροντίδας.</a:t>
            </a:r>
          </a:p>
          <a:p>
            <a:r>
              <a:rPr lang="en-US" dirty="0" smtClean="0"/>
              <a:t> </a:t>
            </a:r>
            <a:r>
              <a:rPr lang="el-GR" dirty="0" smtClean="0"/>
              <a:t>Βοηθά τους εκπαιδευτές να αναπτύξουν θεωρίες για την κλινική άσκηση.</a:t>
            </a:r>
          </a:p>
          <a:p>
            <a:endParaRPr lang="el-GR" dirty="0"/>
          </a:p>
        </p:txBody>
      </p:sp>
      <p:sp>
        <p:nvSpPr>
          <p:cNvPr id="2" name="1 - Τίτλος"/>
          <p:cNvSpPr>
            <a:spLocks noGrp="1"/>
          </p:cNvSpPr>
          <p:nvPr>
            <p:ph type="title"/>
          </p:nvPr>
        </p:nvSpPr>
        <p:spPr/>
        <p:txBody>
          <a:bodyPr>
            <a:normAutofit fontScale="90000"/>
          </a:bodyPr>
          <a:lstStyle/>
          <a:p>
            <a:r>
              <a:rPr lang="el-GR" dirty="0" smtClean="0"/>
              <a:t>Οφέλη της ταξινόμησης των Νοσηλευτικών </a:t>
            </a:r>
            <a:r>
              <a:rPr lang="el-GR" dirty="0" smtClean="0"/>
              <a:t>Παρεμβάσεων_1</a:t>
            </a:r>
            <a:endParaRPr lang="el-GR" dirty="0"/>
          </a:p>
        </p:txBody>
      </p:sp>
    </p:spTree>
  </p:cSld>
  <p:clrMapOvr>
    <a:masterClrMapping/>
  </p:clrMapOvr>
</p:sld>
</file>

<file path=ppt/slides/slide1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85000" lnSpcReduction="10000"/>
          </a:bodyPr>
          <a:lstStyle/>
          <a:p>
            <a:endParaRPr lang="el-GR" dirty="0" smtClean="0"/>
          </a:p>
          <a:p>
            <a:r>
              <a:rPr lang="el-GR" dirty="0" smtClean="0"/>
              <a:t>Διευκολύνει </a:t>
            </a:r>
            <a:r>
              <a:rPr lang="el-GR" dirty="0" smtClean="0"/>
              <a:t>τη διδασκαλία λήψης κλινικών αποφάσεων από νέους νοσηλευτές.</a:t>
            </a:r>
          </a:p>
          <a:p>
            <a:r>
              <a:rPr lang="en-US" dirty="0" smtClean="0"/>
              <a:t> </a:t>
            </a:r>
            <a:r>
              <a:rPr lang="el-GR" dirty="0" smtClean="0"/>
              <a:t>Βοηθά στον αποτελεσματικότερο προγραμματισμό και στη διαχείριση του αναγκαίου εξοπλισμού.</a:t>
            </a:r>
          </a:p>
          <a:p>
            <a:r>
              <a:rPr lang="en-US" dirty="0" smtClean="0"/>
              <a:t> </a:t>
            </a:r>
            <a:r>
              <a:rPr lang="el-GR" dirty="0" smtClean="0"/>
              <a:t>Προάγει την ανάπτυξη ενός συστήματος αποζημείωσης από τις νοσηλευτικές υπηρεσίες.</a:t>
            </a:r>
          </a:p>
          <a:p>
            <a:r>
              <a:rPr lang="en-US" dirty="0" smtClean="0"/>
              <a:t> </a:t>
            </a:r>
            <a:r>
              <a:rPr lang="el-GR" dirty="0" smtClean="0"/>
              <a:t>Διευκολύνει την ανάπτυξη και χρησιμότητα του συστήματος των νοσηλευτικών πληροφοριών.</a:t>
            </a:r>
          </a:p>
          <a:p>
            <a:r>
              <a:rPr lang="en-US" dirty="0" smtClean="0"/>
              <a:t> </a:t>
            </a:r>
            <a:r>
              <a:rPr lang="el-GR" dirty="0" smtClean="0"/>
              <a:t>Πληροφορεί τον κόσμο για τη φύση του νοσηλευτικού επαγγέλματος.</a:t>
            </a:r>
          </a:p>
          <a:p>
            <a:pPr>
              <a:buNone/>
            </a:pPr>
            <a:r>
              <a:rPr lang="el-GR" dirty="0" smtClean="0"/>
              <a:t> </a:t>
            </a:r>
          </a:p>
        </p:txBody>
      </p:sp>
      <p:sp>
        <p:nvSpPr>
          <p:cNvPr id="3" name="Title 2"/>
          <p:cNvSpPr>
            <a:spLocks noGrp="1"/>
          </p:cNvSpPr>
          <p:nvPr>
            <p:ph type="title"/>
          </p:nvPr>
        </p:nvSpPr>
        <p:spPr/>
        <p:txBody>
          <a:bodyPr>
            <a:normAutofit fontScale="90000"/>
          </a:bodyPr>
          <a:lstStyle/>
          <a:p>
            <a:r>
              <a:rPr lang="el-GR" dirty="0" smtClean="0"/>
              <a:t>Οφέλη της ταξινόμησης των Νοσηλευτικών </a:t>
            </a:r>
            <a:r>
              <a:rPr lang="el-GR" dirty="0" smtClean="0"/>
              <a:t>Παρεμβάσεων_2</a:t>
            </a:r>
            <a:endParaRPr lang="el-GR" dirty="0"/>
          </a:p>
        </p:txBody>
      </p:sp>
    </p:spTree>
  </p:cSld>
  <p:clrMapOvr>
    <a:masterClrMapping/>
  </p:clrMapOvr>
</p:sld>
</file>

<file path=ppt/slides/slide1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p:txBody>
          <a:bodyPr>
            <a:normAutofit fontScale="85000" lnSpcReduction="10000"/>
          </a:bodyPr>
          <a:lstStyle/>
          <a:p>
            <a:endParaRPr lang="el-GR" dirty="0" smtClean="0"/>
          </a:p>
          <a:p>
            <a:r>
              <a:rPr lang="el-GR" dirty="0" smtClean="0"/>
              <a:t>Στη </a:t>
            </a:r>
            <a:r>
              <a:rPr lang="el-GR" dirty="0" smtClean="0"/>
              <a:t>νοσηλευτική διεργασία, η εφαρμογή είναι το στάδιο κατά το οποίο ο νοσηλευτής πραγματοποιεί παρεμβάσεις</a:t>
            </a:r>
            <a:r>
              <a:rPr lang="el-GR" dirty="0" smtClean="0"/>
              <a:t>.</a:t>
            </a:r>
          </a:p>
          <a:p>
            <a:r>
              <a:rPr lang="el-GR" dirty="0" smtClean="0"/>
              <a:t>Διεκπεραίωση </a:t>
            </a:r>
            <a:r>
              <a:rPr lang="el-GR" dirty="0" smtClean="0"/>
              <a:t>και καταγραφή των δραστηριοτήτων, οι οποίες είναι συγκεκριμένες και απαραίτητες για να πραγματοποιηθούν οι </a:t>
            </a:r>
            <a:r>
              <a:rPr lang="el-GR" dirty="0" smtClean="0"/>
              <a:t>προγραμματισμένες </a:t>
            </a:r>
            <a:r>
              <a:rPr lang="el-GR" dirty="0" smtClean="0"/>
              <a:t>νοσηλευτικές </a:t>
            </a:r>
            <a:r>
              <a:rPr lang="el-GR" dirty="0" smtClean="0"/>
              <a:t>παρεμβάσεις.</a:t>
            </a:r>
          </a:p>
          <a:p>
            <a:r>
              <a:rPr lang="el-GR" dirty="0" smtClean="0"/>
              <a:t> </a:t>
            </a:r>
            <a:r>
              <a:rPr lang="el-GR" dirty="0" smtClean="0"/>
              <a:t>Η ολοκλήρωση του σταδίου της εφαρμογής γίνεται με την καταγραφή όλων των πραγματοποιηθέντων νοσηλευτικών δραστηριοτήτων, καθώς και των </a:t>
            </a:r>
            <a:r>
              <a:rPr lang="el-GR" dirty="0" smtClean="0"/>
              <a:t>αποτελεσμάτων </a:t>
            </a:r>
            <a:r>
              <a:rPr lang="el-GR" dirty="0" smtClean="0"/>
              <a:t>που αυτές είχαν στους ασθενείς</a:t>
            </a:r>
            <a:r>
              <a:rPr lang="el-GR" dirty="0" smtClean="0"/>
              <a:t>.</a:t>
            </a:r>
          </a:p>
          <a:p>
            <a:pPr>
              <a:buNone/>
            </a:pPr>
            <a:endParaRPr lang="el-GR" dirty="0"/>
          </a:p>
        </p:txBody>
      </p:sp>
      <p:sp>
        <p:nvSpPr>
          <p:cNvPr id="2" name="1 - Τίτλος"/>
          <p:cNvSpPr>
            <a:spLocks noGrp="1"/>
          </p:cNvSpPr>
          <p:nvPr>
            <p:ph type="title"/>
          </p:nvPr>
        </p:nvSpPr>
        <p:spPr/>
        <p:txBody>
          <a:bodyPr>
            <a:normAutofit fontScale="90000"/>
          </a:bodyPr>
          <a:lstStyle/>
          <a:p>
            <a:r>
              <a:rPr lang="el-GR" b="1" dirty="0" smtClean="0"/>
              <a:t>4ο </a:t>
            </a:r>
            <a:r>
              <a:rPr lang="el-GR" b="1" dirty="0" err="1" smtClean="0"/>
              <a:t>ΣΤΑδΙΟ</a:t>
            </a:r>
            <a:r>
              <a:rPr lang="el-GR" b="1" dirty="0" smtClean="0"/>
              <a:t>:</a:t>
            </a:r>
            <a:br>
              <a:rPr lang="el-GR" b="1" dirty="0" smtClean="0"/>
            </a:br>
            <a:r>
              <a:rPr lang="el-GR" b="1" dirty="0" smtClean="0"/>
              <a:t>ΕΦΑΡΜΟΓΗ ΤΩΝ </a:t>
            </a:r>
            <a:r>
              <a:rPr lang="el-GR" b="1" dirty="0" err="1" smtClean="0"/>
              <a:t>ΝΟΣΗλΕΥΤΙκΩΝ</a:t>
            </a:r>
            <a:r>
              <a:rPr lang="el-GR" b="1" dirty="0" smtClean="0"/>
              <a:t> ΠΑΡΕΜΒΑΣΕΩΝ</a:t>
            </a:r>
            <a:endParaRPr lang="el-GR" dirty="0"/>
          </a:p>
        </p:txBody>
      </p:sp>
    </p:spTree>
  </p:cSld>
  <p:clrMapOvr>
    <a:masterClrMapping/>
  </p:clrMapOvr>
</p:sld>
</file>

<file path=ppt/slides/slide1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p:txBody>
          <a:bodyPr>
            <a:normAutofit/>
          </a:bodyPr>
          <a:lstStyle/>
          <a:p>
            <a:r>
              <a:rPr lang="el-GR" dirty="0" smtClean="0"/>
              <a:t>Για </a:t>
            </a:r>
            <a:r>
              <a:rPr lang="el-GR" dirty="0" smtClean="0"/>
              <a:t>να εφαρμοστεί το πλάνο φροντίδας με επιτυχία, οι νοσηλευτές χρειάζονται γνωστικές, </a:t>
            </a:r>
            <a:r>
              <a:rPr lang="el-GR" dirty="0" smtClean="0"/>
              <a:t>διαπροσωπικές </a:t>
            </a:r>
            <a:r>
              <a:rPr lang="el-GR" dirty="0" smtClean="0"/>
              <a:t>και τεχνικές δεξιότητες</a:t>
            </a:r>
            <a:r>
              <a:rPr lang="el-GR" dirty="0" smtClean="0"/>
              <a:t>.</a:t>
            </a:r>
          </a:p>
          <a:p>
            <a:r>
              <a:rPr lang="el-GR" dirty="0" smtClean="0"/>
              <a:t>Οι </a:t>
            </a:r>
            <a:r>
              <a:rPr lang="el-GR" dirty="0" smtClean="0"/>
              <a:t>δεξιότητες </a:t>
            </a:r>
            <a:r>
              <a:rPr lang="el-GR" dirty="0" smtClean="0"/>
              <a:t>διαφέρουν </a:t>
            </a:r>
            <a:r>
              <a:rPr lang="el-GR" dirty="0" smtClean="0"/>
              <a:t>στην πράξη, ωστόσο οι νοσηλευτές τις </a:t>
            </a:r>
            <a:r>
              <a:rPr lang="el-GR" dirty="0" smtClean="0"/>
              <a:t>χρησιμοποιούν </a:t>
            </a:r>
            <a:r>
              <a:rPr lang="el-GR" dirty="0" smtClean="0"/>
              <a:t>σε πολλούς συνδυασμούς και με διαφορετική έμφαση που εξαρτάται από την κάθε  περίπτωση.</a:t>
            </a:r>
          </a:p>
          <a:p>
            <a:endParaRPr lang="el-GR" dirty="0"/>
          </a:p>
        </p:txBody>
      </p:sp>
      <p:sp>
        <p:nvSpPr>
          <p:cNvPr id="2" name="1 - Τίτλος"/>
          <p:cNvSpPr>
            <a:spLocks noGrp="1"/>
          </p:cNvSpPr>
          <p:nvPr>
            <p:ph type="title"/>
          </p:nvPr>
        </p:nvSpPr>
        <p:spPr/>
        <p:txBody>
          <a:bodyPr>
            <a:normAutofit fontScale="90000"/>
          </a:bodyPr>
          <a:lstStyle/>
          <a:p>
            <a:r>
              <a:rPr lang="el-GR" dirty="0" smtClean="0"/>
              <a:t>Δεξιότητες Εφαρμογής</a:t>
            </a:r>
            <a:br>
              <a:rPr lang="el-GR" dirty="0" smtClean="0"/>
            </a:br>
            <a:endParaRPr lang="el-GR" dirty="0"/>
          </a:p>
        </p:txBody>
      </p:sp>
    </p:spTree>
  </p:cSld>
  <p:clrMapOvr>
    <a:masterClrMapping/>
  </p:clrMapOvr>
</p:sld>
</file>

<file path=ppt/slides/slide1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457200" y="620688"/>
            <a:ext cx="8229600" cy="5386603"/>
          </a:xfrm>
        </p:spPr>
        <p:txBody>
          <a:bodyPr>
            <a:normAutofit fontScale="85000" lnSpcReduction="20000"/>
          </a:bodyPr>
          <a:lstStyle/>
          <a:p>
            <a:r>
              <a:rPr lang="el-GR" b="1" dirty="0" smtClean="0"/>
              <a:t>Οι γνωστικές (πνευματικές) δεξιότητες </a:t>
            </a:r>
            <a:endParaRPr lang="el-GR" b="1" dirty="0" smtClean="0"/>
          </a:p>
          <a:p>
            <a:pPr>
              <a:buNone/>
            </a:pPr>
            <a:r>
              <a:rPr lang="el-GR" dirty="0" smtClean="0"/>
              <a:t>Περιλαμβάνουν </a:t>
            </a:r>
            <a:r>
              <a:rPr lang="el-GR" dirty="0" smtClean="0"/>
              <a:t>την επίλυση προβλημάτων, τη λήψη </a:t>
            </a:r>
            <a:r>
              <a:rPr lang="el-GR" dirty="0" smtClean="0"/>
              <a:t>αποφάσεων</a:t>
            </a:r>
            <a:r>
              <a:rPr lang="el-GR" dirty="0" smtClean="0"/>
              <a:t>, την κριτική σκέψη και τη δημιουργικότητα. </a:t>
            </a:r>
          </a:p>
          <a:p>
            <a:r>
              <a:rPr lang="el-GR" b="1" dirty="0" smtClean="0"/>
              <a:t>Οι </a:t>
            </a:r>
            <a:r>
              <a:rPr lang="el-GR" b="1" dirty="0" smtClean="0"/>
              <a:t>διαπροσωπικές </a:t>
            </a:r>
            <a:r>
              <a:rPr lang="el-GR" b="1" dirty="0" smtClean="0"/>
              <a:t>δεξιότητες</a:t>
            </a:r>
          </a:p>
          <a:p>
            <a:pPr>
              <a:buNone/>
            </a:pPr>
            <a:r>
              <a:rPr lang="el-GR" dirty="0" smtClean="0"/>
              <a:t>Είναι </a:t>
            </a:r>
            <a:r>
              <a:rPr lang="el-GR" dirty="0" smtClean="0"/>
              <a:t>όλες </a:t>
            </a:r>
            <a:r>
              <a:rPr lang="el-GR" dirty="0" smtClean="0"/>
              <a:t>εκείνες </a:t>
            </a:r>
            <a:r>
              <a:rPr lang="el-GR" dirty="0" smtClean="0"/>
              <a:t>οι δραστηριότητες λεκτικές και μη λεκτικές, τις οποίες οι άνθρωποι χρησιμοποιούν όταν </a:t>
            </a:r>
            <a:r>
              <a:rPr lang="el-GR" dirty="0" smtClean="0"/>
              <a:t>επικοινωνούν </a:t>
            </a:r>
            <a:r>
              <a:rPr lang="el-GR" dirty="0" smtClean="0"/>
              <a:t>μεταξύ </a:t>
            </a:r>
            <a:r>
              <a:rPr lang="el-GR" dirty="0" smtClean="0"/>
              <a:t>τους.</a:t>
            </a:r>
          </a:p>
          <a:p>
            <a:pPr>
              <a:buNone/>
            </a:pPr>
            <a:r>
              <a:rPr lang="el-GR" dirty="0" smtClean="0"/>
              <a:t> </a:t>
            </a:r>
            <a:r>
              <a:rPr lang="el-GR" dirty="0" smtClean="0"/>
              <a:t>Επίσης απαιτείται </a:t>
            </a:r>
            <a:r>
              <a:rPr lang="el-GR" dirty="0" smtClean="0"/>
              <a:t>αποτελεσματική </a:t>
            </a:r>
            <a:r>
              <a:rPr lang="el-GR" dirty="0" smtClean="0"/>
              <a:t>συνεργασία ανάμεσα σε όλα τα μέλη που </a:t>
            </a:r>
            <a:r>
              <a:rPr lang="el-GR" dirty="0" smtClean="0"/>
              <a:t>συνθέτουν </a:t>
            </a:r>
            <a:r>
              <a:rPr lang="el-GR" dirty="0" smtClean="0"/>
              <a:t>την ομάδα φροντίδας </a:t>
            </a:r>
            <a:r>
              <a:rPr lang="el-GR" dirty="0" smtClean="0"/>
              <a:t>υγείας</a:t>
            </a:r>
          </a:p>
          <a:p>
            <a:pPr>
              <a:buNone/>
            </a:pPr>
            <a:r>
              <a:rPr lang="el-GR" dirty="0" smtClean="0"/>
              <a:t>Οι </a:t>
            </a:r>
            <a:r>
              <a:rPr lang="el-GR" dirty="0" smtClean="0"/>
              <a:t>διαπροσωπικές ικανότητες </a:t>
            </a:r>
            <a:r>
              <a:rPr lang="el-GR" dirty="0" smtClean="0"/>
              <a:t>περιλαμβάνουν </a:t>
            </a:r>
            <a:r>
              <a:rPr lang="el-GR" dirty="0" smtClean="0"/>
              <a:t>ακόμη τη μετάδοση της γνώσης, τις </a:t>
            </a:r>
            <a:r>
              <a:rPr lang="el-GR" dirty="0" smtClean="0"/>
              <a:t>στάσεις </a:t>
            </a:r>
            <a:r>
              <a:rPr lang="el-GR" dirty="0" smtClean="0"/>
              <a:t>και συμπεριφορές, τα συναισθήματα, το </a:t>
            </a:r>
            <a:r>
              <a:rPr lang="el-GR" dirty="0" smtClean="0"/>
              <a:t>ενδιαφέρον </a:t>
            </a:r>
            <a:r>
              <a:rPr lang="el-GR" dirty="0" smtClean="0"/>
              <a:t>και την εκτίμηση των πολιτισμικών, ηθικών αξιών και του τρόπου ζωής του </a:t>
            </a:r>
            <a:r>
              <a:rPr lang="el-GR" dirty="0" smtClean="0"/>
              <a:t>ασθενή.</a:t>
            </a:r>
            <a:endParaRPr lang="el-GR" dirty="0" smtClean="0"/>
          </a:p>
          <a:p>
            <a:endParaRPr lang="el-GR" dirty="0"/>
          </a:p>
        </p:txBody>
      </p:sp>
    </p:spTree>
  </p:cSld>
  <p:clrMapOvr>
    <a:masterClrMapping/>
  </p:clrMapOvr>
</p:sld>
</file>

<file path=ppt/slides/slide1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p:txBody>
          <a:bodyPr>
            <a:normAutofit/>
          </a:bodyPr>
          <a:lstStyle/>
          <a:p>
            <a:pPr>
              <a:buNone/>
            </a:pPr>
            <a:r>
              <a:rPr lang="el-GR" b="1" dirty="0" smtClean="0"/>
              <a:t>Οι </a:t>
            </a:r>
            <a:r>
              <a:rPr lang="el-GR" b="1" dirty="0" smtClean="0"/>
              <a:t>τεχνικές δεξιότητες </a:t>
            </a:r>
            <a:endParaRPr lang="el-GR" b="1" dirty="0" smtClean="0"/>
          </a:p>
          <a:p>
            <a:r>
              <a:rPr lang="el-GR" dirty="0" smtClean="0"/>
              <a:t>Απαιτούν </a:t>
            </a:r>
            <a:r>
              <a:rPr lang="el-GR" dirty="0" smtClean="0"/>
              <a:t>γνώση και συχνά, χειρονακτικές ικανότητες. Ο αριθμός των τεχνικών δεξιοτήτων των </a:t>
            </a:r>
            <a:r>
              <a:rPr lang="el-GR" dirty="0" smtClean="0"/>
              <a:t>νοσηλευτών</a:t>
            </a:r>
            <a:r>
              <a:rPr lang="el-GR" dirty="0" smtClean="0"/>
              <a:t>, όπως άλλωστε αναμένονταν, έχει αυξηθεί ση- μαντικά τα τελευταία χρόνια λόγω της αυξημένης χρήσης της σύγχρονης τεχνολογίας, ειδικότερα σε μονάδες εντατικής φροντίδας.</a:t>
            </a:r>
          </a:p>
          <a:p>
            <a:endParaRPr lang="el-GR" dirty="0"/>
          </a:p>
        </p:txBody>
      </p:sp>
      <p:sp>
        <p:nvSpPr>
          <p:cNvPr id="2" name="1 - Τίτλος"/>
          <p:cNvSpPr>
            <a:spLocks noGrp="1"/>
          </p:cNvSpPr>
          <p:nvPr>
            <p:ph type="title"/>
          </p:nvPr>
        </p:nvSpPr>
        <p:spPr/>
        <p:txBody>
          <a:bodyPr/>
          <a:lstStyle/>
          <a:p>
            <a:endParaRPr lang="el-GR"/>
          </a:p>
        </p:txBody>
      </p:sp>
    </p:spTree>
  </p:cSld>
  <p:clrMapOvr>
    <a:masterClrMapping/>
  </p:clrMapOvr>
</p:sld>
</file>

<file path=ppt/slides/slide1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457200" y="332656"/>
            <a:ext cx="8229600" cy="5674635"/>
          </a:xfrm>
        </p:spPr>
        <p:txBody>
          <a:bodyPr>
            <a:normAutofit lnSpcReduction="10000"/>
          </a:bodyPr>
          <a:lstStyle/>
          <a:p>
            <a:endParaRPr lang="el-GR" dirty="0" smtClean="0"/>
          </a:p>
          <a:p>
            <a:endParaRPr lang="el-GR" dirty="0" smtClean="0"/>
          </a:p>
          <a:p>
            <a:endParaRPr lang="el-GR" dirty="0" smtClean="0"/>
          </a:p>
          <a:p>
            <a:r>
              <a:rPr lang="el-GR" sz="2800" dirty="0" smtClean="0"/>
              <a:t>Οι </a:t>
            </a:r>
            <a:r>
              <a:rPr lang="el-GR" sz="2800" dirty="0" smtClean="0"/>
              <a:t>τεχνικές δεξιότητες είναι οι παρεμβατικές </a:t>
            </a:r>
            <a:r>
              <a:rPr lang="el-GR" sz="2800" dirty="0" smtClean="0"/>
              <a:t>ικανότητες </a:t>
            </a:r>
            <a:r>
              <a:rPr lang="el-GR" sz="2800" dirty="0" smtClean="0"/>
              <a:t>του νοσηλευτή, όπως ο επιδέξιος </a:t>
            </a:r>
            <a:r>
              <a:rPr lang="el-GR" sz="2800" dirty="0" smtClean="0"/>
              <a:t>χειρισμός του εξοπλισμού, η παρεντερική χορήγηση </a:t>
            </a:r>
            <a:r>
              <a:rPr lang="el-GR" sz="2800" dirty="0" smtClean="0"/>
              <a:t>φαρμάκων</a:t>
            </a:r>
            <a:r>
              <a:rPr lang="el-GR" sz="2800" dirty="0" smtClean="0"/>
              <a:t>, η τοποθέτηση επιδέσμων, η μεταφορά, </a:t>
            </a:r>
            <a:r>
              <a:rPr lang="el-GR" sz="2800" dirty="0" smtClean="0"/>
              <a:t>ανύψωση </a:t>
            </a:r>
            <a:r>
              <a:rPr lang="el-GR" sz="2800" dirty="0" smtClean="0"/>
              <a:t>και αλλαγή θέσης του ασθενή </a:t>
            </a:r>
          </a:p>
          <a:p>
            <a:endParaRPr lang="el-GR" dirty="0" smtClean="0"/>
          </a:p>
          <a:p>
            <a:r>
              <a:rPr lang="el-GR" dirty="0" smtClean="0"/>
              <a:t/>
            </a:r>
            <a:br>
              <a:rPr lang="el-GR" dirty="0" smtClean="0"/>
            </a:br>
            <a:endParaRPr lang="el-GR" dirty="0"/>
          </a:p>
        </p:txBody>
      </p:sp>
      <p:sp>
        <p:nvSpPr>
          <p:cNvPr id="2" name="1 - Τίτλος"/>
          <p:cNvSpPr>
            <a:spLocks noGrp="1"/>
          </p:cNvSpPr>
          <p:nvPr>
            <p:ph type="title"/>
          </p:nvPr>
        </p:nvSpPr>
        <p:spPr>
          <a:xfrm flipV="1">
            <a:off x="457200" y="228919"/>
            <a:ext cx="8229600" cy="45719"/>
          </a:xfrm>
        </p:spPr>
        <p:txBody>
          <a:bodyPr>
            <a:normAutofit fontScale="90000"/>
          </a:bodyPr>
          <a:lstStyle/>
          <a:p>
            <a:r>
              <a:rPr lang="el-GR" dirty="0" smtClean="0"/>
              <a:t/>
            </a:r>
            <a:br>
              <a:rPr lang="el-GR" dirty="0" smtClean="0"/>
            </a:br>
            <a:r>
              <a:rPr lang="el-GR" dirty="0" smtClean="0"/>
              <a:t/>
            </a:r>
            <a:br>
              <a:rPr lang="el-GR" dirty="0" smtClean="0"/>
            </a:br>
            <a:r>
              <a:rPr lang="el-GR" dirty="0" smtClean="0"/>
              <a:t/>
            </a:r>
            <a:br>
              <a:rPr lang="el-GR" dirty="0" smtClean="0"/>
            </a:br>
            <a:r>
              <a:rPr lang="el-GR" dirty="0" smtClean="0"/>
              <a:t/>
            </a:r>
            <a:br>
              <a:rPr lang="el-GR" dirty="0" smtClean="0"/>
            </a:br>
            <a:r>
              <a:rPr lang="el-GR" dirty="0" smtClean="0"/>
              <a:t/>
            </a:r>
            <a:br>
              <a:rPr lang="el-GR" dirty="0" smtClean="0"/>
            </a:br>
            <a:r>
              <a:rPr lang="el-GR" dirty="0" smtClean="0"/>
              <a:t/>
            </a:r>
            <a:br>
              <a:rPr lang="el-GR" dirty="0" smtClean="0"/>
            </a:br>
            <a:r>
              <a:rPr lang="el-GR" dirty="0" smtClean="0"/>
              <a:t/>
            </a:r>
            <a:br>
              <a:rPr lang="el-GR" dirty="0" smtClean="0"/>
            </a:br>
            <a:r>
              <a:rPr lang="el-GR" dirty="0" smtClean="0"/>
              <a:t/>
            </a:r>
            <a:br>
              <a:rPr lang="el-GR" dirty="0" smtClean="0"/>
            </a:br>
            <a:endParaRPr lang="el-GR"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p:txBody>
          <a:bodyPr>
            <a:normAutofit fontScale="92500"/>
          </a:bodyPr>
          <a:lstStyle/>
          <a:p>
            <a:r>
              <a:rPr lang="el-GR" b="1" dirty="0" smtClean="0"/>
              <a:t>Διεξάγεται </a:t>
            </a:r>
            <a:r>
              <a:rPr lang="el-GR" b="1" dirty="0"/>
              <a:t>κατά τη διάρκεια οποιασδήποτε κρίσιμης </a:t>
            </a:r>
            <a:r>
              <a:rPr lang="el-GR" b="1" dirty="0" smtClean="0"/>
              <a:t>κατάστασης </a:t>
            </a:r>
            <a:r>
              <a:rPr lang="el-GR" b="1" dirty="0"/>
              <a:t>του ασθενή, σωματικής ή ψυχικής. </a:t>
            </a:r>
            <a:endParaRPr lang="el-GR" b="1" dirty="0" smtClean="0"/>
          </a:p>
          <a:p>
            <a:r>
              <a:rPr lang="el-GR" b="1" dirty="0" smtClean="0"/>
              <a:t>Στοχεύει </a:t>
            </a:r>
            <a:r>
              <a:rPr lang="el-GR" b="1" dirty="0"/>
              <a:t>στον έγκαιρο προσδιορισμό των απειλητικών </a:t>
            </a:r>
            <a:r>
              <a:rPr lang="el-GR" b="1" dirty="0" smtClean="0"/>
              <a:t>καταστάσεων </a:t>
            </a:r>
            <a:r>
              <a:rPr lang="el-GR" b="1" dirty="0"/>
              <a:t>για τη ζωή </a:t>
            </a:r>
            <a:r>
              <a:rPr lang="el-GR" b="1" dirty="0" smtClean="0"/>
              <a:t>του. </a:t>
            </a:r>
            <a:r>
              <a:rPr lang="el-GR" dirty="0" smtClean="0"/>
              <a:t>	</a:t>
            </a:r>
          </a:p>
          <a:p>
            <a:pPr lvl="1"/>
            <a:r>
              <a:rPr lang="el-GR" dirty="0" smtClean="0"/>
              <a:t>Παραδείγματα επείγουσας εκτίμησης </a:t>
            </a:r>
            <a:r>
              <a:rPr lang="el-GR" dirty="0"/>
              <a:t>είναι η άμεση αξιολόγηση της βατότητας </a:t>
            </a:r>
            <a:r>
              <a:rPr lang="el-GR" dirty="0" smtClean="0"/>
              <a:t>των αεροφόρων </a:t>
            </a:r>
            <a:r>
              <a:rPr lang="el-GR" dirty="0"/>
              <a:t>οδών και της καρδιαγγειακής </a:t>
            </a:r>
            <a:r>
              <a:rPr lang="el-GR" dirty="0" smtClean="0"/>
              <a:t>κυκλοφορίας </a:t>
            </a:r>
            <a:r>
              <a:rPr lang="el-GR" dirty="0"/>
              <a:t>ενός ατόμου με καρδιακή ανακοπή ή η εκτίμηση του αυτοκτονικού ιδεασμού και της δυνατότητας άσκησης βίας ενός μανιοκαταθλιπτικού ασθενούς</a:t>
            </a:r>
            <a:r>
              <a:rPr lang="el-GR" dirty="0" smtClean="0"/>
              <a:t>.</a:t>
            </a:r>
            <a:r>
              <a:rPr lang="el-GR" dirty="0"/>
              <a:t> </a:t>
            </a:r>
          </a:p>
          <a:p>
            <a:endParaRPr lang="el-GR" dirty="0"/>
          </a:p>
        </p:txBody>
      </p:sp>
      <p:sp>
        <p:nvSpPr>
          <p:cNvPr id="2" name="1 - Τίτλος"/>
          <p:cNvSpPr>
            <a:spLocks noGrp="1"/>
          </p:cNvSpPr>
          <p:nvPr>
            <p:ph type="title"/>
          </p:nvPr>
        </p:nvSpPr>
        <p:spPr/>
        <p:txBody>
          <a:bodyPr>
            <a:normAutofit/>
          </a:bodyPr>
          <a:lstStyle/>
          <a:p>
            <a:r>
              <a:rPr lang="el-GR" sz="3200" b="1" dirty="0" smtClean="0"/>
              <a:t>Επείγουσα Εκτίμηση</a:t>
            </a:r>
            <a:br>
              <a:rPr lang="el-GR" sz="3200" b="1" dirty="0" smtClean="0"/>
            </a:br>
            <a:endParaRPr lang="el-GR" sz="3200" b="1" dirty="0"/>
          </a:p>
        </p:txBody>
      </p:sp>
    </p:spTree>
  </p:cSld>
  <p:clrMapOvr>
    <a:masterClrMapping/>
  </p:clrMapOvr>
  <p:timing>
    <p:tnLst>
      <p:par>
        <p:cTn id="1" dur="indefinite" restart="never" nodeType="tmRoot"/>
      </p:par>
    </p:tnLst>
  </p:timing>
</p:sld>
</file>

<file path=ppt/slides/slide1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p:txBody>
          <a:bodyPr>
            <a:normAutofit fontScale="92500" lnSpcReduction="20000"/>
          </a:bodyPr>
          <a:lstStyle/>
          <a:p>
            <a:r>
              <a:rPr lang="el-GR" dirty="0" smtClean="0"/>
              <a:t>Μετά </a:t>
            </a:r>
            <a:r>
              <a:rPr lang="el-GR" dirty="0" smtClean="0"/>
              <a:t>τη διεκπεραίωση των νοσηλευτικών </a:t>
            </a:r>
            <a:r>
              <a:rPr lang="el-GR" dirty="0" smtClean="0"/>
              <a:t>δραστηριοτήτων </a:t>
            </a:r>
            <a:r>
              <a:rPr lang="el-GR" dirty="0" smtClean="0"/>
              <a:t>ο νοσηλευτής ολοκληρώνει το στάδιο </a:t>
            </a:r>
            <a:r>
              <a:rPr lang="el-GR" dirty="0" smtClean="0"/>
              <a:t>εφαρμογής</a:t>
            </a:r>
            <a:r>
              <a:rPr lang="el-GR" dirty="0" smtClean="0"/>
              <a:t>, καταγράφοντας τις παρεμβάσεις και τις </a:t>
            </a:r>
            <a:r>
              <a:rPr lang="el-GR" dirty="0" smtClean="0"/>
              <a:t>αντιδράσεις </a:t>
            </a:r>
            <a:r>
              <a:rPr lang="el-GR" dirty="0" smtClean="0"/>
              <a:t>του ασθενή στις σημειώσεις της </a:t>
            </a:r>
            <a:r>
              <a:rPr lang="el-GR" dirty="0" smtClean="0"/>
              <a:t>νοσηλευτικής </a:t>
            </a:r>
            <a:r>
              <a:rPr lang="el-GR" dirty="0" smtClean="0"/>
              <a:t>προόδου</a:t>
            </a:r>
            <a:r>
              <a:rPr lang="el-GR" dirty="0" smtClean="0"/>
              <a:t>.</a:t>
            </a:r>
          </a:p>
          <a:p>
            <a:r>
              <a:rPr lang="el-GR" dirty="0" smtClean="0"/>
              <a:t> </a:t>
            </a:r>
            <a:r>
              <a:rPr lang="el-GR" dirty="0" smtClean="0"/>
              <a:t>Οι σημειώσεις αυτές αποτελούν </a:t>
            </a:r>
            <a:r>
              <a:rPr lang="el-GR" dirty="0" smtClean="0"/>
              <a:t>τμήμα </a:t>
            </a:r>
            <a:r>
              <a:rPr lang="el-GR" dirty="0" smtClean="0"/>
              <a:t>του φακέλου που έχει η υπηρεσία για το </a:t>
            </a:r>
            <a:r>
              <a:rPr lang="el-GR" dirty="0" smtClean="0"/>
              <a:t>συγκεκριμένο ασθενή.</a:t>
            </a:r>
          </a:p>
          <a:p>
            <a:r>
              <a:rPr lang="el-GR" dirty="0" smtClean="0"/>
              <a:t>Ο </a:t>
            </a:r>
            <a:r>
              <a:rPr lang="el-GR" dirty="0" smtClean="0"/>
              <a:t>νοσηλευτής μπορεί  να  καταγράφει  συνήθεις ή επαναλαμβανόμενες νοσηλευτικές ενέργειες στο φάκελο του ασθενή, στο τέλος της βάρδιας </a:t>
            </a:r>
            <a:endParaRPr lang="el-GR" dirty="0" smtClean="0"/>
          </a:p>
          <a:p>
            <a:pPr>
              <a:buNone/>
            </a:pPr>
            <a:r>
              <a:rPr lang="el-GR" dirty="0" smtClean="0"/>
              <a:t>Για παράδειγμα</a:t>
            </a:r>
            <a:r>
              <a:rPr lang="el-GR" dirty="0" smtClean="0"/>
              <a:t>, στοματική </a:t>
            </a:r>
            <a:r>
              <a:rPr lang="el-GR" dirty="0" smtClean="0"/>
              <a:t>υγιεινή</a:t>
            </a:r>
            <a:endParaRPr lang="el-GR" dirty="0"/>
          </a:p>
        </p:txBody>
      </p:sp>
      <p:sp>
        <p:nvSpPr>
          <p:cNvPr id="2" name="1 - Τίτλος"/>
          <p:cNvSpPr>
            <a:spLocks noGrp="1"/>
          </p:cNvSpPr>
          <p:nvPr>
            <p:ph type="title"/>
          </p:nvPr>
        </p:nvSpPr>
        <p:spPr/>
        <p:txBody>
          <a:bodyPr>
            <a:normAutofit fontScale="90000"/>
          </a:bodyPr>
          <a:lstStyle/>
          <a:p>
            <a:r>
              <a:rPr lang="el-GR" dirty="0" smtClean="0"/>
              <a:t>Καταγραφή των νοσηλευτικών δραστηριοτήτων </a:t>
            </a:r>
            <a:endParaRPr lang="el-GR" dirty="0"/>
          </a:p>
        </p:txBody>
      </p:sp>
    </p:spTree>
  </p:cSld>
  <p:clrMapOvr>
    <a:masterClrMapping/>
  </p:clrMapOvr>
</p:sld>
</file>

<file path=ppt/slides/slide1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p:txBody>
          <a:bodyPr>
            <a:normAutofit fontScale="92500" lnSpcReduction="20000"/>
          </a:bodyPr>
          <a:lstStyle/>
          <a:p>
            <a:endParaRPr lang="el-GR" dirty="0" smtClean="0"/>
          </a:p>
          <a:p>
            <a:r>
              <a:rPr lang="el-GR" dirty="0" smtClean="0"/>
              <a:t>Αξιολόγηση </a:t>
            </a:r>
            <a:r>
              <a:rPr lang="el-GR" dirty="0" smtClean="0"/>
              <a:t>σημαίνει κρίση ή εκτίμηση. </a:t>
            </a:r>
            <a:endParaRPr lang="el-GR" dirty="0" smtClean="0"/>
          </a:p>
          <a:p>
            <a:r>
              <a:rPr lang="el-GR" dirty="0" smtClean="0"/>
              <a:t>Μέσα </a:t>
            </a:r>
            <a:r>
              <a:rPr lang="el-GR" dirty="0" smtClean="0"/>
              <a:t>σε αυτό το πλαίσιο, η αξιολόγηση είναι μια σχεδιασμένη, </a:t>
            </a:r>
            <a:r>
              <a:rPr lang="el-GR" dirty="0" smtClean="0"/>
              <a:t>συνεχής </a:t>
            </a:r>
            <a:r>
              <a:rPr lang="el-GR" dirty="0" smtClean="0"/>
              <a:t>και αποφασιστική διαδικασία, κατά την οποία οι ασθενείς και οι νοσηλευτές </a:t>
            </a:r>
            <a:r>
              <a:rPr lang="el-GR" dirty="0" smtClean="0"/>
              <a:t>καθορίζουν την </a:t>
            </a:r>
            <a:r>
              <a:rPr lang="el-GR" dirty="0" smtClean="0"/>
              <a:t>πρόοδο του ασθενή προς την επίτευξη των στόχων / </a:t>
            </a:r>
            <a:r>
              <a:rPr lang="el-GR" dirty="0" smtClean="0"/>
              <a:t>αποτελεσμάτων. </a:t>
            </a:r>
          </a:p>
          <a:p>
            <a:r>
              <a:rPr lang="el-GR" dirty="0" smtClean="0"/>
              <a:t>Η αξιολόγηση </a:t>
            </a:r>
            <a:r>
              <a:rPr lang="el-GR" dirty="0" smtClean="0"/>
              <a:t>των αποτελεσμάτων είναι μια σημαντική </a:t>
            </a:r>
            <a:r>
              <a:rPr lang="el-GR" dirty="0" smtClean="0"/>
              <a:t>πλευρά </a:t>
            </a:r>
            <a:r>
              <a:rPr lang="el-GR" dirty="0" smtClean="0"/>
              <a:t>της νοσηλευτικής διεργασίας, επειδή τα </a:t>
            </a:r>
            <a:r>
              <a:rPr lang="el-GR" dirty="0" smtClean="0"/>
              <a:t>συμπεράσματα </a:t>
            </a:r>
            <a:r>
              <a:rPr lang="el-GR" dirty="0" smtClean="0"/>
              <a:t>που λαμβάνονται από την εκτίμηση </a:t>
            </a:r>
            <a:r>
              <a:rPr lang="el-GR" dirty="0" smtClean="0"/>
              <a:t>καθορίζουν </a:t>
            </a:r>
            <a:r>
              <a:rPr lang="el-GR" dirty="0" smtClean="0"/>
              <a:t>αν οι νοσηλευτικές παρεμβάσεις πρέπει να </a:t>
            </a:r>
            <a:r>
              <a:rPr lang="el-GR" dirty="0" smtClean="0"/>
              <a:t>τερματιστούν</a:t>
            </a:r>
            <a:r>
              <a:rPr lang="el-GR" dirty="0" smtClean="0"/>
              <a:t>, να συνεχιστούν ή να αλλάξουν.</a:t>
            </a:r>
          </a:p>
          <a:p>
            <a:endParaRPr lang="el-GR" dirty="0"/>
          </a:p>
        </p:txBody>
      </p:sp>
      <p:sp>
        <p:nvSpPr>
          <p:cNvPr id="2" name="1 - Τίτλος"/>
          <p:cNvSpPr>
            <a:spLocks noGrp="1"/>
          </p:cNvSpPr>
          <p:nvPr>
            <p:ph type="title"/>
          </p:nvPr>
        </p:nvSpPr>
        <p:spPr/>
        <p:txBody>
          <a:bodyPr>
            <a:normAutofit fontScale="90000"/>
          </a:bodyPr>
          <a:lstStyle/>
          <a:p>
            <a:r>
              <a:rPr lang="el-GR" sz="3100" b="1" dirty="0" smtClean="0"/>
              <a:t>5ο Στάδιο:</a:t>
            </a:r>
            <a:br>
              <a:rPr lang="el-GR" sz="3100" b="1" dirty="0" smtClean="0"/>
            </a:br>
            <a:r>
              <a:rPr lang="el-GR" sz="3100" b="1" dirty="0" smtClean="0"/>
              <a:t>Αξιολόγηση των αποτελεσμάτων της παρεχόμενης νοσηλευτικής φροντίδας</a:t>
            </a:r>
            <a:endParaRPr lang="el-GR" dirty="0"/>
          </a:p>
        </p:txBody>
      </p:sp>
    </p:spTree>
  </p:cSld>
  <p:clrMapOvr>
    <a:masterClrMapping/>
  </p:clrMapOvr>
</p:sld>
</file>

<file path=ppt/slides/slide1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457200" y="260648"/>
            <a:ext cx="8229600" cy="5746643"/>
          </a:xfrm>
        </p:spPr>
        <p:txBody>
          <a:bodyPr>
            <a:normAutofit/>
          </a:bodyPr>
          <a:lstStyle/>
          <a:p>
            <a:endParaRPr lang="el-GR" dirty="0" smtClean="0"/>
          </a:p>
          <a:p>
            <a:pPr>
              <a:buNone/>
            </a:pPr>
            <a:r>
              <a:rPr lang="el-GR" dirty="0" smtClean="0"/>
              <a:t>Η </a:t>
            </a:r>
            <a:r>
              <a:rPr lang="el-GR" dirty="0" smtClean="0"/>
              <a:t>αξιολόγηση είναι συνεχής</a:t>
            </a:r>
            <a:r>
              <a:rPr lang="el-GR" dirty="0" smtClean="0"/>
              <a:t>.</a:t>
            </a:r>
          </a:p>
          <a:p>
            <a:r>
              <a:rPr lang="el-GR" dirty="0" smtClean="0"/>
              <a:t> </a:t>
            </a:r>
            <a:r>
              <a:rPr lang="el-GR" dirty="0" smtClean="0"/>
              <a:t>Η αξιολόγηση που γίνεται κατά τη διάρκεια ή </a:t>
            </a:r>
            <a:r>
              <a:rPr lang="el-GR" b="1" dirty="0" smtClean="0"/>
              <a:t>αμέσως </a:t>
            </a:r>
            <a:r>
              <a:rPr lang="el-GR" dirty="0" smtClean="0"/>
              <a:t>μετά την </a:t>
            </a:r>
            <a:r>
              <a:rPr lang="el-GR" dirty="0" smtClean="0"/>
              <a:t>εφαρμογή </a:t>
            </a:r>
            <a:r>
              <a:rPr lang="el-GR" dirty="0" smtClean="0"/>
              <a:t>μιας νοσηλευτικής οδηγίας δίνει τη δυνατότητα στο νοσηλευτή να κάνει επί τόπου μετατροπές σε μια παρέμβαση. </a:t>
            </a:r>
            <a:endParaRPr lang="el-GR" dirty="0" smtClean="0"/>
          </a:p>
          <a:p>
            <a:r>
              <a:rPr lang="el-GR" dirty="0" smtClean="0"/>
              <a:t>Η </a:t>
            </a:r>
            <a:r>
              <a:rPr lang="el-GR" dirty="0" smtClean="0"/>
              <a:t>αξιολόγηση που πραγματοποιείται σε καθορισμένα </a:t>
            </a:r>
            <a:r>
              <a:rPr lang="el-GR" b="1" dirty="0" smtClean="0"/>
              <a:t>χρονικά διαστήματα </a:t>
            </a:r>
            <a:r>
              <a:rPr lang="el-GR" dirty="0" smtClean="0"/>
              <a:t>(όπως, μια φορά την εβδομάδα για τον ασθενή που βρίσκεται στο </a:t>
            </a:r>
            <a:r>
              <a:rPr lang="el-GR" dirty="0" smtClean="0"/>
              <a:t>σπίτι </a:t>
            </a:r>
            <a:r>
              <a:rPr lang="el-GR" dirty="0" smtClean="0"/>
              <a:t>του, από τον κοινοτικό νοσηλευτή) δείχνει την </a:t>
            </a:r>
            <a:r>
              <a:rPr lang="el-GR" dirty="0" smtClean="0"/>
              <a:t>έκταση </a:t>
            </a:r>
            <a:r>
              <a:rPr lang="el-GR" dirty="0" smtClean="0"/>
              <a:t>της προόδου προς την επίτευξη στόχων </a:t>
            </a:r>
            <a:r>
              <a:rPr lang="el-GR" dirty="0" smtClean="0"/>
              <a:t>.</a:t>
            </a:r>
            <a:endParaRPr lang="el-GR" dirty="0" smtClean="0"/>
          </a:p>
          <a:p>
            <a:endParaRPr lang="el-GR" dirty="0"/>
          </a:p>
        </p:txBody>
      </p:sp>
      <p:sp>
        <p:nvSpPr>
          <p:cNvPr id="2" name="1 - Τίτλος"/>
          <p:cNvSpPr>
            <a:spLocks noGrp="1"/>
          </p:cNvSpPr>
          <p:nvPr>
            <p:ph type="title"/>
          </p:nvPr>
        </p:nvSpPr>
        <p:spPr>
          <a:xfrm>
            <a:off x="457200" y="274638"/>
            <a:ext cx="8229600" cy="58018"/>
          </a:xfrm>
        </p:spPr>
        <p:txBody>
          <a:bodyPr>
            <a:normAutofit fontScale="90000"/>
          </a:bodyPr>
          <a:lstStyle/>
          <a:p>
            <a:r>
              <a:rPr lang="el-GR" dirty="0" smtClean="0"/>
              <a:t/>
            </a:r>
            <a:br>
              <a:rPr lang="el-GR" dirty="0" smtClean="0"/>
            </a:br>
            <a:r>
              <a:rPr lang="el-GR" dirty="0" smtClean="0"/>
              <a:t/>
            </a:r>
            <a:br>
              <a:rPr lang="el-GR" dirty="0" smtClean="0"/>
            </a:br>
            <a:endParaRPr lang="el-GR" dirty="0"/>
          </a:p>
        </p:txBody>
      </p:sp>
    </p:spTree>
  </p:cSld>
  <p:clrMapOvr>
    <a:masterClrMapping/>
  </p:clrMapOvr>
</p:sld>
</file>

<file path=ppt/slides/slide1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457200" y="980728"/>
            <a:ext cx="8229600" cy="5026563"/>
          </a:xfrm>
        </p:spPr>
        <p:txBody>
          <a:bodyPr>
            <a:normAutofit/>
          </a:bodyPr>
          <a:lstStyle/>
          <a:p>
            <a:r>
              <a:rPr lang="el-GR" dirty="0" smtClean="0"/>
              <a:t>Η </a:t>
            </a:r>
            <a:r>
              <a:rPr lang="el-GR" dirty="0" smtClean="0"/>
              <a:t>αξιολόγηση </a:t>
            </a:r>
            <a:r>
              <a:rPr lang="el-GR" b="1" dirty="0" smtClean="0"/>
              <a:t>συνεχίζεται</a:t>
            </a:r>
            <a:r>
              <a:rPr lang="el-GR" dirty="0" smtClean="0"/>
              <a:t> μέχρι ο ασθενής να </a:t>
            </a:r>
            <a:r>
              <a:rPr lang="el-GR" dirty="0" smtClean="0"/>
              <a:t>επιτύχει </a:t>
            </a:r>
            <a:r>
              <a:rPr lang="el-GR" dirty="0" smtClean="0"/>
              <a:t>στους στόχους υγείας ή να μην χρειάζεται </a:t>
            </a:r>
            <a:r>
              <a:rPr lang="el-GR" dirty="0" smtClean="0"/>
              <a:t>πλέον </a:t>
            </a:r>
            <a:r>
              <a:rPr lang="el-GR" dirty="0" smtClean="0"/>
              <a:t>νοσηλευτική φροντίδα. </a:t>
            </a:r>
            <a:endParaRPr lang="el-GR" dirty="0" smtClean="0"/>
          </a:p>
          <a:p>
            <a:r>
              <a:rPr lang="el-GR" dirty="0" smtClean="0"/>
              <a:t>Η </a:t>
            </a:r>
            <a:r>
              <a:rPr lang="el-GR" dirty="0" smtClean="0"/>
              <a:t>αξιολόγηση κατά την </a:t>
            </a:r>
            <a:r>
              <a:rPr lang="el-GR" b="1" dirty="0" smtClean="0"/>
              <a:t>έξοδο</a:t>
            </a:r>
            <a:r>
              <a:rPr lang="el-GR" dirty="0" smtClean="0"/>
              <a:t> του ασθενή από το νοσοκομείο  περιλαμβάνει την εκτίμηση της επίτευξης των αναμενόμενων </a:t>
            </a:r>
            <a:r>
              <a:rPr lang="el-GR" dirty="0" smtClean="0"/>
              <a:t>στόχων </a:t>
            </a:r>
            <a:r>
              <a:rPr lang="el-GR" dirty="0" smtClean="0"/>
              <a:t>και την εκτίμηση της ικανότητας του ασθενή για αυτοφροντίδα, ώστε να διερευνηθεί εάν ο ασθενής έχει ανάγκη για επιπρόσθετη κατ’  οίκον  </a:t>
            </a:r>
            <a:r>
              <a:rPr lang="el-GR" dirty="0" smtClean="0"/>
              <a:t>φροντίδα.</a:t>
            </a:r>
            <a:endParaRPr lang="el-GR" dirty="0" smtClean="0"/>
          </a:p>
          <a:p>
            <a:endParaRPr lang="el-GR" dirty="0"/>
          </a:p>
        </p:txBody>
      </p:sp>
    </p:spTree>
  </p:cSld>
  <p:clrMapOvr>
    <a:masterClrMapping/>
  </p:clrMapOvr>
</p:sld>
</file>

<file path=ppt/slides/slide1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457200" y="332656"/>
            <a:ext cx="8229600" cy="5674635"/>
          </a:xfrm>
        </p:spPr>
        <p:txBody>
          <a:bodyPr>
            <a:normAutofit/>
          </a:bodyPr>
          <a:lstStyle/>
          <a:p>
            <a:r>
              <a:rPr lang="el-GR" b="1" dirty="0" smtClean="0"/>
              <a:t>Η επιτυχής αξιολόγηση </a:t>
            </a:r>
            <a:r>
              <a:rPr lang="el-GR" dirty="0" smtClean="0"/>
              <a:t>εξαρτάται από την </a:t>
            </a:r>
            <a:r>
              <a:rPr lang="el-GR" dirty="0" smtClean="0"/>
              <a:t>αποτελεσματικότητα </a:t>
            </a:r>
            <a:r>
              <a:rPr lang="el-GR" dirty="0" smtClean="0"/>
              <a:t>των βημάτων της νοσηλευτικής </a:t>
            </a:r>
            <a:r>
              <a:rPr lang="el-GR" dirty="0" smtClean="0"/>
              <a:t>διεργασίας </a:t>
            </a:r>
            <a:r>
              <a:rPr lang="el-GR" dirty="0" smtClean="0"/>
              <a:t>που προηγούνται από αυτήν</a:t>
            </a:r>
            <a:r>
              <a:rPr lang="el-GR" dirty="0" smtClean="0"/>
              <a:t>.</a:t>
            </a:r>
          </a:p>
          <a:p>
            <a:endParaRPr lang="el-GR" dirty="0" smtClean="0"/>
          </a:p>
          <a:p>
            <a:r>
              <a:rPr lang="el-GR" dirty="0" smtClean="0"/>
              <a:t> </a:t>
            </a:r>
            <a:r>
              <a:rPr lang="el-GR" b="1" dirty="0" smtClean="0"/>
              <a:t>Οι </a:t>
            </a:r>
            <a:r>
              <a:rPr lang="el-GR" b="1" dirty="0" smtClean="0"/>
              <a:t>πληροφορίες </a:t>
            </a:r>
            <a:r>
              <a:rPr lang="el-GR" dirty="0" smtClean="0"/>
              <a:t>που συλλέγονται με την εκτίμηση της </a:t>
            </a:r>
            <a:r>
              <a:rPr lang="el-GR" dirty="0" smtClean="0"/>
              <a:t>κατάστασης </a:t>
            </a:r>
            <a:r>
              <a:rPr lang="el-GR" dirty="0" smtClean="0"/>
              <a:t>του ασθενή πρέπει να είναι </a:t>
            </a:r>
            <a:r>
              <a:rPr lang="el-GR" b="1" dirty="0" smtClean="0"/>
              <a:t>ακριβείς</a:t>
            </a:r>
            <a:r>
              <a:rPr lang="el-GR" dirty="0" smtClean="0"/>
              <a:t> και </a:t>
            </a:r>
            <a:r>
              <a:rPr lang="el-GR" b="1" dirty="0" smtClean="0"/>
              <a:t>πλήρεις</a:t>
            </a:r>
            <a:r>
              <a:rPr lang="el-GR" dirty="0" smtClean="0"/>
              <a:t>, έτσι ώστε να μπορεί ο νοσηλευτής να θέτει </a:t>
            </a:r>
            <a:r>
              <a:rPr lang="el-GR" dirty="0" smtClean="0"/>
              <a:t>κατάλληλες </a:t>
            </a:r>
            <a:r>
              <a:rPr lang="el-GR" dirty="0" smtClean="0"/>
              <a:t>νοσηλευτικές διαγνώσεις και </a:t>
            </a:r>
            <a:r>
              <a:rPr lang="el-GR" dirty="0" smtClean="0"/>
              <a:t>προσδοκώμενα </a:t>
            </a:r>
            <a:r>
              <a:rPr lang="el-GR" dirty="0" smtClean="0"/>
              <a:t>αποτελέσματα. </a:t>
            </a:r>
            <a:endParaRPr lang="el-GR" dirty="0"/>
          </a:p>
        </p:txBody>
      </p:sp>
    </p:spTree>
  </p:cSld>
  <p:clrMapOvr>
    <a:masterClrMapping/>
  </p:clrMapOvr>
</p:sld>
</file>

<file path=ppt/slides/slide1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457200" y="332656"/>
            <a:ext cx="8229600" cy="5674635"/>
          </a:xfrm>
        </p:spPr>
        <p:txBody>
          <a:bodyPr>
            <a:normAutofit/>
          </a:bodyPr>
          <a:lstStyle/>
          <a:p>
            <a:r>
              <a:rPr lang="el-GR" dirty="0" smtClean="0"/>
              <a:t>Κατά τη διάρκεια </a:t>
            </a:r>
            <a:r>
              <a:rPr lang="el-GR" b="1" dirty="0" smtClean="0"/>
              <a:t>του σταδίου της αξιολόγησης,</a:t>
            </a:r>
            <a:r>
              <a:rPr lang="el-GR" dirty="0" smtClean="0"/>
              <a:t> ο νοσηλευτής συλλέγει δεδομένα με σκοπό τη σύγκρισής τους με </a:t>
            </a:r>
            <a:r>
              <a:rPr lang="el-GR" dirty="0" smtClean="0"/>
              <a:t>προεπιλεγμένους </a:t>
            </a:r>
            <a:r>
              <a:rPr lang="el-GR" dirty="0" smtClean="0"/>
              <a:t>στόχους και την κρίση της </a:t>
            </a:r>
            <a:r>
              <a:rPr lang="el-GR" dirty="0" smtClean="0"/>
              <a:t>αποτελεσματικότητας </a:t>
            </a:r>
            <a:r>
              <a:rPr lang="el-GR" dirty="0" smtClean="0"/>
              <a:t>της νοσηλευτικής φροντίδας</a:t>
            </a:r>
            <a:r>
              <a:rPr lang="el-GR" dirty="0" smtClean="0"/>
              <a:t>.</a:t>
            </a:r>
          </a:p>
          <a:p>
            <a:r>
              <a:rPr lang="el-GR" dirty="0" smtClean="0"/>
              <a:t> </a:t>
            </a:r>
            <a:r>
              <a:rPr lang="el-GR" dirty="0" smtClean="0"/>
              <a:t>Η πράξη της εκτίμησης (συλλογή δεδομένων) είναι η ίδια, οι </a:t>
            </a:r>
            <a:r>
              <a:rPr lang="el-GR" dirty="0" smtClean="0"/>
              <a:t>διαφορές </a:t>
            </a:r>
            <a:r>
              <a:rPr lang="el-GR" dirty="0" smtClean="0"/>
              <a:t>βρίσκονται στο</a:t>
            </a:r>
            <a:r>
              <a:rPr lang="el-GR" dirty="0" smtClean="0"/>
              <a:t>:</a:t>
            </a:r>
          </a:p>
          <a:p>
            <a:pPr>
              <a:buNone/>
            </a:pPr>
            <a:r>
              <a:rPr lang="el-GR" dirty="0" smtClean="0"/>
              <a:t> </a:t>
            </a:r>
            <a:r>
              <a:rPr lang="el-GR" dirty="0" smtClean="0"/>
              <a:t> </a:t>
            </a:r>
            <a:r>
              <a:rPr lang="el-GR" dirty="0" smtClean="0"/>
              <a:t> </a:t>
            </a:r>
            <a:r>
              <a:rPr lang="el-GR" dirty="0" smtClean="0"/>
              <a:t>(α) πότε συλλέγονται τα </a:t>
            </a:r>
            <a:r>
              <a:rPr lang="el-GR" dirty="0" smtClean="0"/>
              <a:t>δεδομένα και</a:t>
            </a:r>
          </a:p>
          <a:p>
            <a:pPr>
              <a:buNone/>
            </a:pPr>
            <a:r>
              <a:rPr lang="el-GR" dirty="0" smtClean="0"/>
              <a:t>   </a:t>
            </a:r>
            <a:r>
              <a:rPr lang="el-GR" dirty="0" smtClean="0"/>
              <a:t>(β) πώς χρησιμοποιούνται τα δεδομένα.</a:t>
            </a:r>
          </a:p>
          <a:p>
            <a:endParaRPr lang="el-GR" dirty="0"/>
          </a:p>
        </p:txBody>
      </p:sp>
    </p:spTree>
  </p:cSld>
  <p:clrMapOvr>
    <a:masterClrMapping/>
  </p:clrMapOvr>
</p:sld>
</file>

<file path=ppt/slides/slide1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539552" y="260648"/>
            <a:ext cx="8229600" cy="5746643"/>
          </a:xfrm>
        </p:spPr>
        <p:txBody>
          <a:bodyPr>
            <a:normAutofit/>
          </a:bodyPr>
          <a:lstStyle/>
          <a:p>
            <a:pPr>
              <a:buNone/>
            </a:pPr>
            <a:endParaRPr lang="el-GR" dirty="0" smtClean="0"/>
          </a:p>
          <a:p>
            <a:pPr>
              <a:buNone/>
            </a:pPr>
            <a:r>
              <a:rPr lang="el-GR" dirty="0" smtClean="0"/>
              <a:t>Αναγκαία </a:t>
            </a:r>
            <a:r>
              <a:rPr lang="el-GR" dirty="0" smtClean="0"/>
              <a:t>η συλλογή </a:t>
            </a:r>
            <a:r>
              <a:rPr lang="el-GR" dirty="0" smtClean="0"/>
              <a:t>αντικειμενικών </a:t>
            </a:r>
            <a:r>
              <a:rPr lang="el-GR" dirty="0" smtClean="0"/>
              <a:t>και </a:t>
            </a:r>
            <a:r>
              <a:rPr lang="el-GR" dirty="0" smtClean="0"/>
              <a:t>υποκειμενικών </a:t>
            </a:r>
            <a:r>
              <a:rPr lang="el-GR" dirty="0" smtClean="0"/>
              <a:t>πληροφοριών. </a:t>
            </a:r>
            <a:endParaRPr lang="el-GR" dirty="0" smtClean="0"/>
          </a:p>
          <a:p>
            <a:r>
              <a:rPr lang="el-GR" dirty="0" smtClean="0"/>
              <a:t>Όταν </a:t>
            </a:r>
            <a:r>
              <a:rPr lang="el-GR" dirty="0" smtClean="0"/>
              <a:t>τα αντικειμενικά δεδομένα απαιτούν ερμηνεία, ο </a:t>
            </a:r>
            <a:r>
              <a:rPr lang="el-GR" dirty="0" smtClean="0"/>
              <a:t>νοσηλευτής </a:t>
            </a:r>
            <a:r>
              <a:rPr lang="el-GR" dirty="0" smtClean="0"/>
              <a:t>ίσως χρειαστεί να λάβει υπόψη απόψεις και άλλων νοσηλευτών προκειμένου να </a:t>
            </a:r>
            <a:r>
              <a:rPr lang="el-GR" dirty="0" smtClean="0"/>
              <a:t>τεκμηριώσει </a:t>
            </a:r>
            <a:r>
              <a:rPr lang="el-GR" dirty="0" smtClean="0"/>
              <a:t>την ύπαρξη ή όχι αλλαγής</a:t>
            </a:r>
            <a:r>
              <a:rPr lang="el-GR" dirty="0" smtClean="0"/>
              <a:t>.</a:t>
            </a:r>
          </a:p>
          <a:p>
            <a:r>
              <a:rPr lang="el-GR" dirty="0" smtClean="0"/>
              <a:t> </a:t>
            </a:r>
            <a:r>
              <a:rPr lang="el-GR" dirty="0" smtClean="0"/>
              <a:t>Τα δεδομένα πρέπει να καταγράφονται συνοπτικά και με ακρίβεια, ώστε να διευκολύνουν το επόμενο μέρος της διαδικασίας της  αξιολόγησης.</a:t>
            </a:r>
          </a:p>
          <a:p>
            <a:endParaRPr lang="el-GR" dirty="0"/>
          </a:p>
        </p:txBody>
      </p:sp>
    </p:spTree>
  </p:cSld>
  <p:clrMapOvr>
    <a:masterClrMapping/>
  </p:clrMapOvr>
</p:sld>
</file>

<file path=ppt/slides/slide1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p:txBody>
          <a:bodyPr>
            <a:normAutofit fontScale="92500" lnSpcReduction="10000"/>
          </a:bodyPr>
          <a:lstStyle/>
          <a:p>
            <a:r>
              <a:rPr lang="el-GR" dirty="0" smtClean="0"/>
              <a:t>Κατά </a:t>
            </a:r>
            <a:r>
              <a:rPr lang="el-GR" dirty="0" smtClean="0"/>
              <a:t>τη διαδικασία πιστοποίησης, εάν έχει </a:t>
            </a:r>
            <a:r>
              <a:rPr lang="el-GR" dirty="0" smtClean="0"/>
              <a:t>επιτευχθεί </a:t>
            </a:r>
            <a:r>
              <a:rPr lang="el-GR" dirty="0" smtClean="0"/>
              <a:t>ή όχι ένας προσδοκώμενος στόχος, ο </a:t>
            </a:r>
            <a:r>
              <a:rPr lang="el-GR" dirty="0" smtClean="0"/>
              <a:t>νοσηλευτής </a:t>
            </a:r>
            <a:r>
              <a:rPr lang="el-GR" dirty="0" smtClean="0"/>
              <a:t>μπορεί να εξάγει ένα από τα τρία πιθανά </a:t>
            </a:r>
            <a:r>
              <a:rPr lang="el-GR" dirty="0" smtClean="0"/>
              <a:t>συμπεράσματα</a:t>
            </a:r>
            <a:r>
              <a:rPr lang="el-GR" dirty="0" smtClean="0"/>
              <a:t>:</a:t>
            </a:r>
          </a:p>
          <a:p>
            <a:r>
              <a:rPr lang="el-GR" b="1" dirty="0" smtClean="0"/>
              <a:t>Ο </a:t>
            </a:r>
            <a:r>
              <a:rPr lang="el-GR" b="1" dirty="0" smtClean="0"/>
              <a:t>στόχος επιτεύχθηκε. </a:t>
            </a:r>
            <a:endParaRPr lang="el-GR" b="1" dirty="0" smtClean="0"/>
          </a:p>
          <a:p>
            <a:pPr>
              <a:buNone/>
            </a:pPr>
            <a:r>
              <a:rPr lang="el-GR" dirty="0" smtClean="0"/>
              <a:t>Η </a:t>
            </a:r>
            <a:r>
              <a:rPr lang="el-GR" dirty="0" smtClean="0"/>
              <a:t>απόκριση του ασθενούς είναι η ίδια με το επιθυμητό </a:t>
            </a:r>
            <a:r>
              <a:rPr lang="el-GR" dirty="0" smtClean="0"/>
              <a:t>αποτέλεσμα</a:t>
            </a:r>
            <a:r>
              <a:rPr lang="el-GR" dirty="0" smtClean="0"/>
              <a:t>.</a:t>
            </a:r>
          </a:p>
          <a:p>
            <a:r>
              <a:rPr lang="en-US" b="1" dirty="0" smtClean="0"/>
              <a:t> </a:t>
            </a:r>
            <a:r>
              <a:rPr lang="el-GR" b="1" dirty="0" smtClean="0"/>
              <a:t>Ο στόχος επιτεύχθηκε εν μέρει</a:t>
            </a:r>
            <a:r>
              <a:rPr lang="el-GR" dirty="0" smtClean="0"/>
              <a:t>. </a:t>
            </a:r>
            <a:endParaRPr lang="el-GR" dirty="0" smtClean="0"/>
          </a:p>
          <a:p>
            <a:pPr>
              <a:buNone/>
            </a:pPr>
            <a:r>
              <a:rPr lang="el-GR" dirty="0" smtClean="0"/>
              <a:t>Είτε </a:t>
            </a:r>
            <a:r>
              <a:rPr lang="el-GR" dirty="0" smtClean="0"/>
              <a:t>επιτεύχθηκε ένας βραχυπρόθεσμος στόχος </a:t>
            </a:r>
            <a:r>
              <a:rPr lang="el-GR" dirty="0" smtClean="0"/>
              <a:t>αλλά </a:t>
            </a:r>
            <a:r>
              <a:rPr lang="el-GR" dirty="0" smtClean="0"/>
              <a:t>όχι ο μακροπρόθεσμος, είτε το επιθυμητό αποτέλεσμα έχει επιτευχθεί μόνο εν μέρει</a:t>
            </a:r>
            <a:r>
              <a:rPr lang="el-GR" dirty="0" smtClean="0"/>
              <a:t>.</a:t>
            </a:r>
          </a:p>
          <a:p>
            <a:r>
              <a:rPr lang="el-GR" dirty="0" smtClean="0"/>
              <a:t> </a:t>
            </a:r>
            <a:r>
              <a:rPr lang="el-GR" b="1" dirty="0" smtClean="0"/>
              <a:t>Ο στόχος δεν επιτεύχθηκε</a:t>
            </a:r>
            <a:r>
              <a:rPr lang="el-GR" dirty="0" smtClean="0"/>
              <a:t>.</a:t>
            </a:r>
          </a:p>
          <a:p>
            <a:pPr>
              <a:buNone/>
            </a:pPr>
            <a:endParaRPr lang="el-GR" dirty="0" smtClean="0"/>
          </a:p>
          <a:p>
            <a:pPr>
              <a:buNone/>
            </a:pPr>
            <a:endParaRPr lang="el-GR" dirty="0" smtClean="0"/>
          </a:p>
          <a:p>
            <a:pPr>
              <a:buNone/>
            </a:pPr>
            <a:endParaRPr lang="el-GR" dirty="0" smtClean="0"/>
          </a:p>
          <a:p>
            <a:endParaRPr lang="el-GR" dirty="0"/>
          </a:p>
        </p:txBody>
      </p:sp>
      <p:sp>
        <p:nvSpPr>
          <p:cNvPr id="2" name="1 - Τίτλος"/>
          <p:cNvSpPr>
            <a:spLocks noGrp="1"/>
          </p:cNvSpPr>
          <p:nvPr>
            <p:ph type="title"/>
          </p:nvPr>
        </p:nvSpPr>
        <p:spPr/>
        <p:txBody>
          <a:bodyPr>
            <a:normAutofit fontScale="90000"/>
          </a:bodyPr>
          <a:lstStyle/>
          <a:p>
            <a:r>
              <a:rPr lang="el-GR" dirty="0" smtClean="0"/>
              <a:t/>
            </a:r>
            <a:br>
              <a:rPr lang="el-GR" dirty="0" smtClean="0"/>
            </a:br>
            <a:r>
              <a:rPr lang="el-GR" dirty="0" smtClean="0"/>
              <a:t>Σύγκριση </a:t>
            </a:r>
            <a:r>
              <a:rPr lang="el-GR" dirty="0" smtClean="0"/>
              <a:t>δεδομένων με </a:t>
            </a:r>
            <a:r>
              <a:rPr lang="el-GR" dirty="0" smtClean="0"/>
              <a:t>αποτελέσματα_1</a:t>
            </a:r>
            <a:r>
              <a:rPr lang="el-GR" dirty="0" smtClean="0"/>
              <a:t/>
            </a:r>
            <a:br>
              <a:rPr lang="el-GR" dirty="0" smtClean="0"/>
            </a:br>
            <a:endParaRPr lang="el-GR" dirty="0"/>
          </a:p>
        </p:txBody>
      </p:sp>
    </p:spTree>
  </p:cSld>
  <p:clrMapOvr>
    <a:masterClrMapping/>
  </p:clrMapOvr>
</p:sld>
</file>

<file path=ppt/slides/slide1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p:txBody>
          <a:bodyPr>
            <a:normAutofit fontScale="40000" lnSpcReduction="20000"/>
          </a:bodyPr>
          <a:lstStyle/>
          <a:p>
            <a:pPr>
              <a:buNone/>
            </a:pPr>
            <a:endParaRPr lang="el-GR" dirty="0" smtClean="0"/>
          </a:p>
          <a:p>
            <a:pPr>
              <a:buNone/>
            </a:pPr>
            <a:r>
              <a:rPr lang="el-GR" sz="5000" dirty="0" smtClean="0"/>
              <a:t>Αφού διαπιστωθεί αν έχει επιτευχθεί ή όχι ένας στόχος, ο νοσηλευτής συμπληρώνει μια </a:t>
            </a:r>
            <a:r>
              <a:rPr lang="el-GR" sz="5000" dirty="0" smtClean="0"/>
              <a:t>αναφορά αξιολόγησης.</a:t>
            </a:r>
          </a:p>
          <a:p>
            <a:pPr>
              <a:buNone/>
            </a:pPr>
            <a:endParaRPr lang="el-GR" sz="5000" dirty="0" smtClean="0"/>
          </a:p>
          <a:p>
            <a:pPr>
              <a:buNone/>
            </a:pPr>
            <a:r>
              <a:rPr lang="el-GR" sz="5000" dirty="0" smtClean="0"/>
              <a:t> </a:t>
            </a:r>
            <a:r>
              <a:rPr lang="el-GR" sz="5000" dirty="0" smtClean="0"/>
              <a:t>Μία αναφορά </a:t>
            </a:r>
            <a:r>
              <a:rPr lang="el-GR" sz="5000" dirty="0" smtClean="0"/>
              <a:t>αξιολόγησης </a:t>
            </a:r>
            <a:r>
              <a:rPr lang="el-GR" sz="5000" dirty="0" smtClean="0"/>
              <a:t>αποτελείται από δύο </a:t>
            </a:r>
            <a:r>
              <a:rPr lang="el-GR" sz="5000" dirty="0" smtClean="0"/>
              <a:t>μέρη:</a:t>
            </a:r>
          </a:p>
          <a:p>
            <a:r>
              <a:rPr lang="el-GR" sz="5000" b="1" dirty="0" smtClean="0"/>
              <a:t>ένα συμπέρασμα</a:t>
            </a:r>
            <a:r>
              <a:rPr lang="el-GR" sz="5000" dirty="0" smtClean="0"/>
              <a:t>. </a:t>
            </a:r>
          </a:p>
          <a:p>
            <a:pPr>
              <a:buNone/>
            </a:pPr>
            <a:r>
              <a:rPr lang="el-GR" sz="5000" dirty="0" smtClean="0"/>
              <a:t>Το </a:t>
            </a:r>
            <a:r>
              <a:rPr lang="el-GR" sz="5000" dirty="0" smtClean="0"/>
              <a:t>συμπέρασμα είναι μία δήλωση ότι ο </a:t>
            </a:r>
            <a:r>
              <a:rPr lang="el-GR" sz="5000" dirty="0" smtClean="0"/>
              <a:t>στόχος </a:t>
            </a:r>
            <a:r>
              <a:rPr lang="el-GR" sz="5000" dirty="0" smtClean="0"/>
              <a:t>/ το επιθυμητό αποτέλεσμα έχει επιτευχθεί, έχει επιτευχθεί εν μέρει, ή δεν έχει επιτευχθεί</a:t>
            </a:r>
            <a:r>
              <a:rPr lang="el-GR" sz="5000" dirty="0" smtClean="0"/>
              <a:t>.</a:t>
            </a:r>
          </a:p>
          <a:p>
            <a:r>
              <a:rPr lang="el-GR" sz="5000" b="1" dirty="0" smtClean="0"/>
              <a:t>τα </a:t>
            </a:r>
            <a:r>
              <a:rPr lang="el-GR" sz="5000" b="1" dirty="0" smtClean="0"/>
              <a:t>δεδομένα </a:t>
            </a:r>
            <a:r>
              <a:rPr lang="el-GR" sz="5000" dirty="0" smtClean="0"/>
              <a:t>που το υποστηρίζουν</a:t>
            </a:r>
            <a:endParaRPr lang="el-GR" sz="5000" dirty="0" smtClean="0"/>
          </a:p>
          <a:p>
            <a:pPr>
              <a:buNone/>
            </a:pPr>
            <a:r>
              <a:rPr lang="el-GR" sz="5000" dirty="0" smtClean="0"/>
              <a:t>Τα δεδομένα </a:t>
            </a:r>
            <a:r>
              <a:rPr lang="el-GR" sz="5000" dirty="0" smtClean="0"/>
              <a:t>που το υποστηρίζουν είναι μία λίστα </a:t>
            </a:r>
            <a:r>
              <a:rPr lang="el-GR" sz="5000" dirty="0" smtClean="0"/>
              <a:t>αποκρίσεων </a:t>
            </a:r>
            <a:r>
              <a:rPr lang="el-GR" sz="5000" dirty="0" smtClean="0"/>
              <a:t>του ασθενή που υποστηρίζουν το </a:t>
            </a:r>
            <a:r>
              <a:rPr lang="el-GR" sz="5000" dirty="0" smtClean="0"/>
              <a:t>συμπέρασμα.</a:t>
            </a:r>
          </a:p>
          <a:p>
            <a:pPr>
              <a:buNone/>
            </a:pPr>
            <a:endParaRPr lang="el-GR" dirty="0" smtClean="0"/>
          </a:p>
          <a:p>
            <a:pPr>
              <a:buNone/>
            </a:pPr>
            <a:r>
              <a:rPr lang="el-GR" dirty="0" smtClean="0"/>
              <a:t> </a:t>
            </a:r>
            <a:r>
              <a:rPr lang="el-GR" sz="3800" dirty="0" smtClean="0"/>
              <a:t>Στην πράξη, τα πλάνα φροντίδας συνήθως δεν έχουν στήλη για να αναγραφεί η αναφορά </a:t>
            </a:r>
            <a:r>
              <a:rPr lang="el-GR" sz="3800" dirty="0" smtClean="0"/>
              <a:t>αξιολόγησης </a:t>
            </a:r>
            <a:r>
              <a:rPr lang="el-GR" sz="3800" dirty="0" smtClean="0"/>
              <a:t>και κατά συνέπεια αυτές καταγράφονται στις νοσηλευτικές σημειώσεις.</a:t>
            </a:r>
          </a:p>
          <a:p>
            <a:pPr>
              <a:buNone/>
            </a:pPr>
            <a:r>
              <a:rPr lang="el-GR" sz="3800" dirty="0" smtClean="0"/>
              <a:t> </a:t>
            </a:r>
          </a:p>
          <a:p>
            <a:endParaRPr lang="el-GR" dirty="0"/>
          </a:p>
        </p:txBody>
      </p:sp>
      <p:sp>
        <p:nvSpPr>
          <p:cNvPr id="2" name="1 - Τίτλος"/>
          <p:cNvSpPr>
            <a:spLocks noGrp="1"/>
          </p:cNvSpPr>
          <p:nvPr>
            <p:ph type="title"/>
          </p:nvPr>
        </p:nvSpPr>
        <p:spPr/>
        <p:txBody>
          <a:bodyPr>
            <a:normAutofit fontScale="90000"/>
          </a:bodyPr>
          <a:lstStyle/>
          <a:p>
            <a:r>
              <a:rPr lang="el-GR" dirty="0" smtClean="0"/>
              <a:t>Σύγκριση δεδομένων με </a:t>
            </a:r>
            <a:r>
              <a:rPr lang="el-GR" dirty="0" smtClean="0"/>
              <a:t>αποτελέσματα_2</a:t>
            </a:r>
            <a:endParaRPr lang="el-GR" dirty="0"/>
          </a:p>
        </p:txBody>
      </p:sp>
    </p:spTree>
  </p:cSld>
  <p:clrMapOvr>
    <a:masterClrMapping/>
  </p:clrMapOvr>
</p:sld>
</file>

<file path=ppt/slides/slide1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457200" y="476672"/>
            <a:ext cx="8229600" cy="6048672"/>
          </a:xfrm>
        </p:spPr>
        <p:txBody>
          <a:bodyPr>
            <a:normAutofit fontScale="92500" lnSpcReduction="10000"/>
          </a:bodyPr>
          <a:lstStyle/>
          <a:p>
            <a:pPr>
              <a:buNone/>
            </a:pPr>
            <a:r>
              <a:rPr lang="el-GR" dirty="0" smtClean="0"/>
              <a:t>Όταν οι στόχοι έχουν επιτευχθεί εν μέρει ή όταν οι στόχοι δεν έχουν επιτευχθεί, δυο συμπεράσματα μπορούν να εξαχθούν</a:t>
            </a:r>
            <a:r>
              <a:rPr lang="el-GR" dirty="0" smtClean="0"/>
              <a:t>:</a:t>
            </a:r>
          </a:p>
          <a:p>
            <a:pPr>
              <a:buNone/>
            </a:pPr>
            <a:endParaRPr lang="el-GR" dirty="0" smtClean="0"/>
          </a:p>
          <a:p>
            <a:r>
              <a:rPr lang="en-US" dirty="0" smtClean="0"/>
              <a:t> </a:t>
            </a:r>
            <a:r>
              <a:rPr lang="el-GR" dirty="0" smtClean="0"/>
              <a:t>Το πλάνο φροντίδας χρειάζεται αναθεώρηση και τροποποίηση, καθώς το πρόβλημα έχει </a:t>
            </a:r>
            <a:r>
              <a:rPr lang="el-GR" dirty="0" smtClean="0"/>
              <a:t>επιλυθεί </a:t>
            </a:r>
            <a:r>
              <a:rPr lang="el-GR" dirty="0" smtClean="0"/>
              <a:t>μόνο εν μέρει. Οι τροποποιήσεις ίσως </a:t>
            </a:r>
            <a:r>
              <a:rPr lang="el-GR" dirty="0" smtClean="0"/>
              <a:t>αφορούν </a:t>
            </a:r>
            <a:r>
              <a:rPr lang="el-GR" dirty="0" smtClean="0"/>
              <a:t>το στάδιο της εκτίμησης της κατάστασης του ασθενή, της νοσηλευτικής διάγνωσης, ή του </a:t>
            </a:r>
            <a:r>
              <a:rPr lang="el-GR" dirty="0" smtClean="0"/>
              <a:t>προγραμματισμού</a:t>
            </a:r>
            <a:r>
              <a:rPr lang="el-GR" dirty="0" smtClean="0"/>
              <a:t>, όπως επίσης και της φάσης της εφαρμογής των νοσηλευτικών παρεμβάσεων.</a:t>
            </a:r>
          </a:p>
          <a:p>
            <a:r>
              <a:rPr lang="el-GR" dirty="0" smtClean="0"/>
              <a:t>Το </a:t>
            </a:r>
            <a:r>
              <a:rPr lang="el-GR" dirty="0" smtClean="0"/>
              <a:t>πλάνο φροντίδας δεν χρειάζεται </a:t>
            </a:r>
            <a:r>
              <a:rPr lang="el-GR" dirty="0" smtClean="0"/>
              <a:t>αναθεώρηση</a:t>
            </a:r>
            <a:r>
              <a:rPr lang="el-GR" dirty="0" smtClean="0"/>
              <a:t>, επειδή ο ασθενής απλά χρειάζεται </a:t>
            </a:r>
            <a:r>
              <a:rPr lang="el-GR" dirty="0" smtClean="0"/>
              <a:t>περισσότερο </a:t>
            </a:r>
            <a:r>
              <a:rPr lang="el-GR" dirty="0" smtClean="0"/>
              <a:t>χρόνο για να επιτύχει τον  </a:t>
            </a:r>
            <a:r>
              <a:rPr lang="el-GR" dirty="0" smtClean="0"/>
              <a:t>προκαθορι σμένο στόχο ή στόχους. </a:t>
            </a:r>
            <a:endParaRPr lang="el-GR" dirty="0" smtClean="0"/>
          </a:p>
          <a:p>
            <a:endParaRPr lang="el-GR"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p:txBody>
          <a:bodyPr>
            <a:normAutofit/>
          </a:bodyPr>
          <a:lstStyle/>
          <a:p>
            <a:r>
              <a:rPr lang="el-GR" b="1" dirty="0" smtClean="0"/>
              <a:t>Είναι </a:t>
            </a:r>
            <a:r>
              <a:rPr lang="el-GR" b="1" dirty="0"/>
              <a:t>η εκτίμηση της κατάστασης υγείας του ασθενή    η οποία πραγματοποιείται αρκετούς μήνες μετά την αρχική εκτίμηση. </a:t>
            </a:r>
            <a:endParaRPr lang="el-GR" b="1" dirty="0" smtClean="0"/>
          </a:p>
          <a:p>
            <a:r>
              <a:rPr lang="el-GR" b="1" dirty="0" smtClean="0"/>
              <a:t>Στοχεύει στην εξαγωγή συμπερασμάτων για </a:t>
            </a:r>
            <a:r>
              <a:rPr lang="el-GR" b="1" dirty="0"/>
              <a:t>την πορεία ανάρρωσης ή </a:t>
            </a:r>
            <a:r>
              <a:rPr lang="el-GR" b="1" dirty="0" smtClean="0"/>
              <a:t>προσαρμογής </a:t>
            </a:r>
            <a:r>
              <a:rPr lang="el-GR" b="1" dirty="0"/>
              <a:t>του ασθενή, συγκρίνοντας την παρούσα </a:t>
            </a:r>
            <a:r>
              <a:rPr lang="el-GR" b="1" dirty="0" smtClean="0"/>
              <a:t>κατάσταση </a:t>
            </a:r>
            <a:r>
              <a:rPr lang="el-GR" b="1" dirty="0"/>
              <a:t>με μία προηγούμενη. </a:t>
            </a:r>
            <a:endParaRPr lang="el-GR" b="1" dirty="0" smtClean="0"/>
          </a:p>
          <a:p>
            <a:pPr lvl="1"/>
            <a:r>
              <a:rPr lang="el-GR" dirty="0" smtClean="0"/>
              <a:t>Παράδειγμα </a:t>
            </a:r>
            <a:r>
              <a:rPr lang="el-GR" dirty="0"/>
              <a:t>αποτελεί η επανεκτίμηση  που  γίνεται  στα εξωτερικά ιατρεία.</a:t>
            </a:r>
          </a:p>
          <a:p>
            <a:endParaRPr lang="el-GR" dirty="0"/>
          </a:p>
        </p:txBody>
      </p:sp>
      <p:sp>
        <p:nvSpPr>
          <p:cNvPr id="2" name="1 - Τίτλος"/>
          <p:cNvSpPr>
            <a:spLocks noGrp="1"/>
          </p:cNvSpPr>
          <p:nvPr>
            <p:ph type="title"/>
          </p:nvPr>
        </p:nvSpPr>
        <p:spPr/>
        <p:txBody>
          <a:bodyPr>
            <a:normAutofit/>
          </a:bodyPr>
          <a:lstStyle/>
          <a:p>
            <a:r>
              <a:rPr lang="el-GR" sz="3200" b="1" dirty="0" smtClean="0"/>
              <a:t>Χρονική Επανεκτίμηση</a:t>
            </a:r>
            <a:br>
              <a:rPr lang="el-GR" sz="3200" b="1" dirty="0" smtClean="0"/>
            </a:br>
            <a:endParaRPr lang="el-GR" sz="3200" b="1" dirty="0"/>
          </a:p>
        </p:txBody>
      </p:sp>
    </p:spTree>
  </p:cSld>
  <p:clrMapOvr>
    <a:masterClrMapping/>
  </p:clrMapOvr>
  <p:timing>
    <p:tnLst>
      <p:par>
        <p:cTn id="1" dur="indefinite" restart="never" nodeType="tmRoot"/>
      </p:par>
    </p:tnLst>
  </p:timing>
</p:sld>
</file>

<file path=ppt/slides/slide1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p:txBody>
          <a:bodyPr>
            <a:normAutofit/>
          </a:bodyPr>
          <a:lstStyle/>
          <a:p>
            <a:r>
              <a:rPr lang="el-GR" dirty="0" smtClean="0"/>
              <a:t>Εκτός από την αξιολόγηση της επίτευξης των νοσηλευτικών στόχων για μεμονωμένους ασθενείς, οι νοσηλευτές εμπλέκονται επίσης στην εκτίμηση και τροποποίηση της γενικής ποιότητας της φροντίδας που παρέχεται σε ομάδες ασθενών. Αυτό είναι ένα αναπόσπαστο τμήμα της επαγγελματικής υπευθυνότητας.</a:t>
            </a:r>
          </a:p>
          <a:p>
            <a:endParaRPr lang="el-GR" dirty="0"/>
          </a:p>
        </p:txBody>
      </p:sp>
      <p:sp>
        <p:nvSpPr>
          <p:cNvPr id="2" name="1 - Τίτλος"/>
          <p:cNvSpPr>
            <a:spLocks noGrp="1"/>
          </p:cNvSpPr>
          <p:nvPr>
            <p:ph type="title"/>
          </p:nvPr>
        </p:nvSpPr>
        <p:spPr/>
        <p:txBody>
          <a:bodyPr>
            <a:normAutofit fontScale="90000"/>
          </a:bodyPr>
          <a:lstStyle/>
          <a:p>
            <a:r>
              <a:rPr lang="el-GR" sz="3600" b="1" dirty="0" smtClean="0"/>
              <a:t/>
            </a:r>
            <a:br>
              <a:rPr lang="el-GR" sz="3600" b="1" dirty="0" smtClean="0"/>
            </a:br>
            <a:r>
              <a:rPr lang="el-GR" sz="3600" b="1" dirty="0" smtClean="0"/>
              <a:t>Αξιολόγηση της Ποιότητας της Νοσηλευτικής  Φροντίδας</a:t>
            </a:r>
            <a:br>
              <a:rPr lang="el-GR" sz="3600" b="1" dirty="0" smtClean="0"/>
            </a:br>
            <a:endParaRPr lang="el-GR" sz="3600" b="1" dirty="0"/>
          </a:p>
        </p:txBody>
      </p:sp>
    </p:spTree>
  </p:cSld>
  <p:clrMapOvr>
    <a:masterClrMapping/>
  </p:clrMapOvr>
</p:sld>
</file>

<file path=ppt/slides/slide1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457200" y="1124744"/>
            <a:ext cx="8229600" cy="5328592"/>
          </a:xfrm>
        </p:spPr>
        <p:txBody>
          <a:bodyPr>
            <a:normAutofit fontScale="92500" lnSpcReduction="20000"/>
          </a:bodyPr>
          <a:lstStyle/>
          <a:p>
            <a:r>
              <a:rPr lang="el-GR" dirty="0" smtClean="0"/>
              <a:t>Ένα πρόγραμμα διασφάλισης ποιότητας είναι μια συνεχής, συστηματική διαδικασία που είναι σχεδιασμένη να εκτιμά και να προωθεί την τελειότητα στη νοσηλευτική και ιατρική φροντίδα που παρέχεται στους ασθενείς. </a:t>
            </a:r>
            <a:endParaRPr lang="el-GR" dirty="0" smtClean="0"/>
          </a:p>
          <a:p>
            <a:r>
              <a:rPr lang="el-GR" dirty="0" smtClean="0"/>
              <a:t>Μπορεί να </a:t>
            </a:r>
            <a:r>
              <a:rPr lang="el-GR" dirty="0" smtClean="0"/>
              <a:t>περιορίζεται στην αξιολόγηση της απόδοσης ενός νοσηλευτή ή πιο ευρέως να συμπεριλαμβάνει την αξιολόγηση της ποιότητας της φροντίδας σε μια υγειονομική υπηρεσία, ή ακόμα και σε μια χώρα</a:t>
            </a:r>
            <a:r>
              <a:rPr lang="el-GR" dirty="0" smtClean="0"/>
              <a:t>.</a:t>
            </a:r>
          </a:p>
          <a:p>
            <a:r>
              <a:rPr lang="el-GR" dirty="0" smtClean="0"/>
              <a:t> </a:t>
            </a:r>
            <a:r>
              <a:rPr lang="el-GR" dirty="0" smtClean="0"/>
              <a:t>Η διασφάλιση της ποιότητας απαιτεί την αξιολόγηση τριών συστατικών της παρεχόμενης φροντίδας</a:t>
            </a:r>
            <a:r>
              <a:rPr lang="el-GR" dirty="0" smtClean="0"/>
              <a:t>:</a:t>
            </a:r>
          </a:p>
          <a:p>
            <a:pPr>
              <a:buNone/>
            </a:pPr>
            <a:r>
              <a:rPr lang="el-GR" dirty="0" smtClean="0"/>
              <a:t>       </a:t>
            </a:r>
            <a:r>
              <a:rPr lang="el-GR" dirty="0" smtClean="0"/>
              <a:t>της δομής, της διαδικασίας και του </a:t>
            </a:r>
            <a:r>
              <a:rPr lang="el-GR" dirty="0" smtClean="0"/>
              <a:t>        αποτελέσματος</a:t>
            </a:r>
            <a:r>
              <a:rPr lang="el-GR" dirty="0" smtClean="0"/>
              <a:t>. </a:t>
            </a:r>
            <a:endParaRPr lang="el-GR" dirty="0"/>
          </a:p>
        </p:txBody>
      </p:sp>
      <p:sp>
        <p:nvSpPr>
          <p:cNvPr id="2" name="1 - Τίτλος"/>
          <p:cNvSpPr>
            <a:spLocks noGrp="1"/>
          </p:cNvSpPr>
          <p:nvPr>
            <p:ph type="title"/>
          </p:nvPr>
        </p:nvSpPr>
        <p:spPr/>
        <p:txBody>
          <a:bodyPr>
            <a:normAutofit fontScale="90000"/>
          </a:bodyPr>
          <a:lstStyle/>
          <a:p>
            <a:r>
              <a:rPr lang="el-GR" sz="3600" b="1" dirty="0" smtClean="0"/>
              <a:t/>
            </a:r>
            <a:br>
              <a:rPr lang="el-GR" sz="3600" b="1" dirty="0" smtClean="0"/>
            </a:br>
            <a:r>
              <a:rPr lang="el-GR" sz="3600" b="1" dirty="0" smtClean="0"/>
              <a:t/>
            </a:r>
            <a:br>
              <a:rPr lang="el-GR" sz="3600" b="1" dirty="0" smtClean="0"/>
            </a:br>
            <a:r>
              <a:rPr lang="el-GR" sz="3600" b="1" dirty="0" smtClean="0"/>
              <a:t>Διασφάλιση της ποιότητας</a:t>
            </a:r>
            <a:br>
              <a:rPr lang="el-GR" sz="3600" b="1" dirty="0" smtClean="0"/>
            </a:br>
            <a:r>
              <a:rPr lang="el-GR" sz="3600" b="1" dirty="0" smtClean="0"/>
              <a:t/>
            </a:r>
            <a:br>
              <a:rPr lang="el-GR" sz="3600" b="1" dirty="0" smtClean="0"/>
            </a:br>
            <a:endParaRPr lang="el-GR" sz="3600" b="1" dirty="0"/>
          </a:p>
        </p:txBody>
      </p:sp>
    </p:spTree>
  </p:cSld>
  <p:clrMapOvr>
    <a:masterClrMapping/>
  </p:clrMapOvr>
</p:sld>
</file>

<file path=ppt/slides/slide1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p:txBody>
          <a:bodyPr>
            <a:normAutofit fontScale="77500" lnSpcReduction="20000"/>
          </a:bodyPr>
          <a:lstStyle/>
          <a:p>
            <a:r>
              <a:rPr lang="el-GR" dirty="0" smtClean="0"/>
              <a:t>Η αξιολόγηση της δομής εστιάζεται στο περιβάλλον μέσα στο οποίο παρέχεται η φροντίδα. Απαντά στο εξής ερώτημα: Τι επιρροή έχει το περιβάλλον στην ποιότητα της φροντίδας; Τα πρότυπα της δομής περιγράφουν επιθυμητά περιβαλλοντολογικά και οργανωτικά χαρακτηριστικά που επηρεάζουν τη φροντίδα, όπως ο εξοπλισμός και η επάνδρωση. Η αξιολόγηση της διαδικασίας εστιάζεται στον τρόπο που παρέχεται η φροντίδα. Απαντά σε ερωτήματα όπως τα εξής: Έχει σχέση η φροντίδα με τις ανάγκες του ασθενή; Είναι η φροντίδα κατάλληλη, ολοκληρωμένη και έγκαιρη; Τα πρότυπα της διαδικασίας εστιάζονται στον τρόπο με τον οποίο ο νοσηλευτής χρησιμοποιεί τη νοσηλευτική διεργασία</a:t>
            </a:r>
            <a:endParaRPr lang="el-GR" dirty="0"/>
          </a:p>
        </p:txBody>
      </p:sp>
      <p:sp>
        <p:nvSpPr>
          <p:cNvPr id="2" name="1 - Τίτλος"/>
          <p:cNvSpPr>
            <a:spLocks noGrp="1"/>
          </p:cNvSpPr>
          <p:nvPr>
            <p:ph type="title"/>
          </p:nvPr>
        </p:nvSpPr>
        <p:spPr/>
        <p:txBody>
          <a:bodyPr/>
          <a:lstStyle/>
          <a:p>
            <a:endParaRPr lang="el-GR"/>
          </a:p>
        </p:txBody>
      </p:sp>
    </p:spTree>
  </p:cSld>
  <p:clrMapOvr>
    <a:masterClrMapping/>
  </p:clrMapOvr>
</p:sld>
</file>

<file path=ppt/slides/slide1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p:txBody>
          <a:bodyPr>
            <a:normAutofit/>
          </a:bodyPr>
          <a:lstStyle/>
          <a:p>
            <a:r>
              <a:rPr lang="el-GR" dirty="0" smtClean="0"/>
              <a:t>Η αξιολόγηση του αποτελέσματος εστιάζεται σε αλλαγές στην κατάσταση υγείας του ασθενή  που αποδεικνύονται από στοιχεία και είναι αποτέλεσμα της φροντίδας. Τα κριτήρια για το αποτέλεσμα καταγράφονται σε αντιστοιχία με τις αποκρίσεις ή την κατάσταση υγείας του ασθενή, όπως ακριβώς αναγράφονται και κατά την αξιολόγηση της νοσηλευτικής διεργασίας. </a:t>
            </a:r>
          </a:p>
          <a:p>
            <a:endParaRPr lang="el-GR" dirty="0"/>
          </a:p>
        </p:txBody>
      </p:sp>
      <p:sp>
        <p:nvSpPr>
          <p:cNvPr id="2" name="1 - Τίτλος"/>
          <p:cNvSpPr>
            <a:spLocks noGrp="1"/>
          </p:cNvSpPr>
          <p:nvPr>
            <p:ph type="title"/>
          </p:nvPr>
        </p:nvSpPr>
        <p:spPr/>
        <p:txBody>
          <a:bodyPr/>
          <a:lstStyle/>
          <a:p>
            <a:endParaRPr lang="el-GR"/>
          </a:p>
        </p:txBody>
      </p:sp>
    </p:spTree>
  </p:cSld>
  <p:clrMapOvr>
    <a:masterClrMapping/>
  </p:clrMapOvr>
</p:sld>
</file>

<file path=ppt/slides/slide1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p:txBody>
          <a:bodyPr>
            <a:normAutofit fontScale="92500" lnSpcReduction="20000"/>
          </a:bodyPr>
          <a:lstStyle/>
          <a:p>
            <a:r>
              <a:rPr lang="el-GR" dirty="0" smtClean="0"/>
              <a:t>Ορίζεται ως “η αφοσίωση και η μεθόδευση προς τη βελτίωση κάθε διαδικασίας σε κάθε τμήμα μιας οργάνωσης, με σκοπό να επιτευχθούν και να ξεπεραστούν οι προσδοκίες των ασθενών και τα αποτελέσματα”.</a:t>
            </a:r>
          </a:p>
          <a:p>
            <a:r>
              <a:rPr lang="el-GR" dirty="0" smtClean="0"/>
              <a:t>Αντίθετα με τη διασφάλιση της ποιότητας, η βελτίωση της ποιότητας ακολουθεί τη φροντίδα των ασθενών και όχι την οργανωτική δομή, εστιάζεται στη διαδικασία και όχι σε άτομα, και χρησιμοποιεί μια συστηματική μεθόδευση με σκοπό τη </a:t>
            </a:r>
            <a:r>
              <a:rPr lang="el-GR" dirty="0" smtClean="0"/>
              <a:t>βελτίωση </a:t>
            </a:r>
            <a:r>
              <a:rPr lang="el-GR" dirty="0" smtClean="0"/>
              <a:t>της ποιότητας της φροντίδας παρά τη διασφάλιση της ποιότητας της </a:t>
            </a:r>
            <a:r>
              <a:rPr lang="el-GR" dirty="0" smtClean="0"/>
              <a:t>φροντίδας</a:t>
            </a:r>
            <a:endParaRPr lang="el-GR" dirty="0"/>
          </a:p>
        </p:txBody>
      </p:sp>
      <p:sp>
        <p:nvSpPr>
          <p:cNvPr id="2" name="1 - Τίτλος"/>
          <p:cNvSpPr>
            <a:spLocks noGrp="1"/>
          </p:cNvSpPr>
          <p:nvPr>
            <p:ph type="title"/>
          </p:nvPr>
        </p:nvSpPr>
        <p:spPr/>
        <p:txBody>
          <a:bodyPr>
            <a:normAutofit/>
          </a:bodyPr>
          <a:lstStyle/>
          <a:p>
            <a:r>
              <a:rPr lang="el-GR" sz="3600" b="1" dirty="0" smtClean="0"/>
              <a:t>Βελτίωση της ποιότητας</a:t>
            </a:r>
            <a:endParaRPr lang="el-GR" sz="3600" b="1" dirty="0"/>
          </a:p>
        </p:txBody>
      </p:sp>
    </p:spTree>
  </p:cSld>
  <p:clrMapOvr>
    <a:masterClrMapping/>
  </p:clrMapOvr>
</p:sld>
</file>

<file path=ppt/slides/slide1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p:txBody>
          <a:bodyPr>
            <a:normAutofit fontScale="92500" lnSpcReduction="20000"/>
          </a:bodyPr>
          <a:lstStyle/>
          <a:p>
            <a:pPr>
              <a:buNone/>
            </a:pPr>
            <a:r>
              <a:rPr lang="el-GR" dirty="0" smtClean="0"/>
              <a:t>Ως έλεγχος των νοσηλευτικών αρχείων ορίζεται η εξέταση ή η επιθεώρηση αρχείων</a:t>
            </a:r>
            <a:r>
              <a:rPr lang="el-GR" dirty="0" smtClean="0"/>
              <a:t>.</a:t>
            </a:r>
          </a:p>
          <a:p>
            <a:r>
              <a:rPr lang="el-GR" dirty="0" smtClean="0"/>
              <a:t> </a:t>
            </a:r>
            <a:r>
              <a:rPr lang="el-GR" dirty="0" smtClean="0"/>
              <a:t>Ένας </a:t>
            </a:r>
            <a:r>
              <a:rPr lang="el-GR" b="1" dirty="0" smtClean="0"/>
              <a:t>αναδρομικός έλεγχος </a:t>
            </a:r>
            <a:r>
              <a:rPr lang="el-GR" dirty="0" smtClean="0"/>
              <a:t>είναι η εξέταση του φακέλου ενός ασθενούς που έχει πάρει εξιτήριο από μια </a:t>
            </a:r>
            <a:r>
              <a:rPr lang="el-GR" dirty="0" smtClean="0"/>
              <a:t>υπηρεσία</a:t>
            </a:r>
          </a:p>
          <a:p>
            <a:r>
              <a:rPr lang="el-GR" dirty="0" smtClean="0"/>
              <a:t>Ένας </a:t>
            </a:r>
            <a:r>
              <a:rPr lang="el-GR" b="1" dirty="0" smtClean="0"/>
              <a:t>συγχρονικός έλεγχος </a:t>
            </a:r>
            <a:r>
              <a:rPr lang="el-GR" dirty="0" smtClean="0"/>
              <a:t>είναι η αξιολόγηση της νοσηλευτικής φροντίδας ενός ασθενούς στο διάστημα που ο ασθενής λαμβάνει ακόμη φροντίδα από την υπηρεσία. </a:t>
            </a:r>
            <a:endParaRPr lang="el-GR" dirty="0" smtClean="0"/>
          </a:p>
          <a:p>
            <a:pPr algn="just">
              <a:buNone/>
            </a:pPr>
            <a:r>
              <a:rPr lang="el-GR" dirty="0" smtClean="0"/>
              <a:t> </a:t>
            </a:r>
            <a:r>
              <a:rPr lang="el-GR" dirty="0" smtClean="0"/>
              <a:t>    </a:t>
            </a:r>
            <a:r>
              <a:rPr lang="el-GR" dirty="0" smtClean="0"/>
              <a:t>Αυτοί </a:t>
            </a:r>
            <a:r>
              <a:rPr lang="el-GR" dirty="0" smtClean="0"/>
              <a:t>οι έλεγχοι χρησιμοποιούν συνεντεύξεις, </a:t>
            </a:r>
            <a:r>
              <a:rPr lang="el-GR" dirty="0" smtClean="0"/>
              <a:t>   άμεση </a:t>
            </a:r>
            <a:r>
              <a:rPr lang="el-GR" dirty="0" smtClean="0"/>
              <a:t>παρατήρηση της νοσηλευτικής φροντίδας και επιθεώρηση των κλινικών </a:t>
            </a:r>
            <a:r>
              <a:rPr lang="el-GR" dirty="0" smtClean="0"/>
              <a:t>αρχείων</a:t>
            </a:r>
            <a:r>
              <a:rPr lang="el-GR" dirty="0" smtClean="0"/>
              <a:t>.</a:t>
            </a:r>
            <a:endParaRPr lang="el-GR" dirty="0" smtClean="0"/>
          </a:p>
          <a:p>
            <a:endParaRPr lang="el-GR" dirty="0"/>
          </a:p>
        </p:txBody>
      </p:sp>
      <p:sp>
        <p:nvSpPr>
          <p:cNvPr id="2" name="1 - Τίτλος"/>
          <p:cNvSpPr>
            <a:spLocks noGrp="1"/>
          </p:cNvSpPr>
          <p:nvPr>
            <p:ph type="title"/>
          </p:nvPr>
        </p:nvSpPr>
        <p:spPr/>
        <p:txBody>
          <a:bodyPr>
            <a:normAutofit fontScale="90000"/>
          </a:bodyPr>
          <a:lstStyle/>
          <a:p>
            <a:r>
              <a:rPr lang="el-GR" sz="3600" b="1" dirty="0" smtClean="0"/>
              <a:t>Έλεγχος νοσηλευτικών αρχείων</a:t>
            </a:r>
            <a:br>
              <a:rPr lang="el-GR" sz="3600" b="1" dirty="0" smtClean="0"/>
            </a:br>
            <a:endParaRPr lang="el-GR" sz="3600" b="1"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p:txBody>
          <a:bodyPr>
            <a:normAutofit/>
          </a:bodyPr>
          <a:lstStyle/>
          <a:p>
            <a:r>
              <a:rPr lang="el-GR" sz="3200" b="1" dirty="0" smtClean="0"/>
              <a:t>Είναι </a:t>
            </a:r>
            <a:r>
              <a:rPr lang="el-GR" sz="3200" b="1" dirty="0"/>
              <a:t>η διαδικασία της </a:t>
            </a:r>
            <a:r>
              <a:rPr lang="el-GR" sz="3200" b="1" dirty="0" smtClean="0"/>
              <a:t>συγκέντρωσης </a:t>
            </a:r>
            <a:r>
              <a:rPr lang="el-GR" sz="3200" b="1" dirty="0"/>
              <a:t>πληροφοριών σχετικά με την κατάσταση υγείας του ασθενή. Πρέπει να είναι συστηματική και διαρκής, ώστε να αποτρέπεται η παράλειψη </a:t>
            </a:r>
            <a:r>
              <a:rPr lang="el-GR" sz="3200" b="1" dirty="0" smtClean="0"/>
              <a:t>σημαντικών </a:t>
            </a:r>
            <a:r>
              <a:rPr lang="el-GR" sz="3200" b="1" dirty="0"/>
              <a:t>πληροφοριών και να αντικατοπτρίζει την </a:t>
            </a:r>
            <a:r>
              <a:rPr lang="el-GR" sz="3200" b="1" dirty="0" smtClean="0"/>
              <a:t>αλλαγή </a:t>
            </a:r>
            <a:r>
              <a:rPr lang="el-GR" sz="3200" b="1" dirty="0"/>
              <a:t>της κατάστασης της υγείας του ασθενή. </a:t>
            </a:r>
          </a:p>
        </p:txBody>
      </p:sp>
      <p:sp>
        <p:nvSpPr>
          <p:cNvPr id="2" name="1 - Τίτλος"/>
          <p:cNvSpPr>
            <a:spLocks noGrp="1"/>
          </p:cNvSpPr>
          <p:nvPr>
            <p:ph type="title"/>
          </p:nvPr>
        </p:nvSpPr>
        <p:spPr/>
        <p:txBody>
          <a:bodyPr>
            <a:normAutofit fontScale="90000"/>
          </a:bodyPr>
          <a:lstStyle/>
          <a:p>
            <a:r>
              <a:rPr lang="el-GR" sz="3600" b="1" dirty="0" smtClean="0"/>
              <a:t>Συλλογή Στοιχείων και Πληροφοριών</a:t>
            </a:r>
            <a:br>
              <a:rPr lang="el-GR" sz="3600" b="1" dirty="0" smtClean="0"/>
            </a:br>
            <a:endParaRPr lang="el-GR" sz="3600" b="1"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p:txBody>
          <a:bodyPr>
            <a:normAutofit/>
          </a:bodyPr>
          <a:lstStyle/>
          <a:p>
            <a:pPr>
              <a:buNone/>
            </a:pPr>
            <a:r>
              <a:rPr lang="el-GR" sz="3200" b="1" dirty="0" smtClean="0"/>
              <a:t>Όλες τις πληροφορίες για τον ασθενή: </a:t>
            </a:r>
          </a:p>
          <a:p>
            <a:r>
              <a:rPr lang="el-GR" sz="3200" b="1" dirty="0" smtClean="0"/>
              <a:t>το νοσηλευτικό ιστορικό υγείας, </a:t>
            </a:r>
          </a:p>
          <a:p>
            <a:r>
              <a:rPr lang="el-GR" sz="3200" b="1" dirty="0" smtClean="0"/>
              <a:t>τη σωματική εκτίμηση, </a:t>
            </a:r>
          </a:p>
          <a:p>
            <a:r>
              <a:rPr lang="el-GR" sz="3200" b="1" dirty="0" smtClean="0"/>
              <a:t>το ιατρικό ιστορικό, </a:t>
            </a:r>
          </a:p>
          <a:p>
            <a:r>
              <a:rPr lang="el-GR" sz="3200" b="1" dirty="0" smtClean="0"/>
              <a:t>τη φυσική εξέταση, </a:t>
            </a:r>
          </a:p>
          <a:p>
            <a:r>
              <a:rPr lang="el-GR" sz="3200" b="1" dirty="0" smtClean="0"/>
              <a:t>τα αποτελέσματα των εργαστηριακών εξετάσεων.</a:t>
            </a:r>
            <a:endParaRPr lang="el-GR" sz="3200" b="1" dirty="0"/>
          </a:p>
        </p:txBody>
      </p:sp>
      <p:sp>
        <p:nvSpPr>
          <p:cNvPr id="2" name="1 - Τίτλος"/>
          <p:cNvSpPr>
            <a:spLocks noGrp="1"/>
          </p:cNvSpPr>
          <p:nvPr>
            <p:ph type="title"/>
          </p:nvPr>
        </p:nvSpPr>
        <p:spPr/>
        <p:txBody>
          <a:bodyPr>
            <a:normAutofit fontScale="90000"/>
          </a:bodyPr>
          <a:lstStyle/>
          <a:p>
            <a:r>
              <a:rPr lang="el-GR" sz="3600" b="1" dirty="0" smtClean="0"/>
              <a:t>Μια βάση πληροφοριών περιλαμβάνει: </a:t>
            </a:r>
            <a:endParaRPr lang="el-GR" sz="3600" b="1"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p:txBody>
          <a:bodyPr>
            <a:normAutofit/>
          </a:bodyPr>
          <a:lstStyle/>
          <a:p>
            <a:r>
              <a:rPr lang="el-GR" b="1" dirty="0"/>
              <a:t>Κατά τη συλλογή των στοιχείων και </a:t>
            </a:r>
            <a:r>
              <a:rPr lang="el-GR" b="1" dirty="0" smtClean="0"/>
              <a:t>πληροφοριών </a:t>
            </a:r>
            <a:r>
              <a:rPr lang="el-GR" b="1" dirty="0"/>
              <a:t>οι νοσηλευτές καλούνται να συμπληρώσουν το </a:t>
            </a:r>
            <a:r>
              <a:rPr lang="el-GR" b="1" dirty="0" smtClean="0"/>
              <a:t>νοσηλευτικό </a:t>
            </a:r>
            <a:r>
              <a:rPr lang="el-GR" b="1" dirty="0"/>
              <a:t>ιστορικό υγείας, μέσω προγραμματισμένων  ή μη συνεντεύξεων με τον ασθενή και τους συνοδούς του</a:t>
            </a:r>
            <a:r>
              <a:rPr lang="el-GR" b="1" dirty="0" smtClean="0"/>
              <a:t>.</a:t>
            </a:r>
            <a:endParaRPr lang="en-US" b="1" dirty="0" smtClean="0"/>
          </a:p>
          <a:p>
            <a:endParaRPr lang="el-GR" b="1" dirty="0" smtClean="0"/>
          </a:p>
          <a:p>
            <a:r>
              <a:rPr lang="el-GR" b="1" dirty="0" smtClean="0"/>
              <a:t> </a:t>
            </a:r>
            <a:r>
              <a:rPr lang="el-GR" b="1" dirty="0"/>
              <a:t>Ένα πλήρες νοσηλευτικό ιστορικό υγείας </a:t>
            </a:r>
            <a:r>
              <a:rPr lang="el-GR" b="1" dirty="0" smtClean="0"/>
              <a:t>περιλαμβάνει </a:t>
            </a:r>
            <a:r>
              <a:rPr lang="el-GR" b="1" dirty="0"/>
              <a:t>πλήθος πληροφοριών, οι οποίες αφορούν</a:t>
            </a:r>
            <a:r>
              <a:rPr lang="el-GR" b="1" dirty="0" smtClean="0"/>
              <a:t>:</a:t>
            </a:r>
            <a:r>
              <a:rPr lang="el-GR" b="1" dirty="0"/>
              <a:t> </a:t>
            </a:r>
          </a:p>
          <a:p>
            <a:endParaRPr lang="el-GR" dirty="0"/>
          </a:p>
        </p:txBody>
      </p:sp>
      <p:sp>
        <p:nvSpPr>
          <p:cNvPr id="2" name="1 - Τίτλος"/>
          <p:cNvSpPr>
            <a:spLocks noGrp="1"/>
          </p:cNvSpPr>
          <p:nvPr>
            <p:ph type="title"/>
          </p:nvPr>
        </p:nvSpPr>
        <p:spPr/>
        <p:txBody>
          <a:bodyPr/>
          <a:lstStyle/>
          <a:p>
            <a:r>
              <a:rPr lang="el-GR" dirty="0" smtClean="0"/>
              <a:t>Νοσηλευτικό ιστορικό</a:t>
            </a:r>
            <a:endParaRPr lang="el-GR"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457200" y="1268760"/>
            <a:ext cx="8229600" cy="4738531"/>
          </a:xfrm>
        </p:spPr>
        <p:txBody>
          <a:bodyPr>
            <a:normAutofit/>
          </a:bodyPr>
          <a:lstStyle/>
          <a:p>
            <a:endParaRPr lang="el-GR" b="1" dirty="0" smtClean="0"/>
          </a:p>
          <a:p>
            <a:endParaRPr lang="el-GR" b="1" dirty="0" smtClean="0"/>
          </a:p>
          <a:p>
            <a:r>
              <a:rPr lang="el-GR" sz="3200" b="1" dirty="0" smtClean="0"/>
              <a:t>Η </a:t>
            </a:r>
            <a:r>
              <a:rPr lang="el-GR" sz="3200" b="1" dirty="0"/>
              <a:t>νοσηλευτική διεργασία είναι μια </a:t>
            </a:r>
            <a:r>
              <a:rPr lang="el-GR" sz="3200" b="1" dirty="0" smtClean="0"/>
              <a:t>συστηματική, </a:t>
            </a:r>
            <a:r>
              <a:rPr lang="el-GR" sz="3200" b="1" dirty="0"/>
              <a:t>λογική μέθοδος σχεδιασμού και </a:t>
            </a:r>
            <a:r>
              <a:rPr lang="el-GR" sz="3200" b="1" dirty="0" smtClean="0"/>
              <a:t>παροχής νοσηλευτικής </a:t>
            </a:r>
            <a:r>
              <a:rPr lang="el-GR" sz="3200" b="1" dirty="0"/>
              <a:t>φροντίδας. </a:t>
            </a:r>
          </a:p>
          <a:p>
            <a:endParaRPr lang="el-GR" dirty="0"/>
          </a:p>
        </p:txBody>
      </p:sp>
      <p:sp>
        <p:nvSpPr>
          <p:cNvPr id="2" name="1 - Τίτλος"/>
          <p:cNvSpPr>
            <a:spLocks noGrp="1"/>
          </p:cNvSpPr>
          <p:nvPr>
            <p:ph type="title"/>
          </p:nvPr>
        </p:nvSpPr>
        <p:spPr/>
        <p:txBody>
          <a:bodyPr/>
          <a:lstStyle/>
          <a:p>
            <a:r>
              <a:rPr lang="el-GR" b="1" dirty="0" smtClean="0"/>
              <a:t>Ορισμός</a:t>
            </a:r>
            <a:endParaRPr lang="el-GR" b="1"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p:txBody>
          <a:bodyPr>
            <a:normAutofit lnSpcReduction="10000"/>
          </a:bodyPr>
          <a:lstStyle/>
          <a:p>
            <a:r>
              <a:rPr lang="en-US" dirty="0" smtClean="0"/>
              <a:t> </a:t>
            </a:r>
            <a:r>
              <a:rPr lang="el-GR" b="1" dirty="0"/>
              <a:t>Όνομα ασθενή, διεύθυνση, ηλικία, φύλο, </a:t>
            </a:r>
            <a:r>
              <a:rPr lang="el-GR" b="1" dirty="0" smtClean="0"/>
              <a:t>οικογενειακή </a:t>
            </a:r>
            <a:r>
              <a:rPr lang="el-GR" b="1" dirty="0"/>
              <a:t>κατάσταση, επάγγελμα, θρήσκευμα, </a:t>
            </a:r>
            <a:r>
              <a:rPr lang="el-GR" b="1" dirty="0" smtClean="0"/>
              <a:t>ιατρική ασφάλιση.</a:t>
            </a:r>
            <a:endParaRPr lang="el-GR" b="1" dirty="0"/>
          </a:p>
          <a:p>
            <a:r>
              <a:rPr lang="el-GR" b="1" dirty="0"/>
              <a:t>Κύριος λόγος ή αιτία προσέλευσης στην </a:t>
            </a:r>
            <a:r>
              <a:rPr lang="el-GR" b="1" dirty="0" smtClean="0"/>
              <a:t>υπηρεσία </a:t>
            </a:r>
            <a:r>
              <a:rPr lang="el-GR" b="1" dirty="0"/>
              <a:t>υγείας</a:t>
            </a:r>
          </a:p>
          <a:p>
            <a:pPr lvl="1"/>
            <a:r>
              <a:rPr lang="el-GR" dirty="0" smtClean="0"/>
              <a:t>Στο </a:t>
            </a:r>
            <a:r>
              <a:rPr lang="el-GR" dirty="0"/>
              <a:t>σημείο αυτό καταγράφονται αυτούσιες οι </a:t>
            </a:r>
            <a:r>
              <a:rPr lang="el-GR" dirty="0" smtClean="0"/>
              <a:t>λέξεις </a:t>
            </a:r>
            <a:r>
              <a:rPr lang="el-GR" dirty="0"/>
              <a:t>του ασθενή που αφορούν τον κύριο λόγο για τον οποίο προσήλθε </a:t>
            </a:r>
            <a:r>
              <a:rPr lang="el-GR" dirty="0" smtClean="0"/>
              <a:t>στην υπηρεσία παροχής </a:t>
            </a:r>
            <a:r>
              <a:rPr lang="el-GR" dirty="0"/>
              <a:t>υγείας. Είναι η απάντηση που δίνεται από τον ασθενή στην ερώτησή μας “για ποιο λόγο </a:t>
            </a:r>
            <a:r>
              <a:rPr lang="el-GR" dirty="0" smtClean="0"/>
              <a:t>ήρθατε </a:t>
            </a:r>
            <a:r>
              <a:rPr lang="el-GR" dirty="0"/>
              <a:t>στο νοσοκομείο ή στην κλινική;” ή “Πείτε μου τι σας  ενοχλεί</a:t>
            </a:r>
            <a:r>
              <a:rPr lang="el-GR" dirty="0" smtClean="0"/>
              <a:t>;”.</a:t>
            </a:r>
            <a:r>
              <a:rPr lang="el-GR" dirty="0"/>
              <a:t> </a:t>
            </a:r>
          </a:p>
          <a:p>
            <a:endParaRPr lang="el-GR" dirty="0"/>
          </a:p>
        </p:txBody>
      </p:sp>
      <p:sp>
        <p:nvSpPr>
          <p:cNvPr id="2" name="1 - Τίτλος"/>
          <p:cNvSpPr>
            <a:spLocks noGrp="1"/>
          </p:cNvSpPr>
          <p:nvPr>
            <p:ph type="title"/>
          </p:nvPr>
        </p:nvSpPr>
        <p:spPr/>
        <p:txBody>
          <a:bodyPr>
            <a:normAutofit fontScale="90000"/>
          </a:bodyPr>
          <a:lstStyle/>
          <a:p>
            <a:r>
              <a:rPr lang="el-GR" sz="3600" b="1" dirty="0" smtClean="0"/>
              <a:t>Βιογραφικά στοιχεία</a:t>
            </a:r>
            <a:br>
              <a:rPr lang="el-GR" sz="3600" b="1" dirty="0" smtClean="0"/>
            </a:br>
            <a:endParaRPr lang="el-GR" sz="3600" b="1"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p:txBody>
          <a:bodyPr>
            <a:normAutofit fontScale="85000" lnSpcReduction="20000"/>
          </a:bodyPr>
          <a:lstStyle/>
          <a:p>
            <a:r>
              <a:rPr lang="el-GR" b="1" dirty="0" smtClean="0"/>
              <a:t>Πότε </a:t>
            </a:r>
            <a:r>
              <a:rPr lang="el-GR" b="1" dirty="0"/>
              <a:t>άρχισαν τα συμπτώματα.</a:t>
            </a:r>
          </a:p>
          <a:p>
            <a:r>
              <a:rPr lang="el-GR" b="1" dirty="0" smtClean="0"/>
              <a:t>Εάν </a:t>
            </a:r>
            <a:r>
              <a:rPr lang="el-GR" b="1" dirty="0"/>
              <a:t>η </a:t>
            </a:r>
            <a:r>
              <a:rPr lang="el-GR" b="1" dirty="0" smtClean="0"/>
              <a:t>έναρξη </a:t>
            </a:r>
            <a:r>
              <a:rPr lang="el-GR" b="1" dirty="0"/>
              <a:t>των συμπτωμάτων ήταν ξαφνική ή βαθμιαία.</a:t>
            </a:r>
          </a:p>
          <a:p>
            <a:r>
              <a:rPr lang="el-GR" b="1" dirty="0" smtClean="0"/>
              <a:t>Πόσο </a:t>
            </a:r>
            <a:r>
              <a:rPr lang="el-GR" b="1" dirty="0"/>
              <a:t>συχνά εμφανίζεται το πρόβλημα.</a:t>
            </a:r>
          </a:p>
          <a:p>
            <a:r>
              <a:rPr lang="el-GR" b="1" dirty="0" smtClean="0"/>
              <a:t>Η </a:t>
            </a:r>
            <a:r>
              <a:rPr lang="el-GR" b="1" dirty="0"/>
              <a:t>ακριβής θέση του προβλήματος.</a:t>
            </a:r>
          </a:p>
          <a:p>
            <a:r>
              <a:rPr lang="el-GR" b="1" dirty="0" smtClean="0"/>
              <a:t>Ο </a:t>
            </a:r>
            <a:r>
              <a:rPr lang="el-GR" b="1" dirty="0"/>
              <a:t>χαρακτήρας του προβλήματος (για παράδειγμα ένταση του πόνου).</a:t>
            </a:r>
          </a:p>
          <a:p>
            <a:r>
              <a:rPr lang="el-GR" b="1" dirty="0" smtClean="0"/>
              <a:t>Δραστηριότητα </a:t>
            </a:r>
            <a:r>
              <a:rPr lang="el-GR" b="1" dirty="0"/>
              <a:t>που έκανε ο ασθενής όταν </a:t>
            </a:r>
            <a:r>
              <a:rPr lang="el-GR" b="1" dirty="0" smtClean="0"/>
              <a:t>εμφανίστηκε </a:t>
            </a:r>
            <a:r>
              <a:rPr lang="el-GR" b="1" dirty="0"/>
              <a:t>το πρόβλημα.</a:t>
            </a:r>
          </a:p>
          <a:p>
            <a:r>
              <a:rPr lang="el-GR" b="1" dirty="0" smtClean="0"/>
              <a:t>Φαινόμενα </a:t>
            </a:r>
            <a:r>
              <a:rPr lang="el-GR" b="1" dirty="0"/>
              <a:t>ή συμπτώματα που συνδέονται με το κύριο πρόβλημα.</a:t>
            </a:r>
          </a:p>
          <a:p>
            <a:r>
              <a:rPr lang="el-GR" b="1" dirty="0" smtClean="0"/>
              <a:t>Παράγοντες </a:t>
            </a:r>
            <a:r>
              <a:rPr lang="el-GR" b="1" dirty="0"/>
              <a:t>που επιδεινώνουν ή ανακουφίζουν το πρόβλημα</a:t>
            </a:r>
            <a:r>
              <a:rPr lang="el-GR" b="1" dirty="0" smtClean="0"/>
              <a:t>.</a:t>
            </a:r>
            <a:r>
              <a:rPr lang="el-GR" b="1" dirty="0"/>
              <a:t> </a:t>
            </a:r>
          </a:p>
          <a:p>
            <a:endParaRPr lang="el-GR" dirty="0"/>
          </a:p>
        </p:txBody>
      </p:sp>
      <p:sp>
        <p:nvSpPr>
          <p:cNvPr id="2" name="1 - Τίτλος"/>
          <p:cNvSpPr>
            <a:spLocks noGrp="1"/>
          </p:cNvSpPr>
          <p:nvPr>
            <p:ph type="title"/>
          </p:nvPr>
        </p:nvSpPr>
        <p:spPr/>
        <p:txBody>
          <a:bodyPr>
            <a:normAutofit/>
          </a:bodyPr>
          <a:lstStyle/>
          <a:p>
            <a:r>
              <a:rPr lang="el-GR" sz="3200" b="1" dirty="0" smtClean="0"/>
              <a:t>Ιστορικό της παρούσας ασθένειας</a:t>
            </a:r>
            <a:br>
              <a:rPr lang="el-GR" sz="3200" b="1" dirty="0" smtClean="0"/>
            </a:br>
            <a:endParaRPr lang="el-GR" sz="3200" b="1"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251520" y="980728"/>
            <a:ext cx="8640960" cy="5472608"/>
          </a:xfrm>
        </p:spPr>
        <p:txBody>
          <a:bodyPr>
            <a:normAutofit fontScale="85000" lnSpcReduction="10000"/>
          </a:bodyPr>
          <a:lstStyle/>
          <a:p>
            <a:r>
              <a:rPr lang="el-GR" b="1" dirty="0" smtClean="0">
                <a:solidFill>
                  <a:srgbClr val="FF0000"/>
                </a:solidFill>
              </a:rPr>
              <a:t>Ασθένειες </a:t>
            </a:r>
            <a:r>
              <a:rPr lang="el-GR" b="1" dirty="0">
                <a:solidFill>
                  <a:srgbClr val="FF0000"/>
                </a:solidFill>
              </a:rPr>
              <a:t>παιδικής ηλικίας</a:t>
            </a:r>
            <a:r>
              <a:rPr lang="el-GR" b="1" dirty="0"/>
              <a:t>, όπως η παρωτίτιδα, η ιλαρά και η ερυθρά.</a:t>
            </a:r>
          </a:p>
          <a:p>
            <a:r>
              <a:rPr lang="el-GR" b="1" dirty="0" smtClean="0">
                <a:solidFill>
                  <a:srgbClr val="FF0000"/>
                </a:solidFill>
              </a:rPr>
              <a:t>Ανοσοποιήσεις </a:t>
            </a:r>
            <a:r>
              <a:rPr lang="el-GR" b="1" dirty="0">
                <a:solidFill>
                  <a:srgbClr val="FF0000"/>
                </a:solidFill>
              </a:rPr>
              <a:t>παιδικής ηλικίας </a:t>
            </a:r>
            <a:r>
              <a:rPr lang="el-GR" b="1" dirty="0"/>
              <a:t>και η </a:t>
            </a:r>
            <a:r>
              <a:rPr lang="el-GR" b="1" dirty="0" smtClean="0"/>
              <a:t>ημερομηνία </a:t>
            </a:r>
            <a:r>
              <a:rPr lang="el-GR" b="1" dirty="0"/>
              <a:t>της τελευταίας δόσης τετάνου.</a:t>
            </a:r>
          </a:p>
          <a:p>
            <a:r>
              <a:rPr lang="el-GR" b="1" dirty="0" smtClean="0">
                <a:solidFill>
                  <a:srgbClr val="FF0000"/>
                </a:solidFill>
              </a:rPr>
              <a:t>Αλλεργίες</a:t>
            </a:r>
            <a:r>
              <a:rPr lang="el-GR" b="1" dirty="0" smtClean="0"/>
              <a:t> </a:t>
            </a:r>
            <a:r>
              <a:rPr lang="el-GR" b="1" dirty="0"/>
              <a:t>στα φάρμακα, τα ζώα, τα έντομα, ή </a:t>
            </a:r>
            <a:r>
              <a:rPr lang="el-GR" b="1" dirty="0" smtClean="0"/>
              <a:t>άλλους </a:t>
            </a:r>
            <a:r>
              <a:rPr lang="el-GR" b="1" dirty="0"/>
              <a:t>περιβαλλοντικούς παράγοντες καθώς και ο τύπος αντίδρασης που προκαλείται</a:t>
            </a:r>
            <a:r>
              <a:rPr lang="el-GR" b="1" dirty="0" smtClean="0"/>
              <a:t>.</a:t>
            </a:r>
            <a:r>
              <a:rPr lang="el-GR" b="1" dirty="0"/>
              <a:t> </a:t>
            </a:r>
            <a:endParaRPr lang="el-GR" b="1" dirty="0" smtClean="0"/>
          </a:p>
          <a:p>
            <a:r>
              <a:rPr lang="el-GR" b="1" dirty="0" smtClean="0">
                <a:solidFill>
                  <a:srgbClr val="FF0000"/>
                </a:solidFill>
              </a:rPr>
              <a:t>Ατυχήματα </a:t>
            </a:r>
            <a:r>
              <a:rPr lang="el-GR" b="1" dirty="0">
                <a:solidFill>
                  <a:srgbClr val="FF0000"/>
                </a:solidFill>
              </a:rPr>
              <a:t>και τραυματισμοί</a:t>
            </a:r>
            <a:r>
              <a:rPr lang="el-GR" b="1" dirty="0"/>
              <a:t>: πώς, πότε και που </a:t>
            </a:r>
            <a:r>
              <a:rPr lang="el-GR" b="1" dirty="0" smtClean="0"/>
              <a:t>έλαβε </a:t>
            </a:r>
            <a:r>
              <a:rPr lang="el-GR" b="1" dirty="0"/>
              <a:t>χώρα το γεγονός, ο τύπος τραυματισμού, η </a:t>
            </a:r>
            <a:r>
              <a:rPr lang="el-GR" b="1" dirty="0" smtClean="0"/>
              <a:t>αγωγή </a:t>
            </a:r>
            <a:r>
              <a:rPr lang="el-GR" b="1" dirty="0"/>
              <a:t>που πραγματοποιήθηκε, πιθανές επιπλοκές.</a:t>
            </a:r>
          </a:p>
          <a:p>
            <a:r>
              <a:rPr lang="el-GR" b="1" dirty="0" smtClean="0">
                <a:solidFill>
                  <a:srgbClr val="FF0000"/>
                </a:solidFill>
              </a:rPr>
              <a:t>Προηγούμενη </a:t>
            </a:r>
            <a:r>
              <a:rPr lang="el-GR" b="1" dirty="0">
                <a:solidFill>
                  <a:srgbClr val="FF0000"/>
                </a:solidFill>
              </a:rPr>
              <a:t>εισαγωγή σε νοσοκομείο </a:t>
            </a:r>
            <a:r>
              <a:rPr lang="el-GR" b="1" dirty="0"/>
              <a:t>για </a:t>
            </a:r>
            <a:r>
              <a:rPr lang="el-GR" b="1" dirty="0" smtClean="0"/>
              <a:t>σοβαρές </a:t>
            </a:r>
            <a:r>
              <a:rPr lang="el-GR" b="1" dirty="0"/>
              <a:t>ασθένειες: λόγοι εισαγωγής στο </a:t>
            </a:r>
            <a:r>
              <a:rPr lang="el-GR" b="1" dirty="0" smtClean="0"/>
              <a:t>νοσοκομείο</a:t>
            </a:r>
            <a:r>
              <a:rPr lang="el-GR" b="1" dirty="0"/>
              <a:t>, ημερομηνίες, τι είδους χειρουργική </a:t>
            </a:r>
            <a:r>
              <a:rPr lang="el-GR" b="1" dirty="0" smtClean="0"/>
              <a:t>επέμβαση </a:t>
            </a:r>
            <a:r>
              <a:rPr lang="el-GR" b="1" dirty="0"/>
              <a:t>διενεργήθηκε, η διαδικασία της ανάρρωσης, η σειρά και οποιεσδήποτε άλλες επιπλοκές.</a:t>
            </a:r>
          </a:p>
          <a:p>
            <a:r>
              <a:rPr lang="el-GR" b="1" dirty="0" smtClean="0">
                <a:solidFill>
                  <a:srgbClr val="FF0000"/>
                </a:solidFill>
              </a:rPr>
              <a:t>Φάρμακα</a:t>
            </a:r>
            <a:endParaRPr lang="el-GR" b="1" dirty="0">
              <a:solidFill>
                <a:srgbClr val="FF0000"/>
              </a:solidFill>
            </a:endParaRPr>
          </a:p>
          <a:p>
            <a:endParaRPr lang="el-GR" dirty="0"/>
          </a:p>
          <a:p>
            <a:endParaRPr lang="el-GR" dirty="0"/>
          </a:p>
        </p:txBody>
      </p:sp>
      <p:sp>
        <p:nvSpPr>
          <p:cNvPr id="2" name="1 - Τίτλος"/>
          <p:cNvSpPr>
            <a:spLocks noGrp="1"/>
          </p:cNvSpPr>
          <p:nvPr>
            <p:ph type="title"/>
          </p:nvPr>
        </p:nvSpPr>
        <p:spPr>
          <a:xfrm>
            <a:off x="457200" y="274638"/>
            <a:ext cx="8229600" cy="634082"/>
          </a:xfrm>
        </p:spPr>
        <p:txBody>
          <a:bodyPr>
            <a:normAutofit fontScale="90000"/>
          </a:bodyPr>
          <a:lstStyle/>
          <a:p>
            <a:r>
              <a:rPr lang="el-GR" sz="3600" b="1" dirty="0" smtClean="0"/>
              <a:t>Προηγούμενο ατομικό ιστορικό υγείας</a:t>
            </a:r>
            <a:br>
              <a:rPr lang="el-GR" sz="3600" b="1" dirty="0" smtClean="0"/>
            </a:br>
            <a:endParaRPr lang="el-GR" sz="3600" b="1"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p:txBody>
          <a:bodyPr>
            <a:normAutofit/>
          </a:bodyPr>
          <a:lstStyle/>
          <a:p>
            <a:pPr>
              <a:buNone/>
            </a:pPr>
            <a:r>
              <a:rPr lang="el-GR" b="1" dirty="0" smtClean="0"/>
              <a:t>Για </a:t>
            </a:r>
            <a:r>
              <a:rPr lang="el-GR" b="1" dirty="0"/>
              <a:t>την εξακρίβωση </a:t>
            </a:r>
            <a:r>
              <a:rPr lang="el-GR" b="1" dirty="0" smtClean="0"/>
              <a:t>κληρονομικών νοσημάτων ελέγχονται:</a:t>
            </a:r>
          </a:p>
          <a:p>
            <a:r>
              <a:rPr lang="el-GR" b="1" dirty="0" smtClean="0"/>
              <a:t>οι </a:t>
            </a:r>
            <a:r>
              <a:rPr lang="el-GR" b="1" dirty="0"/>
              <a:t>ηλικίες των αδελφών, των γονέων, των παππούδων και γιαγιάδων και της κατάστασης υγείας τους. </a:t>
            </a:r>
            <a:endParaRPr lang="el-GR" b="1" dirty="0" smtClean="0"/>
          </a:p>
          <a:p>
            <a:r>
              <a:rPr lang="el-GR" b="1" dirty="0" smtClean="0"/>
              <a:t>Εάν </a:t>
            </a:r>
            <a:r>
              <a:rPr lang="el-GR" b="1" dirty="0"/>
              <a:t>είναι </a:t>
            </a:r>
            <a:r>
              <a:rPr lang="el-GR" b="1" dirty="0" smtClean="0"/>
              <a:t>αποθανόντες</a:t>
            </a:r>
            <a:r>
              <a:rPr lang="el-GR" b="1" dirty="0"/>
              <a:t>, καταγράφεται η αιτία του θανάτου</a:t>
            </a:r>
            <a:r>
              <a:rPr lang="el-GR" b="1" dirty="0" smtClean="0"/>
              <a:t>.</a:t>
            </a:r>
          </a:p>
          <a:p>
            <a:pPr lvl="1"/>
            <a:r>
              <a:rPr lang="el-GR" dirty="0" smtClean="0">
                <a:solidFill>
                  <a:srgbClr val="FF0000"/>
                </a:solidFill>
              </a:rPr>
              <a:t> </a:t>
            </a:r>
            <a:r>
              <a:rPr lang="el-GR" dirty="0">
                <a:solidFill>
                  <a:srgbClr val="FF0000"/>
                </a:solidFill>
              </a:rPr>
              <a:t>Ιδιαίτερη προσοχή </a:t>
            </a:r>
            <a:r>
              <a:rPr lang="el-GR" dirty="0"/>
              <a:t>πρέπει να δοθεί σε διαταραχές όπως </a:t>
            </a:r>
            <a:r>
              <a:rPr lang="el-GR" dirty="0" smtClean="0"/>
              <a:t>καρδιαγγειακά προβλήματα, καρκίνος</a:t>
            </a:r>
            <a:r>
              <a:rPr lang="el-GR" dirty="0"/>
              <a:t>, </a:t>
            </a:r>
            <a:r>
              <a:rPr lang="el-GR" dirty="0" smtClean="0"/>
              <a:t>διαβήτης</a:t>
            </a:r>
            <a:r>
              <a:rPr lang="el-GR" dirty="0"/>
              <a:t>, </a:t>
            </a:r>
            <a:r>
              <a:rPr lang="el-GR" dirty="0" smtClean="0"/>
              <a:t>υπέρταση</a:t>
            </a:r>
            <a:r>
              <a:rPr lang="el-GR" dirty="0"/>
              <a:t>, </a:t>
            </a:r>
            <a:r>
              <a:rPr lang="el-GR" dirty="0" smtClean="0"/>
              <a:t>παχυσαρκία</a:t>
            </a:r>
            <a:r>
              <a:rPr lang="el-GR" dirty="0"/>
              <a:t>, </a:t>
            </a:r>
            <a:r>
              <a:rPr lang="el-GR" dirty="0" smtClean="0"/>
              <a:t>αλλεργίες.</a:t>
            </a:r>
            <a:endParaRPr lang="el-GR" dirty="0"/>
          </a:p>
        </p:txBody>
      </p:sp>
      <p:sp>
        <p:nvSpPr>
          <p:cNvPr id="2" name="1 - Τίτλος"/>
          <p:cNvSpPr>
            <a:spLocks noGrp="1"/>
          </p:cNvSpPr>
          <p:nvPr>
            <p:ph type="title"/>
          </p:nvPr>
        </p:nvSpPr>
        <p:spPr/>
        <p:txBody>
          <a:bodyPr>
            <a:normAutofit fontScale="90000"/>
          </a:bodyPr>
          <a:lstStyle/>
          <a:p>
            <a:r>
              <a:rPr lang="el-GR" sz="3600" b="1" dirty="0" smtClean="0"/>
              <a:t>Οικογενειακό ιστορικό υγείας</a:t>
            </a:r>
            <a:br>
              <a:rPr lang="el-GR" sz="3600" b="1" dirty="0" smtClean="0"/>
            </a:br>
            <a:endParaRPr lang="el-GR" sz="3600" b="1"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457200" y="1124744"/>
            <a:ext cx="8507288" cy="5400600"/>
          </a:xfrm>
        </p:spPr>
        <p:txBody>
          <a:bodyPr>
            <a:normAutofit/>
          </a:bodyPr>
          <a:lstStyle/>
          <a:p>
            <a:r>
              <a:rPr lang="el-GR" b="1" dirty="0" smtClean="0">
                <a:solidFill>
                  <a:srgbClr val="FF0000"/>
                </a:solidFill>
              </a:rPr>
              <a:t>Προσωπικές </a:t>
            </a:r>
            <a:r>
              <a:rPr lang="el-GR" b="1" dirty="0">
                <a:solidFill>
                  <a:srgbClr val="FF0000"/>
                </a:solidFill>
              </a:rPr>
              <a:t>συνήθειες</a:t>
            </a:r>
            <a:r>
              <a:rPr lang="el-GR" dirty="0"/>
              <a:t>: </a:t>
            </a:r>
            <a:r>
              <a:rPr lang="el-GR" b="1" dirty="0" smtClean="0"/>
              <a:t>ποσότητα</a:t>
            </a:r>
            <a:r>
              <a:rPr lang="el-GR" b="1" dirty="0"/>
              <a:t>, </a:t>
            </a:r>
            <a:r>
              <a:rPr lang="el-GR" b="1" dirty="0" smtClean="0"/>
              <a:t>συχνότητα</a:t>
            </a:r>
            <a:r>
              <a:rPr lang="el-GR" b="1" dirty="0"/>
              <a:t>, και </a:t>
            </a:r>
            <a:r>
              <a:rPr lang="el-GR" b="1" dirty="0" smtClean="0"/>
              <a:t>"διάρκεια« χρήσης </a:t>
            </a:r>
            <a:r>
              <a:rPr lang="el-GR" b="1" dirty="0"/>
              <a:t>ουσιών (καπνός, αλκοόλ, καφές, τσάι, παράνομα διεγερτικά </a:t>
            </a:r>
            <a:r>
              <a:rPr lang="el-GR" b="1" dirty="0" smtClean="0"/>
              <a:t>φάρμακα</a:t>
            </a:r>
            <a:r>
              <a:rPr lang="el-GR" b="1" dirty="0"/>
              <a:t>).</a:t>
            </a:r>
          </a:p>
          <a:p>
            <a:r>
              <a:rPr lang="el-GR" b="1" dirty="0" smtClean="0">
                <a:solidFill>
                  <a:srgbClr val="FF0000"/>
                </a:solidFill>
              </a:rPr>
              <a:t>Διατροφή</a:t>
            </a:r>
            <a:r>
              <a:rPr lang="el-GR" dirty="0">
                <a:solidFill>
                  <a:srgbClr val="FF0000"/>
                </a:solidFill>
              </a:rPr>
              <a:t>:</a:t>
            </a:r>
            <a:r>
              <a:rPr lang="el-GR" dirty="0"/>
              <a:t> </a:t>
            </a:r>
            <a:r>
              <a:rPr lang="el-GR" b="1" dirty="0"/>
              <a:t>περιγραφή της διατροφής μιας </a:t>
            </a:r>
            <a:r>
              <a:rPr lang="el-GR" b="1" dirty="0" smtClean="0"/>
              <a:t>τυπικής </a:t>
            </a:r>
            <a:r>
              <a:rPr lang="el-GR" b="1" dirty="0"/>
              <a:t>ημέρας ή οποιασδήποτε ειδικής διατροφής, αριθμός γευμάτων και πρόχειρων φαγητών ανά ημέρα, ποιος μαγειρεύει και ψωνίζει τα τρόφιμα, πρότυπα τροφίμων και αλλεργίες.</a:t>
            </a:r>
          </a:p>
          <a:p>
            <a:endParaRPr lang="el-GR" dirty="0"/>
          </a:p>
          <a:p>
            <a:endParaRPr lang="el-GR" dirty="0"/>
          </a:p>
        </p:txBody>
      </p:sp>
      <p:sp>
        <p:nvSpPr>
          <p:cNvPr id="2" name="1 - Τίτλος"/>
          <p:cNvSpPr>
            <a:spLocks noGrp="1"/>
          </p:cNvSpPr>
          <p:nvPr>
            <p:ph type="title"/>
          </p:nvPr>
        </p:nvSpPr>
        <p:spPr>
          <a:xfrm>
            <a:off x="457200" y="274638"/>
            <a:ext cx="8229600" cy="706090"/>
          </a:xfrm>
        </p:spPr>
        <p:txBody>
          <a:bodyPr>
            <a:normAutofit fontScale="90000"/>
          </a:bodyPr>
          <a:lstStyle/>
          <a:p>
            <a:r>
              <a:rPr lang="el-GR" sz="3600" b="1" dirty="0" smtClean="0"/>
              <a:t>Τρόπος ζωής</a:t>
            </a:r>
            <a:br>
              <a:rPr lang="el-GR" sz="3600" b="1" dirty="0" smtClean="0"/>
            </a:br>
            <a:endParaRPr lang="el-GR" sz="3600" b="1"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περιεχομένου"/>
          <p:cNvSpPr>
            <a:spLocks noGrp="1"/>
          </p:cNvSpPr>
          <p:nvPr>
            <p:ph idx="1"/>
          </p:nvPr>
        </p:nvSpPr>
        <p:spPr/>
        <p:txBody>
          <a:bodyPr>
            <a:normAutofit fontScale="92500" lnSpcReduction="20000"/>
          </a:bodyPr>
          <a:lstStyle/>
          <a:p>
            <a:r>
              <a:rPr lang="el-GR" b="1" dirty="0" smtClean="0">
                <a:solidFill>
                  <a:srgbClr val="FF0000"/>
                </a:solidFill>
              </a:rPr>
              <a:t>Συμπεριφορά ύπνου / ξεκούρασης, </a:t>
            </a:r>
            <a:r>
              <a:rPr lang="el-GR" b="1" dirty="0" smtClean="0"/>
              <a:t>συνηθισμένοι καθημερινοί χρόνοι ύπνου / </a:t>
            </a:r>
            <a:r>
              <a:rPr lang="el-GR" b="1" dirty="0" smtClean="0">
                <a:solidFill>
                  <a:srgbClr val="FF0000"/>
                </a:solidFill>
              </a:rPr>
              <a:t>αφύπνισης,</a:t>
            </a:r>
            <a:r>
              <a:rPr lang="el-GR" b="1" dirty="0" smtClean="0"/>
              <a:t> δυσκολίες στον ύπνο και θεραπείες που χρησιμοποιούνται για τις δυσκολίες.</a:t>
            </a:r>
          </a:p>
          <a:p>
            <a:r>
              <a:rPr lang="el-GR" b="1" dirty="0" smtClean="0">
                <a:solidFill>
                  <a:srgbClr val="FF0000"/>
                </a:solidFill>
              </a:rPr>
              <a:t>Καθημερινές σωματικές δραστηριότητες </a:t>
            </a:r>
            <a:r>
              <a:rPr lang="el-GR" b="1" dirty="0" smtClean="0"/>
              <a:t>και δυσκολίες που το άτομο αντιμετωπίζει στη μετακίνηση, τις αγορές, την οικοκυρική, το πλύσιμο ρούχων ή πιάτων, την κατανάλωση τροφίμων, τη χρήση του τηλεφώνου, τους πόρους χρηματοδότησης, την αγορά και τη λήψη φαρμάκων.</a:t>
            </a:r>
          </a:p>
          <a:p>
            <a:r>
              <a:rPr lang="el-GR" b="1" dirty="0" smtClean="0">
                <a:solidFill>
                  <a:srgbClr val="FF0000"/>
                </a:solidFill>
              </a:rPr>
              <a:t>Διασκέδαση</a:t>
            </a:r>
            <a:r>
              <a:rPr lang="el-GR" b="1" dirty="0" smtClean="0"/>
              <a:t>, χόμπι, άλλα ενδιαφέροντα και διακοπές.</a:t>
            </a:r>
            <a:endParaRPr lang="el-GR" b="1" dirty="0"/>
          </a:p>
        </p:txBody>
      </p:sp>
      <p:sp>
        <p:nvSpPr>
          <p:cNvPr id="3" name="2 - Τίτλος"/>
          <p:cNvSpPr>
            <a:spLocks noGrp="1"/>
          </p:cNvSpPr>
          <p:nvPr>
            <p:ph type="title"/>
          </p:nvPr>
        </p:nvSpPr>
        <p:spPr/>
        <p:txBody>
          <a:bodyPr>
            <a:normAutofit fontScale="90000"/>
          </a:bodyPr>
          <a:lstStyle/>
          <a:p>
            <a:r>
              <a:rPr lang="el-GR" sz="4400" dirty="0" smtClean="0"/>
              <a:t>Τρόπος ζωής</a:t>
            </a:r>
            <a:br>
              <a:rPr lang="el-GR" sz="4400" dirty="0" smtClean="0"/>
            </a:br>
            <a:endParaRPr lang="el-GR" dirty="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p:txBody>
          <a:bodyPr>
            <a:normAutofit/>
          </a:bodyPr>
          <a:lstStyle/>
          <a:p>
            <a:r>
              <a:rPr lang="el-GR" b="1" dirty="0" smtClean="0">
                <a:solidFill>
                  <a:srgbClr val="FF0000"/>
                </a:solidFill>
              </a:rPr>
              <a:t>Οικογενειακές σχέσεις- φιλίες</a:t>
            </a:r>
            <a:r>
              <a:rPr lang="el-GR" b="1" dirty="0" smtClean="0"/>
              <a:t>. Το υποστηρικτικό </a:t>
            </a:r>
            <a:r>
              <a:rPr lang="el-GR" b="1" dirty="0"/>
              <a:t>σύστημα του ατόμου σε περιόδους </a:t>
            </a:r>
            <a:r>
              <a:rPr lang="en-US" b="1" dirty="0"/>
              <a:t>stress</a:t>
            </a:r>
            <a:r>
              <a:rPr lang="el-GR" b="1" dirty="0"/>
              <a:t>. </a:t>
            </a:r>
            <a:endParaRPr lang="en-US" b="1" dirty="0" smtClean="0"/>
          </a:p>
          <a:p>
            <a:endParaRPr lang="el-GR" b="1" dirty="0"/>
          </a:p>
          <a:p>
            <a:r>
              <a:rPr lang="el-GR" b="1" dirty="0" smtClean="0">
                <a:solidFill>
                  <a:srgbClr val="FF0000"/>
                </a:solidFill>
              </a:rPr>
              <a:t>Εθνικές </a:t>
            </a:r>
            <a:r>
              <a:rPr lang="el-GR" b="1" dirty="0">
                <a:solidFill>
                  <a:srgbClr val="FF0000"/>
                </a:solidFill>
              </a:rPr>
              <a:t>πεποιθήσεις</a:t>
            </a:r>
            <a:r>
              <a:rPr lang="el-GR" b="1" dirty="0"/>
              <a:t>: συμπεριφορές υγείας και πολιτισμικά ήθη και </a:t>
            </a:r>
            <a:r>
              <a:rPr lang="el-GR" b="1" dirty="0" smtClean="0"/>
              <a:t>έθιμα</a:t>
            </a:r>
            <a:endParaRPr lang="en-US" b="1" dirty="0" smtClean="0"/>
          </a:p>
          <a:p>
            <a:endParaRPr lang="el-GR" b="1" dirty="0"/>
          </a:p>
          <a:p>
            <a:r>
              <a:rPr lang="el-GR" b="1" dirty="0" smtClean="0">
                <a:solidFill>
                  <a:srgbClr val="FF0000"/>
                </a:solidFill>
              </a:rPr>
              <a:t>Επίπεδο εκπαίδευσης</a:t>
            </a:r>
            <a:endParaRPr lang="el-GR" b="1" dirty="0">
              <a:solidFill>
                <a:srgbClr val="FF0000"/>
              </a:solidFill>
            </a:endParaRPr>
          </a:p>
        </p:txBody>
      </p:sp>
      <p:sp>
        <p:nvSpPr>
          <p:cNvPr id="2" name="1 - Τίτλος"/>
          <p:cNvSpPr>
            <a:spLocks noGrp="1"/>
          </p:cNvSpPr>
          <p:nvPr>
            <p:ph type="title"/>
          </p:nvPr>
        </p:nvSpPr>
        <p:spPr/>
        <p:txBody>
          <a:bodyPr>
            <a:normAutofit/>
          </a:bodyPr>
          <a:lstStyle/>
          <a:p>
            <a:r>
              <a:rPr lang="el-GR" sz="3600" b="1" dirty="0" smtClean="0"/>
              <a:t>Κοινωνικές πληροφορίες</a:t>
            </a:r>
            <a:endParaRPr lang="el-GR" sz="3600" b="1" dirty="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περιεχομένου"/>
          <p:cNvSpPr>
            <a:spLocks noGrp="1"/>
          </p:cNvSpPr>
          <p:nvPr>
            <p:ph idx="1"/>
          </p:nvPr>
        </p:nvSpPr>
        <p:spPr/>
        <p:txBody>
          <a:bodyPr/>
          <a:lstStyle/>
          <a:p>
            <a:r>
              <a:rPr lang="el-GR" b="1" dirty="0" smtClean="0">
                <a:solidFill>
                  <a:srgbClr val="FF0000"/>
                </a:solidFill>
              </a:rPr>
              <a:t>Ιστορικό επαγγέλματος</a:t>
            </a:r>
            <a:r>
              <a:rPr lang="el-GR" b="1" dirty="0" smtClean="0"/>
              <a:t>: πρόσφατη θέση απασχόλησης, ημέρες απουσίας από την εργασία λόγω ασθένειας, ατυχήματα στο χώρο εργασίας.  </a:t>
            </a:r>
          </a:p>
          <a:p>
            <a:r>
              <a:rPr lang="el-GR" b="1" dirty="0" smtClean="0">
                <a:solidFill>
                  <a:srgbClr val="FF0000"/>
                </a:solidFill>
              </a:rPr>
              <a:t>Οικονομική κατάσταση</a:t>
            </a:r>
            <a:r>
              <a:rPr lang="el-GR" b="1" dirty="0" smtClean="0"/>
              <a:t>: Οικονομικές επιπτώσεις της ασθένειας.</a:t>
            </a:r>
          </a:p>
          <a:p>
            <a:r>
              <a:rPr lang="el-GR" b="1" dirty="0" smtClean="0">
                <a:solidFill>
                  <a:srgbClr val="FF0000"/>
                </a:solidFill>
              </a:rPr>
              <a:t>Οικιακές συνθήκες και γειτονιά</a:t>
            </a:r>
            <a:r>
              <a:rPr lang="el-GR" b="1" dirty="0" smtClean="0"/>
              <a:t>: διαθεσιμότητα της γειτονιάς και των κοινοτικών υπηρεσιών για κάλυψη των αναγκών  του ασθενή.</a:t>
            </a:r>
          </a:p>
          <a:p>
            <a:endParaRPr lang="el-GR" dirty="0"/>
          </a:p>
        </p:txBody>
      </p:sp>
      <p:sp>
        <p:nvSpPr>
          <p:cNvPr id="3" name="2 - Τίτλος"/>
          <p:cNvSpPr>
            <a:spLocks noGrp="1"/>
          </p:cNvSpPr>
          <p:nvPr>
            <p:ph type="title"/>
          </p:nvPr>
        </p:nvSpPr>
        <p:spPr/>
        <p:txBody>
          <a:bodyPr/>
          <a:lstStyle/>
          <a:p>
            <a:r>
              <a:rPr lang="el-GR" sz="4400" dirty="0" smtClean="0"/>
              <a:t>Κοινωνικές πληροφορίες</a:t>
            </a:r>
            <a:endParaRPr lang="el-GR" dirty="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p:txBody>
          <a:bodyPr>
            <a:normAutofit/>
          </a:bodyPr>
          <a:lstStyle/>
          <a:p>
            <a:r>
              <a:rPr lang="el-GR" b="1" dirty="0" smtClean="0"/>
              <a:t>Σημαντικοί </a:t>
            </a:r>
            <a:r>
              <a:rPr lang="el-GR" b="1" dirty="0"/>
              <a:t>παράγοντες άγχους και η περιγραφή του ασθενή για αυτούς</a:t>
            </a:r>
            <a:r>
              <a:rPr lang="el-GR" b="1" dirty="0" smtClean="0"/>
              <a:t>.</a:t>
            </a:r>
            <a:endParaRPr lang="en-US" b="1" dirty="0" smtClean="0"/>
          </a:p>
          <a:p>
            <a:endParaRPr lang="el-GR" b="1" dirty="0"/>
          </a:p>
          <a:p>
            <a:r>
              <a:rPr lang="el-GR" b="1" dirty="0" smtClean="0"/>
              <a:t>Συνηθισμένοι </a:t>
            </a:r>
            <a:r>
              <a:rPr lang="el-GR" b="1" dirty="0"/>
              <a:t>τρόποι αντιμετώπισης ενός </a:t>
            </a:r>
            <a:r>
              <a:rPr lang="el-GR" b="1" dirty="0" smtClean="0"/>
              <a:t>σοβαρού </a:t>
            </a:r>
            <a:r>
              <a:rPr lang="el-GR" b="1" dirty="0"/>
              <a:t>προβλήματος ή μιας </a:t>
            </a:r>
            <a:r>
              <a:rPr lang="el-GR" b="1" dirty="0" err="1"/>
              <a:t>στρεσσογόνου</a:t>
            </a:r>
            <a:r>
              <a:rPr lang="el-GR" b="1" dirty="0"/>
              <a:t> </a:t>
            </a:r>
            <a:r>
              <a:rPr lang="el-GR" b="1" dirty="0" smtClean="0"/>
              <a:t>κατάστασης.</a:t>
            </a:r>
            <a:endParaRPr lang="en-US" b="1" dirty="0" smtClean="0"/>
          </a:p>
          <a:p>
            <a:endParaRPr lang="el-GR" b="1" dirty="0"/>
          </a:p>
          <a:p>
            <a:r>
              <a:rPr lang="el-GR" b="1" dirty="0" smtClean="0"/>
              <a:t>Τρόποι </a:t>
            </a:r>
            <a:r>
              <a:rPr lang="el-GR" b="1" dirty="0"/>
              <a:t>επικοινωνίας: δυνατότητα λεκτικής </a:t>
            </a:r>
            <a:r>
              <a:rPr lang="el-GR" b="1" dirty="0" smtClean="0"/>
              <a:t>έκφρασης</a:t>
            </a:r>
            <a:r>
              <a:rPr lang="el-GR" b="1" dirty="0"/>
              <a:t>, μη λεκτική </a:t>
            </a:r>
            <a:r>
              <a:rPr lang="el-GR" b="1" dirty="0" smtClean="0"/>
              <a:t>επικοινωνία</a:t>
            </a:r>
            <a:endParaRPr lang="el-GR" b="1" dirty="0"/>
          </a:p>
          <a:p>
            <a:endParaRPr lang="el-GR" dirty="0"/>
          </a:p>
        </p:txBody>
      </p:sp>
      <p:sp>
        <p:nvSpPr>
          <p:cNvPr id="2" name="1 - Τίτλος"/>
          <p:cNvSpPr>
            <a:spLocks noGrp="1"/>
          </p:cNvSpPr>
          <p:nvPr>
            <p:ph type="title"/>
          </p:nvPr>
        </p:nvSpPr>
        <p:spPr/>
        <p:txBody>
          <a:bodyPr>
            <a:normAutofit fontScale="90000"/>
          </a:bodyPr>
          <a:lstStyle/>
          <a:p>
            <a:r>
              <a:rPr lang="el-GR" sz="3600" b="1" dirty="0" smtClean="0"/>
              <a:t>Πληροφορίες ψυχικής υγείας</a:t>
            </a:r>
            <a:br>
              <a:rPr lang="el-GR" sz="3600" b="1" dirty="0" smtClean="0"/>
            </a:br>
            <a:endParaRPr lang="el-GR" sz="3600" b="1" dirty="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p:txBody>
          <a:bodyPr>
            <a:normAutofit/>
          </a:bodyPr>
          <a:lstStyle/>
          <a:p>
            <a:r>
              <a:rPr lang="el-GR" b="1" dirty="0" smtClean="0"/>
              <a:t>Περιλαμβάνονται </a:t>
            </a:r>
            <a:r>
              <a:rPr lang="el-GR" b="1" dirty="0"/>
              <a:t>όλες οι μορφές συμπεριφοράς υγείας του ατόμου που χρησιμοποιούνται τη </a:t>
            </a:r>
            <a:r>
              <a:rPr lang="el-GR" b="1" dirty="0" smtClean="0"/>
              <a:t>δεδομένη </a:t>
            </a:r>
            <a:r>
              <a:rPr lang="el-GR" b="1" dirty="0"/>
              <a:t>χρονική στιγμή και όσες </a:t>
            </a:r>
            <a:r>
              <a:rPr lang="el-GR" b="1" dirty="0" smtClean="0"/>
              <a:t>συμπεριφορές </a:t>
            </a:r>
            <a:r>
              <a:rPr lang="el-GR" b="1" dirty="0"/>
              <a:t/>
            </a:r>
            <a:br>
              <a:rPr lang="el-GR" b="1" dirty="0"/>
            </a:br>
            <a:r>
              <a:rPr lang="el-GR" b="1" dirty="0"/>
              <a:t>έχουν χρησιμοποιηθεί στο παρελθόν. </a:t>
            </a:r>
            <a:endParaRPr lang="en-US" b="1" dirty="0" smtClean="0"/>
          </a:p>
          <a:p>
            <a:endParaRPr lang="el-GR" b="1" dirty="0" smtClean="0"/>
          </a:p>
          <a:p>
            <a:r>
              <a:rPr lang="el-GR" b="1" dirty="0" smtClean="0"/>
              <a:t>Πληροφορίες για τον οικογενειακό ιατρό, για γιατρούς άλλων ειδικοτήτων και προηγούμενες εισαγωγές. </a:t>
            </a:r>
            <a:r>
              <a:rPr lang="el-GR" b="1" dirty="0"/>
              <a:t> </a:t>
            </a:r>
          </a:p>
          <a:p>
            <a:endParaRPr lang="el-GR" b="1" dirty="0"/>
          </a:p>
        </p:txBody>
      </p:sp>
      <p:sp>
        <p:nvSpPr>
          <p:cNvPr id="2" name="1 - Τίτλος"/>
          <p:cNvSpPr>
            <a:spLocks noGrp="1"/>
          </p:cNvSpPr>
          <p:nvPr>
            <p:ph type="title"/>
          </p:nvPr>
        </p:nvSpPr>
        <p:spPr/>
        <p:txBody>
          <a:bodyPr>
            <a:normAutofit fontScale="90000"/>
          </a:bodyPr>
          <a:lstStyle/>
          <a:p>
            <a:r>
              <a:rPr lang="el-GR" sz="3600" b="1" dirty="0" smtClean="0"/>
              <a:t>Συμπεριφορές υγείας</a:t>
            </a:r>
            <a:br>
              <a:rPr lang="el-GR" sz="3600" b="1" dirty="0" smtClean="0"/>
            </a:br>
            <a:endParaRPr lang="el-GR" sz="3600" b="1"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p:txBody>
          <a:bodyPr/>
          <a:lstStyle/>
          <a:p>
            <a:r>
              <a:rPr lang="el-GR" b="1" dirty="0" smtClean="0"/>
              <a:t>Ο νοσηλευτής να </a:t>
            </a:r>
            <a:r>
              <a:rPr lang="el-GR" b="1" dirty="0" smtClean="0">
                <a:solidFill>
                  <a:srgbClr val="FF0000"/>
                </a:solidFill>
              </a:rPr>
              <a:t>αναγνωρίσει </a:t>
            </a:r>
            <a:r>
              <a:rPr lang="el-GR" b="1" dirty="0" smtClean="0"/>
              <a:t>την κατάσταση της υγείας του ασθενή και τα πραγματικά ή δυνητικά προβλήματα υγείας, </a:t>
            </a:r>
          </a:p>
          <a:p>
            <a:r>
              <a:rPr lang="el-GR" b="1" dirty="0" smtClean="0"/>
              <a:t>να </a:t>
            </a:r>
            <a:r>
              <a:rPr lang="el-GR" b="1" dirty="0" smtClean="0">
                <a:solidFill>
                  <a:srgbClr val="FF0000"/>
                </a:solidFill>
              </a:rPr>
              <a:t>σχεδιάσει</a:t>
            </a:r>
            <a:r>
              <a:rPr lang="el-GR" b="1" dirty="0" smtClean="0"/>
              <a:t> ένα πλάνο που να ανταποκρίνεται στις ανάγκες του ασθενή και</a:t>
            </a:r>
          </a:p>
          <a:p>
            <a:r>
              <a:rPr lang="el-GR" b="1" dirty="0" smtClean="0"/>
              <a:t> να </a:t>
            </a:r>
            <a:r>
              <a:rPr lang="el-GR" b="1" dirty="0" smtClean="0">
                <a:solidFill>
                  <a:srgbClr val="FF0000"/>
                </a:solidFill>
              </a:rPr>
              <a:t>προβεί</a:t>
            </a:r>
            <a:r>
              <a:rPr lang="el-GR" b="1" dirty="0" smtClean="0"/>
              <a:t> σε ειδικές νοσηλευτικές παρεμβάσεις, ώστε να καλύψει τις ανάγκες αυτές.</a:t>
            </a:r>
            <a:endParaRPr lang="el-GR" b="1" dirty="0"/>
          </a:p>
        </p:txBody>
      </p:sp>
      <p:sp>
        <p:nvSpPr>
          <p:cNvPr id="2" name="1 - Τίτλος"/>
          <p:cNvSpPr>
            <a:spLocks noGrp="1"/>
          </p:cNvSpPr>
          <p:nvPr>
            <p:ph type="title"/>
          </p:nvPr>
        </p:nvSpPr>
        <p:spPr/>
        <p:txBody>
          <a:bodyPr>
            <a:normAutofit fontScale="90000"/>
          </a:bodyPr>
          <a:lstStyle/>
          <a:p>
            <a:r>
              <a:rPr lang="el-GR" b="1" dirty="0" smtClean="0"/>
              <a:t>Σκοπός της νοσηλευτικής διεργασίας είναι:</a:t>
            </a:r>
            <a:endParaRPr lang="el-GR" b="1" dirty="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179512" y="1600200"/>
            <a:ext cx="8784976" cy="4853136"/>
          </a:xfrm>
        </p:spPr>
        <p:txBody>
          <a:bodyPr>
            <a:normAutofit lnSpcReduction="10000"/>
          </a:bodyPr>
          <a:lstStyle/>
          <a:p>
            <a:pPr>
              <a:buNone/>
            </a:pPr>
            <a:r>
              <a:rPr lang="el-GR" b="1" dirty="0" smtClean="0"/>
              <a:t>Υποκειμενικές </a:t>
            </a:r>
            <a:r>
              <a:rPr lang="el-GR" b="1" dirty="0"/>
              <a:t>ή </a:t>
            </a:r>
            <a:r>
              <a:rPr lang="el-GR" b="1" dirty="0" smtClean="0"/>
              <a:t>Αντικειμενικές</a:t>
            </a:r>
            <a:r>
              <a:rPr lang="el-GR" b="1" dirty="0"/>
              <a:t>. </a:t>
            </a:r>
            <a:endParaRPr lang="el-GR" b="1" dirty="0" smtClean="0"/>
          </a:p>
          <a:p>
            <a:pPr marL="342900" lvl="1" indent="-342900">
              <a:buFont typeface="Arial" pitchFamily="34" charset="0"/>
              <a:buChar char="•"/>
            </a:pPr>
            <a:r>
              <a:rPr lang="el-GR" sz="3200" b="1" dirty="0" smtClean="0"/>
              <a:t>Οι </a:t>
            </a:r>
            <a:r>
              <a:rPr lang="el-GR" sz="3200" b="1" dirty="0" smtClean="0">
                <a:solidFill>
                  <a:srgbClr val="FF0000"/>
                </a:solidFill>
              </a:rPr>
              <a:t>υποκειμενικές πληροφορίες </a:t>
            </a:r>
            <a:r>
              <a:rPr lang="el-GR" sz="3200" b="1" dirty="0" smtClean="0"/>
              <a:t>λέγονται και </a:t>
            </a:r>
            <a:r>
              <a:rPr lang="el-GR" sz="3200" b="1" dirty="0" smtClean="0">
                <a:solidFill>
                  <a:srgbClr val="FF0000"/>
                </a:solidFill>
              </a:rPr>
              <a:t>συμπτώματα</a:t>
            </a:r>
            <a:r>
              <a:rPr lang="el-GR" sz="3200" b="1" dirty="0" smtClean="0"/>
              <a:t>, αφορούν </a:t>
            </a:r>
            <a:r>
              <a:rPr lang="el-GR" sz="3200" b="1" dirty="0"/>
              <a:t>τις </a:t>
            </a:r>
            <a:r>
              <a:rPr lang="el-GR" sz="3200" b="1" dirty="0" smtClean="0"/>
              <a:t>αισθήσεις </a:t>
            </a:r>
            <a:r>
              <a:rPr lang="el-GR" sz="3200" b="1" dirty="0"/>
              <a:t>του ασθενή, τα συναισθήματα, τις αξίες, τις </a:t>
            </a:r>
            <a:r>
              <a:rPr lang="el-GR" sz="3200" b="1" dirty="0" smtClean="0"/>
              <a:t>αντιλήψεις</a:t>
            </a:r>
            <a:r>
              <a:rPr lang="el-GR" sz="3200" b="1" dirty="0"/>
              <a:t>, τις απόψεις και την αντίληψη για την </a:t>
            </a:r>
            <a:r>
              <a:rPr lang="el-GR" sz="3200" b="1" dirty="0" smtClean="0"/>
              <a:t>κατάσταση </a:t>
            </a:r>
            <a:r>
              <a:rPr lang="el-GR" sz="3200" b="1" dirty="0"/>
              <a:t>υγείας </a:t>
            </a:r>
            <a:r>
              <a:rPr lang="el-GR" sz="3200" b="1" dirty="0" smtClean="0"/>
              <a:t>του. </a:t>
            </a:r>
          </a:p>
          <a:p>
            <a:pPr marL="742950" lvl="2" indent="-342900"/>
            <a:r>
              <a:rPr lang="el-GR" sz="2800" dirty="0" smtClean="0"/>
              <a:t>Ο κνησμός, ο πόνος, και τα συναισθήματα ανησυχίας είναι παραδείγματα συμπτωμάτων. </a:t>
            </a:r>
            <a:endParaRPr lang="el-GR" dirty="0" smtClean="0"/>
          </a:p>
        </p:txBody>
      </p:sp>
      <p:sp>
        <p:nvSpPr>
          <p:cNvPr id="2" name="1 - Τίτλος"/>
          <p:cNvSpPr>
            <a:spLocks noGrp="1"/>
          </p:cNvSpPr>
          <p:nvPr>
            <p:ph type="title"/>
          </p:nvPr>
        </p:nvSpPr>
        <p:spPr/>
        <p:txBody>
          <a:bodyPr>
            <a:noAutofit/>
          </a:bodyPr>
          <a:lstStyle/>
          <a:p>
            <a:r>
              <a:rPr lang="el-GR" sz="3600" b="1" dirty="0" smtClean="0"/>
              <a:t>Οι πληροφορίες που συλλέγονται είναι: </a:t>
            </a:r>
            <a:endParaRPr lang="el-GR" sz="3600" b="1" dirty="0"/>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179512" y="260648"/>
            <a:ext cx="8712968" cy="6264696"/>
          </a:xfrm>
        </p:spPr>
        <p:txBody>
          <a:bodyPr>
            <a:normAutofit/>
          </a:bodyPr>
          <a:lstStyle/>
          <a:p>
            <a:r>
              <a:rPr lang="el-GR" b="1" dirty="0" smtClean="0"/>
              <a:t>Τα </a:t>
            </a:r>
            <a:r>
              <a:rPr lang="el-GR" b="1" dirty="0" smtClean="0">
                <a:solidFill>
                  <a:srgbClr val="FF0000"/>
                </a:solidFill>
              </a:rPr>
              <a:t>αντικειμενικά στοιχεία </a:t>
            </a:r>
            <a:r>
              <a:rPr lang="el-GR" b="1" dirty="0" smtClean="0"/>
              <a:t>αναφέρονται και ως </a:t>
            </a:r>
            <a:r>
              <a:rPr lang="el-GR" b="1" dirty="0" smtClean="0">
                <a:solidFill>
                  <a:srgbClr val="FF0000"/>
                </a:solidFill>
              </a:rPr>
              <a:t>κλινικά σημεία</a:t>
            </a:r>
            <a:r>
              <a:rPr lang="el-GR" b="1" dirty="0" smtClean="0"/>
              <a:t>. Ανιχνεύονται από έναν αντικειμενικό παρατηρητή και μπορούν να μετρηθούν</a:t>
            </a:r>
          </a:p>
          <a:p>
            <a:pPr lvl="1"/>
            <a:r>
              <a:rPr lang="el-GR" b="1" dirty="0" smtClean="0"/>
              <a:t>Παραδείγματα κλινικών σημείων είναι η </a:t>
            </a:r>
            <a:r>
              <a:rPr lang="el-GR" b="1" dirty="0" smtClean="0">
                <a:solidFill>
                  <a:srgbClr val="FF0000"/>
                </a:solidFill>
              </a:rPr>
              <a:t>κυάνωση</a:t>
            </a:r>
            <a:r>
              <a:rPr lang="el-GR" b="1" dirty="0" smtClean="0"/>
              <a:t>, η </a:t>
            </a:r>
            <a:r>
              <a:rPr lang="el-GR" b="1" dirty="0" smtClean="0">
                <a:solidFill>
                  <a:srgbClr val="FF0000"/>
                </a:solidFill>
              </a:rPr>
              <a:t>υπερθερμία</a:t>
            </a:r>
            <a:r>
              <a:rPr lang="el-GR" b="1" dirty="0" smtClean="0"/>
              <a:t>, η υπέρταση. Ο νοσηλευτής λαμβάνει τα αντικειμενικά στοιχεία για να επικυρώσει τα υποκειμενικά ώστε να ολοκληρώσει τη φάση εκτίμησης της νοσηλευτικής διεργασίας. </a:t>
            </a:r>
          </a:p>
          <a:p>
            <a:pPr lvl="1" algn="ctr">
              <a:buNone/>
            </a:pPr>
            <a:r>
              <a:rPr lang="el-GR" b="1" dirty="0" smtClean="0">
                <a:solidFill>
                  <a:srgbClr val="FF0000"/>
                </a:solidFill>
              </a:rPr>
              <a:t>Μια πλήρης βάση πληροφοριών, με υποκειμενικά και αντικειμενικά στοιχεία αποτελεί την κατευθυντήρια γραμμή για να αξιολογείται η πορεία του ασθενή μετά από τις ιατρικές  και  νοσηλευτικές παρεμβάσεις.</a:t>
            </a:r>
          </a:p>
          <a:p>
            <a:endParaRPr lang="el-GR" dirty="0"/>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p:txBody>
          <a:bodyPr>
            <a:normAutofit/>
          </a:bodyPr>
          <a:lstStyle/>
          <a:p>
            <a:r>
              <a:rPr lang="el-GR" b="1" dirty="0" smtClean="0"/>
              <a:t>Ο </a:t>
            </a:r>
            <a:r>
              <a:rPr lang="el-GR" b="1" dirty="0"/>
              <a:t>ασθενής αποτελεί την </a:t>
            </a:r>
            <a:r>
              <a:rPr lang="el-GR" b="1" dirty="0">
                <a:solidFill>
                  <a:srgbClr val="FF0000"/>
                </a:solidFill>
              </a:rPr>
              <a:t>άμεση</a:t>
            </a:r>
            <a:r>
              <a:rPr lang="el-GR" b="1" dirty="0"/>
              <a:t> και κύρια </a:t>
            </a:r>
            <a:r>
              <a:rPr lang="el-GR" b="1" dirty="0" smtClean="0"/>
              <a:t>πηγή πληροφοριών. </a:t>
            </a:r>
            <a:endParaRPr lang="en-US" b="1" dirty="0" smtClean="0"/>
          </a:p>
          <a:p>
            <a:endParaRPr lang="el-GR" b="1" dirty="0" smtClean="0"/>
          </a:p>
          <a:p>
            <a:r>
              <a:rPr lang="el-GR" b="1" dirty="0" smtClean="0"/>
              <a:t>Όλες οι πηγές, εκτός από τον ασθενή θεωρούνται </a:t>
            </a:r>
            <a:r>
              <a:rPr lang="el-GR" b="1" dirty="0" smtClean="0">
                <a:solidFill>
                  <a:srgbClr val="FF0000"/>
                </a:solidFill>
              </a:rPr>
              <a:t>δευτερεύουσες ή έμμεσες </a:t>
            </a:r>
          </a:p>
          <a:p>
            <a:pPr lvl="1"/>
            <a:r>
              <a:rPr lang="el-GR" b="1" dirty="0" smtClean="0"/>
              <a:t>(Τα </a:t>
            </a:r>
            <a:r>
              <a:rPr lang="el-GR" b="1" dirty="0"/>
              <a:t>μέλη της οικογένειας, τα </a:t>
            </a:r>
            <a:r>
              <a:rPr lang="el-GR" b="1" dirty="0" smtClean="0"/>
              <a:t>πρόσωπα υποστήριξης</a:t>
            </a:r>
            <a:r>
              <a:rPr lang="el-GR" b="1" dirty="0"/>
              <a:t>, οι άλλοι επαγγελματίες υγείας, τα </a:t>
            </a:r>
            <a:r>
              <a:rPr lang="el-GR" b="1" dirty="0" smtClean="0"/>
              <a:t>αρχεία </a:t>
            </a:r>
            <a:r>
              <a:rPr lang="el-GR" b="1" dirty="0"/>
              <a:t>και οι εκθέσεις, οι εργαστηριακές και </a:t>
            </a:r>
            <a:r>
              <a:rPr lang="el-GR" b="1" dirty="0" smtClean="0"/>
              <a:t>διαγνωστικές </a:t>
            </a:r>
            <a:r>
              <a:rPr lang="el-GR" b="1" dirty="0"/>
              <a:t>εξετάσεις και η σχετική </a:t>
            </a:r>
            <a:r>
              <a:rPr lang="el-GR" b="1" dirty="0" smtClean="0"/>
              <a:t>βιβλιογραφία).</a:t>
            </a:r>
            <a:endParaRPr lang="el-GR" b="1" dirty="0"/>
          </a:p>
        </p:txBody>
      </p:sp>
      <p:sp>
        <p:nvSpPr>
          <p:cNvPr id="2" name="1 - Τίτλος"/>
          <p:cNvSpPr>
            <a:spLocks noGrp="1"/>
          </p:cNvSpPr>
          <p:nvPr>
            <p:ph type="title"/>
          </p:nvPr>
        </p:nvSpPr>
        <p:spPr/>
        <p:txBody>
          <a:bodyPr>
            <a:normAutofit fontScale="90000"/>
          </a:bodyPr>
          <a:lstStyle/>
          <a:p>
            <a:r>
              <a:rPr lang="el-GR" sz="3600" b="1" dirty="0" smtClean="0"/>
              <a:t>Πηγές πληροφοριών (άμεσες και δευτερεύουσες)</a:t>
            </a:r>
            <a:br>
              <a:rPr lang="el-GR" sz="3600" b="1" dirty="0" smtClean="0"/>
            </a:br>
            <a:endParaRPr lang="el-GR" sz="3600" b="1" dirty="0"/>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251520" y="1481328"/>
            <a:ext cx="8712968" cy="4900000"/>
          </a:xfrm>
        </p:spPr>
        <p:txBody>
          <a:bodyPr>
            <a:normAutofit fontScale="92500"/>
          </a:bodyPr>
          <a:lstStyle/>
          <a:p>
            <a:r>
              <a:rPr lang="el-GR" b="1" dirty="0" smtClean="0"/>
              <a:t>Είναι </a:t>
            </a:r>
            <a:r>
              <a:rPr lang="el-GR" b="1" dirty="0"/>
              <a:t>η συγκέντρωση </a:t>
            </a:r>
            <a:r>
              <a:rPr lang="el-GR" b="1" dirty="0" smtClean="0"/>
              <a:t>πληροφοριών </a:t>
            </a:r>
            <a:r>
              <a:rPr lang="el-GR" b="1" dirty="0"/>
              <a:t>που γίνεται με τη χρήση των αισθήσεων του νοσηλευτή. Η παρατήρηση είναι μια συνειδητή, </a:t>
            </a:r>
            <a:r>
              <a:rPr lang="el-GR" b="1" dirty="0" err="1"/>
              <a:t>γνωσιακή</a:t>
            </a:r>
            <a:r>
              <a:rPr lang="el-GR" b="1" dirty="0"/>
              <a:t> ικανότητα που αναπτύσσεται μέσω </a:t>
            </a:r>
            <a:r>
              <a:rPr lang="el-GR" b="1" dirty="0" smtClean="0"/>
              <a:t>προσπάθειας </a:t>
            </a:r>
            <a:r>
              <a:rPr lang="el-GR" b="1" dirty="0"/>
              <a:t>και συστηματικής  προσέγγισης. </a:t>
            </a:r>
            <a:endParaRPr lang="el-GR" b="1" dirty="0" smtClean="0"/>
          </a:p>
          <a:p>
            <a:r>
              <a:rPr lang="el-GR" b="1" dirty="0" smtClean="0"/>
              <a:t>Κατά τη διάρκεια μιας προσεκτικής παρατήρησης επιστρατεύονται όλες </a:t>
            </a:r>
            <a:r>
              <a:rPr lang="el-GR" b="1" dirty="0"/>
              <a:t>οι </a:t>
            </a:r>
            <a:r>
              <a:rPr lang="el-GR" b="1" dirty="0" smtClean="0"/>
              <a:t>αισθήσεις. </a:t>
            </a:r>
          </a:p>
          <a:p>
            <a:r>
              <a:rPr lang="el-GR" b="1" dirty="0" smtClean="0"/>
              <a:t>Η </a:t>
            </a:r>
            <a:r>
              <a:rPr lang="el-GR" b="1" dirty="0"/>
              <a:t>παρατήρηση επομένως περιλαμβάνει και τη διάκριση ανάμεσα στις σημαντικές και ασήμαντες πληροφορίες. </a:t>
            </a:r>
            <a:r>
              <a:rPr lang="el-GR" dirty="0"/>
              <a:t/>
            </a:r>
            <a:br>
              <a:rPr lang="el-GR" dirty="0"/>
            </a:br>
            <a:endParaRPr lang="el-GR" dirty="0"/>
          </a:p>
          <a:p>
            <a:endParaRPr lang="el-GR" dirty="0"/>
          </a:p>
        </p:txBody>
      </p:sp>
      <p:sp>
        <p:nvSpPr>
          <p:cNvPr id="2" name="1 - Τίτλος"/>
          <p:cNvSpPr>
            <a:spLocks noGrp="1"/>
          </p:cNvSpPr>
          <p:nvPr>
            <p:ph type="title"/>
          </p:nvPr>
        </p:nvSpPr>
        <p:spPr/>
        <p:txBody>
          <a:bodyPr>
            <a:normAutofit fontScale="90000"/>
          </a:bodyPr>
          <a:lstStyle/>
          <a:p>
            <a:r>
              <a:rPr lang="el-GR" sz="3600" b="1" dirty="0" smtClean="0"/>
              <a:t>Παρατήρηση</a:t>
            </a:r>
            <a:br>
              <a:rPr lang="el-GR" sz="3600" b="1" dirty="0" smtClean="0"/>
            </a:br>
            <a:endParaRPr lang="el-GR" sz="3600" b="1" dirty="0"/>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457200" y="1481328"/>
            <a:ext cx="8229600" cy="4900000"/>
          </a:xfrm>
        </p:spPr>
        <p:txBody>
          <a:bodyPr>
            <a:normAutofit fontScale="92500" lnSpcReduction="10000"/>
          </a:bodyPr>
          <a:lstStyle/>
          <a:p>
            <a:r>
              <a:rPr lang="el-GR" b="1" dirty="0" smtClean="0"/>
              <a:t>Κλινικά </a:t>
            </a:r>
            <a:r>
              <a:rPr lang="el-GR" b="1" dirty="0"/>
              <a:t>σημεία εξάντλησης του ασθενή (</a:t>
            </a:r>
            <a:r>
              <a:rPr lang="el-GR" b="1" dirty="0" smtClean="0"/>
              <a:t>ωχρότητα</a:t>
            </a:r>
            <a:r>
              <a:rPr lang="el-GR" b="1" dirty="0"/>
              <a:t>, εργώδης αναπνοή, συμπεριφορά που </a:t>
            </a:r>
            <a:r>
              <a:rPr lang="el-GR" b="1" dirty="0" smtClean="0"/>
              <a:t>υποδεικνύει </a:t>
            </a:r>
            <a:r>
              <a:rPr lang="el-GR" b="1" dirty="0"/>
              <a:t>τον πόνο ή συναισθηματική εξάντληση).</a:t>
            </a:r>
          </a:p>
          <a:p>
            <a:r>
              <a:rPr lang="el-GR" b="1" dirty="0" smtClean="0"/>
              <a:t>Πραγματικές </a:t>
            </a:r>
            <a:r>
              <a:rPr lang="el-GR" b="1" dirty="0"/>
              <a:t>ή ενδεχόμενες απειλές για την ασφάλεια του ασθενή (ένα χαμηλωμένο </a:t>
            </a:r>
            <a:r>
              <a:rPr lang="el-GR" b="1" dirty="0" smtClean="0"/>
              <a:t>πλευρικό </a:t>
            </a:r>
            <a:r>
              <a:rPr lang="el-GR" b="1" dirty="0"/>
              <a:t>κιγκλίδωμα της νοσηλευτικής κλίνης).</a:t>
            </a:r>
          </a:p>
          <a:p>
            <a:r>
              <a:rPr lang="el-GR" b="1" dirty="0" smtClean="0"/>
              <a:t>Παρουσία </a:t>
            </a:r>
            <a:r>
              <a:rPr lang="el-GR" b="1" dirty="0"/>
              <a:t>και λειτουργία του σχετικού </a:t>
            </a:r>
            <a:r>
              <a:rPr lang="el-GR" b="1" dirty="0" smtClean="0"/>
              <a:t>εξοπλισμού </a:t>
            </a:r>
            <a:r>
              <a:rPr lang="el-GR" b="1" dirty="0"/>
              <a:t>(ενδοφλέβιος εξοπλισμός και οξυγόνο).</a:t>
            </a:r>
          </a:p>
          <a:p>
            <a:r>
              <a:rPr lang="el-GR" b="1" dirty="0" smtClean="0"/>
              <a:t>Το </a:t>
            </a:r>
            <a:r>
              <a:rPr lang="el-GR" b="1" dirty="0"/>
              <a:t>άμεσο περιβάλλον, συμπεριλαμβανομένων και των ανθρώπων σε αυτό</a:t>
            </a:r>
            <a:r>
              <a:rPr lang="el-GR" b="1" dirty="0" smtClean="0"/>
              <a:t>.</a:t>
            </a:r>
            <a:r>
              <a:rPr lang="el-GR" b="1" dirty="0"/>
              <a:t> </a:t>
            </a:r>
          </a:p>
          <a:p>
            <a:pPr>
              <a:buNone/>
            </a:pPr>
            <a:endParaRPr lang="el-GR" dirty="0"/>
          </a:p>
        </p:txBody>
      </p:sp>
      <p:sp>
        <p:nvSpPr>
          <p:cNvPr id="2" name="1 - Τίτλος"/>
          <p:cNvSpPr>
            <a:spLocks noGrp="1"/>
          </p:cNvSpPr>
          <p:nvPr>
            <p:ph type="title"/>
          </p:nvPr>
        </p:nvSpPr>
        <p:spPr/>
        <p:txBody>
          <a:bodyPr>
            <a:normAutofit fontScale="90000"/>
          </a:bodyPr>
          <a:lstStyle/>
          <a:p>
            <a:r>
              <a:rPr lang="el-GR" sz="3200" b="1" dirty="0" smtClean="0"/>
              <a:t>Κατά την είσοδο σε ένα νοσηλευτικό θάλαμο μπορεί ο νοσηλευτής να παρατηρήσει:</a:t>
            </a:r>
            <a:br>
              <a:rPr lang="el-GR" sz="3200" b="1" dirty="0" smtClean="0"/>
            </a:br>
            <a:endParaRPr lang="el-GR" sz="3200" b="1" dirty="0"/>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457200" y="1481328"/>
            <a:ext cx="8229600" cy="4827992"/>
          </a:xfrm>
        </p:spPr>
        <p:txBody>
          <a:bodyPr>
            <a:normAutofit/>
          </a:bodyPr>
          <a:lstStyle/>
          <a:p>
            <a:r>
              <a:rPr lang="el-GR" sz="2800" b="1" dirty="0" smtClean="0"/>
              <a:t>Η </a:t>
            </a:r>
            <a:r>
              <a:rPr lang="el-GR" sz="2800" b="1" dirty="0"/>
              <a:t>συνέντευξη είναι μια προγραμματισμένη </a:t>
            </a:r>
            <a:r>
              <a:rPr lang="el-GR" sz="2800" b="1" dirty="0" smtClean="0"/>
              <a:t>επικοινωνία </a:t>
            </a:r>
            <a:r>
              <a:rPr lang="el-GR" sz="2800" b="1" dirty="0"/>
              <a:t>ή μια συνομιλία που έχει έναν συγκεκριμένο σκοπό, για παράδειγμα τη λήψη ή την παροχή </a:t>
            </a:r>
            <a:r>
              <a:rPr lang="el-GR" sz="2800" b="1" dirty="0" smtClean="0"/>
              <a:t>πληροφοριών</a:t>
            </a:r>
            <a:r>
              <a:rPr lang="el-GR" sz="2800" b="1" dirty="0"/>
              <a:t>, τον προσδιορισμό των προβλημάτων που απασχολούν περισσότερο τον ασθενή, την </a:t>
            </a:r>
            <a:r>
              <a:rPr lang="el-GR" sz="2800" b="1" dirty="0" smtClean="0"/>
              <a:t>αξιολόγηση </a:t>
            </a:r>
            <a:r>
              <a:rPr lang="el-GR" sz="2800" b="1" dirty="0"/>
              <a:t>μιας αλλαγής, τη διδασκαλία, την ενθάρρυνση, τη συμβουλευτική ή τη </a:t>
            </a:r>
            <a:r>
              <a:rPr lang="el-GR" sz="2800" b="1" dirty="0" smtClean="0"/>
              <a:t>θεραπεία.</a:t>
            </a:r>
            <a:endParaRPr lang="el-GR" sz="2800" b="1" dirty="0"/>
          </a:p>
          <a:p>
            <a:endParaRPr lang="el-GR" dirty="0"/>
          </a:p>
        </p:txBody>
      </p:sp>
      <p:sp>
        <p:nvSpPr>
          <p:cNvPr id="2" name="1 - Τίτλος"/>
          <p:cNvSpPr>
            <a:spLocks noGrp="1"/>
          </p:cNvSpPr>
          <p:nvPr>
            <p:ph type="title"/>
          </p:nvPr>
        </p:nvSpPr>
        <p:spPr/>
        <p:txBody>
          <a:bodyPr>
            <a:normAutofit fontScale="90000"/>
          </a:bodyPr>
          <a:lstStyle/>
          <a:p>
            <a:r>
              <a:rPr lang="el-GR" sz="3600" b="1" dirty="0" smtClean="0"/>
              <a:t>Συνέντευξη</a:t>
            </a:r>
            <a:br>
              <a:rPr lang="el-GR" sz="3600" b="1" dirty="0" smtClean="0"/>
            </a:br>
            <a:endParaRPr lang="el-GR" sz="3600" b="1" dirty="0"/>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251520" y="1196752"/>
            <a:ext cx="8712968" cy="5400600"/>
          </a:xfrm>
        </p:spPr>
        <p:txBody>
          <a:bodyPr>
            <a:normAutofit/>
          </a:bodyPr>
          <a:lstStyle/>
          <a:p>
            <a:r>
              <a:rPr lang="el-GR" b="1" dirty="0" smtClean="0"/>
              <a:t>Η </a:t>
            </a:r>
            <a:r>
              <a:rPr lang="el-GR" b="1" dirty="0">
                <a:solidFill>
                  <a:srgbClr val="FF0000"/>
                </a:solidFill>
              </a:rPr>
              <a:t>κατευθυνόμενη</a:t>
            </a:r>
            <a:r>
              <a:rPr lang="el-GR" b="1" dirty="0"/>
              <a:t> και η </a:t>
            </a:r>
            <a:r>
              <a:rPr lang="el-GR" b="1" dirty="0">
                <a:solidFill>
                  <a:srgbClr val="FF0000"/>
                </a:solidFill>
              </a:rPr>
              <a:t>μη </a:t>
            </a:r>
            <a:r>
              <a:rPr lang="el-GR" b="1" dirty="0" smtClean="0">
                <a:solidFill>
                  <a:srgbClr val="FF0000"/>
                </a:solidFill>
              </a:rPr>
              <a:t>κατευθυνόμενη </a:t>
            </a:r>
            <a:r>
              <a:rPr lang="el-GR" b="1" dirty="0"/>
              <a:t>(άμεση και έμμεση). </a:t>
            </a:r>
            <a:endParaRPr lang="el-GR" b="1" dirty="0" smtClean="0"/>
          </a:p>
          <a:p>
            <a:r>
              <a:rPr lang="el-GR" b="1" dirty="0" smtClean="0"/>
              <a:t>Η </a:t>
            </a:r>
            <a:r>
              <a:rPr lang="el-GR" b="1" dirty="0">
                <a:solidFill>
                  <a:srgbClr val="FF0000"/>
                </a:solidFill>
              </a:rPr>
              <a:t>κατευθυνόμενη</a:t>
            </a:r>
            <a:r>
              <a:rPr lang="el-GR" b="1" dirty="0"/>
              <a:t> συνέντευξη </a:t>
            </a:r>
            <a:r>
              <a:rPr lang="el-GR" b="1" dirty="0" smtClean="0"/>
              <a:t>αποσπά </a:t>
            </a:r>
            <a:r>
              <a:rPr lang="el-GR" b="1" dirty="0"/>
              <a:t>συγκεκριμένες πληροφορίες. Ο νοσηλευτής </a:t>
            </a:r>
            <a:r>
              <a:rPr lang="el-GR" b="1" dirty="0" smtClean="0"/>
              <a:t>αναφέρει </a:t>
            </a:r>
            <a:r>
              <a:rPr lang="el-GR" b="1" dirty="0"/>
              <a:t>το σκοπό της συνέντευξης και κατευθύνει τη </a:t>
            </a:r>
            <a:r>
              <a:rPr lang="el-GR" b="1" dirty="0" smtClean="0"/>
              <a:t>συζήτηση, </a:t>
            </a:r>
            <a:r>
              <a:rPr lang="el-GR" b="1" dirty="0"/>
              <a:t>τουλάχιστον στην αρχή. Ο ασθενής </a:t>
            </a:r>
            <a:r>
              <a:rPr lang="el-GR" b="1" dirty="0" smtClean="0"/>
              <a:t>ανταποκρίνεται </a:t>
            </a:r>
            <a:r>
              <a:rPr lang="el-GR" b="1" dirty="0"/>
              <a:t>στις ερωτήσεις, αλλά έχει </a:t>
            </a:r>
            <a:r>
              <a:rPr lang="el-GR" b="1" dirty="0" smtClean="0"/>
              <a:t>περιορισμένη </a:t>
            </a:r>
            <a:r>
              <a:rPr lang="el-GR" b="1" dirty="0"/>
              <a:t>δυνατότητα να κάνει ερωτήσεις ο ίδιος ή να </a:t>
            </a:r>
            <a:r>
              <a:rPr lang="el-GR" b="1" dirty="0" smtClean="0"/>
              <a:t>συζητάει </a:t>
            </a:r>
            <a:r>
              <a:rPr lang="el-GR" b="1" dirty="0"/>
              <a:t>τις ανησυχίες του. </a:t>
            </a:r>
            <a:endParaRPr lang="el-GR" b="1" dirty="0" smtClean="0"/>
          </a:p>
          <a:p>
            <a:endParaRPr lang="el-GR" dirty="0"/>
          </a:p>
        </p:txBody>
      </p:sp>
      <p:sp>
        <p:nvSpPr>
          <p:cNvPr id="2" name="1 - Τίτλος"/>
          <p:cNvSpPr>
            <a:spLocks noGrp="1"/>
          </p:cNvSpPr>
          <p:nvPr>
            <p:ph type="title"/>
          </p:nvPr>
        </p:nvSpPr>
        <p:spPr>
          <a:xfrm>
            <a:off x="457200" y="274638"/>
            <a:ext cx="8147248" cy="850106"/>
          </a:xfrm>
        </p:spPr>
        <p:txBody>
          <a:bodyPr>
            <a:normAutofit fontScale="90000"/>
          </a:bodyPr>
          <a:lstStyle/>
          <a:p>
            <a:r>
              <a:rPr lang="el-GR" sz="3600" b="1" dirty="0" smtClean="0"/>
              <a:t>Υπάρχουν δυο μέθοδοι συνέντευξης: </a:t>
            </a:r>
            <a:endParaRPr lang="el-GR" sz="3600" b="1" dirty="0"/>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περιεχομένου"/>
          <p:cNvSpPr>
            <a:spLocks noGrp="1"/>
          </p:cNvSpPr>
          <p:nvPr>
            <p:ph idx="1"/>
          </p:nvPr>
        </p:nvSpPr>
        <p:spPr/>
        <p:txBody>
          <a:bodyPr/>
          <a:lstStyle/>
          <a:p>
            <a:r>
              <a:rPr lang="el-GR" b="1" dirty="0" smtClean="0"/>
              <a:t>Αντίθετα, κατά τη διάρκεια μιας </a:t>
            </a:r>
            <a:r>
              <a:rPr lang="el-GR" b="1" dirty="0" smtClean="0">
                <a:solidFill>
                  <a:srgbClr val="FF0000"/>
                </a:solidFill>
              </a:rPr>
              <a:t>μη κατευθυνόμενης συνέντευξης</a:t>
            </a:r>
            <a:r>
              <a:rPr lang="el-GR" b="1" dirty="0" smtClean="0"/>
              <a:t> ο νοσηλευτής επιτρέπει στον ασθενή να ελέγχει το σκοπό, το θέμα της συνομιλίας και το ρυθμό αυτής. Ο συνδυασμός της κατευθυνόμενης και μη  κατευθυνόμενης προσέγγισης είναι συνήθως κατάλληλος κατά τη διάρκεια μιας συνέντευξης για συλλογή πληροφοριών. </a:t>
            </a:r>
            <a:endParaRPr lang="el-GR" dirty="0"/>
          </a:p>
        </p:txBody>
      </p:sp>
      <p:sp>
        <p:nvSpPr>
          <p:cNvPr id="3" name="2 - Τίτλος"/>
          <p:cNvSpPr>
            <a:spLocks noGrp="1"/>
          </p:cNvSpPr>
          <p:nvPr>
            <p:ph type="title"/>
          </p:nvPr>
        </p:nvSpPr>
        <p:spPr/>
        <p:txBody>
          <a:bodyPr/>
          <a:lstStyle/>
          <a:p>
            <a:r>
              <a:rPr lang="el-GR" dirty="0" smtClean="0"/>
              <a:t>Μη κατευθυνόμενη</a:t>
            </a:r>
            <a:endParaRPr lang="el-GR" dirty="0"/>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p:txBody>
          <a:bodyPr>
            <a:normAutofit/>
          </a:bodyPr>
          <a:lstStyle/>
          <a:p>
            <a:r>
              <a:rPr lang="el-GR" sz="3200" b="1" dirty="0" smtClean="0"/>
              <a:t>Οι νοσηλευτές χρειάζεται να προγραμματίζουν συνεντεύξεις με τους εισαγόμενους στο νοσοκομείο ασθενείς, όταν αυτοί είναι σωματικά άνετοι, ελεύθεροι από πόνο. </a:t>
            </a:r>
          </a:p>
        </p:txBody>
      </p:sp>
      <p:sp>
        <p:nvSpPr>
          <p:cNvPr id="2" name="1 - Τίτλος"/>
          <p:cNvSpPr>
            <a:spLocks noGrp="1"/>
          </p:cNvSpPr>
          <p:nvPr>
            <p:ph type="title"/>
          </p:nvPr>
        </p:nvSpPr>
        <p:spPr/>
        <p:txBody>
          <a:bodyPr>
            <a:normAutofit fontScale="90000"/>
          </a:bodyPr>
          <a:lstStyle/>
          <a:p>
            <a:r>
              <a:rPr lang="el-GR" sz="3600" b="1" dirty="0" smtClean="0"/>
              <a:t>Ιδανικές συνθήκες για τη συνέντευξη</a:t>
            </a:r>
            <a:endParaRPr lang="el-GR" sz="3600" b="1" dirty="0"/>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περιεχομένου"/>
          <p:cNvSpPr>
            <a:spLocks noGrp="1"/>
          </p:cNvSpPr>
          <p:nvPr>
            <p:ph idx="1"/>
          </p:nvPr>
        </p:nvSpPr>
        <p:spPr/>
        <p:txBody>
          <a:bodyPr/>
          <a:lstStyle/>
          <a:p>
            <a:r>
              <a:rPr lang="el-GR" sz="3200" b="1" dirty="0" smtClean="0"/>
              <a:t>Οι νοσηλευτές είναι καλό να προγραμματίζουν συνεντεύξεις με ασθενείς σε χρόνο επιλεγμένο από τον ίδιο τον ασθενή. Ένα καλά φωτισμένο, αεριζόμενο, μετρίου μεγέθους δωμάτιο και σχετικά ελεύθερο θορύβου, κινήσεων και διακοπών ενθαρρύνει την επικοινωνία. </a:t>
            </a:r>
          </a:p>
          <a:p>
            <a:endParaRPr lang="el-GR" dirty="0"/>
          </a:p>
        </p:txBody>
      </p:sp>
      <p:sp>
        <p:nvSpPr>
          <p:cNvPr id="3" name="2 - Τίτλος"/>
          <p:cNvSpPr>
            <a:spLocks noGrp="1"/>
          </p:cNvSpPr>
          <p:nvPr>
            <p:ph type="title"/>
          </p:nvPr>
        </p:nvSpPr>
        <p:spPr/>
        <p:txBody>
          <a:bodyPr>
            <a:normAutofit fontScale="90000"/>
          </a:bodyPr>
          <a:lstStyle/>
          <a:p>
            <a:r>
              <a:rPr lang="el-GR" sz="4400" dirty="0" smtClean="0"/>
              <a:t>Ιδανικές συνθήκες για τη συνέντευξη</a:t>
            </a:r>
            <a:endParaRPr lang="el-GR"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p:txBody>
          <a:bodyPr>
            <a:normAutofit/>
          </a:bodyPr>
          <a:lstStyle/>
          <a:p>
            <a:r>
              <a:rPr lang="el-GR" b="1" dirty="0" smtClean="0"/>
              <a:t>Τα χαρακτηριστικά περιλαμβάνουν:</a:t>
            </a:r>
          </a:p>
          <a:p>
            <a:pPr lvl="1"/>
            <a:r>
              <a:rPr lang="el-GR" b="1" dirty="0" smtClean="0"/>
              <a:t> </a:t>
            </a:r>
            <a:r>
              <a:rPr lang="el-GR" b="1" dirty="0"/>
              <a:t>την </a:t>
            </a:r>
            <a:r>
              <a:rPr lang="el-GR" b="1" dirty="0">
                <a:solidFill>
                  <a:srgbClr val="FF0000"/>
                </a:solidFill>
              </a:rPr>
              <a:t>κυκλική</a:t>
            </a:r>
            <a:r>
              <a:rPr lang="el-GR" b="1" dirty="0"/>
              <a:t> και </a:t>
            </a:r>
            <a:r>
              <a:rPr lang="el-GR" b="1" dirty="0">
                <a:solidFill>
                  <a:srgbClr val="FF0000"/>
                </a:solidFill>
              </a:rPr>
              <a:t>δυναμική</a:t>
            </a:r>
            <a:r>
              <a:rPr lang="el-GR" b="1" dirty="0"/>
              <a:t> </a:t>
            </a:r>
            <a:r>
              <a:rPr lang="el-GR" b="1" dirty="0" smtClean="0"/>
              <a:t>φύση</a:t>
            </a:r>
            <a:r>
              <a:rPr lang="el-GR" b="1" dirty="0"/>
              <a:t>, </a:t>
            </a:r>
            <a:endParaRPr lang="el-GR" b="1" dirty="0" smtClean="0"/>
          </a:p>
          <a:p>
            <a:pPr lvl="1"/>
            <a:r>
              <a:rPr lang="el-GR" b="1" dirty="0" smtClean="0"/>
              <a:t>την </a:t>
            </a:r>
            <a:r>
              <a:rPr lang="el-GR" b="1" dirty="0"/>
              <a:t>ανθρωποκεντρική προσέγγιση που  </a:t>
            </a:r>
            <a:r>
              <a:rPr lang="el-GR" b="1" dirty="0" smtClean="0"/>
              <a:t>εστιάζεται </a:t>
            </a:r>
            <a:r>
              <a:rPr lang="el-GR" b="1" dirty="0"/>
              <a:t>στη λύση των προβλημάτων και </a:t>
            </a:r>
            <a:endParaRPr lang="el-GR" b="1" dirty="0" smtClean="0"/>
          </a:p>
          <a:p>
            <a:pPr lvl="1"/>
            <a:r>
              <a:rPr lang="el-GR" b="1" dirty="0" smtClean="0"/>
              <a:t>στη </a:t>
            </a:r>
            <a:r>
              <a:rPr lang="el-GR" b="1" dirty="0"/>
              <a:t>λήψη των </a:t>
            </a:r>
            <a:r>
              <a:rPr lang="el-GR" b="1" dirty="0" smtClean="0"/>
              <a:t>σωστών </a:t>
            </a:r>
            <a:r>
              <a:rPr lang="el-GR" b="1" dirty="0"/>
              <a:t>αποφάσεων, </a:t>
            </a:r>
            <a:endParaRPr lang="el-GR" b="1" dirty="0" smtClean="0"/>
          </a:p>
          <a:p>
            <a:pPr lvl="1"/>
            <a:r>
              <a:rPr lang="el-GR" b="1" dirty="0" smtClean="0"/>
              <a:t>το </a:t>
            </a:r>
            <a:r>
              <a:rPr lang="el-GR" b="1" dirty="0"/>
              <a:t>προσωπικό και συνεργάσιμο στυλ, </a:t>
            </a:r>
            <a:endParaRPr lang="el-GR" b="1" dirty="0" smtClean="0"/>
          </a:p>
          <a:p>
            <a:pPr lvl="1"/>
            <a:r>
              <a:rPr lang="el-GR" b="1" dirty="0" smtClean="0"/>
              <a:t>την </a:t>
            </a:r>
            <a:r>
              <a:rPr lang="el-GR" b="1" dirty="0"/>
              <a:t>καθολική εφαρμογή και τη χρήση της </a:t>
            </a:r>
            <a:r>
              <a:rPr lang="el-GR" b="1" dirty="0" smtClean="0"/>
              <a:t>κριτικής </a:t>
            </a:r>
            <a:r>
              <a:rPr lang="el-GR" b="1" dirty="0"/>
              <a:t>σκέψης. </a:t>
            </a:r>
          </a:p>
        </p:txBody>
      </p:sp>
      <p:sp>
        <p:nvSpPr>
          <p:cNvPr id="2" name="1 - Τίτλος"/>
          <p:cNvSpPr>
            <a:spLocks noGrp="1"/>
          </p:cNvSpPr>
          <p:nvPr>
            <p:ph type="title"/>
          </p:nvPr>
        </p:nvSpPr>
        <p:spPr/>
        <p:txBody>
          <a:bodyPr>
            <a:normAutofit fontScale="90000"/>
          </a:bodyPr>
          <a:lstStyle/>
          <a:p>
            <a:r>
              <a:rPr lang="el-GR" b="1" dirty="0" smtClean="0"/>
              <a:t>Χαρακτηριστικά της νοσηλευτικής  διεργασίας</a:t>
            </a:r>
            <a:endParaRPr lang="el-GR" dirty="0"/>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p:txBody>
          <a:bodyPr>
            <a:normAutofit/>
          </a:bodyPr>
          <a:lstStyle/>
          <a:p>
            <a:r>
              <a:rPr lang="el-GR" sz="3600" b="1" dirty="0" smtClean="0"/>
              <a:t>το αρχικό στάδιο, </a:t>
            </a:r>
          </a:p>
          <a:p>
            <a:endParaRPr lang="el-GR" sz="3600" b="1" dirty="0" smtClean="0"/>
          </a:p>
          <a:p>
            <a:r>
              <a:rPr lang="el-GR" sz="3600" b="1" dirty="0" smtClean="0"/>
              <a:t>το κυρίως μέρος και </a:t>
            </a:r>
          </a:p>
          <a:p>
            <a:endParaRPr lang="el-GR" sz="3600" b="1" dirty="0" smtClean="0"/>
          </a:p>
          <a:p>
            <a:r>
              <a:rPr lang="el-GR" sz="3600" b="1" dirty="0" smtClean="0"/>
              <a:t>το τελικό ή καταληκτικό στάδιο.</a:t>
            </a:r>
            <a:endParaRPr lang="el-GR" sz="3600" b="1" dirty="0"/>
          </a:p>
        </p:txBody>
      </p:sp>
      <p:sp>
        <p:nvSpPr>
          <p:cNvPr id="2" name="1 - Τίτλος"/>
          <p:cNvSpPr>
            <a:spLocks noGrp="1"/>
          </p:cNvSpPr>
          <p:nvPr>
            <p:ph type="title"/>
          </p:nvPr>
        </p:nvSpPr>
        <p:spPr/>
        <p:txBody>
          <a:bodyPr>
            <a:normAutofit fontScale="90000"/>
          </a:bodyPr>
          <a:lstStyle/>
          <a:p>
            <a:r>
              <a:rPr lang="el-GR" sz="3600" b="1" dirty="0" smtClean="0"/>
              <a:t>Η συνέντευξη έχει τρία κύρια στάδια</a:t>
            </a:r>
            <a:endParaRPr lang="el-GR" sz="3600" b="1" dirty="0"/>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p:txBody>
          <a:bodyPr>
            <a:normAutofit/>
          </a:bodyPr>
          <a:lstStyle/>
          <a:p>
            <a:r>
              <a:rPr lang="el-GR" b="1" dirty="0" smtClean="0"/>
              <a:t>Η </a:t>
            </a:r>
            <a:r>
              <a:rPr lang="el-GR" b="1" dirty="0"/>
              <a:t>αρχή μπορεί να είναι το πιο σημαντικό στάδιο, επειδή αυτά που λέγονται </a:t>
            </a:r>
            <a:r>
              <a:rPr lang="el-GR" b="1" dirty="0" smtClean="0"/>
              <a:t>αυτή </a:t>
            </a:r>
            <a:r>
              <a:rPr lang="el-GR" b="1" dirty="0"/>
              <a:t>τη χρονική στιγμή διαμορφώνουν την ατμόσφαιρα για την υπόλοιπη συνέντευξη. </a:t>
            </a:r>
            <a:endParaRPr lang="el-GR" b="1" dirty="0" smtClean="0"/>
          </a:p>
          <a:p>
            <a:endParaRPr lang="el-GR" dirty="0"/>
          </a:p>
        </p:txBody>
      </p:sp>
      <p:sp>
        <p:nvSpPr>
          <p:cNvPr id="2" name="1 - Τίτλος"/>
          <p:cNvSpPr>
            <a:spLocks noGrp="1"/>
          </p:cNvSpPr>
          <p:nvPr>
            <p:ph type="title"/>
          </p:nvPr>
        </p:nvSpPr>
        <p:spPr/>
        <p:txBody>
          <a:bodyPr>
            <a:normAutofit/>
          </a:bodyPr>
          <a:lstStyle/>
          <a:p>
            <a:r>
              <a:rPr lang="el-GR" sz="3600" b="1" dirty="0" smtClean="0"/>
              <a:t>Αρχικό στάδιο συνέντευξης</a:t>
            </a:r>
            <a:endParaRPr lang="el-GR" sz="3600" b="1" dirty="0"/>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περιεχομένου"/>
          <p:cNvSpPr>
            <a:spLocks noGrp="1"/>
          </p:cNvSpPr>
          <p:nvPr>
            <p:ph idx="1"/>
          </p:nvPr>
        </p:nvSpPr>
        <p:spPr/>
        <p:txBody>
          <a:bodyPr/>
          <a:lstStyle/>
          <a:p>
            <a:r>
              <a:rPr lang="el-GR" sz="3200" b="1" dirty="0" smtClean="0"/>
              <a:t>Ο σκοπός του σταδίου είναι η δημιουργία προϋποθέσεων για σωστή επικοινωνία και για δημιουργία κλίματος εμπιστοσύνης. </a:t>
            </a:r>
          </a:p>
          <a:p>
            <a:endParaRPr lang="el-GR" dirty="0"/>
          </a:p>
        </p:txBody>
      </p:sp>
      <p:sp>
        <p:nvSpPr>
          <p:cNvPr id="3" name="2 - Τίτλος"/>
          <p:cNvSpPr>
            <a:spLocks noGrp="1"/>
          </p:cNvSpPr>
          <p:nvPr>
            <p:ph type="title"/>
          </p:nvPr>
        </p:nvSpPr>
        <p:spPr/>
        <p:txBody>
          <a:bodyPr/>
          <a:lstStyle/>
          <a:p>
            <a:r>
              <a:rPr lang="el-GR" sz="4400" dirty="0" smtClean="0"/>
              <a:t>Αρχικό στάδιο συνέντευξης</a:t>
            </a:r>
            <a:endParaRPr lang="el-GR" dirty="0"/>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περιεχομένου"/>
          <p:cNvSpPr>
            <a:spLocks noGrp="1"/>
          </p:cNvSpPr>
          <p:nvPr>
            <p:ph idx="1"/>
          </p:nvPr>
        </p:nvSpPr>
        <p:spPr/>
        <p:txBody>
          <a:bodyPr/>
          <a:lstStyle/>
          <a:p>
            <a:r>
              <a:rPr lang="el-GR" b="1" dirty="0" smtClean="0"/>
              <a:t>Ο νοσηλευτής εξηγεί το σκοπό και το λόγο της συνέντευξης, για παράδειγμα, ποιες πληροφορίες απαιτούνται, πόσο χρόνο θα διαρκέσει και τι χρειάζεται από τον ασθενή. </a:t>
            </a:r>
          </a:p>
          <a:p>
            <a:endParaRPr lang="el-GR" dirty="0"/>
          </a:p>
        </p:txBody>
      </p:sp>
      <p:sp>
        <p:nvSpPr>
          <p:cNvPr id="3" name="2 - Τίτλος"/>
          <p:cNvSpPr>
            <a:spLocks noGrp="1"/>
          </p:cNvSpPr>
          <p:nvPr>
            <p:ph type="title"/>
          </p:nvPr>
        </p:nvSpPr>
        <p:spPr/>
        <p:txBody>
          <a:bodyPr/>
          <a:lstStyle/>
          <a:p>
            <a:r>
              <a:rPr lang="el-GR" sz="4000" dirty="0" smtClean="0"/>
              <a:t>Αρχικό στάδιο συνέντευξης</a:t>
            </a:r>
            <a:endParaRPr lang="el-GR" dirty="0"/>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p:txBody>
          <a:bodyPr/>
          <a:lstStyle/>
          <a:p>
            <a:r>
              <a:rPr lang="el-GR" sz="3600" b="1" dirty="0" smtClean="0"/>
              <a:t>Να </a:t>
            </a:r>
            <a:r>
              <a:rPr lang="el-GR" sz="3600" b="1" dirty="0"/>
              <a:t>εξηγήσει στον ασθενή για ποιο λόγο απαιτούνται οι πληροφορίες και να τονίσει πως ο ασθενής έχει το δικαίωμα να μην δώσει κάποιες πληροφορίες.</a:t>
            </a:r>
          </a:p>
          <a:p>
            <a:endParaRPr lang="el-GR" dirty="0"/>
          </a:p>
        </p:txBody>
      </p:sp>
      <p:sp>
        <p:nvSpPr>
          <p:cNvPr id="2" name="1 - Τίτλος"/>
          <p:cNvSpPr>
            <a:spLocks noGrp="1"/>
          </p:cNvSpPr>
          <p:nvPr>
            <p:ph type="title"/>
          </p:nvPr>
        </p:nvSpPr>
        <p:spPr/>
        <p:txBody>
          <a:bodyPr/>
          <a:lstStyle/>
          <a:p>
            <a:r>
              <a:rPr lang="en-US" dirty="0" smtClean="0"/>
              <a:t>Ο </a:t>
            </a:r>
            <a:r>
              <a:rPr lang="en-US" dirty="0" err="1" smtClean="0"/>
              <a:t>νοσηλευτής</a:t>
            </a:r>
            <a:r>
              <a:rPr lang="en-US" dirty="0" smtClean="0"/>
              <a:t> </a:t>
            </a:r>
            <a:r>
              <a:rPr lang="en-US" dirty="0" err="1" smtClean="0"/>
              <a:t>πρέπει</a:t>
            </a:r>
            <a:r>
              <a:rPr lang="el-GR" dirty="0" smtClean="0"/>
              <a:t>:</a:t>
            </a:r>
            <a:endParaRPr lang="el-GR" dirty="0"/>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p:txBody>
          <a:bodyPr>
            <a:normAutofit/>
          </a:bodyPr>
          <a:lstStyle/>
          <a:p>
            <a:r>
              <a:rPr lang="el-GR" b="1" dirty="0" smtClean="0"/>
              <a:t>Σε αυτό, ο </a:t>
            </a:r>
            <a:r>
              <a:rPr lang="el-GR" b="1" dirty="0"/>
              <a:t>ασθενής εκφράζει τι σκέφτεται, πώς </a:t>
            </a:r>
            <a:r>
              <a:rPr lang="el-GR" b="1" dirty="0" smtClean="0"/>
              <a:t>αισθάνεται</a:t>
            </a:r>
            <a:r>
              <a:rPr lang="el-GR" b="1" dirty="0"/>
              <a:t>, τι γνωρίζει και τι έχει κατανοήσει. </a:t>
            </a:r>
            <a:endParaRPr lang="el-GR" b="1" dirty="0" smtClean="0"/>
          </a:p>
          <a:p>
            <a:endParaRPr lang="el-GR" b="1" dirty="0" smtClean="0"/>
          </a:p>
          <a:p>
            <a:r>
              <a:rPr lang="el-GR" b="1" dirty="0" smtClean="0"/>
              <a:t>Η αποτελεσματική </a:t>
            </a:r>
            <a:r>
              <a:rPr lang="el-GR" b="1" dirty="0"/>
              <a:t>ανάπτυξη μιας συνέντευξης απαιτεί από το νοσηλευτή να χρησιμοποιεί τρόπους </a:t>
            </a:r>
            <a:r>
              <a:rPr lang="el-GR" b="1" dirty="0" smtClean="0"/>
              <a:t>επικοινωνίας </a:t>
            </a:r>
            <a:r>
              <a:rPr lang="el-GR" b="1" dirty="0"/>
              <a:t>που κάνουν και τα δύο μέλη να αισθάνονται άνετα και να συνεργάζονται για το σκοπό </a:t>
            </a:r>
            <a:r>
              <a:rPr lang="el-GR" b="1" dirty="0" smtClean="0"/>
              <a:t>αυτό.</a:t>
            </a:r>
            <a:endParaRPr lang="el-GR" b="1" dirty="0"/>
          </a:p>
          <a:p>
            <a:endParaRPr lang="el-GR" dirty="0"/>
          </a:p>
        </p:txBody>
      </p:sp>
      <p:sp>
        <p:nvSpPr>
          <p:cNvPr id="2" name="1 - Τίτλος"/>
          <p:cNvSpPr>
            <a:spLocks noGrp="1"/>
          </p:cNvSpPr>
          <p:nvPr>
            <p:ph type="title"/>
          </p:nvPr>
        </p:nvSpPr>
        <p:spPr/>
        <p:txBody>
          <a:bodyPr/>
          <a:lstStyle/>
          <a:p>
            <a:r>
              <a:rPr lang="el-GR" sz="3600" b="1" dirty="0" smtClean="0"/>
              <a:t>Το κυρίως μέρος της συνέντευξης</a:t>
            </a:r>
            <a:endParaRPr lang="el-GR" sz="3600" b="1" dirty="0"/>
          </a:p>
        </p:txBody>
      </p:sp>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p:txBody>
          <a:bodyPr>
            <a:normAutofit/>
          </a:bodyPr>
          <a:lstStyle/>
          <a:p>
            <a:r>
              <a:rPr lang="el-GR" b="1" dirty="0" smtClean="0"/>
              <a:t>Ο </a:t>
            </a:r>
            <a:r>
              <a:rPr lang="el-GR" b="1" dirty="0"/>
              <a:t>νοσηλευτής τελειώνει την συνέντευξη όταν έχουν αποκτηθεί οι </a:t>
            </a:r>
            <a:r>
              <a:rPr lang="el-GR" b="1" dirty="0" smtClean="0"/>
              <a:t>πληροφορίες </a:t>
            </a:r>
            <a:r>
              <a:rPr lang="el-GR" b="1" dirty="0"/>
              <a:t>που απαιτούνται. </a:t>
            </a:r>
            <a:endParaRPr lang="el-GR" b="1" dirty="0" smtClean="0"/>
          </a:p>
          <a:p>
            <a:r>
              <a:rPr lang="el-GR" b="1" dirty="0" smtClean="0"/>
              <a:t>Σε </a:t>
            </a:r>
            <a:r>
              <a:rPr lang="el-GR" b="1" dirty="0"/>
              <a:t>μερικές περιπτώσεις όμως, ο ίδιος ο ασθενής μπορεί να θέσει </a:t>
            </a:r>
            <a:r>
              <a:rPr lang="el-GR" b="1" dirty="0" smtClean="0"/>
              <a:t>τέλος, όπως στην περίπτωση που αισθάνεται κούραση. </a:t>
            </a:r>
          </a:p>
          <a:p>
            <a:r>
              <a:rPr lang="el-GR" b="1" dirty="0" smtClean="0"/>
              <a:t>Η </a:t>
            </a:r>
            <a:r>
              <a:rPr lang="el-GR" b="1" dirty="0"/>
              <a:t>καταληκτική φάση είναι </a:t>
            </a:r>
            <a:r>
              <a:rPr lang="el-GR" b="1" dirty="0" smtClean="0"/>
              <a:t>σημαντική </a:t>
            </a:r>
            <a:r>
              <a:rPr lang="el-GR" b="1" dirty="0"/>
              <a:t>για να επικρατεί η καλή επικοινωνία και εμπιστοσύνη  και  για  μελλοντικές επαφές.</a:t>
            </a:r>
          </a:p>
          <a:p>
            <a:endParaRPr lang="el-GR" b="1" dirty="0"/>
          </a:p>
        </p:txBody>
      </p:sp>
      <p:sp>
        <p:nvSpPr>
          <p:cNvPr id="2" name="1 - Τίτλος"/>
          <p:cNvSpPr>
            <a:spLocks noGrp="1"/>
          </p:cNvSpPr>
          <p:nvPr>
            <p:ph type="title"/>
          </p:nvPr>
        </p:nvSpPr>
        <p:spPr/>
        <p:txBody>
          <a:bodyPr/>
          <a:lstStyle/>
          <a:p>
            <a:r>
              <a:rPr lang="el-GR" sz="3600" b="1" dirty="0" smtClean="0"/>
              <a:t>Το τελικό στάδιο της συνέντευξης</a:t>
            </a:r>
            <a:endParaRPr lang="el-GR" sz="3600" b="1" dirty="0"/>
          </a:p>
        </p:txBody>
      </p:sp>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p:txBody>
          <a:bodyPr>
            <a:normAutofit/>
          </a:bodyPr>
          <a:lstStyle/>
          <a:p>
            <a:r>
              <a:rPr lang="el-GR" b="1" dirty="0" smtClean="0"/>
              <a:t>Η </a:t>
            </a:r>
            <a:r>
              <a:rPr lang="el-GR" b="1" dirty="0"/>
              <a:t>σωματική εξέταση ή η σωματική εκτίμηση είναι μία μέθοδος συστηματικής συλλογής </a:t>
            </a:r>
            <a:r>
              <a:rPr lang="el-GR" b="1" dirty="0" smtClean="0"/>
              <a:t>πληροφοριών </a:t>
            </a:r>
            <a:r>
              <a:rPr lang="el-GR" b="1" dirty="0"/>
              <a:t>που χρησιμοποιεί την </a:t>
            </a:r>
            <a:r>
              <a:rPr lang="el-GR" b="1" dirty="0">
                <a:solidFill>
                  <a:srgbClr val="FF0000"/>
                </a:solidFill>
              </a:rPr>
              <a:t>παρατήρηση</a:t>
            </a:r>
            <a:r>
              <a:rPr lang="el-GR" b="1" dirty="0"/>
              <a:t>, δηλαδή τις αισθήσεις της όρασης, της ακοής, της όσφρησης και της αφής, για να  εντοπίσει προβλήματα υγείας.  Ο νοσηλευτής πραγματοποιεί την κλινική εξέταση χρησιμοποιώντας τις μεθόδους της </a:t>
            </a:r>
            <a:r>
              <a:rPr lang="el-GR" b="1" dirty="0">
                <a:solidFill>
                  <a:srgbClr val="FF0000"/>
                </a:solidFill>
              </a:rPr>
              <a:t>επισκόπησης</a:t>
            </a:r>
            <a:r>
              <a:rPr lang="el-GR" b="1" dirty="0"/>
              <a:t>, της </a:t>
            </a:r>
            <a:r>
              <a:rPr lang="el-GR" b="1" dirty="0">
                <a:solidFill>
                  <a:srgbClr val="FF0000"/>
                </a:solidFill>
              </a:rPr>
              <a:t>ακρόασης</a:t>
            </a:r>
            <a:r>
              <a:rPr lang="el-GR" b="1" dirty="0"/>
              <a:t>, της </a:t>
            </a:r>
            <a:r>
              <a:rPr lang="el-GR" b="1" dirty="0">
                <a:solidFill>
                  <a:srgbClr val="FF0000"/>
                </a:solidFill>
              </a:rPr>
              <a:t>επίκρουσης</a:t>
            </a:r>
            <a:r>
              <a:rPr lang="el-GR" b="1" dirty="0"/>
              <a:t> και της </a:t>
            </a:r>
            <a:r>
              <a:rPr lang="el-GR" b="1" dirty="0" smtClean="0">
                <a:solidFill>
                  <a:srgbClr val="FF0000"/>
                </a:solidFill>
              </a:rPr>
              <a:t>ψηλάφησης</a:t>
            </a:r>
            <a:r>
              <a:rPr lang="el-GR" b="1" dirty="0" smtClean="0"/>
              <a:t>.</a:t>
            </a:r>
            <a:endParaRPr lang="el-GR" b="1" dirty="0"/>
          </a:p>
        </p:txBody>
      </p:sp>
      <p:sp>
        <p:nvSpPr>
          <p:cNvPr id="2" name="1 - Τίτλος"/>
          <p:cNvSpPr>
            <a:spLocks noGrp="1"/>
          </p:cNvSpPr>
          <p:nvPr>
            <p:ph type="title"/>
          </p:nvPr>
        </p:nvSpPr>
        <p:spPr/>
        <p:txBody>
          <a:bodyPr>
            <a:normAutofit fontScale="90000"/>
          </a:bodyPr>
          <a:lstStyle/>
          <a:p>
            <a:r>
              <a:rPr lang="el-GR" sz="3600" b="1" dirty="0" smtClean="0"/>
              <a:t>Κλινική Εξέταση</a:t>
            </a:r>
            <a:br>
              <a:rPr lang="el-GR" sz="3600" b="1" dirty="0" smtClean="0"/>
            </a:br>
            <a:endParaRPr lang="el-GR" sz="3600" b="1" dirty="0"/>
          </a:p>
        </p:txBody>
      </p:sp>
    </p:spTree>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p:txBody>
          <a:bodyPr>
            <a:normAutofit/>
          </a:bodyPr>
          <a:lstStyle/>
          <a:p>
            <a:r>
              <a:rPr lang="el-GR" b="1" dirty="0"/>
              <a:t>Η σωματική εξέταση γίνεται </a:t>
            </a:r>
            <a:r>
              <a:rPr lang="el-GR" b="1" dirty="0" smtClean="0"/>
              <a:t>συστηματικά και συνήθως πραγματοποιείται εξέταση κατά σύστημα. </a:t>
            </a:r>
          </a:p>
          <a:p>
            <a:r>
              <a:rPr lang="el-GR" b="1" dirty="0" smtClean="0"/>
              <a:t>Συνήθως </a:t>
            </a:r>
            <a:r>
              <a:rPr lang="el-GR" b="1" dirty="0"/>
              <a:t>ο </a:t>
            </a:r>
            <a:r>
              <a:rPr lang="el-GR" b="1" dirty="0" smtClean="0"/>
              <a:t>νοσηλευτής </a:t>
            </a:r>
            <a:r>
              <a:rPr lang="el-GR" b="1" dirty="0"/>
              <a:t>πρώτα καταχωρεί μια γενική εικόνα  σχετικά με την εμφάνιση και την κατάσταση του ασθενή, για παράδειγμα, ηλικία, μέγεθος σώματος,  ψυχιατρική και διατροφική κατάσταση, ομιλία και </a:t>
            </a:r>
            <a:r>
              <a:rPr lang="el-GR" b="1" dirty="0" smtClean="0"/>
              <a:t>συμπεριφορά</a:t>
            </a:r>
            <a:r>
              <a:rPr lang="el-GR" b="1" dirty="0"/>
              <a:t>. </a:t>
            </a:r>
            <a:endParaRPr lang="el-GR" b="1" dirty="0" smtClean="0"/>
          </a:p>
        </p:txBody>
      </p:sp>
      <p:sp>
        <p:nvSpPr>
          <p:cNvPr id="2" name="1 - Τίτλος"/>
          <p:cNvSpPr>
            <a:spLocks noGrp="1"/>
          </p:cNvSpPr>
          <p:nvPr>
            <p:ph type="title"/>
          </p:nvPr>
        </p:nvSpPr>
        <p:spPr/>
        <p:txBody>
          <a:bodyPr>
            <a:normAutofit/>
          </a:bodyPr>
          <a:lstStyle/>
          <a:p>
            <a:r>
              <a:rPr lang="el-GR" sz="3600" b="1" dirty="0" smtClean="0"/>
              <a:t>Κλινική εξέταση 2</a:t>
            </a:r>
            <a:endParaRPr lang="el-GR" sz="3600" b="1" dirty="0"/>
          </a:p>
        </p:txBody>
      </p:sp>
    </p:spTree>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περιεχομένου"/>
          <p:cNvSpPr>
            <a:spLocks noGrp="1"/>
          </p:cNvSpPr>
          <p:nvPr>
            <p:ph idx="1"/>
          </p:nvPr>
        </p:nvSpPr>
        <p:spPr/>
        <p:txBody>
          <a:bodyPr/>
          <a:lstStyle/>
          <a:p>
            <a:r>
              <a:rPr lang="el-GR" b="1" dirty="0" smtClean="0"/>
              <a:t>Στην πορεία μετρά τα ζωτικά σημεία (αρτηριακή πίεση, θερμοκρασία, σφίξεις, αναπνοή), το ύψος και το βάρος και συνεχίζει την  εξέταση ξεκινώντας από την κεφαλή με πορεία προς το λαιμό, το θώρακα, την κοιλιά και τα άκρα και τελειώνει στα δάχτυλα των κάτω άκρων. </a:t>
            </a:r>
          </a:p>
          <a:p>
            <a:endParaRPr lang="el-GR" dirty="0"/>
          </a:p>
        </p:txBody>
      </p:sp>
      <p:sp>
        <p:nvSpPr>
          <p:cNvPr id="3" name="2 - Τίτλος"/>
          <p:cNvSpPr>
            <a:spLocks noGrp="1"/>
          </p:cNvSpPr>
          <p:nvPr>
            <p:ph type="title"/>
          </p:nvPr>
        </p:nvSpPr>
        <p:spPr/>
        <p:txBody>
          <a:bodyPr/>
          <a:lstStyle/>
          <a:p>
            <a:r>
              <a:rPr lang="el-GR" sz="4400" dirty="0" smtClean="0"/>
              <a:t>Κλινική εξέταση 3</a:t>
            </a:r>
            <a:endParaRPr lang="el-GR"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p:txBody>
          <a:bodyPr>
            <a:normAutofit/>
          </a:bodyPr>
          <a:lstStyle/>
          <a:p>
            <a:pPr lvl="1"/>
            <a:r>
              <a:rPr lang="el-GR" sz="3200" b="1" dirty="0" smtClean="0"/>
              <a:t>Οι πληροφορίες που συλλέγονται σε κάθε φάση αποτελούν τη βάση για κάθε επόμενη. </a:t>
            </a:r>
          </a:p>
          <a:p>
            <a:pPr lvl="1"/>
            <a:r>
              <a:rPr lang="el-GR" sz="3200" b="1" dirty="0" smtClean="0"/>
              <a:t>Επομένως, η νοσηλευτική διεργασία είναι ένα </a:t>
            </a:r>
            <a:r>
              <a:rPr lang="el-GR" sz="3200" b="1" dirty="0" smtClean="0">
                <a:solidFill>
                  <a:srgbClr val="FF0000"/>
                </a:solidFill>
              </a:rPr>
              <a:t>επαναλαμβανόμενο γεγονός </a:t>
            </a:r>
            <a:r>
              <a:rPr lang="el-GR" sz="3200" b="1" dirty="0" smtClean="0"/>
              <a:t>ή </a:t>
            </a:r>
            <a:r>
              <a:rPr lang="el-GR" sz="3200" b="1" dirty="0" smtClean="0">
                <a:solidFill>
                  <a:srgbClr val="FF0000"/>
                </a:solidFill>
              </a:rPr>
              <a:t>μία αλληλουχία γεγονότων</a:t>
            </a:r>
            <a:r>
              <a:rPr lang="el-GR" sz="3200" b="1" dirty="0" smtClean="0"/>
              <a:t> (ένας κύκλος) που συνεχώς μεταβάλλεται (δυναμική διεργασία)</a:t>
            </a:r>
          </a:p>
          <a:p>
            <a:endParaRPr lang="el-GR" dirty="0"/>
          </a:p>
        </p:txBody>
      </p:sp>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p:txBody>
          <a:bodyPr>
            <a:normAutofit/>
          </a:bodyPr>
          <a:lstStyle/>
          <a:p>
            <a:pPr>
              <a:buNone/>
            </a:pPr>
            <a:r>
              <a:rPr lang="el-GR" sz="3200" b="1" dirty="0" smtClean="0"/>
              <a:t>Εάν ο νοσηλευτής πραγματοποιήσει την κατά σύστημα κλινική εξέταση, ελέγχει το κάθε σύστημα του οργανισμού χωριστά. </a:t>
            </a:r>
          </a:p>
          <a:p>
            <a:r>
              <a:rPr lang="el-GR" sz="3200" b="1" dirty="0" smtClean="0"/>
              <a:t>το αναπνευστικό </a:t>
            </a:r>
            <a:r>
              <a:rPr lang="el-GR" sz="3200" b="1" dirty="0"/>
              <a:t>σύστημα, </a:t>
            </a:r>
            <a:endParaRPr lang="el-GR" sz="3200" b="1" dirty="0" smtClean="0"/>
          </a:p>
          <a:p>
            <a:r>
              <a:rPr lang="el-GR" sz="3200" b="1" dirty="0" smtClean="0"/>
              <a:t>το κυκλοφορικό</a:t>
            </a:r>
            <a:r>
              <a:rPr lang="el-GR" sz="3200" b="1" dirty="0"/>
              <a:t>, </a:t>
            </a:r>
            <a:endParaRPr lang="el-GR" sz="3200" b="1" dirty="0" smtClean="0"/>
          </a:p>
          <a:p>
            <a:r>
              <a:rPr lang="el-GR" sz="3200" b="1" dirty="0" smtClean="0"/>
              <a:t>το </a:t>
            </a:r>
            <a:r>
              <a:rPr lang="el-GR" sz="3200" b="1" dirty="0"/>
              <a:t>νευρικό. </a:t>
            </a:r>
            <a:endParaRPr lang="el-GR" sz="3200" b="1" dirty="0" smtClean="0"/>
          </a:p>
        </p:txBody>
      </p:sp>
      <p:sp>
        <p:nvSpPr>
          <p:cNvPr id="2" name="1 - Τίτλος"/>
          <p:cNvSpPr>
            <a:spLocks noGrp="1"/>
          </p:cNvSpPr>
          <p:nvPr>
            <p:ph type="title"/>
          </p:nvPr>
        </p:nvSpPr>
        <p:spPr/>
        <p:txBody>
          <a:bodyPr/>
          <a:lstStyle/>
          <a:p>
            <a:r>
              <a:rPr lang="el-GR" dirty="0" smtClean="0"/>
              <a:t>Κλινική εξέταση 4</a:t>
            </a:r>
            <a:endParaRPr lang="el-GR" dirty="0"/>
          </a:p>
        </p:txBody>
      </p:sp>
    </p:spTree>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περιεχομένου"/>
          <p:cNvSpPr>
            <a:spLocks noGrp="1"/>
          </p:cNvSpPr>
          <p:nvPr>
            <p:ph idx="1"/>
          </p:nvPr>
        </p:nvSpPr>
        <p:spPr>
          <a:xfrm>
            <a:off x="457200" y="1481328"/>
            <a:ext cx="8229600" cy="4900000"/>
          </a:xfrm>
        </p:spPr>
        <p:txBody>
          <a:bodyPr/>
          <a:lstStyle/>
          <a:p>
            <a:r>
              <a:rPr lang="el-GR" sz="3200" b="1" dirty="0" smtClean="0"/>
              <a:t>Κατά τη διάρκεια της κλινικής εξέτασης ελέγχονται λεπτομερώς όλα τα μέρη του σώματος του ασθενή και καταγράφονται τα αποτελέσματα. </a:t>
            </a:r>
          </a:p>
          <a:p>
            <a:r>
              <a:rPr lang="el-GR" sz="3200" b="1" dirty="0" smtClean="0"/>
              <a:t>Παράλληλα ο νοσηλευτής μπορεί να εστιάσει το ενδιαφέρον σε κάποιο συγκεκριμένο πρόβλημα.</a:t>
            </a:r>
          </a:p>
          <a:p>
            <a:endParaRPr lang="el-GR" dirty="0"/>
          </a:p>
        </p:txBody>
      </p:sp>
      <p:sp>
        <p:nvSpPr>
          <p:cNvPr id="3" name="2 - Τίτλος"/>
          <p:cNvSpPr>
            <a:spLocks noGrp="1"/>
          </p:cNvSpPr>
          <p:nvPr>
            <p:ph type="title"/>
          </p:nvPr>
        </p:nvSpPr>
        <p:spPr/>
        <p:txBody>
          <a:bodyPr/>
          <a:lstStyle/>
          <a:p>
            <a:r>
              <a:rPr lang="el-GR" dirty="0" smtClean="0"/>
              <a:t>Κλινική εξέταση 5</a:t>
            </a:r>
            <a:endParaRPr lang="el-GR" dirty="0"/>
          </a:p>
        </p:txBody>
      </p:sp>
    </p:spTree>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p:txBody>
          <a:bodyPr>
            <a:normAutofit/>
          </a:bodyPr>
          <a:lstStyle/>
          <a:p>
            <a:r>
              <a:rPr lang="el-GR" b="1" dirty="0" smtClean="0"/>
              <a:t>Οι </a:t>
            </a:r>
            <a:r>
              <a:rPr lang="el-GR" b="1" dirty="0"/>
              <a:t>πληροφορίες που συλλέγονται από τη φυσική εξέταση, συγκρίνονται με πρότυπα και κριτήρια που αφορούν για παράδειγμα το ιδανικό ύψος και το καθιερωμένο βάρος ή τις φυσιολογικές τιμές για τη θερμοκρασία του σώματος και την </a:t>
            </a:r>
            <a:r>
              <a:rPr lang="el-GR" b="1" dirty="0" smtClean="0"/>
              <a:t>αρτηριακή </a:t>
            </a:r>
            <a:r>
              <a:rPr lang="el-GR" b="1" dirty="0"/>
              <a:t>πίεση του αίματος</a:t>
            </a:r>
            <a:r>
              <a:rPr lang="el-GR" b="1" dirty="0" smtClean="0"/>
              <a:t>.</a:t>
            </a:r>
            <a:r>
              <a:rPr lang="el-GR" b="1" dirty="0"/>
              <a:t> </a:t>
            </a:r>
          </a:p>
          <a:p>
            <a:endParaRPr lang="el-GR" dirty="0"/>
          </a:p>
        </p:txBody>
      </p:sp>
      <p:sp>
        <p:nvSpPr>
          <p:cNvPr id="2" name="1 - Τίτλος"/>
          <p:cNvSpPr>
            <a:spLocks noGrp="1"/>
          </p:cNvSpPr>
          <p:nvPr>
            <p:ph type="title"/>
          </p:nvPr>
        </p:nvSpPr>
        <p:spPr/>
        <p:txBody>
          <a:bodyPr/>
          <a:lstStyle/>
          <a:p>
            <a:r>
              <a:rPr lang="el-GR" dirty="0" smtClean="0"/>
              <a:t>Κλινική εξέταση 6</a:t>
            </a:r>
            <a:endParaRPr lang="el-GR" dirty="0"/>
          </a:p>
        </p:txBody>
      </p:sp>
    </p:spTree>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323528" y="1340768"/>
            <a:ext cx="8640960" cy="5112568"/>
          </a:xfrm>
        </p:spPr>
        <p:txBody>
          <a:bodyPr>
            <a:normAutofit/>
          </a:bodyPr>
          <a:lstStyle/>
          <a:p>
            <a:r>
              <a:rPr lang="el-GR" sz="3200" b="1" dirty="0" smtClean="0"/>
              <a:t>Ο νοσηλευτής χρησιμοποιεί έγγραφα πλάνα για την οργάνωση των στοιχείων που έχει συλλέξει.</a:t>
            </a:r>
          </a:p>
          <a:p>
            <a:r>
              <a:rPr lang="el-GR" sz="3200" b="1" dirty="0" smtClean="0"/>
              <a:t> Τα πλάνα αυτά είναι γνωστά ως νοσηλευτικό ιστορικό υγείας ή ως πλάνο εκτίμησης της κατάστασης υγείας ή ως νοσηλευτική βάση δεδομένων. </a:t>
            </a:r>
          </a:p>
          <a:p>
            <a:endParaRPr lang="el-GR" dirty="0"/>
          </a:p>
        </p:txBody>
      </p:sp>
      <p:sp>
        <p:nvSpPr>
          <p:cNvPr id="2" name="1 - Τίτλος"/>
          <p:cNvSpPr>
            <a:spLocks noGrp="1"/>
          </p:cNvSpPr>
          <p:nvPr>
            <p:ph type="title"/>
          </p:nvPr>
        </p:nvSpPr>
        <p:spPr/>
        <p:txBody>
          <a:bodyPr>
            <a:normAutofit fontScale="90000"/>
          </a:bodyPr>
          <a:lstStyle/>
          <a:p>
            <a:r>
              <a:rPr lang="el-GR" sz="3600" b="1" dirty="0" smtClean="0"/>
              <a:t>Οργάνωση Στοιχείων και Πληροφοριών</a:t>
            </a:r>
            <a:br>
              <a:rPr lang="el-GR" sz="3600" b="1" dirty="0" smtClean="0"/>
            </a:br>
            <a:endParaRPr lang="el-GR" sz="3600" b="1" dirty="0"/>
          </a:p>
        </p:txBody>
      </p:sp>
    </p:spTree>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περιεχομένου"/>
          <p:cNvSpPr>
            <a:spLocks noGrp="1"/>
          </p:cNvSpPr>
          <p:nvPr>
            <p:ph idx="1"/>
          </p:nvPr>
        </p:nvSpPr>
        <p:spPr/>
        <p:txBody>
          <a:bodyPr/>
          <a:lstStyle/>
          <a:p>
            <a:r>
              <a:rPr lang="el-GR" sz="3200" b="1" dirty="0" smtClean="0">
                <a:solidFill>
                  <a:schemeClr val="accent5">
                    <a:lumMod val="50000"/>
                  </a:schemeClr>
                </a:solidFill>
              </a:rPr>
              <a:t>Για την οργάνωση των πληροφοριών έχουν αναπτυχθεί πρότυπα νοσηλευτικά θεωρητικά μοντέλα. Στη συνέχεια αναφέρονται τρία μοντέλα οργάνωσης πληροφοριών, που βασίζονται σε επιλεγμένες νοσηλευτικές  θεωρίες.</a:t>
            </a:r>
          </a:p>
          <a:p>
            <a:endParaRPr lang="el-GR" dirty="0"/>
          </a:p>
        </p:txBody>
      </p:sp>
    </p:spTree>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251520" y="1124744"/>
            <a:ext cx="8712968" cy="5001419"/>
          </a:xfrm>
        </p:spPr>
        <p:txBody>
          <a:bodyPr>
            <a:normAutofit fontScale="92500"/>
          </a:bodyPr>
          <a:lstStyle/>
          <a:p>
            <a:pPr marL="514350" indent="-514350">
              <a:buFont typeface="+mj-lt"/>
              <a:buAutoNum type="arabicPeriod"/>
            </a:pPr>
            <a:endParaRPr lang="el-GR" b="1" dirty="0" smtClean="0"/>
          </a:p>
          <a:p>
            <a:pPr marL="514350" indent="-514350">
              <a:buFont typeface="+mj-lt"/>
              <a:buAutoNum type="arabicPeriod"/>
            </a:pPr>
            <a:r>
              <a:rPr lang="el-GR" b="1" dirty="0" smtClean="0">
                <a:solidFill>
                  <a:srgbClr val="FF0000"/>
                </a:solidFill>
              </a:rPr>
              <a:t>Αντίληψη Υγείας / Πρότυπο Διαχείρισης Υγείας</a:t>
            </a:r>
            <a:r>
              <a:rPr lang="el-GR" b="1" dirty="0" smtClean="0"/>
              <a:t>: Περιγράφει το αντιληπτό πρότυπο υγείας και ευεξίας του ατόμου και τον τρόπο με τον οποίο το άτομο διαχειρίζεται την υγεία του.</a:t>
            </a:r>
          </a:p>
          <a:p>
            <a:pPr marL="514350" indent="-514350">
              <a:buFont typeface="+mj-lt"/>
              <a:buAutoNum type="arabicPeriod"/>
            </a:pPr>
            <a:endParaRPr lang="el-GR" b="1" dirty="0" smtClean="0"/>
          </a:p>
          <a:p>
            <a:pPr marL="514350" indent="-514350">
              <a:buFont typeface="+mj-lt"/>
              <a:buAutoNum type="arabicPeriod"/>
            </a:pPr>
            <a:r>
              <a:rPr lang="el-GR" b="1" dirty="0" smtClean="0">
                <a:solidFill>
                  <a:srgbClr val="FF0000"/>
                </a:solidFill>
              </a:rPr>
              <a:t>Πρότυπο Διατροφής και Μεταβολισμού</a:t>
            </a:r>
            <a:r>
              <a:rPr lang="el-GR" b="1" dirty="0" smtClean="0"/>
              <a:t>: Περιγράφει το πρότυπο του ασθενή για την κατανάλωση τροφίμων και υγρών, σχετιζόμενο με τις μεταβολικές του ανάγκες και πρότυπα ενδεικτικά του τοπικού τρόπου θρέψης.</a:t>
            </a:r>
          </a:p>
          <a:p>
            <a:endParaRPr lang="el-GR" dirty="0"/>
          </a:p>
        </p:txBody>
      </p:sp>
      <p:sp>
        <p:nvSpPr>
          <p:cNvPr id="2" name="1 - Τίτλος"/>
          <p:cNvSpPr>
            <a:spLocks noGrp="1"/>
          </p:cNvSpPr>
          <p:nvPr>
            <p:ph type="title"/>
          </p:nvPr>
        </p:nvSpPr>
        <p:spPr>
          <a:xfrm>
            <a:off x="457200" y="274638"/>
            <a:ext cx="8147248" cy="850106"/>
          </a:xfrm>
        </p:spPr>
        <p:txBody>
          <a:bodyPr>
            <a:noAutofit/>
          </a:bodyPr>
          <a:lstStyle/>
          <a:p>
            <a:r>
              <a:rPr lang="el-GR" sz="3200" b="1" dirty="0" smtClean="0"/>
              <a:t/>
            </a:r>
            <a:br>
              <a:rPr lang="el-GR" sz="3200" b="1" dirty="0" smtClean="0"/>
            </a:br>
            <a:r>
              <a:rPr lang="el-GR" sz="3200" b="1" dirty="0" err="1" smtClean="0"/>
              <a:t>Τυπολόγιο</a:t>
            </a:r>
            <a:r>
              <a:rPr lang="el-GR" sz="3200" b="1" dirty="0" smtClean="0"/>
              <a:t> Έντεκα Λειτουργικών Προτύπων Υγείας κατά </a:t>
            </a:r>
            <a:r>
              <a:rPr lang="en-US" sz="3200" b="1" dirty="0" smtClean="0"/>
              <a:t>Gordon</a:t>
            </a:r>
            <a:r>
              <a:rPr lang="el-GR" sz="3200" b="1" dirty="0" smtClean="0"/>
              <a:t> (2000)</a:t>
            </a:r>
            <a:br>
              <a:rPr lang="el-GR" sz="3200" b="1" dirty="0" smtClean="0"/>
            </a:br>
            <a:endParaRPr lang="el-GR" sz="3200" b="1" dirty="0"/>
          </a:p>
        </p:txBody>
      </p:sp>
    </p:spTree>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περιεχομένου"/>
          <p:cNvSpPr>
            <a:spLocks noGrp="1"/>
          </p:cNvSpPr>
          <p:nvPr>
            <p:ph idx="1"/>
          </p:nvPr>
        </p:nvSpPr>
        <p:spPr/>
        <p:txBody>
          <a:bodyPr/>
          <a:lstStyle/>
          <a:p>
            <a:pPr marL="514350" indent="-514350">
              <a:buFont typeface="+mj-lt"/>
              <a:buAutoNum type="arabicPeriod" startAt="3"/>
            </a:pPr>
            <a:r>
              <a:rPr lang="el-GR" b="1" dirty="0" smtClean="0">
                <a:solidFill>
                  <a:srgbClr val="FF0000"/>
                </a:solidFill>
              </a:rPr>
              <a:t>Πρότυπο Αφόδευσης και Απέκκρισης</a:t>
            </a:r>
            <a:r>
              <a:rPr lang="el-GR" dirty="0" smtClean="0"/>
              <a:t>: </a:t>
            </a:r>
            <a:r>
              <a:rPr lang="el-GR" b="1" dirty="0" smtClean="0"/>
              <a:t>Περιγράφει τα πρότυπα απεκκριτικής λειτουργίας (έντερο, κύστη και δέρμα).</a:t>
            </a:r>
          </a:p>
          <a:p>
            <a:pPr marL="514350" indent="-514350">
              <a:buFont typeface="+mj-lt"/>
              <a:buAutoNum type="arabicPeriod" startAt="3"/>
            </a:pPr>
            <a:r>
              <a:rPr lang="el-GR" b="1" dirty="0" smtClean="0">
                <a:solidFill>
                  <a:srgbClr val="FF0000"/>
                </a:solidFill>
              </a:rPr>
              <a:t>Πρότυπο Δραστηριότητας / Άσκησης</a:t>
            </a:r>
            <a:r>
              <a:rPr lang="el-GR" dirty="0" smtClean="0"/>
              <a:t>: </a:t>
            </a:r>
            <a:r>
              <a:rPr lang="el-GR" b="1" dirty="0" smtClean="0"/>
              <a:t>Περιγράφει το πρότυπο άσκησης, δραστηριότητας, ελεύθερου χρόνου  και ψυχαγωγίας.</a:t>
            </a:r>
          </a:p>
          <a:p>
            <a:pPr marL="514350" indent="-514350">
              <a:buFont typeface="+mj-lt"/>
              <a:buAutoNum type="arabicPeriod" startAt="3"/>
            </a:pPr>
            <a:r>
              <a:rPr lang="el-GR" b="1" dirty="0" smtClean="0">
                <a:solidFill>
                  <a:srgbClr val="FF0000"/>
                </a:solidFill>
              </a:rPr>
              <a:t>Πρότυπο Ύπνου / Ξεκούρασης</a:t>
            </a:r>
            <a:r>
              <a:rPr lang="el-GR" dirty="0" smtClean="0"/>
              <a:t>: </a:t>
            </a:r>
            <a:r>
              <a:rPr lang="el-GR" b="1" dirty="0" smtClean="0"/>
              <a:t>Περιγράφει τα πρότυπα ύπνου, ξεκούρασης και χαλάρωσης.</a:t>
            </a:r>
          </a:p>
          <a:p>
            <a:endParaRPr lang="el-GR" dirty="0"/>
          </a:p>
        </p:txBody>
      </p:sp>
      <p:sp>
        <p:nvSpPr>
          <p:cNvPr id="3" name="2 - Τίτλος"/>
          <p:cNvSpPr>
            <a:spLocks noGrp="1"/>
          </p:cNvSpPr>
          <p:nvPr>
            <p:ph type="title"/>
          </p:nvPr>
        </p:nvSpPr>
        <p:spPr/>
        <p:txBody>
          <a:bodyPr>
            <a:noAutofit/>
          </a:bodyPr>
          <a:lstStyle/>
          <a:p>
            <a:r>
              <a:rPr lang="el-GR" sz="3200" dirty="0" err="1" smtClean="0"/>
              <a:t>Τυπολόγιο</a:t>
            </a:r>
            <a:r>
              <a:rPr lang="el-GR" sz="3200" dirty="0" smtClean="0"/>
              <a:t> Έντεκα Λειτουργικών Προτύπων Υγείας κατά </a:t>
            </a:r>
            <a:r>
              <a:rPr lang="en-US" sz="3200" dirty="0" smtClean="0"/>
              <a:t>Gordon</a:t>
            </a:r>
            <a:r>
              <a:rPr lang="el-GR" sz="3200" dirty="0" smtClean="0"/>
              <a:t> (2000)</a:t>
            </a:r>
            <a:br>
              <a:rPr lang="el-GR" sz="3200" dirty="0" smtClean="0"/>
            </a:br>
            <a:endParaRPr lang="el-GR" sz="3200" dirty="0"/>
          </a:p>
        </p:txBody>
      </p:sp>
    </p:spTree>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p:txBody>
          <a:bodyPr>
            <a:normAutofit/>
          </a:bodyPr>
          <a:lstStyle/>
          <a:p>
            <a:pPr marL="514350" indent="-514350">
              <a:buFont typeface="+mj-lt"/>
              <a:buAutoNum type="arabicPeriod" startAt="6"/>
            </a:pPr>
            <a:r>
              <a:rPr lang="el-GR" b="1" dirty="0" smtClean="0">
                <a:solidFill>
                  <a:srgbClr val="FF0000"/>
                </a:solidFill>
              </a:rPr>
              <a:t>Γνωστικό / Αντιληπτικό Πρότυπο</a:t>
            </a:r>
            <a:r>
              <a:rPr lang="el-GR" dirty="0" smtClean="0"/>
              <a:t>: </a:t>
            </a:r>
            <a:r>
              <a:rPr lang="el-GR" b="1" dirty="0" smtClean="0"/>
              <a:t>Περιγράφει αισθητηριακά, αντιληπτικά και γνωστικά πρότυπα.</a:t>
            </a:r>
          </a:p>
          <a:p>
            <a:pPr marL="514350" indent="-514350">
              <a:buFont typeface="+mj-lt"/>
              <a:buAutoNum type="arabicPeriod" startAt="6"/>
            </a:pPr>
            <a:r>
              <a:rPr lang="el-GR" b="1" dirty="0" smtClean="0">
                <a:solidFill>
                  <a:srgbClr val="FF0000"/>
                </a:solidFill>
              </a:rPr>
              <a:t>Αυτοαντίληψη / Πρότυπο της Αυτοαντίληψης</a:t>
            </a:r>
            <a:r>
              <a:rPr lang="el-GR" dirty="0" smtClean="0"/>
              <a:t>: </a:t>
            </a:r>
            <a:r>
              <a:rPr lang="el-GR" b="1" dirty="0" smtClean="0"/>
              <a:t>Περιγράφει το πρότυπο αυτοαντίληψης του ατόμου και τις αντιλήψεις για τον εαυτό του (προσωπική αξία, άνεση, σωματική εικόνα, συναισθηματική ένταση).</a:t>
            </a:r>
          </a:p>
          <a:p>
            <a:pPr marL="514350" indent="-514350">
              <a:buFont typeface="+mj-lt"/>
              <a:buAutoNum type="arabicPeriod" startAt="6"/>
            </a:pPr>
            <a:endParaRPr lang="el-GR" dirty="0"/>
          </a:p>
        </p:txBody>
      </p:sp>
      <p:sp>
        <p:nvSpPr>
          <p:cNvPr id="2" name="1 - Τίτλος"/>
          <p:cNvSpPr>
            <a:spLocks noGrp="1"/>
          </p:cNvSpPr>
          <p:nvPr>
            <p:ph type="title"/>
          </p:nvPr>
        </p:nvSpPr>
        <p:spPr/>
        <p:txBody>
          <a:bodyPr>
            <a:normAutofit fontScale="90000"/>
          </a:bodyPr>
          <a:lstStyle/>
          <a:p>
            <a:r>
              <a:rPr lang="el-GR" sz="3200" b="1" dirty="0" err="1" smtClean="0"/>
              <a:t>Τυπολόγιο</a:t>
            </a:r>
            <a:r>
              <a:rPr lang="el-GR" sz="3200" b="1" dirty="0" smtClean="0"/>
              <a:t> Έντεκα Λειτουργικών Προτύπων Υγείας κατά </a:t>
            </a:r>
            <a:r>
              <a:rPr lang="en-US" sz="3200" b="1" dirty="0" smtClean="0"/>
              <a:t>Gordon</a:t>
            </a:r>
            <a:r>
              <a:rPr lang="el-GR" sz="3200" b="1" dirty="0" smtClean="0"/>
              <a:t> (2000)_3</a:t>
            </a:r>
            <a:endParaRPr lang="el-GR" sz="3200" dirty="0"/>
          </a:p>
        </p:txBody>
      </p:sp>
    </p:spTree>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p:txBody>
          <a:bodyPr>
            <a:normAutofit fontScale="92500"/>
          </a:bodyPr>
          <a:lstStyle/>
          <a:p>
            <a:pPr marL="514350" indent="-514350">
              <a:buFont typeface="+mj-lt"/>
              <a:buAutoNum type="arabicPeriod" startAt="8"/>
            </a:pPr>
            <a:r>
              <a:rPr lang="el-GR" b="1" dirty="0" smtClean="0">
                <a:solidFill>
                  <a:srgbClr val="FF0000"/>
                </a:solidFill>
              </a:rPr>
              <a:t>Αντιμέτωπη του Στρες / Πρότυπο </a:t>
            </a:r>
            <a:r>
              <a:rPr lang="en-US" b="1" dirty="0" smtClean="0">
                <a:solidFill>
                  <a:srgbClr val="FF0000"/>
                </a:solidFill>
              </a:rPr>
              <a:t>Stress </a:t>
            </a:r>
            <a:r>
              <a:rPr lang="el-GR" b="1" dirty="0" smtClean="0">
                <a:solidFill>
                  <a:srgbClr val="FF0000"/>
                </a:solidFill>
              </a:rPr>
              <a:t>- Προσαρμογής</a:t>
            </a:r>
            <a:r>
              <a:rPr lang="el-GR" dirty="0" smtClean="0"/>
              <a:t>: </a:t>
            </a:r>
            <a:r>
              <a:rPr lang="el-GR" b="1" dirty="0" smtClean="0"/>
              <a:t>Περιγράφει το γενικό πρότυπο προσαρμογής του ατόμου σε </a:t>
            </a:r>
            <a:r>
              <a:rPr lang="el-GR" b="1" dirty="0" err="1" smtClean="0"/>
              <a:t>στρεσογόνους</a:t>
            </a:r>
            <a:r>
              <a:rPr lang="el-GR" b="1" dirty="0" smtClean="0"/>
              <a:t> παράγοντες και  την  αποτελεσματικότητα   του  προτύπου  στην ανοχή στο στρες.</a:t>
            </a:r>
          </a:p>
          <a:p>
            <a:pPr marL="514350" indent="-514350">
              <a:buFont typeface="+mj-lt"/>
              <a:buAutoNum type="arabicPeriod" startAt="8"/>
            </a:pPr>
            <a:endParaRPr lang="el-GR" dirty="0" smtClean="0"/>
          </a:p>
          <a:p>
            <a:pPr marL="514350" indent="-514350">
              <a:buFont typeface="+mj-lt"/>
              <a:buAutoNum type="arabicPeriod" startAt="8"/>
            </a:pPr>
            <a:r>
              <a:rPr lang="el-GR" b="1" dirty="0" smtClean="0">
                <a:solidFill>
                  <a:srgbClr val="FF0000"/>
                </a:solidFill>
              </a:rPr>
              <a:t>Πρότυπο Αξιών και Πεποιθήσεων</a:t>
            </a:r>
            <a:r>
              <a:rPr lang="el-GR" dirty="0" smtClean="0"/>
              <a:t>: </a:t>
            </a:r>
            <a:r>
              <a:rPr lang="el-GR" b="1" dirty="0" smtClean="0"/>
              <a:t>Περιγράφει τα πρότυπα αξιών, πεποιθήσεων (συμπεριλαμβανομένων των πνευματικών), και των στόχων που επηρεάζουν τις επιλογές ή τις αποφάσεις του ατόμου.</a:t>
            </a:r>
          </a:p>
          <a:p>
            <a:endParaRPr lang="el-GR" dirty="0"/>
          </a:p>
        </p:txBody>
      </p:sp>
      <p:sp>
        <p:nvSpPr>
          <p:cNvPr id="2" name="1 - Τίτλος"/>
          <p:cNvSpPr>
            <a:spLocks noGrp="1"/>
          </p:cNvSpPr>
          <p:nvPr>
            <p:ph type="title"/>
          </p:nvPr>
        </p:nvSpPr>
        <p:spPr/>
        <p:txBody>
          <a:bodyPr>
            <a:noAutofit/>
          </a:bodyPr>
          <a:lstStyle/>
          <a:p>
            <a:r>
              <a:rPr lang="el-GR" sz="2800" b="1" dirty="0" err="1" smtClean="0"/>
              <a:t>Τυπολόγιο</a:t>
            </a:r>
            <a:r>
              <a:rPr lang="el-GR" sz="2800" b="1" dirty="0" smtClean="0"/>
              <a:t> Έντεκα Λειτουργικών Προτύπων Υγείας κατά </a:t>
            </a:r>
            <a:r>
              <a:rPr lang="en-US" sz="2800" b="1" dirty="0" smtClean="0"/>
              <a:t>Gordon</a:t>
            </a:r>
            <a:r>
              <a:rPr lang="el-GR" sz="2800" b="1" dirty="0" smtClean="0"/>
              <a:t> (2000)_3</a:t>
            </a:r>
            <a:endParaRPr lang="el-GR" sz="2800" dirty="0"/>
          </a:p>
        </p:txBody>
      </p:sp>
    </p:spTree>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περιεχομένου"/>
          <p:cNvSpPr>
            <a:spLocks noGrp="1"/>
          </p:cNvSpPr>
          <p:nvPr>
            <p:ph idx="1"/>
          </p:nvPr>
        </p:nvSpPr>
        <p:spPr/>
        <p:txBody>
          <a:bodyPr/>
          <a:lstStyle/>
          <a:p>
            <a:pPr marL="514350" indent="-514350">
              <a:buFont typeface="+mj-lt"/>
              <a:buAutoNum type="arabicPeriod" startAt="10"/>
            </a:pPr>
            <a:r>
              <a:rPr lang="el-GR" b="1" dirty="0" smtClean="0">
                <a:solidFill>
                  <a:srgbClr val="FF0000"/>
                </a:solidFill>
              </a:rPr>
              <a:t>Ρόλοι / Πρότυπα Σχέσεων</a:t>
            </a:r>
            <a:r>
              <a:rPr lang="el-GR" dirty="0" smtClean="0"/>
              <a:t>: </a:t>
            </a:r>
            <a:r>
              <a:rPr lang="el-GR" b="1" dirty="0" smtClean="0"/>
              <a:t>Περιγράφει το πρότυπο του ατόμου για συμμετοχή σε ρόλους και  σχέσεις.</a:t>
            </a:r>
          </a:p>
          <a:p>
            <a:pPr marL="514350" indent="-514350">
              <a:buFont typeface="+mj-lt"/>
              <a:buAutoNum type="arabicPeriod" startAt="10"/>
            </a:pPr>
            <a:r>
              <a:rPr lang="el-GR" b="1" dirty="0" smtClean="0">
                <a:solidFill>
                  <a:srgbClr val="FF0000"/>
                </a:solidFill>
              </a:rPr>
              <a:t>Σεξουαλικότητα και Αναπαραγωγικό Πρότυπο</a:t>
            </a:r>
            <a:r>
              <a:rPr lang="el-GR" dirty="0" smtClean="0"/>
              <a:t>: </a:t>
            </a:r>
            <a:r>
              <a:rPr lang="el-GR" b="1" dirty="0" smtClean="0"/>
              <a:t>Περιγράφει το σεξουαλικό πρότυπο ικανοποίησης καθώς και τα πρότυπα αναπαραγωγής του ασθενή. </a:t>
            </a:r>
          </a:p>
          <a:p>
            <a:endParaRPr lang="el-GR" dirty="0"/>
          </a:p>
        </p:txBody>
      </p:sp>
      <p:sp>
        <p:nvSpPr>
          <p:cNvPr id="3" name="2 - Τίτλος"/>
          <p:cNvSpPr>
            <a:spLocks noGrp="1"/>
          </p:cNvSpPr>
          <p:nvPr>
            <p:ph type="title"/>
          </p:nvPr>
        </p:nvSpPr>
        <p:spPr/>
        <p:txBody>
          <a:bodyPr>
            <a:normAutofit/>
          </a:bodyPr>
          <a:lstStyle/>
          <a:p>
            <a:r>
              <a:rPr lang="el-GR" sz="2800" dirty="0" err="1" smtClean="0"/>
              <a:t>Τυπολόγιο</a:t>
            </a:r>
            <a:r>
              <a:rPr lang="el-GR" sz="2800" dirty="0" smtClean="0"/>
              <a:t> Έντεκα Λειτουργικών Προτύπων Υγείας κατά </a:t>
            </a:r>
            <a:r>
              <a:rPr lang="en-US" sz="2800" dirty="0" smtClean="0"/>
              <a:t>Gordon</a:t>
            </a:r>
            <a:r>
              <a:rPr lang="el-GR" sz="2800" dirty="0" smtClean="0"/>
              <a:t> (2000)_3</a:t>
            </a:r>
            <a:endParaRPr lang="el-GR" sz="2800"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3 - Θέση περιεχομένου"/>
          <p:cNvGraphicFramePr>
            <a:graphicFrameLocks noGrp="1"/>
          </p:cNvGraphicFramePr>
          <p:nvPr>
            <p:ph idx="1"/>
          </p:nvPr>
        </p:nvGraphicFramePr>
        <p:xfrm>
          <a:off x="457200" y="1481138"/>
          <a:ext cx="8229600" cy="452596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2" name="1 - Τίτλος"/>
          <p:cNvSpPr>
            <a:spLocks noGrp="1"/>
          </p:cNvSpPr>
          <p:nvPr>
            <p:ph type="title"/>
          </p:nvPr>
        </p:nvSpPr>
        <p:spPr/>
        <p:txBody>
          <a:bodyPr>
            <a:normAutofit fontScale="90000"/>
          </a:bodyPr>
          <a:lstStyle/>
          <a:p>
            <a:r>
              <a:rPr lang="el-GR" dirty="0" smtClean="0"/>
              <a:t>Στάδια της νοσηλευτικής διεργασίας</a:t>
            </a:r>
            <a:endParaRPr lang="el-GR" dirty="0"/>
          </a:p>
        </p:txBody>
      </p:sp>
    </p:spTree>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251520" y="1052736"/>
            <a:ext cx="8712968" cy="5073427"/>
          </a:xfrm>
        </p:spPr>
        <p:txBody>
          <a:bodyPr>
            <a:normAutofit/>
          </a:bodyPr>
          <a:lstStyle/>
          <a:p>
            <a:pPr marL="514350" indent="-514350">
              <a:buFont typeface="+mj-lt"/>
              <a:buAutoNum type="arabicPeriod"/>
            </a:pPr>
            <a:r>
              <a:rPr lang="el-GR" sz="2800" b="1" i="1" dirty="0" smtClean="0">
                <a:solidFill>
                  <a:srgbClr val="FF0000"/>
                </a:solidFill>
              </a:rPr>
              <a:t>Φυσικές ανάγκες.</a:t>
            </a:r>
            <a:endParaRPr lang="el-GR" sz="2800" b="1" dirty="0" smtClean="0">
              <a:solidFill>
                <a:srgbClr val="FF0000"/>
              </a:solidFill>
            </a:endParaRPr>
          </a:p>
          <a:p>
            <a:pPr lvl="1"/>
            <a:r>
              <a:rPr lang="el-GR" sz="2800" b="1" dirty="0" smtClean="0"/>
              <a:t>Δραστηριότητα και ύπνος.</a:t>
            </a:r>
          </a:p>
          <a:p>
            <a:pPr lvl="1"/>
            <a:r>
              <a:rPr lang="el-GR" sz="2800" b="1" dirty="0" smtClean="0"/>
              <a:t>Θρέψη</a:t>
            </a:r>
          </a:p>
          <a:p>
            <a:pPr lvl="1"/>
            <a:r>
              <a:rPr lang="el-GR" sz="2800" b="1" dirty="0" smtClean="0"/>
              <a:t>Αποβολή άχρηστων ουσιών.</a:t>
            </a:r>
          </a:p>
          <a:p>
            <a:pPr lvl="1"/>
            <a:r>
              <a:rPr lang="el-GR" sz="2800" b="1" dirty="0" smtClean="0"/>
              <a:t>Υγρά και ηλεκτρολύτες.</a:t>
            </a:r>
          </a:p>
          <a:p>
            <a:pPr lvl="1"/>
            <a:r>
              <a:rPr lang="el-GR" sz="2800" b="1" dirty="0" smtClean="0"/>
              <a:t>Οξυγόνωση</a:t>
            </a:r>
          </a:p>
          <a:p>
            <a:pPr lvl="1"/>
            <a:r>
              <a:rPr lang="el-GR" sz="2800" b="1" dirty="0" smtClean="0"/>
              <a:t>Προστασία</a:t>
            </a:r>
          </a:p>
          <a:p>
            <a:pPr lvl="1"/>
            <a:r>
              <a:rPr lang="el-GR" sz="2800" b="1" dirty="0" smtClean="0"/>
              <a:t>Ρύθμιση θερμοκρασίας.</a:t>
            </a:r>
          </a:p>
          <a:p>
            <a:pPr lvl="1"/>
            <a:r>
              <a:rPr lang="el-GR" sz="2800" b="1" dirty="0" smtClean="0"/>
              <a:t>Ρύθμιση των αισθήσεων.</a:t>
            </a:r>
          </a:p>
          <a:p>
            <a:pPr lvl="1"/>
            <a:r>
              <a:rPr lang="el-GR" sz="2800" b="1" dirty="0" smtClean="0"/>
              <a:t>Ρύθμιση του ενδοκρινικού συστήματος.</a:t>
            </a:r>
          </a:p>
          <a:p>
            <a:endParaRPr lang="el-GR" sz="2800" dirty="0"/>
          </a:p>
        </p:txBody>
      </p:sp>
      <p:sp>
        <p:nvSpPr>
          <p:cNvPr id="2" name="1 - Τίτλος"/>
          <p:cNvSpPr>
            <a:spLocks noGrp="1"/>
          </p:cNvSpPr>
          <p:nvPr>
            <p:ph type="title"/>
          </p:nvPr>
        </p:nvSpPr>
        <p:spPr>
          <a:xfrm>
            <a:off x="457200" y="274638"/>
            <a:ext cx="8229600" cy="778098"/>
          </a:xfrm>
        </p:spPr>
        <p:txBody>
          <a:bodyPr>
            <a:normAutofit fontScale="90000"/>
          </a:bodyPr>
          <a:lstStyle/>
          <a:p>
            <a:r>
              <a:rPr lang="el-GR" sz="3200" b="1" dirty="0" smtClean="0"/>
              <a:t>Μοντέλο Προσαρμογής κατά </a:t>
            </a:r>
            <a:r>
              <a:rPr lang="en-US" sz="3200" b="1" dirty="0" smtClean="0"/>
              <a:t>Roy </a:t>
            </a:r>
            <a:r>
              <a:rPr lang="el-GR" sz="3200" b="1" dirty="0" smtClean="0"/>
              <a:t>(1999)</a:t>
            </a:r>
            <a:br>
              <a:rPr lang="el-GR" sz="3200" b="1" dirty="0" smtClean="0"/>
            </a:br>
            <a:endParaRPr lang="el-GR" sz="3200" b="1" dirty="0"/>
          </a:p>
        </p:txBody>
      </p:sp>
    </p:spTree>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p:txBody>
          <a:bodyPr>
            <a:normAutofit/>
          </a:bodyPr>
          <a:lstStyle/>
          <a:p>
            <a:pPr marL="514350" indent="-514350">
              <a:buFont typeface="+mj-lt"/>
              <a:buAutoNum type="arabicPeriod" startAt="2"/>
            </a:pPr>
            <a:r>
              <a:rPr lang="el-GR" sz="3200" b="1" i="1" dirty="0" smtClean="0">
                <a:solidFill>
                  <a:srgbClr val="FF0000"/>
                </a:solidFill>
              </a:rPr>
              <a:t>Αυτοαντίληψη</a:t>
            </a:r>
          </a:p>
          <a:p>
            <a:pPr marL="914400" lvl="1" indent="-514350"/>
            <a:r>
              <a:rPr lang="el-GR" sz="3200" b="1" dirty="0" smtClean="0"/>
              <a:t>Φυσικός εαυτός.</a:t>
            </a:r>
          </a:p>
          <a:p>
            <a:pPr marL="914400" lvl="1" indent="-514350"/>
            <a:r>
              <a:rPr lang="el-GR" sz="3200" b="1" dirty="0" smtClean="0"/>
              <a:t>Προσωπικός εαυτός.</a:t>
            </a:r>
          </a:p>
          <a:p>
            <a:pPr marL="514350" indent="-514350">
              <a:buFont typeface="+mj-lt"/>
              <a:buAutoNum type="arabicPeriod" startAt="2"/>
            </a:pPr>
            <a:r>
              <a:rPr lang="el-GR" sz="3200" b="1" i="1" dirty="0" smtClean="0">
                <a:solidFill>
                  <a:srgbClr val="FF0000"/>
                </a:solidFill>
              </a:rPr>
              <a:t>Εκπλήρωση ρόλων.</a:t>
            </a:r>
          </a:p>
          <a:p>
            <a:pPr marL="514350" indent="-514350">
              <a:buFont typeface="+mj-lt"/>
              <a:buAutoNum type="arabicPeriod" startAt="2"/>
            </a:pPr>
            <a:r>
              <a:rPr lang="el-GR" sz="3200" b="1" i="1" dirty="0" smtClean="0">
                <a:solidFill>
                  <a:srgbClr val="FF0000"/>
                </a:solidFill>
              </a:rPr>
              <a:t>Αλληλεξάρτηση.</a:t>
            </a:r>
            <a:endParaRPr lang="el-GR" sz="3200" b="1" dirty="0" smtClean="0">
              <a:solidFill>
                <a:srgbClr val="FF0000"/>
              </a:solidFill>
            </a:endParaRPr>
          </a:p>
          <a:p>
            <a:endParaRPr lang="el-GR" sz="3200" dirty="0"/>
          </a:p>
        </p:txBody>
      </p:sp>
      <p:sp>
        <p:nvSpPr>
          <p:cNvPr id="2" name="1 - Τίτλος"/>
          <p:cNvSpPr>
            <a:spLocks noGrp="1"/>
          </p:cNvSpPr>
          <p:nvPr>
            <p:ph type="title"/>
          </p:nvPr>
        </p:nvSpPr>
        <p:spPr/>
        <p:txBody>
          <a:bodyPr>
            <a:normAutofit fontScale="90000"/>
          </a:bodyPr>
          <a:lstStyle/>
          <a:p>
            <a:r>
              <a:rPr lang="el-GR" sz="3600" b="1" dirty="0" smtClean="0"/>
              <a:t>Μοντέλο Προσαρμογής κατά </a:t>
            </a:r>
            <a:r>
              <a:rPr lang="en-US" sz="3600" b="1" dirty="0" smtClean="0"/>
              <a:t>Roy </a:t>
            </a:r>
            <a:r>
              <a:rPr lang="el-GR" sz="3600" b="1" dirty="0" smtClean="0"/>
              <a:t>(1999)</a:t>
            </a:r>
            <a:r>
              <a:rPr lang="el-GR" b="1" dirty="0" smtClean="0"/>
              <a:t/>
            </a:r>
            <a:br>
              <a:rPr lang="el-GR" b="1" dirty="0" smtClean="0"/>
            </a:br>
            <a:endParaRPr lang="el-GR" dirty="0"/>
          </a:p>
        </p:txBody>
      </p:sp>
    </p:spTree>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p:txBody>
          <a:bodyPr>
            <a:normAutofit/>
          </a:bodyPr>
          <a:lstStyle/>
          <a:p>
            <a:pPr marL="514350" indent="-514350">
              <a:buFont typeface="+mj-lt"/>
              <a:buAutoNum type="arabicPeriod"/>
            </a:pPr>
            <a:r>
              <a:rPr lang="el-GR" b="1" dirty="0" smtClean="0"/>
              <a:t>Διατήρηση ικανοποιητικής εισπνοής αέρα.</a:t>
            </a:r>
          </a:p>
          <a:p>
            <a:pPr marL="514350" indent="-514350">
              <a:buFont typeface="+mj-lt"/>
              <a:buAutoNum type="arabicPeriod"/>
            </a:pPr>
            <a:endParaRPr lang="el-GR" b="1" dirty="0" smtClean="0"/>
          </a:p>
          <a:p>
            <a:pPr marL="514350" indent="-514350">
              <a:buFont typeface="+mj-lt"/>
              <a:buAutoNum type="arabicPeriod"/>
            </a:pPr>
            <a:r>
              <a:rPr lang="el-GR" b="1" dirty="0" smtClean="0"/>
              <a:t>Διατήρηση ικανοποιητικής πρόσληψης ύδατος.</a:t>
            </a:r>
          </a:p>
          <a:p>
            <a:pPr marL="514350" indent="-514350">
              <a:buFont typeface="+mj-lt"/>
              <a:buAutoNum type="arabicPeriod"/>
            </a:pPr>
            <a:endParaRPr lang="el-GR" b="1" dirty="0" smtClean="0"/>
          </a:p>
          <a:p>
            <a:pPr marL="514350" indent="-514350">
              <a:buFont typeface="+mj-lt"/>
              <a:buAutoNum type="arabicPeriod"/>
            </a:pPr>
            <a:r>
              <a:rPr lang="el-GR" b="1" dirty="0" smtClean="0"/>
              <a:t>Διατήρηση ικανοποιητικής κατανάλωσης τροφίμων.</a:t>
            </a:r>
          </a:p>
          <a:p>
            <a:pPr marL="514350" indent="-514350">
              <a:buFont typeface="+mj-lt"/>
              <a:buAutoNum type="arabicPeriod"/>
            </a:pPr>
            <a:endParaRPr lang="el-GR" b="1" dirty="0" smtClean="0"/>
          </a:p>
          <a:p>
            <a:pPr marL="514350" indent="-514350">
              <a:buFont typeface="+mj-lt"/>
              <a:buAutoNum type="arabicPeriod"/>
            </a:pPr>
            <a:r>
              <a:rPr lang="el-GR" b="1" dirty="0" smtClean="0"/>
              <a:t>Παροχή φροντίδας που σχετίζεται με τις διαδικασίες αποβολής άχρηστων ουσιών.</a:t>
            </a:r>
          </a:p>
          <a:p>
            <a:endParaRPr lang="el-GR" dirty="0"/>
          </a:p>
        </p:txBody>
      </p:sp>
      <p:sp>
        <p:nvSpPr>
          <p:cNvPr id="2" name="1 - Τίτλος"/>
          <p:cNvSpPr>
            <a:spLocks noGrp="1"/>
          </p:cNvSpPr>
          <p:nvPr>
            <p:ph type="title"/>
          </p:nvPr>
        </p:nvSpPr>
        <p:spPr/>
        <p:txBody>
          <a:bodyPr>
            <a:normAutofit fontScale="90000"/>
          </a:bodyPr>
          <a:lstStyle/>
          <a:p>
            <a:r>
              <a:rPr lang="el-GR" sz="3600" b="1" dirty="0" smtClean="0"/>
              <a:t>Μοντέλο </a:t>
            </a:r>
            <a:r>
              <a:rPr lang="el-GR" sz="3600" b="1" dirty="0" err="1" smtClean="0"/>
              <a:t>Αυτοφροντίδας</a:t>
            </a:r>
            <a:r>
              <a:rPr lang="el-GR" sz="3600" b="1" dirty="0" smtClean="0"/>
              <a:t> κατά </a:t>
            </a:r>
            <a:r>
              <a:rPr lang="en-US" sz="3600" b="1" dirty="0" smtClean="0"/>
              <a:t>Orem </a:t>
            </a:r>
            <a:r>
              <a:rPr lang="el-GR" sz="3600" b="1" dirty="0" smtClean="0"/>
              <a:t>(2000)</a:t>
            </a:r>
            <a:br>
              <a:rPr lang="el-GR" sz="3600" b="1" dirty="0" smtClean="0"/>
            </a:br>
            <a:endParaRPr lang="el-GR" sz="3600" b="1" dirty="0"/>
          </a:p>
        </p:txBody>
      </p:sp>
    </p:spTree>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p:txBody>
          <a:bodyPr>
            <a:normAutofit/>
          </a:bodyPr>
          <a:lstStyle/>
          <a:p>
            <a:pPr marL="514350" indent="-514350">
              <a:buFont typeface="+mj-lt"/>
              <a:buAutoNum type="arabicPeriod" startAt="5"/>
            </a:pPr>
            <a:r>
              <a:rPr lang="el-GR" dirty="0" smtClean="0"/>
              <a:t>Διατήρηση ισορροπίας μεταξύ δραστηριότητας και ξεκούρασης.</a:t>
            </a:r>
          </a:p>
          <a:p>
            <a:pPr marL="514350" indent="-514350">
              <a:buFont typeface="+mj-lt"/>
              <a:buAutoNum type="arabicPeriod" startAt="5"/>
            </a:pPr>
            <a:r>
              <a:rPr lang="el-GR" dirty="0" smtClean="0"/>
              <a:t>Διατήρηση ισορροπίας μεταξύ μοναξιάς και κοινωνικής αλληλεπίδρασης.</a:t>
            </a:r>
          </a:p>
          <a:p>
            <a:pPr marL="514350" indent="-514350">
              <a:buFont typeface="+mj-lt"/>
              <a:buAutoNum type="arabicPeriod" startAt="5"/>
            </a:pPr>
            <a:r>
              <a:rPr lang="el-GR" dirty="0" smtClean="0"/>
              <a:t>Πρόληψη των κινδύνων για την ανθρώπινη ζωή, την ανθρώπινη λειτουργία και ευεξία.</a:t>
            </a:r>
          </a:p>
          <a:p>
            <a:endParaRPr lang="el-GR" dirty="0"/>
          </a:p>
        </p:txBody>
      </p:sp>
      <p:sp>
        <p:nvSpPr>
          <p:cNvPr id="2" name="1 - Τίτλος"/>
          <p:cNvSpPr>
            <a:spLocks noGrp="1"/>
          </p:cNvSpPr>
          <p:nvPr>
            <p:ph type="title"/>
          </p:nvPr>
        </p:nvSpPr>
        <p:spPr/>
        <p:txBody>
          <a:bodyPr>
            <a:normAutofit fontScale="90000"/>
          </a:bodyPr>
          <a:lstStyle/>
          <a:p>
            <a:r>
              <a:rPr lang="el-GR" sz="4000" b="1" dirty="0" smtClean="0"/>
              <a:t>Μοντέλο </a:t>
            </a:r>
            <a:r>
              <a:rPr lang="el-GR" sz="4000" b="1" dirty="0" err="1" smtClean="0"/>
              <a:t>Αυτοφροντίδας</a:t>
            </a:r>
            <a:r>
              <a:rPr lang="el-GR" sz="4000" b="1" dirty="0" smtClean="0"/>
              <a:t> κατά </a:t>
            </a:r>
            <a:r>
              <a:rPr lang="en-US" sz="4000" b="1" dirty="0" smtClean="0"/>
              <a:t>Orem </a:t>
            </a:r>
            <a:r>
              <a:rPr lang="el-GR" sz="4000" b="1" dirty="0" smtClean="0"/>
              <a:t>(2000)</a:t>
            </a:r>
            <a:r>
              <a:rPr lang="el-GR" b="1" dirty="0" smtClean="0"/>
              <a:t/>
            </a:r>
            <a:br>
              <a:rPr lang="el-GR" b="1" dirty="0" smtClean="0"/>
            </a:br>
            <a:endParaRPr lang="el-GR" dirty="0"/>
          </a:p>
        </p:txBody>
      </p:sp>
    </p:spTree>
  </p:cSld>
  <p:clrMapOvr>
    <a:masterClrMapping/>
  </p:clrMapOvr>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περιεχομένου"/>
          <p:cNvSpPr>
            <a:spLocks noGrp="1"/>
          </p:cNvSpPr>
          <p:nvPr>
            <p:ph idx="1"/>
          </p:nvPr>
        </p:nvSpPr>
        <p:spPr/>
        <p:txBody>
          <a:bodyPr/>
          <a:lstStyle/>
          <a:p>
            <a:pPr marL="624078" indent="-514350">
              <a:buFont typeface="+mj-lt"/>
              <a:buAutoNum type="arabicPeriod" startAt="8"/>
            </a:pPr>
            <a:r>
              <a:rPr lang="el-GR" sz="3200" b="1" dirty="0" smtClean="0"/>
              <a:t>Προαγωγή των ανθρώπινων λειτουργιών και της ανάπτυξης μέσα σε κοινωνικές ομάδες, σύμφωνα με τις ανθρώπινες δυνατότητες, τους γνωστούς ανθρώπινους περιορισμούς και την ανθρώπινη επιθυμία να είναι κανείς φυσιολογικός.</a:t>
            </a:r>
          </a:p>
          <a:p>
            <a:endParaRPr lang="el-GR" dirty="0"/>
          </a:p>
        </p:txBody>
      </p:sp>
      <p:sp>
        <p:nvSpPr>
          <p:cNvPr id="3" name="2 - Τίτλος"/>
          <p:cNvSpPr>
            <a:spLocks noGrp="1"/>
          </p:cNvSpPr>
          <p:nvPr>
            <p:ph type="title"/>
          </p:nvPr>
        </p:nvSpPr>
        <p:spPr/>
        <p:txBody>
          <a:bodyPr>
            <a:normAutofit fontScale="90000"/>
          </a:bodyPr>
          <a:lstStyle/>
          <a:p>
            <a:r>
              <a:rPr lang="el-GR" sz="4400" dirty="0" smtClean="0"/>
              <a:t>Μοντέλο </a:t>
            </a:r>
            <a:r>
              <a:rPr lang="el-GR" sz="4400" dirty="0" err="1" smtClean="0"/>
              <a:t>Αυτοφροντίδας</a:t>
            </a:r>
            <a:r>
              <a:rPr lang="el-GR" sz="4400" dirty="0" smtClean="0"/>
              <a:t> κατά </a:t>
            </a:r>
            <a:r>
              <a:rPr lang="en-US" sz="4400" dirty="0" smtClean="0"/>
              <a:t>Orem </a:t>
            </a:r>
            <a:r>
              <a:rPr lang="el-GR" sz="4400" dirty="0" smtClean="0"/>
              <a:t>(2000)</a:t>
            </a:r>
            <a:endParaRPr lang="el-GR" dirty="0"/>
          </a:p>
        </p:txBody>
      </p:sp>
    </p:spTree>
  </p:cSld>
  <p:clrMapOvr>
    <a:masterClrMapping/>
  </p:clrMapOvr>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p:txBody>
          <a:bodyPr>
            <a:normAutofit/>
          </a:bodyPr>
          <a:lstStyle/>
          <a:p>
            <a:r>
              <a:rPr lang="el-GR" b="1" dirty="0" smtClean="0"/>
              <a:t>Οι πληροφορίες που συγκεντρώθηκαν κατά τη διάρκεια της νοσηλευτικής εκτίμησης πρέπει να είναι ολοκληρωμένες, πραγματικές και ακριβείς, διότι οι νοσηλευτικές διαγνώσεις και παρεμβάσεις βασίζονται σε αυτές τις πληροφορίες.</a:t>
            </a:r>
          </a:p>
          <a:p>
            <a:r>
              <a:rPr lang="el-GR" b="1" dirty="0" smtClean="0">
                <a:solidFill>
                  <a:srgbClr val="FF0000"/>
                </a:solidFill>
              </a:rPr>
              <a:t>Επικύρωση - Επιβεβαίωση </a:t>
            </a:r>
            <a:r>
              <a:rPr lang="el-GR" b="1" dirty="0" smtClean="0"/>
              <a:t>ονομάζεται η ενέργεια του διπλού ελέγχου των πληροφοριών προκειμένου να διαπιστωθεί η ακρίβεια τους.</a:t>
            </a:r>
            <a:endParaRPr lang="el-GR" b="1" dirty="0"/>
          </a:p>
        </p:txBody>
      </p:sp>
      <p:sp>
        <p:nvSpPr>
          <p:cNvPr id="2" name="1 - Τίτλος"/>
          <p:cNvSpPr>
            <a:spLocks noGrp="1"/>
          </p:cNvSpPr>
          <p:nvPr>
            <p:ph type="title"/>
          </p:nvPr>
        </p:nvSpPr>
        <p:spPr>
          <a:xfrm>
            <a:off x="457200" y="274638"/>
            <a:ext cx="8219256" cy="778098"/>
          </a:xfrm>
        </p:spPr>
        <p:txBody>
          <a:bodyPr>
            <a:normAutofit fontScale="90000"/>
          </a:bodyPr>
          <a:lstStyle/>
          <a:p>
            <a:pPr algn="ctr"/>
            <a:r>
              <a:rPr lang="el-GR" sz="3200" b="1" dirty="0" smtClean="0"/>
              <a:t/>
            </a:r>
            <a:br>
              <a:rPr lang="el-GR" sz="3200" b="1" dirty="0" smtClean="0"/>
            </a:br>
            <a:r>
              <a:rPr lang="el-GR" sz="3200" b="1" dirty="0" smtClean="0"/>
              <a:t>Επικύρωση – Επιβεβαίωση των Πληροφοριών</a:t>
            </a:r>
            <a:br>
              <a:rPr lang="el-GR" sz="3200" b="1" dirty="0" smtClean="0"/>
            </a:br>
            <a:endParaRPr lang="el-GR" sz="3200" b="1" dirty="0"/>
          </a:p>
        </p:txBody>
      </p:sp>
    </p:spTree>
  </p:cSld>
  <p:clrMapOvr>
    <a:masterClrMapping/>
  </p:clrMapOvr>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p:txBody>
          <a:bodyPr>
            <a:normAutofit/>
          </a:bodyPr>
          <a:lstStyle/>
          <a:p>
            <a:r>
              <a:rPr lang="el-GR" b="1" dirty="0" smtClean="0"/>
              <a:t>Να εξασφαλίσει ότι τα στοιχεία της νοσηλευτικής εκτίμησης είναι ολοκληρωμένα και πλήρη.</a:t>
            </a:r>
          </a:p>
          <a:p>
            <a:endParaRPr lang="el-GR" b="1" dirty="0" smtClean="0"/>
          </a:p>
          <a:p>
            <a:r>
              <a:rPr lang="el-GR" b="1" dirty="0" smtClean="0"/>
              <a:t>Να εξασφαλίσει τη συμφωνία υποκειμενικών και αντικειμενικών στοιχείων.</a:t>
            </a:r>
          </a:p>
          <a:p>
            <a:endParaRPr lang="el-GR" b="1" dirty="0" smtClean="0"/>
          </a:p>
          <a:p>
            <a:r>
              <a:rPr lang="el-GR" b="1" dirty="0" smtClean="0"/>
              <a:t>Να ζητήσει επιπρόσθετες πληροφορίες, οι οποίες πιθανόν να έχουν αγνοηθεί.</a:t>
            </a:r>
          </a:p>
          <a:p>
            <a:endParaRPr lang="el-GR" dirty="0"/>
          </a:p>
        </p:txBody>
      </p:sp>
      <p:sp>
        <p:nvSpPr>
          <p:cNvPr id="2" name="1 - Τίτλος"/>
          <p:cNvSpPr>
            <a:spLocks noGrp="1"/>
          </p:cNvSpPr>
          <p:nvPr>
            <p:ph type="title"/>
          </p:nvPr>
        </p:nvSpPr>
        <p:spPr/>
        <p:txBody>
          <a:bodyPr>
            <a:normAutofit fontScale="90000"/>
          </a:bodyPr>
          <a:lstStyle/>
          <a:p>
            <a:r>
              <a:rPr lang="el-GR" sz="3200" b="1" dirty="0" smtClean="0"/>
              <a:t>Η επιβεβαίωση των στοιχείων βοηθά το νοσηλευτή να ολοκληρώσει τα εξής καθήκοντα:</a:t>
            </a:r>
            <a:endParaRPr lang="el-GR" sz="3200" b="1" dirty="0"/>
          </a:p>
        </p:txBody>
      </p:sp>
    </p:spTree>
  </p:cSld>
  <p:clrMapOvr>
    <a:masterClrMapping/>
  </p:clrMapOvr>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περιεχομένου"/>
          <p:cNvSpPr>
            <a:spLocks noGrp="1"/>
          </p:cNvSpPr>
          <p:nvPr>
            <p:ph idx="1"/>
          </p:nvPr>
        </p:nvSpPr>
        <p:spPr/>
        <p:txBody>
          <a:bodyPr/>
          <a:lstStyle/>
          <a:p>
            <a:r>
              <a:rPr lang="el-GR" b="1" dirty="0" smtClean="0"/>
              <a:t>Να αποφύγει λανθασμένα συμπεράσματα ή λανθασμένες κατευθύνσεις, προκειμένου να προσδιορίσει τα ακριβή προβλήματα του ασθενή.</a:t>
            </a:r>
          </a:p>
          <a:p>
            <a:r>
              <a:rPr lang="el-GR" b="1" dirty="0" smtClean="0">
                <a:solidFill>
                  <a:srgbClr val="FF0000"/>
                </a:solidFill>
              </a:rPr>
              <a:t>Δεν χρειάζονται όλα τα στοιχεία επιβεβαίωση</a:t>
            </a:r>
            <a:r>
              <a:rPr lang="el-GR" dirty="0" smtClean="0"/>
              <a:t>. </a:t>
            </a:r>
            <a:r>
              <a:rPr lang="el-GR" sz="2800" b="1" dirty="0" smtClean="0"/>
              <a:t>(ύψος, βάρος, ημερομηνία γεννήσεως  και  οι εργαστηριακές εξετάσεις).</a:t>
            </a:r>
          </a:p>
          <a:p>
            <a:endParaRPr lang="el-GR" dirty="0"/>
          </a:p>
        </p:txBody>
      </p:sp>
      <p:sp>
        <p:nvSpPr>
          <p:cNvPr id="3" name="2 - Τίτλος"/>
          <p:cNvSpPr>
            <a:spLocks noGrp="1"/>
          </p:cNvSpPr>
          <p:nvPr>
            <p:ph type="title"/>
          </p:nvPr>
        </p:nvSpPr>
        <p:spPr/>
        <p:txBody>
          <a:bodyPr>
            <a:noAutofit/>
          </a:bodyPr>
          <a:lstStyle/>
          <a:p>
            <a:pPr algn="ctr"/>
            <a:r>
              <a:rPr lang="el-GR" sz="2800" dirty="0" smtClean="0"/>
              <a:t>Η επιβεβαίωση των στοιχείων βοηθά το νοσηλευτή να ολοκληρώσει τα εξής καθήκοντα:</a:t>
            </a:r>
            <a:endParaRPr lang="el-GR" sz="2800" dirty="0"/>
          </a:p>
        </p:txBody>
      </p:sp>
    </p:spTree>
  </p:cSld>
  <p:clrMapOvr>
    <a:masterClrMapping/>
  </p:clrMapOvr>
  <p:timing>
    <p:tnLst>
      <p:par>
        <p:cT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p:txBody>
          <a:bodyPr>
            <a:normAutofit fontScale="92500" lnSpcReduction="10000"/>
          </a:bodyPr>
          <a:lstStyle/>
          <a:p>
            <a:r>
              <a:rPr lang="el-GR" b="1" dirty="0" smtClean="0"/>
              <a:t>Ο νοσηλευτής επικυρώνει / επιβεβαιώνει τα δεδομένα, όταν υπάρχουν </a:t>
            </a:r>
            <a:r>
              <a:rPr lang="el-GR" b="1" dirty="0" smtClean="0">
                <a:solidFill>
                  <a:srgbClr val="FF0000"/>
                </a:solidFill>
              </a:rPr>
              <a:t>ασυμφωνίες</a:t>
            </a:r>
            <a:r>
              <a:rPr lang="el-GR" b="1" dirty="0" smtClean="0"/>
              <a:t> ανάμεσα στα αποκτηθέντα στοιχεία της νοσηλευτικής συνέντευξης και σε αυτά της κλινικής εξέτασης, ή όταν οι δηλώσεις του ασθενή διαφέρουν σε διαφορετικές χρονικές στιγμές. </a:t>
            </a:r>
          </a:p>
          <a:p>
            <a:r>
              <a:rPr lang="el-GR" b="1" dirty="0" smtClean="0"/>
              <a:t>Για να συλλέξει με ακρίβεια πληροφορίες πρέπει να έχει επίγνωση των δικών του προκαταλήψεων, των ηθικών αξιών, των πεποιθήσεών και να μπορεί να διαχωρίζει τα γεγονότα από τις υποθέσεις. </a:t>
            </a:r>
          </a:p>
          <a:p>
            <a:endParaRPr lang="el-GR" dirty="0"/>
          </a:p>
        </p:txBody>
      </p:sp>
      <p:sp>
        <p:nvSpPr>
          <p:cNvPr id="2" name="1 - Τίτλος"/>
          <p:cNvSpPr>
            <a:spLocks noGrp="1"/>
          </p:cNvSpPr>
          <p:nvPr>
            <p:ph type="title"/>
          </p:nvPr>
        </p:nvSpPr>
        <p:spPr/>
        <p:txBody>
          <a:bodyPr>
            <a:noAutofit/>
          </a:bodyPr>
          <a:lstStyle/>
          <a:p>
            <a:r>
              <a:rPr lang="el-GR" sz="2800" b="1" dirty="0" smtClean="0"/>
              <a:t>Η επιβεβαίωση των στοιχείων βοηθά το νοσηλευτή να ολοκληρώσει τα εξής καθήκοντα:_2</a:t>
            </a:r>
            <a:endParaRPr lang="el-GR" sz="2800" dirty="0"/>
          </a:p>
        </p:txBody>
      </p:sp>
    </p:spTree>
  </p:cSld>
  <p:clrMapOvr>
    <a:masterClrMapping/>
  </p:clrMapOvr>
  <p:timing>
    <p:tnLst>
      <p:par>
        <p:cT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περιεχομένου"/>
          <p:cNvSpPr>
            <a:spLocks noGrp="1"/>
          </p:cNvSpPr>
          <p:nvPr>
            <p:ph idx="1"/>
          </p:nvPr>
        </p:nvSpPr>
        <p:spPr/>
        <p:txBody>
          <a:bodyPr/>
          <a:lstStyle/>
          <a:p>
            <a:r>
              <a:rPr lang="el-GR" b="1" dirty="0" smtClean="0"/>
              <a:t>Για να δημιουργηθεί μια ακριβής βάση πληροφοριών, οι νοσηλευτές πρέπει να ελέγχουν την αξιοπιστία των υποθέσεων, όσον αφορά τη συναισθηματική ή τη σωματική συμπεριφορά. Η μη επικύρωση των υποθέσεων μπορεί να οδηγήσει σε ανακριβή και ελλιπή  νοσηλευτική  εκτίμηση.</a:t>
            </a:r>
            <a:endParaRPr lang="el-GR" b="1" dirty="0"/>
          </a:p>
        </p:txBody>
      </p:sp>
      <p:sp>
        <p:nvSpPr>
          <p:cNvPr id="3" name="2 - Τίτλος"/>
          <p:cNvSpPr>
            <a:spLocks noGrp="1"/>
          </p:cNvSpPr>
          <p:nvPr>
            <p:ph type="title"/>
          </p:nvPr>
        </p:nvSpPr>
        <p:spPr/>
        <p:txBody>
          <a:bodyPr>
            <a:noAutofit/>
          </a:bodyPr>
          <a:lstStyle/>
          <a:p>
            <a:pPr algn="ctr"/>
            <a:r>
              <a:rPr lang="el-GR" sz="2800" dirty="0" smtClean="0"/>
              <a:t>Η επιβεβαίωση των στοιχείων βοηθά το νοσηλευτή να ολοκληρώσει τα εξής καθήκοντα:_3</a:t>
            </a:r>
            <a:endParaRPr lang="el-GR" sz="2800"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p:txBody>
          <a:bodyPr>
            <a:normAutofit/>
          </a:bodyPr>
          <a:lstStyle/>
          <a:p>
            <a:r>
              <a:rPr lang="el-GR" sz="3200" b="1" dirty="0" smtClean="0"/>
              <a:t>Συλλέγω </a:t>
            </a:r>
            <a:r>
              <a:rPr lang="el-GR" sz="3200" b="1" dirty="0"/>
              <a:t>πληροφορίες</a:t>
            </a:r>
            <a:r>
              <a:rPr lang="el-GR" sz="3200" b="1" dirty="0" smtClean="0"/>
              <a:t>.</a:t>
            </a:r>
            <a:endParaRPr lang="en-US" sz="3200" b="1" dirty="0" smtClean="0"/>
          </a:p>
          <a:p>
            <a:endParaRPr lang="el-GR" sz="3200" b="1" dirty="0"/>
          </a:p>
          <a:p>
            <a:r>
              <a:rPr lang="el-GR" sz="3200" b="1" dirty="0" smtClean="0"/>
              <a:t>Οργανώνω </a:t>
            </a:r>
            <a:r>
              <a:rPr lang="el-GR" sz="3200" b="1" dirty="0"/>
              <a:t>τα δεδομένα</a:t>
            </a:r>
            <a:r>
              <a:rPr lang="el-GR" sz="3200" b="1" dirty="0" smtClean="0"/>
              <a:t>.</a:t>
            </a:r>
            <a:endParaRPr lang="en-US" sz="3200" b="1" dirty="0" smtClean="0"/>
          </a:p>
          <a:p>
            <a:endParaRPr lang="el-GR" sz="3200" b="1" dirty="0"/>
          </a:p>
          <a:p>
            <a:r>
              <a:rPr lang="el-GR" sz="3200" b="1" dirty="0" smtClean="0"/>
              <a:t>Επικυρώνω </a:t>
            </a:r>
            <a:r>
              <a:rPr lang="el-GR" sz="3200" b="1" dirty="0"/>
              <a:t>τις πληροφορίες</a:t>
            </a:r>
            <a:r>
              <a:rPr lang="el-GR" sz="3200" b="1" dirty="0" smtClean="0"/>
              <a:t>.</a:t>
            </a:r>
            <a:endParaRPr lang="en-US" sz="3200" b="1" dirty="0" smtClean="0"/>
          </a:p>
          <a:p>
            <a:endParaRPr lang="el-GR" sz="3200" b="1" dirty="0"/>
          </a:p>
          <a:p>
            <a:r>
              <a:rPr lang="el-GR" sz="3200" b="1" dirty="0" smtClean="0"/>
              <a:t>Συμπληρώνω </a:t>
            </a:r>
            <a:r>
              <a:rPr lang="el-GR" sz="3200" b="1" dirty="0"/>
              <a:t>το έγγραφο πληροφοριών</a:t>
            </a:r>
            <a:r>
              <a:rPr lang="el-GR" sz="3200" b="1" dirty="0" smtClean="0"/>
              <a:t>.</a:t>
            </a:r>
            <a:endParaRPr lang="el-GR" sz="3200" b="1" dirty="0"/>
          </a:p>
        </p:txBody>
      </p:sp>
      <p:sp>
        <p:nvSpPr>
          <p:cNvPr id="2" name="1 - Τίτλος"/>
          <p:cNvSpPr>
            <a:spLocks noGrp="1"/>
          </p:cNvSpPr>
          <p:nvPr>
            <p:ph type="title"/>
          </p:nvPr>
        </p:nvSpPr>
        <p:spPr/>
        <p:txBody>
          <a:bodyPr>
            <a:normAutofit fontScale="90000"/>
          </a:bodyPr>
          <a:lstStyle/>
          <a:p>
            <a:r>
              <a:rPr lang="el-GR" sz="3600" b="1" dirty="0" smtClean="0"/>
              <a:t/>
            </a:r>
            <a:br>
              <a:rPr lang="el-GR" sz="3600" b="1" dirty="0" smtClean="0"/>
            </a:br>
            <a:r>
              <a:rPr lang="el-GR" sz="3600" b="1" dirty="0" smtClean="0"/>
              <a:t>   1ο στάδιο:  Νοσηλευτική εκτίμηση της κατάστασης του ασθενή </a:t>
            </a:r>
            <a:r>
              <a:rPr lang="el-GR" sz="3600" dirty="0" smtClean="0"/>
              <a:t/>
            </a:r>
            <a:br>
              <a:rPr lang="el-GR" sz="3600" dirty="0" smtClean="0"/>
            </a:br>
            <a:endParaRPr lang="el-GR" sz="3600" dirty="0"/>
          </a:p>
        </p:txBody>
      </p:sp>
    </p:spTree>
  </p:cSld>
  <p:clrMapOvr>
    <a:masterClrMapping/>
  </p:clrMapOvr>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467544" y="980728"/>
            <a:ext cx="8219256" cy="5145435"/>
          </a:xfrm>
        </p:spPr>
        <p:txBody>
          <a:bodyPr>
            <a:normAutofit/>
          </a:bodyPr>
          <a:lstStyle/>
          <a:p>
            <a:r>
              <a:rPr lang="el-GR" b="1" dirty="0" smtClean="0"/>
              <a:t>Η ολοκλήρωση του πρώτου σταδίου της νοσηλευτικής διεργασίας, επιτυγχάνεται με την καταγραφή όλων των σημαντικών δεδομένων που αφορούν την κατάσταση υγείας του ασθενή. </a:t>
            </a:r>
          </a:p>
          <a:p>
            <a:endParaRPr lang="el-GR" b="1" dirty="0" smtClean="0"/>
          </a:p>
          <a:p>
            <a:r>
              <a:rPr lang="el-GR" b="1" dirty="0" smtClean="0"/>
              <a:t>Τα δεδομένα καταγράφονται όπως συλλέχθηκαν και όχι όπως ερμηνεύονται από το νοσηλευτή,  καταγράφοντας τα  </a:t>
            </a:r>
            <a:r>
              <a:rPr lang="el-GR" b="1" dirty="0" smtClean="0">
                <a:solidFill>
                  <a:srgbClr val="FF0000"/>
                </a:solidFill>
              </a:rPr>
              <a:t>ακριβή λόγια του  ασθενή</a:t>
            </a:r>
            <a:r>
              <a:rPr lang="el-GR" b="1" dirty="0" smtClean="0"/>
              <a:t>, ώστε να μην αλλοιώνεται το τι ανέφερε ο ασθενής.</a:t>
            </a:r>
            <a:endParaRPr lang="el-GR" b="1" dirty="0"/>
          </a:p>
        </p:txBody>
      </p:sp>
      <p:sp>
        <p:nvSpPr>
          <p:cNvPr id="2" name="1 - Τίτλος"/>
          <p:cNvSpPr>
            <a:spLocks noGrp="1"/>
          </p:cNvSpPr>
          <p:nvPr>
            <p:ph type="title"/>
          </p:nvPr>
        </p:nvSpPr>
        <p:spPr>
          <a:xfrm>
            <a:off x="457200" y="274638"/>
            <a:ext cx="8229600" cy="778098"/>
          </a:xfrm>
        </p:spPr>
        <p:txBody>
          <a:bodyPr>
            <a:normAutofit fontScale="90000"/>
          </a:bodyPr>
          <a:lstStyle/>
          <a:p>
            <a:r>
              <a:rPr lang="el-GR" sz="3600" b="1" dirty="0" smtClean="0"/>
              <a:t>Καταγραφή Πληροφοριών</a:t>
            </a:r>
            <a:br>
              <a:rPr lang="el-GR" sz="3600" b="1" dirty="0" smtClean="0"/>
            </a:br>
            <a:endParaRPr lang="el-GR" sz="3600" b="1" dirty="0"/>
          </a:p>
        </p:txBody>
      </p:sp>
    </p:spTree>
  </p:cSld>
  <p:clrMapOvr>
    <a:masterClrMapping/>
  </p:clrMapOvr>
  <p:timing>
    <p:tnLst>
      <p:par>
        <p:cTn id="1" dur="indefinite" restart="never" nodeType="tmRoot"/>
      </p:par>
    </p:tn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p:txBody>
          <a:bodyPr>
            <a:normAutofit/>
          </a:bodyPr>
          <a:lstStyle/>
          <a:p>
            <a:r>
              <a:rPr lang="el-GR" sz="3200" b="1" dirty="0" smtClean="0"/>
              <a:t>Σε αυτό το στάδιο, οι νοσηλευτές χρησιμοποιούν δεξιότητες κριτικής σκέψης για να ερμηνεύσουν τα δεδομένα που  έχουν  συλλέξει και να προσδιορίσουν τις </a:t>
            </a:r>
            <a:r>
              <a:rPr lang="el-GR" sz="3200" b="1" dirty="0" smtClean="0">
                <a:solidFill>
                  <a:srgbClr val="FF0000"/>
                </a:solidFill>
              </a:rPr>
              <a:t>δυνατότητες</a:t>
            </a:r>
            <a:r>
              <a:rPr lang="el-GR" sz="3200" b="1" dirty="0" smtClean="0"/>
              <a:t> και τα </a:t>
            </a:r>
            <a:r>
              <a:rPr lang="el-GR" sz="3200" b="1" dirty="0" smtClean="0">
                <a:solidFill>
                  <a:srgbClr val="FF0000"/>
                </a:solidFill>
              </a:rPr>
              <a:t>προβλήματα</a:t>
            </a:r>
            <a:r>
              <a:rPr lang="el-GR" sz="3200" b="1" dirty="0" smtClean="0"/>
              <a:t> του ασθενούς. </a:t>
            </a:r>
            <a:r>
              <a:rPr lang="el-GR" sz="3200" b="1" dirty="0" smtClean="0">
                <a:solidFill>
                  <a:srgbClr val="FF0000"/>
                </a:solidFill>
              </a:rPr>
              <a:t>Η διάγνωση είναι ένα βασικό βήμα στη νοσηλευτική διεργασία</a:t>
            </a:r>
            <a:r>
              <a:rPr lang="el-GR" sz="3200" b="1" dirty="0" smtClean="0"/>
              <a:t>. </a:t>
            </a:r>
          </a:p>
          <a:p>
            <a:endParaRPr lang="el-GR" dirty="0"/>
          </a:p>
        </p:txBody>
      </p:sp>
      <p:sp>
        <p:nvSpPr>
          <p:cNvPr id="2" name="1 - Τίτλος"/>
          <p:cNvSpPr>
            <a:spLocks noGrp="1"/>
          </p:cNvSpPr>
          <p:nvPr>
            <p:ph type="title"/>
          </p:nvPr>
        </p:nvSpPr>
        <p:spPr/>
        <p:txBody>
          <a:bodyPr>
            <a:noAutofit/>
          </a:bodyPr>
          <a:lstStyle/>
          <a:p>
            <a:pPr algn="ctr"/>
            <a:r>
              <a:rPr lang="el-GR" sz="3600" b="1" dirty="0" smtClean="0"/>
              <a:t>2ο Στάδιο:</a:t>
            </a:r>
            <a:br>
              <a:rPr lang="el-GR" sz="3600" b="1" dirty="0" smtClean="0"/>
            </a:br>
            <a:r>
              <a:rPr lang="el-GR" sz="3600" b="1" dirty="0" smtClean="0"/>
              <a:t>Νοσηλευτική διάγνωση </a:t>
            </a:r>
            <a:endParaRPr lang="el-GR" sz="3600" dirty="0"/>
          </a:p>
        </p:txBody>
      </p:sp>
    </p:spTree>
  </p:cSld>
  <p:clrMapOvr>
    <a:masterClrMapping/>
  </p:clrMapOvr>
  <p:timing>
    <p:tnLst>
      <p:par>
        <p:cTn id="1" dur="indefinite" restart="never" nodeType="tmRoot"/>
      </p:par>
    </p:tn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p:txBody>
          <a:bodyPr>
            <a:normAutofit/>
          </a:bodyPr>
          <a:lstStyle/>
          <a:p>
            <a:r>
              <a:rPr lang="el-GR" b="1" dirty="0" smtClean="0"/>
              <a:t>Για την αποτελεσματική χρήση των νοσηλευτικών διαγνώσεων στη δημιουργία και συμπλήρωση ενός πλάνου νοσηλευτικής φροντίδας, ο νοσηλευτής πρέπει να γνωρίζει τους βασικούς όρους και τις έννοιες που χρησιμοποιούνται για τον σκοπό αυτό. </a:t>
            </a:r>
          </a:p>
          <a:p>
            <a:endParaRPr lang="el-GR" dirty="0"/>
          </a:p>
        </p:txBody>
      </p:sp>
      <p:sp>
        <p:nvSpPr>
          <p:cNvPr id="2" name="1 - Τίτλος"/>
          <p:cNvSpPr>
            <a:spLocks noGrp="1"/>
          </p:cNvSpPr>
          <p:nvPr>
            <p:ph type="title"/>
          </p:nvPr>
        </p:nvSpPr>
        <p:spPr/>
        <p:txBody>
          <a:bodyPr>
            <a:normAutofit fontScale="90000"/>
          </a:bodyPr>
          <a:lstStyle/>
          <a:p>
            <a:r>
              <a:rPr lang="el-GR" sz="3600" b="1" dirty="0" smtClean="0"/>
              <a:t>Νοσηλευτικές  Διαγνώσεις</a:t>
            </a:r>
            <a:br>
              <a:rPr lang="el-GR" sz="3600" b="1" dirty="0" smtClean="0"/>
            </a:br>
            <a:endParaRPr lang="el-GR" sz="3600" b="1" dirty="0"/>
          </a:p>
        </p:txBody>
      </p:sp>
    </p:spTree>
  </p:cSld>
  <p:clrMapOvr>
    <a:masterClrMapping/>
  </p:clrMapOvr>
  <p:timing>
    <p:tnLst>
      <p:par>
        <p:cTn id="1" dur="indefinite" restart="never" nodeType="tmRoot"/>
      </p:par>
    </p:tnLst>
  </p:timing>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περιεχομένου"/>
          <p:cNvSpPr>
            <a:spLocks noGrp="1"/>
          </p:cNvSpPr>
          <p:nvPr>
            <p:ph idx="1"/>
          </p:nvPr>
        </p:nvSpPr>
        <p:spPr/>
        <p:txBody>
          <a:bodyPr/>
          <a:lstStyle/>
          <a:p>
            <a:r>
              <a:rPr lang="el-GR" b="1" dirty="0" smtClean="0"/>
              <a:t>Τα τυποποιημένα ονόματα κατά </a:t>
            </a:r>
            <a:r>
              <a:rPr lang="en-US" b="1" dirty="0" smtClean="0"/>
              <a:t>NANDA</a:t>
            </a:r>
            <a:r>
              <a:rPr lang="el-GR" b="1" dirty="0" smtClean="0"/>
              <a:t> για τις διαγνώσεις ονομάζονται διαγνωστικές ετικέτες</a:t>
            </a:r>
            <a:r>
              <a:rPr lang="el-GR" dirty="0" smtClean="0"/>
              <a:t>, ενώ </a:t>
            </a:r>
            <a:r>
              <a:rPr lang="el-GR" b="1" dirty="0" smtClean="0">
                <a:solidFill>
                  <a:srgbClr val="FF0000"/>
                </a:solidFill>
              </a:rPr>
              <a:t>το πόρισμα για το πρόβλημα του ασθενή αποτελούμενο από τη διαγνωστική ετικέτα και την αιτιολογία της </a:t>
            </a:r>
            <a:r>
              <a:rPr lang="el-GR" b="1" dirty="0" smtClean="0">
                <a:solidFill>
                  <a:schemeClr val="tx1">
                    <a:lumMod val="95000"/>
                    <a:lumOff val="5000"/>
                  </a:schemeClr>
                </a:solidFill>
              </a:rPr>
              <a:t>(αιτιολογική σχέση ανάμεσα σε ένα πρόβλημα και συσχετιζόμενους παράγοντες ή παράγοντες κινδύνου), </a:t>
            </a:r>
            <a:r>
              <a:rPr lang="el-GR" b="1" dirty="0" smtClean="0">
                <a:solidFill>
                  <a:srgbClr val="FF0000"/>
                </a:solidFill>
              </a:rPr>
              <a:t>ονομάζεται νοσηλευτική διάγνωση.</a:t>
            </a:r>
          </a:p>
          <a:p>
            <a:endParaRPr lang="el-GR" dirty="0"/>
          </a:p>
        </p:txBody>
      </p:sp>
      <p:sp>
        <p:nvSpPr>
          <p:cNvPr id="3" name="2 - Τίτλος"/>
          <p:cNvSpPr>
            <a:spLocks noGrp="1"/>
          </p:cNvSpPr>
          <p:nvPr>
            <p:ph type="title"/>
          </p:nvPr>
        </p:nvSpPr>
        <p:spPr/>
        <p:txBody>
          <a:bodyPr/>
          <a:lstStyle/>
          <a:p>
            <a:r>
              <a:rPr lang="el-GR" sz="4400" dirty="0" smtClean="0"/>
              <a:t>Νοσηλευτικές  Διαγνώσεις2</a:t>
            </a:r>
            <a:endParaRPr lang="el-GR" dirty="0"/>
          </a:p>
        </p:txBody>
      </p:sp>
    </p:spTree>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p:txBody>
          <a:bodyPr>
            <a:normAutofit lnSpcReduction="10000"/>
          </a:bodyPr>
          <a:lstStyle/>
          <a:p>
            <a:pPr algn="ctr"/>
            <a:r>
              <a:rPr lang="el-GR" dirty="0" smtClean="0"/>
              <a:t>“</a:t>
            </a:r>
            <a:r>
              <a:rPr lang="el-GR" sz="2800" b="1" dirty="0" smtClean="0"/>
              <a:t>Η </a:t>
            </a:r>
            <a:r>
              <a:rPr lang="el-GR" sz="2800" b="1" dirty="0" smtClean="0">
                <a:solidFill>
                  <a:srgbClr val="FF0000"/>
                </a:solidFill>
              </a:rPr>
              <a:t>νοσηλευτική διάγνωση </a:t>
            </a:r>
            <a:r>
              <a:rPr lang="el-GR" sz="2800" b="1" dirty="0" smtClean="0"/>
              <a:t>είναι μία κλινική άποψη για το άτομο, την οικογένεια ή τις αντιδράσεις της κοινωνίας σε πραγματικά ή πιθανά προβλήματα υγείας. Οι νοσηλευτικές διαγνώσεις παρέχουν τη βάση για την επιλογή των νοσηλευτικών παρεμβάσεων, μέσω των οποίων θα επιτευχθούν τα αναμενόμενα αποτελέσματα, για τα οποία ο νοσηλευτής είναι υπόλογος.”</a:t>
            </a:r>
          </a:p>
          <a:p>
            <a:endParaRPr lang="el-GR" dirty="0"/>
          </a:p>
        </p:txBody>
      </p:sp>
      <p:sp>
        <p:nvSpPr>
          <p:cNvPr id="2" name="1 - Τίτλος"/>
          <p:cNvSpPr>
            <a:spLocks noGrp="1"/>
          </p:cNvSpPr>
          <p:nvPr>
            <p:ph type="title"/>
          </p:nvPr>
        </p:nvSpPr>
        <p:spPr/>
        <p:txBody>
          <a:bodyPr>
            <a:noAutofit/>
          </a:bodyPr>
          <a:lstStyle/>
          <a:p>
            <a:pPr algn="ctr"/>
            <a:r>
              <a:rPr lang="el-GR" sz="3200" b="1" dirty="0" smtClean="0"/>
              <a:t>Η </a:t>
            </a:r>
            <a:r>
              <a:rPr lang="en-US" sz="3200" b="1" dirty="0" smtClean="0"/>
              <a:t>NANDA</a:t>
            </a:r>
            <a:r>
              <a:rPr lang="el-GR" sz="3200" b="1" dirty="0" smtClean="0"/>
              <a:t> (1990), υιοθέτησε τον ορισμό για την νοσηλευτική διάγνωση</a:t>
            </a:r>
            <a:endParaRPr lang="el-GR" sz="3200" b="1" dirty="0"/>
          </a:p>
        </p:txBody>
      </p:sp>
    </p:spTree>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179512" y="1124744"/>
            <a:ext cx="8784976" cy="5544616"/>
          </a:xfrm>
        </p:spPr>
        <p:txBody>
          <a:bodyPr>
            <a:noAutofit/>
          </a:bodyPr>
          <a:lstStyle/>
          <a:p>
            <a:pPr marL="266700" indent="-266700">
              <a:buFont typeface="+mj-lt"/>
              <a:buAutoNum type="arabicPeriod"/>
            </a:pPr>
            <a:r>
              <a:rPr lang="el-GR" sz="2800" b="1" dirty="0" smtClean="0"/>
              <a:t>Οι επαγγελματίες νοσηλευτές είναι </a:t>
            </a:r>
            <a:r>
              <a:rPr lang="el-GR" sz="2800" b="1" dirty="0" smtClean="0">
                <a:solidFill>
                  <a:srgbClr val="FF0000"/>
                </a:solidFill>
              </a:rPr>
              <a:t>υπεύθυνοι </a:t>
            </a:r>
            <a:r>
              <a:rPr lang="el-GR" sz="2800" b="1" dirty="0" smtClean="0"/>
              <a:t>για τις νοσηλευτικές διαγνώσεις. </a:t>
            </a:r>
          </a:p>
          <a:p>
            <a:pPr marL="266700" indent="-266700">
              <a:buFont typeface="+mj-lt"/>
              <a:buAutoNum type="arabicPeriod"/>
            </a:pPr>
            <a:r>
              <a:rPr lang="el-GR" sz="2800" b="1" dirty="0" smtClean="0"/>
              <a:t>Κατά την Αμερικανική Ένωση Νοσηλευτών (1998) οι νοσηλευτές είναι </a:t>
            </a:r>
            <a:r>
              <a:rPr lang="el-GR" sz="2800" b="1" dirty="0" smtClean="0">
                <a:solidFill>
                  <a:srgbClr val="FF0000"/>
                </a:solidFill>
              </a:rPr>
              <a:t>υπόλογοι</a:t>
            </a:r>
            <a:r>
              <a:rPr lang="el-GR" sz="2800" b="1" dirty="0" smtClean="0"/>
              <a:t> για τη νοσηλευτική διεργασία. </a:t>
            </a:r>
          </a:p>
          <a:p>
            <a:pPr marL="266700" indent="-266700">
              <a:buFont typeface="+mj-lt"/>
              <a:buAutoNum type="arabicPeriod"/>
            </a:pPr>
            <a:r>
              <a:rPr lang="el-GR" sz="2800" b="1" dirty="0" smtClean="0"/>
              <a:t>Η μεικτή επιτροπή για διαπίστευση Οργανισμών Υγείας (</a:t>
            </a:r>
            <a:r>
              <a:rPr lang="en-US" sz="2800" b="1" dirty="0" smtClean="0"/>
              <a:t>JCAHO</a:t>
            </a:r>
            <a:r>
              <a:rPr lang="el-GR" sz="2800" b="1" dirty="0" smtClean="0"/>
              <a:t>) απαιτεί </a:t>
            </a:r>
            <a:r>
              <a:rPr lang="el-GR" sz="2800" b="1" dirty="0" smtClean="0">
                <a:solidFill>
                  <a:srgbClr val="FF0000"/>
                </a:solidFill>
              </a:rPr>
              <a:t>αποδεικτικά στοιχεία </a:t>
            </a:r>
            <a:r>
              <a:rPr lang="el-GR" sz="2800" b="1" dirty="0" smtClean="0"/>
              <a:t>νοσηλευτικών διαγνώσεων στα αρχεία των ασθενών.</a:t>
            </a:r>
          </a:p>
        </p:txBody>
      </p:sp>
      <p:sp>
        <p:nvSpPr>
          <p:cNvPr id="2" name="1 - Τίτλος"/>
          <p:cNvSpPr>
            <a:spLocks noGrp="1"/>
          </p:cNvSpPr>
          <p:nvPr>
            <p:ph type="title"/>
          </p:nvPr>
        </p:nvSpPr>
        <p:spPr>
          <a:xfrm>
            <a:off x="457200" y="274638"/>
            <a:ext cx="8229600" cy="706090"/>
          </a:xfrm>
        </p:spPr>
        <p:txBody>
          <a:bodyPr>
            <a:normAutofit/>
          </a:bodyPr>
          <a:lstStyle/>
          <a:p>
            <a:pPr algn="ctr"/>
            <a:r>
              <a:rPr lang="en-US" sz="3600" b="1" dirty="0" smtClean="0"/>
              <a:t>Ο </a:t>
            </a:r>
            <a:r>
              <a:rPr lang="en-US" sz="3600" b="1" dirty="0" err="1" smtClean="0"/>
              <a:t>ορισμός</a:t>
            </a:r>
            <a:r>
              <a:rPr lang="en-US" sz="3600" b="1" dirty="0" smtClean="0"/>
              <a:t> </a:t>
            </a:r>
            <a:r>
              <a:rPr lang="en-US" sz="3600" b="1" dirty="0" err="1" smtClean="0"/>
              <a:t>συνεπάγεται</a:t>
            </a:r>
            <a:r>
              <a:rPr lang="en-US" sz="3600" b="1" dirty="0" smtClean="0"/>
              <a:t> </a:t>
            </a:r>
            <a:r>
              <a:rPr lang="en-US" sz="3600" b="1" dirty="0" err="1" smtClean="0"/>
              <a:t>τα</a:t>
            </a:r>
            <a:r>
              <a:rPr lang="en-US" sz="3600" b="1" dirty="0" smtClean="0"/>
              <a:t>   </a:t>
            </a:r>
            <a:r>
              <a:rPr lang="en-US" sz="3600" b="1" dirty="0" err="1" smtClean="0"/>
              <a:t>εξής</a:t>
            </a:r>
            <a:r>
              <a:rPr lang="en-US" sz="3600" b="1" dirty="0" smtClean="0"/>
              <a:t>:</a:t>
            </a:r>
            <a:endParaRPr lang="el-GR" sz="3600" b="1" dirty="0"/>
          </a:p>
        </p:txBody>
      </p:sp>
    </p:spTree>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p:txBody>
          <a:bodyPr/>
          <a:lstStyle/>
          <a:p>
            <a:pPr marL="514350" indent="-514350">
              <a:buFont typeface="+mj-lt"/>
              <a:buAutoNum type="arabicPeriod" startAt="3"/>
            </a:pPr>
            <a:r>
              <a:rPr lang="en-US" b="1" dirty="0" smtClean="0"/>
              <a:t>O</a:t>
            </a:r>
            <a:r>
              <a:rPr lang="el-GR" b="1" dirty="0" smtClean="0"/>
              <a:t> χώρος δικαιοδοσίας της νοσηλευτικής διάγνωσης συμπεριλαμβάνει μόνο εκείνες τις καταστάσεις υγείας για τις οποίες οι νοσηλευτές είναι καταρτισμένοι και δικαιούνται να παρέμβουν.</a:t>
            </a:r>
          </a:p>
          <a:p>
            <a:pPr marL="514350" indent="-514350">
              <a:buFont typeface="+mj-lt"/>
              <a:buAutoNum type="arabicPeriod" startAt="3"/>
            </a:pPr>
            <a:endParaRPr lang="el-GR" b="1" dirty="0" smtClean="0"/>
          </a:p>
          <a:p>
            <a:pPr marL="514350" indent="-514350">
              <a:buFont typeface="+mj-lt"/>
              <a:buAutoNum type="arabicPeriod" startAt="3"/>
            </a:pPr>
            <a:r>
              <a:rPr lang="el-GR" b="1" dirty="0" smtClean="0"/>
              <a:t>Η νοσηλευτική διάγνωση είναι μια κρίση που γίνεται μετά από μια λεπτομερή και συστηματική συλλογή πληροφοριών.</a:t>
            </a:r>
          </a:p>
          <a:p>
            <a:endParaRPr lang="el-GR" dirty="0"/>
          </a:p>
        </p:txBody>
      </p:sp>
      <p:sp>
        <p:nvSpPr>
          <p:cNvPr id="2" name="1 - Τίτλος"/>
          <p:cNvSpPr>
            <a:spLocks noGrp="1"/>
          </p:cNvSpPr>
          <p:nvPr>
            <p:ph type="title"/>
          </p:nvPr>
        </p:nvSpPr>
        <p:spPr/>
        <p:txBody>
          <a:bodyPr>
            <a:normAutofit fontScale="90000"/>
          </a:bodyPr>
          <a:lstStyle/>
          <a:p>
            <a:r>
              <a:rPr lang="en-US" b="1" dirty="0" smtClean="0"/>
              <a:t>Ο </a:t>
            </a:r>
            <a:r>
              <a:rPr lang="en-US" b="1" dirty="0" err="1" smtClean="0"/>
              <a:t>ορισμός</a:t>
            </a:r>
            <a:r>
              <a:rPr lang="en-US" b="1" dirty="0" smtClean="0"/>
              <a:t> </a:t>
            </a:r>
            <a:r>
              <a:rPr lang="en-US" b="1" dirty="0" err="1" smtClean="0"/>
              <a:t>συνεπάγεται</a:t>
            </a:r>
            <a:r>
              <a:rPr lang="en-US" b="1" dirty="0" smtClean="0"/>
              <a:t> </a:t>
            </a:r>
            <a:r>
              <a:rPr lang="en-US" b="1" dirty="0" err="1" smtClean="0"/>
              <a:t>τα</a:t>
            </a:r>
            <a:r>
              <a:rPr lang="en-US" b="1" dirty="0" smtClean="0"/>
              <a:t>   </a:t>
            </a:r>
            <a:r>
              <a:rPr lang="en-US" b="1" dirty="0" err="1" smtClean="0"/>
              <a:t>εξής</a:t>
            </a:r>
            <a:r>
              <a:rPr lang="en-US" b="1" dirty="0" smtClean="0"/>
              <a:t>:</a:t>
            </a:r>
            <a:r>
              <a:rPr lang="el-GR" b="1" dirty="0" smtClean="0"/>
              <a:t>2</a:t>
            </a:r>
            <a:endParaRPr lang="el-GR" dirty="0"/>
          </a:p>
        </p:txBody>
      </p:sp>
    </p:spTree>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457200" y="1481328"/>
            <a:ext cx="8291264" cy="5044016"/>
          </a:xfrm>
        </p:spPr>
        <p:txBody>
          <a:bodyPr/>
          <a:lstStyle/>
          <a:p>
            <a:r>
              <a:rPr lang="el-GR" sz="2800" b="1" dirty="0" smtClean="0"/>
              <a:t>Η παρούσα νοσηλευτική διάγνωση. </a:t>
            </a:r>
          </a:p>
          <a:p>
            <a:endParaRPr lang="el-GR" sz="2800" b="1" dirty="0" smtClean="0"/>
          </a:p>
          <a:p>
            <a:r>
              <a:rPr lang="en-US" sz="2800" b="1" dirty="0" smtClean="0"/>
              <a:t>H </a:t>
            </a:r>
            <a:r>
              <a:rPr lang="el-GR" sz="2800" b="1" dirty="0" smtClean="0"/>
              <a:t>νοσηλευτική διάγνωση κινδύνου. </a:t>
            </a:r>
          </a:p>
          <a:p>
            <a:endParaRPr lang="el-GR" sz="2800" b="1" dirty="0" smtClean="0"/>
          </a:p>
          <a:p>
            <a:r>
              <a:rPr lang="el-GR" sz="2800" b="1" dirty="0" smtClean="0"/>
              <a:t>Η πιθανή νοσηλευτική διάγνωση. </a:t>
            </a:r>
          </a:p>
          <a:p>
            <a:endParaRPr lang="el-GR" sz="2800" b="1" dirty="0" smtClean="0"/>
          </a:p>
          <a:p>
            <a:r>
              <a:rPr lang="en-US" sz="2800" b="1" dirty="0" smtClean="0"/>
              <a:t>H </a:t>
            </a:r>
            <a:r>
              <a:rPr lang="el-GR" sz="2800" b="1" dirty="0" smtClean="0"/>
              <a:t>νοσηλευτική διάγνωση ευεξίας.</a:t>
            </a:r>
          </a:p>
          <a:p>
            <a:endParaRPr lang="el-GR" sz="2800" b="1" dirty="0" smtClean="0"/>
          </a:p>
          <a:p>
            <a:r>
              <a:rPr lang="en-US" sz="2800" b="1" dirty="0" smtClean="0"/>
              <a:t>H </a:t>
            </a:r>
            <a:r>
              <a:rPr lang="el-GR" sz="2800" b="1" dirty="0" smtClean="0"/>
              <a:t>νοσηλευτική διάγνωση του συνδρόμου.</a:t>
            </a:r>
          </a:p>
          <a:p>
            <a:endParaRPr lang="el-GR" b="1" dirty="0"/>
          </a:p>
        </p:txBody>
      </p:sp>
      <p:sp>
        <p:nvSpPr>
          <p:cNvPr id="2" name="1 - Τίτλος"/>
          <p:cNvSpPr>
            <a:spLocks noGrp="1"/>
          </p:cNvSpPr>
          <p:nvPr>
            <p:ph type="title"/>
          </p:nvPr>
        </p:nvSpPr>
        <p:spPr>
          <a:xfrm>
            <a:off x="251520" y="274638"/>
            <a:ext cx="8640960" cy="850106"/>
          </a:xfrm>
        </p:spPr>
        <p:txBody>
          <a:bodyPr>
            <a:normAutofit fontScale="90000"/>
          </a:bodyPr>
          <a:lstStyle/>
          <a:p>
            <a:pPr algn="ctr"/>
            <a:r>
              <a:rPr lang="el-GR" sz="3600" b="1" dirty="0" smtClean="0"/>
              <a:t/>
            </a:r>
            <a:br>
              <a:rPr lang="el-GR" sz="3600" b="1" dirty="0" smtClean="0"/>
            </a:br>
            <a:r>
              <a:rPr lang="el-GR" sz="3600" b="1" dirty="0" smtClean="0"/>
              <a:t>Τύποι Νοσηλευτικών Διαγνώσεων </a:t>
            </a:r>
            <a:br>
              <a:rPr lang="el-GR" sz="3600" b="1" dirty="0" smtClean="0"/>
            </a:br>
            <a:r>
              <a:rPr lang="el-GR" sz="3600" b="1" dirty="0" smtClean="0"/>
              <a:t>(5 κατηγορίες)</a:t>
            </a:r>
            <a:br>
              <a:rPr lang="el-GR" sz="3600" b="1" dirty="0" smtClean="0"/>
            </a:br>
            <a:endParaRPr lang="el-GR" sz="3600" b="1" dirty="0"/>
          </a:p>
        </p:txBody>
      </p:sp>
    </p:spTree>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p:txBody>
          <a:bodyPr/>
          <a:lstStyle/>
          <a:p>
            <a:r>
              <a:rPr lang="el-GR" b="1" dirty="0" smtClean="0"/>
              <a:t>Αφορά ένα πρόβλημα του ασθενή, το οποίο υπάρχει κατά τη διάρκεια της νοσηλευτικής εκτίμησης.</a:t>
            </a:r>
          </a:p>
          <a:p>
            <a:endParaRPr lang="el-GR" b="1" dirty="0" smtClean="0"/>
          </a:p>
          <a:p>
            <a:r>
              <a:rPr lang="el-GR" b="1" dirty="0" smtClean="0"/>
              <a:t> Παραδείγματα είναι η ανεπαρκής αναπνευστική λειτουργία και η ανησυχία. </a:t>
            </a:r>
          </a:p>
          <a:p>
            <a:pPr lvl="1"/>
            <a:r>
              <a:rPr lang="el-GR" b="1" dirty="0" smtClean="0"/>
              <a:t>(Είναι ακριβής νοσηλευτική διάγνωση και βασίζεται στην παρουσία συσχετιζόμενων κλινικών ενδείξεων και συμπτωμάτων).</a:t>
            </a:r>
          </a:p>
          <a:p>
            <a:endParaRPr lang="el-GR" dirty="0"/>
          </a:p>
        </p:txBody>
      </p:sp>
      <p:sp>
        <p:nvSpPr>
          <p:cNvPr id="2" name="1 - Τίτλος"/>
          <p:cNvSpPr>
            <a:spLocks noGrp="1"/>
          </p:cNvSpPr>
          <p:nvPr>
            <p:ph type="title"/>
          </p:nvPr>
        </p:nvSpPr>
        <p:spPr/>
        <p:txBody>
          <a:bodyPr>
            <a:normAutofit fontScale="90000"/>
          </a:bodyPr>
          <a:lstStyle/>
          <a:p>
            <a:r>
              <a:rPr lang="el-GR" sz="3600" b="1" dirty="0" smtClean="0"/>
              <a:t>Η παρούσα νοσηλευτική διάγνωση </a:t>
            </a:r>
            <a:endParaRPr lang="el-GR" sz="3600" b="1" dirty="0"/>
          </a:p>
        </p:txBody>
      </p:sp>
    </p:spTree>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p:txBody>
          <a:bodyPr>
            <a:normAutofit fontScale="92500" lnSpcReduction="10000"/>
          </a:bodyPr>
          <a:lstStyle/>
          <a:p>
            <a:r>
              <a:rPr lang="el-GR" sz="2600" b="1" dirty="0" smtClean="0"/>
              <a:t>Είναι μια κλινική εκτίμηση για ένα πρόβλημα υγείας το οποίο δεν υπάρχει στην παρούσα φάση, αλλά η παρουσία παραγόντων κινδύνου υποδηλώνει ότι το πρόβλημα είναι πιθανό να εκδηλωθεί αν δεν παρέμβουν οι νοσηλευτές</a:t>
            </a:r>
            <a:r>
              <a:rPr lang="el-GR" dirty="0" smtClean="0"/>
              <a:t>.</a:t>
            </a:r>
          </a:p>
          <a:p>
            <a:endParaRPr lang="el-GR" dirty="0" smtClean="0"/>
          </a:p>
          <a:p>
            <a:pPr lvl="1"/>
            <a:r>
              <a:rPr lang="el-GR" dirty="0" smtClean="0"/>
              <a:t>(</a:t>
            </a:r>
            <a:r>
              <a:rPr lang="el-GR" sz="2600" dirty="0" smtClean="0"/>
              <a:t>Ασθενείς που εισάγονται σε ένα νοσοκομείο έχουν πιθανότητες να εμφανίσουν έλκη πίεσης. Στην περίπτωση αυτή η διαγνωστική ετικέτα που θα χρησιμοποιηθεί από το νοσηλευτή για τη διατύπωση της σχετικής νοσηλευτικής διάγνωσης είναι “</a:t>
            </a:r>
            <a:r>
              <a:rPr lang="el-GR" sz="2600" b="1" dirty="0" smtClean="0">
                <a:solidFill>
                  <a:srgbClr val="FF0000"/>
                </a:solidFill>
              </a:rPr>
              <a:t>Κίνδυνος εμφάνισης ελκών πίεσης</a:t>
            </a:r>
            <a:r>
              <a:rPr lang="el-GR" sz="2600" dirty="0" smtClean="0">
                <a:solidFill>
                  <a:srgbClr val="FF0000"/>
                </a:solidFill>
              </a:rPr>
              <a:t>”.</a:t>
            </a:r>
          </a:p>
          <a:p>
            <a:endParaRPr lang="el-GR" dirty="0"/>
          </a:p>
        </p:txBody>
      </p:sp>
      <p:sp>
        <p:nvSpPr>
          <p:cNvPr id="2" name="1 - Τίτλος"/>
          <p:cNvSpPr>
            <a:spLocks noGrp="1"/>
          </p:cNvSpPr>
          <p:nvPr>
            <p:ph type="title"/>
          </p:nvPr>
        </p:nvSpPr>
        <p:spPr/>
        <p:txBody>
          <a:bodyPr>
            <a:normAutofit/>
          </a:bodyPr>
          <a:lstStyle/>
          <a:p>
            <a:r>
              <a:rPr lang="el-GR" sz="3600" b="1" dirty="0" smtClean="0"/>
              <a:t>Η νοσηλευτική διάγνωση κινδύνου </a:t>
            </a:r>
            <a:endParaRPr lang="el-GR" sz="3600" b="1"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p:txBody>
          <a:bodyPr/>
          <a:lstStyle/>
          <a:p>
            <a:r>
              <a:rPr lang="en-US" b="1" dirty="0"/>
              <a:t> </a:t>
            </a:r>
            <a:r>
              <a:rPr lang="el-GR" sz="3200" b="1" dirty="0" smtClean="0"/>
              <a:t>Αναλύω </a:t>
            </a:r>
            <a:r>
              <a:rPr lang="el-GR" sz="3200" b="1" dirty="0"/>
              <a:t>τις πληροφορίες</a:t>
            </a:r>
            <a:r>
              <a:rPr lang="el-GR" sz="3200" b="1" dirty="0" smtClean="0"/>
              <a:t>.</a:t>
            </a:r>
            <a:endParaRPr lang="en-US" sz="3200" b="1" dirty="0" smtClean="0"/>
          </a:p>
          <a:p>
            <a:endParaRPr lang="el-GR" sz="3200" b="1" dirty="0"/>
          </a:p>
          <a:p>
            <a:r>
              <a:rPr lang="el-GR" sz="3200" b="1" dirty="0" smtClean="0"/>
              <a:t>Αναγνωρίζω </a:t>
            </a:r>
            <a:r>
              <a:rPr lang="el-GR" sz="3200" b="1" dirty="0"/>
              <a:t>τα προβλήματα υγείας, τους </a:t>
            </a:r>
            <a:r>
              <a:rPr lang="el-GR" sz="3200" b="1" dirty="0" smtClean="0"/>
              <a:t>κινδύνους </a:t>
            </a:r>
            <a:r>
              <a:rPr lang="el-GR" sz="3200" b="1" dirty="0"/>
              <a:t>και τις αντοχές</a:t>
            </a:r>
            <a:r>
              <a:rPr lang="el-GR" sz="3200" b="1" dirty="0" smtClean="0"/>
              <a:t>.</a:t>
            </a:r>
            <a:endParaRPr lang="en-US" sz="3200" b="1" dirty="0" smtClean="0"/>
          </a:p>
          <a:p>
            <a:endParaRPr lang="el-GR" sz="3200" b="1" dirty="0"/>
          </a:p>
          <a:p>
            <a:r>
              <a:rPr lang="el-GR" sz="3200" b="1" dirty="0" smtClean="0"/>
              <a:t>Διατυπώνω </a:t>
            </a:r>
            <a:r>
              <a:rPr lang="el-GR" sz="3200" b="1" dirty="0"/>
              <a:t>έκθεση με νοσηλευτικές διαγνώσεις</a:t>
            </a:r>
            <a:r>
              <a:rPr lang="el-GR" sz="3200" b="1" dirty="0" smtClean="0"/>
              <a:t>.</a:t>
            </a:r>
            <a:r>
              <a:rPr lang="el-GR" sz="3200" b="1" dirty="0"/>
              <a:t> </a:t>
            </a:r>
          </a:p>
          <a:p>
            <a:endParaRPr lang="el-GR" dirty="0"/>
          </a:p>
        </p:txBody>
      </p:sp>
      <p:sp>
        <p:nvSpPr>
          <p:cNvPr id="2" name="1 - Τίτλος"/>
          <p:cNvSpPr>
            <a:spLocks noGrp="1"/>
          </p:cNvSpPr>
          <p:nvPr>
            <p:ph type="title"/>
          </p:nvPr>
        </p:nvSpPr>
        <p:spPr/>
        <p:txBody>
          <a:bodyPr>
            <a:normAutofit/>
          </a:bodyPr>
          <a:lstStyle/>
          <a:p>
            <a:r>
              <a:rPr lang="en-US" sz="3200" b="1" dirty="0" smtClean="0"/>
              <a:t>2ο  </a:t>
            </a:r>
            <a:r>
              <a:rPr lang="en-US" sz="3200" b="1" dirty="0" err="1" smtClean="0"/>
              <a:t>στ</a:t>
            </a:r>
            <a:r>
              <a:rPr lang="el-GR" sz="3200" b="1" dirty="0" smtClean="0"/>
              <a:t>ά</a:t>
            </a:r>
            <a:r>
              <a:rPr lang="en-US" sz="3200" b="1" dirty="0" err="1" smtClean="0"/>
              <a:t>διο</a:t>
            </a:r>
            <a:r>
              <a:rPr lang="en-US" sz="3200" b="1" dirty="0" smtClean="0"/>
              <a:t>: </a:t>
            </a:r>
            <a:r>
              <a:rPr lang="el-GR" sz="3200" b="1" dirty="0" smtClean="0"/>
              <a:t>Ν</a:t>
            </a:r>
            <a:r>
              <a:rPr lang="en-US" sz="3200" b="1" dirty="0" err="1" smtClean="0"/>
              <a:t>οσηλευτικ</a:t>
            </a:r>
            <a:r>
              <a:rPr lang="el-GR" sz="3200" b="1" dirty="0" smtClean="0"/>
              <a:t>ή</a:t>
            </a:r>
            <a:r>
              <a:rPr lang="en-US" sz="3200" b="1" dirty="0" smtClean="0"/>
              <a:t> </a:t>
            </a:r>
            <a:r>
              <a:rPr lang="en-US" sz="3200" b="1" dirty="0" err="1" smtClean="0"/>
              <a:t>δι</a:t>
            </a:r>
            <a:r>
              <a:rPr lang="el-GR" sz="3200" b="1" dirty="0" smtClean="0"/>
              <a:t>ά</a:t>
            </a:r>
            <a:r>
              <a:rPr lang="en-US" sz="3200" b="1" dirty="0" err="1" smtClean="0"/>
              <a:t>γνωση</a:t>
            </a:r>
            <a:r>
              <a:rPr lang="el-GR" sz="3200" b="1" dirty="0" smtClean="0"/>
              <a:t/>
            </a:r>
            <a:br>
              <a:rPr lang="el-GR" sz="3200" b="1" dirty="0" smtClean="0"/>
            </a:br>
            <a:endParaRPr lang="el-GR" sz="3200" dirty="0"/>
          </a:p>
        </p:txBody>
      </p:sp>
    </p:spTree>
  </p:cSld>
  <p:clrMapOvr>
    <a:masterClrMapping/>
  </p:clrMapOvr>
  <p:timing>
    <p:tnLst>
      <p:par>
        <p:cTn id="1" dur="indefinite" restart="never" nodeType="tmRoot"/>
      </p:par>
    </p:tnLst>
  </p:timing>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p:txBody>
          <a:bodyPr>
            <a:normAutofit/>
          </a:bodyPr>
          <a:lstStyle/>
          <a:p>
            <a:r>
              <a:rPr lang="el-GR" sz="2800" b="1" dirty="0" smtClean="0"/>
              <a:t>Είναι η διάγνωση στην οποία η απόδειξη για ένα πρόβλημα υγείας είναι ημιτελής ή ασαφής.</a:t>
            </a:r>
          </a:p>
          <a:p>
            <a:endParaRPr lang="el-GR" sz="2800" b="1" dirty="0" smtClean="0"/>
          </a:p>
          <a:p>
            <a:r>
              <a:rPr lang="el-GR" sz="2800" b="1" dirty="0" smtClean="0"/>
              <a:t>Μια πιθανή νοσηλευτική διάγνωση απαιτεί περισσότερα δεδομένα, είτε για    να την υποστηρίξει ο νοσηλευτής και να την καταγράψει, είτε για να την απορρίψει</a:t>
            </a:r>
            <a:r>
              <a:rPr lang="el-GR" b="1" dirty="0" smtClean="0"/>
              <a:t>.</a:t>
            </a:r>
            <a:endParaRPr lang="el-GR" b="1" dirty="0"/>
          </a:p>
        </p:txBody>
      </p:sp>
      <p:sp>
        <p:nvSpPr>
          <p:cNvPr id="2" name="1 - Τίτλος"/>
          <p:cNvSpPr>
            <a:spLocks noGrp="1"/>
          </p:cNvSpPr>
          <p:nvPr>
            <p:ph type="title"/>
          </p:nvPr>
        </p:nvSpPr>
        <p:spPr/>
        <p:txBody>
          <a:bodyPr/>
          <a:lstStyle/>
          <a:p>
            <a:r>
              <a:rPr lang="el-GR" sz="3600" b="1" dirty="0" smtClean="0"/>
              <a:t>Η πιθανή νοσηλευτική διάγνωση </a:t>
            </a:r>
            <a:endParaRPr lang="el-GR" sz="3600" b="1" dirty="0"/>
          </a:p>
        </p:txBody>
      </p:sp>
    </p:spTree>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p:txBody>
          <a:bodyPr>
            <a:normAutofit/>
          </a:bodyPr>
          <a:lstStyle/>
          <a:p>
            <a:r>
              <a:rPr lang="el-GR" sz="2800" b="1" dirty="0" smtClean="0"/>
              <a:t>Περιγράφει “τις ανθρώπινες αντιδράσεις σε επίπεδα ευεξίας ενός ατόμου, μιας οικογένειας ή μιας κοινωνίας, που έχει μια αυξημένη προδιάθεση”</a:t>
            </a:r>
          </a:p>
          <a:p>
            <a:r>
              <a:rPr lang="el-GR" dirty="0" smtClean="0"/>
              <a:t> </a:t>
            </a:r>
          </a:p>
          <a:p>
            <a:pPr lvl="1"/>
            <a:r>
              <a:rPr lang="el-GR" sz="2800" dirty="0" smtClean="0"/>
              <a:t>Παραδείγματα διαγνωστικών ετικετών ευεξίας είναι “Προδιάθεση για μειωμένη οικογενειακή προσαρμογή και αντιμετώπιση”.</a:t>
            </a:r>
          </a:p>
          <a:p>
            <a:endParaRPr lang="el-GR" dirty="0"/>
          </a:p>
        </p:txBody>
      </p:sp>
      <p:sp>
        <p:nvSpPr>
          <p:cNvPr id="2" name="1 - Τίτλος"/>
          <p:cNvSpPr>
            <a:spLocks noGrp="1"/>
          </p:cNvSpPr>
          <p:nvPr>
            <p:ph type="title"/>
          </p:nvPr>
        </p:nvSpPr>
        <p:spPr/>
        <p:txBody>
          <a:bodyPr/>
          <a:lstStyle/>
          <a:p>
            <a:r>
              <a:rPr lang="el-GR" sz="3600" b="1" dirty="0" smtClean="0"/>
              <a:t>Η νοσηλευτική διάγνωση ευεξίας </a:t>
            </a:r>
            <a:endParaRPr lang="el-GR" sz="3600" b="1" dirty="0"/>
          </a:p>
        </p:txBody>
      </p:sp>
    </p:spTree>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p:txBody>
          <a:bodyPr>
            <a:normAutofit/>
          </a:bodyPr>
          <a:lstStyle/>
          <a:p>
            <a:r>
              <a:rPr lang="el-GR" sz="2800" b="1" dirty="0" smtClean="0"/>
              <a:t>Είναι μια διάγνωση που έχει σχέση με μια ομάδα άλλων νοσηλευτικών διαγνώσεων.</a:t>
            </a:r>
          </a:p>
          <a:p>
            <a:endParaRPr lang="el-GR" sz="2800" b="1" dirty="0" smtClean="0"/>
          </a:p>
          <a:p>
            <a:endParaRPr lang="el-GR" sz="2800" b="1" dirty="0" smtClean="0"/>
          </a:p>
          <a:p>
            <a:r>
              <a:rPr lang="el-GR" sz="2800" b="1" dirty="0" smtClean="0"/>
              <a:t> Νοσηλευτικές διαγνώσεις συνδρόμου περιλαμβάνονται στη λίστα της </a:t>
            </a:r>
            <a:r>
              <a:rPr lang="en-US" sz="2800" b="1" dirty="0" smtClean="0"/>
              <a:t>NANDA International</a:t>
            </a:r>
            <a:r>
              <a:rPr lang="el-GR" sz="2800" b="1" dirty="0" smtClean="0"/>
              <a:t>.</a:t>
            </a:r>
          </a:p>
        </p:txBody>
      </p:sp>
      <p:sp>
        <p:nvSpPr>
          <p:cNvPr id="2" name="1 - Τίτλος"/>
          <p:cNvSpPr>
            <a:spLocks noGrp="1"/>
          </p:cNvSpPr>
          <p:nvPr>
            <p:ph type="title"/>
          </p:nvPr>
        </p:nvSpPr>
        <p:spPr/>
        <p:txBody>
          <a:bodyPr>
            <a:normAutofit fontScale="90000"/>
          </a:bodyPr>
          <a:lstStyle/>
          <a:p>
            <a:pPr algn="ctr"/>
            <a:r>
              <a:rPr lang="el-GR" sz="3600" b="1" dirty="0" smtClean="0"/>
              <a:t>Η νοσηλευτική διάγνωση συνδρόμου _1</a:t>
            </a:r>
            <a:endParaRPr lang="el-GR" sz="3600" b="1" dirty="0"/>
          </a:p>
        </p:txBody>
      </p:sp>
    </p:spTree>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περιεχομένου"/>
          <p:cNvSpPr>
            <a:spLocks noGrp="1"/>
          </p:cNvSpPr>
          <p:nvPr>
            <p:ph idx="1"/>
          </p:nvPr>
        </p:nvSpPr>
        <p:spPr/>
        <p:txBody>
          <a:bodyPr>
            <a:normAutofit fontScale="92500" lnSpcReduction="20000"/>
          </a:bodyPr>
          <a:lstStyle/>
          <a:p>
            <a:r>
              <a:rPr lang="el-GR" b="1" dirty="0" smtClean="0"/>
              <a:t> Παράδειγμα νοσηλευτικής διάγνωσης συνδρόμου είναι “Κίνδυνος για σύνδρομο κακής χρήσης”, το οποίο ίσως εκδηλωθεί σε μακροχρόνια κλινήρεις ασθενείς.</a:t>
            </a:r>
          </a:p>
          <a:p>
            <a:endParaRPr lang="el-GR" b="1" dirty="0" smtClean="0"/>
          </a:p>
          <a:p>
            <a:r>
              <a:rPr lang="el-GR" b="1" dirty="0" smtClean="0"/>
              <a:t> Ομάδες διαγνώσεων που σχετίζονται με αυτό το σύνδρομο περιλαμβάνουν μειωμένη σωματική κινητικότητα, κίνδυνο για μειωμένη ακεραιότητα ιστών, κίνδυνο  δυσανεξίας δραστηριότητας, κίνδυνο για δυσκοιλιότητα, κίνδυνο για μόλυνση, κίνδυνο για κάκωση, κίνδυνο αδυναμίας και μειωμένη ανταλλαγή  οξυγόνου.</a:t>
            </a:r>
            <a:endParaRPr lang="el-GR" b="1" dirty="0"/>
          </a:p>
        </p:txBody>
      </p:sp>
      <p:sp>
        <p:nvSpPr>
          <p:cNvPr id="3" name="2 - Τίτλος"/>
          <p:cNvSpPr>
            <a:spLocks noGrp="1"/>
          </p:cNvSpPr>
          <p:nvPr>
            <p:ph type="title"/>
          </p:nvPr>
        </p:nvSpPr>
        <p:spPr/>
        <p:txBody>
          <a:bodyPr>
            <a:normAutofit fontScale="90000"/>
          </a:bodyPr>
          <a:lstStyle/>
          <a:p>
            <a:pPr algn="ctr"/>
            <a:r>
              <a:rPr lang="el-GR" sz="4400" dirty="0" smtClean="0"/>
              <a:t>Η νοσηλευτική διάγνωση συνδρόμου _2</a:t>
            </a:r>
            <a:endParaRPr lang="el-GR" dirty="0"/>
          </a:p>
        </p:txBody>
      </p:sp>
    </p:spTree>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p:txBody>
          <a:bodyPr>
            <a:normAutofit lnSpcReduction="10000"/>
          </a:bodyPr>
          <a:lstStyle/>
          <a:p>
            <a:r>
              <a:rPr lang="el-GR" sz="3200" b="1" dirty="0" smtClean="0"/>
              <a:t>Μια νοσηλευτική διάγνωση έχει τρία συστατικά στοιχεία:</a:t>
            </a:r>
          </a:p>
          <a:p>
            <a:endParaRPr lang="el-GR" sz="3200" b="1" dirty="0" smtClean="0"/>
          </a:p>
          <a:p>
            <a:pPr lvl="1"/>
            <a:r>
              <a:rPr lang="el-GR" sz="3200" b="1" dirty="0" smtClean="0">
                <a:solidFill>
                  <a:srgbClr val="FF0000"/>
                </a:solidFill>
              </a:rPr>
              <a:t>Το πρόβλημα και τον προσδιορισμό του.</a:t>
            </a:r>
          </a:p>
          <a:p>
            <a:pPr lvl="1"/>
            <a:r>
              <a:rPr lang="el-GR" sz="3200" b="1" dirty="0" smtClean="0">
                <a:solidFill>
                  <a:srgbClr val="FF0000"/>
                </a:solidFill>
              </a:rPr>
              <a:t>Την αιτιολογία.</a:t>
            </a:r>
          </a:p>
          <a:p>
            <a:pPr lvl="1"/>
            <a:r>
              <a:rPr lang="el-GR" sz="3200" b="1" dirty="0" smtClean="0">
                <a:solidFill>
                  <a:srgbClr val="FF0000"/>
                </a:solidFill>
              </a:rPr>
              <a:t>Τα αποδεικτικά χαρακτηριστικά.</a:t>
            </a:r>
          </a:p>
          <a:p>
            <a:pPr lvl="2"/>
            <a:r>
              <a:rPr lang="el-GR" sz="3000" b="1" dirty="0" smtClean="0"/>
              <a:t>Κάθε συστατικό εξυπηρετεί συγκεκριμένο σκο</a:t>
            </a:r>
            <a:r>
              <a:rPr lang="el-GR" sz="3000" dirty="0" smtClean="0"/>
              <a:t>πό.</a:t>
            </a:r>
          </a:p>
          <a:p>
            <a:endParaRPr lang="el-GR" dirty="0"/>
          </a:p>
        </p:txBody>
      </p:sp>
      <p:sp>
        <p:nvSpPr>
          <p:cNvPr id="2" name="1 - Τίτλος"/>
          <p:cNvSpPr>
            <a:spLocks noGrp="1"/>
          </p:cNvSpPr>
          <p:nvPr>
            <p:ph type="title"/>
          </p:nvPr>
        </p:nvSpPr>
        <p:spPr/>
        <p:txBody>
          <a:bodyPr>
            <a:normAutofit fontScale="90000"/>
          </a:bodyPr>
          <a:lstStyle/>
          <a:p>
            <a:r>
              <a:rPr lang="el-GR" sz="3600" b="1" dirty="0" smtClean="0"/>
              <a:t>Στοιχεία μιας Νοσηλευτικής Διάγνωσης</a:t>
            </a:r>
            <a:br>
              <a:rPr lang="el-GR" sz="3600" b="1" dirty="0" smtClean="0"/>
            </a:br>
            <a:endParaRPr lang="el-GR" sz="3600" b="1" dirty="0"/>
          </a:p>
        </p:txBody>
      </p:sp>
    </p:spTree>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p:txBody>
          <a:bodyPr>
            <a:noAutofit/>
          </a:bodyPr>
          <a:lstStyle/>
          <a:p>
            <a:r>
              <a:rPr lang="el-GR" sz="3200" b="1" dirty="0" smtClean="0"/>
              <a:t>Η αναφορά του προβλήματος ή η διαγνωστική ετικέτα, περιγράφει το πρόβλημα υγείας του  ασθενή ή την αντίδραση για την οποία παρέχεται νοσηλευτική φροντίδα. </a:t>
            </a:r>
          </a:p>
          <a:p>
            <a:endParaRPr lang="el-GR" sz="3200" b="1" dirty="0" smtClean="0"/>
          </a:p>
          <a:p>
            <a:r>
              <a:rPr lang="el-GR" sz="3200" b="1" dirty="0" smtClean="0"/>
              <a:t>Η διαγνωστική ετικέτα περιγράφει την κατάσταση υγείας του ασθενή, καθαρά και συνοπτικά. </a:t>
            </a:r>
          </a:p>
        </p:txBody>
      </p:sp>
      <p:sp>
        <p:nvSpPr>
          <p:cNvPr id="2" name="1 - Τίτλος"/>
          <p:cNvSpPr>
            <a:spLocks noGrp="1"/>
          </p:cNvSpPr>
          <p:nvPr>
            <p:ph type="title"/>
          </p:nvPr>
        </p:nvSpPr>
        <p:spPr>
          <a:xfrm>
            <a:off x="395536" y="188640"/>
            <a:ext cx="8229600" cy="1296144"/>
          </a:xfrm>
        </p:spPr>
        <p:txBody>
          <a:bodyPr>
            <a:normAutofit fontScale="90000"/>
          </a:bodyPr>
          <a:lstStyle/>
          <a:p>
            <a:pPr algn="ctr"/>
            <a:r>
              <a:rPr lang="el-GR" sz="3600" b="1" dirty="0" smtClean="0"/>
              <a:t>Το πρόβλημα (διαγνωστική ετικέτα) και ο προσδιορισμός του-1</a:t>
            </a:r>
            <a:br>
              <a:rPr lang="el-GR" sz="3600" b="1" dirty="0" smtClean="0"/>
            </a:br>
            <a:endParaRPr lang="el-GR" sz="3600" b="1" dirty="0"/>
          </a:p>
        </p:txBody>
      </p:sp>
    </p:spTree>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περιεχομένου"/>
          <p:cNvSpPr>
            <a:spLocks noGrp="1"/>
          </p:cNvSpPr>
          <p:nvPr>
            <p:ph idx="1"/>
          </p:nvPr>
        </p:nvSpPr>
        <p:spPr/>
        <p:txBody>
          <a:bodyPr>
            <a:normAutofit/>
          </a:bodyPr>
          <a:lstStyle/>
          <a:p>
            <a:r>
              <a:rPr lang="el-GR" b="1" dirty="0" smtClean="0"/>
              <a:t>Ο σκοπός της διαγνωστικής ετικέτας είναι να κατευθύνει τον προγραμματισμό των επιθυμητών αποτελεσμάτων. </a:t>
            </a:r>
          </a:p>
          <a:p>
            <a:endParaRPr lang="el-GR" b="1" dirty="0" smtClean="0"/>
          </a:p>
          <a:p>
            <a:r>
              <a:rPr lang="el-GR" b="1" dirty="0" smtClean="0"/>
              <a:t>Η διαγνωστική ετικέτα </a:t>
            </a:r>
            <a:r>
              <a:rPr lang="el-GR" b="1" dirty="0" smtClean="0">
                <a:solidFill>
                  <a:srgbClr val="FF0000"/>
                </a:solidFill>
              </a:rPr>
              <a:t>οδηγεί</a:t>
            </a:r>
            <a:r>
              <a:rPr lang="el-GR" b="1" dirty="0" smtClean="0"/>
              <a:t> επίσης στην επιλογή των κατάλληλων νοσηλευτικών παρεμβάσεων. </a:t>
            </a:r>
            <a:endParaRPr lang="el-GR" b="1" dirty="0"/>
          </a:p>
        </p:txBody>
      </p:sp>
      <p:sp>
        <p:nvSpPr>
          <p:cNvPr id="3" name="2 - Τίτλος"/>
          <p:cNvSpPr>
            <a:spLocks noGrp="1"/>
          </p:cNvSpPr>
          <p:nvPr>
            <p:ph type="title"/>
          </p:nvPr>
        </p:nvSpPr>
        <p:spPr/>
        <p:txBody>
          <a:bodyPr>
            <a:normAutofit/>
          </a:bodyPr>
          <a:lstStyle/>
          <a:p>
            <a:pPr algn="ctr"/>
            <a:r>
              <a:rPr lang="el-GR" sz="3200" dirty="0" smtClean="0"/>
              <a:t>Το πρόβλημα (διαγνωστική ετικέτα) και ο προσδιορισμός του-2</a:t>
            </a:r>
            <a:endParaRPr lang="el-GR" sz="3200" dirty="0"/>
          </a:p>
        </p:txBody>
      </p:sp>
    </p:spTree>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p:txBody>
          <a:bodyPr>
            <a:normAutofit/>
          </a:bodyPr>
          <a:lstStyle/>
          <a:p>
            <a:r>
              <a:rPr lang="el-GR" b="1" dirty="0" smtClean="0"/>
              <a:t>Είναι οι λέξεις οι οποίες έχουν προστεθεί σε μερικές διαγνωστικές ετικέτες </a:t>
            </a:r>
            <a:r>
              <a:rPr lang="en-US" b="1" dirty="0" smtClean="0"/>
              <a:t>NANDA</a:t>
            </a:r>
            <a:r>
              <a:rPr lang="el-GR" b="1" dirty="0" smtClean="0"/>
              <a:t>  για  να  δώσουν  </a:t>
            </a:r>
            <a:r>
              <a:rPr lang="el-GR" b="1" dirty="0" smtClean="0">
                <a:solidFill>
                  <a:srgbClr val="FF0000"/>
                </a:solidFill>
              </a:rPr>
              <a:t>επιπρόσθετο νόημα </a:t>
            </a:r>
            <a:r>
              <a:rPr lang="el-GR" b="1" dirty="0" smtClean="0"/>
              <a:t>στη διαγνωστική αναφορά, για παράδειγμα:</a:t>
            </a:r>
          </a:p>
          <a:p>
            <a:pPr lvl="1"/>
            <a:r>
              <a:rPr lang="el-GR" b="1" dirty="0" smtClean="0">
                <a:solidFill>
                  <a:srgbClr val="FF0000"/>
                </a:solidFill>
              </a:rPr>
              <a:t>Ελλιπής </a:t>
            </a:r>
            <a:r>
              <a:rPr lang="el-GR" b="1" dirty="0" smtClean="0"/>
              <a:t>(ανεπαρκής σε ποιότητα, ποσότητα ή βαθμό, όχι επαρκής, ατελής).</a:t>
            </a:r>
          </a:p>
          <a:p>
            <a:pPr lvl="1"/>
            <a:r>
              <a:rPr lang="el-GR" b="1" dirty="0" smtClean="0">
                <a:solidFill>
                  <a:srgbClr val="FF0000"/>
                </a:solidFill>
              </a:rPr>
              <a:t>Εξασθενημένος </a:t>
            </a:r>
            <a:r>
              <a:rPr lang="el-GR" b="1" dirty="0" smtClean="0"/>
              <a:t>(εξουθενωμένος, αδυνατισμένος, επιδεινωμένος).</a:t>
            </a:r>
          </a:p>
          <a:p>
            <a:pPr lvl="1"/>
            <a:r>
              <a:rPr lang="el-GR" b="1" dirty="0" smtClean="0">
                <a:solidFill>
                  <a:srgbClr val="FF0000"/>
                </a:solidFill>
              </a:rPr>
              <a:t>Μειωμένος</a:t>
            </a:r>
            <a:r>
              <a:rPr lang="el-GR" b="1" dirty="0" smtClean="0"/>
              <a:t> (σε μέγεθος, ποσότητα ή βαθμό).</a:t>
            </a:r>
          </a:p>
          <a:p>
            <a:pPr lvl="1"/>
            <a:r>
              <a:rPr lang="el-GR" b="1" dirty="0" smtClean="0">
                <a:solidFill>
                  <a:srgbClr val="FF0000"/>
                </a:solidFill>
              </a:rPr>
              <a:t>Αναποτελεσματικός</a:t>
            </a:r>
            <a:r>
              <a:rPr lang="el-GR" b="1" dirty="0" smtClean="0"/>
              <a:t> (δεν παράγει το επιθυμητό αποτέλεσμα).</a:t>
            </a:r>
          </a:p>
          <a:p>
            <a:endParaRPr lang="el-GR" b="1" dirty="0"/>
          </a:p>
        </p:txBody>
      </p:sp>
      <p:sp>
        <p:nvSpPr>
          <p:cNvPr id="2" name="1 - Τίτλος"/>
          <p:cNvSpPr>
            <a:spLocks noGrp="1"/>
          </p:cNvSpPr>
          <p:nvPr>
            <p:ph type="title"/>
          </p:nvPr>
        </p:nvSpPr>
        <p:spPr/>
        <p:txBody>
          <a:bodyPr/>
          <a:lstStyle/>
          <a:p>
            <a:pPr algn="ctr"/>
            <a:r>
              <a:rPr lang="el-GR" sz="3600" b="1" dirty="0" smtClean="0"/>
              <a:t>Προσδιορισμοί</a:t>
            </a:r>
            <a:endParaRPr lang="el-GR" sz="3600" b="1" dirty="0"/>
          </a:p>
        </p:txBody>
      </p:sp>
    </p:spTree>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457200" y="1481328"/>
            <a:ext cx="8229600" cy="4755984"/>
          </a:xfrm>
        </p:spPr>
        <p:txBody>
          <a:bodyPr>
            <a:normAutofit/>
          </a:bodyPr>
          <a:lstStyle/>
          <a:p>
            <a:endParaRPr lang="el-GR" dirty="0" smtClean="0"/>
          </a:p>
          <a:p>
            <a:r>
              <a:rPr lang="el-GR" b="1" dirty="0" smtClean="0"/>
              <a:t>Η </a:t>
            </a:r>
            <a:r>
              <a:rPr lang="el-GR" b="1" dirty="0" smtClean="0">
                <a:solidFill>
                  <a:srgbClr val="FF0000"/>
                </a:solidFill>
              </a:rPr>
              <a:t>αιτιολογία</a:t>
            </a:r>
            <a:r>
              <a:rPr lang="el-GR" b="1" dirty="0" smtClean="0"/>
              <a:t> (συσχετιζόμενοι παράγοντες και παράγοντες κινδύνου)</a:t>
            </a:r>
          </a:p>
          <a:p>
            <a:r>
              <a:rPr lang="el-GR" b="1" dirty="0" smtClean="0"/>
              <a:t>Η αιτιολογία μιας νοσηλευτικής διάγνωσης εμπεριέχει μία ή περισσότερες πιθανές αιτίες του προβλήματος υγείας, δίνει κατεύθυνση στην απαιτούμενη νοσηλευτική φροντίδα και παράλληλα δίνει τη δυνατότητα στο νοσηλευτή να εξατομικεύσει τη φροντίδα του ασθενή. </a:t>
            </a:r>
            <a:endParaRPr lang="el-GR" b="1" dirty="0"/>
          </a:p>
        </p:txBody>
      </p:sp>
      <p:sp>
        <p:nvSpPr>
          <p:cNvPr id="2" name="1 - Τίτλος"/>
          <p:cNvSpPr>
            <a:spLocks noGrp="1"/>
          </p:cNvSpPr>
          <p:nvPr>
            <p:ph type="title"/>
          </p:nvPr>
        </p:nvSpPr>
        <p:spPr/>
        <p:txBody>
          <a:bodyPr>
            <a:normAutofit fontScale="90000"/>
          </a:bodyPr>
          <a:lstStyle/>
          <a:p>
            <a:pPr algn="ctr"/>
            <a:r>
              <a:rPr lang="el-GR" sz="3200" b="1" dirty="0" smtClean="0"/>
              <a:t>Κάθε διαγνωστική ετικέτα εγκεκριμένη από τη </a:t>
            </a:r>
            <a:r>
              <a:rPr lang="en-US" sz="3200" b="1" dirty="0" smtClean="0"/>
              <a:t>NANDA </a:t>
            </a:r>
            <a:r>
              <a:rPr lang="el-GR" sz="3200" b="1" dirty="0" smtClean="0"/>
              <a:t>φέρει έναν ορισμό που επεξηγεί και διευκρινίζει το νόημα της.</a:t>
            </a:r>
            <a:endParaRPr lang="el-GR" sz="3200" b="1" dirty="0"/>
          </a:p>
        </p:txBody>
      </p:sp>
    </p:spTree>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p:txBody>
          <a:bodyPr>
            <a:normAutofit/>
          </a:bodyPr>
          <a:lstStyle/>
          <a:p>
            <a:r>
              <a:rPr lang="el-GR" b="1" dirty="0" smtClean="0"/>
              <a:t>Είναι η ομάδα </a:t>
            </a:r>
            <a:r>
              <a:rPr lang="el-GR" b="1" dirty="0" smtClean="0">
                <a:solidFill>
                  <a:srgbClr val="FF0000"/>
                </a:solidFill>
              </a:rPr>
              <a:t>κλινικών ενδείξεων, κλινικών σημείων και συμπτωμάτων</a:t>
            </a:r>
            <a:r>
              <a:rPr lang="el-GR" b="1" dirty="0" smtClean="0"/>
              <a:t> που επιβεβαιώνουν την παρουσία μιας ιδιαίτερης διαγνωστικής ετικέτας. </a:t>
            </a:r>
          </a:p>
          <a:p>
            <a:endParaRPr lang="el-GR" b="1" dirty="0" smtClean="0"/>
          </a:p>
          <a:p>
            <a:r>
              <a:rPr lang="el-GR" b="1" dirty="0" smtClean="0"/>
              <a:t>Για τις παρούσες  νοσηλευτικές διαγνώσεις, τα αποδεικτικά χαρακτηριστικά είναι τα </a:t>
            </a:r>
            <a:r>
              <a:rPr lang="el-GR" b="1" dirty="0" smtClean="0">
                <a:solidFill>
                  <a:srgbClr val="FF0000"/>
                </a:solidFill>
              </a:rPr>
              <a:t>σημεία</a:t>
            </a:r>
            <a:r>
              <a:rPr lang="el-GR" b="1" dirty="0" smtClean="0"/>
              <a:t> και τα </a:t>
            </a:r>
            <a:r>
              <a:rPr lang="el-GR" b="1" dirty="0" smtClean="0">
                <a:solidFill>
                  <a:srgbClr val="FF0000"/>
                </a:solidFill>
              </a:rPr>
              <a:t>συμπτώματα</a:t>
            </a:r>
            <a:r>
              <a:rPr lang="el-GR" b="1" dirty="0" smtClean="0"/>
              <a:t> του ασθενή. </a:t>
            </a:r>
          </a:p>
          <a:p>
            <a:endParaRPr lang="el-GR" dirty="0"/>
          </a:p>
        </p:txBody>
      </p:sp>
      <p:sp>
        <p:nvSpPr>
          <p:cNvPr id="2" name="1 - Τίτλος"/>
          <p:cNvSpPr>
            <a:spLocks noGrp="1"/>
          </p:cNvSpPr>
          <p:nvPr>
            <p:ph type="title"/>
          </p:nvPr>
        </p:nvSpPr>
        <p:spPr/>
        <p:txBody>
          <a:bodyPr>
            <a:normAutofit fontScale="90000"/>
          </a:bodyPr>
          <a:lstStyle/>
          <a:p>
            <a:pPr algn="ctr"/>
            <a:r>
              <a:rPr lang="el-GR" sz="3600" b="1" dirty="0" smtClean="0"/>
              <a:t>Τα αποδεικτικά χαρακτηριστικά:</a:t>
            </a:r>
            <a:br>
              <a:rPr lang="el-GR" sz="3600" b="1" dirty="0" smtClean="0"/>
            </a:br>
            <a:endParaRPr lang="el-GR" sz="3600" b="1"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p:txBody>
          <a:bodyPr>
            <a:normAutofit fontScale="92500" lnSpcReduction="10000"/>
          </a:bodyPr>
          <a:lstStyle/>
          <a:p>
            <a:r>
              <a:rPr lang="el-GR" b="1" dirty="0"/>
              <a:t> </a:t>
            </a:r>
            <a:r>
              <a:rPr lang="el-GR" sz="3200" b="1" dirty="0" smtClean="0"/>
              <a:t>Προβαίνω </a:t>
            </a:r>
            <a:r>
              <a:rPr lang="el-GR" sz="3200" b="1" dirty="0"/>
              <a:t>σε ιεράρχηση των προβλημάτων </a:t>
            </a:r>
            <a:r>
              <a:rPr lang="el-GR" sz="3200" b="1" dirty="0" smtClean="0"/>
              <a:t>υγείας </a:t>
            </a:r>
            <a:r>
              <a:rPr lang="el-GR" sz="3200" b="1" dirty="0"/>
              <a:t>/ διαγνώσεων</a:t>
            </a:r>
            <a:r>
              <a:rPr lang="el-GR" sz="3200" b="1" dirty="0" smtClean="0"/>
              <a:t>.</a:t>
            </a:r>
            <a:endParaRPr lang="en-US" sz="3200" b="1" dirty="0" smtClean="0"/>
          </a:p>
          <a:p>
            <a:endParaRPr lang="el-GR" sz="3200" b="1" dirty="0"/>
          </a:p>
          <a:p>
            <a:r>
              <a:rPr lang="el-GR" sz="3200" b="1" dirty="0"/>
              <a:t>Διατυπώνω στόχους φροντίδας / επιθυμητές </a:t>
            </a:r>
            <a:r>
              <a:rPr lang="el-GR" sz="3200" b="1" dirty="0" smtClean="0"/>
              <a:t>εκβάσεις.</a:t>
            </a:r>
            <a:endParaRPr lang="en-US" sz="3200" b="1" dirty="0" smtClean="0"/>
          </a:p>
          <a:p>
            <a:endParaRPr lang="el-GR" sz="3200" b="1" dirty="0"/>
          </a:p>
          <a:p>
            <a:r>
              <a:rPr lang="el-GR" sz="3200" b="1" dirty="0" smtClean="0"/>
              <a:t>Επιλέγω </a:t>
            </a:r>
            <a:r>
              <a:rPr lang="el-GR" sz="3200" b="1" dirty="0"/>
              <a:t>τις κατάλληλες νοσηλευτικές </a:t>
            </a:r>
            <a:r>
              <a:rPr lang="el-GR" sz="3200" b="1" dirty="0" smtClean="0"/>
              <a:t>παρεμβάσεις.</a:t>
            </a:r>
            <a:endParaRPr lang="en-US" sz="3200" b="1" dirty="0" smtClean="0"/>
          </a:p>
          <a:p>
            <a:endParaRPr lang="el-GR" sz="3200" b="1" dirty="0"/>
          </a:p>
          <a:p>
            <a:r>
              <a:rPr lang="el-GR" sz="3200" b="1" dirty="0" smtClean="0"/>
              <a:t>Γράφω </a:t>
            </a:r>
            <a:r>
              <a:rPr lang="el-GR" sz="3200" b="1" dirty="0"/>
              <a:t>νοσηλευτικές οδηγίες.</a:t>
            </a:r>
          </a:p>
          <a:p>
            <a:endParaRPr lang="el-GR" sz="3200" dirty="0"/>
          </a:p>
        </p:txBody>
      </p:sp>
      <p:sp>
        <p:nvSpPr>
          <p:cNvPr id="2" name="1 - Τίτλος"/>
          <p:cNvSpPr>
            <a:spLocks noGrp="1"/>
          </p:cNvSpPr>
          <p:nvPr>
            <p:ph type="title"/>
          </p:nvPr>
        </p:nvSpPr>
        <p:spPr/>
        <p:txBody>
          <a:bodyPr>
            <a:normAutofit/>
          </a:bodyPr>
          <a:lstStyle/>
          <a:p>
            <a:r>
              <a:rPr lang="el-GR" sz="3200" b="1" dirty="0" smtClean="0"/>
              <a:t>3ο στάδιο: Προγραμματισμός της νοσηλευτικής φροντίδας</a:t>
            </a:r>
            <a:endParaRPr lang="el-GR" sz="3200" dirty="0"/>
          </a:p>
        </p:txBody>
      </p:sp>
    </p:spTree>
  </p:cSld>
  <p:clrMapOvr>
    <a:masterClrMapping/>
  </p:clrMapOvr>
  <p:timing>
    <p:tnLst>
      <p:par>
        <p:cTn id="1" dur="indefinite" restart="never" nodeType="tmRoot"/>
      </p:par>
    </p:tnLst>
  </p:timing>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περιεχομένου"/>
          <p:cNvSpPr>
            <a:spLocks noGrp="1"/>
          </p:cNvSpPr>
          <p:nvPr>
            <p:ph idx="1"/>
          </p:nvPr>
        </p:nvSpPr>
        <p:spPr/>
        <p:txBody>
          <a:bodyPr/>
          <a:lstStyle/>
          <a:p>
            <a:r>
              <a:rPr lang="el-GR" b="1" dirty="0" smtClean="0"/>
              <a:t>Για νοσηλευτικές διαγνώσεις κινδύνου, δεν υπάρχουν υποκειμενικές και αντικειμενικές ενδείξεις, όμως υπάρχουν οι παράγοντες κινδύνου εμφάνισης του προβλήματος</a:t>
            </a:r>
          </a:p>
          <a:p>
            <a:endParaRPr lang="el-GR" b="1" dirty="0" smtClean="0"/>
          </a:p>
          <a:p>
            <a:r>
              <a:rPr lang="el-GR" b="1" dirty="0" smtClean="0"/>
              <a:t>Αυτοί οι παράγοντες κινδύνου αποτελούν την αιτιολογία μιας νοσηλευτικής διάγνωσης κινδύνου.</a:t>
            </a:r>
          </a:p>
          <a:p>
            <a:endParaRPr lang="el-GR" dirty="0"/>
          </a:p>
        </p:txBody>
      </p:sp>
      <p:sp>
        <p:nvSpPr>
          <p:cNvPr id="3" name="2 - Τίτλος"/>
          <p:cNvSpPr>
            <a:spLocks noGrp="1"/>
          </p:cNvSpPr>
          <p:nvPr>
            <p:ph type="title"/>
          </p:nvPr>
        </p:nvSpPr>
        <p:spPr/>
        <p:txBody>
          <a:bodyPr>
            <a:noAutofit/>
          </a:bodyPr>
          <a:lstStyle/>
          <a:p>
            <a:pPr algn="ctr"/>
            <a:r>
              <a:rPr lang="el-GR" sz="3600" dirty="0" smtClean="0"/>
              <a:t>Τα αποδεικτικά χαρακτηριστικά:</a:t>
            </a:r>
            <a:br>
              <a:rPr lang="el-GR" sz="3600" dirty="0" smtClean="0"/>
            </a:br>
            <a:endParaRPr lang="el-GR" sz="3600" dirty="0"/>
          </a:p>
        </p:txBody>
      </p:sp>
    </p:spTree>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p:txBody>
          <a:bodyPr/>
          <a:lstStyle/>
          <a:p>
            <a:r>
              <a:rPr lang="el-GR" b="1" dirty="0" smtClean="0"/>
              <a:t>Οι περισσότερες νοσηλευτικές διαγνώσεις καταγράφονται ως </a:t>
            </a:r>
            <a:r>
              <a:rPr lang="el-GR" b="1" dirty="0" smtClean="0">
                <a:solidFill>
                  <a:srgbClr val="FF0000"/>
                </a:solidFill>
              </a:rPr>
              <a:t>διμερείς</a:t>
            </a:r>
            <a:r>
              <a:rPr lang="el-GR" b="1" dirty="0" smtClean="0"/>
              <a:t>, </a:t>
            </a:r>
            <a:r>
              <a:rPr lang="el-GR" b="1" dirty="0" smtClean="0">
                <a:solidFill>
                  <a:srgbClr val="FF0000"/>
                </a:solidFill>
              </a:rPr>
              <a:t>τριμερείς</a:t>
            </a:r>
            <a:r>
              <a:rPr lang="el-GR" b="1" dirty="0" smtClean="0"/>
              <a:t> ή και </a:t>
            </a:r>
            <a:r>
              <a:rPr lang="el-GR" b="1" dirty="0" smtClean="0">
                <a:solidFill>
                  <a:srgbClr val="FF0000"/>
                </a:solidFill>
              </a:rPr>
              <a:t>μονομερείς</a:t>
            </a:r>
            <a:r>
              <a:rPr lang="el-GR" b="1" dirty="0" smtClean="0"/>
              <a:t> αναφορές. </a:t>
            </a:r>
          </a:p>
          <a:p>
            <a:endParaRPr lang="el-GR" b="1" dirty="0"/>
          </a:p>
        </p:txBody>
      </p:sp>
      <p:sp>
        <p:nvSpPr>
          <p:cNvPr id="2" name="1 - Τίτλος"/>
          <p:cNvSpPr>
            <a:spLocks noGrp="1"/>
          </p:cNvSpPr>
          <p:nvPr>
            <p:ph type="title"/>
          </p:nvPr>
        </p:nvSpPr>
        <p:spPr/>
        <p:txBody>
          <a:bodyPr>
            <a:normAutofit fontScale="90000"/>
          </a:bodyPr>
          <a:lstStyle/>
          <a:p>
            <a:r>
              <a:rPr lang="el-GR" sz="3600" b="1" dirty="0" smtClean="0"/>
              <a:t>Διατύπωση Διαγνωστικών Αναφορών</a:t>
            </a:r>
            <a:br>
              <a:rPr lang="el-GR" sz="3600" b="1" dirty="0" smtClean="0"/>
            </a:br>
            <a:endParaRPr lang="el-GR" sz="3600" b="1" dirty="0"/>
          </a:p>
        </p:txBody>
      </p:sp>
    </p:spTree>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p:txBody>
          <a:bodyPr/>
          <a:lstStyle/>
          <a:p>
            <a:endParaRPr lang="el-GR" b="1" dirty="0" smtClean="0"/>
          </a:p>
          <a:p>
            <a:r>
              <a:rPr lang="el-GR" b="1" dirty="0" smtClean="0">
                <a:solidFill>
                  <a:srgbClr val="FF0000"/>
                </a:solidFill>
              </a:rPr>
              <a:t>Πρόβλημα</a:t>
            </a:r>
            <a:r>
              <a:rPr lang="el-GR" b="1" dirty="0" smtClean="0"/>
              <a:t>: αναφορά της αντίδρασης του ασθενή (διαγνωστική ετικέτα).</a:t>
            </a:r>
          </a:p>
          <a:p>
            <a:endParaRPr lang="el-GR" b="1" dirty="0" smtClean="0"/>
          </a:p>
          <a:p>
            <a:r>
              <a:rPr lang="el-GR" b="1" dirty="0" smtClean="0"/>
              <a:t>Διατύπωση Διαγνωστικών Αναφορών (αιτιολογία)</a:t>
            </a:r>
          </a:p>
          <a:p>
            <a:endParaRPr lang="el-GR" b="1" dirty="0" smtClean="0"/>
          </a:p>
          <a:p>
            <a:endParaRPr lang="el-GR" dirty="0"/>
          </a:p>
        </p:txBody>
      </p:sp>
      <p:sp>
        <p:nvSpPr>
          <p:cNvPr id="2" name="1 - Τίτλος"/>
          <p:cNvSpPr>
            <a:spLocks noGrp="1"/>
          </p:cNvSpPr>
          <p:nvPr>
            <p:ph type="title"/>
          </p:nvPr>
        </p:nvSpPr>
        <p:spPr/>
        <p:txBody>
          <a:bodyPr>
            <a:noAutofit/>
          </a:bodyPr>
          <a:lstStyle/>
          <a:p>
            <a:pPr algn="ctr"/>
            <a:r>
              <a:rPr lang="el-GR" sz="3200" b="1" dirty="0" smtClean="0"/>
              <a:t>Μία διμερής νοσηλευτική διάγνωση περιλαμβάνει τα  ακόλουθα:</a:t>
            </a:r>
          </a:p>
        </p:txBody>
      </p:sp>
    </p:spTree>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p:txBody>
          <a:bodyPr>
            <a:normAutofit fontScale="92500" lnSpcReduction="10000"/>
          </a:bodyPr>
          <a:lstStyle/>
          <a:p>
            <a:pPr>
              <a:buNone/>
            </a:pPr>
            <a:r>
              <a:rPr lang="el-GR" sz="2800" b="1" dirty="0" smtClean="0"/>
              <a:t>Μία διμερής νοσηλευτική διάγνωση περιλαμβάνει τα  ακόλουθα</a:t>
            </a:r>
            <a:r>
              <a:rPr lang="el-GR" sz="2800" dirty="0" smtClean="0"/>
              <a:t>:</a:t>
            </a:r>
          </a:p>
          <a:p>
            <a:r>
              <a:rPr lang="en-US" sz="2800" dirty="0" smtClean="0"/>
              <a:t> </a:t>
            </a:r>
            <a:r>
              <a:rPr lang="el-GR" sz="2800" b="1" dirty="0" smtClean="0">
                <a:solidFill>
                  <a:srgbClr val="FF0000"/>
                </a:solidFill>
              </a:rPr>
              <a:t>Πρόβλημα</a:t>
            </a:r>
            <a:r>
              <a:rPr lang="el-GR" sz="2800" dirty="0" smtClean="0"/>
              <a:t>: αναφορά της αντίδρασης του ασθενή (διαγνωστική ετικέτα).</a:t>
            </a:r>
          </a:p>
          <a:p>
            <a:endParaRPr lang="el-GR" sz="2800" dirty="0" smtClean="0"/>
          </a:p>
          <a:p>
            <a:r>
              <a:rPr lang="en-US" sz="2800" dirty="0" smtClean="0"/>
              <a:t> </a:t>
            </a:r>
            <a:r>
              <a:rPr lang="el-GR" sz="2800" b="1" dirty="0" smtClean="0">
                <a:solidFill>
                  <a:srgbClr val="FF0000"/>
                </a:solidFill>
              </a:rPr>
              <a:t>Αιτιολογία</a:t>
            </a:r>
            <a:r>
              <a:rPr lang="el-GR" sz="2800" dirty="0" smtClean="0"/>
              <a:t>: παράγοντες που συντελούν ή πιθανές αιτίες αντιδράσεων.</a:t>
            </a:r>
          </a:p>
          <a:p>
            <a:endParaRPr lang="el-GR" sz="2800" dirty="0" smtClean="0"/>
          </a:p>
          <a:p>
            <a:pPr lvl="1"/>
            <a:r>
              <a:rPr lang="el-GR" sz="2800" dirty="0" smtClean="0"/>
              <a:t>Τα δύο μέρη ενώνονται με τις λέξεις “</a:t>
            </a:r>
            <a:r>
              <a:rPr lang="el-GR" sz="2800" b="1" dirty="0" smtClean="0">
                <a:solidFill>
                  <a:srgbClr val="FF0000"/>
                </a:solidFill>
              </a:rPr>
              <a:t>σχετικά με</a:t>
            </a:r>
            <a:r>
              <a:rPr lang="el-GR" sz="2800" dirty="0" smtClean="0"/>
              <a:t>” ή με τις λέξεις “</a:t>
            </a:r>
            <a:r>
              <a:rPr lang="el-GR" sz="2800" b="1" dirty="0" smtClean="0">
                <a:solidFill>
                  <a:srgbClr val="FF0000"/>
                </a:solidFill>
              </a:rPr>
              <a:t>που οφείλεται σε</a:t>
            </a:r>
            <a:r>
              <a:rPr lang="el-GR" sz="2800" dirty="0" smtClean="0"/>
              <a:t>”. </a:t>
            </a:r>
          </a:p>
          <a:p>
            <a:endParaRPr lang="el-GR" dirty="0"/>
          </a:p>
        </p:txBody>
      </p:sp>
      <p:sp>
        <p:nvSpPr>
          <p:cNvPr id="2" name="1 - Τίτλος"/>
          <p:cNvSpPr>
            <a:spLocks noGrp="1"/>
          </p:cNvSpPr>
          <p:nvPr>
            <p:ph type="title"/>
          </p:nvPr>
        </p:nvSpPr>
        <p:spPr/>
        <p:txBody>
          <a:bodyPr>
            <a:normAutofit fontScale="90000"/>
          </a:bodyPr>
          <a:lstStyle/>
          <a:p>
            <a:pPr algn="ctr"/>
            <a:r>
              <a:rPr lang="el-GR" sz="3600" b="1" dirty="0" smtClean="0"/>
              <a:t>Βασικές διμερείς διαγνωστικές αναφορές</a:t>
            </a:r>
            <a:endParaRPr lang="el-GR" sz="3600" b="1" dirty="0"/>
          </a:p>
        </p:txBody>
      </p:sp>
    </p:spTree>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p:txBody>
          <a:bodyPr>
            <a:normAutofit/>
          </a:bodyPr>
          <a:lstStyle/>
          <a:p>
            <a:pPr>
              <a:buNone/>
            </a:pPr>
            <a:r>
              <a:rPr lang="el-GR" b="1" dirty="0" smtClean="0"/>
              <a:t>Η βασική τριμερής νοσηλευτική διάγνωση περιλαμβάνει τα εξής:</a:t>
            </a:r>
          </a:p>
          <a:p>
            <a:r>
              <a:rPr lang="el-GR" b="1" dirty="0" smtClean="0">
                <a:solidFill>
                  <a:srgbClr val="FF0000"/>
                </a:solidFill>
              </a:rPr>
              <a:t>Πρόβλημα</a:t>
            </a:r>
            <a:r>
              <a:rPr lang="el-GR" b="1" dirty="0" smtClean="0"/>
              <a:t>: Αναφορά της αντίδρασης του ασθενή.</a:t>
            </a:r>
          </a:p>
          <a:p>
            <a:r>
              <a:rPr lang="el-GR" b="1" dirty="0" smtClean="0">
                <a:solidFill>
                  <a:srgbClr val="FF0000"/>
                </a:solidFill>
              </a:rPr>
              <a:t>Αιτιολογία</a:t>
            </a:r>
            <a:r>
              <a:rPr lang="el-GR" b="1" dirty="0" smtClean="0"/>
              <a:t>: Παράγοντες που συντελούν ή πιθανές αιτίες αντιδράσεων.</a:t>
            </a:r>
          </a:p>
          <a:p>
            <a:r>
              <a:rPr lang="el-GR" b="1" dirty="0" smtClean="0">
                <a:solidFill>
                  <a:srgbClr val="FF0000"/>
                </a:solidFill>
              </a:rPr>
              <a:t>Αποδεικτικά στοιχεία</a:t>
            </a:r>
            <a:r>
              <a:rPr lang="el-GR" b="1" dirty="0" smtClean="0"/>
              <a:t>: Ενδείξεις και συμπτώματα, προσδιοριστικά χαρακτηριστικά που έχουν εκδηλωθεί από τον ασθενή.</a:t>
            </a:r>
          </a:p>
          <a:p>
            <a:endParaRPr lang="el-GR" dirty="0"/>
          </a:p>
        </p:txBody>
      </p:sp>
      <p:sp>
        <p:nvSpPr>
          <p:cNvPr id="2" name="1 - Τίτλος"/>
          <p:cNvSpPr>
            <a:spLocks noGrp="1"/>
          </p:cNvSpPr>
          <p:nvPr>
            <p:ph type="title"/>
          </p:nvPr>
        </p:nvSpPr>
        <p:spPr/>
        <p:txBody>
          <a:bodyPr>
            <a:normAutofit fontScale="90000"/>
          </a:bodyPr>
          <a:lstStyle/>
          <a:p>
            <a:pPr algn="ctr"/>
            <a:r>
              <a:rPr lang="el-GR" sz="3600" b="1" dirty="0" smtClean="0"/>
              <a:t>Βασικές τριμερείς διαγνωστικές αναφορές</a:t>
            </a:r>
            <a:endParaRPr lang="el-GR" sz="3600" dirty="0"/>
          </a:p>
        </p:txBody>
      </p:sp>
    </p:spTree>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p:txBody>
          <a:bodyPr>
            <a:normAutofit/>
          </a:bodyPr>
          <a:lstStyle/>
          <a:p>
            <a:r>
              <a:rPr lang="el-GR" sz="3600" b="1" dirty="0" smtClean="0"/>
              <a:t>Μπορεί να δημιουργηθούν πολύ μεγάλες νοσηλευτικές διαγνώσεις και ίσως το πρόβλημα και η αιτιολογία τους να μην εντοπίζονται με σαφήνεια. </a:t>
            </a:r>
          </a:p>
          <a:p>
            <a:endParaRPr lang="el-GR" dirty="0" smtClean="0"/>
          </a:p>
        </p:txBody>
      </p:sp>
      <p:sp>
        <p:nvSpPr>
          <p:cNvPr id="2" name="1 - Τίτλος"/>
          <p:cNvSpPr>
            <a:spLocks noGrp="1"/>
          </p:cNvSpPr>
          <p:nvPr>
            <p:ph type="title"/>
          </p:nvPr>
        </p:nvSpPr>
        <p:spPr/>
        <p:txBody>
          <a:bodyPr>
            <a:noAutofit/>
          </a:bodyPr>
          <a:lstStyle/>
          <a:p>
            <a:pPr algn="ctr"/>
            <a:r>
              <a:rPr lang="el-GR" sz="3600" b="1" dirty="0" smtClean="0"/>
              <a:t>Μειονεκτήματα τριμερών νοσηλευτικών διαγνώσεων</a:t>
            </a:r>
            <a:endParaRPr lang="el-GR" sz="3600" b="1" dirty="0"/>
          </a:p>
        </p:txBody>
      </p:sp>
    </p:spTree>
  </p:cSld>
  <p:clrMapOvr>
    <a:masterClrMapping/>
  </p:clrMapOvr>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p:txBody>
          <a:bodyPr>
            <a:normAutofit lnSpcReduction="10000"/>
          </a:bodyPr>
          <a:lstStyle/>
          <a:p>
            <a:r>
              <a:rPr lang="el-GR" b="1" dirty="0" smtClean="0">
                <a:solidFill>
                  <a:schemeClr val="tx1">
                    <a:lumMod val="95000"/>
                    <a:lumOff val="5000"/>
                  </a:schemeClr>
                </a:solidFill>
              </a:rPr>
              <a:t>Συνήθως οι </a:t>
            </a:r>
            <a:r>
              <a:rPr lang="el-GR" b="1" dirty="0" smtClean="0">
                <a:solidFill>
                  <a:srgbClr val="FF0000"/>
                </a:solidFill>
              </a:rPr>
              <a:t>νοσηλευτικές διαγνώσεις ευεξίας συνδρόμων</a:t>
            </a:r>
            <a:r>
              <a:rPr lang="el-GR" b="1" dirty="0" smtClean="0">
                <a:solidFill>
                  <a:schemeClr val="tx1">
                    <a:lumMod val="95000"/>
                    <a:lumOff val="5000"/>
                  </a:schemeClr>
                </a:solidFill>
              </a:rPr>
              <a:t>, αποτελούνται από μία μόνο διαγνωστική ετικέτα. </a:t>
            </a:r>
          </a:p>
          <a:p>
            <a:r>
              <a:rPr lang="el-GR" b="1" dirty="0" smtClean="0">
                <a:solidFill>
                  <a:schemeClr val="tx1">
                    <a:lumMod val="95000"/>
                    <a:lumOff val="5000"/>
                  </a:schemeClr>
                </a:solidFill>
              </a:rPr>
              <a:t>Η </a:t>
            </a:r>
            <a:r>
              <a:rPr lang="en-US" b="1" dirty="0" smtClean="0">
                <a:solidFill>
                  <a:schemeClr val="tx1">
                    <a:lumMod val="95000"/>
                    <a:lumOff val="5000"/>
                  </a:schemeClr>
                </a:solidFill>
              </a:rPr>
              <a:t>NANDA</a:t>
            </a:r>
            <a:r>
              <a:rPr lang="el-GR" b="1" dirty="0" smtClean="0">
                <a:solidFill>
                  <a:schemeClr val="tx1">
                    <a:lumMod val="95000"/>
                    <a:lumOff val="5000"/>
                  </a:schemeClr>
                </a:solidFill>
              </a:rPr>
              <a:t> έχει κάνει σαφές πως οι διαγνώσεις ευεξίας αναπτύσσονται ως μονομερείς αναφορές, ξεκινώντας με τις λέξεις “Ετοιμότητα για αυξημένη…” και ακολουθούμενες από το επιθυμητό ανώτερο επίπεδο ευεξίας. </a:t>
            </a:r>
          </a:p>
          <a:p>
            <a:pPr lvl="1"/>
            <a:r>
              <a:rPr lang="el-GR" b="1" dirty="0" smtClean="0">
                <a:solidFill>
                  <a:schemeClr val="tx1">
                    <a:lumMod val="95000"/>
                    <a:lumOff val="5000"/>
                  </a:schemeClr>
                </a:solidFill>
              </a:rPr>
              <a:t>Για παράδειγμα “Ετοιμότητα για Αυξημένη </a:t>
            </a:r>
            <a:r>
              <a:rPr lang="el-GR" b="1" dirty="0" err="1" smtClean="0">
                <a:solidFill>
                  <a:schemeClr val="tx1">
                    <a:lumMod val="95000"/>
                    <a:lumOff val="5000"/>
                  </a:schemeClr>
                </a:solidFill>
              </a:rPr>
              <a:t>Γονεϊκή</a:t>
            </a:r>
            <a:r>
              <a:rPr lang="el-GR" b="1" dirty="0" smtClean="0">
                <a:solidFill>
                  <a:schemeClr val="tx1">
                    <a:lumMod val="95000"/>
                    <a:lumOff val="5000"/>
                  </a:schemeClr>
                </a:solidFill>
              </a:rPr>
              <a:t> Φροντίδα”. </a:t>
            </a:r>
          </a:p>
        </p:txBody>
      </p:sp>
      <p:sp>
        <p:nvSpPr>
          <p:cNvPr id="2" name="1 - Τίτλος"/>
          <p:cNvSpPr>
            <a:spLocks noGrp="1"/>
          </p:cNvSpPr>
          <p:nvPr>
            <p:ph type="title"/>
          </p:nvPr>
        </p:nvSpPr>
        <p:spPr/>
        <p:txBody>
          <a:bodyPr>
            <a:normAutofit fontScale="90000"/>
          </a:bodyPr>
          <a:lstStyle/>
          <a:p>
            <a:pPr algn="ctr"/>
            <a:r>
              <a:rPr lang="el-GR" sz="3600" b="1" dirty="0" smtClean="0"/>
              <a:t>Μονομερείς διαγνωστικές αναφορές</a:t>
            </a:r>
            <a:br>
              <a:rPr lang="el-GR" sz="3600" b="1" dirty="0" smtClean="0"/>
            </a:br>
            <a:endParaRPr lang="el-GR" sz="3600" b="1" dirty="0"/>
          </a:p>
        </p:txBody>
      </p:sp>
    </p:spTree>
  </p:cSld>
  <p:clrMapOvr>
    <a:masterClrMapping/>
  </p:clrMapOvr>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p:txBody>
          <a:bodyPr>
            <a:normAutofit/>
          </a:bodyPr>
          <a:lstStyle/>
          <a:p>
            <a:r>
              <a:rPr lang="el-GR" b="1" dirty="0" smtClean="0"/>
              <a:t>Η  νοσηλευτική διάγνωση είναι μια δήλωση νοσηλευτικής κρίσης και άποψης που βασίζεται στη νοσηλευτική γνώση και επιστήμη, και αφορά καταστάσεις και προβλήματα υγείας που </a:t>
            </a:r>
            <a:r>
              <a:rPr lang="el-GR" b="1" dirty="0" smtClean="0">
                <a:solidFill>
                  <a:srgbClr val="FF0000"/>
                </a:solidFill>
              </a:rPr>
              <a:t>οι νοσηλευτές έχουν το δικαίωμα να παρέμβουν</a:t>
            </a:r>
            <a:r>
              <a:rPr lang="el-GR" b="1" dirty="0" smtClean="0"/>
              <a:t>. </a:t>
            </a:r>
          </a:p>
          <a:p>
            <a:r>
              <a:rPr lang="el-GR" b="1" dirty="0" smtClean="0"/>
              <a:t>Η ιατρική διάγνωση πραγματοποιείται από το γιατρό και αναφέρεται σε μια κατάσταση που </a:t>
            </a:r>
            <a:r>
              <a:rPr lang="el-GR" b="1" dirty="0" smtClean="0">
                <a:solidFill>
                  <a:srgbClr val="FF0000"/>
                </a:solidFill>
              </a:rPr>
              <a:t>μόνο ένας ιατρός μπορεί να θεραπεύσει. </a:t>
            </a:r>
          </a:p>
          <a:p>
            <a:endParaRPr lang="el-GR" dirty="0"/>
          </a:p>
        </p:txBody>
      </p:sp>
      <p:sp>
        <p:nvSpPr>
          <p:cNvPr id="2" name="1 - Τίτλος"/>
          <p:cNvSpPr>
            <a:spLocks noGrp="1"/>
          </p:cNvSpPr>
          <p:nvPr>
            <p:ph type="title"/>
          </p:nvPr>
        </p:nvSpPr>
        <p:spPr/>
        <p:txBody>
          <a:bodyPr>
            <a:normAutofit fontScale="90000"/>
          </a:bodyPr>
          <a:lstStyle/>
          <a:p>
            <a:pPr algn="ctr"/>
            <a:r>
              <a:rPr lang="el-GR" sz="3200" b="1" dirty="0" smtClean="0"/>
              <a:t>Διαφοροποίηση των Νοσηλευτικών Διαγνώσεων από τις Ιατρικές Διαγνώσεις</a:t>
            </a:r>
            <a:endParaRPr lang="el-GR" sz="3200" b="1" dirty="0"/>
          </a:p>
        </p:txBody>
      </p:sp>
    </p:spTree>
  </p:cSld>
  <p:clrMapOvr>
    <a:masterClrMapping/>
  </p:clrMapOvr>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p:txBody>
          <a:bodyPr>
            <a:normAutofit lnSpcReduction="10000"/>
          </a:bodyPr>
          <a:lstStyle/>
          <a:p>
            <a:r>
              <a:rPr lang="el-GR" b="1" dirty="0" smtClean="0"/>
              <a:t>Οι ιατρικές διαγνώσεις αναφέρονται σε συγκεκριμένες </a:t>
            </a:r>
            <a:r>
              <a:rPr lang="el-GR" b="1" dirty="0" err="1" smtClean="0"/>
              <a:t>παθολογοανατομικές</a:t>
            </a:r>
            <a:r>
              <a:rPr lang="el-GR" b="1" dirty="0" smtClean="0"/>
              <a:t> και </a:t>
            </a:r>
            <a:r>
              <a:rPr lang="el-GR" b="1" dirty="0" err="1" smtClean="0"/>
              <a:t>παθοφυσιολογικές</a:t>
            </a:r>
            <a:r>
              <a:rPr lang="el-GR" b="1" dirty="0" smtClean="0"/>
              <a:t> αντιδράσεις, οι οποίες είναι κοινές για όλους τους ασθενείς. </a:t>
            </a:r>
          </a:p>
          <a:p>
            <a:r>
              <a:rPr lang="el-GR" b="1" dirty="0" smtClean="0"/>
              <a:t>Οι νοσηλευτικές διαγνώσεις περιγράφουν τις φυσιολογικές, ψυχικές, </a:t>
            </a:r>
            <a:r>
              <a:rPr lang="el-GR" b="1" dirty="0" err="1" smtClean="0"/>
              <a:t>κοινωνικοπολιτισμικές</a:t>
            </a:r>
            <a:r>
              <a:rPr lang="el-GR" b="1" dirty="0" smtClean="0"/>
              <a:t> και πνευματικές αντιδράσεις του ασθενή σε μια ασθένεια καθώς και τα πρόβλημα υγείας που απορρέει από αυτήν. Οι αντιδράσεις ποικίλουν ανάμεσα στα άτομα.</a:t>
            </a:r>
          </a:p>
          <a:p>
            <a:endParaRPr lang="el-GR" dirty="0"/>
          </a:p>
        </p:txBody>
      </p:sp>
      <p:sp>
        <p:nvSpPr>
          <p:cNvPr id="2" name="1 - Τίτλος"/>
          <p:cNvSpPr>
            <a:spLocks noGrp="1"/>
          </p:cNvSpPr>
          <p:nvPr>
            <p:ph type="title"/>
          </p:nvPr>
        </p:nvSpPr>
        <p:spPr/>
        <p:txBody>
          <a:bodyPr>
            <a:noAutofit/>
          </a:bodyPr>
          <a:lstStyle/>
          <a:p>
            <a:pPr algn="ctr"/>
            <a:r>
              <a:rPr lang="el-GR" sz="2800" b="1" dirty="0" smtClean="0"/>
              <a:t>Διαφοροποίηση των Νοσηλευτικών Διαγνώσεων από τις Ιατρικές Διαγνώσεις</a:t>
            </a:r>
            <a:r>
              <a:rPr lang="en-US" sz="2800" b="1" dirty="0" smtClean="0"/>
              <a:t>_2</a:t>
            </a:r>
            <a:endParaRPr lang="el-GR" sz="2800" dirty="0"/>
          </a:p>
        </p:txBody>
      </p:sp>
    </p:spTree>
  </p:cSld>
  <p:clrMapOvr>
    <a:masterClrMapping/>
  </p:clrMapOvr>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p:txBody>
          <a:bodyPr/>
          <a:lstStyle/>
          <a:p>
            <a:r>
              <a:rPr lang="el-GR" sz="3200" b="1" dirty="0" smtClean="0"/>
              <a:t>Η ιατρική διάγνωση του ασθενή παραμένει η ίδια, όσο η εξέλιξη της ασθένειας υφίσταται, ενώ </a:t>
            </a:r>
          </a:p>
          <a:p>
            <a:endParaRPr lang="el-GR" sz="3200" b="1" dirty="0" smtClean="0"/>
          </a:p>
          <a:p>
            <a:r>
              <a:rPr lang="el-GR" sz="3200" b="1" dirty="0" smtClean="0"/>
              <a:t>Οι νοσηλευτικές διαγνώσεις μεταβάλλονται καθώς οι αντιδράσεις  του  ασθενή  αλλάζουν.  </a:t>
            </a:r>
          </a:p>
          <a:p>
            <a:endParaRPr lang="el-GR" dirty="0"/>
          </a:p>
        </p:txBody>
      </p:sp>
      <p:sp>
        <p:nvSpPr>
          <p:cNvPr id="2" name="1 - Τίτλος"/>
          <p:cNvSpPr>
            <a:spLocks noGrp="1"/>
          </p:cNvSpPr>
          <p:nvPr>
            <p:ph type="title"/>
          </p:nvPr>
        </p:nvSpPr>
        <p:spPr>
          <a:xfrm>
            <a:off x="467544" y="260648"/>
            <a:ext cx="8229600" cy="1143000"/>
          </a:xfrm>
        </p:spPr>
        <p:txBody>
          <a:bodyPr>
            <a:noAutofit/>
          </a:bodyPr>
          <a:lstStyle/>
          <a:p>
            <a:pPr algn="ctr"/>
            <a:r>
              <a:rPr lang="el-GR" sz="2800" b="1" dirty="0" smtClean="0"/>
              <a:t>Διαφοροποίηση των Νοσηλευτικών Διαγνώσεων από τις Ιατρικές Διαγνώσεις</a:t>
            </a:r>
            <a:r>
              <a:rPr lang="en-US" sz="2800" b="1" dirty="0" smtClean="0"/>
              <a:t>_3</a:t>
            </a:r>
            <a:endParaRPr lang="el-GR" sz="2800"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Συγκέντρωση">
  <a:themeElements>
    <a:clrScheme name="Συγκέντρωση">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Συγκέντρωση">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Συγκέντρωση">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1263</TotalTime>
  <Words>8707</Words>
  <Application>Microsoft Office PowerPoint</Application>
  <PresentationFormat>On-screen Show (4:3)</PresentationFormat>
  <Paragraphs>723</Paragraphs>
  <Slides>165</Slides>
  <Notes>3</Notes>
  <HiddenSlides>0</HiddenSlides>
  <MMClips>0</MMClips>
  <ScaleCrop>false</ScaleCrop>
  <HeadingPairs>
    <vt:vector size="4" baseType="variant">
      <vt:variant>
        <vt:lpstr>Theme</vt:lpstr>
      </vt:variant>
      <vt:variant>
        <vt:i4>1</vt:i4>
      </vt:variant>
      <vt:variant>
        <vt:lpstr>Slide Titles</vt:lpstr>
      </vt:variant>
      <vt:variant>
        <vt:i4>165</vt:i4>
      </vt:variant>
    </vt:vector>
  </HeadingPairs>
  <TitlesOfParts>
    <vt:vector size="166" baseType="lpstr">
      <vt:lpstr>Συγκέντρωση</vt:lpstr>
      <vt:lpstr>Νοσηλευτική διεργασία</vt:lpstr>
      <vt:lpstr>Ορισμός</vt:lpstr>
      <vt:lpstr>Σκοπός της νοσηλευτικής διεργασίας είναι:</vt:lpstr>
      <vt:lpstr>Χαρακτηριστικά της νοσηλευτικής  διεργασίας</vt:lpstr>
      <vt:lpstr>Slide 5</vt:lpstr>
      <vt:lpstr>Στάδια της νοσηλευτικής διεργασίας</vt:lpstr>
      <vt:lpstr>    1ο στάδιο:  Νοσηλευτική εκτίμηση της κατάστασης του ασθενή  </vt:lpstr>
      <vt:lpstr>2ο  στάδιο: Νοσηλευτική διάγνωση </vt:lpstr>
      <vt:lpstr>3ο στάδιο: Προγραμματισμός της νοσηλευτικής φροντίδας</vt:lpstr>
      <vt:lpstr>4ο Στάδιο: Εφαρμογή των νοσηλευτικών παρεμβάσεων</vt:lpstr>
      <vt:lpstr>5ο στάδιο: Αξιολόγηση  των αποτελεσμάτων της παρεχόμενης νοσηλευτικής φροντίδας</vt:lpstr>
      <vt:lpstr>Είδη νοσηλευτικής εκτίμησης</vt:lpstr>
      <vt:lpstr>Αρχική Εκτίμηση </vt:lpstr>
      <vt:lpstr>Εκτίμηση που Επικεντρώνεται στο Πρόβλημα του Ασθενή </vt:lpstr>
      <vt:lpstr>Επείγουσα Εκτίμηση </vt:lpstr>
      <vt:lpstr>Χρονική Επανεκτίμηση </vt:lpstr>
      <vt:lpstr>Συλλογή Στοιχείων και Πληροφοριών </vt:lpstr>
      <vt:lpstr>Μια βάση πληροφοριών περιλαμβάνει: </vt:lpstr>
      <vt:lpstr>Νοσηλευτικό ιστορικό</vt:lpstr>
      <vt:lpstr>Βιογραφικά στοιχεία </vt:lpstr>
      <vt:lpstr>Ιστορικό της παρούσας ασθένειας </vt:lpstr>
      <vt:lpstr>Προηγούμενο ατομικό ιστορικό υγείας </vt:lpstr>
      <vt:lpstr>Οικογενειακό ιστορικό υγείας </vt:lpstr>
      <vt:lpstr>Τρόπος ζωής </vt:lpstr>
      <vt:lpstr>Τρόπος ζωής </vt:lpstr>
      <vt:lpstr>Κοινωνικές πληροφορίες</vt:lpstr>
      <vt:lpstr>Κοινωνικές πληροφορίες</vt:lpstr>
      <vt:lpstr>Πληροφορίες ψυχικής υγείας </vt:lpstr>
      <vt:lpstr>Συμπεριφορές υγείας </vt:lpstr>
      <vt:lpstr>Οι πληροφορίες που συλλέγονται είναι: </vt:lpstr>
      <vt:lpstr>Slide 31</vt:lpstr>
      <vt:lpstr>Πηγές πληροφοριών (άμεσες και δευτερεύουσες) </vt:lpstr>
      <vt:lpstr>Παρατήρηση </vt:lpstr>
      <vt:lpstr>Κατά την είσοδο σε ένα νοσηλευτικό θάλαμο μπορεί ο νοσηλευτής να παρατηρήσει: </vt:lpstr>
      <vt:lpstr>Συνέντευξη </vt:lpstr>
      <vt:lpstr>Υπάρχουν δυο μέθοδοι συνέντευξης: </vt:lpstr>
      <vt:lpstr>Μη κατευθυνόμενη</vt:lpstr>
      <vt:lpstr>Ιδανικές συνθήκες για τη συνέντευξη</vt:lpstr>
      <vt:lpstr>Ιδανικές συνθήκες για τη συνέντευξη</vt:lpstr>
      <vt:lpstr>Η συνέντευξη έχει τρία κύρια στάδια</vt:lpstr>
      <vt:lpstr>Αρχικό στάδιο συνέντευξης</vt:lpstr>
      <vt:lpstr>Αρχικό στάδιο συνέντευξης</vt:lpstr>
      <vt:lpstr>Αρχικό στάδιο συνέντευξης</vt:lpstr>
      <vt:lpstr>Ο νοσηλευτής πρέπει:</vt:lpstr>
      <vt:lpstr>Το κυρίως μέρος της συνέντευξης</vt:lpstr>
      <vt:lpstr>Το τελικό στάδιο της συνέντευξης</vt:lpstr>
      <vt:lpstr>Κλινική Εξέταση </vt:lpstr>
      <vt:lpstr>Κλινική εξέταση 2</vt:lpstr>
      <vt:lpstr>Κλινική εξέταση 3</vt:lpstr>
      <vt:lpstr>Κλινική εξέταση 4</vt:lpstr>
      <vt:lpstr>Κλινική εξέταση 5</vt:lpstr>
      <vt:lpstr>Κλινική εξέταση 6</vt:lpstr>
      <vt:lpstr>Οργάνωση Στοιχείων και Πληροφοριών </vt:lpstr>
      <vt:lpstr>Slide 54</vt:lpstr>
      <vt:lpstr> Τυπολόγιο Έντεκα Λειτουργικών Προτύπων Υγείας κατά Gordon (2000) </vt:lpstr>
      <vt:lpstr>Τυπολόγιο Έντεκα Λειτουργικών Προτύπων Υγείας κατά Gordon (2000) </vt:lpstr>
      <vt:lpstr>Τυπολόγιο Έντεκα Λειτουργικών Προτύπων Υγείας κατά Gordon (2000)_3</vt:lpstr>
      <vt:lpstr>Τυπολόγιο Έντεκα Λειτουργικών Προτύπων Υγείας κατά Gordon (2000)_3</vt:lpstr>
      <vt:lpstr>Τυπολόγιο Έντεκα Λειτουργικών Προτύπων Υγείας κατά Gordon (2000)_3</vt:lpstr>
      <vt:lpstr>Μοντέλο Προσαρμογής κατά Roy (1999) </vt:lpstr>
      <vt:lpstr>Μοντέλο Προσαρμογής κατά Roy (1999) </vt:lpstr>
      <vt:lpstr>Μοντέλο Αυτοφροντίδας κατά Orem (2000) </vt:lpstr>
      <vt:lpstr>Μοντέλο Αυτοφροντίδας κατά Orem (2000) </vt:lpstr>
      <vt:lpstr>Μοντέλο Αυτοφροντίδας κατά Orem (2000)</vt:lpstr>
      <vt:lpstr> Επικύρωση – Επιβεβαίωση των Πληροφοριών </vt:lpstr>
      <vt:lpstr>Η επιβεβαίωση των στοιχείων βοηθά το νοσηλευτή να ολοκληρώσει τα εξής καθήκοντα:</vt:lpstr>
      <vt:lpstr>Η επιβεβαίωση των στοιχείων βοηθά το νοσηλευτή να ολοκληρώσει τα εξής καθήκοντα:</vt:lpstr>
      <vt:lpstr>Η επιβεβαίωση των στοιχείων βοηθά το νοσηλευτή να ολοκληρώσει τα εξής καθήκοντα:_2</vt:lpstr>
      <vt:lpstr>Η επιβεβαίωση των στοιχείων βοηθά το νοσηλευτή να ολοκληρώσει τα εξής καθήκοντα:_3</vt:lpstr>
      <vt:lpstr>Καταγραφή Πληροφοριών </vt:lpstr>
      <vt:lpstr>2ο Στάδιο: Νοσηλευτική διάγνωση </vt:lpstr>
      <vt:lpstr>Νοσηλευτικές  Διαγνώσεις </vt:lpstr>
      <vt:lpstr>Νοσηλευτικές  Διαγνώσεις2</vt:lpstr>
      <vt:lpstr>Η NANDA (1990), υιοθέτησε τον ορισμό για την νοσηλευτική διάγνωση</vt:lpstr>
      <vt:lpstr>Ο ορισμός συνεπάγεται τα   εξής:</vt:lpstr>
      <vt:lpstr>Ο ορισμός συνεπάγεται τα   εξής:2</vt:lpstr>
      <vt:lpstr> Τύποι Νοσηλευτικών Διαγνώσεων  (5 κατηγορίες) </vt:lpstr>
      <vt:lpstr>Η παρούσα νοσηλευτική διάγνωση </vt:lpstr>
      <vt:lpstr>Η νοσηλευτική διάγνωση κινδύνου </vt:lpstr>
      <vt:lpstr>Η πιθανή νοσηλευτική διάγνωση </vt:lpstr>
      <vt:lpstr>Η νοσηλευτική διάγνωση ευεξίας </vt:lpstr>
      <vt:lpstr>Η νοσηλευτική διάγνωση συνδρόμου _1</vt:lpstr>
      <vt:lpstr>Η νοσηλευτική διάγνωση συνδρόμου _2</vt:lpstr>
      <vt:lpstr>Στοιχεία μιας Νοσηλευτικής Διάγνωσης </vt:lpstr>
      <vt:lpstr>Το πρόβλημα (διαγνωστική ετικέτα) και ο προσδιορισμός του-1 </vt:lpstr>
      <vt:lpstr>Το πρόβλημα (διαγνωστική ετικέτα) και ο προσδιορισμός του-2</vt:lpstr>
      <vt:lpstr>Προσδιορισμοί</vt:lpstr>
      <vt:lpstr>Κάθε διαγνωστική ετικέτα εγκεκριμένη από τη NANDA φέρει έναν ορισμό που επεξηγεί και διευκρινίζει το νόημα της.</vt:lpstr>
      <vt:lpstr>Τα αποδεικτικά χαρακτηριστικά: </vt:lpstr>
      <vt:lpstr>Τα αποδεικτικά χαρακτηριστικά: </vt:lpstr>
      <vt:lpstr>Διατύπωση Διαγνωστικών Αναφορών </vt:lpstr>
      <vt:lpstr>Μία διμερής νοσηλευτική διάγνωση περιλαμβάνει τα  ακόλουθα:</vt:lpstr>
      <vt:lpstr>Βασικές διμερείς διαγνωστικές αναφορές</vt:lpstr>
      <vt:lpstr>Βασικές τριμερείς διαγνωστικές αναφορές</vt:lpstr>
      <vt:lpstr>Μειονεκτήματα τριμερών νοσηλευτικών διαγνώσεων</vt:lpstr>
      <vt:lpstr>Μονομερείς διαγνωστικές αναφορές </vt:lpstr>
      <vt:lpstr>Διαφοροποίηση των Νοσηλευτικών Διαγνώσεων από τις Ιατρικές Διαγνώσεις</vt:lpstr>
      <vt:lpstr>Διαφοροποίηση των Νοσηλευτικών Διαγνώσεων από τις Ιατρικές Διαγνώσεις_2</vt:lpstr>
      <vt:lpstr>Διαφοροποίηση των Νοσηλευτικών Διαγνώσεων από τις Ιατρικές Διαγνώσεις_3</vt:lpstr>
      <vt:lpstr>Η Διαγνωστική Διαδικασία </vt:lpstr>
      <vt:lpstr>Η διαγνωστική διαδικασία  περιλαμβάνει  τρία στάδια:</vt:lpstr>
      <vt:lpstr>Ανάλυση δεδομένων </vt:lpstr>
      <vt:lpstr>Μια ένδειξη θεωρείται σημαντική αν συμφωνεί  με κάτι από τα ακόλουθα (Gordon   2002):</vt:lpstr>
      <vt:lpstr>Η ομαδοποίηση δεδομένων και ενδείξεων είναι: </vt:lpstr>
      <vt:lpstr>Η ομαδοποίηση δεδομένων και ενδείξεων : 2</vt:lpstr>
      <vt:lpstr>Η ομαδοποίηση δεδομένων και ενδείξεων</vt:lpstr>
      <vt:lpstr>Διατύπωση διαγνωστικών αναφορών - Αποφυγή λαθών στο διαγνωστικό συλλογισμό </vt:lpstr>
      <vt:lpstr> Οι παρακάτω προτάσεις συμβάλλουν στην ελαχιστοποίηση διαγνωστικού λάθους: </vt:lpstr>
      <vt:lpstr>Οι παρακάτω προτάσεις συμβάλλουν στην ελαχιστοποίηση διαγνωστικού λάθους:</vt:lpstr>
      <vt:lpstr>Οι παρακάτω προτάσεις συμβάλλουν στην ελαχιστοποίηση διαγνωστικού λάθους:</vt:lpstr>
      <vt:lpstr>Οι παρακάτω προτάσεις συμβάλλουν στην ελαχιστοποίηση διαγνωστικού λάθους:</vt:lpstr>
      <vt:lpstr>Οι παρακάτω προτάσεις συμβάλλουν στην ελαχιστοποίηση διαγνωστικού λάθους:</vt:lpstr>
      <vt:lpstr>3ο Στάδιο: Προγραμματισμός της νοσηλευτικής φροντίδας </vt:lpstr>
      <vt:lpstr>Slide 114</vt:lpstr>
      <vt:lpstr>Τύποι Προγραμματισμού </vt:lpstr>
      <vt:lpstr>Αρχικός προγραμματισμός </vt:lpstr>
      <vt:lpstr>Τρέχων προγραμματισμός </vt:lpstr>
      <vt:lpstr>Χρησιμοποιώντας τα τρέχοντα στοιχεία αξιολόγησης, ο νοσηλευτής πραγματοποιεί τον καθημερινό προγραμματισμό για τους ακόλουθους λόγους:</vt:lpstr>
      <vt:lpstr>Προγραμματισμός εξόδου από το νοσοκομείο </vt:lpstr>
      <vt:lpstr>Slide 120</vt:lpstr>
      <vt:lpstr>Ανάπτυξη Πλάνων Νοσηλευτικής Φροντίδας </vt:lpstr>
      <vt:lpstr>Slide 122</vt:lpstr>
      <vt:lpstr>Slide 123</vt:lpstr>
      <vt:lpstr>Τυποποιημένες προσεγγίσεις στον προγραμματισμό της φροντίδας </vt:lpstr>
      <vt:lpstr>Ηλεκτρονικά πλάνα φροντίδας </vt:lpstr>
      <vt:lpstr>Slide 126</vt:lpstr>
      <vt:lpstr>Slide 127</vt:lpstr>
      <vt:lpstr>Slide 128</vt:lpstr>
      <vt:lpstr>Η Διαδικασία του Προγραμματισμού </vt:lpstr>
      <vt:lpstr>Οι προτεραιότητες του ασθενή</vt:lpstr>
      <vt:lpstr>Slide 131</vt:lpstr>
      <vt:lpstr>Slide 132</vt:lpstr>
      <vt:lpstr>Slide 133</vt:lpstr>
      <vt:lpstr>Slide 134</vt:lpstr>
      <vt:lpstr>Slide 135</vt:lpstr>
      <vt:lpstr>Slide 136</vt:lpstr>
      <vt:lpstr>Slide 137</vt:lpstr>
      <vt:lpstr> Οι νοσηλευτικές παρεμβάσειςδιακρίνονται σε κατηγορίες. </vt:lpstr>
      <vt:lpstr>Slide 139</vt:lpstr>
      <vt:lpstr>Slide 140</vt:lpstr>
      <vt:lpstr>  Τα ακόλουθα κριτήρια μπορούν να βοηθήσουν   </vt:lpstr>
      <vt:lpstr> Ταξινομηση των Νοσηλευτικων Παρεμβασεων </vt:lpstr>
      <vt:lpstr>Οφέλη της ταξινόμησης των Νοσηλευτικών Παρεμβάσεων_1</vt:lpstr>
      <vt:lpstr>Οφέλη της ταξινόμησης των Νοσηλευτικών Παρεμβάσεων_2</vt:lpstr>
      <vt:lpstr>4ο ΣΤΑδΙΟ: ΕΦΑΡΜΟΓΗ ΤΩΝ ΝΟΣΗλΕΥΤΙκΩΝ ΠΑΡΕΜΒΑΣΕΩΝ</vt:lpstr>
      <vt:lpstr>Δεξιότητες Εφαρμογής </vt:lpstr>
      <vt:lpstr>Slide 147</vt:lpstr>
      <vt:lpstr>Slide 148</vt:lpstr>
      <vt:lpstr>        </vt:lpstr>
      <vt:lpstr>Καταγραφή των νοσηλευτικών δραστηριοτήτων </vt:lpstr>
      <vt:lpstr>5ο Στάδιο: Αξιολόγηση των αποτελεσμάτων της παρεχόμενης νοσηλευτικής φροντίδας</vt:lpstr>
      <vt:lpstr>  </vt:lpstr>
      <vt:lpstr>Slide 153</vt:lpstr>
      <vt:lpstr>Slide 154</vt:lpstr>
      <vt:lpstr>Slide 155</vt:lpstr>
      <vt:lpstr>Slide 156</vt:lpstr>
      <vt:lpstr> Σύγκριση δεδομένων με αποτελέσματα_1 </vt:lpstr>
      <vt:lpstr>Σύγκριση δεδομένων με αποτελέσματα_2</vt:lpstr>
      <vt:lpstr>Slide 159</vt:lpstr>
      <vt:lpstr> Αξιολόγηση της Ποιότητας της Νοσηλευτικής  Φροντίδας </vt:lpstr>
      <vt:lpstr>  Διασφάλιση της ποιότητας  </vt:lpstr>
      <vt:lpstr>Slide 162</vt:lpstr>
      <vt:lpstr>Slide 163</vt:lpstr>
      <vt:lpstr>Βελτίωση της ποιότητας</vt:lpstr>
      <vt:lpstr>Έλεγχος νοσηλευτικών αρχείων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Διαφάνεια 1</dc:title>
  <dc:creator>zettz</dc:creator>
  <cp:lastModifiedBy>LENOVO</cp:lastModifiedBy>
  <cp:revision>50</cp:revision>
  <dcterms:created xsi:type="dcterms:W3CDTF">2016-11-09T10:20:53Z</dcterms:created>
  <dcterms:modified xsi:type="dcterms:W3CDTF">2017-01-07T23:46:15Z</dcterms:modified>
</cp:coreProperties>
</file>