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7" r:id="rId4"/>
    <p:sldId id="268" r:id="rId5"/>
    <p:sldId id="269" r:id="rId6"/>
    <p:sldId id="270" r:id="rId7"/>
    <p:sldId id="271" r:id="rId8"/>
    <p:sldId id="272" r:id="rId9"/>
    <p:sldId id="265" r:id="rId10"/>
    <p:sldId id="266" r:id="rId11"/>
  </p:sldIdLst>
  <p:sldSz cx="9144000" cy="6858000" type="screen4x3"/>
  <p:notesSz cx="6858000" cy="9144000"/>
  <p:custDataLst>
    <p:tags r:id="rId12"/>
  </p:custDataLst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30B4F5E-7F89-45D1-92F9-A2D1CD95ABED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9F2F4F9-68DC-47BB-80A6-65C9B9527810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7155976-67A2-4E32-A266-49BAFDBC055F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C0325CCB-DDD6-4E67-AC3F-C5F9B7F2EEAE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44394C05-8F89-4F20-ACDB-4C2209211F8F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B013BBD-76A5-4608-B199-B2AF9B143EE0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4B5BE9C-24F2-4107-8126-E12185409DDB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AEE0334-3F7E-4922-AAE4-E0C9B619046A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CFE7C0C-AD40-47CB-B6C9-905B9359E623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D5C5ED4-696F-4296-B46B-9ABA511DFEF1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39529B5-9470-4F4D-B3B5-D3109A956BEF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B6761DB-1DE7-4DD3-87BF-E348898FB793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6F08856-187E-485F-AA65-4C19C2AA0E8A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GB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GB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8A89373F-7ED1-484F-BDC7-BE0AD1E90811}" type="slidenum">
              <a:rPr lang="en-GB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GB"/>
              <a:t>Florence Nightingale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endParaRPr lang="en-GB" dirty="0"/>
          </a:p>
        </p:txBody>
      </p:sp>
    </p:spTree>
  </p:cSld>
  <p:clrMapOvr>
    <a:masterClrMapping/>
  </p:clrMapOvr>
  <p:transition advTm="1968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3" name="Text Box 5"/>
          <p:cNvSpPr txBox="1">
            <a:spLocks noChangeArrowheads="1"/>
          </p:cNvSpPr>
          <p:nvPr/>
        </p:nvSpPr>
        <p:spPr bwMode="auto">
          <a:xfrm>
            <a:off x="684213" y="2205038"/>
            <a:ext cx="7775575" cy="3117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65125" indent="-365125">
              <a:spcBef>
                <a:spcPct val="50000"/>
              </a:spcBef>
              <a:tabLst>
                <a:tab pos="365125" algn="l"/>
              </a:tabLst>
            </a:pPr>
            <a:r>
              <a:rPr lang="en-GB" b="1"/>
              <a:t>Acknowledgements</a:t>
            </a:r>
          </a:p>
          <a:p>
            <a:pPr marL="365125" indent="-365125">
              <a:spcBef>
                <a:spcPct val="50000"/>
              </a:spcBef>
              <a:buFontTx/>
              <a:buChar char="•"/>
              <a:tabLst>
                <a:tab pos="365125" algn="l"/>
              </a:tabLst>
            </a:pPr>
            <a:r>
              <a:rPr lang="en-GB"/>
              <a:t>www.florencenightingale.co.uk</a:t>
            </a:r>
          </a:p>
          <a:p>
            <a:pPr marL="365125" indent="-365125">
              <a:spcBef>
                <a:spcPct val="50000"/>
              </a:spcBef>
              <a:buFontTx/>
              <a:buChar char="•"/>
              <a:tabLst>
                <a:tab pos="365125" algn="l"/>
              </a:tabLst>
            </a:pPr>
            <a:r>
              <a:rPr lang="en-GB"/>
              <a:t>Britannica Student Encyclopaedia from Encyclopaedia Britannica Online</a:t>
            </a:r>
          </a:p>
          <a:p>
            <a:pPr marL="365125" indent="-365125">
              <a:spcBef>
                <a:spcPct val="50000"/>
              </a:spcBef>
              <a:buFontTx/>
              <a:buChar char="•"/>
              <a:tabLst>
                <a:tab pos="365125" algn="l"/>
              </a:tabLst>
            </a:pPr>
            <a:r>
              <a:rPr lang="en-GB"/>
              <a:t>www.gardenofpraise.com</a:t>
            </a:r>
          </a:p>
          <a:p>
            <a:pPr marL="365125" indent="-365125">
              <a:spcBef>
                <a:spcPct val="50000"/>
              </a:spcBef>
              <a:buFontTx/>
              <a:buChar char="•"/>
              <a:tabLst>
                <a:tab pos="365125" algn="l"/>
              </a:tabLst>
            </a:pPr>
            <a:r>
              <a:rPr lang="en-GB"/>
              <a:t>www.thelighthouseforeducation.co.uk</a:t>
            </a:r>
          </a:p>
          <a:p>
            <a:pPr marL="365125" indent="-365125">
              <a:spcBef>
                <a:spcPct val="50000"/>
              </a:spcBef>
              <a:tabLst>
                <a:tab pos="365125" algn="l"/>
              </a:tabLst>
            </a:pPr>
            <a:endParaRPr lang="en-GB"/>
          </a:p>
          <a:p>
            <a:pPr marL="365125" indent="-365125">
              <a:spcBef>
                <a:spcPct val="50000"/>
              </a:spcBef>
              <a:tabLst>
                <a:tab pos="365125" algn="l"/>
              </a:tabLst>
            </a:pPr>
            <a:endParaRPr lang="en-GB"/>
          </a:p>
        </p:txBody>
      </p:sp>
      <p:sp>
        <p:nvSpPr>
          <p:cNvPr id="12294" name="Rectangle 6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GB" sz="4400">
                <a:solidFill>
                  <a:schemeClr val="tx2"/>
                </a:solidFill>
              </a:rPr>
              <a:t>Florence Nightingale</a:t>
            </a:r>
          </a:p>
        </p:txBody>
      </p:sp>
    </p:spTree>
  </p:cSld>
  <p:clrMapOvr>
    <a:masterClrMapping/>
  </p:clrMapOvr>
  <p:transition advTm="1858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6" name="Picture 4" descr="florenceinhospital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750" y="1052513"/>
            <a:ext cx="3435350" cy="2892425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</p:spPr>
      </p:pic>
      <p:pic>
        <p:nvPicPr>
          <p:cNvPr id="3077" name="Picture 5" descr="ladywiththelamp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284663" y="2420938"/>
            <a:ext cx="4402137" cy="2901950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</p:spPr>
      </p:pic>
      <p:sp>
        <p:nvSpPr>
          <p:cNvPr id="3078" name="Text Box 6"/>
          <p:cNvSpPr txBox="1">
            <a:spLocks noChangeArrowheads="1"/>
          </p:cNvSpPr>
          <p:nvPr/>
        </p:nvSpPr>
        <p:spPr bwMode="auto">
          <a:xfrm>
            <a:off x="2700338" y="188913"/>
            <a:ext cx="3671887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2800"/>
              <a:t>Florence Nightingale</a:t>
            </a:r>
          </a:p>
        </p:txBody>
      </p:sp>
      <p:sp>
        <p:nvSpPr>
          <p:cNvPr id="3079" name="Text Box 7"/>
          <p:cNvSpPr txBox="1">
            <a:spLocks noChangeArrowheads="1"/>
          </p:cNvSpPr>
          <p:nvPr/>
        </p:nvSpPr>
        <p:spPr bwMode="auto">
          <a:xfrm>
            <a:off x="539750" y="5734050"/>
            <a:ext cx="813593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l-GR"/>
          </a:p>
        </p:txBody>
      </p:sp>
      <p:sp>
        <p:nvSpPr>
          <p:cNvPr id="3080" name="Text Box 8"/>
          <p:cNvSpPr txBox="1">
            <a:spLocks noChangeArrowheads="1"/>
          </p:cNvSpPr>
          <p:nvPr/>
        </p:nvSpPr>
        <p:spPr bwMode="auto">
          <a:xfrm>
            <a:off x="395288" y="5805488"/>
            <a:ext cx="835183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l-GR"/>
          </a:p>
        </p:txBody>
      </p:sp>
      <p:sp>
        <p:nvSpPr>
          <p:cNvPr id="3081" name="Text Box 9"/>
          <p:cNvSpPr txBox="1">
            <a:spLocks noChangeArrowheads="1"/>
          </p:cNvSpPr>
          <p:nvPr/>
        </p:nvSpPr>
        <p:spPr bwMode="auto">
          <a:xfrm>
            <a:off x="4284663" y="1412875"/>
            <a:ext cx="4319587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l-GR" dirty="0" smtClean="0"/>
              <a:t>Ποια δουλειά μπορεί να κάνει αυτό το άτομο;</a:t>
            </a:r>
            <a:endParaRPr lang="en-GB" dirty="0"/>
          </a:p>
        </p:txBody>
      </p:sp>
      <p:sp>
        <p:nvSpPr>
          <p:cNvPr id="3082" name="Text Box 10"/>
          <p:cNvSpPr txBox="1">
            <a:spLocks noChangeArrowheads="1"/>
          </p:cNvSpPr>
          <p:nvPr/>
        </p:nvSpPr>
        <p:spPr bwMode="auto">
          <a:xfrm>
            <a:off x="539750" y="4221163"/>
            <a:ext cx="3455988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l-GR" dirty="0" smtClean="0"/>
              <a:t>Πώς μπορούμε να πούμε ότι αυτό το άτομο έζησε πολύ καιρό πριν;</a:t>
            </a:r>
            <a:endParaRPr lang="en-GB" dirty="0"/>
          </a:p>
        </p:txBody>
      </p:sp>
      <p:sp>
        <p:nvSpPr>
          <p:cNvPr id="3083" name="Text Box 11"/>
          <p:cNvSpPr txBox="1">
            <a:spLocks noChangeArrowheads="1"/>
          </p:cNvSpPr>
          <p:nvPr/>
        </p:nvSpPr>
        <p:spPr bwMode="auto">
          <a:xfrm>
            <a:off x="539750" y="5661025"/>
            <a:ext cx="482441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l-GR" dirty="0" smtClean="0"/>
              <a:t>Τι είδους</a:t>
            </a:r>
            <a:r>
              <a:rPr lang="en-US" dirty="0" smtClean="0"/>
              <a:t> </a:t>
            </a:r>
            <a:r>
              <a:rPr lang="el-GR" dirty="0" smtClean="0"/>
              <a:t>άνθρωπος νομίζετε ότι είναι;</a:t>
            </a:r>
            <a:endParaRPr lang="en-GB" dirty="0"/>
          </a:p>
        </p:txBody>
      </p:sp>
    </p:spTree>
  </p:cSld>
  <p:clrMapOvr>
    <a:masterClrMapping/>
  </p:clrMapOvr>
  <p:transition advTm="2187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Florence Nightingale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716463" y="1700808"/>
            <a:ext cx="4038600" cy="2520355"/>
          </a:xfrm>
        </p:spPr>
        <p:txBody>
          <a:bodyPr/>
          <a:lstStyle/>
          <a:p>
            <a:r>
              <a:rPr lang="el-GR" sz="2800" dirty="0" smtClean="0"/>
              <a:t>Γεννήθηκε στη Φλωρεντία της Ιταλίας</a:t>
            </a:r>
          </a:p>
          <a:p>
            <a:r>
              <a:rPr lang="el-GR" sz="2800" dirty="0" smtClean="0"/>
              <a:t> 12 Μαΐου 1820 </a:t>
            </a:r>
          </a:p>
          <a:p>
            <a:r>
              <a:rPr lang="el-GR" sz="2800" dirty="0" smtClean="0"/>
              <a:t>Από εύπορη οικογένεια</a:t>
            </a:r>
            <a:endParaRPr lang="en-GB" sz="2800" dirty="0"/>
          </a:p>
        </p:txBody>
      </p:sp>
      <p:pic>
        <p:nvPicPr>
          <p:cNvPr id="13316" name="Picture 4" descr="Florence Italy"/>
          <p:cNvPicPr>
            <a:picLocks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250825" y="1989138"/>
            <a:ext cx="4176713" cy="2636837"/>
          </a:xfrm>
          <a:noFill/>
          <a:ln w="12700">
            <a:solidFill>
              <a:srgbClr val="000000"/>
            </a:solidFill>
          </a:ln>
        </p:spPr>
      </p:pic>
    </p:spTree>
  </p:cSld>
  <p:clrMapOvr>
    <a:masterClrMapping/>
  </p:clrMapOvr>
  <p:transition advTm="1452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Florence Nightingale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643438" y="1268761"/>
            <a:ext cx="4038600" cy="3384376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l-GR" sz="2800" dirty="0" smtClean="0"/>
              <a:t>Επέστρεψε στην Αγγλία το 1821</a:t>
            </a:r>
          </a:p>
          <a:p>
            <a:pPr>
              <a:lnSpc>
                <a:spcPct val="90000"/>
              </a:lnSpc>
            </a:pPr>
            <a:r>
              <a:rPr lang="el-GR" sz="2800" dirty="0" smtClean="0"/>
              <a:t> Εκπαιδεύτηκε στο σπίτι με την μεγαλύτερη αδελφή της</a:t>
            </a:r>
          </a:p>
          <a:p>
            <a:pPr>
              <a:lnSpc>
                <a:spcPct val="90000"/>
              </a:lnSpc>
            </a:pPr>
            <a:r>
              <a:rPr lang="el-GR" sz="2800" dirty="0" smtClean="0"/>
              <a:t> Η </a:t>
            </a:r>
            <a:r>
              <a:rPr lang="en-GB" sz="2800" dirty="0" smtClean="0"/>
              <a:t>Florence</a:t>
            </a:r>
            <a:r>
              <a:rPr lang="el-GR" sz="2800" dirty="0" smtClean="0"/>
              <a:t> ήταν ένα πολύ έξυπνο παιδί</a:t>
            </a:r>
            <a:endParaRPr lang="en-GB" sz="2800" dirty="0"/>
          </a:p>
        </p:txBody>
      </p:sp>
      <p:pic>
        <p:nvPicPr>
          <p:cNvPr id="15366" name="Picture 6" descr="leahurst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395288" y="1916113"/>
            <a:ext cx="4038600" cy="2384425"/>
          </a:xfrm>
          <a:ln w="12700">
            <a:solidFill>
              <a:srgbClr val="000000"/>
            </a:solidFill>
          </a:ln>
        </p:spPr>
      </p:pic>
      <p:sp>
        <p:nvSpPr>
          <p:cNvPr id="15367" name="Text Box 7"/>
          <p:cNvSpPr txBox="1">
            <a:spLocks noChangeArrowheads="1"/>
          </p:cNvSpPr>
          <p:nvPr/>
        </p:nvSpPr>
        <p:spPr bwMode="auto">
          <a:xfrm>
            <a:off x="395288" y="4724400"/>
            <a:ext cx="8424862" cy="779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dirty="0"/>
              <a:t>One of Florence Nightingale’s childhood homes – Lea Hurst, Derbyshire</a:t>
            </a:r>
          </a:p>
          <a:p>
            <a:pPr>
              <a:spcBef>
                <a:spcPct val="50000"/>
              </a:spcBef>
            </a:pPr>
            <a:r>
              <a:rPr lang="en-GB" dirty="0"/>
              <a:t>The Nightingales spent part of the year here and part of the year in Hampshire</a:t>
            </a:r>
          </a:p>
        </p:txBody>
      </p:sp>
    </p:spTree>
  </p:cSld>
  <p:clrMapOvr>
    <a:masterClrMapping/>
  </p:clrMapOvr>
  <p:transition advTm="2766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Florence Nightingale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348038" y="1412777"/>
            <a:ext cx="5472112" cy="4896544"/>
          </a:xfrm>
        </p:spPr>
        <p:txBody>
          <a:bodyPr/>
          <a:lstStyle/>
          <a:p>
            <a:r>
              <a:rPr lang="el-GR" sz="2800" dirty="0" smtClean="0"/>
              <a:t>Το 1837, όταν ήταν 17 ετών, αισθάνθηκε την ανάγκη να βοηθήσει τους ανθρώπους</a:t>
            </a:r>
          </a:p>
          <a:p>
            <a:r>
              <a:rPr lang="el-GR" sz="2800" dirty="0" smtClean="0"/>
              <a:t> Επισκέφτηκε ασθενείς στο σπίτι τους</a:t>
            </a:r>
          </a:p>
          <a:p>
            <a:r>
              <a:rPr lang="el-GR" sz="2800" dirty="0" smtClean="0"/>
              <a:t> Οι γονείς της ήθελαν να παντρευτεί</a:t>
            </a:r>
          </a:p>
          <a:p>
            <a:r>
              <a:rPr lang="el-GR" sz="2800" dirty="0" smtClean="0"/>
              <a:t> Είχε άλλες ιδέες και ταξίδεψε στην Ευρώπη φροντίζοντας ασθενείς στα νοσοκομεία</a:t>
            </a:r>
            <a:endParaRPr lang="en-GB" sz="2800" dirty="0"/>
          </a:p>
        </p:txBody>
      </p:sp>
      <p:pic>
        <p:nvPicPr>
          <p:cNvPr id="16391" name="Picture 7" descr="youngflorence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395288" y="1484313"/>
            <a:ext cx="2765425" cy="4608512"/>
          </a:xfrm>
          <a:ln w="12700">
            <a:solidFill>
              <a:srgbClr val="000000"/>
            </a:solidFill>
          </a:ln>
        </p:spPr>
      </p:pic>
    </p:spTree>
  </p:cSld>
  <p:clrMapOvr>
    <a:masterClrMapping/>
  </p:clrMapOvr>
  <p:transition advTm="3655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Florence Nightingale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492500" y="1700213"/>
            <a:ext cx="5327650" cy="4465637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l-GR" sz="2800" dirty="0" smtClean="0"/>
              <a:t>Το 1854 ξέσπασε ο πόλεμος της Κριμαίας - η Αγγλία ήταν σε πόλεμο με τη Ρωσία</a:t>
            </a:r>
          </a:p>
          <a:p>
            <a:pPr>
              <a:lnSpc>
                <a:spcPct val="90000"/>
              </a:lnSpc>
            </a:pPr>
            <a:r>
              <a:rPr lang="el-GR" sz="2800" dirty="0" smtClean="0"/>
              <a:t> Οι άνθρωποι στην Αγγλία άκουσαν ότι οι στρατιώτες στα νοσοκομεία ήταν σε άθλια κατάσταση.</a:t>
            </a:r>
          </a:p>
          <a:p>
            <a:pPr>
              <a:lnSpc>
                <a:spcPct val="90000"/>
              </a:lnSpc>
            </a:pPr>
            <a:r>
              <a:rPr lang="el-GR" sz="2800" dirty="0" smtClean="0"/>
              <a:t> Η </a:t>
            </a:r>
            <a:r>
              <a:rPr lang="en-GB" sz="2800" dirty="0" smtClean="0"/>
              <a:t>Florence</a:t>
            </a:r>
            <a:r>
              <a:rPr lang="el-GR" sz="2800" dirty="0" smtClean="0"/>
              <a:t> κλήθηκε να λάβει μια ομάδα 38 γυναικών νοσοκόμων για να εργαστεί σε νοσοκομεία στην Κριμαία</a:t>
            </a:r>
            <a:endParaRPr lang="en-GB" sz="2800" dirty="0"/>
          </a:p>
        </p:txBody>
      </p:sp>
      <p:pic>
        <p:nvPicPr>
          <p:cNvPr id="17414" name="Picture 6" descr="florence1856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323850" y="1412875"/>
            <a:ext cx="2974975" cy="4537075"/>
          </a:xfrm>
          <a:ln w="12700">
            <a:solidFill>
              <a:srgbClr val="000000"/>
            </a:solidFill>
          </a:ln>
        </p:spPr>
      </p:pic>
    </p:spTree>
  </p:cSld>
  <p:clrMapOvr>
    <a:masterClrMapping/>
  </p:clrMapOvr>
  <p:transition advTm="1656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Florence Nightingale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2843213" y="1557338"/>
            <a:ext cx="6048375" cy="23749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l-GR" sz="2400" dirty="0" smtClean="0"/>
              <a:t>Ο πόλεμος τελείωσε το 1856</a:t>
            </a:r>
          </a:p>
          <a:p>
            <a:pPr>
              <a:lnSpc>
                <a:spcPct val="90000"/>
              </a:lnSpc>
            </a:pPr>
            <a:r>
              <a:rPr lang="el-GR" sz="2400" dirty="0" smtClean="0"/>
              <a:t> η </a:t>
            </a:r>
            <a:r>
              <a:rPr lang="en-GB" sz="2400" dirty="0" smtClean="0"/>
              <a:t>Florence</a:t>
            </a:r>
            <a:r>
              <a:rPr lang="el-GR" sz="2400" dirty="0" smtClean="0"/>
              <a:t> επέστρεψε στην Αγγλία.</a:t>
            </a:r>
          </a:p>
          <a:p>
            <a:pPr>
              <a:lnSpc>
                <a:spcPct val="90000"/>
              </a:lnSpc>
            </a:pPr>
            <a:r>
              <a:rPr lang="el-GR" sz="2400" dirty="0" smtClean="0"/>
              <a:t> Ήθελε να βελτιώσει τα νοσοκομεία σε αυτή τη χώρα</a:t>
            </a:r>
          </a:p>
          <a:p>
            <a:pPr>
              <a:lnSpc>
                <a:spcPct val="90000"/>
              </a:lnSpc>
            </a:pPr>
            <a:r>
              <a:rPr lang="el-GR" sz="2400" dirty="0" smtClean="0"/>
              <a:t> Οι συνθήκες στα νοσοκομεία άρχισαν να βελτιώνονται</a:t>
            </a:r>
            <a:endParaRPr lang="en-GB" sz="2400" dirty="0"/>
          </a:p>
        </p:txBody>
      </p:sp>
      <p:pic>
        <p:nvPicPr>
          <p:cNvPr id="18438" name="Picture 6" descr="Red Cross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323850" y="1557338"/>
            <a:ext cx="2332038" cy="2185987"/>
          </a:xfrm>
          <a:ln w="12700">
            <a:solidFill>
              <a:schemeClr val="tx1"/>
            </a:solidFill>
          </a:ln>
        </p:spPr>
      </p:pic>
      <p:pic>
        <p:nvPicPr>
          <p:cNvPr id="18439" name="Picture 7" descr="Orderofmerit"/>
          <p:cNvPicPr>
            <a:picLocks noChangeAspect="1" noChangeArrowheads="1"/>
          </p:cNvPicPr>
          <p:nvPr>
            <p:ph sz="quarter" idx="3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6588125" y="3789363"/>
            <a:ext cx="1547813" cy="1944687"/>
          </a:xfrm>
          <a:noFill/>
          <a:ln/>
        </p:spPr>
      </p:pic>
      <p:sp>
        <p:nvSpPr>
          <p:cNvPr id="18441" name="Text Box 9"/>
          <p:cNvSpPr txBox="1">
            <a:spLocks noChangeArrowheads="1"/>
          </p:cNvSpPr>
          <p:nvPr/>
        </p:nvSpPr>
        <p:spPr bwMode="auto">
          <a:xfrm>
            <a:off x="107950" y="3862388"/>
            <a:ext cx="29527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/>
              <a:t>1883 Royal Red Cross</a:t>
            </a:r>
          </a:p>
        </p:txBody>
      </p:sp>
      <p:sp>
        <p:nvSpPr>
          <p:cNvPr id="18442" name="Text Box 10"/>
          <p:cNvSpPr txBox="1">
            <a:spLocks noChangeArrowheads="1"/>
          </p:cNvSpPr>
          <p:nvPr/>
        </p:nvSpPr>
        <p:spPr bwMode="auto">
          <a:xfrm>
            <a:off x="6300788" y="5878513"/>
            <a:ext cx="23050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/>
              <a:t>1907 Order of Merit</a:t>
            </a:r>
          </a:p>
        </p:txBody>
      </p:sp>
    </p:spTree>
  </p:cSld>
  <p:clrMapOvr>
    <a:masterClrMapping/>
  </p:clrMapOvr>
  <p:transition advTm="968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395536" y="0"/>
            <a:ext cx="8229600" cy="1210146"/>
          </a:xfrm>
        </p:spPr>
        <p:txBody>
          <a:bodyPr/>
          <a:lstStyle/>
          <a:p>
            <a:r>
              <a:rPr lang="en-GB" dirty="0"/>
              <a:t>Florence Nightingale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779838" y="1268761"/>
            <a:ext cx="4902200" cy="1799878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l-GR" sz="2400" dirty="0" smtClean="0"/>
              <a:t>Η </a:t>
            </a:r>
            <a:r>
              <a:rPr lang="en-GB" sz="2400" dirty="0" smtClean="0"/>
              <a:t>Florence</a:t>
            </a:r>
            <a:r>
              <a:rPr lang="el-GR" sz="2400" dirty="0" smtClean="0"/>
              <a:t> πέθανε από γηρατειά το 1910 </a:t>
            </a:r>
          </a:p>
          <a:p>
            <a:pPr>
              <a:lnSpc>
                <a:spcPct val="90000"/>
              </a:lnSpc>
            </a:pPr>
            <a:r>
              <a:rPr lang="el-GR" sz="2400" dirty="0" smtClean="0"/>
              <a:t>θάφτηκε κοντά στο σπίτι των γονιών της στο Hampshire.</a:t>
            </a:r>
            <a:endParaRPr lang="en-GB" sz="2800" dirty="0"/>
          </a:p>
        </p:txBody>
      </p:sp>
      <p:pic>
        <p:nvPicPr>
          <p:cNvPr id="19462" name="Picture 6" descr="oldflorence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468313" y="1484313"/>
            <a:ext cx="2857500" cy="2857500"/>
          </a:xfrm>
          <a:ln w="12700">
            <a:solidFill>
              <a:schemeClr val="tx1"/>
            </a:solidFill>
          </a:ln>
        </p:spPr>
      </p:pic>
      <p:pic>
        <p:nvPicPr>
          <p:cNvPr id="19465" name="Picture 9" descr="fngrave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64163" y="2997200"/>
            <a:ext cx="1954212" cy="3430588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</p:spPr>
      </p:pic>
    </p:spTree>
  </p:cSld>
  <p:clrMapOvr>
    <a:masterClrMapping/>
  </p:clrMapOvr>
  <p:transition advTm="1687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Text Box 3"/>
          <p:cNvSpPr txBox="1">
            <a:spLocks noChangeArrowheads="1"/>
          </p:cNvSpPr>
          <p:nvPr/>
        </p:nvSpPr>
        <p:spPr bwMode="auto">
          <a:xfrm>
            <a:off x="4787900" y="1052736"/>
            <a:ext cx="3960813" cy="56938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l-GR" sz="2800" dirty="0" smtClean="0"/>
              <a:t/>
            </a:r>
            <a:br>
              <a:rPr lang="el-GR" sz="2800" dirty="0" smtClean="0"/>
            </a:br>
            <a:r>
              <a:rPr lang="el-GR" sz="2800" dirty="0"/>
              <a:t>Η </a:t>
            </a:r>
            <a:r>
              <a:rPr lang="en-GB" sz="2800" dirty="0" smtClean="0">
                <a:solidFill>
                  <a:schemeClr val="tx2"/>
                </a:solidFill>
              </a:rPr>
              <a:t>Florence </a:t>
            </a:r>
            <a:r>
              <a:rPr lang="el-GR" sz="2800" dirty="0" smtClean="0"/>
              <a:t>είναι η πρώτη Νοσηλεύτρια γνωστή μέχρι και  </a:t>
            </a:r>
            <a:r>
              <a:rPr lang="el-GR" sz="2800" dirty="0"/>
              <a:t>σήμερα ως υπεύθυνος για τη βελτίωση των συνθηκών στα νοσοκομεία και </a:t>
            </a:r>
            <a:r>
              <a:rPr lang="el-GR" sz="2800" dirty="0" smtClean="0"/>
              <a:t>για την αναγνώριση της νοσηλευτικής εργασίας και εν γένει του νοσηλευτικού επαγγέλματος</a:t>
            </a:r>
            <a:endParaRPr lang="en-GB" sz="2800" dirty="0"/>
          </a:p>
        </p:txBody>
      </p:sp>
      <p:pic>
        <p:nvPicPr>
          <p:cNvPr id="11270" name="Picture 6" descr="florencestatu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750" y="1341438"/>
            <a:ext cx="3392488" cy="4681537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</p:spPr>
      </p:pic>
      <p:sp>
        <p:nvSpPr>
          <p:cNvPr id="11271" name="Rectangle 7"/>
          <p:cNvSpPr>
            <a:spLocks noChangeArrowheads="1"/>
          </p:cNvSpPr>
          <p:nvPr/>
        </p:nvSpPr>
        <p:spPr bwMode="auto">
          <a:xfrm>
            <a:off x="539750" y="188913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GB" sz="4400" dirty="0">
                <a:solidFill>
                  <a:schemeClr val="tx2"/>
                </a:solidFill>
              </a:rPr>
              <a:t>Florence Nightingale</a:t>
            </a:r>
          </a:p>
        </p:txBody>
      </p:sp>
    </p:spTree>
  </p:cSld>
  <p:clrMapOvr>
    <a:masterClrMapping/>
  </p:clrMapOvr>
  <p:transition advTm="1453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12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7" grpId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WMTOOLS" val="&lt;WMTools ver=&quot;1.0&quot;&gt;&lt;Timings&gt;&lt;Slide id=&quot;256&quot; dur=&quot;1.968&quot;/&gt;&lt;Slide id=&quot;257&quot; dur=&quot;2.188&quot;/&gt;&lt;Slide id=&quot;267&quot; dur=&quot;1.453&quot;/&gt;&lt;Slide id=&quot;268&quot; dur=&quot;2.766&quot;/&gt;&lt;Slide id=&quot;269&quot; dur=&quot;3.656&quot;/&gt;&lt;Slide id=&quot;270&quot; dur=&quot;1.656&quot;/&gt;&lt;Slide id=&quot;271&quot; dur=&quot;.969&quot;/&gt;&lt;Slide id=&quot;272&quot; dur=&quot;1.687&quot;/&gt;&lt;Slide id=&quot;265&quot; dur=&quot;1.454&quot;/&gt;&lt;Slide id=&quot;266&quot; dur=&quot;1.859&quot;/&gt;&lt;/Timings&gt;&lt;/WMTools&gt;"/>
</p:tagLst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136</TotalTime>
  <Words>265</Words>
  <Application>Microsoft Office PowerPoint</Application>
  <PresentationFormat>On-screen Show (4:3)</PresentationFormat>
  <Paragraphs>42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2" baseType="lpstr">
      <vt:lpstr>Arial</vt:lpstr>
      <vt:lpstr>Default Design</vt:lpstr>
      <vt:lpstr>Florence Nightingale</vt:lpstr>
      <vt:lpstr>Slide 2</vt:lpstr>
      <vt:lpstr>Florence Nightingale</vt:lpstr>
      <vt:lpstr>Florence Nightingale</vt:lpstr>
      <vt:lpstr>Florence Nightingale</vt:lpstr>
      <vt:lpstr>Florence Nightingale</vt:lpstr>
      <vt:lpstr>Florence Nightingale</vt:lpstr>
      <vt:lpstr>Florence Nightingale</vt:lpstr>
      <vt:lpstr>Slide 9</vt:lpstr>
      <vt:lpstr>Slide 10</vt:lpstr>
    </vt:vector>
  </TitlesOfParts>
  <Company> 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Florence Nightingale</dc:title>
  <dc:creator>Julie Leigh</dc:creator>
  <cp:lastModifiedBy>KeyCERT Πρακτική</cp:lastModifiedBy>
  <cp:revision>20</cp:revision>
  <dcterms:created xsi:type="dcterms:W3CDTF">2003-10-06T10:08:30Z</dcterms:created>
  <dcterms:modified xsi:type="dcterms:W3CDTF">2019-01-04T00:20:26Z</dcterms:modified>
</cp:coreProperties>
</file>