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9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useBgFill="1">
        <p:nvSpPr>
          <p:cNvPr id="5" name="10 - Στρογγυλεμένο ορθογώνιο"/>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6" name="11 - Ορθογώνιο"/>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7" name="12 - Ορθογώνιο"/>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10" name="14 - Ορθογώνιο"/>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l-GR" smtClean="0"/>
              <a:t>Kλικ για επεξεργασία του τίτλου</a:t>
            </a:r>
            <a:endParaRPr lang="en-US"/>
          </a:p>
        </p:txBody>
      </p:sp>
      <p:sp>
        <p:nvSpPr>
          <p:cNvPr id="11" name="27 - Θέση ημερομηνίας"/>
          <p:cNvSpPr>
            <a:spLocks noGrp="1"/>
          </p:cNvSpPr>
          <p:nvPr>
            <p:ph type="dt" sz="half" idx="10"/>
          </p:nvPr>
        </p:nvSpPr>
        <p:spPr/>
        <p:txBody>
          <a:bodyPr/>
          <a:lstStyle>
            <a:lvl1pPr>
              <a:defRPr/>
            </a:lvl1pPr>
          </a:lstStyle>
          <a:p>
            <a:pPr>
              <a:defRPr/>
            </a:pPr>
            <a:fld id="{E6F37909-DF7F-46EB-AA7E-851FA6B5B581}" type="datetimeFigureOut">
              <a:rPr lang="el-GR">
                <a:solidFill>
                  <a:srgbClr val="1F497D"/>
                </a:solidFill>
              </a:rPr>
              <a:pPr>
                <a:defRPr/>
              </a:pPr>
              <a:t>11/11/2018</a:t>
            </a:fld>
            <a:endParaRPr lang="el-GR">
              <a:solidFill>
                <a:srgbClr val="1F497D"/>
              </a:solidFill>
            </a:endParaRPr>
          </a:p>
        </p:txBody>
      </p:sp>
      <p:sp>
        <p:nvSpPr>
          <p:cNvPr id="12" name="16 - Θέση υποσέλιδου"/>
          <p:cNvSpPr>
            <a:spLocks noGrp="1"/>
          </p:cNvSpPr>
          <p:nvPr>
            <p:ph type="ftr" sz="quarter" idx="11"/>
          </p:nvPr>
        </p:nvSpPr>
        <p:spPr/>
        <p:txBody>
          <a:bodyPr/>
          <a:lstStyle>
            <a:lvl1pPr>
              <a:defRPr/>
            </a:lvl1pPr>
          </a:lstStyle>
          <a:p>
            <a:pPr>
              <a:defRPr/>
            </a:pPr>
            <a:endParaRPr lang="el-GR">
              <a:solidFill>
                <a:srgbClr val="1F497D"/>
              </a:solidFill>
            </a:endParaRPr>
          </a:p>
        </p:txBody>
      </p:sp>
      <p:sp>
        <p:nvSpPr>
          <p:cNvPr id="13" name="28 - Θέση αριθμού διαφάνειας"/>
          <p:cNvSpPr>
            <a:spLocks noGrp="1"/>
          </p:cNvSpPr>
          <p:nvPr>
            <p:ph type="sldNum" sz="quarter" idx="12"/>
          </p:nvPr>
        </p:nvSpPr>
        <p:spPr/>
        <p:txBody>
          <a:bodyPr/>
          <a:lstStyle>
            <a:lvl1pPr>
              <a:defRPr sz="1400">
                <a:solidFill>
                  <a:srgbClr val="FFFFFF"/>
                </a:solidFill>
              </a:defRPr>
            </a:lvl1pPr>
          </a:lstStyle>
          <a:p>
            <a:pPr>
              <a:defRPr/>
            </a:pPr>
            <a:fld id="{1A2E1D61-EDAB-4ADD-BEFB-AB2CF30B0434}" type="slidenum">
              <a:rPr lang="el-GR"/>
              <a:pPr>
                <a:defRPr/>
              </a:pPr>
              <a:t>‹#›</a:t>
            </a:fld>
            <a:endParaRPr lang="el-G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8" name="7 - Θέση περιεχομένου"/>
          <p:cNvSpPr>
            <a:spLocks noGrp="1"/>
          </p:cNvSpPr>
          <p:nvPr>
            <p:ph sz="quarter" idx="1"/>
          </p:nvPr>
        </p:nvSpPr>
        <p:spPr>
          <a:xfrm>
            <a:off x="914400" y="1447800"/>
            <a:ext cx="77724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B6F07698-8433-4ADB-8785-99D322C879ED}" type="datetimeFigureOut">
              <a:rPr lang="el-GR">
                <a:solidFill>
                  <a:srgbClr val="1F497D"/>
                </a:solidFill>
              </a:rPr>
              <a:pPr>
                <a:defRPr/>
              </a:pPr>
              <a:t>11/11/2018</a:t>
            </a:fld>
            <a:endParaRPr lang="el-GR">
              <a:solidFill>
                <a:srgbClr val="1F497D"/>
              </a:solidFill>
            </a:endParaRPr>
          </a:p>
        </p:txBody>
      </p:sp>
      <p:sp>
        <p:nvSpPr>
          <p:cNvPr id="5" name="2 - Θέση υποσέλιδου"/>
          <p:cNvSpPr>
            <a:spLocks noGrp="1"/>
          </p:cNvSpPr>
          <p:nvPr>
            <p:ph type="ftr" sz="quarter" idx="11"/>
          </p:nvPr>
        </p:nvSpPr>
        <p:spPr/>
        <p:txBody>
          <a:bodyPr/>
          <a:lstStyle>
            <a:lvl1pPr>
              <a:defRPr/>
            </a:lvl1pPr>
          </a:lstStyle>
          <a:p>
            <a:pPr>
              <a:defRPr/>
            </a:pPr>
            <a:endParaRPr lang="el-GR">
              <a:solidFill>
                <a:srgbClr val="1F497D"/>
              </a:solidFill>
            </a:endParaRPr>
          </a:p>
        </p:txBody>
      </p:sp>
      <p:sp>
        <p:nvSpPr>
          <p:cNvPr id="6" name="22 - Θέση αριθμού διαφάνειας"/>
          <p:cNvSpPr>
            <a:spLocks noGrp="1"/>
          </p:cNvSpPr>
          <p:nvPr>
            <p:ph type="sldNum" sz="quarter" idx="12"/>
          </p:nvPr>
        </p:nvSpPr>
        <p:spPr/>
        <p:txBody>
          <a:bodyPr/>
          <a:lstStyle>
            <a:lvl1pPr>
              <a:defRPr/>
            </a:lvl1pPr>
          </a:lstStyle>
          <a:p>
            <a:pPr>
              <a:defRPr/>
            </a:pPr>
            <a:fld id="{E6F70EC2-B266-43FC-810C-6EB489A7D97F}" type="slidenum">
              <a:rPr lang="el-GR"/>
              <a:pPr>
                <a:defRPr/>
              </a:pPr>
              <a:t>‹#›</a:t>
            </a:fld>
            <a:endParaRPr lang="el-G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9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useBgFill="1">
        <p:nvSpPr>
          <p:cNvPr id="5" name="10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6" name="11 - Ορθογώνιο"/>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7" name="12 - Ορθογώνιο"/>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8" name="14 - Ορθογώνιο"/>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2" name="1 - Τίτλος"/>
          <p:cNvSpPr>
            <a:spLocks noGrp="1"/>
          </p:cNvSpPr>
          <p:nvPr>
            <p:ph type="title"/>
          </p:nvPr>
        </p:nvSpPr>
        <p:spPr>
          <a:xfrm>
            <a:off x="722313" y="952500"/>
            <a:ext cx="7772400" cy="1362075"/>
          </a:xfrm>
        </p:spPr>
        <p:txBody>
          <a:bodyPr/>
          <a:lstStyle>
            <a:lvl1pPr algn="l">
              <a:buNone/>
              <a:defRPr sz="4000" b="0" cap="none"/>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9" name="3 - Θέση ημερομηνίας"/>
          <p:cNvSpPr>
            <a:spLocks noGrp="1"/>
          </p:cNvSpPr>
          <p:nvPr>
            <p:ph type="dt" sz="half" idx="10"/>
          </p:nvPr>
        </p:nvSpPr>
        <p:spPr/>
        <p:txBody>
          <a:bodyPr/>
          <a:lstStyle>
            <a:lvl1pPr>
              <a:defRPr/>
            </a:lvl1pPr>
          </a:lstStyle>
          <a:p>
            <a:pPr>
              <a:defRPr/>
            </a:pPr>
            <a:fld id="{222BC14D-09CB-4E8D-AFF1-4B54994BCB82}" type="datetimeFigureOut">
              <a:rPr lang="el-GR">
                <a:solidFill>
                  <a:srgbClr val="1F497D"/>
                </a:solidFill>
              </a:rPr>
              <a:pPr>
                <a:defRPr/>
              </a:pPr>
              <a:t>11/11/2018</a:t>
            </a:fld>
            <a:endParaRPr lang="el-GR">
              <a:solidFill>
                <a:srgbClr val="1F497D"/>
              </a:solidFill>
            </a:endParaRPr>
          </a:p>
        </p:txBody>
      </p:sp>
      <p:sp>
        <p:nvSpPr>
          <p:cNvPr id="10" name="4 - Θέση υποσέλιδου"/>
          <p:cNvSpPr>
            <a:spLocks noGrp="1"/>
          </p:cNvSpPr>
          <p:nvPr>
            <p:ph type="ftr" sz="quarter" idx="11"/>
          </p:nvPr>
        </p:nvSpPr>
        <p:spPr>
          <a:xfrm>
            <a:off x="800100" y="6172200"/>
            <a:ext cx="4000500" cy="457200"/>
          </a:xfrm>
        </p:spPr>
        <p:txBody>
          <a:bodyPr/>
          <a:lstStyle>
            <a:lvl1pPr>
              <a:defRPr/>
            </a:lvl1pPr>
          </a:lstStyle>
          <a:p>
            <a:pPr>
              <a:defRPr/>
            </a:pPr>
            <a:endParaRPr lang="el-GR">
              <a:solidFill>
                <a:srgbClr val="1F497D"/>
              </a:solidFill>
            </a:endParaRPr>
          </a:p>
        </p:txBody>
      </p:sp>
      <p:sp>
        <p:nvSpPr>
          <p:cNvPr id="11" name="5 - Θέση αριθμού διαφάνειας"/>
          <p:cNvSpPr>
            <a:spLocks noGrp="1"/>
          </p:cNvSpPr>
          <p:nvPr>
            <p:ph type="sldNum" sz="quarter" idx="12"/>
          </p:nvPr>
        </p:nvSpPr>
        <p:spPr>
          <a:xfrm>
            <a:off x="146050" y="6208713"/>
            <a:ext cx="457200" cy="457200"/>
          </a:xfrm>
        </p:spPr>
        <p:txBody>
          <a:bodyPr/>
          <a:lstStyle>
            <a:lvl1pPr>
              <a:defRPr/>
            </a:lvl1pPr>
          </a:lstStyle>
          <a:p>
            <a:pPr>
              <a:defRPr/>
            </a:pPr>
            <a:fld id="{8AA3180A-935F-4037-B3B2-BEA1EA8D69A2}" type="slidenum">
              <a:rPr lang="el-GR"/>
              <a:pPr>
                <a:defRPr/>
              </a:pPr>
              <a:t>‹#›</a:t>
            </a:fld>
            <a:endParaRPr lang="el-G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9" name="8 - Θέση περιεχομένου"/>
          <p:cNvSpPr>
            <a:spLocks noGrp="1"/>
          </p:cNvSpPr>
          <p:nvPr>
            <p:ph sz="quarter" idx="1"/>
          </p:nvPr>
        </p:nvSpPr>
        <p:spPr>
          <a:xfrm>
            <a:off x="914400" y="1447800"/>
            <a:ext cx="374904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1" name="10 - Θέση περιεχομένου"/>
          <p:cNvSpPr>
            <a:spLocks noGrp="1"/>
          </p:cNvSpPr>
          <p:nvPr>
            <p:ph sz="quarter" idx="2"/>
          </p:nvPr>
        </p:nvSpPr>
        <p:spPr>
          <a:xfrm>
            <a:off x="4933950" y="1447800"/>
            <a:ext cx="374904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3 - Θέση ημερομηνίας"/>
          <p:cNvSpPr>
            <a:spLocks noGrp="1"/>
          </p:cNvSpPr>
          <p:nvPr>
            <p:ph type="dt" sz="half" idx="10"/>
          </p:nvPr>
        </p:nvSpPr>
        <p:spPr/>
        <p:txBody>
          <a:bodyPr/>
          <a:lstStyle>
            <a:lvl1pPr>
              <a:defRPr/>
            </a:lvl1pPr>
          </a:lstStyle>
          <a:p>
            <a:pPr>
              <a:defRPr/>
            </a:pPr>
            <a:fld id="{8F58AFCB-1625-4BB7-8099-312C22403848}" type="datetimeFigureOut">
              <a:rPr lang="el-GR">
                <a:solidFill>
                  <a:srgbClr val="1F497D"/>
                </a:solidFill>
              </a:rPr>
              <a:pPr>
                <a:defRPr/>
              </a:pPr>
              <a:t>11/11/2018</a:t>
            </a:fld>
            <a:endParaRPr lang="el-GR">
              <a:solidFill>
                <a:srgbClr val="1F497D"/>
              </a:solidFill>
            </a:endParaRPr>
          </a:p>
        </p:txBody>
      </p:sp>
      <p:sp>
        <p:nvSpPr>
          <p:cNvPr id="6" name="2 - Θέση υποσέλιδου"/>
          <p:cNvSpPr>
            <a:spLocks noGrp="1"/>
          </p:cNvSpPr>
          <p:nvPr>
            <p:ph type="ftr" sz="quarter" idx="11"/>
          </p:nvPr>
        </p:nvSpPr>
        <p:spPr/>
        <p:txBody>
          <a:bodyPr/>
          <a:lstStyle>
            <a:lvl1pPr>
              <a:defRPr/>
            </a:lvl1pPr>
          </a:lstStyle>
          <a:p>
            <a:pPr>
              <a:defRPr/>
            </a:pPr>
            <a:endParaRPr lang="el-GR">
              <a:solidFill>
                <a:srgbClr val="1F497D"/>
              </a:solidFill>
            </a:endParaRPr>
          </a:p>
        </p:txBody>
      </p:sp>
      <p:sp>
        <p:nvSpPr>
          <p:cNvPr id="7" name="22 - Θέση αριθμού διαφάνειας"/>
          <p:cNvSpPr>
            <a:spLocks noGrp="1"/>
          </p:cNvSpPr>
          <p:nvPr>
            <p:ph type="sldNum" sz="quarter" idx="12"/>
          </p:nvPr>
        </p:nvSpPr>
        <p:spPr/>
        <p:txBody>
          <a:bodyPr/>
          <a:lstStyle>
            <a:lvl1pPr>
              <a:defRPr/>
            </a:lvl1pPr>
          </a:lstStyle>
          <a:p>
            <a:pPr>
              <a:defRPr/>
            </a:pPr>
            <a:fld id="{CF2483A6-8CE4-4D42-B113-94A822D56CEB}" type="slidenum">
              <a:rPr lang="el-GR"/>
              <a:pPr>
                <a:defRPr/>
              </a:pPr>
              <a:t>‹#›</a:t>
            </a:fld>
            <a:endParaRPr lang="el-G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11" name="10 - Θέση περιεχομένου"/>
          <p:cNvSpPr>
            <a:spLocks noGrp="1"/>
          </p:cNvSpPr>
          <p:nvPr>
            <p:ph sz="half" idx="2"/>
          </p:nvPr>
        </p:nvSpPr>
        <p:spPr>
          <a:xfrm>
            <a:off x="914400" y="2247900"/>
            <a:ext cx="3733800" cy="3886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3" name="12 - Θέση περιεχομένου"/>
          <p:cNvSpPr>
            <a:spLocks noGrp="1"/>
          </p:cNvSpPr>
          <p:nvPr>
            <p:ph sz="half" idx="4"/>
          </p:nvPr>
        </p:nvSpPr>
        <p:spPr>
          <a:xfrm>
            <a:off x="4953000" y="2247900"/>
            <a:ext cx="3733800" cy="38862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13 - Θέση ημερομηνίας"/>
          <p:cNvSpPr>
            <a:spLocks noGrp="1"/>
          </p:cNvSpPr>
          <p:nvPr>
            <p:ph type="dt" sz="half" idx="10"/>
          </p:nvPr>
        </p:nvSpPr>
        <p:spPr/>
        <p:txBody>
          <a:bodyPr/>
          <a:lstStyle>
            <a:lvl1pPr>
              <a:defRPr/>
            </a:lvl1pPr>
          </a:lstStyle>
          <a:p>
            <a:pPr>
              <a:defRPr/>
            </a:pPr>
            <a:fld id="{37D698B9-143D-47BF-A7A6-5170E8D9F4B8}" type="datetimeFigureOut">
              <a:rPr lang="el-GR">
                <a:solidFill>
                  <a:srgbClr val="1F497D"/>
                </a:solidFill>
              </a:rPr>
              <a:pPr>
                <a:defRPr/>
              </a:pPr>
              <a:t>11/11/2018</a:t>
            </a:fld>
            <a:endParaRPr lang="el-GR">
              <a:solidFill>
                <a:srgbClr val="1F497D"/>
              </a:solidFill>
            </a:endParaRPr>
          </a:p>
        </p:txBody>
      </p:sp>
      <p:sp>
        <p:nvSpPr>
          <p:cNvPr id="8" name="2 - Θέση υποσέλιδου"/>
          <p:cNvSpPr>
            <a:spLocks noGrp="1"/>
          </p:cNvSpPr>
          <p:nvPr>
            <p:ph type="ftr" sz="quarter" idx="11"/>
          </p:nvPr>
        </p:nvSpPr>
        <p:spPr/>
        <p:txBody>
          <a:bodyPr/>
          <a:lstStyle>
            <a:lvl1pPr>
              <a:defRPr/>
            </a:lvl1pPr>
          </a:lstStyle>
          <a:p>
            <a:pPr>
              <a:defRPr/>
            </a:pPr>
            <a:endParaRPr lang="el-GR">
              <a:solidFill>
                <a:srgbClr val="1F497D"/>
              </a:solidFill>
            </a:endParaRPr>
          </a:p>
        </p:txBody>
      </p:sp>
      <p:sp>
        <p:nvSpPr>
          <p:cNvPr id="9" name="22 - Θέση αριθμού διαφάνειας"/>
          <p:cNvSpPr>
            <a:spLocks noGrp="1"/>
          </p:cNvSpPr>
          <p:nvPr>
            <p:ph type="sldNum" sz="quarter" idx="12"/>
          </p:nvPr>
        </p:nvSpPr>
        <p:spPr/>
        <p:txBody>
          <a:bodyPr/>
          <a:lstStyle>
            <a:lvl1pPr>
              <a:defRPr/>
            </a:lvl1pPr>
          </a:lstStyle>
          <a:p>
            <a:pPr>
              <a:defRPr/>
            </a:pPr>
            <a:fld id="{C4983929-5CF0-4F5C-AD09-8D47B08B6A8B}" type="slidenum">
              <a:rPr lang="el-GR"/>
              <a:pPr>
                <a:defRPr/>
              </a:pPr>
              <a:t>‹#›</a:t>
            </a:fld>
            <a:endParaRPr lang="el-G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13 - Θέση ημερομηνίας"/>
          <p:cNvSpPr>
            <a:spLocks noGrp="1"/>
          </p:cNvSpPr>
          <p:nvPr>
            <p:ph type="dt" sz="half" idx="10"/>
          </p:nvPr>
        </p:nvSpPr>
        <p:spPr/>
        <p:txBody>
          <a:bodyPr/>
          <a:lstStyle>
            <a:lvl1pPr>
              <a:defRPr/>
            </a:lvl1pPr>
          </a:lstStyle>
          <a:p>
            <a:pPr>
              <a:defRPr/>
            </a:pPr>
            <a:fld id="{BBC44AEC-AE24-4480-8112-3AAFD89F8FEB}" type="datetimeFigureOut">
              <a:rPr lang="el-GR">
                <a:solidFill>
                  <a:srgbClr val="1F497D"/>
                </a:solidFill>
              </a:rPr>
              <a:pPr>
                <a:defRPr/>
              </a:pPr>
              <a:t>11/11/2018</a:t>
            </a:fld>
            <a:endParaRPr lang="el-GR">
              <a:solidFill>
                <a:srgbClr val="1F497D"/>
              </a:solidFill>
            </a:endParaRPr>
          </a:p>
        </p:txBody>
      </p:sp>
      <p:sp>
        <p:nvSpPr>
          <p:cNvPr id="4" name="2 - Θέση υποσέλιδου"/>
          <p:cNvSpPr>
            <a:spLocks noGrp="1"/>
          </p:cNvSpPr>
          <p:nvPr>
            <p:ph type="ftr" sz="quarter" idx="11"/>
          </p:nvPr>
        </p:nvSpPr>
        <p:spPr/>
        <p:txBody>
          <a:bodyPr/>
          <a:lstStyle>
            <a:lvl1pPr>
              <a:defRPr/>
            </a:lvl1pPr>
          </a:lstStyle>
          <a:p>
            <a:pPr>
              <a:defRPr/>
            </a:pPr>
            <a:endParaRPr lang="el-GR">
              <a:solidFill>
                <a:srgbClr val="1F497D"/>
              </a:solidFill>
            </a:endParaRPr>
          </a:p>
        </p:txBody>
      </p:sp>
      <p:sp>
        <p:nvSpPr>
          <p:cNvPr id="5" name="22 - Θέση αριθμού διαφάνειας"/>
          <p:cNvSpPr>
            <a:spLocks noGrp="1"/>
          </p:cNvSpPr>
          <p:nvPr>
            <p:ph type="sldNum" sz="quarter" idx="12"/>
          </p:nvPr>
        </p:nvSpPr>
        <p:spPr/>
        <p:txBody>
          <a:bodyPr/>
          <a:lstStyle>
            <a:lvl1pPr>
              <a:defRPr/>
            </a:lvl1pPr>
          </a:lstStyle>
          <a:p>
            <a:pPr>
              <a:defRPr/>
            </a:pPr>
            <a:fld id="{BBA2F29D-76CE-4DD7-B5FC-B8B9A13F5289}" type="slidenum">
              <a:rPr lang="el-GR"/>
              <a:pPr>
                <a:defRPr/>
              </a:pPr>
              <a:t>‹#›</a:t>
            </a:fld>
            <a:endParaRPr lang="el-G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3 - Θέση ημερομηνίας"/>
          <p:cNvSpPr>
            <a:spLocks noGrp="1"/>
          </p:cNvSpPr>
          <p:nvPr>
            <p:ph type="dt" sz="half" idx="10"/>
          </p:nvPr>
        </p:nvSpPr>
        <p:spPr/>
        <p:txBody>
          <a:bodyPr/>
          <a:lstStyle>
            <a:lvl1pPr>
              <a:defRPr/>
            </a:lvl1pPr>
          </a:lstStyle>
          <a:p>
            <a:pPr>
              <a:defRPr/>
            </a:pPr>
            <a:fld id="{AE6E158A-1361-49D8-B4F8-78EF4B23B966}" type="datetimeFigureOut">
              <a:rPr lang="el-GR">
                <a:solidFill>
                  <a:srgbClr val="1F497D"/>
                </a:solidFill>
              </a:rPr>
              <a:pPr>
                <a:defRPr/>
              </a:pPr>
              <a:t>11/11/2018</a:t>
            </a:fld>
            <a:endParaRPr lang="el-GR">
              <a:solidFill>
                <a:srgbClr val="1F497D"/>
              </a:solidFill>
            </a:endParaRPr>
          </a:p>
        </p:txBody>
      </p:sp>
      <p:sp>
        <p:nvSpPr>
          <p:cNvPr id="3" name="2 - Θέση υποσέλιδου"/>
          <p:cNvSpPr>
            <a:spLocks noGrp="1"/>
          </p:cNvSpPr>
          <p:nvPr>
            <p:ph type="ftr" sz="quarter" idx="11"/>
          </p:nvPr>
        </p:nvSpPr>
        <p:spPr/>
        <p:txBody>
          <a:bodyPr/>
          <a:lstStyle>
            <a:lvl1pPr>
              <a:defRPr/>
            </a:lvl1pPr>
          </a:lstStyle>
          <a:p>
            <a:pPr>
              <a:defRPr/>
            </a:pPr>
            <a:endParaRPr lang="el-GR">
              <a:solidFill>
                <a:srgbClr val="1F497D"/>
              </a:solidFill>
            </a:endParaRPr>
          </a:p>
        </p:txBody>
      </p:sp>
      <p:sp>
        <p:nvSpPr>
          <p:cNvPr id="4" name="22 - Θέση αριθμού διαφάνειας"/>
          <p:cNvSpPr>
            <a:spLocks noGrp="1"/>
          </p:cNvSpPr>
          <p:nvPr>
            <p:ph type="sldNum" sz="quarter" idx="12"/>
          </p:nvPr>
        </p:nvSpPr>
        <p:spPr/>
        <p:txBody>
          <a:bodyPr/>
          <a:lstStyle>
            <a:lvl1pPr>
              <a:defRPr/>
            </a:lvl1pPr>
          </a:lstStyle>
          <a:p>
            <a:pPr>
              <a:defRPr/>
            </a:pPr>
            <a:fld id="{3398CEAF-38B4-4B34-8921-DB16ED0BF1ED}" type="slidenum">
              <a:rPr lang="el-GR"/>
              <a:pPr>
                <a:defRPr/>
              </a:pPr>
              <a:t>‹#›</a:t>
            </a:fld>
            <a:endParaRPr lang="el-G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5" name="9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useBgFill="1">
        <p:nvSpPr>
          <p:cNvPr id="6" name="10 - Στρογγυλεμένο ορθογώνιο"/>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2" name="1 - Τίτλος"/>
          <p:cNvSpPr>
            <a:spLocks noGrp="1"/>
          </p:cNvSpPr>
          <p:nvPr>
            <p:ph type="title"/>
          </p:nvPr>
        </p:nvSpPr>
        <p:spPr>
          <a:xfrm>
            <a:off x="914400" y="273050"/>
            <a:ext cx="7772400" cy="1143000"/>
          </a:xfrm>
        </p:spPr>
        <p:txBody>
          <a:bodyPr/>
          <a:lstStyle>
            <a:lvl1pPr algn="l">
              <a:buNone/>
              <a:defRPr sz="4000" b="0"/>
            </a:lvl1pPr>
          </a:lstStyle>
          <a:p>
            <a:r>
              <a:rPr lang="el-GR" smtClean="0"/>
              <a:t>Kλικ για επεξεργασία του τίτλου</a:t>
            </a:r>
            <a:endParaRPr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11" name="10 - Θέση περιεχομένου"/>
          <p:cNvSpPr>
            <a:spLocks noGrp="1"/>
          </p:cNvSpPr>
          <p:nvPr>
            <p:ph sz="quarter" idx="1"/>
          </p:nvPr>
        </p:nvSpPr>
        <p:spPr>
          <a:xfrm>
            <a:off x="2971800" y="1600200"/>
            <a:ext cx="5715000" cy="44958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4 - Θέση ημερομηνίας"/>
          <p:cNvSpPr>
            <a:spLocks noGrp="1"/>
          </p:cNvSpPr>
          <p:nvPr>
            <p:ph type="dt" sz="half" idx="10"/>
          </p:nvPr>
        </p:nvSpPr>
        <p:spPr/>
        <p:txBody>
          <a:bodyPr/>
          <a:lstStyle>
            <a:lvl1pPr>
              <a:defRPr/>
            </a:lvl1pPr>
          </a:lstStyle>
          <a:p>
            <a:pPr>
              <a:defRPr/>
            </a:pPr>
            <a:fld id="{AA97F2E1-E35B-4587-966D-46ED9F7688D8}" type="datetimeFigureOut">
              <a:rPr lang="el-GR">
                <a:solidFill>
                  <a:srgbClr val="1F497D"/>
                </a:solidFill>
              </a:rPr>
              <a:pPr>
                <a:defRPr/>
              </a:pPr>
              <a:t>11/11/2018</a:t>
            </a:fld>
            <a:endParaRPr lang="el-GR">
              <a:solidFill>
                <a:srgbClr val="1F497D"/>
              </a:solidFill>
            </a:endParaRPr>
          </a:p>
        </p:txBody>
      </p:sp>
      <p:sp>
        <p:nvSpPr>
          <p:cNvPr id="8" name="5 - Θέση υποσέλιδου"/>
          <p:cNvSpPr>
            <a:spLocks noGrp="1"/>
          </p:cNvSpPr>
          <p:nvPr>
            <p:ph type="ftr" sz="quarter" idx="11"/>
          </p:nvPr>
        </p:nvSpPr>
        <p:spPr/>
        <p:txBody>
          <a:bodyPr/>
          <a:lstStyle>
            <a:lvl1pPr>
              <a:defRPr/>
            </a:lvl1pPr>
          </a:lstStyle>
          <a:p>
            <a:pPr>
              <a:defRPr/>
            </a:pPr>
            <a:endParaRPr lang="el-GR">
              <a:solidFill>
                <a:srgbClr val="1F497D"/>
              </a:solidFill>
            </a:endParaRPr>
          </a:p>
        </p:txBody>
      </p:sp>
      <p:sp>
        <p:nvSpPr>
          <p:cNvPr id="9" name="6 - Θέση αριθμού διαφάνειας"/>
          <p:cNvSpPr>
            <a:spLocks noGrp="1"/>
          </p:cNvSpPr>
          <p:nvPr>
            <p:ph type="sldNum" sz="quarter" idx="12"/>
          </p:nvPr>
        </p:nvSpPr>
        <p:spPr/>
        <p:txBody>
          <a:bodyPr/>
          <a:lstStyle>
            <a:lvl1pPr>
              <a:defRPr/>
            </a:lvl1pPr>
          </a:lstStyle>
          <a:p>
            <a:pPr>
              <a:defRPr/>
            </a:pPr>
            <a:fld id="{7097DA59-94E6-4B9F-B408-9552A7F3054F}" type="slidenum">
              <a:rPr lang="el-GR"/>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5" name="9 - Ορθογώνιο"/>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6" name="10 - Ορθογώνιο"/>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7" name="11 - Ορθογώνιο"/>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lang="el-GR" smtClean="0"/>
              <a:t>Kλικ για επεξεργασία του τίτλου</a:t>
            </a:r>
            <a:endParaRPr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8" name="4 - Θέση ημερομηνίας"/>
          <p:cNvSpPr>
            <a:spLocks noGrp="1"/>
          </p:cNvSpPr>
          <p:nvPr>
            <p:ph type="dt" sz="half" idx="10"/>
          </p:nvPr>
        </p:nvSpPr>
        <p:spPr/>
        <p:txBody>
          <a:bodyPr/>
          <a:lstStyle>
            <a:lvl1pPr>
              <a:defRPr/>
            </a:lvl1pPr>
          </a:lstStyle>
          <a:p>
            <a:pPr>
              <a:defRPr/>
            </a:pPr>
            <a:fld id="{4D6B5FC0-B1CA-4ED5-B0EF-52F037482BDC}" type="datetimeFigureOut">
              <a:rPr lang="el-GR">
                <a:solidFill>
                  <a:srgbClr val="1F497D"/>
                </a:solidFill>
              </a:rPr>
              <a:pPr>
                <a:defRPr/>
              </a:pPr>
              <a:t>11/11/2018</a:t>
            </a:fld>
            <a:endParaRPr lang="el-GR">
              <a:solidFill>
                <a:srgbClr val="1F497D"/>
              </a:solidFill>
            </a:endParaRPr>
          </a:p>
        </p:txBody>
      </p:sp>
      <p:sp>
        <p:nvSpPr>
          <p:cNvPr id="9" name="5 - Θέση υποσέλιδου"/>
          <p:cNvSpPr>
            <a:spLocks noGrp="1"/>
          </p:cNvSpPr>
          <p:nvPr>
            <p:ph type="ftr" sz="quarter" idx="11"/>
          </p:nvPr>
        </p:nvSpPr>
        <p:spPr>
          <a:xfrm>
            <a:off x="914400" y="6172200"/>
            <a:ext cx="3886200" cy="457200"/>
          </a:xfrm>
        </p:spPr>
        <p:txBody>
          <a:bodyPr/>
          <a:lstStyle>
            <a:lvl1pPr>
              <a:defRPr/>
            </a:lvl1pPr>
          </a:lstStyle>
          <a:p>
            <a:pPr>
              <a:defRPr/>
            </a:pPr>
            <a:endParaRPr lang="el-GR">
              <a:solidFill>
                <a:srgbClr val="1F497D"/>
              </a:solidFill>
            </a:endParaRPr>
          </a:p>
        </p:txBody>
      </p:sp>
      <p:sp>
        <p:nvSpPr>
          <p:cNvPr id="10" name="6 - Θέση αριθμού διαφάνειας"/>
          <p:cNvSpPr>
            <a:spLocks noGrp="1"/>
          </p:cNvSpPr>
          <p:nvPr>
            <p:ph type="sldNum" sz="quarter" idx="12"/>
          </p:nvPr>
        </p:nvSpPr>
        <p:spPr>
          <a:xfrm>
            <a:off x="146050" y="6208713"/>
            <a:ext cx="457200" cy="457200"/>
          </a:xfrm>
        </p:spPr>
        <p:txBody>
          <a:bodyPr/>
          <a:lstStyle>
            <a:lvl1pPr>
              <a:defRPr/>
            </a:lvl1pPr>
          </a:lstStyle>
          <a:p>
            <a:pPr>
              <a:defRPr/>
            </a:pPr>
            <a:fld id="{34A23528-963D-4C3E-9520-FB3C94FA3BC8}" type="slidenum">
              <a:rPr lang="el-GR"/>
              <a:pPr>
                <a:defRPr/>
              </a:pPr>
              <a:t>‹#›</a:t>
            </a:fld>
            <a:endParaRPr lang="el-G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F92A57C9-9A7A-4033-B54A-569CB7DC1D84}" type="datetimeFigureOut">
              <a:rPr lang="el-GR">
                <a:solidFill>
                  <a:srgbClr val="1F497D"/>
                </a:solidFill>
              </a:rPr>
              <a:pPr>
                <a:defRPr/>
              </a:pPr>
              <a:t>11/11/2018</a:t>
            </a:fld>
            <a:endParaRPr lang="el-GR">
              <a:solidFill>
                <a:srgbClr val="1F497D"/>
              </a:solidFill>
            </a:endParaRPr>
          </a:p>
        </p:txBody>
      </p:sp>
      <p:sp>
        <p:nvSpPr>
          <p:cNvPr id="5" name="2 - Θέση υποσέλιδου"/>
          <p:cNvSpPr>
            <a:spLocks noGrp="1"/>
          </p:cNvSpPr>
          <p:nvPr>
            <p:ph type="ftr" sz="quarter" idx="11"/>
          </p:nvPr>
        </p:nvSpPr>
        <p:spPr/>
        <p:txBody>
          <a:bodyPr/>
          <a:lstStyle>
            <a:lvl1pPr>
              <a:defRPr/>
            </a:lvl1pPr>
          </a:lstStyle>
          <a:p>
            <a:pPr>
              <a:defRPr/>
            </a:pPr>
            <a:endParaRPr lang="el-GR">
              <a:solidFill>
                <a:srgbClr val="1F497D"/>
              </a:solidFill>
            </a:endParaRPr>
          </a:p>
        </p:txBody>
      </p:sp>
      <p:sp>
        <p:nvSpPr>
          <p:cNvPr id="6" name="22 - Θέση αριθμού διαφάνειας"/>
          <p:cNvSpPr>
            <a:spLocks noGrp="1"/>
          </p:cNvSpPr>
          <p:nvPr>
            <p:ph type="sldNum" sz="quarter" idx="12"/>
          </p:nvPr>
        </p:nvSpPr>
        <p:spPr/>
        <p:txBody>
          <a:bodyPr/>
          <a:lstStyle>
            <a:lvl1pPr>
              <a:defRPr/>
            </a:lvl1pPr>
          </a:lstStyle>
          <a:p>
            <a:pPr>
              <a:defRPr/>
            </a:pPr>
            <a:fld id="{DC87CABF-4392-468E-AEFD-235A82E332E3}" type="slidenum">
              <a:rPr lang="el-GR"/>
              <a:pPr>
                <a:defRPr/>
              </a:pPr>
              <a:t>‹#›</a:t>
            </a:fld>
            <a:endParaRPr lang="el-G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3 - Θέση ημερομηνίας"/>
          <p:cNvSpPr>
            <a:spLocks noGrp="1"/>
          </p:cNvSpPr>
          <p:nvPr>
            <p:ph type="dt" sz="half" idx="10"/>
          </p:nvPr>
        </p:nvSpPr>
        <p:spPr/>
        <p:txBody>
          <a:bodyPr/>
          <a:lstStyle>
            <a:lvl1pPr>
              <a:defRPr/>
            </a:lvl1pPr>
          </a:lstStyle>
          <a:p>
            <a:pPr>
              <a:defRPr/>
            </a:pPr>
            <a:fld id="{7B5F7609-14CA-4763-A490-AFE1AE0D7DF5}" type="datetimeFigureOut">
              <a:rPr lang="el-GR">
                <a:solidFill>
                  <a:srgbClr val="1F497D"/>
                </a:solidFill>
              </a:rPr>
              <a:pPr>
                <a:defRPr/>
              </a:pPr>
              <a:t>11/11/2018</a:t>
            </a:fld>
            <a:endParaRPr lang="el-GR">
              <a:solidFill>
                <a:srgbClr val="1F497D"/>
              </a:solidFill>
            </a:endParaRPr>
          </a:p>
        </p:txBody>
      </p:sp>
      <p:sp>
        <p:nvSpPr>
          <p:cNvPr id="5" name="2 - Θέση υποσέλιδου"/>
          <p:cNvSpPr>
            <a:spLocks noGrp="1"/>
          </p:cNvSpPr>
          <p:nvPr>
            <p:ph type="ftr" sz="quarter" idx="11"/>
          </p:nvPr>
        </p:nvSpPr>
        <p:spPr/>
        <p:txBody>
          <a:bodyPr/>
          <a:lstStyle>
            <a:lvl1pPr>
              <a:defRPr/>
            </a:lvl1pPr>
          </a:lstStyle>
          <a:p>
            <a:pPr>
              <a:defRPr/>
            </a:pPr>
            <a:endParaRPr lang="el-GR">
              <a:solidFill>
                <a:srgbClr val="1F497D"/>
              </a:solidFill>
            </a:endParaRPr>
          </a:p>
        </p:txBody>
      </p:sp>
      <p:sp>
        <p:nvSpPr>
          <p:cNvPr id="6" name="22 - Θέση αριθμού διαφάνειας"/>
          <p:cNvSpPr>
            <a:spLocks noGrp="1"/>
          </p:cNvSpPr>
          <p:nvPr>
            <p:ph type="sldNum" sz="quarter" idx="12"/>
          </p:nvPr>
        </p:nvSpPr>
        <p:spPr/>
        <p:txBody>
          <a:bodyPr/>
          <a:lstStyle>
            <a:lvl1pPr>
              <a:defRPr/>
            </a:lvl1pPr>
          </a:lstStyle>
          <a:p>
            <a:pPr>
              <a:defRPr/>
            </a:pPr>
            <a:fld id="{CB695618-ADD5-4D0C-B716-4AE7387BC3B3}" type="slidenum">
              <a:rPr lang="el-GR"/>
              <a:pPr>
                <a:defRPr/>
              </a:pPr>
              <a:t>‹#›</a:t>
            </a:fld>
            <a:endParaRPr lang="el-G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Αντικείμενο">
    <p:spTree>
      <p:nvGrpSpPr>
        <p:cNvPr id="1" name=""/>
        <p:cNvGrpSpPr/>
        <p:nvPr/>
      </p:nvGrpSpPr>
      <p:grpSpPr>
        <a:xfrm>
          <a:off x="0" y="0"/>
          <a:ext cx="0" cy="0"/>
          <a:chOff x="0" y="0"/>
          <a:chExt cx="0" cy="0"/>
        </a:xfrm>
      </p:grpSpPr>
      <p:sp>
        <p:nvSpPr>
          <p:cNvPr id="2" name="1 - Θέση περιεχομένου"/>
          <p:cNvSpPr>
            <a:spLocks noGrp="1"/>
          </p:cNvSpPr>
          <p:nvPr>
            <p:ph/>
          </p:nvPr>
        </p:nvSpPr>
        <p:spPr>
          <a:xfrm>
            <a:off x="914400" y="274638"/>
            <a:ext cx="7772400" cy="574516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3" name="13 - Θέση ημερομηνίας"/>
          <p:cNvSpPr>
            <a:spLocks noGrp="1"/>
          </p:cNvSpPr>
          <p:nvPr>
            <p:ph type="dt" sz="half" idx="10"/>
          </p:nvPr>
        </p:nvSpPr>
        <p:spPr/>
        <p:txBody>
          <a:bodyPr/>
          <a:lstStyle>
            <a:lvl1pPr>
              <a:defRPr/>
            </a:lvl1pPr>
          </a:lstStyle>
          <a:p>
            <a:pPr>
              <a:defRPr/>
            </a:pPr>
            <a:fld id="{662C6675-7D52-4B28-8EF2-F980BDEB253E}" type="datetimeFigureOut">
              <a:rPr lang="el-GR">
                <a:solidFill>
                  <a:srgbClr val="1F497D"/>
                </a:solidFill>
              </a:rPr>
              <a:pPr>
                <a:defRPr/>
              </a:pPr>
              <a:t>11/11/2018</a:t>
            </a:fld>
            <a:endParaRPr lang="el-GR">
              <a:solidFill>
                <a:srgbClr val="1F497D"/>
              </a:solidFill>
            </a:endParaRPr>
          </a:p>
        </p:txBody>
      </p:sp>
      <p:sp>
        <p:nvSpPr>
          <p:cNvPr id="4" name="2 - Θέση υποσέλιδου"/>
          <p:cNvSpPr>
            <a:spLocks noGrp="1"/>
          </p:cNvSpPr>
          <p:nvPr>
            <p:ph type="ftr" sz="quarter" idx="11"/>
          </p:nvPr>
        </p:nvSpPr>
        <p:spPr/>
        <p:txBody>
          <a:bodyPr/>
          <a:lstStyle>
            <a:lvl1pPr>
              <a:defRPr/>
            </a:lvl1pPr>
          </a:lstStyle>
          <a:p>
            <a:pPr>
              <a:defRPr/>
            </a:pPr>
            <a:endParaRPr lang="el-GR">
              <a:solidFill>
                <a:srgbClr val="1F497D"/>
              </a:solidFill>
            </a:endParaRPr>
          </a:p>
        </p:txBody>
      </p:sp>
      <p:sp>
        <p:nvSpPr>
          <p:cNvPr id="5" name="22 - Θέση αριθμού διαφάνειας"/>
          <p:cNvSpPr>
            <a:spLocks noGrp="1"/>
          </p:cNvSpPr>
          <p:nvPr>
            <p:ph type="sldNum" sz="quarter" idx="12"/>
          </p:nvPr>
        </p:nvSpPr>
        <p:spPr/>
        <p:txBody>
          <a:bodyPr/>
          <a:lstStyle>
            <a:lvl1pPr>
              <a:defRPr/>
            </a:lvl1pPr>
          </a:lstStyle>
          <a:p>
            <a:pPr>
              <a:defRPr/>
            </a:pPr>
            <a:fld id="{A4E10042-66D2-45B3-B652-A54462F745F8}" type="slidenum">
              <a:rPr lang="el-GR"/>
              <a:pPr>
                <a:defRPr/>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useBgFill="1">
        <p:nvSpPr>
          <p:cNvPr id="8" name="7 - Στρογγυλεμένο ορθογώνιο"/>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base">
              <a:spcBef>
                <a:spcPct val="0"/>
              </a:spcBef>
              <a:spcAft>
                <a:spcPct val="0"/>
              </a:spcAft>
              <a:defRPr/>
            </a:pPr>
            <a:endParaRPr lang="en-US">
              <a:solidFill>
                <a:prstClr val="white"/>
              </a:solidFill>
            </a:endParaRPr>
          </a:p>
        </p:txBody>
      </p:sp>
      <p:sp>
        <p:nvSpPr>
          <p:cNvPr id="1028" name="21 - Θέση τίτλου"/>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l-GR" smtClean="0"/>
              <a:t>Kλικ για επεξεργασία του τίτλου</a:t>
            </a:r>
            <a:endParaRPr lang="en-US" smtClean="0"/>
          </a:p>
        </p:txBody>
      </p:sp>
      <p:sp>
        <p:nvSpPr>
          <p:cNvPr id="1029" name="12 - Θέση κειμένου"/>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b="0">
                <a:solidFill>
                  <a:schemeClr val="tx2"/>
                </a:solidFill>
              </a:defRPr>
            </a:lvl1pPr>
          </a:lstStyle>
          <a:p>
            <a:pPr fontAlgn="base">
              <a:spcBef>
                <a:spcPct val="0"/>
              </a:spcBef>
              <a:spcAft>
                <a:spcPct val="0"/>
              </a:spcAft>
              <a:defRPr/>
            </a:pPr>
            <a:fld id="{F25E58AE-D47C-45E8-A7A1-047A3F2F7FDD}" type="datetimeFigureOut">
              <a:rPr lang="el-GR">
                <a:solidFill>
                  <a:srgbClr val="1F497D"/>
                </a:solidFill>
                <a:latin typeface="Arial" charset="0"/>
                <a:cs typeface="Arial" charset="0"/>
              </a:rPr>
              <a:pPr fontAlgn="base">
                <a:spcBef>
                  <a:spcPct val="0"/>
                </a:spcBef>
                <a:spcAft>
                  <a:spcPct val="0"/>
                </a:spcAft>
                <a:defRPr/>
              </a:pPr>
              <a:t>11/11/2018</a:t>
            </a:fld>
            <a:endParaRPr lang="el-GR">
              <a:solidFill>
                <a:srgbClr val="1F497D"/>
              </a:solidFill>
              <a:latin typeface="Arial" charset="0"/>
              <a:cs typeface="Arial" charset="0"/>
            </a:endParaRP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b="0">
                <a:solidFill>
                  <a:schemeClr val="tx2"/>
                </a:solidFill>
              </a:defRPr>
            </a:lvl1pPr>
          </a:lstStyle>
          <a:p>
            <a:pPr fontAlgn="base">
              <a:spcBef>
                <a:spcPct val="0"/>
              </a:spcBef>
              <a:spcAft>
                <a:spcPct val="0"/>
              </a:spcAft>
              <a:defRPr/>
            </a:pPr>
            <a:endParaRPr lang="el-GR">
              <a:solidFill>
                <a:srgbClr val="1F497D"/>
              </a:solidFill>
              <a:latin typeface="Arial" charset="0"/>
              <a:cs typeface="Arial" charset="0"/>
            </a:endParaRPr>
          </a:p>
        </p:txBody>
      </p:sp>
      <p:sp>
        <p:nvSpPr>
          <p:cNvPr id="23" name="22 - Θέση αριθμού διαφάνειας"/>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b="0">
                <a:solidFill>
                  <a:srgbClr val="FFFFFF"/>
                </a:solidFill>
                <a:latin typeface="+mj-lt"/>
                <a:ea typeface="+mj-ea"/>
                <a:cs typeface="+mj-cs"/>
              </a:defRPr>
            </a:lvl1pPr>
          </a:lstStyle>
          <a:p>
            <a:pPr fontAlgn="base">
              <a:spcBef>
                <a:spcPct val="0"/>
              </a:spcBef>
              <a:spcAft>
                <a:spcPct val="0"/>
              </a:spcAft>
              <a:defRPr/>
            </a:pPr>
            <a:fld id="{09F8127D-4A6A-4687-93FB-4C12FF42A4FD}" type="slidenum">
              <a:rPr lang="el-GR"/>
              <a:pPr fontAlgn="base">
                <a:spcBef>
                  <a:spcPct val="0"/>
                </a:spcBef>
                <a:spcAft>
                  <a:spcPct val="0"/>
                </a:spcAft>
                <a:defRPr/>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Calibri" pitchFamily="34" charset="0"/>
        </a:defRPr>
      </a:lvl2pPr>
      <a:lvl3pPr algn="l" rtl="0" eaLnBrk="0" fontAlgn="base" hangingPunct="0">
        <a:spcBef>
          <a:spcPct val="0"/>
        </a:spcBef>
        <a:spcAft>
          <a:spcPct val="0"/>
        </a:spcAft>
        <a:defRPr sz="4000">
          <a:solidFill>
            <a:schemeClr val="tx2"/>
          </a:solidFill>
          <a:latin typeface="Calibri" pitchFamily="34" charset="0"/>
        </a:defRPr>
      </a:lvl3pPr>
      <a:lvl4pPr algn="l" rtl="0" eaLnBrk="0" fontAlgn="base" hangingPunct="0">
        <a:spcBef>
          <a:spcPct val="0"/>
        </a:spcBef>
        <a:spcAft>
          <a:spcPct val="0"/>
        </a:spcAft>
        <a:defRPr sz="4000">
          <a:solidFill>
            <a:schemeClr val="tx2"/>
          </a:solidFill>
          <a:latin typeface="Calibri" pitchFamily="34" charset="0"/>
        </a:defRPr>
      </a:lvl4pPr>
      <a:lvl5pPr algn="l" rtl="0" eaLnBrk="0" fontAlgn="base" hangingPunct="0">
        <a:spcBef>
          <a:spcPct val="0"/>
        </a:spcBef>
        <a:spcAft>
          <a:spcPct val="0"/>
        </a:spcAft>
        <a:defRPr sz="4000">
          <a:solidFill>
            <a:schemeClr val="tx2"/>
          </a:solidFill>
          <a:latin typeface="Calibri" pitchFamily="34" charset="0"/>
        </a:defRPr>
      </a:lvl5pPr>
      <a:lvl6pPr marL="457200" algn="l" rtl="0" fontAlgn="base">
        <a:spcBef>
          <a:spcPct val="0"/>
        </a:spcBef>
        <a:spcAft>
          <a:spcPct val="0"/>
        </a:spcAft>
        <a:defRPr sz="4000">
          <a:solidFill>
            <a:schemeClr val="tx2"/>
          </a:solidFill>
          <a:latin typeface="Calibri" pitchFamily="34" charset="0"/>
        </a:defRPr>
      </a:lvl6pPr>
      <a:lvl7pPr marL="914400" algn="l" rtl="0" fontAlgn="base">
        <a:spcBef>
          <a:spcPct val="0"/>
        </a:spcBef>
        <a:spcAft>
          <a:spcPct val="0"/>
        </a:spcAft>
        <a:defRPr sz="4000">
          <a:solidFill>
            <a:schemeClr val="tx2"/>
          </a:solidFill>
          <a:latin typeface="Calibri" pitchFamily="34" charset="0"/>
        </a:defRPr>
      </a:lvl7pPr>
      <a:lvl8pPr marL="1371600" algn="l" rtl="0" fontAlgn="base">
        <a:spcBef>
          <a:spcPct val="0"/>
        </a:spcBef>
        <a:spcAft>
          <a:spcPct val="0"/>
        </a:spcAft>
        <a:defRPr sz="4000">
          <a:solidFill>
            <a:schemeClr val="tx2"/>
          </a:solidFill>
          <a:latin typeface="Calibri" pitchFamily="34" charset="0"/>
        </a:defRPr>
      </a:lvl8pPr>
      <a:lvl9pPr marL="1828800" algn="l" rtl="0" fontAlgn="base">
        <a:spcBef>
          <a:spcPct val="0"/>
        </a:spcBef>
        <a:spcAft>
          <a:spcPct val="0"/>
        </a:spcAft>
        <a:defRPr sz="4000">
          <a:solidFill>
            <a:schemeClr val="tx2"/>
          </a:solidFill>
          <a:latin typeface="Calibri"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0" fontAlgn="base" hangingPunct="0">
        <a:spcBef>
          <a:spcPts val="375"/>
        </a:spcBef>
        <a:spcAft>
          <a:spcPct val="0"/>
        </a:spcAft>
        <a:buClr>
          <a:srgbClr val="B2C1DB"/>
        </a:buClr>
        <a:buSzPct val="8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ts val="375"/>
        </a:spcBef>
        <a:spcAft>
          <a:spcPct val="0"/>
        </a:spcAft>
        <a:buClr>
          <a:srgbClr val="9BBB59"/>
        </a:buClr>
        <a:buSzPct val="80000"/>
        <a:buFont typeface="Wingdings 2" pitchFamily="18" charset="2"/>
        <a:buChar char=""/>
        <a:defRPr sz="2000" kern="1200">
          <a:solidFill>
            <a:schemeClr val="tx1"/>
          </a:solidFill>
          <a:latin typeface="+mn-lt"/>
          <a:ea typeface="+mn-ea"/>
          <a:cs typeface="+mn-cs"/>
        </a:defRPr>
      </a:lvl4pPr>
      <a:lvl5pPr marL="1371600" indent="-228600" algn="l" rtl="0" eaLnBrk="0" fontAlgn="base" hangingPunct="0">
        <a:spcBef>
          <a:spcPts val="375"/>
        </a:spcBef>
        <a:spcAft>
          <a:spcPct val="0"/>
        </a:spcAft>
        <a:buClr>
          <a:srgbClr val="9BBB59"/>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a:xfrm>
            <a:off x="914400" y="274638"/>
            <a:ext cx="7772400" cy="654050"/>
          </a:xfrm>
        </p:spPr>
        <p:txBody>
          <a:bodyPr/>
          <a:lstStyle/>
          <a:p>
            <a:r>
              <a:rPr lang="el-GR" smtClean="0">
                <a:solidFill>
                  <a:schemeClr val="accent2"/>
                </a:solidFill>
              </a:rPr>
              <a:t/>
            </a:r>
            <a:br>
              <a:rPr lang="el-GR" smtClean="0">
                <a:solidFill>
                  <a:schemeClr val="accent2"/>
                </a:solidFill>
              </a:rPr>
            </a:br>
            <a:r>
              <a:rPr lang="el-GR" b="1" smtClean="0">
                <a:solidFill>
                  <a:schemeClr val="accent2"/>
                </a:solidFill>
              </a:rPr>
              <a:t> Προγράμματα Προαγωγής Υγείας</a:t>
            </a:r>
            <a:endParaRPr lang="el-GR" smtClean="0">
              <a:solidFill>
                <a:schemeClr val="accent2"/>
              </a:solidFill>
            </a:endParaRPr>
          </a:p>
        </p:txBody>
      </p:sp>
      <p:sp>
        <p:nvSpPr>
          <p:cNvPr id="29699" name="2 - Θέση περιεχομένου"/>
          <p:cNvSpPr>
            <a:spLocks noGrp="1"/>
          </p:cNvSpPr>
          <p:nvPr>
            <p:ph sz="quarter" idx="1"/>
          </p:nvPr>
        </p:nvSpPr>
        <p:spPr>
          <a:xfrm>
            <a:off x="357188" y="1714500"/>
            <a:ext cx="8572500" cy="4305300"/>
          </a:xfrm>
        </p:spPr>
        <p:txBody>
          <a:bodyPr/>
          <a:lstStyle/>
          <a:p>
            <a:pPr>
              <a:buFont typeface="Wingdings 2" pitchFamily="18" charset="2"/>
              <a:buNone/>
            </a:pPr>
            <a:r>
              <a:rPr lang="el-GR" smtClean="0"/>
              <a:t>	Συστηματικός και </a:t>
            </a:r>
          </a:p>
          <a:p>
            <a:pPr>
              <a:buFont typeface="Wingdings 2" pitchFamily="18" charset="2"/>
              <a:buNone/>
            </a:pPr>
            <a:r>
              <a:rPr lang="el-GR" smtClean="0"/>
              <a:t>	επιστημονικά τεκμηριωμένος σχεδιασμός 	  </a:t>
            </a:r>
          </a:p>
          <a:p>
            <a:pPr>
              <a:buFont typeface="Wingdings 2" pitchFamily="18" charset="2"/>
              <a:buNone/>
            </a:pPr>
            <a:endParaRPr lang="el-GR" smtClean="0"/>
          </a:p>
          <a:p>
            <a:pPr>
              <a:buFont typeface="Wingdings 2" pitchFamily="18" charset="2"/>
              <a:buNone/>
            </a:pPr>
            <a:endParaRPr lang="el-GR" smtClean="0"/>
          </a:p>
          <a:p>
            <a:pPr>
              <a:buFont typeface="Wingdings 2" pitchFamily="18" charset="2"/>
              <a:buNone/>
            </a:pPr>
            <a:endParaRPr lang="el-GR" smtClean="0"/>
          </a:p>
          <a:p>
            <a:pPr>
              <a:buFont typeface="Wingdings 2" pitchFamily="18" charset="2"/>
              <a:buNone/>
            </a:pPr>
            <a:endParaRPr lang="el-GR" smtClean="0"/>
          </a:p>
          <a:p>
            <a:pPr>
              <a:buFont typeface="Wingdings 2" pitchFamily="18" charset="2"/>
              <a:buNone/>
            </a:pPr>
            <a:r>
              <a:rPr lang="el-GR" smtClean="0"/>
              <a:t>	Διασφάλιση Αποτελεσματικότητας προγραμμάτων Προαγωγής και Αγωγής Υγείας</a:t>
            </a:r>
          </a:p>
          <a:p>
            <a:pPr>
              <a:buFont typeface="Wingdings 2" pitchFamily="18" charset="2"/>
              <a:buNone/>
            </a:pPr>
            <a:endParaRPr lang="el-GR" smtClean="0"/>
          </a:p>
          <a:p>
            <a:endParaRPr lang="el-GR" smtClean="0"/>
          </a:p>
        </p:txBody>
      </p:sp>
      <p:sp>
        <p:nvSpPr>
          <p:cNvPr id="5" name="4 - Βέλος προς τα κάτω"/>
          <p:cNvSpPr/>
          <p:nvPr/>
        </p:nvSpPr>
        <p:spPr>
          <a:xfrm>
            <a:off x="2357438" y="2786063"/>
            <a:ext cx="1643062" cy="135731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l-GR" b="1">
              <a:solidFill>
                <a:prstClr val="white"/>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2 - Θέση περιεχομένου"/>
          <p:cNvSpPr>
            <a:spLocks noGrp="1"/>
          </p:cNvSpPr>
          <p:nvPr>
            <p:ph sz="quarter" idx="1"/>
          </p:nvPr>
        </p:nvSpPr>
        <p:spPr>
          <a:xfrm>
            <a:off x="142875" y="214313"/>
            <a:ext cx="8858250" cy="5805487"/>
          </a:xfrm>
        </p:spPr>
        <p:txBody>
          <a:bodyPr/>
          <a:lstStyle/>
          <a:p>
            <a:pPr algn="ctr">
              <a:buFont typeface="Wingdings 2" pitchFamily="18" charset="2"/>
              <a:buNone/>
            </a:pPr>
            <a:r>
              <a:rPr lang="el-GR" sz="3200" b="1" smtClean="0">
                <a:solidFill>
                  <a:schemeClr val="accent2"/>
                </a:solidFill>
              </a:rPr>
              <a:t>Μοντέλο </a:t>
            </a:r>
            <a:r>
              <a:rPr lang="en-US" sz="3200" b="1" smtClean="0">
                <a:solidFill>
                  <a:schemeClr val="accent2"/>
                </a:solidFill>
              </a:rPr>
              <a:t>PRECEDE-PROCEED</a:t>
            </a:r>
            <a:r>
              <a:rPr lang="el-GR" sz="3200" b="1" smtClean="0">
                <a:solidFill>
                  <a:schemeClr val="accent2"/>
                </a:solidFill>
              </a:rPr>
              <a:t> : Φάσεις </a:t>
            </a:r>
            <a:r>
              <a:rPr lang="en-US" sz="3200" b="1" smtClean="0">
                <a:solidFill>
                  <a:schemeClr val="accent2"/>
                </a:solidFill>
              </a:rPr>
              <a:t> </a:t>
            </a:r>
            <a:endParaRPr lang="el-GR" sz="3200" b="1" smtClean="0">
              <a:solidFill>
                <a:schemeClr val="accent2"/>
              </a:solidFill>
            </a:endParaRPr>
          </a:p>
          <a:p>
            <a:pPr>
              <a:buFont typeface="Wingdings" pitchFamily="2" charset="2"/>
              <a:buChar char="v"/>
            </a:pPr>
            <a:r>
              <a:rPr lang="el-GR" b="1" i="1" smtClean="0"/>
              <a:t>Κοινωνική Διάγνωση</a:t>
            </a:r>
            <a:r>
              <a:rPr lang="el-GR" b="1" smtClean="0"/>
              <a:t>:</a:t>
            </a:r>
            <a:r>
              <a:rPr lang="el-GR" smtClean="0"/>
              <a:t> </a:t>
            </a:r>
          </a:p>
          <a:p>
            <a:pPr>
              <a:buFont typeface="Wingdings 2" pitchFamily="18" charset="2"/>
              <a:buNone/>
            </a:pPr>
            <a:r>
              <a:rPr lang="el-GR" smtClean="0"/>
              <a:t>	προσδιορισμός του </a:t>
            </a:r>
          </a:p>
          <a:p>
            <a:pPr lvl="1">
              <a:buFont typeface="Wingdings" pitchFamily="2" charset="2"/>
              <a:buChar char="ü"/>
            </a:pPr>
            <a:r>
              <a:rPr lang="el-GR" smtClean="0"/>
              <a:t>πως αντιλαμβάνονται τα άτομα τις ανάγκες τους και την ποιότητα της ζωής τους και </a:t>
            </a:r>
          </a:p>
          <a:p>
            <a:pPr lvl="1">
              <a:buFont typeface="Wingdings" pitchFamily="2" charset="2"/>
              <a:buChar char="ü"/>
            </a:pPr>
            <a:r>
              <a:rPr lang="el-GR" smtClean="0"/>
              <a:t>των απόψεών τους σχετικά με το κοινό καλό. </a:t>
            </a:r>
          </a:p>
          <a:p>
            <a:pPr>
              <a:buFont typeface="Wingdings 2" pitchFamily="18" charset="2"/>
              <a:buNone/>
            </a:pPr>
            <a:r>
              <a:rPr lang="el-GR" smtClean="0"/>
              <a:t>	</a:t>
            </a:r>
            <a:r>
              <a:rPr lang="el-GR" i="1" smtClean="0"/>
              <a:t>Συλλογή των πληροφοριών με : </a:t>
            </a:r>
          </a:p>
          <a:p>
            <a:pPr>
              <a:buFont typeface="Wingdings 2" pitchFamily="18" charset="2"/>
              <a:buNone/>
            </a:pPr>
            <a:r>
              <a:rPr lang="el-GR" smtClean="0"/>
              <a:t>	κοινωνικούς  δείκτες ή/και υποκειμενικούς δείκτες όπως επιδημιολογικά στοιχεία, στοιχεία για επιθετικότητα, πρόνοια, απομόνωση, απουσιασμό από την εργασία κα.</a:t>
            </a:r>
          </a:p>
          <a:p>
            <a:pPr>
              <a:buFont typeface="Wingdings" pitchFamily="2" charset="2"/>
              <a:buChar char="v"/>
            </a:pPr>
            <a:r>
              <a:rPr lang="el-GR" b="1" i="1" smtClean="0"/>
              <a:t>Επιδημιολογική Διάγνωση</a:t>
            </a:r>
            <a:r>
              <a:rPr lang="el-GR" b="1" smtClean="0"/>
              <a:t>: </a:t>
            </a:r>
          </a:p>
          <a:p>
            <a:pPr>
              <a:buFont typeface="Wingdings 2" pitchFamily="18" charset="2"/>
              <a:buNone/>
            </a:pPr>
            <a:r>
              <a:rPr lang="el-GR" b="1" smtClean="0"/>
              <a:t>	</a:t>
            </a:r>
            <a:r>
              <a:rPr lang="el-GR" smtClean="0"/>
              <a:t>προσδιορισμός των σημαντικών προβλημάτων </a:t>
            </a:r>
          </a:p>
          <a:p>
            <a:pPr>
              <a:buFont typeface="Wingdings 2" pitchFamily="18" charset="2"/>
              <a:buNone/>
            </a:pPr>
            <a:r>
              <a:rPr lang="el-GR" smtClean="0"/>
              <a:t>	με στοιχεία από δεδομένα θνησιμότητας, νοσηρότητας, γονιμότητας και αναπηρίας. </a:t>
            </a:r>
          </a:p>
        </p:txBody>
      </p:sp>
      <p:sp>
        <p:nvSpPr>
          <p:cNvPr id="4" name="3 - Καμπύλο βέλος προς τα κάτω"/>
          <p:cNvSpPr/>
          <p:nvPr/>
        </p:nvSpPr>
        <p:spPr>
          <a:xfrm>
            <a:off x="8358188" y="5929313"/>
            <a:ext cx="642937" cy="64293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l-GR" b="1">
              <a:solidFill>
                <a:prstClr val="black"/>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2 - Θέση περιεχομένου"/>
          <p:cNvSpPr>
            <a:spLocks noGrp="1"/>
          </p:cNvSpPr>
          <p:nvPr>
            <p:ph sz="quarter" idx="1"/>
          </p:nvPr>
        </p:nvSpPr>
        <p:spPr>
          <a:xfrm>
            <a:off x="142875" y="214313"/>
            <a:ext cx="8858250" cy="6357937"/>
          </a:xfrm>
        </p:spPr>
        <p:txBody>
          <a:bodyPr/>
          <a:lstStyle/>
          <a:p>
            <a:pPr algn="ctr">
              <a:buFont typeface="Wingdings 2" pitchFamily="18" charset="2"/>
              <a:buNone/>
            </a:pPr>
            <a:r>
              <a:rPr lang="el-GR" sz="2800" b="1" smtClean="0">
                <a:solidFill>
                  <a:schemeClr val="accent2"/>
                </a:solidFill>
              </a:rPr>
              <a:t>Μοντέλο </a:t>
            </a:r>
            <a:r>
              <a:rPr lang="en-US" sz="2800" b="1" smtClean="0">
                <a:solidFill>
                  <a:schemeClr val="accent2"/>
                </a:solidFill>
              </a:rPr>
              <a:t>PRECEDE-PROCEED</a:t>
            </a:r>
            <a:r>
              <a:rPr lang="el-GR" sz="2800" b="1" smtClean="0">
                <a:solidFill>
                  <a:schemeClr val="accent2"/>
                </a:solidFill>
              </a:rPr>
              <a:t> : Φάσεις (συνέχεια) </a:t>
            </a:r>
            <a:r>
              <a:rPr lang="en-US" sz="2800" b="1" smtClean="0">
                <a:solidFill>
                  <a:schemeClr val="accent2"/>
                </a:solidFill>
              </a:rPr>
              <a:t> </a:t>
            </a:r>
            <a:endParaRPr lang="el-GR" sz="2800" b="1" smtClean="0">
              <a:solidFill>
                <a:schemeClr val="accent2"/>
              </a:solidFill>
            </a:endParaRPr>
          </a:p>
          <a:p>
            <a:pPr>
              <a:buFont typeface="Wingdings" pitchFamily="2" charset="2"/>
              <a:buChar char="v"/>
            </a:pPr>
            <a:r>
              <a:rPr lang="el-GR" b="1" i="1" smtClean="0"/>
              <a:t>Συμπεριφερική Διάγνωση</a:t>
            </a:r>
            <a:r>
              <a:rPr lang="el-GR" b="1" smtClean="0"/>
              <a:t>: </a:t>
            </a:r>
          </a:p>
          <a:p>
            <a:pPr>
              <a:buFont typeface="Wingdings 2" pitchFamily="18" charset="2"/>
              <a:buNone/>
            </a:pPr>
            <a:r>
              <a:rPr lang="el-GR" b="1" smtClean="0"/>
              <a:t>	</a:t>
            </a:r>
            <a:r>
              <a:rPr lang="el-GR" smtClean="0"/>
              <a:t>προσδιορισμός και ανάλυση των αιτίων που προκαλούν συμπεριφορές σχετικές με την υγεία και αποτελούν στόχο του προγράμματος. </a:t>
            </a:r>
          </a:p>
          <a:p>
            <a:pPr>
              <a:buFont typeface="Wingdings 2" pitchFamily="18" charset="2"/>
              <a:buNone/>
            </a:pPr>
            <a:endParaRPr lang="el-GR" sz="2000" smtClean="0"/>
          </a:p>
          <a:p>
            <a:pPr>
              <a:buFont typeface="Wingdings" pitchFamily="2" charset="2"/>
              <a:buChar char="v"/>
            </a:pPr>
            <a:r>
              <a:rPr lang="el-GR" b="1" i="1" smtClean="0"/>
              <a:t>Εκπαιδευτική Διάγνωση ή Διάγνωση Αγωγής Υγείας</a:t>
            </a:r>
            <a:r>
              <a:rPr lang="el-GR" b="1" smtClean="0"/>
              <a:t>: </a:t>
            </a:r>
            <a:r>
              <a:rPr lang="el-GR" smtClean="0"/>
              <a:t>προσδιορισμός των παραγόντων που προδιαθέτουν, ενισχύουν ή αποτρέπουν από την υιοθέτηση μίας συμπεριφοράς και αποτελούν το πεδίο στο οποίο θα κινηθεί το πρόγραμμα προκειμένου να επιτευχθούν οι επιδιωκόμενες αλλαγές. </a:t>
            </a:r>
          </a:p>
          <a:p>
            <a:pPr>
              <a:buFont typeface="Wingdings 2" pitchFamily="18" charset="2"/>
              <a:buNone/>
            </a:pPr>
            <a:endParaRPr lang="el-GR" sz="2000" smtClean="0"/>
          </a:p>
          <a:p>
            <a:pPr>
              <a:buFont typeface="Wingdings" pitchFamily="2" charset="2"/>
              <a:buChar char="v"/>
            </a:pPr>
            <a:r>
              <a:rPr lang="el-GR" b="1" i="1" smtClean="0"/>
              <a:t>Διάγνωση των Αποτελεσματικών Στρατηγικών</a:t>
            </a:r>
            <a:r>
              <a:rPr lang="el-GR" b="1" smtClean="0"/>
              <a:t>: </a:t>
            </a:r>
            <a:r>
              <a:rPr lang="el-GR" smtClean="0"/>
              <a:t>προσδιορισμός των πόρων και χρονοδιάγραμμα. </a:t>
            </a:r>
          </a:p>
        </p:txBody>
      </p:sp>
      <p:sp>
        <p:nvSpPr>
          <p:cNvPr id="4" name="3 - Καμπύλο βέλος προς τα κάτω"/>
          <p:cNvSpPr/>
          <p:nvPr/>
        </p:nvSpPr>
        <p:spPr>
          <a:xfrm>
            <a:off x="8358188" y="5929313"/>
            <a:ext cx="642937" cy="64293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l-GR" b="1">
              <a:solidFill>
                <a:prstClr val="black"/>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2 - Θέση περιεχομένου"/>
          <p:cNvSpPr>
            <a:spLocks noGrp="1"/>
          </p:cNvSpPr>
          <p:nvPr>
            <p:ph sz="quarter" idx="1"/>
          </p:nvPr>
        </p:nvSpPr>
        <p:spPr>
          <a:xfrm>
            <a:off x="142875" y="214313"/>
            <a:ext cx="8858250" cy="6429375"/>
          </a:xfrm>
        </p:spPr>
        <p:txBody>
          <a:bodyPr/>
          <a:lstStyle/>
          <a:p>
            <a:pPr algn="ctr">
              <a:buFont typeface="Wingdings 2" pitchFamily="18" charset="2"/>
              <a:buNone/>
            </a:pPr>
            <a:r>
              <a:rPr lang="el-GR" sz="2800" b="1" smtClean="0">
                <a:solidFill>
                  <a:schemeClr val="accent2"/>
                </a:solidFill>
              </a:rPr>
              <a:t>Μοντέλο </a:t>
            </a:r>
            <a:r>
              <a:rPr lang="en-US" sz="2800" b="1" smtClean="0">
                <a:solidFill>
                  <a:schemeClr val="accent2"/>
                </a:solidFill>
              </a:rPr>
              <a:t>PRECEDE-PROCEED</a:t>
            </a:r>
            <a:r>
              <a:rPr lang="el-GR" sz="2800" b="1" smtClean="0">
                <a:solidFill>
                  <a:schemeClr val="accent2"/>
                </a:solidFill>
              </a:rPr>
              <a:t> : Φάσεις (συνέχεια)</a:t>
            </a:r>
          </a:p>
          <a:p>
            <a:pPr algn="ctr">
              <a:buFont typeface="Wingdings 2" pitchFamily="18" charset="2"/>
              <a:buNone/>
            </a:pPr>
            <a:r>
              <a:rPr lang="el-GR" sz="2800" b="1" smtClean="0">
                <a:solidFill>
                  <a:schemeClr val="accent2"/>
                </a:solidFill>
              </a:rPr>
              <a:t> </a:t>
            </a:r>
            <a:r>
              <a:rPr lang="en-US" sz="2800" b="1" smtClean="0">
                <a:solidFill>
                  <a:schemeClr val="accent2"/>
                </a:solidFill>
              </a:rPr>
              <a:t> </a:t>
            </a:r>
            <a:endParaRPr lang="el-GR" sz="2800" b="1" smtClean="0">
              <a:solidFill>
                <a:schemeClr val="accent2"/>
              </a:solidFill>
            </a:endParaRPr>
          </a:p>
          <a:p>
            <a:pPr>
              <a:buFont typeface="Wingdings" pitchFamily="2" charset="2"/>
              <a:buChar char="v"/>
            </a:pPr>
            <a:r>
              <a:rPr lang="el-GR" b="1" i="1" smtClean="0"/>
              <a:t>Διοικητική Διάγνωση</a:t>
            </a:r>
            <a:r>
              <a:rPr lang="el-GR" b="1" smtClean="0"/>
              <a:t>: </a:t>
            </a:r>
          </a:p>
          <a:p>
            <a:pPr>
              <a:buFont typeface="Wingdings 2" pitchFamily="18" charset="2"/>
              <a:buNone/>
            </a:pPr>
            <a:r>
              <a:rPr lang="el-GR" b="1" smtClean="0"/>
              <a:t>	</a:t>
            </a:r>
            <a:r>
              <a:rPr lang="el-GR" smtClean="0"/>
              <a:t>προσδιορισμός του τρόπου υλοποίησης λαμβάνοντας υπόψιν περιορισμούς στους πόρους, οργανωσιακές και διοικητικές δυσκολίες. </a:t>
            </a:r>
          </a:p>
          <a:p>
            <a:pPr>
              <a:buFont typeface="Wingdings" pitchFamily="2" charset="2"/>
              <a:buChar char="v"/>
            </a:pPr>
            <a:r>
              <a:rPr lang="el-GR" b="1" i="1" smtClean="0"/>
              <a:t>Αξιολόγηση της Διαδικασίας</a:t>
            </a:r>
            <a:r>
              <a:rPr lang="el-GR" b="1" smtClean="0"/>
              <a:t>.</a:t>
            </a:r>
          </a:p>
          <a:p>
            <a:pPr>
              <a:buFont typeface="Wingdings" pitchFamily="2" charset="2"/>
              <a:buChar char="v"/>
            </a:pPr>
            <a:r>
              <a:rPr lang="el-GR" b="1" i="1" smtClean="0"/>
              <a:t>Αξιολόγηση του Αποτελέσματος της Παρέμβασης</a:t>
            </a:r>
            <a:r>
              <a:rPr lang="el-GR" b="1" smtClean="0"/>
              <a:t>: </a:t>
            </a:r>
            <a:r>
              <a:rPr lang="el-GR" smtClean="0"/>
              <a:t>αλλαγές στη συμπεριφορά, το περιβάλλον, τους παράγοντες που διαμορφώνουν τη συμπεριφορά κλπ</a:t>
            </a:r>
          </a:p>
          <a:p>
            <a:pPr>
              <a:buFont typeface="Wingdings" pitchFamily="2" charset="2"/>
              <a:buChar char="v"/>
            </a:pPr>
            <a:r>
              <a:rPr lang="el-GR" b="1" i="1" smtClean="0"/>
              <a:t>Αξιολόγηση του Τελικού Αποτελέσματος της Παρέμβασης</a:t>
            </a:r>
            <a:r>
              <a:rPr lang="el-GR" b="1" smtClean="0"/>
              <a:t>: </a:t>
            </a:r>
          </a:p>
          <a:p>
            <a:pPr>
              <a:buFont typeface="Wingdings 2" pitchFamily="18" charset="2"/>
              <a:buNone/>
            </a:pPr>
            <a:r>
              <a:rPr lang="el-GR" smtClean="0"/>
              <a:t>	αλλαγές που επήλθαν στην ποιότητα ζωής και το προφίλ της υγείας του πληθυσμού συνεπεία της παρέμβασης. </a:t>
            </a:r>
          </a:p>
          <a:p>
            <a:endParaRPr 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2 - Θέση περιεχομένου"/>
          <p:cNvSpPr>
            <a:spLocks noGrp="1"/>
          </p:cNvSpPr>
          <p:nvPr>
            <p:ph sz="quarter" idx="1"/>
          </p:nvPr>
        </p:nvSpPr>
        <p:spPr>
          <a:xfrm>
            <a:off x="142875" y="214313"/>
            <a:ext cx="8786813" cy="5805487"/>
          </a:xfrm>
        </p:spPr>
        <p:txBody>
          <a:bodyPr/>
          <a:lstStyle/>
          <a:p>
            <a:pPr>
              <a:buFont typeface="Wingdings 2" pitchFamily="18" charset="2"/>
              <a:buNone/>
            </a:pPr>
            <a:r>
              <a:rPr lang="el-GR" b="1" smtClean="0">
                <a:solidFill>
                  <a:schemeClr val="accent2"/>
                </a:solidFill>
              </a:rPr>
              <a:t>Μοντέλο </a:t>
            </a:r>
            <a:r>
              <a:rPr lang="en-US" b="1" smtClean="0">
                <a:solidFill>
                  <a:schemeClr val="accent2"/>
                </a:solidFill>
              </a:rPr>
              <a:t>PATCH</a:t>
            </a:r>
            <a:r>
              <a:rPr lang="el-GR" b="1" smtClean="0">
                <a:solidFill>
                  <a:schemeClr val="accent2"/>
                </a:solidFill>
              </a:rPr>
              <a:t> (</a:t>
            </a:r>
            <a:r>
              <a:rPr lang="en-US" b="1" smtClean="0">
                <a:solidFill>
                  <a:schemeClr val="accent2"/>
                </a:solidFill>
              </a:rPr>
              <a:t>Planned Approach to Community Health</a:t>
            </a:r>
            <a:r>
              <a:rPr lang="el-GR" b="1" smtClean="0">
                <a:solidFill>
                  <a:schemeClr val="accent2"/>
                </a:solidFill>
              </a:rPr>
              <a:t>)</a:t>
            </a:r>
          </a:p>
          <a:p>
            <a:pPr>
              <a:buFont typeface="Wingdings 2" pitchFamily="18" charset="2"/>
              <a:buNone/>
            </a:pPr>
            <a:endParaRPr lang="el-GR" smtClean="0">
              <a:solidFill>
                <a:schemeClr val="accent2"/>
              </a:solidFill>
            </a:endParaRPr>
          </a:p>
          <a:p>
            <a:pPr>
              <a:buFont typeface="Wingdings" pitchFamily="2" charset="2"/>
              <a:buChar char="ü"/>
            </a:pPr>
            <a:r>
              <a:rPr lang="el-GR" sz="2400" b="1" smtClean="0"/>
              <a:t>Προσομοιάζει με το </a:t>
            </a:r>
            <a:r>
              <a:rPr lang="en-US" sz="2400" b="1" smtClean="0"/>
              <a:t>PR</a:t>
            </a:r>
            <a:r>
              <a:rPr lang="el-GR" sz="2400" b="1" smtClean="0"/>
              <a:t>Ε</a:t>
            </a:r>
            <a:r>
              <a:rPr lang="en-US" sz="2400" b="1" smtClean="0"/>
              <a:t>CEDE</a:t>
            </a:r>
            <a:r>
              <a:rPr lang="el-GR" sz="2400" b="1" smtClean="0"/>
              <a:t>-</a:t>
            </a:r>
            <a:r>
              <a:rPr lang="en-US" sz="2400" b="1" smtClean="0"/>
              <a:t>PROCEED</a:t>
            </a:r>
            <a:r>
              <a:rPr lang="el-GR" sz="2400" b="1" smtClean="0"/>
              <a:t>, </a:t>
            </a:r>
          </a:p>
          <a:p>
            <a:pPr>
              <a:buFont typeface="Wingdings" pitchFamily="2" charset="2"/>
              <a:buChar char="ü"/>
            </a:pPr>
            <a:r>
              <a:rPr lang="el-GR" sz="2400" b="1" smtClean="0"/>
              <a:t>κύριο χαρακτηριστικό : </a:t>
            </a:r>
          </a:p>
          <a:p>
            <a:pPr>
              <a:buFont typeface="Wingdings 2" pitchFamily="18" charset="2"/>
              <a:buNone/>
            </a:pPr>
            <a:r>
              <a:rPr lang="el-GR" sz="2400" smtClean="0"/>
              <a:t>η ενεργός συμμετοχή των μελών της ομάδας- στόχος σε όλες τις φάσεις του σχεδιασμού και υλοποίησης προγράμματος προαγωγής και αγωγής υγείας.</a:t>
            </a:r>
          </a:p>
          <a:p>
            <a:pPr>
              <a:buFont typeface="Wingdings" pitchFamily="2" charset="2"/>
              <a:buChar char="ü"/>
            </a:pPr>
            <a:r>
              <a:rPr lang="el-GR" sz="2400" b="1" smtClean="0"/>
              <a:t>Εμπλεκόμενοι: </a:t>
            </a:r>
          </a:p>
          <a:p>
            <a:pPr>
              <a:buFont typeface="Wingdings 2" pitchFamily="18" charset="2"/>
              <a:buNone/>
            </a:pPr>
            <a:r>
              <a:rPr lang="el-GR" sz="2400" smtClean="0"/>
              <a:t>ιδιωτικοί, κρατικοί και κοινωνικοί φορείς και στα άτομα </a:t>
            </a:r>
          </a:p>
          <a:p>
            <a:pPr>
              <a:buFont typeface="Wingdings 2" pitchFamily="18" charset="2"/>
              <a:buNone/>
            </a:pPr>
            <a:r>
              <a:rPr lang="el-GR" sz="2400" smtClean="0"/>
              <a:t>δημιουργείται μία αίσθηση υποστήριξης από τους φορείς αυτούς. </a:t>
            </a:r>
          </a:p>
          <a:p>
            <a:pPr>
              <a:buFont typeface="Wingdings" pitchFamily="2" charset="2"/>
              <a:buChar char="ü"/>
            </a:pPr>
            <a:r>
              <a:rPr lang="el-GR" sz="2400" b="1" smtClean="0"/>
              <a:t>Χώροι Υλοποίησης: </a:t>
            </a:r>
          </a:p>
          <a:p>
            <a:pPr>
              <a:buFont typeface="Wingdings 2" pitchFamily="18" charset="2"/>
              <a:buNone/>
            </a:pPr>
            <a:r>
              <a:rPr lang="el-GR" sz="2400" smtClean="0"/>
              <a:t>Τα προγράμματα υλοποιούνται σε διάφορους χώρους όπως </a:t>
            </a:r>
          </a:p>
          <a:p>
            <a:pPr>
              <a:buFont typeface="Wingdings 2" pitchFamily="18" charset="2"/>
              <a:buNone/>
            </a:pPr>
            <a:r>
              <a:rPr lang="el-GR" sz="2400" smtClean="0"/>
              <a:t>σχολεία, εργασιακούς χώρους, υπηρεσίες υγείας κα και </a:t>
            </a:r>
          </a:p>
          <a:p>
            <a:pPr>
              <a:buFont typeface="Wingdings 2" pitchFamily="18" charset="2"/>
              <a:buNone/>
            </a:pPr>
            <a:r>
              <a:rPr lang="el-GR" sz="2400" smtClean="0"/>
              <a:t>συμπεριλαμβάνουν εκστρατείες από τα ΜΜΕ, εμπλοκή πολιτικών </a:t>
            </a:r>
          </a:p>
          <a:p>
            <a:pPr>
              <a:buFont typeface="Wingdings 2" pitchFamily="18" charset="2"/>
              <a:buNone/>
            </a:pPr>
            <a:r>
              <a:rPr lang="el-GR" sz="2400" smtClean="0"/>
              <a:t>προσώπων κα. </a:t>
            </a:r>
          </a:p>
          <a:p>
            <a:pPr>
              <a:buFont typeface="Wingdings 2" pitchFamily="18" charset="2"/>
              <a:buNone/>
            </a:pPr>
            <a:endParaRPr lang="el-GR" sz="2400" smtClean="0"/>
          </a:p>
        </p:txBody>
      </p:sp>
      <p:sp>
        <p:nvSpPr>
          <p:cNvPr id="4" name="3 - Καμπύλο βέλος προς τα κάτω"/>
          <p:cNvSpPr/>
          <p:nvPr/>
        </p:nvSpPr>
        <p:spPr>
          <a:xfrm>
            <a:off x="8572500" y="6286500"/>
            <a:ext cx="428625" cy="35718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l-GR" b="1">
              <a:solidFill>
                <a:prstClr val="black"/>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1" name="2 - Θέση περιεχομένου"/>
          <p:cNvSpPr>
            <a:spLocks noGrp="1"/>
          </p:cNvSpPr>
          <p:nvPr>
            <p:ph sz="quarter" idx="1"/>
          </p:nvPr>
        </p:nvSpPr>
        <p:spPr>
          <a:xfrm>
            <a:off x="142875" y="214313"/>
            <a:ext cx="8786813" cy="5805487"/>
          </a:xfrm>
        </p:spPr>
        <p:txBody>
          <a:bodyPr/>
          <a:lstStyle/>
          <a:p>
            <a:pPr>
              <a:buFont typeface="Wingdings 2" pitchFamily="18" charset="2"/>
              <a:buNone/>
              <a:defRPr/>
            </a:pPr>
            <a:r>
              <a:rPr lang="el-GR" b="1" dirty="0" smtClean="0">
                <a:solidFill>
                  <a:schemeClr val="accent2"/>
                </a:solidFill>
              </a:rPr>
              <a:t>Μοντέλο </a:t>
            </a:r>
            <a:r>
              <a:rPr lang="en-US" b="1" dirty="0" smtClean="0">
                <a:solidFill>
                  <a:schemeClr val="accent2"/>
                </a:solidFill>
              </a:rPr>
              <a:t>PATCH</a:t>
            </a:r>
            <a:r>
              <a:rPr lang="el-GR" b="1" dirty="0" smtClean="0">
                <a:solidFill>
                  <a:schemeClr val="accent2"/>
                </a:solidFill>
              </a:rPr>
              <a:t> (</a:t>
            </a:r>
            <a:r>
              <a:rPr lang="en-US" b="1" dirty="0" smtClean="0">
                <a:solidFill>
                  <a:schemeClr val="accent2"/>
                </a:solidFill>
              </a:rPr>
              <a:t>Planned Approach to Community Health</a:t>
            </a:r>
            <a:r>
              <a:rPr lang="el-GR" b="1" dirty="0" smtClean="0">
                <a:solidFill>
                  <a:schemeClr val="accent2"/>
                </a:solidFill>
              </a:rPr>
              <a:t>)</a:t>
            </a:r>
          </a:p>
          <a:p>
            <a:pPr>
              <a:buFont typeface="Wingdings 2" pitchFamily="18" charset="2"/>
              <a:buNone/>
              <a:defRPr/>
            </a:pPr>
            <a:endParaRPr lang="el-GR" dirty="0" smtClean="0">
              <a:solidFill>
                <a:schemeClr val="accent2"/>
              </a:solidFill>
            </a:endParaRPr>
          </a:p>
          <a:p>
            <a:pPr>
              <a:buFont typeface="Wingdings 2" pitchFamily="18" charset="2"/>
              <a:buNone/>
              <a:defRPr/>
            </a:pPr>
            <a:r>
              <a:rPr lang="el-GR" sz="2800" b="1" dirty="0" smtClean="0"/>
              <a:t>Διακρίνονται πέντε φάσεις στο σχεδιασμό ενός</a:t>
            </a:r>
          </a:p>
          <a:p>
            <a:pPr>
              <a:buFont typeface="Wingdings 2" pitchFamily="18" charset="2"/>
              <a:buNone/>
              <a:defRPr/>
            </a:pPr>
            <a:r>
              <a:rPr lang="el-GR" sz="2800" b="1" dirty="0" smtClean="0"/>
              <a:t>προγράμματος: </a:t>
            </a:r>
          </a:p>
          <a:p>
            <a:pPr>
              <a:buFont typeface="Wingdings 2" pitchFamily="18" charset="2"/>
              <a:buNone/>
              <a:defRPr/>
            </a:pPr>
            <a:endParaRPr lang="el-GR" sz="2800" b="1" dirty="0" smtClean="0"/>
          </a:p>
          <a:p>
            <a:pPr marL="514350" indent="-514350">
              <a:buFont typeface="+mj-lt"/>
              <a:buAutoNum type="arabicParenR"/>
              <a:defRPr/>
            </a:pPr>
            <a:r>
              <a:rPr lang="el-GR" sz="2800" dirty="0" smtClean="0"/>
              <a:t>Κινητοποίηση της Κοινότητας. </a:t>
            </a:r>
          </a:p>
          <a:p>
            <a:pPr marL="514350" indent="-514350">
              <a:buFont typeface="+mj-lt"/>
              <a:buAutoNum type="arabicParenR"/>
              <a:defRPr/>
            </a:pPr>
            <a:r>
              <a:rPr lang="el-GR" sz="2800" dirty="0" smtClean="0"/>
              <a:t>Συλλογή και Οργάνωση των δεδομένων για τα θέματα υγείας.</a:t>
            </a:r>
          </a:p>
          <a:p>
            <a:pPr marL="514350" indent="-514350">
              <a:buFont typeface="+mj-lt"/>
              <a:buAutoNum type="arabicParenR"/>
              <a:defRPr/>
            </a:pPr>
            <a:r>
              <a:rPr lang="el-GR" sz="2800" dirty="0" smtClean="0"/>
              <a:t>Ιεράρχηση των Αναγκών Υγείας. </a:t>
            </a:r>
          </a:p>
          <a:p>
            <a:pPr marL="514350" indent="-514350">
              <a:buFont typeface="+mj-lt"/>
              <a:buAutoNum type="arabicParenR"/>
              <a:defRPr/>
            </a:pPr>
            <a:r>
              <a:rPr lang="el-GR" sz="2800" dirty="0" smtClean="0"/>
              <a:t>Ανάπτυξη ενός ολοκληρωμένου πλάνου παρέμβασης. </a:t>
            </a:r>
          </a:p>
          <a:p>
            <a:pPr marL="514350" indent="-514350">
              <a:buFont typeface="+mj-lt"/>
              <a:buAutoNum type="arabicParenR"/>
              <a:defRPr/>
            </a:pPr>
            <a:r>
              <a:rPr lang="el-GR" sz="2800" dirty="0" smtClean="0"/>
              <a:t>Αξιολόγηση του Προγράμματος.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5" name="2 - Θέση περιεχομένου"/>
          <p:cNvSpPr>
            <a:spLocks noGrp="1"/>
          </p:cNvSpPr>
          <p:nvPr>
            <p:ph sz="quarter" idx="1"/>
          </p:nvPr>
        </p:nvSpPr>
        <p:spPr>
          <a:xfrm>
            <a:off x="357188" y="142875"/>
            <a:ext cx="8572500" cy="6429375"/>
          </a:xfrm>
        </p:spPr>
        <p:txBody>
          <a:bodyPr/>
          <a:lstStyle/>
          <a:p>
            <a:pPr algn="ctr">
              <a:buFont typeface="Wingdings 2" pitchFamily="18" charset="2"/>
              <a:buNone/>
              <a:defRPr/>
            </a:pPr>
            <a:r>
              <a:rPr lang="el-GR" sz="3200" b="1" dirty="0" smtClean="0">
                <a:solidFill>
                  <a:schemeClr val="accent2"/>
                </a:solidFill>
              </a:rPr>
              <a:t>Μοντέλο Οργάνωσης της Κοινότητας</a:t>
            </a:r>
          </a:p>
          <a:p>
            <a:pPr>
              <a:buFont typeface="Wingdings" pitchFamily="2" charset="2"/>
              <a:buChar char="ü"/>
              <a:defRPr/>
            </a:pPr>
            <a:r>
              <a:rPr lang="el-GR" dirty="0" smtClean="0">
                <a:solidFill>
                  <a:srgbClr val="0070C0"/>
                </a:solidFill>
              </a:rPr>
              <a:t>Σχεδιασμός και υλοποίηση προγραμμάτων προαγωγής και αγωγής υγείας στην κοινότητα.</a:t>
            </a:r>
          </a:p>
          <a:p>
            <a:pPr>
              <a:buFont typeface="Wingdings" pitchFamily="2" charset="2"/>
              <a:buChar char="ü"/>
              <a:defRPr/>
            </a:pPr>
            <a:r>
              <a:rPr lang="el-GR" dirty="0" smtClean="0">
                <a:solidFill>
                  <a:srgbClr val="0070C0"/>
                </a:solidFill>
              </a:rPr>
              <a:t> Έμφαση: στην εμπλοκή σημαντικών για την κοινότητα προσώπων από τα αρχικά στάδια.  </a:t>
            </a:r>
          </a:p>
          <a:p>
            <a:pPr>
              <a:buFont typeface="Wingdings" pitchFamily="2" charset="2"/>
              <a:buChar char="ü"/>
              <a:defRPr/>
            </a:pPr>
            <a:r>
              <a:rPr lang="el-GR" b="1" dirty="0" smtClean="0">
                <a:solidFill>
                  <a:srgbClr val="0070C0"/>
                </a:solidFill>
              </a:rPr>
              <a:t>Διακρίνει πέντε στάδια: </a:t>
            </a:r>
          </a:p>
          <a:p>
            <a:pPr marL="514350" indent="-514350">
              <a:buFont typeface="+mj-lt"/>
              <a:buAutoNum type="arabicParenR"/>
              <a:defRPr/>
            </a:pPr>
            <a:r>
              <a:rPr lang="el-GR" b="1" i="1" dirty="0" smtClean="0"/>
              <a:t>Ανάλυση της Κοινότητας</a:t>
            </a:r>
            <a:r>
              <a:rPr lang="el-GR" dirty="0" smtClean="0"/>
              <a:t>: σκιαγράφηση του προφίλ της και προσδιορισμός αναγκών και πόρων.</a:t>
            </a:r>
          </a:p>
          <a:p>
            <a:pPr marL="514350" indent="-514350">
              <a:buFont typeface="+mj-lt"/>
              <a:buAutoNum type="arabicParenR"/>
              <a:defRPr/>
            </a:pPr>
            <a:r>
              <a:rPr lang="el-GR" b="1" i="1" dirty="0" smtClean="0"/>
              <a:t>Σχεδιασμός Προγράμματος και Προετοιμασία Επιμέρους Σχεδίων</a:t>
            </a:r>
            <a:r>
              <a:rPr lang="el-GR" b="1" dirty="0" smtClean="0"/>
              <a:t>. </a:t>
            </a:r>
          </a:p>
          <a:p>
            <a:pPr marL="514350" indent="-514350">
              <a:buFont typeface="+mj-lt"/>
              <a:buAutoNum type="arabicParenR"/>
              <a:defRPr/>
            </a:pPr>
            <a:r>
              <a:rPr lang="el-GR" b="1" i="1" dirty="0" smtClean="0"/>
              <a:t>Υλοποίηση των Σχεδίων</a:t>
            </a:r>
            <a:r>
              <a:rPr lang="el-GR" b="1" dirty="0" smtClean="0"/>
              <a:t>.</a:t>
            </a:r>
          </a:p>
          <a:p>
            <a:pPr marL="514350" indent="-514350">
              <a:buFont typeface="+mj-lt"/>
              <a:buAutoNum type="arabicParenR"/>
              <a:defRPr/>
            </a:pPr>
            <a:r>
              <a:rPr lang="el-GR" b="1" i="1" dirty="0" smtClean="0"/>
              <a:t>Διατήρηση και Σταθεροποίηση του Προγράμματος</a:t>
            </a:r>
            <a:r>
              <a:rPr lang="el-GR" b="1" dirty="0" smtClean="0"/>
              <a:t>. </a:t>
            </a:r>
          </a:p>
          <a:p>
            <a:pPr marL="514350" indent="-514350">
              <a:buFont typeface="+mj-lt"/>
              <a:buAutoNum type="arabicParenR"/>
              <a:defRPr/>
            </a:pPr>
            <a:r>
              <a:rPr lang="el-GR" b="1" i="1" dirty="0" smtClean="0"/>
              <a:t>Διάχυση του Προγράμματος και Επανεκτίμηση των Δραστηριοτήτων</a:t>
            </a:r>
            <a:r>
              <a:rPr lang="el-GR" b="1" dirty="0" smtClean="0"/>
              <a:t>. </a:t>
            </a:r>
          </a:p>
          <a:p>
            <a:pPr>
              <a:defRPr/>
            </a:pPr>
            <a:endParaRPr lang="el-GR" dirty="0" smtClean="0"/>
          </a:p>
          <a:p>
            <a:pPr>
              <a:defRPr/>
            </a:pPr>
            <a:endParaRPr lang="el-GR"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2 - Θέση περιεχομένου"/>
          <p:cNvSpPr>
            <a:spLocks noGrp="1"/>
          </p:cNvSpPr>
          <p:nvPr>
            <p:ph sz="quarter" idx="1"/>
          </p:nvPr>
        </p:nvSpPr>
        <p:spPr>
          <a:xfrm>
            <a:off x="214313" y="214313"/>
            <a:ext cx="8786812" cy="5805487"/>
          </a:xfrm>
        </p:spPr>
        <p:txBody>
          <a:bodyPr/>
          <a:lstStyle/>
          <a:p>
            <a:pPr algn="ctr">
              <a:buFont typeface="Wingdings 2" pitchFamily="18" charset="2"/>
              <a:buNone/>
            </a:pPr>
            <a:r>
              <a:rPr lang="el-GR" sz="3200" b="1" smtClean="0">
                <a:solidFill>
                  <a:srgbClr val="FF0000"/>
                </a:solidFill>
              </a:rPr>
              <a:t>Μοντέλο Χαρτογράφησης Παρέμβασης</a:t>
            </a:r>
          </a:p>
          <a:p>
            <a:pPr algn="ctr">
              <a:buFont typeface="Wingdings 2" pitchFamily="18" charset="2"/>
              <a:buNone/>
            </a:pPr>
            <a:endParaRPr lang="el-GR" sz="2000" smtClean="0">
              <a:solidFill>
                <a:srgbClr val="FF0000"/>
              </a:solidFill>
            </a:endParaRPr>
          </a:p>
          <a:p>
            <a:pPr algn="just">
              <a:buFont typeface="Wingdings" pitchFamily="2" charset="2"/>
              <a:buChar char="ü"/>
            </a:pPr>
            <a:r>
              <a:rPr lang="el-GR" smtClean="0"/>
              <a:t>Εισηγείται  </a:t>
            </a:r>
            <a:r>
              <a:rPr lang="el-GR" b="1" smtClean="0"/>
              <a:t>παρέμβαση σε πολλαπλά επίπεδα</a:t>
            </a:r>
            <a:r>
              <a:rPr lang="el-GR" smtClean="0"/>
              <a:t>, προκειμένου να υπάρξει αποτελεσματικότητα σε ένα πρόγραμμα. </a:t>
            </a:r>
          </a:p>
          <a:p>
            <a:pPr algn="just">
              <a:buFont typeface="Wingdings 2" pitchFamily="18" charset="2"/>
              <a:buNone/>
            </a:pPr>
            <a:endParaRPr lang="el-GR" smtClean="0"/>
          </a:p>
          <a:p>
            <a:pPr algn="just">
              <a:buFont typeface="Wingdings" pitchFamily="2" charset="2"/>
              <a:buChar char="ü"/>
            </a:pPr>
            <a:r>
              <a:rPr lang="el-GR" smtClean="0"/>
              <a:t>Αναφέρεται ταυτόχρονα σε επίπεδα: ατόμου και σχέσεων μεταξύ των μελών της ομάδας, οργανισμού, κοινότητας και κοινωνίας. </a:t>
            </a:r>
          </a:p>
          <a:p>
            <a:pPr algn="just">
              <a:buFont typeface="Wingdings 2" pitchFamily="18" charset="2"/>
              <a:buNone/>
            </a:pPr>
            <a:endParaRPr lang="el-GR" smtClean="0"/>
          </a:p>
          <a:p>
            <a:pPr algn="just">
              <a:buFont typeface="Wingdings" pitchFamily="2" charset="2"/>
              <a:buChar char="ü"/>
            </a:pPr>
            <a:r>
              <a:rPr lang="el-GR" smtClean="0"/>
              <a:t>Στηρίζεται στην </a:t>
            </a:r>
            <a:r>
              <a:rPr lang="el-GR" b="1" smtClean="0"/>
              <a:t>αρχή της αλληλεπίδρασης του ατόμου και του περιβάλλοντός του </a:t>
            </a:r>
            <a:r>
              <a:rPr lang="el-GR" smtClean="0"/>
              <a:t>συμπεριλαμβάνοντας την οικογένεια, κοινωνικά δίκτυα, οργανισμούς, κοινότητες και κοινωνίες. </a:t>
            </a:r>
          </a:p>
        </p:txBody>
      </p:sp>
      <p:sp>
        <p:nvSpPr>
          <p:cNvPr id="4" name="3 - Καμπύλο βέλος προς τα κάτω"/>
          <p:cNvSpPr/>
          <p:nvPr/>
        </p:nvSpPr>
        <p:spPr>
          <a:xfrm>
            <a:off x="8358188" y="6215063"/>
            <a:ext cx="428625" cy="3571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l-GR" b="1">
              <a:solidFill>
                <a:prstClr val="black"/>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9" name="2 - Θέση περιεχομένου"/>
          <p:cNvSpPr>
            <a:spLocks noGrp="1"/>
          </p:cNvSpPr>
          <p:nvPr>
            <p:ph sz="quarter" idx="1"/>
          </p:nvPr>
        </p:nvSpPr>
        <p:spPr>
          <a:xfrm>
            <a:off x="214313" y="214313"/>
            <a:ext cx="8786812" cy="6215062"/>
          </a:xfrm>
        </p:spPr>
        <p:txBody>
          <a:bodyPr/>
          <a:lstStyle/>
          <a:p>
            <a:pPr algn="ctr">
              <a:buFont typeface="Wingdings 2" pitchFamily="18" charset="2"/>
              <a:buNone/>
              <a:defRPr/>
            </a:pPr>
            <a:r>
              <a:rPr lang="el-GR" sz="3200" b="1" dirty="0" smtClean="0">
                <a:solidFill>
                  <a:srgbClr val="FF0000"/>
                </a:solidFill>
              </a:rPr>
              <a:t>Μοντέλο Χαρτογράφησης Παρέμβασης (συνέχεια)</a:t>
            </a:r>
            <a:endParaRPr lang="el-GR" sz="3200" dirty="0" smtClean="0">
              <a:solidFill>
                <a:srgbClr val="FF0000"/>
              </a:solidFill>
            </a:endParaRPr>
          </a:p>
          <a:p>
            <a:pPr algn="just">
              <a:buFont typeface="Wingdings" pitchFamily="2" charset="2"/>
              <a:buChar char="ü"/>
              <a:defRPr/>
            </a:pPr>
            <a:r>
              <a:rPr lang="el-GR" sz="2400" dirty="0" smtClean="0"/>
              <a:t>Η δράση πραγματοποιείται σε πέντε στάδια, ως εξής: </a:t>
            </a:r>
          </a:p>
          <a:p>
            <a:pPr marL="457200" indent="-457200" algn="just">
              <a:buFont typeface="+mj-lt"/>
              <a:buAutoNum type="arabicParenR"/>
              <a:defRPr/>
            </a:pPr>
            <a:r>
              <a:rPr lang="el-GR" sz="2200" b="1" dirty="0" smtClean="0"/>
              <a:t>Προσδιορισμός και Διατύπωση Άμεσων Στόχων του Προγράμματος:</a:t>
            </a:r>
            <a:r>
              <a:rPr lang="el-GR" sz="2200" dirty="0" smtClean="0"/>
              <a:t> Οι στόχοι που αναφέρονται αφορούν τόσο στην ομάδα- στόχο όσο και σε όλες τις ομάδες ατόμων που είναι σε διασύνδεση με αυτή.  πχ σε πρόγραμμα τροποποίησης του περιβάλλοντος του σχολείου δεν επικεντρώνεται μόνο στη συμπεριφορά των μαθητών αλλά και σε εκείνη των εκπαιδευτικών, διοίκησης κα. </a:t>
            </a:r>
          </a:p>
          <a:p>
            <a:pPr marL="457200" indent="-457200" algn="just">
              <a:buFont typeface="+mj-lt"/>
              <a:buAutoNum type="arabicParenR"/>
              <a:defRPr/>
            </a:pPr>
            <a:r>
              <a:rPr lang="el-GR" sz="2200" b="1" dirty="0" smtClean="0"/>
              <a:t>Επιλογή Μοντέλων, Μεθόδων και Στρατηγικών που ταιριάζουν με το Πρόγραμμα. </a:t>
            </a:r>
          </a:p>
          <a:p>
            <a:pPr marL="457200" indent="-457200" algn="just">
              <a:buFont typeface="+mj-lt"/>
              <a:buAutoNum type="arabicParenR"/>
              <a:defRPr/>
            </a:pPr>
            <a:r>
              <a:rPr lang="el-GR" sz="2200" b="1" dirty="0" smtClean="0"/>
              <a:t>Σχεδιασμός του Προγράμματος και προετοιμασία της υλοποίησής του. </a:t>
            </a:r>
          </a:p>
          <a:p>
            <a:pPr marL="457200" indent="-457200" algn="just">
              <a:buFont typeface="+mj-lt"/>
              <a:buAutoNum type="arabicParenR"/>
              <a:defRPr/>
            </a:pPr>
            <a:r>
              <a:rPr lang="el-GR" sz="2200" b="1" dirty="0" smtClean="0"/>
              <a:t>Υιοθέτηση του προγράμματος και Εφαρμογή – Υλοποίηση.</a:t>
            </a:r>
          </a:p>
          <a:p>
            <a:pPr marL="457200" indent="-457200" algn="just">
              <a:buFont typeface="+mj-lt"/>
              <a:buAutoNum type="arabicParenR"/>
              <a:defRPr/>
            </a:pPr>
            <a:r>
              <a:rPr lang="el-GR" sz="2200" b="1" dirty="0" smtClean="0"/>
              <a:t>Αξιολόγηση.</a:t>
            </a:r>
          </a:p>
          <a:p>
            <a:pPr algn="just">
              <a:defRPr/>
            </a:pPr>
            <a:endParaRPr lang="el-GR" sz="22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3" name="2 - Θέση περιεχομένου"/>
          <p:cNvSpPr>
            <a:spLocks noGrp="1"/>
          </p:cNvSpPr>
          <p:nvPr>
            <p:ph sz="quarter" idx="1"/>
          </p:nvPr>
        </p:nvSpPr>
        <p:spPr>
          <a:xfrm>
            <a:off x="0" y="214313"/>
            <a:ext cx="9144000" cy="6143625"/>
          </a:xfrm>
        </p:spPr>
        <p:txBody>
          <a:bodyPr/>
          <a:lstStyle/>
          <a:p>
            <a:pPr algn="ctr">
              <a:buFont typeface="Wingdings 2" pitchFamily="18" charset="2"/>
              <a:buNone/>
              <a:defRPr/>
            </a:pPr>
            <a:r>
              <a:rPr lang="el-GR" sz="3200" b="1" dirty="0" smtClean="0">
                <a:solidFill>
                  <a:srgbClr val="FF0000"/>
                </a:solidFill>
              </a:rPr>
              <a:t>Μοντέλο ΑΒ</a:t>
            </a:r>
            <a:r>
              <a:rPr lang="en-US" sz="3200" b="1" dirty="0" smtClean="0">
                <a:solidFill>
                  <a:srgbClr val="FF0000"/>
                </a:solidFill>
              </a:rPr>
              <a:t>C</a:t>
            </a:r>
            <a:r>
              <a:rPr lang="el-GR" sz="3200" b="1" dirty="0" smtClean="0">
                <a:solidFill>
                  <a:srgbClr val="FF0000"/>
                </a:solidFill>
              </a:rPr>
              <a:t> </a:t>
            </a:r>
          </a:p>
          <a:p>
            <a:pPr algn="ctr">
              <a:buFont typeface="Wingdings 2" pitchFamily="18" charset="2"/>
              <a:buNone/>
              <a:defRPr/>
            </a:pPr>
            <a:r>
              <a:rPr lang="el-GR" sz="3200" b="1" dirty="0" smtClean="0">
                <a:solidFill>
                  <a:srgbClr val="FF0000"/>
                </a:solidFill>
              </a:rPr>
              <a:t>(</a:t>
            </a:r>
            <a:r>
              <a:rPr lang="en-US" sz="3200" b="1" dirty="0" smtClean="0">
                <a:solidFill>
                  <a:srgbClr val="FF0000"/>
                </a:solidFill>
              </a:rPr>
              <a:t>Analysis of problem</a:t>
            </a:r>
            <a:r>
              <a:rPr lang="el-GR" sz="3200" b="1" dirty="0" smtClean="0">
                <a:solidFill>
                  <a:srgbClr val="FF0000"/>
                </a:solidFill>
              </a:rPr>
              <a:t>– </a:t>
            </a:r>
            <a:r>
              <a:rPr lang="en-US" sz="3200" b="1" dirty="0" smtClean="0">
                <a:solidFill>
                  <a:srgbClr val="FF0000"/>
                </a:solidFill>
              </a:rPr>
              <a:t>Behavioral intervention</a:t>
            </a:r>
            <a:r>
              <a:rPr lang="el-GR" sz="3200" b="1" dirty="0" smtClean="0">
                <a:solidFill>
                  <a:srgbClr val="FF0000"/>
                </a:solidFill>
              </a:rPr>
              <a:t> – </a:t>
            </a:r>
            <a:r>
              <a:rPr lang="en-US" sz="3200" b="1" dirty="0" smtClean="0">
                <a:solidFill>
                  <a:srgbClr val="FF0000"/>
                </a:solidFill>
              </a:rPr>
              <a:t>Continuation</a:t>
            </a:r>
            <a:r>
              <a:rPr lang="el-GR" sz="3200" b="1" dirty="0" smtClean="0">
                <a:solidFill>
                  <a:srgbClr val="FF0000"/>
                </a:solidFill>
              </a:rPr>
              <a:t>)</a:t>
            </a:r>
            <a:endParaRPr lang="el-GR" sz="3200" dirty="0" smtClean="0">
              <a:solidFill>
                <a:srgbClr val="FF0000"/>
              </a:solidFill>
            </a:endParaRPr>
          </a:p>
          <a:p>
            <a:pPr>
              <a:buFont typeface="Wingdings 2" pitchFamily="18" charset="2"/>
              <a:buNone/>
              <a:defRPr/>
            </a:pPr>
            <a:endParaRPr lang="el-GR" dirty="0" smtClean="0"/>
          </a:p>
          <a:p>
            <a:pPr>
              <a:buFont typeface="Wingdings" pitchFamily="2" charset="2"/>
              <a:buChar char="Ø"/>
              <a:defRPr/>
            </a:pPr>
            <a:r>
              <a:rPr lang="el-GR" dirty="0" smtClean="0"/>
              <a:t>Συνδυασμός των προηγούμενων μοντέλων. </a:t>
            </a:r>
          </a:p>
          <a:p>
            <a:pPr>
              <a:buFont typeface="Wingdings" pitchFamily="2" charset="2"/>
              <a:buChar char="Ø"/>
              <a:defRPr/>
            </a:pPr>
            <a:endParaRPr lang="el-GR" dirty="0" smtClean="0"/>
          </a:p>
          <a:p>
            <a:pPr>
              <a:buFont typeface="Wingdings" pitchFamily="2" charset="2"/>
              <a:buChar char="Ø"/>
              <a:defRPr/>
            </a:pPr>
            <a:r>
              <a:rPr lang="el-GR" dirty="0" smtClean="0"/>
              <a:t>Κατά το σχεδιασμό ενός προγράμματος </a:t>
            </a:r>
          </a:p>
          <a:p>
            <a:pPr>
              <a:buFont typeface="Wingdings 2" pitchFamily="18" charset="2"/>
              <a:buNone/>
              <a:defRPr/>
            </a:pPr>
            <a:r>
              <a:rPr lang="el-GR" dirty="0" smtClean="0"/>
              <a:t>	διακρίνει τρεις βασικές φάσεις: </a:t>
            </a:r>
          </a:p>
          <a:p>
            <a:pPr>
              <a:buFont typeface="Wingdings 2" pitchFamily="18" charset="2"/>
              <a:buNone/>
              <a:defRPr/>
            </a:pPr>
            <a:endParaRPr lang="el-GR" dirty="0" smtClean="0"/>
          </a:p>
          <a:p>
            <a:pPr marL="514350" indent="-514350">
              <a:buFont typeface="+mj-lt"/>
              <a:buAutoNum type="arabicParenR"/>
              <a:defRPr/>
            </a:pPr>
            <a:r>
              <a:rPr lang="el-GR" dirty="0" smtClean="0"/>
              <a:t>Ανάλυση του προβλήματος  (</a:t>
            </a:r>
            <a:r>
              <a:rPr lang="en-US" dirty="0" smtClean="0"/>
              <a:t>Analysis of the Problem</a:t>
            </a:r>
            <a:r>
              <a:rPr lang="el-GR" dirty="0" smtClean="0"/>
              <a:t>) </a:t>
            </a:r>
          </a:p>
          <a:p>
            <a:pPr marL="514350" indent="-514350">
              <a:buFont typeface="+mj-lt"/>
              <a:buAutoNum type="arabicParenR"/>
              <a:defRPr/>
            </a:pPr>
            <a:r>
              <a:rPr lang="el-GR" dirty="0" smtClean="0"/>
              <a:t>Παρέμβαση στη συμπεριφορά (</a:t>
            </a:r>
            <a:r>
              <a:rPr lang="en-US" dirty="0" smtClean="0"/>
              <a:t>Behavioral Intervention</a:t>
            </a:r>
            <a:endParaRPr lang="el-GR" dirty="0" smtClean="0"/>
          </a:p>
          <a:p>
            <a:pPr marL="514350" indent="-514350">
              <a:buFont typeface="+mj-lt"/>
              <a:buAutoNum type="arabicParenR"/>
              <a:defRPr/>
            </a:pPr>
            <a:r>
              <a:rPr lang="el-GR" dirty="0" smtClean="0"/>
              <a:t>Συνέχιση της παρέμβασης (</a:t>
            </a:r>
            <a:r>
              <a:rPr lang="en-AU" dirty="0" smtClean="0"/>
              <a:t>Continuation</a:t>
            </a:r>
            <a:r>
              <a:rPr lang="el-GR" dirty="0" smtClean="0"/>
              <a:t>)</a:t>
            </a:r>
          </a:p>
          <a:p>
            <a:pPr>
              <a:defRPr/>
            </a:pPr>
            <a:endParaRPr lang="el-GR" dirty="0" smtClean="0"/>
          </a:p>
        </p:txBody>
      </p:sp>
      <p:sp>
        <p:nvSpPr>
          <p:cNvPr id="4" name="3 - Καμπύλο βέλος προς τα κάτω"/>
          <p:cNvSpPr/>
          <p:nvPr/>
        </p:nvSpPr>
        <p:spPr>
          <a:xfrm>
            <a:off x="8358188" y="6215063"/>
            <a:ext cx="428625" cy="3571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l-GR" b="1">
              <a:solidFill>
                <a:prstClr val="black"/>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2 - Θέση περιεχομένου"/>
          <p:cNvSpPr>
            <a:spLocks noGrp="1"/>
          </p:cNvSpPr>
          <p:nvPr>
            <p:ph sz="quarter" idx="1"/>
          </p:nvPr>
        </p:nvSpPr>
        <p:spPr>
          <a:xfrm>
            <a:off x="0" y="214313"/>
            <a:ext cx="9144000" cy="6500812"/>
          </a:xfrm>
        </p:spPr>
        <p:txBody>
          <a:bodyPr/>
          <a:lstStyle/>
          <a:p>
            <a:pPr algn="ctr">
              <a:buFont typeface="Wingdings 2" pitchFamily="18" charset="2"/>
              <a:buNone/>
            </a:pPr>
            <a:r>
              <a:rPr lang="el-GR" sz="3200" b="1" smtClean="0">
                <a:solidFill>
                  <a:srgbClr val="FF0000"/>
                </a:solidFill>
              </a:rPr>
              <a:t>Μοντέλο ΑΒ</a:t>
            </a:r>
            <a:r>
              <a:rPr lang="en-US" sz="3200" b="1" smtClean="0">
                <a:solidFill>
                  <a:srgbClr val="FF0000"/>
                </a:solidFill>
              </a:rPr>
              <a:t>C</a:t>
            </a:r>
            <a:r>
              <a:rPr lang="el-GR" sz="3200" b="1" smtClean="0">
                <a:solidFill>
                  <a:srgbClr val="FF0000"/>
                </a:solidFill>
              </a:rPr>
              <a:t> </a:t>
            </a:r>
          </a:p>
          <a:p>
            <a:pPr algn="ctr">
              <a:buFont typeface="Wingdings 2" pitchFamily="18" charset="2"/>
              <a:buNone/>
            </a:pPr>
            <a:r>
              <a:rPr lang="el-GR" sz="2400" b="1" smtClean="0">
                <a:solidFill>
                  <a:srgbClr val="FF0000"/>
                </a:solidFill>
              </a:rPr>
              <a:t>Φάσεις </a:t>
            </a:r>
            <a:endParaRPr lang="el-GR" sz="2400" smtClean="0">
              <a:solidFill>
                <a:srgbClr val="FF0000"/>
              </a:solidFill>
            </a:endParaRPr>
          </a:p>
          <a:p>
            <a:pPr>
              <a:buFont typeface="Wingdings" pitchFamily="2" charset="2"/>
              <a:buChar char="ü"/>
            </a:pPr>
            <a:r>
              <a:rPr lang="el-GR" sz="2400" b="1" smtClean="0">
                <a:solidFill>
                  <a:srgbClr val="FF0000"/>
                </a:solidFill>
              </a:rPr>
              <a:t>Ανάλυση του προβλήματος  (</a:t>
            </a:r>
            <a:r>
              <a:rPr lang="en-US" sz="2400" b="1" smtClean="0">
                <a:solidFill>
                  <a:srgbClr val="FF0000"/>
                </a:solidFill>
              </a:rPr>
              <a:t>Analysis of the Problem</a:t>
            </a:r>
            <a:r>
              <a:rPr lang="el-GR" sz="2400" b="1" smtClean="0">
                <a:solidFill>
                  <a:srgbClr val="FF0000"/>
                </a:solidFill>
              </a:rPr>
              <a:t>): </a:t>
            </a:r>
          </a:p>
          <a:p>
            <a:pPr>
              <a:buFont typeface="Wingdings 2" pitchFamily="18" charset="2"/>
              <a:buNone/>
            </a:pPr>
            <a:r>
              <a:rPr lang="el-GR" sz="2400" smtClean="0"/>
              <a:t>μέσα από </a:t>
            </a:r>
          </a:p>
          <a:p>
            <a:pPr lvl="1">
              <a:buFont typeface="Wingdings" pitchFamily="2" charset="2"/>
              <a:buChar char="§"/>
            </a:pPr>
            <a:r>
              <a:rPr lang="el-GR" smtClean="0"/>
              <a:t>Γίνεται την αξιολόγηση της ομάδας- στόχος και των τρόπων προσέγγισής της,  </a:t>
            </a:r>
          </a:p>
          <a:p>
            <a:pPr lvl="1">
              <a:buFont typeface="Wingdings" pitchFamily="2" charset="2"/>
              <a:buChar char="§"/>
            </a:pPr>
            <a:r>
              <a:rPr lang="el-GR" smtClean="0"/>
              <a:t>την εκτίμηση των αναγκών, της μελετώμενης συμπεριφοράς και των αιτιολογικών παραγόντων της. </a:t>
            </a:r>
          </a:p>
          <a:p>
            <a:pPr>
              <a:buFont typeface="Wingdings" pitchFamily="2" charset="2"/>
              <a:buChar char="ü"/>
            </a:pPr>
            <a:r>
              <a:rPr lang="el-GR" sz="2400" smtClean="0"/>
              <a:t>Γίνεται</a:t>
            </a:r>
          </a:p>
          <a:p>
            <a:pPr lvl="1">
              <a:buFont typeface="Wingdings" pitchFamily="2" charset="2"/>
              <a:buChar char="q"/>
            </a:pPr>
            <a:r>
              <a:rPr lang="el-GR" smtClean="0"/>
              <a:t>ιεράρχηση των αναγκών αναλόγως της διαθεσιμότητας πηγών και πόρων και </a:t>
            </a:r>
          </a:p>
          <a:p>
            <a:pPr lvl="1">
              <a:buFont typeface="Wingdings" pitchFamily="2" charset="2"/>
              <a:buChar char="q"/>
            </a:pPr>
            <a:r>
              <a:rPr lang="el-GR" smtClean="0"/>
              <a:t>προσδιορίζεται η προς αλλαγή συμπεριφορά (διευκρινίζοντα αν οι τροποποιήσεις αφορούν τελικά στα άτομα που την επιδεικνύουν ή στο περιβάλλον ή και στα δύο μέρη.) </a:t>
            </a:r>
          </a:p>
        </p:txBody>
      </p:sp>
      <p:sp>
        <p:nvSpPr>
          <p:cNvPr id="4" name="3 - Καμπύλο βέλος προς τα κάτω"/>
          <p:cNvSpPr/>
          <p:nvPr/>
        </p:nvSpPr>
        <p:spPr>
          <a:xfrm>
            <a:off x="8358188" y="6215063"/>
            <a:ext cx="428625" cy="35718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l-GR" b="1">
              <a:solidFill>
                <a:prstClr val="black"/>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2 - Θέση περιεχομένου"/>
          <p:cNvSpPr>
            <a:spLocks noGrp="1"/>
          </p:cNvSpPr>
          <p:nvPr>
            <p:ph sz="quarter" idx="1"/>
          </p:nvPr>
        </p:nvSpPr>
        <p:spPr>
          <a:xfrm>
            <a:off x="357188" y="285750"/>
            <a:ext cx="8329612" cy="6215063"/>
          </a:xfrm>
        </p:spPr>
        <p:txBody>
          <a:bodyPr/>
          <a:lstStyle/>
          <a:p>
            <a:pPr>
              <a:buFont typeface="Wingdings 2" pitchFamily="18" charset="2"/>
              <a:buNone/>
            </a:pPr>
            <a:r>
              <a:rPr lang="el-GR" b="1" smtClean="0">
                <a:solidFill>
                  <a:schemeClr val="accent2"/>
                </a:solidFill>
              </a:rPr>
              <a:t>Στάδια </a:t>
            </a:r>
          </a:p>
          <a:p>
            <a:pPr>
              <a:buFont typeface="Wingdings 2" pitchFamily="18" charset="2"/>
              <a:buNone/>
            </a:pPr>
            <a:r>
              <a:rPr lang="el-GR" b="1" smtClean="0">
                <a:solidFill>
                  <a:schemeClr val="accent2"/>
                </a:solidFill>
              </a:rPr>
              <a:t>Σχεδιασμού- Εφαρμογής &amp; Αξιολόγησης</a:t>
            </a:r>
          </a:p>
          <a:p>
            <a:pPr>
              <a:buFont typeface="Wingdings 2" pitchFamily="18" charset="2"/>
              <a:buNone/>
            </a:pPr>
            <a:r>
              <a:rPr lang="el-GR" b="1" smtClean="0">
                <a:solidFill>
                  <a:schemeClr val="accent2"/>
                </a:solidFill>
              </a:rPr>
              <a:t>Προγραμμάτων ΠΥ: </a:t>
            </a:r>
          </a:p>
          <a:p>
            <a:pPr>
              <a:buFont typeface="Wingdings 2" pitchFamily="18" charset="2"/>
              <a:buNone/>
            </a:pPr>
            <a:endParaRPr lang="el-GR" b="1" smtClean="0">
              <a:solidFill>
                <a:schemeClr val="accent2"/>
              </a:solidFill>
            </a:endParaRPr>
          </a:p>
          <a:p>
            <a:pPr>
              <a:buFont typeface="Wingdings 2" pitchFamily="18" charset="2"/>
              <a:buNone/>
            </a:pPr>
            <a:r>
              <a:rPr lang="el-GR" smtClean="0"/>
              <a:t>(1) της περιγραφής και ιεράρχησης των αναγκών, </a:t>
            </a:r>
          </a:p>
          <a:p>
            <a:pPr>
              <a:buFont typeface="Wingdings 2" pitchFamily="18" charset="2"/>
              <a:buNone/>
            </a:pPr>
            <a:r>
              <a:rPr lang="el-GR" smtClean="0"/>
              <a:t>(2) της διατύπωσης των σκοπών και στόχων, </a:t>
            </a:r>
          </a:p>
          <a:p>
            <a:pPr>
              <a:buFont typeface="Wingdings 2" pitchFamily="18" charset="2"/>
              <a:buNone/>
            </a:pPr>
            <a:r>
              <a:rPr lang="el-GR" smtClean="0"/>
              <a:t>(3) της επιλογής της καλύτερης δυνατής μεθοδολογίας προκειμένου να επιτευχθούν οι σκοποί και στόχοι, </a:t>
            </a:r>
          </a:p>
          <a:p>
            <a:pPr>
              <a:buFont typeface="Wingdings 2" pitchFamily="18" charset="2"/>
              <a:buNone/>
            </a:pPr>
            <a:r>
              <a:rPr lang="el-GR" smtClean="0"/>
              <a:t>(4) της αναγνώρισης των πηγών και πόρων, </a:t>
            </a:r>
          </a:p>
          <a:p>
            <a:pPr>
              <a:buFont typeface="Wingdings 2" pitchFamily="18" charset="2"/>
              <a:buNone/>
            </a:pPr>
            <a:r>
              <a:rPr lang="el-GR" smtClean="0"/>
              <a:t>(5) του σχεδιασμού του πλάνου αξιολόγησης του εγχειρήματος, </a:t>
            </a:r>
          </a:p>
          <a:p>
            <a:pPr>
              <a:buFont typeface="Wingdings 2" pitchFamily="18" charset="2"/>
              <a:buNone/>
            </a:pPr>
            <a:r>
              <a:rPr lang="el-GR" smtClean="0"/>
              <a:t>(6) της εισαγωγής του σχεδίου δράσης και </a:t>
            </a:r>
          </a:p>
          <a:p>
            <a:pPr>
              <a:buFont typeface="Wingdings 2" pitchFamily="18" charset="2"/>
              <a:buNone/>
            </a:pPr>
            <a:r>
              <a:rPr lang="el-GR" smtClean="0"/>
              <a:t>(7) της δραστηριοποίησης. </a:t>
            </a:r>
          </a:p>
          <a:p>
            <a:endParaRPr lang="el-GR"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2 - Θέση περιεχομένου"/>
          <p:cNvSpPr>
            <a:spLocks noGrp="1"/>
          </p:cNvSpPr>
          <p:nvPr>
            <p:ph sz="quarter" idx="1"/>
          </p:nvPr>
        </p:nvSpPr>
        <p:spPr>
          <a:xfrm>
            <a:off x="0" y="214313"/>
            <a:ext cx="9144000" cy="6000750"/>
          </a:xfrm>
        </p:spPr>
        <p:txBody>
          <a:bodyPr/>
          <a:lstStyle/>
          <a:p>
            <a:pPr algn="ctr">
              <a:buFont typeface="Wingdings 2" pitchFamily="18" charset="2"/>
              <a:buNone/>
            </a:pPr>
            <a:r>
              <a:rPr lang="el-GR" sz="3200" b="1" smtClean="0">
                <a:solidFill>
                  <a:srgbClr val="FF0000"/>
                </a:solidFill>
              </a:rPr>
              <a:t>Μοντέλο ΑΒ</a:t>
            </a:r>
            <a:r>
              <a:rPr lang="en-US" sz="3200" b="1" smtClean="0">
                <a:solidFill>
                  <a:srgbClr val="FF0000"/>
                </a:solidFill>
              </a:rPr>
              <a:t>C</a:t>
            </a:r>
            <a:r>
              <a:rPr lang="el-GR" sz="3200" b="1" smtClean="0">
                <a:solidFill>
                  <a:srgbClr val="FF0000"/>
                </a:solidFill>
              </a:rPr>
              <a:t> </a:t>
            </a:r>
          </a:p>
          <a:p>
            <a:pPr algn="ctr">
              <a:buFont typeface="Wingdings 2" pitchFamily="18" charset="2"/>
              <a:buNone/>
            </a:pPr>
            <a:r>
              <a:rPr lang="el-GR" sz="2400" b="1" smtClean="0">
                <a:solidFill>
                  <a:srgbClr val="FF0000"/>
                </a:solidFill>
              </a:rPr>
              <a:t>Φάσεις </a:t>
            </a:r>
          </a:p>
          <a:p>
            <a:pPr algn="ctr">
              <a:buFont typeface="Wingdings 2" pitchFamily="18" charset="2"/>
              <a:buNone/>
            </a:pPr>
            <a:endParaRPr lang="el-GR" sz="2400" smtClean="0">
              <a:solidFill>
                <a:srgbClr val="FF0000"/>
              </a:solidFill>
            </a:endParaRPr>
          </a:p>
          <a:p>
            <a:pPr>
              <a:buFont typeface="Wingdings" pitchFamily="2" charset="2"/>
              <a:buChar char="ü"/>
            </a:pPr>
            <a:r>
              <a:rPr lang="el-GR" b="1" smtClean="0">
                <a:solidFill>
                  <a:srgbClr val="FF0000"/>
                </a:solidFill>
              </a:rPr>
              <a:t>Παρέμβαση στη συμπεριφορά (</a:t>
            </a:r>
            <a:r>
              <a:rPr lang="en-US" b="1" smtClean="0">
                <a:solidFill>
                  <a:srgbClr val="FF0000"/>
                </a:solidFill>
              </a:rPr>
              <a:t>Behavioral Intervention</a:t>
            </a:r>
            <a:r>
              <a:rPr lang="el-GR" b="1" smtClean="0">
                <a:solidFill>
                  <a:srgbClr val="FF0000"/>
                </a:solidFill>
              </a:rPr>
              <a:t>): </a:t>
            </a:r>
          </a:p>
          <a:p>
            <a:pPr lvl="1">
              <a:buFont typeface="Wingdings" pitchFamily="2" charset="2"/>
              <a:buChar char="q"/>
            </a:pPr>
            <a:r>
              <a:rPr lang="el-GR" sz="2600" smtClean="0"/>
              <a:t>Προσδιορισμός Σκοπών και Στόχων, </a:t>
            </a:r>
          </a:p>
          <a:p>
            <a:pPr lvl="1">
              <a:buFont typeface="Wingdings" pitchFamily="2" charset="2"/>
              <a:buChar char="q"/>
            </a:pPr>
            <a:r>
              <a:rPr lang="el-GR" sz="2600" smtClean="0"/>
              <a:t>επιλογή μεθόδων και τεχνικών, </a:t>
            </a:r>
          </a:p>
          <a:p>
            <a:pPr lvl="1">
              <a:buFont typeface="Wingdings" pitchFamily="2" charset="2"/>
              <a:buChar char="q"/>
            </a:pPr>
            <a:r>
              <a:rPr lang="el-GR" sz="2600" smtClean="0"/>
              <a:t>πιλοτική εφαρμογή και </a:t>
            </a:r>
          </a:p>
          <a:p>
            <a:pPr lvl="1">
              <a:buFont typeface="Wingdings" pitchFamily="2" charset="2"/>
              <a:buChar char="q"/>
            </a:pPr>
            <a:r>
              <a:rPr lang="el-GR" sz="2600" smtClean="0"/>
              <a:t>αξιολόγησή της.</a:t>
            </a:r>
          </a:p>
          <a:p>
            <a:pPr>
              <a:buFont typeface="Wingdings 2" pitchFamily="18" charset="2"/>
              <a:buNone/>
            </a:pPr>
            <a:endParaRPr lang="el-GR" smtClean="0"/>
          </a:p>
          <a:p>
            <a:pPr>
              <a:buFont typeface="Wingdings" pitchFamily="2" charset="2"/>
              <a:buChar char="ü"/>
            </a:pPr>
            <a:r>
              <a:rPr lang="el-GR" b="1" smtClean="0">
                <a:solidFill>
                  <a:srgbClr val="FF0000"/>
                </a:solidFill>
              </a:rPr>
              <a:t>Συνέχιση της παρέμβασης (</a:t>
            </a:r>
            <a:r>
              <a:rPr lang="en-AU" b="1" smtClean="0">
                <a:solidFill>
                  <a:srgbClr val="FF0000"/>
                </a:solidFill>
              </a:rPr>
              <a:t>Continuation</a:t>
            </a:r>
            <a:r>
              <a:rPr lang="el-GR" b="1" smtClean="0">
                <a:solidFill>
                  <a:srgbClr val="FF0000"/>
                </a:solidFill>
              </a:rPr>
              <a:t>): </a:t>
            </a:r>
          </a:p>
          <a:p>
            <a:pPr lvl="1">
              <a:buFont typeface="Wingdings" pitchFamily="2" charset="2"/>
              <a:buChar char="q"/>
            </a:pPr>
            <a:r>
              <a:rPr lang="el-GR" smtClean="0"/>
              <a:t>Διατομεακή Συνεργασία με τη βοήθεια Ομάδων Υποστήριξης, </a:t>
            </a:r>
          </a:p>
          <a:p>
            <a:pPr lvl="1">
              <a:buFont typeface="Wingdings" pitchFamily="2" charset="2"/>
              <a:buChar char="q"/>
            </a:pPr>
            <a:r>
              <a:rPr lang="el-GR" smtClean="0"/>
              <a:t>Διάχυση, </a:t>
            </a:r>
          </a:p>
          <a:p>
            <a:pPr lvl="1">
              <a:buFont typeface="Wingdings" pitchFamily="2" charset="2"/>
              <a:buChar char="q"/>
            </a:pPr>
            <a:r>
              <a:rPr lang="el-GR" smtClean="0"/>
              <a:t>Υποστηρικτικές Πολιτικές. </a:t>
            </a:r>
          </a:p>
          <a:p>
            <a:endParaRPr 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2 - Θέση περιεχομένου"/>
          <p:cNvSpPr>
            <a:spLocks noGrp="1"/>
          </p:cNvSpPr>
          <p:nvPr>
            <p:ph sz="quarter" idx="1"/>
          </p:nvPr>
        </p:nvSpPr>
        <p:spPr>
          <a:xfrm>
            <a:off x="214313" y="214313"/>
            <a:ext cx="8786812" cy="6643687"/>
          </a:xfrm>
        </p:spPr>
        <p:txBody>
          <a:bodyPr/>
          <a:lstStyle/>
          <a:p>
            <a:pPr>
              <a:buFont typeface="Wingdings 2" pitchFamily="18" charset="2"/>
              <a:buNone/>
            </a:pPr>
            <a:r>
              <a:rPr lang="el-GR" b="1" smtClean="0">
                <a:solidFill>
                  <a:schemeClr val="accent2"/>
                </a:solidFill>
              </a:rPr>
              <a:t>κατά το σχεδιασμό απαντώνται τα εξής ερωτήματα: </a:t>
            </a:r>
          </a:p>
          <a:p>
            <a:pPr>
              <a:buFont typeface="Wingdings 2" pitchFamily="18" charset="2"/>
              <a:buNone/>
            </a:pPr>
            <a:r>
              <a:rPr lang="el-GR" sz="3200" b="1" smtClean="0">
                <a:solidFill>
                  <a:schemeClr val="accent2"/>
                </a:solidFill>
              </a:rPr>
              <a:t>?</a:t>
            </a:r>
            <a:r>
              <a:rPr lang="el-GR" b="1" smtClean="0"/>
              <a:t> ποια είναι η σοβαρότητα του προβλήματος; </a:t>
            </a:r>
          </a:p>
          <a:p>
            <a:pPr>
              <a:buFont typeface="Wingdings 2" pitchFamily="18" charset="2"/>
              <a:buNone/>
            </a:pPr>
            <a:r>
              <a:rPr lang="el-GR" smtClean="0"/>
              <a:t>(πχ καρκίνος) </a:t>
            </a:r>
          </a:p>
          <a:p>
            <a:pPr>
              <a:buFont typeface="Wingdings 2" pitchFamily="18" charset="2"/>
              <a:buNone/>
            </a:pPr>
            <a:r>
              <a:rPr lang="el-GR" sz="2800" b="1" smtClean="0">
                <a:solidFill>
                  <a:schemeClr val="accent2"/>
                </a:solidFill>
              </a:rPr>
              <a:t>? </a:t>
            </a:r>
            <a:r>
              <a:rPr lang="el-GR" b="1" smtClean="0"/>
              <a:t>ποια συμπεριφορά είναι υπεύθυνη γι αυτό; </a:t>
            </a:r>
          </a:p>
          <a:p>
            <a:pPr>
              <a:buFont typeface="Wingdings 2" pitchFamily="18" charset="2"/>
              <a:buNone/>
            </a:pPr>
            <a:r>
              <a:rPr lang="el-GR" smtClean="0"/>
              <a:t>(πχ κακή διατροφή) </a:t>
            </a:r>
          </a:p>
          <a:p>
            <a:pPr>
              <a:buFont typeface="Wingdings 2" pitchFamily="18" charset="2"/>
              <a:buNone/>
            </a:pPr>
            <a:r>
              <a:rPr lang="el-GR" sz="2800" b="1" smtClean="0">
                <a:solidFill>
                  <a:schemeClr val="accent2"/>
                </a:solidFill>
              </a:rPr>
              <a:t>? </a:t>
            </a:r>
            <a:r>
              <a:rPr lang="el-GR" b="1" smtClean="0"/>
              <a:t>ποιες οι αιτίες αυτής της συμπεριφοράς; </a:t>
            </a:r>
          </a:p>
          <a:p>
            <a:pPr>
              <a:buFont typeface="Wingdings 2" pitchFamily="18" charset="2"/>
              <a:buNone/>
            </a:pPr>
            <a:r>
              <a:rPr lang="el-GR" smtClean="0"/>
              <a:t>(πχ κοινωνική πίεση από συνομηλίκους) </a:t>
            </a:r>
          </a:p>
          <a:p>
            <a:pPr>
              <a:buFont typeface="Wingdings 2" pitchFamily="18" charset="2"/>
              <a:buNone/>
            </a:pPr>
            <a:r>
              <a:rPr lang="el-GR" sz="2800" b="1" smtClean="0">
                <a:solidFill>
                  <a:schemeClr val="accent2"/>
                </a:solidFill>
              </a:rPr>
              <a:t>? </a:t>
            </a:r>
            <a:r>
              <a:rPr lang="el-GR" b="1" smtClean="0"/>
              <a:t>ποιες παρεμβάσεις μπορούν να στηρίξουν την επιθυμητή αλλαγή; </a:t>
            </a:r>
          </a:p>
          <a:p>
            <a:pPr>
              <a:buFont typeface="Wingdings 2" pitchFamily="18" charset="2"/>
              <a:buNone/>
            </a:pPr>
            <a:r>
              <a:rPr lang="el-GR" smtClean="0"/>
              <a:t>(πχ πρόγραμμα για αντίσταση στις κοινωνικές πιέσεις)</a:t>
            </a:r>
          </a:p>
          <a:p>
            <a:pPr>
              <a:buFont typeface="Wingdings 2" pitchFamily="18" charset="2"/>
              <a:buNone/>
            </a:pPr>
            <a:r>
              <a:rPr lang="el-GR" sz="2800" b="1" smtClean="0">
                <a:solidFill>
                  <a:schemeClr val="accent2"/>
                </a:solidFill>
              </a:rPr>
              <a:t>? </a:t>
            </a:r>
            <a:r>
              <a:rPr lang="el-GR" b="1" smtClean="0"/>
              <a:t>πώς μπορούν να υλοποιηθούν οι επιδιωκόμενες αλλαγές;</a:t>
            </a:r>
          </a:p>
          <a:p>
            <a:pPr>
              <a:buFont typeface="Wingdings 2" pitchFamily="18" charset="2"/>
              <a:buNone/>
            </a:pPr>
            <a:r>
              <a:rPr lang="el-GR" smtClean="0"/>
              <a:t>(πχ πρόγραμμα σε σχολείο). </a:t>
            </a:r>
          </a:p>
          <a:p>
            <a:pPr algn="r">
              <a:buFont typeface="Wingdings 2" pitchFamily="18" charset="2"/>
              <a:buNone/>
            </a:pPr>
            <a:r>
              <a:rPr lang="el-GR" sz="2000" smtClean="0"/>
              <a:t>[Μεράκου, (2011-2012)] </a:t>
            </a:r>
          </a:p>
          <a:p>
            <a:endParaRPr lang="el-GR"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2 - Θέση περιεχομένου"/>
          <p:cNvSpPr>
            <a:spLocks noGrp="1"/>
          </p:cNvSpPr>
          <p:nvPr>
            <p:ph sz="quarter" idx="1"/>
          </p:nvPr>
        </p:nvSpPr>
        <p:spPr>
          <a:xfrm>
            <a:off x="285750" y="285750"/>
            <a:ext cx="8643938" cy="6286500"/>
          </a:xfrm>
        </p:spPr>
        <p:txBody>
          <a:bodyPr/>
          <a:lstStyle/>
          <a:p>
            <a:pPr>
              <a:buFont typeface="Wingdings 2" pitchFamily="18" charset="2"/>
              <a:buNone/>
            </a:pPr>
            <a:r>
              <a:rPr lang="el-GR" sz="2800" b="1" smtClean="0">
                <a:solidFill>
                  <a:schemeClr val="accent2"/>
                </a:solidFill>
              </a:rPr>
              <a:t>Πιθανά Λάθη από παραλείψεις κατά το Σχεδιασμό: </a:t>
            </a:r>
          </a:p>
          <a:p>
            <a:pPr>
              <a:buFont typeface="Wingdings 2" pitchFamily="18" charset="2"/>
              <a:buNone/>
            </a:pPr>
            <a:endParaRPr lang="el-GR" sz="2800" b="1" smtClean="0">
              <a:solidFill>
                <a:schemeClr val="accent2"/>
              </a:solidFill>
            </a:endParaRPr>
          </a:p>
          <a:p>
            <a:pPr>
              <a:buFont typeface="Wingdings" pitchFamily="2" charset="2"/>
              <a:buChar char="Ø"/>
            </a:pPr>
            <a:r>
              <a:rPr lang="el-GR" b="1" smtClean="0"/>
              <a:t>Παρέμβαση σε πρόβλημα που δεν υφίσταται. </a:t>
            </a:r>
          </a:p>
          <a:p>
            <a:pPr>
              <a:buFont typeface="Wingdings 2" pitchFamily="18" charset="2"/>
              <a:buNone/>
            </a:pPr>
            <a:r>
              <a:rPr lang="el-GR" smtClean="0"/>
              <a:t>	πχ δεν υπάρχει λόγος να οργανωθεί  πρόγραμμα για διακοπή του καπνίσματος σε σχολείο με μεγάλη αθλητική δραστηριότητα και  ως εκ τούτου χαμηλά ποσοστά καπνιστών.</a:t>
            </a:r>
          </a:p>
          <a:p>
            <a:pPr>
              <a:buFont typeface="Wingdings" pitchFamily="2" charset="2"/>
              <a:buChar char="Ø"/>
            </a:pPr>
            <a:r>
              <a:rPr lang="el-GR" b="1" smtClean="0"/>
              <a:t>Παρέμβαση που απευθύνεται σε λάθος συμπεριφορά. </a:t>
            </a:r>
            <a:r>
              <a:rPr lang="el-GR" smtClean="0"/>
              <a:t>πχ παρέμβαση που θεωρεί την κατάχρηση αλκοόλ ως παράγοντα κινδύνου για καρκίνο, χωρίς να λαμβάνεται υπόψιν ότι ο συνδυασμός αλκοόλ και καπνίσματος μπορούν να αυξήσουν τις πιθανότητες εμφάνισης καρκίνου.</a:t>
            </a:r>
          </a:p>
          <a:p>
            <a:pPr>
              <a:buFont typeface="Wingdings" pitchFamily="2" charset="2"/>
              <a:buChar char="Ø"/>
            </a:pPr>
            <a:r>
              <a:rPr lang="el-GR" b="1" smtClean="0"/>
              <a:t>Η μη εμπλοκή της ομάδας – στόχου.</a:t>
            </a:r>
          </a:p>
        </p:txBody>
      </p:sp>
      <p:sp>
        <p:nvSpPr>
          <p:cNvPr id="4" name="3 - Καμπύλο βέλος προς τα κάτω"/>
          <p:cNvSpPr/>
          <p:nvPr/>
        </p:nvSpPr>
        <p:spPr>
          <a:xfrm>
            <a:off x="8501063" y="5929313"/>
            <a:ext cx="500062" cy="64293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l-GR" b="1">
              <a:solidFill>
                <a:prstClr val="black"/>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2 - Θέση περιεχομένου"/>
          <p:cNvSpPr>
            <a:spLocks noGrp="1"/>
          </p:cNvSpPr>
          <p:nvPr>
            <p:ph sz="quarter" idx="1"/>
          </p:nvPr>
        </p:nvSpPr>
        <p:spPr>
          <a:xfrm>
            <a:off x="0" y="285750"/>
            <a:ext cx="9144000" cy="6215063"/>
          </a:xfrm>
        </p:spPr>
        <p:txBody>
          <a:bodyPr/>
          <a:lstStyle/>
          <a:p>
            <a:pPr>
              <a:buFont typeface="Wingdings 2" pitchFamily="18" charset="2"/>
              <a:buNone/>
            </a:pPr>
            <a:r>
              <a:rPr lang="el-GR" sz="2800" b="1" smtClean="0">
                <a:solidFill>
                  <a:schemeClr val="accent2"/>
                </a:solidFill>
              </a:rPr>
              <a:t>Πιθανά Λάθη από παραλείψεις κατά το Σχεδιασμό (συνέχεια): </a:t>
            </a:r>
          </a:p>
          <a:p>
            <a:r>
              <a:rPr lang="el-GR" b="1" smtClean="0"/>
              <a:t>Παρέμβαση που απευθύνεται σε λάθος ομάδα – στόχο. </a:t>
            </a:r>
            <a:r>
              <a:rPr lang="el-GR" smtClean="0"/>
              <a:t>πχ πρόγραμμα υγιεινής διατροφής σε σχολείο του οποίου η καντίνα δε διαθέτει υγιεινές επιλογές, δε μπορεί να απευθύνεται μόνο στους μαθητές αλλά και στους υπεύθυνους της καντίνας. </a:t>
            </a:r>
          </a:p>
          <a:p>
            <a:r>
              <a:rPr lang="el-GR" b="1" smtClean="0"/>
              <a:t>Παρέμβαση που ασχολείται με λάθος αιτιολογικό παράγοντα. </a:t>
            </a:r>
          </a:p>
          <a:p>
            <a:pPr>
              <a:buFont typeface="Wingdings 2" pitchFamily="18" charset="2"/>
              <a:buNone/>
            </a:pPr>
            <a:r>
              <a:rPr lang="el-GR" b="1" smtClean="0"/>
              <a:t>	</a:t>
            </a:r>
            <a:r>
              <a:rPr lang="el-GR" smtClean="0"/>
              <a:t>πχ σε πρόγραμμα διακοπής του καπνίσματος να μην συνυπολογίζεται ο ρόλος της παρέας ως υποκίνηση για κάπνισμα. </a:t>
            </a:r>
          </a:p>
          <a:p>
            <a:r>
              <a:rPr lang="el-GR" b="1" smtClean="0"/>
              <a:t>Ανάπτυξη προγράμματος χωρίς να έχουν διατυπωθεί σαφώς οι σκοποί και οι στόχοι. </a:t>
            </a:r>
          </a:p>
        </p:txBody>
      </p:sp>
      <p:sp>
        <p:nvSpPr>
          <p:cNvPr id="4" name="3 - Καμπύλο βέλος προς τα κάτω"/>
          <p:cNvSpPr/>
          <p:nvPr/>
        </p:nvSpPr>
        <p:spPr>
          <a:xfrm>
            <a:off x="8501063" y="5929313"/>
            <a:ext cx="500062" cy="64293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l-GR" b="1">
              <a:solidFill>
                <a:prstClr val="black"/>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2 - Θέση περιεχομένου"/>
          <p:cNvSpPr>
            <a:spLocks noGrp="1"/>
          </p:cNvSpPr>
          <p:nvPr>
            <p:ph sz="quarter" idx="1"/>
          </p:nvPr>
        </p:nvSpPr>
        <p:spPr>
          <a:xfrm>
            <a:off x="357188" y="285750"/>
            <a:ext cx="8572500" cy="6143625"/>
          </a:xfrm>
        </p:spPr>
        <p:txBody>
          <a:bodyPr/>
          <a:lstStyle/>
          <a:p>
            <a:pPr>
              <a:buFont typeface="Wingdings 2" pitchFamily="18" charset="2"/>
              <a:buNone/>
            </a:pPr>
            <a:r>
              <a:rPr lang="el-GR" sz="2800" b="1" smtClean="0">
                <a:solidFill>
                  <a:schemeClr val="accent2"/>
                </a:solidFill>
              </a:rPr>
              <a:t>Πιθανά Λάθη από παραλείψεις κατά το Σχεδιασμό (συνέχεια): </a:t>
            </a:r>
          </a:p>
          <a:p>
            <a:pPr>
              <a:buFont typeface="Wingdings 2" pitchFamily="18" charset="2"/>
              <a:buNone/>
            </a:pPr>
            <a:endParaRPr lang="el-GR" sz="2800" b="1" smtClean="0">
              <a:solidFill>
                <a:schemeClr val="accent2"/>
              </a:solidFill>
            </a:endParaRPr>
          </a:p>
          <a:p>
            <a:pPr>
              <a:lnSpc>
                <a:spcPct val="150000"/>
              </a:lnSpc>
              <a:buFont typeface="Wingdings" pitchFamily="2" charset="2"/>
              <a:buChar char="Ø"/>
            </a:pPr>
            <a:r>
              <a:rPr lang="el-GR" b="1" smtClean="0"/>
              <a:t>Η μη «πιλοτική» εφαρμογή του προγράμματος. </a:t>
            </a:r>
          </a:p>
          <a:p>
            <a:pPr>
              <a:lnSpc>
                <a:spcPct val="150000"/>
              </a:lnSpc>
              <a:buFont typeface="Wingdings" pitchFamily="2" charset="2"/>
              <a:buChar char="Ø"/>
            </a:pPr>
            <a:r>
              <a:rPr lang="el-GR" b="1" smtClean="0"/>
              <a:t>Ελλιπής ή απούσα δυναμική αξιολόγηση σε όλες τις φάσεις του προγράμματος. </a:t>
            </a:r>
          </a:p>
          <a:p>
            <a:pPr>
              <a:lnSpc>
                <a:spcPct val="150000"/>
              </a:lnSpc>
              <a:buFont typeface="Wingdings" pitchFamily="2" charset="2"/>
              <a:buChar char="Ø"/>
            </a:pPr>
            <a:r>
              <a:rPr lang="el-GR" b="1" smtClean="0"/>
              <a:t>Υλοποίηση προγράμματος χωρίς την ανάλογη υποστήριξη.</a:t>
            </a:r>
          </a:p>
          <a:p>
            <a:pPr>
              <a:lnSpc>
                <a:spcPct val="150000"/>
              </a:lnSpc>
              <a:buFont typeface="Wingdings" pitchFamily="2" charset="2"/>
              <a:buChar char="Ø"/>
            </a:pPr>
            <a:endParaRPr lang="el-GR" b="1" smtClean="0"/>
          </a:p>
          <a:p>
            <a:pPr algn="r">
              <a:lnSpc>
                <a:spcPct val="150000"/>
              </a:lnSpc>
              <a:buFont typeface="Wingdings 2" pitchFamily="18" charset="2"/>
              <a:buNone/>
            </a:pPr>
            <a:r>
              <a:rPr lang="el-GR" sz="2800" smtClean="0"/>
              <a:t>[Μεράκου, (2011-2012)] </a:t>
            </a:r>
          </a:p>
          <a:p>
            <a:pPr>
              <a:lnSpc>
                <a:spcPct val="150000"/>
              </a:lnSpc>
              <a:buFont typeface="Wingdings 2" pitchFamily="18" charset="2"/>
              <a:buNone/>
            </a:pPr>
            <a:endParaRPr lang="el-GR" b="1" smtClean="0"/>
          </a:p>
          <a:p>
            <a:pPr>
              <a:lnSpc>
                <a:spcPct val="150000"/>
              </a:lnSpc>
            </a:pPr>
            <a:endParaRPr 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a:xfrm>
            <a:off x="285750" y="274638"/>
            <a:ext cx="8715375" cy="1143000"/>
          </a:xfrm>
        </p:spPr>
        <p:txBody>
          <a:bodyPr/>
          <a:lstStyle/>
          <a:p>
            <a:pPr algn="ctr"/>
            <a:r>
              <a:rPr lang="el-GR" sz="3600" b="1" smtClean="0">
                <a:solidFill>
                  <a:schemeClr val="accent2"/>
                </a:solidFill>
              </a:rPr>
              <a:t>Μοντέλα Σχεδιασμού </a:t>
            </a:r>
            <a:br>
              <a:rPr lang="el-GR" sz="3600" b="1" smtClean="0">
                <a:solidFill>
                  <a:schemeClr val="accent2"/>
                </a:solidFill>
              </a:rPr>
            </a:br>
            <a:r>
              <a:rPr lang="el-GR" sz="3600" b="1" smtClean="0">
                <a:solidFill>
                  <a:schemeClr val="accent2"/>
                </a:solidFill>
              </a:rPr>
              <a:t>Προγραμμάτων Προαγωγής Υγείας</a:t>
            </a:r>
            <a:endParaRPr lang="el-GR" sz="3600" smtClean="0">
              <a:solidFill>
                <a:schemeClr val="accent2"/>
              </a:solidFill>
            </a:endParaRPr>
          </a:p>
        </p:txBody>
      </p:sp>
      <p:sp>
        <p:nvSpPr>
          <p:cNvPr id="35843" name="2 - Θέση περιεχομένου"/>
          <p:cNvSpPr>
            <a:spLocks noGrp="1"/>
          </p:cNvSpPr>
          <p:nvPr>
            <p:ph sz="quarter" idx="1"/>
          </p:nvPr>
        </p:nvSpPr>
        <p:spPr>
          <a:xfrm>
            <a:off x="428625" y="1857375"/>
            <a:ext cx="8501063" cy="4572000"/>
          </a:xfrm>
        </p:spPr>
        <p:txBody>
          <a:bodyPr/>
          <a:lstStyle/>
          <a:p>
            <a:pPr>
              <a:buFont typeface="Wingdings" pitchFamily="2" charset="2"/>
              <a:buChar char="ü"/>
            </a:pPr>
            <a:r>
              <a:rPr lang="el-GR" b="1" smtClean="0"/>
              <a:t>Μοντέλο </a:t>
            </a:r>
            <a:r>
              <a:rPr lang="en-US" b="1" smtClean="0"/>
              <a:t>PRECEDE-PROCEED </a:t>
            </a:r>
            <a:endParaRPr lang="el-GR" smtClean="0"/>
          </a:p>
          <a:p>
            <a:pPr>
              <a:buFont typeface="Wingdings" pitchFamily="2" charset="2"/>
              <a:buChar char="ü"/>
            </a:pPr>
            <a:r>
              <a:rPr lang="el-GR" b="1" smtClean="0"/>
              <a:t>Μοντέλο </a:t>
            </a:r>
            <a:r>
              <a:rPr lang="en-US" b="1" smtClean="0"/>
              <a:t>PATCH</a:t>
            </a:r>
            <a:r>
              <a:rPr lang="el-GR" b="1" smtClean="0"/>
              <a:t> </a:t>
            </a:r>
          </a:p>
          <a:p>
            <a:pPr>
              <a:buFont typeface="Wingdings 2" pitchFamily="18" charset="2"/>
              <a:buNone/>
            </a:pPr>
            <a:r>
              <a:rPr lang="el-GR" b="1" smtClean="0"/>
              <a:t>	(</a:t>
            </a:r>
            <a:r>
              <a:rPr lang="en-US" b="1" smtClean="0"/>
              <a:t>Planned Approach to Community Health</a:t>
            </a:r>
            <a:r>
              <a:rPr lang="el-GR" b="1" smtClean="0"/>
              <a:t>)</a:t>
            </a:r>
            <a:endParaRPr lang="el-GR" smtClean="0"/>
          </a:p>
          <a:p>
            <a:pPr>
              <a:buFont typeface="Wingdings" pitchFamily="2" charset="2"/>
              <a:buChar char="ü"/>
            </a:pPr>
            <a:r>
              <a:rPr lang="el-GR" b="1" smtClean="0"/>
              <a:t>Μοντέλο Οργάνωσης της Κοινότητας</a:t>
            </a:r>
            <a:endParaRPr lang="el-GR" smtClean="0"/>
          </a:p>
          <a:p>
            <a:pPr>
              <a:buFont typeface="Wingdings" pitchFamily="2" charset="2"/>
              <a:buChar char="ü"/>
            </a:pPr>
            <a:r>
              <a:rPr lang="el-GR" b="1" smtClean="0"/>
              <a:t>Μοντέλο Χαρτογράφησης Παρέμβασης</a:t>
            </a:r>
            <a:endParaRPr lang="el-GR" smtClean="0"/>
          </a:p>
          <a:p>
            <a:pPr>
              <a:buFont typeface="Wingdings" pitchFamily="2" charset="2"/>
              <a:buChar char="ü"/>
            </a:pPr>
            <a:r>
              <a:rPr lang="el-GR" b="1" smtClean="0"/>
              <a:t>Μοντέλο ΑΒ</a:t>
            </a:r>
            <a:r>
              <a:rPr lang="en-US" b="1" smtClean="0"/>
              <a:t>C</a:t>
            </a:r>
            <a:r>
              <a:rPr lang="el-GR" b="1" smtClean="0"/>
              <a:t> </a:t>
            </a:r>
          </a:p>
          <a:p>
            <a:pPr>
              <a:buFont typeface="Wingdings 2" pitchFamily="18" charset="2"/>
              <a:buNone/>
            </a:pPr>
            <a:r>
              <a:rPr lang="el-GR" b="1" smtClean="0"/>
              <a:t>	(</a:t>
            </a:r>
            <a:r>
              <a:rPr lang="en-US" b="1" smtClean="0"/>
              <a:t>Analysis of problem</a:t>
            </a:r>
            <a:r>
              <a:rPr lang="el-GR" b="1" smtClean="0"/>
              <a:t>– </a:t>
            </a:r>
            <a:r>
              <a:rPr lang="en-US" b="1" smtClean="0"/>
              <a:t>Behavioral intervention</a:t>
            </a:r>
            <a:r>
              <a:rPr lang="el-GR" b="1" smtClean="0"/>
              <a:t> – </a:t>
            </a:r>
            <a:r>
              <a:rPr lang="en-US" b="1" smtClean="0"/>
              <a:t>Continuation</a:t>
            </a:r>
            <a:r>
              <a:rPr lang="el-GR" b="1" smtClean="0"/>
              <a:t>)</a:t>
            </a:r>
            <a:endParaRPr lang="el-GR" smtClean="0"/>
          </a:p>
          <a:p>
            <a:endParaRPr lang="el-G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2 - Θέση περιεχομένου"/>
          <p:cNvSpPr>
            <a:spLocks noGrp="1"/>
          </p:cNvSpPr>
          <p:nvPr>
            <p:ph sz="quarter" idx="1"/>
          </p:nvPr>
        </p:nvSpPr>
        <p:spPr>
          <a:xfrm>
            <a:off x="285750" y="357188"/>
            <a:ext cx="8572500" cy="5662612"/>
          </a:xfrm>
        </p:spPr>
        <p:txBody>
          <a:bodyPr/>
          <a:lstStyle/>
          <a:p>
            <a:pPr algn="ctr">
              <a:buFont typeface="Wingdings 2" pitchFamily="18" charset="2"/>
              <a:buNone/>
            </a:pPr>
            <a:r>
              <a:rPr lang="el-GR" sz="3600" b="1" smtClean="0">
                <a:solidFill>
                  <a:schemeClr val="accent2"/>
                </a:solidFill>
              </a:rPr>
              <a:t>Μοντέλο </a:t>
            </a:r>
            <a:r>
              <a:rPr lang="en-US" sz="3600" b="1" smtClean="0">
                <a:solidFill>
                  <a:schemeClr val="accent2"/>
                </a:solidFill>
              </a:rPr>
              <a:t>PRECEDE-PROCEED </a:t>
            </a:r>
            <a:endParaRPr lang="el-GR" sz="3600" b="1" smtClean="0">
              <a:solidFill>
                <a:schemeClr val="accent2"/>
              </a:solidFill>
            </a:endParaRPr>
          </a:p>
          <a:p>
            <a:pPr algn="ctr">
              <a:buFont typeface="Wingdings 2" pitchFamily="18" charset="2"/>
              <a:buNone/>
            </a:pPr>
            <a:endParaRPr lang="el-GR" b="1" smtClean="0">
              <a:solidFill>
                <a:schemeClr val="accent2"/>
              </a:solidFill>
            </a:endParaRPr>
          </a:p>
          <a:p>
            <a:pPr lvl="1">
              <a:buFont typeface="Wingdings" pitchFamily="2" charset="2"/>
              <a:buChar char="ü"/>
            </a:pPr>
            <a:r>
              <a:rPr lang="el-GR" sz="2600" smtClean="0"/>
              <a:t>Το πρώτο στάδιο του μοντέλου </a:t>
            </a:r>
          </a:p>
          <a:p>
            <a:pPr lvl="1">
              <a:buFont typeface="Wingdings 2" pitchFamily="18" charset="2"/>
              <a:buNone/>
            </a:pPr>
            <a:r>
              <a:rPr lang="el-GR" sz="2600" smtClean="0"/>
              <a:t>(</a:t>
            </a:r>
            <a:r>
              <a:rPr lang="en-US" sz="2600" smtClean="0"/>
              <a:t>Predisposing</a:t>
            </a:r>
            <a:r>
              <a:rPr lang="el-GR" sz="2600" smtClean="0"/>
              <a:t>, </a:t>
            </a:r>
            <a:r>
              <a:rPr lang="en-US" sz="2600" smtClean="0"/>
              <a:t>Reinforcing and Enabling Causes in Educational Diagnosis and Evaluation</a:t>
            </a:r>
            <a:r>
              <a:rPr lang="el-GR" sz="2600" smtClean="0"/>
              <a:t>) </a:t>
            </a:r>
          </a:p>
          <a:p>
            <a:pPr lvl="1">
              <a:buFont typeface="Wingdings 2" pitchFamily="18" charset="2"/>
              <a:buNone/>
            </a:pPr>
            <a:r>
              <a:rPr lang="el-GR" sz="2600" smtClean="0"/>
              <a:t>για το σχεδιασμό προγραμμάτων προαγωγής υγείας. </a:t>
            </a:r>
          </a:p>
          <a:p>
            <a:pPr lvl="1">
              <a:buFont typeface="Wingdings 2" pitchFamily="18" charset="2"/>
              <a:buNone/>
            </a:pPr>
            <a:endParaRPr lang="el-GR" sz="2600" smtClean="0"/>
          </a:p>
          <a:p>
            <a:pPr lvl="1">
              <a:buFont typeface="Wingdings" pitchFamily="2" charset="2"/>
              <a:buChar char="ü"/>
            </a:pPr>
            <a:r>
              <a:rPr lang="el-GR" sz="2600" smtClean="0"/>
              <a:t>Εστιάζει στη </a:t>
            </a:r>
            <a:r>
              <a:rPr lang="el-GR" sz="2600" b="1" smtClean="0"/>
              <a:t>διερεύνηση των αιτίων </a:t>
            </a:r>
            <a:r>
              <a:rPr lang="el-GR" sz="2600" smtClean="0"/>
              <a:t>συμπεριφορών σχετικών με την υγεία και </a:t>
            </a:r>
          </a:p>
          <a:p>
            <a:pPr lvl="1">
              <a:buFont typeface="Wingdings 2" pitchFamily="18" charset="2"/>
              <a:buNone/>
            </a:pPr>
            <a:endParaRPr lang="el-GR" sz="2600" smtClean="0"/>
          </a:p>
          <a:p>
            <a:pPr lvl="1">
              <a:buFont typeface="Wingdings" pitchFamily="2" charset="2"/>
              <a:buChar char="ü"/>
            </a:pPr>
            <a:r>
              <a:rPr lang="el-GR" sz="2600" smtClean="0"/>
              <a:t>αναφέρεται επί το πλείστον στην </a:t>
            </a:r>
            <a:r>
              <a:rPr lang="el-GR" sz="2600" b="1" smtClean="0"/>
              <a:t>εκτίμηση των αναγκών</a:t>
            </a:r>
            <a:r>
              <a:rPr lang="el-GR" sz="2600" smtClean="0"/>
              <a:t>. </a:t>
            </a:r>
          </a:p>
          <a:p>
            <a:pPr>
              <a:buFont typeface="Wingdings 2" pitchFamily="18" charset="2"/>
              <a:buNone/>
            </a:pPr>
            <a:endParaRPr lang="el-GR" smtClean="0"/>
          </a:p>
        </p:txBody>
      </p:sp>
      <p:sp>
        <p:nvSpPr>
          <p:cNvPr id="4" name="3 - Καμπύλο βέλος προς τα κάτω"/>
          <p:cNvSpPr/>
          <p:nvPr/>
        </p:nvSpPr>
        <p:spPr>
          <a:xfrm>
            <a:off x="8358188" y="5929313"/>
            <a:ext cx="642937" cy="64293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l-GR" b="1">
              <a:solidFill>
                <a:prstClr val="black"/>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2 - Θέση περιεχομένου"/>
          <p:cNvSpPr>
            <a:spLocks noGrp="1"/>
          </p:cNvSpPr>
          <p:nvPr>
            <p:ph sz="quarter" idx="1"/>
          </p:nvPr>
        </p:nvSpPr>
        <p:spPr>
          <a:xfrm>
            <a:off x="285750" y="214313"/>
            <a:ext cx="8572500" cy="6357937"/>
          </a:xfrm>
        </p:spPr>
        <p:txBody>
          <a:bodyPr/>
          <a:lstStyle/>
          <a:p>
            <a:pPr algn="ctr">
              <a:buFont typeface="Wingdings 2" pitchFamily="18" charset="2"/>
              <a:buNone/>
            </a:pPr>
            <a:r>
              <a:rPr lang="el-GR" sz="3200" b="1" smtClean="0">
                <a:solidFill>
                  <a:schemeClr val="accent2"/>
                </a:solidFill>
              </a:rPr>
              <a:t>Μοντέλο </a:t>
            </a:r>
            <a:r>
              <a:rPr lang="en-US" sz="3200" b="1" smtClean="0">
                <a:solidFill>
                  <a:schemeClr val="accent2"/>
                </a:solidFill>
              </a:rPr>
              <a:t>PRECEDE-PROCEED</a:t>
            </a:r>
            <a:r>
              <a:rPr lang="el-GR" sz="3200" b="1" smtClean="0">
                <a:solidFill>
                  <a:schemeClr val="accent2"/>
                </a:solidFill>
              </a:rPr>
              <a:t> (συνέχεια)</a:t>
            </a:r>
            <a:r>
              <a:rPr lang="en-US" sz="3200" b="1" smtClean="0">
                <a:solidFill>
                  <a:schemeClr val="accent2"/>
                </a:solidFill>
              </a:rPr>
              <a:t> </a:t>
            </a:r>
            <a:endParaRPr lang="el-GR" sz="3200" b="1" smtClean="0">
              <a:solidFill>
                <a:schemeClr val="accent2"/>
              </a:solidFill>
            </a:endParaRPr>
          </a:p>
          <a:p>
            <a:pPr>
              <a:buFont typeface="Wingdings" pitchFamily="2" charset="2"/>
              <a:buChar char="ü"/>
            </a:pPr>
            <a:r>
              <a:rPr lang="el-GR" sz="2400" smtClean="0"/>
              <a:t>Στο σχεδιασμό στρατηγικών παρεμβάσεων διακρίνει τις εξής φάσεις: </a:t>
            </a:r>
          </a:p>
          <a:p>
            <a:pPr lvl="1">
              <a:buFont typeface="Wingdings" pitchFamily="2" charset="2"/>
              <a:buChar char="v"/>
            </a:pPr>
            <a:r>
              <a:rPr lang="el-GR" i="1" smtClean="0"/>
              <a:t>Κοινωνική Διάγνωση</a:t>
            </a:r>
            <a:endParaRPr lang="el-GR" smtClean="0"/>
          </a:p>
          <a:p>
            <a:pPr lvl="1">
              <a:buFont typeface="Wingdings" pitchFamily="2" charset="2"/>
              <a:buChar char="v"/>
            </a:pPr>
            <a:r>
              <a:rPr lang="el-GR" i="1" smtClean="0"/>
              <a:t>Επιδημιολογική Διάγνωση</a:t>
            </a:r>
            <a:endParaRPr lang="el-GR" smtClean="0"/>
          </a:p>
          <a:p>
            <a:pPr lvl="1">
              <a:buFont typeface="Wingdings" pitchFamily="2" charset="2"/>
              <a:buChar char="v"/>
            </a:pPr>
            <a:r>
              <a:rPr lang="el-GR" i="1" smtClean="0"/>
              <a:t>Συμπεριφερική Διάγνωση</a:t>
            </a:r>
            <a:endParaRPr lang="el-GR" smtClean="0"/>
          </a:p>
          <a:p>
            <a:pPr lvl="1">
              <a:buFont typeface="Wingdings" pitchFamily="2" charset="2"/>
              <a:buChar char="v"/>
            </a:pPr>
            <a:r>
              <a:rPr lang="el-GR" i="1" smtClean="0"/>
              <a:t>Εκπαιδευτική Διάγνωση ή Διάγνωση Αγωγής Υγείας</a:t>
            </a:r>
            <a:endParaRPr lang="el-GR" smtClean="0"/>
          </a:p>
          <a:p>
            <a:pPr lvl="1">
              <a:buFont typeface="Wingdings" pitchFamily="2" charset="2"/>
              <a:buChar char="v"/>
            </a:pPr>
            <a:r>
              <a:rPr lang="el-GR" i="1" smtClean="0"/>
              <a:t>Διάγνωση των Αποτελεσματικών Στρατηγικών</a:t>
            </a:r>
            <a:endParaRPr lang="el-GR" smtClean="0"/>
          </a:p>
          <a:p>
            <a:pPr lvl="1">
              <a:buFont typeface="Wingdings" pitchFamily="2" charset="2"/>
              <a:buChar char="v"/>
            </a:pPr>
            <a:r>
              <a:rPr lang="el-GR" i="1" smtClean="0"/>
              <a:t>Διοικητική Διάγνωση</a:t>
            </a:r>
          </a:p>
          <a:p>
            <a:pPr lvl="1">
              <a:buFont typeface="Wingdings 2" pitchFamily="18" charset="2"/>
              <a:buNone/>
            </a:pPr>
            <a:endParaRPr lang="el-GR" smtClean="0"/>
          </a:p>
          <a:p>
            <a:pPr>
              <a:buFont typeface="Wingdings 2" pitchFamily="18" charset="2"/>
              <a:buNone/>
            </a:pPr>
            <a:r>
              <a:rPr lang="el-GR" sz="2400" smtClean="0"/>
              <a:t>11 περίπου χρόνια μετά προστέθηκαν: </a:t>
            </a:r>
          </a:p>
          <a:p>
            <a:pPr lvl="1">
              <a:buFont typeface="Wingdings" pitchFamily="2" charset="2"/>
              <a:buChar char="v"/>
            </a:pPr>
            <a:r>
              <a:rPr lang="el-GR" i="1" smtClean="0"/>
              <a:t>Αξιολόγηση της Διαδικασίας</a:t>
            </a:r>
            <a:r>
              <a:rPr lang="el-GR" smtClean="0"/>
              <a:t>.</a:t>
            </a:r>
          </a:p>
          <a:p>
            <a:pPr lvl="1">
              <a:buFont typeface="Wingdings" pitchFamily="2" charset="2"/>
              <a:buChar char="v"/>
            </a:pPr>
            <a:r>
              <a:rPr lang="el-GR" i="1" smtClean="0"/>
              <a:t>Αξιολόγηση του Αποτελέσματος της Παρέμβασης</a:t>
            </a:r>
            <a:endParaRPr lang="el-GR" smtClean="0"/>
          </a:p>
          <a:p>
            <a:pPr lvl="1">
              <a:buFont typeface="Wingdings" pitchFamily="2" charset="2"/>
              <a:buChar char="v"/>
            </a:pPr>
            <a:r>
              <a:rPr lang="el-GR" i="1" smtClean="0"/>
              <a:t>Αξιολόγηση του Τελικού Αποτελέσματος της Παρέμβασης</a:t>
            </a:r>
            <a:endParaRPr lang="el-GR" smtClean="0"/>
          </a:p>
          <a:p>
            <a:endParaRPr lang="el-GR" sz="2400" smtClean="0"/>
          </a:p>
        </p:txBody>
      </p:sp>
      <p:sp>
        <p:nvSpPr>
          <p:cNvPr id="4" name="3 - Καμπύλο βέλος προς τα κάτω"/>
          <p:cNvSpPr/>
          <p:nvPr/>
        </p:nvSpPr>
        <p:spPr>
          <a:xfrm>
            <a:off x="8358188" y="5929313"/>
            <a:ext cx="642937" cy="642937"/>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l-GR" b="1">
              <a:solidFill>
                <a:prstClr val="black"/>
              </a:solidFill>
            </a:endParaRP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Δικαιοσύνη">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941</Words>
  <Application>Microsoft Office PowerPoint</Application>
  <PresentationFormat>On-screen Show (4:3)</PresentationFormat>
  <Paragraphs>183</Paragraphs>
  <Slides>20</Slides>
  <Notes>0</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Office Theme</vt:lpstr>
      <vt:lpstr>Δικαιοσύνη</vt:lpstr>
      <vt:lpstr>  Προγράμματα Προαγωγής Υγείας</vt:lpstr>
      <vt:lpstr>Slide 2</vt:lpstr>
      <vt:lpstr>Slide 3</vt:lpstr>
      <vt:lpstr>Slide 4</vt:lpstr>
      <vt:lpstr>Slide 5</vt:lpstr>
      <vt:lpstr>Slide 6</vt:lpstr>
      <vt:lpstr>Μοντέλα Σχεδιασμού  Προγραμμάτων Προαγωγής Υγείας</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Προγράμματα Προαγωγής Υγείας</dc:title>
  <dc:creator>Marianna</dc:creator>
  <cp:lastModifiedBy>Marianna</cp:lastModifiedBy>
  <cp:revision>1</cp:revision>
  <dcterms:created xsi:type="dcterms:W3CDTF">2006-08-16T00:00:00Z</dcterms:created>
  <dcterms:modified xsi:type="dcterms:W3CDTF">2018-11-11T16:30:07Z</dcterms:modified>
</cp:coreProperties>
</file>