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sldIdLst>
    <p:sldId id="256" r:id="rId2"/>
    <p:sldId id="259" r:id="rId3"/>
    <p:sldId id="257" r:id="rId4"/>
    <p:sldId id="258"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56" autoAdjust="0"/>
    <p:restoredTop sz="94660"/>
  </p:normalViewPr>
  <p:slideViewPr>
    <p:cSldViewPr>
      <p:cViewPr varScale="1">
        <p:scale>
          <a:sx n="82" d="100"/>
          <a:sy n="82" d="100"/>
        </p:scale>
        <p:origin x="-156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79D0C0-421C-4A36-91A7-15016AAE86E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7FD27850-552C-46B9-9074-67FB92FF8E20}">
      <dgm:prSet/>
      <dgm:spPr/>
      <dgm:t>
        <a:bodyPr/>
        <a:lstStyle/>
        <a:p>
          <a:pPr rtl="0"/>
          <a:r>
            <a:rPr lang="el-GR" b="1" dirty="0" smtClean="0"/>
            <a:t>ΕΙΣΑΓΩΓΗ</a:t>
          </a:r>
          <a:endParaRPr lang="en-GB" b="1" dirty="0"/>
        </a:p>
      </dgm:t>
    </dgm:pt>
    <dgm:pt modelId="{802991B6-870C-455B-9DDA-1AC7B8B6FF09}" type="parTrans" cxnId="{FFBADACE-0ED7-4818-B956-C14BA821E67E}">
      <dgm:prSet/>
      <dgm:spPr/>
      <dgm:t>
        <a:bodyPr/>
        <a:lstStyle/>
        <a:p>
          <a:endParaRPr lang="en-GB"/>
        </a:p>
      </dgm:t>
    </dgm:pt>
    <dgm:pt modelId="{A56BF3C1-A1B6-468E-A5A7-C66968FAEFAC}" type="sibTrans" cxnId="{FFBADACE-0ED7-4818-B956-C14BA821E67E}">
      <dgm:prSet/>
      <dgm:spPr/>
      <dgm:t>
        <a:bodyPr/>
        <a:lstStyle/>
        <a:p>
          <a:endParaRPr lang="en-GB"/>
        </a:p>
      </dgm:t>
    </dgm:pt>
    <dgm:pt modelId="{9C9A6341-0669-4D4B-8858-2D38F9DE1149}" type="pres">
      <dgm:prSet presAssocID="{B779D0C0-421C-4A36-91A7-15016AAE86E7}" presName="linear" presStyleCnt="0">
        <dgm:presLayoutVars>
          <dgm:animLvl val="lvl"/>
          <dgm:resizeHandles val="exact"/>
        </dgm:presLayoutVars>
      </dgm:prSet>
      <dgm:spPr/>
      <dgm:t>
        <a:bodyPr/>
        <a:lstStyle/>
        <a:p>
          <a:endParaRPr lang="el-GR"/>
        </a:p>
      </dgm:t>
    </dgm:pt>
    <dgm:pt modelId="{89719281-6E1C-436D-B9F2-2AD4F7BE1E8A}" type="pres">
      <dgm:prSet presAssocID="{7FD27850-552C-46B9-9074-67FB92FF8E20}" presName="parentText" presStyleLbl="node1" presStyleIdx="0" presStyleCnt="1" custLinFactNeighborX="126" custLinFactNeighborY="-1938">
        <dgm:presLayoutVars>
          <dgm:chMax val="0"/>
          <dgm:bulletEnabled val="1"/>
        </dgm:presLayoutVars>
      </dgm:prSet>
      <dgm:spPr/>
      <dgm:t>
        <a:bodyPr/>
        <a:lstStyle/>
        <a:p>
          <a:endParaRPr lang="el-GR"/>
        </a:p>
      </dgm:t>
    </dgm:pt>
  </dgm:ptLst>
  <dgm:cxnLst>
    <dgm:cxn modelId="{35641C61-89E2-4BF5-AEC4-F510F23CA3A3}" type="presOf" srcId="{7FD27850-552C-46B9-9074-67FB92FF8E20}" destId="{89719281-6E1C-436D-B9F2-2AD4F7BE1E8A}" srcOrd="0" destOrd="0" presId="urn:microsoft.com/office/officeart/2005/8/layout/vList2"/>
    <dgm:cxn modelId="{A11F388E-57E9-4E21-815F-63CBDB1C3676}" type="presOf" srcId="{B779D0C0-421C-4A36-91A7-15016AAE86E7}" destId="{9C9A6341-0669-4D4B-8858-2D38F9DE1149}" srcOrd="0" destOrd="0" presId="urn:microsoft.com/office/officeart/2005/8/layout/vList2"/>
    <dgm:cxn modelId="{FFBADACE-0ED7-4818-B956-C14BA821E67E}" srcId="{B779D0C0-421C-4A36-91A7-15016AAE86E7}" destId="{7FD27850-552C-46B9-9074-67FB92FF8E20}" srcOrd="0" destOrd="0" parTransId="{802991B6-870C-455B-9DDA-1AC7B8B6FF09}" sibTransId="{A56BF3C1-A1B6-468E-A5A7-C66968FAEFAC}"/>
    <dgm:cxn modelId="{C7BACEF6-7BE1-410F-8645-DF21EED68090}" type="presParOf" srcId="{9C9A6341-0669-4D4B-8858-2D38F9DE1149}" destId="{89719281-6E1C-436D-B9F2-2AD4F7BE1E8A}"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3543B41-617C-455C-BE53-9B3A42F1638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6022B6E4-24A7-423D-B0A1-9DBAB41CA5F1}">
      <dgm:prSet/>
      <dgm:spPr/>
      <dgm:t>
        <a:bodyPr/>
        <a:lstStyle/>
        <a:p>
          <a:pPr rtl="0"/>
          <a:r>
            <a:rPr lang="el-GR" b="1" dirty="0" smtClean="0"/>
            <a:t>Διαστάσεις υγείας</a:t>
          </a:r>
          <a:endParaRPr lang="en-GB" b="1" dirty="0"/>
        </a:p>
      </dgm:t>
    </dgm:pt>
    <dgm:pt modelId="{F031B8A2-FB8D-4F3D-86EE-B085746B5CC1}" type="parTrans" cxnId="{E8EC6E5B-72CD-436F-8944-0D6DB6C8AF07}">
      <dgm:prSet/>
      <dgm:spPr/>
      <dgm:t>
        <a:bodyPr/>
        <a:lstStyle/>
        <a:p>
          <a:endParaRPr lang="en-GB"/>
        </a:p>
      </dgm:t>
    </dgm:pt>
    <dgm:pt modelId="{62E511B1-8152-479D-AA5F-BECC16872285}" type="sibTrans" cxnId="{E8EC6E5B-72CD-436F-8944-0D6DB6C8AF07}">
      <dgm:prSet/>
      <dgm:spPr/>
      <dgm:t>
        <a:bodyPr/>
        <a:lstStyle/>
        <a:p>
          <a:endParaRPr lang="en-GB"/>
        </a:p>
      </dgm:t>
    </dgm:pt>
    <dgm:pt modelId="{AF98CAB2-5CC6-4B81-919F-4262A372605C}" type="pres">
      <dgm:prSet presAssocID="{53543B41-617C-455C-BE53-9B3A42F16385}" presName="linear" presStyleCnt="0">
        <dgm:presLayoutVars>
          <dgm:animLvl val="lvl"/>
          <dgm:resizeHandles val="exact"/>
        </dgm:presLayoutVars>
      </dgm:prSet>
      <dgm:spPr/>
      <dgm:t>
        <a:bodyPr/>
        <a:lstStyle/>
        <a:p>
          <a:endParaRPr lang="el-GR"/>
        </a:p>
      </dgm:t>
    </dgm:pt>
    <dgm:pt modelId="{515CDDAA-0D46-418A-A28D-39E274FDA9D5}" type="pres">
      <dgm:prSet presAssocID="{6022B6E4-24A7-423D-B0A1-9DBAB41CA5F1}" presName="parentText" presStyleLbl="node1" presStyleIdx="0" presStyleCnt="1">
        <dgm:presLayoutVars>
          <dgm:chMax val="0"/>
          <dgm:bulletEnabled val="1"/>
        </dgm:presLayoutVars>
      </dgm:prSet>
      <dgm:spPr/>
      <dgm:t>
        <a:bodyPr/>
        <a:lstStyle/>
        <a:p>
          <a:endParaRPr lang="el-GR"/>
        </a:p>
      </dgm:t>
    </dgm:pt>
  </dgm:ptLst>
  <dgm:cxnLst>
    <dgm:cxn modelId="{E8EC6E5B-72CD-436F-8944-0D6DB6C8AF07}" srcId="{53543B41-617C-455C-BE53-9B3A42F16385}" destId="{6022B6E4-24A7-423D-B0A1-9DBAB41CA5F1}" srcOrd="0" destOrd="0" parTransId="{F031B8A2-FB8D-4F3D-86EE-B085746B5CC1}" sibTransId="{62E511B1-8152-479D-AA5F-BECC16872285}"/>
    <dgm:cxn modelId="{45F3A6F1-90B4-4FC2-92C7-5D7FD2930E36}" type="presOf" srcId="{6022B6E4-24A7-423D-B0A1-9DBAB41CA5F1}" destId="{515CDDAA-0D46-418A-A28D-39E274FDA9D5}" srcOrd="0" destOrd="0" presId="urn:microsoft.com/office/officeart/2005/8/layout/vList2"/>
    <dgm:cxn modelId="{4479C2F2-2069-4322-927C-D6502CC62515}" type="presOf" srcId="{53543B41-617C-455C-BE53-9B3A42F16385}" destId="{AF98CAB2-5CC6-4B81-919F-4262A372605C}" srcOrd="0" destOrd="0" presId="urn:microsoft.com/office/officeart/2005/8/layout/vList2"/>
    <dgm:cxn modelId="{0E8BFC0D-BEEF-4CF9-8BDD-C39682275A3F}" type="presParOf" srcId="{AF98CAB2-5CC6-4B81-919F-4262A372605C}" destId="{515CDDAA-0D46-418A-A28D-39E274FDA9D5}"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9719281-6E1C-436D-B9F2-2AD4F7BE1E8A}">
      <dsp:nvSpPr>
        <dsp:cNvPr id="0" name=""/>
        <dsp:cNvSpPr/>
      </dsp:nvSpPr>
      <dsp:spPr>
        <a:xfrm>
          <a:off x="0" y="0"/>
          <a:ext cx="8291264" cy="112729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l" defTabSz="2089150" rtl="0">
            <a:lnSpc>
              <a:spcPct val="90000"/>
            </a:lnSpc>
            <a:spcBef>
              <a:spcPct val="0"/>
            </a:spcBef>
            <a:spcAft>
              <a:spcPct val="35000"/>
            </a:spcAft>
          </a:pPr>
          <a:r>
            <a:rPr lang="el-GR" sz="4700" b="1" kern="1200" dirty="0" smtClean="0"/>
            <a:t>ΕΙΣΑΓΩΓΗ</a:t>
          </a:r>
          <a:endParaRPr lang="en-GB" sz="4700" b="1" kern="1200" dirty="0"/>
        </a:p>
      </dsp:txBody>
      <dsp:txXfrm>
        <a:off x="0" y="0"/>
        <a:ext cx="8291264" cy="112729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15CDDAA-0D46-418A-A28D-39E274FDA9D5}">
      <dsp:nvSpPr>
        <dsp:cNvPr id="0" name=""/>
        <dsp:cNvSpPr/>
      </dsp:nvSpPr>
      <dsp:spPr>
        <a:xfrm>
          <a:off x="0" y="7852"/>
          <a:ext cx="8229600" cy="112729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l" defTabSz="2089150" rtl="0">
            <a:lnSpc>
              <a:spcPct val="90000"/>
            </a:lnSpc>
            <a:spcBef>
              <a:spcPct val="0"/>
            </a:spcBef>
            <a:spcAft>
              <a:spcPct val="35000"/>
            </a:spcAft>
          </a:pPr>
          <a:r>
            <a:rPr lang="el-GR" sz="4700" b="1" kern="1200" dirty="0" smtClean="0"/>
            <a:t>Διαστάσεις υγείας</a:t>
          </a:r>
          <a:endParaRPr lang="en-GB" sz="4700" b="1" kern="1200" dirty="0"/>
        </a:p>
      </dsp:txBody>
      <dsp:txXfrm>
        <a:off x="0" y="7852"/>
        <a:ext cx="8229600" cy="112729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317A28-9402-4F5C-A594-B766A03EE45E}" type="datetimeFigureOut">
              <a:rPr lang="en-GB" smtClean="0"/>
              <a:pPr/>
              <a:t>06/10/2016</a:t>
            </a:fld>
            <a:endParaRPr lang="en-GB" dirty="0"/>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GB"/>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0E24AA-110F-4223-AF3A-5D9B5EA64C54}" type="slidenum">
              <a:rPr lang="en-GB" smtClean="0"/>
              <a:pPr/>
              <a:t>‹#›</a:t>
            </a:fld>
            <a:endParaRPr lang="en-GB"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dirty="0"/>
          </a:p>
        </p:txBody>
      </p:sp>
      <p:sp>
        <p:nvSpPr>
          <p:cNvPr id="4" name="3 - Θέση αριθμού διαφάνειας"/>
          <p:cNvSpPr>
            <a:spLocks noGrp="1"/>
          </p:cNvSpPr>
          <p:nvPr>
            <p:ph type="sldNum" sz="quarter" idx="10"/>
          </p:nvPr>
        </p:nvSpPr>
        <p:spPr/>
        <p:txBody>
          <a:bodyPr/>
          <a:lstStyle/>
          <a:p>
            <a:fld id="{7E0E24AA-110F-4223-AF3A-5D9B5EA64C54}" type="slidenum">
              <a:rPr lang="en-GB" smtClean="0"/>
              <a:pPr/>
              <a:t>11</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57364"/>
            <a:ext cx="7772400" cy="1470025"/>
          </a:xfrm>
        </p:spPr>
        <p:txBody>
          <a:bodyPr anchor="ctr"/>
          <a:lstStyle>
            <a:lvl1pPr algn="r">
              <a:defRPr>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defRPr>
            </a:lvl1pPr>
          </a:lstStyle>
          <a:p>
            <a:r>
              <a:rPr kumimoji="0" lang="el-GR" smtClean="0"/>
              <a:t>Kλικ για επεξεργασία του τίτλου</a:t>
            </a:r>
            <a:endParaRPr kumimoji="0" lang="en-US"/>
          </a:p>
        </p:txBody>
      </p:sp>
      <p:sp>
        <p:nvSpPr>
          <p:cNvPr id="3" name="Subtitle 2"/>
          <p:cNvSpPr>
            <a:spLocks noGrp="1"/>
          </p:cNvSpPr>
          <p:nvPr>
            <p:ph type="subTitle" idx="1"/>
          </p:nvPr>
        </p:nvSpPr>
        <p:spPr>
          <a:xfrm>
            <a:off x="2062792" y="3357562"/>
            <a:ext cx="6400800" cy="1752600"/>
          </a:xfrm>
        </p:spPr>
        <p:txBody>
          <a:bodyPr/>
          <a:lstStyle>
            <a:lvl1pPr marL="0" indent="0" algn="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el-GR" smtClean="0"/>
              <a:t>Κάντε κλικ για να επεξεργαστείτε τον υπότιτλο του υποδείγματος</a:t>
            </a:r>
            <a:endParaRPr kumimoji="0" lang="en-US"/>
          </a:p>
        </p:txBody>
      </p:sp>
      <p:sp>
        <p:nvSpPr>
          <p:cNvPr id="4" name="Date Placeholder 3"/>
          <p:cNvSpPr>
            <a:spLocks noGrp="1"/>
          </p:cNvSpPr>
          <p:nvPr>
            <p:ph type="dt" sz="half" idx="10"/>
          </p:nvPr>
        </p:nvSpPr>
        <p:spPr/>
        <p:txBody>
          <a:bodyPr/>
          <a:lstStyle/>
          <a:p>
            <a:fld id="{45E7FA53-4823-4A23-938B-7E371034D21C}" type="datetimeFigureOut">
              <a:rPr lang="en-GB" smtClean="0"/>
              <a:pPr/>
              <a:t>06/10/2016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C0C22E2-A5CF-4E33-B1D0-69C9C674C034}" type="slidenum">
              <a:rPr lang="en-GB" smtClean="0"/>
              <a:pPr/>
              <a:t>‹#›</a:t>
            </a:fld>
            <a:endParaRPr lang="en-GB"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grpSp>
        <p:nvGrpSpPr>
          <p:cNvPr id="7" name="Group 6"/>
          <p:cNvGrpSpPr/>
          <p:nvPr/>
        </p:nvGrpSpPr>
        <p:grpSpPr>
          <a:xfrm>
            <a:off x="2207747" y="1332379"/>
            <a:ext cx="6482858" cy="144000"/>
            <a:chOff x="2214546" y="1427612"/>
            <a:chExt cx="6482858" cy="144000"/>
          </a:xfrm>
        </p:grpSpPr>
        <p:sp>
          <p:nvSpPr>
            <p:cNvPr id="8" name="Chevron 7"/>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9" name="Rectangle 8"/>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p>
            <a:r>
              <a:rPr kumimoji="0" lang="el-GR" smtClean="0"/>
              <a:t>Kλικ για επεξεργασία του τίτλου</a:t>
            </a:r>
            <a:endParaRPr kumimoji="0" lang="en-US"/>
          </a:p>
        </p:txBody>
      </p:sp>
      <p:sp>
        <p:nvSpPr>
          <p:cNvPr id="3" name="Vertical Text Placeholder 2"/>
          <p:cNvSpPr>
            <a:spLocks noGrp="1"/>
          </p:cNvSpPr>
          <p:nvPr>
            <p:ph type="body" orient="vert" idx="1"/>
          </p:nvPr>
        </p:nvSpPr>
        <p:spPr>
          <a:xfrm>
            <a:off x="457200" y="1600200"/>
            <a:ext cx="8229600" cy="482919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45E7FA53-4823-4A23-938B-7E371034D21C}" type="datetimeFigureOut">
              <a:rPr lang="en-GB" smtClean="0"/>
              <a:pPr/>
              <a:t>06/10/2016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C0C22E2-A5CF-4E33-B1D0-69C9C674C034}"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5206" y="274638"/>
            <a:ext cx="1471594" cy="6154758"/>
          </a:xfrm>
        </p:spPr>
        <p:txBody>
          <a:bodyPr vert="eaVert"/>
          <a:lstStyle>
            <a:lvl1pPr>
              <a:defRPr>
                <a:effectLst>
                  <a:outerShdw blurRad="50800" dist="50800" dir="18900000" algn="tl" rotWithShape="0">
                    <a:srgbClr val="000000">
                      <a:alpha val="43137"/>
                    </a:srgbClr>
                  </a:outerShdw>
                </a:effectLst>
              </a:defRPr>
            </a:lvl1pPr>
          </a:lstStyle>
          <a:p>
            <a:r>
              <a:rPr kumimoji="0" lang="el-GR" smtClean="0"/>
              <a:t>Kλικ για επεξεργασία του τίτλου</a:t>
            </a:r>
            <a:endParaRPr kumimoji="0" lang="en-US"/>
          </a:p>
        </p:txBody>
      </p:sp>
      <p:sp>
        <p:nvSpPr>
          <p:cNvPr id="3" name="Vertical Text Placeholder 2"/>
          <p:cNvSpPr>
            <a:spLocks noGrp="1"/>
          </p:cNvSpPr>
          <p:nvPr>
            <p:ph type="body" orient="vert" idx="1"/>
          </p:nvPr>
        </p:nvSpPr>
        <p:spPr>
          <a:xfrm>
            <a:off x="457200" y="274638"/>
            <a:ext cx="6686568" cy="6154758"/>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45E7FA53-4823-4A23-938B-7E371034D21C}" type="datetimeFigureOut">
              <a:rPr lang="en-GB" smtClean="0"/>
              <a:pPr/>
              <a:t>06/10/2016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C0C22E2-A5CF-4E33-B1D0-69C9C674C034}"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grpSp>
        <p:nvGrpSpPr>
          <p:cNvPr id="7" name="Group 23"/>
          <p:cNvGrpSpPr/>
          <p:nvPr/>
        </p:nvGrpSpPr>
        <p:grpSpPr>
          <a:xfrm>
            <a:off x="2207747" y="1332379"/>
            <a:ext cx="6482858" cy="144000"/>
            <a:chOff x="2214546" y="1427612"/>
            <a:chExt cx="6482858" cy="144000"/>
          </a:xfrm>
        </p:grpSpPr>
        <p:sp>
          <p:nvSpPr>
            <p:cNvPr id="10" name="Chevron 9"/>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23" name="Rectangle 22"/>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p>
            <a:r>
              <a:rPr kumimoji="0" lang="el-GR" smtClean="0"/>
              <a:t>Kλικ για επεξεργασία του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45E7FA53-4823-4A23-938B-7E371034D21C}" type="datetimeFigureOut">
              <a:rPr lang="en-GB" smtClean="0"/>
              <a:pPr/>
              <a:t>06/10/2016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C0C22E2-A5CF-4E33-B1D0-69C9C674C034}"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3286113"/>
            <a:ext cx="7772400" cy="1362075"/>
          </a:xfrm>
        </p:spPr>
        <p:txBody>
          <a:bodyPr anchor="t"/>
          <a:lstStyle>
            <a:lvl1pPr algn="r">
              <a:defRPr sz="4000" b="0" cap="all">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defRPr>
            </a:lvl1pPr>
          </a:lstStyle>
          <a:p>
            <a:r>
              <a:rPr kumimoji="0" lang="el-GR" smtClean="0"/>
              <a:t>Kλικ για επεξεργασία του τίτλου</a:t>
            </a:r>
            <a:endParaRPr kumimoji="0" lang="en-US"/>
          </a:p>
        </p:txBody>
      </p:sp>
      <p:sp>
        <p:nvSpPr>
          <p:cNvPr id="3" name="Text Placeholder 2"/>
          <p:cNvSpPr>
            <a:spLocks noGrp="1"/>
          </p:cNvSpPr>
          <p:nvPr>
            <p:ph type="body" idx="1"/>
          </p:nvPr>
        </p:nvSpPr>
        <p:spPr>
          <a:xfrm>
            <a:off x="722313" y="1785926"/>
            <a:ext cx="7772400" cy="1500187"/>
          </a:xfrm>
        </p:spPr>
        <p:txBody>
          <a:bodyPr anchor="b"/>
          <a:lstStyle>
            <a:lvl1pPr marL="0" indent="0" algn="r">
              <a:buNone/>
              <a:defRPr sz="2000">
                <a:solidFill>
                  <a:schemeClr val="tx1">
                    <a:tint val="75000"/>
                  </a:schemeClr>
                </a:solidFill>
              </a:defRPr>
            </a:lvl1pPr>
            <a:lvl2pPr marL="457200" indent="0" algn="r">
              <a:buNone/>
              <a:defRPr sz="1800">
                <a:solidFill>
                  <a:schemeClr val="tx1">
                    <a:tint val="75000"/>
                  </a:schemeClr>
                </a:solidFill>
              </a:defRPr>
            </a:lvl2pPr>
            <a:lvl3pPr marL="914400" indent="0" algn="r">
              <a:buNone/>
              <a:defRPr sz="1600">
                <a:solidFill>
                  <a:schemeClr val="tx1">
                    <a:tint val="75000"/>
                  </a:schemeClr>
                </a:solidFill>
              </a:defRPr>
            </a:lvl3pPr>
            <a:lvl4pPr marL="1371600" indent="0" algn="r">
              <a:buNone/>
              <a:defRPr sz="1400">
                <a:solidFill>
                  <a:schemeClr val="tx1">
                    <a:tint val="75000"/>
                  </a:schemeClr>
                </a:solidFill>
              </a:defRPr>
            </a:lvl4pPr>
            <a:lvl5pPr marL="1828800" indent="0" algn="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45E7FA53-4823-4A23-938B-7E371034D21C}" type="datetimeFigureOut">
              <a:rPr lang="en-GB" smtClean="0"/>
              <a:pPr/>
              <a:t>06/10/2016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C0C22E2-A5CF-4E33-B1D0-69C9C674C034}" type="slidenum">
              <a:rPr lang="en-GB" smtClean="0"/>
              <a:pPr/>
              <a:t>‹#›</a:t>
            </a:fld>
            <a:endParaRPr lang="en-GB"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grpSp>
        <p:nvGrpSpPr>
          <p:cNvPr id="8" name="Group 7"/>
          <p:cNvGrpSpPr/>
          <p:nvPr/>
        </p:nvGrpSpPr>
        <p:grpSpPr>
          <a:xfrm>
            <a:off x="2207747" y="1332379"/>
            <a:ext cx="6482858" cy="144000"/>
            <a:chOff x="2214546" y="1427612"/>
            <a:chExt cx="6482858" cy="144000"/>
          </a:xfrm>
        </p:grpSpPr>
        <p:sp>
          <p:nvSpPr>
            <p:cNvPr id="9" name="Chevron 8"/>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10" name="Rectangle 9"/>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p>
            <a:r>
              <a:rPr kumimoji="0" lang="el-GR" smtClean="0"/>
              <a:t>Kλικ για επεξεργασία του τίτλου</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45E7FA53-4823-4A23-938B-7E371034D21C}" type="datetimeFigureOut">
              <a:rPr lang="en-GB" smtClean="0"/>
              <a:pPr/>
              <a:t>06/10/2016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C0C22E2-A5CF-4E33-B1D0-69C9C674C034}"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grpSp>
        <p:nvGrpSpPr>
          <p:cNvPr id="10" name="Group 9"/>
          <p:cNvGrpSpPr/>
          <p:nvPr/>
        </p:nvGrpSpPr>
        <p:grpSpPr>
          <a:xfrm>
            <a:off x="2207747" y="1332379"/>
            <a:ext cx="6482858" cy="144000"/>
            <a:chOff x="2214546" y="1427612"/>
            <a:chExt cx="6482858" cy="144000"/>
          </a:xfrm>
        </p:grpSpPr>
        <p:sp>
          <p:nvSpPr>
            <p:cNvPr id="11" name="Chevron 10"/>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12" name="Rectangle 11"/>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lvl1pPr>
              <a:defRPr/>
            </a:lvl1pPr>
          </a:lstStyle>
          <a:p>
            <a:r>
              <a:rPr kumimoji="0" lang="el-GR" smtClean="0"/>
              <a:t>Kλικ για επεξεργασία του τίτλου</a:t>
            </a:r>
            <a:endParaRPr kumimoji="0"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45E7FA53-4823-4A23-938B-7E371034D21C}" type="datetimeFigureOut">
              <a:rPr lang="en-GB" smtClean="0"/>
              <a:pPr/>
              <a:t>06/10/2016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8C0C22E2-A5CF-4E33-B1D0-69C9C674C034}"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grpSp>
        <p:nvGrpSpPr>
          <p:cNvPr id="6" name="Group 5"/>
          <p:cNvGrpSpPr/>
          <p:nvPr/>
        </p:nvGrpSpPr>
        <p:grpSpPr>
          <a:xfrm>
            <a:off x="2207747" y="1332379"/>
            <a:ext cx="6482858" cy="144000"/>
            <a:chOff x="2214546" y="1427612"/>
            <a:chExt cx="6482858" cy="144000"/>
          </a:xfrm>
        </p:grpSpPr>
        <p:sp>
          <p:nvSpPr>
            <p:cNvPr id="7" name="Chevron 6"/>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8" name="Rectangle 7"/>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p>
            <a:r>
              <a:rPr kumimoji="0" lang="el-GR" smtClean="0"/>
              <a:t>Kλικ για επεξεργασία του τίτλου</a:t>
            </a:r>
            <a:endParaRPr kumimoji="0" lang="en-US"/>
          </a:p>
        </p:txBody>
      </p:sp>
      <p:sp>
        <p:nvSpPr>
          <p:cNvPr id="3" name="Date Placeholder 2"/>
          <p:cNvSpPr>
            <a:spLocks noGrp="1"/>
          </p:cNvSpPr>
          <p:nvPr>
            <p:ph type="dt" sz="half" idx="10"/>
          </p:nvPr>
        </p:nvSpPr>
        <p:spPr/>
        <p:txBody>
          <a:bodyPr/>
          <a:lstStyle/>
          <a:p>
            <a:fld id="{45E7FA53-4823-4A23-938B-7E371034D21C}" type="datetimeFigureOut">
              <a:rPr lang="en-GB" smtClean="0"/>
              <a:pPr/>
              <a:t>06/10/2016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8C0C22E2-A5CF-4E33-B1D0-69C9C674C034}"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E7FA53-4823-4A23-938B-7E371034D21C}" type="datetimeFigureOut">
              <a:rPr lang="en-GB" smtClean="0"/>
              <a:pPr/>
              <a:t>06/10/2016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8C0C22E2-A5CF-4E33-B1D0-69C9C674C034}"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3580745" y="285728"/>
            <a:ext cx="5106055" cy="1162050"/>
          </a:xfrm>
        </p:spPr>
        <p:txBody>
          <a:bodyPr anchor="ctr">
            <a:normAutofit/>
          </a:bodyPr>
          <a:lstStyle>
            <a:lvl1pPr algn="ctr">
              <a:defRPr sz="3200" b="0" kern="1200" cap="all">
                <a:ln w="11430"/>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effectLst>
                  <a:outerShdw blurRad="44450" dist="41910" dir="3600000" algn="tl">
                    <a:srgbClr val="000000">
                      <a:alpha val="50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Content Placeholder 2"/>
          <p:cNvSpPr>
            <a:spLocks noGrp="1"/>
          </p:cNvSpPr>
          <p:nvPr>
            <p:ph idx="1"/>
          </p:nvPr>
        </p:nvSpPr>
        <p:spPr>
          <a:xfrm>
            <a:off x="3575050" y="1446218"/>
            <a:ext cx="5111750" cy="467967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Text Placeholder 3"/>
          <p:cNvSpPr>
            <a:spLocks noGrp="1"/>
          </p:cNvSpPr>
          <p:nvPr>
            <p:ph type="body" sz="half" idx="2"/>
          </p:nvPr>
        </p:nvSpPr>
        <p:spPr>
          <a:xfrm>
            <a:off x="457201" y="285729"/>
            <a:ext cx="3008313" cy="5840435"/>
          </a:xfrm>
        </p:spPr>
        <p:txBody>
          <a:bodyPr anchor="b"/>
          <a:lstStyle>
            <a:lvl1pPr marL="0" indent="0">
              <a:spcAft>
                <a:spcPts val="0"/>
              </a:spcAft>
              <a:buNone/>
              <a:defRPr sz="1400"/>
            </a:lvl1pPr>
            <a:lvl2pPr marL="457200" indent="0">
              <a:spcAft>
                <a:spcPts val="0"/>
              </a:spcAft>
              <a:buNone/>
              <a:defRPr sz="1200"/>
            </a:lvl2pPr>
            <a:lvl3pPr marL="914400" indent="0">
              <a:spcAft>
                <a:spcPts val="0"/>
              </a:spcAft>
              <a:buNone/>
              <a:defRPr sz="1000"/>
            </a:lvl3pPr>
            <a:lvl4pPr marL="1371600" indent="0">
              <a:spcAft>
                <a:spcPts val="0"/>
              </a:spcAft>
              <a:buNone/>
              <a:defRPr sz="900"/>
            </a:lvl4pPr>
            <a:lvl5pPr marL="1828800" indent="0">
              <a:spcAft>
                <a:spcPts val="0"/>
              </a:spcAft>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45E7FA53-4823-4A23-938B-7E371034D21C}" type="datetimeFigureOut">
              <a:rPr lang="en-GB" smtClean="0"/>
              <a:pPr/>
              <a:t>06/10/2016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C0C22E2-A5CF-4E33-B1D0-69C9C674C034}"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715272" y="615868"/>
            <a:ext cx="928694" cy="5813528"/>
          </a:xfrm>
        </p:spPr>
        <p:txBody>
          <a:bodyPr vert="eaVert" anchor="ctr">
            <a:normAutofit/>
          </a:bodyPr>
          <a:lstStyle>
            <a:lvl1pPr algn="l">
              <a:defRPr sz="2800" b="0" kern="1200" cap="all">
                <a:ln w="11430"/>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effectLst>
                  <a:outerShdw blurRad="44450" dist="41910" dir="18600000" algn="tl">
                    <a:srgbClr val="000000">
                      <a:alpha val="50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Picture Placeholder 2"/>
          <p:cNvSpPr>
            <a:spLocks noGrp="1"/>
          </p:cNvSpPr>
          <p:nvPr>
            <p:ph type="pic" idx="1"/>
          </p:nvPr>
        </p:nvSpPr>
        <p:spPr>
          <a:xfrm>
            <a:off x="714348" y="612777"/>
            <a:ext cx="6858048" cy="4745051"/>
          </a:xfrm>
          <a:ln w="38100" cap="flat" cmpd="sng" algn="ctr">
            <a:gradFill flip="none" rotWithShape="1">
              <a:gsLst>
                <a:gs pos="0">
                  <a:srgbClr val="000082"/>
                </a:gs>
                <a:gs pos="30000">
                  <a:srgbClr val="66008F"/>
                </a:gs>
                <a:gs pos="64999">
                  <a:srgbClr val="BA0066"/>
                </a:gs>
                <a:gs pos="89999">
                  <a:srgbClr val="FF0000"/>
                </a:gs>
                <a:gs pos="100000">
                  <a:srgbClr val="FF8200"/>
                </a:gs>
              </a:gsLst>
              <a:path path="rect">
                <a:fillToRect l="100000" t="100000"/>
              </a:path>
              <a:tileRect r="-100000" b="-100000"/>
            </a:gradFill>
            <a:prstDash val="solid"/>
          </a:ln>
          <a:effectLst>
            <a:outerShdw blurRad="38100" dist="50800" dir="5400000" algn="tl" rotWithShape="0">
              <a:srgbClr val="000000">
                <a:alpha val="50000"/>
              </a:srgbClr>
            </a:outerShdw>
          </a:effectLst>
        </p:spPr>
        <p:style>
          <a:lnRef idx="2">
            <a:schemeClr val="accent1"/>
          </a:lnRef>
          <a:fillRef idx="1">
            <a:schemeClr val="lt1"/>
          </a:fillRef>
          <a:effectRef idx="0">
            <a:schemeClr val="accent1"/>
          </a:effectRef>
          <a:fontRef idx="minor">
            <a:schemeClr val="dk1"/>
          </a:fontRef>
        </p:style>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el-GR" dirty="0" smtClean="0"/>
              <a:t>Κάντε κλικ στο εικονίδιο για να προσθέσετε μια εικόνα</a:t>
            </a:r>
            <a:endParaRPr kumimoji="0" lang="en-US" dirty="0"/>
          </a:p>
        </p:txBody>
      </p:sp>
      <p:sp>
        <p:nvSpPr>
          <p:cNvPr id="4" name="Text Placeholder 3"/>
          <p:cNvSpPr>
            <a:spLocks noGrp="1"/>
          </p:cNvSpPr>
          <p:nvPr>
            <p:ph type="body" sz="half" idx="2"/>
          </p:nvPr>
        </p:nvSpPr>
        <p:spPr>
          <a:xfrm>
            <a:off x="714348" y="5500702"/>
            <a:ext cx="6858048" cy="92869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45E7FA53-4823-4A23-938B-7E371034D21C}" type="datetimeFigureOut">
              <a:rPr lang="en-GB" smtClean="0"/>
              <a:pPr/>
              <a:t>06/10/2016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C0C22E2-A5CF-4E33-B1D0-69C9C674C034}" type="slidenum">
              <a:rPr lang="en-GB" smtClean="0"/>
              <a:pPr/>
              <a:t>‹#›</a:t>
            </a:fld>
            <a:endParaRPr lang="en-GB"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blipFill>
            <a:blip r:embed="rId13" cstate="print">
              <a:alphaModFix amt="30000"/>
              <a:duotone>
                <a:schemeClr val="accent1"/>
                <a:srgbClr val="FFFFFF"/>
              </a:duotone>
            </a:blip>
            <a:tile tx="0" ty="0" sx="100000" sy="100000" flip="none" algn="tl"/>
          </a:blipFill>
          <a:ln w="25400" cap="flat" cmpd="sng" algn="ctr">
            <a:noFill/>
            <a:prstDash val="solid"/>
          </a:ln>
          <a:effectLst/>
        </p:spPr>
        <p:style>
          <a:lnRef idx="2">
            <a:schemeClr val="accent1"/>
          </a:lnRef>
          <a:fillRef idx="1">
            <a:schemeClr val="accent1"/>
          </a:fillRef>
          <a:effectRef idx="0">
            <a:schemeClr val="accent1"/>
          </a:effectRef>
          <a:fontRef idx="minor">
            <a:schemeClr val="lt1"/>
          </a:fontRef>
        </p:style>
        <p:txBody>
          <a:bodyPr rtlCol="0" anchor="ctr"/>
          <a:lstStyle/>
          <a:p>
            <a:pPr marL="0" algn="ctr" rtl="0" eaLnBrk="1" latinLnBrk="0" hangingPunct="1"/>
            <a:endParaRPr kumimoji="0" lang="zh-CN" altLang="en-US" kern="1200">
              <a:solidFill>
                <a:schemeClr val="lt1"/>
              </a:solidFill>
              <a:latin typeface="+mn-lt"/>
              <a:ea typeface="+mn-ea"/>
              <a:cs typeface="+mn-cs"/>
            </a:endParaRPr>
          </a:p>
        </p:txBody>
      </p:sp>
      <p:grpSp>
        <p:nvGrpSpPr>
          <p:cNvPr id="8" name="Group 17"/>
          <p:cNvGrpSpPr/>
          <p:nvPr/>
        </p:nvGrpSpPr>
        <p:grpSpPr>
          <a:xfrm>
            <a:off x="0" y="6570024"/>
            <a:ext cx="9144000" cy="288000"/>
            <a:chOff x="0" y="6353387"/>
            <a:chExt cx="9144000" cy="361763"/>
          </a:xfrm>
        </p:grpSpPr>
        <p:grpSp>
          <p:nvGrpSpPr>
            <p:cNvPr id="9" name="Group 16"/>
            <p:cNvGrpSpPr/>
            <p:nvPr/>
          </p:nvGrpSpPr>
          <p:grpSpPr>
            <a:xfrm>
              <a:off x="0" y="6353387"/>
              <a:ext cx="8756597" cy="360000"/>
              <a:chOff x="1" y="6353387"/>
              <a:chExt cx="8756597" cy="360000"/>
            </a:xfrm>
          </p:grpSpPr>
          <p:sp>
            <p:nvSpPr>
              <p:cNvPr id="10" name="Freeform 9"/>
              <p:cNvSpPr/>
              <p:nvPr userDrawn="1"/>
            </p:nvSpPr>
            <p:spPr>
              <a:xfrm>
                <a:off x="1" y="6533387"/>
                <a:ext cx="8756597" cy="180000"/>
              </a:xfrm>
              <a:custGeom>
                <a:avLst/>
                <a:gdLst/>
                <a:ahLst/>
                <a:cxnLst/>
                <a:rect l="0" t="0" r="0" b="0"/>
                <a:pathLst>
                  <a:path w="7867650" h="177288">
                    <a:moveTo>
                      <a:pt x="7867650" y="177288"/>
                    </a:moveTo>
                    <a:lnTo>
                      <a:pt x="0" y="171450"/>
                    </a:lnTo>
                    <a:lnTo>
                      <a:pt x="0" y="0"/>
                    </a:lnTo>
                    <a:lnTo>
                      <a:pt x="7753350" y="0"/>
                    </a:lnTo>
                    <a:close/>
                  </a:path>
                </a:pathLst>
              </a:custGeom>
              <a:gradFill flip="none" rotWithShape="1">
                <a:gsLst>
                  <a:gs pos="25000">
                    <a:schemeClr val="accent1">
                      <a:shade val="50000"/>
                      <a:alpha val="75000"/>
                    </a:schemeClr>
                  </a:gs>
                  <a:gs pos="100000">
                    <a:schemeClr val="accent1">
                      <a:tint val="40000"/>
                      <a:alpha val="5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11" name="Freeform 10"/>
              <p:cNvSpPr/>
              <p:nvPr userDrawn="1"/>
            </p:nvSpPr>
            <p:spPr>
              <a:xfrm flipV="1">
                <a:off x="1" y="6353387"/>
                <a:ext cx="8756597" cy="180000"/>
              </a:xfrm>
              <a:custGeom>
                <a:avLst/>
                <a:gdLst/>
                <a:ahLst/>
                <a:cxnLst/>
                <a:rect l="0" t="0" r="0" b="0"/>
                <a:pathLst>
                  <a:path w="7867650" h="177288">
                    <a:moveTo>
                      <a:pt x="7867650" y="177288"/>
                    </a:moveTo>
                    <a:lnTo>
                      <a:pt x="0" y="171450"/>
                    </a:lnTo>
                    <a:lnTo>
                      <a:pt x="0" y="0"/>
                    </a:lnTo>
                    <a:lnTo>
                      <a:pt x="7753350" y="0"/>
                    </a:lnTo>
                    <a:close/>
                  </a:path>
                </a:pathLst>
              </a:custGeom>
              <a:gradFill flip="none" rotWithShape="1">
                <a:gsLst>
                  <a:gs pos="25000">
                    <a:schemeClr val="accent1">
                      <a:shade val="75000"/>
                      <a:alpha val="75000"/>
                    </a:schemeClr>
                  </a:gs>
                  <a:gs pos="100000">
                    <a:schemeClr val="accent1">
                      <a:tint val="40000"/>
                      <a:alpha val="5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grpSp>
          <p:nvGrpSpPr>
            <p:cNvPr id="15" name="Group 15"/>
            <p:cNvGrpSpPr/>
            <p:nvPr/>
          </p:nvGrpSpPr>
          <p:grpSpPr>
            <a:xfrm>
              <a:off x="8640700" y="6354583"/>
              <a:ext cx="503300" cy="360567"/>
              <a:chOff x="8640700" y="6354583"/>
              <a:chExt cx="503300" cy="360567"/>
            </a:xfrm>
          </p:grpSpPr>
          <p:sp>
            <p:nvSpPr>
              <p:cNvPr id="12" name="Chevron 11"/>
              <p:cNvSpPr/>
              <p:nvPr userDrawn="1"/>
            </p:nvSpPr>
            <p:spPr>
              <a:xfrm flipH="1">
                <a:off x="8640700" y="6354583"/>
                <a:ext cx="249884" cy="360000"/>
              </a:xfrm>
              <a:prstGeom prst="chevron">
                <a:avLst>
                  <a:gd name="adj" fmla="val 50000"/>
                </a:avLst>
              </a:prstGeom>
              <a:gradFill flip="none" rotWithShape="1">
                <a:gsLst>
                  <a:gs pos="0">
                    <a:schemeClr val="accent1">
                      <a:alpha val="60000"/>
                    </a:schemeClr>
                  </a:gs>
                  <a:gs pos="100000">
                    <a:schemeClr val="accent1"/>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13" name="Chevron 12"/>
              <p:cNvSpPr/>
              <p:nvPr userDrawn="1"/>
            </p:nvSpPr>
            <p:spPr>
              <a:xfrm flipH="1">
                <a:off x="8767248" y="6355150"/>
                <a:ext cx="249884" cy="360000"/>
              </a:xfrm>
              <a:prstGeom prst="chevron">
                <a:avLst>
                  <a:gd name="adj" fmla="val 50000"/>
                </a:avLst>
              </a:prstGeom>
              <a:gradFill flip="none" rotWithShape="1">
                <a:gsLst>
                  <a:gs pos="0">
                    <a:schemeClr val="accent1"/>
                  </a:gs>
                  <a:gs pos="100000">
                    <a:schemeClr val="accent1">
                      <a:shade val="7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14" name="Chevron 13"/>
              <p:cNvSpPr/>
              <p:nvPr userDrawn="1"/>
            </p:nvSpPr>
            <p:spPr>
              <a:xfrm flipH="1">
                <a:off x="8894116" y="6355000"/>
                <a:ext cx="249884" cy="360000"/>
              </a:xfrm>
              <a:prstGeom prst="chevron">
                <a:avLst>
                  <a:gd name="adj" fmla="val 50000"/>
                </a:avLst>
              </a:prstGeom>
              <a:gradFill flip="none" rotWithShape="1">
                <a:gsLst>
                  <a:gs pos="0">
                    <a:schemeClr val="accent1">
                      <a:shade val="75000"/>
                    </a:schemeClr>
                  </a:gs>
                  <a:gs pos="100000">
                    <a:schemeClr val="accent1">
                      <a:shade val="50000"/>
                      <a:shade val="2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grpSp>
      </p:grpSp>
      <p:sp>
        <p:nvSpPr>
          <p:cNvPr id="2" name="Title Placeholder 1"/>
          <p:cNvSpPr>
            <a:spLocks noGrp="1"/>
          </p:cNvSpPr>
          <p:nvPr>
            <p:ph type="title"/>
          </p:nvPr>
        </p:nvSpPr>
        <p:spPr>
          <a:xfrm>
            <a:off x="457200" y="274638"/>
            <a:ext cx="8229600" cy="1143000"/>
          </a:xfrm>
          <a:prstGeom prst="rect">
            <a:avLst/>
          </a:prstGeom>
        </p:spPr>
        <p:txBody>
          <a:bodyPr vert="horz" rtlCol="0" anchor="ctr">
            <a:normAutofit/>
            <a:scene3d>
              <a:camera prst="orthographicFront"/>
              <a:lightRig rig="threePt" dir="tl">
                <a:rot lat="0" lon="0" rev="7200000"/>
              </a:lightRig>
            </a:scene3d>
            <a:sp3d contourW="6350">
              <a:contourClr>
                <a:schemeClr val="accent1"/>
              </a:contourClr>
            </a:sp3d>
          </a:bodyPr>
          <a:lstStyle/>
          <a:p>
            <a:r>
              <a:rPr kumimoji="0" lang="el-GR" smtClean="0"/>
              <a:t>Kλικ για επεξεργασία του τίτλου</a:t>
            </a:r>
            <a:endParaRPr kumimoji="0" lang="en-US"/>
          </a:p>
        </p:txBody>
      </p:sp>
      <p:sp>
        <p:nvSpPr>
          <p:cNvPr id="3" name="Text Placeholder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4" name="Date Placeholder 3"/>
          <p:cNvSpPr>
            <a:spLocks noGrp="1"/>
          </p:cNvSpPr>
          <p:nvPr>
            <p:ph type="dt" sz="half" idx="2"/>
          </p:nvPr>
        </p:nvSpPr>
        <p:spPr>
          <a:xfrm>
            <a:off x="0" y="6570000"/>
            <a:ext cx="1643042" cy="288000"/>
          </a:xfrm>
          <a:prstGeom prst="rect">
            <a:avLst/>
          </a:prstGeom>
        </p:spPr>
        <p:txBody>
          <a:bodyPr vert="horz" rtlCol="0" anchor="ctr"/>
          <a:lstStyle>
            <a:lvl1pPr algn="l" eaLnBrk="1" latinLnBrk="0" hangingPunct="1">
              <a:defRPr kumimoji="0" sz="1200">
                <a:solidFill>
                  <a:schemeClr val="tx1">
                    <a:tint val="75000"/>
                  </a:schemeClr>
                </a:solidFill>
              </a:defRPr>
            </a:lvl1pPr>
          </a:lstStyle>
          <a:p>
            <a:fld id="{45E7FA53-4823-4A23-938B-7E371034D21C}" type="datetimeFigureOut">
              <a:rPr lang="en-GB" smtClean="0"/>
              <a:pPr/>
              <a:t>06/10/2016</a:t>
            </a:fld>
            <a:endParaRPr lang="en-GB" dirty="0"/>
          </a:p>
        </p:txBody>
      </p:sp>
      <p:sp>
        <p:nvSpPr>
          <p:cNvPr id="5" name="Footer Placeholder 4"/>
          <p:cNvSpPr>
            <a:spLocks noGrp="1"/>
          </p:cNvSpPr>
          <p:nvPr>
            <p:ph type="ftr" sz="quarter" idx="3"/>
          </p:nvPr>
        </p:nvSpPr>
        <p:spPr>
          <a:xfrm>
            <a:off x="1643042" y="6570000"/>
            <a:ext cx="4214842" cy="288000"/>
          </a:xfrm>
          <a:prstGeom prst="rect">
            <a:avLst/>
          </a:prstGeom>
        </p:spPr>
        <p:txBody>
          <a:bodyPr vert="horz" rtlCol="0" anchor="ctr"/>
          <a:lstStyle>
            <a:lvl1pPr algn="l" eaLnBrk="1" latinLnBrk="0" hangingPunct="1">
              <a:defRPr kumimoji="0" sz="1200">
                <a:solidFill>
                  <a:schemeClr val="tx1">
                    <a:tint val="85000"/>
                  </a:schemeClr>
                </a:solidFill>
              </a:defRPr>
            </a:lvl1pPr>
          </a:lstStyle>
          <a:p>
            <a:endParaRPr lang="en-GB" dirty="0"/>
          </a:p>
        </p:txBody>
      </p:sp>
      <p:sp>
        <p:nvSpPr>
          <p:cNvPr id="6" name="Slide Number Placeholder 5"/>
          <p:cNvSpPr>
            <a:spLocks noGrp="1"/>
          </p:cNvSpPr>
          <p:nvPr>
            <p:ph type="sldNum" sz="quarter" idx="4"/>
          </p:nvPr>
        </p:nvSpPr>
        <p:spPr>
          <a:xfrm>
            <a:off x="8572528" y="6570000"/>
            <a:ext cx="571472" cy="288000"/>
          </a:xfrm>
          <a:prstGeom prst="rect">
            <a:avLst/>
          </a:prstGeom>
        </p:spPr>
        <p:txBody>
          <a:bodyPr vert="horz" rtlCol="0" anchor="ctr"/>
          <a:lstStyle>
            <a:lvl1pPr algn="ctr" eaLnBrk="1" latinLnBrk="0" hangingPunct="1">
              <a:defRPr kumimoji="0" sz="1200">
                <a:solidFill>
                  <a:schemeClr val="tx1">
                    <a:tint val="95000"/>
                  </a:schemeClr>
                </a:solidFill>
              </a:defRPr>
            </a:lvl1pPr>
          </a:lstStyle>
          <a:p>
            <a:fld id="{8C0C22E2-A5CF-4E33-B1D0-69C9C674C034}"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lang="zh-CN" altLang="en-US" sz="4400" b="1" kern="1200" dirty="0">
          <a:ln w="11430"/>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5400000" scaled="1"/>
            <a:tileRect/>
          </a:gradFill>
          <a:effectLst>
            <a:outerShdw blurRad="44450" dist="41910" dir="3600000" algn="tl">
              <a:srgbClr val="000000">
                <a:alpha val="50000"/>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60000"/>
        <a:buFont typeface="Wingdings 2"/>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solidFill>
            <a:schemeClr val="accent1">
              <a:lumMod val="75000"/>
            </a:schemeClr>
          </a:solidFill>
          <a:scene3d>
            <a:camera prst="orthographicFront"/>
            <a:lightRig rig="flat" dir="tl">
              <a:rot lat="0" lon="0" rev="6600000"/>
            </a:lightRig>
          </a:scene3d>
          <a:sp3d>
            <a:bevelT w="114300" prst="artDeco"/>
          </a:sp3d>
        </p:spPr>
        <p:style>
          <a:lnRef idx="1">
            <a:schemeClr val="accent1"/>
          </a:lnRef>
          <a:fillRef idx="3">
            <a:schemeClr val="accent1"/>
          </a:fillRef>
          <a:effectRef idx="2">
            <a:schemeClr val="accent1"/>
          </a:effectRef>
          <a:fontRef idx="minor">
            <a:schemeClr val="lt1"/>
          </a:fontRef>
        </p:style>
        <p:txBody>
          <a:bodyPr>
            <a:scene3d>
              <a:camera prst="orthographicFront"/>
              <a:lightRig rig="threePt" dir="tl">
                <a:rot lat="0" lon="0" rev="7200000"/>
              </a:lightRig>
            </a:scene3d>
            <a:sp3d extrusionH="25400" contourW="8890">
              <a:bevelT w="38100" h="31750"/>
              <a:contourClr>
                <a:schemeClr val="accent2">
                  <a:shade val="75000"/>
                </a:schemeClr>
              </a:contourClr>
            </a:sp3d>
          </a:bodyPr>
          <a:lstStyle/>
          <a:p>
            <a:pPr algn="ctr"/>
            <a:r>
              <a:rPr lang="el-GR" dirty="0" smtClean="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ΠΡΟΑΓΩΓΗ ΚΑΙ ΑΓΩΓΗ ΤΗΣ ΥΓΕΙΑΣ</a:t>
            </a:r>
            <a:endParaRPr lang="en-GB" dirty="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2 - Υπότιτλος"/>
          <p:cNvSpPr>
            <a:spLocks noGrp="1"/>
          </p:cNvSpPr>
          <p:nvPr>
            <p:ph type="subTitle" idx="1"/>
          </p:nvPr>
        </p:nvSpPr>
        <p:spPr>
          <a:xfrm>
            <a:off x="683568" y="3357562"/>
            <a:ext cx="7780024" cy="1752600"/>
          </a:xfrm>
        </p:spPr>
        <p:txBody>
          <a:bodyPr>
            <a:normAutofit fontScale="92500" lnSpcReduction="20000"/>
          </a:bodyPr>
          <a:lstStyle/>
          <a:p>
            <a:pPr algn="ctr"/>
            <a:r>
              <a:rPr lang="el-GR" b="1" dirty="0" smtClean="0"/>
              <a:t>ΦΑΣΟΗ ΓΕΩΡΓΙΑ</a:t>
            </a:r>
          </a:p>
          <a:p>
            <a:pPr algn="ctr"/>
            <a:r>
              <a:rPr lang="el-GR" b="1" dirty="0" smtClean="0"/>
              <a:t>ΑΝΑΠΛΗΡΩΤΡΙΑ ΚΑΘΗΓΗΤΡΙΑ</a:t>
            </a:r>
          </a:p>
          <a:p>
            <a:pPr algn="ctr"/>
            <a:r>
              <a:rPr lang="el-GR" b="1" dirty="0" smtClean="0"/>
              <a:t>ΤΜΗΜΑ ΝΟΣΗΛΕΥΤΙΚΗΣ </a:t>
            </a:r>
            <a:endParaRPr lang="en-GB" b="1" dirty="0" smtClean="0"/>
          </a:p>
          <a:p>
            <a:pPr algn="ctr"/>
            <a:r>
              <a:rPr lang="el-GR" b="1" dirty="0" smtClean="0"/>
              <a:t>ΤΕΙ ΑΘΗΝΑΣ</a:t>
            </a:r>
            <a:endParaRPr lang="en-GB"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1"/>
          </a:solidFill>
          <a:scene3d>
            <a:camera prst="orthographicFront"/>
            <a:lightRig rig="threePt" dir="tl">
              <a:rot lat="0" lon="0" rev="7200000"/>
            </a:lightRig>
          </a:scene3d>
          <a:sp3d>
            <a:bevelT w="114300" prst="artDeco"/>
          </a:sp3d>
        </p:spPr>
        <p:txBody>
          <a:bodyPr>
            <a:normAutofit fontScale="90000"/>
            <a:scene3d>
              <a:camera prst="orthographicFront"/>
              <a:lightRig rig="threePt" dir="tl">
                <a:rot lat="0" lon="0" rev="7200000"/>
              </a:lightRig>
            </a:scene3d>
            <a:sp3d contourW="6350">
              <a:contourClr>
                <a:schemeClr val="accent1"/>
              </a:contourClr>
            </a:sp3d>
          </a:bodyPr>
          <a:lstStyle/>
          <a:p>
            <a:r>
              <a:rPr lang="el-GR" dirty="0" smtClean="0"/>
              <a:t>Παράγοντες που επηρεάζουν την υγεία</a:t>
            </a:r>
            <a:endParaRPr lang="en-GB" dirty="0"/>
          </a:p>
        </p:txBody>
      </p:sp>
      <p:sp>
        <p:nvSpPr>
          <p:cNvPr id="3" name="2 - Θέση περιεχομένου"/>
          <p:cNvSpPr>
            <a:spLocks noGrp="1"/>
          </p:cNvSpPr>
          <p:nvPr>
            <p:ph idx="1"/>
          </p:nvPr>
        </p:nvSpPr>
        <p:spPr>
          <a:solidFill>
            <a:schemeClr val="accent1"/>
          </a:solidFill>
          <a:scene3d>
            <a:camera prst="orthographicFront"/>
            <a:lightRig rig="threePt" dir="t"/>
          </a:scene3d>
          <a:sp3d>
            <a:bevelT w="114300" prst="artDeco"/>
          </a:sp3d>
        </p:spPr>
        <p:txBody>
          <a:bodyPr>
            <a:normAutofit fontScale="92500" lnSpcReduction="10000"/>
          </a:bodyPr>
          <a:lstStyle/>
          <a:p>
            <a:r>
              <a:rPr lang="el-GR" b="1" dirty="0" smtClean="0"/>
              <a:t>Ατομικά χαρακτηριστικά, τρόπος ζωής (διατροφή, άσκηση, χρήση καπνού, αλκοόλ, ουσιών)</a:t>
            </a:r>
          </a:p>
          <a:p>
            <a:r>
              <a:rPr lang="el-GR" b="1" dirty="0" smtClean="0"/>
              <a:t>Βιολογικοί παράγοντες (ηλικία, φύλο, κληρονομικότητα)</a:t>
            </a:r>
          </a:p>
          <a:p>
            <a:r>
              <a:rPr lang="el-GR" b="1" dirty="0" smtClean="0"/>
              <a:t>Περιβαλλοντικοί παράγοντες (οικοσύστημα)</a:t>
            </a:r>
          </a:p>
          <a:p>
            <a:r>
              <a:rPr lang="el-GR" b="1" dirty="0" smtClean="0"/>
              <a:t>Παράγοντες άμεσου περιβάλλοντος (κατοικία, εργασία, διαθεσιμότητα και ποιότητα υπηρεσιών υγείας)</a:t>
            </a:r>
            <a:endParaRPr lang="en-GB"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1"/>
          </a:solidFill>
          <a:scene3d>
            <a:camera prst="orthographicFront"/>
            <a:lightRig rig="threePt" dir="tl">
              <a:rot lat="0" lon="0" rev="7200000"/>
            </a:lightRig>
          </a:scene3d>
          <a:sp3d>
            <a:bevelT w="114300" prst="artDeco"/>
          </a:sp3d>
        </p:spPr>
        <p:txBody>
          <a:bodyPr>
            <a:normAutofit fontScale="90000"/>
            <a:scene3d>
              <a:camera prst="orthographicFront"/>
              <a:lightRig rig="threePt" dir="tl">
                <a:rot lat="0" lon="0" rev="7200000"/>
              </a:lightRig>
            </a:scene3d>
            <a:sp3d contourW="6350">
              <a:contourClr>
                <a:schemeClr val="accent1"/>
              </a:contourClr>
            </a:sp3d>
          </a:bodyPr>
          <a:lstStyle/>
          <a:p>
            <a:r>
              <a:rPr lang="el-GR" dirty="0" smtClean="0"/>
              <a:t>Παράγοντες που επηρεάζουν την υγεία_2</a:t>
            </a:r>
            <a:endParaRPr lang="en-GB" dirty="0"/>
          </a:p>
        </p:txBody>
      </p:sp>
      <p:sp>
        <p:nvSpPr>
          <p:cNvPr id="3" name="2 - Θέση περιεχομένου"/>
          <p:cNvSpPr>
            <a:spLocks noGrp="1"/>
          </p:cNvSpPr>
          <p:nvPr>
            <p:ph idx="1"/>
          </p:nvPr>
        </p:nvSpPr>
        <p:spPr>
          <a:solidFill>
            <a:schemeClr val="accent1"/>
          </a:solidFill>
          <a:scene3d>
            <a:camera prst="orthographicFront"/>
            <a:lightRig rig="threePt" dir="t"/>
          </a:scene3d>
          <a:sp3d>
            <a:bevelT w="114300" prst="artDeco"/>
          </a:sp3d>
        </p:spPr>
        <p:txBody>
          <a:bodyPr/>
          <a:lstStyle/>
          <a:p>
            <a:r>
              <a:rPr lang="el-GR" b="1" dirty="0" smtClean="0"/>
              <a:t>Κοινωνικο</a:t>
            </a:r>
            <a:r>
              <a:rPr lang="en-GB" b="1" dirty="0" smtClean="0"/>
              <a:t>-</a:t>
            </a:r>
            <a:r>
              <a:rPr lang="el-GR" b="1" dirty="0" smtClean="0"/>
              <a:t> οικονομικοί παράγοντες (ανάπτυξη, φτώχια, εργασία, εκπαίδευση, κοινωνικό </a:t>
            </a:r>
            <a:r>
              <a:rPr lang="en-GB" b="1" dirty="0" smtClean="0"/>
              <a:t>stress</a:t>
            </a:r>
            <a:r>
              <a:rPr lang="el-GR" b="1" dirty="0" smtClean="0"/>
              <a:t>, συνθήκες διαβίωσης κοινωνικός αποκλεισμός)</a:t>
            </a:r>
            <a:endParaRPr lang="en-GB"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1"/>
          </a:solidFill>
          <a:scene3d>
            <a:camera prst="orthographicFront"/>
            <a:lightRig rig="threePt" dir="tl">
              <a:rot lat="0" lon="0" rev="7200000"/>
            </a:lightRig>
          </a:scene3d>
          <a:sp3d>
            <a:bevelT w="114300" prst="artDeco"/>
          </a:sp3d>
        </p:spPr>
        <p:txBody>
          <a:bodyPr>
            <a:scene3d>
              <a:camera prst="orthographicFront"/>
              <a:lightRig rig="threePt" dir="tl">
                <a:rot lat="0" lon="0" rev="7200000"/>
              </a:lightRig>
            </a:scene3d>
            <a:sp3d contourW="6350">
              <a:contourClr>
                <a:schemeClr val="accent1"/>
              </a:contourClr>
            </a:sp3d>
          </a:bodyPr>
          <a:lstStyle/>
          <a:p>
            <a:r>
              <a:rPr lang="el-GR" dirty="0" smtClean="0"/>
              <a:t>Νόσος, Ασθένεια, Αρρώστια</a:t>
            </a:r>
            <a:endParaRPr lang="en-GB" dirty="0"/>
          </a:p>
        </p:txBody>
      </p:sp>
      <p:sp>
        <p:nvSpPr>
          <p:cNvPr id="3" name="2 - Θέση περιεχομένου"/>
          <p:cNvSpPr>
            <a:spLocks noGrp="1"/>
          </p:cNvSpPr>
          <p:nvPr>
            <p:ph idx="1"/>
          </p:nvPr>
        </p:nvSpPr>
        <p:spPr>
          <a:solidFill>
            <a:schemeClr val="accent1"/>
          </a:solidFill>
          <a:scene3d>
            <a:camera prst="orthographicFront"/>
            <a:lightRig rig="threePt" dir="t"/>
          </a:scene3d>
          <a:sp3d>
            <a:bevelT w="114300" prst="artDeco"/>
          </a:sp3d>
        </p:spPr>
        <p:txBody>
          <a:bodyPr>
            <a:normAutofit fontScale="92500" lnSpcReduction="20000"/>
          </a:bodyPr>
          <a:lstStyle/>
          <a:p>
            <a:r>
              <a:rPr lang="el-GR" b="1" dirty="0" smtClean="0"/>
              <a:t>Νόσος (</a:t>
            </a:r>
            <a:r>
              <a:rPr lang="en-GB" b="1" dirty="0" smtClean="0"/>
              <a:t>disease</a:t>
            </a:r>
            <a:r>
              <a:rPr lang="el-GR" b="1" dirty="0" smtClean="0"/>
              <a:t>):</a:t>
            </a:r>
            <a:r>
              <a:rPr lang="el-GR" dirty="0" smtClean="0"/>
              <a:t>αναφέρεται σε κάθε διαταραχή σε οργανικό επίπεδο και προκαλεί βλάβες στον οργανισμό.</a:t>
            </a:r>
            <a:endParaRPr lang="en-GB" dirty="0" smtClean="0"/>
          </a:p>
          <a:p>
            <a:r>
              <a:rPr lang="el-GR" b="1" dirty="0" smtClean="0"/>
              <a:t>Ασθένεια (</a:t>
            </a:r>
            <a:r>
              <a:rPr lang="en-GB" b="1" dirty="0" smtClean="0"/>
              <a:t>Sickness</a:t>
            </a:r>
            <a:r>
              <a:rPr lang="el-GR" b="1" dirty="0" smtClean="0"/>
              <a:t>): </a:t>
            </a:r>
            <a:r>
              <a:rPr lang="el-GR" dirty="0" smtClean="0"/>
              <a:t>αναφέρεται σε κοινωνικό επίπεδο και αφορά καταστάσεις κοινωνικής δυσλειτουργίας, σαν αποτέλεσμα κάποιας αρρώστιας</a:t>
            </a:r>
            <a:endParaRPr lang="en-GB" dirty="0" smtClean="0"/>
          </a:p>
          <a:p>
            <a:r>
              <a:rPr lang="el-GR" b="1" dirty="0" smtClean="0"/>
              <a:t>Αρρώστια (</a:t>
            </a:r>
            <a:r>
              <a:rPr lang="en-GB" b="1" dirty="0" smtClean="0"/>
              <a:t>illness</a:t>
            </a:r>
            <a:r>
              <a:rPr lang="el-GR" b="1" dirty="0" smtClean="0"/>
              <a:t>): </a:t>
            </a:r>
            <a:r>
              <a:rPr lang="el-GR" dirty="0" smtClean="0"/>
              <a:t>Διαταραχή σε λειτουργικό επίπεδο και αποτελεί την υποκειμενική έκφραση της εμπειρίας της απώλειας της υγείας</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1"/>
          </a:solidFill>
          <a:scene3d>
            <a:camera prst="orthographicFront"/>
            <a:lightRig rig="threePt" dir="tl">
              <a:rot lat="0" lon="0" rev="7200000"/>
            </a:lightRig>
          </a:scene3d>
          <a:sp3d>
            <a:bevelT w="114300" prst="artDeco"/>
          </a:sp3d>
        </p:spPr>
        <p:txBody>
          <a:bodyPr>
            <a:normAutofit fontScale="90000"/>
            <a:scene3d>
              <a:camera prst="orthographicFront"/>
              <a:lightRig rig="threePt" dir="tl">
                <a:rot lat="0" lon="0" rev="7200000"/>
              </a:lightRig>
            </a:scene3d>
            <a:sp3d contourW="6350">
              <a:contourClr>
                <a:schemeClr val="accent1"/>
              </a:contourClr>
            </a:sp3d>
          </a:bodyPr>
          <a:lstStyle/>
          <a:p>
            <a:r>
              <a:rPr lang="el-GR" dirty="0" smtClean="0"/>
              <a:t>Μέτρηση της υγείας- χρησιμότητα</a:t>
            </a:r>
            <a:endParaRPr lang="en-GB" dirty="0"/>
          </a:p>
        </p:txBody>
      </p:sp>
      <p:sp>
        <p:nvSpPr>
          <p:cNvPr id="3" name="2 - Θέση περιεχομένου"/>
          <p:cNvSpPr>
            <a:spLocks noGrp="1"/>
          </p:cNvSpPr>
          <p:nvPr>
            <p:ph idx="1"/>
          </p:nvPr>
        </p:nvSpPr>
        <p:spPr>
          <a:solidFill>
            <a:schemeClr val="accent1"/>
          </a:solidFill>
          <a:scene3d>
            <a:camera prst="orthographicFront"/>
            <a:lightRig rig="threePt" dir="t"/>
          </a:scene3d>
          <a:sp3d>
            <a:bevelT w="114300" prst="artDeco"/>
          </a:sp3d>
        </p:spPr>
        <p:txBody>
          <a:bodyPr/>
          <a:lstStyle/>
          <a:p>
            <a:r>
              <a:rPr lang="el-GR" dirty="0" smtClean="0"/>
              <a:t>Αποτελεσματικός σχεδιασμός προγραμμάτων για την υγεία</a:t>
            </a:r>
          </a:p>
          <a:p>
            <a:r>
              <a:rPr lang="el-GR" dirty="0" smtClean="0"/>
              <a:t>Καταμερισμός των πόρων</a:t>
            </a:r>
          </a:p>
          <a:p>
            <a:r>
              <a:rPr lang="el-GR" dirty="0" smtClean="0"/>
              <a:t>Ανάπτυξη επαγγελματιών υγείας</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1"/>
          </a:solidFill>
          <a:scene3d>
            <a:camera prst="orthographicFront"/>
            <a:lightRig rig="threePt" dir="tl">
              <a:rot lat="0" lon="0" rev="7200000"/>
            </a:lightRig>
          </a:scene3d>
          <a:sp3d>
            <a:bevelT w="114300" prst="artDeco"/>
          </a:sp3d>
        </p:spPr>
        <p:txBody>
          <a:bodyPr>
            <a:scene3d>
              <a:camera prst="orthographicFront"/>
              <a:lightRig rig="threePt" dir="tl">
                <a:rot lat="0" lon="0" rev="7200000"/>
              </a:lightRig>
            </a:scene3d>
            <a:sp3d contourW="6350">
              <a:contourClr>
                <a:schemeClr val="accent1"/>
              </a:contourClr>
            </a:sp3d>
          </a:bodyPr>
          <a:lstStyle/>
          <a:p>
            <a:r>
              <a:rPr lang="el-GR" dirty="0" smtClean="0"/>
              <a:t>Μέθοδοι μέτρησης της υγείας</a:t>
            </a:r>
            <a:endParaRPr lang="en-GB" dirty="0"/>
          </a:p>
        </p:txBody>
      </p:sp>
      <p:sp>
        <p:nvSpPr>
          <p:cNvPr id="3" name="2 - Θέση περιεχομένου"/>
          <p:cNvSpPr>
            <a:spLocks noGrp="1"/>
          </p:cNvSpPr>
          <p:nvPr>
            <p:ph idx="1"/>
          </p:nvPr>
        </p:nvSpPr>
        <p:spPr>
          <a:solidFill>
            <a:schemeClr val="accent1"/>
          </a:solidFill>
          <a:scene3d>
            <a:camera prst="orthographicFront"/>
            <a:lightRig rig="threePt" dir="t"/>
          </a:scene3d>
          <a:sp3d>
            <a:bevelT w="114300" prst="artDeco"/>
          </a:sp3d>
        </p:spPr>
        <p:txBody>
          <a:bodyPr/>
          <a:lstStyle/>
          <a:p>
            <a:pPr>
              <a:buClr>
                <a:srgbClr val="FFFF00"/>
              </a:buClr>
            </a:pPr>
            <a:r>
              <a:rPr lang="el-GR" b="1" dirty="0" smtClean="0"/>
              <a:t>Επιδημιολογικοί δείκτες </a:t>
            </a:r>
            <a:r>
              <a:rPr lang="el-GR" dirty="0" smtClean="0"/>
              <a:t>(νοσηρότητα, θνησιμότητα, επιπολασμός, επίπτωση)</a:t>
            </a:r>
          </a:p>
          <a:p>
            <a:pPr>
              <a:buClr>
                <a:srgbClr val="FFFF00"/>
              </a:buClr>
            </a:pPr>
            <a:r>
              <a:rPr lang="el-GR" b="1" dirty="0" smtClean="0"/>
              <a:t>Μέτρα υγείας </a:t>
            </a:r>
            <a:r>
              <a:rPr lang="el-GR" dirty="0" smtClean="0"/>
              <a:t>(ύψος, βάρος, στοματική υγεία)</a:t>
            </a:r>
          </a:p>
          <a:p>
            <a:pPr>
              <a:buClr>
                <a:srgbClr val="FFFF00"/>
              </a:buClr>
            </a:pPr>
            <a:r>
              <a:rPr lang="el-GR" b="1" dirty="0" smtClean="0"/>
              <a:t>Δείκτες συμπεριφοράς υγείας </a:t>
            </a:r>
            <a:r>
              <a:rPr lang="el-GR" dirty="0" smtClean="0"/>
              <a:t>(χρήση υπηρεσιών υγείας, διατροφή, άσκηση, κατανάλωση αλκοόλ, ασφαλής σεξουαλική δραστηριότητα)</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1"/>
          </a:solidFill>
        </p:spPr>
        <p:txBody>
          <a:bodyPr>
            <a:normAutofit fontScale="90000"/>
          </a:bodyPr>
          <a:lstStyle/>
          <a:p>
            <a:r>
              <a:rPr lang="el-GR" dirty="0" smtClean="0"/>
              <a:t>Μέθοδοι μέτρησης της υγείας_2</a:t>
            </a:r>
            <a:endParaRPr lang="en-GB" dirty="0"/>
          </a:p>
        </p:txBody>
      </p:sp>
      <p:sp>
        <p:nvSpPr>
          <p:cNvPr id="3" name="2 - Θέση περιεχομένου"/>
          <p:cNvSpPr>
            <a:spLocks noGrp="1"/>
          </p:cNvSpPr>
          <p:nvPr>
            <p:ph idx="1"/>
          </p:nvPr>
        </p:nvSpPr>
        <p:spPr>
          <a:solidFill>
            <a:schemeClr val="accent1"/>
          </a:solidFill>
        </p:spPr>
        <p:txBody>
          <a:bodyPr/>
          <a:lstStyle/>
          <a:p>
            <a:pPr>
              <a:buClr>
                <a:srgbClr val="FFFF00"/>
              </a:buClr>
              <a:buFont typeface="Wingdings 2" pitchFamily="18" charset="2"/>
              <a:buChar char=""/>
            </a:pPr>
            <a:r>
              <a:rPr lang="el-GR" b="1" dirty="0" smtClean="0"/>
              <a:t>Κοινωνικο- οικονομικοί δείκτες </a:t>
            </a:r>
            <a:r>
              <a:rPr lang="el-GR" dirty="0" smtClean="0"/>
              <a:t>(επάγγελμα, κοινωνική τάξη</a:t>
            </a:r>
            <a:r>
              <a:rPr lang="en-GB" dirty="0" smtClean="0"/>
              <a:t>,</a:t>
            </a:r>
            <a:r>
              <a:rPr lang="el-GR" dirty="0" smtClean="0"/>
              <a:t> εισόδημα, τόπος κατοικίας)</a:t>
            </a:r>
          </a:p>
          <a:p>
            <a:pPr>
              <a:buClr>
                <a:srgbClr val="FFFF00"/>
              </a:buClr>
            </a:pPr>
            <a:r>
              <a:rPr lang="el-GR" b="1" dirty="0" smtClean="0"/>
              <a:t>Περιβαλλοντικοί δείκτες </a:t>
            </a:r>
            <a:r>
              <a:rPr lang="el-GR" dirty="0" smtClean="0"/>
              <a:t>(ποιότητα νερού</a:t>
            </a:r>
            <a:r>
              <a:rPr lang="en-GB" dirty="0" smtClean="0"/>
              <a:t>,</a:t>
            </a:r>
            <a:r>
              <a:rPr lang="el-GR" dirty="0" smtClean="0"/>
              <a:t> αέρα, κατοικίας)</a:t>
            </a:r>
          </a:p>
          <a:p>
            <a:pPr>
              <a:buClr>
                <a:srgbClr val="FFFF00"/>
              </a:buClr>
            </a:pPr>
            <a:r>
              <a:rPr lang="el-GR" b="1" dirty="0" smtClean="0"/>
              <a:t>Μέτρηση πρόθεσης ατόμων για αλλαγή στάσης και συμπεριφοράς </a:t>
            </a:r>
            <a:r>
              <a:rPr lang="el-GR" dirty="0" smtClean="0"/>
              <a:t>με την υιοθέτηση ενός υγιεινού τρόπου ζωής</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1"/>
          </a:solidFill>
          <a:scene3d>
            <a:camera prst="orthographicFront"/>
            <a:lightRig rig="threePt" dir="tl">
              <a:rot lat="0" lon="0" rev="7200000"/>
            </a:lightRig>
          </a:scene3d>
          <a:sp3d>
            <a:bevelT w="114300" prst="artDeco"/>
          </a:sp3d>
        </p:spPr>
        <p:txBody>
          <a:bodyPr>
            <a:normAutofit fontScale="90000"/>
            <a:scene3d>
              <a:camera prst="orthographicFront"/>
              <a:lightRig rig="threePt" dir="tl">
                <a:rot lat="0" lon="0" rev="7200000"/>
              </a:lightRig>
            </a:scene3d>
            <a:sp3d contourW="6350">
              <a:contourClr>
                <a:schemeClr val="accent1"/>
              </a:contourClr>
            </a:sp3d>
          </a:bodyPr>
          <a:lstStyle/>
          <a:p>
            <a:r>
              <a:rPr lang="el-GR" dirty="0" smtClean="0"/>
              <a:t>Χρησιμότητα των δεικτών μέτρησης υγείας</a:t>
            </a:r>
            <a:endParaRPr lang="en-GB" dirty="0"/>
          </a:p>
        </p:txBody>
      </p:sp>
      <p:sp>
        <p:nvSpPr>
          <p:cNvPr id="3" name="2 - Θέση περιεχομένου"/>
          <p:cNvSpPr>
            <a:spLocks noGrp="1"/>
          </p:cNvSpPr>
          <p:nvPr>
            <p:ph idx="1"/>
          </p:nvPr>
        </p:nvSpPr>
        <p:spPr>
          <a:solidFill>
            <a:schemeClr val="accent1"/>
          </a:solidFill>
          <a:scene3d>
            <a:camera prst="orthographicFront"/>
            <a:lightRig rig="threePt" dir="t"/>
          </a:scene3d>
          <a:sp3d>
            <a:bevelT w="114300" prst="artDeco"/>
          </a:sp3d>
        </p:spPr>
        <p:txBody>
          <a:bodyPr/>
          <a:lstStyle/>
          <a:p>
            <a:r>
              <a:rPr lang="el-GR" dirty="0" smtClean="0"/>
              <a:t>Οι δείκτες χρησιμοποιούνται συνδυαστικά</a:t>
            </a:r>
          </a:p>
          <a:p>
            <a:r>
              <a:rPr lang="el-GR" dirty="0" smtClean="0"/>
              <a:t>Είναι χρήσιμοι σε αυτούς που χαράσσουν πολιτικές υγείας</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1"/>
          </a:solidFill>
          <a:scene3d>
            <a:camera prst="orthographicFront"/>
            <a:lightRig rig="threePt" dir="tl">
              <a:rot lat="0" lon="0" rev="7200000"/>
            </a:lightRig>
          </a:scene3d>
          <a:sp3d>
            <a:bevelT w="114300" prst="artDeco"/>
          </a:sp3d>
        </p:spPr>
        <p:txBody>
          <a:bodyPr>
            <a:normAutofit fontScale="90000"/>
            <a:scene3d>
              <a:camera prst="orthographicFront"/>
              <a:lightRig rig="threePt" dir="tl">
                <a:rot lat="0" lon="0" rev="7200000"/>
              </a:lightRig>
            </a:scene3d>
            <a:sp3d contourW="6350">
              <a:contourClr>
                <a:schemeClr val="accent1"/>
              </a:contourClr>
            </a:sp3d>
          </a:bodyPr>
          <a:lstStyle/>
          <a:p>
            <a:r>
              <a:rPr lang="el-GR" dirty="0" smtClean="0"/>
              <a:t>Υποκειμενικές αναφορές για την υγεία</a:t>
            </a:r>
            <a:endParaRPr lang="en-GB" dirty="0"/>
          </a:p>
        </p:txBody>
      </p:sp>
      <p:sp>
        <p:nvSpPr>
          <p:cNvPr id="3" name="2 - Θέση περιεχομένου"/>
          <p:cNvSpPr>
            <a:spLocks noGrp="1"/>
          </p:cNvSpPr>
          <p:nvPr>
            <p:ph idx="1"/>
          </p:nvPr>
        </p:nvSpPr>
        <p:spPr>
          <a:solidFill>
            <a:schemeClr val="accent1"/>
          </a:solidFill>
          <a:scene3d>
            <a:camera prst="orthographicFront"/>
            <a:lightRig rig="threePt" dir="t"/>
          </a:scene3d>
          <a:sp3d>
            <a:bevelT w="114300" prst="artDeco"/>
          </a:sp3d>
        </p:spPr>
        <p:txBody>
          <a:bodyPr>
            <a:normAutofit fontScale="92500" lnSpcReduction="10000"/>
          </a:bodyPr>
          <a:lstStyle/>
          <a:p>
            <a:r>
              <a:rPr lang="el-GR" b="1" dirty="0" smtClean="0"/>
              <a:t>Μέθοδοι μέτρησης της ποιότητας της ζωής </a:t>
            </a:r>
            <a:r>
              <a:rPr lang="el-GR" dirty="0" smtClean="0"/>
              <a:t>(ποιοτικά Προσαρμοσμένα χρόνια ζωής </a:t>
            </a:r>
            <a:r>
              <a:rPr lang="en-GB" dirty="0" smtClean="0"/>
              <a:t>Quality adjusted Life Years) , </a:t>
            </a:r>
            <a:r>
              <a:rPr lang="el-GR" dirty="0" smtClean="0"/>
              <a:t>Χρόνια Ζωής Απαλλαγμένα από  Ανικανότητα (</a:t>
            </a:r>
            <a:r>
              <a:rPr lang="en-GB" dirty="0" smtClean="0"/>
              <a:t>Disability Adjusted Quality Life Years</a:t>
            </a:r>
            <a:r>
              <a:rPr lang="el-GR" dirty="0" smtClean="0"/>
              <a:t>)</a:t>
            </a:r>
          </a:p>
          <a:p>
            <a:r>
              <a:rPr lang="el-GR" b="1" dirty="0" smtClean="0"/>
              <a:t>Μέθοδοι μέτρησης καλής σωματικής υγείας και λειτουργικότητας </a:t>
            </a:r>
            <a:r>
              <a:rPr lang="el-GR" dirty="0" smtClean="0"/>
              <a:t>(Ερωτηματολόγια που μετρούν την καθημερινότητα του ατόμου, </a:t>
            </a:r>
            <a:r>
              <a:rPr lang="el-GR" dirty="0" smtClean="0"/>
              <a:t>την εργασία</a:t>
            </a:r>
            <a:r>
              <a:rPr lang="el-GR" dirty="0" smtClean="0"/>
              <a:t>, </a:t>
            </a:r>
            <a:r>
              <a:rPr lang="el-GR" dirty="0" smtClean="0"/>
              <a:t>τη μετακίνηση</a:t>
            </a:r>
            <a:r>
              <a:rPr lang="el-GR" dirty="0" smtClean="0"/>
              <a:t>, </a:t>
            </a:r>
            <a:r>
              <a:rPr lang="el-GR" dirty="0" smtClean="0"/>
              <a:t>την ατομική </a:t>
            </a:r>
            <a:r>
              <a:rPr lang="el-GR" dirty="0" smtClean="0"/>
              <a:t>καθαριότητα)</a:t>
            </a:r>
            <a:endParaRPr lang="en-GB"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1"/>
          </a:solidFill>
          <a:scene3d>
            <a:camera prst="orthographicFront"/>
            <a:lightRig rig="threePt" dir="tl">
              <a:rot lat="0" lon="0" rev="7200000"/>
            </a:lightRig>
          </a:scene3d>
          <a:sp3d>
            <a:bevelT w="114300" prst="artDeco"/>
          </a:sp3d>
        </p:spPr>
        <p:txBody>
          <a:bodyPr>
            <a:normAutofit fontScale="90000"/>
            <a:scene3d>
              <a:camera prst="orthographicFront"/>
              <a:lightRig rig="threePt" dir="tl">
                <a:rot lat="0" lon="0" rev="7200000"/>
              </a:lightRig>
            </a:scene3d>
            <a:sp3d contourW="6350">
              <a:contourClr>
                <a:schemeClr val="accent1"/>
              </a:contourClr>
            </a:sp3d>
          </a:bodyPr>
          <a:lstStyle/>
          <a:p>
            <a:r>
              <a:rPr lang="el-GR" dirty="0" smtClean="0"/>
              <a:t>Υποκειμενικές αναφορές για την υγεία_2</a:t>
            </a:r>
            <a:endParaRPr lang="en-GB" dirty="0"/>
          </a:p>
        </p:txBody>
      </p:sp>
      <p:sp>
        <p:nvSpPr>
          <p:cNvPr id="3" name="2 - Θέση περιεχομένου"/>
          <p:cNvSpPr>
            <a:spLocks noGrp="1"/>
          </p:cNvSpPr>
          <p:nvPr>
            <p:ph idx="1"/>
          </p:nvPr>
        </p:nvSpPr>
        <p:spPr>
          <a:solidFill>
            <a:schemeClr val="accent1"/>
          </a:solidFill>
          <a:scene3d>
            <a:camera prst="orthographicFront"/>
            <a:lightRig rig="threePt" dir="t"/>
          </a:scene3d>
          <a:sp3d>
            <a:bevelT w="114300" prst="artDeco"/>
          </a:sp3d>
        </p:spPr>
        <p:txBody>
          <a:bodyPr/>
          <a:lstStyle/>
          <a:p>
            <a:r>
              <a:rPr lang="el-GR" b="1" dirty="0" smtClean="0"/>
              <a:t>Μέθοδοι μέτρησης της καλής ψυχολογικής υγείας </a:t>
            </a:r>
            <a:r>
              <a:rPr lang="el-GR" dirty="0" smtClean="0"/>
              <a:t>(κλίμακες εκτίμησης της ικανοποίησης από τη ζωή, της ευτυχίας, του βαθμού ελέγχου των καταστάσεων)</a:t>
            </a:r>
          </a:p>
          <a:p>
            <a:r>
              <a:rPr lang="el-GR" b="1" dirty="0" smtClean="0"/>
              <a:t>Μέθοδοι μέτρησης κοινωνικής υγείας </a:t>
            </a:r>
            <a:r>
              <a:rPr lang="el-GR" dirty="0" smtClean="0"/>
              <a:t>(ποιότητα και ποσότητα κοινωνικών δικτύων, κοινωνική συμμετοχή, κοινωνική υποστήριξη)</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Διάγραμμα"/>
          <p:cNvGraphicFramePr/>
          <p:nvPr/>
        </p:nvGraphicFramePr>
        <p:xfrm>
          <a:off x="395536" y="274638"/>
          <a:ext cx="8291264"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 Θέση περιεχομένου"/>
          <p:cNvSpPr>
            <a:spLocks noGrp="1"/>
          </p:cNvSpPr>
          <p:nvPr>
            <p:ph idx="1"/>
          </p:nvPr>
        </p:nvSpPr>
        <p:spPr>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a:lstStyle/>
          <a:p>
            <a:r>
              <a:rPr lang="el-GR" b="1" dirty="0" smtClean="0"/>
              <a:t>ΥΓΕΙΑ</a:t>
            </a:r>
            <a:r>
              <a:rPr lang="el-GR" dirty="0" smtClean="0"/>
              <a:t>: Η κατάσταση της πλήρους σωματικής, πνευματικής και κοινωνικής ευεξίας και όχι απλά η απουσία νόσου ή αναπηρίας (Π.Ο.Υ).</a:t>
            </a:r>
          </a:p>
          <a:p>
            <a:r>
              <a:rPr lang="el-GR" b="1" dirty="0" smtClean="0"/>
              <a:t>ΠΡΟΑΓΩΓΗ ΤΗΣ ΥΓΕΙΑΣ</a:t>
            </a:r>
            <a:r>
              <a:rPr lang="el-GR" dirty="0" smtClean="0"/>
              <a:t>: Κύρια στρατηγική και μέθοδος πρόληψης.</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Διάγραμμα"/>
          <p:cNvGraphicFramePr/>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 Θέση περιεχομένου"/>
          <p:cNvSpPr>
            <a:spLocks noGrp="1"/>
          </p:cNvSpPr>
          <p:nvPr>
            <p:ph idx="1"/>
          </p:nvPr>
        </p:nvSpPr>
        <p:spPr>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l-G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Σωματική υγεία: αναφέρεται στη λειτουργία του σώματος</a:t>
            </a:r>
          </a:p>
          <a:p>
            <a:r>
              <a:rPr lang="el-G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Ψυχική υγεία: αναφέρεται στην νοητική συγκρότηση του ατόμου και στη δυνατότητα του να σκέφτεται με πλήρη διαύγεια</a:t>
            </a:r>
          </a:p>
          <a:p>
            <a:r>
              <a:rPr lang="el-G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Συναισθηματική υγεία: αναφέρεται ικανότητα του ατόμου να αντιλαμβάνεται και να εκφράζει συναισθήματα</a:t>
            </a:r>
            <a:endParaRPr lang="en-GB"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2">
              <a:lumMod val="75000"/>
            </a:schemeClr>
          </a:solidFill>
          <a:ln>
            <a:solidFill>
              <a:schemeClr val="accent1"/>
            </a:solidFill>
          </a:ln>
          <a:scene3d>
            <a:camera prst="orthographicFront"/>
            <a:lightRig rig="threePt" dir="tl">
              <a:rot lat="0" lon="0" rev="7200000"/>
            </a:lightRig>
          </a:scene3d>
          <a:sp3d>
            <a:bevelT w="114300" prst="artDeco"/>
          </a:sp3d>
        </p:spPr>
        <p:txBody>
          <a:bodyPr>
            <a:scene3d>
              <a:camera prst="orthographicFront"/>
              <a:lightRig rig="threePt" dir="tl">
                <a:rot lat="0" lon="0" rev="7200000"/>
              </a:lightRig>
            </a:scene3d>
            <a:sp3d contourW="6350">
              <a:contourClr>
                <a:schemeClr val="accent1"/>
              </a:contourClr>
            </a:sp3d>
          </a:bodyPr>
          <a:lstStyle/>
          <a:p>
            <a:r>
              <a:rPr lang="el-GR" dirty="0" smtClean="0"/>
              <a:t>Διαστάσεις υγείας_2</a:t>
            </a:r>
            <a:endParaRPr lang="en-GB" dirty="0"/>
          </a:p>
        </p:txBody>
      </p:sp>
      <p:sp>
        <p:nvSpPr>
          <p:cNvPr id="3" name="2 - Θέση περιεχομένου"/>
          <p:cNvSpPr>
            <a:spLocks noGrp="1"/>
          </p:cNvSpPr>
          <p:nvPr>
            <p:ph idx="1"/>
          </p:nvPr>
        </p:nvSpPr>
        <p:spPr>
          <a:scene3d>
            <a:camera prst="orthographicFront" fov="0">
              <a:rot lat="0" lon="0" rev="0"/>
            </a:camera>
            <a:lightRig rig="contrasting" dir="t">
              <a:rot lat="0" lon="0" rev="3600000"/>
            </a:lightRig>
          </a:scene3d>
          <a:sp3d prstMaterial="plastic">
            <a:bevelT w="127000" h="38200" prst="artDeco"/>
            <a:contourClr>
              <a:schemeClr val="accent1"/>
            </a:contourClr>
          </a:sp3d>
        </p:spPr>
        <p:style>
          <a:lnRef idx="0">
            <a:schemeClr val="accent1"/>
          </a:lnRef>
          <a:fillRef idx="3">
            <a:schemeClr val="accent1"/>
          </a:fillRef>
          <a:effectRef idx="3">
            <a:schemeClr val="accent1"/>
          </a:effectRef>
          <a:fontRef idx="minor">
            <a:schemeClr val="lt1"/>
          </a:fontRef>
        </p:style>
        <p:txBody>
          <a:bodyPr/>
          <a:lstStyle/>
          <a:p>
            <a:r>
              <a:rPr lang="el-GR" b="1" dirty="0" smtClean="0"/>
              <a:t>Κοινωνική υγεία: Ικανότητα ανάπτυξης και διατήρησης κοινωνικών επαφών και συναναστροφών</a:t>
            </a:r>
          </a:p>
          <a:p>
            <a:r>
              <a:rPr lang="el-GR" b="1" dirty="0" smtClean="0"/>
              <a:t>Πνευματική υγεία: Θρησκευτικές αντιλήψεις ή και προσωπικά δόγματα αρχές συμπεριφοράς και τρόποι επίτευξης πνευματικής γαλήνης, ισορροπίας και ηρεμίας</a:t>
            </a:r>
            <a:endParaRPr lang="en-GB"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1"/>
          </a:solidFill>
          <a:scene3d>
            <a:camera prst="orthographicFront"/>
            <a:lightRig rig="threePt" dir="tl">
              <a:rot lat="0" lon="0" rev="7200000"/>
            </a:lightRig>
          </a:scene3d>
          <a:sp3d>
            <a:bevelT w="114300" prst="artDeco"/>
          </a:sp3d>
        </p:spPr>
        <p:txBody>
          <a:bodyPr>
            <a:normAutofit fontScale="90000"/>
            <a:scene3d>
              <a:camera prst="orthographicFront"/>
              <a:lightRig rig="threePt" dir="tl">
                <a:rot lat="0" lon="0" rev="7200000"/>
              </a:lightRig>
            </a:scene3d>
            <a:sp3d contourW="6350">
              <a:contourClr>
                <a:schemeClr val="accent1"/>
              </a:contourClr>
            </a:sp3d>
          </a:bodyPr>
          <a:lstStyle/>
          <a:p>
            <a:r>
              <a:rPr lang="el-GR" dirty="0" smtClean="0"/>
              <a:t>Υγεία του κοινωνικού περιβάλλοντος</a:t>
            </a:r>
            <a:endParaRPr lang="en-GB" dirty="0"/>
          </a:p>
        </p:txBody>
      </p:sp>
      <p:sp>
        <p:nvSpPr>
          <p:cNvPr id="3" name="2 - Θέση περιεχομένου"/>
          <p:cNvSpPr>
            <a:spLocks noGrp="1"/>
          </p:cNvSpPr>
          <p:nvPr>
            <p:ph idx="1"/>
          </p:nvPr>
        </p:nvSpPr>
        <p:spPr>
          <a:solidFill>
            <a:schemeClr val="accent1"/>
          </a:solidFill>
          <a:scene3d>
            <a:camera prst="orthographicFront"/>
            <a:lightRig rig="threePt" dir="t"/>
          </a:scene3d>
          <a:sp3d>
            <a:bevelT w="114300" prst="artDeco"/>
          </a:sp3d>
        </p:spPr>
        <p:txBody>
          <a:bodyPr/>
          <a:lstStyle/>
          <a:p>
            <a:r>
              <a:rPr lang="el-GR" b="1" dirty="0" smtClean="0"/>
              <a:t>Η ατομική υγεία συνδέεται άμεσα με το κοινωνικό περιβάλλον</a:t>
            </a:r>
          </a:p>
          <a:p>
            <a:r>
              <a:rPr lang="el-GR" b="1" dirty="0" smtClean="0"/>
              <a:t>Η έλλειψη πόρων σε επίπεδο κοινωνιών για την κάλυψη βασικών σωματικών και συναισθηματικών αναγκών – ανεπαρκής τροφή, στέγαση, φυλετικές διακρίσεις-εμποδίζει το άτομο να διατηρήσει την υγεία του.</a:t>
            </a:r>
            <a:endParaRPr lang="en-GB"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1"/>
          </a:solidFill>
          <a:scene3d>
            <a:camera prst="orthographicFront"/>
            <a:lightRig rig="threePt" dir="tl">
              <a:rot lat="0" lon="0" rev="7200000"/>
            </a:lightRig>
          </a:scene3d>
          <a:sp3d>
            <a:bevelT w="114300" prst="artDeco"/>
          </a:sp3d>
        </p:spPr>
        <p:txBody>
          <a:bodyPr>
            <a:scene3d>
              <a:camera prst="orthographicFront"/>
              <a:lightRig rig="threePt" dir="tl">
                <a:rot lat="0" lon="0" rev="7200000"/>
              </a:lightRig>
            </a:scene3d>
            <a:sp3d contourW="6350">
              <a:contourClr>
                <a:schemeClr val="accent1"/>
              </a:contourClr>
            </a:sp3d>
          </a:bodyPr>
          <a:lstStyle/>
          <a:p>
            <a:r>
              <a:rPr lang="el-GR" dirty="0" smtClean="0"/>
              <a:t>Η υγεία ορίζεται διαφορετικά </a:t>
            </a:r>
            <a:endParaRPr lang="en-GB" dirty="0"/>
          </a:p>
        </p:txBody>
      </p:sp>
      <p:sp>
        <p:nvSpPr>
          <p:cNvPr id="3" name="2 - Θέση περιεχομένου"/>
          <p:cNvSpPr>
            <a:spLocks noGrp="1"/>
          </p:cNvSpPr>
          <p:nvPr>
            <p:ph idx="1"/>
          </p:nvPr>
        </p:nvSpPr>
        <p:spPr>
          <a:solidFill>
            <a:schemeClr val="accent1"/>
          </a:solidFill>
          <a:scene3d>
            <a:camera prst="orthographicFront"/>
            <a:lightRig rig="threePt" dir="t"/>
          </a:scene3d>
          <a:sp3d>
            <a:bevelT w="114300" prst="artDeco"/>
          </a:sp3d>
        </p:spPr>
        <p:txBody>
          <a:bodyPr/>
          <a:lstStyle/>
          <a:p>
            <a:r>
              <a:rPr lang="el-GR" b="1" dirty="0" smtClean="0"/>
              <a:t>Σε ατομικό επίπεδο </a:t>
            </a:r>
          </a:p>
          <a:p>
            <a:r>
              <a:rPr lang="el-GR" b="1" dirty="0" smtClean="0"/>
              <a:t>Σε επίπεδο οικογένειας</a:t>
            </a:r>
          </a:p>
          <a:p>
            <a:r>
              <a:rPr lang="el-GR" b="1" dirty="0" smtClean="0"/>
              <a:t>Σε επίπεδο κοινωνίας</a:t>
            </a:r>
            <a:endParaRPr lang="en-GB"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1"/>
          </a:solidFill>
          <a:scene3d>
            <a:camera prst="orthographicFront"/>
            <a:lightRig rig="threePt" dir="tl">
              <a:rot lat="0" lon="0" rev="7200000"/>
            </a:lightRig>
          </a:scene3d>
          <a:sp3d>
            <a:bevelT w="114300" prst="artDeco"/>
          </a:sp3d>
        </p:spPr>
        <p:txBody>
          <a:bodyPr>
            <a:normAutofit fontScale="90000"/>
            <a:scene3d>
              <a:camera prst="orthographicFront"/>
              <a:lightRig rig="threePt" dir="tl">
                <a:rot lat="0" lon="0" rev="7200000"/>
              </a:lightRig>
            </a:scene3d>
            <a:sp3d contourW="6350">
              <a:contourClr>
                <a:schemeClr val="accent1"/>
              </a:contourClr>
            </a:sp3d>
          </a:bodyPr>
          <a:lstStyle/>
          <a:p>
            <a:r>
              <a:rPr lang="el-GR" dirty="0" smtClean="0"/>
              <a:t>Οι επαγγελματίες υγείας χρησιμοποιούν</a:t>
            </a:r>
            <a:endParaRPr lang="en-GB" dirty="0"/>
          </a:p>
        </p:txBody>
      </p:sp>
      <p:sp>
        <p:nvSpPr>
          <p:cNvPr id="3" name="2 - Θέση περιεχομένου"/>
          <p:cNvSpPr>
            <a:spLocks noGrp="1"/>
          </p:cNvSpPr>
          <p:nvPr>
            <p:ph idx="1"/>
          </p:nvPr>
        </p:nvSpPr>
        <p:spPr>
          <a:solidFill>
            <a:schemeClr val="accent1"/>
          </a:solidFill>
          <a:scene3d>
            <a:camera prst="orthographicFront"/>
            <a:lightRig rig="threePt" dir="t"/>
          </a:scene3d>
          <a:sp3d>
            <a:bevelT w="114300" prst="artDeco"/>
          </a:sp3d>
        </p:spPr>
        <p:txBody>
          <a:bodyPr/>
          <a:lstStyle/>
          <a:p>
            <a:r>
              <a:rPr lang="el-GR" b="1" dirty="0" smtClean="0"/>
              <a:t>Διαφορετικούς δείκτες μέτρησης των επιπέδων υγείας και εφαρμόζουν στρατηγικές για την προώθηση της υγείας σε κάθε περίπτωση</a:t>
            </a:r>
            <a:endParaRPr lang="en-GB"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1"/>
          </a:solidFill>
          <a:scene3d>
            <a:camera prst="orthographicFront"/>
            <a:lightRig rig="threePt" dir="tl">
              <a:rot lat="0" lon="0" rev="7200000"/>
            </a:lightRig>
          </a:scene3d>
          <a:sp3d>
            <a:bevelT w="114300" prst="artDeco"/>
          </a:sp3d>
        </p:spPr>
        <p:txBody>
          <a:bodyPr>
            <a:scene3d>
              <a:camera prst="orthographicFront"/>
              <a:lightRig rig="threePt" dir="tl">
                <a:rot lat="0" lon="0" rev="7200000"/>
              </a:lightRig>
            </a:scene3d>
            <a:sp3d contourW="6350">
              <a:contourClr>
                <a:schemeClr val="accent1"/>
              </a:contourClr>
            </a:sp3d>
          </a:bodyPr>
          <a:lstStyle/>
          <a:p>
            <a:r>
              <a:rPr lang="el-GR" dirty="0" smtClean="0"/>
              <a:t>Η υγεία είναι </a:t>
            </a:r>
            <a:endParaRPr lang="en-GB" dirty="0"/>
          </a:p>
        </p:txBody>
      </p:sp>
      <p:sp>
        <p:nvSpPr>
          <p:cNvPr id="3" name="2 - Θέση περιεχομένου"/>
          <p:cNvSpPr>
            <a:spLocks noGrp="1"/>
          </p:cNvSpPr>
          <p:nvPr>
            <p:ph idx="1"/>
          </p:nvPr>
        </p:nvSpPr>
        <p:spPr>
          <a:solidFill>
            <a:schemeClr val="accent1"/>
          </a:solidFill>
          <a:scene3d>
            <a:camera prst="orthographicFront"/>
            <a:lightRig rig="threePt" dir="t"/>
          </a:scene3d>
          <a:sp3d>
            <a:bevelT w="114300" prst="artDeco"/>
          </a:sp3d>
        </p:spPr>
        <p:txBody>
          <a:bodyPr>
            <a:normAutofit fontScale="92500"/>
          </a:bodyPr>
          <a:lstStyle/>
          <a:p>
            <a:r>
              <a:rPr lang="el-GR" dirty="0" smtClean="0"/>
              <a:t>Μια δυναμική και εναλλασσόμενη κατάσταση</a:t>
            </a:r>
          </a:p>
          <a:p>
            <a:endParaRPr lang="el-GR" dirty="0"/>
          </a:p>
          <a:p>
            <a:r>
              <a:rPr lang="el-GR" dirty="0" smtClean="0"/>
              <a:t>Οι επαγγελματίες υγείας πρέπει να γνωρίζουν ότι κάθε άτομο έχει διαφορετικές ανάγκες υγείας, αλλά και διαφορετικές ικανότητες και δυνατότητες. Έτσι προσανατολίζονται στην ενδυνάμωση του ατόμου ώστε να μπορεί να διατηρήσει να βελτιώσει και να προαγάγει την υγεία του.</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1"/>
          </a:solidFill>
          <a:scene3d>
            <a:camera prst="orthographicFront"/>
            <a:lightRig rig="threePt" dir="tl">
              <a:rot lat="0" lon="0" rev="7200000"/>
            </a:lightRig>
          </a:scene3d>
          <a:sp3d>
            <a:bevelT w="114300" prst="artDeco"/>
          </a:sp3d>
        </p:spPr>
        <p:txBody>
          <a:bodyPr>
            <a:normAutofit fontScale="90000"/>
            <a:scene3d>
              <a:camera prst="orthographicFront"/>
              <a:lightRig rig="threePt" dir="tl">
                <a:rot lat="0" lon="0" rev="7200000"/>
              </a:lightRig>
            </a:scene3d>
            <a:sp3d contourW="6350">
              <a:contourClr>
                <a:schemeClr val="accent1"/>
              </a:contourClr>
            </a:sp3d>
          </a:bodyPr>
          <a:lstStyle/>
          <a:p>
            <a:r>
              <a:rPr lang="el-GR" dirty="0" smtClean="0"/>
              <a:t>Βασικές προϋποθέσεις για την υγεία κατά ΠΟΥ</a:t>
            </a:r>
            <a:endParaRPr lang="en-GB" dirty="0"/>
          </a:p>
        </p:txBody>
      </p:sp>
      <p:sp>
        <p:nvSpPr>
          <p:cNvPr id="3" name="2 - Θέση περιεχομένου"/>
          <p:cNvSpPr>
            <a:spLocks noGrp="1"/>
          </p:cNvSpPr>
          <p:nvPr>
            <p:ph idx="1"/>
          </p:nvPr>
        </p:nvSpPr>
        <p:spPr>
          <a:solidFill>
            <a:schemeClr val="accent1"/>
          </a:solidFill>
          <a:scene3d>
            <a:camera prst="orthographicFront"/>
            <a:lightRig rig="threePt" dir="t"/>
          </a:scene3d>
          <a:sp3d>
            <a:bevelT w="114300" prst="artDeco"/>
          </a:sp3d>
        </p:spPr>
        <p:txBody>
          <a:bodyPr>
            <a:normAutofit fontScale="85000" lnSpcReduction="20000"/>
          </a:bodyPr>
          <a:lstStyle/>
          <a:p>
            <a:r>
              <a:rPr lang="el-GR" b="1" dirty="0" smtClean="0"/>
              <a:t>Ειρήνη</a:t>
            </a:r>
          </a:p>
          <a:p>
            <a:r>
              <a:rPr lang="el-GR" b="1" dirty="0" smtClean="0"/>
              <a:t>Στέγαση </a:t>
            </a:r>
          </a:p>
          <a:p>
            <a:r>
              <a:rPr lang="el-GR" b="1" dirty="0" smtClean="0"/>
              <a:t>Διατροφή</a:t>
            </a:r>
          </a:p>
          <a:p>
            <a:r>
              <a:rPr lang="el-GR" b="1" dirty="0" smtClean="0"/>
              <a:t>Εισόδημα</a:t>
            </a:r>
          </a:p>
          <a:p>
            <a:r>
              <a:rPr lang="el-GR" b="1" dirty="0" smtClean="0"/>
              <a:t>Εκπαίδευση</a:t>
            </a:r>
          </a:p>
          <a:p>
            <a:r>
              <a:rPr lang="el-GR" b="1" dirty="0" smtClean="0"/>
              <a:t>Σταθερότητα οικοσυστήματος</a:t>
            </a:r>
          </a:p>
          <a:p>
            <a:r>
              <a:rPr lang="el-GR" b="1" dirty="0" smtClean="0"/>
              <a:t>Ύπαρξη επαρκών πόρων</a:t>
            </a:r>
          </a:p>
          <a:p>
            <a:r>
              <a:rPr lang="el-GR" b="1" dirty="0" smtClean="0"/>
              <a:t>Κοινωνική δικαιοσύνη</a:t>
            </a:r>
          </a:p>
          <a:p>
            <a:r>
              <a:rPr lang="el-GR" b="1" dirty="0" smtClean="0"/>
              <a:t>Ισότητα</a:t>
            </a:r>
          </a:p>
          <a:p>
            <a:r>
              <a:rPr lang="el-GR" b="1" dirty="0" smtClean="0"/>
              <a:t>Σεβασμός ανθρωπίνων δικαιωμάτων</a:t>
            </a:r>
            <a:endParaRPr lang="en-GB" b="1" dirty="0"/>
          </a:p>
        </p:txBody>
      </p:sp>
    </p:spTree>
  </p:cSld>
  <p:clrMapOvr>
    <a:masterClrMapping/>
  </p:clrMapOvr>
</p:sld>
</file>

<file path=ppt/theme/theme1.xml><?xml version="1.0" encoding="utf-8"?>
<a:theme xmlns:a="http://schemas.openxmlformats.org/drawingml/2006/main" name="Welcome">
  <a:themeElements>
    <a:clrScheme name="Τήξη">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Χαρτί">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Ζωντάνι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tint val="100000"/>
            <a:shade val="100000"/>
            <a:hueMod val="100000"/>
            <a:satMod val="100000"/>
          </a:schemeClr>
        </a:solidFill>
        <a:gradFill rotWithShape="1">
          <a:gsLst>
            <a:gs pos="0">
              <a:schemeClr val="phClr">
                <a:tint val="100000"/>
                <a:shade val="30000"/>
                <a:hueMod val="100000"/>
              </a:schemeClr>
            </a:gs>
            <a:gs pos="20000">
              <a:schemeClr val="phClr">
                <a:tint val="100000"/>
                <a:shade val="100000"/>
                <a:hueMod val="100000"/>
              </a:schemeClr>
            </a:gs>
            <a:gs pos="100000">
              <a:schemeClr val="phClr">
                <a:tint val="90000"/>
                <a:shade val="100000"/>
                <a:hueMod val="100000"/>
                <a:satMod val="1600000"/>
              </a:schemeClr>
            </a:gs>
          </a:gsLst>
          <a:lin ang="16200000" scaled="1"/>
        </a:gradFill>
        <a:gradFill rotWithShape="1">
          <a:gsLst>
            <a:gs pos="0">
              <a:schemeClr val="phClr">
                <a:tint val="100000"/>
                <a:shade val="30000"/>
                <a:hueMod val="100000"/>
                <a:satMod val="1600000"/>
              </a:schemeClr>
            </a:gs>
            <a:gs pos="20000">
              <a:schemeClr val="phClr">
                <a:tint val="100000"/>
                <a:shade val="100000"/>
                <a:hueMod val="100000"/>
                <a:satMod val="500000"/>
              </a:schemeClr>
            </a:gs>
            <a:gs pos="100000">
              <a:schemeClr val="phClr">
                <a:tint val="90000"/>
                <a:shade val="100000"/>
                <a:hueMod val="100000"/>
                <a:satMod val="1600000"/>
              </a:schemeClr>
            </a:gs>
          </a:gsLst>
          <a:lin ang="16200000" scaled="1"/>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Welcome</Template>
  <TotalTime>251</TotalTime>
  <Words>632</Words>
  <Application>Microsoft Office PowerPoint</Application>
  <PresentationFormat>Προβολή στην οθόνη (4:3)</PresentationFormat>
  <Paragraphs>72</Paragraphs>
  <Slides>18</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Welcome</vt:lpstr>
      <vt:lpstr>ΠΡΟΑΓΩΓΗ ΚΑΙ ΑΓΩΓΗ ΤΗΣ ΥΓΕΙΑΣ</vt:lpstr>
      <vt:lpstr>Διαφάνεια 2</vt:lpstr>
      <vt:lpstr>Διαφάνεια 3</vt:lpstr>
      <vt:lpstr>Διαστάσεις υγείας_2</vt:lpstr>
      <vt:lpstr>Υγεία του κοινωνικού περιβάλλοντος</vt:lpstr>
      <vt:lpstr>Η υγεία ορίζεται διαφορετικά </vt:lpstr>
      <vt:lpstr>Οι επαγγελματίες υγείας χρησιμοποιούν</vt:lpstr>
      <vt:lpstr>Η υγεία είναι </vt:lpstr>
      <vt:lpstr>Βασικές προϋποθέσεις για την υγεία κατά ΠΟΥ</vt:lpstr>
      <vt:lpstr>Παράγοντες που επηρεάζουν την υγεία</vt:lpstr>
      <vt:lpstr>Παράγοντες που επηρεάζουν την υγεία_2</vt:lpstr>
      <vt:lpstr>Νόσος, Ασθένεια, Αρρώστια</vt:lpstr>
      <vt:lpstr>Μέτρηση της υγείας- χρησιμότητα</vt:lpstr>
      <vt:lpstr>Μέθοδοι μέτρησης της υγείας</vt:lpstr>
      <vt:lpstr>Μέθοδοι μέτρησης της υγείας_2</vt:lpstr>
      <vt:lpstr>Χρησιμότητα των δεικτών μέτρησης υγείας</vt:lpstr>
      <vt:lpstr>Υποκειμενικές αναφορές για την υγεία</vt:lpstr>
      <vt:lpstr>Υποκειμενικές αναφορές για την υγεία_2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ΠΡΟΑΓΩΓΗ ΚΑΙ ΑΓΩΓΗ ΤΗΣ ΥΓΕΙΑΣ</dc:title>
  <dc:creator>Zetta</dc:creator>
  <cp:lastModifiedBy>zettz</cp:lastModifiedBy>
  <cp:revision>24</cp:revision>
  <dcterms:created xsi:type="dcterms:W3CDTF">2013-10-23T09:04:44Z</dcterms:created>
  <dcterms:modified xsi:type="dcterms:W3CDTF">2016-10-06T20:30:52Z</dcterms:modified>
</cp:coreProperties>
</file>