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6"/>
  </p:notesMasterIdLst>
  <p:sldIdLst>
    <p:sldId id="329"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3" r:id="rId26"/>
    <p:sldId id="354" r:id="rId27"/>
    <p:sldId id="355" r:id="rId28"/>
    <p:sldId id="356" r:id="rId29"/>
    <p:sldId id="357" r:id="rId30"/>
    <p:sldId id="358" r:id="rId31"/>
    <p:sldId id="359" r:id="rId32"/>
    <p:sldId id="360" r:id="rId33"/>
    <p:sldId id="361" r:id="rId34"/>
    <p:sldId id="256" r:id="rId35"/>
    <p:sldId id="258" r:id="rId36"/>
    <p:sldId id="292" r:id="rId37"/>
    <p:sldId id="260" r:id="rId38"/>
    <p:sldId id="261" r:id="rId39"/>
    <p:sldId id="262" r:id="rId40"/>
    <p:sldId id="322" r:id="rId41"/>
    <p:sldId id="323" r:id="rId42"/>
    <p:sldId id="295" r:id="rId43"/>
    <p:sldId id="263" r:id="rId44"/>
    <p:sldId id="264" r:id="rId45"/>
    <p:sldId id="267" r:id="rId46"/>
    <p:sldId id="296" r:id="rId47"/>
    <p:sldId id="269" r:id="rId48"/>
    <p:sldId id="307" r:id="rId49"/>
    <p:sldId id="308" r:id="rId50"/>
    <p:sldId id="309" r:id="rId51"/>
    <p:sldId id="310" r:id="rId52"/>
    <p:sldId id="311" r:id="rId53"/>
    <p:sldId id="312" r:id="rId54"/>
    <p:sldId id="313" r:id="rId55"/>
    <p:sldId id="314" r:id="rId56"/>
    <p:sldId id="315" r:id="rId57"/>
    <p:sldId id="297" r:id="rId58"/>
    <p:sldId id="270" r:id="rId59"/>
    <p:sldId id="271" r:id="rId60"/>
    <p:sldId id="272" r:id="rId61"/>
    <p:sldId id="273" r:id="rId62"/>
    <p:sldId id="274" r:id="rId63"/>
    <p:sldId id="275" r:id="rId64"/>
    <p:sldId id="276" r:id="rId65"/>
    <p:sldId id="277" r:id="rId66"/>
    <p:sldId id="278" r:id="rId67"/>
    <p:sldId id="298" r:id="rId68"/>
    <p:sldId id="279" r:id="rId69"/>
    <p:sldId id="280" r:id="rId70"/>
    <p:sldId id="293" r:id="rId71"/>
    <p:sldId id="294" r:id="rId72"/>
    <p:sldId id="281" r:id="rId73"/>
    <p:sldId id="291" r:id="rId74"/>
    <p:sldId id="282" r:id="rId75"/>
    <p:sldId id="283" r:id="rId76"/>
    <p:sldId id="299" r:id="rId77"/>
    <p:sldId id="284" r:id="rId78"/>
    <p:sldId id="285" r:id="rId79"/>
    <p:sldId id="286" r:id="rId80"/>
    <p:sldId id="287" r:id="rId81"/>
    <p:sldId id="288" r:id="rId82"/>
    <p:sldId id="289" r:id="rId83"/>
    <p:sldId id="290" r:id="rId84"/>
    <p:sldId id="300" r:id="rId8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884" autoAdjust="0"/>
  </p:normalViewPr>
  <p:slideViewPr>
    <p:cSldViewPr>
      <p:cViewPr>
        <p:scale>
          <a:sx n="114" d="100"/>
          <a:sy n="114" d="100"/>
        </p:scale>
        <p:origin x="-155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E60175-93D4-4903-8A1D-B6951072FB05}"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GB"/>
        </a:p>
      </dgm:t>
    </dgm:pt>
    <dgm:pt modelId="{AA222B9E-83FC-4949-834E-704D193A60D6}">
      <dgm:prSet custT="1"/>
      <dgm:spPr/>
      <dgm:t>
        <a:bodyPr/>
        <a:lstStyle/>
        <a:p>
          <a:pPr rtl="0"/>
          <a:r>
            <a:rPr lang="el-GR" sz="2000" dirty="0"/>
            <a:t>Αγωγή υγείας</a:t>
          </a:r>
          <a:endParaRPr lang="en-GB" sz="2000" dirty="0"/>
        </a:p>
      </dgm:t>
    </dgm:pt>
    <dgm:pt modelId="{DDCDEE80-4670-4514-B2DE-F6C9F07F8C4B}" type="parTrans" cxnId="{ED766193-DA4A-4051-B58C-5DA0B0CF1CF4}">
      <dgm:prSet/>
      <dgm:spPr/>
      <dgm:t>
        <a:bodyPr/>
        <a:lstStyle/>
        <a:p>
          <a:endParaRPr lang="en-GB"/>
        </a:p>
      </dgm:t>
    </dgm:pt>
    <dgm:pt modelId="{D8E475E1-D97B-4BFC-9EC9-C17E8D7E8026}" type="sibTrans" cxnId="{ED766193-DA4A-4051-B58C-5DA0B0CF1CF4}">
      <dgm:prSet/>
      <dgm:spPr/>
      <dgm:t>
        <a:bodyPr/>
        <a:lstStyle/>
        <a:p>
          <a:endParaRPr lang="en-GB"/>
        </a:p>
      </dgm:t>
    </dgm:pt>
    <dgm:pt modelId="{CAE88305-E0D5-4EB7-84F1-E6F645AD7B51}">
      <dgm:prSet custT="1"/>
      <dgm:spPr/>
      <dgm:t>
        <a:bodyPr/>
        <a:lstStyle/>
        <a:p>
          <a:pPr rtl="0"/>
          <a:r>
            <a:rPr lang="el-GR" sz="1800" dirty="0"/>
            <a:t>Προστασία της υγείας</a:t>
          </a:r>
          <a:endParaRPr lang="en-GB" sz="1800" dirty="0"/>
        </a:p>
      </dgm:t>
    </dgm:pt>
    <dgm:pt modelId="{2AB23DE6-3F9B-4DCD-B7CA-25AD1C7BC98D}" type="parTrans" cxnId="{888C6D61-F588-4E30-8C33-959FC529682D}">
      <dgm:prSet/>
      <dgm:spPr/>
      <dgm:t>
        <a:bodyPr/>
        <a:lstStyle/>
        <a:p>
          <a:endParaRPr lang="en-GB"/>
        </a:p>
      </dgm:t>
    </dgm:pt>
    <dgm:pt modelId="{EF8F1D90-FE47-42B3-A0BA-7A96F112BC5E}" type="sibTrans" cxnId="{888C6D61-F588-4E30-8C33-959FC529682D}">
      <dgm:prSet/>
      <dgm:spPr/>
      <dgm:t>
        <a:bodyPr/>
        <a:lstStyle/>
        <a:p>
          <a:endParaRPr lang="en-GB"/>
        </a:p>
      </dgm:t>
    </dgm:pt>
    <dgm:pt modelId="{F0ECBFC9-86AC-46E9-8FE6-240916EFFBA2}">
      <dgm:prSet custT="1"/>
      <dgm:spPr/>
      <dgm:t>
        <a:bodyPr/>
        <a:lstStyle/>
        <a:p>
          <a:pPr rtl="0"/>
          <a:r>
            <a:rPr lang="el-GR" sz="1800" dirty="0"/>
            <a:t>Πρόληψη</a:t>
          </a:r>
          <a:endParaRPr lang="en-GB" sz="1800" dirty="0"/>
        </a:p>
      </dgm:t>
    </dgm:pt>
    <dgm:pt modelId="{E7FF24FE-BCB5-4979-B9CF-9B64F744C7EE}" type="parTrans" cxnId="{0C5A3F59-EDCD-446A-9662-2384E3511753}">
      <dgm:prSet/>
      <dgm:spPr/>
      <dgm:t>
        <a:bodyPr/>
        <a:lstStyle/>
        <a:p>
          <a:endParaRPr lang="en-GB"/>
        </a:p>
      </dgm:t>
    </dgm:pt>
    <dgm:pt modelId="{F2713A53-B96C-4A5D-8C08-79A1A1E4B6BD}" type="sibTrans" cxnId="{0C5A3F59-EDCD-446A-9662-2384E3511753}">
      <dgm:prSet/>
      <dgm:spPr/>
      <dgm:t>
        <a:bodyPr/>
        <a:lstStyle/>
        <a:p>
          <a:endParaRPr lang="en-GB"/>
        </a:p>
      </dgm:t>
    </dgm:pt>
    <dgm:pt modelId="{E36DC33F-A1B0-4095-991A-F3CC055819BC}" type="pres">
      <dgm:prSet presAssocID="{77E60175-93D4-4903-8A1D-B6951072FB05}" presName="Name0" presStyleCnt="0">
        <dgm:presLayoutVars>
          <dgm:dir/>
          <dgm:resizeHandles val="exact"/>
        </dgm:presLayoutVars>
      </dgm:prSet>
      <dgm:spPr/>
      <dgm:t>
        <a:bodyPr/>
        <a:lstStyle/>
        <a:p>
          <a:endParaRPr lang="en-US"/>
        </a:p>
      </dgm:t>
    </dgm:pt>
    <dgm:pt modelId="{DBD8A63E-7DFB-45C0-AC99-4B046CF5F11B}" type="pres">
      <dgm:prSet presAssocID="{AA222B9E-83FC-4949-834E-704D193A60D6}" presName="Name5" presStyleLbl="vennNode1" presStyleIdx="0" presStyleCnt="3" custScaleX="28000" custScaleY="29698" custLinFactNeighborX="-12498" custLinFactNeighborY="-10552">
        <dgm:presLayoutVars>
          <dgm:bulletEnabled val="1"/>
        </dgm:presLayoutVars>
      </dgm:prSet>
      <dgm:spPr/>
      <dgm:t>
        <a:bodyPr/>
        <a:lstStyle/>
        <a:p>
          <a:endParaRPr lang="en-US"/>
        </a:p>
      </dgm:t>
    </dgm:pt>
    <dgm:pt modelId="{F9ECDF06-E28D-42FB-93DA-848E48F8DF0F}" type="pres">
      <dgm:prSet presAssocID="{D8E475E1-D97B-4BFC-9EC9-C17E8D7E8026}" presName="space" presStyleCnt="0"/>
      <dgm:spPr/>
    </dgm:pt>
    <dgm:pt modelId="{3FEF2D26-75A8-4614-9795-37F6B7F2A278}" type="pres">
      <dgm:prSet presAssocID="{CAE88305-E0D5-4EB7-84F1-E6F645AD7B51}" presName="Name5" presStyleLbl="vennNode1" presStyleIdx="1" presStyleCnt="3" custScaleX="28000" custScaleY="29698" custLinFactNeighborX="39375" custLinFactNeighborY="-2677">
        <dgm:presLayoutVars>
          <dgm:bulletEnabled val="1"/>
        </dgm:presLayoutVars>
      </dgm:prSet>
      <dgm:spPr/>
      <dgm:t>
        <a:bodyPr/>
        <a:lstStyle/>
        <a:p>
          <a:endParaRPr lang="en-US"/>
        </a:p>
      </dgm:t>
    </dgm:pt>
    <dgm:pt modelId="{2A550AA0-C664-479E-9CD6-D103800B8036}" type="pres">
      <dgm:prSet presAssocID="{EF8F1D90-FE47-42B3-A0BA-7A96F112BC5E}" presName="space" presStyleCnt="0"/>
      <dgm:spPr/>
    </dgm:pt>
    <dgm:pt modelId="{C64FFFE7-C7D3-4291-8C16-4882D7DFDC9A}" type="pres">
      <dgm:prSet presAssocID="{F0ECBFC9-86AC-46E9-8FE6-240916EFFBA2}" presName="Name5" presStyleLbl="vennNode1" presStyleIdx="2" presStyleCnt="3" custAng="0" custScaleX="28000" custScaleY="29698" custLinFactNeighborX="-66439" custLinFactNeighborY="9643">
        <dgm:presLayoutVars>
          <dgm:bulletEnabled val="1"/>
        </dgm:presLayoutVars>
      </dgm:prSet>
      <dgm:spPr/>
      <dgm:t>
        <a:bodyPr/>
        <a:lstStyle/>
        <a:p>
          <a:endParaRPr lang="en-US"/>
        </a:p>
      </dgm:t>
    </dgm:pt>
  </dgm:ptLst>
  <dgm:cxnLst>
    <dgm:cxn modelId="{ED766193-DA4A-4051-B58C-5DA0B0CF1CF4}" srcId="{77E60175-93D4-4903-8A1D-B6951072FB05}" destId="{AA222B9E-83FC-4949-834E-704D193A60D6}" srcOrd="0" destOrd="0" parTransId="{DDCDEE80-4670-4514-B2DE-F6C9F07F8C4B}" sibTransId="{D8E475E1-D97B-4BFC-9EC9-C17E8D7E8026}"/>
    <dgm:cxn modelId="{0C5A3F59-EDCD-446A-9662-2384E3511753}" srcId="{77E60175-93D4-4903-8A1D-B6951072FB05}" destId="{F0ECBFC9-86AC-46E9-8FE6-240916EFFBA2}" srcOrd="2" destOrd="0" parTransId="{E7FF24FE-BCB5-4979-B9CF-9B64F744C7EE}" sibTransId="{F2713A53-B96C-4A5D-8C08-79A1A1E4B6BD}"/>
    <dgm:cxn modelId="{443F6B03-D087-4F54-87CD-ED40430F896A}" type="presOf" srcId="{77E60175-93D4-4903-8A1D-B6951072FB05}" destId="{E36DC33F-A1B0-4095-991A-F3CC055819BC}" srcOrd="0" destOrd="0" presId="urn:microsoft.com/office/officeart/2005/8/layout/venn3"/>
    <dgm:cxn modelId="{BD5F1637-584B-4521-944C-B74174765B28}" type="presOf" srcId="{F0ECBFC9-86AC-46E9-8FE6-240916EFFBA2}" destId="{C64FFFE7-C7D3-4291-8C16-4882D7DFDC9A}" srcOrd="0" destOrd="0" presId="urn:microsoft.com/office/officeart/2005/8/layout/venn3"/>
    <dgm:cxn modelId="{888C6D61-F588-4E30-8C33-959FC529682D}" srcId="{77E60175-93D4-4903-8A1D-B6951072FB05}" destId="{CAE88305-E0D5-4EB7-84F1-E6F645AD7B51}" srcOrd="1" destOrd="0" parTransId="{2AB23DE6-3F9B-4DCD-B7CA-25AD1C7BC98D}" sibTransId="{EF8F1D90-FE47-42B3-A0BA-7A96F112BC5E}"/>
    <dgm:cxn modelId="{4DC05E4E-1DA8-46F0-B3CC-CFDA8A4B4150}" type="presOf" srcId="{CAE88305-E0D5-4EB7-84F1-E6F645AD7B51}" destId="{3FEF2D26-75A8-4614-9795-37F6B7F2A278}" srcOrd="0" destOrd="0" presId="urn:microsoft.com/office/officeart/2005/8/layout/venn3"/>
    <dgm:cxn modelId="{E2EB4D1E-7B56-4582-96D2-0C52847C3C0E}" type="presOf" srcId="{AA222B9E-83FC-4949-834E-704D193A60D6}" destId="{DBD8A63E-7DFB-45C0-AC99-4B046CF5F11B}" srcOrd="0" destOrd="0" presId="urn:microsoft.com/office/officeart/2005/8/layout/venn3"/>
    <dgm:cxn modelId="{0447522B-9BBF-49F8-A341-EF391C047C9E}" type="presParOf" srcId="{E36DC33F-A1B0-4095-991A-F3CC055819BC}" destId="{DBD8A63E-7DFB-45C0-AC99-4B046CF5F11B}" srcOrd="0" destOrd="0" presId="urn:microsoft.com/office/officeart/2005/8/layout/venn3"/>
    <dgm:cxn modelId="{EFD6B50C-5011-480F-A8D7-B9A4FBD6867F}" type="presParOf" srcId="{E36DC33F-A1B0-4095-991A-F3CC055819BC}" destId="{F9ECDF06-E28D-42FB-93DA-848E48F8DF0F}" srcOrd="1" destOrd="0" presId="urn:microsoft.com/office/officeart/2005/8/layout/venn3"/>
    <dgm:cxn modelId="{B5E43A21-7A28-4609-83E6-B312D6E5A7F6}" type="presParOf" srcId="{E36DC33F-A1B0-4095-991A-F3CC055819BC}" destId="{3FEF2D26-75A8-4614-9795-37F6B7F2A278}" srcOrd="2" destOrd="0" presId="urn:microsoft.com/office/officeart/2005/8/layout/venn3"/>
    <dgm:cxn modelId="{FA8F5DD8-C492-405F-B7BB-5A4109AFEB29}" type="presParOf" srcId="{E36DC33F-A1B0-4095-991A-F3CC055819BC}" destId="{2A550AA0-C664-479E-9CD6-D103800B8036}" srcOrd="3" destOrd="0" presId="urn:microsoft.com/office/officeart/2005/8/layout/venn3"/>
    <dgm:cxn modelId="{E7368468-AB11-4D04-8B11-498C5EC91337}" type="presParOf" srcId="{E36DC33F-A1B0-4095-991A-F3CC055819BC}" destId="{C64FFFE7-C7D3-4291-8C16-4882D7DFDC9A}"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2A989B-30DE-437B-AD26-46D52A07363A}" type="datetimeFigureOut">
              <a:rPr lang="en-GB" smtClean="0"/>
              <a:pPr/>
              <a:t>19/11/2018</a:t>
            </a:fld>
            <a:endParaRPr lang="en-GB"/>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GB"/>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30A5D6-5006-4E5A-8FF2-F8DC93A86E50}" type="slidenum">
              <a:rPr lang="en-GB" smtClean="0"/>
              <a:pPr/>
              <a:t>‹#›</a:t>
            </a:fld>
            <a:endParaRPr lang="en-GB"/>
          </a:p>
        </p:txBody>
      </p:sp>
    </p:spTree>
    <p:extLst>
      <p:ext uri="{BB962C8B-B14F-4D97-AF65-F5344CB8AC3E}">
        <p14:creationId xmlns:p14="http://schemas.microsoft.com/office/powerpoint/2010/main" val="2838369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2CB7BE1-3C66-4E0B-9DC5-8335543ABAC6}" type="slidenum">
              <a:rPr lang="el-GR" smtClean="0"/>
              <a:pPr/>
              <a:t>1</a:t>
            </a:fld>
            <a:endParaRPr lang="el-GR" smtClean="0"/>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Σύμφωνα με την παγκόσμια οργάνωση υγείας η υγεία είναι …</a:t>
            </a:r>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9A0D3B-F847-462B-A336-9AF7297F51E9}" type="slidenum">
              <a:rPr lang="el-GR"/>
              <a:pPr/>
              <a:t>39</a:t>
            </a:fld>
            <a:endParaRPr lang="el-GR"/>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C930A5D6-5006-4E5A-8FF2-F8DC93A86E50}" type="slidenum">
              <a:rPr lang="en-GB" smtClean="0"/>
              <a:pPr/>
              <a:t>44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930A5D6-5006-4E5A-8FF2-F8DC93A86E50}" type="slidenum">
              <a:rPr lang="en-GB" smtClean="0"/>
              <a:pPr/>
              <a:t>71</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C930A5D6-5006-4E5A-8FF2-F8DC93A86E50}" type="slidenum">
              <a:rPr lang="en-GB" smtClean="0"/>
              <a:pPr/>
              <a:t>83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Υπότιτλος"/>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Τίτλος"/>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a:t>Kλικ για επεξεργασία του τίτλου</a:t>
            </a:r>
            <a:endParaRPr kumimoji="0" lang="en-US"/>
          </a:p>
        </p:txBody>
      </p:sp>
      <p:cxnSp>
        <p:nvCxnSpPr>
          <p:cNvPr id="8" name="7 - Ευθεία γραμμή σύνδεσης"/>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 Έλλειψη"/>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16" name="15 - Θέση αριθμού διαφάνειας"/>
          <p:cNvSpPr>
            <a:spLocks noGrp="1"/>
          </p:cNvSpPr>
          <p:nvPr>
            <p:ph type="sldNum" sz="quarter" idx="11"/>
          </p:nvPr>
        </p:nvSpPr>
        <p:spPr/>
        <p:txBody>
          <a:bodyPr/>
          <a:lstStyle/>
          <a:p>
            <a:fld id="{D7B0CF45-5831-4BE4-8E9E-67629F67C9CD}" type="slidenum">
              <a:rPr lang="en-GB" smtClean="0"/>
              <a:pPr/>
              <a:t>‹#›</a:t>
            </a:fld>
            <a:endParaRPr lang="en-GB"/>
          </a:p>
        </p:txBody>
      </p:sp>
      <p:sp>
        <p:nvSpPr>
          <p:cNvPr id="17" name="16 - Θέση υποσέλιδου"/>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cSld name="Τίτλος, 2 Αντικείμενα και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404813"/>
            <a:ext cx="6624637" cy="1143000"/>
          </a:xfrm>
        </p:spPr>
        <p:txBody>
          <a:bodyPr/>
          <a:lstStyle/>
          <a:p>
            <a:r>
              <a:rPr lang="el-GR" smtClean="0"/>
              <a:t>Kλικ για επεξεργασία του τίτλου</a:t>
            </a:r>
            <a:endParaRPr lang="el-GR"/>
          </a:p>
        </p:txBody>
      </p:sp>
      <p:sp>
        <p:nvSpPr>
          <p:cNvPr id="3" name="2 - Θέση περιεχομένου"/>
          <p:cNvSpPr>
            <a:spLocks noGrp="1"/>
          </p:cNvSpPr>
          <p:nvPr>
            <p:ph sz="quarter" idx="1"/>
          </p:nvPr>
        </p:nvSpPr>
        <p:spPr>
          <a:xfrm>
            <a:off x="468313" y="1628775"/>
            <a:ext cx="4171950" cy="211931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quarter" idx="2"/>
          </p:nvPr>
        </p:nvSpPr>
        <p:spPr>
          <a:xfrm>
            <a:off x="468313" y="3900488"/>
            <a:ext cx="4171950" cy="21209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half" idx="3"/>
          </p:nvPr>
        </p:nvSpPr>
        <p:spPr>
          <a:xfrm>
            <a:off x="4792663" y="1628775"/>
            <a:ext cx="4171950" cy="439261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8 - Θέση περιεχομένου"/>
          <p:cNvSpPr>
            <a:spLocks noGrp="1"/>
          </p:cNvSpPr>
          <p:nvPr>
            <p:ph idx="1"/>
          </p:nvPr>
        </p:nvSpPr>
        <p:spPr>
          <a:xfrm>
            <a:off x="457200" y="1524000"/>
            <a:ext cx="8229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4" name="13 - Θέση ημερομηνίας"/>
          <p:cNvSpPr>
            <a:spLocks noGrp="1"/>
          </p:cNvSpPr>
          <p:nvPr>
            <p:ph type="dt" sz="half" idx="14"/>
          </p:nvPr>
        </p:nvSpPr>
        <p:spPr/>
        <p:txBody>
          <a:bodyPr/>
          <a:lstStyle/>
          <a:p>
            <a:fld id="{BFA7B3FB-B839-4768-98DC-1D2876C26111}" type="datetimeFigureOut">
              <a:rPr lang="en-GB" smtClean="0"/>
              <a:pPr/>
              <a:t>19/11/2018</a:t>
            </a:fld>
            <a:endParaRPr lang="en-GB"/>
          </a:p>
        </p:txBody>
      </p:sp>
      <p:sp>
        <p:nvSpPr>
          <p:cNvPr id="15" name="14 - Θέση αριθμού διαφάνειας"/>
          <p:cNvSpPr>
            <a:spLocks noGrp="1"/>
          </p:cNvSpPr>
          <p:nvPr>
            <p:ph type="sldNum" sz="quarter" idx="15"/>
          </p:nvPr>
        </p:nvSpPr>
        <p:spPr/>
        <p:txBody>
          <a:bodyPr/>
          <a:lstStyle>
            <a:lvl1pPr algn="ctr">
              <a:defRPr/>
            </a:lvl1pPr>
          </a:lstStyle>
          <a:p>
            <a:fld id="{D7B0CF45-5831-4BE4-8E9E-67629F67C9CD}" type="slidenum">
              <a:rPr lang="en-GB" smtClean="0"/>
              <a:pPr/>
              <a:t>‹#›</a:t>
            </a:fld>
            <a:endParaRPr lang="en-GB"/>
          </a:p>
        </p:txBody>
      </p:sp>
      <p:sp>
        <p:nvSpPr>
          <p:cNvPr id="16" name="15 - Θέση υποσέλιδου"/>
          <p:cNvSpPr>
            <a:spLocks noGrp="1"/>
          </p:cNvSpPr>
          <p:nvPr>
            <p:ph type="ftr" sz="quarter" idx="16"/>
          </p:nvPr>
        </p:nvSpPr>
        <p:spPr/>
        <p:txBody>
          <a:bodyPr/>
          <a:lstStyle/>
          <a:p>
            <a:endParaRPr lang="en-GB"/>
          </a:p>
        </p:txBody>
      </p:sp>
      <p:sp>
        <p:nvSpPr>
          <p:cNvPr id="17" name="16 - Τίτλος"/>
          <p:cNvSpPr>
            <a:spLocks noGrp="1"/>
          </p:cNvSpPr>
          <p:nvPr>
            <p:ph type="title"/>
          </p:nvPr>
        </p:nvSpPr>
        <p:spPr/>
        <p:txBody>
          <a:bodyPr rtlCol="0" anchor="b" anchorCtr="0"/>
          <a:lstStyle/>
          <a:p>
            <a:r>
              <a:rPr kumimoji="0" lang="el-GR"/>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
        <p:nvSpPr>
          <p:cNvPr id="2" name="1 - Τίτλος"/>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cxnSp>
        <p:nvCxnSpPr>
          <p:cNvPr id="7" name="6 - Ευθεία γραμμή σύνδεσης"/>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4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11" name="10 - Θέση περιεχομένου"/>
          <p:cNvSpPr>
            <a:spLocks noGrp="1"/>
          </p:cNvSpPr>
          <p:nvPr>
            <p:ph sz="half" idx="1"/>
          </p:nvPr>
        </p:nvSpPr>
        <p:spPr>
          <a:xfrm>
            <a:off x="457200" y="1524000"/>
            <a:ext cx="4059936"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half" idx="2"/>
          </p:nvPr>
        </p:nvSpPr>
        <p:spPr>
          <a:xfrm>
            <a:off x="4648200" y="1524000"/>
            <a:ext cx="4059936"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8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
        <p:nvSpPr>
          <p:cNvPr id="8" name="7 - Θέση υποσέλιδου"/>
          <p:cNvSpPr>
            <a:spLocks noGrp="1"/>
          </p:cNvSpPr>
          <p:nvPr>
            <p:ph type="ftr" sz="quarter" idx="11"/>
          </p:nvPr>
        </p:nvSpPr>
        <p:spPr/>
        <p:txBody>
          <a:bodyPr/>
          <a:lstStyle/>
          <a:p>
            <a:endParaRPr lang="en-GB"/>
          </a:p>
        </p:txBody>
      </p:sp>
      <p:sp>
        <p:nvSpPr>
          <p:cNvPr id="7" name="6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3" name="2 - Θέση κειμένου"/>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32" name="31 - Θέση περιεχομένου"/>
          <p:cNvSpPr>
            <a:spLocks noGrp="1"/>
          </p:cNvSpPr>
          <p:nvPr>
            <p:ph sz="half" idx="2"/>
          </p:nvPr>
        </p:nvSpPr>
        <p:spPr>
          <a:xfrm>
            <a:off x="457200" y="2201896"/>
            <a:ext cx="4038600" cy="391363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34" name="33 - Θέση περιεχομένου"/>
          <p:cNvSpPr>
            <a:spLocks noGrp="1"/>
          </p:cNvSpPr>
          <p:nvPr>
            <p:ph sz="quarter" idx="4"/>
          </p:nvPr>
        </p:nvSpPr>
        <p:spPr>
          <a:xfrm>
            <a:off x="4649788" y="2201896"/>
            <a:ext cx="4038600" cy="391363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 name="1 - Τίτλος"/>
          <p:cNvSpPr>
            <a:spLocks noGrp="1"/>
          </p:cNvSpPr>
          <p:nvPr>
            <p:ph type="title"/>
          </p:nvPr>
        </p:nvSpPr>
        <p:spPr>
          <a:xfrm>
            <a:off x="457200" y="155448"/>
            <a:ext cx="8229600" cy="1143000"/>
          </a:xfrm>
        </p:spPr>
        <p:txBody>
          <a:bodyPr anchor="b" anchorCtr="0"/>
          <a:lstStyle>
            <a:lvl1pPr>
              <a:defRPr/>
            </a:lvl1pPr>
          </a:lstStyle>
          <a:p>
            <a:r>
              <a:rPr kumimoji="0" lang="el-GR"/>
              <a:t>Kλικ για επεξεργασία του τίτλου</a:t>
            </a:r>
            <a:endParaRPr kumimoji="0" lang="en-US"/>
          </a:p>
        </p:txBody>
      </p:sp>
      <p:sp>
        <p:nvSpPr>
          <p:cNvPr id="12" name="11 - Θέση κειμένου"/>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cxnSp>
        <p:nvCxnSpPr>
          <p:cNvPr id="10" name="9 - Ευθεία γραμμή σύνδεσης"/>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4" name="3 - Θέση υποσέλιδου"/>
          <p:cNvSpPr>
            <a:spLocks noGrp="1"/>
          </p:cNvSpPr>
          <p:nvPr>
            <p:ph type="ftr" sz="quarter" idx="11"/>
          </p:nvPr>
        </p:nvSpPr>
        <p:spPr/>
        <p:txBody>
          <a:bodyPr/>
          <a:lstStyle/>
          <a:p>
            <a:endParaRPr lang="en-GB"/>
          </a:p>
        </p:txBody>
      </p:sp>
      <p:sp>
        <p:nvSpPr>
          <p:cNvPr id="5" name="4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D7B0CF45-5831-4BE4-8E9E-67629F67C9C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28 - Θέση περιεχομένου"/>
          <p:cNvSpPr>
            <a:spLocks noGrp="1"/>
          </p:cNvSpPr>
          <p:nvPr>
            <p:ph sz="quarter" idx="1"/>
          </p:nvPr>
        </p:nvSpPr>
        <p:spPr>
          <a:xfrm>
            <a:off x="457200" y="457200"/>
            <a:ext cx="6248400" cy="5715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3" name="2 - Θέση κειμένου"/>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31" name="30 - Τίτλος"/>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a:t>Kλικ για επεξεργασία του τίτλου</a:t>
            </a:r>
            <a:endParaRPr kumimoji="0" lang="en-US"/>
          </a:p>
        </p:txBody>
      </p:sp>
      <p:sp>
        <p:nvSpPr>
          <p:cNvPr id="8" name="7 - Θέση ημερομηνίας"/>
          <p:cNvSpPr>
            <a:spLocks noGrp="1"/>
          </p:cNvSpPr>
          <p:nvPr>
            <p:ph type="dt" sz="half" idx="14"/>
          </p:nvPr>
        </p:nvSpPr>
        <p:spPr/>
        <p:txBody>
          <a:bodyPr/>
          <a:lstStyle/>
          <a:p>
            <a:fld id="{BFA7B3FB-B839-4768-98DC-1D2876C26111}" type="datetimeFigureOut">
              <a:rPr lang="en-GB" smtClean="0"/>
              <a:pPr/>
              <a:t>19/11/2018</a:t>
            </a:fld>
            <a:endParaRPr lang="en-GB"/>
          </a:p>
        </p:txBody>
      </p:sp>
      <p:sp>
        <p:nvSpPr>
          <p:cNvPr id="9" name="8 - Θέση αριθμού διαφάνειας"/>
          <p:cNvSpPr>
            <a:spLocks noGrp="1"/>
          </p:cNvSpPr>
          <p:nvPr>
            <p:ph type="sldNum" sz="quarter" idx="15"/>
          </p:nvPr>
        </p:nvSpPr>
        <p:spPr/>
        <p:txBody>
          <a:bodyPr/>
          <a:lstStyle/>
          <a:p>
            <a:fld id="{D7B0CF45-5831-4BE4-8E9E-67629F67C9CD}" type="slidenum">
              <a:rPr lang="en-GB" smtClean="0"/>
              <a:pPr/>
              <a:t>‹#›</a:t>
            </a:fld>
            <a:endParaRPr lang="en-GB"/>
          </a:p>
        </p:txBody>
      </p:sp>
      <p:sp>
        <p:nvSpPr>
          <p:cNvPr id="10" name="9 - Θέση υποσέλιδου"/>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8" name="7 - Θέση ημερομηνίας"/>
          <p:cNvSpPr>
            <a:spLocks noGrp="1"/>
          </p:cNvSpPr>
          <p:nvPr>
            <p:ph type="dt" sz="half" idx="10"/>
          </p:nvPr>
        </p:nvSpPr>
        <p:spPr/>
        <p:txBody>
          <a:bodyPr/>
          <a:lstStyle/>
          <a:p>
            <a:fld id="{BFA7B3FB-B839-4768-98DC-1D2876C26111}" type="datetimeFigureOut">
              <a:rPr lang="en-GB" smtClean="0"/>
              <a:pPr/>
              <a:t>19/11/2018</a:t>
            </a:fld>
            <a:endParaRPr lang="en-GB"/>
          </a:p>
        </p:txBody>
      </p:sp>
      <p:sp>
        <p:nvSpPr>
          <p:cNvPr id="9" name="8 - Θέση αριθμού διαφάνειας"/>
          <p:cNvSpPr>
            <a:spLocks noGrp="1"/>
          </p:cNvSpPr>
          <p:nvPr>
            <p:ph type="sldNum" sz="quarter" idx="11"/>
          </p:nvPr>
        </p:nvSpPr>
        <p:spPr/>
        <p:txBody>
          <a:bodyPr/>
          <a:lstStyle/>
          <a:p>
            <a:fld id="{D7B0CF45-5831-4BE4-8E9E-67629F67C9CD}" type="slidenum">
              <a:rPr lang="en-GB" smtClean="0"/>
              <a:pPr/>
              <a:t>‹#›</a:t>
            </a:fld>
            <a:endParaRPr lang="en-GB"/>
          </a:p>
        </p:txBody>
      </p:sp>
      <p:sp>
        <p:nvSpPr>
          <p:cNvPr id="10" name="9 - Θέση υποσέλιδου"/>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4" name="23 - Θέση ημερομηνίας"/>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FA7B3FB-B839-4768-98DC-1D2876C26111}" type="datetimeFigureOut">
              <a:rPr lang="en-GB" smtClean="0"/>
              <a:pPr/>
              <a:t>19/11/2018</a:t>
            </a:fld>
            <a:endParaRPr lang="en-GB"/>
          </a:p>
        </p:txBody>
      </p:sp>
      <p:sp>
        <p:nvSpPr>
          <p:cNvPr id="10" name="9 - Θέση υποσέλιδου"/>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 Θέση αριθμού διαφάνειας"/>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7B0CF45-5831-4BE4-8E9E-67629F67C9CD}" type="slidenum">
              <a:rPr lang="en-GB" smtClean="0"/>
              <a:pPr/>
              <a:t>‹#›</a:t>
            </a:fld>
            <a:endParaRPr lang="en-GB"/>
          </a:p>
        </p:txBody>
      </p:sp>
      <p:sp>
        <p:nvSpPr>
          <p:cNvPr id="5" name="4 - Θέση τίτλου"/>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a:t>Kλικ για επεξεργασία του τίτλου</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404813"/>
            <a:ext cx="6624637" cy="881062"/>
          </a:xfrm>
        </p:spPr>
        <p:txBody>
          <a:bodyPr/>
          <a:lstStyle/>
          <a:p>
            <a:pPr algn="ctr" eaLnBrk="1" hangingPunct="1"/>
            <a:r>
              <a:rPr lang="el-GR" sz="3200" b="1" smtClean="0">
                <a:solidFill>
                  <a:srgbClr val="CC0000"/>
                </a:solidFill>
              </a:rPr>
              <a:t>ΥΓΕΙΑ</a:t>
            </a:r>
            <a:r>
              <a:rPr lang="en-US" sz="3200" smtClean="0"/>
              <a:t> </a:t>
            </a:r>
            <a:endParaRPr lang="en-GB" sz="3200" smtClean="0"/>
          </a:p>
        </p:txBody>
      </p:sp>
      <p:pic>
        <p:nvPicPr>
          <p:cNvPr id="12291" name="Picture 3" descr="υγεία1"/>
          <p:cNvPicPr>
            <a:picLocks noGrp="1" noChangeAspect="1" noChangeArrowheads="1"/>
          </p:cNvPicPr>
          <p:nvPr>
            <p:ph sz="quarter" idx="1"/>
          </p:nvPr>
        </p:nvPicPr>
        <p:blipFill>
          <a:blip r:embed="rId3" cstate="print"/>
          <a:srcRect/>
          <a:stretch>
            <a:fillRect/>
          </a:stretch>
        </p:blipFill>
        <p:spPr>
          <a:xfrm>
            <a:off x="1016000" y="1712913"/>
            <a:ext cx="1574800" cy="3787775"/>
          </a:xfrm>
          <a:noFill/>
        </p:spPr>
      </p:pic>
      <p:sp>
        <p:nvSpPr>
          <p:cNvPr id="12292" name="Rectangle 4"/>
          <p:cNvSpPr>
            <a:spLocks noGrp="1" noChangeArrowheads="1"/>
          </p:cNvSpPr>
          <p:nvPr>
            <p:ph type="body" sz="half" idx="3"/>
          </p:nvPr>
        </p:nvSpPr>
        <p:spPr>
          <a:xfrm>
            <a:off x="3286125" y="1571625"/>
            <a:ext cx="5214938" cy="4800600"/>
          </a:xfrm>
        </p:spPr>
        <p:txBody>
          <a:bodyPr/>
          <a:lstStyle/>
          <a:p>
            <a:pPr eaLnBrk="1" hangingPunct="1">
              <a:lnSpc>
                <a:spcPct val="150000"/>
              </a:lnSpc>
              <a:buFontTx/>
              <a:buNone/>
            </a:pPr>
            <a:r>
              <a:rPr lang="en-GB" sz="2400" b="1" dirty="0" smtClean="0"/>
              <a:t>… </a:t>
            </a:r>
            <a:r>
              <a:rPr lang="el-GR" sz="2400" b="1" dirty="0" smtClean="0"/>
              <a:t>Η κατάσταση της απόλυτης φυσικής, ψυχικής και κοινωνικής ευεξίας και όχι αποκλειστικά η απουσία νόσου ή αναπηρίας .</a:t>
            </a:r>
            <a:endParaRPr lang="el-GR" sz="2400" dirty="0" smtClean="0"/>
          </a:p>
          <a:p>
            <a:pPr eaLnBrk="1" hangingPunct="1">
              <a:lnSpc>
                <a:spcPct val="150000"/>
              </a:lnSpc>
              <a:buFontTx/>
              <a:buNone/>
            </a:pPr>
            <a:endParaRPr lang="en-GB" sz="1800" dirty="0" smtClean="0"/>
          </a:p>
          <a:p>
            <a:pPr eaLnBrk="1" hangingPunct="1">
              <a:buFontTx/>
              <a:buNone/>
            </a:pPr>
            <a:endParaRPr lang="en-GB" sz="1800" dirty="0" smtClean="0"/>
          </a:p>
          <a:p>
            <a:pPr eaLnBrk="1" hangingPunct="1">
              <a:buFontTx/>
              <a:buNone/>
            </a:pPr>
            <a:r>
              <a:rPr lang="en-GB" sz="1600" dirty="0" smtClean="0">
                <a:solidFill>
                  <a:srgbClr val="0066CC"/>
                </a:solidFill>
              </a:rPr>
              <a:t>			</a:t>
            </a:r>
            <a:endParaRPr lang="el-GR" sz="1600" dirty="0" smtClean="0">
              <a:solidFill>
                <a:srgbClr val="0066CC"/>
              </a:solidFill>
            </a:endParaRPr>
          </a:p>
          <a:p>
            <a:pPr eaLnBrk="1" hangingPunct="1">
              <a:buFontTx/>
              <a:buNone/>
            </a:pPr>
            <a:endParaRPr lang="el-GR" sz="1600" dirty="0" smtClean="0">
              <a:solidFill>
                <a:srgbClr val="0066CC"/>
              </a:solidFill>
            </a:endParaRPr>
          </a:p>
          <a:p>
            <a:pPr algn="r" eaLnBrk="1" hangingPunct="1">
              <a:buFontTx/>
              <a:buNone/>
            </a:pPr>
            <a:r>
              <a:rPr lang="en-GB" sz="1600" dirty="0" smtClean="0"/>
              <a:t>(WHO, 2001, p.1)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5 - Θέση περιεχομένου"/>
          <p:cNvSpPr>
            <a:spLocks noGrp="1"/>
          </p:cNvSpPr>
          <p:nvPr>
            <p:ph sz="half" idx="2"/>
          </p:nvPr>
        </p:nvSpPr>
        <p:spPr>
          <a:xfrm>
            <a:off x="500063" y="428625"/>
            <a:ext cx="4148137" cy="5705475"/>
          </a:xfrm>
        </p:spPr>
        <p:txBody>
          <a:bodyPr/>
          <a:lstStyle/>
          <a:p>
            <a:pPr eaLnBrk="1" hangingPunct="1">
              <a:buFont typeface="Wingdings 2" pitchFamily="18" charset="2"/>
              <a:buNone/>
            </a:pPr>
            <a:r>
              <a:rPr lang="el-GR" b="1" dirty="0" smtClean="0">
                <a:solidFill>
                  <a:srgbClr val="FF0000"/>
                </a:solidFill>
              </a:rPr>
              <a:t>Η υγεία ενός ατόμου ή ενός πληθυσμού εξαρτάται κατά : </a:t>
            </a:r>
          </a:p>
          <a:p>
            <a:pPr eaLnBrk="1" hangingPunct="1"/>
            <a:r>
              <a:rPr lang="el-GR" dirty="0" smtClean="0"/>
              <a:t>20% από τους βιολογικούς παράγοντες, </a:t>
            </a:r>
          </a:p>
          <a:p>
            <a:pPr eaLnBrk="1" hangingPunct="1"/>
            <a:r>
              <a:rPr lang="el-GR" dirty="0" smtClean="0"/>
              <a:t>20-30% από το φυσικό και κοινωνικό περιβάλλον, </a:t>
            </a:r>
          </a:p>
          <a:p>
            <a:pPr eaLnBrk="1" hangingPunct="1"/>
            <a:r>
              <a:rPr lang="el-GR" dirty="0" smtClean="0"/>
              <a:t>10-20% από τις υπηρεσίες υγείας </a:t>
            </a:r>
          </a:p>
          <a:p>
            <a:pPr eaLnBrk="1" hangingPunct="1"/>
            <a:r>
              <a:rPr lang="el-GR" dirty="0" smtClean="0"/>
              <a:t>40-50% από την ανθρώπινη συμπεριφορά. </a:t>
            </a:r>
          </a:p>
        </p:txBody>
      </p:sp>
      <p:sp>
        <p:nvSpPr>
          <p:cNvPr id="8" name="7 - Θέση περιεχομένου"/>
          <p:cNvSpPr>
            <a:spLocks noGrp="1"/>
          </p:cNvSpPr>
          <p:nvPr>
            <p:ph sz="half" idx="4"/>
          </p:nvPr>
        </p:nvSpPr>
        <p:spPr>
          <a:xfrm>
            <a:off x="4953000" y="428625"/>
            <a:ext cx="3905250" cy="5705475"/>
          </a:xfrm>
        </p:spPr>
        <p:txBody>
          <a:bodyPr>
            <a:normAutofit fontScale="92500"/>
          </a:bodyPr>
          <a:lstStyle/>
          <a:p>
            <a:pPr marL="274320" indent="-274320" eaLnBrk="1" fontAlgn="auto" hangingPunct="1">
              <a:spcBef>
                <a:spcPts val="580"/>
              </a:spcBef>
              <a:spcAft>
                <a:spcPts val="0"/>
              </a:spcAft>
              <a:buFont typeface="Wingdings 2"/>
              <a:buNone/>
              <a:defRPr/>
            </a:pPr>
            <a:r>
              <a:rPr lang="el-GR" b="1" dirty="0" smtClean="0">
                <a:solidFill>
                  <a:srgbClr val="FF0000"/>
                </a:solidFill>
              </a:rPr>
              <a:t>Οι διαταραχές στην υγεία μπορούν να αποδοθούν: </a:t>
            </a:r>
          </a:p>
          <a:p>
            <a:pPr marL="274320" indent="-274320" eaLnBrk="1" fontAlgn="auto" hangingPunct="1">
              <a:spcBef>
                <a:spcPts val="580"/>
              </a:spcBef>
              <a:spcAft>
                <a:spcPts val="0"/>
              </a:spcAft>
              <a:buFont typeface="Wingdings 2"/>
              <a:buChar char=""/>
              <a:defRPr/>
            </a:pPr>
            <a:r>
              <a:rPr lang="el-GR" dirty="0" smtClean="0"/>
              <a:t>56% σε κοινωνικούς και οικολογικούς παράγοντες, </a:t>
            </a:r>
          </a:p>
          <a:p>
            <a:pPr marL="274320" indent="-274320" eaLnBrk="1" fontAlgn="auto" hangingPunct="1">
              <a:spcBef>
                <a:spcPts val="580"/>
              </a:spcBef>
              <a:spcAft>
                <a:spcPts val="0"/>
              </a:spcAft>
              <a:buFont typeface="Wingdings 2"/>
              <a:buChar char=""/>
              <a:defRPr/>
            </a:pPr>
            <a:r>
              <a:rPr lang="el-GR" dirty="0" smtClean="0"/>
              <a:t>21% σε σχετικές με την υγεία συμπεριφορές, </a:t>
            </a:r>
          </a:p>
          <a:p>
            <a:pPr marL="274320" indent="-274320" eaLnBrk="1" fontAlgn="auto" hangingPunct="1">
              <a:spcBef>
                <a:spcPts val="580"/>
              </a:spcBef>
              <a:spcAft>
                <a:spcPts val="0"/>
              </a:spcAft>
              <a:buFont typeface="Wingdings 2"/>
              <a:buChar char=""/>
              <a:defRPr/>
            </a:pPr>
            <a:r>
              <a:rPr lang="el-GR" dirty="0" smtClean="0"/>
              <a:t>19% στην ποιότητα των υπηρεσιών υγείας και τις δομές της Δημόσιας Υγείας  </a:t>
            </a:r>
          </a:p>
          <a:p>
            <a:pPr marL="274320" indent="-274320" eaLnBrk="1" fontAlgn="auto" hangingPunct="1">
              <a:spcBef>
                <a:spcPts val="580"/>
              </a:spcBef>
              <a:spcAft>
                <a:spcPts val="0"/>
              </a:spcAft>
              <a:buFont typeface="Wingdings 2"/>
              <a:buChar char=""/>
              <a:defRPr/>
            </a:pPr>
            <a:r>
              <a:rPr lang="el-GR" dirty="0" smtClean="0"/>
              <a:t>4% σε κληρονομικά αίτια ή βιολογικούς παράγοντες. </a:t>
            </a:r>
          </a:p>
          <a:p>
            <a:pPr marL="274320" indent="-274320" eaLnBrk="1" fontAlgn="auto" hangingPunct="1">
              <a:spcBef>
                <a:spcPts val="580"/>
              </a:spcBef>
              <a:spcAft>
                <a:spcPts val="0"/>
              </a:spcAft>
              <a:buFont typeface="Wingdings 2"/>
              <a:buChar char=""/>
              <a:defRPr/>
            </a:pP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3 - Τίτλος"/>
          <p:cNvSpPr>
            <a:spLocks noGrp="1"/>
          </p:cNvSpPr>
          <p:nvPr>
            <p:ph type="title"/>
          </p:nvPr>
        </p:nvSpPr>
        <p:spPr>
          <a:xfrm>
            <a:off x="642938" y="500063"/>
            <a:ext cx="7772400" cy="1362075"/>
          </a:xfrm>
        </p:spPr>
        <p:txBody>
          <a:bodyPr/>
          <a:lstStyle/>
          <a:p>
            <a:pPr eaLnBrk="1" hangingPunct="1"/>
            <a:r>
              <a:rPr lang="el-GR" smtClean="0"/>
              <a:t>Τρόπος Ζωής ενός Ατόμου (lifestyle) </a:t>
            </a:r>
          </a:p>
        </p:txBody>
      </p:sp>
      <p:sp>
        <p:nvSpPr>
          <p:cNvPr id="22531" name="4 - Θέση κειμένου"/>
          <p:cNvSpPr>
            <a:spLocks noGrp="1"/>
          </p:cNvSpPr>
          <p:nvPr>
            <p:ph type="body" idx="1"/>
          </p:nvPr>
        </p:nvSpPr>
        <p:spPr>
          <a:xfrm>
            <a:off x="285750" y="1772816"/>
            <a:ext cx="8858250" cy="4799434"/>
          </a:xfrm>
        </p:spPr>
        <p:txBody>
          <a:bodyPr>
            <a:normAutofit/>
          </a:bodyPr>
          <a:lstStyle/>
          <a:p>
            <a:pPr eaLnBrk="1" hangingPunct="1"/>
            <a:r>
              <a:rPr lang="el-GR" sz="2200" b="1" dirty="0" smtClean="0">
                <a:solidFill>
                  <a:schemeClr val="tx1">
                    <a:lumMod val="95000"/>
                  </a:schemeClr>
                </a:solidFill>
              </a:rPr>
              <a:t>ο τρόπος με τον οποίο </a:t>
            </a:r>
          </a:p>
          <a:p>
            <a:pPr eaLnBrk="1" hangingPunct="1"/>
            <a:r>
              <a:rPr lang="el-GR" sz="2200" b="1" dirty="0" smtClean="0">
                <a:solidFill>
                  <a:schemeClr val="tx1">
                    <a:lumMod val="95000"/>
                  </a:schemeClr>
                </a:solidFill>
              </a:rPr>
              <a:t>το άτομο διάγει τη ζωή του και </a:t>
            </a:r>
          </a:p>
          <a:p>
            <a:pPr eaLnBrk="1" hangingPunct="1"/>
            <a:r>
              <a:rPr lang="el-GR" sz="2200" b="1" dirty="0" smtClean="0">
                <a:solidFill>
                  <a:schemeClr val="tx1">
                    <a:lumMod val="95000"/>
                  </a:schemeClr>
                </a:solidFill>
              </a:rPr>
              <a:t>είναι βασισμένος σε εύκολα προσδιοριζόμενα είδη </a:t>
            </a:r>
            <a:r>
              <a:rPr lang="el-GR" sz="2200" b="1" dirty="0" smtClean="0">
                <a:solidFill>
                  <a:schemeClr val="tx1">
                    <a:lumMod val="95000"/>
                  </a:schemeClr>
                </a:solidFill>
                <a:latin typeface="Arial" charset="0"/>
              </a:rPr>
              <a:t>σ</a:t>
            </a:r>
            <a:r>
              <a:rPr lang="el-GR" sz="2200" b="1" dirty="0" smtClean="0">
                <a:solidFill>
                  <a:schemeClr val="tx1">
                    <a:lumMod val="95000"/>
                  </a:schemeClr>
                </a:solidFill>
              </a:rPr>
              <a:t>υμπεριφοράς, </a:t>
            </a:r>
          </a:p>
          <a:p>
            <a:pPr eaLnBrk="1" hangingPunct="1"/>
            <a:r>
              <a:rPr lang="el-GR" sz="2200" b="1" dirty="0" smtClean="0">
                <a:solidFill>
                  <a:schemeClr val="tx1">
                    <a:lumMod val="95000"/>
                  </a:schemeClr>
                </a:solidFill>
              </a:rPr>
              <a:t>που χαρακτηρίζονται από την αλληλεπίδραση </a:t>
            </a:r>
          </a:p>
          <a:p>
            <a:pPr eaLnBrk="1" hangingPunct="1"/>
            <a:r>
              <a:rPr lang="el-GR" sz="2200" b="1" dirty="0" smtClean="0">
                <a:solidFill>
                  <a:schemeClr val="tx1">
                    <a:lumMod val="95000"/>
                  </a:schemeClr>
                </a:solidFill>
              </a:rPr>
              <a:t>των ατομικών χαρακτηριστικών του ατόμου, </a:t>
            </a:r>
          </a:p>
          <a:p>
            <a:pPr eaLnBrk="1" hangingPunct="1"/>
            <a:r>
              <a:rPr lang="el-GR" sz="2200" b="1" dirty="0" smtClean="0">
                <a:solidFill>
                  <a:schemeClr val="tx1">
                    <a:lumMod val="95000"/>
                  </a:schemeClr>
                </a:solidFill>
              </a:rPr>
              <a:t>με τις τρέχουσες κοινωνικο-οικονομικές και περιβαλλοντικές συνθήκες. </a:t>
            </a:r>
          </a:p>
          <a:p>
            <a:pPr eaLnBrk="1" hangingPunct="1">
              <a:lnSpc>
                <a:spcPct val="90000"/>
              </a:lnSpc>
            </a:pPr>
            <a:endParaRPr lang="el-GR" sz="2200" b="1" dirty="0" smtClean="0">
              <a:solidFill>
                <a:schemeClr val="tx1">
                  <a:lumMod val="95000"/>
                </a:schemeClr>
              </a:solidFill>
            </a:endParaRPr>
          </a:p>
          <a:p>
            <a:pPr eaLnBrk="1" hangingPunct="1">
              <a:lnSpc>
                <a:spcPct val="90000"/>
              </a:lnSpc>
            </a:pPr>
            <a:r>
              <a:rPr lang="el-GR" sz="2200" b="1" dirty="0" smtClean="0">
                <a:solidFill>
                  <a:schemeClr val="tx1">
                    <a:lumMod val="95000"/>
                  </a:schemeClr>
                </a:solidFill>
              </a:rPr>
              <a:t>Ο τρόπος ζωής ενός ατόμου </a:t>
            </a:r>
          </a:p>
          <a:p>
            <a:pPr eaLnBrk="1" hangingPunct="1">
              <a:lnSpc>
                <a:spcPct val="90000"/>
              </a:lnSpc>
            </a:pPr>
            <a:r>
              <a:rPr lang="el-GR" sz="2200" b="1" dirty="0" smtClean="0">
                <a:solidFill>
                  <a:schemeClr val="tx1">
                    <a:lumMod val="95000"/>
                  </a:schemeClr>
                </a:solidFill>
              </a:rPr>
              <a:t>συνδέεται άμεσα με το επίπεδο υγείας του.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Θέση κειμένου"/>
          <p:cNvSpPr>
            <a:spLocks noGrp="1"/>
          </p:cNvSpPr>
          <p:nvPr>
            <p:ph type="body" idx="1"/>
          </p:nvPr>
        </p:nvSpPr>
        <p:spPr>
          <a:xfrm>
            <a:off x="785813" y="428625"/>
            <a:ext cx="3733800" cy="762000"/>
          </a:xfrm>
        </p:spPr>
        <p:txBody>
          <a:bodyPr/>
          <a:lstStyle/>
          <a:p>
            <a:pPr eaLnBrk="1" hangingPunct="1">
              <a:defRPr/>
            </a:pPr>
            <a:r>
              <a:rPr lang="el-GR" dirty="0" smtClean="0">
                <a:solidFill>
                  <a:srgbClr val="FF0000"/>
                </a:solidFill>
              </a:rPr>
              <a:t>Υγιεινή Συμπεριφορά </a:t>
            </a:r>
            <a:r>
              <a:rPr lang="el-GR" dirty="0" smtClean="0"/>
              <a:t>(Healthy Βehaviour) </a:t>
            </a:r>
          </a:p>
        </p:txBody>
      </p:sp>
      <p:sp>
        <p:nvSpPr>
          <p:cNvPr id="10" name="9 - Θέση κειμένου"/>
          <p:cNvSpPr>
            <a:spLocks noGrp="1"/>
          </p:cNvSpPr>
          <p:nvPr>
            <p:ph type="body" sz="half" idx="3"/>
          </p:nvPr>
        </p:nvSpPr>
        <p:spPr>
          <a:xfrm>
            <a:off x="5000625" y="500063"/>
            <a:ext cx="3733800" cy="762000"/>
          </a:xfrm>
        </p:spPr>
        <p:txBody>
          <a:bodyPr/>
          <a:lstStyle/>
          <a:p>
            <a:pPr eaLnBrk="1" hangingPunct="1">
              <a:defRPr/>
            </a:pPr>
            <a:r>
              <a:rPr lang="el-GR" dirty="0" smtClean="0">
                <a:solidFill>
                  <a:srgbClr val="FF0000"/>
                </a:solidFill>
              </a:rPr>
              <a:t>Επικίνδυνη Συμπεριφορά </a:t>
            </a:r>
            <a:r>
              <a:rPr lang="el-GR" dirty="0" smtClean="0"/>
              <a:t>(Risk Βehaviour) </a:t>
            </a:r>
          </a:p>
        </p:txBody>
      </p:sp>
      <p:sp>
        <p:nvSpPr>
          <p:cNvPr id="23556" name="8 - Θέση περιεχομένου"/>
          <p:cNvSpPr>
            <a:spLocks noGrp="1"/>
          </p:cNvSpPr>
          <p:nvPr>
            <p:ph sz="half" idx="2"/>
          </p:nvPr>
        </p:nvSpPr>
        <p:spPr>
          <a:xfrm>
            <a:off x="285750" y="1785938"/>
            <a:ext cx="3857625" cy="4348162"/>
          </a:xfrm>
        </p:spPr>
        <p:txBody>
          <a:bodyPr/>
          <a:lstStyle/>
          <a:p>
            <a:pPr eaLnBrk="1" hangingPunct="1">
              <a:buFont typeface="Wingdings 2" pitchFamily="18" charset="2"/>
              <a:buNone/>
            </a:pPr>
            <a:r>
              <a:rPr lang="el-GR" dirty="0" smtClean="0">
                <a:latin typeface="Arial" charset="0"/>
              </a:rPr>
              <a:t>	</a:t>
            </a:r>
            <a:r>
              <a:rPr lang="el-GR" dirty="0" smtClean="0"/>
              <a:t>Συμπεριφορά που υιοθετεί το άτομο προκειμένου να διατηρηθεί υγιές και να προλάβει την ασθένεια. </a:t>
            </a:r>
          </a:p>
        </p:txBody>
      </p:sp>
      <p:sp>
        <p:nvSpPr>
          <p:cNvPr id="23557" name="10 - Θέση περιεχομένου"/>
          <p:cNvSpPr>
            <a:spLocks noGrp="1"/>
          </p:cNvSpPr>
          <p:nvPr>
            <p:ph sz="half" idx="4"/>
          </p:nvPr>
        </p:nvSpPr>
        <p:spPr>
          <a:xfrm>
            <a:off x="4953000" y="1785938"/>
            <a:ext cx="3905250" cy="4000500"/>
          </a:xfrm>
        </p:spPr>
        <p:txBody>
          <a:bodyPr/>
          <a:lstStyle/>
          <a:p>
            <a:pPr eaLnBrk="1" hangingPunct="1">
              <a:buFont typeface="Wingdings 2" pitchFamily="18" charset="2"/>
              <a:buNone/>
            </a:pPr>
            <a:r>
              <a:rPr lang="el-GR" smtClean="0"/>
              <a:t>Υιοθέτηση συνηθειών που συσχετίζονται κατά τεκμήριο με </a:t>
            </a:r>
          </a:p>
          <a:p>
            <a:pPr eaLnBrk="1" hangingPunct="1">
              <a:buFont typeface="Wingdings 2" pitchFamily="18" charset="2"/>
              <a:buNone/>
            </a:pPr>
            <a:r>
              <a:rPr lang="el-GR" smtClean="0"/>
              <a:t>την επιρρέπεια σε νόσους ή </a:t>
            </a:r>
          </a:p>
          <a:p>
            <a:pPr eaLnBrk="1" hangingPunct="1">
              <a:buFont typeface="Wingdings 2" pitchFamily="18" charset="2"/>
              <a:buNone/>
            </a:pPr>
            <a:r>
              <a:rPr lang="el-GR" smtClean="0"/>
              <a:t>διαταραχές του επιπέδου υγείας.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50" y="714375"/>
            <a:ext cx="7772400" cy="1143000"/>
          </a:xfrm>
        </p:spPr>
        <p:txBody>
          <a:bodyPr>
            <a:normAutofit fontScale="90000"/>
          </a:bodyPr>
          <a:lstStyle/>
          <a:p>
            <a:pPr algn="ctr" eaLnBrk="1" hangingPunct="1">
              <a:defRPr/>
            </a:pPr>
            <a:r>
              <a:rPr lang="el-GR" sz="3600" dirty="0" smtClean="0"/>
              <a:t>Δείκτες της Υγείας </a:t>
            </a:r>
            <a:br>
              <a:rPr lang="el-GR" sz="3600" dirty="0" smtClean="0"/>
            </a:br>
            <a:r>
              <a:rPr lang="el-GR" sz="3600" dirty="0" smtClean="0"/>
              <a:t>που καθιστούν μία συμπεριφορά </a:t>
            </a:r>
            <a:br>
              <a:rPr lang="el-GR" sz="3600" dirty="0" smtClean="0"/>
            </a:br>
            <a:r>
              <a:rPr lang="el-GR" sz="3600" dirty="0" smtClean="0"/>
              <a:t>υγιεινή ή μη :</a:t>
            </a:r>
          </a:p>
        </p:txBody>
      </p:sp>
      <p:sp>
        <p:nvSpPr>
          <p:cNvPr id="24579" name="2 - Θέση περιεχομένου"/>
          <p:cNvSpPr>
            <a:spLocks noGrp="1"/>
          </p:cNvSpPr>
          <p:nvPr>
            <p:ph sz="quarter" idx="1"/>
          </p:nvPr>
        </p:nvSpPr>
        <p:spPr>
          <a:xfrm>
            <a:off x="323850" y="2349500"/>
            <a:ext cx="8640763" cy="4175125"/>
          </a:xfrm>
        </p:spPr>
        <p:txBody>
          <a:bodyPr/>
          <a:lstStyle/>
          <a:p>
            <a:pPr eaLnBrk="1" hangingPunct="1"/>
            <a:r>
              <a:rPr lang="el-GR" sz="2400" smtClean="0"/>
              <a:t>η φυσική δραστηριότητα, </a:t>
            </a:r>
          </a:p>
          <a:p>
            <a:pPr eaLnBrk="1" hangingPunct="1"/>
            <a:r>
              <a:rPr lang="el-GR" sz="2400" smtClean="0"/>
              <a:t>το σωματικό βάρος, </a:t>
            </a:r>
          </a:p>
          <a:p>
            <a:pPr eaLnBrk="1" hangingPunct="1"/>
            <a:r>
              <a:rPr lang="el-GR" sz="2400" smtClean="0"/>
              <a:t>η χρήση του καπνού ή επικίνδυνων για τον οργανισμό ουσιών, </a:t>
            </a:r>
          </a:p>
          <a:p>
            <a:pPr eaLnBrk="1" hangingPunct="1"/>
            <a:r>
              <a:rPr lang="el-GR" sz="2400" smtClean="0"/>
              <a:t>η σεξουαλική συμπεριφορά, </a:t>
            </a:r>
          </a:p>
          <a:p>
            <a:pPr eaLnBrk="1" hangingPunct="1"/>
            <a:r>
              <a:rPr lang="el-GR" sz="2400" smtClean="0"/>
              <a:t>η ψυχική υγεία, </a:t>
            </a:r>
          </a:p>
          <a:p>
            <a:pPr eaLnBrk="1" hangingPunct="1"/>
            <a:r>
              <a:rPr lang="el-GR" sz="2400" smtClean="0"/>
              <a:t>οι τραυματισμοί και η βία, </a:t>
            </a:r>
          </a:p>
          <a:p>
            <a:pPr eaLnBrk="1" hangingPunct="1"/>
            <a:r>
              <a:rPr lang="el-GR" sz="2400" smtClean="0"/>
              <a:t>η ποιότητα του περιβάλλοντος, </a:t>
            </a:r>
          </a:p>
          <a:p>
            <a:pPr eaLnBrk="1" hangingPunct="1"/>
            <a:r>
              <a:rPr lang="el-GR" sz="2400" smtClean="0"/>
              <a:t>η ανοσοποίηση και </a:t>
            </a:r>
          </a:p>
          <a:p>
            <a:pPr eaLnBrk="1" hangingPunct="1"/>
            <a:r>
              <a:rPr lang="el-GR" sz="2400" smtClean="0"/>
              <a:t>η πρόσβαση στις υπηρεσίες φροντίδας υγείας.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51" name="Rectangle 11"/>
          <p:cNvSpPr>
            <a:spLocks noGrp="1" noChangeArrowheads="1"/>
          </p:cNvSpPr>
          <p:nvPr>
            <p:ph type="title" idx="4294967295"/>
          </p:nvPr>
        </p:nvSpPr>
        <p:spPr>
          <a:xfrm>
            <a:off x="685800" y="609600"/>
            <a:ext cx="7772400" cy="731838"/>
          </a:xfrm>
        </p:spPr>
        <p:txBody>
          <a:bodyPr>
            <a:normAutofit fontScale="90000"/>
          </a:bodyPr>
          <a:lstStyle/>
          <a:p>
            <a:pPr eaLnBrk="1" fontAlgn="auto" hangingPunct="1">
              <a:spcAft>
                <a:spcPts val="0"/>
              </a:spcAft>
              <a:defRPr/>
            </a:pPr>
            <a:r>
              <a:rPr lang="el-GR" sz="3200" b="1">
                <a:solidFill>
                  <a:srgbClr val="CC3300"/>
                </a:solidFill>
                <a:latin typeface="Arial" pitchFamily="34" charset="0"/>
              </a:rPr>
              <a:t>ΥΓΙΕΙΝΑ  ΠΡΟΤΥΠΑ  ΔΙΑΒΙΩΣΗΣ : </a:t>
            </a:r>
            <a:br>
              <a:rPr lang="el-GR" sz="3200" b="1">
                <a:solidFill>
                  <a:srgbClr val="CC3300"/>
                </a:solidFill>
                <a:latin typeface="Arial" pitchFamily="34" charset="0"/>
              </a:rPr>
            </a:br>
            <a:endParaRPr lang="en-GB" sz="3200" b="1">
              <a:solidFill>
                <a:srgbClr val="CC3300"/>
              </a:solidFill>
              <a:latin typeface="Arial" pitchFamily="34" charset="0"/>
            </a:endParaRPr>
          </a:p>
        </p:txBody>
      </p:sp>
      <p:sp>
        <p:nvSpPr>
          <p:cNvPr id="25603" name="Rectangle 3"/>
          <p:cNvSpPr>
            <a:spLocks noGrp="1" noChangeArrowheads="1"/>
          </p:cNvSpPr>
          <p:nvPr>
            <p:ph type="body" sz="half" idx="4294967295"/>
          </p:nvPr>
        </p:nvSpPr>
        <p:spPr>
          <a:xfrm>
            <a:off x="0" y="1412875"/>
            <a:ext cx="8820150" cy="4895850"/>
          </a:xfrm>
        </p:spPr>
        <p:txBody>
          <a:bodyPr>
            <a:normAutofit lnSpcReduction="10000"/>
          </a:bodyPr>
          <a:lstStyle/>
          <a:p>
            <a:pPr algn="just" eaLnBrk="1" hangingPunct="1">
              <a:lnSpc>
                <a:spcPct val="130000"/>
              </a:lnSpc>
              <a:spcBef>
                <a:spcPct val="0"/>
              </a:spcBef>
              <a:buClr>
                <a:srgbClr val="CC3300"/>
              </a:buClr>
              <a:buSzPct val="150000"/>
              <a:buFont typeface="Wingdings" pitchFamily="2" charset="2"/>
              <a:buNone/>
            </a:pPr>
            <a:r>
              <a:rPr lang="el-GR" sz="1000" b="1" smtClean="0">
                <a:latin typeface="Arial" charset="0"/>
              </a:rPr>
              <a:t>	</a:t>
            </a:r>
            <a:r>
              <a:rPr lang="el-GR" sz="2800" b="1" smtClean="0">
                <a:solidFill>
                  <a:schemeClr val="hlink"/>
                </a:solidFill>
                <a:latin typeface="Arial" charset="0"/>
              </a:rPr>
              <a:t>Τρόποι Ζωής</a:t>
            </a:r>
            <a:r>
              <a:rPr lang="el-GR" sz="2800" b="1" smtClean="0">
                <a:latin typeface="Arial" charset="0"/>
              </a:rPr>
              <a:t> βασισμένοι </a:t>
            </a:r>
          </a:p>
          <a:p>
            <a:pPr algn="just" eaLnBrk="1" hangingPunct="1">
              <a:lnSpc>
                <a:spcPct val="130000"/>
              </a:lnSpc>
              <a:spcBef>
                <a:spcPct val="0"/>
              </a:spcBef>
              <a:buClr>
                <a:srgbClr val="CC3300"/>
              </a:buClr>
              <a:buSzPct val="150000"/>
              <a:buFont typeface="Wingdings" pitchFamily="2" charset="2"/>
              <a:buNone/>
            </a:pPr>
            <a:r>
              <a:rPr lang="el-GR" sz="2800" b="1" smtClean="0">
                <a:latin typeface="Arial" charset="0"/>
              </a:rPr>
              <a:t>	σε</a:t>
            </a:r>
            <a:r>
              <a:rPr lang="el-GR" sz="2800" b="1" smtClean="0">
                <a:solidFill>
                  <a:srgbClr val="CC3300"/>
                </a:solidFill>
                <a:latin typeface="Arial" charset="0"/>
              </a:rPr>
              <a:t> </a:t>
            </a:r>
            <a:r>
              <a:rPr lang="el-GR" sz="2800" b="1" smtClean="0">
                <a:solidFill>
                  <a:schemeClr val="hlink"/>
                </a:solidFill>
                <a:latin typeface="Arial" charset="0"/>
              </a:rPr>
              <a:t>στάσεις και συμπεριφορές</a:t>
            </a:r>
            <a:r>
              <a:rPr lang="el-GR" sz="2800" b="1" smtClean="0">
                <a:latin typeface="Arial" charset="0"/>
              </a:rPr>
              <a:t>, </a:t>
            </a:r>
          </a:p>
          <a:p>
            <a:pPr algn="just" eaLnBrk="1" hangingPunct="1">
              <a:lnSpc>
                <a:spcPct val="130000"/>
              </a:lnSpc>
              <a:spcBef>
                <a:spcPct val="0"/>
              </a:spcBef>
              <a:buClr>
                <a:srgbClr val="CC3300"/>
              </a:buClr>
              <a:buSzPct val="150000"/>
              <a:buFont typeface="Wingdings" pitchFamily="2" charset="2"/>
              <a:buNone/>
            </a:pPr>
            <a:r>
              <a:rPr lang="el-GR" sz="2800" b="1" smtClean="0">
                <a:latin typeface="Arial" charset="0"/>
              </a:rPr>
              <a:t>	που καθορίζονται από την αλληλεπίδραση μεταξύ:</a:t>
            </a:r>
          </a:p>
          <a:p>
            <a:pPr marL="1143000" lvl="2" algn="just" eaLnBrk="1" hangingPunct="1">
              <a:lnSpc>
                <a:spcPct val="130000"/>
              </a:lnSpc>
              <a:spcBef>
                <a:spcPct val="0"/>
              </a:spcBef>
              <a:buClr>
                <a:srgbClr val="CC3300"/>
              </a:buClr>
              <a:buSzPct val="150000"/>
              <a:buFont typeface="Wingdings" pitchFamily="2" charset="2"/>
              <a:buChar char="Ø"/>
            </a:pPr>
            <a:r>
              <a:rPr lang="el-GR" sz="2800" b="1" smtClean="0">
                <a:latin typeface="Arial" charset="0"/>
              </a:rPr>
              <a:t>προσωπικών χαρακτηριστικών, </a:t>
            </a:r>
          </a:p>
          <a:p>
            <a:pPr marL="1143000" lvl="2" algn="just" eaLnBrk="1" hangingPunct="1">
              <a:lnSpc>
                <a:spcPct val="130000"/>
              </a:lnSpc>
              <a:spcBef>
                <a:spcPct val="0"/>
              </a:spcBef>
              <a:buClr>
                <a:srgbClr val="CC3300"/>
              </a:buClr>
              <a:buSzPct val="150000"/>
              <a:buFont typeface="Wingdings" pitchFamily="2" charset="2"/>
              <a:buChar char="Ø"/>
            </a:pPr>
            <a:r>
              <a:rPr lang="el-GR" sz="2800" b="1" smtClean="0">
                <a:latin typeface="Arial" charset="0"/>
              </a:rPr>
              <a:t>κοινωνικών παραμέτρων,</a:t>
            </a:r>
          </a:p>
          <a:p>
            <a:pPr marL="1143000" lvl="2" algn="just" eaLnBrk="1" hangingPunct="1">
              <a:lnSpc>
                <a:spcPct val="130000"/>
              </a:lnSpc>
              <a:spcBef>
                <a:spcPct val="0"/>
              </a:spcBef>
              <a:buClr>
                <a:srgbClr val="CC3300"/>
              </a:buClr>
              <a:buSzPct val="150000"/>
              <a:buFont typeface="Wingdings" pitchFamily="2" charset="2"/>
              <a:buChar char="Ø"/>
            </a:pPr>
            <a:r>
              <a:rPr lang="el-GR" sz="2800" b="1" smtClean="0">
                <a:latin typeface="Arial" charset="0"/>
              </a:rPr>
              <a:t>οικονομικών δεδομένων και</a:t>
            </a:r>
          </a:p>
          <a:p>
            <a:pPr marL="1143000" lvl="2" algn="just" eaLnBrk="1" hangingPunct="1">
              <a:lnSpc>
                <a:spcPct val="130000"/>
              </a:lnSpc>
              <a:spcBef>
                <a:spcPct val="0"/>
              </a:spcBef>
              <a:buClr>
                <a:srgbClr val="CC3300"/>
              </a:buClr>
              <a:buSzPct val="150000"/>
              <a:buFont typeface="Wingdings" pitchFamily="2" charset="2"/>
              <a:buChar char="Ø"/>
            </a:pPr>
            <a:r>
              <a:rPr lang="el-GR" sz="2800" b="1" smtClean="0">
                <a:latin typeface="Arial" charset="0"/>
              </a:rPr>
              <a:t> περιβαλλοντικών συνθηκών</a:t>
            </a:r>
            <a:r>
              <a:rPr lang="el-GR" sz="2200" b="1" smtClean="0">
                <a:latin typeface="Arial" charset="0"/>
              </a:rPr>
              <a:t> </a:t>
            </a:r>
          </a:p>
          <a:p>
            <a:pPr algn="just" eaLnBrk="1" hangingPunct="1">
              <a:lnSpc>
                <a:spcPct val="130000"/>
              </a:lnSpc>
              <a:spcBef>
                <a:spcPct val="0"/>
              </a:spcBef>
              <a:buClr>
                <a:srgbClr val="CC3300"/>
              </a:buClr>
              <a:buSzPct val="150000"/>
              <a:buFont typeface="Wingdings" pitchFamily="2" charset="2"/>
              <a:buNone/>
            </a:pPr>
            <a:r>
              <a:rPr lang="el-GR" sz="2800" b="1" smtClean="0">
                <a:latin typeface="Arial" charset="0"/>
              </a:rPr>
              <a:t>	που προάγουν την </a:t>
            </a:r>
            <a:r>
              <a:rPr lang="el-GR" sz="2800" b="1" smtClean="0">
                <a:solidFill>
                  <a:srgbClr val="0070C0"/>
                </a:solidFill>
                <a:latin typeface="Arial" charset="0"/>
              </a:rPr>
              <a:t>Υγεία</a:t>
            </a:r>
            <a:r>
              <a:rPr lang="el-GR" sz="2800" b="1" smtClean="0">
                <a:latin typeface="Arial" charset="0"/>
              </a:rPr>
              <a:t> και </a:t>
            </a:r>
            <a:r>
              <a:rPr lang="el-GR" sz="2800" b="1" smtClean="0">
                <a:solidFill>
                  <a:srgbClr val="0070C0"/>
                </a:solidFill>
                <a:latin typeface="Arial" charset="0"/>
              </a:rPr>
              <a:t>Ευεξία</a:t>
            </a:r>
            <a:r>
              <a:rPr lang="el-GR" sz="2800" b="1" smtClean="0">
                <a:latin typeface="Arial" charset="0"/>
              </a:rPr>
              <a:t> του ατόμου.</a:t>
            </a:r>
            <a:endParaRPr lang="en-GB" sz="2800" b="1" smtClean="0">
              <a:solidFill>
                <a:srgbClr val="CC3300"/>
              </a:solidFill>
              <a:latin typeface="Arial" charset="0"/>
            </a:endParaRPr>
          </a:p>
          <a:p>
            <a:pPr eaLnBrk="1" hangingPunct="1">
              <a:lnSpc>
                <a:spcPct val="80000"/>
              </a:lnSpc>
            </a:pPr>
            <a:endParaRPr lang="en-GB" sz="2800" b="1"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329488" cy="1066800"/>
          </a:xfrm>
        </p:spPr>
        <p:txBody>
          <a:bodyPr>
            <a:normAutofit/>
          </a:bodyPr>
          <a:lstStyle/>
          <a:p>
            <a:pPr algn="r" eaLnBrk="1" hangingPunct="1">
              <a:defRPr/>
            </a:pPr>
            <a:r>
              <a:rPr lang="el-GR" sz="3600" dirty="0" smtClean="0"/>
              <a:t> </a:t>
            </a:r>
            <a:r>
              <a:rPr lang="el-GR" sz="3600" dirty="0" smtClean="0">
                <a:solidFill>
                  <a:srgbClr val="FF0000"/>
                </a:solidFill>
              </a:rPr>
              <a:t>Διαστάσεις Υγιεινής Συμπεριφοράς </a:t>
            </a:r>
            <a:r>
              <a:rPr lang="el-GR" sz="2800" dirty="0" smtClean="0"/>
              <a:t>           (Αlonzo , 1993)</a:t>
            </a:r>
          </a:p>
        </p:txBody>
      </p:sp>
      <p:sp>
        <p:nvSpPr>
          <p:cNvPr id="26627" name="2 - Θέση περιεχομένου"/>
          <p:cNvSpPr>
            <a:spLocks noGrp="1"/>
          </p:cNvSpPr>
          <p:nvPr>
            <p:ph sz="quarter" idx="1"/>
          </p:nvPr>
        </p:nvSpPr>
        <p:spPr>
          <a:xfrm>
            <a:off x="323850" y="1412875"/>
            <a:ext cx="8640763" cy="5184775"/>
          </a:xfrm>
        </p:spPr>
        <p:txBody>
          <a:bodyPr/>
          <a:lstStyle/>
          <a:p>
            <a:pPr marL="381000" indent="-381000" eaLnBrk="1" hangingPunct="1">
              <a:buFont typeface="Wingdings 2" pitchFamily="18" charset="2"/>
              <a:buAutoNum type="arabicPeriod"/>
            </a:pPr>
            <a:r>
              <a:rPr lang="el-GR" sz="2800" dirty="0" smtClean="0"/>
              <a:t>Πρόληψη </a:t>
            </a:r>
          </a:p>
          <a:p>
            <a:pPr marL="381000" indent="-381000" eaLnBrk="1" hangingPunct="1">
              <a:buFont typeface="Wingdings 2" pitchFamily="18" charset="2"/>
              <a:buNone/>
            </a:pPr>
            <a:r>
              <a:rPr lang="el-GR" sz="2800" dirty="0" smtClean="0"/>
              <a:t>	της ασθένειας , </a:t>
            </a:r>
          </a:p>
          <a:p>
            <a:pPr marL="381000" indent="-381000" eaLnBrk="1" hangingPunct="1">
              <a:buFont typeface="Wingdings 2" pitchFamily="18" charset="2"/>
              <a:buNone/>
            </a:pPr>
            <a:r>
              <a:rPr lang="el-GR" sz="2800" dirty="0" smtClean="0"/>
              <a:t>	του τραυματισμού και </a:t>
            </a:r>
          </a:p>
          <a:p>
            <a:pPr marL="381000" indent="-381000" eaLnBrk="1" hangingPunct="1">
              <a:buFont typeface="Wingdings 2" pitchFamily="18" charset="2"/>
              <a:buNone/>
            </a:pPr>
            <a:r>
              <a:rPr lang="el-GR" sz="2800" dirty="0" smtClean="0"/>
              <a:t>	της αναπηρίας .</a:t>
            </a:r>
          </a:p>
          <a:p>
            <a:pPr marL="381000" indent="-381000" eaLnBrk="1" hangingPunct="1">
              <a:buFont typeface="Wingdings 2" pitchFamily="18" charset="2"/>
              <a:buNone/>
            </a:pPr>
            <a:endParaRPr lang="el-GR" sz="2800" dirty="0" smtClean="0"/>
          </a:p>
          <a:p>
            <a:pPr marL="381000" indent="-381000" eaLnBrk="1" hangingPunct="1">
              <a:buFont typeface="Wingdings 2" pitchFamily="18" charset="2"/>
              <a:buNone/>
            </a:pPr>
            <a:r>
              <a:rPr lang="el-GR" sz="2800" dirty="0" smtClean="0"/>
              <a:t>2. Ανίχνευση ασθενειών σε προσυμπτωματικό στάδιο.</a:t>
            </a:r>
          </a:p>
          <a:p>
            <a:pPr marL="381000" indent="-381000" eaLnBrk="1" hangingPunct="1">
              <a:buFont typeface="Wingdings 2" pitchFamily="18" charset="2"/>
              <a:buNone/>
            </a:pPr>
            <a:endParaRPr lang="el-GR" sz="2800" dirty="0" smtClean="0"/>
          </a:p>
          <a:p>
            <a:pPr marL="381000" indent="-381000" eaLnBrk="1" hangingPunct="1">
              <a:buFont typeface="Wingdings 2" pitchFamily="18" charset="2"/>
              <a:buNone/>
            </a:pPr>
            <a:r>
              <a:rPr lang="el-GR" sz="2800" dirty="0" smtClean="0"/>
              <a:t>3. Προαγωγή υγείας. </a:t>
            </a:r>
          </a:p>
          <a:p>
            <a:pPr marL="381000" indent="-381000" eaLnBrk="1" hangingPunct="1">
              <a:buFont typeface="Wingdings 2" pitchFamily="18" charset="2"/>
              <a:buNone/>
            </a:pPr>
            <a:endParaRPr lang="el-GR" sz="2800" dirty="0" smtClean="0"/>
          </a:p>
          <a:p>
            <a:pPr marL="381000" indent="-381000" eaLnBrk="1" hangingPunct="1">
              <a:buFont typeface="Wingdings 2" pitchFamily="18" charset="2"/>
              <a:buNone/>
            </a:pPr>
            <a:r>
              <a:rPr lang="el-GR" sz="2800" dirty="0" smtClean="0"/>
              <a:t>4. Προστασία της υγείας. </a:t>
            </a:r>
          </a:p>
          <a:p>
            <a:pPr marL="381000" indent="-381000" eaLnBrk="1" hangingPunct="1">
              <a:lnSpc>
                <a:spcPct val="80000"/>
              </a:lnSpc>
              <a:buFont typeface="Wingdings 2" pitchFamily="18" charset="2"/>
              <a:buNone/>
            </a:pPr>
            <a:endParaRPr lang="el-GR" sz="2800" dirty="0" smtClean="0">
              <a:solidFill>
                <a:schemeClr val="hlink"/>
              </a:solidFill>
            </a:endParaRPr>
          </a:p>
        </p:txBody>
      </p:sp>
      <p:sp>
        <p:nvSpPr>
          <p:cNvPr id="26628" name="AutoShape 5"/>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914400" y="274638"/>
            <a:ext cx="7329488" cy="1066800"/>
          </a:xfrm>
        </p:spPr>
        <p:txBody>
          <a:bodyPr>
            <a:normAutofit/>
          </a:bodyPr>
          <a:lstStyle/>
          <a:p>
            <a:pPr algn="r" eaLnBrk="1" hangingPunct="1">
              <a:defRPr/>
            </a:pPr>
            <a:r>
              <a:rPr lang="el-GR" sz="3600" dirty="0" smtClean="0"/>
              <a:t> </a:t>
            </a:r>
            <a:r>
              <a:rPr lang="el-GR" sz="3600" b="1" dirty="0" smtClean="0">
                <a:solidFill>
                  <a:srgbClr val="FF0000"/>
                </a:solidFill>
              </a:rPr>
              <a:t>Διαστάσεις Υγιεινής Συμπεριφοράς</a:t>
            </a:r>
            <a:r>
              <a:rPr lang="el-GR" sz="3600" dirty="0" smtClean="0">
                <a:solidFill>
                  <a:srgbClr val="FF0000"/>
                </a:solidFill>
              </a:rPr>
              <a:t> </a:t>
            </a:r>
            <a:r>
              <a:rPr lang="el-GR" sz="2800" dirty="0" smtClean="0"/>
              <a:t>           (Αlonzo , 1993)</a:t>
            </a:r>
          </a:p>
        </p:txBody>
      </p:sp>
      <p:sp>
        <p:nvSpPr>
          <p:cNvPr id="27651" name="2 - Θέση περιεχομένου"/>
          <p:cNvSpPr>
            <a:spLocks noGrp="1"/>
          </p:cNvSpPr>
          <p:nvPr>
            <p:ph sz="quarter" idx="4294967295"/>
          </p:nvPr>
        </p:nvSpPr>
        <p:spPr>
          <a:xfrm>
            <a:off x="323850" y="1412875"/>
            <a:ext cx="8569325" cy="4895850"/>
          </a:xfrm>
        </p:spPr>
        <p:txBody>
          <a:bodyPr/>
          <a:lstStyle/>
          <a:p>
            <a:pPr marL="381000" indent="-381000" eaLnBrk="1" hangingPunct="1">
              <a:lnSpc>
                <a:spcPct val="80000"/>
              </a:lnSpc>
              <a:buFont typeface="Wingdings 2" pitchFamily="18" charset="2"/>
              <a:buAutoNum type="arabicPeriod"/>
            </a:pPr>
            <a:r>
              <a:rPr lang="el-GR" sz="2400" b="1" dirty="0" smtClean="0">
                <a:solidFill>
                  <a:srgbClr val="FF0000"/>
                </a:solidFill>
              </a:rPr>
              <a:t>Πρόληψη της ασθένειας , του τραυματισμού και της αναπηρίας:</a:t>
            </a:r>
          </a:p>
          <a:p>
            <a:pPr marL="381000" indent="-381000" eaLnBrk="1" hangingPunct="1">
              <a:lnSpc>
                <a:spcPct val="80000"/>
              </a:lnSpc>
              <a:buFont typeface="Wingdings 2" pitchFamily="18" charset="2"/>
              <a:buNone/>
            </a:pPr>
            <a:endParaRPr lang="el-GR" sz="2400" b="1" dirty="0" smtClean="0">
              <a:solidFill>
                <a:schemeClr val="folHlink"/>
              </a:solidFill>
            </a:endParaRPr>
          </a:p>
          <a:p>
            <a:pPr marL="381000" indent="-381000" eaLnBrk="1" hangingPunct="1">
              <a:lnSpc>
                <a:spcPct val="80000"/>
              </a:lnSpc>
              <a:buClr>
                <a:schemeClr val="folHlink"/>
              </a:buClr>
              <a:buFont typeface="Wingdings 2" pitchFamily="18" charset="2"/>
              <a:buNone/>
            </a:pPr>
            <a:r>
              <a:rPr lang="el-GR" sz="2400" dirty="0" smtClean="0"/>
              <a:t> Υιοθέτηση υγιεινού τρόπου ζωής με :</a:t>
            </a:r>
          </a:p>
          <a:p>
            <a:pPr marL="381000" indent="-381000" eaLnBrk="1" hangingPunct="1">
              <a:lnSpc>
                <a:spcPct val="80000"/>
              </a:lnSpc>
              <a:buClr>
                <a:schemeClr val="folHlink"/>
              </a:buClr>
              <a:buFont typeface="Wingdings" pitchFamily="2" charset="2"/>
              <a:buChar char="Ø"/>
            </a:pPr>
            <a:r>
              <a:rPr lang="el-GR" sz="2400" dirty="0" smtClean="0"/>
              <a:t>φυσική άσκηση </a:t>
            </a:r>
          </a:p>
          <a:p>
            <a:pPr marL="381000" indent="-381000" eaLnBrk="1" hangingPunct="1">
              <a:lnSpc>
                <a:spcPct val="80000"/>
              </a:lnSpc>
              <a:buClr>
                <a:schemeClr val="folHlink"/>
              </a:buClr>
              <a:buFont typeface="Wingdings" pitchFamily="2" charset="2"/>
              <a:buChar char="Ø"/>
            </a:pPr>
            <a:r>
              <a:rPr lang="el-GR" sz="2400" dirty="0" smtClean="0"/>
              <a:t>σωστή διατροφή, </a:t>
            </a:r>
          </a:p>
          <a:p>
            <a:pPr marL="381000" indent="-381000" eaLnBrk="1" hangingPunct="1">
              <a:lnSpc>
                <a:spcPct val="80000"/>
              </a:lnSpc>
              <a:buClr>
                <a:schemeClr val="folHlink"/>
              </a:buClr>
              <a:buFont typeface="Wingdings" pitchFamily="2" charset="2"/>
              <a:buChar char="Ø"/>
            </a:pPr>
            <a:r>
              <a:rPr lang="el-GR" sz="2400" dirty="0" smtClean="0"/>
              <a:t>διατήρηση φυσιολογικού σωματικού βάρους, </a:t>
            </a:r>
          </a:p>
          <a:p>
            <a:pPr marL="381000" indent="-381000" eaLnBrk="1" hangingPunct="1">
              <a:lnSpc>
                <a:spcPct val="80000"/>
              </a:lnSpc>
              <a:buClr>
                <a:schemeClr val="folHlink"/>
              </a:buClr>
              <a:buFont typeface="Wingdings" pitchFamily="2" charset="2"/>
              <a:buChar char="Ø"/>
            </a:pPr>
            <a:r>
              <a:rPr lang="el-GR" sz="2400" dirty="0" smtClean="0"/>
              <a:t>αποφυγή καπνίσματος , χρήσης αλκοόλ ή άλλων τοξικών ουσιών </a:t>
            </a:r>
          </a:p>
          <a:p>
            <a:pPr marL="381000" indent="-381000" eaLnBrk="1" hangingPunct="1">
              <a:lnSpc>
                <a:spcPct val="80000"/>
              </a:lnSpc>
              <a:buClr>
                <a:schemeClr val="folHlink"/>
              </a:buClr>
              <a:buFont typeface="Wingdings" pitchFamily="2" charset="2"/>
              <a:buChar char="Ø"/>
            </a:pPr>
            <a:r>
              <a:rPr lang="el-GR" sz="2400" dirty="0" smtClean="0"/>
              <a:t>αποφυγή επικίνδυνων σεξουαλικών συμπεριφορών, </a:t>
            </a:r>
          </a:p>
          <a:p>
            <a:pPr marL="381000" indent="-381000" eaLnBrk="1" hangingPunct="1">
              <a:lnSpc>
                <a:spcPct val="80000"/>
              </a:lnSpc>
              <a:buClr>
                <a:schemeClr val="folHlink"/>
              </a:buClr>
              <a:buFont typeface="Wingdings" pitchFamily="2" charset="2"/>
              <a:buChar char="Ø"/>
            </a:pPr>
            <a:r>
              <a:rPr lang="el-GR" sz="2400" dirty="0" smtClean="0"/>
              <a:t>τήρηση μέτρων οδικής ασφάλειας, </a:t>
            </a:r>
          </a:p>
          <a:p>
            <a:pPr marL="381000" indent="-381000" eaLnBrk="1" hangingPunct="1">
              <a:lnSpc>
                <a:spcPct val="80000"/>
              </a:lnSpc>
              <a:buClr>
                <a:schemeClr val="folHlink"/>
              </a:buClr>
              <a:buFont typeface="Wingdings" pitchFamily="2" charset="2"/>
              <a:buChar char="Ø"/>
            </a:pPr>
            <a:r>
              <a:rPr lang="el-GR" sz="2400" dirty="0" smtClean="0"/>
              <a:t>μέτρα πρόληψης ατυχημάτων οικιακού τύπου, </a:t>
            </a:r>
          </a:p>
          <a:p>
            <a:pPr marL="381000" indent="-381000" eaLnBrk="1" hangingPunct="1">
              <a:lnSpc>
                <a:spcPct val="80000"/>
              </a:lnSpc>
              <a:buClr>
                <a:schemeClr val="folHlink"/>
              </a:buClr>
              <a:buFont typeface="Wingdings" pitchFamily="2" charset="2"/>
              <a:buChar char="Ø"/>
            </a:pPr>
            <a:r>
              <a:rPr lang="el-GR" sz="2400" dirty="0" smtClean="0"/>
              <a:t>υγεία στόματος και οδόντων.</a:t>
            </a:r>
          </a:p>
          <a:p>
            <a:pPr marL="381000" indent="-381000" eaLnBrk="1" hangingPunct="1">
              <a:lnSpc>
                <a:spcPct val="80000"/>
              </a:lnSpc>
              <a:buClr>
                <a:schemeClr val="folHlink"/>
              </a:buClr>
              <a:buFont typeface="Wingdings" pitchFamily="2" charset="2"/>
              <a:buNone/>
            </a:pPr>
            <a:endParaRPr lang="el-GR" sz="2400" dirty="0" smtClean="0"/>
          </a:p>
        </p:txBody>
      </p:sp>
      <p:sp>
        <p:nvSpPr>
          <p:cNvPr id="27652" name="AutoShape 4"/>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914400" y="274638"/>
            <a:ext cx="7329488" cy="1066800"/>
          </a:xfrm>
        </p:spPr>
        <p:txBody>
          <a:bodyPr>
            <a:normAutofit/>
          </a:bodyPr>
          <a:lstStyle/>
          <a:p>
            <a:pPr algn="r" eaLnBrk="1" hangingPunct="1">
              <a:defRPr/>
            </a:pPr>
            <a:r>
              <a:rPr lang="el-GR" sz="3600" dirty="0" smtClean="0"/>
              <a:t> </a:t>
            </a:r>
            <a:r>
              <a:rPr lang="el-GR" sz="3600" dirty="0" smtClean="0">
                <a:solidFill>
                  <a:srgbClr val="FF0000"/>
                </a:solidFill>
              </a:rPr>
              <a:t>Διαστάσεις Υγιεινής Συμπεριφοράς </a:t>
            </a:r>
            <a:r>
              <a:rPr lang="el-GR" sz="2800" dirty="0" smtClean="0">
                <a:solidFill>
                  <a:srgbClr val="FF0000"/>
                </a:solidFill>
              </a:rPr>
              <a:t>           </a:t>
            </a:r>
            <a:r>
              <a:rPr lang="el-GR" sz="2800" dirty="0" smtClean="0"/>
              <a:t>(Αlonzo , 1993)</a:t>
            </a:r>
          </a:p>
        </p:txBody>
      </p:sp>
      <p:sp>
        <p:nvSpPr>
          <p:cNvPr id="3" name="2 - Θέση περιεχομένου"/>
          <p:cNvSpPr>
            <a:spLocks noGrp="1"/>
          </p:cNvSpPr>
          <p:nvPr>
            <p:ph sz="quarter" idx="4294967295"/>
          </p:nvPr>
        </p:nvSpPr>
        <p:spPr>
          <a:xfrm>
            <a:off x="395288" y="1628775"/>
            <a:ext cx="7772400" cy="4319588"/>
          </a:xfrm>
        </p:spPr>
        <p:txBody>
          <a:bodyPr>
            <a:normAutofit lnSpcReduction="10000"/>
          </a:bodyPr>
          <a:lstStyle/>
          <a:p>
            <a:pPr eaLnBrk="1" hangingPunct="1">
              <a:lnSpc>
                <a:spcPct val="130000"/>
              </a:lnSpc>
              <a:buFont typeface="Wingdings 2" pitchFamily="18" charset="2"/>
              <a:buNone/>
              <a:defRPr/>
            </a:pPr>
            <a:r>
              <a:rPr lang="el-GR" sz="2800" b="1" dirty="0" smtClean="0">
                <a:solidFill>
                  <a:srgbClr val="FF0000"/>
                </a:solidFill>
              </a:rPr>
              <a:t>2. Ανίχνευση ασθενειών </a:t>
            </a:r>
          </a:p>
          <a:p>
            <a:pPr eaLnBrk="1" hangingPunct="1">
              <a:lnSpc>
                <a:spcPct val="130000"/>
              </a:lnSpc>
              <a:buFont typeface="Wingdings 2" pitchFamily="18" charset="2"/>
              <a:buNone/>
              <a:defRPr/>
            </a:pPr>
            <a:r>
              <a:rPr lang="el-GR" sz="2800" b="1" dirty="0" smtClean="0">
                <a:solidFill>
                  <a:srgbClr val="FF0000"/>
                </a:solidFill>
              </a:rPr>
              <a:t>	σε </a:t>
            </a:r>
            <a:r>
              <a:rPr lang="el-GR" sz="2800" b="1" dirty="0" err="1" smtClean="0">
                <a:solidFill>
                  <a:srgbClr val="FF0000"/>
                </a:solidFill>
              </a:rPr>
              <a:t>προσυμπτωματικό</a:t>
            </a:r>
            <a:r>
              <a:rPr lang="el-GR" sz="2800" b="1" dirty="0" smtClean="0">
                <a:solidFill>
                  <a:srgbClr val="FF0000"/>
                </a:solidFill>
              </a:rPr>
              <a:t> στάδιο</a:t>
            </a:r>
            <a:r>
              <a:rPr lang="el-GR" sz="2800" dirty="0" smtClean="0">
                <a:solidFill>
                  <a:srgbClr val="FF0000"/>
                </a:solidFill>
              </a:rPr>
              <a:t> : </a:t>
            </a:r>
          </a:p>
          <a:p>
            <a:pPr eaLnBrk="1" hangingPunct="1">
              <a:lnSpc>
                <a:spcPct val="130000"/>
              </a:lnSpc>
              <a:buFont typeface="Wingdings 2" pitchFamily="18" charset="2"/>
              <a:buNone/>
              <a:defRPr/>
            </a:pPr>
            <a:endParaRPr lang="el-GR" sz="2800" dirty="0" smtClean="0"/>
          </a:p>
          <a:p>
            <a:pPr eaLnBrk="1" hangingPunct="1">
              <a:lnSpc>
                <a:spcPct val="130000"/>
              </a:lnSpc>
              <a:buClr>
                <a:schemeClr val="folHlink"/>
              </a:buClr>
              <a:buFont typeface="Wingdings" pitchFamily="2" charset="2"/>
              <a:buChar char="Ø"/>
              <a:defRPr/>
            </a:pPr>
            <a:r>
              <a:rPr lang="el-GR" sz="2800" dirty="0" smtClean="0"/>
              <a:t>συμμετοχή σε προγράμματα </a:t>
            </a:r>
            <a:r>
              <a:rPr lang="el-GR" sz="2800" dirty="0" err="1" smtClean="0"/>
              <a:t>προσυμπτωματικού</a:t>
            </a:r>
            <a:r>
              <a:rPr lang="el-GR" sz="2800" dirty="0" smtClean="0"/>
              <a:t> ελέγχου, </a:t>
            </a:r>
          </a:p>
          <a:p>
            <a:pPr eaLnBrk="1" hangingPunct="1">
              <a:lnSpc>
                <a:spcPct val="130000"/>
              </a:lnSpc>
              <a:buClr>
                <a:schemeClr val="folHlink"/>
              </a:buClr>
              <a:buFont typeface="Wingdings" pitchFamily="2" charset="2"/>
              <a:buNone/>
              <a:defRPr/>
            </a:pPr>
            <a:endParaRPr lang="el-GR" sz="2800" dirty="0" smtClean="0"/>
          </a:p>
          <a:p>
            <a:pPr eaLnBrk="1" hangingPunct="1">
              <a:lnSpc>
                <a:spcPct val="130000"/>
              </a:lnSpc>
              <a:buClr>
                <a:schemeClr val="folHlink"/>
              </a:buClr>
              <a:buFont typeface="Wingdings" pitchFamily="2" charset="2"/>
              <a:buChar char="Ø"/>
              <a:defRPr/>
            </a:pPr>
            <a:r>
              <a:rPr lang="el-GR" sz="2800" dirty="0" smtClean="0"/>
              <a:t>τακτικός έλεγχος αρτηριακής πίεσης.</a:t>
            </a:r>
          </a:p>
          <a:p>
            <a:pPr eaLnBrk="1" hangingPunct="1">
              <a:lnSpc>
                <a:spcPct val="130000"/>
              </a:lnSpc>
              <a:buFont typeface="Wingdings 2" pitchFamily="18" charset="2"/>
              <a:buNone/>
              <a:defRPr/>
            </a:pPr>
            <a:endParaRPr lang="el-GR" sz="2800" dirty="0" smtClean="0"/>
          </a:p>
        </p:txBody>
      </p:sp>
      <p:sp>
        <p:nvSpPr>
          <p:cNvPr id="28676" name="AutoShape 4"/>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914400" y="274638"/>
            <a:ext cx="7329488" cy="1066800"/>
          </a:xfrm>
        </p:spPr>
        <p:txBody>
          <a:bodyPr>
            <a:normAutofit/>
          </a:bodyPr>
          <a:lstStyle/>
          <a:p>
            <a:pPr algn="r" eaLnBrk="1" hangingPunct="1">
              <a:defRPr/>
            </a:pPr>
            <a:r>
              <a:rPr lang="el-GR" sz="3600" dirty="0" smtClean="0">
                <a:solidFill>
                  <a:srgbClr val="FF0000"/>
                </a:solidFill>
              </a:rPr>
              <a:t> Διαστάσεις Υγιεινής Συμπεριφοράς </a:t>
            </a:r>
            <a:r>
              <a:rPr lang="el-GR" sz="2800" dirty="0" smtClean="0">
                <a:solidFill>
                  <a:srgbClr val="FF0000"/>
                </a:solidFill>
              </a:rPr>
              <a:t>           </a:t>
            </a:r>
            <a:r>
              <a:rPr lang="el-GR" sz="2800" dirty="0" smtClean="0"/>
              <a:t>(Αlonzo , 1993)</a:t>
            </a:r>
          </a:p>
        </p:txBody>
      </p:sp>
      <p:sp>
        <p:nvSpPr>
          <p:cNvPr id="29699" name="2 - Θέση περιεχομένου"/>
          <p:cNvSpPr>
            <a:spLocks noGrp="1"/>
          </p:cNvSpPr>
          <p:nvPr>
            <p:ph sz="quarter" idx="4294967295"/>
          </p:nvPr>
        </p:nvSpPr>
        <p:spPr>
          <a:xfrm>
            <a:off x="914400" y="1412875"/>
            <a:ext cx="7772400" cy="4895850"/>
          </a:xfrm>
        </p:spPr>
        <p:txBody>
          <a:bodyPr/>
          <a:lstStyle/>
          <a:p>
            <a:pPr eaLnBrk="1" hangingPunct="1">
              <a:lnSpc>
                <a:spcPct val="80000"/>
              </a:lnSpc>
              <a:buFont typeface="Wingdings 2" pitchFamily="18" charset="2"/>
              <a:buNone/>
            </a:pPr>
            <a:r>
              <a:rPr lang="el-GR" sz="2800" dirty="0" smtClean="0"/>
              <a:t>3</a:t>
            </a:r>
            <a:r>
              <a:rPr lang="el-GR" sz="2800" dirty="0" smtClean="0">
                <a:solidFill>
                  <a:srgbClr val="FF0000"/>
                </a:solidFill>
              </a:rPr>
              <a:t>. </a:t>
            </a:r>
            <a:r>
              <a:rPr lang="el-GR" sz="2800" b="1" dirty="0" smtClean="0">
                <a:solidFill>
                  <a:srgbClr val="FF0000"/>
                </a:solidFill>
              </a:rPr>
              <a:t>Προαγωγή υγείας</a:t>
            </a:r>
            <a:r>
              <a:rPr lang="el-GR" sz="2800" dirty="0" smtClean="0">
                <a:solidFill>
                  <a:srgbClr val="FF0000"/>
                </a:solidFill>
              </a:rPr>
              <a:t>. </a:t>
            </a:r>
          </a:p>
          <a:p>
            <a:pPr eaLnBrk="1" hangingPunct="1">
              <a:lnSpc>
                <a:spcPct val="80000"/>
              </a:lnSpc>
              <a:buFont typeface="Wingdings 2" pitchFamily="18" charset="2"/>
              <a:buNone/>
            </a:pPr>
            <a:r>
              <a:rPr lang="el-GR" sz="2800" dirty="0" smtClean="0"/>
              <a:t> Ενθάρρυνση των ατόμων :</a:t>
            </a:r>
          </a:p>
          <a:p>
            <a:pPr eaLnBrk="1" hangingPunct="1">
              <a:lnSpc>
                <a:spcPct val="80000"/>
              </a:lnSpc>
              <a:buFont typeface="Wingdings 2" pitchFamily="18" charset="2"/>
              <a:buNone/>
            </a:pPr>
            <a:endParaRPr lang="el-GR" sz="2800" dirty="0" smtClean="0"/>
          </a:p>
          <a:p>
            <a:pPr eaLnBrk="1" hangingPunct="1">
              <a:lnSpc>
                <a:spcPct val="80000"/>
              </a:lnSpc>
              <a:buFont typeface="Wingdings 2" pitchFamily="18" charset="2"/>
              <a:buNone/>
            </a:pPr>
            <a:endParaRPr lang="el-GR" sz="2800" dirty="0" smtClean="0"/>
          </a:p>
          <a:p>
            <a:pPr eaLnBrk="1" hangingPunct="1">
              <a:lnSpc>
                <a:spcPct val="80000"/>
              </a:lnSpc>
              <a:buClr>
                <a:schemeClr val="folHlink"/>
              </a:buClr>
              <a:buFont typeface="Wingdings" pitchFamily="2" charset="2"/>
              <a:buChar char="Ø"/>
            </a:pPr>
            <a:r>
              <a:rPr lang="el-GR" sz="2800" dirty="0" smtClean="0"/>
              <a:t>να υιοθετήσουν τις αντίστοιχες συμπεριφορές </a:t>
            </a:r>
          </a:p>
          <a:p>
            <a:pPr eaLnBrk="1" hangingPunct="1">
              <a:lnSpc>
                <a:spcPct val="80000"/>
              </a:lnSpc>
              <a:buClr>
                <a:schemeClr val="folHlink"/>
              </a:buClr>
              <a:buFont typeface="Wingdings" pitchFamily="2" charset="2"/>
              <a:buNone/>
            </a:pPr>
            <a:r>
              <a:rPr lang="el-GR" sz="2800" dirty="0" smtClean="0"/>
              <a:t>					</a:t>
            </a:r>
          </a:p>
          <a:p>
            <a:pPr eaLnBrk="1" hangingPunct="1">
              <a:lnSpc>
                <a:spcPct val="80000"/>
              </a:lnSpc>
              <a:buClr>
                <a:schemeClr val="folHlink"/>
              </a:buClr>
              <a:buFont typeface="Wingdings" pitchFamily="2" charset="2"/>
              <a:buNone/>
            </a:pPr>
            <a:r>
              <a:rPr lang="el-GR" sz="2800" dirty="0" smtClean="0"/>
              <a:t>					&amp;</a:t>
            </a:r>
          </a:p>
          <a:p>
            <a:pPr eaLnBrk="1" hangingPunct="1">
              <a:lnSpc>
                <a:spcPct val="80000"/>
              </a:lnSpc>
              <a:buClr>
                <a:schemeClr val="folHlink"/>
              </a:buClr>
              <a:buFont typeface="Wingdings" pitchFamily="2" charset="2"/>
              <a:buNone/>
            </a:pPr>
            <a:endParaRPr lang="el-GR" sz="2800" dirty="0" smtClean="0"/>
          </a:p>
          <a:p>
            <a:pPr eaLnBrk="1" hangingPunct="1">
              <a:lnSpc>
                <a:spcPct val="80000"/>
              </a:lnSpc>
              <a:buClr>
                <a:schemeClr val="folHlink"/>
              </a:buClr>
              <a:buFont typeface="Wingdings" pitchFamily="2" charset="2"/>
              <a:buChar char="Ø"/>
            </a:pPr>
            <a:r>
              <a:rPr lang="el-GR" sz="2800" dirty="0" smtClean="0"/>
              <a:t>να αποφεύγουν επιβλαβείς για την υγεία συνήθειες.</a:t>
            </a:r>
          </a:p>
        </p:txBody>
      </p:sp>
      <p:sp>
        <p:nvSpPr>
          <p:cNvPr id="29700" name="AutoShape 4"/>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914400" y="274638"/>
            <a:ext cx="7329488" cy="1066800"/>
          </a:xfrm>
        </p:spPr>
        <p:txBody>
          <a:bodyPr>
            <a:normAutofit/>
          </a:bodyPr>
          <a:lstStyle/>
          <a:p>
            <a:pPr algn="r" eaLnBrk="1" hangingPunct="1">
              <a:defRPr/>
            </a:pPr>
            <a:r>
              <a:rPr lang="el-GR" sz="3600" dirty="0" smtClean="0"/>
              <a:t> </a:t>
            </a:r>
            <a:r>
              <a:rPr lang="el-GR" sz="3600" dirty="0" smtClean="0">
                <a:solidFill>
                  <a:srgbClr val="FF0000"/>
                </a:solidFill>
              </a:rPr>
              <a:t>Διαστάσεις Υγιεινής Συμπεριφοράς </a:t>
            </a:r>
            <a:r>
              <a:rPr lang="el-GR" sz="2800" dirty="0" smtClean="0">
                <a:solidFill>
                  <a:srgbClr val="FF0000"/>
                </a:solidFill>
              </a:rPr>
              <a:t>           </a:t>
            </a:r>
            <a:r>
              <a:rPr lang="el-GR" sz="2800" dirty="0" smtClean="0"/>
              <a:t>(Αlonzo , 1993)</a:t>
            </a:r>
          </a:p>
        </p:txBody>
      </p:sp>
      <p:sp>
        <p:nvSpPr>
          <p:cNvPr id="30723" name="2 - Θέση περιεχομένου"/>
          <p:cNvSpPr>
            <a:spLocks noGrp="1"/>
          </p:cNvSpPr>
          <p:nvPr>
            <p:ph sz="quarter" idx="4294967295"/>
          </p:nvPr>
        </p:nvSpPr>
        <p:spPr>
          <a:xfrm>
            <a:off x="914400" y="1412875"/>
            <a:ext cx="7772400" cy="4895850"/>
          </a:xfrm>
        </p:spPr>
        <p:txBody>
          <a:bodyPr/>
          <a:lstStyle/>
          <a:p>
            <a:pPr eaLnBrk="1" hangingPunct="1">
              <a:lnSpc>
                <a:spcPct val="80000"/>
              </a:lnSpc>
              <a:buFont typeface="Wingdings 2" pitchFamily="18" charset="2"/>
              <a:buNone/>
            </a:pPr>
            <a:endParaRPr lang="el-GR" sz="1600" dirty="0" smtClean="0"/>
          </a:p>
          <a:p>
            <a:pPr eaLnBrk="1" hangingPunct="1">
              <a:lnSpc>
                <a:spcPct val="80000"/>
              </a:lnSpc>
              <a:buFont typeface="Wingdings 2" pitchFamily="18" charset="2"/>
              <a:buNone/>
            </a:pPr>
            <a:r>
              <a:rPr lang="el-GR" sz="2800" dirty="0" smtClean="0"/>
              <a:t>4. </a:t>
            </a:r>
            <a:r>
              <a:rPr lang="el-GR" sz="2800" b="1" dirty="0" smtClean="0">
                <a:solidFill>
                  <a:srgbClr val="FF0000"/>
                </a:solidFill>
              </a:rPr>
              <a:t>Προστασία της υγείας</a:t>
            </a:r>
            <a:r>
              <a:rPr lang="el-GR" sz="2800" dirty="0" smtClean="0">
                <a:solidFill>
                  <a:srgbClr val="FF0000"/>
                </a:solidFill>
              </a:rPr>
              <a:t> : </a:t>
            </a:r>
          </a:p>
          <a:p>
            <a:pPr eaLnBrk="1" hangingPunct="1">
              <a:lnSpc>
                <a:spcPct val="80000"/>
              </a:lnSpc>
              <a:buFont typeface="Wingdings 2" pitchFamily="18" charset="2"/>
              <a:buNone/>
            </a:pPr>
            <a:r>
              <a:rPr lang="el-GR" sz="2800" dirty="0" smtClean="0"/>
              <a:t>Παρεμβάσεις της Πολιτείας </a:t>
            </a:r>
          </a:p>
          <a:p>
            <a:pPr eaLnBrk="1" hangingPunct="1">
              <a:lnSpc>
                <a:spcPct val="80000"/>
              </a:lnSpc>
              <a:buFont typeface="Wingdings 2" pitchFamily="18" charset="2"/>
              <a:buNone/>
            </a:pPr>
            <a:r>
              <a:rPr lang="el-GR" sz="2800" dirty="0" smtClean="0"/>
              <a:t>προκειμένου το περιβάλλον να διατηρηθεί φιλικό</a:t>
            </a:r>
          </a:p>
          <a:p>
            <a:pPr eaLnBrk="1" hangingPunct="1">
              <a:lnSpc>
                <a:spcPct val="80000"/>
              </a:lnSpc>
              <a:buFont typeface="Wingdings 2" pitchFamily="18" charset="2"/>
              <a:buNone/>
            </a:pPr>
            <a:r>
              <a:rPr lang="el-GR" sz="2800" dirty="0" smtClean="0"/>
              <a:t>προς την υγεία του ατόμου: </a:t>
            </a:r>
          </a:p>
          <a:p>
            <a:pPr eaLnBrk="1" hangingPunct="1">
              <a:lnSpc>
                <a:spcPct val="80000"/>
              </a:lnSpc>
              <a:buFont typeface="Wingdings 2" pitchFamily="18" charset="2"/>
              <a:buNone/>
            </a:pPr>
            <a:endParaRPr lang="el-GR" sz="2800" dirty="0" smtClean="0"/>
          </a:p>
          <a:p>
            <a:pPr eaLnBrk="1" hangingPunct="1">
              <a:lnSpc>
                <a:spcPct val="120000"/>
              </a:lnSpc>
              <a:buClr>
                <a:schemeClr val="folHlink"/>
              </a:buClr>
              <a:buFont typeface="Wingdings" pitchFamily="2" charset="2"/>
              <a:buChar char="Ø"/>
            </a:pPr>
            <a:r>
              <a:rPr lang="el-GR" sz="2800" dirty="0" smtClean="0"/>
              <a:t>μέτρα για συστήματα μεταφορών, </a:t>
            </a:r>
          </a:p>
          <a:p>
            <a:pPr eaLnBrk="1" hangingPunct="1">
              <a:lnSpc>
                <a:spcPct val="120000"/>
              </a:lnSpc>
              <a:buClr>
                <a:schemeClr val="folHlink"/>
              </a:buClr>
              <a:buFont typeface="Wingdings" pitchFamily="2" charset="2"/>
              <a:buChar char="Ø"/>
            </a:pPr>
            <a:r>
              <a:rPr lang="el-GR" sz="2800" dirty="0" smtClean="0"/>
              <a:t>διαθεσιμότητα τροφής και νερού, </a:t>
            </a:r>
          </a:p>
          <a:p>
            <a:pPr eaLnBrk="1" hangingPunct="1">
              <a:lnSpc>
                <a:spcPct val="120000"/>
              </a:lnSpc>
              <a:buClr>
                <a:schemeClr val="folHlink"/>
              </a:buClr>
              <a:buFont typeface="Wingdings" pitchFamily="2" charset="2"/>
              <a:buChar char="Ø"/>
            </a:pPr>
            <a:r>
              <a:rPr lang="el-GR" sz="2800" dirty="0" smtClean="0"/>
              <a:t>κοινωνικές και πολιτικές δομές που προστατεύουν τη Δημόσια Υγεία.</a:t>
            </a:r>
          </a:p>
          <a:p>
            <a:pPr eaLnBrk="1" hangingPunct="1">
              <a:lnSpc>
                <a:spcPct val="120000"/>
              </a:lnSpc>
            </a:pPr>
            <a:endParaRPr lang="el-GR"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xfrm>
            <a:off x="928688" y="0"/>
            <a:ext cx="7772400" cy="1143000"/>
          </a:xfrm>
        </p:spPr>
        <p:txBody>
          <a:bodyPr/>
          <a:lstStyle/>
          <a:p>
            <a:pPr algn="ctr" eaLnBrk="1" hangingPunct="1"/>
            <a:r>
              <a:rPr lang="el-GR" b="1" smtClean="0"/>
              <a:t>ΔΗΜΟΣΙΑ ΥΓΕΙΑ </a:t>
            </a:r>
          </a:p>
        </p:txBody>
      </p:sp>
      <p:sp>
        <p:nvSpPr>
          <p:cNvPr id="5" name="4 - Θέση περιεχομένου"/>
          <p:cNvSpPr>
            <a:spLocks noGrp="1"/>
          </p:cNvSpPr>
          <p:nvPr>
            <p:ph sz="quarter" idx="1"/>
          </p:nvPr>
        </p:nvSpPr>
        <p:spPr>
          <a:xfrm>
            <a:off x="285750" y="1500188"/>
            <a:ext cx="8643938" cy="5143500"/>
          </a:xfrm>
        </p:spPr>
        <p:txBody>
          <a:bodyPr>
            <a:normAutofit fontScale="62500" lnSpcReduction="20000"/>
          </a:bodyPr>
          <a:lstStyle/>
          <a:p>
            <a:pPr marL="274320" indent="-274320" eaLnBrk="1" fontAlgn="auto" hangingPunct="1">
              <a:lnSpc>
                <a:spcPct val="150000"/>
              </a:lnSpc>
              <a:spcBef>
                <a:spcPts val="580"/>
              </a:spcBef>
              <a:spcAft>
                <a:spcPts val="0"/>
              </a:spcAft>
              <a:buFont typeface="Wingdings 2"/>
              <a:buNone/>
              <a:defRPr/>
            </a:pPr>
            <a:r>
              <a:rPr lang="el-GR" sz="4100" dirty="0" smtClean="0"/>
              <a:t>Επιστήμη και τέχνη με στόχους </a:t>
            </a:r>
          </a:p>
          <a:p>
            <a:pPr marL="548640" lvl="1" eaLnBrk="1" fontAlgn="auto" hangingPunct="1">
              <a:lnSpc>
                <a:spcPct val="150000"/>
              </a:lnSpc>
              <a:spcBef>
                <a:spcPts val="370"/>
              </a:spcBef>
              <a:spcAft>
                <a:spcPts val="0"/>
              </a:spcAft>
              <a:buFont typeface="Wingdings" pitchFamily="2" charset="2"/>
              <a:buChar char="Ø"/>
              <a:defRPr/>
            </a:pPr>
            <a:r>
              <a:rPr lang="el-GR" sz="4100" dirty="0" smtClean="0"/>
              <a:t>την επιμήκυνση της ζωής, </a:t>
            </a:r>
          </a:p>
          <a:p>
            <a:pPr marL="548640" lvl="1" eaLnBrk="1" fontAlgn="auto" hangingPunct="1">
              <a:lnSpc>
                <a:spcPct val="150000"/>
              </a:lnSpc>
              <a:spcBef>
                <a:spcPts val="370"/>
              </a:spcBef>
              <a:spcAft>
                <a:spcPts val="0"/>
              </a:spcAft>
              <a:buFont typeface="Wingdings" pitchFamily="2" charset="2"/>
              <a:buChar char="Ø"/>
              <a:defRPr/>
            </a:pPr>
            <a:r>
              <a:rPr lang="el-GR" sz="4100" dirty="0" smtClean="0"/>
              <a:t>την προαγωγή της φυσικής υγείας και </a:t>
            </a:r>
          </a:p>
          <a:p>
            <a:pPr marL="548640" lvl="1" eaLnBrk="1" fontAlgn="auto" hangingPunct="1">
              <a:lnSpc>
                <a:spcPct val="150000"/>
              </a:lnSpc>
              <a:spcBef>
                <a:spcPts val="370"/>
              </a:spcBef>
              <a:spcAft>
                <a:spcPts val="0"/>
              </a:spcAft>
              <a:buFont typeface="Wingdings" pitchFamily="2" charset="2"/>
              <a:buChar char="Ø"/>
              <a:defRPr/>
            </a:pPr>
            <a:r>
              <a:rPr lang="el-GR" sz="4100" dirty="0" smtClean="0"/>
              <a:t>την αποδοτικότητα του ανθρώπου </a:t>
            </a:r>
          </a:p>
          <a:p>
            <a:pPr marL="274320" indent="-274320" eaLnBrk="1" fontAlgn="auto" hangingPunct="1">
              <a:lnSpc>
                <a:spcPct val="150000"/>
              </a:lnSpc>
              <a:spcBef>
                <a:spcPts val="580"/>
              </a:spcBef>
              <a:spcAft>
                <a:spcPts val="0"/>
              </a:spcAft>
              <a:buFont typeface="Wingdings 2"/>
              <a:buNone/>
              <a:defRPr/>
            </a:pPr>
            <a:endParaRPr lang="el-GR" sz="4100" dirty="0" smtClean="0"/>
          </a:p>
          <a:p>
            <a:pPr marL="274320" indent="-274320" eaLnBrk="1" fontAlgn="auto" hangingPunct="1">
              <a:lnSpc>
                <a:spcPct val="150000"/>
              </a:lnSpc>
              <a:spcBef>
                <a:spcPts val="580"/>
              </a:spcBef>
              <a:spcAft>
                <a:spcPts val="0"/>
              </a:spcAft>
              <a:buFont typeface="Wingdings 2"/>
              <a:buNone/>
              <a:defRPr/>
            </a:pPr>
            <a:r>
              <a:rPr lang="el-GR" sz="4100" dirty="0" smtClean="0"/>
              <a:t>μέσα από την οργανωμένη προσπάθεια της κοινωνίας.</a:t>
            </a:r>
          </a:p>
          <a:p>
            <a:pPr marL="274320" indent="-274320" algn="r" eaLnBrk="1" fontAlgn="auto" hangingPunct="1">
              <a:lnSpc>
                <a:spcPct val="150000"/>
              </a:lnSpc>
              <a:spcBef>
                <a:spcPts val="580"/>
              </a:spcBef>
              <a:spcAft>
                <a:spcPts val="0"/>
              </a:spcAft>
              <a:buFont typeface="Wingdings 2"/>
              <a:buNone/>
              <a:defRPr/>
            </a:pPr>
            <a:endParaRPr lang="el-GR" dirty="0" smtClean="0"/>
          </a:p>
          <a:p>
            <a:pPr marL="274320" indent="-274320" algn="r" eaLnBrk="1" fontAlgn="auto" hangingPunct="1">
              <a:lnSpc>
                <a:spcPct val="150000"/>
              </a:lnSpc>
              <a:spcBef>
                <a:spcPts val="580"/>
              </a:spcBef>
              <a:spcAft>
                <a:spcPts val="0"/>
              </a:spcAft>
              <a:buFont typeface="Wingdings 2"/>
              <a:buNone/>
              <a:defRPr/>
            </a:pPr>
            <a:endParaRPr lang="el-GR" dirty="0" smtClean="0"/>
          </a:p>
          <a:p>
            <a:pPr marL="274320" indent="-274320" algn="r" eaLnBrk="1" fontAlgn="auto" hangingPunct="1">
              <a:lnSpc>
                <a:spcPct val="150000"/>
              </a:lnSpc>
              <a:spcBef>
                <a:spcPts val="580"/>
              </a:spcBef>
              <a:spcAft>
                <a:spcPts val="0"/>
              </a:spcAft>
              <a:buFont typeface="Wingdings 2"/>
              <a:buNone/>
              <a:defRPr/>
            </a:pPr>
            <a:r>
              <a:rPr lang="el-GR" sz="4500" dirty="0" smtClean="0"/>
              <a:t>(</a:t>
            </a:r>
            <a:r>
              <a:rPr lang="en-US" sz="4500" dirty="0" smtClean="0"/>
              <a:t>Winslow</a:t>
            </a:r>
            <a:r>
              <a:rPr lang="el-GR" sz="4500" dirty="0" smtClean="0"/>
              <a:t> ,1923)</a:t>
            </a:r>
            <a:endParaRPr lang="el-GR" sz="45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pPr eaLnBrk="1" hangingPunct="1"/>
            <a:r>
              <a:rPr lang="el-GR" b="1" dirty="0" smtClean="0">
                <a:solidFill>
                  <a:srgbClr val="FF0000"/>
                </a:solidFill>
              </a:rPr>
              <a:t>ΠΡΟΣΟΧΗ:</a:t>
            </a:r>
            <a:r>
              <a:rPr lang="el-GR" dirty="0" smtClean="0">
                <a:solidFill>
                  <a:srgbClr val="FF0000"/>
                </a:solidFill>
              </a:rPr>
              <a:t> </a:t>
            </a:r>
          </a:p>
        </p:txBody>
      </p:sp>
      <p:sp>
        <p:nvSpPr>
          <p:cNvPr id="31747" name="2 - Θέση περιεχομένου"/>
          <p:cNvSpPr>
            <a:spLocks noGrp="1"/>
          </p:cNvSpPr>
          <p:nvPr>
            <p:ph sz="quarter" idx="1"/>
          </p:nvPr>
        </p:nvSpPr>
        <p:spPr>
          <a:xfrm>
            <a:off x="914400" y="1628775"/>
            <a:ext cx="7772400" cy="4391025"/>
          </a:xfrm>
        </p:spPr>
        <p:txBody>
          <a:bodyPr/>
          <a:lstStyle/>
          <a:p>
            <a:pPr eaLnBrk="1" hangingPunct="1">
              <a:buFont typeface="Wingdings 2" pitchFamily="18" charset="2"/>
              <a:buNone/>
            </a:pPr>
            <a:endParaRPr lang="el-GR" dirty="0" smtClean="0"/>
          </a:p>
          <a:p>
            <a:pPr eaLnBrk="1" hangingPunct="1">
              <a:buFont typeface="Wingdings 2" pitchFamily="18" charset="2"/>
              <a:buNone/>
            </a:pPr>
            <a:r>
              <a:rPr lang="el-GR" dirty="0" smtClean="0"/>
              <a:t> Συμπεριφορές που δίνουν στο άτομο την ευκαιρία να εντοπίσει προβλήματα υγείας </a:t>
            </a:r>
          </a:p>
          <a:p>
            <a:pPr eaLnBrk="1" hangingPunct="1">
              <a:buFont typeface="Wingdings 2" pitchFamily="18" charset="2"/>
              <a:buNone/>
            </a:pPr>
            <a:r>
              <a:rPr lang="el-GR" dirty="0" smtClean="0"/>
              <a:t>(π.χ. περιοδικός ιατρικός έλεγχος ) </a:t>
            </a:r>
          </a:p>
          <a:p>
            <a:pPr algn="ctr" eaLnBrk="1" hangingPunct="1">
              <a:buFont typeface="Wingdings 2" pitchFamily="18" charset="2"/>
              <a:buNone/>
            </a:pPr>
            <a:r>
              <a:rPr lang="el-GR" sz="4400" b="1" dirty="0" smtClean="0">
                <a:solidFill>
                  <a:srgbClr val="FF0000"/>
                </a:solidFill>
              </a:rPr>
              <a:t>≠</a:t>
            </a:r>
          </a:p>
          <a:p>
            <a:pPr eaLnBrk="1" hangingPunct="1">
              <a:buFont typeface="Wingdings 2" pitchFamily="18" charset="2"/>
              <a:buNone/>
            </a:pPr>
            <a:r>
              <a:rPr lang="el-GR" dirty="0" smtClean="0"/>
              <a:t>Συμπεριφορές  που εξασφαλίζουν τη βελτίωσή της υγείας </a:t>
            </a:r>
          </a:p>
          <a:p>
            <a:pPr eaLnBrk="1" hangingPunct="1">
              <a:buFont typeface="Wingdings 2" pitchFamily="18" charset="2"/>
              <a:buNone/>
            </a:pPr>
            <a:r>
              <a:rPr lang="el-GR" dirty="0" smtClean="0"/>
              <a:t>(π.χ. αναγκαιότητα διατήρησης φυσιολογικού βάρους σώματος) .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708" name="Group 36"/>
          <p:cNvGraphicFramePr>
            <a:graphicFrameLocks noGrp="1"/>
          </p:cNvGraphicFramePr>
          <p:nvPr/>
        </p:nvGraphicFramePr>
        <p:xfrm>
          <a:off x="357188" y="214313"/>
          <a:ext cx="8215342" cy="4724400"/>
        </p:xfrm>
        <a:graphic>
          <a:graphicData uri="http://schemas.openxmlformats.org/drawingml/2006/table">
            <a:tbl>
              <a:tblPr/>
              <a:tblGrid>
                <a:gridCol w="2298730"/>
                <a:gridCol w="1971675"/>
                <a:gridCol w="1973262"/>
                <a:gridCol w="1971675"/>
              </a:tblGrid>
              <a:tr h="512763">
                <a:tc>
                  <a:txBody>
                    <a:bodyPr/>
                    <a:lstStyle/>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Περιβαλλοντικοί παράγοντες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Ψυχοκοινωνικοί</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Παράγοντες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err="1" smtClean="0">
                          <a:ln>
                            <a:noFill/>
                          </a:ln>
                          <a:solidFill>
                            <a:schemeClr val="hlink"/>
                          </a:solidFill>
                          <a:effectLst/>
                          <a:latin typeface="Arial" charset="0"/>
                          <a:cs typeface="Times New Roman" pitchFamily="18" charset="0"/>
                        </a:rPr>
                        <a:t>Συμπεριφορικοί</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Παράγοντες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Βιολογικοί παράγοντες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5275">
                <a:tc>
                  <a:txBody>
                    <a:bodyPr/>
                    <a:lstStyle/>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Φτώχεια</a:t>
                      </a:r>
                      <a:endParaRPr kumimoji="0" lang="el-GR" sz="1800" b="1" i="0" u="none" strike="noStrike" cap="none" normalizeH="0" baseline="0" smtClean="0">
                        <a:ln>
                          <a:noFill/>
                        </a:ln>
                        <a:solidFill>
                          <a:schemeClr val="tx1"/>
                        </a:solidFill>
                        <a:effectLst/>
                        <a:latin typeface="Times New Roman" pitchFamily="18" charset="0"/>
                        <a:cs typeface="Times New Roman" pitchFamily="18" charset="0"/>
                      </a:endParaRPr>
                    </a:p>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κοινωνική θέση</a:t>
                      </a:r>
                      <a:endParaRPr kumimoji="0" lang="el-GR" sz="1800" b="1" i="0" u="none" strike="noStrike" cap="none" normalizeH="0" baseline="0" smtClean="0">
                        <a:ln>
                          <a:noFill/>
                        </a:ln>
                        <a:solidFill>
                          <a:schemeClr val="tx1"/>
                        </a:solidFill>
                        <a:effectLst/>
                        <a:latin typeface="Times New Roman" pitchFamily="18" charset="0"/>
                        <a:cs typeface="Times New Roman" pitchFamily="18" charset="0"/>
                      </a:endParaRPr>
                    </a:p>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Μολυσμένο περιβάλλον</a:t>
                      </a:r>
                      <a:endParaRPr kumimoji="0" lang="el-GR" sz="1800" b="1" i="0" u="none" strike="noStrike" cap="none" normalizeH="0" baseline="0" smtClean="0">
                        <a:ln>
                          <a:noFill/>
                        </a:ln>
                        <a:solidFill>
                          <a:schemeClr val="tx1"/>
                        </a:solidFill>
                        <a:effectLst/>
                        <a:latin typeface="Times New Roman" pitchFamily="18" charset="0"/>
                        <a:cs typeface="Times New Roman" pitchFamily="18" charset="0"/>
                      </a:endParaRPr>
                    </a:p>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φυσικών πόρων</a:t>
                      </a:r>
                      <a:endParaRPr kumimoji="0" lang="el-GR" sz="1800" b="1" i="0" u="none" strike="noStrike" cap="none" normalizeH="0" baseline="0" smtClean="0">
                        <a:ln>
                          <a:noFill/>
                        </a:ln>
                        <a:solidFill>
                          <a:schemeClr val="tx1"/>
                        </a:solidFill>
                        <a:effectLst/>
                        <a:latin typeface="Times New Roman" pitchFamily="18" charset="0"/>
                        <a:cs typeface="Times New Roman" pitchFamily="18" charset="0"/>
                      </a:endParaRPr>
                    </a:p>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Ρατσισμός</a:t>
                      </a:r>
                      <a:r>
                        <a:rPr kumimoji="0" lang="el-GR" sz="1800" b="0" i="0" u="none" strike="noStrike" cap="none" normalizeH="0" baseline="0" smtClean="0">
                          <a:ln>
                            <a:noFill/>
                          </a:ln>
                          <a:solidFill>
                            <a:schemeClr val="tx1"/>
                          </a:solidFill>
                          <a:effectLst/>
                          <a:latin typeface="Arial" charset="0"/>
                          <a:cs typeface="Times New Roman" pitchFamily="18" charset="0"/>
                        </a:rPr>
                        <a:t> (ηλικία, φύλο, φυλή, αναπηρία)</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27305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smtClean="0">
                          <a:ln>
                            <a:noFill/>
                          </a:ln>
                          <a:solidFill>
                            <a:schemeClr val="tx1"/>
                          </a:solidFill>
                          <a:effectLst/>
                          <a:latin typeface="Arial" charset="0"/>
                          <a:cs typeface="Times New Roman" pitchFamily="18" charset="0"/>
                        </a:rPr>
                        <a:t>Υπερβολική ιεραρχία δύναμης</a:t>
                      </a:r>
                      <a:r>
                        <a:rPr kumimoji="0" lang="el-GR" sz="1800" b="0" i="0" u="none" strike="noStrike" cap="none" normalizeH="0" baseline="0" smtClean="0">
                          <a:ln>
                            <a:noFill/>
                          </a:ln>
                          <a:solidFill>
                            <a:schemeClr val="tx1"/>
                          </a:solidFill>
                          <a:effectLst/>
                          <a:latin typeface="Arial" charset="0"/>
                          <a:cs typeface="Times New Roman" pitchFamily="18" charset="0"/>
                        </a:rPr>
                        <a:t> (πλούτος, θέση, εξουσία) μέσα στην κοινότητα και το χώρο εργασίας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Απομόνωση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   κοινωνική  υποστήριξη </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Ανεπαρκή κοινωνικά δίκτυα</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   αυτό-εκτίμηση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   αυτό-μομφή</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Αίσθημα αδυναμίας</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Απώλεια νοήματος ή σκοπού στη ζωή</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Κακοποίηση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Κάπνισμα</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Κακή διατροφή</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    </a:t>
                      </a:r>
                      <a:r>
                        <a:rPr kumimoji="0" lang="el-GR" sz="1800" b="1" i="0" u="none" strike="noStrike" cap="none" normalizeH="0" baseline="0" dirty="0" smtClean="0">
                          <a:ln>
                            <a:noFill/>
                          </a:ln>
                          <a:solidFill>
                            <a:schemeClr val="tx1"/>
                          </a:solidFill>
                          <a:effectLst/>
                          <a:latin typeface="Arial" charset="0"/>
                          <a:cs typeface="Times New Roman" pitchFamily="18" charset="0"/>
                        </a:rPr>
                        <a:t>σωματική άσκηση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Χρήση ουσιών</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Κακή ατομική υγιεινή</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Παχυσαρκία</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Μη ασφαλής σεξουαλική δραστηριότητα</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Υπέρταση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    χοληστερίνη</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Έκκληση ορμονών στρες</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Επηρεασμένοι βιοχημικοί δείκτες</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tx1"/>
                          </a:solidFill>
                          <a:effectLst/>
                          <a:latin typeface="Arial" charset="0"/>
                          <a:cs typeface="Times New Roman" pitchFamily="18" charset="0"/>
                        </a:rPr>
                        <a:t>Γενετικοί παράγοντες</a:t>
                      </a:r>
                      <a:endParaRPr kumimoji="0" lang="el-GR"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3832" marR="638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2787" name="Line 3"/>
          <p:cNvSpPr>
            <a:spLocks noChangeShapeType="1"/>
          </p:cNvSpPr>
          <p:nvPr/>
        </p:nvSpPr>
        <p:spPr bwMode="auto">
          <a:xfrm flipH="1">
            <a:off x="5857875" y="5072063"/>
            <a:ext cx="46038" cy="214312"/>
          </a:xfrm>
          <a:prstGeom prst="line">
            <a:avLst/>
          </a:prstGeom>
          <a:noFill/>
          <a:ln w="9525">
            <a:solidFill>
              <a:srgbClr val="000000"/>
            </a:solidFill>
            <a:round/>
            <a:headEnd/>
            <a:tailEnd type="triangle" w="med" len="med"/>
          </a:ln>
        </p:spPr>
        <p:txBody>
          <a:bodyPr/>
          <a:lstStyle/>
          <a:p>
            <a:endParaRPr lang="en-US"/>
          </a:p>
        </p:txBody>
      </p:sp>
      <p:sp>
        <p:nvSpPr>
          <p:cNvPr id="32788" name="Line 1"/>
          <p:cNvSpPr>
            <a:spLocks noChangeShapeType="1"/>
          </p:cNvSpPr>
          <p:nvPr/>
        </p:nvSpPr>
        <p:spPr bwMode="auto">
          <a:xfrm>
            <a:off x="3571875" y="5072063"/>
            <a:ext cx="71438" cy="271462"/>
          </a:xfrm>
          <a:prstGeom prst="line">
            <a:avLst/>
          </a:prstGeom>
          <a:noFill/>
          <a:ln w="9525">
            <a:solidFill>
              <a:srgbClr val="000000"/>
            </a:solidFill>
            <a:round/>
            <a:headEnd/>
            <a:tailEnd type="triangle" w="med" len="med"/>
          </a:ln>
        </p:spPr>
        <p:txBody>
          <a:bodyPr/>
          <a:lstStyle/>
          <a:p>
            <a:endParaRPr lang="en-US"/>
          </a:p>
        </p:txBody>
      </p:sp>
      <p:sp>
        <p:nvSpPr>
          <p:cNvPr id="32789" name="Line 2"/>
          <p:cNvSpPr>
            <a:spLocks noChangeShapeType="1"/>
          </p:cNvSpPr>
          <p:nvPr/>
        </p:nvSpPr>
        <p:spPr bwMode="auto">
          <a:xfrm flipH="1">
            <a:off x="7715250" y="5000625"/>
            <a:ext cx="357188" cy="331788"/>
          </a:xfrm>
          <a:prstGeom prst="line">
            <a:avLst/>
          </a:prstGeom>
          <a:noFill/>
          <a:ln w="9525">
            <a:solidFill>
              <a:srgbClr val="000000"/>
            </a:solidFill>
            <a:round/>
            <a:headEnd/>
            <a:tailEnd type="triangle" w="med" len="med"/>
          </a:ln>
        </p:spPr>
        <p:txBody>
          <a:bodyPr/>
          <a:lstStyle/>
          <a:p>
            <a:endParaRPr lang="en-US"/>
          </a:p>
        </p:txBody>
      </p:sp>
      <p:sp>
        <p:nvSpPr>
          <p:cNvPr id="32790" name="Line 4"/>
          <p:cNvSpPr>
            <a:spLocks noChangeShapeType="1"/>
          </p:cNvSpPr>
          <p:nvPr/>
        </p:nvSpPr>
        <p:spPr bwMode="auto">
          <a:xfrm>
            <a:off x="1143000" y="5072063"/>
            <a:ext cx="285750" cy="214312"/>
          </a:xfrm>
          <a:prstGeom prst="line">
            <a:avLst/>
          </a:prstGeom>
          <a:noFill/>
          <a:ln w="9525">
            <a:solidFill>
              <a:srgbClr val="000000"/>
            </a:solidFill>
            <a:round/>
            <a:headEnd/>
            <a:tailEnd type="triangle" w="med" len="med"/>
          </a:ln>
        </p:spPr>
        <p:txBody>
          <a:bodyPr/>
          <a:lstStyle/>
          <a:p>
            <a:endParaRPr lang="en-US"/>
          </a:p>
        </p:txBody>
      </p:sp>
      <p:sp>
        <p:nvSpPr>
          <p:cNvPr id="32791" name="Rectangle 5"/>
          <p:cNvSpPr>
            <a:spLocks noChangeArrowheads="1"/>
          </p:cNvSpPr>
          <p:nvPr/>
        </p:nvSpPr>
        <p:spPr bwMode="auto">
          <a:xfrm>
            <a:off x="285750" y="6357938"/>
            <a:ext cx="7929563" cy="769937"/>
          </a:xfrm>
          <a:prstGeom prst="rect">
            <a:avLst/>
          </a:prstGeom>
          <a:noFill/>
          <a:ln w="9525">
            <a:noFill/>
            <a:miter lim="800000"/>
            <a:headEnd/>
            <a:tailEnd/>
          </a:ln>
        </p:spPr>
        <p:txBody>
          <a:bodyPr anchor="ctr">
            <a:spAutoFit/>
          </a:bodyPr>
          <a:lstStyle/>
          <a:p>
            <a:pPr eaLnBrk="0" hangingPunct="0"/>
            <a:r>
              <a:rPr lang="el-GR" sz="2000">
                <a:solidFill>
                  <a:srgbClr val="FF0000"/>
                </a:solidFill>
                <a:latin typeface="Arial Narrow" pitchFamily="34" charset="0"/>
                <a:cs typeface="Times New Roman" pitchFamily="18" charset="0"/>
              </a:rPr>
              <a:t>Παράγοντες Κινδύνου για  την Υγεία </a:t>
            </a:r>
            <a:r>
              <a:rPr lang="el-GR" sz="2000">
                <a:latin typeface="Arial Narrow" pitchFamily="34" charset="0"/>
                <a:cs typeface="Times New Roman" pitchFamily="18" charset="0"/>
              </a:rPr>
              <a:t>[</a:t>
            </a:r>
            <a:r>
              <a:rPr lang="el-GR" sz="2000" b="0">
                <a:latin typeface="Arial Narrow" pitchFamily="34" charset="0"/>
                <a:cs typeface="Times New Roman" pitchFamily="18" charset="0"/>
              </a:rPr>
              <a:t>Πηγή: Μεράκου (2011)]</a:t>
            </a:r>
            <a:endParaRPr lang="el-GR" sz="2000" b="0"/>
          </a:p>
          <a:p>
            <a:pPr eaLnBrk="0" hangingPunct="0"/>
            <a:endParaRPr lang="el-GR" sz="2400" b="0">
              <a:latin typeface="Calibri" pitchFamily="34" charset="0"/>
            </a:endParaRPr>
          </a:p>
        </p:txBody>
      </p:sp>
      <p:sp>
        <p:nvSpPr>
          <p:cNvPr id="32792" name="9 - Ορθογώνιο"/>
          <p:cNvSpPr>
            <a:spLocks noChangeArrowheads="1"/>
          </p:cNvSpPr>
          <p:nvPr/>
        </p:nvSpPr>
        <p:spPr bwMode="auto">
          <a:xfrm>
            <a:off x="857250" y="5500688"/>
            <a:ext cx="7848600" cy="519112"/>
          </a:xfrm>
          <a:prstGeom prst="rect">
            <a:avLst/>
          </a:prstGeom>
          <a:noFill/>
          <a:ln w="9525">
            <a:noFill/>
            <a:miter lim="800000"/>
            <a:headEnd/>
            <a:tailEnd/>
          </a:ln>
        </p:spPr>
        <p:txBody>
          <a:bodyPr>
            <a:spAutoFit/>
          </a:bodyPr>
          <a:lstStyle/>
          <a:p>
            <a:r>
              <a:rPr lang="el-GR" sz="2800">
                <a:solidFill>
                  <a:schemeClr val="hlink"/>
                </a:solidFill>
              </a:rPr>
              <a:t>ΘΝΗΣΙΜΟΤΗΤΑ, ΝΟΣΗΡΟΤΗΤΑ, ΑΝΑΠΗΡΙΑ</a:t>
            </a:r>
          </a:p>
        </p:txBody>
      </p:sp>
      <p:sp>
        <p:nvSpPr>
          <p:cNvPr id="32793" name="AutoShape 31"/>
          <p:cNvSpPr>
            <a:spLocks noChangeArrowheads="1"/>
          </p:cNvSpPr>
          <p:nvPr/>
        </p:nvSpPr>
        <p:spPr bwMode="auto">
          <a:xfrm>
            <a:off x="500063" y="1143000"/>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4" name="AutoShape 32"/>
          <p:cNvSpPr>
            <a:spLocks noChangeArrowheads="1"/>
          </p:cNvSpPr>
          <p:nvPr/>
        </p:nvSpPr>
        <p:spPr bwMode="auto">
          <a:xfrm>
            <a:off x="500063" y="2000250"/>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5" name="AutoShape 37"/>
          <p:cNvSpPr>
            <a:spLocks noChangeArrowheads="1"/>
          </p:cNvSpPr>
          <p:nvPr/>
        </p:nvSpPr>
        <p:spPr bwMode="auto">
          <a:xfrm>
            <a:off x="2714625" y="1143000"/>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6" name="AutoShape 38"/>
          <p:cNvSpPr>
            <a:spLocks noChangeArrowheads="1"/>
          </p:cNvSpPr>
          <p:nvPr/>
        </p:nvSpPr>
        <p:spPr bwMode="auto">
          <a:xfrm>
            <a:off x="2714625" y="2500313"/>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7" name="AutoShape 39"/>
          <p:cNvSpPr>
            <a:spLocks noChangeArrowheads="1"/>
          </p:cNvSpPr>
          <p:nvPr/>
        </p:nvSpPr>
        <p:spPr bwMode="auto">
          <a:xfrm>
            <a:off x="2714625" y="2786063"/>
            <a:ext cx="142875" cy="215900"/>
          </a:xfrm>
          <a:prstGeom prst="up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8" name="AutoShape 40"/>
          <p:cNvSpPr>
            <a:spLocks noChangeArrowheads="1"/>
          </p:cNvSpPr>
          <p:nvPr/>
        </p:nvSpPr>
        <p:spPr bwMode="auto">
          <a:xfrm>
            <a:off x="4716463" y="1412875"/>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
        <p:nvSpPr>
          <p:cNvPr id="32799" name="AutoShape 41"/>
          <p:cNvSpPr>
            <a:spLocks noChangeArrowheads="1"/>
          </p:cNvSpPr>
          <p:nvPr/>
        </p:nvSpPr>
        <p:spPr bwMode="auto">
          <a:xfrm>
            <a:off x="6659563" y="1125538"/>
            <a:ext cx="142875" cy="215900"/>
          </a:xfrm>
          <a:prstGeom prst="up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27" name="Group 31"/>
          <p:cNvGraphicFramePr>
            <a:graphicFrameLocks noGrp="1"/>
          </p:cNvGraphicFramePr>
          <p:nvPr/>
        </p:nvGraphicFramePr>
        <p:xfrm>
          <a:off x="214313" y="142875"/>
          <a:ext cx="8715375" cy="5647690"/>
        </p:xfrm>
        <a:graphic>
          <a:graphicData uri="http://schemas.openxmlformats.org/drawingml/2006/table">
            <a:tbl>
              <a:tblPr/>
              <a:tblGrid>
                <a:gridCol w="2614613"/>
                <a:gridCol w="2033587"/>
                <a:gridCol w="2033588"/>
                <a:gridCol w="2033587"/>
              </a:tblGrid>
              <a:tr h="9842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Ασφαλείς </a:t>
                      </a:r>
                      <a:r>
                        <a:rPr kumimoji="0" lang="el-GR" sz="2000" b="0" i="1" u="none" strike="noStrike" cap="none" normalizeH="0" baseline="0" dirty="0" err="1" smtClean="0">
                          <a:ln>
                            <a:noFill/>
                          </a:ln>
                          <a:solidFill>
                            <a:schemeClr val="hlink"/>
                          </a:solidFill>
                          <a:effectLst/>
                          <a:latin typeface="Arial" charset="0"/>
                          <a:cs typeface="Times New Roman" pitchFamily="18" charset="0"/>
                        </a:rPr>
                        <a:t>κοινωνικοπεριβαλ</a:t>
                      </a:r>
                      <a:r>
                        <a:rPr kumimoji="0" lang="el-GR" sz="2000" b="0" i="1" u="none" strike="noStrike" cap="none" normalizeH="0" baseline="0" dirty="0" smtClean="0">
                          <a:ln>
                            <a:noFill/>
                          </a:ln>
                          <a:solidFill>
                            <a:schemeClr val="hlink"/>
                          </a:solidFill>
                          <a:effectLst/>
                          <a:latin typeface="Arial" charset="0"/>
                          <a:cs typeface="Times New Roman" pitchFamily="18" charset="0"/>
                        </a:rPr>
                        <a:t>-</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err="1" smtClean="0">
                          <a:ln>
                            <a:noFill/>
                          </a:ln>
                          <a:solidFill>
                            <a:schemeClr val="hlink"/>
                          </a:solidFill>
                          <a:effectLst/>
                          <a:latin typeface="Arial" charset="0"/>
                          <a:cs typeface="Times New Roman" pitchFamily="18" charset="0"/>
                        </a:rPr>
                        <a:t>λοντικές</a:t>
                      </a:r>
                      <a:r>
                        <a:rPr kumimoji="0" lang="el-GR" sz="2000" b="0" i="1" u="none" strike="noStrike" cap="none" normalizeH="0" baseline="0" dirty="0" smtClean="0">
                          <a:ln>
                            <a:noFill/>
                          </a:ln>
                          <a:solidFill>
                            <a:schemeClr val="hlink"/>
                          </a:solidFill>
                          <a:effectLst/>
                          <a:latin typeface="Arial" charset="0"/>
                          <a:cs typeface="Times New Roman" pitchFamily="18" charset="0"/>
                        </a:rPr>
                        <a:t> συνθήκες</a:t>
                      </a: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Ψυχοκοινωνικοί</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Παράγοντες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Αποτελεσματικές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Υπηρεσίες υγείας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smtClean="0">
                          <a:ln>
                            <a:noFill/>
                          </a:ln>
                          <a:solidFill>
                            <a:schemeClr val="hlink"/>
                          </a:solidFill>
                          <a:effectLst/>
                          <a:latin typeface="Arial" charset="0"/>
                          <a:cs typeface="Times New Roman" pitchFamily="18" charset="0"/>
                        </a:rPr>
                        <a:t>Υγιεινοί τρόποι ζωής</a:t>
                      </a:r>
                      <a:endParaRPr kumimoji="0" lang="el-GR" sz="2000" b="0" i="0" u="none" strike="noStrike" cap="none" normalizeH="0" baseline="0" dirty="0" smtClean="0">
                        <a:ln>
                          <a:noFill/>
                        </a:ln>
                        <a:solidFill>
                          <a:schemeClr val="hlink"/>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75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Ασφαλές φυσικό περιβάλλον</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Υποστηρικτικές οικονομικές και κοινωνικές συνθήκες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Συνεχής εφοδιασμός τροφής και νερού</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πρόσβαση σε ουσίες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Κρατική πολιτική υγείας και υπηρεσιακής πρακτικής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Παροχή ουσιαστικής αμοιβόμενης εργασίας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Παροχή στέγης </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Συμμετοχή σε δραστηριότητες πολιτών και κοινωνική εμπλοκή</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Ισχυρά κοινωνικά δίκτυα</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Αίσθημα εμπιστοσύνης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Αίσθημα δύναμης και ελέγχου πάνω στις αποφάσεις ζωής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Υποστηρικτική οικογενειακή δομή</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θετική αυτό-εκτίμηση</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Παροχή μόνιμων προγραμμάτων προαγωγής υγείας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Πρόσβαση σε υπηρεσίες υγείας πολιτισμικά κατάλληλες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charset="0"/>
                          <a:cs typeface="Times New Roman" pitchFamily="18" charset="0"/>
                        </a:rPr>
                        <a:t>Συμμετοχή της κοινότητας στο σχεδιασμό και τη διανομή των υπηρεσιών υγείας</a:t>
                      </a:r>
                      <a:endParaRPr kumimoji="0" lang="el-GR"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    χρήση καπνού και ναρκωτικών</a:t>
                      </a:r>
                      <a:endParaRPr kumimoji="0" lang="el-GR"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Τακτική σωματική άσκηση</a:t>
                      </a:r>
                      <a:endParaRPr kumimoji="0" lang="el-GR"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Ισορροπημένη διατροφή</a:t>
                      </a:r>
                      <a:endParaRPr kumimoji="0" lang="el-GR"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Θετική ψυχική υγεία</a:t>
                      </a:r>
                      <a:endParaRPr kumimoji="0" lang="el-GR"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charset="0"/>
                          <a:cs typeface="Times New Roman" pitchFamily="18" charset="0"/>
                        </a:rPr>
                        <a:t>Ασφαλής σεξουαλική δραστηριότητα</a:t>
                      </a:r>
                      <a:endParaRPr kumimoji="0" lang="el-GR" sz="18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0960" marR="6096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3811" name="Line 1"/>
          <p:cNvSpPr>
            <a:spLocks noChangeShapeType="1"/>
          </p:cNvSpPr>
          <p:nvPr/>
        </p:nvSpPr>
        <p:spPr bwMode="auto">
          <a:xfrm>
            <a:off x="571500" y="5786438"/>
            <a:ext cx="571500" cy="342900"/>
          </a:xfrm>
          <a:prstGeom prst="line">
            <a:avLst/>
          </a:prstGeom>
          <a:noFill/>
          <a:ln w="9525">
            <a:solidFill>
              <a:srgbClr val="000000"/>
            </a:solidFill>
            <a:round/>
            <a:headEnd/>
            <a:tailEnd type="triangle" w="med" len="med"/>
          </a:ln>
        </p:spPr>
        <p:txBody>
          <a:bodyPr/>
          <a:lstStyle/>
          <a:p>
            <a:endParaRPr lang="en-US"/>
          </a:p>
        </p:txBody>
      </p:sp>
      <p:sp>
        <p:nvSpPr>
          <p:cNvPr id="33812" name="Line 2"/>
          <p:cNvSpPr>
            <a:spLocks noChangeShapeType="1"/>
          </p:cNvSpPr>
          <p:nvPr/>
        </p:nvSpPr>
        <p:spPr bwMode="auto">
          <a:xfrm>
            <a:off x="3714750" y="5786438"/>
            <a:ext cx="0" cy="198437"/>
          </a:xfrm>
          <a:prstGeom prst="line">
            <a:avLst/>
          </a:prstGeom>
          <a:noFill/>
          <a:ln w="9525">
            <a:solidFill>
              <a:srgbClr val="000000"/>
            </a:solidFill>
            <a:round/>
            <a:headEnd/>
            <a:tailEnd type="triangle" w="med" len="med"/>
          </a:ln>
        </p:spPr>
        <p:txBody>
          <a:bodyPr/>
          <a:lstStyle/>
          <a:p>
            <a:endParaRPr lang="en-US"/>
          </a:p>
        </p:txBody>
      </p:sp>
      <p:sp>
        <p:nvSpPr>
          <p:cNvPr id="33813" name="Line 3"/>
          <p:cNvSpPr>
            <a:spLocks noChangeShapeType="1"/>
          </p:cNvSpPr>
          <p:nvPr/>
        </p:nvSpPr>
        <p:spPr bwMode="auto">
          <a:xfrm>
            <a:off x="5643563" y="5786438"/>
            <a:ext cx="0" cy="200025"/>
          </a:xfrm>
          <a:prstGeom prst="line">
            <a:avLst/>
          </a:prstGeom>
          <a:noFill/>
          <a:ln w="9525">
            <a:solidFill>
              <a:srgbClr val="000000"/>
            </a:solidFill>
            <a:round/>
            <a:headEnd/>
            <a:tailEnd type="triangle" w="med" len="med"/>
          </a:ln>
        </p:spPr>
        <p:txBody>
          <a:bodyPr/>
          <a:lstStyle/>
          <a:p>
            <a:endParaRPr lang="en-US"/>
          </a:p>
        </p:txBody>
      </p:sp>
      <p:sp>
        <p:nvSpPr>
          <p:cNvPr id="33814" name="Line 4"/>
          <p:cNvSpPr>
            <a:spLocks noChangeShapeType="1"/>
          </p:cNvSpPr>
          <p:nvPr/>
        </p:nvSpPr>
        <p:spPr bwMode="auto">
          <a:xfrm flipH="1">
            <a:off x="8001000" y="5857875"/>
            <a:ext cx="360363" cy="342900"/>
          </a:xfrm>
          <a:prstGeom prst="line">
            <a:avLst/>
          </a:prstGeom>
          <a:noFill/>
          <a:ln w="9525">
            <a:solidFill>
              <a:srgbClr val="000000"/>
            </a:solidFill>
            <a:round/>
            <a:headEnd/>
            <a:tailEnd type="triangle" w="med" len="med"/>
          </a:ln>
        </p:spPr>
        <p:txBody>
          <a:bodyPr/>
          <a:lstStyle/>
          <a:p>
            <a:endParaRPr lang="en-US"/>
          </a:p>
        </p:txBody>
      </p:sp>
      <p:sp>
        <p:nvSpPr>
          <p:cNvPr id="33815" name="Rectangle 5"/>
          <p:cNvSpPr>
            <a:spLocks noChangeArrowheads="1"/>
          </p:cNvSpPr>
          <p:nvPr/>
        </p:nvSpPr>
        <p:spPr bwMode="auto">
          <a:xfrm>
            <a:off x="857250" y="6000750"/>
            <a:ext cx="7561263" cy="457200"/>
          </a:xfrm>
          <a:prstGeom prst="rect">
            <a:avLst/>
          </a:prstGeom>
          <a:noFill/>
          <a:ln w="9525">
            <a:noFill/>
            <a:miter lim="800000"/>
            <a:headEnd/>
            <a:tailEnd/>
          </a:ln>
        </p:spPr>
        <p:txBody>
          <a:bodyPr anchor="ctr">
            <a:spAutoFit/>
          </a:bodyPr>
          <a:lstStyle/>
          <a:p>
            <a:pPr algn="ctr"/>
            <a:r>
              <a:rPr lang="el-GR" sz="2400" i="1">
                <a:solidFill>
                  <a:schemeClr val="hlink"/>
                </a:solidFill>
                <a:cs typeface="Times New Roman" pitchFamily="18" charset="0"/>
              </a:rPr>
              <a:t>ΠΟΙΟΤΗΤΑ ΖΩΗΣ, ΛΕΙΤΟΥΡΓΙΚΟΤΗΤΑ, ΕΥΕΞΙΑ</a:t>
            </a:r>
            <a:endParaRPr lang="el-GR" sz="2400">
              <a:solidFill>
                <a:schemeClr val="hlink"/>
              </a:solidFill>
              <a:latin typeface="Calibri" pitchFamily="34" charset="0"/>
            </a:endParaRPr>
          </a:p>
        </p:txBody>
      </p:sp>
      <p:sp>
        <p:nvSpPr>
          <p:cNvPr id="33816" name="Rectangle 6"/>
          <p:cNvSpPr>
            <a:spLocks noChangeArrowheads="1"/>
          </p:cNvSpPr>
          <p:nvPr/>
        </p:nvSpPr>
        <p:spPr bwMode="auto">
          <a:xfrm>
            <a:off x="285750" y="6357938"/>
            <a:ext cx="7715250" cy="369887"/>
          </a:xfrm>
          <a:prstGeom prst="rect">
            <a:avLst/>
          </a:prstGeom>
          <a:noFill/>
          <a:ln w="9525">
            <a:noFill/>
            <a:miter lim="800000"/>
            <a:headEnd/>
            <a:tailEnd/>
          </a:ln>
        </p:spPr>
        <p:txBody>
          <a:bodyPr anchor="ctr">
            <a:spAutoFit/>
          </a:bodyPr>
          <a:lstStyle/>
          <a:p>
            <a:pPr algn="just"/>
            <a:r>
              <a:rPr lang="el-GR" i="1">
                <a:solidFill>
                  <a:schemeClr val="folHlink"/>
                </a:solidFill>
                <a:latin typeface="Arial Narrow" pitchFamily="34" charset="0"/>
                <a:cs typeface="Times New Roman" pitchFamily="18" charset="0"/>
              </a:rPr>
              <a:t>Παράγοντες Κινδύνου για  την Υγεία</a:t>
            </a:r>
            <a:r>
              <a:rPr lang="el-GR" i="1">
                <a:latin typeface="Arial Narrow" pitchFamily="34" charset="0"/>
                <a:cs typeface="Times New Roman" pitchFamily="18" charset="0"/>
              </a:rPr>
              <a:t>. [</a:t>
            </a:r>
            <a:r>
              <a:rPr lang="el-GR" b="0" i="1">
                <a:latin typeface="Arial Narrow" pitchFamily="34" charset="0"/>
                <a:cs typeface="Times New Roman" pitchFamily="18" charset="0"/>
              </a:rPr>
              <a:t>Πηγή: Μεράκου (2011)]</a:t>
            </a:r>
            <a:endParaRPr lang="el-GR" b="0">
              <a:latin typeface="Calibri" pitchFamily="34" charset="0"/>
            </a:endParaRPr>
          </a:p>
        </p:txBody>
      </p:sp>
      <p:sp>
        <p:nvSpPr>
          <p:cNvPr id="33817" name="AutoShape 33"/>
          <p:cNvSpPr>
            <a:spLocks noChangeArrowheads="1"/>
          </p:cNvSpPr>
          <p:nvPr/>
        </p:nvSpPr>
        <p:spPr bwMode="auto">
          <a:xfrm>
            <a:off x="6929438" y="1214438"/>
            <a:ext cx="142875" cy="215900"/>
          </a:xfrm>
          <a:prstGeom prst="downArrow">
            <a:avLst>
              <a:gd name="adj1" fmla="val 50000"/>
              <a:gd name="adj2" fmla="val 37778"/>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p:txBody>
          <a:bodyPr>
            <a:normAutofit/>
          </a:bodyPr>
          <a:lstStyle/>
          <a:p>
            <a:pPr algn="ctr" eaLnBrk="1" hangingPunct="1">
              <a:defRPr/>
            </a:pPr>
            <a:r>
              <a:rPr lang="el-GR" sz="3600" b="1" dirty="0" smtClean="0">
                <a:solidFill>
                  <a:srgbClr val="FF0000"/>
                </a:solidFill>
              </a:rPr>
              <a:t>Φροντίδα Υγείας </a:t>
            </a:r>
            <a:r>
              <a:rPr lang="el-GR" sz="3600" dirty="0" smtClean="0"/>
              <a:t/>
            </a:r>
            <a:br>
              <a:rPr lang="el-GR" sz="3600" dirty="0" smtClean="0"/>
            </a:br>
            <a:endParaRPr lang="el-GR" sz="3600" dirty="0" smtClean="0"/>
          </a:p>
        </p:txBody>
      </p:sp>
      <p:sp>
        <p:nvSpPr>
          <p:cNvPr id="34819" name="2 - Θέση περιεχομένου"/>
          <p:cNvSpPr>
            <a:spLocks noGrp="1"/>
          </p:cNvSpPr>
          <p:nvPr>
            <p:ph sz="quarter" idx="4294967295"/>
          </p:nvPr>
        </p:nvSpPr>
        <p:spPr/>
        <p:txBody>
          <a:bodyPr/>
          <a:lstStyle/>
          <a:p>
            <a:pPr eaLnBrk="1" hangingPunct="1">
              <a:lnSpc>
                <a:spcPct val="120000"/>
              </a:lnSpc>
              <a:buClr>
                <a:schemeClr val="folHlink"/>
              </a:buClr>
              <a:buSzPct val="115000"/>
              <a:buFont typeface="Wingdings" pitchFamily="2" charset="2"/>
              <a:buChar char="ü"/>
            </a:pPr>
            <a:r>
              <a:rPr lang="el-GR" sz="2800" smtClean="0"/>
              <a:t>πρόληψη, </a:t>
            </a:r>
          </a:p>
          <a:p>
            <a:pPr eaLnBrk="1" hangingPunct="1">
              <a:lnSpc>
                <a:spcPct val="120000"/>
              </a:lnSpc>
              <a:buClr>
                <a:schemeClr val="folHlink"/>
              </a:buClr>
              <a:buSzPct val="115000"/>
              <a:buFont typeface="Wingdings" pitchFamily="2" charset="2"/>
              <a:buChar char="ü"/>
            </a:pPr>
            <a:r>
              <a:rPr lang="el-GR" sz="2800" smtClean="0"/>
              <a:t>θεραπεία και </a:t>
            </a:r>
          </a:p>
          <a:p>
            <a:pPr eaLnBrk="1" hangingPunct="1">
              <a:lnSpc>
                <a:spcPct val="120000"/>
              </a:lnSpc>
              <a:buClr>
                <a:schemeClr val="folHlink"/>
              </a:buClr>
              <a:buSzPct val="115000"/>
              <a:buFont typeface="Wingdings" pitchFamily="2" charset="2"/>
              <a:buChar char="ü"/>
            </a:pPr>
            <a:r>
              <a:rPr lang="el-GR" sz="2800" smtClean="0"/>
              <a:t>διαχείριση της ασθένειας </a:t>
            </a:r>
          </a:p>
          <a:p>
            <a:pPr eaLnBrk="1" hangingPunct="1">
              <a:lnSpc>
                <a:spcPct val="120000"/>
              </a:lnSpc>
              <a:buClr>
                <a:schemeClr val="folHlink"/>
              </a:buClr>
              <a:buSzPct val="115000"/>
              <a:buFont typeface="Wingdings" pitchFamily="2" charset="2"/>
              <a:buChar char="ü"/>
            </a:pPr>
            <a:r>
              <a:rPr lang="el-GR" sz="2800" smtClean="0"/>
              <a:t>διασφάλιση της υγείας δια των υπηρεσιών που προσφέρονται από τις ιατρικές, οδοντιατρικές, νοσηλευτικές και άλλες σχετικές υπηρεσίες. </a:t>
            </a:r>
          </a:p>
          <a:p>
            <a:pPr eaLnBrk="1" hangingPunct="1">
              <a:lnSpc>
                <a:spcPct val="90000"/>
              </a:lnSpc>
              <a:buFont typeface="Wingdings 2" pitchFamily="18" charset="2"/>
              <a:buNone/>
            </a:pPr>
            <a:endParaRPr lang="el-GR" sz="2800" smtClean="0"/>
          </a:p>
          <a:p>
            <a:pPr eaLnBrk="1" hangingPunct="1">
              <a:lnSpc>
                <a:spcPct val="90000"/>
              </a:lnSpc>
              <a:buFont typeface="Wingdings 2" pitchFamily="18" charset="2"/>
              <a:buNone/>
            </a:pPr>
            <a:endParaRPr lang="el-GR" sz="2800" smtClean="0"/>
          </a:p>
        </p:txBody>
      </p:sp>
      <p:sp>
        <p:nvSpPr>
          <p:cNvPr id="34820" name="AutoShape 4"/>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idx="4294967295"/>
          </p:nvPr>
        </p:nvSpPr>
        <p:spPr/>
        <p:txBody>
          <a:bodyPr>
            <a:normAutofit/>
          </a:bodyPr>
          <a:lstStyle/>
          <a:p>
            <a:pPr algn="ctr" eaLnBrk="1" hangingPunct="1">
              <a:defRPr/>
            </a:pPr>
            <a:r>
              <a:rPr lang="el-GR" sz="3600" b="1" dirty="0" smtClean="0">
                <a:solidFill>
                  <a:srgbClr val="FF0000"/>
                </a:solidFill>
              </a:rPr>
              <a:t>Φροντίδα Υγείας </a:t>
            </a:r>
            <a:r>
              <a:rPr lang="el-GR" sz="3600" dirty="0" smtClean="0">
                <a:solidFill>
                  <a:srgbClr val="FF0000"/>
                </a:solidFill>
              </a:rPr>
              <a:t/>
            </a:r>
            <a:br>
              <a:rPr lang="el-GR" sz="3600" dirty="0" smtClean="0">
                <a:solidFill>
                  <a:srgbClr val="FF0000"/>
                </a:solidFill>
              </a:rPr>
            </a:br>
            <a:endParaRPr lang="el-GR" sz="3600" dirty="0" smtClean="0">
              <a:solidFill>
                <a:srgbClr val="FF0000"/>
              </a:solidFill>
            </a:endParaRPr>
          </a:p>
        </p:txBody>
      </p:sp>
      <p:sp>
        <p:nvSpPr>
          <p:cNvPr id="35843" name="2 - Θέση περιεχομένου"/>
          <p:cNvSpPr>
            <a:spLocks noGrp="1"/>
          </p:cNvSpPr>
          <p:nvPr>
            <p:ph sz="quarter" idx="4294967295"/>
          </p:nvPr>
        </p:nvSpPr>
        <p:spPr>
          <a:xfrm>
            <a:off x="285750" y="1071563"/>
            <a:ext cx="8643938" cy="5429250"/>
          </a:xfrm>
        </p:spPr>
        <p:txBody>
          <a:bodyPr/>
          <a:lstStyle/>
          <a:p>
            <a:pPr eaLnBrk="1" hangingPunct="1">
              <a:lnSpc>
                <a:spcPct val="90000"/>
              </a:lnSpc>
              <a:buFont typeface="Wingdings 2" pitchFamily="18" charset="2"/>
              <a:buNone/>
            </a:pPr>
            <a:r>
              <a:rPr lang="el-GR" sz="2800" smtClean="0"/>
              <a:t>	περιλαμβάνει στη φαρέτρα της </a:t>
            </a:r>
          </a:p>
          <a:p>
            <a:pPr eaLnBrk="1" hangingPunct="1">
              <a:lnSpc>
                <a:spcPct val="90000"/>
              </a:lnSpc>
              <a:buFont typeface="Wingdings 2" pitchFamily="18" charset="2"/>
              <a:buNone/>
            </a:pPr>
            <a:r>
              <a:rPr lang="el-GR" sz="2800" smtClean="0"/>
              <a:t>	αγαθά  &amp;  υπηρεσίες, </a:t>
            </a:r>
          </a:p>
          <a:p>
            <a:pPr eaLnBrk="1" hangingPunct="1">
              <a:lnSpc>
                <a:spcPct val="90000"/>
              </a:lnSpc>
              <a:buFont typeface="Wingdings 2" pitchFamily="18" charset="2"/>
              <a:buNone/>
            </a:pPr>
            <a:r>
              <a:rPr lang="el-GR" sz="2800" smtClean="0"/>
              <a:t>	που έχουν σχεδιαστεί </a:t>
            </a:r>
          </a:p>
          <a:p>
            <a:pPr eaLnBrk="1" hangingPunct="1">
              <a:lnSpc>
                <a:spcPct val="90000"/>
              </a:lnSpc>
              <a:buFont typeface="Wingdings 2" pitchFamily="18" charset="2"/>
              <a:buNone/>
            </a:pPr>
            <a:r>
              <a:rPr lang="el-GR" sz="2800" smtClean="0"/>
              <a:t>	για την προαγωγή της υγείας, συμπεριλαμβανομένων: </a:t>
            </a:r>
          </a:p>
          <a:p>
            <a:pPr marL="742950" lvl="1" indent="-285750" eaLnBrk="1" hangingPunct="1">
              <a:lnSpc>
                <a:spcPct val="90000"/>
              </a:lnSpc>
              <a:buSzPct val="110000"/>
              <a:buFont typeface="Wingdings" pitchFamily="2" charset="2"/>
              <a:buChar char="Ø"/>
            </a:pPr>
            <a:r>
              <a:rPr lang="el-GR" sz="2800" smtClean="0"/>
              <a:t>προληπτικών, </a:t>
            </a:r>
          </a:p>
          <a:p>
            <a:pPr marL="742950" lvl="1" indent="-285750" eaLnBrk="1" hangingPunct="1">
              <a:lnSpc>
                <a:spcPct val="90000"/>
              </a:lnSpc>
              <a:buSzPct val="110000"/>
              <a:buFont typeface="Wingdings" pitchFamily="2" charset="2"/>
              <a:buChar char="Ø"/>
            </a:pPr>
            <a:r>
              <a:rPr lang="el-GR" sz="2800" smtClean="0"/>
              <a:t>θεραπευτικών και </a:t>
            </a:r>
          </a:p>
          <a:p>
            <a:pPr marL="742950" lvl="1" indent="-285750" eaLnBrk="1" hangingPunct="1">
              <a:lnSpc>
                <a:spcPct val="90000"/>
              </a:lnSpc>
              <a:buSzPct val="110000"/>
              <a:buFont typeface="Wingdings" pitchFamily="2" charset="2"/>
              <a:buChar char="Ø"/>
            </a:pPr>
            <a:r>
              <a:rPr lang="el-GR" sz="2800" smtClean="0"/>
              <a:t>ανακουφιστικών παρεμβάσεων, </a:t>
            </a:r>
          </a:p>
          <a:p>
            <a:pPr eaLnBrk="1" hangingPunct="1">
              <a:lnSpc>
                <a:spcPct val="90000"/>
              </a:lnSpc>
              <a:buFont typeface="Wingdings 2" pitchFamily="18" charset="2"/>
              <a:buNone/>
            </a:pPr>
            <a:endParaRPr lang="el-GR" sz="2800" smtClean="0"/>
          </a:p>
          <a:p>
            <a:pPr eaLnBrk="1" hangingPunct="1">
              <a:lnSpc>
                <a:spcPct val="90000"/>
              </a:lnSpc>
              <a:buFont typeface="Wingdings 2" pitchFamily="18" charset="2"/>
              <a:buNone/>
            </a:pPr>
            <a:r>
              <a:rPr lang="el-GR" sz="2800" smtClean="0"/>
              <a:t>	ανεξαρτήτως αν απευθύνονται </a:t>
            </a:r>
          </a:p>
          <a:p>
            <a:pPr eaLnBrk="1" hangingPunct="1">
              <a:lnSpc>
                <a:spcPct val="90000"/>
              </a:lnSpc>
              <a:buFont typeface="Wingdings 2" pitchFamily="18" charset="2"/>
              <a:buNone/>
            </a:pPr>
            <a:r>
              <a:rPr lang="el-GR" sz="2800" smtClean="0"/>
              <a:t>	σε μεμονωμένα άτομα </a:t>
            </a:r>
          </a:p>
          <a:p>
            <a:pPr eaLnBrk="1" hangingPunct="1">
              <a:lnSpc>
                <a:spcPct val="90000"/>
              </a:lnSpc>
              <a:buFont typeface="Wingdings 2" pitchFamily="18" charset="2"/>
              <a:buNone/>
            </a:pPr>
            <a:r>
              <a:rPr lang="el-GR" sz="2800" smtClean="0"/>
              <a:t>	ή το σύνολο του πληθυσμού.</a:t>
            </a:r>
          </a:p>
          <a:p>
            <a:pPr eaLnBrk="1" hangingPunct="1">
              <a:lnSpc>
                <a:spcPct val="90000"/>
              </a:lnSpc>
              <a:buFont typeface="Wingdings 2" pitchFamily="18" charset="2"/>
              <a:buNone/>
            </a:pPr>
            <a:endParaRPr lang="el-GR" sz="2800" smtClean="0"/>
          </a:p>
          <a:p>
            <a:pPr eaLnBrk="1" hangingPunct="1">
              <a:lnSpc>
                <a:spcPct val="90000"/>
              </a:lnSpc>
              <a:buFont typeface="Wingdings 2" pitchFamily="18" charset="2"/>
              <a:buNone/>
            </a:pPr>
            <a:endParaRPr lang="el-GR"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idx="4294967295"/>
          </p:nvPr>
        </p:nvSpPr>
        <p:spPr>
          <a:xfrm>
            <a:off x="914400" y="274638"/>
            <a:ext cx="7772400" cy="706437"/>
          </a:xfrm>
        </p:spPr>
        <p:txBody>
          <a:bodyPr/>
          <a:lstStyle/>
          <a:p>
            <a:pPr algn="ctr" eaLnBrk="1" hangingPunct="1"/>
            <a:r>
              <a:rPr lang="el-GR" sz="3600" b="1" dirty="0" smtClean="0">
                <a:solidFill>
                  <a:srgbClr val="FF0000"/>
                </a:solidFill>
              </a:rPr>
              <a:t>Φροντίδα Υγείας </a:t>
            </a:r>
            <a:endParaRPr lang="el-GR" sz="3600" dirty="0" smtClean="0">
              <a:solidFill>
                <a:srgbClr val="FF0000"/>
              </a:solidFill>
            </a:endParaRPr>
          </a:p>
        </p:txBody>
      </p:sp>
      <p:sp>
        <p:nvSpPr>
          <p:cNvPr id="36867" name="2 - Θέση περιεχομένου"/>
          <p:cNvSpPr>
            <a:spLocks noGrp="1"/>
          </p:cNvSpPr>
          <p:nvPr>
            <p:ph sz="quarter" idx="4294967295"/>
          </p:nvPr>
        </p:nvSpPr>
        <p:spPr/>
        <p:txBody>
          <a:bodyPr/>
          <a:lstStyle/>
          <a:p>
            <a:pPr eaLnBrk="1" hangingPunct="1"/>
            <a:endParaRPr lang="en-US" b="1" smtClean="0">
              <a:latin typeface="Cambria" pitchFamily="18" charset="0"/>
            </a:endParaRPr>
          </a:p>
        </p:txBody>
      </p:sp>
      <p:grpSp>
        <p:nvGrpSpPr>
          <p:cNvPr id="2" name="Group 20"/>
          <p:cNvGrpSpPr>
            <a:grpSpLocks/>
          </p:cNvGrpSpPr>
          <p:nvPr/>
        </p:nvGrpSpPr>
        <p:grpSpPr bwMode="auto">
          <a:xfrm>
            <a:off x="0" y="1196975"/>
            <a:ext cx="8964613" cy="5353050"/>
            <a:chOff x="1824" y="633"/>
            <a:chExt cx="2834" cy="2849"/>
          </a:xfrm>
        </p:grpSpPr>
        <p:sp>
          <p:nvSpPr>
            <p:cNvPr id="36872" name="Puzzle3"/>
            <p:cNvSpPr>
              <a:spLocks noEditPoints="1" noChangeArrowheads="1"/>
            </p:cNvSpPr>
            <p:nvPr/>
          </p:nvSpPr>
          <p:spPr bwMode="auto">
            <a:xfrm>
              <a:off x="3204" y="633"/>
              <a:ext cx="1114" cy="151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36873" name="Puzzle2"/>
            <p:cNvSpPr>
              <a:spLocks noEditPoints="1" noChangeArrowheads="1"/>
            </p:cNvSpPr>
            <p:nvPr/>
          </p:nvSpPr>
          <p:spPr bwMode="auto">
            <a:xfrm>
              <a:off x="2880" y="1736"/>
              <a:ext cx="1778" cy="1379"/>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36874" name="Puzzle4"/>
            <p:cNvSpPr>
              <a:spLocks noEditPoints="1" noChangeArrowheads="1"/>
            </p:cNvSpPr>
            <p:nvPr/>
          </p:nvSpPr>
          <p:spPr bwMode="auto">
            <a:xfrm>
              <a:off x="2192" y="1719"/>
              <a:ext cx="1072" cy="1763"/>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36875" name="Puzzle1"/>
            <p:cNvSpPr>
              <a:spLocks noEditPoints="1" noChangeArrowheads="1"/>
            </p:cNvSpPr>
            <p:nvPr/>
          </p:nvSpPr>
          <p:spPr bwMode="auto">
            <a:xfrm>
              <a:off x="1824" y="1091"/>
              <a:ext cx="1800" cy="105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sp>
        <p:nvSpPr>
          <p:cNvPr id="36869" name="Text Box 25"/>
          <p:cNvSpPr txBox="1">
            <a:spLocks noChangeArrowheads="1"/>
          </p:cNvSpPr>
          <p:nvPr/>
        </p:nvSpPr>
        <p:spPr bwMode="auto">
          <a:xfrm>
            <a:off x="1763713" y="2852738"/>
            <a:ext cx="2736850" cy="457200"/>
          </a:xfrm>
          <a:prstGeom prst="rect">
            <a:avLst/>
          </a:prstGeom>
          <a:noFill/>
          <a:ln w="9525">
            <a:noFill/>
            <a:miter lim="800000"/>
            <a:headEnd/>
            <a:tailEnd/>
          </a:ln>
        </p:spPr>
        <p:txBody>
          <a:bodyPr>
            <a:spAutoFit/>
          </a:bodyPr>
          <a:lstStyle/>
          <a:p>
            <a:pPr>
              <a:spcBef>
                <a:spcPct val="50000"/>
              </a:spcBef>
            </a:pPr>
            <a:r>
              <a:rPr lang="el-GR" sz="2400"/>
              <a:t>ΠΡΩΤΟΒΑΘΜΙΑ </a:t>
            </a:r>
          </a:p>
        </p:txBody>
      </p:sp>
      <p:sp>
        <p:nvSpPr>
          <p:cNvPr id="36870" name="Text Box 31"/>
          <p:cNvSpPr txBox="1">
            <a:spLocks noChangeArrowheads="1"/>
          </p:cNvSpPr>
          <p:nvPr/>
        </p:nvSpPr>
        <p:spPr bwMode="auto">
          <a:xfrm>
            <a:off x="1476375" y="4221163"/>
            <a:ext cx="3095625" cy="457200"/>
          </a:xfrm>
          <a:prstGeom prst="rect">
            <a:avLst/>
          </a:prstGeom>
          <a:noFill/>
          <a:ln w="9525">
            <a:noFill/>
            <a:miter lim="800000"/>
            <a:headEnd/>
            <a:tailEnd/>
          </a:ln>
        </p:spPr>
        <p:txBody>
          <a:bodyPr>
            <a:spAutoFit/>
          </a:bodyPr>
          <a:lstStyle/>
          <a:p>
            <a:pPr>
              <a:spcBef>
                <a:spcPct val="50000"/>
              </a:spcBef>
            </a:pPr>
            <a:r>
              <a:rPr lang="el-GR" sz="2400"/>
              <a:t>ΔΕΥΤΕΡΟΒΑΘΜΙΑ </a:t>
            </a:r>
          </a:p>
        </p:txBody>
      </p:sp>
      <p:sp>
        <p:nvSpPr>
          <p:cNvPr id="36871" name="Text Box 32"/>
          <p:cNvSpPr txBox="1">
            <a:spLocks noChangeArrowheads="1"/>
          </p:cNvSpPr>
          <p:nvPr/>
        </p:nvSpPr>
        <p:spPr bwMode="auto">
          <a:xfrm>
            <a:off x="5292725" y="4365625"/>
            <a:ext cx="2736850" cy="457200"/>
          </a:xfrm>
          <a:prstGeom prst="rect">
            <a:avLst/>
          </a:prstGeom>
          <a:noFill/>
          <a:ln w="9525">
            <a:noFill/>
            <a:miter lim="800000"/>
            <a:headEnd/>
            <a:tailEnd/>
          </a:ln>
        </p:spPr>
        <p:txBody>
          <a:bodyPr>
            <a:spAutoFit/>
          </a:bodyPr>
          <a:lstStyle/>
          <a:p>
            <a:pPr>
              <a:spcBef>
                <a:spcPct val="50000"/>
              </a:spcBef>
            </a:pPr>
            <a:r>
              <a:rPr lang="el-GR" sz="2400"/>
              <a:t>ΤΡΙΤΟΒΑΘΜΙΑ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idx="4294967295"/>
          </p:nvPr>
        </p:nvSpPr>
        <p:spPr/>
        <p:txBody>
          <a:bodyPr/>
          <a:lstStyle/>
          <a:p>
            <a:pPr eaLnBrk="1" hangingPunct="1"/>
            <a:r>
              <a:rPr lang="el-GR" dirty="0" smtClean="0">
                <a:solidFill>
                  <a:srgbClr val="FF0000"/>
                </a:solidFill>
              </a:rPr>
              <a:t>Πρωτοβάθμια Φροντίδα Υγείας </a:t>
            </a:r>
          </a:p>
        </p:txBody>
      </p:sp>
      <p:sp>
        <p:nvSpPr>
          <p:cNvPr id="37891" name="2 - Θέση περιεχομένου"/>
          <p:cNvSpPr>
            <a:spLocks noGrp="1"/>
          </p:cNvSpPr>
          <p:nvPr>
            <p:ph sz="quarter" idx="4294967295"/>
          </p:nvPr>
        </p:nvSpPr>
        <p:spPr>
          <a:xfrm>
            <a:off x="428625" y="1928813"/>
            <a:ext cx="8358188" cy="4090987"/>
          </a:xfrm>
        </p:spPr>
        <p:txBody>
          <a:bodyPr/>
          <a:lstStyle/>
          <a:p>
            <a:pPr algn="just" eaLnBrk="1" hangingPunct="1">
              <a:buFont typeface="Wingdings 2" pitchFamily="18" charset="2"/>
              <a:buNone/>
            </a:pPr>
            <a:r>
              <a:rPr lang="el-GR" sz="2400" dirty="0" smtClean="0"/>
              <a:t>η </a:t>
            </a:r>
            <a:r>
              <a:rPr lang="el-GR" sz="2400" b="1" dirty="0" smtClean="0">
                <a:solidFill>
                  <a:srgbClr val="0070C0"/>
                </a:solidFill>
              </a:rPr>
              <a:t>βασική φροντίδα υγείας</a:t>
            </a:r>
            <a:r>
              <a:rPr lang="el-GR" sz="2400" dirty="0" smtClean="0"/>
              <a:t> βασισμένη </a:t>
            </a:r>
          </a:p>
          <a:p>
            <a:pPr algn="just" eaLnBrk="1" hangingPunct="1">
              <a:buFont typeface="Wingdings 2" pitchFamily="18" charset="2"/>
              <a:buNone/>
            </a:pPr>
            <a:r>
              <a:rPr lang="el-GR" sz="2400" dirty="0" smtClean="0"/>
              <a:t>σε </a:t>
            </a:r>
            <a:r>
              <a:rPr lang="el-GR" sz="2400" b="1" dirty="0" smtClean="0">
                <a:solidFill>
                  <a:srgbClr val="0070C0"/>
                </a:solidFill>
              </a:rPr>
              <a:t>πρακτικές</a:t>
            </a:r>
            <a:r>
              <a:rPr lang="el-GR" sz="2400" dirty="0" smtClean="0"/>
              <a:t>, </a:t>
            </a:r>
          </a:p>
          <a:p>
            <a:pPr algn="just" eaLnBrk="1" hangingPunct="1">
              <a:buFont typeface="Wingdings 2" pitchFamily="18" charset="2"/>
              <a:buNone/>
            </a:pPr>
            <a:r>
              <a:rPr lang="el-GR" sz="2400" b="1" dirty="0" smtClean="0">
                <a:solidFill>
                  <a:srgbClr val="0070C0"/>
                </a:solidFill>
              </a:rPr>
              <a:t>μεθόδους </a:t>
            </a:r>
            <a:r>
              <a:rPr lang="el-GR" sz="2400" dirty="0" smtClean="0"/>
              <a:t>επιστημονικά τεκμηριωμένες και κοινωνικά</a:t>
            </a:r>
          </a:p>
          <a:p>
            <a:pPr algn="just" eaLnBrk="1" hangingPunct="1">
              <a:buFont typeface="Wingdings 2" pitchFamily="18" charset="2"/>
              <a:buNone/>
            </a:pPr>
            <a:r>
              <a:rPr lang="el-GR" sz="2400" dirty="0" smtClean="0"/>
              <a:t>αποδεκτές και</a:t>
            </a:r>
          </a:p>
          <a:p>
            <a:pPr algn="just" eaLnBrk="1" hangingPunct="1">
              <a:buFont typeface="Wingdings 2" pitchFamily="18" charset="2"/>
              <a:buNone/>
            </a:pPr>
            <a:r>
              <a:rPr lang="el-GR" sz="2400" b="1" dirty="0" smtClean="0">
                <a:solidFill>
                  <a:srgbClr val="0070C0"/>
                </a:solidFill>
              </a:rPr>
              <a:t>τεχνολογία</a:t>
            </a:r>
            <a:r>
              <a:rPr lang="el-GR" sz="2400" dirty="0" smtClean="0"/>
              <a:t>, προσιτή σε όλα τα άτομα και τις οικογένειες στην κοινότητα. </a:t>
            </a:r>
          </a:p>
          <a:p>
            <a:pPr algn="just" eaLnBrk="1" hangingPunct="1">
              <a:buFont typeface="Wingdings 2" pitchFamily="18" charset="2"/>
              <a:buNone/>
            </a:pPr>
            <a:endParaRPr lang="el-GR" sz="2400" dirty="0" smtClean="0"/>
          </a:p>
          <a:p>
            <a:pPr algn="just" eaLnBrk="1" hangingPunct="1">
              <a:buFont typeface="Wingdings 2" pitchFamily="18" charset="2"/>
              <a:buNone/>
            </a:pPr>
            <a:r>
              <a:rPr lang="el-GR" sz="2400" dirty="0" smtClean="0"/>
              <a:t>			</a:t>
            </a:r>
            <a:r>
              <a:rPr lang="el-GR" sz="2400" b="1" dirty="0" smtClean="0"/>
              <a:t>Όροι Κλειδιά: </a:t>
            </a:r>
          </a:p>
          <a:p>
            <a:pPr algn="just" eaLnBrk="1" hangingPunct="1">
              <a:buFont typeface="Wingdings 2" pitchFamily="18" charset="2"/>
              <a:buNone/>
            </a:pPr>
            <a:r>
              <a:rPr lang="el-GR" sz="2400" dirty="0" smtClean="0"/>
              <a:t>			</a:t>
            </a:r>
            <a:r>
              <a:rPr lang="el-GR" sz="2400" b="1" dirty="0" smtClean="0"/>
              <a:t>Αυτοδυναμία  &amp;  Αυτοπροσδιορισμός</a:t>
            </a:r>
            <a:r>
              <a:rPr lang="el-GR" sz="2400" dirty="0" smtClean="0"/>
              <a:t>	</a:t>
            </a:r>
          </a:p>
          <a:p>
            <a:pPr eaLnBrk="1" hangingPunct="1">
              <a:buFont typeface="Wingdings 2" pitchFamily="18" charset="2"/>
              <a:buNone/>
            </a:pPr>
            <a:endParaRPr lang="el-GR" sz="2000" dirty="0" smtClean="0"/>
          </a:p>
        </p:txBody>
      </p:sp>
      <p:pic>
        <p:nvPicPr>
          <p:cNvPr id="37892" name="3 - Εικόνα" descr="κλειδί.jpg"/>
          <p:cNvPicPr>
            <a:picLocks noChangeAspect="1"/>
          </p:cNvPicPr>
          <p:nvPr/>
        </p:nvPicPr>
        <p:blipFill>
          <a:blip r:embed="rId2" cstate="print"/>
          <a:srcRect/>
          <a:stretch>
            <a:fillRect/>
          </a:stretch>
        </p:blipFill>
        <p:spPr bwMode="auto">
          <a:xfrm>
            <a:off x="1000125" y="4857750"/>
            <a:ext cx="854075" cy="984250"/>
          </a:xfrm>
          <a:prstGeom prst="rect">
            <a:avLst/>
          </a:prstGeom>
          <a:noFill/>
          <a:ln w="9525">
            <a:noFill/>
            <a:miter lim="800000"/>
            <a:headEnd/>
            <a:tailEnd/>
          </a:ln>
        </p:spPr>
      </p:pic>
      <p:sp>
        <p:nvSpPr>
          <p:cNvPr id="5" name="4 - Καμπύλο βέλος προς τα κάτω"/>
          <p:cNvSpPr/>
          <p:nvPr/>
        </p:nvSpPr>
        <p:spPr>
          <a:xfrm>
            <a:off x="8072438" y="6000750"/>
            <a:ext cx="642937" cy="5715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idx="4294967295"/>
          </p:nvPr>
        </p:nvSpPr>
        <p:spPr>
          <a:xfrm>
            <a:off x="928688" y="214313"/>
            <a:ext cx="7772400" cy="846137"/>
          </a:xfrm>
        </p:spPr>
        <p:txBody>
          <a:bodyPr/>
          <a:lstStyle/>
          <a:p>
            <a:pPr eaLnBrk="1" hangingPunct="1"/>
            <a:r>
              <a:rPr lang="el-GR" smtClean="0"/>
              <a:t>Πρωτοβάθμια Φροντίδα Υγείας </a:t>
            </a:r>
          </a:p>
        </p:txBody>
      </p:sp>
      <p:sp>
        <p:nvSpPr>
          <p:cNvPr id="38915" name="2 - Θέση περιεχομένου"/>
          <p:cNvSpPr>
            <a:spLocks noGrp="1"/>
          </p:cNvSpPr>
          <p:nvPr>
            <p:ph sz="quarter" idx="4294967295"/>
          </p:nvPr>
        </p:nvSpPr>
        <p:spPr>
          <a:xfrm>
            <a:off x="428625" y="1500188"/>
            <a:ext cx="8001000" cy="5143500"/>
          </a:xfrm>
        </p:spPr>
        <p:txBody>
          <a:bodyPr/>
          <a:lstStyle/>
          <a:p>
            <a:pPr algn="just" eaLnBrk="1" hangingPunct="1">
              <a:buFont typeface="Wingdings" pitchFamily="2" charset="2"/>
              <a:buChar char="Ø"/>
            </a:pPr>
            <a:r>
              <a:rPr lang="el-GR" sz="2400" smtClean="0"/>
              <a:t>Αποτελεί αναπόσπαστο κομμάτι </a:t>
            </a:r>
          </a:p>
          <a:p>
            <a:pPr lvl="1" algn="just" eaLnBrk="1" hangingPunct="1"/>
            <a:r>
              <a:rPr lang="el-GR" smtClean="0"/>
              <a:t>του συστήματος υγείας μίας χώρας και </a:t>
            </a:r>
          </a:p>
          <a:p>
            <a:pPr lvl="1" algn="just" eaLnBrk="1" hangingPunct="1"/>
            <a:r>
              <a:rPr lang="el-GR" smtClean="0"/>
              <a:t>της συνολικής κοινωνικής και οικονομικής ανάπτυξης  της κοινότητας</a:t>
            </a:r>
          </a:p>
          <a:p>
            <a:pPr algn="just" eaLnBrk="1" hangingPunct="1">
              <a:buFont typeface="Wingdings 2" pitchFamily="18" charset="2"/>
              <a:buNone/>
            </a:pPr>
            <a:endParaRPr lang="el-GR" sz="2400" smtClean="0"/>
          </a:p>
          <a:p>
            <a:pPr algn="just" eaLnBrk="1" hangingPunct="1">
              <a:buFont typeface="Wingdings" pitchFamily="2" charset="2"/>
              <a:buChar char="Ø"/>
            </a:pPr>
            <a:r>
              <a:rPr lang="el-GR" sz="2400" smtClean="0"/>
              <a:t>Είναι το πρώτο επίπεδο επαφής των ατόμων, της οικογένειας και της κοινότητας με το εθνικό σύστημα υγείας, το οποίο φέρνει τη φροντίδα υγείας όσο το δυνατόν πλησιέστερα στον τόπο, όπου ο πληθυσμός ζει και εργάζεται, και αποτελεί το πρώτο στοιχείο μιας συνεχούς διαδικασίας για τη φροντίδα υγείας. </a:t>
            </a:r>
          </a:p>
          <a:p>
            <a:pPr algn="just" eaLnBrk="1" hangingPunct="1">
              <a:buFont typeface="Wingdings 2" pitchFamily="18" charset="2"/>
              <a:buNone/>
            </a:pPr>
            <a:endParaRPr lang="el-GR" sz="2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p:cNvSpPr>
          <p:nvPr>
            <p:ph type="body" sz="half" idx="1"/>
          </p:nvPr>
        </p:nvSpPr>
        <p:spPr>
          <a:xfrm>
            <a:off x="214313" y="1500188"/>
            <a:ext cx="4143375" cy="4572000"/>
          </a:xfrm>
        </p:spPr>
        <p:txBody>
          <a:bodyPr/>
          <a:lstStyle/>
          <a:p>
            <a:pPr eaLnBrk="1" hangingPunct="1">
              <a:buFont typeface="Wingdings 2" pitchFamily="18" charset="2"/>
              <a:buNone/>
            </a:pPr>
            <a:r>
              <a:rPr lang="el-GR" sz="2200" smtClean="0"/>
              <a:t>	</a:t>
            </a:r>
            <a:r>
              <a:rPr lang="el-GR" sz="2200" b="1" smtClean="0"/>
              <a:t>Παραδοσιακή- Συμβατική </a:t>
            </a:r>
            <a:r>
              <a:rPr lang="el-GR" sz="2200" smtClean="0"/>
              <a:t>Φροντίδας Υγείας </a:t>
            </a:r>
          </a:p>
          <a:p>
            <a:pPr eaLnBrk="1" hangingPunct="1">
              <a:buFont typeface="Wingdings 2" pitchFamily="18" charset="2"/>
              <a:buNone/>
            </a:pPr>
            <a:endParaRPr lang="el-GR" sz="2200" smtClean="0"/>
          </a:p>
          <a:p>
            <a:pPr eaLnBrk="1" hangingPunct="1">
              <a:buFont typeface="Wingdings 2" pitchFamily="18" charset="2"/>
              <a:buNone/>
            </a:pPr>
            <a:endParaRPr lang="el-GR" sz="2200" smtClean="0"/>
          </a:p>
          <a:p>
            <a:pPr eaLnBrk="1" hangingPunct="1">
              <a:buFont typeface="Wingdings 2" pitchFamily="18" charset="2"/>
              <a:buNone/>
            </a:pPr>
            <a:endParaRPr lang="el-GR" sz="2200" smtClean="0"/>
          </a:p>
          <a:p>
            <a:pPr eaLnBrk="1" hangingPunct="1">
              <a:buFont typeface="Wingdings 2" pitchFamily="18" charset="2"/>
              <a:buNone/>
            </a:pPr>
            <a:r>
              <a:rPr lang="el-GR" sz="2200" smtClean="0"/>
              <a:t>	</a:t>
            </a:r>
          </a:p>
          <a:p>
            <a:pPr eaLnBrk="1" hangingPunct="1">
              <a:buFont typeface="Wingdings 2" pitchFamily="18" charset="2"/>
              <a:buNone/>
            </a:pPr>
            <a:r>
              <a:rPr lang="el-GR" sz="2200" smtClean="0"/>
              <a:t>(Ιατροκεντρικός χαρακτήρας) </a:t>
            </a:r>
          </a:p>
        </p:txBody>
      </p:sp>
      <p:sp>
        <p:nvSpPr>
          <p:cNvPr id="39939" name="Rectangle 6"/>
          <p:cNvSpPr>
            <a:spLocks noGrp="1"/>
          </p:cNvSpPr>
          <p:nvPr>
            <p:ph type="body" sz="half" idx="2"/>
          </p:nvPr>
        </p:nvSpPr>
        <p:spPr>
          <a:xfrm>
            <a:off x="5929313" y="1428750"/>
            <a:ext cx="3043237" cy="4572000"/>
          </a:xfrm>
        </p:spPr>
        <p:txBody>
          <a:bodyPr/>
          <a:lstStyle/>
          <a:p>
            <a:pPr eaLnBrk="1" hangingPunct="1">
              <a:buFont typeface="Wingdings 2" pitchFamily="18" charset="2"/>
              <a:buNone/>
            </a:pPr>
            <a:r>
              <a:rPr lang="el-GR" sz="2200" smtClean="0"/>
              <a:t>	</a:t>
            </a:r>
            <a:r>
              <a:rPr lang="el-GR" sz="2200" b="1" smtClean="0"/>
              <a:t>Πρωτοβάθμια </a:t>
            </a:r>
          </a:p>
          <a:p>
            <a:pPr eaLnBrk="1" hangingPunct="1">
              <a:buFont typeface="Wingdings 2" pitchFamily="18" charset="2"/>
              <a:buNone/>
            </a:pPr>
            <a:r>
              <a:rPr lang="el-GR" sz="2200" smtClean="0"/>
              <a:t>	Φροντίδα Υγείας </a:t>
            </a:r>
          </a:p>
          <a:p>
            <a:pPr eaLnBrk="1" hangingPunct="1">
              <a:buFont typeface="Wingdings 2" pitchFamily="18" charset="2"/>
              <a:buNone/>
            </a:pPr>
            <a:endParaRPr lang="el-GR" sz="2200" smtClean="0"/>
          </a:p>
          <a:p>
            <a:pPr eaLnBrk="1" hangingPunct="1">
              <a:buFont typeface="Wingdings 2" pitchFamily="18" charset="2"/>
              <a:buNone/>
            </a:pPr>
            <a:endParaRPr lang="el-GR" sz="2200" smtClean="0"/>
          </a:p>
          <a:p>
            <a:pPr eaLnBrk="1" hangingPunct="1">
              <a:buFont typeface="Wingdings 2" pitchFamily="18" charset="2"/>
              <a:buNone/>
            </a:pPr>
            <a:r>
              <a:rPr lang="el-GR" sz="2200" smtClean="0"/>
              <a:t>	</a:t>
            </a:r>
          </a:p>
          <a:p>
            <a:pPr eaLnBrk="1" hangingPunct="1">
              <a:buFont typeface="Wingdings 2" pitchFamily="18" charset="2"/>
              <a:buNone/>
            </a:pPr>
            <a:endParaRPr lang="el-GR" sz="2200" smtClean="0"/>
          </a:p>
          <a:p>
            <a:pPr eaLnBrk="1" hangingPunct="1">
              <a:buFont typeface="Wingdings 2" pitchFamily="18" charset="2"/>
              <a:buNone/>
            </a:pPr>
            <a:r>
              <a:rPr lang="el-GR" sz="2200" smtClean="0"/>
              <a:t>	(Ανθρωποκεντρικός    χαρακτήρας) </a:t>
            </a:r>
          </a:p>
        </p:txBody>
      </p:sp>
      <p:sp>
        <p:nvSpPr>
          <p:cNvPr id="39940" name="4 - Ορθογώνιο"/>
          <p:cNvSpPr>
            <a:spLocks noChangeArrowheads="1"/>
          </p:cNvSpPr>
          <p:nvPr/>
        </p:nvSpPr>
        <p:spPr bwMode="auto">
          <a:xfrm>
            <a:off x="4071938" y="2714625"/>
            <a:ext cx="1785937" cy="1323975"/>
          </a:xfrm>
          <a:prstGeom prst="rect">
            <a:avLst/>
          </a:prstGeom>
          <a:noFill/>
          <a:ln w="9525">
            <a:noFill/>
            <a:miter lim="800000"/>
            <a:headEnd/>
            <a:tailEnd/>
          </a:ln>
        </p:spPr>
        <p:txBody>
          <a:bodyPr>
            <a:spAutoFit/>
          </a:bodyPr>
          <a:lstStyle/>
          <a:p>
            <a:pPr algn="ctr"/>
            <a:r>
              <a:rPr lang="el-GR" sz="4000" dirty="0">
                <a:solidFill>
                  <a:srgbClr val="FF0000"/>
                </a:solidFill>
              </a:rPr>
              <a:t>≠</a:t>
            </a:r>
          </a:p>
          <a:p>
            <a:pPr algn="ctr">
              <a:buFont typeface="Wingdings 2" pitchFamily="18" charset="2"/>
              <a:buNone/>
            </a:pPr>
            <a:endParaRPr lang="el-GR" sz="4000" dirty="0">
              <a:solidFill>
                <a:schemeClr val="folHlink"/>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title" idx="4294967295"/>
          </p:nvPr>
        </p:nvSpPr>
        <p:spPr/>
        <p:txBody>
          <a:bodyPr/>
          <a:lstStyle/>
          <a:p>
            <a:pPr eaLnBrk="1" hangingPunct="1"/>
            <a:r>
              <a:rPr lang="el-GR" b="1" smtClean="0">
                <a:solidFill>
                  <a:srgbClr val="800000"/>
                </a:solidFill>
                <a:latin typeface="Verdana" pitchFamily="34" charset="0"/>
              </a:rPr>
              <a:t>ΠΡΟΑΓΩΓΗ  ΥΓΕΙΑΣ</a:t>
            </a:r>
            <a:r>
              <a:rPr lang="el-GR" smtClean="0"/>
              <a:t> </a:t>
            </a:r>
            <a:endParaRPr lang="en-GB" smtClean="0"/>
          </a:p>
        </p:txBody>
      </p:sp>
      <p:sp>
        <p:nvSpPr>
          <p:cNvPr id="20487" name="Rectangle 7"/>
          <p:cNvSpPr>
            <a:spLocks noGrp="1" noChangeArrowheads="1"/>
          </p:cNvSpPr>
          <p:nvPr>
            <p:ph idx="4294967295"/>
          </p:nvPr>
        </p:nvSpPr>
        <p:spPr/>
        <p:txBody>
          <a:bodyPr/>
          <a:lstStyle/>
          <a:p>
            <a:pPr algn="just" eaLnBrk="1" hangingPunct="1">
              <a:buFontTx/>
              <a:buNone/>
            </a:pPr>
            <a:r>
              <a:rPr lang="el-GR" smtClean="0"/>
              <a:t>		</a:t>
            </a:r>
            <a:r>
              <a:rPr lang="el-GR" sz="2800" b="1" smtClean="0">
                <a:latin typeface="Verdana" pitchFamily="34" charset="0"/>
              </a:rPr>
              <a:t>Η διαδικασία που δίνει τη δυνατότητα στα άτομα , να ελέγξουν και να βελτιώσουν την υγεία τους .</a:t>
            </a:r>
          </a:p>
          <a:p>
            <a:pPr algn="just" eaLnBrk="1" hangingPunct="1">
              <a:buFontTx/>
              <a:buNone/>
            </a:pPr>
            <a:endParaRPr lang="el-GR" sz="2800" b="1" smtClean="0">
              <a:latin typeface="Verdana" pitchFamily="34" charset="0"/>
            </a:endParaRPr>
          </a:p>
          <a:p>
            <a:pPr algn="just" eaLnBrk="1" hangingPunct="1">
              <a:buFontTx/>
              <a:buNone/>
            </a:pPr>
            <a:r>
              <a:rPr lang="el-GR" sz="2800" b="1" smtClean="0">
                <a:latin typeface="Verdana" pitchFamily="34" charset="0"/>
              </a:rPr>
              <a:t>		       </a:t>
            </a:r>
            <a:r>
              <a:rPr lang="el-GR" sz="2800" smtClean="0">
                <a:latin typeface="Verdana" pitchFamily="34" charset="0"/>
              </a:rPr>
              <a:t>(ΠΟΥ, Χάρτης της Οττάβα,1998)</a:t>
            </a:r>
          </a:p>
          <a:p>
            <a:pPr algn="just" eaLnBrk="1" hangingPunct="1">
              <a:buFontTx/>
              <a:buNone/>
            </a:pPr>
            <a:endParaRPr lang="el-GR" sz="2800" smtClean="0">
              <a:latin typeface="Verdana" pitchFamily="34" charset="0"/>
            </a:endParaRPr>
          </a:p>
          <a:p>
            <a:pPr algn="just" eaLnBrk="1" hangingPunct="1">
              <a:buFontTx/>
              <a:buNone/>
            </a:pPr>
            <a:r>
              <a:rPr lang="el-GR" sz="2800" smtClean="0">
                <a:latin typeface="Verdana" pitchFamily="34" charset="0"/>
              </a:rPr>
              <a:t>	</a:t>
            </a:r>
            <a:r>
              <a:rPr lang="el-GR" sz="2800" b="1" smtClean="0">
                <a:latin typeface="Verdana" pitchFamily="34" charset="0"/>
              </a:rPr>
              <a:t>** </a:t>
            </a:r>
            <a:r>
              <a:rPr lang="el-GR" sz="2800" smtClean="0">
                <a:latin typeface="Verdana" pitchFamily="34" charset="0"/>
              </a:rPr>
              <a:t>Η ενημερωμένη συμμετοχή είναι απαραίτητη , τόσο σε επίπεδο ατόμου , όσο και σε επίπεδο κοινότητας</a:t>
            </a:r>
            <a:r>
              <a:rPr lang="en-GB" sz="2800" smtClean="0">
                <a:latin typeface="Verdan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0487">
                                            <p:txEl>
                                              <p:pRg st="0" end="0"/>
                                            </p:txEl>
                                          </p:spTgt>
                                        </p:tgtEl>
                                        <p:attrNameLst>
                                          <p:attrName>style.visibility</p:attrName>
                                        </p:attrNameLst>
                                      </p:cBhvr>
                                      <p:to>
                                        <p:strVal val="visible"/>
                                      </p:to>
                                    </p:set>
                                    <p:animEffect transition="in" filter="diamond(in)">
                                      <p:cBhvr>
                                        <p:cTn id="7" dur="500"/>
                                        <p:tgtEl>
                                          <p:spTgt spid="20487">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20487">
                                            <p:txEl>
                                              <p:pRg st="2" end="2"/>
                                            </p:txEl>
                                          </p:spTgt>
                                        </p:tgtEl>
                                        <p:attrNameLst>
                                          <p:attrName>style.visibility</p:attrName>
                                        </p:attrNameLst>
                                      </p:cBhvr>
                                      <p:to>
                                        <p:strVal val="visible"/>
                                      </p:to>
                                    </p:set>
                                    <p:animEffect transition="in" filter="diamond(in)">
                                      <p:cBhvr>
                                        <p:cTn id="10" dur="500"/>
                                        <p:tgtEl>
                                          <p:spTgt spid="20487">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0487">
                                            <p:txEl>
                                              <p:pRg st="4" end="4"/>
                                            </p:txEl>
                                          </p:spTgt>
                                        </p:tgtEl>
                                        <p:attrNameLst>
                                          <p:attrName>style.visibility</p:attrName>
                                        </p:attrNameLst>
                                      </p:cBhvr>
                                      <p:to>
                                        <p:strVal val="visible"/>
                                      </p:to>
                                    </p:set>
                                    <p:anim calcmode="lin" valueType="num">
                                      <p:cBhvr additive="base">
                                        <p:cTn id="15" dur="500" fill="hold"/>
                                        <p:tgtEl>
                                          <p:spTgt spid="20487">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04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a:xfrm>
            <a:off x="928688" y="0"/>
            <a:ext cx="7772400" cy="1143000"/>
          </a:xfrm>
        </p:spPr>
        <p:txBody>
          <a:bodyPr/>
          <a:lstStyle/>
          <a:p>
            <a:pPr algn="ctr" eaLnBrk="1" hangingPunct="1"/>
            <a:r>
              <a:rPr lang="el-GR" b="1" smtClean="0"/>
              <a:t>ΔΗΜΟΣΙΑ ΥΓΕΙΑ </a:t>
            </a:r>
          </a:p>
        </p:txBody>
      </p:sp>
      <p:sp>
        <p:nvSpPr>
          <p:cNvPr id="5" name="4 - Θέση περιεχομένου"/>
          <p:cNvSpPr>
            <a:spLocks noGrp="1"/>
          </p:cNvSpPr>
          <p:nvPr>
            <p:ph sz="quarter" idx="1"/>
          </p:nvPr>
        </p:nvSpPr>
        <p:spPr>
          <a:xfrm>
            <a:off x="285750" y="1785938"/>
            <a:ext cx="8643938" cy="4357687"/>
          </a:xfrm>
        </p:spPr>
        <p:txBody>
          <a:bodyPr>
            <a:normAutofit fontScale="25000" lnSpcReduction="20000"/>
          </a:bodyPr>
          <a:lstStyle/>
          <a:p>
            <a:pPr marL="274320" indent="-274320" eaLnBrk="1" fontAlgn="auto" hangingPunct="1">
              <a:lnSpc>
                <a:spcPct val="170000"/>
              </a:lnSpc>
              <a:spcBef>
                <a:spcPts val="580"/>
              </a:spcBef>
              <a:spcAft>
                <a:spcPts val="0"/>
              </a:spcAft>
              <a:buFont typeface="Wingdings 2"/>
              <a:buNone/>
              <a:defRPr/>
            </a:pPr>
            <a:r>
              <a:rPr lang="el-GR" sz="11200" dirty="0" smtClean="0">
                <a:latin typeface="Arial" pitchFamily="34" charset="0"/>
                <a:cs typeface="Arial" pitchFamily="34" charset="0"/>
              </a:rPr>
              <a:t>Επιστήμη και τέχνη</a:t>
            </a:r>
          </a:p>
          <a:p>
            <a:pPr marL="822960" lvl="2" eaLnBrk="1" fontAlgn="auto" hangingPunct="1">
              <a:lnSpc>
                <a:spcPct val="170000"/>
              </a:lnSpc>
              <a:spcBef>
                <a:spcPts val="370"/>
              </a:spcBef>
              <a:spcAft>
                <a:spcPts val="0"/>
              </a:spcAft>
              <a:buClr>
                <a:schemeClr val="accent1">
                  <a:tint val="60000"/>
                </a:schemeClr>
              </a:buClr>
              <a:buFont typeface="Wingdings" pitchFamily="2" charset="2"/>
              <a:buChar char="Ø"/>
              <a:defRPr/>
            </a:pPr>
            <a:r>
              <a:rPr lang="el-GR" sz="11200" dirty="0" smtClean="0">
                <a:latin typeface="Arial" pitchFamily="34" charset="0"/>
                <a:cs typeface="Arial" pitchFamily="34" charset="0"/>
              </a:rPr>
              <a:t> της πρόληψης της νόσου, </a:t>
            </a:r>
          </a:p>
          <a:p>
            <a:pPr marL="822960" lvl="2" eaLnBrk="1" fontAlgn="auto" hangingPunct="1">
              <a:lnSpc>
                <a:spcPct val="170000"/>
              </a:lnSpc>
              <a:spcBef>
                <a:spcPts val="370"/>
              </a:spcBef>
              <a:spcAft>
                <a:spcPts val="0"/>
              </a:spcAft>
              <a:buClr>
                <a:schemeClr val="accent1">
                  <a:tint val="60000"/>
                </a:schemeClr>
              </a:buClr>
              <a:buFont typeface="Wingdings" pitchFamily="2" charset="2"/>
              <a:buChar char="Ø"/>
              <a:defRPr/>
            </a:pPr>
            <a:r>
              <a:rPr lang="el-GR" sz="11200" dirty="0" smtClean="0">
                <a:latin typeface="Arial" pitchFamily="34" charset="0"/>
                <a:cs typeface="Arial" pitchFamily="34" charset="0"/>
              </a:rPr>
              <a:t>της προαγωγής της Υγείας και </a:t>
            </a:r>
          </a:p>
          <a:p>
            <a:pPr marL="822960" lvl="2" eaLnBrk="1" fontAlgn="auto" hangingPunct="1">
              <a:lnSpc>
                <a:spcPct val="170000"/>
              </a:lnSpc>
              <a:spcBef>
                <a:spcPts val="370"/>
              </a:spcBef>
              <a:spcAft>
                <a:spcPts val="0"/>
              </a:spcAft>
              <a:buClr>
                <a:schemeClr val="accent1">
                  <a:tint val="60000"/>
                </a:schemeClr>
              </a:buClr>
              <a:buFont typeface="Wingdings" pitchFamily="2" charset="2"/>
              <a:buChar char="Ø"/>
              <a:defRPr/>
            </a:pPr>
            <a:r>
              <a:rPr lang="el-GR" sz="11200" dirty="0" smtClean="0">
                <a:latin typeface="Arial" pitchFamily="34" charset="0"/>
                <a:cs typeface="Arial" pitchFamily="34" charset="0"/>
              </a:rPr>
              <a:t>της επιμήκυνσης της ζωής </a:t>
            </a:r>
          </a:p>
          <a:p>
            <a:pPr marL="274320" indent="-274320" eaLnBrk="1" fontAlgn="auto" hangingPunct="1">
              <a:lnSpc>
                <a:spcPct val="170000"/>
              </a:lnSpc>
              <a:spcBef>
                <a:spcPts val="580"/>
              </a:spcBef>
              <a:spcAft>
                <a:spcPts val="0"/>
              </a:spcAft>
              <a:buFont typeface="Wingdings 2"/>
              <a:buNone/>
              <a:defRPr/>
            </a:pPr>
            <a:r>
              <a:rPr lang="el-GR" sz="11200" dirty="0" smtClean="0">
                <a:latin typeface="Arial" pitchFamily="34" charset="0"/>
                <a:cs typeface="Arial" pitchFamily="34" charset="0"/>
              </a:rPr>
              <a:t>μέσα από την οργανωμένη προσπάθεια της κοινωνίας.</a:t>
            </a:r>
          </a:p>
          <a:p>
            <a:pPr marL="274320" indent="-274320" algn="r" eaLnBrk="1" fontAlgn="auto" hangingPunct="1">
              <a:lnSpc>
                <a:spcPct val="150000"/>
              </a:lnSpc>
              <a:spcBef>
                <a:spcPts val="580"/>
              </a:spcBef>
              <a:spcAft>
                <a:spcPts val="0"/>
              </a:spcAft>
              <a:buFont typeface="Wingdings 2"/>
              <a:buNone/>
              <a:defRPr/>
            </a:pPr>
            <a:r>
              <a:rPr lang="el-GR" sz="11200" dirty="0" smtClean="0"/>
              <a:t>(1987)</a:t>
            </a:r>
            <a:endParaRPr lang="el-GR" sz="112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8"/>
          <p:cNvSpPr>
            <a:spLocks noGrp="1" noChangeArrowheads="1"/>
          </p:cNvSpPr>
          <p:nvPr>
            <p:ph type="title"/>
          </p:nvPr>
        </p:nvSpPr>
        <p:spPr>
          <a:xfrm>
            <a:off x="684213" y="0"/>
            <a:ext cx="7772400" cy="865188"/>
          </a:xfrm>
        </p:spPr>
        <p:txBody>
          <a:bodyPr/>
          <a:lstStyle/>
          <a:p>
            <a:pPr eaLnBrk="1" hangingPunct="1"/>
            <a:r>
              <a:rPr lang="el-GR" b="1" smtClean="0">
                <a:solidFill>
                  <a:srgbClr val="800000"/>
                </a:solidFill>
                <a:latin typeface="Verdana" pitchFamily="34" charset="0"/>
              </a:rPr>
              <a:t>ΑΓΩΓΗ  ΥΓΕΙΑΣ</a:t>
            </a:r>
            <a:endParaRPr lang="en-GB" b="1" smtClean="0">
              <a:solidFill>
                <a:srgbClr val="800000"/>
              </a:solidFill>
              <a:latin typeface="Verdana" pitchFamily="34" charset="0"/>
            </a:endParaRPr>
          </a:p>
        </p:txBody>
      </p:sp>
      <p:sp>
        <p:nvSpPr>
          <p:cNvPr id="41987" name="Rectangle 9"/>
          <p:cNvSpPr>
            <a:spLocks noGrp="1" noChangeArrowheads="1"/>
          </p:cNvSpPr>
          <p:nvPr>
            <p:ph type="body" idx="1"/>
          </p:nvPr>
        </p:nvSpPr>
        <p:spPr>
          <a:xfrm>
            <a:off x="395288" y="1052513"/>
            <a:ext cx="8280400" cy="5589587"/>
          </a:xfrm>
        </p:spPr>
        <p:txBody>
          <a:bodyPr/>
          <a:lstStyle/>
          <a:p>
            <a:pPr algn="just" eaLnBrk="1" hangingPunct="1">
              <a:lnSpc>
                <a:spcPct val="135000"/>
              </a:lnSpc>
              <a:spcAft>
                <a:spcPct val="90000"/>
              </a:spcAft>
              <a:buFontTx/>
              <a:buNone/>
            </a:pPr>
            <a:r>
              <a:rPr lang="el-GR" sz="2400" smtClean="0">
                <a:latin typeface="Verdana" pitchFamily="34" charset="0"/>
              </a:rPr>
              <a:t>		</a:t>
            </a:r>
            <a:r>
              <a:rPr lang="el-GR" sz="2400" b="1" smtClean="0">
                <a:latin typeface="Verdana" pitchFamily="34" charset="0"/>
              </a:rPr>
              <a:t>Η διαδικασία που βοηθάει τα άτομα να παίρνουν αποφάσεις που προασπίζουν και προάγουν την σωματική, ψυχική και κοινωνική τους ευεξία με σκοπό την απελευθέρωση του ατόμου από την άγνοια, τις ανθυγιεινές συνήθειες και τη μεροληψία και την εν γένει ανάπτυξη της προσωπικότητας του ατόμου κατά τρόπο τέτοιο ώστε να είναι σε θέση να παίρνει υπεύθυνες αποφάσεις για τη ζωή τη δική του και των άλλων</a:t>
            </a:r>
            <a:r>
              <a:rPr lang="en-GB" sz="2400" b="1" smtClean="0"/>
              <a:t> </a:t>
            </a:r>
            <a:r>
              <a:rPr lang="el-GR" sz="2400" b="1" smtClean="0"/>
              <a:t>.</a:t>
            </a:r>
            <a:endParaRPr lang="en-GB" sz="2400" b="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a:xfrm>
            <a:off x="914400" y="274638"/>
            <a:ext cx="7772400" cy="582612"/>
          </a:xfrm>
        </p:spPr>
        <p:txBody>
          <a:bodyPr>
            <a:normAutofit fontScale="90000"/>
          </a:bodyPr>
          <a:lstStyle/>
          <a:p>
            <a:r>
              <a:rPr lang="el-GR" smtClean="0"/>
              <a:t/>
            </a:r>
            <a:br>
              <a:rPr lang="el-GR" smtClean="0"/>
            </a:br>
            <a:r>
              <a:rPr lang="el-GR" sz="3200" b="1" smtClean="0">
                <a:solidFill>
                  <a:srgbClr val="1F497D"/>
                </a:solidFill>
              </a:rPr>
              <a:t> </a:t>
            </a:r>
            <a:r>
              <a:rPr lang="el-GR" sz="3200" b="1" smtClean="0">
                <a:solidFill>
                  <a:schemeClr val="accent2"/>
                </a:solidFill>
              </a:rPr>
              <a:t>Σχέση Προαγωγής και Αγωγής Υγείας </a:t>
            </a:r>
            <a:endParaRPr lang="el-GR" smtClean="0">
              <a:solidFill>
                <a:schemeClr val="accent2"/>
              </a:solidFill>
            </a:endParaRPr>
          </a:p>
        </p:txBody>
      </p:sp>
      <p:sp>
        <p:nvSpPr>
          <p:cNvPr id="43011" name="2 - Θέση περιεχομένου"/>
          <p:cNvSpPr>
            <a:spLocks noGrp="1"/>
          </p:cNvSpPr>
          <p:nvPr>
            <p:ph sz="quarter" idx="1"/>
          </p:nvPr>
        </p:nvSpPr>
        <p:spPr>
          <a:xfrm>
            <a:off x="285750" y="1447800"/>
            <a:ext cx="8715375" cy="5053013"/>
          </a:xfrm>
        </p:spPr>
        <p:txBody>
          <a:bodyPr>
            <a:normAutofit lnSpcReduction="10000"/>
          </a:bodyPr>
          <a:lstStyle/>
          <a:p>
            <a:pPr>
              <a:buFont typeface="Wingdings 2" pitchFamily="18" charset="2"/>
              <a:buNone/>
            </a:pPr>
            <a:r>
              <a:rPr lang="el-GR" sz="2400" b="1" smtClean="0"/>
              <a:t>Η Προαγωγής της Υγείας </a:t>
            </a:r>
          </a:p>
          <a:p>
            <a:pPr>
              <a:buFont typeface="Wingdings" pitchFamily="2" charset="2"/>
              <a:buChar char="ü"/>
            </a:pPr>
            <a:r>
              <a:rPr lang="el-GR" sz="2200" smtClean="0"/>
              <a:t>αποτελεί μία </a:t>
            </a:r>
            <a:r>
              <a:rPr lang="el-GR" sz="2200" b="1" smtClean="0"/>
              <a:t>ενδιάμεση στρατηγική</a:t>
            </a:r>
            <a:r>
              <a:rPr lang="el-GR" sz="2200" smtClean="0"/>
              <a:t> μεταξύ </a:t>
            </a:r>
          </a:p>
          <a:p>
            <a:pPr lvl="1"/>
            <a:r>
              <a:rPr lang="el-GR" sz="2200" smtClean="0"/>
              <a:t>του ατόμου και </a:t>
            </a:r>
          </a:p>
          <a:p>
            <a:pPr lvl="1"/>
            <a:r>
              <a:rPr lang="el-GR" sz="2200" smtClean="0"/>
              <a:t>του περιβάλλοντός του, </a:t>
            </a:r>
          </a:p>
          <a:p>
            <a:pPr>
              <a:buFont typeface="Wingdings" pitchFamily="2" charset="2"/>
              <a:buChar char="ü"/>
            </a:pPr>
            <a:r>
              <a:rPr lang="el-GR" sz="2200" smtClean="0"/>
              <a:t>προσπαθεί να συνθέσει </a:t>
            </a:r>
          </a:p>
          <a:p>
            <a:pPr lvl="1"/>
            <a:r>
              <a:rPr lang="el-GR" sz="2200" smtClean="0"/>
              <a:t>τις προσωπικές επιλογές και </a:t>
            </a:r>
          </a:p>
          <a:p>
            <a:pPr lvl="1"/>
            <a:r>
              <a:rPr lang="el-GR" sz="2200" smtClean="0"/>
              <a:t>την κοινωνική ευθύνη για την Υγεία, </a:t>
            </a:r>
          </a:p>
          <a:p>
            <a:pPr>
              <a:buFont typeface="Wingdings" pitchFamily="2" charset="2"/>
              <a:buChar char="ü"/>
            </a:pPr>
            <a:r>
              <a:rPr lang="el-GR" sz="2400" smtClean="0"/>
              <a:t>όλες οι δραστηριότητες για την Προαγωγή της Υγείας αναφέρονται </a:t>
            </a:r>
          </a:p>
          <a:p>
            <a:pPr lvl="1"/>
            <a:r>
              <a:rPr lang="el-GR" sz="2200" smtClean="0"/>
              <a:t>σε Αγωγή Υγείας, </a:t>
            </a:r>
          </a:p>
          <a:p>
            <a:pPr lvl="1"/>
            <a:r>
              <a:rPr lang="el-GR" sz="2200" smtClean="0"/>
              <a:t>μέτρα πρόληψης της νόσου και </a:t>
            </a:r>
          </a:p>
          <a:p>
            <a:pPr lvl="1"/>
            <a:r>
              <a:rPr lang="el-GR" sz="2200" smtClean="0"/>
              <a:t>προστασίας της υγείας</a:t>
            </a:r>
          </a:p>
          <a:p>
            <a:pPr>
              <a:buFont typeface="Wingdings 2" pitchFamily="18" charset="2"/>
              <a:buNone/>
            </a:pPr>
            <a:r>
              <a:rPr lang="el-GR" sz="2400" smtClean="0"/>
              <a:t>ως </a:t>
            </a:r>
            <a:r>
              <a:rPr lang="el-GR" sz="2400" b="1" smtClean="0"/>
              <a:t>επικαλυπτόμενοι τομείς δράσης</a:t>
            </a:r>
            <a:r>
              <a:rPr lang="el-GR" sz="240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571500" y="357188"/>
          <a:ext cx="8286750" cy="6246814"/>
        </p:xfrm>
        <a:graphic>
          <a:graphicData uri="http://schemas.openxmlformats.org/drawingml/2006/table">
            <a:tbl>
              <a:tblPr/>
              <a:tblGrid>
                <a:gridCol w="2357438"/>
                <a:gridCol w="2286000"/>
                <a:gridCol w="3643312"/>
              </a:tblGrid>
              <a:tr h="471488">
                <a:tc rowSpan="10">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Times New Roman" pitchFamily="18" charset="0"/>
                          <a:cs typeface="Arial" charset="0"/>
                        </a:rPr>
                        <a:t/>
                      </a:r>
                      <a:br>
                        <a:rPr kumimoji="0" lang="el-GR" sz="2800" b="0" i="0" u="none" strike="noStrike" cap="none" normalizeH="0" baseline="0" smtClean="0">
                          <a:ln>
                            <a:noFill/>
                          </a:ln>
                          <a:solidFill>
                            <a:schemeClr val="tx1"/>
                          </a:solidFill>
                          <a:effectLst/>
                          <a:latin typeface="Times New Roman" pitchFamily="18" charset="0"/>
                          <a:cs typeface="Arial" charset="0"/>
                        </a:rPr>
                      </a:b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1" i="0" u="none" strike="noStrike" cap="none" normalizeH="0" baseline="0" smtClean="0">
                        <a:ln>
                          <a:noFill/>
                        </a:ln>
                        <a:solidFill>
                          <a:schemeClr val="tx1"/>
                        </a:solidFill>
                        <a:effectLst/>
                        <a:latin typeface="Arial Narrow"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1" i="0" u="none" strike="noStrike" cap="none" normalizeH="0" baseline="0" smtClean="0">
                        <a:ln>
                          <a:noFill/>
                        </a:ln>
                        <a:solidFill>
                          <a:schemeClr val="tx1"/>
                        </a:solidFill>
                        <a:effectLst/>
                        <a:latin typeface="Arial Narrow"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ΠΡΟΑΓΩΓΗ      </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      ΥΓΕΙΑΣ</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row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ΑΓΩΓΗ ΥΓΕΙΑΣ </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CC99"/>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Ανθρώπινη βιολογία</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CC99"/>
                    </a:solidFill>
                  </a:tcPr>
                </a:tc>
              </a:tr>
              <a:tr h="565150">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Πολιτικές υγείας – πρόληψη</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CC99"/>
                    </a:solidFill>
                  </a:tcPr>
                </a:tc>
              </a:tr>
              <a:tr h="565150">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Περιβαλλοντικοί παράγοντες </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CC99"/>
                    </a:solidFill>
                  </a:tcPr>
                </a:tc>
              </a:tr>
              <a:tr h="565150">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ανθρώπινη συμπεριφορά</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CC99"/>
                    </a:solidFill>
                  </a:tcPr>
                </a:tc>
              </a:tr>
              <a:tr h="658813">
                <a:tc vMerge="1">
                  <a:txBody>
                    <a:bodyPr/>
                    <a:lstStyle/>
                    <a:p>
                      <a:endParaRPr lang="el-GR"/>
                    </a:p>
                  </a:txBody>
                  <a:tcPr/>
                </a:tc>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ΠΡΟΛΗΨΗ</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FFFF"/>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Περιοδικός προληπτικός έλεγχος</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CFFFF"/>
                    </a:solidFill>
                  </a:tcPr>
                </a:tc>
              </a:tr>
              <a:tr h="565150">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Εμβολιασμός- ανοσοποίηση</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CFFFF"/>
                    </a:solidFill>
                  </a:tcPr>
                </a:tc>
              </a:tr>
              <a:tr h="471488">
                <a:tc vMerge="1">
                  <a:txBody>
                    <a:bodyPr/>
                    <a:lstStyle/>
                    <a:p>
                      <a:endParaRPr lang="el-GR"/>
                    </a:p>
                  </a:txBody>
                  <a:tcPr/>
                </a:tc>
                <a:tc row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1" i="0" u="none" strike="noStrike" cap="none" normalizeH="0" baseline="0" smtClean="0">
                          <a:ln>
                            <a:noFill/>
                          </a:ln>
                          <a:solidFill>
                            <a:schemeClr val="tx1"/>
                          </a:solidFill>
                          <a:effectLst/>
                          <a:latin typeface="Arial Narrow" pitchFamily="34" charset="0"/>
                          <a:cs typeface="Times New Roman" pitchFamily="18" charset="0"/>
                        </a:rPr>
                        <a:t>ΠΕΡΙΒΑΛΛΟΝ</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0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Φορολογική πολιτική</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00"/>
                    </a:solidFill>
                  </a:tcPr>
                </a:tc>
              </a:tr>
              <a:tr h="376238">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Έλεγχος ρύπανσης  </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00"/>
                    </a:solidFill>
                  </a:tcPr>
                </a:tc>
              </a:tr>
              <a:tr h="471488">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Ασφάλεια στην εργασία</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00"/>
                    </a:solidFill>
                  </a:tcPr>
                </a:tc>
              </a:tr>
              <a:tr h="376238">
                <a:tc vMerge="1">
                  <a:txBody>
                    <a:bodyPr/>
                    <a:lstStyle/>
                    <a:p>
                      <a:endParaRPr lang="el-GR"/>
                    </a:p>
                  </a:txBody>
                  <a:tcPr/>
                </a:tc>
                <a:tc vMerge="1">
                  <a:txBody>
                    <a:bodyPr/>
                    <a:lstStyle/>
                    <a:p>
                      <a:endParaRPr lang="el-G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smtClean="0">
                          <a:ln>
                            <a:noFill/>
                          </a:ln>
                          <a:solidFill>
                            <a:schemeClr val="tx1"/>
                          </a:solidFill>
                          <a:effectLst/>
                          <a:latin typeface="Arial Narrow" pitchFamily="34" charset="0"/>
                          <a:cs typeface="Times New Roman" pitchFamily="18" charset="0"/>
                        </a:rPr>
                        <a:t>Κοινωνική πρόνοια</a:t>
                      </a:r>
                      <a:endParaRPr kumimoji="0" lang="el-GR" sz="2800" b="0" i="0" u="none" strike="noStrike" cap="none" normalizeH="0" baseline="0" smtClean="0">
                        <a:ln>
                          <a:noFill/>
                        </a:ln>
                        <a:solidFill>
                          <a:schemeClr val="tx1"/>
                        </a:solidFill>
                        <a:effectLst/>
                        <a:latin typeface="Times New Roman" pitchFamily="18" charset="0"/>
                        <a:cs typeface="Times New Roman" pitchFamily="18" charset="0"/>
                      </a:endParaRPr>
                    </a:p>
                  </a:txBody>
                  <a:tcPr marL="29449" marR="2944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FFF00"/>
                    </a:solidFill>
                  </a:tcPr>
                </a:tc>
              </a:tr>
            </a:tbl>
          </a:graphicData>
        </a:graphic>
      </p:graphicFrame>
      <p:sp>
        <p:nvSpPr>
          <p:cNvPr id="44072" name="AutoShape 3"/>
          <p:cNvSpPr>
            <a:spLocks noChangeAspect="1" noChangeArrowheads="1"/>
          </p:cNvSpPr>
          <p:nvPr/>
        </p:nvSpPr>
        <p:spPr bwMode="auto">
          <a:xfrm>
            <a:off x="0" y="0"/>
            <a:ext cx="457200" cy="571500"/>
          </a:xfrm>
          <a:prstGeom prst="rect">
            <a:avLst/>
          </a:prstGeom>
          <a:noFill/>
          <a:ln w="9525">
            <a:noFill/>
            <a:miter lim="800000"/>
            <a:headEnd/>
            <a:tailEnd/>
          </a:ln>
        </p:spPr>
        <p:txBody>
          <a:bodyPr/>
          <a:lstStyle/>
          <a:p>
            <a:endParaRPr lang="en-US"/>
          </a:p>
        </p:txBody>
      </p:sp>
      <p:grpSp>
        <p:nvGrpSpPr>
          <p:cNvPr id="2" name="Group 4"/>
          <p:cNvGrpSpPr>
            <a:grpSpLocks noChangeAspect="1"/>
          </p:cNvGrpSpPr>
          <p:nvPr/>
        </p:nvGrpSpPr>
        <p:grpSpPr bwMode="auto">
          <a:xfrm>
            <a:off x="0" y="0"/>
            <a:ext cx="457200" cy="571500"/>
            <a:chOff x="7512" y="8032"/>
            <a:chExt cx="2215" cy="2700"/>
          </a:xfrm>
        </p:grpSpPr>
        <p:sp>
          <p:nvSpPr>
            <p:cNvPr id="44077" name="AutoShape 5"/>
            <p:cNvSpPr>
              <a:spLocks noChangeAspect="1" noChangeArrowheads="1" noTextEdit="1"/>
            </p:cNvSpPr>
            <p:nvPr/>
          </p:nvSpPr>
          <p:spPr bwMode="auto">
            <a:xfrm>
              <a:off x="7512" y="8032"/>
              <a:ext cx="2215" cy="2700"/>
            </a:xfrm>
            <a:prstGeom prst="rect">
              <a:avLst/>
            </a:prstGeom>
            <a:noFill/>
            <a:ln w="9525">
              <a:noFill/>
              <a:miter lim="800000"/>
              <a:headEnd/>
              <a:tailEnd/>
            </a:ln>
          </p:spPr>
          <p:txBody>
            <a:bodyPr/>
            <a:lstStyle/>
            <a:p>
              <a:endParaRPr lang="en-US"/>
            </a:p>
          </p:txBody>
        </p:sp>
      </p:grpSp>
      <p:sp>
        <p:nvSpPr>
          <p:cNvPr id="44074" name="AutoShape 1"/>
          <p:cNvSpPr>
            <a:spLocks noChangeArrowheads="1"/>
          </p:cNvSpPr>
          <p:nvPr/>
        </p:nvSpPr>
        <p:spPr bwMode="auto">
          <a:xfrm>
            <a:off x="1571625" y="4714875"/>
            <a:ext cx="1028700" cy="1285875"/>
          </a:xfrm>
          <a:prstGeom prst="curvedRightArrow">
            <a:avLst>
              <a:gd name="adj1" fmla="val 25000"/>
              <a:gd name="adj2" fmla="val 50000"/>
              <a:gd name="adj3" fmla="val 33333"/>
            </a:avLst>
          </a:prstGeom>
          <a:solidFill>
            <a:srgbClr val="CCFFCC"/>
          </a:solidFill>
          <a:ln w="9525">
            <a:solidFill>
              <a:srgbClr val="000000"/>
            </a:solidFill>
            <a:miter lim="800000"/>
            <a:headEnd/>
            <a:tailEnd/>
          </a:ln>
        </p:spPr>
        <p:txBody>
          <a:bodyPr/>
          <a:lstStyle/>
          <a:p>
            <a:endParaRPr lang="en-US"/>
          </a:p>
        </p:txBody>
      </p:sp>
      <p:sp>
        <p:nvSpPr>
          <p:cNvPr id="44075" name="AutoShape 6"/>
          <p:cNvSpPr>
            <a:spLocks noChangeArrowheads="1"/>
          </p:cNvSpPr>
          <p:nvPr/>
        </p:nvSpPr>
        <p:spPr bwMode="auto">
          <a:xfrm rot="10639331">
            <a:off x="1854200" y="1449388"/>
            <a:ext cx="968375" cy="1503362"/>
          </a:xfrm>
          <a:prstGeom prst="curvedLeftArrow">
            <a:avLst>
              <a:gd name="adj1" fmla="val 32379"/>
              <a:gd name="adj2" fmla="val 64750"/>
              <a:gd name="adj3" fmla="val 33333"/>
            </a:avLst>
          </a:prstGeom>
          <a:solidFill>
            <a:srgbClr val="CCFFFF"/>
          </a:solidFill>
          <a:ln w="9525">
            <a:solidFill>
              <a:srgbClr val="000000"/>
            </a:solidFill>
            <a:miter lim="800000"/>
            <a:headEnd/>
            <a:tailEnd/>
          </a:ln>
        </p:spPr>
        <p:txBody>
          <a:bodyPr/>
          <a:lstStyle/>
          <a:p>
            <a:endParaRPr lang="en-US"/>
          </a:p>
        </p:txBody>
      </p:sp>
      <p:sp>
        <p:nvSpPr>
          <p:cNvPr id="44076" name="AutoShape 2"/>
          <p:cNvSpPr>
            <a:spLocks noChangeArrowheads="1"/>
          </p:cNvSpPr>
          <p:nvPr/>
        </p:nvSpPr>
        <p:spPr bwMode="auto">
          <a:xfrm>
            <a:off x="2286000" y="3571875"/>
            <a:ext cx="457200" cy="228600"/>
          </a:xfrm>
          <a:prstGeom prst="rightArrow">
            <a:avLst>
              <a:gd name="adj1" fmla="val 50000"/>
              <a:gd name="adj2" fmla="val 50000"/>
            </a:avLst>
          </a:prstGeom>
          <a:solidFill>
            <a:srgbClr val="FFFFFF"/>
          </a:solidFill>
          <a:ln w="9525">
            <a:solidFill>
              <a:srgbClr val="000000"/>
            </a:solidFill>
            <a:miter lim="800000"/>
            <a:headEnd/>
            <a:tailEnd/>
          </a:ln>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2 - Θέση περιεχομένου"/>
          <p:cNvSpPr>
            <a:spLocks noGrp="1"/>
          </p:cNvSpPr>
          <p:nvPr>
            <p:ph sz="quarter" idx="1"/>
          </p:nvPr>
        </p:nvSpPr>
        <p:spPr>
          <a:xfrm>
            <a:off x="428625" y="714375"/>
            <a:ext cx="8258175" cy="5857875"/>
          </a:xfrm>
        </p:spPr>
        <p:txBody>
          <a:bodyPr/>
          <a:lstStyle/>
          <a:p>
            <a:pPr>
              <a:buFont typeface="Wingdings 2" pitchFamily="18" charset="2"/>
              <a:buNone/>
            </a:pPr>
            <a:r>
              <a:rPr lang="el-GR" b="1" smtClean="0"/>
              <a:t>Η  Προαγωγή Υγείας </a:t>
            </a:r>
          </a:p>
          <a:p>
            <a:pPr>
              <a:buFont typeface="Wingdings 2" pitchFamily="18" charset="2"/>
              <a:buNone/>
            </a:pPr>
            <a:r>
              <a:rPr lang="el-GR" smtClean="0"/>
              <a:t>έχει </a:t>
            </a:r>
            <a:r>
              <a:rPr lang="el-GR" b="1" smtClean="0"/>
              <a:t>ευρύτερο πεδίο δραστηριότητας </a:t>
            </a:r>
            <a:r>
              <a:rPr lang="el-GR" smtClean="0"/>
              <a:t>σε σχέση με την Αγωγή Υγείας </a:t>
            </a:r>
          </a:p>
          <a:p>
            <a:pPr>
              <a:buFont typeface="Wingdings 2" pitchFamily="18" charset="2"/>
              <a:buNone/>
            </a:pPr>
            <a:endParaRPr lang="el-GR" smtClean="0"/>
          </a:p>
          <a:p>
            <a:pPr>
              <a:buFont typeface="Wingdings 2" pitchFamily="18" charset="2"/>
              <a:buNone/>
            </a:pPr>
            <a:r>
              <a:rPr lang="el-GR" smtClean="0"/>
              <a:t>ο </a:t>
            </a:r>
            <a:r>
              <a:rPr lang="el-GR" b="1" smtClean="0"/>
              <a:t>τελικός στόχος</a:t>
            </a:r>
            <a:r>
              <a:rPr lang="el-GR" smtClean="0"/>
              <a:t> της Προαγωγής Υγείας είναι </a:t>
            </a:r>
            <a:r>
              <a:rPr lang="el-GR" b="1" smtClean="0"/>
              <a:t>πιο γενικός.</a:t>
            </a:r>
          </a:p>
          <a:p>
            <a:pPr>
              <a:buFont typeface="Wingdings 2" pitchFamily="18" charset="2"/>
              <a:buNone/>
            </a:pPr>
            <a:r>
              <a:rPr lang="el-GR" b="1" smtClean="0"/>
              <a:t> </a:t>
            </a:r>
            <a:r>
              <a:rPr lang="el-GR" smtClean="0"/>
              <a:t>Η Προαγωγή Υγείας χρησιμοποιεί την Αγωγή Υγείας για να τον επιτύχει.</a:t>
            </a:r>
          </a:p>
          <a:p>
            <a:pPr>
              <a:buFont typeface="Wingdings 2" pitchFamily="18" charset="2"/>
              <a:buNone/>
            </a:pPr>
            <a:endParaRPr lang="el-GR" smtClean="0"/>
          </a:p>
          <a:p>
            <a:pPr>
              <a:buFont typeface="Wingdings 2" pitchFamily="18" charset="2"/>
              <a:buNone/>
            </a:pPr>
            <a:r>
              <a:rPr lang="el-GR" smtClean="0"/>
              <a:t>ο σχεδιασμός των προγραμμάτων προαγωγής υγείας εμπεριέχει </a:t>
            </a:r>
          </a:p>
          <a:p>
            <a:pPr lvl="1"/>
            <a:r>
              <a:rPr lang="el-GR" smtClean="0"/>
              <a:t>Παρεμβατικό &amp;</a:t>
            </a:r>
          </a:p>
          <a:p>
            <a:pPr lvl="1"/>
            <a:r>
              <a:rPr lang="el-GR" smtClean="0"/>
              <a:t>Ενημερωτικό χαρακτήρα .</a:t>
            </a:r>
          </a:p>
          <a:p>
            <a:pPr>
              <a:buFont typeface="Wingdings 2" pitchFamily="18" charset="2"/>
              <a:buNone/>
            </a:pPr>
            <a:endParaRPr lang="el-GR" smtClean="0"/>
          </a:p>
          <a:p>
            <a:endParaRPr lang="el-GR"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a:solidFill>
                  <a:schemeClr val="tx2">
                    <a:lumMod val="75000"/>
                  </a:schemeClr>
                </a:solidFill>
              </a:rPr>
              <a:t>Αρχές της Προαγωγής της υγείας</a:t>
            </a:r>
            <a:endParaRPr lang="en-GB" b="1" dirty="0">
              <a:solidFill>
                <a:schemeClr val="tx2">
                  <a:lumMod val="75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r>
              <a:rPr lang="el-GR" sz="3200" dirty="0"/>
              <a:t>Σήμερα παρατηρείται:</a:t>
            </a:r>
          </a:p>
          <a:p>
            <a:pPr lvl="1" algn="just">
              <a:buNone/>
            </a:pPr>
            <a:r>
              <a:rPr lang="el-GR" sz="3200" dirty="0">
                <a:solidFill>
                  <a:schemeClr val="tx2">
                    <a:lumMod val="75000"/>
                  </a:schemeClr>
                </a:solidFill>
              </a:rPr>
              <a:t>Αύξηση του προσδόκιμου ζωής  και </a:t>
            </a:r>
          </a:p>
          <a:p>
            <a:pPr lvl="1" algn="just">
              <a:buNone/>
            </a:pPr>
            <a:r>
              <a:rPr lang="el-GR" sz="3200" dirty="0">
                <a:solidFill>
                  <a:schemeClr val="tx2">
                    <a:lumMod val="75000"/>
                  </a:schemeClr>
                </a:solidFill>
              </a:rPr>
              <a:t>βελτίωση του επιπέδου ζωής του ανθρώπου</a:t>
            </a:r>
            <a:r>
              <a:rPr lang="el-GR" sz="3200" dirty="0" smtClean="0">
                <a:solidFill>
                  <a:schemeClr val="tx2">
                    <a:lumMod val="75000"/>
                  </a:schemeClr>
                </a:solidFill>
              </a:rPr>
              <a:t>.</a:t>
            </a:r>
          </a:p>
          <a:p>
            <a:pPr lvl="1" algn="just">
              <a:buNone/>
            </a:pPr>
            <a:r>
              <a:rPr lang="el-GR" sz="3200" dirty="0" smtClean="0">
                <a:solidFill>
                  <a:schemeClr val="tx2">
                    <a:lumMod val="75000"/>
                  </a:schemeClr>
                </a:solidFill>
              </a:rPr>
              <a:t> </a:t>
            </a:r>
            <a:endParaRPr lang="el-GR" sz="3200" dirty="0">
              <a:solidFill>
                <a:schemeClr val="tx2">
                  <a:lumMod val="75000"/>
                </a:schemeClr>
              </a:solidFill>
            </a:endParaRPr>
          </a:p>
          <a:p>
            <a:pPr algn="just"/>
            <a:r>
              <a:rPr lang="el-GR" sz="3200" dirty="0"/>
              <a:t>Οι άνθρωποι σήμερα υποφέρουν κυρίως από </a:t>
            </a:r>
            <a:r>
              <a:rPr lang="el-GR" sz="3200" dirty="0">
                <a:solidFill>
                  <a:schemeClr val="tx2">
                    <a:lumMod val="75000"/>
                  </a:schemeClr>
                </a:solidFill>
              </a:rPr>
              <a:t>νοσήματα φθοράς και νοσήματα που έχουν σχέση με περιβαλλοντικούς παράγοντες και τον τρόπο ζωής τους</a:t>
            </a:r>
            <a:endParaRPr lang="en-GB" sz="3200" dirty="0">
              <a:solidFill>
                <a:schemeClr val="tx2">
                  <a:lumMod val="75000"/>
                </a:schemeClr>
              </a:solidFill>
            </a:endParaRPr>
          </a:p>
        </p:txBody>
      </p:sp>
      <p:sp>
        <p:nvSpPr>
          <p:cNvPr id="4" name="3 - Ορθογώνιο"/>
          <p:cNvSpPr/>
          <p:nvPr/>
        </p:nvSpPr>
        <p:spPr>
          <a:xfrm>
            <a:off x="683568" y="404664"/>
            <a:ext cx="5040560"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dirty="0"/>
              <a:t>Εισαγωγικά</a:t>
            </a:r>
          </a:p>
          <a:p>
            <a:pPr algn="ct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4572000"/>
          </a:xfrm>
        </p:spPr>
        <p:txBody>
          <a:bodyPr>
            <a:normAutofit/>
          </a:bodyPr>
          <a:lstStyle/>
          <a:p>
            <a:pPr algn="just">
              <a:buNone/>
            </a:pPr>
            <a:r>
              <a:rPr lang="el-GR" sz="3200" dirty="0"/>
              <a:t>Παλαιοτέρα, τα  υγειονομικά μέτρα επικεντρώνονταν </a:t>
            </a:r>
            <a:r>
              <a:rPr lang="el-GR" sz="3200" dirty="0" smtClean="0"/>
              <a:t>κυρίως</a:t>
            </a:r>
          </a:p>
          <a:p>
            <a:pPr algn="just">
              <a:buNone/>
            </a:pPr>
            <a:r>
              <a:rPr lang="el-GR" sz="3200" dirty="0" smtClean="0"/>
              <a:t> </a:t>
            </a:r>
            <a:r>
              <a:rPr lang="el-GR" sz="3200" b="1" dirty="0">
                <a:solidFill>
                  <a:schemeClr val="tx2">
                    <a:lumMod val="75000"/>
                  </a:schemeClr>
                </a:solidFill>
              </a:rPr>
              <a:t>στον περιορισμό της εξάπλωσης  λοιμωδών νοσημάτων</a:t>
            </a:r>
            <a:r>
              <a:rPr lang="el-GR" sz="3200" b="1" dirty="0"/>
              <a:t> </a:t>
            </a:r>
            <a:endParaRPr lang="el-GR" sz="3200" b="1" dirty="0" smtClean="0"/>
          </a:p>
          <a:p>
            <a:pPr algn="just">
              <a:buNone/>
            </a:pPr>
            <a:r>
              <a:rPr lang="el-GR" sz="3200" dirty="0" smtClean="0"/>
              <a:t>με </a:t>
            </a:r>
            <a:r>
              <a:rPr lang="el-GR" sz="3200" dirty="0"/>
              <a:t>τη βοήθεια του μαζικού εμβολιασμού του πληθυσμού και την εκπαίδευση των ανθρώπων σε θέματα ατομικής υγιεινής και υγιεινής της κατοικίας τους. </a:t>
            </a:r>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4572000"/>
          </a:xfrm>
        </p:spPr>
        <p:txBody>
          <a:bodyPr/>
          <a:lstStyle/>
          <a:p>
            <a:pPr algn="just"/>
            <a:r>
              <a:rPr lang="el-GR" sz="3200" dirty="0"/>
              <a:t>Σταδιακά διαπιστώνεται ότι ο τρόπος ζωής των ατόμων (κάπνισμα, κατανάλωση  τροφών πλούσιων σε λιπαρά και θερμίδες, το  αλκοόλ και η επιθετική οδήγηση), οδηγούν σε </a:t>
            </a:r>
            <a:r>
              <a:rPr lang="el-GR" sz="3200" b="1" dirty="0">
                <a:solidFill>
                  <a:srgbClr val="FFFF00"/>
                </a:solidFill>
              </a:rPr>
              <a:t>σύγχρονα επιδημιολογικά προβλήματα </a:t>
            </a:r>
            <a:r>
              <a:rPr lang="el-GR" sz="3200" dirty="0"/>
              <a:t>(σακχαρώδης διαβήτης, καρδιαγγειακά νοσήματα, ατυχήματα). </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145360"/>
          </a:xfrm>
        </p:spPr>
        <p:txBody>
          <a:bodyPr>
            <a:normAutofit/>
          </a:bodyPr>
          <a:lstStyle/>
          <a:p>
            <a:pPr algn="just"/>
            <a:r>
              <a:rPr lang="el-GR" sz="2800" dirty="0"/>
              <a:t>Σήμερα οι πολιτικές για την υγεία πρέπει να μπορούν να ανταπεξέλθουν στις προκλήσεις που παρουσιάζονται, προσαρμόζοντας τη δομή των συστημάτων υγείας σε αυτές και επικεντρώνοντας τις προσπάθειες στην </a:t>
            </a:r>
            <a:r>
              <a:rPr lang="el-GR" sz="2800" b="1" dirty="0">
                <a:solidFill>
                  <a:srgbClr val="FFFF00"/>
                </a:solidFill>
              </a:rPr>
              <a:t>έγκαιρη πρόληψη </a:t>
            </a:r>
            <a:r>
              <a:rPr lang="el-GR" sz="2800" dirty="0"/>
              <a:t>και την </a:t>
            </a:r>
            <a:r>
              <a:rPr lang="el-GR" sz="2800" dirty="0">
                <a:solidFill>
                  <a:srgbClr val="FFFF00"/>
                </a:solidFill>
              </a:rPr>
              <a:t>ενδυνάμωση των ατόμων </a:t>
            </a:r>
            <a:r>
              <a:rPr lang="el-GR" sz="2800" dirty="0"/>
              <a:t>προκειμένου να μπορούν να βελτιώσουν και να προασπίσουν την υγεία τους.</a:t>
            </a:r>
            <a:endParaRPr lang="en-GB"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0" y="0"/>
            <a:ext cx="9144000" cy="6857999"/>
          </a:xfrm>
        </p:spPr>
        <p:txBody>
          <a:bodyPr>
            <a:normAutofit/>
          </a:bodyPr>
          <a:lstStyle/>
          <a:p>
            <a:pPr>
              <a:lnSpc>
                <a:spcPct val="80000"/>
              </a:lnSpc>
            </a:pPr>
            <a:endParaRPr lang="el-GR" sz="3200" dirty="0"/>
          </a:p>
          <a:p>
            <a:pPr>
              <a:lnSpc>
                <a:spcPct val="80000"/>
              </a:lnSpc>
            </a:pPr>
            <a:endParaRPr lang="el-GR" sz="3200" dirty="0" smtClean="0"/>
          </a:p>
          <a:p>
            <a:pPr>
              <a:lnSpc>
                <a:spcPct val="80000"/>
              </a:lnSpc>
              <a:buNone/>
            </a:pPr>
            <a:endParaRPr lang="el-GR" sz="3200" dirty="0"/>
          </a:p>
          <a:p>
            <a:pPr algn="just">
              <a:lnSpc>
                <a:spcPct val="80000"/>
              </a:lnSpc>
            </a:pPr>
            <a:r>
              <a:rPr lang="el-GR" sz="3200" dirty="0"/>
              <a:t>Καθώς αυξήθηκε η επίγνωση   των ανθρώπων πάνω στη </a:t>
            </a:r>
            <a:r>
              <a:rPr lang="el-GR" sz="3200" b="1" u="sng" dirty="0">
                <a:solidFill>
                  <a:schemeClr val="tx2">
                    <a:lumMod val="75000"/>
                  </a:schemeClr>
                </a:solidFill>
              </a:rPr>
              <a:t>σύνδεση</a:t>
            </a:r>
            <a:r>
              <a:rPr lang="el-GR" sz="3200" dirty="0"/>
              <a:t> της συμπεριφοράς με την εμφάνιση διάφορων νοσημάτων και διευρύνθηκε το επίπεδο κατανόησης όσον αφορά τις </a:t>
            </a:r>
            <a:r>
              <a:rPr lang="el-GR" sz="3200" u="sng" dirty="0">
                <a:solidFill>
                  <a:schemeClr val="tx2">
                    <a:lumMod val="75000"/>
                  </a:schemeClr>
                </a:solidFill>
              </a:rPr>
              <a:t>ευθύνες</a:t>
            </a:r>
            <a:r>
              <a:rPr lang="el-GR" sz="3200" dirty="0"/>
              <a:t>  και τα </a:t>
            </a:r>
            <a:r>
              <a:rPr lang="el-GR" sz="3200" u="sng" dirty="0">
                <a:solidFill>
                  <a:schemeClr val="tx2">
                    <a:lumMod val="75000"/>
                  </a:schemeClr>
                </a:solidFill>
              </a:rPr>
              <a:t>δικαιώματα</a:t>
            </a:r>
            <a:r>
              <a:rPr lang="el-GR" sz="3200" dirty="0"/>
              <a:t> των πολιτών, μια νέα στροφή παρατηρήθηκε  και οι άνθρωποι πλέον ζητούν υπηρεσίες   όχι μόνο για την αντιμετώπιση των ασθενειών  και για την πρόληψη τους, αλλά και υπηρεσίες που </a:t>
            </a:r>
            <a:r>
              <a:rPr lang="el-GR" sz="3200" dirty="0">
                <a:solidFill>
                  <a:schemeClr val="tx2">
                    <a:lumMod val="75000"/>
                  </a:schemeClr>
                </a:solidFill>
              </a:rPr>
              <a:t>στοχεύουν</a:t>
            </a:r>
            <a:r>
              <a:rPr lang="el-GR" sz="3200" dirty="0"/>
              <a:t> στη </a:t>
            </a:r>
            <a:r>
              <a:rPr lang="el-GR" sz="3200" dirty="0">
                <a:solidFill>
                  <a:schemeClr val="tx2">
                    <a:lumMod val="75000"/>
                  </a:schemeClr>
                </a:solidFill>
              </a:rPr>
              <a:t>διατήρηση της υγείας </a:t>
            </a:r>
            <a:r>
              <a:rPr lang="el-GR" sz="3200" dirty="0"/>
              <a:t>και την </a:t>
            </a:r>
            <a:r>
              <a:rPr lang="el-GR" sz="3200" dirty="0">
                <a:solidFill>
                  <a:schemeClr val="tx2">
                    <a:lumMod val="75000"/>
                  </a:schemeClr>
                </a:solidFill>
              </a:rPr>
              <a:t>αύξηση της ευημερίας </a:t>
            </a:r>
            <a:r>
              <a:rPr lang="el-GR" sz="3200" dirty="0"/>
              <a:t>των πολιτών. </a:t>
            </a:r>
          </a:p>
        </p:txBody>
      </p:sp>
      <p:sp>
        <p:nvSpPr>
          <p:cNvPr id="5" name="5 - Θέση αριθμού διαφάνειας"/>
          <p:cNvSpPr>
            <a:spLocks noGrp="1"/>
          </p:cNvSpPr>
          <p:nvPr>
            <p:ph type="sldNum" sz="quarter" idx="15"/>
          </p:nvPr>
        </p:nvSpPr>
        <p:spPr/>
        <p:txBody>
          <a:bodyPr/>
          <a:lstStyle/>
          <a:p>
            <a:fld id="{57298FBA-A3BB-4DC4-9A13-2E6A3963527B}" type="slidenum">
              <a:rPr lang="el-GR"/>
              <a:pPr/>
              <a:t>39</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a:xfrm>
            <a:off x="928688" y="0"/>
            <a:ext cx="7772400" cy="1143000"/>
          </a:xfrm>
        </p:spPr>
        <p:txBody>
          <a:bodyPr/>
          <a:lstStyle/>
          <a:p>
            <a:pPr algn="ctr" eaLnBrk="1" hangingPunct="1"/>
            <a:r>
              <a:rPr lang="el-GR" b="1" smtClean="0"/>
              <a:t>ΔΗΜΟΣΙΑ ΥΓΕΙΑ </a:t>
            </a:r>
          </a:p>
        </p:txBody>
      </p:sp>
      <p:sp>
        <p:nvSpPr>
          <p:cNvPr id="15363" name="4 - Θέση περιεχομένου"/>
          <p:cNvSpPr>
            <a:spLocks noGrp="1"/>
          </p:cNvSpPr>
          <p:nvPr>
            <p:ph sz="quarter" idx="1"/>
          </p:nvPr>
        </p:nvSpPr>
        <p:spPr>
          <a:xfrm>
            <a:off x="928688" y="1785938"/>
            <a:ext cx="7000875" cy="4357687"/>
          </a:xfrm>
        </p:spPr>
        <p:txBody>
          <a:bodyPr/>
          <a:lstStyle/>
          <a:p>
            <a:pPr eaLnBrk="1" hangingPunct="1">
              <a:lnSpc>
                <a:spcPct val="170000"/>
              </a:lnSpc>
              <a:buFont typeface="Wingdings 2" pitchFamily="18" charset="2"/>
              <a:buNone/>
            </a:pPr>
            <a:r>
              <a:rPr lang="el-GR" sz="3600" b="1" smtClean="0"/>
              <a:t>Συλλογική δράση </a:t>
            </a:r>
          </a:p>
          <a:p>
            <a:pPr eaLnBrk="1" hangingPunct="1">
              <a:lnSpc>
                <a:spcPct val="170000"/>
              </a:lnSpc>
              <a:buFont typeface="Wingdings 2" pitchFamily="18" charset="2"/>
              <a:buNone/>
            </a:pPr>
            <a:r>
              <a:rPr lang="el-GR" sz="3600" b="1" smtClean="0"/>
              <a:t>για διαρκή ανάπτυξη </a:t>
            </a:r>
          </a:p>
          <a:p>
            <a:pPr eaLnBrk="1" hangingPunct="1">
              <a:lnSpc>
                <a:spcPct val="170000"/>
              </a:lnSpc>
              <a:buFont typeface="Wingdings 2" pitchFamily="18" charset="2"/>
              <a:buNone/>
            </a:pPr>
            <a:r>
              <a:rPr lang="el-GR" sz="3600" b="1" smtClean="0"/>
              <a:t>της υγείας του πληθυσμού.</a:t>
            </a:r>
          </a:p>
          <a:p>
            <a:pPr eaLnBrk="1" hangingPunct="1">
              <a:lnSpc>
                <a:spcPct val="170000"/>
              </a:lnSpc>
              <a:buFont typeface="Wingdings 2" pitchFamily="18" charset="2"/>
              <a:buNone/>
            </a:pPr>
            <a:endParaRPr lang="el-GR" sz="112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normAutofit fontScale="90000"/>
          </a:bodyPr>
          <a:lstStyle/>
          <a:p>
            <a:r>
              <a:rPr lang="el-GR" b="1" smtClean="0"/>
              <a:t>ΠΡΟΑΓΩΓΗ ΥΓΕΙΑΣ </a:t>
            </a:r>
            <a:br>
              <a:rPr lang="el-GR" b="1" smtClean="0"/>
            </a:br>
            <a:r>
              <a:rPr lang="el-GR" b="1" smtClean="0"/>
              <a:t>ΙΣΤΟΡΙΚΗ ΑΝΑΔΡΟΜΗ </a:t>
            </a:r>
            <a:endParaRPr lang="el-GR" smtClean="0"/>
          </a:p>
        </p:txBody>
      </p:sp>
      <p:sp>
        <p:nvSpPr>
          <p:cNvPr id="22531" name="2 - Θέση περιεχομένου"/>
          <p:cNvSpPr>
            <a:spLocks noGrp="1"/>
          </p:cNvSpPr>
          <p:nvPr>
            <p:ph sz="quarter" idx="1"/>
          </p:nvPr>
        </p:nvSpPr>
        <p:spPr>
          <a:xfrm>
            <a:off x="285750" y="1928813"/>
            <a:ext cx="8643938" cy="4572000"/>
          </a:xfrm>
        </p:spPr>
        <p:txBody>
          <a:bodyPr/>
          <a:lstStyle/>
          <a:p>
            <a:pPr algn="just" eaLnBrk="1" hangingPunct="1">
              <a:lnSpc>
                <a:spcPct val="80000"/>
              </a:lnSpc>
              <a:buFont typeface="Wingdings 2" pitchFamily="18" charset="2"/>
              <a:buNone/>
            </a:pPr>
            <a:r>
              <a:rPr lang="el-GR" sz="2000" smtClean="0"/>
              <a:t>συναντάται για πρώτη φορά </a:t>
            </a:r>
          </a:p>
          <a:p>
            <a:pPr algn="just" eaLnBrk="1" hangingPunct="1">
              <a:lnSpc>
                <a:spcPct val="80000"/>
              </a:lnSpc>
              <a:buFont typeface="Wingdings 2" pitchFamily="18" charset="2"/>
              <a:buNone/>
            </a:pPr>
            <a:r>
              <a:rPr lang="el-GR" sz="2000" smtClean="0"/>
              <a:t>σε φιλοσοφικά και ιατρικά κείμενα </a:t>
            </a:r>
          </a:p>
          <a:p>
            <a:pPr algn="just" eaLnBrk="1" hangingPunct="1">
              <a:lnSpc>
                <a:spcPct val="80000"/>
              </a:lnSpc>
              <a:buFont typeface="Wingdings 2" pitchFamily="18" charset="2"/>
              <a:buNone/>
            </a:pPr>
            <a:r>
              <a:rPr lang="el-GR" sz="2000" smtClean="0"/>
              <a:t>της αρχαίας Ελλάδας. </a:t>
            </a:r>
          </a:p>
          <a:p>
            <a:pPr algn="just" eaLnBrk="1" hangingPunct="1">
              <a:lnSpc>
                <a:spcPct val="80000"/>
              </a:lnSpc>
              <a:buFont typeface="Wingdings 2" pitchFamily="18" charset="2"/>
              <a:buNone/>
            </a:pPr>
            <a:endParaRPr lang="el-GR" sz="2000" smtClean="0"/>
          </a:p>
          <a:p>
            <a:pPr algn="just" eaLnBrk="1" hangingPunct="1">
              <a:lnSpc>
                <a:spcPct val="80000"/>
              </a:lnSpc>
              <a:buFont typeface="Wingdings" pitchFamily="2" charset="2"/>
              <a:buChar char="Ø"/>
            </a:pPr>
            <a:r>
              <a:rPr lang="el-GR" sz="2000" smtClean="0"/>
              <a:t>6ος -4ος αιώνας πΧ: «στενή διασύνδεση του δίπολου «υγεία- ασθένεια» με το εκάστοτε φυσικό και κοινωνικό περιβάλλον καθώς και με την ανθρώπινη συμπεριφορά» </a:t>
            </a:r>
          </a:p>
          <a:p>
            <a:pPr algn="just" eaLnBrk="1" hangingPunct="1">
              <a:lnSpc>
                <a:spcPct val="80000"/>
              </a:lnSpc>
              <a:buFont typeface="Wingdings 2" pitchFamily="18" charset="2"/>
              <a:buNone/>
            </a:pPr>
            <a:endParaRPr lang="el-GR" sz="2000" smtClean="0"/>
          </a:p>
          <a:p>
            <a:pPr algn="just" eaLnBrk="1" hangingPunct="1">
              <a:lnSpc>
                <a:spcPct val="80000"/>
              </a:lnSpc>
              <a:buFont typeface="Wingdings" pitchFamily="2" charset="2"/>
              <a:buChar char="Ø"/>
            </a:pPr>
            <a:r>
              <a:rPr lang="el-GR" sz="2000" smtClean="0"/>
              <a:t>Ιπποκράτεια Ιατρική : </a:t>
            </a:r>
          </a:p>
          <a:p>
            <a:pPr algn="just" eaLnBrk="1" hangingPunct="1">
              <a:lnSpc>
                <a:spcPct val="80000"/>
              </a:lnSpc>
              <a:buFont typeface="Wingdings 2" pitchFamily="18" charset="2"/>
              <a:buNone/>
            </a:pPr>
            <a:r>
              <a:rPr lang="el-GR" sz="2000" smtClean="0"/>
              <a:t>ιερατεία- θεραπευτήρια, </a:t>
            </a:r>
          </a:p>
          <a:p>
            <a:pPr algn="just" eaLnBrk="1" hangingPunct="1">
              <a:lnSpc>
                <a:spcPct val="80000"/>
              </a:lnSpc>
              <a:buFont typeface="Wingdings 2" pitchFamily="18" charset="2"/>
              <a:buNone/>
            </a:pPr>
            <a:r>
              <a:rPr lang="el-GR" sz="2000" smtClean="0"/>
              <a:t>μακριά από τα αστικά κέντρα, με εξαιρετικό φυσικό περιβάλλον και </a:t>
            </a:r>
          </a:p>
          <a:p>
            <a:pPr algn="just" eaLnBrk="1" hangingPunct="1">
              <a:lnSpc>
                <a:spcPct val="80000"/>
              </a:lnSpc>
              <a:buFont typeface="Wingdings 2" pitchFamily="18" charset="2"/>
              <a:buNone/>
            </a:pPr>
            <a:r>
              <a:rPr lang="el-GR" sz="2000" smtClean="0"/>
              <a:t>σε άμεση γειτνίαση με θέατρα, γυμναστήρια και άλλες δομές που αναφέρονται στην ψυχολογική, σωματική, κοινωνική και πνευματική ευεξία.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 Θέση περιεχομένου"/>
          <p:cNvSpPr>
            <a:spLocks noGrp="1"/>
          </p:cNvSpPr>
          <p:nvPr>
            <p:ph sz="quarter" idx="1"/>
          </p:nvPr>
        </p:nvSpPr>
        <p:spPr>
          <a:xfrm>
            <a:off x="914400" y="857250"/>
            <a:ext cx="7772400" cy="5786438"/>
          </a:xfrm>
        </p:spPr>
        <p:txBody>
          <a:bodyPr/>
          <a:lstStyle/>
          <a:p>
            <a:pPr algn="just" eaLnBrk="1" hangingPunct="1">
              <a:buFont typeface="Wingdings 2" pitchFamily="18" charset="2"/>
              <a:buNone/>
            </a:pPr>
            <a:r>
              <a:rPr lang="el-GR" sz="2800" smtClean="0"/>
              <a:t>Με την πάροδο των χρόνων: </a:t>
            </a:r>
          </a:p>
          <a:p>
            <a:pPr algn="just" eaLnBrk="1" hangingPunct="1"/>
            <a:r>
              <a:rPr lang="el-GR" sz="2800" smtClean="0"/>
              <a:t>           κοινωνικο- πολιτικές αλλαγές, </a:t>
            </a:r>
          </a:p>
          <a:p>
            <a:pPr algn="just" eaLnBrk="1" hangingPunct="1"/>
            <a:r>
              <a:rPr lang="el-GR" sz="2800" smtClean="0"/>
              <a:t> αλλαγή του τρόπου της ζωής </a:t>
            </a:r>
          </a:p>
          <a:p>
            <a:pPr>
              <a:spcAft>
                <a:spcPts val="1000"/>
              </a:spcAft>
            </a:pPr>
            <a:r>
              <a:rPr lang="el-GR" sz="2800" smtClean="0"/>
              <a:t>Αλλαγή του προφίλ της υγειάς και της ασθένειας, </a:t>
            </a:r>
            <a:endParaRPr lang="el-GR" sz="2800" smtClean="0">
              <a:latin typeface="Calibri" pitchFamily="34" charset="0"/>
              <a:cs typeface="Times New Roman" pitchFamily="18" charset="0"/>
            </a:endParaRPr>
          </a:p>
          <a:p>
            <a:pPr algn="just" eaLnBrk="1" hangingPunct="1"/>
            <a:r>
              <a:rPr lang="el-GR" sz="2800" smtClean="0"/>
              <a:t>           των υγειονομικών δαπανών </a:t>
            </a:r>
          </a:p>
          <a:p>
            <a:pPr algn="just" eaLnBrk="1" hangingPunct="1"/>
            <a:r>
              <a:rPr lang="el-GR" sz="2800" smtClean="0"/>
              <a:t>           των πόρων,  </a:t>
            </a:r>
          </a:p>
          <a:p>
            <a:pPr algn="just" eaLnBrk="1" hangingPunct="1">
              <a:lnSpc>
                <a:spcPct val="80000"/>
              </a:lnSpc>
            </a:pPr>
            <a:endParaRPr lang="el-GR" sz="2800" smtClean="0"/>
          </a:p>
          <a:p>
            <a:pPr algn="just" eaLnBrk="1" hangingPunct="1">
              <a:lnSpc>
                <a:spcPct val="80000"/>
              </a:lnSpc>
              <a:buFont typeface="Wingdings 2" pitchFamily="18" charset="2"/>
              <a:buNone/>
            </a:pPr>
            <a:endParaRPr lang="el-GR" sz="2800" smtClean="0"/>
          </a:p>
          <a:p>
            <a:pPr algn="just" eaLnBrk="1" hangingPunct="1">
              <a:lnSpc>
                <a:spcPct val="80000"/>
              </a:lnSpc>
              <a:buFont typeface="Wingdings 2" pitchFamily="18" charset="2"/>
              <a:buNone/>
            </a:pPr>
            <a:endParaRPr lang="el-GR" sz="2800" smtClean="0"/>
          </a:p>
          <a:p>
            <a:pPr algn="just" eaLnBrk="1" hangingPunct="1">
              <a:lnSpc>
                <a:spcPct val="80000"/>
              </a:lnSpc>
              <a:buFont typeface="Wingdings 2" pitchFamily="18" charset="2"/>
              <a:buNone/>
            </a:pPr>
            <a:r>
              <a:rPr lang="el-GR" sz="2800" smtClean="0"/>
              <a:t>Προσανατολισμός Υγειονομικών Συστημάτων προς την </a:t>
            </a:r>
            <a:r>
              <a:rPr lang="el-GR" sz="2800" b="1" smtClean="0">
                <a:solidFill>
                  <a:srgbClr val="0070C0"/>
                </a:solidFill>
              </a:rPr>
              <a:t>Πρόληψη</a:t>
            </a:r>
            <a:r>
              <a:rPr lang="el-GR" sz="2800" smtClean="0"/>
              <a:t> και </a:t>
            </a:r>
            <a:r>
              <a:rPr lang="el-GR" sz="2800" b="1" smtClean="0">
                <a:solidFill>
                  <a:srgbClr val="0070C0"/>
                </a:solidFill>
              </a:rPr>
              <a:t>Προαγωγή Υγεία.</a:t>
            </a:r>
          </a:p>
          <a:p>
            <a:pPr algn="just" eaLnBrk="1" hangingPunct="1">
              <a:lnSpc>
                <a:spcPct val="80000"/>
              </a:lnSpc>
              <a:buFont typeface="Wingdings 2" pitchFamily="18" charset="2"/>
              <a:buNone/>
            </a:pPr>
            <a:endParaRPr lang="el-GR" sz="2800" smtClean="0"/>
          </a:p>
          <a:p>
            <a:endParaRPr lang="el-GR" smtClean="0"/>
          </a:p>
        </p:txBody>
      </p:sp>
      <p:sp>
        <p:nvSpPr>
          <p:cNvPr id="4" name="3 - Δεξιό άγκιστρο"/>
          <p:cNvSpPr/>
          <p:nvPr/>
        </p:nvSpPr>
        <p:spPr>
          <a:xfrm rot="5400000">
            <a:off x="3733007" y="1661319"/>
            <a:ext cx="820737" cy="6429375"/>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5" name="4 - Βέλος προς τα επάνω"/>
          <p:cNvSpPr/>
          <p:nvPr/>
        </p:nvSpPr>
        <p:spPr>
          <a:xfrm>
            <a:off x="1643063" y="1428750"/>
            <a:ext cx="357187" cy="35718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6" name="5 - Βέλος προς τα επάνω"/>
          <p:cNvSpPr/>
          <p:nvPr/>
        </p:nvSpPr>
        <p:spPr>
          <a:xfrm>
            <a:off x="1571625" y="3500438"/>
            <a:ext cx="357188" cy="3571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7" name="6 - Βέλος προς τα κάτω"/>
          <p:cNvSpPr/>
          <p:nvPr/>
        </p:nvSpPr>
        <p:spPr>
          <a:xfrm>
            <a:off x="1571625" y="4071938"/>
            <a:ext cx="357188"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l-GR" dirty="0" smtClean="0"/>
              <a:t>Πολλοί ορισμοί από το 1974 μέχρι 1992 επιβεβαιώνουν το γεγονός ότι στο χώρο της Προαγωγής Υγείας δεν υπάρχει κοινή συναίνεση για το τι εννοείται  με τον όρο Προαγωγής Υγείας </a:t>
            </a:r>
          </a:p>
          <a:p>
            <a:pPr>
              <a:buNone/>
            </a:pPr>
            <a:r>
              <a:rPr lang="el-GR" dirty="0" smtClean="0"/>
              <a:t>Κάποιοι ορισμοί επικεντρώνονται στις δραστηριότητες, άλλοι στις αξίες και άλλοι στους στόχους.</a:t>
            </a:r>
          </a:p>
        </p:txBody>
      </p:sp>
      <p:sp>
        <p:nvSpPr>
          <p:cNvPr id="3" name="Title 2"/>
          <p:cNvSpPr>
            <a:spLocks noGrp="1"/>
          </p:cNvSpPr>
          <p:nvPr>
            <p:ph type="title"/>
          </p:nvPr>
        </p:nvSpPr>
        <p:spPr/>
        <p:txBody>
          <a:bodyPr/>
          <a:lstStyle/>
          <a:p>
            <a:r>
              <a:rPr lang="el-GR" b="1" dirty="0" smtClean="0"/>
              <a:t>Προαγωγή της υγείας- Ορισμοί</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Autofit/>
          </a:bodyPr>
          <a:lstStyle/>
          <a:p>
            <a:r>
              <a:rPr lang="el-GR" sz="3200" b="1" dirty="0">
                <a:solidFill>
                  <a:srgbClr val="FFFF00"/>
                </a:solidFill>
              </a:rPr>
              <a:t>Προαγωγή της υγείας</a:t>
            </a:r>
            <a:r>
              <a:rPr lang="el-GR" sz="3200" dirty="0"/>
              <a:t>: Η διαδικασία που παρέχει στους ανθρώπους τη δυνατότητα να αυξήσουν τον έλεγχο πάνω στην υγεία τους και να την προασπίσουν </a:t>
            </a:r>
            <a:r>
              <a:rPr lang="en-GB" sz="3200" dirty="0"/>
              <a:t>(</a:t>
            </a:r>
            <a:r>
              <a:rPr lang="en-GB" sz="3200" i="1" dirty="0"/>
              <a:t>The Ottawa Charter For Health Promotion, 1986</a:t>
            </a:r>
            <a:r>
              <a:rPr lang="en-GB" sz="3200" dirty="0"/>
              <a:t>)</a:t>
            </a:r>
            <a:endParaRPr lang="el-GR" sz="3200" dirty="0"/>
          </a:p>
          <a:p>
            <a:r>
              <a:rPr lang="el-GR" sz="3200" dirty="0"/>
              <a:t>Η Επιστήμη και η Τέχνη που βοηθάει τα άτομα να αλλάξουν τον τρόπο ζωής τους και να προχωρήσουν προς ένα θετικό στάδιο υγείας (</a:t>
            </a:r>
            <a:r>
              <a:rPr lang="en-GB" sz="3200" i="1" dirty="0"/>
              <a:t>American Journal of Health promotion</a:t>
            </a:r>
            <a:r>
              <a:rPr lang="en-GB" sz="3200" dirty="0"/>
              <a:t>)</a:t>
            </a:r>
          </a:p>
        </p:txBody>
      </p:sp>
      <p:sp>
        <p:nvSpPr>
          <p:cNvPr id="2" name="1 - Τίτλος"/>
          <p:cNvSpPr>
            <a:spLocks noGrp="1"/>
          </p:cNvSpPr>
          <p:nvPr>
            <p:ph type="title"/>
          </p:nvPr>
        </p:nvSpPr>
        <p:spPr/>
        <p:txBody>
          <a:bodyPr/>
          <a:lstStyle/>
          <a:p>
            <a:r>
              <a:rPr lang="el-GR" b="1" dirty="0"/>
              <a:t>Προαγωγή της υγείας- </a:t>
            </a:r>
            <a:r>
              <a:rPr lang="el-GR" b="1" dirty="0" smtClean="0"/>
              <a:t>Ορισμοί 2</a:t>
            </a:r>
            <a:endParaRPr lang="en-GB"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r>
              <a:rPr lang="el-GR" sz="3200" dirty="0"/>
              <a:t>Μία διαδικασία η οποία παράλληλα εξυπηρετεί και ένα συγκεκριμένο σκοπό: Να καταστήσει τα άτομα ικανά να </a:t>
            </a:r>
            <a:r>
              <a:rPr lang="el-GR" sz="3200" b="1" dirty="0">
                <a:solidFill>
                  <a:schemeClr val="tx2">
                    <a:lumMod val="75000"/>
                  </a:schemeClr>
                </a:solidFill>
              </a:rPr>
              <a:t>αποκτήσουν ή να αυξήσουν τον έλεγχο στην υγεία τους με την αυτό-ενδυνάμωση</a:t>
            </a:r>
            <a:r>
              <a:rPr lang="el-GR" sz="3200" dirty="0"/>
              <a:t> (Π.Ο.Υ., 1986).</a:t>
            </a:r>
            <a:endParaRPr lang="en-GB" sz="3200" dirty="0"/>
          </a:p>
        </p:txBody>
      </p:sp>
      <p:sp>
        <p:nvSpPr>
          <p:cNvPr id="2" name="1 - Τίτλος"/>
          <p:cNvSpPr>
            <a:spLocks noGrp="1"/>
          </p:cNvSpPr>
          <p:nvPr>
            <p:ph type="title"/>
          </p:nvPr>
        </p:nvSpPr>
        <p:spPr/>
        <p:txBody>
          <a:bodyPr/>
          <a:lstStyle/>
          <a:p>
            <a:r>
              <a:rPr lang="el-GR" b="1" dirty="0"/>
              <a:t>Προαγωγή της υγείας- Ορισμοί</a:t>
            </a:r>
            <a:r>
              <a:rPr lang="en-GB" b="1" dirty="0" smtClean="0"/>
              <a:t>_</a:t>
            </a:r>
            <a:r>
              <a:rPr lang="el-GR" b="1" dirty="0" smtClean="0"/>
              <a:t>3</a:t>
            </a:r>
            <a:endParaRPr lang="en-GB"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r>
              <a:rPr lang="el-GR" b="1" dirty="0">
                <a:solidFill>
                  <a:schemeClr val="tx2">
                    <a:lumMod val="75000"/>
                  </a:schemeClr>
                </a:solidFill>
              </a:rPr>
              <a:t>Αυτό ενδυνάμωση</a:t>
            </a:r>
            <a:r>
              <a:rPr lang="el-GR" dirty="0"/>
              <a:t>: Αποτελεί βασικό κριτήριο προκειμένου μια δραστηριότητα να ταξινομείται σαν δραστηριότητα προαγωγής υγείας</a:t>
            </a:r>
          </a:p>
          <a:p>
            <a:r>
              <a:rPr lang="el-GR" b="1" dirty="0">
                <a:solidFill>
                  <a:schemeClr val="tx2">
                    <a:lumMod val="75000"/>
                  </a:schemeClr>
                </a:solidFill>
              </a:rPr>
              <a:t>Αυτό αποτελεσματικότητα</a:t>
            </a:r>
          </a:p>
          <a:p>
            <a:r>
              <a:rPr lang="el-GR" b="1" dirty="0">
                <a:solidFill>
                  <a:schemeClr val="tx2">
                    <a:lumMod val="75000"/>
                  </a:schemeClr>
                </a:solidFill>
              </a:rPr>
              <a:t>Αυξημένη αίσθηση ελέγχου </a:t>
            </a:r>
            <a:endParaRPr lang="en-US" b="1" dirty="0" smtClean="0">
              <a:solidFill>
                <a:schemeClr val="tx2">
                  <a:lumMod val="75000"/>
                </a:schemeClr>
              </a:solidFill>
            </a:endParaRPr>
          </a:p>
          <a:p>
            <a:r>
              <a:rPr lang="el-GR" b="1" dirty="0" smtClean="0">
                <a:solidFill>
                  <a:schemeClr val="tx2">
                    <a:lumMod val="75000"/>
                  </a:schemeClr>
                </a:solidFill>
              </a:rPr>
              <a:t>Ευρεία αντιμετώπιση και αντίληψη της εννοιας υγείας και των καθοριστικών παραγόντων </a:t>
            </a:r>
            <a:endParaRPr lang="el-GR" b="1" dirty="0">
              <a:solidFill>
                <a:schemeClr val="tx2">
                  <a:lumMod val="75000"/>
                </a:schemeClr>
              </a:solidFill>
            </a:endParaRPr>
          </a:p>
          <a:p>
            <a:r>
              <a:rPr lang="el-GR" b="1" dirty="0">
                <a:solidFill>
                  <a:schemeClr val="tx2">
                    <a:lumMod val="75000"/>
                  </a:schemeClr>
                </a:solidFill>
              </a:rPr>
              <a:t>Ύπαρξη και προώθηση συνεργασίας μεταξύ των εμπλεκομένων τομέων</a:t>
            </a:r>
            <a:r>
              <a:rPr lang="el-GR" dirty="0"/>
              <a:t> σε όλα τα επίπεδα</a:t>
            </a:r>
          </a:p>
          <a:p>
            <a:r>
              <a:rPr lang="el-GR" dirty="0"/>
              <a:t>Υποστήριξη </a:t>
            </a:r>
            <a:r>
              <a:rPr lang="el-GR" b="1" dirty="0">
                <a:solidFill>
                  <a:schemeClr val="tx2">
                    <a:lumMod val="75000"/>
                  </a:schemeClr>
                </a:solidFill>
              </a:rPr>
              <a:t>κοινωνικής δικαιοσύνης και συμμετοχής</a:t>
            </a:r>
            <a:endParaRPr lang="en-GB" b="1" dirty="0">
              <a:solidFill>
                <a:schemeClr val="tx2">
                  <a:lumMod val="75000"/>
                </a:schemeClr>
              </a:solidFill>
            </a:endParaRPr>
          </a:p>
          <a:p>
            <a:endParaRPr lang="en-GB" b="1" dirty="0">
              <a:solidFill>
                <a:schemeClr val="tx2">
                  <a:lumMod val="75000"/>
                </a:schemeClr>
              </a:solidFill>
            </a:endParaRPr>
          </a:p>
          <a:p>
            <a:endParaRPr lang="en-GB" dirty="0"/>
          </a:p>
        </p:txBody>
      </p:sp>
      <p:sp>
        <p:nvSpPr>
          <p:cNvPr id="2" name="1 - Τίτλος"/>
          <p:cNvSpPr>
            <a:spLocks noGrp="1"/>
          </p:cNvSpPr>
          <p:nvPr>
            <p:ph type="title"/>
          </p:nvPr>
        </p:nvSpPr>
        <p:spPr>
          <a:xfrm>
            <a:off x="0" y="0"/>
            <a:ext cx="9144000" cy="1700808"/>
          </a:xfrm>
        </p:spPr>
        <p:txBody>
          <a:bodyPr>
            <a:normAutofit fontScale="90000"/>
          </a:bodyPr>
          <a:lstStyle/>
          <a:p>
            <a:r>
              <a:rPr lang="el-GR" sz="3100" dirty="0"/>
              <a:t/>
            </a:r>
            <a:br>
              <a:rPr lang="el-GR" sz="3100" dirty="0"/>
            </a:br>
            <a:r>
              <a:rPr lang="el-GR" sz="3100" dirty="0"/>
              <a:t/>
            </a:r>
            <a:br>
              <a:rPr lang="el-GR" sz="3100" dirty="0"/>
            </a:br>
            <a:r>
              <a:rPr lang="el-GR" sz="3100" dirty="0"/>
              <a:t/>
            </a:r>
            <a:br>
              <a:rPr lang="el-GR" sz="3100" dirty="0"/>
            </a:br>
            <a:r>
              <a:rPr lang="el-GR" sz="3100" dirty="0"/>
              <a:t/>
            </a:r>
            <a:br>
              <a:rPr lang="el-GR" sz="3100" dirty="0"/>
            </a:br>
            <a:r>
              <a:rPr lang="el-GR" sz="3100" dirty="0"/>
              <a:t/>
            </a:r>
            <a:br>
              <a:rPr lang="el-GR" sz="3100" dirty="0"/>
            </a:br>
            <a:r>
              <a:rPr lang="el-GR" sz="3100" dirty="0"/>
              <a:t/>
            </a:r>
            <a:br>
              <a:rPr lang="el-GR" sz="3100" dirty="0"/>
            </a:br>
            <a:r>
              <a:rPr lang="el-GR" sz="3100" dirty="0"/>
              <a:t> </a:t>
            </a:r>
            <a:br>
              <a:rPr lang="el-GR" sz="3100" dirty="0"/>
            </a:br>
            <a:r>
              <a:rPr lang="el-GR" sz="3100" dirty="0"/>
              <a:t/>
            </a:r>
            <a:br>
              <a:rPr lang="el-GR" sz="3100" dirty="0"/>
            </a:br>
            <a:r>
              <a:rPr lang="el-GR" sz="3600" b="1" dirty="0"/>
              <a:t>Κριτήρια ταξινόμησης μιας δραστηριότητας σε δραστηριότητα προαγωγής υγείας</a:t>
            </a:r>
            <a:br>
              <a:rPr lang="el-GR" sz="3600" b="1" dirty="0"/>
            </a:br>
            <a:endParaRPr lang="en-GB" sz="36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s://apis.mail.yahoo.com/ws/v3/mailboxes/@.id==VjN-hwFatkWvgIDn_gD-UzDiuSsvJviKdSDIS3nEllM_UMZJ-tAZTaLT_4HoIK4dT6JV_tmbZU_QP6bd5QzJLzvu9w/messages/@.id==AN_GDDhQW2kBW930SgMVEM8rJqg/content/parts/@.id==2/thumbnail?appId=YMailNorrin&amp;downloadWhenThumbnailFails=true&amp;pid=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s://apis.mail.yahoo.com/ws/v3/mailboxes/@.id==VjN-hwFatkWvgIDn_gD-UzDiuSsvJviKdSDIS3nEllM_UMZJ-tAZTaLT_4HoIK4dT6JV_tmbZU_QP6bd5QzJLzvu9w/messages/@.id==AN_GDDhQW2kBW930SgMVEM8rJqg/content/parts/@.id==2/thumbnail?appId=YMailNorrin&amp;downloadWhenThumbnailFails=true&amp;pid=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 name="AutoShape 6" descr="https://apis.mail.yahoo.com/ws/v3/mailboxes/@.id==VjN-hwFatkWvgIDn_gD-UzDiuSsvJviKdSDIS3nEllM_UMZJ-tAZTaLT_4HoIK4dT6JV_tmbZU_QP6bd5QzJLzvu9w/messages/@.id==AN_GDDhQW2kBW930SgMVEM8rJqg/content/parts/@.id==2/thumbnail?appId=YMailNorrin&amp;downloadWhenThumbnailFails=true&amp;pid=2"/>
          <p:cNvSpPr txBox="1">
            <a:spLocks noChangeAspect="1" noChangeArrowheads="1"/>
          </p:cNvSpPr>
          <p:nvPr/>
        </p:nvSpPr>
        <p:spPr bwMode="auto">
          <a:xfrm>
            <a:off x="467544" y="404664"/>
            <a:ext cx="6019800" cy="5562600"/>
          </a:xfrm>
          <a:prstGeom prst="rect">
            <a:avLst/>
          </a:prstGeom>
          <a:noFill/>
          <a:effectLst>
            <a:outerShdw blurRad="88900" sx="103000" sy="103000" algn="ctr" rotWithShape="0">
              <a:prstClr val="black">
                <a:alpha val="32000"/>
              </a:prstClr>
            </a:outerShdw>
            <a:softEdge rad="127000"/>
          </a:effectLst>
        </p:spPr>
        <p:txBody>
          <a:bodyPr vert="horz" wrap="square" lIns="91440" tIns="45720" rIns="91440" bIns="45720" numCol="1" anchor="t" anchorCtr="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0"/>
              </a:spcAft>
              <a:buClr>
                <a:schemeClr val="accent2"/>
              </a:buClr>
              <a:buSzPct val="85000"/>
              <a:buFont typeface="Wingdings 2"/>
              <a:buNone/>
              <a:tabLst/>
              <a:defRPr/>
            </a:pPr>
            <a:endParaRPr kumimoji="0" lang="en-US" sz="3200" b="0" i="0" u="none" strike="noStrike" kern="1200" cap="none" spc="0" normalizeH="0" baseline="0" noProof="0">
              <a:ln>
                <a:noFill/>
              </a:ln>
              <a:solidFill>
                <a:schemeClr val="bg1"/>
              </a:solidFill>
              <a:effectLst/>
              <a:uLnTx/>
              <a:uFillTx/>
              <a:latin typeface="+mn-lt"/>
              <a:ea typeface="+mn-ea"/>
              <a:cs typeface="+mn-cs"/>
            </a:endParaRPr>
          </a:p>
        </p:txBody>
      </p:sp>
      <p:sp>
        <p:nvSpPr>
          <p:cNvPr id="1032" name="AutoShape 8" descr="https://apis.mail.yahoo.com/ws/v3/mailboxes/@.id==VjN-hwFatkWvgIDn_gD-UzDiuSsvJviKdSDIS3nEllM_UMZJ-tAZTaLT_4HoIK4dT6JV_tmbZU_QP6bd5QzJLzvu9w/messages/@.id==AN_GDDhQW2kBW930SgMVEM8rJqg/content/parts/@.id==2/thumbnail?appId=YMailNorrin&amp;downloadWhenThumbnailFails=true&amp;pid=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3" name="Picture 9" descr="C:\Users\Marianna\Desktop\thumbnail.jpg"/>
          <p:cNvPicPr>
            <a:picLocks noChangeAspect="1" noChangeArrowheads="1"/>
          </p:cNvPicPr>
          <p:nvPr/>
        </p:nvPicPr>
        <p:blipFill>
          <a:blip r:embed="rId2" cstate="print"/>
          <a:srcRect/>
          <a:stretch>
            <a:fillRect/>
          </a:stretch>
        </p:blipFill>
        <p:spPr bwMode="auto">
          <a:xfrm>
            <a:off x="0" y="-226168"/>
            <a:ext cx="9144000" cy="7084168"/>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r>
              <a:rPr lang="el-GR" sz="3200" b="1" dirty="0">
                <a:solidFill>
                  <a:schemeClr val="tx2">
                    <a:lumMod val="75000"/>
                  </a:schemeClr>
                </a:solidFill>
              </a:rPr>
              <a:t>Υποστήριξη</a:t>
            </a:r>
            <a:r>
              <a:rPr lang="el-GR" sz="3200" dirty="0"/>
              <a:t> (Βοήθεια των ατόμων να αναπτύξουν τις γνώσεις τους για παράγοντες που επηρεάζουν αρνητικά την υγεία τους και να διεκδικήσουν τις απαραίτητες αλλαγές)</a:t>
            </a:r>
          </a:p>
          <a:p>
            <a:r>
              <a:rPr lang="el-GR" sz="3200" b="1" dirty="0">
                <a:solidFill>
                  <a:schemeClr val="tx2">
                    <a:lumMod val="75000"/>
                  </a:schemeClr>
                </a:solidFill>
              </a:rPr>
              <a:t>Το να καθιστούν τα άτομα ικανά </a:t>
            </a:r>
            <a:r>
              <a:rPr lang="el-GR" sz="3200" dirty="0"/>
              <a:t>(να αξιοποιούν το μέγιστο των δυνατοτήτων τους)</a:t>
            </a:r>
          </a:p>
          <a:p>
            <a:r>
              <a:rPr lang="el-GR" sz="3200" b="1" dirty="0">
                <a:solidFill>
                  <a:schemeClr val="tx2">
                    <a:lumMod val="75000"/>
                  </a:schemeClr>
                </a:solidFill>
              </a:rPr>
              <a:t>Διαμεσολάβηση</a:t>
            </a:r>
            <a:r>
              <a:rPr lang="el-GR" sz="3200" dirty="0">
                <a:solidFill>
                  <a:schemeClr val="tx2">
                    <a:lumMod val="75000"/>
                  </a:schemeClr>
                </a:solidFill>
              </a:rPr>
              <a:t> </a:t>
            </a:r>
            <a:r>
              <a:rPr lang="el-GR" sz="3200" dirty="0"/>
              <a:t>(Αξιοποίηση στο μέγιστο των διαθέσιμων πόρων για την υγεία)</a:t>
            </a:r>
          </a:p>
          <a:p>
            <a:endParaRPr lang="en-GB" dirty="0"/>
          </a:p>
        </p:txBody>
      </p:sp>
      <p:sp>
        <p:nvSpPr>
          <p:cNvPr id="2" name="1 - Τίτλος"/>
          <p:cNvSpPr>
            <a:spLocks noGrp="1"/>
          </p:cNvSpPr>
          <p:nvPr>
            <p:ph type="title"/>
          </p:nvPr>
        </p:nvSpPr>
        <p:spPr/>
        <p:txBody>
          <a:bodyPr>
            <a:normAutofit fontScale="90000"/>
          </a:bodyPr>
          <a:lstStyle/>
          <a:p>
            <a:r>
              <a:rPr lang="el-GR" b="1" dirty="0"/>
              <a:t>Κατά τον Π.Ο.Υ. οι επαγγελματίες υγείας προάγουν την υγεία με:</a:t>
            </a:r>
            <a:endParaRPr lang="en-GB"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b="1" smtClean="0">
                <a:solidFill>
                  <a:srgbClr val="FF0000"/>
                </a:solidFill>
              </a:rPr>
              <a:t>ΠΡΟΛΗΠΤΙΚΗ    ΙΑΤΡΙΚΗ </a:t>
            </a:r>
          </a:p>
        </p:txBody>
      </p:sp>
      <p:sp>
        <p:nvSpPr>
          <p:cNvPr id="12291" name="2 - Θέση περιεχομένου"/>
          <p:cNvSpPr>
            <a:spLocks noGrp="1"/>
          </p:cNvSpPr>
          <p:nvPr>
            <p:ph sz="quarter" idx="1"/>
          </p:nvPr>
        </p:nvSpPr>
        <p:spPr>
          <a:xfrm>
            <a:off x="914400" y="1714500"/>
            <a:ext cx="7772400" cy="4714875"/>
          </a:xfrm>
        </p:spPr>
        <p:txBody>
          <a:bodyPr/>
          <a:lstStyle/>
          <a:p>
            <a:pPr eaLnBrk="1" hangingPunct="1">
              <a:buFont typeface="Wingdings 2" pitchFamily="18" charset="2"/>
              <a:buNone/>
            </a:pPr>
            <a:r>
              <a:rPr lang="el-GR" sz="2800" smtClean="0"/>
              <a:t>Επιστημονικός κλάδος που έχει ως κύριο στόχο </a:t>
            </a:r>
          </a:p>
          <a:p>
            <a:pPr eaLnBrk="1" hangingPunct="1">
              <a:buFont typeface="Wingdings 2" pitchFamily="18" charset="2"/>
              <a:buNone/>
            </a:pPr>
            <a:r>
              <a:rPr lang="el-GR" sz="2800" smtClean="0"/>
              <a:t>την </a:t>
            </a:r>
            <a:r>
              <a:rPr lang="el-GR" sz="2800" b="1" smtClean="0">
                <a:solidFill>
                  <a:srgbClr val="0070C0"/>
                </a:solidFill>
              </a:rPr>
              <a:t>προφύλαξη</a:t>
            </a:r>
            <a:r>
              <a:rPr lang="el-GR" sz="2800" smtClean="0"/>
              <a:t> του ανθρώπου </a:t>
            </a:r>
          </a:p>
          <a:p>
            <a:pPr eaLnBrk="1" hangingPunct="1">
              <a:buFont typeface="Wingdings 2" pitchFamily="18" charset="2"/>
              <a:buNone/>
            </a:pPr>
            <a:r>
              <a:rPr lang="el-GR" sz="2800" smtClean="0"/>
              <a:t>από τις νόσους και τις σωματικές βλάβες </a:t>
            </a:r>
          </a:p>
          <a:p>
            <a:pPr eaLnBrk="1" hangingPunct="1">
              <a:buFont typeface="Wingdings 2" pitchFamily="18" charset="2"/>
              <a:buNone/>
            </a:pPr>
            <a:r>
              <a:rPr lang="el-GR" sz="2800" smtClean="0"/>
              <a:t> </a:t>
            </a:r>
          </a:p>
          <a:p>
            <a:pPr eaLnBrk="1" hangingPunct="1">
              <a:buFont typeface="Wingdings 2" pitchFamily="18" charset="2"/>
              <a:buNone/>
            </a:pPr>
            <a:r>
              <a:rPr lang="el-GR" sz="2800" smtClean="0"/>
              <a:t>με διευρυμένο  πεδίο δράσης σχετικά με </a:t>
            </a:r>
          </a:p>
          <a:p>
            <a:pPr eaLnBrk="1" hangingPunct="1"/>
            <a:r>
              <a:rPr lang="el-GR" sz="2800" smtClean="0"/>
              <a:t>την σωστή διαχείριση της τεχνικής προόδου, </a:t>
            </a:r>
          </a:p>
          <a:p>
            <a:pPr eaLnBrk="1" hangingPunct="1"/>
            <a:r>
              <a:rPr lang="el-GR" sz="2800" smtClean="0"/>
              <a:t>τη βελτίωση των συνθηκών διαβίωσης και </a:t>
            </a:r>
          </a:p>
          <a:p>
            <a:pPr eaLnBrk="1" hangingPunct="1"/>
            <a:r>
              <a:rPr lang="el-GR" sz="2800" smtClean="0"/>
              <a:t>την καταπολέμηση κάθε είδους νοσηρών παραγόντων.</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xfrm>
            <a:off x="914400" y="274638"/>
            <a:ext cx="7772400" cy="725487"/>
          </a:xfrm>
        </p:spPr>
        <p:txBody>
          <a:bodyPr>
            <a:normAutofit fontScale="90000"/>
          </a:bodyPr>
          <a:lstStyle/>
          <a:p>
            <a:pPr algn="ctr" eaLnBrk="1" hangingPunct="1"/>
            <a:r>
              <a:rPr lang="el-GR" sz="3200" b="1" smtClean="0">
                <a:solidFill>
                  <a:srgbClr val="FF0000"/>
                </a:solidFill>
              </a:rPr>
              <a:t>ΠΡΟΛΗΠΤΙΚΗ ΙΑΤΡΙΚΗ -</a:t>
            </a:r>
            <a:r>
              <a:rPr lang="el-GR" sz="3200" smtClean="0"/>
              <a:t>ΙΣΤΟΡΙΚΗ ΑΝΑΔΡΟΜΗ</a:t>
            </a:r>
          </a:p>
        </p:txBody>
      </p:sp>
      <p:sp>
        <p:nvSpPr>
          <p:cNvPr id="13315" name="2 - Θέση περιεχομένου"/>
          <p:cNvSpPr>
            <a:spLocks noGrp="1"/>
          </p:cNvSpPr>
          <p:nvPr>
            <p:ph sz="quarter" idx="1"/>
          </p:nvPr>
        </p:nvSpPr>
        <p:spPr>
          <a:xfrm>
            <a:off x="214313" y="1071563"/>
            <a:ext cx="8786812" cy="5643562"/>
          </a:xfrm>
        </p:spPr>
        <p:txBody>
          <a:bodyPr/>
          <a:lstStyle/>
          <a:p>
            <a:pPr algn="just" eaLnBrk="1" hangingPunct="1">
              <a:buFont typeface="Wingdings 2" pitchFamily="18" charset="2"/>
              <a:buNone/>
            </a:pPr>
            <a:r>
              <a:rPr lang="el-GR" sz="2000" smtClean="0"/>
              <a:t>Η θρησκευτική διάσταση υπαγόρευε τύπους συμπεριφοράς </a:t>
            </a:r>
          </a:p>
          <a:p>
            <a:pPr algn="just" eaLnBrk="1" hangingPunct="1">
              <a:buFont typeface="Wingdings 2" pitchFamily="18" charset="2"/>
              <a:buNone/>
            </a:pPr>
            <a:r>
              <a:rPr lang="el-GR" sz="2000" smtClean="0"/>
              <a:t>που εμπεριείχαν την πρόληψη των ασθενειών . Ενδεικτικά μέτρα πρόληψης: </a:t>
            </a:r>
          </a:p>
          <a:p>
            <a:pPr lvl="1" algn="just" eaLnBrk="1" hangingPunct="1">
              <a:buFont typeface="Wingdings" pitchFamily="2" charset="2"/>
              <a:buChar char="Ø"/>
            </a:pPr>
            <a:r>
              <a:rPr lang="el-GR" sz="2000" smtClean="0"/>
              <a:t>η νηστεία , </a:t>
            </a:r>
          </a:p>
          <a:p>
            <a:pPr lvl="1" algn="just" eaLnBrk="1" hangingPunct="1">
              <a:buFont typeface="Wingdings" pitchFamily="2" charset="2"/>
              <a:buChar char="Ø"/>
            </a:pPr>
            <a:r>
              <a:rPr lang="el-GR" sz="2000" smtClean="0"/>
              <a:t>η αποτέφρωση των ενδυμάτων και των πτωμάτων σε περιόδους επιδημιών , </a:t>
            </a:r>
          </a:p>
          <a:p>
            <a:pPr lvl="1" algn="just" eaLnBrk="1" hangingPunct="1">
              <a:buFont typeface="Wingdings" pitchFamily="2" charset="2"/>
              <a:buChar char="Ø"/>
            </a:pPr>
            <a:r>
              <a:rPr lang="el-GR" sz="2000" smtClean="0"/>
              <a:t>ο ενταφιασμός των νεκρών σε συγκεκριμένους χώρους, </a:t>
            </a:r>
          </a:p>
          <a:p>
            <a:pPr lvl="1" algn="just" eaLnBrk="1" hangingPunct="1">
              <a:buFont typeface="Wingdings" pitchFamily="2" charset="2"/>
              <a:buChar char="Ø"/>
            </a:pPr>
            <a:r>
              <a:rPr lang="el-GR" sz="2000" smtClean="0"/>
              <a:t>η αποφυγή κατανάλωσης ωμών τροφών </a:t>
            </a:r>
          </a:p>
          <a:p>
            <a:pPr algn="just" eaLnBrk="1" hangingPunct="1">
              <a:buFont typeface="Wingdings 2" pitchFamily="18" charset="2"/>
              <a:buNone/>
            </a:pPr>
            <a:r>
              <a:rPr lang="el-GR" sz="2000" b="1" smtClean="0">
                <a:solidFill>
                  <a:srgbClr val="FF0000"/>
                </a:solidFill>
              </a:rPr>
              <a:t>** </a:t>
            </a:r>
            <a:r>
              <a:rPr lang="el-GR" sz="2000" smtClean="0"/>
              <a:t>Στην αρχαία Ελλάδα και τη Ρώμη έλαβαν και νομικό χαρακτήρα . </a:t>
            </a:r>
          </a:p>
          <a:p>
            <a:pPr algn="just" eaLnBrk="1" hangingPunct="1"/>
            <a:endParaRPr lang="el-GR" sz="2000" smtClean="0"/>
          </a:p>
          <a:p>
            <a:pPr algn="just" eaLnBrk="1" hangingPunct="1">
              <a:buFont typeface="Wingdings 2" pitchFamily="18" charset="2"/>
              <a:buNone/>
            </a:pPr>
            <a:r>
              <a:rPr lang="el-GR" sz="2000" smtClean="0"/>
              <a:t>Στην αρχαία Κίνα,,  </a:t>
            </a:r>
          </a:p>
          <a:p>
            <a:pPr lvl="1" algn="just" eaLnBrk="1" hangingPunct="1">
              <a:buFont typeface="Wingdings" pitchFamily="2" charset="2"/>
              <a:buChar char="Ø"/>
            </a:pPr>
            <a:r>
              <a:rPr lang="el-GR" sz="2000" smtClean="0"/>
              <a:t>σύμφωνα με τη διδασκαλία ιατρών : το να θεραπεύει κανείς έναν ασθενή μοιάζει με το να αρχίζει να σκάβει ένα πηγάδι αφού έχει ήδη διψάσει. </a:t>
            </a:r>
          </a:p>
          <a:p>
            <a:pPr lvl="1" algn="just" eaLnBrk="1" hangingPunct="1">
              <a:buFont typeface="Wingdings" pitchFamily="2" charset="2"/>
              <a:buChar char="Ø"/>
            </a:pPr>
            <a:r>
              <a:rPr lang="el-GR" sz="2000" smtClean="0"/>
              <a:t>δόθηκε έμφαση στην πρόληψη : υπήρχε υποχρέωση καταβολής αμοιβής στον ιατρό μόνο ενόσο ο παρακολουθούμενος ήταν υγιής και η αμοιβή έπαυε σε περιόδους ασθένειας.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 Θέση περιεχομένου"/>
          <p:cNvSpPr>
            <a:spLocks noGrp="1"/>
          </p:cNvSpPr>
          <p:nvPr>
            <p:ph type="subTitle" idx="1"/>
          </p:nvPr>
        </p:nvSpPr>
        <p:spPr>
          <a:xfrm>
            <a:off x="1295400" y="3200400"/>
            <a:ext cx="6400800" cy="3157538"/>
          </a:xfrm>
        </p:spPr>
        <p:txBody>
          <a:bodyPr/>
          <a:lstStyle/>
          <a:p>
            <a:pPr eaLnBrk="1" hangingPunct="1"/>
            <a:endParaRPr lang="el-GR" smtClean="0"/>
          </a:p>
          <a:p>
            <a:pPr eaLnBrk="1" hangingPunct="1"/>
            <a:endParaRPr lang="el-GR" smtClean="0"/>
          </a:p>
          <a:p>
            <a:pPr eaLnBrk="1" hangingPunct="1"/>
            <a:r>
              <a:rPr lang="el-GR" sz="3200" b="1" smtClean="0"/>
              <a:t>Η Συλλογική Δράση</a:t>
            </a:r>
          </a:p>
        </p:txBody>
      </p:sp>
      <p:sp>
        <p:nvSpPr>
          <p:cNvPr id="16387" name="1 - Τίτλος"/>
          <p:cNvSpPr>
            <a:spLocks noGrp="1"/>
          </p:cNvSpPr>
          <p:nvPr>
            <p:ph type="ctrTitle"/>
          </p:nvPr>
        </p:nvSpPr>
        <p:spPr>
          <a:xfrm>
            <a:off x="457200" y="1506538"/>
            <a:ext cx="8229600" cy="1470025"/>
          </a:xfrm>
        </p:spPr>
        <p:txBody>
          <a:bodyPr/>
          <a:lstStyle/>
          <a:p>
            <a:pPr eaLnBrk="1" hangingPunct="1"/>
            <a:r>
              <a:rPr lang="el-GR" smtClean="0"/>
              <a:t>Κοινό σημείο των ορισμών για τη ΔΗΜΟΣΙΑ ΥΓΕΙΑ: </a:t>
            </a:r>
          </a:p>
        </p:txBody>
      </p:sp>
      <p:sp>
        <p:nvSpPr>
          <p:cNvPr id="4" name="3 - Καμπύλο βέλος προς τα κάτω"/>
          <p:cNvSpPr/>
          <p:nvPr/>
        </p:nvSpPr>
        <p:spPr>
          <a:xfrm>
            <a:off x="3786188" y="3286125"/>
            <a:ext cx="1143000" cy="714375"/>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solidFill>
                <a:schemeClr val="tx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285750" y="1447800"/>
            <a:ext cx="8643938" cy="5553075"/>
          </a:xfrm>
        </p:spPr>
        <p:txBody>
          <a:bodyPr/>
          <a:lstStyle/>
          <a:p>
            <a:pPr eaLnBrk="1" hangingPunct="1">
              <a:lnSpc>
                <a:spcPct val="90000"/>
              </a:lnSpc>
            </a:pPr>
            <a:r>
              <a:rPr lang="el-GR" sz="2200" smtClean="0"/>
              <a:t>Ιπποκράτης :</a:t>
            </a:r>
            <a:endParaRPr lang="en-US" sz="2200" smtClean="0"/>
          </a:p>
          <a:p>
            <a:pPr lvl="1" eaLnBrk="1" hangingPunct="1">
              <a:lnSpc>
                <a:spcPct val="90000"/>
              </a:lnSpc>
              <a:buFont typeface="Wingdings" pitchFamily="2" charset="2"/>
              <a:buChar char="Ø"/>
            </a:pPr>
            <a:r>
              <a:rPr lang="el-GR" sz="2000" smtClean="0"/>
              <a:t>«κάλλιον το προλαμβάνειν» </a:t>
            </a:r>
            <a:endParaRPr lang="en-US" sz="2000" smtClean="0"/>
          </a:p>
          <a:p>
            <a:pPr lvl="1" eaLnBrk="1" hangingPunct="1">
              <a:lnSpc>
                <a:spcPct val="90000"/>
              </a:lnSpc>
              <a:buFont typeface="Wingdings" pitchFamily="2" charset="2"/>
              <a:buChar char="Ø"/>
            </a:pPr>
            <a:r>
              <a:rPr lang="el-GR" sz="2000" smtClean="0"/>
              <a:t>σημαντικό το περιβάλλον στη γένεση και τη διασπορά των νόσων</a:t>
            </a:r>
            <a:endParaRPr lang="en-US" sz="2000" smtClean="0"/>
          </a:p>
          <a:p>
            <a:pPr lvl="1" eaLnBrk="1" hangingPunct="1">
              <a:lnSpc>
                <a:spcPct val="90000"/>
              </a:lnSpc>
              <a:buFont typeface="Wingdings" pitchFamily="2" charset="2"/>
              <a:buChar char="Ø"/>
            </a:pPr>
            <a:r>
              <a:rPr lang="el-GR" sz="2000" smtClean="0"/>
              <a:t>οι συνθήκες διαβίωσης και διατροφής είναι σημαντικοί παράγοντες που καθορίζουν το επίπεδο υγείας . </a:t>
            </a:r>
            <a:endParaRPr lang="en-US" sz="2000" smtClean="0"/>
          </a:p>
          <a:p>
            <a:pPr eaLnBrk="1" hangingPunct="1">
              <a:lnSpc>
                <a:spcPct val="90000"/>
              </a:lnSpc>
              <a:buFont typeface="Wingdings 2" pitchFamily="18" charset="2"/>
              <a:buNone/>
            </a:pPr>
            <a:r>
              <a:rPr lang="en-US" sz="2200" smtClean="0"/>
              <a:t>					(</a:t>
            </a:r>
            <a:r>
              <a:rPr lang="el-GR" sz="2200" smtClean="0"/>
              <a:t>«Περί αέρων, υδάτων , τόπων»</a:t>
            </a:r>
            <a:r>
              <a:rPr lang="en-US" sz="2200" smtClean="0"/>
              <a:t>)</a:t>
            </a:r>
            <a:r>
              <a:rPr lang="el-GR" sz="2200" smtClean="0"/>
              <a:t> </a:t>
            </a:r>
          </a:p>
          <a:p>
            <a:pPr eaLnBrk="1" hangingPunct="1">
              <a:lnSpc>
                <a:spcPct val="90000"/>
              </a:lnSpc>
            </a:pPr>
            <a:r>
              <a:rPr lang="el-GR" sz="2200" smtClean="0"/>
              <a:t>Γαληνός  (γιατρός από την Πέργαμο,2ος μΧ αιώνας):  </a:t>
            </a:r>
          </a:p>
          <a:p>
            <a:pPr eaLnBrk="1" hangingPunct="1">
              <a:lnSpc>
                <a:spcPct val="90000"/>
              </a:lnSpc>
              <a:buFont typeface="Wingdings 2" pitchFamily="18" charset="2"/>
              <a:buNone/>
            </a:pPr>
            <a:r>
              <a:rPr lang="el-GR" sz="2200" smtClean="0"/>
              <a:t>	η Υγεία του ανθρώπου  είναι υπόθεση που δεν αφορά μόνο σε ατομική προσπάθεια ,αλλά  και σε παρεμβάσεις του κοινωνικού συνόλου . </a:t>
            </a:r>
          </a:p>
          <a:p>
            <a:pPr eaLnBrk="1" hangingPunct="1">
              <a:lnSpc>
                <a:spcPct val="90000"/>
              </a:lnSpc>
              <a:buFont typeface="Wingdings 2" pitchFamily="18" charset="2"/>
              <a:buNone/>
            </a:pPr>
            <a:r>
              <a:rPr lang="el-GR" sz="2200" smtClean="0"/>
              <a:t>							(«Υγιεινή») </a:t>
            </a:r>
          </a:p>
          <a:p>
            <a:pPr eaLnBrk="1" hangingPunct="1">
              <a:lnSpc>
                <a:spcPct val="90000"/>
              </a:lnSpc>
            </a:pPr>
            <a:r>
              <a:rPr lang="el-GR" sz="2200" smtClean="0"/>
              <a:t> Ε. </a:t>
            </a:r>
            <a:r>
              <a:rPr lang="en-GB" sz="2200" smtClean="0">
                <a:latin typeface="Cambria" pitchFamily="18" charset="0"/>
              </a:rPr>
              <a:t>Jenner</a:t>
            </a:r>
            <a:r>
              <a:rPr lang="el-GR" sz="2200" smtClean="0"/>
              <a:t> (1796 μΧ)</a:t>
            </a:r>
          </a:p>
          <a:p>
            <a:pPr eaLnBrk="1" hangingPunct="1">
              <a:lnSpc>
                <a:spcPct val="90000"/>
              </a:lnSpc>
              <a:buFont typeface="Wingdings 2" pitchFamily="18" charset="2"/>
              <a:buNone/>
            </a:pPr>
            <a:r>
              <a:rPr lang="el-GR" sz="2200" smtClean="0"/>
              <a:t>	ανακάλυψε και εφάρμοσε το εμβόλιο του δαμαλισμού </a:t>
            </a:r>
          </a:p>
        </p:txBody>
      </p:sp>
      <p:sp>
        <p:nvSpPr>
          <p:cNvPr id="14339" name="1 - Τίτλος"/>
          <p:cNvSpPr>
            <a:spLocks noGrp="1"/>
          </p:cNvSpPr>
          <p:nvPr>
            <p:ph type="title"/>
          </p:nvPr>
        </p:nvSpPr>
        <p:spPr>
          <a:noFill/>
        </p:spPr>
        <p:txBody>
          <a:bodyPr/>
          <a:lstStyle/>
          <a:p>
            <a:pPr algn="ctr" eaLnBrk="1" hangingPunct="1"/>
            <a:r>
              <a:rPr lang="el-GR" sz="3600" smtClean="0">
                <a:solidFill>
                  <a:srgbClr val="FF0000"/>
                </a:solidFill>
              </a:rPr>
              <a:t>ΠΡΟΛΗΠΤΙΚΗ ΙΑΤΡΙΚΗ </a:t>
            </a:r>
            <a:br>
              <a:rPr lang="el-GR" sz="3600" smtClean="0">
                <a:solidFill>
                  <a:srgbClr val="FF0000"/>
                </a:solidFill>
              </a:rPr>
            </a:br>
            <a:r>
              <a:rPr lang="el-GR" sz="3600" smtClean="0"/>
              <a:t>ΙΣΤΟΡΙΚΗ ΑΝΑΔΡΟΜΗ</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928688" y="0"/>
            <a:ext cx="7772400" cy="868363"/>
          </a:xfrm>
        </p:spPr>
        <p:txBody>
          <a:bodyPr/>
          <a:lstStyle/>
          <a:p>
            <a:pPr algn="ctr" eaLnBrk="1" hangingPunct="1"/>
            <a:r>
              <a:rPr lang="el-GR" b="1" smtClean="0">
                <a:solidFill>
                  <a:srgbClr val="FF0000"/>
                </a:solidFill>
              </a:rPr>
              <a:t>ΠΡΟΛΗΨΗ </a:t>
            </a:r>
          </a:p>
        </p:txBody>
      </p:sp>
      <p:sp>
        <p:nvSpPr>
          <p:cNvPr id="15363" name="Rectangle 3"/>
          <p:cNvSpPr>
            <a:spLocks noGrp="1"/>
          </p:cNvSpPr>
          <p:nvPr>
            <p:ph type="body" idx="1"/>
          </p:nvPr>
        </p:nvSpPr>
        <p:spPr>
          <a:xfrm>
            <a:off x="428625" y="1000125"/>
            <a:ext cx="8358188" cy="5500688"/>
          </a:xfrm>
        </p:spPr>
        <p:txBody>
          <a:bodyPr/>
          <a:lstStyle/>
          <a:p>
            <a:pPr eaLnBrk="1" hangingPunct="1">
              <a:lnSpc>
                <a:spcPct val="150000"/>
              </a:lnSpc>
              <a:buFont typeface="Wingdings 2" pitchFamily="18" charset="2"/>
              <a:buNone/>
            </a:pPr>
            <a:r>
              <a:rPr lang="el-GR" sz="2800" b="1" smtClean="0"/>
              <a:t>λήψη και εφαρμογή  μέτρων </a:t>
            </a:r>
          </a:p>
          <a:p>
            <a:pPr eaLnBrk="1" hangingPunct="1">
              <a:lnSpc>
                <a:spcPct val="150000"/>
              </a:lnSpc>
              <a:buFont typeface="Wingdings 2" pitchFamily="18" charset="2"/>
              <a:buNone/>
            </a:pPr>
            <a:r>
              <a:rPr lang="el-GR" sz="2800" smtClean="0"/>
              <a:t>που αναφέρονται </a:t>
            </a:r>
          </a:p>
          <a:p>
            <a:pPr algn="just" eaLnBrk="1" hangingPunct="1">
              <a:lnSpc>
                <a:spcPct val="150000"/>
              </a:lnSpc>
              <a:buFont typeface="Wingdings" pitchFamily="2" charset="2"/>
              <a:buChar char="ü"/>
            </a:pPr>
            <a:r>
              <a:rPr lang="el-GR" sz="2800" smtClean="0"/>
              <a:t>στην </a:t>
            </a:r>
            <a:r>
              <a:rPr lang="el-GR" sz="2800" b="1" smtClean="0">
                <a:solidFill>
                  <a:srgbClr val="0070C0"/>
                </a:solidFill>
              </a:rPr>
              <a:t>παρεμπόδιση της εμφάνισης νόσου</a:t>
            </a:r>
            <a:r>
              <a:rPr lang="el-GR" sz="2800" smtClean="0"/>
              <a:t>, (όπως συμβαίνει με τη μείωση των παραγόντων κινδύνου),</a:t>
            </a:r>
          </a:p>
          <a:p>
            <a:pPr algn="just" eaLnBrk="1" hangingPunct="1">
              <a:lnSpc>
                <a:spcPct val="150000"/>
              </a:lnSpc>
              <a:buFont typeface="Wingdings" pitchFamily="2" charset="2"/>
              <a:buChar char="ü"/>
            </a:pPr>
            <a:r>
              <a:rPr lang="el-GR" sz="2800" smtClean="0"/>
              <a:t>στην </a:t>
            </a:r>
            <a:r>
              <a:rPr lang="el-GR" sz="2800" b="1" smtClean="0">
                <a:solidFill>
                  <a:srgbClr val="0070C0"/>
                </a:solidFill>
              </a:rPr>
              <a:t>αναστολή της εξέλιξης της </a:t>
            </a:r>
            <a:r>
              <a:rPr lang="el-GR" sz="2800" smtClean="0"/>
              <a:t>και  </a:t>
            </a:r>
          </a:p>
          <a:p>
            <a:pPr algn="just" eaLnBrk="1" hangingPunct="1">
              <a:lnSpc>
                <a:spcPct val="150000"/>
              </a:lnSpc>
              <a:buFont typeface="Wingdings" pitchFamily="2" charset="2"/>
              <a:buChar char="ü"/>
            </a:pPr>
            <a:r>
              <a:rPr lang="el-GR" sz="2800" smtClean="0"/>
              <a:t>την </a:t>
            </a:r>
            <a:r>
              <a:rPr lang="el-GR" sz="2800" b="1" smtClean="0">
                <a:solidFill>
                  <a:srgbClr val="0070C0"/>
                </a:solidFill>
              </a:rPr>
              <a:t>μείωση των συνεπειών της</a:t>
            </a:r>
            <a:r>
              <a:rPr lang="el-GR" sz="2800" smtClean="0"/>
              <a:t>, από τη στιγμή που έχει εμφανιστεί.</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914400" y="274638"/>
            <a:ext cx="7772400" cy="868362"/>
          </a:xfrm>
        </p:spPr>
        <p:txBody>
          <a:bodyPr/>
          <a:lstStyle/>
          <a:p>
            <a:pPr algn="ctr" eaLnBrk="1" hangingPunct="1"/>
            <a:r>
              <a:rPr lang="el-GR" b="1" dirty="0" smtClean="0">
                <a:solidFill>
                  <a:srgbClr val="FF0000"/>
                </a:solidFill>
              </a:rPr>
              <a:t>«Πρόληψη Νόσου» </a:t>
            </a:r>
          </a:p>
        </p:txBody>
      </p:sp>
      <p:sp>
        <p:nvSpPr>
          <p:cNvPr id="16387" name="Rectangle 3"/>
          <p:cNvSpPr>
            <a:spLocks noGrp="1"/>
          </p:cNvSpPr>
          <p:nvPr>
            <p:ph type="body" idx="1"/>
          </p:nvPr>
        </p:nvSpPr>
        <p:spPr>
          <a:xfrm>
            <a:off x="285750" y="1447800"/>
            <a:ext cx="8572500" cy="5124450"/>
          </a:xfrm>
        </p:spPr>
        <p:txBody>
          <a:bodyPr/>
          <a:lstStyle/>
          <a:p>
            <a:pPr algn="just" eaLnBrk="1" hangingPunct="1">
              <a:buFont typeface="Wingdings 2" pitchFamily="18" charset="2"/>
              <a:buNone/>
            </a:pPr>
            <a:r>
              <a:rPr lang="el-GR" b="1" dirty="0" smtClean="0">
                <a:solidFill>
                  <a:srgbClr val="7030A0"/>
                </a:solidFill>
              </a:rPr>
              <a:t>	</a:t>
            </a:r>
            <a:r>
              <a:rPr lang="el-GR" b="1" dirty="0" smtClean="0">
                <a:solidFill>
                  <a:srgbClr val="FF0000"/>
                </a:solidFill>
              </a:rPr>
              <a:t>δράση</a:t>
            </a:r>
            <a:r>
              <a:rPr lang="el-GR" dirty="0" smtClean="0"/>
              <a:t> που προέρχεται  από τον τομέα της υγείας και αναφέρεται σε άτομα και πληθυσμούς που εκτίθενται σε σαφώς προσδιορισμένους παράγοντες κινδύνου που απορρέουν από συγκεκριμένες  συμπεριφορές. </a:t>
            </a:r>
          </a:p>
          <a:p>
            <a:pPr eaLnBrk="1" hangingPunct="1">
              <a:buFont typeface="Wingdings 2" pitchFamily="18" charset="2"/>
              <a:buNone/>
            </a:pPr>
            <a:endParaRPr lang="el-GR" dirty="0" smtClean="0"/>
          </a:p>
          <a:p>
            <a:pPr eaLnBrk="1" hangingPunct="1">
              <a:buFont typeface="Wingdings 2" pitchFamily="18" charset="2"/>
              <a:buNone/>
            </a:pPr>
            <a:r>
              <a:rPr lang="el-GR" dirty="0" smtClean="0"/>
              <a:t>	Ενίοτε </a:t>
            </a:r>
            <a:r>
              <a:rPr lang="el-GR" b="1" dirty="0" smtClean="0"/>
              <a:t>συμπληρωματικός όρος </a:t>
            </a:r>
            <a:r>
              <a:rPr lang="el-GR" dirty="0" smtClean="0"/>
              <a:t>με την Προαγωγή Υγείας:  Συχνή </a:t>
            </a:r>
            <a:r>
              <a:rPr lang="el-GR" b="1" dirty="0" smtClean="0"/>
              <a:t>αλληλοεπικάλυψη</a:t>
            </a:r>
            <a:r>
              <a:rPr lang="el-GR" dirty="0" smtClean="0"/>
              <a:t> περιεχομένου και στρατηγικών.</a:t>
            </a:r>
          </a:p>
          <a:p>
            <a:pPr eaLnBrk="1" hangingPunct="1">
              <a:buFont typeface="Wingdings 2" pitchFamily="18" charset="2"/>
              <a:buNone/>
            </a:pPr>
            <a:endParaRPr lang="el-GR" dirty="0" smtClean="0"/>
          </a:p>
          <a:p>
            <a:pPr algn="ctr" eaLnBrk="1" hangingPunct="1">
              <a:buFont typeface="Wingdings 2" pitchFamily="18" charset="2"/>
              <a:buNone/>
            </a:pPr>
            <a:r>
              <a:rPr lang="el-GR" dirty="0" smtClean="0"/>
              <a:t>Προαγωγή Υγείας         </a:t>
            </a:r>
            <a:r>
              <a:rPr lang="el-GR" sz="5400" b="1" dirty="0" smtClean="0">
                <a:solidFill>
                  <a:srgbClr val="FF0000"/>
                </a:solidFill>
              </a:rPr>
              <a:t>≠  </a:t>
            </a:r>
            <a:r>
              <a:rPr lang="el-GR" dirty="0" smtClean="0"/>
              <a:t>    Πρόληψη Νόσου</a:t>
            </a:r>
          </a:p>
        </p:txBody>
      </p:sp>
      <p:sp>
        <p:nvSpPr>
          <p:cNvPr id="4" name="3 - Απαγορευτικό σήμα"/>
          <p:cNvSpPr/>
          <p:nvPr/>
        </p:nvSpPr>
        <p:spPr>
          <a:xfrm>
            <a:off x="4429125" y="4786313"/>
            <a:ext cx="642938" cy="357187"/>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solidFill>
                <a:schemeClr val="tx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idx="4294967295"/>
          </p:nvPr>
        </p:nvSpPr>
        <p:spPr>
          <a:xfrm>
            <a:off x="914400" y="274638"/>
            <a:ext cx="7772400" cy="706437"/>
          </a:xfrm>
        </p:spPr>
        <p:txBody>
          <a:bodyPr/>
          <a:lstStyle/>
          <a:p>
            <a:pPr algn="ctr" eaLnBrk="1" hangingPunct="1"/>
            <a:r>
              <a:rPr lang="el-GR" sz="3600" b="1" smtClean="0"/>
              <a:t>ΠΡΟΛΗΨΗ  </a:t>
            </a:r>
            <a:endParaRPr lang="el-GR" sz="3600" smtClean="0"/>
          </a:p>
        </p:txBody>
      </p:sp>
      <p:sp>
        <p:nvSpPr>
          <p:cNvPr id="17411" name="2 - Θέση περιεχομένου"/>
          <p:cNvSpPr>
            <a:spLocks noGrp="1"/>
          </p:cNvSpPr>
          <p:nvPr>
            <p:ph sz="quarter" idx="4294967295"/>
          </p:nvPr>
        </p:nvSpPr>
        <p:spPr/>
        <p:txBody>
          <a:bodyPr/>
          <a:lstStyle/>
          <a:p>
            <a:pPr eaLnBrk="1" hangingPunct="1"/>
            <a:endParaRPr lang="en-US" b="1" smtClean="0">
              <a:latin typeface="Cambria" pitchFamily="18" charset="0"/>
            </a:endParaRPr>
          </a:p>
        </p:txBody>
      </p:sp>
      <p:grpSp>
        <p:nvGrpSpPr>
          <p:cNvPr id="2" name="Group 4"/>
          <p:cNvGrpSpPr>
            <a:grpSpLocks/>
          </p:cNvGrpSpPr>
          <p:nvPr/>
        </p:nvGrpSpPr>
        <p:grpSpPr bwMode="auto">
          <a:xfrm>
            <a:off x="0" y="1196975"/>
            <a:ext cx="8964613" cy="5353050"/>
            <a:chOff x="1824" y="633"/>
            <a:chExt cx="2834" cy="2849"/>
          </a:xfrm>
        </p:grpSpPr>
        <p:sp>
          <p:nvSpPr>
            <p:cNvPr id="17416" name="Puzzle3"/>
            <p:cNvSpPr>
              <a:spLocks noEditPoints="1" noChangeArrowheads="1"/>
            </p:cNvSpPr>
            <p:nvPr/>
          </p:nvSpPr>
          <p:spPr bwMode="auto">
            <a:xfrm>
              <a:off x="3204" y="633"/>
              <a:ext cx="1114" cy="151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a:p>
          </p:txBody>
        </p:sp>
        <p:sp>
          <p:nvSpPr>
            <p:cNvPr id="17417" name="Puzzle2"/>
            <p:cNvSpPr>
              <a:spLocks noEditPoints="1" noChangeArrowheads="1"/>
            </p:cNvSpPr>
            <p:nvPr/>
          </p:nvSpPr>
          <p:spPr bwMode="auto">
            <a:xfrm>
              <a:off x="2880" y="1736"/>
              <a:ext cx="1778" cy="1379"/>
            </a:xfrm>
            <a:custGeom>
              <a:avLst/>
              <a:gdLst>
                <a:gd name="T0" fmla="*/ 0 w 21600"/>
                <a:gd name="T1" fmla="*/ 0 h 21600"/>
                <a:gd name="T2" fmla="*/ 0 w 21600"/>
                <a:gd name="T3" fmla="*/ 0 h 21600"/>
                <a:gd name="T4" fmla="*/ 0 w 21600"/>
                <a:gd name="T5" fmla="*/ 0 h 21600"/>
                <a:gd name="T6" fmla="*/ 1 w 21600"/>
                <a:gd name="T7" fmla="*/ 0 h 21600"/>
                <a:gd name="T8" fmla="*/ 1 w 21600"/>
                <a:gd name="T9" fmla="*/ 0 h 21600"/>
                <a:gd name="T10" fmla="*/ 1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a:p>
          </p:txBody>
        </p:sp>
        <p:sp>
          <p:nvSpPr>
            <p:cNvPr id="17418" name="Puzzle4"/>
            <p:cNvSpPr>
              <a:spLocks noEditPoints="1" noChangeArrowheads="1"/>
            </p:cNvSpPr>
            <p:nvPr/>
          </p:nvSpPr>
          <p:spPr bwMode="auto">
            <a:xfrm>
              <a:off x="2192" y="1719"/>
              <a:ext cx="1072" cy="1763"/>
            </a:xfrm>
            <a:custGeom>
              <a:avLst/>
              <a:gdLst>
                <a:gd name="T0" fmla="*/ 0 w 21600"/>
                <a:gd name="T1" fmla="*/ 0 h 21600"/>
                <a:gd name="T2" fmla="*/ 0 w 21600"/>
                <a:gd name="T3" fmla="*/ 1 h 21600"/>
                <a:gd name="T4" fmla="*/ 0 w 21600"/>
                <a:gd name="T5" fmla="*/ 1 h 21600"/>
                <a:gd name="T6" fmla="*/ 0 w 21600"/>
                <a:gd name="T7" fmla="*/ 1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a:p>
          </p:txBody>
        </p:sp>
        <p:sp>
          <p:nvSpPr>
            <p:cNvPr id="17419" name="Puzzle1"/>
            <p:cNvSpPr>
              <a:spLocks noEditPoints="1" noChangeArrowheads="1"/>
            </p:cNvSpPr>
            <p:nvPr/>
          </p:nvSpPr>
          <p:spPr bwMode="auto">
            <a:xfrm>
              <a:off x="1824" y="1091"/>
              <a:ext cx="1800" cy="1051"/>
            </a:xfrm>
            <a:custGeom>
              <a:avLst/>
              <a:gdLst>
                <a:gd name="T0" fmla="*/ 1 w 21600"/>
                <a:gd name="T1" fmla="*/ 0 h 21600"/>
                <a:gd name="T2" fmla="*/ 1 w 21600"/>
                <a:gd name="T3" fmla="*/ 0 h 21600"/>
                <a:gd name="T4" fmla="*/ 0 w 21600"/>
                <a:gd name="T5" fmla="*/ 0 h 21600"/>
                <a:gd name="T6" fmla="*/ 0 w 21600"/>
                <a:gd name="T7" fmla="*/ 0 h 21600"/>
                <a:gd name="T8" fmla="*/ 0 w 21600"/>
                <a:gd name="T9" fmla="*/ 0 h 21600"/>
                <a:gd name="T10" fmla="*/ 0 w 21600"/>
                <a:gd name="T11" fmla="*/ 0 h 21600"/>
                <a:gd name="T12" fmla="*/ 1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a:p>
          </p:txBody>
        </p:sp>
      </p:grpSp>
      <p:sp>
        <p:nvSpPr>
          <p:cNvPr id="17413" name="Text Box 9"/>
          <p:cNvSpPr txBox="1">
            <a:spLocks noChangeArrowheads="1"/>
          </p:cNvSpPr>
          <p:nvPr/>
        </p:nvSpPr>
        <p:spPr bwMode="auto">
          <a:xfrm>
            <a:off x="1763713" y="2852738"/>
            <a:ext cx="2736850" cy="457200"/>
          </a:xfrm>
          <a:prstGeom prst="rect">
            <a:avLst/>
          </a:prstGeom>
          <a:noFill/>
          <a:ln w="9525">
            <a:noFill/>
            <a:miter lim="800000"/>
            <a:headEnd/>
            <a:tailEnd/>
          </a:ln>
        </p:spPr>
        <p:txBody>
          <a:bodyPr>
            <a:spAutoFit/>
          </a:bodyPr>
          <a:lstStyle/>
          <a:p>
            <a:pPr>
              <a:spcBef>
                <a:spcPct val="50000"/>
              </a:spcBef>
            </a:pPr>
            <a:r>
              <a:rPr lang="el-GR" sz="2400">
                <a:solidFill>
                  <a:srgbClr val="FF0000"/>
                </a:solidFill>
              </a:rPr>
              <a:t>ΠΡΩΤΟΓΕΝΗΣ</a:t>
            </a:r>
          </a:p>
        </p:txBody>
      </p:sp>
      <p:sp>
        <p:nvSpPr>
          <p:cNvPr id="17414" name="Text Box 10"/>
          <p:cNvSpPr txBox="1">
            <a:spLocks noChangeArrowheads="1"/>
          </p:cNvSpPr>
          <p:nvPr/>
        </p:nvSpPr>
        <p:spPr bwMode="auto">
          <a:xfrm>
            <a:off x="1476375" y="4221163"/>
            <a:ext cx="2736850" cy="457200"/>
          </a:xfrm>
          <a:prstGeom prst="rect">
            <a:avLst/>
          </a:prstGeom>
          <a:noFill/>
          <a:ln w="9525">
            <a:noFill/>
            <a:miter lim="800000"/>
            <a:headEnd/>
            <a:tailEnd/>
          </a:ln>
        </p:spPr>
        <p:txBody>
          <a:bodyPr>
            <a:spAutoFit/>
          </a:bodyPr>
          <a:lstStyle/>
          <a:p>
            <a:pPr>
              <a:spcBef>
                <a:spcPct val="50000"/>
              </a:spcBef>
            </a:pPr>
            <a:r>
              <a:rPr lang="el-GR" sz="2400">
                <a:solidFill>
                  <a:srgbClr val="002060"/>
                </a:solidFill>
              </a:rPr>
              <a:t>ΔΕΥΤΕΡΟΓΕΝΗΣ</a:t>
            </a:r>
          </a:p>
        </p:txBody>
      </p:sp>
      <p:sp>
        <p:nvSpPr>
          <p:cNvPr id="17415" name="Text Box 11"/>
          <p:cNvSpPr txBox="1">
            <a:spLocks noChangeArrowheads="1"/>
          </p:cNvSpPr>
          <p:nvPr/>
        </p:nvSpPr>
        <p:spPr bwMode="auto">
          <a:xfrm>
            <a:off x="5292725" y="4365625"/>
            <a:ext cx="2736850" cy="457200"/>
          </a:xfrm>
          <a:prstGeom prst="rect">
            <a:avLst/>
          </a:prstGeom>
          <a:noFill/>
          <a:ln w="9525">
            <a:noFill/>
            <a:miter lim="800000"/>
            <a:headEnd/>
            <a:tailEnd/>
          </a:ln>
        </p:spPr>
        <p:txBody>
          <a:bodyPr>
            <a:spAutoFit/>
          </a:bodyPr>
          <a:lstStyle/>
          <a:p>
            <a:pPr>
              <a:spcBef>
                <a:spcPct val="50000"/>
              </a:spcBef>
            </a:pPr>
            <a:r>
              <a:rPr lang="el-GR" sz="2400">
                <a:solidFill>
                  <a:srgbClr val="00B050"/>
                </a:solidFill>
              </a:rPr>
              <a:t>ΤΡΙΤΟΓΕΝΗΣ</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p:txBody>
          <a:bodyPr/>
          <a:lstStyle/>
          <a:p>
            <a:pPr algn="ctr" eaLnBrk="1" hangingPunct="1"/>
            <a:r>
              <a:rPr lang="el-GR" b="1" smtClean="0">
                <a:solidFill>
                  <a:srgbClr val="FF0000"/>
                </a:solidFill>
              </a:rPr>
              <a:t>ΠΡΩΤΟΓΕΝΗΣ ΠΡΟΛΗΨΗ </a:t>
            </a:r>
          </a:p>
        </p:txBody>
      </p:sp>
      <p:sp>
        <p:nvSpPr>
          <p:cNvPr id="18435" name="Rectangle 3"/>
          <p:cNvSpPr>
            <a:spLocks noGrp="1"/>
          </p:cNvSpPr>
          <p:nvPr>
            <p:ph type="body" idx="1"/>
          </p:nvPr>
        </p:nvSpPr>
        <p:spPr>
          <a:xfrm>
            <a:off x="428625" y="1857375"/>
            <a:ext cx="8258175" cy="4162425"/>
          </a:xfrm>
        </p:spPr>
        <p:txBody>
          <a:bodyPr>
            <a:normAutofit lnSpcReduction="10000"/>
          </a:bodyPr>
          <a:lstStyle/>
          <a:p>
            <a:pPr eaLnBrk="1" hangingPunct="1">
              <a:buFont typeface="Wingdings 2" pitchFamily="18" charset="2"/>
              <a:buNone/>
            </a:pPr>
            <a:r>
              <a:rPr lang="el-GR" smtClean="0"/>
              <a:t>	</a:t>
            </a:r>
            <a:r>
              <a:rPr lang="el-GR" sz="2800" b="1" smtClean="0"/>
              <a:t>μέτρα που στοχεύουν </a:t>
            </a:r>
          </a:p>
          <a:p>
            <a:pPr eaLnBrk="1" hangingPunct="1">
              <a:buFont typeface="Wingdings 2" pitchFamily="18" charset="2"/>
              <a:buNone/>
            </a:pPr>
            <a:endParaRPr lang="el-GR" b="1" smtClean="0"/>
          </a:p>
          <a:p>
            <a:pPr lvl="4" algn="just" eaLnBrk="1" hangingPunct="1">
              <a:buFont typeface="Wingdings" pitchFamily="2" charset="2"/>
              <a:buChar char="v"/>
            </a:pPr>
            <a:r>
              <a:rPr lang="el-GR" smtClean="0"/>
              <a:t>	</a:t>
            </a:r>
            <a:r>
              <a:rPr lang="el-GR" sz="2800" smtClean="0"/>
              <a:t>στην </a:t>
            </a:r>
            <a:r>
              <a:rPr lang="el-GR" sz="2800" b="1" smtClean="0"/>
              <a:t>αναστολή της επίδρασης αιτιολογικών παραγόντων</a:t>
            </a:r>
            <a:r>
              <a:rPr lang="el-GR" sz="2800" smtClean="0"/>
              <a:t> κάποιων παθήσεων, ή </a:t>
            </a:r>
          </a:p>
          <a:p>
            <a:pPr lvl="4" algn="just" eaLnBrk="1" hangingPunct="1">
              <a:buFontTx/>
              <a:buNone/>
            </a:pPr>
            <a:endParaRPr lang="el-GR" sz="2800" smtClean="0"/>
          </a:p>
          <a:p>
            <a:pPr lvl="4" algn="just" eaLnBrk="1" hangingPunct="1">
              <a:buFont typeface="Wingdings" pitchFamily="2" charset="2"/>
              <a:buChar char="v"/>
            </a:pPr>
            <a:r>
              <a:rPr lang="el-GR" sz="2800" smtClean="0"/>
              <a:t>	στην </a:t>
            </a:r>
            <a:r>
              <a:rPr lang="el-GR" sz="2800" b="1" smtClean="0"/>
              <a:t>ισχυροποίηση της άμυνας του οργανισμού</a:t>
            </a:r>
            <a:r>
              <a:rPr lang="el-GR" sz="2800" smtClean="0"/>
              <a:t>, προκειμένου να μην υπάρξει κλινική εκδήλωση της νόσου με σημεία, συμπτώματα και εργαστηριακά ευρήματα. </a:t>
            </a:r>
          </a:p>
        </p:txBody>
      </p:sp>
      <p:pic>
        <p:nvPicPr>
          <p:cNvPr id="18436" name="Picture 4" descr="J0293844"/>
          <p:cNvPicPr>
            <a:picLocks noChangeAspect="1" noChangeArrowheads="1"/>
          </p:cNvPicPr>
          <p:nvPr/>
        </p:nvPicPr>
        <p:blipFill>
          <a:blip r:embed="rId2" cstate="print"/>
          <a:srcRect/>
          <a:stretch>
            <a:fillRect/>
          </a:stretch>
        </p:blipFill>
        <p:spPr bwMode="auto">
          <a:xfrm>
            <a:off x="357188" y="3929063"/>
            <a:ext cx="128587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928688" y="0"/>
            <a:ext cx="7772400" cy="917575"/>
          </a:xfrm>
        </p:spPr>
        <p:txBody>
          <a:bodyPr/>
          <a:lstStyle/>
          <a:p>
            <a:pPr algn="ctr" eaLnBrk="1" hangingPunct="1"/>
            <a:r>
              <a:rPr lang="el-GR" b="1" smtClean="0">
                <a:solidFill>
                  <a:srgbClr val="FF0000"/>
                </a:solidFill>
              </a:rPr>
              <a:t>ΔΕΥΤΕΡΟΓΕΝΗΣ ΠΡΟΛΗΨΗ</a:t>
            </a:r>
          </a:p>
        </p:txBody>
      </p:sp>
      <p:sp>
        <p:nvSpPr>
          <p:cNvPr id="19459" name="2 - Θέση περιεχομένου"/>
          <p:cNvSpPr>
            <a:spLocks noGrp="1"/>
          </p:cNvSpPr>
          <p:nvPr>
            <p:ph sz="quarter" idx="1"/>
          </p:nvPr>
        </p:nvSpPr>
        <p:spPr>
          <a:xfrm>
            <a:off x="357188" y="857250"/>
            <a:ext cx="8501062" cy="6000750"/>
          </a:xfrm>
        </p:spPr>
        <p:txBody>
          <a:bodyPr/>
          <a:lstStyle/>
          <a:p>
            <a:pPr eaLnBrk="1" hangingPunct="1">
              <a:buFont typeface="Wingdings 2" pitchFamily="18" charset="2"/>
              <a:buNone/>
            </a:pPr>
            <a:r>
              <a:rPr lang="el-GR" sz="2400" dirty="0" smtClean="0"/>
              <a:t>μέτρα που εφαρμόζονται </a:t>
            </a:r>
          </a:p>
          <a:p>
            <a:pPr eaLnBrk="1" hangingPunct="1">
              <a:buFont typeface="Wingdings 2" pitchFamily="18" charset="2"/>
              <a:buNone/>
            </a:pPr>
            <a:r>
              <a:rPr lang="el-GR" sz="2400" dirty="0" smtClean="0"/>
              <a:t>	</a:t>
            </a:r>
            <a:r>
              <a:rPr lang="el-GR" sz="2400" b="1" dirty="0" smtClean="0"/>
              <a:t>αφού έχουν ξεκινήσει οι παθογενετικοί μηχανισμοί της νόσου</a:t>
            </a:r>
            <a:r>
              <a:rPr lang="el-GR" sz="2400" dirty="0" smtClean="0"/>
              <a:t>,  με στόχο </a:t>
            </a:r>
          </a:p>
          <a:p>
            <a:pPr lvl="1" eaLnBrk="1" hangingPunct="1">
              <a:buFont typeface="Wingdings" pitchFamily="2" charset="2"/>
              <a:buChar char="ü"/>
            </a:pPr>
            <a:r>
              <a:rPr lang="el-GR" dirty="0" smtClean="0"/>
              <a:t>την διάγνωση </a:t>
            </a:r>
            <a:r>
              <a:rPr lang="el-GR" b="1" dirty="0" smtClean="0"/>
              <a:t>πριν την κλινική εκδήλωση</a:t>
            </a:r>
            <a:r>
              <a:rPr lang="el-GR" dirty="0" smtClean="0"/>
              <a:t> της νόσου ή </a:t>
            </a:r>
          </a:p>
          <a:p>
            <a:pPr lvl="1" eaLnBrk="1" hangingPunct="1">
              <a:buFont typeface="Wingdings" pitchFamily="2" charset="2"/>
              <a:buChar char="ü"/>
            </a:pPr>
            <a:r>
              <a:rPr lang="el-GR" dirty="0" smtClean="0"/>
              <a:t>τη διάγνωση </a:t>
            </a:r>
            <a:r>
              <a:rPr lang="el-GR" b="1" dirty="0" smtClean="0"/>
              <a:t>σε πρώιμο στάδιο </a:t>
            </a:r>
          </a:p>
          <a:p>
            <a:pPr eaLnBrk="1" hangingPunct="1">
              <a:buFont typeface="Wingdings 2" pitchFamily="18" charset="2"/>
              <a:buNone/>
            </a:pPr>
            <a:r>
              <a:rPr lang="el-GR" sz="2400" dirty="0" smtClean="0"/>
              <a:t>προκειμένου </a:t>
            </a:r>
          </a:p>
          <a:p>
            <a:pPr lvl="1" eaLnBrk="1" hangingPunct="1">
              <a:buFont typeface="Wingdings" pitchFamily="2" charset="2"/>
              <a:buChar char="ü"/>
            </a:pPr>
            <a:r>
              <a:rPr lang="el-GR" dirty="0" smtClean="0"/>
              <a:t>να ανασταλούν ή να αναστραφούν οι παθογενετικοί μηχανισμοί, </a:t>
            </a:r>
          </a:p>
          <a:p>
            <a:pPr lvl="1" eaLnBrk="1" hangingPunct="1">
              <a:buFont typeface="Wingdings" pitchFamily="2" charset="2"/>
              <a:buChar char="ü"/>
            </a:pPr>
            <a:r>
              <a:rPr lang="el-GR" dirty="0" smtClean="0"/>
              <a:t>να ανασταλεί η κλινική εκδήλωση της νόσου ή </a:t>
            </a:r>
          </a:p>
          <a:p>
            <a:pPr lvl="1" eaLnBrk="1" hangingPunct="1">
              <a:buFont typeface="Wingdings" pitchFamily="2" charset="2"/>
              <a:buChar char="ü"/>
            </a:pPr>
            <a:r>
              <a:rPr lang="el-GR" dirty="0" smtClean="0"/>
              <a:t>να ελεγχθεί πλήρως πριν την εμφάνιση μη αναστρέψιμων βλαβών. </a:t>
            </a:r>
          </a:p>
          <a:p>
            <a:pPr eaLnBrk="1" hangingPunct="1">
              <a:buFont typeface="Wingdings 2" pitchFamily="18" charset="2"/>
              <a:buNone/>
            </a:pPr>
            <a:endParaRPr lang="el-GR" sz="2400" dirty="0" smtClean="0"/>
          </a:p>
          <a:p>
            <a:pPr eaLnBrk="1" hangingPunct="1">
              <a:buFont typeface="Wingdings 2" pitchFamily="18" charset="2"/>
              <a:buNone/>
            </a:pPr>
            <a:r>
              <a:rPr lang="el-GR" sz="2400" dirty="0" smtClean="0"/>
              <a:t>**</a:t>
            </a:r>
            <a:r>
              <a:rPr lang="el-GR" sz="2400" b="1" dirty="0" smtClean="0"/>
              <a:t>Προσυμπτωματικός ‘Ελεγχος = Δευτερογενής Πρόληψη</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p:txBody>
          <a:bodyPr/>
          <a:lstStyle/>
          <a:p>
            <a:pPr algn="ctr" eaLnBrk="1" hangingPunct="1"/>
            <a:r>
              <a:rPr lang="el-GR" b="1" smtClean="0">
                <a:solidFill>
                  <a:srgbClr val="FF0000"/>
                </a:solidFill>
              </a:rPr>
              <a:t>ΤΡΙΤΟΓΕΝΗΣ ΠΡΟΛΗΨΗ </a:t>
            </a:r>
          </a:p>
        </p:txBody>
      </p:sp>
      <p:sp>
        <p:nvSpPr>
          <p:cNvPr id="20483" name="Rectangle 3"/>
          <p:cNvSpPr>
            <a:spLocks noGrp="1"/>
          </p:cNvSpPr>
          <p:nvPr>
            <p:ph type="body" idx="1"/>
          </p:nvPr>
        </p:nvSpPr>
        <p:spPr>
          <a:xfrm>
            <a:off x="357188" y="1447800"/>
            <a:ext cx="8643937" cy="5053013"/>
          </a:xfrm>
        </p:spPr>
        <p:txBody>
          <a:bodyPr>
            <a:normAutofit lnSpcReduction="10000"/>
          </a:bodyPr>
          <a:lstStyle/>
          <a:p>
            <a:pPr eaLnBrk="1" hangingPunct="1">
              <a:buFont typeface="Wingdings 2" pitchFamily="18" charset="2"/>
              <a:buNone/>
            </a:pPr>
            <a:r>
              <a:rPr lang="el-GR" smtClean="0"/>
              <a:t>μέτρα που λαμβάνονται </a:t>
            </a:r>
          </a:p>
          <a:p>
            <a:pPr eaLnBrk="1" hangingPunct="1">
              <a:buFont typeface="Wingdings 2" pitchFamily="18" charset="2"/>
              <a:buNone/>
            </a:pPr>
            <a:r>
              <a:rPr lang="el-GR" b="1" smtClean="0"/>
              <a:t>αφού έχει εκδηλωθεί η νόσος </a:t>
            </a:r>
          </a:p>
          <a:p>
            <a:pPr eaLnBrk="1" hangingPunct="1">
              <a:buFont typeface="Wingdings 2" pitchFamily="18" charset="2"/>
              <a:buNone/>
            </a:pPr>
            <a:r>
              <a:rPr lang="el-GR" smtClean="0"/>
              <a:t>με στόχο </a:t>
            </a:r>
          </a:p>
          <a:p>
            <a:pPr lvl="1" eaLnBrk="1" hangingPunct="1">
              <a:buFont typeface="Wingdings" pitchFamily="2" charset="2"/>
              <a:buChar char="ü"/>
            </a:pPr>
            <a:r>
              <a:rPr lang="el-GR" sz="2800" smtClean="0"/>
              <a:t>τη θεραπεία της ή </a:t>
            </a:r>
          </a:p>
          <a:p>
            <a:pPr lvl="1" eaLnBrk="1" hangingPunct="1">
              <a:buFont typeface="Wingdings" pitchFamily="2" charset="2"/>
              <a:buChar char="ü"/>
            </a:pPr>
            <a:r>
              <a:rPr lang="el-GR" sz="2800" smtClean="0"/>
              <a:t>τον έλεγχο της εξέλιξής της. </a:t>
            </a:r>
          </a:p>
          <a:p>
            <a:pPr eaLnBrk="1" hangingPunct="1">
              <a:buFont typeface="Wingdings 2" pitchFamily="18" charset="2"/>
              <a:buNone/>
            </a:pPr>
            <a:endParaRPr lang="el-GR" smtClean="0"/>
          </a:p>
          <a:p>
            <a:pPr eaLnBrk="1" hangingPunct="1">
              <a:buFont typeface="Wingdings 2" pitchFamily="18" charset="2"/>
              <a:buNone/>
            </a:pPr>
            <a:r>
              <a:rPr lang="el-GR" smtClean="0"/>
              <a:t>Συμπεριλαμβάνει </a:t>
            </a:r>
          </a:p>
          <a:p>
            <a:pPr lvl="1" eaLnBrk="1" hangingPunct="1">
              <a:buFont typeface="Wingdings" pitchFamily="2" charset="2"/>
              <a:buChar char="ü"/>
            </a:pPr>
            <a:r>
              <a:rPr lang="el-GR" sz="2800" smtClean="0"/>
              <a:t>την </a:t>
            </a:r>
            <a:r>
              <a:rPr lang="el-GR" sz="2800" b="1" smtClean="0"/>
              <a:t>αποκατάσταση</a:t>
            </a:r>
            <a:r>
              <a:rPr lang="el-GR" sz="2800" smtClean="0"/>
              <a:t> της αναπηρίας ή άλλης μη αναστρέψιμης βλάβης και </a:t>
            </a:r>
          </a:p>
          <a:p>
            <a:pPr lvl="1" eaLnBrk="1" hangingPunct="1">
              <a:buFont typeface="Wingdings" pitchFamily="2" charset="2"/>
              <a:buChar char="ü"/>
            </a:pPr>
            <a:r>
              <a:rPr lang="el-GR" sz="2800" smtClean="0"/>
              <a:t>την </a:t>
            </a:r>
            <a:r>
              <a:rPr lang="el-GR" sz="2800" b="1" smtClean="0"/>
              <a:t>επανένταξη </a:t>
            </a:r>
            <a:r>
              <a:rPr lang="el-GR" sz="2800" smtClean="0"/>
              <a:t>των ασθενών στην ενεργό κοινωνική ζωή.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4068688"/>
          </a:xfrm>
        </p:spPr>
        <p:txBody>
          <a:bodyPr>
            <a:normAutofit/>
          </a:bodyPr>
          <a:lstStyle/>
          <a:p>
            <a:r>
              <a:rPr lang="el-GR" b="1" dirty="0" smtClean="0"/>
              <a:t>Αρχές και Τομείς της Προαγωγής της υγείας</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buNone/>
            </a:pPr>
            <a:r>
              <a:rPr lang="el-GR" sz="3200" b="1" i="1" dirty="0" smtClean="0"/>
              <a:t>5 βασικές αρχές της Προαγωγής Υγείας</a:t>
            </a:r>
          </a:p>
          <a:p>
            <a:pPr algn="just"/>
            <a:r>
              <a:rPr lang="el-GR" sz="3200" dirty="0" smtClean="0"/>
              <a:t>Η </a:t>
            </a:r>
            <a:r>
              <a:rPr lang="el-GR" sz="3200" dirty="0"/>
              <a:t>προαγωγή της Υγείας αναφέρεται </a:t>
            </a:r>
            <a:r>
              <a:rPr lang="el-GR" sz="3200" b="1" dirty="0">
                <a:solidFill>
                  <a:schemeClr val="tx2">
                    <a:lumMod val="75000"/>
                  </a:schemeClr>
                </a:solidFill>
              </a:rPr>
              <a:t>στο γενικό πληθυσμό σαν σύνολο μέσα στα πλαίσια της καθημερινής του ζωής</a:t>
            </a:r>
            <a:r>
              <a:rPr lang="el-GR" sz="3200" dirty="0"/>
              <a:t>, χωρίς να περιορίζεται στους πληθυσμούς με αυξημένες ανάγκες εξ αιτίας συγκεκριμένων πόρων και καθιστά τα άτομα ικανά να ελέγχουν και να είναι υπεύθυνα για την υγεία τους.</a:t>
            </a:r>
            <a:endParaRPr lang="en-GB" sz="3200" dirty="0"/>
          </a:p>
        </p:txBody>
      </p:sp>
      <p:sp>
        <p:nvSpPr>
          <p:cNvPr id="2" name="1 - Τίτλος"/>
          <p:cNvSpPr>
            <a:spLocks noGrp="1"/>
          </p:cNvSpPr>
          <p:nvPr>
            <p:ph type="title"/>
          </p:nvPr>
        </p:nvSpPr>
        <p:spPr/>
        <p:txBody>
          <a:bodyPr>
            <a:normAutofit fontScale="90000"/>
          </a:bodyPr>
          <a:lstStyle/>
          <a:p>
            <a:r>
              <a:rPr lang="el-GR" b="1" dirty="0"/>
              <a:t>Αρχές και Τομείς της Προαγωγής της υγείας (1 από </a:t>
            </a:r>
            <a:r>
              <a:rPr lang="el-GR" b="1" dirty="0" smtClean="0"/>
              <a:t>4)</a:t>
            </a:r>
            <a:endParaRPr lang="en-GB" b="1"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r>
              <a:rPr lang="el-GR" sz="3200" dirty="0"/>
              <a:t>Η προαγωγή της υγείας αναφέρεται σε πράξεις οι οποίες θεωρούνται καθοριστικοί ή αιτιολογικοί παράγοντες υγείας.</a:t>
            </a:r>
          </a:p>
          <a:p>
            <a:pPr algn="just"/>
            <a:r>
              <a:rPr lang="el-GR" sz="3200" dirty="0"/>
              <a:t>Συνδυάζει συμπληρωματικές μεθόδους όπως εκπαίδευση, επικοινωνία, νομοθεσία, οικονομικά μέτρα, κοινοτική ανάπτυξη κατά των κινδύνων της υγείας.</a:t>
            </a:r>
            <a:endParaRPr lang="en-GB" sz="3200" dirty="0"/>
          </a:p>
        </p:txBody>
      </p:sp>
      <p:sp>
        <p:nvSpPr>
          <p:cNvPr id="2" name="1 - Τίτλος"/>
          <p:cNvSpPr>
            <a:spLocks noGrp="1"/>
          </p:cNvSpPr>
          <p:nvPr>
            <p:ph type="title"/>
          </p:nvPr>
        </p:nvSpPr>
        <p:spPr/>
        <p:txBody>
          <a:bodyPr>
            <a:normAutofit fontScale="90000"/>
          </a:bodyPr>
          <a:lstStyle/>
          <a:p>
            <a:r>
              <a:rPr lang="el-GR" b="1" dirty="0"/>
              <a:t>Αρχές και Τομείς της Προαγωγής της υγείας(2 από </a:t>
            </a:r>
            <a:r>
              <a:rPr lang="el-GR" b="1" dirty="0" smtClean="0"/>
              <a:t>4)</a:t>
            </a:r>
            <a:endParaRPr lang="en-GB"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b="1" dirty="0" smtClean="0"/>
              <a:t>Εμπλεκόμενοι </a:t>
            </a:r>
            <a:br>
              <a:rPr lang="el-GR" b="1" dirty="0" smtClean="0"/>
            </a:br>
            <a:r>
              <a:rPr lang="el-GR" b="1" dirty="0" smtClean="0"/>
              <a:t>στον τομέα της Δημόσιας Υγείας : </a:t>
            </a:r>
            <a:endParaRPr lang="el-GR" b="1" dirty="0"/>
          </a:p>
        </p:txBody>
      </p:sp>
      <p:sp>
        <p:nvSpPr>
          <p:cNvPr id="3" name="2 - Θέση περιεχομένου"/>
          <p:cNvSpPr>
            <a:spLocks noGrp="1"/>
          </p:cNvSpPr>
          <p:nvPr>
            <p:ph sz="quarter" idx="1"/>
          </p:nvPr>
        </p:nvSpPr>
        <p:spPr>
          <a:xfrm>
            <a:off x="357188" y="2071688"/>
            <a:ext cx="8572500" cy="4500562"/>
          </a:xfrm>
        </p:spPr>
        <p:txBody>
          <a:bodyPr>
            <a:normAutofit fontScale="47500" lnSpcReduction="20000"/>
          </a:bodyPr>
          <a:lstStyle/>
          <a:p>
            <a:pPr marL="274320" indent="-274320" eaLnBrk="1" fontAlgn="auto" hangingPunct="1">
              <a:lnSpc>
                <a:spcPct val="200000"/>
              </a:lnSpc>
              <a:spcBef>
                <a:spcPts val="580"/>
              </a:spcBef>
              <a:spcAft>
                <a:spcPts val="0"/>
              </a:spcAft>
              <a:buFont typeface="Wingdings 2"/>
              <a:buNone/>
              <a:defRPr/>
            </a:pPr>
            <a:r>
              <a:rPr lang="el-GR" dirty="0" smtClean="0"/>
              <a:t>(</a:t>
            </a:r>
            <a:r>
              <a:rPr lang="el-GR" sz="5100" dirty="0" smtClean="0"/>
              <a:t>1) ειδικοί στην δημόσια υγεία, </a:t>
            </a:r>
          </a:p>
          <a:p>
            <a:pPr marL="274320" indent="-274320" eaLnBrk="1" fontAlgn="auto" hangingPunct="1">
              <a:lnSpc>
                <a:spcPct val="200000"/>
              </a:lnSpc>
              <a:spcBef>
                <a:spcPts val="580"/>
              </a:spcBef>
              <a:spcAft>
                <a:spcPts val="0"/>
              </a:spcAft>
              <a:buFont typeface="Wingdings 2"/>
              <a:buNone/>
              <a:defRPr/>
            </a:pPr>
            <a:r>
              <a:rPr lang="el-GR" sz="5100" dirty="0" smtClean="0"/>
              <a:t>(2) οι παρέχοντες φροντίδα υγείας </a:t>
            </a:r>
          </a:p>
          <a:p>
            <a:pPr marL="274320" indent="-274320" eaLnBrk="1" fontAlgn="auto" hangingPunct="1">
              <a:lnSpc>
                <a:spcPct val="200000"/>
              </a:lnSpc>
              <a:spcBef>
                <a:spcPts val="580"/>
              </a:spcBef>
              <a:spcAft>
                <a:spcPts val="0"/>
              </a:spcAft>
              <a:buFont typeface="Wingdings 2"/>
              <a:buNone/>
              <a:defRPr/>
            </a:pPr>
            <a:r>
              <a:rPr lang="el-GR" sz="5100" dirty="0" smtClean="0"/>
              <a:t>(3) οι διοικούντες τις υπηρεσίες</a:t>
            </a:r>
          </a:p>
          <a:p>
            <a:pPr marL="274320" indent="-274320" eaLnBrk="1" fontAlgn="auto" hangingPunct="1">
              <a:lnSpc>
                <a:spcPct val="200000"/>
              </a:lnSpc>
              <a:spcBef>
                <a:spcPts val="580"/>
              </a:spcBef>
              <a:spcAft>
                <a:spcPts val="0"/>
              </a:spcAft>
              <a:buFont typeface="Wingdings 2"/>
              <a:buNone/>
              <a:defRPr/>
            </a:pPr>
            <a:r>
              <a:rPr lang="el-GR" sz="5100" dirty="0" smtClean="0"/>
              <a:t>(4) οι ειδικοί σε τεχνικούς τομείς και </a:t>
            </a:r>
          </a:p>
          <a:p>
            <a:pPr marL="274320" indent="-274320" eaLnBrk="1" fontAlgn="auto" hangingPunct="1">
              <a:lnSpc>
                <a:spcPct val="200000"/>
              </a:lnSpc>
              <a:spcBef>
                <a:spcPts val="580"/>
              </a:spcBef>
              <a:spcAft>
                <a:spcPts val="0"/>
              </a:spcAft>
              <a:buFont typeface="Wingdings 2"/>
              <a:buNone/>
              <a:defRPr/>
            </a:pPr>
            <a:r>
              <a:rPr lang="el-GR" sz="5100" dirty="0" smtClean="0"/>
              <a:t>(4) οι λοιποί ενδιαφερόμενοι για τη δημόσια υγεία, από κάθε άλλο τομέα.</a:t>
            </a:r>
            <a:endParaRPr lang="el-GR" sz="51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r>
              <a:rPr lang="el-GR" sz="3200" dirty="0"/>
              <a:t>Αποβλέπει στην αποτελεσματική και συγκεκριμένη </a:t>
            </a:r>
            <a:r>
              <a:rPr lang="el-GR" sz="3200" dirty="0">
                <a:solidFill>
                  <a:srgbClr val="FFFF00"/>
                </a:solidFill>
              </a:rPr>
              <a:t>συμμετοχή</a:t>
            </a:r>
            <a:r>
              <a:rPr lang="el-GR" sz="3200" dirty="0"/>
              <a:t> του κοινού</a:t>
            </a:r>
          </a:p>
          <a:p>
            <a:pPr algn="just"/>
            <a:r>
              <a:rPr lang="el-GR" sz="3200" dirty="0"/>
              <a:t>Βοηθά στην αναβάθμιση της υγείας, μέσω της συνδυασμένης ενέργειας σε διαφορετικά επίπεδα των παραγόντων που επηρεάζουν την υγεία (οικονομικοί, κοινωνικοί,  περιβαλλοντικοί και προσωπικοί)</a:t>
            </a:r>
            <a:endParaRPr lang="en-GB" sz="3200" dirty="0"/>
          </a:p>
        </p:txBody>
      </p:sp>
      <p:sp>
        <p:nvSpPr>
          <p:cNvPr id="2" name="1 - Τίτλος"/>
          <p:cNvSpPr>
            <a:spLocks noGrp="1"/>
          </p:cNvSpPr>
          <p:nvPr>
            <p:ph type="title"/>
          </p:nvPr>
        </p:nvSpPr>
        <p:spPr/>
        <p:txBody>
          <a:bodyPr>
            <a:normAutofit fontScale="90000"/>
          </a:bodyPr>
          <a:lstStyle/>
          <a:p>
            <a:r>
              <a:rPr lang="el-GR" b="1" dirty="0"/>
              <a:t>Αρχές και Τομείς της Προαγωγής της υγείας (3 από </a:t>
            </a:r>
            <a:r>
              <a:rPr lang="el-GR" b="1" dirty="0" smtClean="0"/>
              <a:t>4)</a:t>
            </a:r>
            <a:endParaRPr lang="en-GB"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lnSpcReduction="10000"/>
          </a:bodyPr>
          <a:lstStyle/>
          <a:p>
            <a:pPr>
              <a:buNone/>
            </a:pPr>
            <a:r>
              <a:rPr lang="el-GR" sz="2800" b="1" dirty="0" smtClean="0"/>
              <a:t>Τομείς εντόπισης θεμάτων προαγωγής της υγείας</a:t>
            </a:r>
          </a:p>
          <a:p>
            <a:pPr algn="just"/>
            <a:r>
              <a:rPr lang="el-GR" sz="2800" dirty="0" smtClean="0"/>
              <a:t>Βελτίωση </a:t>
            </a:r>
            <a:r>
              <a:rPr lang="el-GR" sz="2800" dirty="0"/>
              <a:t>υγείας, η οποία εξαρτάται από το περιβάλλον που συμβάλλει στη υγεία (συνθήκες εργασίας και οικογένειας</a:t>
            </a:r>
            <a:r>
              <a:rPr lang="el-GR" sz="2800" dirty="0" smtClean="0"/>
              <a:t>). Η προαγωγή της υγείας συνεπάγεται την εντόπιση και εκτίμηση της τεχνολογικής,πολιτιστικής και οικονομικής κατάστασης και τάσης</a:t>
            </a:r>
            <a:endParaRPr lang="el-GR" sz="2800" dirty="0"/>
          </a:p>
          <a:p>
            <a:r>
              <a:rPr lang="el-GR" sz="2800" dirty="0"/>
              <a:t>Ενίσχυση κοινωνικών δομών και κοινωνικής υποστήριξης</a:t>
            </a:r>
          </a:p>
          <a:p>
            <a:r>
              <a:rPr lang="el-GR" sz="2800" dirty="0"/>
              <a:t>Τρόπος ζωής της </a:t>
            </a:r>
            <a:r>
              <a:rPr lang="el-GR" sz="2800" dirty="0" smtClean="0"/>
              <a:t>κοινωνίας ο οποίος καθορίζει το προσωπικό πλαίσιο συμπεριφοράςπου μπορεί να είναι ωφέλιμο για την υγεία</a:t>
            </a:r>
            <a:endParaRPr lang="el-GR" sz="2800" dirty="0"/>
          </a:p>
          <a:p>
            <a:r>
              <a:rPr lang="el-GR" sz="2800" dirty="0"/>
              <a:t>Πληροφόρηση και εκπαίδευση ώστε το άτομο να αποφασίζει για τις επιλογές του.</a:t>
            </a:r>
            <a:endParaRPr lang="en-GB" sz="2800" dirty="0"/>
          </a:p>
        </p:txBody>
      </p:sp>
      <p:sp>
        <p:nvSpPr>
          <p:cNvPr id="2" name="1 - Τίτλος"/>
          <p:cNvSpPr>
            <a:spLocks noGrp="1"/>
          </p:cNvSpPr>
          <p:nvPr>
            <p:ph type="title"/>
          </p:nvPr>
        </p:nvSpPr>
        <p:spPr/>
        <p:txBody>
          <a:bodyPr>
            <a:normAutofit fontScale="90000"/>
          </a:bodyPr>
          <a:lstStyle/>
          <a:p>
            <a:r>
              <a:rPr lang="el-GR" b="1" dirty="0" smtClean="0"/>
              <a:t>Αρχές και Τομείς της Προαγωγής της υγείας (3 από 4)</a:t>
            </a:r>
            <a:endParaRPr lang="en-GB" b="1"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Autofit/>
          </a:bodyPr>
          <a:lstStyle/>
          <a:p>
            <a:r>
              <a:rPr lang="el-GR" sz="3200" b="1" dirty="0">
                <a:solidFill>
                  <a:schemeClr val="tx2">
                    <a:lumMod val="75000"/>
                  </a:schemeClr>
                </a:solidFill>
              </a:rPr>
              <a:t>Επιστημονική ομάδα υγείας </a:t>
            </a:r>
            <a:r>
              <a:rPr lang="el-GR" sz="3200" dirty="0"/>
              <a:t>(γιατροί, νοσηλευτές, επισκέπτες υγείας, μαίες, ψυχολόγοι, διατροφολόγοι)</a:t>
            </a:r>
          </a:p>
          <a:p>
            <a:pPr algn="just"/>
            <a:r>
              <a:rPr lang="el-GR" sz="3200" b="1" dirty="0">
                <a:solidFill>
                  <a:schemeClr val="tx2">
                    <a:lumMod val="75000"/>
                  </a:schemeClr>
                </a:solidFill>
              </a:rPr>
              <a:t>ΠΟΥ</a:t>
            </a:r>
            <a:r>
              <a:rPr lang="el-GR" sz="3200" dirty="0"/>
              <a:t> σχεδιάζει οργανώνει συντονίζει προγράμματα προαγωγής υγείας</a:t>
            </a:r>
          </a:p>
          <a:p>
            <a:r>
              <a:rPr lang="el-GR" sz="3200" b="1" dirty="0">
                <a:solidFill>
                  <a:schemeClr val="tx2">
                    <a:lumMod val="75000"/>
                  </a:schemeClr>
                </a:solidFill>
              </a:rPr>
              <a:t>Ευρωπαϊκή Ένωση και η Ευρωπαϊκή Επιτροπή </a:t>
            </a:r>
            <a:r>
              <a:rPr lang="el-GR" sz="3200" dirty="0"/>
              <a:t>(χαράσσουν πολιτικές σε Ευρωπαϊκό επίπεδο: ρύπανση, δημόσια υγεία, ασφάλεια τροφίμων) </a:t>
            </a:r>
            <a:endParaRPr lang="en-GB" sz="3200" dirty="0"/>
          </a:p>
        </p:txBody>
      </p:sp>
      <p:sp>
        <p:nvSpPr>
          <p:cNvPr id="2" name="1 - Τίτλος"/>
          <p:cNvSpPr>
            <a:spLocks noGrp="1"/>
          </p:cNvSpPr>
          <p:nvPr>
            <p:ph type="title"/>
          </p:nvPr>
        </p:nvSpPr>
        <p:spPr/>
        <p:txBody>
          <a:bodyPr/>
          <a:lstStyle/>
          <a:p>
            <a:pPr algn="ctr"/>
            <a:r>
              <a:rPr lang="el-GR" b="1" dirty="0"/>
              <a:t>Φορείς που προάγουν την υγεία</a:t>
            </a:r>
            <a:endParaRPr lang="en-GB" b="1"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lgn="just"/>
            <a:r>
              <a:rPr lang="el-GR" sz="3200" b="1" dirty="0">
                <a:solidFill>
                  <a:schemeClr val="tx2">
                    <a:lumMod val="75000"/>
                  </a:schemeClr>
                </a:solidFill>
              </a:rPr>
              <a:t>Διεθνής Σύνδεσμος για την Προαγωγή και Αγωγή της Υγείας </a:t>
            </a:r>
            <a:r>
              <a:rPr lang="el-GR" sz="3200" dirty="0"/>
              <a:t>(προάγει την επιστημονική γνώση σχετικά με την προαγωγή και αγωγή της υγείας και οργανώνει σχεδιάζει υλικό για την ενημέρωση των πολιτών)</a:t>
            </a:r>
          </a:p>
          <a:p>
            <a:pPr algn="just"/>
            <a:r>
              <a:rPr lang="el-GR" sz="3200" b="1" dirty="0">
                <a:solidFill>
                  <a:schemeClr val="tx2">
                    <a:lumMod val="75000"/>
                  </a:schemeClr>
                </a:solidFill>
              </a:rPr>
              <a:t>Ελλάδα</a:t>
            </a:r>
            <a:r>
              <a:rPr lang="el-GR" sz="3200" dirty="0"/>
              <a:t>: Υπουργείο Υγείας και Παιδείας πραγματοποιούν σχετικά προγράμματα μέσω των γραφείων αγωγής υγείας.</a:t>
            </a:r>
            <a:endParaRPr lang="en-GB" sz="3200" dirty="0"/>
          </a:p>
        </p:txBody>
      </p:sp>
      <p:sp>
        <p:nvSpPr>
          <p:cNvPr id="2" name="1 - Τίτλος"/>
          <p:cNvSpPr>
            <a:spLocks noGrp="1"/>
          </p:cNvSpPr>
          <p:nvPr>
            <p:ph type="title"/>
          </p:nvPr>
        </p:nvSpPr>
        <p:spPr/>
        <p:txBody>
          <a:bodyPr/>
          <a:lstStyle/>
          <a:p>
            <a:pPr algn="ctr"/>
            <a:r>
              <a:rPr lang="el-GR" b="1" dirty="0"/>
              <a:t>Φορείς που προάγουν την υγεία</a:t>
            </a:r>
            <a:endParaRPr lang="en-GB"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dirty="0">
                <a:solidFill>
                  <a:schemeClr val="tx2">
                    <a:lumMod val="75000"/>
                  </a:schemeClr>
                </a:solidFill>
              </a:rPr>
              <a:t>Εθελοντικές οργανώσεις </a:t>
            </a:r>
          </a:p>
          <a:p>
            <a:r>
              <a:rPr lang="el-GR" sz="3200" dirty="0">
                <a:solidFill>
                  <a:schemeClr val="tx2">
                    <a:lumMod val="75000"/>
                  </a:schemeClr>
                </a:solidFill>
              </a:rPr>
              <a:t>Μη κυβερνητικές οργανώσεις</a:t>
            </a:r>
            <a:endParaRPr lang="en-GB" sz="3200" dirty="0">
              <a:solidFill>
                <a:schemeClr val="tx2">
                  <a:lumMod val="75000"/>
                </a:schemeClr>
              </a:solidFill>
            </a:endParaRPr>
          </a:p>
        </p:txBody>
      </p:sp>
      <p:sp>
        <p:nvSpPr>
          <p:cNvPr id="2" name="1 - Τίτλος"/>
          <p:cNvSpPr>
            <a:spLocks noGrp="1"/>
          </p:cNvSpPr>
          <p:nvPr>
            <p:ph type="title"/>
          </p:nvPr>
        </p:nvSpPr>
        <p:spPr/>
        <p:txBody>
          <a:bodyPr/>
          <a:lstStyle/>
          <a:p>
            <a:pPr algn="ctr"/>
            <a:r>
              <a:rPr lang="el-GR" b="1" dirty="0"/>
              <a:t>Φορείς που προάγουν την υγεία</a:t>
            </a:r>
            <a:endParaRPr lang="en-GB"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a:buNone/>
            </a:pPr>
            <a:r>
              <a:rPr lang="el-GR" dirty="0"/>
              <a:t>Κώδικας που δημιουργήθηκε στη Μεγάλη Βρετανία το 1997</a:t>
            </a:r>
          </a:p>
          <a:p>
            <a:pPr lvl="1"/>
            <a:r>
              <a:rPr lang="el-GR" dirty="0"/>
              <a:t>Το καθήκον να ενδιαφέρονται</a:t>
            </a:r>
          </a:p>
          <a:p>
            <a:pPr lvl="1"/>
            <a:r>
              <a:rPr lang="el-GR" dirty="0"/>
              <a:t>Το καθήκον να είναι δίκαιοι</a:t>
            </a:r>
          </a:p>
          <a:p>
            <a:pPr lvl="1"/>
            <a:r>
              <a:rPr lang="el-GR" dirty="0"/>
              <a:t>Το καθήκον του σεβασμού των ατομικών και ομαδικών δικαιωμάτων</a:t>
            </a:r>
          </a:p>
          <a:p>
            <a:pPr lvl="1"/>
            <a:r>
              <a:rPr lang="el-GR" dirty="0"/>
              <a:t>Το καθήκον του να αποφεύγουν να προκαλέσουν βλάβη</a:t>
            </a:r>
          </a:p>
          <a:p>
            <a:pPr lvl="1"/>
            <a:r>
              <a:rPr lang="el-GR" dirty="0"/>
              <a:t>Το καθήκον σεβασμού του απορρήτου</a:t>
            </a:r>
          </a:p>
          <a:p>
            <a:pPr lvl="1"/>
            <a:r>
              <a:rPr lang="el-GR" dirty="0"/>
              <a:t>Το καθήκον να αναφέρουν</a:t>
            </a:r>
          </a:p>
          <a:p>
            <a:endParaRPr lang="en-GB" dirty="0"/>
          </a:p>
        </p:txBody>
      </p:sp>
      <p:sp>
        <p:nvSpPr>
          <p:cNvPr id="2" name="1 - Τίτλος"/>
          <p:cNvSpPr>
            <a:spLocks noGrp="1"/>
          </p:cNvSpPr>
          <p:nvPr>
            <p:ph type="title"/>
          </p:nvPr>
        </p:nvSpPr>
        <p:spPr/>
        <p:txBody>
          <a:bodyPr>
            <a:normAutofit fontScale="90000"/>
          </a:bodyPr>
          <a:lstStyle/>
          <a:p>
            <a:pPr algn="ctr"/>
            <a:r>
              <a:rPr lang="el-GR" b="1" dirty="0"/>
              <a:t>Ηθικά ζητήματα στην προαγωγή της υγείας</a:t>
            </a:r>
            <a:endParaRPr lang="en-GB" b="1" dirty="0"/>
          </a:p>
        </p:txBody>
      </p:sp>
      <p:sp>
        <p:nvSpPr>
          <p:cNvPr id="4" name="3 - TextBox"/>
          <p:cNvSpPr txBox="1"/>
          <p:nvPr/>
        </p:nvSpPr>
        <p:spPr>
          <a:xfrm>
            <a:off x="4788024" y="6165304"/>
            <a:ext cx="4032448" cy="646331"/>
          </a:xfrm>
          <a:prstGeom prst="rect">
            <a:avLst/>
          </a:prstGeom>
          <a:noFill/>
        </p:spPr>
        <p:txBody>
          <a:bodyPr wrap="square" rtlCol="0">
            <a:spAutoFit/>
          </a:bodyPr>
          <a:lstStyle/>
          <a:p>
            <a:r>
              <a:rPr lang="en-GB" dirty="0"/>
              <a:t>Society of Health Education and Health Promotion Specialists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r>
              <a:rPr lang="el-GR" sz="2800" b="1" dirty="0">
                <a:solidFill>
                  <a:schemeClr val="tx2">
                    <a:lumMod val="75000"/>
                  </a:schemeClr>
                </a:solidFill>
              </a:rPr>
              <a:t>Σεβασμός της αυτονομίας </a:t>
            </a:r>
            <a:r>
              <a:rPr lang="el-GR" sz="2800" dirty="0"/>
              <a:t>(αυτό-</a:t>
            </a:r>
            <a:r>
              <a:rPr lang="el-GR" sz="2800" dirty="0" err="1"/>
              <a:t>ενδυνάμωση</a:t>
            </a:r>
            <a:r>
              <a:rPr lang="el-GR" sz="2800" dirty="0"/>
              <a:t>, ελεύθερη επιλογή)</a:t>
            </a:r>
          </a:p>
          <a:p>
            <a:r>
              <a:rPr lang="el-GR" sz="2800" b="1" dirty="0">
                <a:solidFill>
                  <a:schemeClr val="tx2">
                    <a:lumMod val="75000"/>
                  </a:schemeClr>
                </a:solidFill>
              </a:rPr>
              <a:t>Αρχή ευεργεσίας και μη βλάβης </a:t>
            </a:r>
            <a:r>
              <a:rPr lang="el-GR" sz="2800" dirty="0"/>
              <a:t>(επίτευξη μέγιστης ωφέλειας και αποφυγή πρόκλησης βλάβης σε ατομικό και ομαδικό επίπεδο)</a:t>
            </a:r>
          </a:p>
          <a:p>
            <a:r>
              <a:rPr lang="el-GR" sz="2800" b="1" dirty="0">
                <a:solidFill>
                  <a:schemeClr val="tx2">
                    <a:lumMod val="75000"/>
                  </a:schemeClr>
                </a:solidFill>
              </a:rPr>
              <a:t>Αρχή της δικαιοσύνης </a:t>
            </a:r>
            <a:r>
              <a:rPr lang="el-GR" sz="2800" dirty="0"/>
              <a:t>(Όλα τα άτομα αντιμετωπίζονται ισότιμα με έμφαση στις ατομικές τους διαφορές)</a:t>
            </a:r>
            <a:endParaRPr lang="en-GB" sz="2800" dirty="0"/>
          </a:p>
        </p:txBody>
      </p:sp>
      <p:sp>
        <p:nvSpPr>
          <p:cNvPr id="2" name="1 - Τίτλος"/>
          <p:cNvSpPr>
            <a:spLocks noGrp="1"/>
          </p:cNvSpPr>
          <p:nvPr>
            <p:ph type="title"/>
          </p:nvPr>
        </p:nvSpPr>
        <p:spPr/>
        <p:txBody>
          <a:bodyPr>
            <a:normAutofit fontScale="90000"/>
          </a:bodyPr>
          <a:lstStyle/>
          <a:p>
            <a:pPr algn="ctr"/>
            <a:r>
              <a:rPr lang="el-GR" b="1" dirty="0"/>
              <a:t>Ηθικά ζητήματα στην προαγωγή της υγείας</a:t>
            </a:r>
            <a:endParaRPr lang="en-GB" b="1"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221088"/>
            <a:ext cx="8229600" cy="1874912"/>
          </a:xfrm>
        </p:spPr>
        <p:txBody>
          <a:bodyPr/>
          <a:lstStyle/>
          <a:p>
            <a:endParaRPr lang="en-US" dirty="0"/>
          </a:p>
        </p:txBody>
      </p:sp>
      <p:sp>
        <p:nvSpPr>
          <p:cNvPr id="3" name="Title 2"/>
          <p:cNvSpPr>
            <a:spLocks noGrp="1"/>
          </p:cNvSpPr>
          <p:nvPr>
            <p:ph type="title"/>
          </p:nvPr>
        </p:nvSpPr>
        <p:spPr>
          <a:xfrm>
            <a:off x="457200" y="152400"/>
            <a:ext cx="8229600" cy="3996680"/>
          </a:xfrm>
        </p:spPr>
        <p:txBody>
          <a:bodyPr>
            <a:normAutofit/>
          </a:bodyPr>
          <a:lstStyle/>
          <a:p>
            <a:r>
              <a:rPr lang="el-GR" b="1" dirty="0" smtClean="0"/>
              <a:t>Θεωρητικά μοντέλα προαγωγής της υγείας</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67544" y="1556792"/>
          <a:ext cx="8219256" cy="4539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 Τίτλος"/>
          <p:cNvSpPr>
            <a:spLocks noGrp="1"/>
          </p:cNvSpPr>
          <p:nvPr>
            <p:ph type="title"/>
          </p:nvPr>
        </p:nvSpPr>
        <p:spPr/>
        <p:txBody>
          <a:bodyPr>
            <a:normAutofit/>
          </a:bodyPr>
          <a:lstStyle/>
          <a:p>
            <a:pPr algn="ctr"/>
            <a:r>
              <a:rPr lang="el-GR" b="1" dirty="0" smtClean="0">
                <a:solidFill>
                  <a:schemeClr val="tx2">
                    <a:lumMod val="75000"/>
                  </a:schemeClr>
                </a:solidFill>
              </a:rPr>
              <a:t>Μοντέλο </a:t>
            </a:r>
            <a:r>
              <a:rPr lang="en-GB" b="1" dirty="0" err="1" smtClean="0">
                <a:solidFill>
                  <a:schemeClr val="tx2">
                    <a:lumMod val="75000"/>
                  </a:schemeClr>
                </a:solidFill>
              </a:rPr>
              <a:t>Tannahil</a:t>
            </a:r>
            <a:endParaRPr lang="en-GB" b="1" dirty="0">
              <a:solidFill>
                <a:schemeClr val="tx2">
                  <a:lumMod val="75000"/>
                </a:schemeClr>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r>
              <a:rPr lang="el-GR" b="1" dirty="0">
                <a:solidFill>
                  <a:schemeClr val="tx2">
                    <a:lumMod val="75000"/>
                  </a:schemeClr>
                </a:solidFill>
              </a:rPr>
              <a:t>Αγωγή υγείας </a:t>
            </a:r>
            <a:r>
              <a:rPr lang="el-GR" dirty="0"/>
              <a:t>Ορίζεται σαν η κάθε προσπάθεια να προληφθεί η κακή υγεία και να ενθαρρυνθεί η ευεξία, επηρεάζοντας τη γνώση και τη στάση των ατόμων</a:t>
            </a:r>
          </a:p>
          <a:p>
            <a:pPr algn="just"/>
            <a:r>
              <a:rPr lang="el-GR" b="1" dirty="0">
                <a:solidFill>
                  <a:schemeClr val="tx2">
                    <a:lumMod val="75000"/>
                  </a:schemeClr>
                </a:solidFill>
              </a:rPr>
              <a:t>Πρόληψη</a:t>
            </a:r>
            <a:r>
              <a:rPr lang="el-GR" dirty="0"/>
              <a:t> Μείωση ή εξάλειψη παραγόντων κινδύνου για την υγεία</a:t>
            </a:r>
          </a:p>
          <a:p>
            <a:r>
              <a:rPr lang="el-GR" b="1" dirty="0">
                <a:solidFill>
                  <a:schemeClr val="tx2">
                    <a:lumMod val="75000"/>
                  </a:schemeClr>
                </a:solidFill>
              </a:rPr>
              <a:t>Προστασία υγείας </a:t>
            </a:r>
            <a:r>
              <a:rPr lang="el-GR" dirty="0"/>
              <a:t>Θέσπιση νομοθετικών κοινωνικών και οικονομικών μέτρων που προστατεύουν την υγεία του πληθυσμού</a:t>
            </a:r>
            <a:endParaRPr lang="en-GB" dirty="0"/>
          </a:p>
        </p:txBody>
      </p:sp>
      <p:sp>
        <p:nvSpPr>
          <p:cNvPr id="2" name="1 - Τίτλος"/>
          <p:cNvSpPr>
            <a:spLocks noGrp="1"/>
          </p:cNvSpPr>
          <p:nvPr>
            <p:ph type="title"/>
          </p:nvPr>
        </p:nvSpPr>
        <p:spPr/>
        <p:txBody>
          <a:bodyPr/>
          <a:lstStyle/>
          <a:p>
            <a:pPr algn="ctr"/>
            <a:r>
              <a:rPr lang="el-GR" b="1" dirty="0">
                <a:solidFill>
                  <a:schemeClr val="tx2">
                    <a:lumMod val="75000"/>
                  </a:schemeClr>
                </a:solidFill>
              </a:rPr>
              <a:t>Μοντέλο </a:t>
            </a:r>
            <a:r>
              <a:rPr lang="en-GB" b="1" dirty="0" smtClean="0">
                <a:solidFill>
                  <a:schemeClr val="tx2">
                    <a:lumMod val="75000"/>
                  </a:schemeClr>
                </a:solidFill>
              </a:rPr>
              <a:t>T</a:t>
            </a:r>
            <a:r>
              <a:rPr lang="en-US" b="1" dirty="0" smtClean="0">
                <a:solidFill>
                  <a:schemeClr val="tx2">
                    <a:lumMod val="75000"/>
                  </a:schemeClr>
                </a:solidFill>
              </a:rPr>
              <a:t>an</a:t>
            </a:r>
            <a:r>
              <a:rPr lang="en-GB" b="1" dirty="0" err="1" smtClean="0">
                <a:solidFill>
                  <a:schemeClr val="tx2">
                    <a:lumMod val="75000"/>
                  </a:schemeClr>
                </a:solidFill>
              </a:rPr>
              <a:t>nahil</a:t>
            </a:r>
            <a:endParaRPr lang="en-GB" b="1"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857250" y="214313"/>
            <a:ext cx="7772400" cy="1000125"/>
          </a:xfrm>
        </p:spPr>
        <p:txBody>
          <a:bodyPr>
            <a:normAutofit fontScale="90000"/>
          </a:bodyPr>
          <a:lstStyle/>
          <a:p>
            <a:pPr algn="ctr" eaLnBrk="1" hangingPunct="1"/>
            <a:r>
              <a:rPr lang="el-GR" sz="3200" b="1" smtClean="0">
                <a:solidFill>
                  <a:srgbClr val="C00000"/>
                </a:solidFill>
              </a:rPr>
              <a:t>Προσδιοριστές Υγείας </a:t>
            </a:r>
            <a:r>
              <a:rPr lang="el-GR" sz="3200" b="1" smtClean="0"/>
              <a:t/>
            </a:r>
            <a:br>
              <a:rPr lang="el-GR" sz="3200" b="1" smtClean="0"/>
            </a:br>
            <a:r>
              <a:rPr lang="el-GR" sz="3200" b="1" smtClean="0"/>
              <a:t>( </a:t>
            </a:r>
            <a:r>
              <a:rPr lang="en-US" sz="3200" b="1" smtClean="0"/>
              <a:t>Determinants of Health</a:t>
            </a:r>
            <a:r>
              <a:rPr lang="el-GR" sz="3200" b="1" smtClean="0"/>
              <a:t>)</a:t>
            </a:r>
          </a:p>
        </p:txBody>
      </p:sp>
      <p:sp>
        <p:nvSpPr>
          <p:cNvPr id="18435" name="2 - Θέση περιεχομένου"/>
          <p:cNvSpPr>
            <a:spLocks noGrp="1"/>
          </p:cNvSpPr>
          <p:nvPr>
            <p:ph sz="quarter" idx="1"/>
          </p:nvPr>
        </p:nvSpPr>
        <p:spPr>
          <a:xfrm>
            <a:off x="1071563" y="2143125"/>
            <a:ext cx="6500812" cy="3876675"/>
          </a:xfrm>
        </p:spPr>
        <p:txBody>
          <a:bodyPr/>
          <a:lstStyle/>
          <a:p>
            <a:pPr eaLnBrk="1" hangingPunct="1">
              <a:lnSpc>
                <a:spcPct val="150000"/>
              </a:lnSpc>
              <a:buFont typeface="Wingdings 2" pitchFamily="18" charset="2"/>
              <a:buNone/>
            </a:pPr>
            <a:r>
              <a:rPr lang="el-GR" sz="2400" dirty="0" smtClean="0"/>
              <a:t>	</a:t>
            </a:r>
            <a:r>
              <a:rPr lang="el-GR" sz="2400" b="1" dirty="0" smtClean="0"/>
              <a:t>πολλοί, </a:t>
            </a:r>
          </a:p>
          <a:p>
            <a:pPr eaLnBrk="1" hangingPunct="1">
              <a:lnSpc>
                <a:spcPct val="150000"/>
              </a:lnSpc>
              <a:buFont typeface="Wingdings 2" pitchFamily="18" charset="2"/>
              <a:buNone/>
            </a:pPr>
            <a:r>
              <a:rPr lang="el-GR" sz="2400" b="1" dirty="0" smtClean="0"/>
              <a:t>	συνήθως αλληλεπιδρώντες παράγοντες, </a:t>
            </a:r>
          </a:p>
          <a:p>
            <a:pPr eaLnBrk="1" hangingPunct="1">
              <a:lnSpc>
                <a:spcPct val="150000"/>
              </a:lnSpc>
              <a:buFont typeface="Wingdings 2" pitchFamily="18" charset="2"/>
              <a:buNone/>
            </a:pPr>
            <a:r>
              <a:rPr lang="el-GR" sz="2400" b="1" dirty="0" smtClean="0"/>
              <a:t>	που καθορίζουν </a:t>
            </a:r>
          </a:p>
          <a:p>
            <a:pPr eaLnBrk="1" hangingPunct="1">
              <a:lnSpc>
                <a:spcPct val="150000"/>
              </a:lnSpc>
              <a:buFont typeface="Wingdings 2" pitchFamily="18" charset="2"/>
              <a:buNone/>
            </a:pPr>
            <a:r>
              <a:rPr lang="el-GR" sz="2400" b="1" dirty="0" smtClean="0"/>
              <a:t>	το επίπεδο της υγείας ενός ατόμου ή </a:t>
            </a:r>
          </a:p>
          <a:p>
            <a:pPr eaLnBrk="1" hangingPunct="1">
              <a:lnSpc>
                <a:spcPct val="150000"/>
              </a:lnSpc>
              <a:buFont typeface="Wingdings 2" pitchFamily="18" charset="2"/>
              <a:buNone/>
            </a:pPr>
            <a:r>
              <a:rPr lang="el-GR" sz="2400" b="1" dirty="0" smtClean="0"/>
              <a:t>	το προφίλ των ασθενειών του. </a:t>
            </a:r>
          </a:p>
          <a:p>
            <a:pPr algn="just" eaLnBrk="1" hangingPunct="1">
              <a:buFont typeface="Wingdings 2" pitchFamily="18" charset="2"/>
              <a:buNone/>
            </a:pPr>
            <a:endParaRPr lang="el-GR" sz="2400" dirty="0" smtClean="0"/>
          </a:p>
        </p:txBody>
      </p:sp>
      <p:sp>
        <p:nvSpPr>
          <p:cNvPr id="18436" name="AutoShape 5"/>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pPr algn="ctr"/>
            <a:r>
              <a:rPr lang="el-GR" b="1" dirty="0" smtClean="0">
                <a:solidFill>
                  <a:schemeClr val="tx2">
                    <a:lumMod val="75000"/>
                  </a:schemeClr>
                </a:solidFill>
              </a:rPr>
              <a:t>Μοντέλο </a:t>
            </a:r>
            <a:r>
              <a:rPr lang="en-GB" b="1" dirty="0" smtClean="0">
                <a:solidFill>
                  <a:schemeClr val="tx2">
                    <a:lumMod val="75000"/>
                  </a:schemeClr>
                </a:solidFill>
              </a:rPr>
              <a:t>T</a:t>
            </a:r>
            <a:r>
              <a:rPr lang="en-US" b="1" dirty="0" smtClean="0">
                <a:solidFill>
                  <a:schemeClr val="tx2">
                    <a:lumMod val="75000"/>
                  </a:schemeClr>
                </a:solidFill>
              </a:rPr>
              <a:t>an</a:t>
            </a:r>
            <a:r>
              <a:rPr lang="en-GB" b="1" dirty="0" err="1" smtClean="0">
                <a:solidFill>
                  <a:schemeClr val="tx2">
                    <a:lumMod val="75000"/>
                  </a:schemeClr>
                </a:solidFill>
              </a:rPr>
              <a:t>nahil</a:t>
            </a:r>
            <a:endParaRPr lang="el-G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112340" y="1524000"/>
            <a:ext cx="4919320" cy="4572000"/>
          </a:xfrm>
          <a:prstGeom prst="rect">
            <a:avLst/>
          </a:prstGeom>
          <a:noFill/>
          <a:ln w="9525">
            <a:noFill/>
            <a:miter lim="800000"/>
            <a:headEnd/>
            <a:tailEnd/>
          </a:ln>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48680"/>
            <a:ext cx="9144000" cy="6309320"/>
          </a:xfrm>
        </p:spPr>
        <p:txBody>
          <a:bodyPr/>
          <a:lstStyle/>
          <a:p>
            <a:r>
              <a:rPr lang="en-US" dirty="0"/>
              <a:t>1. </a:t>
            </a:r>
            <a:r>
              <a:rPr lang="el-GR" dirty="0"/>
              <a:t>Πρόληψη –εμβολιασμοί</a:t>
            </a:r>
          </a:p>
          <a:p>
            <a:r>
              <a:rPr lang="el-GR" dirty="0"/>
              <a:t>2. Πρόληψη+ αγωγή υγείας (Αγωγή υγείας που αποβλέπει στην πρόληψη - αντικαπνιστικό πρόγραμμα)</a:t>
            </a:r>
          </a:p>
          <a:p>
            <a:r>
              <a:rPr lang="el-GR" dirty="0"/>
              <a:t>3. Πρόληψη + προστασία υγείας (χλωρίωση νερού)</a:t>
            </a:r>
          </a:p>
          <a:p>
            <a:r>
              <a:rPr lang="el-GR" dirty="0"/>
              <a:t>4. Πρόληψη+ Αγωγή Υγείας + προστασία υγείας (Προώθηση νομοθεσίας για τις ζώνες ασφάλειας)</a:t>
            </a:r>
          </a:p>
          <a:p>
            <a:r>
              <a:rPr lang="el-GR" dirty="0"/>
              <a:t>5.Αγωγή υγείας (προγράμματα για ανάπτυξη δεξιοτήτων υγείας)</a:t>
            </a:r>
          </a:p>
          <a:p>
            <a:r>
              <a:rPr lang="el-GR" dirty="0"/>
              <a:t>6. Προστασία Υγείας (δραστηριότητες θετικής προστασίας υγείας νομοθεσία για την απαγόρευση του καπνίσματος στην εργασία)</a:t>
            </a:r>
          </a:p>
          <a:p>
            <a:r>
              <a:rPr lang="el-GR" dirty="0"/>
              <a:t>7. Αγωγή υγείας και προστασία υγείας (προώθηση της απαγόρευσης διαφήμισης προϊόντων καπνού)</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r>
              <a:rPr lang="el-GR" sz="3200" dirty="0"/>
              <a:t>Με την αγωγή υγείας το κοινό και οι επαγγελματίες υγείας αυξάνουν τη γνώση τους σε θέματα υγείας και αυξάνεται η δυνατότητά τους να υιοθετούν υγιείς στάσεις και συμπεριφορές αλλά και να πιέζουν στην εφαρμογή υγιών πολιτικών υγείας</a:t>
            </a:r>
          </a:p>
          <a:p>
            <a:r>
              <a:rPr lang="el-GR" sz="3200" dirty="0"/>
              <a:t>Η ατομική ενδυνάμωση και η ενδυνάμωση της κοινότητας δρουν αμοιβαία </a:t>
            </a:r>
            <a:endParaRPr lang="en-GB" sz="3200" dirty="0"/>
          </a:p>
        </p:txBody>
      </p:sp>
      <p:sp>
        <p:nvSpPr>
          <p:cNvPr id="2" name="1 - Τίτλος"/>
          <p:cNvSpPr>
            <a:spLocks noGrp="1"/>
          </p:cNvSpPr>
          <p:nvPr>
            <p:ph type="title"/>
          </p:nvPr>
        </p:nvSpPr>
        <p:spPr/>
        <p:txBody>
          <a:bodyPr>
            <a:normAutofit/>
          </a:bodyPr>
          <a:lstStyle/>
          <a:p>
            <a:pPr algn="ctr"/>
            <a:r>
              <a:rPr lang="el-GR" b="1" dirty="0">
                <a:solidFill>
                  <a:schemeClr val="tx2">
                    <a:lumMod val="75000"/>
                  </a:schemeClr>
                </a:solidFill>
              </a:rPr>
              <a:t>Μοντέλο </a:t>
            </a:r>
            <a:r>
              <a:rPr lang="en-GB" b="1" dirty="0">
                <a:solidFill>
                  <a:schemeClr val="tx2">
                    <a:lumMod val="75000"/>
                  </a:schemeClr>
                </a:solidFill>
              </a:rPr>
              <a:t>Tones</a:t>
            </a:r>
            <a:r>
              <a:rPr lang="el-GR" b="1" dirty="0">
                <a:solidFill>
                  <a:schemeClr val="tx2">
                    <a:lumMod val="75000"/>
                  </a:schemeClr>
                </a:solidFill>
              </a:rPr>
              <a:t> </a:t>
            </a:r>
            <a:r>
              <a:rPr lang="el-GR" sz="2700" b="1" dirty="0">
                <a:solidFill>
                  <a:schemeClr val="tx2">
                    <a:lumMod val="75000"/>
                  </a:schemeClr>
                </a:solidFill>
              </a:rPr>
              <a:t>(Υγιής πολιτική </a:t>
            </a:r>
            <a:r>
              <a:rPr lang="en-US" sz="2700" b="1" dirty="0" smtClean="0">
                <a:solidFill>
                  <a:schemeClr val="tx2">
                    <a:lumMod val="75000"/>
                  </a:schemeClr>
                </a:solidFill>
              </a:rPr>
              <a:t> x  </a:t>
            </a:r>
            <a:r>
              <a:rPr lang="el-GR" sz="2700" b="1" dirty="0" smtClean="0">
                <a:solidFill>
                  <a:schemeClr val="tx2">
                    <a:lumMod val="75000"/>
                  </a:schemeClr>
                </a:solidFill>
              </a:rPr>
              <a:t>την </a:t>
            </a:r>
            <a:r>
              <a:rPr lang="el-GR" sz="2700" b="1" dirty="0">
                <a:solidFill>
                  <a:schemeClr val="tx2">
                    <a:lumMod val="75000"/>
                  </a:schemeClr>
                </a:solidFill>
              </a:rPr>
              <a:t>αγωγή υγείας = προαγωγή υγείας)</a:t>
            </a:r>
            <a:endParaRPr lang="en-GB" sz="2700" b="1" dirty="0">
              <a:solidFill>
                <a:schemeClr val="tx2">
                  <a:lumMod val="75000"/>
                </a:schemeClr>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1524000"/>
            <a:ext cx="9144000" cy="5334000"/>
          </a:xfrm>
        </p:spPr>
        <p:txBody>
          <a:bodyPr>
            <a:normAutofit/>
          </a:bodyPr>
          <a:lstStyle/>
          <a:p>
            <a:pPr>
              <a:buNone/>
            </a:pPr>
            <a:r>
              <a:rPr lang="el-GR" dirty="0"/>
              <a:t>«Τα προγράμματα προαγωγής υγείας αποτελούνται από ένα κύκλο σχεδιασμού και εκτίμησης με επτά συγκεκριμένα βήματα»:</a:t>
            </a:r>
          </a:p>
          <a:p>
            <a:r>
              <a:rPr lang="el-GR" dirty="0"/>
              <a:t>1. τον ορισμό του προβλήματος</a:t>
            </a:r>
          </a:p>
          <a:p>
            <a:r>
              <a:rPr lang="el-GR" dirty="0"/>
              <a:t>2. την εξεύρεση λύσης</a:t>
            </a:r>
          </a:p>
          <a:p>
            <a:r>
              <a:rPr lang="el-GR" dirty="0"/>
              <a:t>3. την κινητοποίηση πόρων</a:t>
            </a:r>
          </a:p>
          <a:p>
            <a:r>
              <a:rPr lang="el-GR" dirty="0"/>
              <a:t>4. την υλοποίηση </a:t>
            </a:r>
          </a:p>
          <a:p>
            <a:r>
              <a:rPr lang="el-GR" dirty="0"/>
              <a:t>5. την αξιολόγηση των επιδράσεων</a:t>
            </a:r>
          </a:p>
          <a:p>
            <a:r>
              <a:rPr lang="el-GR" dirty="0"/>
              <a:t>6. την αξιολόγηση των άμεσων αποτελεσμάτων</a:t>
            </a:r>
          </a:p>
          <a:p>
            <a:r>
              <a:rPr lang="el-GR" dirty="0"/>
              <a:t>7. την αξιολόγηση των τελικών αποτελεσμάτων» [</a:t>
            </a:r>
            <a:r>
              <a:rPr lang="el-GR" dirty="0" err="1"/>
              <a:t>Beattie</a:t>
            </a:r>
            <a:r>
              <a:rPr lang="el-GR" dirty="0"/>
              <a:t> 1991].</a:t>
            </a:r>
          </a:p>
          <a:p>
            <a:endParaRPr lang="el-GR" dirty="0"/>
          </a:p>
        </p:txBody>
      </p:sp>
      <p:sp>
        <p:nvSpPr>
          <p:cNvPr id="3" name="2 - Τίτλος"/>
          <p:cNvSpPr>
            <a:spLocks noGrp="1"/>
          </p:cNvSpPr>
          <p:nvPr>
            <p:ph type="title"/>
          </p:nvPr>
        </p:nvSpPr>
        <p:spPr/>
        <p:txBody>
          <a:bodyPr/>
          <a:lstStyle/>
          <a:p>
            <a:pPr algn="ctr"/>
            <a:r>
              <a:rPr lang="el-GR" b="1" dirty="0">
                <a:solidFill>
                  <a:schemeClr val="tx2">
                    <a:lumMod val="75000"/>
                  </a:schemeClr>
                </a:solidFill>
              </a:rPr>
              <a:t>Μοντέλο </a:t>
            </a:r>
            <a:r>
              <a:rPr lang="en-GB" b="1" dirty="0">
                <a:solidFill>
                  <a:schemeClr val="tx2">
                    <a:lumMod val="75000"/>
                  </a:schemeClr>
                </a:solidFill>
              </a:rPr>
              <a:t>Beattie</a:t>
            </a:r>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524000"/>
            <a:ext cx="8784976" cy="5334000"/>
          </a:xfrm>
        </p:spPr>
        <p:txBody>
          <a:bodyPr>
            <a:normAutofit/>
          </a:bodyPr>
          <a:lstStyle/>
          <a:p>
            <a:pPr marL="514350" indent="-514350">
              <a:buNone/>
            </a:pPr>
            <a:endParaRPr lang="el-GR" sz="3200" b="1" i="1" dirty="0" smtClean="0">
              <a:solidFill>
                <a:schemeClr val="tx2">
                  <a:lumMod val="75000"/>
                </a:schemeClr>
              </a:solidFill>
            </a:endParaRPr>
          </a:p>
          <a:p>
            <a:pPr marL="514350" indent="-514350">
              <a:buNone/>
            </a:pPr>
            <a:r>
              <a:rPr lang="el-GR" sz="3200" b="1" i="1" dirty="0" smtClean="0">
                <a:solidFill>
                  <a:schemeClr val="tx2">
                    <a:lumMod val="75000"/>
                  </a:schemeClr>
                </a:solidFill>
              </a:rPr>
              <a:t>Αναδεικνύει 4 στρατηγικές προαγωγής υγείας οι οποίες χαρακτηρίζονται από: διαφορετικούς σκοπούς και δραστηριότητες</a:t>
            </a:r>
          </a:p>
          <a:p>
            <a:pPr marL="514350" indent="-514350">
              <a:buNone/>
            </a:pPr>
            <a:r>
              <a:rPr lang="el-GR" sz="3200" b="1" i="1" dirty="0" smtClean="0">
                <a:solidFill>
                  <a:schemeClr val="tx2">
                    <a:lumMod val="75000"/>
                  </a:schemeClr>
                </a:solidFill>
              </a:rPr>
              <a:t> και  διέπονται από διαφορετικές πολιτικές ιδεολογίες</a:t>
            </a:r>
            <a:endParaRPr lang="en-US" sz="3200" b="1" dirty="0" smtClean="0">
              <a:solidFill>
                <a:schemeClr val="tx2">
                  <a:lumMod val="75000"/>
                </a:schemeClr>
              </a:solidFill>
            </a:endParaRPr>
          </a:p>
        </p:txBody>
      </p:sp>
      <p:sp>
        <p:nvSpPr>
          <p:cNvPr id="2" name="1 - Τίτλος"/>
          <p:cNvSpPr>
            <a:spLocks noGrp="1"/>
          </p:cNvSpPr>
          <p:nvPr>
            <p:ph type="title"/>
          </p:nvPr>
        </p:nvSpPr>
        <p:spPr/>
        <p:txBody>
          <a:bodyPr/>
          <a:lstStyle/>
          <a:p>
            <a:pPr algn="ctr"/>
            <a:r>
              <a:rPr lang="el-GR" b="1" dirty="0">
                <a:solidFill>
                  <a:schemeClr val="tx2">
                    <a:lumMod val="75000"/>
                  </a:schemeClr>
                </a:solidFill>
              </a:rPr>
              <a:t>Μοντέλο </a:t>
            </a:r>
            <a:r>
              <a:rPr lang="en-GB" b="1" dirty="0">
                <a:solidFill>
                  <a:schemeClr val="tx2">
                    <a:lumMod val="75000"/>
                  </a:schemeClr>
                </a:solidFill>
              </a:rPr>
              <a:t>Beattie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908720"/>
            <a:ext cx="9144000" cy="5949280"/>
          </a:xfrm>
        </p:spPr>
        <p:txBody>
          <a:bodyPr>
            <a:normAutofit lnSpcReduction="10000"/>
          </a:bodyPr>
          <a:lstStyle/>
          <a:p>
            <a:pPr marL="514350" indent="-514350">
              <a:buFont typeface="+mj-lt"/>
              <a:buAutoNum type="arabicPeriod"/>
            </a:pPr>
            <a:r>
              <a:rPr lang="el-GR" b="1" dirty="0" smtClean="0">
                <a:solidFill>
                  <a:schemeClr val="tx2">
                    <a:lumMod val="75000"/>
                  </a:schemeClr>
                </a:solidFill>
              </a:rPr>
              <a:t>Πειθώ υγείας. </a:t>
            </a:r>
            <a:r>
              <a:rPr lang="el-GR" dirty="0" smtClean="0"/>
              <a:t>Στρατηγηκές που σχεδιάζονται από ειδικούς, απευθύνονται στα άτομα και αποσκοπούν στην υιοθέτηση υγιέστερου τρόπυ ζωής.</a:t>
            </a:r>
          </a:p>
          <a:p>
            <a:pPr marL="514350" indent="-514350">
              <a:buNone/>
            </a:pPr>
            <a:r>
              <a:rPr lang="el-GR" dirty="0" smtClean="0"/>
              <a:t>Δραστηριότητες: παροχή πληροφοριών και συμβουλευτική </a:t>
            </a:r>
          </a:p>
          <a:p>
            <a:pPr marL="514350" indent="-514350">
              <a:buNone/>
            </a:pPr>
            <a:r>
              <a:rPr lang="el-GR" dirty="0" smtClean="0"/>
              <a:t>Ο επαγγελματίας έχει το ρόλο του ειδικού </a:t>
            </a:r>
          </a:p>
          <a:p>
            <a:pPr marL="514350" indent="-514350" algn="just">
              <a:buNone/>
            </a:pPr>
            <a:r>
              <a:rPr lang="el-GR" dirty="0" smtClean="0"/>
              <a:t>Ιδεολογία: συντηρητική</a:t>
            </a:r>
          </a:p>
          <a:p>
            <a:pPr marL="514350" indent="-514350">
              <a:buNone/>
            </a:pPr>
            <a:endParaRPr lang="el-GR" b="1" dirty="0" smtClean="0">
              <a:solidFill>
                <a:schemeClr val="tx2">
                  <a:lumMod val="75000"/>
                </a:schemeClr>
              </a:solidFill>
            </a:endParaRPr>
          </a:p>
          <a:p>
            <a:pPr marL="514350" indent="-514350">
              <a:buFont typeface="+mj-lt"/>
              <a:buAutoNum type="arabicParenR" startAt="2"/>
            </a:pPr>
            <a:r>
              <a:rPr lang="el-GR" b="1" dirty="0" smtClean="0">
                <a:solidFill>
                  <a:schemeClr val="tx2">
                    <a:lumMod val="75000"/>
                  </a:schemeClr>
                </a:solidFill>
              </a:rPr>
              <a:t>Νομοθετικές δράσεις. </a:t>
            </a:r>
            <a:r>
              <a:rPr lang="el-GR" dirty="0" smtClean="0"/>
              <a:t>Σχεδιασμός παρεμβάσεων από ειδικούς και απευθύνονται στην κοινότητα, ώστε οι υγιείς συμπεριφορές να γίνουν ευκολότερα, ώστε να προστατευθεί η υγεία των μελών της</a:t>
            </a:r>
          </a:p>
          <a:p>
            <a:pPr marL="514350" indent="-514350">
              <a:buNone/>
            </a:pPr>
            <a:r>
              <a:rPr lang="el-GR" dirty="0" smtClean="0"/>
              <a:t>Δραστηριότητες: σε επίπεδο πολιτικής δράσης</a:t>
            </a:r>
          </a:p>
          <a:p>
            <a:pPr marL="514350" indent="-514350">
              <a:buNone/>
            </a:pPr>
            <a:r>
              <a:rPr lang="el-GR" dirty="0" smtClean="0"/>
              <a:t>Ο επαγγελματίας υγείας εκτελεί καθήκοντα επιστασίας</a:t>
            </a:r>
          </a:p>
          <a:p>
            <a:pPr marL="514350" indent="-514350">
              <a:buNone/>
            </a:pPr>
            <a:r>
              <a:rPr lang="el-GR" dirty="0" smtClean="0"/>
              <a:t>Ιδεολογία: μεταρρυθμιστική </a:t>
            </a:r>
            <a:endParaRPr lang="en-GB" dirty="0" smtClean="0"/>
          </a:p>
          <a:p>
            <a:pPr marL="514350" indent="-514350">
              <a:buFont typeface="+mj-lt"/>
              <a:buAutoNum type="arabicParenR" startAt="2"/>
            </a:pPr>
            <a:endParaRPr lang="el-GR" b="1" dirty="0" smtClean="0">
              <a:solidFill>
                <a:schemeClr val="tx2">
                  <a:lumMod val="75000"/>
                </a:schemeClr>
              </a:solidFill>
            </a:endParaRPr>
          </a:p>
          <a:p>
            <a:pPr marL="514350" indent="-514350">
              <a:buNone/>
            </a:pPr>
            <a:endParaRPr lang="en-GB" dirty="0"/>
          </a:p>
        </p:txBody>
      </p:sp>
      <p:sp>
        <p:nvSpPr>
          <p:cNvPr id="2" name="1 - Τίτλος"/>
          <p:cNvSpPr>
            <a:spLocks noGrp="1"/>
          </p:cNvSpPr>
          <p:nvPr>
            <p:ph type="title"/>
          </p:nvPr>
        </p:nvSpPr>
        <p:spPr>
          <a:xfrm>
            <a:off x="179512" y="152400"/>
            <a:ext cx="8964488" cy="828328"/>
          </a:xfrm>
        </p:spPr>
        <p:txBody>
          <a:bodyPr/>
          <a:lstStyle/>
          <a:p>
            <a:pPr algn="ctr"/>
            <a:r>
              <a:rPr lang="el-GR" b="1" dirty="0" smtClean="0">
                <a:solidFill>
                  <a:schemeClr val="tx2">
                    <a:lumMod val="75000"/>
                  </a:schemeClr>
                </a:solidFill>
              </a:rPr>
              <a:t>Μοντέλο </a:t>
            </a:r>
            <a:r>
              <a:rPr lang="en-GB" b="1" dirty="0" smtClean="0">
                <a:solidFill>
                  <a:schemeClr val="tx2">
                    <a:lumMod val="75000"/>
                  </a:schemeClr>
                </a:solidFill>
              </a:rPr>
              <a:t>Beattie</a:t>
            </a:r>
            <a:endParaRPr lang="en-GB"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68760"/>
            <a:ext cx="9144000" cy="5589240"/>
          </a:xfrm>
        </p:spPr>
        <p:txBody>
          <a:bodyPr>
            <a:normAutofit/>
          </a:bodyPr>
          <a:lstStyle/>
          <a:p>
            <a:pPr marL="514350" indent="-514350">
              <a:buFont typeface="+mj-lt"/>
              <a:buAutoNum type="arabicParenR" startAt="3"/>
            </a:pPr>
            <a:r>
              <a:rPr lang="el-GR" b="1" dirty="0" smtClean="0">
                <a:solidFill>
                  <a:schemeClr val="tx2">
                    <a:lumMod val="75000"/>
                  </a:schemeClr>
                </a:solidFill>
              </a:rPr>
              <a:t>Ατομική συμβουλευτική. </a:t>
            </a:r>
            <a:r>
              <a:rPr lang="el-GR" dirty="0" smtClean="0"/>
              <a:t>Σχεδιάζονται παρεμβάσεις που σαν στόχο έχουν την ενδυνάμωση του ατόμου και την αύξηση της αυτοπεποίθησης του </a:t>
            </a:r>
          </a:p>
          <a:p>
            <a:pPr marL="514350" indent="-514350">
              <a:buNone/>
            </a:pPr>
            <a:r>
              <a:rPr lang="el-GR" dirty="0" smtClean="0"/>
              <a:t>Δραστηριότητες: συμβουλευτική και εκπαίδευση </a:t>
            </a:r>
          </a:p>
          <a:p>
            <a:pPr marL="514350" indent="-514350">
              <a:buNone/>
            </a:pPr>
            <a:r>
              <a:rPr lang="el-GR" dirty="0" smtClean="0"/>
              <a:t>Ο επαγγελματίας υγείας  έχει  υποστηρικτικό ρόλο</a:t>
            </a:r>
          </a:p>
          <a:p>
            <a:pPr marL="514350" indent="-514350" algn="just">
              <a:buNone/>
            </a:pPr>
            <a:r>
              <a:rPr lang="el-GR" dirty="0" smtClean="0"/>
              <a:t>Ιδεολογία: ουμανιστική</a:t>
            </a:r>
          </a:p>
          <a:p>
            <a:pPr marL="514350" indent="-514350">
              <a:buFont typeface="+mj-lt"/>
              <a:buAutoNum type="arabicParenR" startAt="4"/>
            </a:pPr>
            <a:r>
              <a:rPr lang="el-GR" b="1" dirty="0" smtClean="0">
                <a:solidFill>
                  <a:schemeClr val="tx2">
                    <a:lumMod val="75000"/>
                  </a:schemeClr>
                </a:solidFill>
              </a:rPr>
              <a:t>Ανάπτυξη κοινότητας. </a:t>
            </a:r>
            <a:r>
              <a:rPr lang="el-GR" dirty="0" smtClean="0"/>
              <a:t>Οι παρεμβάσεις στοχεύουν στην ενδυνάμωση της κοινότητας</a:t>
            </a:r>
          </a:p>
          <a:p>
            <a:pPr marL="514350" indent="-514350">
              <a:buNone/>
            </a:pPr>
            <a:r>
              <a:rPr lang="el-GR" dirty="0" smtClean="0"/>
              <a:t>Δραστηριότητες: ανάπτυξη της κοινότητας και κοινοτική δράση</a:t>
            </a:r>
          </a:p>
          <a:p>
            <a:pPr marL="514350" indent="-514350">
              <a:buNone/>
            </a:pPr>
            <a:r>
              <a:rPr lang="el-GR" dirty="0" smtClean="0"/>
              <a:t>Ο επαγγελματίας υγείας  έχει  υποστηρικτικό ρόλο</a:t>
            </a:r>
          </a:p>
          <a:p>
            <a:pPr marL="514350" indent="-514350">
              <a:buNone/>
            </a:pPr>
            <a:r>
              <a:rPr lang="el-GR" dirty="0" smtClean="0"/>
              <a:t>Ιδεολογία: ριζοσπαστική </a:t>
            </a:r>
          </a:p>
          <a:p>
            <a:endParaRPr lang="en-US" dirty="0"/>
          </a:p>
        </p:txBody>
      </p:sp>
      <p:sp>
        <p:nvSpPr>
          <p:cNvPr id="3" name="Title 2"/>
          <p:cNvSpPr>
            <a:spLocks noGrp="1"/>
          </p:cNvSpPr>
          <p:nvPr>
            <p:ph type="title"/>
          </p:nvPr>
        </p:nvSpPr>
        <p:spPr/>
        <p:txBody>
          <a:bodyPr/>
          <a:lstStyle/>
          <a:p>
            <a:pPr algn="ctr"/>
            <a:r>
              <a:rPr lang="el-GR" b="1" dirty="0" smtClean="0">
                <a:solidFill>
                  <a:schemeClr val="tx2">
                    <a:lumMod val="75000"/>
                  </a:schemeClr>
                </a:solidFill>
              </a:rPr>
              <a:t>Μοντέλο </a:t>
            </a:r>
            <a:r>
              <a:rPr lang="en-GB" b="1" dirty="0" smtClean="0">
                <a:solidFill>
                  <a:schemeClr val="tx2">
                    <a:lumMod val="75000"/>
                  </a:schemeClr>
                </a:solidFill>
              </a:rPr>
              <a:t>Beattie</a:t>
            </a: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lnSpcReduction="10000"/>
          </a:bodyPr>
          <a:lstStyle/>
          <a:p>
            <a:pPr>
              <a:buNone/>
            </a:pPr>
            <a:r>
              <a:rPr lang="el-GR" b="1" i="1" dirty="0" smtClean="0"/>
              <a:t>Η άσκηση της προαγωγής υγείας δεν περιορίζεται μόνο σε μία προσέγγιση. Υπάρχουν διφορετικές μεθοδολογικές προσεγγίσεις που διαφέρουν σε σχέση με τους σκοπούς και τη μεθοδολογία</a:t>
            </a:r>
            <a:endParaRPr lang="el-GR" dirty="0" smtClean="0"/>
          </a:p>
          <a:p>
            <a:pPr algn="just"/>
            <a:r>
              <a:rPr lang="el-GR" dirty="0" smtClean="0"/>
              <a:t>Μερικές </a:t>
            </a:r>
            <a:r>
              <a:rPr lang="el-GR" dirty="0"/>
              <a:t>αποβλέπουν στην πρόληψη της </a:t>
            </a:r>
            <a:r>
              <a:rPr lang="el-GR" dirty="0" smtClean="0"/>
              <a:t>νόσου</a:t>
            </a:r>
          </a:p>
          <a:p>
            <a:endParaRPr lang="el-GR" dirty="0"/>
          </a:p>
          <a:p>
            <a:r>
              <a:rPr lang="el-GR" dirty="0"/>
              <a:t>Άλλες συμβάλλουν στον εμπλουτισμό των σχετικών </a:t>
            </a:r>
            <a:r>
              <a:rPr lang="el-GR" dirty="0" smtClean="0"/>
              <a:t>γνώσεων</a:t>
            </a:r>
          </a:p>
          <a:p>
            <a:endParaRPr lang="el-GR" dirty="0"/>
          </a:p>
          <a:p>
            <a:r>
              <a:rPr lang="el-GR" dirty="0"/>
              <a:t>Άλλες στον μεγαλύτερο έλεγχο της υγείας με την ανάπτυξη κατάλληλων </a:t>
            </a:r>
            <a:r>
              <a:rPr lang="el-GR" dirty="0" smtClean="0"/>
              <a:t>δεξιοτήτων</a:t>
            </a:r>
          </a:p>
          <a:p>
            <a:endParaRPr lang="el-GR" dirty="0"/>
          </a:p>
          <a:p>
            <a:r>
              <a:rPr lang="el-GR" dirty="0"/>
              <a:t>Στην αλλαγή περιβάλλοντος , ώστε οι υγιείς πολιτικές υγείας να γίνονται ευκολότερες</a:t>
            </a:r>
            <a:endParaRPr lang="en-GB" dirty="0"/>
          </a:p>
        </p:txBody>
      </p:sp>
      <p:sp>
        <p:nvSpPr>
          <p:cNvPr id="2" name="1 - Τίτλος"/>
          <p:cNvSpPr>
            <a:spLocks noGrp="1"/>
          </p:cNvSpPr>
          <p:nvPr>
            <p:ph type="title"/>
          </p:nvPr>
        </p:nvSpPr>
        <p:spPr/>
        <p:txBody>
          <a:bodyPr>
            <a:normAutofit fontScale="90000"/>
          </a:bodyPr>
          <a:lstStyle/>
          <a:p>
            <a:r>
              <a:rPr lang="el-GR" b="1" dirty="0" smtClean="0">
                <a:solidFill>
                  <a:schemeClr val="tx2">
                    <a:lumMod val="75000"/>
                  </a:schemeClr>
                </a:solidFill>
              </a:rPr>
              <a:t>Βασικές προσεγγίσεις επίτευξης των στόχων της προαγωγής της υγείας</a:t>
            </a:r>
            <a:endParaRPr lang="en-GB"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484784"/>
            <a:ext cx="9144000" cy="5373216"/>
          </a:xfrm>
        </p:spPr>
        <p:txBody>
          <a:bodyPr>
            <a:normAutofit/>
          </a:bodyPr>
          <a:lstStyle/>
          <a:p>
            <a:pPr marL="514350" indent="-514350">
              <a:buNone/>
            </a:pPr>
            <a:r>
              <a:rPr lang="el-GR" sz="3200" b="1" dirty="0" smtClean="0">
                <a:solidFill>
                  <a:schemeClr val="tx2">
                    <a:lumMod val="75000"/>
                  </a:schemeClr>
                </a:solidFill>
              </a:rPr>
              <a:t>Οι ως άνω στόχοι επιτυγχάνονται με την άσκηση 5 βασικών προσεγγίσεων:</a:t>
            </a:r>
          </a:p>
          <a:p>
            <a:pPr marL="514350" indent="-514350">
              <a:buNone/>
            </a:pPr>
            <a:endParaRPr lang="el-GR" sz="3200" b="1" dirty="0" smtClean="0">
              <a:solidFill>
                <a:schemeClr val="tx2">
                  <a:lumMod val="75000"/>
                </a:schemeClr>
              </a:solidFill>
            </a:endParaRPr>
          </a:p>
          <a:p>
            <a:pPr marL="514350" indent="-514350" algn="just">
              <a:buFont typeface="+mj-lt"/>
              <a:buAutoNum type="arabicPeriod"/>
            </a:pPr>
            <a:r>
              <a:rPr lang="el-GR" sz="3200" b="1" dirty="0" smtClean="0">
                <a:solidFill>
                  <a:schemeClr val="tx2">
                    <a:lumMod val="75000"/>
                  </a:schemeClr>
                </a:solidFill>
              </a:rPr>
              <a:t>Προληπτική </a:t>
            </a:r>
            <a:r>
              <a:rPr lang="el-GR" sz="3200" b="1" dirty="0">
                <a:solidFill>
                  <a:schemeClr val="tx2">
                    <a:lumMod val="75000"/>
                  </a:schemeClr>
                </a:solidFill>
              </a:rPr>
              <a:t>προσέγγιση</a:t>
            </a:r>
            <a:r>
              <a:rPr lang="el-GR" sz="3200" b="1" dirty="0"/>
              <a:t>. </a:t>
            </a:r>
            <a:r>
              <a:rPr lang="el-GR" sz="3200" dirty="0"/>
              <a:t>Αποβλέπει στη μείωση της νοσηρότητας και της θνησιμότητας με την ανάπτυξη προληπτικών υπηρεσιών και για τα τρία επίπεδα πρόληψης (εμβολιασμοί, </a:t>
            </a:r>
            <a:r>
              <a:rPr lang="el-GR" sz="3200" dirty="0" err="1"/>
              <a:t>προσυμπτωματικός</a:t>
            </a:r>
            <a:r>
              <a:rPr lang="el-GR" sz="3200" dirty="0"/>
              <a:t> έλεγχος)</a:t>
            </a:r>
            <a:endParaRPr lang="en-GB" sz="3200" dirty="0"/>
          </a:p>
        </p:txBody>
      </p:sp>
      <p:sp>
        <p:nvSpPr>
          <p:cNvPr id="2" name="1 - Τίτλος"/>
          <p:cNvSpPr>
            <a:spLocks noGrp="1"/>
          </p:cNvSpPr>
          <p:nvPr>
            <p:ph type="title"/>
          </p:nvPr>
        </p:nvSpPr>
        <p:spPr>
          <a:xfrm>
            <a:off x="0" y="152400"/>
            <a:ext cx="9144000" cy="1332384"/>
          </a:xfrm>
        </p:spPr>
        <p:txBody>
          <a:bodyPr>
            <a:noAutofit/>
          </a:bodyPr>
          <a:lstStyle/>
          <a:p>
            <a:pPr algn="ctr"/>
            <a:r>
              <a:rPr lang="el-GR" b="1" dirty="0">
                <a:solidFill>
                  <a:schemeClr val="tx2">
                    <a:lumMod val="75000"/>
                  </a:schemeClr>
                </a:solidFill>
              </a:rPr>
              <a:t>Βασικές προσεγγίσεις επίτευξης των στόχων της προαγωγής της υγείας</a:t>
            </a:r>
            <a:endParaRPr lang="en-GB" b="1" dirty="0">
              <a:solidFill>
                <a:schemeClr val="tx2">
                  <a:lumMod val="75000"/>
                </a:schemeClr>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656184"/>
            <a:ext cx="9144000" cy="5157192"/>
          </a:xfrm>
        </p:spPr>
        <p:txBody>
          <a:bodyPr/>
          <a:lstStyle/>
          <a:p>
            <a:pPr algn="just">
              <a:buNone/>
            </a:pPr>
            <a:r>
              <a:rPr lang="el-GR" dirty="0"/>
              <a:t>2. </a:t>
            </a:r>
            <a:r>
              <a:rPr lang="el-GR" sz="3200" b="1" dirty="0">
                <a:solidFill>
                  <a:schemeClr val="tx2">
                    <a:lumMod val="75000"/>
                  </a:schemeClr>
                </a:solidFill>
              </a:rPr>
              <a:t>Προσέγγιση μέσω της αλλαγής της συμπεριφοράς</a:t>
            </a:r>
            <a:r>
              <a:rPr lang="el-GR" sz="3200" dirty="0"/>
              <a:t> (Οι μέθοδοι απευθύνονται στο άτομο και συνήθως χρησιμοποιούν τα μέσα μαζικής ενημέρωσης. Η ανθρώπινη συμπεριφορά εξαρτάται από ποικίλους παράγοντες και έτσι δεν μπορούμε να γνωρίζουμε την αποτελεσματικότητα της προαγωγής της υγείας)</a:t>
            </a:r>
            <a:endParaRPr lang="en-GB" sz="3200" dirty="0"/>
          </a:p>
        </p:txBody>
      </p:sp>
      <p:sp>
        <p:nvSpPr>
          <p:cNvPr id="2" name="1 - Τίτλος"/>
          <p:cNvSpPr>
            <a:spLocks noGrp="1"/>
          </p:cNvSpPr>
          <p:nvPr>
            <p:ph type="title"/>
          </p:nvPr>
        </p:nvSpPr>
        <p:spPr/>
        <p:txBody>
          <a:bodyPr>
            <a:normAutofit fontScale="90000"/>
          </a:bodyPr>
          <a:lstStyle/>
          <a:p>
            <a:pPr algn="ctr"/>
            <a:r>
              <a:rPr lang="el-GR" b="1" dirty="0" smtClean="0">
                <a:solidFill>
                  <a:schemeClr val="tx2">
                    <a:lumMod val="75000"/>
                  </a:schemeClr>
                </a:solidFill>
              </a:rPr>
              <a:t>Βασικές προσεγγίσεις επίτευξης των στόχων της προαγωγής της υγείας</a:t>
            </a:r>
            <a:endParaRPr lang="en-GB"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428625" y="0"/>
            <a:ext cx="8715375" cy="2060575"/>
          </a:xfrm>
        </p:spPr>
        <p:txBody>
          <a:bodyPr>
            <a:normAutofit fontScale="90000"/>
          </a:bodyPr>
          <a:lstStyle/>
          <a:p>
            <a:pPr algn="ctr" eaLnBrk="1" hangingPunct="1"/>
            <a:r>
              <a:rPr lang="el-GR" sz="3200" b="1" smtClean="0">
                <a:solidFill>
                  <a:srgbClr val="C00000"/>
                </a:solidFill>
              </a:rPr>
              <a:t>Προσδιοριστές Υγείας </a:t>
            </a:r>
            <a:br>
              <a:rPr lang="el-GR" sz="3200" b="1" smtClean="0">
                <a:solidFill>
                  <a:srgbClr val="C00000"/>
                </a:solidFill>
              </a:rPr>
            </a:br>
            <a:r>
              <a:rPr lang="el-GR" sz="3600" b="1" smtClean="0"/>
              <a:t>Ομαδοποιούνται  σε 4 βασικές κατηγορίες : </a:t>
            </a:r>
            <a:br>
              <a:rPr lang="el-GR" sz="3600" b="1" smtClean="0"/>
            </a:br>
            <a:endParaRPr lang="el-GR" sz="3600" b="1" smtClean="0"/>
          </a:p>
        </p:txBody>
      </p:sp>
      <p:sp>
        <p:nvSpPr>
          <p:cNvPr id="3" name="2 - Θέση περιεχομένου"/>
          <p:cNvSpPr>
            <a:spLocks noGrp="1"/>
          </p:cNvSpPr>
          <p:nvPr>
            <p:ph sz="quarter" idx="1"/>
          </p:nvPr>
        </p:nvSpPr>
        <p:spPr>
          <a:xfrm>
            <a:off x="539750" y="1773238"/>
            <a:ext cx="8115300" cy="4643437"/>
          </a:xfrm>
        </p:spPr>
        <p:txBody>
          <a:bodyPr>
            <a:normAutofit fontScale="92500"/>
          </a:bodyPr>
          <a:lstStyle/>
          <a:p>
            <a:pPr marL="0" indent="-274320" algn="just" eaLnBrk="1" fontAlgn="auto" hangingPunct="1">
              <a:spcBef>
                <a:spcPts val="0"/>
              </a:spcBef>
              <a:spcAft>
                <a:spcPts val="1200"/>
              </a:spcAft>
              <a:buFont typeface="Wingdings 2"/>
              <a:buChar char=""/>
              <a:defRPr/>
            </a:pPr>
            <a:r>
              <a:rPr lang="el-GR" sz="2800" b="1" dirty="0" err="1" smtClean="0"/>
              <a:t>Κοινωνικο</a:t>
            </a:r>
            <a:r>
              <a:rPr lang="el-GR" sz="2800" b="1" dirty="0" smtClean="0"/>
              <a:t>-οικονομικοί παράγοντες </a:t>
            </a:r>
            <a:r>
              <a:rPr lang="el-GR" sz="2800" dirty="0" smtClean="0"/>
              <a:t>:  εκπαίδευση, εργασία, φτώχεια, κατανομή του πλούτου κα </a:t>
            </a:r>
          </a:p>
          <a:p>
            <a:pPr marL="0" indent="-274320" algn="just" eaLnBrk="1" fontAlgn="auto" hangingPunct="1">
              <a:spcBef>
                <a:spcPts val="0"/>
              </a:spcBef>
              <a:spcAft>
                <a:spcPts val="1200"/>
              </a:spcAft>
              <a:buFont typeface="Wingdings 2"/>
              <a:buChar char=""/>
              <a:defRPr/>
            </a:pPr>
            <a:r>
              <a:rPr lang="el-GR" sz="2800" b="1" dirty="0" smtClean="0"/>
              <a:t>Περιβαλλοντικοί παράγοντες</a:t>
            </a:r>
            <a:r>
              <a:rPr lang="el-GR" sz="2800" dirty="0" smtClean="0"/>
              <a:t> : φυσικό περιβάλλον, κοινωνική αλληλεγγύη, περιβάλλον εργασίας κα</a:t>
            </a:r>
          </a:p>
          <a:p>
            <a:pPr marL="0" indent="-274320" algn="just" eaLnBrk="1" fontAlgn="auto" hangingPunct="1">
              <a:spcBef>
                <a:spcPts val="0"/>
              </a:spcBef>
              <a:spcAft>
                <a:spcPts val="1200"/>
              </a:spcAft>
              <a:buFont typeface="Wingdings 2"/>
              <a:buChar char=""/>
              <a:defRPr/>
            </a:pPr>
            <a:r>
              <a:rPr lang="el-GR" sz="2800" b="1" dirty="0" smtClean="0"/>
              <a:t>Συμπεριφορές που σχετίζονται με την υγεία</a:t>
            </a:r>
            <a:r>
              <a:rPr lang="el-GR" sz="2800" dirty="0" smtClean="0"/>
              <a:t> : κάπνισμα, κατανάλωση αλκοόλ,  χρήση ναρκωτικών, διατροφή, φυσική δραστηριότητα , θηλασμός κα</a:t>
            </a:r>
          </a:p>
          <a:p>
            <a:pPr marL="0" indent="-274320" algn="just" eaLnBrk="1" fontAlgn="auto" hangingPunct="1">
              <a:spcBef>
                <a:spcPts val="0"/>
              </a:spcBef>
              <a:spcAft>
                <a:spcPts val="1200"/>
              </a:spcAft>
              <a:buFont typeface="Wingdings 2"/>
              <a:buChar char=""/>
              <a:defRPr/>
            </a:pPr>
            <a:r>
              <a:rPr lang="el-GR" sz="2800" b="1" dirty="0" smtClean="0"/>
              <a:t>Βιολογικοί και Ατομικοί παράγοντες </a:t>
            </a:r>
            <a:r>
              <a:rPr lang="el-GR" sz="2800" dirty="0" smtClean="0"/>
              <a:t>:παχυσαρκία, αρτηριακή πίεση κα</a:t>
            </a:r>
            <a:endParaRPr lang="el-GR" sz="2800" dirty="0"/>
          </a:p>
        </p:txBody>
      </p:sp>
      <p:sp>
        <p:nvSpPr>
          <p:cNvPr id="19460" name="AutoShape 5"/>
          <p:cNvSpPr>
            <a:spLocks noChangeArrowheads="1"/>
          </p:cNvSpPr>
          <p:nvPr/>
        </p:nvSpPr>
        <p:spPr bwMode="auto">
          <a:xfrm>
            <a:off x="7667625" y="5805488"/>
            <a:ext cx="865188" cy="576262"/>
          </a:xfrm>
          <a:prstGeom prst="curvedDownArrow">
            <a:avLst>
              <a:gd name="adj1" fmla="val 30028"/>
              <a:gd name="adj2" fmla="val 60055"/>
              <a:gd name="adj3" fmla="val 3333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073352"/>
          </a:xfrm>
        </p:spPr>
        <p:txBody>
          <a:bodyPr/>
          <a:lstStyle/>
          <a:p>
            <a:pPr algn="just">
              <a:buNone/>
            </a:pPr>
            <a:r>
              <a:rPr lang="el-GR" dirty="0"/>
              <a:t>3. </a:t>
            </a:r>
            <a:r>
              <a:rPr lang="el-GR" sz="3200" b="1" dirty="0">
                <a:solidFill>
                  <a:schemeClr val="tx2">
                    <a:lumMod val="75000"/>
                  </a:schemeClr>
                </a:solidFill>
              </a:rPr>
              <a:t>Η προσέγγιση της ενδυνάμωσης</a:t>
            </a:r>
            <a:r>
              <a:rPr lang="el-GR" sz="3200" dirty="0"/>
              <a:t>. Απευθύνεται σε ατομικό ή κοινοτικό επίπεδο και αποτελεί το βασικό στόχο της προαγωγής της υγείας. Δεν συμβαίνει άμεσα αλλά απαιτεί ένα αρκετό χρονικό διάστημα</a:t>
            </a:r>
            <a:endParaRPr lang="en-GB" sz="3200" dirty="0"/>
          </a:p>
        </p:txBody>
      </p:sp>
      <p:sp>
        <p:nvSpPr>
          <p:cNvPr id="2" name="1 - Τίτλος"/>
          <p:cNvSpPr>
            <a:spLocks noGrp="1"/>
          </p:cNvSpPr>
          <p:nvPr>
            <p:ph type="title"/>
          </p:nvPr>
        </p:nvSpPr>
        <p:spPr/>
        <p:txBody>
          <a:bodyPr>
            <a:normAutofit fontScale="90000"/>
          </a:bodyPr>
          <a:lstStyle/>
          <a:p>
            <a:pPr algn="ctr"/>
            <a:r>
              <a:rPr lang="el-GR" b="1" dirty="0" smtClean="0">
                <a:solidFill>
                  <a:schemeClr val="tx2">
                    <a:lumMod val="75000"/>
                  </a:schemeClr>
                </a:solidFill>
              </a:rPr>
              <a:t>Βασικές προσεγγίσεις επίτευξης των στόχων της προαγωγής της υγείας</a:t>
            </a:r>
            <a:endParaRPr lang="en-GB" b="1"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marL="514350" indent="-514350" algn="just">
              <a:buFont typeface="+mj-lt"/>
              <a:buAutoNum type="arabicPeriod" startAt="4"/>
            </a:pPr>
            <a:r>
              <a:rPr lang="el-GR" sz="3200" b="1" dirty="0">
                <a:solidFill>
                  <a:schemeClr val="tx2">
                    <a:lumMod val="75000"/>
                  </a:schemeClr>
                </a:solidFill>
              </a:rPr>
              <a:t>Η εκπαιδευτική προσέγγιση</a:t>
            </a:r>
            <a:r>
              <a:rPr lang="el-GR" sz="3200" dirty="0"/>
              <a:t>. Στηρίζεται στη παροχή γνώσης και πληροφορίας ώστε το άτομο να κάνει επιλογές για την υγεία του που να βασίζονται στη γνώση και την κατανόηση</a:t>
            </a:r>
            <a:endParaRPr lang="en-GB" sz="3200" dirty="0"/>
          </a:p>
        </p:txBody>
      </p:sp>
      <p:sp>
        <p:nvSpPr>
          <p:cNvPr id="2" name="1 - Τίτλος"/>
          <p:cNvSpPr>
            <a:spLocks noGrp="1"/>
          </p:cNvSpPr>
          <p:nvPr>
            <p:ph type="title"/>
          </p:nvPr>
        </p:nvSpPr>
        <p:spPr>
          <a:xfrm>
            <a:off x="0" y="152400"/>
            <a:ext cx="9144000" cy="1219200"/>
          </a:xfrm>
        </p:spPr>
        <p:txBody>
          <a:bodyPr>
            <a:normAutofit fontScale="90000"/>
          </a:bodyPr>
          <a:lstStyle/>
          <a:p>
            <a:pPr algn="ctr"/>
            <a:r>
              <a:rPr lang="el-GR" b="1" dirty="0" smtClean="0">
                <a:solidFill>
                  <a:schemeClr val="tx2">
                    <a:lumMod val="75000"/>
                  </a:schemeClr>
                </a:solidFill>
              </a:rPr>
              <a:t>Βασικές προσεγγίσεις επίτευξης των στόχων της προαγωγής της υγείας</a:t>
            </a:r>
            <a:endParaRPr lang="en-GB" b="1"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normAutofit/>
          </a:bodyPr>
          <a:lstStyle/>
          <a:p>
            <a:pPr marL="514350" indent="-514350" algn="just">
              <a:buFont typeface="+mj-lt"/>
              <a:buAutoNum type="arabicPeriod" startAt="5"/>
            </a:pPr>
            <a:r>
              <a:rPr lang="el-GR" sz="3200" b="1" dirty="0">
                <a:solidFill>
                  <a:schemeClr val="tx2">
                    <a:lumMod val="75000"/>
                  </a:schemeClr>
                </a:solidFill>
              </a:rPr>
              <a:t>Η προσέγγιση της κοινωνικής αλλαγής</a:t>
            </a:r>
            <a:r>
              <a:rPr lang="el-GR" sz="3200" dirty="0"/>
              <a:t>. Στοχεύει στην δημιουργία περιβάλλοντος το οποίο να προστατεύει την υγεία των ατόμων και να τα βοηθά στην υιοθέτηση υγιεινών στάσεων και συμπεριφορών (απαγόρευση καπνίσματος σε δημόσιους χώρους, ανάπτυξη χώρων πρασίνου)</a:t>
            </a:r>
            <a:endParaRPr lang="en-GB" sz="3200" dirty="0"/>
          </a:p>
        </p:txBody>
      </p:sp>
      <p:sp>
        <p:nvSpPr>
          <p:cNvPr id="2" name="1 - Τίτλος"/>
          <p:cNvSpPr>
            <a:spLocks noGrp="1"/>
          </p:cNvSpPr>
          <p:nvPr>
            <p:ph type="title"/>
          </p:nvPr>
        </p:nvSpPr>
        <p:spPr>
          <a:xfrm>
            <a:off x="0" y="152400"/>
            <a:ext cx="9144000" cy="1219200"/>
          </a:xfrm>
        </p:spPr>
        <p:txBody>
          <a:bodyPr>
            <a:normAutofit fontScale="90000"/>
          </a:bodyPr>
          <a:lstStyle/>
          <a:p>
            <a:pPr algn="ctr"/>
            <a:r>
              <a:rPr lang="el-GR" b="1" dirty="0" smtClean="0">
                <a:solidFill>
                  <a:schemeClr val="tx2">
                    <a:lumMod val="75000"/>
                  </a:schemeClr>
                </a:solidFill>
              </a:rPr>
              <a:t>Βασικές προσεγγίσεις επίτευξης των στόχων της προαγωγής της υγείας</a:t>
            </a:r>
            <a:endParaRPr lang="en-GB" b="1"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24000"/>
            <a:ext cx="9144000" cy="5334000"/>
          </a:xfrm>
        </p:spPr>
        <p:txBody>
          <a:bodyPr/>
          <a:lstStyle/>
          <a:p>
            <a:r>
              <a:rPr lang="el-GR" sz="3200" dirty="0"/>
              <a:t>Ικανότητα </a:t>
            </a:r>
            <a:r>
              <a:rPr lang="el-GR" sz="3200" dirty="0" smtClean="0"/>
              <a:t>σχεδιασμού, </a:t>
            </a:r>
            <a:r>
              <a:rPr lang="el-GR" sz="3200" dirty="0"/>
              <a:t>υλοποίησης και διαχείρισης προγραμμάτων αγωγής υγείας</a:t>
            </a:r>
          </a:p>
          <a:p>
            <a:r>
              <a:rPr lang="el-GR" sz="3200" dirty="0"/>
              <a:t>Ικανότητα επικοινωνίας</a:t>
            </a:r>
          </a:p>
          <a:p>
            <a:pPr algn="just"/>
            <a:r>
              <a:rPr lang="el-GR" sz="3200" dirty="0"/>
              <a:t>Εκπαιδευτικές ικανότητες</a:t>
            </a:r>
          </a:p>
          <a:p>
            <a:r>
              <a:rPr lang="el-GR" sz="3200" dirty="0"/>
              <a:t>Ικανότητες </a:t>
            </a:r>
            <a:r>
              <a:rPr lang="en-GB" sz="3200" dirty="0"/>
              <a:t>marketing </a:t>
            </a:r>
            <a:r>
              <a:rPr lang="el-GR" sz="3200" dirty="0"/>
              <a:t>και διάχυσης της πληροφορίας.</a:t>
            </a:r>
          </a:p>
          <a:p>
            <a:r>
              <a:rPr lang="el-GR" sz="3200" dirty="0"/>
              <a:t>Ικανότητες επηρεασμού και διαμόρφωσης πολιτικών και πρακτικών υγείας</a:t>
            </a:r>
          </a:p>
          <a:p>
            <a:endParaRPr lang="en-GB" dirty="0"/>
          </a:p>
        </p:txBody>
      </p:sp>
      <p:sp>
        <p:nvSpPr>
          <p:cNvPr id="2" name="1 - Τίτλος"/>
          <p:cNvSpPr>
            <a:spLocks noGrp="1"/>
          </p:cNvSpPr>
          <p:nvPr>
            <p:ph type="title"/>
          </p:nvPr>
        </p:nvSpPr>
        <p:spPr>
          <a:xfrm>
            <a:off x="0" y="152400"/>
            <a:ext cx="9144000" cy="1219200"/>
          </a:xfrm>
        </p:spPr>
        <p:txBody>
          <a:bodyPr>
            <a:noAutofit/>
          </a:bodyPr>
          <a:lstStyle/>
          <a:p>
            <a:pPr algn="ctr"/>
            <a:r>
              <a:rPr lang="el-GR" sz="3800" b="1" dirty="0">
                <a:solidFill>
                  <a:schemeClr val="tx2">
                    <a:lumMod val="75000"/>
                  </a:schemeClr>
                </a:solidFill>
              </a:rPr>
              <a:t>Χαρακτηριστικά ενός αποτελεσματικού επαγγελματία προαγωγής υγείας </a:t>
            </a:r>
            <a:endParaRPr lang="en-GB" sz="3800" b="1" dirty="0">
              <a:solidFill>
                <a:schemeClr val="tx2">
                  <a:lumMod val="75000"/>
                </a:schemeClr>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340768"/>
            <a:ext cx="9144000" cy="5184576"/>
          </a:xfrm>
        </p:spPr>
        <p:txBody>
          <a:bodyPr/>
          <a:lstStyle/>
          <a:p>
            <a:pPr>
              <a:spcBef>
                <a:spcPct val="50000"/>
              </a:spcBef>
              <a:buNone/>
            </a:pPr>
            <a:r>
              <a:rPr lang="el-GR" sz="2800" dirty="0" smtClean="0"/>
              <a:t>¨</a:t>
            </a:r>
            <a:r>
              <a:rPr lang="el-GR" sz="3600" dirty="0" smtClean="0"/>
              <a:t>Μπορείς να θεραπεύσεις μόνον άτομα </a:t>
            </a:r>
          </a:p>
          <a:p>
            <a:pPr>
              <a:spcBef>
                <a:spcPct val="50000"/>
              </a:spcBef>
              <a:buNone/>
            </a:pPr>
            <a:r>
              <a:rPr lang="el-GR" sz="3600" dirty="0" smtClean="0"/>
              <a:t>αλλά , μπορείς να προφυλάξεις σύνολα¨</a:t>
            </a:r>
          </a:p>
          <a:p>
            <a:pPr>
              <a:spcBef>
                <a:spcPct val="50000"/>
              </a:spcBef>
            </a:pPr>
            <a:endParaRPr lang="el-GR" sz="3600" dirty="0" smtClean="0"/>
          </a:p>
          <a:p>
            <a:pPr algn="r">
              <a:spcBef>
                <a:spcPct val="50000"/>
              </a:spcBef>
              <a:buNone/>
            </a:pPr>
            <a:r>
              <a:rPr lang="en-US" sz="2800" dirty="0" smtClean="0"/>
              <a:t>Dr </a:t>
            </a:r>
            <a:r>
              <a:rPr lang="en-US" sz="2800" dirty="0" err="1" smtClean="0"/>
              <a:t>Tsissom</a:t>
            </a:r>
            <a:r>
              <a:rPr lang="en-US" sz="2800" dirty="0" smtClean="0"/>
              <a:t>, </a:t>
            </a:r>
            <a:endParaRPr lang="el-GR" sz="2800" dirty="0" smtClean="0"/>
          </a:p>
          <a:p>
            <a:pPr algn="r">
              <a:spcBef>
                <a:spcPct val="50000"/>
              </a:spcBef>
              <a:buNone/>
            </a:pPr>
            <a:r>
              <a:rPr lang="el-GR" sz="2800" dirty="0" smtClean="0"/>
              <a:t>(πρώτος διευθυντής του Παγκόσμιου Οργανισμού Υγείας)</a:t>
            </a:r>
          </a:p>
          <a:p>
            <a:endParaRPr lang="en-US" sz="3600"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sc0001"/>
          <p:cNvPicPr>
            <a:picLocks noChangeAspect="1" noChangeArrowheads="1"/>
          </p:cNvPicPr>
          <p:nvPr/>
        </p:nvPicPr>
        <p:blipFill>
          <a:blip r:embed="rId2" cstate="print"/>
          <a:srcRect/>
          <a:stretch>
            <a:fillRect/>
          </a:stretch>
        </p:blipFill>
        <p:spPr bwMode="auto">
          <a:xfrm>
            <a:off x="285750" y="214313"/>
            <a:ext cx="8358188" cy="5857875"/>
          </a:xfrm>
          <a:prstGeom prst="rect">
            <a:avLst/>
          </a:prstGeom>
          <a:noFill/>
          <a:ln w="9525">
            <a:noFill/>
            <a:miter lim="800000"/>
            <a:headEnd/>
            <a:tailEnd/>
          </a:ln>
        </p:spPr>
      </p:pic>
      <p:sp>
        <p:nvSpPr>
          <p:cNvPr id="5" name="4 - TextBox"/>
          <p:cNvSpPr txBox="1"/>
          <p:nvPr/>
        </p:nvSpPr>
        <p:spPr>
          <a:xfrm>
            <a:off x="500063" y="5857875"/>
            <a:ext cx="8072437" cy="830263"/>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l-GR" sz="2400" dirty="0">
                <a:solidFill>
                  <a:srgbClr val="002060"/>
                </a:solidFill>
              </a:rPr>
              <a:t>Κύριοι Παράγοντες που Καθορίζουν την Υγεία </a:t>
            </a:r>
          </a:p>
          <a:p>
            <a:pPr>
              <a:defRPr/>
            </a:pPr>
            <a:r>
              <a:rPr lang="el-GR" sz="2400" dirty="0">
                <a:solidFill>
                  <a:srgbClr val="002060"/>
                </a:solidFill>
              </a:rPr>
              <a:t>(Πηγή: Τούντας,2001)</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Χαρτί">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1371</TotalTime>
  <Words>3392</Words>
  <Application>Microsoft Office PowerPoint</Application>
  <PresentationFormat>Προβολή στην οθόνη (4:3)</PresentationFormat>
  <Paragraphs>581</Paragraphs>
  <Slides>84</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84</vt:i4>
      </vt:variant>
    </vt:vector>
  </HeadingPairs>
  <TitlesOfParts>
    <vt:vector size="85" baseType="lpstr">
      <vt:lpstr>Χαρτί</vt:lpstr>
      <vt:lpstr>ΥΓΕΙΑ </vt:lpstr>
      <vt:lpstr>ΔΗΜΟΣΙΑ ΥΓΕΙΑ </vt:lpstr>
      <vt:lpstr>ΔΗΜΟΣΙΑ ΥΓΕΙΑ </vt:lpstr>
      <vt:lpstr>ΔΗΜΟΣΙΑ ΥΓΕΙΑ </vt:lpstr>
      <vt:lpstr>Κοινό σημείο των ορισμών για τη ΔΗΜΟΣΙΑ ΥΓΕΙΑ: </vt:lpstr>
      <vt:lpstr>Εμπλεκόμενοι  στον τομέα της Δημόσιας Υγείας : </vt:lpstr>
      <vt:lpstr>Προσδιοριστές Υγείας  ( Determinants of Health)</vt:lpstr>
      <vt:lpstr>Προσδιοριστές Υγείας  Ομαδοποιούνται  σε 4 βασικές κατηγορίες :  </vt:lpstr>
      <vt:lpstr>Παρουσίαση του PowerPoint</vt:lpstr>
      <vt:lpstr>Παρουσίαση του PowerPoint</vt:lpstr>
      <vt:lpstr>Τρόπος Ζωής ενός Ατόμου (lifestyle) </vt:lpstr>
      <vt:lpstr>Παρουσίαση του PowerPoint</vt:lpstr>
      <vt:lpstr>Δείκτες της Υγείας  που καθιστούν μία συμπεριφορά  υγιεινή ή μη :</vt:lpstr>
      <vt:lpstr>ΥΓΙΕΙΝΑ  ΠΡΟΤΥΠΑ  ΔΙΑΒΙΩΣΗΣ :  </vt:lpstr>
      <vt:lpstr> Διαστάσεις Υγιεινής Συμπεριφοράς            (Αlonzo , 1993)</vt:lpstr>
      <vt:lpstr> Διαστάσεις Υγιεινής Συμπεριφοράς            (Αlonzo , 1993)</vt:lpstr>
      <vt:lpstr> Διαστάσεις Υγιεινής Συμπεριφοράς            (Αlonzo , 1993)</vt:lpstr>
      <vt:lpstr> Διαστάσεις Υγιεινής Συμπεριφοράς            (Αlonzo , 1993)</vt:lpstr>
      <vt:lpstr> Διαστάσεις Υγιεινής Συμπεριφοράς            (Αlonzo , 1993)</vt:lpstr>
      <vt:lpstr>ΠΡΟΣΟΧΗ: </vt:lpstr>
      <vt:lpstr>Παρουσίαση του PowerPoint</vt:lpstr>
      <vt:lpstr>Παρουσίαση του PowerPoint</vt:lpstr>
      <vt:lpstr>Φροντίδα Υγείας  </vt:lpstr>
      <vt:lpstr>Φροντίδα Υγείας  </vt:lpstr>
      <vt:lpstr>Φροντίδα Υγείας </vt:lpstr>
      <vt:lpstr>Πρωτοβάθμια Φροντίδα Υγείας </vt:lpstr>
      <vt:lpstr>Πρωτοβάθμια Φροντίδα Υγείας </vt:lpstr>
      <vt:lpstr>Παρουσίαση του PowerPoint</vt:lpstr>
      <vt:lpstr>ΠΡΟΑΓΩΓΗ  ΥΓΕΙΑΣ </vt:lpstr>
      <vt:lpstr>ΑΓΩΓΗ  ΥΓΕΙΑΣ</vt:lpstr>
      <vt:lpstr>  Σχέση Προαγωγής και Αγωγής Υγείας </vt:lpstr>
      <vt:lpstr>Παρουσίαση του PowerPoint</vt:lpstr>
      <vt:lpstr>Παρουσίαση του PowerPoint</vt:lpstr>
      <vt:lpstr>Αρχές της Προαγωγής της υγείας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ΠΡΟΑΓΩΓΗ ΥΓΕΙΑΣ  ΙΣΤΟΡΙΚΗ ΑΝΑΔΡΟΜΗ </vt:lpstr>
      <vt:lpstr>Παρουσίαση του PowerPoint</vt:lpstr>
      <vt:lpstr>Προαγωγή της υγείας- Ορισμοί</vt:lpstr>
      <vt:lpstr>Προαγωγή της υγείας- Ορισμοί 2</vt:lpstr>
      <vt:lpstr>Προαγωγή της υγείας- Ορισμοί_3</vt:lpstr>
      <vt:lpstr>         Κριτήρια ταξινόμησης μιας δραστηριότητας σε δραστηριότητα προαγωγής υγείας </vt:lpstr>
      <vt:lpstr>Παρουσίαση του PowerPoint</vt:lpstr>
      <vt:lpstr>Κατά τον Π.Ο.Υ. οι επαγγελματίες υγείας προάγουν την υγεία με:</vt:lpstr>
      <vt:lpstr>ΠΡΟΛΗΠΤΙΚΗ    ΙΑΤΡΙΚΗ </vt:lpstr>
      <vt:lpstr>ΠΡΟΛΗΠΤΙΚΗ ΙΑΤΡΙΚΗ -ΙΣΤΟΡΙΚΗ ΑΝΑΔΡΟΜΗ</vt:lpstr>
      <vt:lpstr>ΠΡΟΛΗΠΤΙΚΗ ΙΑΤΡΙΚΗ  ΙΣΤΟΡΙΚΗ ΑΝΑΔΡΟΜΗ</vt:lpstr>
      <vt:lpstr>ΠΡΟΛΗΨΗ </vt:lpstr>
      <vt:lpstr>«Πρόληψη Νόσου» </vt:lpstr>
      <vt:lpstr>ΠΡΟΛΗΨΗ  </vt:lpstr>
      <vt:lpstr>ΠΡΩΤΟΓΕΝΗΣ ΠΡΟΛΗΨΗ </vt:lpstr>
      <vt:lpstr>ΔΕΥΤΕΡΟΓΕΝΗΣ ΠΡΟΛΗΨΗ</vt:lpstr>
      <vt:lpstr>ΤΡΙΤΟΓΕΝΗΣ ΠΡΟΛΗΨΗ </vt:lpstr>
      <vt:lpstr>Αρχές και Τομείς της Προαγωγής της υγείας</vt:lpstr>
      <vt:lpstr>Αρχές και Τομείς της Προαγωγής της υγείας (1 από 4)</vt:lpstr>
      <vt:lpstr>Αρχές και Τομείς της Προαγωγής της υγείας(2 από 4)</vt:lpstr>
      <vt:lpstr>Αρχές και Τομείς της Προαγωγής της υγείας (3 από 4)</vt:lpstr>
      <vt:lpstr>Αρχές και Τομείς της Προαγωγής της υγείας (3 από 4)</vt:lpstr>
      <vt:lpstr>Φορείς που προάγουν την υγεία</vt:lpstr>
      <vt:lpstr>Φορείς που προάγουν την υγεία</vt:lpstr>
      <vt:lpstr>Φορείς που προάγουν την υγεία</vt:lpstr>
      <vt:lpstr>Ηθικά ζητήματα στην προαγωγή της υγείας</vt:lpstr>
      <vt:lpstr>Ηθικά ζητήματα στην προαγωγή της υγείας</vt:lpstr>
      <vt:lpstr>Θεωρητικά μοντέλα προαγωγής της υγείας</vt:lpstr>
      <vt:lpstr>Μοντέλο Tannahil</vt:lpstr>
      <vt:lpstr>Μοντέλο Tannahil</vt:lpstr>
      <vt:lpstr>Μοντέλο Tannahil</vt:lpstr>
      <vt:lpstr>Παρουσίαση του PowerPoint</vt:lpstr>
      <vt:lpstr>Μοντέλο Tones (Υγιής πολιτική  x  την αγωγή υγείας = προαγωγή υγείας)</vt:lpstr>
      <vt:lpstr>Μοντέλο Beattie</vt:lpstr>
      <vt:lpstr>Μοντέλο Beattie</vt:lpstr>
      <vt:lpstr>Μοντέλο Beattie</vt:lpstr>
      <vt:lpstr>Μοντέλο Beattie</vt:lpstr>
      <vt:lpstr>Βασικές προσεγγίσεις επίτευξης των στόχων της προαγωγής της υγείας</vt:lpstr>
      <vt:lpstr>Βασικές προσεγγίσεις επίτευξης των στόχων της προαγωγής της υγείας</vt:lpstr>
      <vt:lpstr>Βασικές προσεγγίσεις επίτευξης των στόχων της προαγωγής της υγείας</vt:lpstr>
      <vt:lpstr>Βασικές προσεγγίσεις επίτευξης των στόχων της προαγωγής της υγείας</vt:lpstr>
      <vt:lpstr>Βασικές προσεγγίσεις επίτευξης των στόχων της προαγωγής της υγείας</vt:lpstr>
      <vt:lpstr>Βασικές προσεγγίσεις επίτευξης των στόχων της προαγωγής της υγείας</vt:lpstr>
      <vt:lpstr>Χαρακτηριστικά ενός αποτελεσματικού επαγγελματία προαγωγής υγείας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Αρχές της Προαγωγής της υγείας</dc:title>
  <dc:creator>Zetta</dc:creator>
  <cp:lastModifiedBy>user</cp:lastModifiedBy>
  <cp:revision>105</cp:revision>
  <dcterms:created xsi:type="dcterms:W3CDTF">2013-10-23T11:53:14Z</dcterms:created>
  <dcterms:modified xsi:type="dcterms:W3CDTF">2018-11-19T07:27:13Z</dcterms:modified>
</cp:coreProperties>
</file>