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notesSlides/notesSlide1.xml" ContentType="application/vnd.openxmlformats-officedocument.presentationml.notesSlide+xml"/>
  <Override PartName="/ppt/diagrams/drawing3.xml" ContentType="application/vnd.ms-office.drawingml.diagramDrawing+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0" r:id="rId1"/>
  </p:sldMasterIdLst>
  <p:notesMasterIdLst>
    <p:notesMasterId r:id="rId3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2" r:id="rId27"/>
    <p:sldId id="283" r:id="rId28"/>
    <p:sldId id="284" r:id="rId29"/>
    <p:sldId id="285" r:id="rId30"/>
    <p:sldId id="286" r:id="rId31"/>
    <p:sldId id="287" r:id="rId32"/>
    <p:sldId id="288" r:id="rId33"/>
    <p:sldId id="289" r:id="rId34"/>
    <p:sldId id="290" r:id="rId35"/>
    <p:sldId id="291" r:id="rId36"/>
    <p:sldId id="292" r:id="rId37"/>
    <p:sldId id="281"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153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914;&#953;&#946;&#955;&#943;&#959;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l-GR"/>
  <c:chart>
    <c:plotArea>
      <c:layout/>
      <c:pieChart>
        <c:varyColors val="1"/>
        <c:ser>
          <c:idx val="0"/>
          <c:order val="0"/>
          <c:spPr>
            <a:scene3d>
              <a:camera prst="orthographicFront"/>
              <a:lightRig rig="threePt" dir="t"/>
            </a:scene3d>
            <a:sp3d>
              <a:bevelT w="114300" prst="artDeco"/>
            </a:sp3d>
          </c:spPr>
          <c:explosion val="25"/>
          <c:dLbls>
            <c:dLbl>
              <c:idx val="0"/>
              <c:layout/>
              <c:tx>
                <c:rich>
                  <a:bodyPr/>
                  <a:lstStyle/>
                  <a:p>
                    <a:r>
                      <a:rPr lang="el-GR" sz="2200" b="1" smtClean="0"/>
                      <a:t>Π</a:t>
                    </a:r>
                    <a:r>
                      <a:rPr lang="el-GR" smtClean="0"/>
                      <a:t>ριν την προοπτική αλλαγής</a:t>
                    </a:r>
                    <a:endParaRPr lang="en-US"/>
                  </a:p>
                </c:rich>
              </c:tx>
              <c:showVal val="1"/>
            </c:dLbl>
            <c:dLbl>
              <c:idx val="1"/>
              <c:layout>
                <c:manualLayout>
                  <c:x val="5.1039297171186937E-2"/>
                  <c:y val="3.4411018998564052E-2"/>
                </c:manualLayout>
              </c:layout>
              <c:tx>
                <c:rich>
                  <a:bodyPr/>
                  <a:lstStyle/>
                  <a:p>
                    <a:r>
                      <a:rPr lang="el-GR" sz="2200" b="1" dirty="0" smtClean="0"/>
                      <a:t>Π</a:t>
                    </a:r>
                    <a:r>
                      <a:rPr lang="el-GR" dirty="0" smtClean="0"/>
                      <a:t>ροοπτική αλλαγής</a:t>
                    </a:r>
                    <a:endParaRPr lang="en-US" dirty="0"/>
                  </a:p>
                </c:rich>
              </c:tx>
              <c:showVal val="1"/>
            </c:dLbl>
            <c:dLbl>
              <c:idx val="2"/>
              <c:layout/>
              <c:tx>
                <c:rich>
                  <a:bodyPr/>
                  <a:lstStyle/>
                  <a:p>
                    <a:r>
                      <a:rPr lang="el-GR" sz="2200" b="1" smtClean="0"/>
                      <a:t>Π</a:t>
                    </a:r>
                    <a:r>
                      <a:rPr lang="el-GR" smtClean="0"/>
                      <a:t>ροετοιμασία</a:t>
                    </a:r>
                    <a:endParaRPr lang="en-US"/>
                  </a:p>
                </c:rich>
              </c:tx>
              <c:showVal val="1"/>
            </c:dLbl>
            <c:dLbl>
              <c:idx val="3"/>
              <c:layout>
                <c:manualLayout>
                  <c:x val="-2.4907139128100816E-2"/>
                  <c:y val="-1.4863402886225521E-2"/>
                </c:manualLayout>
              </c:layout>
              <c:tx>
                <c:rich>
                  <a:bodyPr/>
                  <a:lstStyle/>
                  <a:p>
                    <a:r>
                      <a:rPr lang="el-GR" sz="2200" b="1" smtClean="0"/>
                      <a:t>Δ</a:t>
                    </a:r>
                    <a:r>
                      <a:rPr lang="el-GR" smtClean="0"/>
                      <a:t>ράση</a:t>
                    </a:r>
                    <a:endParaRPr lang="en-US"/>
                  </a:p>
                </c:rich>
              </c:tx>
              <c:showVal val="1"/>
            </c:dLbl>
            <c:dLbl>
              <c:idx val="4"/>
              <c:layout>
                <c:manualLayout>
                  <c:x val="-1.3515480703800913E-2"/>
                  <c:y val="-7.7367553059765981E-4"/>
                </c:manualLayout>
              </c:layout>
              <c:tx>
                <c:rich>
                  <a:bodyPr/>
                  <a:lstStyle/>
                  <a:p>
                    <a:r>
                      <a:rPr lang="el-GR" sz="2200" b="1" dirty="0" smtClean="0"/>
                      <a:t>Σ</a:t>
                    </a:r>
                    <a:r>
                      <a:rPr lang="el-GR" sz="2200" dirty="0" smtClean="0"/>
                      <a:t>υντήρηση</a:t>
                    </a:r>
                    <a:endParaRPr lang="en-US" sz="2200" dirty="0"/>
                  </a:p>
                </c:rich>
              </c:tx>
              <c:showVal val="1"/>
            </c:dLbl>
            <c:dLbl>
              <c:idx val="5"/>
              <c:layout/>
              <c:tx>
                <c:rich>
                  <a:bodyPr/>
                  <a:lstStyle/>
                  <a:p>
                    <a:r>
                      <a:rPr lang="el-GR" sz="2200" b="1" dirty="0" smtClean="0"/>
                      <a:t>Έ</a:t>
                    </a:r>
                    <a:r>
                      <a:rPr lang="el-GR" dirty="0" smtClean="0"/>
                      <a:t>ξοδος</a:t>
                    </a:r>
                    <a:endParaRPr lang="en-US" dirty="0"/>
                  </a:p>
                </c:rich>
              </c:tx>
              <c:showVal val="1"/>
            </c:dLbl>
            <c:txPr>
              <a:bodyPr/>
              <a:lstStyle/>
              <a:p>
                <a:pPr>
                  <a:defRPr sz="2200" b="1"/>
                </a:pPr>
                <a:endParaRPr lang="el-GR"/>
              </a:p>
            </c:txPr>
            <c:showVal val="1"/>
            <c:showLeaderLines val="1"/>
          </c:dLbls>
          <c:cat>
            <c:multiLvlStrRef>
              <c:f>Φύλλο1!$A$1:$B$6</c:f>
              <c:multiLvlStrCache>
                <c:ptCount val="6"/>
                <c:lvl>
                  <c:pt idx="0">
                    <c:v>Πριν την προοτική αλλαγής</c:v>
                  </c:pt>
                  <c:pt idx="1">
                    <c:v>Προοπτική αλλαγής</c:v>
                  </c:pt>
                  <c:pt idx="2">
                    <c:v>Προετοιμασία</c:v>
                  </c:pt>
                  <c:pt idx="3">
                    <c:v>Δράση</c:v>
                  </c:pt>
                  <c:pt idx="4">
                    <c:v>Συντήρηση</c:v>
                  </c:pt>
                  <c:pt idx="5">
                    <c:v>Έξοδος</c:v>
                  </c:pt>
                </c:lvl>
                <c:lvl>
                  <c:pt idx="0">
                    <c:v>1o </c:v>
                  </c:pt>
                  <c:pt idx="1">
                    <c:v>2o</c:v>
                  </c:pt>
                  <c:pt idx="2">
                    <c:v>3o</c:v>
                  </c:pt>
                  <c:pt idx="3">
                    <c:v>4o</c:v>
                  </c:pt>
                  <c:pt idx="4">
                    <c:v>5o</c:v>
                  </c:pt>
                  <c:pt idx="5">
                    <c:v>6o </c:v>
                  </c:pt>
                </c:lvl>
              </c:multiLvlStrCache>
            </c:multiLvlStrRef>
          </c:cat>
          <c:val>
            <c:numRef>
              <c:f>Φύλλο1!$C$1:$C$6</c:f>
              <c:numCache>
                <c:formatCode>General</c:formatCode>
                <c:ptCount val="6"/>
                <c:pt idx="0">
                  <c:v>30</c:v>
                </c:pt>
                <c:pt idx="1">
                  <c:v>30</c:v>
                </c:pt>
                <c:pt idx="2">
                  <c:v>30</c:v>
                </c:pt>
                <c:pt idx="3">
                  <c:v>30</c:v>
                </c:pt>
                <c:pt idx="4">
                  <c:v>30</c:v>
                </c:pt>
                <c:pt idx="5">
                  <c:v>30</c:v>
                </c:pt>
              </c:numCache>
            </c:numRef>
          </c:val>
        </c:ser>
        <c:firstSliceAng val="0"/>
      </c:pieChart>
    </c:plotArea>
    <c:plotVisOnly val="1"/>
  </c:chart>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7DA354-68CB-4678-800E-E7A688091CF5}"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en-GB"/>
        </a:p>
      </dgm:t>
    </dgm:pt>
    <dgm:pt modelId="{FA8DAA81-4109-43C4-8615-DE030BEAFD06}">
      <dgm:prSet phldrT="[Κείμενο]"/>
      <dgm:spPr/>
      <dgm:t>
        <a:bodyPr/>
        <a:lstStyle/>
        <a:p>
          <a:r>
            <a:rPr lang="el-GR" b="1" dirty="0" smtClean="0"/>
            <a:t>Περιβάλλον και καταστάσεις</a:t>
          </a:r>
          <a:endParaRPr lang="en-GB" b="1" dirty="0"/>
        </a:p>
      </dgm:t>
    </dgm:pt>
    <dgm:pt modelId="{1DB6DA61-4D08-4CB8-B2E8-72AB728934E0}" type="parTrans" cxnId="{8F651633-B872-4899-9E60-7FC34EC03D1B}">
      <dgm:prSet/>
      <dgm:spPr/>
      <dgm:t>
        <a:bodyPr/>
        <a:lstStyle/>
        <a:p>
          <a:endParaRPr lang="en-GB"/>
        </a:p>
      </dgm:t>
    </dgm:pt>
    <dgm:pt modelId="{09C55EE9-0009-40F8-B161-2BD8B5A6C895}" type="sibTrans" cxnId="{8F651633-B872-4899-9E60-7FC34EC03D1B}">
      <dgm:prSet/>
      <dgm:spPr/>
      <dgm:t>
        <a:bodyPr/>
        <a:lstStyle/>
        <a:p>
          <a:endParaRPr lang="en-GB"/>
        </a:p>
      </dgm:t>
    </dgm:pt>
    <dgm:pt modelId="{EECAF653-A1AC-496A-9E27-92C82C011621}">
      <dgm:prSet phldrT="[Κείμενο]"/>
      <dgm:spPr/>
      <dgm:t>
        <a:bodyPr/>
        <a:lstStyle/>
        <a:p>
          <a:r>
            <a:rPr lang="el-GR" b="1" dirty="0" smtClean="0"/>
            <a:t>Το περιβάλλον αναφέρεται στους παράγοντες που επιδρούν στη συμπεριφορά και βρίσκονται έξω από το άτομο</a:t>
          </a:r>
          <a:endParaRPr lang="en-GB" b="1" dirty="0"/>
        </a:p>
      </dgm:t>
    </dgm:pt>
    <dgm:pt modelId="{77232839-9406-4674-AF5B-F4F0FCC13D85}" type="parTrans" cxnId="{32A41793-FC92-4543-91E2-773B38AADBF1}">
      <dgm:prSet/>
      <dgm:spPr/>
      <dgm:t>
        <a:bodyPr/>
        <a:lstStyle/>
        <a:p>
          <a:endParaRPr lang="en-GB"/>
        </a:p>
      </dgm:t>
    </dgm:pt>
    <dgm:pt modelId="{69EB35B4-3331-4808-A49E-2540820A9918}" type="sibTrans" cxnId="{32A41793-FC92-4543-91E2-773B38AADBF1}">
      <dgm:prSet/>
      <dgm:spPr/>
      <dgm:t>
        <a:bodyPr/>
        <a:lstStyle/>
        <a:p>
          <a:endParaRPr lang="en-GB"/>
        </a:p>
      </dgm:t>
    </dgm:pt>
    <dgm:pt modelId="{39BFB800-D6D6-4266-BFE1-6829C1C1BAAE}">
      <dgm:prSet phldrT="[Κείμενο]"/>
      <dgm:spPr/>
      <dgm:t>
        <a:bodyPr/>
        <a:lstStyle/>
        <a:p>
          <a:r>
            <a:rPr lang="el-GR" b="1" dirty="0" smtClean="0"/>
            <a:t>Καταστάσεις αναφέρονται στη γνωστική ή διανοητική απεικόνιση του περιβάλλοντος που πραγματοποιεί το άτομο και επηρεάζει τη συμπεριφορά.</a:t>
          </a:r>
          <a:endParaRPr lang="en-GB" b="1" dirty="0"/>
        </a:p>
      </dgm:t>
    </dgm:pt>
    <dgm:pt modelId="{C59135FB-BAF4-46DB-9ABC-E1267DA0481A}" type="parTrans" cxnId="{B630BDD9-AF98-481D-A8FE-FDB4C2F680AB}">
      <dgm:prSet/>
      <dgm:spPr/>
      <dgm:t>
        <a:bodyPr/>
        <a:lstStyle/>
        <a:p>
          <a:endParaRPr lang="en-GB"/>
        </a:p>
      </dgm:t>
    </dgm:pt>
    <dgm:pt modelId="{47F2229E-927E-42BD-A13F-840A3197B298}" type="sibTrans" cxnId="{B630BDD9-AF98-481D-A8FE-FDB4C2F680AB}">
      <dgm:prSet/>
      <dgm:spPr/>
      <dgm:t>
        <a:bodyPr/>
        <a:lstStyle/>
        <a:p>
          <a:endParaRPr lang="en-GB"/>
        </a:p>
      </dgm:t>
    </dgm:pt>
    <dgm:pt modelId="{D1F23E8C-E28C-4175-B2C6-C90362CC9C14}">
      <dgm:prSet phldrT="[Κείμενο]"/>
      <dgm:spPr/>
      <dgm:t>
        <a:bodyPr/>
        <a:lstStyle/>
        <a:p>
          <a:r>
            <a:rPr lang="el-GR" b="1" dirty="0" smtClean="0"/>
            <a:t>Συμπεριφοριστική ικανότητα</a:t>
          </a:r>
          <a:endParaRPr lang="en-GB" b="1" dirty="0"/>
        </a:p>
      </dgm:t>
    </dgm:pt>
    <dgm:pt modelId="{B5B9043A-2F97-44CB-8169-567FA1822F40}" type="parTrans" cxnId="{AC768E3A-8F75-43BC-919B-1896AC0F6043}">
      <dgm:prSet/>
      <dgm:spPr/>
      <dgm:t>
        <a:bodyPr/>
        <a:lstStyle/>
        <a:p>
          <a:endParaRPr lang="en-GB"/>
        </a:p>
      </dgm:t>
    </dgm:pt>
    <dgm:pt modelId="{45E5AF7A-ED10-422A-8328-354B08A8E3BF}" type="sibTrans" cxnId="{AC768E3A-8F75-43BC-919B-1896AC0F6043}">
      <dgm:prSet/>
      <dgm:spPr/>
      <dgm:t>
        <a:bodyPr/>
        <a:lstStyle/>
        <a:p>
          <a:endParaRPr lang="en-GB"/>
        </a:p>
      </dgm:t>
    </dgm:pt>
    <dgm:pt modelId="{79CB8A55-BA24-48CA-8E77-E2A650980A9A}">
      <dgm:prSet phldrT="[Κείμενο]"/>
      <dgm:spPr/>
      <dgm:t>
        <a:bodyPr/>
        <a:lstStyle/>
        <a:p>
          <a:r>
            <a:rPr lang="el-GR" b="1" dirty="0" smtClean="0"/>
            <a:t>Για να εκδηλώσει το άτομο μια συμπεριφορά πρέπει να έχει τη γνώση του τι είναι η συμπεριφορά καθώς και του τρόπου </a:t>
          </a:r>
          <a:r>
            <a:rPr lang="el-GR" b="1" dirty="0" smtClean="0"/>
            <a:t>εκτέλεσης της.</a:t>
          </a:r>
          <a:endParaRPr lang="en-GB" b="1" dirty="0"/>
        </a:p>
      </dgm:t>
    </dgm:pt>
    <dgm:pt modelId="{C1B5CE85-DE88-4CC6-808E-38AC4E281272}" type="parTrans" cxnId="{310F1570-0A41-4447-8806-B9B24405F6C9}">
      <dgm:prSet/>
      <dgm:spPr/>
      <dgm:t>
        <a:bodyPr/>
        <a:lstStyle/>
        <a:p>
          <a:endParaRPr lang="en-GB"/>
        </a:p>
      </dgm:t>
    </dgm:pt>
    <dgm:pt modelId="{C962CD3E-6B84-4D10-8ACB-E940FCE8788E}" type="sibTrans" cxnId="{310F1570-0A41-4447-8806-B9B24405F6C9}">
      <dgm:prSet/>
      <dgm:spPr/>
      <dgm:t>
        <a:bodyPr/>
        <a:lstStyle/>
        <a:p>
          <a:endParaRPr lang="en-GB"/>
        </a:p>
      </dgm:t>
    </dgm:pt>
    <dgm:pt modelId="{9365608C-CF70-47FA-A541-1FC9B21495BD}">
      <dgm:prSet phldrT="[Κείμενο]"/>
      <dgm:spPr/>
      <dgm:t>
        <a:bodyPr/>
        <a:lstStyle/>
        <a:p>
          <a:r>
            <a:rPr lang="el-GR" b="1" dirty="0" smtClean="0"/>
            <a:t>Ενθάρρυνση</a:t>
          </a:r>
          <a:endParaRPr lang="en-GB" b="1" dirty="0"/>
        </a:p>
      </dgm:t>
    </dgm:pt>
    <dgm:pt modelId="{B71D5639-D1CA-4C99-A9B5-70AE9A2A50E6}" type="parTrans" cxnId="{B5CF61E9-339D-475E-A2B9-584F33D4B423}">
      <dgm:prSet/>
      <dgm:spPr/>
      <dgm:t>
        <a:bodyPr/>
        <a:lstStyle/>
        <a:p>
          <a:endParaRPr lang="en-GB"/>
        </a:p>
      </dgm:t>
    </dgm:pt>
    <dgm:pt modelId="{6A1B23AD-D44A-440A-A4E0-5C55F9FEDC79}" type="sibTrans" cxnId="{B5CF61E9-339D-475E-A2B9-584F33D4B423}">
      <dgm:prSet/>
      <dgm:spPr/>
      <dgm:t>
        <a:bodyPr/>
        <a:lstStyle/>
        <a:p>
          <a:endParaRPr lang="en-GB"/>
        </a:p>
      </dgm:t>
    </dgm:pt>
    <dgm:pt modelId="{36FFDF12-A29B-4D6C-9FF8-56075643C3AE}">
      <dgm:prSet phldrT="[Κείμενο]"/>
      <dgm:spPr/>
      <dgm:t>
        <a:bodyPr/>
        <a:lstStyle/>
        <a:p>
          <a:r>
            <a:rPr lang="el-GR" b="1" dirty="0" smtClean="0"/>
            <a:t>Η επιβράβευση ή η αποδοκιμασία μιας συμπεριφοράς μπορεί να επηρεάσει την επανεμφάνισή της ή όχι.</a:t>
          </a:r>
          <a:endParaRPr lang="en-GB" b="1" dirty="0"/>
        </a:p>
      </dgm:t>
    </dgm:pt>
    <dgm:pt modelId="{B313A6BA-3344-4FD5-8F9C-0950B6A971A3}" type="parTrans" cxnId="{6C172A11-1FA6-41E0-B1AB-0EE18DB51974}">
      <dgm:prSet/>
      <dgm:spPr/>
      <dgm:t>
        <a:bodyPr/>
        <a:lstStyle/>
        <a:p>
          <a:endParaRPr lang="en-GB"/>
        </a:p>
      </dgm:t>
    </dgm:pt>
    <dgm:pt modelId="{D4D931CF-9B95-430D-8E3C-AECE81D86D39}" type="sibTrans" cxnId="{6C172A11-1FA6-41E0-B1AB-0EE18DB51974}">
      <dgm:prSet/>
      <dgm:spPr/>
      <dgm:t>
        <a:bodyPr/>
        <a:lstStyle/>
        <a:p>
          <a:endParaRPr lang="en-GB"/>
        </a:p>
      </dgm:t>
    </dgm:pt>
    <dgm:pt modelId="{8B2351AC-436E-4A45-9BF4-91E36C9048BA}" type="pres">
      <dgm:prSet presAssocID="{407DA354-68CB-4678-800E-E7A688091CF5}" presName="Name0" presStyleCnt="0">
        <dgm:presLayoutVars>
          <dgm:dir/>
          <dgm:animLvl val="lvl"/>
          <dgm:resizeHandles val="exact"/>
        </dgm:presLayoutVars>
      </dgm:prSet>
      <dgm:spPr/>
      <dgm:t>
        <a:bodyPr/>
        <a:lstStyle/>
        <a:p>
          <a:endParaRPr lang="en-GB"/>
        </a:p>
      </dgm:t>
    </dgm:pt>
    <dgm:pt modelId="{EEAEA3E4-BD73-4823-90AB-32B1865843FA}" type="pres">
      <dgm:prSet presAssocID="{FA8DAA81-4109-43C4-8615-DE030BEAFD06}" presName="linNode" presStyleCnt="0"/>
      <dgm:spPr/>
    </dgm:pt>
    <dgm:pt modelId="{AD6D5560-55CA-4459-8FA7-5071955532DD}" type="pres">
      <dgm:prSet presAssocID="{FA8DAA81-4109-43C4-8615-DE030BEAFD06}" presName="parentText" presStyleLbl="node1" presStyleIdx="0" presStyleCnt="3" custScaleX="83220">
        <dgm:presLayoutVars>
          <dgm:chMax val="1"/>
          <dgm:bulletEnabled val="1"/>
        </dgm:presLayoutVars>
      </dgm:prSet>
      <dgm:spPr/>
      <dgm:t>
        <a:bodyPr/>
        <a:lstStyle/>
        <a:p>
          <a:endParaRPr lang="en-GB"/>
        </a:p>
      </dgm:t>
    </dgm:pt>
    <dgm:pt modelId="{796A8F67-C5E9-4746-B069-56E58B9D9D19}" type="pres">
      <dgm:prSet presAssocID="{FA8DAA81-4109-43C4-8615-DE030BEAFD06}" presName="descendantText" presStyleLbl="alignAccFollowNode1" presStyleIdx="0" presStyleCnt="3" custScaleX="132960" custScaleY="125251">
        <dgm:presLayoutVars>
          <dgm:bulletEnabled val="1"/>
        </dgm:presLayoutVars>
      </dgm:prSet>
      <dgm:spPr/>
      <dgm:t>
        <a:bodyPr/>
        <a:lstStyle/>
        <a:p>
          <a:endParaRPr lang="en-GB"/>
        </a:p>
      </dgm:t>
    </dgm:pt>
    <dgm:pt modelId="{F846FB01-E826-4454-AAC2-DFAE4BC03B88}" type="pres">
      <dgm:prSet presAssocID="{09C55EE9-0009-40F8-B161-2BD8B5A6C895}" presName="sp" presStyleCnt="0"/>
      <dgm:spPr/>
    </dgm:pt>
    <dgm:pt modelId="{897AC9B4-9BE4-44F1-8AC9-514421BACA7C}" type="pres">
      <dgm:prSet presAssocID="{D1F23E8C-E28C-4175-B2C6-C90362CC9C14}" presName="linNode" presStyleCnt="0"/>
      <dgm:spPr/>
    </dgm:pt>
    <dgm:pt modelId="{76E2A4E4-A6CF-46A6-B224-E4D31308569C}" type="pres">
      <dgm:prSet presAssocID="{D1F23E8C-E28C-4175-B2C6-C90362CC9C14}" presName="parentText" presStyleLbl="node1" presStyleIdx="1" presStyleCnt="3" custScaleX="72517">
        <dgm:presLayoutVars>
          <dgm:chMax val="1"/>
          <dgm:bulletEnabled val="1"/>
        </dgm:presLayoutVars>
      </dgm:prSet>
      <dgm:spPr/>
      <dgm:t>
        <a:bodyPr/>
        <a:lstStyle/>
        <a:p>
          <a:endParaRPr lang="en-GB"/>
        </a:p>
      </dgm:t>
    </dgm:pt>
    <dgm:pt modelId="{E84D8885-E08E-48D9-ACB3-36DC3A711410}" type="pres">
      <dgm:prSet presAssocID="{D1F23E8C-E28C-4175-B2C6-C90362CC9C14}" presName="descendantText" presStyleLbl="alignAccFollowNode1" presStyleIdx="1" presStyleCnt="3" custScaleX="112473" custScaleY="125064">
        <dgm:presLayoutVars>
          <dgm:bulletEnabled val="1"/>
        </dgm:presLayoutVars>
      </dgm:prSet>
      <dgm:spPr/>
      <dgm:t>
        <a:bodyPr/>
        <a:lstStyle/>
        <a:p>
          <a:endParaRPr lang="en-GB"/>
        </a:p>
      </dgm:t>
    </dgm:pt>
    <dgm:pt modelId="{579CE4A4-B462-4E17-A757-4C03FBBC0AB7}" type="pres">
      <dgm:prSet presAssocID="{45E5AF7A-ED10-422A-8328-354B08A8E3BF}" presName="sp" presStyleCnt="0"/>
      <dgm:spPr/>
    </dgm:pt>
    <dgm:pt modelId="{666C345D-8992-4927-AF47-76674470B081}" type="pres">
      <dgm:prSet presAssocID="{9365608C-CF70-47FA-A541-1FC9B21495BD}" presName="linNode" presStyleCnt="0"/>
      <dgm:spPr/>
    </dgm:pt>
    <dgm:pt modelId="{AB02F336-BDEE-4485-BBCC-0837793DB9AF}" type="pres">
      <dgm:prSet presAssocID="{9365608C-CF70-47FA-A541-1FC9B21495BD}" presName="parentText" presStyleLbl="node1" presStyleIdx="2" presStyleCnt="3" custScaleX="72240">
        <dgm:presLayoutVars>
          <dgm:chMax val="1"/>
          <dgm:bulletEnabled val="1"/>
        </dgm:presLayoutVars>
      </dgm:prSet>
      <dgm:spPr/>
      <dgm:t>
        <a:bodyPr/>
        <a:lstStyle/>
        <a:p>
          <a:endParaRPr lang="en-GB"/>
        </a:p>
      </dgm:t>
    </dgm:pt>
    <dgm:pt modelId="{695CFDDE-70F2-4CB0-ACB1-E6059FD3B92E}" type="pres">
      <dgm:prSet presAssocID="{9365608C-CF70-47FA-A541-1FC9B21495BD}" presName="descendantText" presStyleLbl="alignAccFollowNode1" presStyleIdx="2" presStyleCnt="3" custScaleX="114641" custScaleY="113129" custLinFactNeighborX="19703" custLinFactNeighborY="-251">
        <dgm:presLayoutVars>
          <dgm:bulletEnabled val="1"/>
        </dgm:presLayoutVars>
      </dgm:prSet>
      <dgm:spPr/>
      <dgm:t>
        <a:bodyPr/>
        <a:lstStyle/>
        <a:p>
          <a:endParaRPr lang="en-GB"/>
        </a:p>
      </dgm:t>
    </dgm:pt>
  </dgm:ptLst>
  <dgm:cxnLst>
    <dgm:cxn modelId="{7EE5B813-B683-4475-86B4-725728764DFC}" type="presOf" srcId="{79CB8A55-BA24-48CA-8E77-E2A650980A9A}" destId="{E84D8885-E08E-48D9-ACB3-36DC3A711410}" srcOrd="0" destOrd="0" presId="urn:microsoft.com/office/officeart/2005/8/layout/vList5"/>
    <dgm:cxn modelId="{F2B3CD84-EA9B-4942-B056-8A691A13680F}" type="presOf" srcId="{EECAF653-A1AC-496A-9E27-92C82C011621}" destId="{796A8F67-C5E9-4746-B069-56E58B9D9D19}" srcOrd="0" destOrd="0" presId="urn:microsoft.com/office/officeart/2005/8/layout/vList5"/>
    <dgm:cxn modelId="{3EAB3794-8954-430D-B82A-D2DDE5804E5E}" type="presOf" srcId="{D1F23E8C-E28C-4175-B2C6-C90362CC9C14}" destId="{76E2A4E4-A6CF-46A6-B224-E4D31308569C}" srcOrd="0" destOrd="0" presId="urn:microsoft.com/office/officeart/2005/8/layout/vList5"/>
    <dgm:cxn modelId="{8A38CAEC-0FCF-47EA-B78F-BFF9A0FB02A4}" type="presOf" srcId="{9365608C-CF70-47FA-A541-1FC9B21495BD}" destId="{AB02F336-BDEE-4485-BBCC-0837793DB9AF}" srcOrd="0" destOrd="0" presId="urn:microsoft.com/office/officeart/2005/8/layout/vList5"/>
    <dgm:cxn modelId="{B630BDD9-AF98-481D-A8FE-FDB4C2F680AB}" srcId="{FA8DAA81-4109-43C4-8615-DE030BEAFD06}" destId="{39BFB800-D6D6-4266-BFE1-6829C1C1BAAE}" srcOrd="1" destOrd="0" parTransId="{C59135FB-BAF4-46DB-9ABC-E1267DA0481A}" sibTransId="{47F2229E-927E-42BD-A13F-840A3197B298}"/>
    <dgm:cxn modelId="{310F1570-0A41-4447-8806-B9B24405F6C9}" srcId="{D1F23E8C-E28C-4175-B2C6-C90362CC9C14}" destId="{79CB8A55-BA24-48CA-8E77-E2A650980A9A}" srcOrd="0" destOrd="0" parTransId="{C1B5CE85-DE88-4CC6-808E-38AC4E281272}" sibTransId="{C962CD3E-6B84-4D10-8ACB-E940FCE8788E}"/>
    <dgm:cxn modelId="{226F9A53-0234-4893-8F9D-691AF1C50EA6}" type="presOf" srcId="{FA8DAA81-4109-43C4-8615-DE030BEAFD06}" destId="{AD6D5560-55CA-4459-8FA7-5071955532DD}" srcOrd="0" destOrd="0" presId="urn:microsoft.com/office/officeart/2005/8/layout/vList5"/>
    <dgm:cxn modelId="{86A0CC38-3035-4A4C-962D-79373CD7B05A}" type="presOf" srcId="{39BFB800-D6D6-4266-BFE1-6829C1C1BAAE}" destId="{796A8F67-C5E9-4746-B069-56E58B9D9D19}" srcOrd="0" destOrd="1" presId="urn:microsoft.com/office/officeart/2005/8/layout/vList5"/>
    <dgm:cxn modelId="{32A41793-FC92-4543-91E2-773B38AADBF1}" srcId="{FA8DAA81-4109-43C4-8615-DE030BEAFD06}" destId="{EECAF653-A1AC-496A-9E27-92C82C011621}" srcOrd="0" destOrd="0" parTransId="{77232839-9406-4674-AF5B-F4F0FCC13D85}" sibTransId="{69EB35B4-3331-4808-A49E-2540820A9918}"/>
    <dgm:cxn modelId="{8F651633-B872-4899-9E60-7FC34EC03D1B}" srcId="{407DA354-68CB-4678-800E-E7A688091CF5}" destId="{FA8DAA81-4109-43C4-8615-DE030BEAFD06}" srcOrd="0" destOrd="0" parTransId="{1DB6DA61-4D08-4CB8-B2E8-72AB728934E0}" sibTransId="{09C55EE9-0009-40F8-B161-2BD8B5A6C895}"/>
    <dgm:cxn modelId="{AA5B7E70-BE5E-405C-BA4B-2ABD3EFA26C9}" type="presOf" srcId="{36FFDF12-A29B-4D6C-9FF8-56075643C3AE}" destId="{695CFDDE-70F2-4CB0-ACB1-E6059FD3B92E}" srcOrd="0" destOrd="0" presId="urn:microsoft.com/office/officeart/2005/8/layout/vList5"/>
    <dgm:cxn modelId="{33112AD5-CB7A-44C4-8D5B-7D5F5AB05D5C}" type="presOf" srcId="{407DA354-68CB-4678-800E-E7A688091CF5}" destId="{8B2351AC-436E-4A45-9BF4-91E36C9048BA}" srcOrd="0" destOrd="0" presId="urn:microsoft.com/office/officeart/2005/8/layout/vList5"/>
    <dgm:cxn modelId="{B5CF61E9-339D-475E-A2B9-584F33D4B423}" srcId="{407DA354-68CB-4678-800E-E7A688091CF5}" destId="{9365608C-CF70-47FA-A541-1FC9B21495BD}" srcOrd="2" destOrd="0" parTransId="{B71D5639-D1CA-4C99-A9B5-70AE9A2A50E6}" sibTransId="{6A1B23AD-D44A-440A-A4E0-5C55F9FEDC79}"/>
    <dgm:cxn modelId="{6C172A11-1FA6-41E0-B1AB-0EE18DB51974}" srcId="{9365608C-CF70-47FA-A541-1FC9B21495BD}" destId="{36FFDF12-A29B-4D6C-9FF8-56075643C3AE}" srcOrd="0" destOrd="0" parTransId="{B313A6BA-3344-4FD5-8F9C-0950B6A971A3}" sibTransId="{D4D931CF-9B95-430D-8E3C-AECE81D86D39}"/>
    <dgm:cxn modelId="{AC768E3A-8F75-43BC-919B-1896AC0F6043}" srcId="{407DA354-68CB-4678-800E-E7A688091CF5}" destId="{D1F23E8C-E28C-4175-B2C6-C90362CC9C14}" srcOrd="1" destOrd="0" parTransId="{B5B9043A-2F97-44CB-8169-567FA1822F40}" sibTransId="{45E5AF7A-ED10-422A-8328-354B08A8E3BF}"/>
    <dgm:cxn modelId="{369E0C76-E3BD-405F-A79E-119C7DC8FF78}" type="presParOf" srcId="{8B2351AC-436E-4A45-9BF4-91E36C9048BA}" destId="{EEAEA3E4-BD73-4823-90AB-32B1865843FA}" srcOrd="0" destOrd="0" presId="urn:microsoft.com/office/officeart/2005/8/layout/vList5"/>
    <dgm:cxn modelId="{AF51D5B8-2B2F-4B84-989F-F69CFBE40F8E}" type="presParOf" srcId="{EEAEA3E4-BD73-4823-90AB-32B1865843FA}" destId="{AD6D5560-55CA-4459-8FA7-5071955532DD}" srcOrd="0" destOrd="0" presId="urn:microsoft.com/office/officeart/2005/8/layout/vList5"/>
    <dgm:cxn modelId="{649BE816-82CB-41C9-8010-685FD9942BE4}" type="presParOf" srcId="{EEAEA3E4-BD73-4823-90AB-32B1865843FA}" destId="{796A8F67-C5E9-4746-B069-56E58B9D9D19}" srcOrd="1" destOrd="0" presId="urn:microsoft.com/office/officeart/2005/8/layout/vList5"/>
    <dgm:cxn modelId="{0FEC090A-4D56-426E-B460-AD96EFECF4E2}" type="presParOf" srcId="{8B2351AC-436E-4A45-9BF4-91E36C9048BA}" destId="{F846FB01-E826-4454-AAC2-DFAE4BC03B88}" srcOrd="1" destOrd="0" presId="urn:microsoft.com/office/officeart/2005/8/layout/vList5"/>
    <dgm:cxn modelId="{04918E19-5508-481A-8FD6-4A36DA792573}" type="presParOf" srcId="{8B2351AC-436E-4A45-9BF4-91E36C9048BA}" destId="{897AC9B4-9BE4-44F1-8AC9-514421BACA7C}" srcOrd="2" destOrd="0" presId="urn:microsoft.com/office/officeart/2005/8/layout/vList5"/>
    <dgm:cxn modelId="{9F3BF0AF-D689-4AF9-B488-66ADD8A5995C}" type="presParOf" srcId="{897AC9B4-9BE4-44F1-8AC9-514421BACA7C}" destId="{76E2A4E4-A6CF-46A6-B224-E4D31308569C}" srcOrd="0" destOrd="0" presId="urn:microsoft.com/office/officeart/2005/8/layout/vList5"/>
    <dgm:cxn modelId="{5578B8E6-E261-4066-9C65-F088B741AD39}" type="presParOf" srcId="{897AC9B4-9BE4-44F1-8AC9-514421BACA7C}" destId="{E84D8885-E08E-48D9-ACB3-36DC3A711410}" srcOrd="1" destOrd="0" presId="urn:microsoft.com/office/officeart/2005/8/layout/vList5"/>
    <dgm:cxn modelId="{BC144A25-8CCD-4CFA-A005-30496FDA82CA}" type="presParOf" srcId="{8B2351AC-436E-4A45-9BF4-91E36C9048BA}" destId="{579CE4A4-B462-4E17-A757-4C03FBBC0AB7}" srcOrd="3" destOrd="0" presId="urn:microsoft.com/office/officeart/2005/8/layout/vList5"/>
    <dgm:cxn modelId="{A4CCC85D-87FE-4134-BD12-3AF800DB8F19}" type="presParOf" srcId="{8B2351AC-436E-4A45-9BF4-91E36C9048BA}" destId="{666C345D-8992-4927-AF47-76674470B081}" srcOrd="4" destOrd="0" presId="urn:microsoft.com/office/officeart/2005/8/layout/vList5"/>
    <dgm:cxn modelId="{A8D31076-CDC0-4834-B41F-3EF2524D6718}" type="presParOf" srcId="{666C345D-8992-4927-AF47-76674470B081}" destId="{AB02F336-BDEE-4485-BBCC-0837793DB9AF}" srcOrd="0" destOrd="0" presId="urn:microsoft.com/office/officeart/2005/8/layout/vList5"/>
    <dgm:cxn modelId="{FD910BB5-A0C7-447E-8B48-6102817707EB}" type="presParOf" srcId="{666C345D-8992-4927-AF47-76674470B081}" destId="{695CFDDE-70F2-4CB0-ACB1-E6059FD3B92E}"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328DB18-3B75-4FE7-B79E-AF4629DC9E34}"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en-GB"/>
        </a:p>
      </dgm:t>
    </dgm:pt>
    <dgm:pt modelId="{E2640927-59E0-412C-B208-7B601E0EFA7C}">
      <dgm:prSet phldrT="[Κείμενο]" custT="1"/>
      <dgm:spPr/>
      <dgm:t>
        <a:bodyPr/>
        <a:lstStyle/>
        <a:p>
          <a:r>
            <a:rPr lang="el-GR" sz="1800" b="1" dirty="0" smtClean="0"/>
            <a:t>Αναμενόμενα αποτελέσματα</a:t>
          </a:r>
          <a:endParaRPr lang="en-GB" sz="1800" b="1" dirty="0"/>
        </a:p>
      </dgm:t>
    </dgm:pt>
    <dgm:pt modelId="{FECD45C0-90BB-4C09-8BA8-DB86398440BA}" type="parTrans" cxnId="{B93BBAC7-3D02-4B56-B7E1-6BC2F30EE8E6}">
      <dgm:prSet/>
      <dgm:spPr/>
      <dgm:t>
        <a:bodyPr/>
        <a:lstStyle/>
        <a:p>
          <a:endParaRPr lang="en-GB"/>
        </a:p>
      </dgm:t>
    </dgm:pt>
    <dgm:pt modelId="{D169AF4D-F2D6-405C-A734-EB7D7E715043}" type="sibTrans" cxnId="{B93BBAC7-3D02-4B56-B7E1-6BC2F30EE8E6}">
      <dgm:prSet/>
      <dgm:spPr/>
      <dgm:t>
        <a:bodyPr/>
        <a:lstStyle/>
        <a:p>
          <a:endParaRPr lang="en-GB"/>
        </a:p>
      </dgm:t>
    </dgm:pt>
    <dgm:pt modelId="{E2487CD2-AA27-49FE-9FE3-C22A27A514FC}">
      <dgm:prSet phldrT="[Κείμενο]"/>
      <dgm:spPr/>
      <dgm:t>
        <a:bodyPr/>
        <a:lstStyle/>
        <a:p>
          <a:pPr algn="l"/>
          <a:r>
            <a:rPr lang="el-GR" b="1" dirty="0" smtClean="0"/>
            <a:t>Το άτομο μαθαίνει ποιο είναι το αποτέλεσμα από την υιοθέτηση μιας συμπεριφοράς</a:t>
          </a:r>
          <a:endParaRPr lang="en-GB" b="1" dirty="0"/>
        </a:p>
      </dgm:t>
    </dgm:pt>
    <dgm:pt modelId="{4BFDA061-2D75-4EF5-BA58-9F0FBB7EF7BB}" type="parTrans" cxnId="{20E71B0E-06A9-4017-B7A9-1EDB1C8F9C0B}">
      <dgm:prSet/>
      <dgm:spPr/>
      <dgm:t>
        <a:bodyPr/>
        <a:lstStyle/>
        <a:p>
          <a:endParaRPr lang="en-GB"/>
        </a:p>
      </dgm:t>
    </dgm:pt>
    <dgm:pt modelId="{F855FBB6-1C56-4031-BB54-FE26864FC422}" type="sibTrans" cxnId="{20E71B0E-06A9-4017-B7A9-1EDB1C8F9C0B}">
      <dgm:prSet/>
      <dgm:spPr/>
      <dgm:t>
        <a:bodyPr/>
        <a:lstStyle/>
        <a:p>
          <a:endParaRPr lang="en-GB"/>
        </a:p>
      </dgm:t>
    </dgm:pt>
    <dgm:pt modelId="{906B44F3-21EC-4C32-A8B6-F956B1AC1579}">
      <dgm:prSet phldrT="[Κείμενο]"/>
      <dgm:spPr/>
      <dgm:t>
        <a:bodyPr/>
        <a:lstStyle/>
        <a:p>
          <a:pPr algn="l"/>
          <a:r>
            <a:rPr lang="el-GR" b="1" dirty="0" smtClean="0"/>
            <a:t>Η ικανότητα αναπτύσσεται:</a:t>
          </a:r>
          <a:endParaRPr lang="en-GB" b="1" dirty="0"/>
        </a:p>
      </dgm:t>
    </dgm:pt>
    <dgm:pt modelId="{3EE695F8-80AA-43E3-BF9A-8D0BEA917018}" type="parTrans" cxnId="{05491983-6C49-4671-B7BD-D95D8B6BD908}">
      <dgm:prSet/>
      <dgm:spPr/>
      <dgm:t>
        <a:bodyPr/>
        <a:lstStyle/>
        <a:p>
          <a:endParaRPr lang="en-GB"/>
        </a:p>
      </dgm:t>
    </dgm:pt>
    <dgm:pt modelId="{68759B4D-16D7-4870-A4CD-4FE2F9BA793A}" type="sibTrans" cxnId="{05491983-6C49-4671-B7BD-D95D8B6BD908}">
      <dgm:prSet/>
      <dgm:spPr/>
      <dgm:t>
        <a:bodyPr/>
        <a:lstStyle/>
        <a:p>
          <a:endParaRPr lang="en-GB"/>
        </a:p>
      </dgm:t>
    </dgm:pt>
    <dgm:pt modelId="{B8F08771-0DA2-40A5-AA53-4EA140D5C434}">
      <dgm:prSet phldrT="[Κείμενο]" custT="1"/>
      <dgm:spPr/>
      <dgm:t>
        <a:bodyPr/>
        <a:lstStyle/>
        <a:p>
          <a:r>
            <a:rPr lang="el-GR" sz="1800" b="1" dirty="0" smtClean="0"/>
            <a:t>Προσδοκώμενα αποτελέσματα</a:t>
          </a:r>
          <a:endParaRPr lang="en-GB" sz="1800" b="1" dirty="0"/>
        </a:p>
      </dgm:t>
    </dgm:pt>
    <dgm:pt modelId="{A24EBD45-EF7D-4B37-9A60-62BC0C313A13}" type="parTrans" cxnId="{65F4FC9F-1EB5-48B4-A700-142C1106CD2B}">
      <dgm:prSet/>
      <dgm:spPr/>
      <dgm:t>
        <a:bodyPr/>
        <a:lstStyle/>
        <a:p>
          <a:endParaRPr lang="en-GB"/>
        </a:p>
      </dgm:t>
    </dgm:pt>
    <dgm:pt modelId="{E5DDE77C-A8EA-463D-881C-8926FD832F44}" type="sibTrans" cxnId="{65F4FC9F-1EB5-48B4-A700-142C1106CD2B}">
      <dgm:prSet/>
      <dgm:spPr/>
      <dgm:t>
        <a:bodyPr/>
        <a:lstStyle/>
        <a:p>
          <a:endParaRPr lang="en-GB"/>
        </a:p>
      </dgm:t>
    </dgm:pt>
    <dgm:pt modelId="{AF118CE5-53C3-4D46-BE9D-5DA290C3BA7D}">
      <dgm:prSet phldrT="[Κείμενο]" custT="1"/>
      <dgm:spPr/>
      <dgm:t>
        <a:bodyPr/>
        <a:lstStyle/>
        <a:p>
          <a:r>
            <a:rPr lang="el-GR" sz="1600" b="1" dirty="0" smtClean="0"/>
            <a:t>Αντιπροσωπεύουν την αξία που αποδίδει το άτομο σε συγκεκριμένα αποτελέσματα</a:t>
          </a:r>
          <a:endParaRPr lang="en-GB" sz="1600" b="1" dirty="0"/>
        </a:p>
      </dgm:t>
    </dgm:pt>
    <dgm:pt modelId="{4C2804C0-0391-4C85-A23B-50768AE3A1A7}" type="parTrans" cxnId="{E81BD6BC-0B47-45C6-8404-04F14C1E7823}">
      <dgm:prSet/>
      <dgm:spPr/>
      <dgm:t>
        <a:bodyPr/>
        <a:lstStyle/>
        <a:p>
          <a:endParaRPr lang="en-GB"/>
        </a:p>
      </dgm:t>
    </dgm:pt>
    <dgm:pt modelId="{5A2CF0F5-F65E-4142-A138-9DDFAF80A63D}" type="sibTrans" cxnId="{E81BD6BC-0B47-45C6-8404-04F14C1E7823}">
      <dgm:prSet/>
      <dgm:spPr/>
      <dgm:t>
        <a:bodyPr/>
        <a:lstStyle/>
        <a:p>
          <a:endParaRPr lang="en-GB"/>
        </a:p>
      </dgm:t>
    </dgm:pt>
    <dgm:pt modelId="{4078CCB0-9A34-4718-9B42-38020490AF86}">
      <dgm:prSet phldrT="[Κείμενο]" custT="1"/>
      <dgm:spPr/>
      <dgm:t>
        <a:bodyPr/>
        <a:lstStyle/>
        <a:p>
          <a:r>
            <a:rPr lang="el-GR" sz="1600" b="1" dirty="0" smtClean="0"/>
            <a:t>Όταν το άτομο έχει θετικές προσδοκίες αναπτύσσει κίνητρα</a:t>
          </a:r>
          <a:endParaRPr lang="en-GB" sz="1600" b="1" dirty="0"/>
        </a:p>
      </dgm:t>
    </dgm:pt>
    <dgm:pt modelId="{F02906C7-0F5B-4EC8-9A3E-4250F0757CE2}" type="parTrans" cxnId="{364D126D-4792-4A99-B32A-0573507B4D56}">
      <dgm:prSet/>
      <dgm:spPr/>
      <dgm:t>
        <a:bodyPr/>
        <a:lstStyle/>
        <a:p>
          <a:endParaRPr lang="en-GB"/>
        </a:p>
      </dgm:t>
    </dgm:pt>
    <dgm:pt modelId="{A3E3A714-C21D-46DE-9DBD-CE4AE3EB0189}" type="sibTrans" cxnId="{364D126D-4792-4A99-B32A-0573507B4D56}">
      <dgm:prSet/>
      <dgm:spPr/>
      <dgm:t>
        <a:bodyPr/>
        <a:lstStyle/>
        <a:p>
          <a:endParaRPr lang="en-GB"/>
        </a:p>
      </dgm:t>
    </dgm:pt>
    <dgm:pt modelId="{9876F881-2A47-41C0-8C3C-9DDA3D7FE46D}">
      <dgm:prSet phldrT="[Κείμενο]" custT="1"/>
      <dgm:spPr>
        <a:ln>
          <a:solidFill>
            <a:schemeClr val="accent1"/>
          </a:solidFill>
        </a:ln>
      </dgm:spPr>
      <dgm:t>
        <a:bodyPr/>
        <a:lstStyle/>
        <a:p>
          <a:r>
            <a:rPr lang="el-GR" sz="1500" b="1" dirty="0" smtClean="0"/>
            <a:t>Αυτό- αποτελεσματικότητα</a:t>
          </a:r>
          <a:endParaRPr lang="en-GB" sz="1500" b="1" dirty="0"/>
        </a:p>
      </dgm:t>
    </dgm:pt>
    <dgm:pt modelId="{B3A21233-A3FF-40A6-905F-84893AA99C93}" type="parTrans" cxnId="{445469B4-C1DC-4618-8E67-556998B1E90E}">
      <dgm:prSet/>
      <dgm:spPr/>
      <dgm:t>
        <a:bodyPr/>
        <a:lstStyle/>
        <a:p>
          <a:endParaRPr lang="en-GB"/>
        </a:p>
      </dgm:t>
    </dgm:pt>
    <dgm:pt modelId="{E260A0A4-9F9C-48C6-927B-1631856BF77B}" type="sibTrans" cxnId="{445469B4-C1DC-4618-8E67-556998B1E90E}">
      <dgm:prSet/>
      <dgm:spPr/>
      <dgm:t>
        <a:bodyPr/>
        <a:lstStyle/>
        <a:p>
          <a:endParaRPr lang="en-GB"/>
        </a:p>
      </dgm:t>
    </dgm:pt>
    <dgm:pt modelId="{0CBCAD78-CBBE-40F9-B214-38FF065A837E}">
      <dgm:prSet phldrT="[Κείμενο]" custT="1"/>
      <dgm:spPr/>
      <dgm:t>
        <a:bodyPr/>
        <a:lstStyle/>
        <a:p>
          <a:r>
            <a:rPr lang="el-GR" sz="1600" b="1" dirty="0" smtClean="0"/>
            <a:t>Αντιπροσωπεύει την αυτοπεποίθηση του ατόμου ότι μπορεί να καταφέρει πράγματα.</a:t>
          </a:r>
          <a:endParaRPr lang="en-GB" sz="1600" b="1" dirty="0"/>
        </a:p>
      </dgm:t>
    </dgm:pt>
    <dgm:pt modelId="{53A6885D-9C6A-403E-8A52-11F41EDE2CCC}" type="parTrans" cxnId="{BAFFF4B2-637E-472D-B639-6E44842D8C3E}">
      <dgm:prSet/>
      <dgm:spPr/>
      <dgm:t>
        <a:bodyPr/>
        <a:lstStyle/>
        <a:p>
          <a:endParaRPr lang="en-GB"/>
        </a:p>
      </dgm:t>
    </dgm:pt>
    <dgm:pt modelId="{22718640-2EEB-4C42-8B17-E8013914C8D5}" type="sibTrans" cxnId="{BAFFF4B2-637E-472D-B639-6E44842D8C3E}">
      <dgm:prSet/>
      <dgm:spPr/>
      <dgm:t>
        <a:bodyPr/>
        <a:lstStyle/>
        <a:p>
          <a:endParaRPr lang="en-GB"/>
        </a:p>
      </dgm:t>
    </dgm:pt>
    <dgm:pt modelId="{291BC5A6-8A37-458D-8A86-9B58DFA1A2A3}">
      <dgm:prSet phldrT="[Κείμενο]" custT="1"/>
      <dgm:spPr/>
      <dgm:t>
        <a:bodyPr/>
        <a:lstStyle/>
        <a:p>
          <a:r>
            <a:rPr lang="el-GR" sz="1600" b="1" dirty="0" smtClean="0"/>
            <a:t>Μπορεί να υπερνικήσει εμπόδια</a:t>
          </a:r>
          <a:endParaRPr lang="en-GB" sz="1600" b="1" dirty="0"/>
        </a:p>
      </dgm:t>
    </dgm:pt>
    <dgm:pt modelId="{58404D02-BF46-484E-9A9F-25A3D23AF7D4}" type="parTrans" cxnId="{A3695C45-7315-4FEF-8893-184F782DF56E}">
      <dgm:prSet/>
      <dgm:spPr/>
      <dgm:t>
        <a:bodyPr/>
        <a:lstStyle/>
        <a:p>
          <a:endParaRPr lang="en-GB"/>
        </a:p>
      </dgm:t>
    </dgm:pt>
    <dgm:pt modelId="{0393A52A-F11E-461A-B497-9CC49C62E570}" type="sibTrans" cxnId="{A3695C45-7315-4FEF-8893-184F782DF56E}">
      <dgm:prSet/>
      <dgm:spPr/>
      <dgm:t>
        <a:bodyPr/>
        <a:lstStyle/>
        <a:p>
          <a:endParaRPr lang="en-GB"/>
        </a:p>
      </dgm:t>
    </dgm:pt>
    <dgm:pt modelId="{491A63CA-BB95-4A21-B056-47F1739A850B}">
      <dgm:prSet phldrT="[Κείμενο]"/>
      <dgm:spPr/>
      <dgm:t>
        <a:bodyPr/>
        <a:lstStyle/>
        <a:p>
          <a:pPr algn="just"/>
          <a:r>
            <a:rPr lang="el-GR" b="1" dirty="0" smtClean="0"/>
            <a:t>Από την παρατήρηση των άλλων</a:t>
          </a:r>
          <a:endParaRPr lang="en-GB" b="1" dirty="0"/>
        </a:p>
      </dgm:t>
    </dgm:pt>
    <dgm:pt modelId="{6C419F70-6376-45A4-8ADE-EA251352D48F}" type="parTrans" cxnId="{CC2C22F7-A497-46FE-8070-7A8CC0CC5522}">
      <dgm:prSet/>
      <dgm:spPr/>
      <dgm:t>
        <a:bodyPr/>
        <a:lstStyle/>
        <a:p>
          <a:endParaRPr lang="en-GB"/>
        </a:p>
      </dgm:t>
    </dgm:pt>
    <dgm:pt modelId="{1A480E60-8799-4BE4-BEC4-D3DFC8578A20}" type="sibTrans" cxnId="{CC2C22F7-A497-46FE-8070-7A8CC0CC5522}">
      <dgm:prSet/>
      <dgm:spPr/>
      <dgm:t>
        <a:bodyPr/>
        <a:lstStyle/>
        <a:p>
          <a:endParaRPr lang="en-GB"/>
        </a:p>
      </dgm:t>
    </dgm:pt>
    <dgm:pt modelId="{A1FD1BDF-3185-4A21-968B-03D65588B4F5}">
      <dgm:prSet phldrT="[Κείμενο]"/>
      <dgm:spPr/>
      <dgm:t>
        <a:bodyPr/>
        <a:lstStyle/>
        <a:p>
          <a:pPr algn="just"/>
          <a:r>
            <a:rPr lang="el-GR" b="1" dirty="0" smtClean="0"/>
            <a:t>Ακούγοντας διηγήσεις</a:t>
          </a:r>
          <a:endParaRPr lang="en-GB" b="1" dirty="0"/>
        </a:p>
      </dgm:t>
    </dgm:pt>
    <dgm:pt modelId="{0B2F6850-871A-4258-A0FB-E6DFDC4AF902}" type="parTrans" cxnId="{78919872-68BB-47AA-AEA8-4C508D4C6D06}">
      <dgm:prSet/>
      <dgm:spPr/>
      <dgm:t>
        <a:bodyPr/>
        <a:lstStyle/>
        <a:p>
          <a:endParaRPr lang="en-GB"/>
        </a:p>
      </dgm:t>
    </dgm:pt>
    <dgm:pt modelId="{A1DA8B23-568B-4876-A509-60F77D14E802}" type="sibTrans" cxnId="{78919872-68BB-47AA-AEA8-4C508D4C6D06}">
      <dgm:prSet/>
      <dgm:spPr/>
      <dgm:t>
        <a:bodyPr/>
        <a:lstStyle/>
        <a:p>
          <a:endParaRPr lang="en-GB"/>
        </a:p>
      </dgm:t>
    </dgm:pt>
    <dgm:pt modelId="{8E836A32-D8E7-4019-AB43-29B0677E5315}">
      <dgm:prSet phldrT="[Κείμενο]"/>
      <dgm:spPr/>
      <dgm:t>
        <a:bodyPr/>
        <a:lstStyle/>
        <a:p>
          <a:pPr algn="l"/>
          <a:r>
            <a:rPr lang="el-GR" b="1" dirty="0" smtClean="0"/>
            <a:t>Από συναισθηματικές ή φυσικές αντιδράσεις σε συμπεριφορές</a:t>
          </a:r>
          <a:endParaRPr lang="en-GB" b="1" dirty="0"/>
        </a:p>
      </dgm:t>
    </dgm:pt>
    <dgm:pt modelId="{01D87D60-2667-4729-892A-2ECB3A455D75}" type="parTrans" cxnId="{CA9EA96F-E2A6-46A7-86DA-678C57E71A31}">
      <dgm:prSet/>
      <dgm:spPr/>
      <dgm:t>
        <a:bodyPr/>
        <a:lstStyle/>
        <a:p>
          <a:endParaRPr lang="en-GB"/>
        </a:p>
      </dgm:t>
    </dgm:pt>
    <dgm:pt modelId="{552EC724-A67D-4CF4-9A24-A6DE0893DE8D}" type="sibTrans" cxnId="{CA9EA96F-E2A6-46A7-86DA-678C57E71A31}">
      <dgm:prSet/>
      <dgm:spPr/>
      <dgm:t>
        <a:bodyPr/>
        <a:lstStyle/>
        <a:p>
          <a:endParaRPr lang="en-GB"/>
        </a:p>
      </dgm:t>
    </dgm:pt>
    <dgm:pt modelId="{D08B37E5-7DC5-4C7E-AF2D-093C8222A02C}">
      <dgm:prSet phldrT="[Κείμενο]"/>
      <dgm:spPr/>
      <dgm:t>
        <a:bodyPr/>
        <a:lstStyle/>
        <a:p>
          <a:pPr algn="just"/>
          <a:r>
            <a:rPr lang="el-GR" b="1" dirty="0" smtClean="0"/>
            <a:t>Από προηγουμένη εμπειρία</a:t>
          </a:r>
          <a:endParaRPr lang="en-GB" b="1" dirty="0"/>
        </a:p>
      </dgm:t>
    </dgm:pt>
    <dgm:pt modelId="{3C85E8F1-3306-43F3-9CCC-E2632B9D8FA2}" type="parTrans" cxnId="{62789460-A135-4FD5-81F9-968AFE733729}">
      <dgm:prSet/>
      <dgm:spPr/>
      <dgm:t>
        <a:bodyPr/>
        <a:lstStyle/>
        <a:p>
          <a:endParaRPr lang="en-GB"/>
        </a:p>
      </dgm:t>
    </dgm:pt>
    <dgm:pt modelId="{951D4726-41EE-422A-8CA9-8885B6372E33}" type="sibTrans" cxnId="{62789460-A135-4FD5-81F9-968AFE733729}">
      <dgm:prSet/>
      <dgm:spPr/>
      <dgm:t>
        <a:bodyPr/>
        <a:lstStyle/>
        <a:p>
          <a:endParaRPr lang="en-GB"/>
        </a:p>
      </dgm:t>
    </dgm:pt>
    <dgm:pt modelId="{057BAF8F-B2F8-4CDB-9308-0C3C1E28B111}" type="pres">
      <dgm:prSet presAssocID="{C328DB18-3B75-4FE7-B79E-AF4629DC9E34}" presName="Name0" presStyleCnt="0">
        <dgm:presLayoutVars>
          <dgm:dir/>
          <dgm:animLvl val="lvl"/>
          <dgm:resizeHandles val="exact"/>
        </dgm:presLayoutVars>
      </dgm:prSet>
      <dgm:spPr/>
      <dgm:t>
        <a:bodyPr/>
        <a:lstStyle/>
        <a:p>
          <a:endParaRPr lang="en-GB"/>
        </a:p>
      </dgm:t>
    </dgm:pt>
    <dgm:pt modelId="{A153F355-06FE-436B-B8CB-ED15EFD4BC78}" type="pres">
      <dgm:prSet presAssocID="{E2640927-59E0-412C-B208-7B601E0EFA7C}" presName="linNode" presStyleCnt="0"/>
      <dgm:spPr/>
    </dgm:pt>
    <dgm:pt modelId="{5AB015AB-6DA8-41D0-ABDB-B4A1B4A36CCE}" type="pres">
      <dgm:prSet presAssocID="{E2640927-59E0-412C-B208-7B601E0EFA7C}" presName="parentText" presStyleLbl="node1" presStyleIdx="0" presStyleCnt="3" custScaleX="67370" custLinFactNeighborX="-7765" custLinFactNeighborY="-13">
        <dgm:presLayoutVars>
          <dgm:chMax val="1"/>
          <dgm:bulletEnabled val="1"/>
        </dgm:presLayoutVars>
      </dgm:prSet>
      <dgm:spPr/>
      <dgm:t>
        <a:bodyPr/>
        <a:lstStyle/>
        <a:p>
          <a:endParaRPr lang="en-GB"/>
        </a:p>
      </dgm:t>
    </dgm:pt>
    <dgm:pt modelId="{D00868E1-D5E4-4F51-9F09-3165B0CF1512}" type="pres">
      <dgm:prSet presAssocID="{E2640927-59E0-412C-B208-7B601E0EFA7C}" presName="descendantText" presStyleLbl="alignAccFollowNode1" presStyleIdx="0" presStyleCnt="3" custScaleX="112346" custScaleY="114819">
        <dgm:presLayoutVars>
          <dgm:bulletEnabled val="1"/>
        </dgm:presLayoutVars>
      </dgm:prSet>
      <dgm:spPr/>
      <dgm:t>
        <a:bodyPr/>
        <a:lstStyle/>
        <a:p>
          <a:endParaRPr lang="en-GB"/>
        </a:p>
      </dgm:t>
    </dgm:pt>
    <dgm:pt modelId="{805A6D55-1FC1-4719-A4C7-D7D6D658577E}" type="pres">
      <dgm:prSet presAssocID="{D169AF4D-F2D6-405C-A734-EB7D7E715043}" presName="sp" presStyleCnt="0"/>
      <dgm:spPr/>
    </dgm:pt>
    <dgm:pt modelId="{0FEDF412-E6E6-48CD-A795-E0F25ECF7F5E}" type="pres">
      <dgm:prSet presAssocID="{B8F08771-0DA2-40A5-AA53-4EA140D5C434}" presName="linNode" presStyleCnt="0"/>
      <dgm:spPr/>
    </dgm:pt>
    <dgm:pt modelId="{A22E037F-F15C-4A1E-8191-6E03DAFDD785}" type="pres">
      <dgm:prSet presAssocID="{B8F08771-0DA2-40A5-AA53-4EA140D5C434}" presName="parentText" presStyleLbl="node1" presStyleIdx="1" presStyleCnt="3" custScaleX="68067" custScaleY="97794">
        <dgm:presLayoutVars>
          <dgm:chMax val="1"/>
          <dgm:bulletEnabled val="1"/>
        </dgm:presLayoutVars>
      </dgm:prSet>
      <dgm:spPr/>
      <dgm:t>
        <a:bodyPr/>
        <a:lstStyle/>
        <a:p>
          <a:endParaRPr lang="en-GB"/>
        </a:p>
      </dgm:t>
    </dgm:pt>
    <dgm:pt modelId="{DE60DB20-0DED-475E-A857-03FFF0007BCA}" type="pres">
      <dgm:prSet presAssocID="{B8F08771-0DA2-40A5-AA53-4EA140D5C434}" presName="descendantText" presStyleLbl="alignAccFollowNode1" presStyleIdx="1" presStyleCnt="3">
        <dgm:presLayoutVars>
          <dgm:bulletEnabled val="1"/>
        </dgm:presLayoutVars>
      </dgm:prSet>
      <dgm:spPr/>
      <dgm:t>
        <a:bodyPr/>
        <a:lstStyle/>
        <a:p>
          <a:endParaRPr lang="en-GB"/>
        </a:p>
      </dgm:t>
    </dgm:pt>
    <dgm:pt modelId="{F6239DAE-5E93-4427-8A10-7A98767F9600}" type="pres">
      <dgm:prSet presAssocID="{E5DDE77C-A8EA-463D-881C-8926FD832F44}" presName="sp" presStyleCnt="0"/>
      <dgm:spPr/>
    </dgm:pt>
    <dgm:pt modelId="{7AA160BE-5C98-49D7-947E-1C0A80311DB4}" type="pres">
      <dgm:prSet presAssocID="{9876F881-2A47-41C0-8C3C-9DDA3D7FE46D}" presName="linNode" presStyleCnt="0"/>
      <dgm:spPr/>
    </dgm:pt>
    <dgm:pt modelId="{DAF13BC1-4853-4813-8BAB-1D02CB5E687E}" type="pres">
      <dgm:prSet presAssocID="{9876F881-2A47-41C0-8C3C-9DDA3D7FE46D}" presName="parentText" presStyleLbl="node1" presStyleIdx="2" presStyleCnt="3" custScaleX="67724" custScaleY="74000">
        <dgm:presLayoutVars>
          <dgm:chMax val="1"/>
          <dgm:bulletEnabled val="1"/>
        </dgm:presLayoutVars>
      </dgm:prSet>
      <dgm:spPr/>
      <dgm:t>
        <a:bodyPr/>
        <a:lstStyle/>
        <a:p>
          <a:endParaRPr lang="en-GB"/>
        </a:p>
      </dgm:t>
    </dgm:pt>
    <dgm:pt modelId="{11C117E3-1DA8-4815-AF91-F3CB22E432D7}" type="pres">
      <dgm:prSet presAssocID="{9876F881-2A47-41C0-8C3C-9DDA3D7FE46D}" presName="descendantText" presStyleLbl="alignAccFollowNode1" presStyleIdx="2" presStyleCnt="3">
        <dgm:presLayoutVars>
          <dgm:bulletEnabled val="1"/>
        </dgm:presLayoutVars>
      </dgm:prSet>
      <dgm:spPr/>
      <dgm:t>
        <a:bodyPr/>
        <a:lstStyle/>
        <a:p>
          <a:endParaRPr lang="en-GB"/>
        </a:p>
      </dgm:t>
    </dgm:pt>
  </dgm:ptLst>
  <dgm:cxnLst>
    <dgm:cxn modelId="{CA9EA96F-E2A6-46A7-86DA-678C57E71A31}" srcId="{906B44F3-21EC-4C32-A8B6-F956B1AC1579}" destId="{8E836A32-D8E7-4019-AB43-29B0677E5315}" srcOrd="3" destOrd="0" parTransId="{01D87D60-2667-4729-892A-2ECB3A455D75}" sibTransId="{552EC724-A67D-4CF4-9A24-A6DE0893DE8D}"/>
    <dgm:cxn modelId="{E81BD6BC-0B47-45C6-8404-04F14C1E7823}" srcId="{B8F08771-0DA2-40A5-AA53-4EA140D5C434}" destId="{AF118CE5-53C3-4D46-BE9D-5DA290C3BA7D}" srcOrd="0" destOrd="0" parTransId="{4C2804C0-0391-4C85-A23B-50768AE3A1A7}" sibTransId="{5A2CF0F5-F65E-4142-A138-9DDFAF80A63D}"/>
    <dgm:cxn modelId="{A243160A-70A5-4A9D-8366-43430C73B8A2}" type="presOf" srcId="{E2487CD2-AA27-49FE-9FE3-C22A27A514FC}" destId="{D00868E1-D5E4-4F51-9F09-3165B0CF1512}" srcOrd="0" destOrd="0" presId="urn:microsoft.com/office/officeart/2005/8/layout/vList5"/>
    <dgm:cxn modelId="{CC2C22F7-A497-46FE-8070-7A8CC0CC5522}" srcId="{906B44F3-21EC-4C32-A8B6-F956B1AC1579}" destId="{491A63CA-BB95-4A21-B056-47F1739A850B}" srcOrd="1" destOrd="0" parTransId="{6C419F70-6376-45A4-8ADE-EA251352D48F}" sibTransId="{1A480E60-8799-4BE4-BEC4-D3DFC8578A20}"/>
    <dgm:cxn modelId="{05491983-6C49-4671-B7BD-D95D8B6BD908}" srcId="{E2640927-59E0-412C-B208-7B601E0EFA7C}" destId="{906B44F3-21EC-4C32-A8B6-F956B1AC1579}" srcOrd="1" destOrd="0" parTransId="{3EE695F8-80AA-43E3-BF9A-8D0BEA917018}" sibTransId="{68759B4D-16D7-4870-A4CD-4FE2F9BA793A}"/>
    <dgm:cxn modelId="{B93BBAC7-3D02-4B56-B7E1-6BC2F30EE8E6}" srcId="{C328DB18-3B75-4FE7-B79E-AF4629DC9E34}" destId="{E2640927-59E0-412C-B208-7B601E0EFA7C}" srcOrd="0" destOrd="0" parTransId="{FECD45C0-90BB-4C09-8BA8-DB86398440BA}" sibTransId="{D169AF4D-F2D6-405C-A734-EB7D7E715043}"/>
    <dgm:cxn modelId="{78919872-68BB-47AA-AEA8-4C508D4C6D06}" srcId="{906B44F3-21EC-4C32-A8B6-F956B1AC1579}" destId="{A1FD1BDF-3185-4A21-968B-03D65588B4F5}" srcOrd="2" destOrd="0" parTransId="{0B2F6850-871A-4258-A0FB-E6DFDC4AF902}" sibTransId="{A1DA8B23-568B-4876-A509-60F77D14E802}"/>
    <dgm:cxn modelId="{68A1AD9F-4558-4411-8EB4-EBFD46782B75}" type="presOf" srcId="{E2640927-59E0-412C-B208-7B601E0EFA7C}" destId="{5AB015AB-6DA8-41D0-ABDB-B4A1B4A36CCE}" srcOrd="0" destOrd="0" presId="urn:microsoft.com/office/officeart/2005/8/layout/vList5"/>
    <dgm:cxn modelId="{62789460-A135-4FD5-81F9-968AFE733729}" srcId="{906B44F3-21EC-4C32-A8B6-F956B1AC1579}" destId="{D08B37E5-7DC5-4C7E-AF2D-093C8222A02C}" srcOrd="0" destOrd="0" parTransId="{3C85E8F1-3306-43F3-9CCC-E2632B9D8FA2}" sibTransId="{951D4726-41EE-422A-8CA9-8885B6372E33}"/>
    <dgm:cxn modelId="{AB42D479-9FED-4C72-AABE-6127CB1EB4D3}" type="presOf" srcId="{D08B37E5-7DC5-4C7E-AF2D-093C8222A02C}" destId="{D00868E1-D5E4-4F51-9F09-3165B0CF1512}" srcOrd="0" destOrd="2" presId="urn:microsoft.com/office/officeart/2005/8/layout/vList5"/>
    <dgm:cxn modelId="{BAFFF4B2-637E-472D-B639-6E44842D8C3E}" srcId="{9876F881-2A47-41C0-8C3C-9DDA3D7FE46D}" destId="{0CBCAD78-CBBE-40F9-B214-38FF065A837E}" srcOrd="0" destOrd="0" parTransId="{53A6885D-9C6A-403E-8A52-11F41EDE2CCC}" sibTransId="{22718640-2EEB-4C42-8B17-E8013914C8D5}"/>
    <dgm:cxn modelId="{445469B4-C1DC-4618-8E67-556998B1E90E}" srcId="{C328DB18-3B75-4FE7-B79E-AF4629DC9E34}" destId="{9876F881-2A47-41C0-8C3C-9DDA3D7FE46D}" srcOrd="2" destOrd="0" parTransId="{B3A21233-A3FF-40A6-905F-84893AA99C93}" sibTransId="{E260A0A4-9F9C-48C6-927B-1631856BF77B}"/>
    <dgm:cxn modelId="{E0A8EFF5-AEED-4542-AF41-79A9735B0593}" type="presOf" srcId="{291BC5A6-8A37-458D-8A86-9B58DFA1A2A3}" destId="{11C117E3-1DA8-4815-AF91-F3CB22E432D7}" srcOrd="0" destOrd="1" presId="urn:microsoft.com/office/officeart/2005/8/layout/vList5"/>
    <dgm:cxn modelId="{0A3E4C72-C10E-444F-951B-2FE49175439F}" type="presOf" srcId="{906B44F3-21EC-4C32-A8B6-F956B1AC1579}" destId="{D00868E1-D5E4-4F51-9F09-3165B0CF1512}" srcOrd="0" destOrd="1" presId="urn:microsoft.com/office/officeart/2005/8/layout/vList5"/>
    <dgm:cxn modelId="{85EA2788-E34A-4E2E-A545-8F62974F99E4}" type="presOf" srcId="{9876F881-2A47-41C0-8C3C-9DDA3D7FE46D}" destId="{DAF13BC1-4853-4813-8BAB-1D02CB5E687E}" srcOrd="0" destOrd="0" presId="urn:microsoft.com/office/officeart/2005/8/layout/vList5"/>
    <dgm:cxn modelId="{3C9E61AB-13D1-4204-AF22-709488CD0986}" type="presOf" srcId="{8E836A32-D8E7-4019-AB43-29B0677E5315}" destId="{D00868E1-D5E4-4F51-9F09-3165B0CF1512}" srcOrd="0" destOrd="5" presId="urn:microsoft.com/office/officeart/2005/8/layout/vList5"/>
    <dgm:cxn modelId="{D493EB56-ECD7-4EC8-9370-BD86B40324F5}" type="presOf" srcId="{AF118CE5-53C3-4D46-BE9D-5DA290C3BA7D}" destId="{DE60DB20-0DED-475E-A857-03FFF0007BCA}" srcOrd="0" destOrd="0" presId="urn:microsoft.com/office/officeart/2005/8/layout/vList5"/>
    <dgm:cxn modelId="{20E71B0E-06A9-4017-B7A9-1EDB1C8F9C0B}" srcId="{E2640927-59E0-412C-B208-7B601E0EFA7C}" destId="{E2487CD2-AA27-49FE-9FE3-C22A27A514FC}" srcOrd="0" destOrd="0" parTransId="{4BFDA061-2D75-4EF5-BA58-9F0FBB7EF7BB}" sibTransId="{F855FBB6-1C56-4031-BB54-FE26864FC422}"/>
    <dgm:cxn modelId="{A3695C45-7315-4FEF-8893-184F782DF56E}" srcId="{9876F881-2A47-41C0-8C3C-9DDA3D7FE46D}" destId="{291BC5A6-8A37-458D-8A86-9B58DFA1A2A3}" srcOrd="1" destOrd="0" parTransId="{58404D02-BF46-484E-9A9F-25A3D23AF7D4}" sibTransId="{0393A52A-F11E-461A-B497-9CC49C62E570}"/>
    <dgm:cxn modelId="{43470135-4FFE-4863-BFF3-A58373EC6C34}" type="presOf" srcId="{B8F08771-0DA2-40A5-AA53-4EA140D5C434}" destId="{A22E037F-F15C-4A1E-8191-6E03DAFDD785}" srcOrd="0" destOrd="0" presId="urn:microsoft.com/office/officeart/2005/8/layout/vList5"/>
    <dgm:cxn modelId="{65F4FC9F-1EB5-48B4-A700-142C1106CD2B}" srcId="{C328DB18-3B75-4FE7-B79E-AF4629DC9E34}" destId="{B8F08771-0DA2-40A5-AA53-4EA140D5C434}" srcOrd="1" destOrd="0" parTransId="{A24EBD45-EF7D-4B37-9A60-62BC0C313A13}" sibTransId="{E5DDE77C-A8EA-463D-881C-8926FD832F44}"/>
    <dgm:cxn modelId="{D9FD9E94-9042-4C2F-976F-3411CB557837}" type="presOf" srcId="{0CBCAD78-CBBE-40F9-B214-38FF065A837E}" destId="{11C117E3-1DA8-4815-AF91-F3CB22E432D7}" srcOrd="0" destOrd="0" presId="urn:microsoft.com/office/officeart/2005/8/layout/vList5"/>
    <dgm:cxn modelId="{42B574DE-3A24-49BB-ABAF-EA8C8A3D34F4}" type="presOf" srcId="{4078CCB0-9A34-4718-9B42-38020490AF86}" destId="{DE60DB20-0DED-475E-A857-03FFF0007BCA}" srcOrd="0" destOrd="1" presId="urn:microsoft.com/office/officeart/2005/8/layout/vList5"/>
    <dgm:cxn modelId="{297119D6-8D76-40EA-A8AB-91116E9938F8}" type="presOf" srcId="{491A63CA-BB95-4A21-B056-47F1739A850B}" destId="{D00868E1-D5E4-4F51-9F09-3165B0CF1512}" srcOrd="0" destOrd="3" presId="urn:microsoft.com/office/officeart/2005/8/layout/vList5"/>
    <dgm:cxn modelId="{364D126D-4792-4A99-B32A-0573507B4D56}" srcId="{B8F08771-0DA2-40A5-AA53-4EA140D5C434}" destId="{4078CCB0-9A34-4718-9B42-38020490AF86}" srcOrd="1" destOrd="0" parTransId="{F02906C7-0F5B-4EC8-9A3E-4250F0757CE2}" sibTransId="{A3E3A714-C21D-46DE-9DBD-CE4AE3EB0189}"/>
    <dgm:cxn modelId="{57EB37B6-CA33-4DB5-A736-726E82128883}" type="presOf" srcId="{C328DB18-3B75-4FE7-B79E-AF4629DC9E34}" destId="{057BAF8F-B2F8-4CDB-9308-0C3C1E28B111}" srcOrd="0" destOrd="0" presId="urn:microsoft.com/office/officeart/2005/8/layout/vList5"/>
    <dgm:cxn modelId="{B874339C-3221-414B-98DC-56C3AF4223F3}" type="presOf" srcId="{A1FD1BDF-3185-4A21-968B-03D65588B4F5}" destId="{D00868E1-D5E4-4F51-9F09-3165B0CF1512}" srcOrd="0" destOrd="4" presId="urn:microsoft.com/office/officeart/2005/8/layout/vList5"/>
    <dgm:cxn modelId="{B46B681B-4275-4107-9F39-118330799718}" type="presParOf" srcId="{057BAF8F-B2F8-4CDB-9308-0C3C1E28B111}" destId="{A153F355-06FE-436B-B8CB-ED15EFD4BC78}" srcOrd="0" destOrd="0" presId="urn:microsoft.com/office/officeart/2005/8/layout/vList5"/>
    <dgm:cxn modelId="{E4BE32A7-89F5-420B-92F8-50ABF0FD74F2}" type="presParOf" srcId="{A153F355-06FE-436B-B8CB-ED15EFD4BC78}" destId="{5AB015AB-6DA8-41D0-ABDB-B4A1B4A36CCE}" srcOrd="0" destOrd="0" presId="urn:microsoft.com/office/officeart/2005/8/layout/vList5"/>
    <dgm:cxn modelId="{3B1D3A5B-3861-4C6E-924C-D166ED4A18B3}" type="presParOf" srcId="{A153F355-06FE-436B-B8CB-ED15EFD4BC78}" destId="{D00868E1-D5E4-4F51-9F09-3165B0CF1512}" srcOrd="1" destOrd="0" presId="urn:microsoft.com/office/officeart/2005/8/layout/vList5"/>
    <dgm:cxn modelId="{45DE9A62-4F14-4200-BCF4-1DFEA7BD5955}" type="presParOf" srcId="{057BAF8F-B2F8-4CDB-9308-0C3C1E28B111}" destId="{805A6D55-1FC1-4719-A4C7-D7D6D658577E}" srcOrd="1" destOrd="0" presId="urn:microsoft.com/office/officeart/2005/8/layout/vList5"/>
    <dgm:cxn modelId="{B19135E4-5306-4574-8081-3444A652E036}" type="presParOf" srcId="{057BAF8F-B2F8-4CDB-9308-0C3C1E28B111}" destId="{0FEDF412-E6E6-48CD-A795-E0F25ECF7F5E}" srcOrd="2" destOrd="0" presId="urn:microsoft.com/office/officeart/2005/8/layout/vList5"/>
    <dgm:cxn modelId="{83DD265F-2C3A-42DC-95C8-4BE2D4272931}" type="presParOf" srcId="{0FEDF412-E6E6-48CD-A795-E0F25ECF7F5E}" destId="{A22E037F-F15C-4A1E-8191-6E03DAFDD785}" srcOrd="0" destOrd="0" presId="urn:microsoft.com/office/officeart/2005/8/layout/vList5"/>
    <dgm:cxn modelId="{56F702C2-DD63-42C6-9132-F81FBD5BD69D}" type="presParOf" srcId="{0FEDF412-E6E6-48CD-A795-E0F25ECF7F5E}" destId="{DE60DB20-0DED-475E-A857-03FFF0007BCA}" srcOrd="1" destOrd="0" presId="urn:microsoft.com/office/officeart/2005/8/layout/vList5"/>
    <dgm:cxn modelId="{7A4CAA66-80BF-496F-B723-45DAD9E741F2}" type="presParOf" srcId="{057BAF8F-B2F8-4CDB-9308-0C3C1E28B111}" destId="{F6239DAE-5E93-4427-8A10-7A98767F9600}" srcOrd="3" destOrd="0" presId="urn:microsoft.com/office/officeart/2005/8/layout/vList5"/>
    <dgm:cxn modelId="{63EF8BA4-1B00-4C29-BCA0-8ED557185454}" type="presParOf" srcId="{057BAF8F-B2F8-4CDB-9308-0C3C1E28B111}" destId="{7AA160BE-5C98-49D7-947E-1C0A80311DB4}" srcOrd="4" destOrd="0" presId="urn:microsoft.com/office/officeart/2005/8/layout/vList5"/>
    <dgm:cxn modelId="{D47A22B1-ECDF-4D40-BD0E-D28D719D7F24}" type="presParOf" srcId="{7AA160BE-5C98-49D7-947E-1C0A80311DB4}" destId="{DAF13BC1-4853-4813-8BAB-1D02CB5E687E}" srcOrd="0" destOrd="0" presId="urn:microsoft.com/office/officeart/2005/8/layout/vList5"/>
    <dgm:cxn modelId="{97AB9DC9-59C2-47A4-83BE-D5FDC50B599B}" type="presParOf" srcId="{7AA160BE-5C98-49D7-947E-1C0A80311DB4}" destId="{11C117E3-1DA8-4815-AF91-F3CB22E432D7}" srcOrd="1" destOrd="0" presId="urn:microsoft.com/office/officeart/2005/8/layout/vList5"/>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632E4AF-F4B5-4988-ABE4-BCD224BAFD69}" type="doc">
      <dgm:prSet loTypeId="urn:microsoft.com/office/officeart/2005/8/layout/vList5" loCatId="list" qsTypeId="urn:microsoft.com/office/officeart/2005/8/quickstyle/3d3" qsCatId="3D" csTypeId="urn:microsoft.com/office/officeart/2005/8/colors/accent1_2" csCatId="accent1" phldr="1"/>
      <dgm:spPr/>
      <dgm:t>
        <a:bodyPr/>
        <a:lstStyle/>
        <a:p>
          <a:endParaRPr lang="en-GB"/>
        </a:p>
      </dgm:t>
    </dgm:pt>
    <dgm:pt modelId="{CA3B7911-8AA2-48C5-962A-0212CF5D6AE1}">
      <dgm:prSet phldrT="[Κείμενο]"/>
      <dgm:spPr/>
      <dgm:t>
        <a:bodyPr/>
        <a:lstStyle/>
        <a:p>
          <a:r>
            <a:rPr lang="el-GR" b="1" dirty="0" smtClean="0"/>
            <a:t>Αυτό-έλεγχος της απόδοσης</a:t>
          </a:r>
          <a:endParaRPr lang="en-GB" b="1" dirty="0"/>
        </a:p>
      </dgm:t>
    </dgm:pt>
    <dgm:pt modelId="{674A7B6C-1B57-4CD3-AF6C-60B7EAF669BE}" type="parTrans" cxnId="{E063BA41-B448-4C29-94BB-CE7510F0557E}">
      <dgm:prSet/>
      <dgm:spPr/>
      <dgm:t>
        <a:bodyPr/>
        <a:lstStyle/>
        <a:p>
          <a:endParaRPr lang="en-GB"/>
        </a:p>
      </dgm:t>
    </dgm:pt>
    <dgm:pt modelId="{96D0B38F-D014-464F-A21B-080A8C5C7ED5}" type="sibTrans" cxnId="{E063BA41-B448-4C29-94BB-CE7510F0557E}">
      <dgm:prSet/>
      <dgm:spPr/>
      <dgm:t>
        <a:bodyPr/>
        <a:lstStyle/>
        <a:p>
          <a:endParaRPr lang="en-GB"/>
        </a:p>
      </dgm:t>
    </dgm:pt>
    <dgm:pt modelId="{0B0ECC20-7D32-486B-93D0-49A907F9D2DC}">
      <dgm:prSet phldrT="[Κείμενο]"/>
      <dgm:spPr/>
      <dgm:t>
        <a:bodyPr/>
        <a:lstStyle/>
        <a:p>
          <a:r>
            <a:rPr lang="el-GR" b="1" dirty="0" smtClean="0"/>
            <a:t>Στόχος των προγραμμάτων είναι η απόκτηση από τα άτομα του ελέγχου της συμπεριφοράς τους</a:t>
          </a:r>
          <a:endParaRPr lang="en-GB" b="1" dirty="0"/>
        </a:p>
      </dgm:t>
    </dgm:pt>
    <dgm:pt modelId="{16D083DE-9988-4F44-8A45-5E979092E802}" type="parTrans" cxnId="{F01EE2A7-1BEC-4B8E-83A4-422B1A4849A1}">
      <dgm:prSet/>
      <dgm:spPr/>
      <dgm:t>
        <a:bodyPr/>
        <a:lstStyle/>
        <a:p>
          <a:endParaRPr lang="en-GB"/>
        </a:p>
      </dgm:t>
    </dgm:pt>
    <dgm:pt modelId="{59FFE3F3-2679-41CE-B53C-14E9ABFE9998}" type="sibTrans" cxnId="{F01EE2A7-1BEC-4B8E-83A4-422B1A4849A1}">
      <dgm:prSet/>
      <dgm:spPr/>
      <dgm:t>
        <a:bodyPr/>
        <a:lstStyle/>
        <a:p>
          <a:endParaRPr lang="en-GB"/>
        </a:p>
      </dgm:t>
    </dgm:pt>
    <dgm:pt modelId="{0263147B-34EC-4E4C-8BAC-5262871E01D2}">
      <dgm:prSet phldrT="[Κείμενο]"/>
      <dgm:spPr/>
      <dgm:t>
        <a:bodyPr/>
        <a:lstStyle/>
        <a:p>
          <a:r>
            <a:rPr lang="el-GR" b="1" dirty="0" smtClean="0"/>
            <a:t>Απόδοση σημαίνει έμφαση στην επίτευξη στόχου</a:t>
          </a:r>
          <a:endParaRPr lang="en-GB" b="1" dirty="0"/>
        </a:p>
      </dgm:t>
    </dgm:pt>
    <dgm:pt modelId="{1BB1ECCB-3AAC-4202-9F1E-DDDB1F92FDB4}" type="parTrans" cxnId="{EF70EEAA-D560-4079-89EF-3EB2119EC11B}">
      <dgm:prSet/>
      <dgm:spPr/>
      <dgm:t>
        <a:bodyPr/>
        <a:lstStyle/>
        <a:p>
          <a:endParaRPr lang="en-GB"/>
        </a:p>
      </dgm:t>
    </dgm:pt>
    <dgm:pt modelId="{DE06F32A-01C6-46B4-8A29-6E4471BCD73B}" type="sibTrans" cxnId="{EF70EEAA-D560-4079-89EF-3EB2119EC11B}">
      <dgm:prSet/>
      <dgm:spPr/>
      <dgm:t>
        <a:bodyPr/>
        <a:lstStyle/>
        <a:p>
          <a:endParaRPr lang="en-GB"/>
        </a:p>
      </dgm:t>
    </dgm:pt>
    <dgm:pt modelId="{F1DA4984-B474-4DAD-8C9C-614662B6EBAB}">
      <dgm:prSet phldrT="[Κείμενο]"/>
      <dgm:spPr/>
      <dgm:t>
        <a:bodyPr/>
        <a:lstStyle/>
        <a:p>
          <a:r>
            <a:rPr lang="el-GR" b="1" dirty="0" smtClean="0"/>
            <a:t>Διαχείριση συναισθηματικής εγρήγορσης</a:t>
          </a:r>
          <a:endParaRPr lang="en-GB" b="1" dirty="0"/>
        </a:p>
      </dgm:t>
    </dgm:pt>
    <dgm:pt modelId="{B0C63E58-A84C-4BFC-AFED-90E26868C850}" type="parTrans" cxnId="{F9081FC9-7ADD-4D26-9925-A357DD2D0A38}">
      <dgm:prSet/>
      <dgm:spPr/>
      <dgm:t>
        <a:bodyPr/>
        <a:lstStyle/>
        <a:p>
          <a:endParaRPr lang="en-GB"/>
        </a:p>
      </dgm:t>
    </dgm:pt>
    <dgm:pt modelId="{5F961793-6F7D-4F24-B080-05CFA7E3B696}" type="sibTrans" cxnId="{F9081FC9-7ADD-4D26-9925-A357DD2D0A38}">
      <dgm:prSet/>
      <dgm:spPr/>
      <dgm:t>
        <a:bodyPr/>
        <a:lstStyle/>
        <a:p>
          <a:endParaRPr lang="en-GB"/>
        </a:p>
      </dgm:t>
    </dgm:pt>
    <dgm:pt modelId="{33058C2C-E200-4670-A2E9-EFCD0B3D6480}">
      <dgm:prSet phldrT="[Κείμενο]"/>
      <dgm:spPr/>
      <dgm:t>
        <a:bodyPr/>
        <a:lstStyle/>
        <a:p>
          <a:r>
            <a:rPr lang="el-GR" b="1" dirty="0" smtClean="0"/>
            <a:t>Όταν το άτομο πιέζεται αναπτύσσει μηχανισμούς άμυνας, μειώνοντας το φόβο, το άγχος και την επιθετικότητα.</a:t>
          </a:r>
          <a:endParaRPr lang="en-GB" b="1" dirty="0"/>
        </a:p>
      </dgm:t>
    </dgm:pt>
    <dgm:pt modelId="{E0A7BC35-D80A-4D92-82AD-7CDF89EA7463}" type="parTrans" cxnId="{267BD914-5B25-404B-839D-E8A279988D60}">
      <dgm:prSet/>
      <dgm:spPr/>
      <dgm:t>
        <a:bodyPr/>
        <a:lstStyle/>
        <a:p>
          <a:endParaRPr lang="en-GB"/>
        </a:p>
      </dgm:t>
    </dgm:pt>
    <dgm:pt modelId="{8D428720-2234-471B-ADFD-D9002950F3E9}" type="sibTrans" cxnId="{267BD914-5B25-404B-839D-E8A279988D60}">
      <dgm:prSet/>
      <dgm:spPr/>
      <dgm:t>
        <a:bodyPr/>
        <a:lstStyle/>
        <a:p>
          <a:endParaRPr lang="en-GB"/>
        </a:p>
      </dgm:t>
    </dgm:pt>
    <dgm:pt modelId="{75015766-4D7C-4A1F-8E0F-AC5CE775C0AB}">
      <dgm:prSet phldrT="[Κείμενο]"/>
      <dgm:spPr/>
      <dgm:t>
        <a:bodyPr/>
        <a:lstStyle/>
        <a:p>
          <a:r>
            <a:rPr lang="el-GR" b="1" dirty="0" smtClean="0"/>
            <a:t>Τεχνικές χαλάρωσης είναι ωφέλιμες για τη διαχείριση του </a:t>
          </a:r>
          <a:r>
            <a:rPr lang="en-GB" b="1" dirty="0" smtClean="0"/>
            <a:t>stress</a:t>
          </a:r>
          <a:r>
            <a:rPr lang="el-GR" b="1" dirty="0" smtClean="0"/>
            <a:t> κατά την προσπάθεια διακοπής του καπνίσματος</a:t>
          </a:r>
          <a:endParaRPr lang="en-GB" b="1" dirty="0"/>
        </a:p>
      </dgm:t>
    </dgm:pt>
    <dgm:pt modelId="{9760EE4D-F279-4572-9653-6D8B34174D0D}" type="parTrans" cxnId="{05809ED0-4755-4DCA-9A7D-3C77BA77F53E}">
      <dgm:prSet/>
      <dgm:spPr/>
      <dgm:t>
        <a:bodyPr/>
        <a:lstStyle/>
        <a:p>
          <a:endParaRPr lang="en-GB"/>
        </a:p>
      </dgm:t>
    </dgm:pt>
    <dgm:pt modelId="{ADAB9492-C39F-4539-8DDD-0C4296888102}" type="sibTrans" cxnId="{05809ED0-4755-4DCA-9A7D-3C77BA77F53E}">
      <dgm:prSet/>
      <dgm:spPr/>
      <dgm:t>
        <a:bodyPr/>
        <a:lstStyle/>
        <a:p>
          <a:endParaRPr lang="en-GB"/>
        </a:p>
      </dgm:t>
    </dgm:pt>
    <dgm:pt modelId="{ABF5327A-60DC-4D95-BCAA-CFD4C178300F}">
      <dgm:prSet phldrT="[Κείμενο]"/>
      <dgm:spPr/>
      <dgm:t>
        <a:bodyPr/>
        <a:lstStyle/>
        <a:p>
          <a:r>
            <a:rPr lang="el-GR" b="1" dirty="0" smtClean="0"/>
            <a:t>Μάθηση μέσω παρατήρησης</a:t>
          </a:r>
          <a:endParaRPr lang="en-GB" b="1" dirty="0"/>
        </a:p>
      </dgm:t>
    </dgm:pt>
    <dgm:pt modelId="{7B004AED-1FCB-449C-A751-977CBEAD0DB3}" type="parTrans" cxnId="{15BB853B-9BF8-4044-98F0-E5381FB8F157}">
      <dgm:prSet/>
      <dgm:spPr/>
      <dgm:t>
        <a:bodyPr/>
        <a:lstStyle/>
        <a:p>
          <a:endParaRPr lang="en-GB"/>
        </a:p>
      </dgm:t>
    </dgm:pt>
    <dgm:pt modelId="{1A348325-657C-4CC0-A0EF-78249B40AAD1}" type="sibTrans" cxnId="{15BB853B-9BF8-4044-98F0-E5381FB8F157}">
      <dgm:prSet/>
      <dgm:spPr/>
      <dgm:t>
        <a:bodyPr/>
        <a:lstStyle/>
        <a:p>
          <a:endParaRPr lang="en-GB"/>
        </a:p>
      </dgm:t>
    </dgm:pt>
    <dgm:pt modelId="{CD72C359-EA18-4E67-A8AC-EEC2428195D8}">
      <dgm:prSet phldrT="[Κείμενο]"/>
      <dgm:spPr/>
      <dgm:t>
        <a:bodyPr/>
        <a:lstStyle/>
        <a:p>
          <a:r>
            <a:rPr lang="el-GR" b="1" dirty="0" smtClean="0"/>
            <a:t>Παρακολουθώντας τη συμπεριφορά τρίτων το άτομο μαθαίνει </a:t>
          </a:r>
          <a:endParaRPr lang="en-GB" b="1" dirty="0"/>
        </a:p>
      </dgm:t>
    </dgm:pt>
    <dgm:pt modelId="{B0B772B8-E3EC-4496-99E9-BFC4BBC20586}" type="parTrans" cxnId="{D59AAA8E-AC4F-4749-9C7D-927811B00316}">
      <dgm:prSet/>
      <dgm:spPr/>
      <dgm:t>
        <a:bodyPr/>
        <a:lstStyle/>
        <a:p>
          <a:endParaRPr lang="en-GB"/>
        </a:p>
      </dgm:t>
    </dgm:pt>
    <dgm:pt modelId="{4BF04EC8-B678-4DF1-9948-AF05AE337C99}" type="sibTrans" cxnId="{D59AAA8E-AC4F-4749-9C7D-927811B00316}">
      <dgm:prSet/>
      <dgm:spPr/>
      <dgm:t>
        <a:bodyPr/>
        <a:lstStyle/>
        <a:p>
          <a:endParaRPr lang="en-GB"/>
        </a:p>
      </dgm:t>
    </dgm:pt>
    <dgm:pt modelId="{EBC854AF-59CA-4606-BB2D-7FDABA4470B3}">
      <dgm:prSet phldrT="[Κείμενο]"/>
      <dgm:spPr/>
      <dgm:t>
        <a:bodyPr/>
        <a:lstStyle/>
        <a:p>
          <a:r>
            <a:rPr lang="el-GR" b="1" dirty="0" smtClean="0"/>
            <a:t>Η μέθοδος είναι χρήσιμη στην αλλαγή συμπεριφορών οικογενειών.</a:t>
          </a:r>
          <a:endParaRPr lang="en-GB" b="1" dirty="0"/>
        </a:p>
      </dgm:t>
    </dgm:pt>
    <dgm:pt modelId="{B4CDAA1C-DB51-4C1B-BCE9-C8298A66E762}" type="parTrans" cxnId="{97DBC415-67FF-476A-BD6C-6A492043331A}">
      <dgm:prSet/>
      <dgm:spPr/>
      <dgm:t>
        <a:bodyPr/>
        <a:lstStyle/>
        <a:p>
          <a:endParaRPr lang="en-GB"/>
        </a:p>
      </dgm:t>
    </dgm:pt>
    <dgm:pt modelId="{0ED5EBD5-25AB-473F-B300-CC2C3490932F}" type="sibTrans" cxnId="{97DBC415-67FF-476A-BD6C-6A492043331A}">
      <dgm:prSet/>
      <dgm:spPr/>
      <dgm:t>
        <a:bodyPr/>
        <a:lstStyle/>
        <a:p>
          <a:endParaRPr lang="en-GB"/>
        </a:p>
      </dgm:t>
    </dgm:pt>
    <dgm:pt modelId="{3F54BB61-090C-4FCD-A374-4099D2D7C6E9}" type="pres">
      <dgm:prSet presAssocID="{0632E4AF-F4B5-4988-ABE4-BCD224BAFD69}" presName="Name0" presStyleCnt="0">
        <dgm:presLayoutVars>
          <dgm:dir/>
          <dgm:animLvl val="lvl"/>
          <dgm:resizeHandles val="exact"/>
        </dgm:presLayoutVars>
      </dgm:prSet>
      <dgm:spPr/>
      <dgm:t>
        <a:bodyPr/>
        <a:lstStyle/>
        <a:p>
          <a:endParaRPr lang="en-GB"/>
        </a:p>
      </dgm:t>
    </dgm:pt>
    <dgm:pt modelId="{114E2FAF-D675-4A25-90D3-8D27E4F93ED0}" type="pres">
      <dgm:prSet presAssocID="{CA3B7911-8AA2-48C5-962A-0212CF5D6AE1}" presName="linNode" presStyleCnt="0"/>
      <dgm:spPr/>
    </dgm:pt>
    <dgm:pt modelId="{65130064-E718-4F5C-AE55-C690AF06ACB7}" type="pres">
      <dgm:prSet presAssocID="{CA3B7911-8AA2-48C5-962A-0212CF5D6AE1}" presName="parentText" presStyleLbl="node1" presStyleIdx="0" presStyleCnt="3">
        <dgm:presLayoutVars>
          <dgm:chMax val="1"/>
          <dgm:bulletEnabled val="1"/>
        </dgm:presLayoutVars>
      </dgm:prSet>
      <dgm:spPr/>
      <dgm:t>
        <a:bodyPr/>
        <a:lstStyle/>
        <a:p>
          <a:endParaRPr lang="en-GB"/>
        </a:p>
      </dgm:t>
    </dgm:pt>
    <dgm:pt modelId="{0481D138-F6D4-47A9-BD3B-940EF8C0996D}" type="pres">
      <dgm:prSet presAssocID="{CA3B7911-8AA2-48C5-962A-0212CF5D6AE1}" presName="descendantText" presStyleLbl="alignAccFollowNode1" presStyleIdx="0" presStyleCnt="3">
        <dgm:presLayoutVars>
          <dgm:bulletEnabled val="1"/>
        </dgm:presLayoutVars>
      </dgm:prSet>
      <dgm:spPr/>
      <dgm:t>
        <a:bodyPr/>
        <a:lstStyle/>
        <a:p>
          <a:endParaRPr lang="en-GB"/>
        </a:p>
      </dgm:t>
    </dgm:pt>
    <dgm:pt modelId="{FAE97514-73B0-44D6-861D-103EF66FFFC3}" type="pres">
      <dgm:prSet presAssocID="{96D0B38F-D014-464F-A21B-080A8C5C7ED5}" presName="sp" presStyleCnt="0"/>
      <dgm:spPr/>
    </dgm:pt>
    <dgm:pt modelId="{A7A8E591-9568-40C9-8A14-CEF53060B22F}" type="pres">
      <dgm:prSet presAssocID="{F1DA4984-B474-4DAD-8C9C-614662B6EBAB}" presName="linNode" presStyleCnt="0"/>
      <dgm:spPr/>
    </dgm:pt>
    <dgm:pt modelId="{67288598-8E4D-4367-9754-9BEABA6B32AF}" type="pres">
      <dgm:prSet presAssocID="{F1DA4984-B474-4DAD-8C9C-614662B6EBAB}" presName="parentText" presStyleLbl="node1" presStyleIdx="1" presStyleCnt="3">
        <dgm:presLayoutVars>
          <dgm:chMax val="1"/>
          <dgm:bulletEnabled val="1"/>
        </dgm:presLayoutVars>
      </dgm:prSet>
      <dgm:spPr/>
      <dgm:t>
        <a:bodyPr/>
        <a:lstStyle/>
        <a:p>
          <a:endParaRPr lang="en-GB"/>
        </a:p>
      </dgm:t>
    </dgm:pt>
    <dgm:pt modelId="{2C17B48A-8ECE-4069-9ABD-267BA5942D77}" type="pres">
      <dgm:prSet presAssocID="{F1DA4984-B474-4DAD-8C9C-614662B6EBAB}" presName="descendantText" presStyleLbl="alignAccFollowNode1" presStyleIdx="1" presStyleCnt="3">
        <dgm:presLayoutVars>
          <dgm:bulletEnabled val="1"/>
        </dgm:presLayoutVars>
      </dgm:prSet>
      <dgm:spPr/>
      <dgm:t>
        <a:bodyPr/>
        <a:lstStyle/>
        <a:p>
          <a:endParaRPr lang="en-GB"/>
        </a:p>
      </dgm:t>
    </dgm:pt>
    <dgm:pt modelId="{F2C9A062-0691-445D-95EE-F1266C09E0C4}" type="pres">
      <dgm:prSet presAssocID="{5F961793-6F7D-4F24-B080-05CFA7E3B696}" presName="sp" presStyleCnt="0"/>
      <dgm:spPr/>
    </dgm:pt>
    <dgm:pt modelId="{A977D07F-7CB6-4BA5-B9C0-D8A47DC7F8F4}" type="pres">
      <dgm:prSet presAssocID="{ABF5327A-60DC-4D95-BCAA-CFD4C178300F}" presName="linNode" presStyleCnt="0"/>
      <dgm:spPr/>
    </dgm:pt>
    <dgm:pt modelId="{0B41FF52-CB2A-4010-BCE0-D3AD5B8AE42E}" type="pres">
      <dgm:prSet presAssocID="{ABF5327A-60DC-4D95-BCAA-CFD4C178300F}" presName="parentText" presStyleLbl="node1" presStyleIdx="2" presStyleCnt="3">
        <dgm:presLayoutVars>
          <dgm:chMax val="1"/>
          <dgm:bulletEnabled val="1"/>
        </dgm:presLayoutVars>
      </dgm:prSet>
      <dgm:spPr/>
      <dgm:t>
        <a:bodyPr/>
        <a:lstStyle/>
        <a:p>
          <a:endParaRPr lang="en-GB"/>
        </a:p>
      </dgm:t>
    </dgm:pt>
    <dgm:pt modelId="{044BE725-D14E-41DE-8230-05B964A6F202}" type="pres">
      <dgm:prSet presAssocID="{ABF5327A-60DC-4D95-BCAA-CFD4C178300F}" presName="descendantText" presStyleLbl="alignAccFollowNode1" presStyleIdx="2" presStyleCnt="3">
        <dgm:presLayoutVars>
          <dgm:bulletEnabled val="1"/>
        </dgm:presLayoutVars>
      </dgm:prSet>
      <dgm:spPr/>
      <dgm:t>
        <a:bodyPr/>
        <a:lstStyle/>
        <a:p>
          <a:endParaRPr lang="en-GB"/>
        </a:p>
      </dgm:t>
    </dgm:pt>
  </dgm:ptLst>
  <dgm:cxnLst>
    <dgm:cxn modelId="{F01EE2A7-1BEC-4B8E-83A4-422B1A4849A1}" srcId="{CA3B7911-8AA2-48C5-962A-0212CF5D6AE1}" destId="{0B0ECC20-7D32-486B-93D0-49A907F9D2DC}" srcOrd="0" destOrd="0" parTransId="{16D083DE-9988-4F44-8A45-5E979092E802}" sibTransId="{59FFE3F3-2679-41CE-B53C-14E9ABFE9998}"/>
    <dgm:cxn modelId="{D1AE180A-B609-4A3C-B0E9-EEB1DE7E858C}" type="presOf" srcId="{CD72C359-EA18-4E67-A8AC-EEC2428195D8}" destId="{044BE725-D14E-41DE-8230-05B964A6F202}" srcOrd="0" destOrd="0" presId="urn:microsoft.com/office/officeart/2005/8/layout/vList5"/>
    <dgm:cxn modelId="{E13AB16B-E7AB-45AC-B5F2-CD1EEC9A87E1}" type="presOf" srcId="{0B0ECC20-7D32-486B-93D0-49A907F9D2DC}" destId="{0481D138-F6D4-47A9-BD3B-940EF8C0996D}" srcOrd="0" destOrd="0" presId="urn:microsoft.com/office/officeart/2005/8/layout/vList5"/>
    <dgm:cxn modelId="{2B4A2290-427E-4187-BAF0-7297F93C33C6}" type="presOf" srcId="{0632E4AF-F4B5-4988-ABE4-BCD224BAFD69}" destId="{3F54BB61-090C-4FCD-A374-4099D2D7C6E9}" srcOrd="0" destOrd="0" presId="urn:microsoft.com/office/officeart/2005/8/layout/vList5"/>
    <dgm:cxn modelId="{01B781CA-435E-450D-B4AC-6803FE6C239B}" type="presOf" srcId="{CA3B7911-8AA2-48C5-962A-0212CF5D6AE1}" destId="{65130064-E718-4F5C-AE55-C690AF06ACB7}" srcOrd="0" destOrd="0" presId="urn:microsoft.com/office/officeart/2005/8/layout/vList5"/>
    <dgm:cxn modelId="{F9081FC9-7ADD-4D26-9925-A357DD2D0A38}" srcId="{0632E4AF-F4B5-4988-ABE4-BCD224BAFD69}" destId="{F1DA4984-B474-4DAD-8C9C-614662B6EBAB}" srcOrd="1" destOrd="0" parTransId="{B0C63E58-A84C-4BFC-AFED-90E26868C850}" sibTransId="{5F961793-6F7D-4F24-B080-05CFA7E3B696}"/>
    <dgm:cxn modelId="{15BB853B-9BF8-4044-98F0-E5381FB8F157}" srcId="{0632E4AF-F4B5-4988-ABE4-BCD224BAFD69}" destId="{ABF5327A-60DC-4D95-BCAA-CFD4C178300F}" srcOrd="2" destOrd="0" parTransId="{7B004AED-1FCB-449C-A751-977CBEAD0DB3}" sibTransId="{1A348325-657C-4CC0-A0EF-78249B40AAD1}"/>
    <dgm:cxn modelId="{267BD914-5B25-404B-839D-E8A279988D60}" srcId="{F1DA4984-B474-4DAD-8C9C-614662B6EBAB}" destId="{33058C2C-E200-4670-A2E9-EFCD0B3D6480}" srcOrd="0" destOrd="0" parTransId="{E0A7BC35-D80A-4D92-82AD-7CDF89EA7463}" sibTransId="{8D428720-2234-471B-ADFD-D9002950F3E9}"/>
    <dgm:cxn modelId="{97DBC415-67FF-476A-BD6C-6A492043331A}" srcId="{ABF5327A-60DC-4D95-BCAA-CFD4C178300F}" destId="{EBC854AF-59CA-4606-BB2D-7FDABA4470B3}" srcOrd="1" destOrd="0" parTransId="{B4CDAA1C-DB51-4C1B-BCE9-C8298A66E762}" sibTransId="{0ED5EBD5-25AB-473F-B300-CC2C3490932F}"/>
    <dgm:cxn modelId="{9CD202C7-68C4-4158-9A7F-AE025401AF58}" type="presOf" srcId="{EBC854AF-59CA-4606-BB2D-7FDABA4470B3}" destId="{044BE725-D14E-41DE-8230-05B964A6F202}" srcOrd="0" destOrd="1" presId="urn:microsoft.com/office/officeart/2005/8/layout/vList5"/>
    <dgm:cxn modelId="{8C141713-3525-4470-8F35-E8D28736FBF0}" type="presOf" srcId="{F1DA4984-B474-4DAD-8C9C-614662B6EBAB}" destId="{67288598-8E4D-4367-9754-9BEABA6B32AF}" srcOrd="0" destOrd="0" presId="urn:microsoft.com/office/officeart/2005/8/layout/vList5"/>
    <dgm:cxn modelId="{F6CE1FBC-A0DD-4826-95EA-D5690A8B6D04}" type="presOf" srcId="{0263147B-34EC-4E4C-8BAC-5262871E01D2}" destId="{0481D138-F6D4-47A9-BD3B-940EF8C0996D}" srcOrd="0" destOrd="1" presId="urn:microsoft.com/office/officeart/2005/8/layout/vList5"/>
    <dgm:cxn modelId="{446AFD9E-A123-4373-9796-BC8E621126F4}" type="presOf" srcId="{75015766-4D7C-4A1F-8E0F-AC5CE775C0AB}" destId="{2C17B48A-8ECE-4069-9ABD-267BA5942D77}" srcOrd="0" destOrd="1" presId="urn:microsoft.com/office/officeart/2005/8/layout/vList5"/>
    <dgm:cxn modelId="{EF70EEAA-D560-4079-89EF-3EB2119EC11B}" srcId="{CA3B7911-8AA2-48C5-962A-0212CF5D6AE1}" destId="{0263147B-34EC-4E4C-8BAC-5262871E01D2}" srcOrd="1" destOrd="0" parTransId="{1BB1ECCB-3AAC-4202-9F1E-DDDB1F92FDB4}" sibTransId="{DE06F32A-01C6-46B4-8A29-6E4471BCD73B}"/>
    <dgm:cxn modelId="{D59AAA8E-AC4F-4749-9C7D-927811B00316}" srcId="{ABF5327A-60DC-4D95-BCAA-CFD4C178300F}" destId="{CD72C359-EA18-4E67-A8AC-EEC2428195D8}" srcOrd="0" destOrd="0" parTransId="{B0B772B8-E3EC-4496-99E9-BFC4BBC20586}" sibTransId="{4BF04EC8-B678-4DF1-9948-AF05AE337C99}"/>
    <dgm:cxn modelId="{3B322D47-7DE8-45E9-A7CA-DBA057027DD7}" type="presOf" srcId="{ABF5327A-60DC-4D95-BCAA-CFD4C178300F}" destId="{0B41FF52-CB2A-4010-BCE0-D3AD5B8AE42E}" srcOrd="0" destOrd="0" presId="urn:microsoft.com/office/officeart/2005/8/layout/vList5"/>
    <dgm:cxn modelId="{05809ED0-4755-4DCA-9A7D-3C77BA77F53E}" srcId="{F1DA4984-B474-4DAD-8C9C-614662B6EBAB}" destId="{75015766-4D7C-4A1F-8E0F-AC5CE775C0AB}" srcOrd="1" destOrd="0" parTransId="{9760EE4D-F279-4572-9653-6D8B34174D0D}" sibTransId="{ADAB9492-C39F-4539-8DDD-0C4296888102}"/>
    <dgm:cxn modelId="{E063BA41-B448-4C29-94BB-CE7510F0557E}" srcId="{0632E4AF-F4B5-4988-ABE4-BCD224BAFD69}" destId="{CA3B7911-8AA2-48C5-962A-0212CF5D6AE1}" srcOrd="0" destOrd="0" parTransId="{674A7B6C-1B57-4CD3-AF6C-60B7EAF669BE}" sibTransId="{96D0B38F-D014-464F-A21B-080A8C5C7ED5}"/>
    <dgm:cxn modelId="{C857542E-2772-475F-8FEA-BA68CA8948DC}" type="presOf" srcId="{33058C2C-E200-4670-A2E9-EFCD0B3D6480}" destId="{2C17B48A-8ECE-4069-9ABD-267BA5942D77}" srcOrd="0" destOrd="0" presId="urn:microsoft.com/office/officeart/2005/8/layout/vList5"/>
    <dgm:cxn modelId="{57DEF4C3-EC8F-47C6-AC6D-7A3796834780}" type="presParOf" srcId="{3F54BB61-090C-4FCD-A374-4099D2D7C6E9}" destId="{114E2FAF-D675-4A25-90D3-8D27E4F93ED0}" srcOrd="0" destOrd="0" presId="urn:microsoft.com/office/officeart/2005/8/layout/vList5"/>
    <dgm:cxn modelId="{E05F0F07-F706-45B0-9592-69E02C83A3EB}" type="presParOf" srcId="{114E2FAF-D675-4A25-90D3-8D27E4F93ED0}" destId="{65130064-E718-4F5C-AE55-C690AF06ACB7}" srcOrd="0" destOrd="0" presId="urn:microsoft.com/office/officeart/2005/8/layout/vList5"/>
    <dgm:cxn modelId="{470AC5F6-FA47-41C0-977A-DFE2A676CC7A}" type="presParOf" srcId="{114E2FAF-D675-4A25-90D3-8D27E4F93ED0}" destId="{0481D138-F6D4-47A9-BD3B-940EF8C0996D}" srcOrd="1" destOrd="0" presId="urn:microsoft.com/office/officeart/2005/8/layout/vList5"/>
    <dgm:cxn modelId="{66DBFB39-1E05-47C1-921D-48C7A916B727}" type="presParOf" srcId="{3F54BB61-090C-4FCD-A374-4099D2D7C6E9}" destId="{FAE97514-73B0-44D6-861D-103EF66FFFC3}" srcOrd="1" destOrd="0" presId="urn:microsoft.com/office/officeart/2005/8/layout/vList5"/>
    <dgm:cxn modelId="{0BBFEF73-84D2-4855-B5DF-136817111DBD}" type="presParOf" srcId="{3F54BB61-090C-4FCD-A374-4099D2D7C6E9}" destId="{A7A8E591-9568-40C9-8A14-CEF53060B22F}" srcOrd="2" destOrd="0" presId="urn:microsoft.com/office/officeart/2005/8/layout/vList5"/>
    <dgm:cxn modelId="{2CA587D6-FF3E-44F7-9694-C7C58A49591A}" type="presParOf" srcId="{A7A8E591-9568-40C9-8A14-CEF53060B22F}" destId="{67288598-8E4D-4367-9754-9BEABA6B32AF}" srcOrd="0" destOrd="0" presId="urn:microsoft.com/office/officeart/2005/8/layout/vList5"/>
    <dgm:cxn modelId="{706579DD-F22D-47E7-8E4F-D58DF0D434D8}" type="presParOf" srcId="{A7A8E591-9568-40C9-8A14-CEF53060B22F}" destId="{2C17B48A-8ECE-4069-9ABD-267BA5942D77}" srcOrd="1" destOrd="0" presId="urn:microsoft.com/office/officeart/2005/8/layout/vList5"/>
    <dgm:cxn modelId="{4F0C9CD2-6B48-42DB-ADA2-79401E36D2DA}" type="presParOf" srcId="{3F54BB61-090C-4FCD-A374-4099D2D7C6E9}" destId="{F2C9A062-0691-445D-95EE-F1266C09E0C4}" srcOrd="3" destOrd="0" presId="urn:microsoft.com/office/officeart/2005/8/layout/vList5"/>
    <dgm:cxn modelId="{9459156A-0275-40C8-ABC5-9F82A51FB4F2}" type="presParOf" srcId="{3F54BB61-090C-4FCD-A374-4099D2D7C6E9}" destId="{A977D07F-7CB6-4BA5-B9C0-D8A47DC7F8F4}" srcOrd="4" destOrd="0" presId="urn:microsoft.com/office/officeart/2005/8/layout/vList5"/>
    <dgm:cxn modelId="{A54EC24D-96D8-4E2F-8036-F88750CB600B}" type="presParOf" srcId="{A977D07F-7CB6-4BA5-B9C0-D8A47DC7F8F4}" destId="{0B41FF52-CB2A-4010-BCE0-D3AD5B8AE42E}" srcOrd="0" destOrd="0" presId="urn:microsoft.com/office/officeart/2005/8/layout/vList5"/>
    <dgm:cxn modelId="{8767483E-7664-4D11-8D80-999B92A9CD6B}" type="presParOf" srcId="{A977D07F-7CB6-4BA5-B9C0-D8A47DC7F8F4}" destId="{044BE725-D14E-41DE-8230-05B964A6F202}" srcOrd="1" destOrd="0" presId="urn:microsoft.com/office/officeart/2005/8/layout/vList5"/>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58197F5-7CF3-48E3-901F-28E37A070862}" type="doc">
      <dgm:prSet loTypeId="urn:microsoft.com/office/officeart/2005/8/layout/hProcess9" loCatId="process" qsTypeId="urn:microsoft.com/office/officeart/2005/8/quickstyle/3d3" qsCatId="3D" csTypeId="urn:microsoft.com/office/officeart/2005/8/colors/accent1_2" csCatId="accent1" phldr="1"/>
      <dgm:spPr/>
    </dgm:pt>
    <dgm:pt modelId="{0A6E0629-D1A7-4349-91DB-016685B61C1A}">
      <dgm:prSet phldrT="[Κείμενο]"/>
      <dgm:spPr/>
      <dgm:t>
        <a:bodyPr/>
        <a:lstStyle/>
        <a:p>
          <a:r>
            <a:rPr lang="el-GR" b="1" dirty="0" smtClean="0"/>
            <a:t>Αμοιβαίος καθορισμός</a:t>
          </a:r>
          <a:endParaRPr lang="en-GB" b="1" dirty="0"/>
        </a:p>
      </dgm:t>
    </dgm:pt>
    <dgm:pt modelId="{170151BB-A11F-4F1D-8D3C-4C9FC23FCB00}" type="parTrans" cxnId="{42CB4592-FCC4-4076-B371-500C6BFED94A}">
      <dgm:prSet/>
      <dgm:spPr/>
      <dgm:t>
        <a:bodyPr/>
        <a:lstStyle/>
        <a:p>
          <a:endParaRPr lang="en-GB"/>
        </a:p>
      </dgm:t>
    </dgm:pt>
    <dgm:pt modelId="{F99F60DE-943D-4F77-94C5-230DBF366365}" type="sibTrans" cxnId="{42CB4592-FCC4-4076-B371-500C6BFED94A}">
      <dgm:prSet/>
      <dgm:spPr/>
      <dgm:t>
        <a:bodyPr/>
        <a:lstStyle/>
        <a:p>
          <a:endParaRPr lang="en-GB"/>
        </a:p>
      </dgm:t>
    </dgm:pt>
    <dgm:pt modelId="{F0F583F5-84A0-447B-B5FC-E50338FC931F}">
      <dgm:prSet phldrT="[Κείμενο]"/>
      <dgm:spPr/>
      <dgm:t>
        <a:bodyPr/>
        <a:lstStyle/>
        <a:p>
          <a:r>
            <a:rPr lang="el-GR" b="1" dirty="0" smtClean="0"/>
            <a:t>Η συμπεριφορά είναι δυναμική και όχι στατική</a:t>
          </a:r>
          <a:endParaRPr lang="en-GB" b="1" dirty="0"/>
        </a:p>
      </dgm:t>
    </dgm:pt>
    <dgm:pt modelId="{9EFF2843-3BD0-4B51-A8FE-4F2BD24A6B40}" type="parTrans" cxnId="{B051C024-DAA2-4FE4-AA51-D67C38336294}">
      <dgm:prSet/>
      <dgm:spPr/>
      <dgm:t>
        <a:bodyPr/>
        <a:lstStyle/>
        <a:p>
          <a:endParaRPr lang="en-GB"/>
        </a:p>
      </dgm:t>
    </dgm:pt>
    <dgm:pt modelId="{7AFE43B8-5884-4B43-AB04-E5E63BBA80DF}" type="sibTrans" cxnId="{B051C024-DAA2-4FE4-AA51-D67C38336294}">
      <dgm:prSet/>
      <dgm:spPr/>
      <dgm:t>
        <a:bodyPr/>
        <a:lstStyle/>
        <a:p>
          <a:endParaRPr lang="en-GB"/>
        </a:p>
      </dgm:t>
    </dgm:pt>
    <dgm:pt modelId="{A2170455-0D7E-4323-AE58-689A5853CAD1}" type="pres">
      <dgm:prSet presAssocID="{D58197F5-7CF3-48E3-901F-28E37A070862}" presName="CompostProcess" presStyleCnt="0">
        <dgm:presLayoutVars>
          <dgm:dir/>
          <dgm:resizeHandles val="exact"/>
        </dgm:presLayoutVars>
      </dgm:prSet>
      <dgm:spPr/>
    </dgm:pt>
    <dgm:pt modelId="{5700B5C8-2042-4CA2-A487-E162211EE5A8}" type="pres">
      <dgm:prSet presAssocID="{D58197F5-7CF3-48E3-901F-28E37A070862}" presName="arrow" presStyleLbl="bgShp" presStyleIdx="0" presStyleCnt="1"/>
      <dgm:spPr/>
    </dgm:pt>
    <dgm:pt modelId="{F155D86A-A6B2-4B0D-82A5-FAE4B24B914D}" type="pres">
      <dgm:prSet presAssocID="{D58197F5-7CF3-48E3-901F-28E37A070862}" presName="linearProcess" presStyleCnt="0"/>
      <dgm:spPr/>
    </dgm:pt>
    <dgm:pt modelId="{5440664C-5E6A-4722-8BC3-2499B42A94AC}" type="pres">
      <dgm:prSet presAssocID="{0A6E0629-D1A7-4349-91DB-016685B61C1A}" presName="textNode" presStyleLbl="node1" presStyleIdx="0" presStyleCnt="2">
        <dgm:presLayoutVars>
          <dgm:bulletEnabled val="1"/>
        </dgm:presLayoutVars>
      </dgm:prSet>
      <dgm:spPr/>
      <dgm:t>
        <a:bodyPr/>
        <a:lstStyle/>
        <a:p>
          <a:endParaRPr lang="en-GB"/>
        </a:p>
      </dgm:t>
    </dgm:pt>
    <dgm:pt modelId="{C4CA5D49-F043-4DAC-8ED1-A839E511A1DE}" type="pres">
      <dgm:prSet presAssocID="{F99F60DE-943D-4F77-94C5-230DBF366365}" presName="sibTrans" presStyleCnt="0"/>
      <dgm:spPr/>
    </dgm:pt>
    <dgm:pt modelId="{5252C6BB-608A-4DE3-B101-2D7535D9FB1E}" type="pres">
      <dgm:prSet presAssocID="{F0F583F5-84A0-447B-B5FC-E50338FC931F}" presName="textNode" presStyleLbl="node1" presStyleIdx="1" presStyleCnt="2">
        <dgm:presLayoutVars>
          <dgm:bulletEnabled val="1"/>
        </dgm:presLayoutVars>
      </dgm:prSet>
      <dgm:spPr/>
      <dgm:t>
        <a:bodyPr/>
        <a:lstStyle/>
        <a:p>
          <a:endParaRPr lang="en-GB"/>
        </a:p>
      </dgm:t>
    </dgm:pt>
  </dgm:ptLst>
  <dgm:cxnLst>
    <dgm:cxn modelId="{42CB4592-FCC4-4076-B371-500C6BFED94A}" srcId="{D58197F5-7CF3-48E3-901F-28E37A070862}" destId="{0A6E0629-D1A7-4349-91DB-016685B61C1A}" srcOrd="0" destOrd="0" parTransId="{170151BB-A11F-4F1D-8D3C-4C9FC23FCB00}" sibTransId="{F99F60DE-943D-4F77-94C5-230DBF366365}"/>
    <dgm:cxn modelId="{AB10070E-8D61-4C33-AB70-F20FE3D0BBF3}" type="presOf" srcId="{F0F583F5-84A0-447B-B5FC-E50338FC931F}" destId="{5252C6BB-608A-4DE3-B101-2D7535D9FB1E}" srcOrd="0" destOrd="0" presId="urn:microsoft.com/office/officeart/2005/8/layout/hProcess9"/>
    <dgm:cxn modelId="{1404E6E0-5195-4607-9498-01BCB79DA373}" type="presOf" srcId="{D58197F5-7CF3-48E3-901F-28E37A070862}" destId="{A2170455-0D7E-4323-AE58-689A5853CAD1}" srcOrd="0" destOrd="0" presId="urn:microsoft.com/office/officeart/2005/8/layout/hProcess9"/>
    <dgm:cxn modelId="{C42FFF1A-5888-4CB6-8421-E263B5C8E2EF}" type="presOf" srcId="{0A6E0629-D1A7-4349-91DB-016685B61C1A}" destId="{5440664C-5E6A-4722-8BC3-2499B42A94AC}" srcOrd="0" destOrd="0" presId="urn:microsoft.com/office/officeart/2005/8/layout/hProcess9"/>
    <dgm:cxn modelId="{B051C024-DAA2-4FE4-AA51-D67C38336294}" srcId="{D58197F5-7CF3-48E3-901F-28E37A070862}" destId="{F0F583F5-84A0-447B-B5FC-E50338FC931F}" srcOrd="1" destOrd="0" parTransId="{9EFF2843-3BD0-4B51-A8FE-4F2BD24A6B40}" sibTransId="{7AFE43B8-5884-4B43-AB04-E5E63BBA80DF}"/>
    <dgm:cxn modelId="{9422E233-64A6-46E5-9F50-812BDF9CBC53}" type="presParOf" srcId="{A2170455-0D7E-4323-AE58-689A5853CAD1}" destId="{5700B5C8-2042-4CA2-A487-E162211EE5A8}" srcOrd="0" destOrd="0" presId="urn:microsoft.com/office/officeart/2005/8/layout/hProcess9"/>
    <dgm:cxn modelId="{590FB538-9EB3-4D29-88A3-ECCE148038D8}" type="presParOf" srcId="{A2170455-0D7E-4323-AE58-689A5853CAD1}" destId="{F155D86A-A6B2-4B0D-82A5-FAE4B24B914D}" srcOrd="1" destOrd="0" presId="urn:microsoft.com/office/officeart/2005/8/layout/hProcess9"/>
    <dgm:cxn modelId="{D5939D47-B6A1-45DA-A33E-E5718FFE8CFC}" type="presParOf" srcId="{F155D86A-A6B2-4B0D-82A5-FAE4B24B914D}" destId="{5440664C-5E6A-4722-8BC3-2499B42A94AC}" srcOrd="0" destOrd="0" presId="urn:microsoft.com/office/officeart/2005/8/layout/hProcess9"/>
    <dgm:cxn modelId="{DF1A13DA-9CD5-48FB-B2F7-2FCD01B8DE12}" type="presParOf" srcId="{F155D86A-A6B2-4B0D-82A5-FAE4B24B914D}" destId="{C4CA5D49-F043-4DAC-8ED1-A839E511A1DE}" srcOrd="1" destOrd="0" presId="urn:microsoft.com/office/officeart/2005/8/layout/hProcess9"/>
    <dgm:cxn modelId="{B2B798C3-0D36-4503-9612-4801ADABCBF8}" type="presParOf" srcId="{F155D86A-A6B2-4B0D-82A5-FAE4B24B914D}" destId="{5252C6BB-608A-4DE3-B101-2D7535D9FB1E}" srcOrd="2" destOrd="0" presId="urn:microsoft.com/office/officeart/2005/8/layout/hProcess9"/>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96A8F67-C5E9-4746-B069-56E58B9D9D19}">
      <dsp:nvSpPr>
        <dsp:cNvPr id="0" name=""/>
        <dsp:cNvSpPr/>
      </dsp:nvSpPr>
      <dsp:spPr>
        <a:xfrm rot="5400000">
          <a:off x="4747085" y="-2470423"/>
          <a:ext cx="1511399" cy="6453016"/>
        </a:xfrm>
        <a:prstGeom prst="round2Same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l-GR" sz="1700" b="1" kern="1200" dirty="0" smtClean="0"/>
            <a:t>Το περιβάλλον αναφέρεται στους παράγοντες που επιδρούν στη συμπεριφορά και βρίσκονται έξω από το άτομο</a:t>
          </a:r>
          <a:endParaRPr lang="en-GB" sz="1700" b="1" kern="1200" dirty="0"/>
        </a:p>
        <a:p>
          <a:pPr marL="171450" lvl="1" indent="-171450" algn="l" defTabSz="755650">
            <a:lnSpc>
              <a:spcPct val="90000"/>
            </a:lnSpc>
            <a:spcBef>
              <a:spcPct val="0"/>
            </a:spcBef>
            <a:spcAft>
              <a:spcPct val="15000"/>
            </a:spcAft>
            <a:buChar char="••"/>
          </a:pPr>
          <a:r>
            <a:rPr lang="el-GR" sz="1700" b="1" kern="1200" dirty="0" smtClean="0"/>
            <a:t>Καταστάσεις αναφέρονται στη γνωστική ή διανοητική απεικόνιση του περιβάλλοντος που πραγματοποιεί το άτομο και επηρεάζει τη συμπεριφορά.</a:t>
          </a:r>
          <a:endParaRPr lang="en-GB" sz="1700" b="1" kern="1200" dirty="0"/>
        </a:p>
      </dsp:txBody>
      <dsp:txXfrm rot="5400000">
        <a:off x="4747085" y="-2470423"/>
        <a:ext cx="1511399" cy="6453016"/>
      </dsp:txXfrm>
    </dsp:sp>
    <dsp:sp modelId="{AD6D5560-55CA-4459-8FA7-5071955532DD}">
      <dsp:nvSpPr>
        <dsp:cNvPr id="0" name=""/>
        <dsp:cNvSpPr/>
      </dsp:nvSpPr>
      <dsp:spPr>
        <a:xfrm>
          <a:off x="4362" y="1899"/>
          <a:ext cx="2271914" cy="1508370"/>
        </a:xfrm>
        <a:prstGeom prst="round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a:lnSpc>
              <a:spcPct val="90000"/>
            </a:lnSpc>
            <a:spcBef>
              <a:spcPct val="0"/>
            </a:spcBef>
            <a:spcAft>
              <a:spcPct val="35000"/>
            </a:spcAft>
          </a:pPr>
          <a:r>
            <a:rPr lang="el-GR" sz="1700" b="1" kern="1200" dirty="0" smtClean="0"/>
            <a:t>Περιβάλλον και καταστάσεις</a:t>
          </a:r>
          <a:endParaRPr lang="en-GB" sz="1700" b="1" kern="1200" dirty="0"/>
        </a:p>
      </dsp:txBody>
      <dsp:txXfrm>
        <a:off x="4362" y="1899"/>
        <a:ext cx="2271914" cy="1508370"/>
      </dsp:txXfrm>
    </dsp:sp>
    <dsp:sp modelId="{E84D8885-E08E-48D9-ACB3-36DC3A711410}">
      <dsp:nvSpPr>
        <dsp:cNvPr id="0" name=""/>
        <dsp:cNvSpPr/>
      </dsp:nvSpPr>
      <dsp:spPr>
        <a:xfrm rot="5400000">
          <a:off x="4662583" y="-795450"/>
          <a:ext cx="1509142" cy="6274450"/>
        </a:xfrm>
        <a:prstGeom prst="round2Same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l-GR" sz="1700" b="1" kern="1200" dirty="0" smtClean="0"/>
            <a:t>Για να εκδηλώσει το άτομο μια συμπεριφορά πρέπει να έχει τη γνώση του τι είναι η συμπεριφορά καθώς και του τρόπου </a:t>
          </a:r>
          <a:r>
            <a:rPr lang="el-GR" sz="1700" b="1" kern="1200" dirty="0" smtClean="0"/>
            <a:t>εκτέλεσης της.</a:t>
          </a:r>
          <a:endParaRPr lang="en-GB" sz="1700" b="1" kern="1200" dirty="0"/>
        </a:p>
      </dsp:txBody>
      <dsp:txXfrm rot="5400000">
        <a:off x="4662583" y="-795450"/>
        <a:ext cx="1509142" cy="6274450"/>
      </dsp:txXfrm>
    </dsp:sp>
    <dsp:sp modelId="{76E2A4E4-A6CF-46A6-B224-E4D31308569C}">
      <dsp:nvSpPr>
        <dsp:cNvPr id="0" name=""/>
        <dsp:cNvSpPr/>
      </dsp:nvSpPr>
      <dsp:spPr>
        <a:xfrm>
          <a:off x="4362" y="1587589"/>
          <a:ext cx="2275567" cy="1508370"/>
        </a:xfrm>
        <a:prstGeom prst="round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a:lnSpc>
              <a:spcPct val="90000"/>
            </a:lnSpc>
            <a:spcBef>
              <a:spcPct val="0"/>
            </a:spcBef>
            <a:spcAft>
              <a:spcPct val="35000"/>
            </a:spcAft>
          </a:pPr>
          <a:r>
            <a:rPr lang="el-GR" sz="1700" b="1" kern="1200" dirty="0" smtClean="0"/>
            <a:t>Συμπεριφοριστική ικανότητα</a:t>
          </a:r>
          <a:endParaRPr lang="en-GB" sz="1700" b="1" kern="1200" dirty="0"/>
        </a:p>
      </dsp:txBody>
      <dsp:txXfrm>
        <a:off x="4362" y="1587589"/>
        <a:ext cx="2275567" cy="1508370"/>
      </dsp:txXfrm>
    </dsp:sp>
    <dsp:sp modelId="{695CFDDE-70F2-4CB0-ACB1-E6059FD3B92E}">
      <dsp:nvSpPr>
        <dsp:cNvPr id="0" name=""/>
        <dsp:cNvSpPr/>
      </dsp:nvSpPr>
      <dsp:spPr>
        <a:xfrm rot="5400000">
          <a:off x="4847141" y="718968"/>
          <a:ext cx="1365123" cy="6407904"/>
        </a:xfrm>
        <a:prstGeom prst="round2Same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l-GR" sz="1700" b="1" kern="1200" dirty="0" smtClean="0"/>
            <a:t>Η επιβράβευση ή η αποδοκιμασία μιας συμπεριφοράς μπορεί να επηρεάσει την επανεμφάνισή της ή όχι.</a:t>
          </a:r>
          <a:endParaRPr lang="en-GB" sz="1700" b="1" kern="1200" dirty="0"/>
        </a:p>
      </dsp:txBody>
      <dsp:txXfrm rot="5400000">
        <a:off x="4847141" y="718968"/>
        <a:ext cx="1365123" cy="6407904"/>
      </dsp:txXfrm>
    </dsp:sp>
    <dsp:sp modelId="{AB02F336-BDEE-4485-BBCC-0837793DB9AF}">
      <dsp:nvSpPr>
        <dsp:cNvPr id="0" name=""/>
        <dsp:cNvSpPr/>
      </dsp:nvSpPr>
      <dsp:spPr>
        <a:xfrm>
          <a:off x="4362" y="3171764"/>
          <a:ext cx="2271309" cy="1508370"/>
        </a:xfrm>
        <a:prstGeom prst="round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a:lnSpc>
              <a:spcPct val="90000"/>
            </a:lnSpc>
            <a:spcBef>
              <a:spcPct val="0"/>
            </a:spcBef>
            <a:spcAft>
              <a:spcPct val="35000"/>
            </a:spcAft>
          </a:pPr>
          <a:r>
            <a:rPr lang="el-GR" sz="1700" b="1" kern="1200" dirty="0" smtClean="0"/>
            <a:t>Ενθάρρυνση</a:t>
          </a:r>
          <a:endParaRPr lang="en-GB" sz="1700" b="1" kern="1200" dirty="0"/>
        </a:p>
      </dsp:txBody>
      <dsp:txXfrm>
        <a:off x="4362" y="3171764"/>
        <a:ext cx="2271309" cy="1508370"/>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D00868E1-D5E4-4F51-9F09-3165B0CF1512}">
      <dsp:nvSpPr>
        <dsp:cNvPr id="0" name=""/>
        <dsp:cNvSpPr/>
      </dsp:nvSpPr>
      <dsp:spPr>
        <a:xfrm rot="5400000">
          <a:off x="4535749" y="-2220739"/>
          <a:ext cx="1575698" cy="6161199"/>
        </a:xfrm>
        <a:prstGeom prst="round2Same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a:lnSpc>
              <a:spcPct val="90000"/>
            </a:lnSpc>
            <a:spcBef>
              <a:spcPct val="0"/>
            </a:spcBef>
            <a:spcAft>
              <a:spcPct val="15000"/>
            </a:spcAft>
            <a:buChar char="••"/>
          </a:pPr>
          <a:r>
            <a:rPr lang="el-GR" sz="1200" b="1" kern="1200" dirty="0" smtClean="0"/>
            <a:t>Το άτομο μαθαίνει ποιο είναι το αποτέλεσμα από την υιοθέτηση μιας συμπεριφοράς</a:t>
          </a:r>
          <a:endParaRPr lang="en-GB" sz="1200" b="1" kern="1200" dirty="0"/>
        </a:p>
        <a:p>
          <a:pPr marL="114300" lvl="1" indent="-114300" algn="l" defTabSz="533400">
            <a:lnSpc>
              <a:spcPct val="90000"/>
            </a:lnSpc>
            <a:spcBef>
              <a:spcPct val="0"/>
            </a:spcBef>
            <a:spcAft>
              <a:spcPct val="15000"/>
            </a:spcAft>
            <a:buChar char="••"/>
          </a:pPr>
          <a:r>
            <a:rPr lang="el-GR" sz="1200" b="1" kern="1200" dirty="0" smtClean="0"/>
            <a:t>Η ικανότητα αναπτύσσεται:</a:t>
          </a:r>
          <a:endParaRPr lang="en-GB" sz="1200" b="1" kern="1200" dirty="0"/>
        </a:p>
        <a:p>
          <a:pPr marL="228600" lvl="2" indent="-114300" algn="just" defTabSz="533400">
            <a:lnSpc>
              <a:spcPct val="90000"/>
            </a:lnSpc>
            <a:spcBef>
              <a:spcPct val="0"/>
            </a:spcBef>
            <a:spcAft>
              <a:spcPct val="15000"/>
            </a:spcAft>
            <a:buChar char="••"/>
          </a:pPr>
          <a:r>
            <a:rPr lang="el-GR" sz="1200" b="1" kern="1200" dirty="0" smtClean="0"/>
            <a:t>Από προηγουμένη εμπειρία</a:t>
          </a:r>
          <a:endParaRPr lang="en-GB" sz="1200" b="1" kern="1200" dirty="0"/>
        </a:p>
        <a:p>
          <a:pPr marL="228600" lvl="2" indent="-114300" algn="just" defTabSz="533400">
            <a:lnSpc>
              <a:spcPct val="90000"/>
            </a:lnSpc>
            <a:spcBef>
              <a:spcPct val="0"/>
            </a:spcBef>
            <a:spcAft>
              <a:spcPct val="15000"/>
            </a:spcAft>
            <a:buChar char="••"/>
          </a:pPr>
          <a:r>
            <a:rPr lang="el-GR" sz="1200" b="1" kern="1200" dirty="0" smtClean="0"/>
            <a:t>Από την παρατήρηση των άλλων</a:t>
          </a:r>
          <a:endParaRPr lang="en-GB" sz="1200" b="1" kern="1200" dirty="0"/>
        </a:p>
        <a:p>
          <a:pPr marL="228600" lvl="2" indent="-114300" algn="just" defTabSz="533400">
            <a:lnSpc>
              <a:spcPct val="90000"/>
            </a:lnSpc>
            <a:spcBef>
              <a:spcPct val="0"/>
            </a:spcBef>
            <a:spcAft>
              <a:spcPct val="15000"/>
            </a:spcAft>
            <a:buChar char="••"/>
          </a:pPr>
          <a:r>
            <a:rPr lang="el-GR" sz="1200" b="1" kern="1200" dirty="0" smtClean="0"/>
            <a:t>Ακούγοντας διηγήσεις</a:t>
          </a:r>
          <a:endParaRPr lang="en-GB" sz="1200" b="1" kern="1200" dirty="0"/>
        </a:p>
        <a:p>
          <a:pPr marL="228600" lvl="2" indent="-114300" algn="l" defTabSz="533400">
            <a:lnSpc>
              <a:spcPct val="90000"/>
            </a:lnSpc>
            <a:spcBef>
              <a:spcPct val="0"/>
            </a:spcBef>
            <a:spcAft>
              <a:spcPct val="15000"/>
            </a:spcAft>
            <a:buChar char="••"/>
          </a:pPr>
          <a:r>
            <a:rPr lang="el-GR" sz="1200" b="1" kern="1200" dirty="0" smtClean="0"/>
            <a:t>Από συναισθηματικές ή φυσικές αντιδράσεις σε συμπεριφορές</a:t>
          </a:r>
          <a:endParaRPr lang="en-GB" sz="1200" b="1" kern="1200" dirty="0"/>
        </a:p>
      </dsp:txBody>
      <dsp:txXfrm rot="5400000">
        <a:off x="4535749" y="-2220739"/>
        <a:ext cx="1575698" cy="6161199"/>
      </dsp:txXfrm>
    </dsp:sp>
    <dsp:sp modelId="{5AB015AB-6DA8-41D0-ABDB-B4A1B4A36CCE}">
      <dsp:nvSpPr>
        <dsp:cNvPr id="0" name=""/>
        <dsp:cNvSpPr/>
      </dsp:nvSpPr>
      <dsp:spPr>
        <a:xfrm>
          <a:off x="0" y="1929"/>
          <a:ext cx="2078245" cy="1715415"/>
        </a:xfrm>
        <a:prstGeom prst="round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l-GR" sz="1800" b="1" kern="1200" dirty="0" smtClean="0"/>
            <a:t>Αναμενόμενα αποτελέσματα</a:t>
          </a:r>
          <a:endParaRPr lang="en-GB" sz="1800" b="1" kern="1200" dirty="0"/>
        </a:p>
      </dsp:txBody>
      <dsp:txXfrm>
        <a:off x="0" y="1929"/>
        <a:ext cx="2078245" cy="1715415"/>
      </dsp:txXfrm>
    </dsp:sp>
    <dsp:sp modelId="{DE60DB20-0DED-475E-A857-03FFF0007BCA}">
      <dsp:nvSpPr>
        <dsp:cNvPr id="0" name=""/>
        <dsp:cNvSpPr/>
      </dsp:nvSpPr>
      <dsp:spPr>
        <a:xfrm rot="5400000">
          <a:off x="4320398" y="-99939"/>
          <a:ext cx="1372332" cy="5484129"/>
        </a:xfrm>
        <a:prstGeom prst="round2Same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71450" lvl="1" indent="-171450" algn="l" defTabSz="711200">
            <a:lnSpc>
              <a:spcPct val="90000"/>
            </a:lnSpc>
            <a:spcBef>
              <a:spcPct val="0"/>
            </a:spcBef>
            <a:spcAft>
              <a:spcPct val="15000"/>
            </a:spcAft>
            <a:buChar char="••"/>
          </a:pPr>
          <a:r>
            <a:rPr lang="el-GR" sz="1600" b="1" kern="1200" dirty="0" smtClean="0"/>
            <a:t>Αντιπροσωπεύουν την αξία που αποδίδει το άτομο σε συγκεκριμένα αποτελέσματα</a:t>
          </a:r>
          <a:endParaRPr lang="en-GB" sz="1600" b="1" kern="1200" dirty="0"/>
        </a:p>
        <a:p>
          <a:pPr marL="171450" lvl="1" indent="-171450" algn="l" defTabSz="711200">
            <a:lnSpc>
              <a:spcPct val="90000"/>
            </a:lnSpc>
            <a:spcBef>
              <a:spcPct val="0"/>
            </a:spcBef>
            <a:spcAft>
              <a:spcPct val="15000"/>
            </a:spcAft>
            <a:buChar char="••"/>
          </a:pPr>
          <a:r>
            <a:rPr lang="el-GR" sz="1600" b="1" kern="1200" dirty="0" smtClean="0"/>
            <a:t>Όταν το άτομο έχει θετικές προσδοκίες αναπτύσσει κίνητρα</a:t>
          </a:r>
          <a:endParaRPr lang="en-GB" sz="1600" b="1" kern="1200" dirty="0"/>
        </a:p>
      </dsp:txBody>
      <dsp:txXfrm rot="5400000">
        <a:off x="4320398" y="-99939"/>
        <a:ext cx="1372332" cy="5484129"/>
      </dsp:txXfrm>
    </dsp:sp>
    <dsp:sp modelId="{A22E037F-F15C-4A1E-8191-6E03DAFDD785}">
      <dsp:nvSpPr>
        <dsp:cNvPr id="0" name=""/>
        <dsp:cNvSpPr/>
      </dsp:nvSpPr>
      <dsp:spPr>
        <a:xfrm>
          <a:off x="164753" y="1803338"/>
          <a:ext cx="2099746" cy="1677573"/>
        </a:xfrm>
        <a:prstGeom prst="round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68580" tIns="34290" rIns="68580" bIns="34290" numCol="1" spcCol="1270" anchor="ctr" anchorCtr="0">
          <a:noAutofit/>
        </a:bodyPr>
        <a:lstStyle/>
        <a:p>
          <a:pPr lvl="0" algn="ctr" defTabSz="800100">
            <a:lnSpc>
              <a:spcPct val="90000"/>
            </a:lnSpc>
            <a:spcBef>
              <a:spcPct val="0"/>
            </a:spcBef>
            <a:spcAft>
              <a:spcPct val="35000"/>
            </a:spcAft>
          </a:pPr>
          <a:r>
            <a:rPr lang="el-GR" sz="1800" b="1" kern="1200" dirty="0" smtClean="0"/>
            <a:t>Προσδοκώμενα αποτελέσματα</a:t>
          </a:r>
          <a:endParaRPr lang="en-GB" sz="1800" b="1" kern="1200" dirty="0"/>
        </a:p>
      </dsp:txBody>
      <dsp:txXfrm>
        <a:off x="164753" y="1803338"/>
        <a:ext cx="2099746" cy="1677573"/>
      </dsp:txXfrm>
    </dsp:sp>
    <dsp:sp modelId="{11C117E3-1DA8-4815-AF91-F3CB22E432D7}">
      <dsp:nvSpPr>
        <dsp:cNvPr id="0" name=""/>
        <dsp:cNvSpPr/>
      </dsp:nvSpPr>
      <dsp:spPr>
        <a:xfrm rot="5400000">
          <a:off x="4309817" y="1510784"/>
          <a:ext cx="1372332" cy="5484129"/>
        </a:xfrm>
        <a:prstGeom prst="round2Same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71450" lvl="1" indent="-171450" algn="l" defTabSz="711200">
            <a:lnSpc>
              <a:spcPct val="90000"/>
            </a:lnSpc>
            <a:spcBef>
              <a:spcPct val="0"/>
            </a:spcBef>
            <a:spcAft>
              <a:spcPct val="15000"/>
            </a:spcAft>
            <a:buChar char="••"/>
          </a:pPr>
          <a:r>
            <a:rPr lang="el-GR" sz="1600" b="1" kern="1200" dirty="0" smtClean="0"/>
            <a:t>Αντιπροσωπεύει την αυτοπεποίθηση του ατόμου ότι μπορεί να καταφέρει πράγματα.</a:t>
          </a:r>
          <a:endParaRPr lang="en-GB" sz="1600" b="1" kern="1200" dirty="0"/>
        </a:p>
        <a:p>
          <a:pPr marL="171450" lvl="1" indent="-171450" algn="l" defTabSz="711200">
            <a:lnSpc>
              <a:spcPct val="90000"/>
            </a:lnSpc>
            <a:spcBef>
              <a:spcPct val="0"/>
            </a:spcBef>
            <a:spcAft>
              <a:spcPct val="15000"/>
            </a:spcAft>
            <a:buChar char="••"/>
          </a:pPr>
          <a:r>
            <a:rPr lang="el-GR" sz="1600" b="1" kern="1200" dirty="0" smtClean="0"/>
            <a:t>Μπορεί να υπερνικήσει εμπόδια</a:t>
          </a:r>
          <a:endParaRPr lang="en-GB" sz="1600" b="1" kern="1200" dirty="0"/>
        </a:p>
      </dsp:txBody>
      <dsp:txXfrm rot="5400000">
        <a:off x="4309817" y="1510784"/>
        <a:ext cx="1372332" cy="5484129"/>
      </dsp:txXfrm>
    </dsp:sp>
    <dsp:sp modelId="{DAF13BC1-4853-4813-8BAB-1D02CB5E687E}">
      <dsp:nvSpPr>
        <dsp:cNvPr id="0" name=""/>
        <dsp:cNvSpPr/>
      </dsp:nvSpPr>
      <dsp:spPr>
        <a:xfrm>
          <a:off x="164753" y="3618145"/>
          <a:ext cx="2089165" cy="1269407"/>
        </a:xfrm>
        <a:prstGeom prst="roundRect">
          <a:avLst/>
        </a:prstGeom>
        <a:solidFill>
          <a:schemeClr val="accent1">
            <a:hueOff val="0"/>
            <a:satOff val="0"/>
            <a:lumOff val="0"/>
            <a:alphaOff val="0"/>
          </a:schemeClr>
        </a:solidFill>
        <a:ln>
          <a:solidFill>
            <a:schemeClr val="accent1"/>
          </a:solid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57150" tIns="28575" rIns="57150" bIns="28575" numCol="1" spcCol="1270" anchor="ctr" anchorCtr="0">
          <a:noAutofit/>
        </a:bodyPr>
        <a:lstStyle/>
        <a:p>
          <a:pPr lvl="0" algn="ctr" defTabSz="666750">
            <a:lnSpc>
              <a:spcPct val="90000"/>
            </a:lnSpc>
            <a:spcBef>
              <a:spcPct val="0"/>
            </a:spcBef>
            <a:spcAft>
              <a:spcPct val="35000"/>
            </a:spcAft>
          </a:pPr>
          <a:r>
            <a:rPr lang="el-GR" sz="1500" b="1" kern="1200" dirty="0" smtClean="0"/>
            <a:t>Αυτό- αποτελεσματικότητα</a:t>
          </a:r>
          <a:endParaRPr lang="en-GB" sz="1500" b="1" kern="1200" dirty="0"/>
        </a:p>
      </dsp:txBody>
      <dsp:txXfrm>
        <a:off x="164753" y="3618145"/>
        <a:ext cx="2089165" cy="1269407"/>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481D138-F6D4-47A9-BD3B-940EF8C0996D}">
      <dsp:nvSpPr>
        <dsp:cNvPr id="0" name=""/>
        <dsp:cNvSpPr/>
      </dsp:nvSpPr>
      <dsp:spPr>
        <a:xfrm rot="5400000">
          <a:off x="5030302" y="-1924046"/>
          <a:ext cx="1131651" cy="5266944"/>
        </a:xfrm>
        <a:prstGeom prst="round2Same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l-GR" sz="1400" b="1" kern="1200" dirty="0" smtClean="0"/>
            <a:t>Στόχος των προγραμμάτων είναι η απόκτηση από τα άτομα του ελέγχου της συμπεριφοράς τους</a:t>
          </a:r>
          <a:endParaRPr lang="en-GB" sz="1400" b="1" kern="1200" dirty="0"/>
        </a:p>
        <a:p>
          <a:pPr marL="114300" lvl="1" indent="-114300" algn="l" defTabSz="622300">
            <a:lnSpc>
              <a:spcPct val="90000"/>
            </a:lnSpc>
            <a:spcBef>
              <a:spcPct val="0"/>
            </a:spcBef>
            <a:spcAft>
              <a:spcPct val="15000"/>
            </a:spcAft>
            <a:buChar char="••"/>
          </a:pPr>
          <a:r>
            <a:rPr lang="el-GR" sz="1400" b="1" kern="1200" dirty="0" smtClean="0"/>
            <a:t>Απόδοση σημαίνει έμφαση στην επίτευξη στόχου</a:t>
          </a:r>
          <a:endParaRPr lang="en-GB" sz="1400" b="1" kern="1200" dirty="0"/>
        </a:p>
      </dsp:txBody>
      <dsp:txXfrm rot="5400000">
        <a:off x="5030302" y="-1924046"/>
        <a:ext cx="1131651" cy="5266944"/>
      </dsp:txXfrm>
    </dsp:sp>
    <dsp:sp modelId="{65130064-E718-4F5C-AE55-C690AF06ACB7}">
      <dsp:nvSpPr>
        <dsp:cNvPr id="0" name=""/>
        <dsp:cNvSpPr/>
      </dsp:nvSpPr>
      <dsp:spPr>
        <a:xfrm>
          <a:off x="0" y="2143"/>
          <a:ext cx="2962656" cy="1414564"/>
        </a:xfrm>
        <a:prstGeom prst="round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l-GR" sz="2400" b="1" kern="1200" dirty="0" smtClean="0"/>
            <a:t>Αυτό-έλεγχος της απόδοσης</a:t>
          </a:r>
          <a:endParaRPr lang="en-GB" sz="2400" b="1" kern="1200" dirty="0"/>
        </a:p>
      </dsp:txBody>
      <dsp:txXfrm>
        <a:off x="0" y="2143"/>
        <a:ext cx="2962656" cy="1414564"/>
      </dsp:txXfrm>
    </dsp:sp>
    <dsp:sp modelId="{2C17B48A-8ECE-4069-9ABD-267BA5942D77}">
      <dsp:nvSpPr>
        <dsp:cNvPr id="0" name=""/>
        <dsp:cNvSpPr/>
      </dsp:nvSpPr>
      <dsp:spPr>
        <a:xfrm rot="5400000">
          <a:off x="5030302" y="-438753"/>
          <a:ext cx="1131651" cy="5266944"/>
        </a:xfrm>
        <a:prstGeom prst="round2Same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l-GR" sz="1400" b="1" kern="1200" dirty="0" smtClean="0"/>
            <a:t>Όταν το άτομο πιέζεται αναπτύσσει μηχανισμούς άμυνας, μειώνοντας το φόβο, το άγχος και την επιθετικότητα.</a:t>
          </a:r>
          <a:endParaRPr lang="en-GB" sz="1400" b="1" kern="1200" dirty="0"/>
        </a:p>
        <a:p>
          <a:pPr marL="114300" lvl="1" indent="-114300" algn="l" defTabSz="622300">
            <a:lnSpc>
              <a:spcPct val="90000"/>
            </a:lnSpc>
            <a:spcBef>
              <a:spcPct val="0"/>
            </a:spcBef>
            <a:spcAft>
              <a:spcPct val="15000"/>
            </a:spcAft>
            <a:buChar char="••"/>
          </a:pPr>
          <a:r>
            <a:rPr lang="el-GR" sz="1400" b="1" kern="1200" dirty="0" smtClean="0"/>
            <a:t>Τεχνικές χαλάρωσης είναι ωφέλιμες για τη διαχείριση του </a:t>
          </a:r>
          <a:r>
            <a:rPr lang="en-GB" sz="1400" b="1" kern="1200" dirty="0" smtClean="0"/>
            <a:t>stress</a:t>
          </a:r>
          <a:r>
            <a:rPr lang="el-GR" sz="1400" b="1" kern="1200" dirty="0" smtClean="0"/>
            <a:t> κατά την προσπάθεια διακοπής του καπνίσματος</a:t>
          </a:r>
          <a:endParaRPr lang="en-GB" sz="1400" b="1" kern="1200" dirty="0"/>
        </a:p>
      </dsp:txBody>
      <dsp:txXfrm rot="5400000">
        <a:off x="5030302" y="-438753"/>
        <a:ext cx="1131651" cy="5266944"/>
      </dsp:txXfrm>
    </dsp:sp>
    <dsp:sp modelId="{67288598-8E4D-4367-9754-9BEABA6B32AF}">
      <dsp:nvSpPr>
        <dsp:cNvPr id="0" name=""/>
        <dsp:cNvSpPr/>
      </dsp:nvSpPr>
      <dsp:spPr>
        <a:xfrm>
          <a:off x="0" y="1487436"/>
          <a:ext cx="2962656" cy="1414564"/>
        </a:xfrm>
        <a:prstGeom prst="round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l-GR" sz="2400" b="1" kern="1200" dirty="0" smtClean="0"/>
            <a:t>Διαχείριση συναισθηματικής εγρήγορσης</a:t>
          </a:r>
          <a:endParaRPr lang="en-GB" sz="2400" b="1" kern="1200" dirty="0"/>
        </a:p>
      </dsp:txBody>
      <dsp:txXfrm>
        <a:off x="0" y="1487436"/>
        <a:ext cx="2962656" cy="1414564"/>
      </dsp:txXfrm>
    </dsp:sp>
    <dsp:sp modelId="{044BE725-D14E-41DE-8230-05B964A6F202}">
      <dsp:nvSpPr>
        <dsp:cNvPr id="0" name=""/>
        <dsp:cNvSpPr/>
      </dsp:nvSpPr>
      <dsp:spPr>
        <a:xfrm rot="5400000">
          <a:off x="5030302" y="1046539"/>
          <a:ext cx="1131651" cy="5266944"/>
        </a:xfrm>
        <a:prstGeom prst="round2SameRect">
          <a:avLst/>
        </a:prstGeom>
        <a:solidFill>
          <a:schemeClr val="accent1">
            <a:alpha val="90000"/>
            <a:tint val="4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l-GR" sz="1400" b="1" kern="1200" dirty="0" smtClean="0"/>
            <a:t>Παρακολουθώντας τη συμπεριφορά τρίτων το άτομο μαθαίνει </a:t>
          </a:r>
          <a:endParaRPr lang="en-GB" sz="1400" b="1" kern="1200" dirty="0"/>
        </a:p>
        <a:p>
          <a:pPr marL="114300" lvl="1" indent="-114300" algn="l" defTabSz="622300">
            <a:lnSpc>
              <a:spcPct val="90000"/>
            </a:lnSpc>
            <a:spcBef>
              <a:spcPct val="0"/>
            </a:spcBef>
            <a:spcAft>
              <a:spcPct val="15000"/>
            </a:spcAft>
            <a:buChar char="••"/>
          </a:pPr>
          <a:r>
            <a:rPr lang="el-GR" sz="1400" b="1" kern="1200" dirty="0" smtClean="0"/>
            <a:t>Η μέθοδος είναι χρήσιμη στην αλλαγή συμπεριφορών οικογενειών.</a:t>
          </a:r>
          <a:endParaRPr lang="en-GB" sz="1400" b="1" kern="1200" dirty="0"/>
        </a:p>
      </dsp:txBody>
      <dsp:txXfrm rot="5400000">
        <a:off x="5030302" y="1046539"/>
        <a:ext cx="1131651" cy="5266944"/>
      </dsp:txXfrm>
    </dsp:sp>
    <dsp:sp modelId="{0B41FF52-CB2A-4010-BCE0-D3AD5B8AE42E}">
      <dsp:nvSpPr>
        <dsp:cNvPr id="0" name=""/>
        <dsp:cNvSpPr/>
      </dsp:nvSpPr>
      <dsp:spPr>
        <a:xfrm>
          <a:off x="0" y="2972729"/>
          <a:ext cx="2962656" cy="1414564"/>
        </a:xfrm>
        <a:prstGeom prst="round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1440" tIns="45720" rIns="91440" bIns="45720" numCol="1" spcCol="1270" anchor="ctr" anchorCtr="0">
          <a:noAutofit/>
        </a:bodyPr>
        <a:lstStyle/>
        <a:p>
          <a:pPr lvl="0" algn="ctr" defTabSz="1066800">
            <a:lnSpc>
              <a:spcPct val="90000"/>
            </a:lnSpc>
            <a:spcBef>
              <a:spcPct val="0"/>
            </a:spcBef>
            <a:spcAft>
              <a:spcPct val="35000"/>
            </a:spcAft>
          </a:pPr>
          <a:r>
            <a:rPr lang="el-GR" sz="2400" b="1" kern="1200" dirty="0" smtClean="0"/>
            <a:t>Μάθηση μέσω παρατήρησης</a:t>
          </a:r>
          <a:endParaRPr lang="en-GB" sz="2400" b="1" kern="1200" dirty="0"/>
        </a:p>
      </dsp:txBody>
      <dsp:txXfrm>
        <a:off x="0" y="2972729"/>
        <a:ext cx="2962656" cy="1414564"/>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700B5C8-2042-4CA2-A487-E162211EE5A8}">
      <dsp:nvSpPr>
        <dsp:cNvPr id="0" name=""/>
        <dsp:cNvSpPr/>
      </dsp:nvSpPr>
      <dsp:spPr>
        <a:xfrm>
          <a:off x="617219" y="0"/>
          <a:ext cx="6995160" cy="4389437"/>
        </a:xfrm>
        <a:prstGeom prst="rightArrow">
          <a:avLst/>
        </a:prstGeom>
        <a:solidFill>
          <a:schemeClr val="accent1">
            <a:tint val="40000"/>
            <a:hueOff val="0"/>
            <a:satOff val="0"/>
            <a:lumOff val="0"/>
            <a:alphaOff val="0"/>
          </a:schemeClr>
        </a:solidFill>
        <a:ln w="9525" cap="flat" cmpd="sng" algn="ctr">
          <a:solidFill>
            <a:schemeClr val="accent1">
              <a:hueOff val="0"/>
              <a:satOff val="0"/>
              <a:lumOff val="0"/>
              <a:alphaOff val="0"/>
            </a:schemeClr>
          </a:solidFill>
          <a:prstDash val="solid"/>
        </a:ln>
        <a:effectLst/>
        <a:scene3d>
          <a:camera prst="orthographicFront">
            <a:rot lat="0" lon="0" rev="0"/>
          </a:camera>
          <a:lightRig rig="contrasting" dir="t">
            <a:rot lat="0" lon="0" rev="1200000"/>
          </a:lightRig>
        </a:scene3d>
        <a:sp3d z="-300000" prstMaterial="plastic"/>
      </dsp:spPr>
      <dsp:style>
        <a:lnRef idx="1">
          <a:scrgbClr r="0" g="0" b="0"/>
        </a:lnRef>
        <a:fillRef idx="1">
          <a:scrgbClr r="0" g="0" b="0"/>
        </a:fillRef>
        <a:effectRef idx="0">
          <a:scrgbClr r="0" g="0" b="0"/>
        </a:effectRef>
        <a:fontRef idx="minor"/>
      </dsp:style>
    </dsp:sp>
    <dsp:sp modelId="{5440664C-5E6A-4722-8BC3-2499B42A94AC}">
      <dsp:nvSpPr>
        <dsp:cNvPr id="0" name=""/>
        <dsp:cNvSpPr/>
      </dsp:nvSpPr>
      <dsp:spPr>
        <a:xfrm>
          <a:off x="510432" y="1316831"/>
          <a:ext cx="3504009" cy="1755774"/>
        </a:xfrm>
        <a:prstGeom prst="round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l-GR" sz="3200" b="1" kern="1200" dirty="0" smtClean="0"/>
            <a:t>Αμοιβαίος καθορισμός</a:t>
          </a:r>
          <a:endParaRPr lang="en-GB" sz="3200" b="1" kern="1200" dirty="0"/>
        </a:p>
      </dsp:txBody>
      <dsp:txXfrm>
        <a:off x="510432" y="1316831"/>
        <a:ext cx="3504009" cy="1755774"/>
      </dsp:txXfrm>
    </dsp:sp>
    <dsp:sp modelId="{5252C6BB-608A-4DE3-B101-2D7535D9FB1E}">
      <dsp:nvSpPr>
        <dsp:cNvPr id="0" name=""/>
        <dsp:cNvSpPr/>
      </dsp:nvSpPr>
      <dsp:spPr>
        <a:xfrm>
          <a:off x="4215158" y="1316831"/>
          <a:ext cx="3504009" cy="1755774"/>
        </a:xfrm>
        <a:prstGeom prst="roundRect">
          <a:avLst/>
        </a:prstGeom>
        <a:solidFill>
          <a:schemeClr val="accent1">
            <a:hueOff val="0"/>
            <a:satOff val="0"/>
            <a:lumOff val="0"/>
            <a:alphaOff val="0"/>
          </a:schemeClr>
        </a:solidFill>
        <a:ln>
          <a:noFill/>
        </a:ln>
        <a:effectLst>
          <a:outerShdw blurRad="57150" dist="38100" dir="5400000" algn="ctr" rotWithShape="0">
            <a:schemeClr val="accent1">
              <a:hueOff val="0"/>
              <a:satOff val="0"/>
              <a:lumOff val="0"/>
              <a:alphaOff val="0"/>
              <a:shade val="9000"/>
              <a:satMod val="105000"/>
              <a:alpha val="48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1920" tIns="121920" rIns="121920" bIns="121920" numCol="1" spcCol="1270" anchor="ctr" anchorCtr="0">
          <a:noAutofit/>
        </a:bodyPr>
        <a:lstStyle/>
        <a:p>
          <a:pPr lvl="0" algn="ctr" defTabSz="1422400">
            <a:lnSpc>
              <a:spcPct val="90000"/>
            </a:lnSpc>
            <a:spcBef>
              <a:spcPct val="0"/>
            </a:spcBef>
            <a:spcAft>
              <a:spcPct val="35000"/>
            </a:spcAft>
          </a:pPr>
          <a:r>
            <a:rPr lang="el-GR" sz="3200" b="1" kern="1200" dirty="0" smtClean="0"/>
            <a:t>Η συμπεριφορά είναι δυναμική και όχι στατική</a:t>
          </a:r>
          <a:endParaRPr lang="en-GB" sz="3200" b="1" kern="1200" dirty="0"/>
        </a:p>
      </dsp:txBody>
      <dsp:txXfrm>
        <a:off x="4215158" y="1316831"/>
        <a:ext cx="3504009" cy="1755774"/>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502E60E-7CAA-4693-912F-157F27BD8D7F}" type="datetimeFigureOut">
              <a:rPr lang="el-GR" smtClean="0"/>
              <a:pPr/>
              <a:t>3/11/2016</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B9CA38E-CB85-4DD8-A61F-B0D579658802}"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3B9CA38E-CB85-4DD8-A61F-B0D579658802}" type="slidenum">
              <a:rPr lang="el-GR" smtClean="0"/>
              <a:pPr/>
              <a:t>24</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3B9CA38E-CB85-4DD8-A61F-B0D579658802}" type="slidenum">
              <a:rPr lang="el-GR" smtClean="0"/>
              <a:pPr/>
              <a:t>36</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bg>
      <p:bgRef idx="1002">
        <a:schemeClr val="bg2"/>
      </p:bgRef>
    </p:bg>
    <p:spTree>
      <p:nvGrpSpPr>
        <p:cNvPr id="1" name=""/>
        <p:cNvGrpSpPr/>
        <p:nvPr/>
      </p:nvGrpSpPr>
      <p:grpSpPr>
        <a:xfrm>
          <a:off x="0" y="0"/>
          <a:ext cx="0" cy="0"/>
          <a:chOff x="0" y="0"/>
          <a:chExt cx="0" cy="0"/>
        </a:xfrm>
      </p:grpSpPr>
      <p:sp>
        <p:nvSpPr>
          <p:cNvPr id="9" name="8 - Τίτλος"/>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17" name="16 - Υπότιτλος"/>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Κάντε κλικ για να επεξεργαστείτε τον υπότιτλο του υποδείγματος</a:t>
            </a:r>
            <a:endParaRPr kumimoji="0" lang="en-US"/>
          </a:p>
        </p:txBody>
      </p:sp>
      <p:sp>
        <p:nvSpPr>
          <p:cNvPr id="30" name="29 - Θέση ημερομηνίας"/>
          <p:cNvSpPr>
            <a:spLocks noGrp="1"/>
          </p:cNvSpPr>
          <p:nvPr>
            <p:ph type="dt" sz="half" idx="10"/>
          </p:nvPr>
        </p:nvSpPr>
        <p:spPr/>
        <p:txBody>
          <a:bodyPr/>
          <a:lstStyle/>
          <a:p>
            <a:fld id="{B67C40EA-BC51-4161-A13E-AC020C1B714C}" type="datetimeFigureOut">
              <a:rPr lang="en-GB" smtClean="0"/>
              <a:pPr/>
              <a:t>03/11/2016</a:t>
            </a:fld>
            <a:endParaRPr lang="en-GB"/>
          </a:p>
        </p:txBody>
      </p:sp>
      <p:sp>
        <p:nvSpPr>
          <p:cNvPr id="19" name="18 - Θέση υποσέλιδου"/>
          <p:cNvSpPr>
            <a:spLocks noGrp="1"/>
          </p:cNvSpPr>
          <p:nvPr>
            <p:ph type="ftr" sz="quarter" idx="11"/>
          </p:nvPr>
        </p:nvSpPr>
        <p:spPr/>
        <p:txBody>
          <a:bodyPr/>
          <a:lstStyle/>
          <a:p>
            <a:endParaRPr lang="en-GB"/>
          </a:p>
        </p:txBody>
      </p:sp>
      <p:sp>
        <p:nvSpPr>
          <p:cNvPr id="27" name="26 - Θέση αριθμού διαφάνειας"/>
          <p:cNvSpPr>
            <a:spLocks noGrp="1"/>
          </p:cNvSpPr>
          <p:nvPr>
            <p:ph type="sldNum" sz="quarter" idx="12"/>
          </p:nvPr>
        </p:nvSpPr>
        <p:spPr/>
        <p:txBody>
          <a:bodyPr/>
          <a:lstStyle/>
          <a:p>
            <a:fld id="{D6029430-748C-44AA-9657-EFBE9765EFC4}"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67C40EA-BC51-4161-A13E-AC020C1B714C}" type="datetimeFigureOut">
              <a:rPr lang="en-GB" smtClean="0"/>
              <a:pPr/>
              <a:t>03/11/2016</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D6029430-748C-44AA-9657-EFBE9765EFC4}"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914401"/>
            <a:ext cx="2057400" cy="5211763"/>
          </a:xfrm>
        </p:spPr>
        <p:txBody>
          <a:bodyPr vert="eaVert"/>
          <a:lstStyle/>
          <a:p>
            <a:r>
              <a:rPr kumimoji="0" lang="el-GR" smtClean="0"/>
              <a:t>Kλικ για επεξεργασία του τίτλου</a:t>
            </a:r>
            <a:endParaRPr kumimoji="0" lang="en-US"/>
          </a:p>
        </p:txBody>
      </p:sp>
      <p:sp>
        <p:nvSpPr>
          <p:cNvPr id="3" name="2 - Θέση κατακόρυφου κειμένου"/>
          <p:cNvSpPr>
            <a:spLocks noGrp="1"/>
          </p:cNvSpPr>
          <p:nvPr>
            <p:ph type="body" orient="vert" idx="1"/>
          </p:nvPr>
        </p:nvSpPr>
        <p:spPr>
          <a:xfrm>
            <a:off x="457200" y="914401"/>
            <a:ext cx="6019800" cy="5211763"/>
          </a:xfrm>
        </p:spPr>
        <p:txBody>
          <a:bodyPr vert="eaVert"/>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67C40EA-BC51-4161-A13E-AC020C1B714C}" type="datetimeFigureOut">
              <a:rPr lang="en-GB" smtClean="0"/>
              <a:pPr/>
              <a:t>03/11/2016</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D6029430-748C-44AA-9657-EFBE9765EFC4}"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idx="1"/>
          </p:nvPr>
        </p:nvSpPr>
        <p:spPr/>
        <p:txBody>
          <a:body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ημερομηνίας"/>
          <p:cNvSpPr>
            <a:spLocks noGrp="1"/>
          </p:cNvSpPr>
          <p:nvPr>
            <p:ph type="dt" sz="half" idx="10"/>
          </p:nvPr>
        </p:nvSpPr>
        <p:spPr/>
        <p:txBody>
          <a:bodyPr/>
          <a:lstStyle/>
          <a:p>
            <a:fld id="{B67C40EA-BC51-4161-A13E-AC020C1B714C}" type="datetimeFigureOut">
              <a:rPr lang="en-GB" smtClean="0"/>
              <a:pPr/>
              <a:t>03/11/2016</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D6029430-748C-44AA-9657-EFBE9765EFC4}"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2">
        <a:schemeClr val="bg2"/>
      </p:bgRef>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67C40EA-BC51-4161-A13E-AC020C1B714C}" type="datetimeFigureOut">
              <a:rPr lang="en-GB" smtClean="0"/>
              <a:pPr/>
              <a:t>03/11/2016</a:t>
            </a:fld>
            <a:endParaRPr lang="en-GB"/>
          </a:p>
        </p:txBody>
      </p:sp>
      <p:sp>
        <p:nvSpPr>
          <p:cNvPr id="5" name="4 - Θέση υποσέλιδου"/>
          <p:cNvSpPr>
            <a:spLocks noGrp="1"/>
          </p:cNvSpPr>
          <p:nvPr>
            <p:ph type="ftr" sz="quarter" idx="11"/>
          </p:nvPr>
        </p:nvSpPr>
        <p:spPr/>
        <p:txBody>
          <a:bodyPr/>
          <a:lstStyle/>
          <a:p>
            <a:endParaRPr lang="en-GB"/>
          </a:p>
        </p:txBody>
      </p:sp>
      <p:sp>
        <p:nvSpPr>
          <p:cNvPr id="6" name="5 - Θέση αριθμού διαφάνειας"/>
          <p:cNvSpPr>
            <a:spLocks noGrp="1"/>
          </p:cNvSpPr>
          <p:nvPr>
            <p:ph type="sldNum" sz="quarter" idx="12"/>
          </p:nvPr>
        </p:nvSpPr>
        <p:spPr/>
        <p:txBody>
          <a:bodyPr/>
          <a:lstStyle/>
          <a:p>
            <a:fld id="{D6029430-748C-44AA-9657-EFBE9765EFC4}"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a:lstStyle/>
          <a:p>
            <a:r>
              <a:rPr kumimoji="0" lang="el-GR" smtClean="0"/>
              <a:t>Kλικ για επεξεργασία του τίτλου</a:t>
            </a:r>
            <a:endParaRPr kumimoji="0" lang="en-US"/>
          </a:p>
        </p:txBody>
      </p:sp>
      <p:sp>
        <p:nvSpPr>
          <p:cNvPr id="3" name="2 - Θέση περιεχομένου"/>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3 - Θέση περιεχομένου"/>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B67C40EA-BC51-4161-A13E-AC020C1B714C}" type="datetimeFigureOut">
              <a:rPr lang="en-GB" smtClean="0"/>
              <a:pPr/>
              <a:t>03/11/2016</a:t>
            </a:fld>
            <a:endParaRPr lang="en-GB"/>
          </a:p>
        </p:txBody>
      </p:sp>
      <p:sp>
        <p:nvSpPr>
          <p:cNvPr id="6" name="5 - Θέση υποσέλιδου"/>
          <p:cNvSpPr>
            <a:spLocks noGrp="1"/>
          </p:cNvSpPr>
          <p:nvPr>
            <p:ph type="ftr" sz="quarter" idx="11"/>
          </p:nvPr>
        </p:nvSpPr>
        <p:spPr/>
        <p:txBody>
          <a:bodyPr/>
          <a:lstStyle/>
          <a:p>
            <a:endParaRPr lang="en-GB"/>
          </a:p>
        </p:txBody>
      </p:sp>
      <p:sp>
        <p:nvSpPr>
          <p:cNvPr id="7" name="6 - Θέση αριθμού διαφάνειας"/>
          <p:cNvSpPr>
            <a:spLocks noGrp="1"/>
          </p:cNvSpPr>
          <p:nvPr>
            <p:ph type="sldNum" sz="quarter" idx="12"/>
          </p:nvPr>
        </p:nvSpPr>
        <p:spPr/>
        <p:txBody>
          <a:bodyPr/>
          <a:lstStyle/>
          <a:p>
            <a:fld id="{D6029430-748C-44AA-9657-EFBE9765EFC4}"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229600" cy="1143000"/>
          </a:xfrm>
        </p:spPr>
        <p:txBody>
          <a:bodyPr tIns="45720" anchor="b"/>
          <a:lstStyle>
            <a:lvl1pPr>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4" name="3 - Θέση κειμένου"/>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Kλικ για επεξεργασία των στυλ του υποδείγματος</a:t>
            </a:r>
          </a:p>
        </p:txBody>
      </p:sp>
      <p:sp>
        <p:nvSpPr>
          <p:cNvPr id="5" name="4 - Θέση περιεχομένου"/>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5 - Θέση περιεχομένου"/>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6 - Θέση ημερομηνίας"/>
          <p:cNvSpPr>
            <a:spLocks noGrp="1"/>
          </p:cNvSpPr>
          <p:nvPr>
            <p:ph type="dt" sz="half" idx="10"/>
          </p:nvPr>
        </p:nvSpPr>
        <p:spPr/>
        <p:txBody>
          <a:bodyPr/>
          <a:lstStyle/>
          <a:p>
            <a:fld id="{B67C40EA-BC51-4161-A13E-AC020C1B714C}" type="datetimeFigureOut">
              <a:rPr lang="en-GB" smtClean="0"/>
              <a:pPr/>
              <a:t>03/11/2016</a:t>
            </a:fld>
            <a:endParaRPr lang="en-GB"/>
          </a:p>
        </p:txBody>
      </p:sp>
      <p:sp>
        <p:nvSpPr>
          <p:cNvPr id="8" name="7 - Θέση υποσέλιδου"/>
          <p:cNvSpPr>
            <a:spLocks noGrp="1"/>
          </p:cNvSpPr>
          <p:nvPr>
            <p:ph type="ftr" sz="quarter" idx="11"/>
          </p:nvPr>
        </p:nvSpPr>
        <p:spPr/>
        <p:txBody>
          <a:bodyPr/>
          <a:lstStyle/>
          <a:p>
            <a:endParaRPr lang="en-GB"/>
          </a:p>
        </p:txBody>
      </p:sp>
      <p:sp>
        <p:nvSpPr>
          <p:cNvPr id="9" name="8 - Θέση αριθμού διαφάνειας"/>
          <p:cNvSpPr>
            <a:spLocks noGrp="1"/>
          </p:cNvSpPr>
          <p:nvPr>
            <p:ph type="sldNum" sz="quarter" idx="12"/>
          </p:nvPr>
        </p:nvSpPr>
        <p:spPr/>
        <p:txBody>
          <a:bodyPr/>
          <a:lstStyle/>
          <a:p>
            <a:fld id="{D6029430-748C-44AA-9657-EFBE9765EFC4}"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ημερομηνίας"/>
          <p:cNvSpPr>
            <a:spLocks noGrp="1"/>
          </p:cNvSpPr>
          <p:nvPr>
            <p:ph type="dt" sz="half" idx="10"/>
          </p:nvPr>
        </p:nvSpPr>
        <p:spPr/>
        <p:txBody>
          <a:bodyPr/>
          <a:lstStyle/>
          <a:p>
            <a:fld id="{B67C40EA-BC51-4161-A13E-AC020C1B714C}" type="datetimeFigureOut">
              <a:rPr lang="en-GB" smtClean="0"/>
              <a:pPr/>
              <a:t>03/11/2016</a:t>
            </a:fld>
            <a:endParaRPr lang="en-GB"/>
          </a:p>
        </p:txBody>
      </p:sp>
      <p:sp>
        <p:nvSpPr>
          <p:cNvPr id="4" name="3 - Θέση υποσέλιδου"/>
          <p:cNvSpPr>
            <a:spLocks noGrp="1"/>
          </p:cNvSpPr>
          <p:nvPr>
            <p:ph type="ftr" sz="quarter" idx="11"/>
          </p:nvPr>
        </p:nvSpPr>
        <p:spPr/>
        <p:txBody>
          <a:bodyPr/>
          <a:lstStyle/>
          <a:p>
            <a:endParaRPr lang="en-GB"/>
          </a:p>
        </p:txBody>
      </p:sp>
      <p:sp>
        <p:nvSpPr>
          <p:cNvPr id="5" name="4 - Θέση αριθμού διαφάνειας"/>
          <p:cNvSpPr>
            <a:spLocks noGrp="1"/>
          </p:cNvSpPr>
          <p:nvPr>
            <p:ph type="sldNum" sz="quarter" idx="12"/>
          </p:nvPr>
        </p:nvSpPr>
        <p:spPr/>
        <p:txBody>
          <a:bodyPr/>
          <a:lstStyle/>
          <a:p>
            <a:fld id="{D6029430-748C-44AA-9657-EFBE9765EFC4}"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67C40EA-BC51-4161-A13E-AC020C1B714C}" type="datetimeFigureOut">
              <a:rPr lang="en-GB" smtClean="0"/>
              <a:pPr/>
              <a:t>03/11/2016</a:t>
            </a:fld>
            <a:endParaRPr lang="en-GB"/>
          </a:p>
        </p:txBody>
      </p:sp>
      <p:sp>
        <p:nvSpPr>
          <p:cNvPr id="3" name="2 - Θέση υποσέλιδου"/>
          <p:cNvSpPr>
            <a:spLocks noGrp="1"/>
          </p:cNvSpPr>
          <p:nvPr>
            <p:ph type="ftr" sz="quarter" idx="11"/>
          </p:nvPr>
        </p:nvSpPr>
        <p:spPr/>
        <p:txBody>
          <a:bodyPr/>
          <a:lstStyle/>
          <a:p>
            <a:endParaRPr lang="en-GB"/>
          </a:p>
        </p:txBody>
      </p:sp>
      <p:sp>
        <p:nvSpPr>
          <p:cNvPr id="4" name="3 - Θέση αριθμού διαφάνειας"/>
          <p:cNvSpPr>
            <a:spLocks noGrp="1"/>
          </p:cNvSpPr>
          <p:nvPr>
            <p:ph type="sldNum" sz="quarter" idx="12"/>
          </p:nvPr>
        </p:nvSpPr>
        <p:spPr/>
        <p:txBody>
          <a:bodyPr/>
          <a:lstStyle/>
          <a:p>
            <a:fld id="{D6029430-748C-44AA-9657-EFBE9765EFC4}"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l-GR" smtClean="0"/>
              <a:t>Kλικ για επεξεργασία του τίτλου</a:t>
            </a:r>
            <a:endParaRPr kumimoji="0" lang="en-US"/>
          </a:p>
        </p:txBody>
      </p:sp>
      <p:sp>
        <p:nvSpPr>
          <p:cNvPr id="3" name="2 - Θέση κειμένου"/>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l-GR" smtClean="0"/>
              <a:t>Kλικ για επεξεργασία των στυλ του υποδείγματος</a:t>
            </a:r>
          </a:p>
        </p:txBody>
      </p:sp>
      <p:sp>
        <p:nvSpPr>
          <p:cNvPr id="4" name="3 - Θέση περιεχομένου"/>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l-GR" smtClean="0"/>
              <a:t>Kλικ για επεξεργασία των στυλ του υποδείγματος</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4 - Θέση ημερομηνίας"/>
          <p:cNvSpPr>
            <a:spLocks noGrp="1"/>
          </p:cNvSpPr>
          <p:nvPr>
            <p:ph type="dt" sz="half" idx="10"/>
          </p:nvPr>
        </p:nvSpPr>
        <p:spPr/>
        <p:txBody>
          <a:bodyPr/>
          <a:lstStyle/>
          <a:p>
            <a:fld id="{B67C40EA-BC51-4161-A13E-AC020C1B714C}" type="datetimeFigureOut">
              <a:rPr lang="en-GB" smtClean="0"/>
              <a:pPr/>
              <a:t>03/11/2016</a:t>
            </a:fld>
            <a:endParaRPr lang="en-GB"/>
          </a:p>
        </p:txBody>
      </p:sp>
      <p:sp>
        <p:nvSpPr>
          <p:cNvPr id="6" name="5 - Θέση υποσέλιδου"/>
          <p:cNvSpPr>
            <a:spLocks noGrp="1"/>
          </p:cNvSpPr>
          <p:nvPr>
            <p:ph type="ftr" sz="quarter" idx="11"/>
          </p:nvPr>
        </p:nvSpPr>
        <p:spPr/>
        <p:txBody>
          <a:bodyPr/>
          <a:lstStyle/>
          <a:p>
            <a:endParaRPr lang="en-GB"/>
          </a:p>
        </p:txBody>
      </p:sp>
      <p:sp>
        <p:nvSpPr>
          <p:cNvPr id="7" name="6 - Θέση αριθμού διαφάνειας"/>
          <p:cNvSpPr>
            <a:spLocks noGrp="1"/>
          </p:cNvSpPr>
          <p:nvPr>
            <p:ph type="sldNum" sz="quarter" idx="12"/>
          </p:nvPr>
        </p:nvSpPr>
        <p:spPr/>
        <p:txBody>
          <a:bodyPr/>
          <a:lstStyle/>
          <a:p>
            <a:fld id="{D6029430-748C-44AA-9657-EFBE9765EFC4}"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9" name="8 - Ψαλίδισμα και στρογγύλεμα μίας γωνίας του ορθογωνίου"/>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 Ορθογώνιο τρίγωνο"/>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 Τίτλος"/>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l-GR" smtClean="0"/>
              <a:t>Kλικ για επεξεργασία του τίτλου</a:t>
            </a:r>
            <a:endParaRPr kumimoji="0" lang="en-US"/>
          </a:p>
        </p:txBody>
      </p:sp>
      <p:sp>
        <p:nvSpPr>
          <p:cNvPr id="4" name="3 - Θέση κειμένου"/>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67C40EA-BC51-4161-A13E-AC020C1B714C}" type="datetimeFigureOut">
              <a:rPr lang="en-GB" smtClean="0"/>
              <a:pPr/>
              <a:t>03/11/2016</a:t>
            </a:fld>
            <a:endParaRPr lang="en-GB"/>
          </a:p>
        </p:txBody>
      </p:sp>
      <p:sp>
        <p:nvSpPr>
          <p:cNvPr id="6" name="5 - Θέση υποσέλιδου"/>
          <p:cNvSpPr>
            <a:spLocks noGrp="1"/>
          </p:cNvSpPr>
          <p:nvPr>
            <p:ph type="ftr" sz="quarter" idx="11"/>
          </p:nvPr>
        </p:nvSpPr>
        <p:spPr/>
        <p:txBody>
          <a:bodyPr/>
          <a:lstStyle/>
          <a:p>
            <a:endParaRPr lang="en-GB"/>
          </a:p>
        </p:txBody>
      </p:sp>
      <p:sp>
        <p:nvSpPr>
          <p:cNvPr id="7" name="6 - Θέση αριθμού διαφάνειας"/>
          <p:cNvSpPr>
            <a:spLocks noGrp="1"/>
          </p:cNvSpPr>
          <p:nvPr>
            <p:ph type="sldNum" sz="quarter" idx="12"/>
          </p:nvPr>
        </p:nvSpPr>
        <p:spPr>
          <a:xfrm>
            <a:off x="8077200" y="6356350"/>
            <a:ext cx="609600" cy="365125"/>
          </a:xfrm>
        </p:spPr>
        <p:txBody>
          <a:bodyPr/>
          <a:lstStyle/>
          <a:p>
            <a:fld id="{D6029430-748C-44AA-9657-EFBE9765EFC4}" type="slidenum">
              <a:rPr lang="en-GB" smtClean="0"/>
              <a:pPr/>
              <a:t>‹#›</a:t>
            </a:fld>
            <a:endParaRPr lang="en-GB"/>
          </a:p>
        </p:txBody>
      </p:sp>
      <p:sp>
        <p:nvSpPr>
          <p:cNvPr id="3" name="2 - Θέση εικόνας"/>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l-GR" smtClean="0"/>
              <a:t>Κάντε κλικ στο εικονίδιο για να προσθέσετε μια εικόνα</a:t>
            </a:r>
            <a:endParaRPr kumimoji="0" lang="en-US" dirty="0"/>
          </a:p>
        </p:txBody>
      </p:sp>
      <p:sp>
        <p:nvSpPr>
          <p:cNvPr id="10" name="9 - Ελεύθερη σχεδίαση"/>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 Ελεύθερη σχεδίαση"/>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 Ελεύθερη σχεδίαση"/>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 Ελεύθερη σχεδίαση"/>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 Θέση τίτλου"/>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l-GR" smtClean="0"/>
              <a:t>Kλικ για επεξεργασία του τίτλου</a:t>
            </a:r>
            <a:endParaRPr kumimoji="0" lang="en-US"/>
          </a:p>
        </p:txBody>
      </p:sp>
      <p:sp>
        <p:nvSpPr>
          <p:cNvPr id="30" name="29 - Θέση κειμένου"/>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l-GR" smtClean="0"/>
              <a:t>Kλικ για επεξεργασία των στυλ του υποδείγματος</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0" name="9 - Θέση ημερομηνίας"/>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B67C40EA-BC51-4161-A13E-AC020C1B714C}" type="datetimeFigureOut">
              <a:rPr lang="en-GB" smtClean="0"/>
              <a:pPr/>
              <a:t>03/11/2016</a:t>
            </a:fld>
            <a:endParaRPr lang="en-GB"/>
          </a:p>
        </p:txBody>
      </p:sp>
      <p:sp>
        <p:nvSpPr>
          <p:cNvPr id="22" name="21 - Θέση υποσέλιδου"/>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17 - Θέση αριθμού διαφάνειας"/>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6029430-748C-44AA-9657-EFBE9765EFC4}" type="slidenum">
              <a:rPr lang="en-GB" smtClean="0"/>
              <a:pPr/>
              <a:t>‹#›</a:t>
            </a:fld>
            <a:endParaRPr lang="en-GB"/>
          </a:p>
        </p:txBody>
      </p:sp>
      <p:grpSp>
        <p:nvGrpSpPr>
          <p:cNvPr id="2" name="1 - Ομάδα"/>
          <p:cNvGrpSpPr/>
          <p:nvPr/>
        </p:nvGrpSpPr>
        <p:grpSpPr>
          <a:xfrm>
            <a:off x="-19017" y="202408"/>
            <a:ext cx="9180548" cy="649224"/>
            <a:chOff x="-19045" y="216550"/>
            <a:chExt cx="9180548" cy="649224"/>
          </a:xfrm>
        </p:grpSpPr>
        <p:sp>
          <p:nvSpPr>
            <p:cNvPr id="12" name="11 - Ελεύθερη σχεδίαση"/>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 Ελεύθερη σχεδίαση"/>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lstStyle/>
          <a:p>
            <a:r>
              <a:rPr lang="el-GR" dirty="0" smtClean="0"/>
              <a:t>ΥΓΕΙΑ ΚΑΙ ΣΥΜΠΕΡΙΦΟΡΑ</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300" b="1" dirty="0" smtClean="0"/>
              <a:t/>
            </a:r>
            <a:br>
              <a:rPr lang="el-GR" sz="3300" b="1" dirty="0" smtClean="0"/>
            </a:br>
            <a:r>
              <a:rPr lang="el-GR" sz="3300" b="1" dirty="0" smtClean="0"/>
              <a:t>Τροποποίηση της συμπεριφοράς και οι θεωρίες στα πλαίσια της προαγωγής της υγείας.</a:t>
            </a:r>
            <a:r>
              <a:rPr lang="el-GR" dirty="0" smtClean="0"/>
              <a:t/>
            </a:r>
            <a:br>
              <a:rPr lang="el-GR" dirty="0" smtClean="0"/>
            </a:br>
            <a:endParaRPr lang="en-GB" dirty="0"/>
          </a:p>
        </p:txBody>
      </p:sp>
      <p:sp>
        <p:nvSpPr>
          <p:cNvPr id="3" name="2 - Θέση περιεχομένου"/>
          <p:cNvSpPr>
            <a:spLocks noGrp="1"/>
          </p:cNvSpPr>
          <p:nvPr>
            <p:ph idx="1"/>
          </p:nvPr>
        </p:nvSpPr>
        <p:spPr/>
        <p:txBody>
          <a:bodyPr>
            <a:normAutofit/>
          </a:bodyPr>
          <a:lstStyle/>
          <a:p>
            <a:r>
              <a:rPr lang="el-GR" dirty="0" smtClean="0"/>
              <a:t>Η ύπαρξη και η χρησιμοποίηση της θεωρίας στα προγράμματα αγωγής υγείας βοηθάει:</a:t>
            </a:r>
          </a:p>
          <a:p>
            <a:pPr lvl="1"/>
            <a:r>
              <a:rPr lang="el-GR" dirty="0" smtClean="0"/>
              <a:t>Στον αποτελεσματικό σχεδιασμό, την εφαρμογή και την αξιολόγηση</a:t>
            </a:r>
          </a:p>
          <a:p>
            <a:pPr lvl="1"/>
            <a:r>
              <a:rPr lang="el-GR" dirty="0" smtClean="0"/>
              <a:t>Στην εξήγηση του γιατί οι άνθρωποι ακολουθούν συγκεκριμένες συμπεριφορές ως προς την υγεία τους.</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3100" b="1" dirty="0" smtClean="0"/>
              <a:t/>
            </a:r>
            <a:br>
              <a:rPr lang="el-GR" sz="3100" b="1" dirty="0" smtClean="0"/>
            </a:br>
            <a:r>
              <a:rPr lang="el-GR" sz="3100" b="1" dirty="0" smtClean="0"/>
              <a:t>Τροποποίηση της συμπεριφοράς και οι θεωρίες στα πλαίσια της προαγωγής της υγείας.</a:t>
            </a:r>
            <a:r>
              <a:rPr lang="el-GR" dirty="0" smtClean="0"/>
              <a:t/>
            </a:r>
            <a:br>
              <a:rPr lang="el-GR" dirty="0" smtClean="0"/>
            </a:br>
            <a:endParaRPr lang="en-GB" dirty="0"/>
          </a:p>
        </p:txBody>
      </p:sp>
      <p:sp>
        <p:nvSpPr>
          <p:cNvPr id="3" name="2 - Θέση περιεχομένου"/>
          <p:cNvSpPr>
            <a:spLocks noGrp="1"/>
          </p:cNvSpPr>
          <p:nvPr>
            <p:ph idx="1"/>
          </p:nvPr>
        </p:nvSpPr>
        <p:spPr/>
        <p:txBody>
          <a:bodyPr/>
          <a:lstStyle/>
          <a:p>
            <a:pPr marL="342900" lvl="1" indent="-342900">
              <a:buFont typeface="Arial" pitchFamily="34" charset="0"/>
              <a:buChar char="•"/>
            </a:pPr>
            <a:r>
              <a:rPr lang="el-GR" dirty="0" smtClean="0"/>
              <a:t>Αναδεικνύοντας ποιες πληροφορίες είναι απαραίτητες:</a:t>
            </a:r>
          </a:p>
          <a:p>
            <a:pPr marL="742950" lvl="2" indent="-342900">
              <a:buFont typeface="Wingdings" pitchFamily="2" charset="2"/>
              <a:buChar char="ü"/>
            </a:pPr>
            <a:r>
              <a:rPr lang="el-GR" dirty="0" smtClean="0"/>
              <a:t> πριν από την ανάπτυξη του προγράμματος, </a:t>
            </a:r>
          </a:p>
          <a:p>
            <a:pPr marL="742950" lvl="2" indent="-342900">
              <a:buFont typeface="Wingdings" pitchFamily="2" charset="2"/>
              <a:buChar char="ü"/>
            </a:pPr>
            <a:r>
              <a:rPr lang="el-GR" dirty="0" smtClean="0"/>
              <a:t>ποια είναι η δέουσα μεθοδολογία του προγράμματος, </a:t>
            </a:r>
          </a:p>
          <a:p>
            <a:pPr marL="742950" lvl="2" indent="-342900">
              <a:buFont typeface="Wingdings" pitchFamily="2" charset="2"/>
              <a:buChar char="ü"/>
            </a:pPr>
            <a:r>
              <a:rPr lang="el-GR" dirty="0" smtClean="0"/>
              <a:t>τι θα πρέπει να αξιολογηθεί, </a:t>
            </a:r>
          </a:p>
          <a:p>
            <a:pPr marL="742950" lvl="2" indent="-342900">
              <a:buFont typeface="Wingdings" pitchFamily="2" charset="2"/>
              <a:buChar char="ü"/>
            </a:pPr>
            <a:r>
              <a:rPr lang="el-GR" dirty="0" smtClean="0"/>
              <a:t>ποιοι είναι οι στόχοι. </a:t>
            </a:r>
          </a:p>
          <a:p>
            <a:pPr marL="358775" lvl="2" indent="0">
              <a:buNone/>
            </a:pPr>
            <a:r>
              <a:rPr lang="el-GR" sz="2800" dirty="0" smtClean="0"/>
              <a:t>	Επίσης εξηγούν συμπεριφορές και προτείνουν την κατάλληλη μεθοδολογία για την αλλαγή συμπεριφοράς.</a:t>
            </a:r>
            <a:endParaRPr lang="en-GB" sz="2800" dirty="0" smtClean="0"/>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Θεωρίες αλλαγής συμπεριφοράς σε ατομικό επίπεδο</a:t>
            </a:r>
            <a:endParaRPr lang="en-GB" b="1" dirty="0"/>
          </a:p>
        </p:txBody>
      </p:sp>
      <p:sp>
        <p:nvSpPr>
          <p:cNvPr id="3" name="2 - Θέση περιεχομένου"/>
          <p:cNvSpPr>
            <a:spLocks noGrp="1"/>
          </p:cNvSpPr>
          <p:nvPr>
            <p:ph idx="1"/>
          </p:nvPr>
        </p:nvSpPr>
        <p:spPr/>
        <p:txBody>
          <a:bodyPr>
            <a:normAutofit lnSpcReduction="10000"/>
          </a:bodyPr>
          <a:lstStyle/>
          <a:p>
            <a:r>
              <a:rPr lang="el-GR" b="1" dirty="0" smtClean="0">
                <a:solidFill>
                  <a:srgbClr val="FF0000"/>
                </a:solidFill>
              </a:rPr>
              <a:t>Μοντέλο πεποιθήσεων για την υγεία </a:t>
            </a:r>
            <a:r>
              <a:rPr lang="el-GR" b="1" dirty="0" smtClean="0"/>
              <a:t>(</a:t>
            </a:r>
            <a:r>
              <a:rPr lang="en-GB" b="1" dirty="0" smtClean="0"/>
              <a:t>Health Belief Model</a:t>
            </a:r>
            <a:r>
              <a:rPr lang="el-GR" b="1" dirty="0" smtClean="0"/>
              <a:t>):</a:t>
            </a:r>
          </a:p>
          <a:p>
            <a:pPr lvl="1"/>
            <a:r>
              <a:rPr lang="el-GR" dirty="0" smtClean="0"/>
              <a:t>Να αισθάνεται </a:t>
            </a:r>
            <a:r>
              <a:rPr lang="el-GR" dirty="0" smtClean="0"/>
              <a:t>το άτομο ότι </a:t>
            </a:r>
            <a:r>
              <a:rPr lang="el-GR" dirty="0" smtClean="0"/>
              <a:t>είναι δεκτικό σε μια αρνητική κατάσταση υγείας (Μπορεί να αρρωστήσω)</a:t>
            </a:r>
          </a:p>
          <a:p>
            <a:pPr lvl="1"/>
            <a:r>
              <a:rPr lang="el-GR" dirty="0" smtClean="0"/>
              <a:t>Να πιστεύει ότι η κατάσταση αυτή έχει σοβαρές συνέπειες για τι ίδιο (Πόνος, ταλαιπωρία)</a:t>
            </a:r>
          </a:p>
          <a:p>
            <a:pPr lvl="1"/>
            <a:r>
              <a:rPr lang="el-GR" dirty="0" smtClean="0"/>
              <a:t>Να πιστεύει ότι η ανάπτυξη μιας διαθέσιμης συμπεριφοράς υγείας θα το βοηθήσει να αποφύγει την αρνητική κατάσταση και τις συνέπειες της</a:t>
            </a:r>
          </a:p>
          <a:p>
            <a:pPr lvl="1"/>
            <a:r>
              <a:rPr lang="el-GR" dirty="0" smtClean="0"/>
              <a:t>Να πιστεύει ότι τα οφέλη από την ανάπτυξη μιας συμπεριφοράς υγείας υπερτερούν έναντι των εμποδίων. </a:t>
            </a: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Έννοιες- διαστάσεις του μοντέλου</a:t>
            </a:r>
            <a:endParaRPr lang="en-GB" b="1" dirty="0"/>
          </a:p>
        </p:txBody>
      </p:sp>
      <p:sp>
        <p:nvSpPr>
          <p:cNvPr id="3" name="2 - Θέση περιεχομένου"/>
          <p:cNvSpPr>
            <a:spLocks noGrp="1"/>
          </p:cNvSpPr>
          <p:nvPr>
            <p:ph idx="1"/>
          </p:nvPr>
        </p:nvSpPr>
        <p:spPr/>
        <p:txBody>
          <a:bodyPr>
            <a:normAutofit fontScale="92500" lnSpcReduction="10000"/>
          </a:bodyPr>
          <a:lstStyle/>
          <a:p>
            <a:r>
              <a:rPr lang="el-GR" dirty="0" smtClean="0"/>
              <a:t>Αντιλαμβανόμενος βαθμός δεκτικότητας</a:t>
            </a:r>
          </a:p>
          <a:p>
            <a:r>
              <a:rPr lang="el-GR" dirty="0" smtClean="0"/>
              <a:t>Αντιλαμβανόμενη σοβαρότητα</a:t>
            </a:r>
          </a:p>
          <a:p>
            <a:r>
              <a:rPr lang="el-GR" dirty="0" smtClean="0"/>
              <a:t>Αντιλαμβανόμενα οφέλη</a:t>
            </a:r>
          </a:p>
          <a:p>
            <a:r>
              <a:rPr lang="el-GR" dirty="0" smtClean="0"/>
              <a:t>Αντιλαμβανόμενα εμπόδια</a:t>
            </a:r>
          </a:p>
          <a:p>
            <a:r>
              <a:rPr lang="el-GR" dirty="0" smtClean="0"/>
              <a:t>Μηνύματα που ενεργοποιούν τη δράση (η προθυμία για αλλαγή συμπεριφοράς ενισχύεται από το ίδιο το σώμα ή το περιβάλλον)</a:t>
            </a:r>
          </a:p>
          <a:p>
            <a:r>
              <a:rPr lang="el-GR" dirty="0" smtClean="0"/>
              <a:t>Αυτό αποτελεσματικότητα (η πεποίθηση ενός ατόμου ότι μπορεί να πραγματοποιήσει μια συμπεριφορά επιτυχημένα, η οποία είναι απαραίτητη για να έχει το άτομο επιθυμητά αποτελέσματα)</a:t>
            </a:r>
            <a:endParaRPr lang="en-GB" dirty="0"/>
          </a:p>
        </p:txBody>
      </p:sp>
      <p:sp>
        <p:nvSpPr>
          <p:cNvPr id="4" name="3 - Δεξιό άγκιστρο"/>
          <p:cNvSpPr/>
          <p:nvPr/>
        </p:nvSpPr>
        <p:spPr>
          <a:xfrm>
            <a:off x="6228184" y="2060848"/>
            <a:ext cx="72008" cy="504056"/>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l-GR"/>
          </a:p>
        </p:txBody>
      </p:sp>
      <p:sp>
        <p:nvSpPr>
          <p:cNvPr id="5" name="4 - Ορθογώνιο"/>
          <p:cNvSpPr/>
          <p:nvPr/>
        </p:nvSpPr>
        <p:spPr>
          <a:xfrm>
            <a:off x="6444208" y="2060848"/>
            <a:ext cx="2088232" cy="5040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t>Αντιλαμβανόμενη απειλή</a:t>
            </a:r>
            <a:endParaRPr lang="el-GR"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Θεωρία έλλογης δράσης</a:t>
            </a:r>
            <a:endParaRPr lang="en-GB" b="1" dirty="0"/>
          </a:p>
        </p:txBody>
      </p:sp>
      <p:sp>
        <p:nvSpPr>
          <p:cNvPr id="3" name="2 - Θέση περιεχομένου"/>
          <p:cNvSpPr>
            <a:spLocks noGrp="1"/>
          </p:cNvSpPr>
          <p:nvPr>
            <p:ph idx="1"/>
          </p:nvPr>
        </p:nvSpPr>
        <p:spPr/>
        <p:txBody>
          <a:bodyPr/>
          <a:lstStyle/>
          <a:p>
            <a:r>
              <a:rPr lang="el-GR" dirty="0" smtClean="0"/>
              <a:t>Ο πιο καθοριστικός παράγοντας για τη συμπεριφορά είναι «η πρόθεση συμπεριφοράς», που χαρακτηρίζει το άτομο (</a:t>
            </a:r>
            <a:r>
              <a:rPr lang="en-GB" dirty="0" err="1" smtClean="0"/>
              <a:t>Fishbein</a:t>
            </a:r>
            <a:r>
              <a:rPr lang="en-GB" dirty="0" smtClean="0"/>
              <a:t>, 1967)</a:t>
            </a:r>
          </a:p>
          <a:p>
            <a:r>
              <a:rPr lang="el-GR" dirty="0" smtClean="0"/>
              <a:t>Παράγοντες που επιδρούν άμεσα στις προθέσεις του ατόμου είναι:</a:t>
            </a:r>
          </a:p>
          <a:p>
            <a:pPr lvl="1"/>
            <a:r>
              <a:rPr lang="el-GR" dirty="0" smtClean="0"/>
              <a:t>Οι στάσεις του αναφορικά με τη συμπεριφορά</a:t>
            </a:r>
          </a:p>
          <a:p>
            <a:pPr lvl="1"/>
            <a:r>
              <a:rPr lang="el-GR" dirty="0" smtClean="0"/>
              <a:t>Οι υποκειμενικές του νόρμες</a:t>
            </a:r>
            <a:endParaRPr lang="en-GB" dirty="0"/>
          </a:p>
        </p:txBody>
      </p:sp>
      <p:sp>
        <p:nvSpPr>
          <p:cNvPr id="4" name="3 - TextBox"/>
          <p:cNvSpPr txBox="1"/>
          <p:nvPr/>
        </p:nvSpPr>
        <p:spPr>
          <a:xfrm>
            <a:off x="3275856" y="5661248"/>
            <a:ext cx="5688632" cy="646331"/>
          </a:xfrm>
          <a:prstGeom prst="rect">
            <a:avLst/>
          </a:prstGeom>
          <a:noFill/>
        </p:spPr>
        <p:txBody>
          <a:bodyPr wrap="square" rtlCol="0">
            <a:spAutoFit/>
          </a:bodyPr>
          <a:lstStyle/>
          <a:p>
            <a:r>
              <a:rPr lang="el-GR" b="1" dirty="0" smtClean="0"/>
              <a:t>Νόρμα: Κοινώς αποδεκτό πλαίσιο συμπεριφοράς που επιβάλλει η κοινωνία στα μέλη της.</a:t>
            </a:r>
            <a:endParaRPr lang="en-GB" b="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Θεωρία έλλογής Δράσης_2</a:t>
            </a:r>
            <a:endParaRPr lang="en-GB" b="1" dirty="0"/>
          </a:p>
        </p:txBody>
      </p:sp>
      <p:sp>
        <p:nvSpPr>
          <p:cNvPr id="3" name="2 - Θέση περιεχομένου"/>
          <p:cNvSpPr>
            <a:spLocks noGrp="1"/>
          </p:cNvSpPr>
          <p:nvPr>
            <p:ph idx="1"/>
          </p:nvPr>
        </p:nvSpPr>
        <p:spPr/>
        <p:txBody>
          <a:bodyPr/>
          <a:lstStyle/>
          <a:p>
            <a:r>
              <a:rPr lang="el-GR" dirty="0" smtClean="0"/>
              <a:t>Η στάση του ατόμου προς την υιοθέτηση συμπεριφοράς καθορίζεται από το τι πιστεύει για το αποτέλεσμα που θα προκύψει από αυτήν (όφελος ή ζημιά---υιοθέτηση  ή απόρριψη)</a:t>
            </a:r>
          </a:p>
          <a:p>
            <a:r>
              <a:rPr lang="el-GR" dirty="0" smtClean="0"/>
              <a:t>Οι υποκειμενικές νόρμες είναι κανονιστικές πεποιθήσεις που συντελούν στην υιοθέτηση ή μη μιας συμπεριφοράς ανάλογα με την αποδοχή της ή όχι από σημαντικούς τρίτους για το άτομο.</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Θεωρία έλλογης Δράσης_3</a:t>
            </a:r>
            <a:endParaRPr lang="en-GB" b="1" dirty="0"/>
          </a:p>
        </p:txBody>
      </p:sp>
      <p:sp>
        <p:nvSpPr>
          <p:cNvPr id="3" name="2 - Θέση περιεχομένου"/>
          <p:cNvSpPr>
            <a:spLocks noGrp="1"/>
          </p:cNvSpPr>
          <p:nvPr>
            <p:ph idx="1"/>
          </p:nvPr>
        </p:nvSpPr>
        <p:spPr/>
        <p:txBody>
          <a:bodyPr/>
          <a:lstStyle/>
          <a:p>
            <a:r>
              <a:rPr lang="el-GR" dirty="0" smtClean="0"/>
              <a:t>Εξηγεί ή προβλέπει συμπεριφορές υγείας όπως:</a:t>
            </a:r>
          </a:p>
          <a:p>
            <a:pPr lvl="1"/>
            <a:r>
              <a:rPr lang="el-GR" dirty="0" smtClean="0"/>
              <a:t>Κάπνισμα</a:t>
            </a:r>
          </a:p>
          <a:p>
            <a:pPr lvl="1"/>
            <a:r>
              <a:rPr lang="el-GR" dirty="0" smtClean="0"/>
              <a:t>Αλκοόλ</a:t>
            </a:r>
          </a:p>
          <a:p>
            <a:pPr lvl="1"/>
            <a:r>
              <a:rPr lang="el-GR" dirty="0" smtClean="0"/>
              <a:t>Χρήση μεθόδων αντισύλληψης</a:t>
            </a:r>
          </a:p>
          <a:p>
            <a:pPr lvl="1"/>
            <a:r>
              <a:rPr lang="el-GR" dirty="0" smtClean="0"/>
              <a:t>Ασφαλής οδήγηση</a:t>
            </a:r>
          </a:p>
          <a:p>
            <a:pPr lvl="1"/>
            <a:r>
              <a:rPr lang="el-GR" dirty="0" smtClean="0"/>
              <a:t>Φυσική άσκηση</a:t>
            </a:r>
          </a:p>
          <a:p>
            <a:pPr lvl="1"/>
            <a:r>
              <a:rPr lang="el-GR" dirty="0" smtClean="0"/>
              <a:t>Εμβολιαστική κάλυψη</a:t>
            </a:r>
          </a:p>
          <a:p>
            <a:pPr lvl="1"/>
            <a:r>
              <a:rPr lang="el-GR" dirty="0" smtClean="0"/>
              <a:t>Εξέταση μαστών.</a:t>
            </a:r>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Θεωρία προγραμματισμένης συμπεριφοράς.</a:t>
            </a:r>
            <a:endParaRPr lang="en-GB" b="1" dirty="0"/>
          </a:p>
        </p:txBody>
      </p:sp>
      <p:sp>
        <p:nvSpPr>
          <p:cNvPr id="3" name="2 - Θέση περιεχομένου"/>
          <p:cNvSpPr>
            <a:spLocks noGrp="1"/>
          </p:cNvSpPr>
          <p:nvPr>
            <p:ph idx="1"/>
          </p:nvPr>
        </p:nvSpPr>
        <p:spPr/>
        <p:txBody>
          <a:bodyPr/>
          <a:lstStyle/>
          <a:p>
            <a:r>
              <a:rPr lang="el-GR" dirty="0" smtClean="0"/>
              <a:t>Αποτελεί εξελιγμένη μορφή της Θ.Ε.Δ., αφού την συμπληρώνει υπολογίζοντας και τον αντιλαμβανόμενο έλεγχο της συμπεριφοράς του ατόμου.</a:t>
            </a:r>
          </a:p>
          <a:p>
            <a:r>
              <a:rPr lang="el-GR" dirty="0" smtClean="0"/>
              <a:t>Σύμφωνα με αυτήν «η συμπεριφορά καθορίζεται από τις προθέσεις των ατόμων όσο και από την ικανότητα τους για έλεγχο»</a:t>
            </a:r>
          </a:p>
          <a:p>
            <a:r>
              <a:rPr lang="el-GR" dirty="0" smtClean="0"/>
              <a:t>Άτομα με αυξημένο αίσθημα ελέγχου σε παράγοντες που προάγουν ή αποτρέπουν την υιοθέτηση μιας συμπεριφοράς αυξάνουν  ή μειώνουν την πιθανότητα υιοθέτησης μιας συμπεριφοράς.</a:t>
            </a:r>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solidFill>
                  <a:srgbClr val="FF0000"/>
                </a:solidFill>
              </a:rPr>
              <a:t>Δια-θεωρητικό Μοντέλο των Σταδίων της Αλλαγής</a:t>
            </a:r>
            <a:endParaRPr lang="en-GB" b="1" dirty="0">
              <a:solidFill>
                <a:srgbClr val="FF0000"/>
              </a:solidFill>
            </a:endParaRPr>
          </a:p>
        </p:txBody>
      </p:sp>
      <p:graphicFrame>
        <p:nvGraphicFramePr>
          <p:cNvPr id="4" name="1 - Γράφημα"/>
          <p:cNvGraphicFramePr>
            <a:graphicFrameLocks noGrp="1"/>
          </p:cNvGraphicFramePr>
          <p:nvPr>
            <p:ph idx="1"/>
          </p:nvPr>
        </p:nvGraphicFramePr>
        <p:xfrm>
          <a:off x="467544" y="1988840"/>
          <a:ext cx="8229600" cy="4389437"/>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solidFill>
                  <a:srgbClr val="FF0000"/>
                </a:solidFill>
              </a:rPr>
              <a:t>Δια-θεωρητικό Μοντέλο των Σταδίων της Αλλαγής</a:t>
            </a:r>
            <a:endParaRPr lang="en-GB" b="1" dirty="0">
              <a:solidFill>
                <a:srgbClr val="FF0000"/>
              </a:solidFill>
            </a:endParaRPr>
          </a:p>
        </p:txBody>
      </p:sp>
      <p:sp>
        <p:nvSpPr>
          <p:cNvPr id="3" name="2 - Θέση περιεχομένου"/>
          <p:cNvSpPr>
            <a:spLocks noGrp="1"/>
          </p:cNvSpPr>
          <p:nvPr>
            <p:ph idx="1"/>
          </p:nvPr>
        </p:nvSpPr>
        <p:spPr/>
        <p:txBody>
          <a:bodyPr>
            <a:normAutofit lnSpcReduction="10000"/>
          </a:bodyPr>
          <a:lstStyle/>
          <a:p>
            <a:r>
              <a:rPr lang="el-GR" dirty="0" smtClean="0"/>
              <a:t>Πριν την προοπτική αλλαγής  (Έλλειψη γνώσης, αποτυχημένες προσπάθειες)</a:t>
            </a:r>
          </a:p>
          <a:p>
            <a:r>
              <a:rPr lang="el-GR" dirty="0" smtClean="0"/>
              <a:t>Προοπτική αλλαγής (Σε 6 μήνες: Έντονη αμφιταλάντευση)</a:t>
            </a:r>
          </a:p>
          <a:p>
            <a:r>
              <a:rPr lang="el-GR" dirty="0" smtClean="0"/>
              <a:t>Προετοιμασίας (1 μήνας κατάλληλος πληθυσμός στόχος για την ένταξη σε πρόγραμμα προαγωγής)</a:t>
            </a:r>
          </a:p>
          <a:p>
            <a:r>
              <a:rPr lang="el-GR" dirty="0" smtClean="0"/>
              <a:t>Δράσης (επίδειξη φανερών προσπαθειών για αλλαγή)</a:t>
            </a:r>
          </a:p>
          <a:p>
            <a:r>
              <a:rPr lang="el-GR" dirty="0" smtClean="0"/>
              <a:t>Συντήρησης (6μήνες- 5 έτη. Κίνδυνος υποτροπής)</a:t>
            </a:r>
          </a:p>
          <a:p>
            <a:r>
              <a:rPr lang="el-GR" dirty="0" smtClean="0"/>
              <a:t>Εξόδου (έντονο συναίσθημα </a:t>
            </a:r>
            <a:r>
              <a:rPr lang="el-GR" dirty="0" smtClean="0"/>
              <a:t>αυτό-αποτελεσματικότητας</a:t>
            </a:r>
            <a:r>
              <a:rPr lang="el-GR" dirty="0" smtClean="0"/>
              <a:t>).</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Εισαγωγικά</a:t>
            </a:r>
            <a:endParaRPr lang="en-GB" b="1" dirty="0"/>
          </a:p>
        </p:txBody>
      </p:sp>
      <p:sp>
        <p:nvSpPr>
          <p:cNvPr id="3" name="2 - Θέση περιεχομένου"/>
          <p:cNvSpPr>
            <a:spLocks noGrp="1"/>
          </p:cNvSpPr>
          <p:nvPr>
            <p:ph idx="1"/>
          </p:nvPr>
        </p:nvSpPr>
        <p:spPr/>
        <p:txBody>
          <a:bodyPr/>
          <a:lstStyle/>
          <a:p>
            <a:r>
              <a:rPr lang="el-GR" dirty="0" smtClean="0"/>
              <a:t>Ο σύγχρονος άνθρωπος αντιμετωπίζει προβλήματα υγείας που σχετίζονται ισχυρά με συμπεριφορές που αναπτύσσει και υιοθετεί.</a:t>
            </a:r>
            <a:endParaRPr lang="en-GB"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Μοντέλα συμπεριφοράς υγείας του διαπροσωπικού επιπέδου</a:t>
            </a:r>
            <a:endParaRPr lang="en-GB" b="1" dirty="0"/>
          </a:p>
        </p:txBody>
      </p:sp>
      <p:sp>
        <p:nvSpPr>
          <p:cNvPr id="3" name="2 - Θέση περιεχομένου"/>
          <p:cNvSpPr>
            <a:spLocks noGrp="1"/>
          </p:cNvSpPr>
          <p:nvPr>
            <p:ph idx="1"/>
          </p:nvPr>
        </p:nvSpPr>
        <p:spPr/>
        <p:txBody>
          <a:bodyPr/>
          <a:lstStyle/>
          <a:p>
            <a:r>
              <a:rPr lang="el-GR" dirty="0" smtClean="0"/>
              <a:t>Τα άτομα ως κοινωνικά όντα αναπτύσσουν το αίσθημα του εαυτού και των πεποιθήσεων για την προσωπική τους αποτελεσματικότητα και ικανότητα στα πλαίσια αλληλεπίδρασης και διαπροσωπικών συναλλαγών με άλλα άτομα του οικογενειακού, κοινωνικού, και επαγγελματικού τους περιβάλλοντος</a:t>
            </a:r>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Κοινωνική Γνωστική θεωρία</a:t>
            </a:r>
            <a:endParaRPr lang="en-GB" b="1" dirty="0"/>
          </a:p>
        </p:txBody>
      </p:sp>
      <p:sp>
        <p:nvSpPr>
          <p:cNvPr id="3" name="2 - Θέση περιεχομένου"/>
          <p:cNvSpPr>
            <a:spLocks noGrp="1"/>
          </p:cNvSpPr>
          <p:nvPr>
            <p:ph idx="1"/>
          </p:nvPr>
        </p:nvSpPr>
        <p:spPr/>
        <p:txBody>
          <a:bodyPr/>
          <a:lstStyle/>
          <a:p>
            <a:r>
              <a:rPr lang="el-GR" dirty="0" smtClean="0"/>
              <a:t>Το άτομο επηρεάζει και επηρεάζεται από τον κόσμο μέσα στον οποίο ζει και υποστηρίζει ότι η αξιολόγηση των αλλαγών σε επίπεδο συμπεριφοράς εξαρτάται από τη συνεχή αλληλεπίδραση τριών παραγόντων του </a:t>
            </a:r>
            <a:r>
              <a:rPr lang="el-GR" b="1" dirty="0" smtClean="0"/>
              <a:t>περιβάλλοντος</a:t>
            </a:r>
            <a:r>
              <a:rPr lang="el-GR" dirty="0" smtClean="0"/>
              <a:t>, του </a:t>
            </a:r>
            <a:r>
              <a:rPr lang="el-GR" b="1" dirty="0" smtClean="0"/>
              <a:t>ατόμου</a:t>
            </a:r>
            <a:r>
              <a:rPr lang="el-GR" dirty="0" smtClean="0"/>
              <a:t> και της </a:t>
            </a:r>
            <a:r>
              <a:rPr lang="el-GR" b="1" dirty="0" smtClean="0"/>
              <a:t>συμπεριφοράς</a:t>
            </a:r>
            <a:r>
              <a:rPr lang="el-GR" dirty="0" smtClean="0"/>
              <a:t>.</a:t>
            </a:r>
            <a:endParaRPr lang="en-GB"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Βασικές δομικές έννοιες της θεωρίας αποτελούν:</a:t>
            </a:r>
            <a:endParaRPr lang="en-GB" b="1" dirty="0"/>
          </a:p>
        </p:txBody>
      </p:sp>
      <p:graphicFrame>
        <p:nvGraphicFramePr>
          <p:cNvPr id="4" name="3 - Θέση περιεχομένου"/>
          <p:cNvGraphicFramePr>
            <a:graphicFrameLocks noGrp="1"/>
          </p:cNvGraphicFramePr>
          <p:nvPr>
            <p:ph idx="1"/>
          </p:nvPr>
        </p:nvGraphicFramePr>
        <p:xfrm>
          <a:off x="251520" y="1988840"/>
          <a:ext cx="8733656"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Βασικές δομικές έννοιες της θεωρίας αποτελούν:_2</a:t>
            </a:r>
            <a:endParaRPr lang="en-GB" b="1" dirty="0"/>
          </a:p>
        </p:txBody>
      </p:sp>
      <p:graphicFrame>
        <p:nvGraphicFramePr>
          <p:cNvPr id="4" name="3 - Θέση περιεχομένου"/>
          <p:cNvGraphicFramePr>
            <a:graphicFrameLocks noGrp="1"/>
          </p:cNvGraphicFramePr>
          <p:nvPr>
            <p:ph idx="1"/>
          </p:nvPr>
        </p:nvGraphicFramePr>
        <p:xfrm>
          <a:off x="467544" y="1916832"/>
          <a:ext cx="8568952" cy="494116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Βασικές δομικές έννοιες της θεωρίας αποτελούν:_3</a:t>
            </a:r>
            <a:endParaRPr lang="en-GB" dirty="0"/>
          </a:p>
        </p:txBody>
      </p:sp>
      <p:graphicFrame>
        <p:nvGraphicFramePr>
          <p:cNvPr id="4" name="3 - Θέση περιεχομένου"/>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Βασικές δομικές έννοιες της θεωρίας αποτελούν:_4</a:t>
            </a:r>
            <a:endParaRPr lang="en-GB" b="1" dirty="0"/>
          </a:p>
        </p:txBody>
      </p:sp>
      <p:graphicFrame>
        <p:nvGraphicFramePr>
          <p:cNvPr id="4" name="3 - Θέση περιεχομένου"/>
          <p:cNvGraphicFramePr>
            <a:graphicFrameLocks noGrp="1"/>
          </p:cNvGraphicFramePr>
          <p:nvPr>
            <p:ph idx="1"/>
          </p:nvPr>
        </p:nvGraphicFramePr>
        <p:xfrm>
          <a:off x="457200" y="1935163"/>
          <a:ext cx="8229600" cy="4389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Θεωρίες αλλαγής συμπεριφοράς σε επίπεδο Κοινοτήτων</a:t>
            </a:r>
            <a:endParaRPr lang="el-GR" b="1" dirty="0"/>
          </a:p>
        </p:txBody>
      </p:sp>
      <p:sp>
        <p:nvSpPr>
          <p:cNvPr id="3" name="2 - Θέση περιεχομένου"/>
          <p:cNvSpPr>
            <a:spLocks noGrp="1"/>
          </p:cNvSpPr>
          <p:nvPr>
            <p:ph idx="1"/>
          </p:nvPr>
        </p:nvSpPr>
        <p:spPr/>
        <p:txBody>
          <a:bodyPr/>
          <a:lstStyle/>
          <a:p>
            <a:r>
              <a:rPr lang="el-GR" b="1" dirty="0" smtClean="0"/>
              <a:t>Κοινωνική οργάνωση</a:t>
            </a:r>
            <a:r>
              <a:rPr lang="el-GR" dirty="0" smtClean="0"/>
              <a:t>: Η διαδικασία με την οποία κοινωνικές ομάδες υποστηρίζονται προκειμένου  να αναγνωρίσουν κοινούς στόχους, να ενεργοποιήσουν διαθέσιμους πόρους και να αναπτύξουν διαθέσιμες στρατηγικές προκειμένου να εκπληρώσουν τους στόχους αυτούς.</a:t>
            </a:r>
            <a:endParaRPr 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Μοντέλα αλλαγής</a:t>
            </a:r>
            <a:endParaRPr lang="el-GR" b="1" dirty="0"/>
          </a:p>
        </p:txBody>
      </p:sp>
      <p:sp>
        <p:nvSpPr>
          <p:cNvPr id="3" name="2 - Θέση περιεχομένου"/>
          <p:cNvSpPr>
            <a:spLocks noGrp="1"/>
          </p:cNvSpPr>
          <p:nvPr>
            <p:ph idx="1"/>
          </p:nvPr>
        </p:nvSpPr>
        <p:spPr/>
        <p:txBody>
          <a:bodyPr/>
          <a:lstStyle/>
          <a:p>
            <a:r>
              <a:rPr lang="el-GR" b="1" dirty="0" smtClean="0"/>
              <a:t>Τοπική ή κοινωνική ανάπτυξη </a:t>
            </a:r>
            <a:r>
              <a:rPr lang="el-GR" dirty="0" smtClean="0"/>
              <a:t>(αναγνώριση από την κοινότητα των προβλημάτων της ώστε να προχωρήσει σε επίλυση)</a:t>
            </a:r>
          </a:p>
          <a:p>
            <a:r>
              <a:rPr lang="el-GR" b="1" dirty="0" smtClean="0"/>
              <a:t>Κοινωνικός σχεδιασμός </a:t>
            </a:r>
            <a:r>
              <a:rPr lang="el-GR" dirty="0" smtClean="0"/>
              <a:t>(με τη θέσπιση στόχων προσπάθεια επίλυσης των προβλημάτων)</a:t>
            </a:r>
          </a:p>
          <a:p>
            <a:r>
              <a:rPr lang="el-GR" b="1" dirty="0" smtClean="0"/>
              <a:t>Κοινωνική δράση </a:t>
            </a:r>
            <a:r>
              <a:rPr lang="el-GR" dirty="0" smtClean="0"/>
              <a:t>(αύξηση ικανότητας κοινότητας να επιλύει προβλήματα και να προωθεί αλλαγές που βοηθούν στην αντιμετώπιση κοινωνικών ανισοτήτων) </a:t>
            </a:r>
            <a:endParaRPr lang="el-G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Δομικά χαρακτηριστικά θεωρίας κοινωνικής οργάνωσης</a:t>
            </a:r>
            <a:endParaRPr lang="el-GR" b="1" dirty="0"/>
          </a:p>
        </p:txBody>
      </p:sp>
      <p:sp>
        <p:nvSpPr>
          <p:cNvPr id="3" name="2 - Θέση περιεχομένου"/>
          <p:cNvSpPr>
            <a:spLocks noGrp="1"/>
          </p:cNvSpPr>
          <p:nvPr>
            <p:ph idx="1"/>
          </p:nvPr>
        </p:nvSpPr>
        <p:spPr/>
        <p:txBody>
          <a:bodyPr/>
          <a:lstStyle/>
          <a:p>
            <a:r>
              <a:rPr lang="el-GR" b="1" dirty="0" smtClean="0"/>
              <a:t>Ενδυνάμωση</a:t>
            </a:r>
          </a:p>
          <a:p>
            <a:r>
              <a:rPr lang="el-GR" b="1" dirty="0" smtClean="0"/>
              <a:t>Κοινωνική επάρκεια</a:t>
            </a:r>
          </a:p>
          <a:p>
            <a:r>
              <a:rPr lang="el-GR" b="1" dirty="0" smtClean="0"/>
              <a:t>Συμμετοχή και εμπλοκή</a:t>
            </a:r>
          </a:p>
          <a:p>
            <a:r>
              <a:rPr lang="el-GR" b="1" dirty="0" smtClean="0"/>
              <a:t>Επιλογή θεμάτων</a:t>
            </a:r>
          </a:p>
          <a:p>
            <a:r>
              <a:rPr lang="el-GR" b="1" dirty="0" smtClean="0"/>
              <a:t>Κριτική επίγνωση</a:t>
            </a:r>
            <a:endParaRPr lang="el-GR"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Θεωρία της διάχυσης των καινοτομιών</a:t>
            </a:r>
            <a:endParaRPr lang="el-GR" b="1" dirty="0"/>
          </a:p>
        </p:txBody>
      </p:sp>
      <p:sp>
        <p:nvSpPr>
          <p:cNvPr id="3" name="2 - Θέση περιεχομένου"/>
          <p:cNvSpPr>
            <a:spLocks noGrp="1"/>
          </p:cNvSpPr>
          <p:nvPr>
            <p:ph idx="1"/>
          </p:nvPr>
        </p:nvSpPr>
        <p:spPr/>
        <p:txBody>
          <a:bodyPr/>
          <a:lstStyle/>
          <a:p>
            <a:r>
              <a:rPr lang="el-GR" b="1" dirty="0" smtClean="0"/>
              <a:t>Εξετάζει και αναλύει:</a:t>
            </a:r>
          </a:p>
          <a:p>
            <a:pPr lvl="1"/>
            <a:r>
              <a:rPr lang="el-GR" b="1" dirty="0" smtClean="0"/>
              <a:t>Τις μεθόδους με τις οποίες νέες ιδέες ή προϊόντα και κοινωνικές πρακτικές διαδίδονται στο κοινωνικό πλαίσιο</a:t>
            </a:r>
          </a:p>
          <a:p>
            <a:pPr lvl="1"/>
            <a:r>
              <a:rPr lang="el-GR" b="1" dirty="0" smtClean="0"/>
              <a:t>Διαδίδονται από την μία κοινωνία στην άλλη</a:t>
            </a:r>
          </a:p>
          <a:p>
            <a:pPr lvl="1"/>
            <a:r>
              <a:rPr lang="el-GR" b="1" dirty="0" smtClean="0"/>
              <a:t>Τον τρόπο υιοθέτησης των καινοτομιών ώστε να επέλθει η αλλαγή</a:t>
            </a:r>
          </a:p>
          <a:p>
            <a:pPr lvl="1"/>
            <a:endParaRPr lang="el-GR"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000" b="1" dirty="0" smtClean="0"/>
              <a:t>Ποιοι μηχανισμοί οδηγούν στην  υιοθέτηση ή μη μιας συμπεριφοράς;</a:t>
            </a:r>
            <a:endParaRPr lang="en-GB" sz="4000" b="1" dirty="0"/>
          </a:p>
        </p:txBody>
      </p:sp>
      <p:sp>
        <p:nvSpPr>
          <p:cNvPr id="3" name="2 - Θέση περιεχομένου"/>
          <p:cNvSpPr>
            <a:spLocks noGrp="1"/>
          </p:cNvSpPr>
          <p:nvPr>
            <p:ph idx="1"/>
          </p:nvPr>
        </p:nvSpPr>
        <p:spPr/>
        <p:txBody>
          <a:bodyPr/>
          <a:lstStyle/>
          <a:p>
            <a:r>
              <a:rPr lang="el-GR" dirty="0" smtClean="0"/>
              <a:t>Για την απάντηση του ερωτήματος αναπτύχθηκαν θεωρίες και μοντέλα που προσπαθούν να ερμηνεύσουν την συμπεριφορά που σχετίζεται με την </a:t>
            </a:r>
            <a:r>
              <a:rPr lang="el-GR" dirty="0" smtClean="0"/>
              <a:t>υγεία.</a:t>
            </a:r>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Διάχυση</a:t>
            </a:r>
            <a:endParaRPr lang="el-GR" b="1" dirty="0"/>
          </a:p>
        </p:txBody>
      </p:sp>
      <p:sp>
        <p:nvSpPr>
          <p:cNvPr id="3" name="2 - Θέση περιεχομένου"/>
          <p:cNvSpPr>
            <a:spLocks noGrp="1"/>
          </p:cNvSpPr>
          <p:nvPr>
            <p:ph idx="1"/>
          </p:nvPr>
        </p:nvSpPr>
        <p:spPr/>
        <p:txBody>
          <a:bodyPr/>
          <a:lstStyle/>
          <a:p>
            <a:r>
              <a:rPr lang="el-GR" dirty="0" smtClean="0"/>
              <a:t>Η διαδικασία με την οποία μια καινοτομία σε μία χρονική περίοδο μεταφέρεται μέσα από συγκεκριμένα κανάλια επικοινωνίας σε άτομα του κοινωνικού συστήματος</a:t>
            </a:r>
            <a:endParaRPr lang="el-G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Καινοτομία</a:t>
            </a:r>
            <a:endParaRPr lang="el-GR" b="1" dirty="0"/>
          </a:p>
        </p:txBody>
      </p:sp>
      <p:sp>
        <p:nvSpPr>
          <p:cNvPr id="3" name="2 - Θέση περιεχομένου"/>
          <p:cNvSpPr>
            <a:spLocks noGrp="1"/>
          </p:cNvSpPr>
          <p:nvPr>
            <p:ph idx="1"/>
          </p:nvPr>
        </p:nvSpPr>
        <p:spPr/>
        <p:txBody>
          <a:bodyPr/>
          <a:lstStyle/>
          <a:p>
            <a:r>
              <a:rPr lang="el-GR" dirty="0" smtClean="0"/>
              <a:t>Μία ιδέα, μία πρακτική ή ένα αντικείμενο το οποίο αντιλαμβάνεται ως νέο ένα ή περισσότερα άτομα</a:t>
            </a:r>
            <a:endParaRPr lang="el-G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Επικοινωνία</a:t>
            </a:r>
            <a:endParaRPr lang="el-GR" b="1" dirty="0"/>
          </a:p>
        </p:txBody>
      </p:sp>
      <p:sp>
        <p:nvSpPr>
          <p:cNvPr id="3" name="2 - Θέση περιεχομένου"/>
          <p:cNvSpPr>
            <a:spLocks noGrp="1"/>
          </p:cNvSpPr>
          <p:nvPr>
            <p:ph idx="1"/>
          </p:nvPr>
        </p:nvSpPr>
        <p:spPr/>
        <p:txBody>
          <a:bodyPr/>
          <a:lstStyle/>
          <a:p>
            <a:r>
              <a:rPr lang="el-GR" dirty="0" smtClean="0"/>
              <a:t>Η διαδικασία με την οποία  τα άτομα δημιουργούν και μοιράζονται πληροφορίες, προκειμένου να φτάσουν σε ένα αμοιβαίο επίπεδο κατανόησης</a:t>
            </a:r>
            <a:endParaRPr lang="el-GR"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Βασικά χαρακτηριστικά των καινοτομιών</a:t>
            </a:r>
            <a:endParaRPr lang="el-GR" b="1" dirty="0"/>
          </a:p>
        </p:txBody>
      </p:sp>
      <p:sp>
        <p:nvSpPr>
          <p:cNvPr id="3" name="2 - Θέση περιεχομένου"/>
          <p:cNvSpPr>
            <a:spLocks noGrp="1"/>
          </p:cNvSpPr>
          <p:nvPr>
            <p:ph idx="1"/>
          </p:nvPr>
        </p:nvSpPr>
        <p:spPr/>
        <p:txBody>
          <a:bodyPr/>
          <a:lstStyle/>
          <a:p>
            <a:r>
              <a:rPr lang="el-GR" b="1" dirty="0" smtClean="0"/>
              <a:t>Σχετικό πλεονέκτημα καινοτομίας </a:t>
            </a:r>
            <a:r>
              <a:rPr lang="el-GR" dirty="0" smtClean="0"/>
              <a:t>(Είναι καλύτερη η νέα ιδέα;)</a:t>
            </a:r>
          </a:p>
          <a:p>
            <a:r>
              <a:rPr lang="el-GR" b="1" dirty="0" smtClean="0"/>
              <a:t>Συμβατότητα</a:t>
            </a:r>
            <a:r>
              <a:rPr lang="el-GR" dirty="0" smtClean="0"/>
              <a:t> (Είναι συμβατή με το κοινό στο οποίο προτείνεται;)</a:t>
            </a:r>
          </a:p>
          <a:p>
            <a:r>
              <a:rPr lang="el-GR" b="1" dirty="0" smtClean="0"/>
              <a:t>Πολυπλοκότητα</a:t>
            </a:r>
            <a:r>
              <a:rPr lang="el-GR" dirty="0" smtClean="0"/>
              <a:t> (Μπορεί να πραγματοποιηθεί εύκολα;)</a:t>
            </a:r>
          </a:p>
          <a:p>
            <a:r>
              <a:rPr lang="el-GR" b="1" dirty="0" smtClean="0"/>
              <a:t>Δυνατότητα δοκιμασίας της καινοτομίας </a:t>
            </a:r>
            <a:r>
              <a:rPr lang="el-GR" dirty="0" smtClean="0"/>
              <a:t>(Μπορεί να δοκιμαστεί;)</a:t>
            </a:r>
          </a:p>
          <a:p>
            <a:r>
              <a:rPr lang="el-GR" b="1" dirty="0" smtClean="0"/>
              <a:t>Δυνατότητα παρατήρησης </a:t>
            </a:r>
            <a:r>
              <a:rPr lang="el-GR" dirty="0" smtClean="0"/>
              <a:t>(Τα αποτελέσματα της είναι εμφανή;)</a:t>
            </a:r>
            <a:endParaRPr lang="el-G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Βασικά χαρακτηριστικά των καινοτομιών_2</a:t>
            </a:r>
            <a:endParaRPr lang="el-GR" b="1" dirty="0"/>
          </a:p>
        </p:txBody>
      </p:sp>
      <p:sp>
        <p:nvSpPr>
          <p:cNvPr id="3" name="2 - Θέση περιεχομένου"/>
          <p:cNvSpPr>
            <a:spLocks noGrp="1"/>
          </p:cNvSpPr>
          <p:nvPr>
            <p:ph idx="1"/>
          </p:nvPr>
        </p:nvSpPr>
        <p:spPr/>
        <p:txBody>
          <a:bodyPr>
            <a:normAutofit/>
          </a:bodyPr>
          <a:lstStyle/>
          <a:p>
            <a:r>
              <a:rPr lang="el-GR" b="1" dirty="0" smtClean="0"/>
              <a:t>Επίδραση στις κοινωνικές σχέσεις </a:t>
            </a:r>
            <a:r>
              <a:rPr lang="el-GR" dirty="0" smtClean="0"/>
              <a:t>(Μπορεί να έχει ως συνέπεια τη διατάραξη του κοινωνικού περιβάλλοντος;)</a:t>
            </a:r>
          </a:p>
          <a:p>
            <a:r>
              <a:rPr lang="el-GR" b="1" dirty="0" err="1" smtClean="0"/>
              <a:t>Αναστρεψιμότητα</a:t>
            </a:r>
            <a:r>
              <a:rPr lang="el-GR" dirty="0" smtClean="0"/>
              <a:t> (Μπορεί να διακοπεί εύκολα αν χρειαστεί;)</a:t>
            </a:r>
          </a:p>
          <a:p>
            <a:r>
              <a:rPr lang="el-GR" b="1" dirty="0" smtClean="0"/>
              <a:t>Επικοινωνιακή δύναμη </a:t>
            </a:r>
            <a:r>
              <a:rPr lang="el-GR" dirty="0" smtClean="0"/>
              <a:t>(Μπορεί να κατανοηθεί με πληρότητα και εύκολα;)</a:t>
            </a:r>
          </a:p>
          <a:p>
            <a:r>
              <a:rPr lang="el-GR" b="1" dirty="0" smtClean="0"/>
              <a:t>Απαιτούμενος χρόνος </a:t>
            </a:r>
            <a:r>
              <a:rPr lang="el-GR" dirty="0" smtClean="0"/>
              <a:t>(Μπορεί να υιοθετηθεί με τη μικρότερη δυνατή κατανάλωση χρόνου;)</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Βασικά χαρακτηριστικά των καινοτομιών_3</a:t>
            </a:r>
            <a:endParaRPr lang="el-GR" b="1" dirty="0"/>
          </a:p>
        </p:txBody>
      </p:sp>
      <p:sp>
        <p:nvSpPr>
          <p:cNvPr id="3" name="2 - Θέση περιεχομένου"/>
          <p:cNvSpPr>
            <a:spLocks noGrp="1"/>
          </p:cNvSpPr>
          <p:nvPr>
            <p:ph idx="1"/>
          </p:nvPr>
        </p:nvSpPr>
        <p:spPr/>
        <p:txBody>
          <a:bodyPr/>
          <a:lstStyle/>
          <a:p>
            <a:r>
              <a:rPr lang="el-GR" b="1" dirty="0" smtClean="0"/>
              <a:t>Βαθμός κινδύνου και αβεβαιότητα </a:t>
            </a:r>
            <a:r>
              <a:rPr lang="el-GR" dirty="0" smtClean="0"/>
              <a:t>(Κατά πόσο μπορεί να υιοθετηθεί με το μικρότερο βαθμό κινδύνου και αβεβαιότητας;)</a:t>
            </a:r>
          </a:p>
          <a:p>
            <a:r>
              <a:rPr lang="el-GR" b="1" dirty="0" smtClean="0"/>
              <a:t>Απαιτούμενος βαθμός δέσμευσης</a:t>
            </a:r>
            <a:r>
              <a:rPr lang="el-GR" dirty="0" smtClean="0"/>
              <a:t>(Μπορεί να υιοθετηθεί επιτυχώς με τη μικρότερη δυνατή δέσμευση;)</a:t>
            </a:r>
          </a:p>
          <a:p>
            <a:r>
              <a:rPr lang="el-GR" b="1" dirty="0" smtClean="0"/>
              <a:t>Δυνατότητα μετατροπής </a:t>
            </a:r>
            <a:r>
              <a:rPr lang="el-GR" dirty="0" smtClean="0"/>
              <a:t>(κατά πόσο μπορεί να βελτιωθεί και να αναβαθμιστεί μέσα στο χρόνο;)</a:t>
            </a:r>
            <a:endParaRPr lang="el-G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Στάδια που συνθέτουν τη θεωρία της καινοτομίας</a:t>
            </a:r>
            <a:endParaRPr lang="el-GR" b="1" dirty="0"/>
          </a:p>
        </p:txBody>
      </p:sp>
      <p:sp>
        <p:nvSpPr>
          <p:cNvPr id="3" name="2 - Θέση περιεχομένου"/>
          <p:cNvSpPr>
            <a:spLocks noGrp="1"/>
          </p:cNvSpPr>
          <p:nvPr>
            <p:ph idx="1"/>
          </p:nvPr>
        </p:nvSpPr>
        <p:spPr/>
        <p:txBody>
          <a:bodyPr/>
          <a:lstStyle/>
          <a:p>
            <a:r>
              <a:rPr lang="el-GR" dirty="0" smtClean="0"/>
              <a:t>Ανάπτυξη της καινοτομίας (από τη σύλληψη της ιδέας έως την εφαρμογή της)</a:t>
            </a:r>
          </a:p>
          <a:p>
            <a:r>
              <a:rPr lang="el-GR" dirty="0" smtClean="0"/>
              <a:t>Διάδοση (εντοπισμός των μέσων για την επικοινωνία της καινοτομίας)</a:t>
            </a:r>
          </a:p>
          <a:p>
            <a:r>
              <a:rPr lang="el-GR" dirty="0" smtClean="0"/>
              <a:t>Υιοθέτηση (Η καινοτομία υιοθετείται από τον πληθυσμό στόχο- πιθανά εμπόδια )</a:t>
            </a:r>
          </a:p>
          <a:p>
            <a:r>
              <a:rPr lang="el-GR" dirty="0" smtClean="0"/>
              <a:t>Εφαρμογή (Αρχική χρήση καινοτομίας. Πιθανή ανάγκη ενίσχυσης από επαγγελματίες υγείας)</a:t>
            </a:r>
          </a:p>
          <a:p>
            <a:r>
              <a:rPr lang="el-GR" dirty="0" smtClean="0"/>
              <a:t>Διατήρηση (συνέχιση χρήσης της καινοτομίας)</a:t>
            </a:r>
            <a:endParaRPr lang="el-G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solidFill>
                  <a:srgbClr val="FF0000"/>
                </a:solidFill>
              </a:rPr>
              <a:t>Η χρησιμότητα των θεωριών στην προαγωγή της υγείας</a:t>
            </a:r>
            <a:endParaRPr lang="en-GB" b="1" dirty="0">
              <a:solidFill>
                <a:srgbClr val="FF0000"/>
              </a:solidFill>
            </a:endParaRPr>
          </a:p>
        </p:txBody>
      </p:sp>
      <p:sp>
        <p:nvSpPr>
          <p:cNvPr id="3" name="2 - Θέση περιεχομένου"/>
          <p:cNvSpPr>
            <a:spLocks noGrp="1"/>
          </p:cNvSpPr>
          <p:nvPr>
            <p:ph idx="1"/>
          </p:nvPr>
        </p:nvSpPr>
        <p:spPr/>
        <p:txBody>
          <a:bodyPr/>
          <a:lstStyle/>
          <a:p>
            <a:r>
              <a:rPr lang="el-GR" dirty="0" smtClean="0"/>
              <a:t>Εξαρτάται κυρίως από το πού απευθυνόμαστε (πληθυσμός στόχος)</a:t>
            </a:r>
          </a:p>
          <a:p>
            <a:r>
              <a:rPr lang="el-GR" dirty="0" smtClean="0"/>
              <a:t>Τις περισσότερες φορές είναι χρήσιμος ο συνδυασμός στοιχείων από περισσότερες της μίας θεωριών.</a:t>
            </a:r>
          </a:p>
          <a:p>
            <a:r>
              <a:rPr lang="el-GR" dirty="0" smtClean="0"/>
              <a:t>Καμία θεωρία και κανένα μοντέλο δεν μπορεί να υποκαταστήσει ένα στρατηγικό σχέδιο που κάθε επαγγελματίας προαγωγής της υγείας μπορεί να αναπτύξει.</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smtClean="0"/>
              <a:t>Αξίζει να θυμόμαστε </a:t>
            </a:r>
            <a:r>
              <a:rPr lang="el-GR" b="1" dirty="0" smtClean="0"/>
              <a:t>ότι:</a:t>
            </a:r>
            <a:endParaRPr lang="en-GB" b="1" dirty="0"/>
          </a:p>
        </p:txBody>
      </p:sp>
      <p:sp>
        <p:nvSpPr>
          <p:cNvPr id="3" name="2 - Θέση περιεχομένου"/>
          <p:cNvSpPr>
            <a:spLocks noGrp="1"/>
          </p:cNvSpPr>
          <p:nvPr>
            <p:ph idx="1"/>
          </p:nvPr>
        </p:nvSpPr>
        <p:spPr/>
        <p:txBody>
          <a:bodyPr/>
          <a:lstStyle/>
          <a:p>
            <a:r>
              <a:rPr lang="el-GR" dirty="0" smtClean="0"/>
              <a:t>Στα πλαίσια ενός προγράμματος αγωγής υγείας το οποίο στοχεύει στην τροποποίηση συμπεριφοράς θα πρέπει να ενισχύεται η ύπαρξη υποστηρικτικού περιβάλλοντος το οποίο διευκολύνει την τροποποίηση, την υιοθέτηση ή την αλλαγή μιας </a:t>
            </a:r>
            <a:r>
              <a:rPr lang="el-GR" dirty="0" smtClean="0"/>
              <a:t>συμπεριφοράς.</a:t>
            </a:r>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Βασικές έννοιες και θεωρίες για τη συμπεριφορά</a:t>
            </a:r>
            <a:endParaRPr lang="en-GB" b="1" dirty="0"/>
          </a:p>
        </p:txBody>
      </p:sp>
      <p:sp>
        <p:nvSpPr>
          <p:cNvPr id="3" name="2 - Θέση περιεχομένου"/>
          <p:cNvSpPr>
            <a:spLocks noGrp="1"/>
          </p:cNvSpPr>
          <p:nvPr>
            <p:ph idx="1"/>
          </p:nvPr>
        </p:nvSpPr>
        <p:spPr/>
        <p:txBody>
          <a:bodyPr/>
          <a:lstStyle/>
          <a:p>
            <a:r>
              <a:rPr lang="el-GR" dirty="0" smtClean="0"/>
              <a:t>Συμπεριφορά είναι το σύνολο των ενεργειών και των εκδηλώσεων ενός έμβιου οργανισμού οι οποίες μπορούν να παρατηρηθούν μέσω της χρήσης αντικειμενικών </a:t>
            </a:r>
            <a:r>
              <a:rPr lang="el-GR" dirty="0" smtClean="0"/>
              <a:t>μεθόδων</a:t>
            </a:r>
            <a:r>
              <a:rPr lang="en-US" dirty="0" smtClean="0"/>
              <a:t>.</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Η συμβολή της ψυχολογίας στην κατανόηση της συμπεριφοράς</a:t>
            </a:r>
            <a:endParaRPr lang="en-GB" b="1" dirty="0"/>
          </a:p>
        </p:txBody>
      </p:sp>
      <p:sp>
        <p:nvSpPr>
          <p:cNvPr id="3" name="2 - Θέση περιεχομένου"/>
          <p:cNvSpPr>
            <a:spLocks noGrp="1"/>
          </p:cNvSpPr>
          <p:nvPr>
            <p:ph idx="1"/>
          </p:nvPr>
        </p:nvSpPr>
        <p:spPr/>
        <p:txBody>
          <a:bodyPr/>
          <a:lstStyle/>
          <a:p>
            <a:pPr marL="514350" indent="-514350">
              <a:buFont typeface="+mj-lt"/>
              <a:buAutoNum type="arabicPeriod"/>
            </a:pPr>
            <a:r>
              <a:rPr lang="el-GR" dirty="0" smtClean="0"/>
              <a:t>Ψυχαναλυτική θεωρία </a:t>
            </a:r>
          </a:p>
          <a:p>
            <a:pPr marL="514350" indent="-514350"/>
            <a:r>
              <a:rPr lang="el-GR" b="1" dirty="0" smtClean="0"/>
              <a:t>Αυτό</a:t>
            </a:r>
          </a:p>
          <a:p>
            <a:pPr marL="514350" indent="-514350"/>
            <a:r>
              <a:rPr lang="el-GR" b="1" dirty="0" smtClean="0"/>
              <a:t>Εγώ </a:t>
            </a:r>
          </a:p>
          <a:p>
            <a:pPr marL="514350" indent="-514350"/>
            <a:r>
              <a:rPr lang="el-GR" b="1" dirty="0" smtClean="0"/>
              <a:t>Υπερεγώ</a:t>
            </a:r>
          </a:p>
          <a:p>
            <a:pPr marL="880110" lvl="1" indent="-514350"/>
            <a:r>
              <a:rPr lang="el-GR" b="1" dirty="0" smtClean="0"/>
              <a:t>Η αλληλεπίδραση μεταξύ των τριών διαστάσεων οδηγεί στην εμφάνιση μιας συμπεριφοράς.</a:t>
            </a:r>
          </a:p>
          <a:p>
            <a:pPr marL="880110" lvl="1" indent="-514350"/>
            <a:r>
              <a:rPr lang="el-GR" b="1" dirty="0" smtClean="0"/>
              <a:t>Η συμπεριφορά εμφανίζεται ως αμυντικός μηχανισμός του εγώ έναντι των </a:t>
            </a:r>
            <a:r>
              <a:rPr lang="el-GR" b="1" dirty="0" err="1" smtClean="0"/>
              <a:t>ενορμήσεων</a:t>
            </a:r>
            <a:r>
              <a:rPr lang="el-GR" b="1" dirty="0" smtClean="0"/>
              <a:t> που κινητοποιούν την ανθρώπινη συμπεριφορά.</a:t>
            </a:r>
            <a:endParaRPr lang="en-GB"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err="1" smtClean="0"/>
              <a:t>Μπιχεβιορισμός</a:t>
            </a:r>
            <a:r>
              <a:rPr lang="el-GR" b="1" dirty="0" smtClean="0"/>
              <a:t> ή Συμπεριφορισμός</a:t>
            </a:r>
            <a:endParaRPr lang="en-GB" b="1" dirty="0"/>
          </a:p>
        </p:txBody>
      </p:sp>
      <p:sp>
        <p:nvSpPr>
          <p:cNvPr id="3" name="2 - Θέση περιεχομένου"/>
          <p:cNvSpPr>
            <a:spLocks noGrp="1"/>
          </p:cNvSpPr>
          <p:nvPr>
            <p:ph idx="1"/>
          </p:nvPr>
        </p:nvSpPr>
        <p:spPr/>
        <p:txBody>
          <a:bodyPr>
            <a:normAutofit/>
          </a:bodyPr>
          <a:lstStyle/>
          <a:p>
            <a:r>
              <a:rPr lang="en-GB" b="1" dirty="0" smtClean="0"/>
              <a:t>Watson</a:t>
            </a:r>
            <a:r>
              <a:rPr lang="el-GR" dirty="0" smtClean="0"/>
              <a:t>: Η μάθηση και οι </a:t>
            </a:r>
            <a:r>
              <a:rPr lang="el-GR" dirty="0" err="1" smtClean="0"/>
              <a:t>νευροφυσιολογικοί</a:t>
            </a:r>
            <a:r>
              <a:rPr lang="el-GR" dirty="0" smtClean="0"/>
              <a:t> μηχανισμοί ευθύνονται για τη συμπεριφορά και όχι η σκέψη και οι εσωτερικές διεργασίες.</a:t>
            </a:r>
          </a:p>
          <a:p>
            <a:endParaRPr lang="el-GR" dirty="0" smtClean="0"/>
          </a:p>
          <a:p>
            <a:r>
              <a:rPr lang="en-GB" b="1" dirty="0" smtClean="0"/>
              <a:t>Skinner</a:t>
            </a:r>
            <a:r>
              <a:rPr lang="en-GB" dirty="0" smtClean="0"/>
              <a:t>: </a:t>
            </a:r>
            <a:r>
              <a:rPr lang="el-GR" dirty="0" smtClean="0"/>
              <a:t>Το άτομο δέχεται το ερέθισμα και ο οργανισμός αντιδρά εκδηλώνοντας μια συμπεριφορά. Η συμπεριφορά αλληλεπιδρά με το περιβάλλον και η υιοθέτηση της ενισχύεται θετικά ή αρνητικά</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b="1" dirty="0" err="1" smtClean="0"/>
              <a:t>Γνωστικο</a:t>
            </a:r>
            <a:r>
              <a:rPr lang="el-GR" b="1" dirty="0" smtClean="0"/>
              <a:t>- κοινωνική θεωρία</a:t>
            </a:r>
            <a:endParaRPr lang="en-GB" b="1" dirty="0"/>
          </a:p>
        </p:txBody>
      </p:sp>
      <p:sp>
        <p:nvSpPr>
          <p:cNvPr id="3" name="2 - Θέση περιεχομένου"/>
          <p:cNvSpPr>
            <a:spLocks noGrp="1"/>
          </p:cNvSpPr>
          <p:nvPr>
            <p:ph idx="1"/>
          </p:nvPr>
        </p:nvSpPr>
        <p:spPr/>
        <p:txBody>
          <a:bodyPr>
            <a:normAutofit/>
          </a:bodyPr>
          <a:lstStyle/>
          <a:p>
            <a:r>
              <a:rPr lang="el-GR" dirty="0" smtClean="0"/>
              <a:t>Αποτελεί εξέλιξη του </a:t>
            </a:r>
            <a:r>
              <a:rPr lang="el-GR" dirty="0" err="1" smtClean="0"/>
              <a:t>μπιχεβιορισμού</a:t>
            </a:r>
            <a:r>
              <a:rPr lang="el-GR" dirty="0" smtClean="0"/>
              <a:t> και σύμφωνα με αυτή:</a:t>
            </a:r>
          </a:p>
          <a:p>
            <a:r>
              <a:rPr lang="el-GR" dirty="0" smtClean="0"/>
              <a:t>Μεταξύ του ερεθίσματος και της απάντησης σε αυτό που εκδηλώνεται με τη συμπεριφορά παρεμβάλλεται ένας ακόμα μηχανισμός που περιλαμβάνει τη σκέψη και άλλες πολύπλοκες εσωτερικές διεργασίες (αντίληψη, συναίσθημα, φαντασία, αυτό-έλεγχος)</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dirty="0" smtClean="0"/>
              <a:t>Η βιολογική διάσταση της συμπεριφοράς.</a:t>
            </a:r>
            <a:endParaRPr lang="en-GB" b="1" dirty="0"/>
          </a:p>
        </p:txBody>
      </p:sp>
      <p:sp>
        <p:nvSpPr>
          <p:cNvPr id="3" name="2 - Θέση περιεχομένου"/>
          <p:cNvSpPr>
            <a:spLocks noGrp="1"/>
          </p:cNvSpPr>
          <p:nvPr>
            <p:ph idx="1"/>
          </p:nvPr>
        </p:nvSpPr>
        <p:spPr/>
        <p:txBody>
          <a:bodyPr/>
          <a:lstStyle/>
          <a:p>
            <a:r>
              <a:rPr lang="el-GR" dirty="0" smtClean="0"/>
              <a:t>Κάθε άτομο φέρει δεδομένο γενετικό υλικό, το οποίο του παρέχει συγκεκριμένες ιδιότητες.</a:t>
            </a:r>
          </a:p>
          <a:p>
            <a:r>
              <a:rPr lang="el-GR" dirty="0" smtClean="0"/>
              <a:t>Οι ιδιότητες αυτές με την επίδραση ενός σημαντικού περιβαλλοντικού παράγοντα, ενδέχεται:</a:t>
            </a:r>
          </a:p>
          <a:p>
            <a:pPr lvl="1"/>
            <a:r>
              <a:rPr lang="el-GR" dirty="0" smtClean="0"/>
              <a:t>Να αναπτυχθούν και να εξελιχθούν</a:t>
            </a:r>
          </a:p>
          <a:p>
            <a:pPr lvl="1"/>
            <a:r>
              <a:rPr lang="el-GR" dirty="0" smtClean="0"/>
              <a:t>Να μειωθούν και να εξαφανιστούν.</a:t>
            </a:r>
            <a:endParaRPr lang="en-GB"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Ροή">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Ροή">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Ροή">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1257</TotalTime>
  <Words>1655</Words>
  <Application>Microsoft Office PowerPoint</Application>
  <PresentationFormat>Προβολή στην οθόνη (4:3)</PresentationFormat>
  <Paragraphs>178</Paragraphs>
  <Slides>37</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37</vt:i4>
      </vt:variant>
    </vt:vector>
  </HeadingPairs>
  <TitlesOfParts>
    <vt:vector size="38" baseType="lpstr">
      <vt:lpstr>Ροή</vt:lpstr>
      <vt:lpstr>ΥΓΕΙΑ ΚΑΙ ΣΥΜΠΕΡΙΦΟΡΑ</vt:lpstr>
      <vt:lpstr>Εισαγωγικά</vt:lpstr>
      <vt:lpstr>Ποιοι μηχανισμοί οδηγούν στην  υιοθέτηση ή μη μιας συμπεριφοράς;</vt:lpstr>
      <vt:lpstr>Αξίζει να θυμόμαστε ότι:</vt:lpstr>
      <vt:lpstr>Βασικές έννοιες και θεωρίες για τη συμπεριφορά</vt:lpstr>
      <vt:lpstr>Η συμβολή της ψυχολογίας στην κατανόηση της συμπεριφοράς</vt:lpstr>
      <vt:lpstr>Μπιχεβιορισμός ή Συμπεριφορισμός</vt:lpstr>
      <vt:lpstr>Γνωστικο- κοινωνική θεωρία</vt:lpstr>
      <vt:lpstr>Η βιολογική διάσταση της συμπεριφοράς.</vt:lpstr>
      <vt:lpstr> Τροποποίηση της συμπεριφοράς και οι θεωρίες στα πλαίσια της προαγωγής της υγείας. </vt:lpstr>
      <vt:lpstr> Τροποποίηση της συμπεριφοράς και οι θεωρίες στα πλαίσια της προαγωγής της υγείας. </vt:lpstr>
      <vt:lpstr>Θεωρίες αλλαγής συμπεριφοράς σε ατομικό επίπεδο</vt:lpstr>
      <vt:lpstr>Έννοιες- διαστάσεις του μοντέλου</vt:lpstr>
      <vt:lpstr>Θεωρία έλλογης δράσης</vt:lpstr>
      <vt:lpstr>Θεωρία έλλογής Δράσης_2</vt:lpstr>
      <vt:lpstr>Θεωρία έλλογης Δράσης_3</vt:lpstr>
      <vt:lpstr>Θεωρία προγραμματισμένης συμπεριφοράς.</vt:lpstr>
      <vt:lpstr>Δια-θεωρητικό Μοντέλο των Σταδίων της Αλλαγής</vt:lpstr>
      <vt:lpstr>Δια-θεωρητικό Μοντέλο των Σταδίων της Αλλαγής</vt:lpstr>
      <vt:lpstr>Μοντέλα συμπεριφοράς υγείας του διαπροσωπικού επιπέδου</vt:lpstr>
      <vt:lpstr>Κοινωνική Γνωστική θεωρία</vt:lpstr>
      <vt:lpstr>Βασικές δομικές έννοιες της θεωρίας αποτελούν:</vt:lpstr>
      <vt:lpstr>Βασικές δομικές έννοιες της θεωρίας αποτελούν:_2</vt:lpstr>
      <vt:lpstr>Βασικές δομικές έννοιες της θεωρίας αποτελούν:_3</vt:lpstr>
      <vt:lpstr>Βασικές δομικές έννοιες της θεωρίας αποτελούν:_4</vt:lpstr>
      <vt:lpstr>Θεωρίες αλλαγής συμπεριφοράς σε επίπεδο Κοινοτήτων</vt:lpstr>
      <vt:lpstr>Μοντέλα αλλαγής</vt:lpstr>
      <vt:lpstr>Δομικά χαρακτηριστικά θεωρίας κοινωνικής οργάνωσης</vt:lpstr>
      <vt:lpstr>Θεωρία της διάχυσης των καινοτομιών</vt:lpstr>
      <vt:lpstr>Διάχυση</vt:lpstr>
      <vt:lpstr>Καινοτομία</vt:lpstr>
      <vt:lpstr>Επικοινωνία</vt:lpstr>
      <vt:lpstr>Βασικά χαρακτηριστικά των καινοτομιών</vt:lpstr>
      <vt:lpstr>Βασικά χαρακτηριστικά των καινοτομιών_2</vt:lpstr>
      <vt:lpstr>Βασικά χαρακτηριστικά των καινοτομιών_3</vt:lpstr>
      <vt:lpstr>Στάδια που συνθέτουν τη θεωρία της καινοτομίας</vt:lpstr>
      <vt:lpstr>Η χρησιμότητα των θεωριών στην προαγωγή της υγείας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ΥΓΕΙΑ ΚΑΙ ΣΥΜΠΕΡΙΦΟΡΑ</dc:title>
  <dc:creator>Zetta</dc:creator>
  <cp:lastModifiedBy>zettz</cp:lastModifiedBy>
  <cp:revision>81</cp:revision>
  <dcterms:created xsi:type="dcterms:W3CDTF">2013-10-23T17:07:20Z</dcterms:created>
  <dcterms:modified xsi:type="dcterms:W3CDTF">2016-11-03T18:13:48Z</dcterms:modified>
</cp:coreProperties>
</file>