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323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22" r:id="rId19"/>
    <p:sldId id="272" r:id="rId20"/>
    <p:sldId id="273" r:id="rId21"/>
    <p:sldId id="319" r:id="rId22"/>
    <p:sldId id="274" r:id="rId23"/>
    <p:sldId id="275" r:id="rId24"/>
    <p:sldId id="320" r:id="rId25"/>
    <p:sldId id="276" r:id="rId26"/>
    <p:sldId id="321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314" r:id="rId35"/>
    <p:sldId id="315" r:id="rId36"/>
    <p:sldId id="316" r:id="rId37"/>
    <p:sldId id="317" r:id="rId38"/>
    <p:sldId id="318" r:id="rId39"/>
    <p:sldId id="284" r:id="rId40"/>
    <p:sldId id="285" r:id="rId41"/>
    <p:sldId id="286" r:id="rId42"/>
    <p:sldId id="287" r:id="rId43"/>
    <p:sldId id="288" r:id="rId44"/>
    <p:sldId id="324" r:id="rId45"/>
    <p:sldId id="325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26" r:id="rId69"/>
    <p:sldId id="327" r:id="rId70"/>
    <p:sldId id="311" r:id="rId71"/>
    <p:sldId id="312" r:id="rId72"/>
    <p:sldId id="313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84" autoAdjust="0"/>
  </p:normalViewPr>
  <p:slideViewPr>
    <p:cSldViewPr>
      <p:cViewPr>
        <p:scale>
          <a:sx n="66" d="100"/>
          <a:sy n="66" d="100"/>
        </p:scale>
        <p:origin x="-150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B4177-DA85-4AAE-9153-8B1A05A854F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4067905-4CF6-4553-8296-AA7B4FF7652B}">
      <dgm:prSet phldrT="[Κείμενο]"/>
      <dgm:spPr>
        <a:solidFill>
          <a:schemeClr val="accent4">
            <a:lumMod val="5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l-GR" b="1" dirty="0"/>
            <a:t>Σχεδιασμός</a:t>
          </a:r>
        </a:p>
        <a:p>
          <a:endParaRPr lang="en-GB" dirty="0"/>
        </a:p>
      </dgm:t>
    </dgm:pt>
    <dgm:pt modelId="{37553ACB-F9FA-463E-9F9B-4E4DFA83A575}" type="parTrans" cxnId="{46AF8A5E-8405-487A-8700-168765D8065A}">
      <dgm:prSet/>
      <dgm:spPr/>
      <dgm:t>
        <a:bodyPr/>
        <a:lstStyle/>
        <a:p>
          <a:endParaRPr lang="en-GB"/>
        </a:p>
      </dgm:t>
    </dgm:pt>
    <dgm:pt modelId="{6A17AD63-F57E-4FE7-A821-BD4766B59FA9}" type="sibTrans" cxnId="{46AF8A5E-8405-487A-8700-168765D8065A}">
      <dgm:prSet/>
      <dgm:spPr/>
      <dgm:t>
        <a:bodyPr/>
        <a:lstStyle/>
        <a:p>
          <a:endParaRPr lang="en-GB"/>
        </a:p>
      </dgm:t>
    </dgm:pt>
    <dgm:pt modelId="{94C870B2-697F-4FFC-A641-23D26CAEC0D6}">
      <dgm:prSet phldrT="[Κείμενο]"/>
      <dgm:spPr>
        <a:solidFill>
          <a:schemeClr val="accent4">
            <a:lumMod val="50000"/>
          </a:schemeClr>
        </a:solidFill>
        <a:scene3d>
          <a:camera prst="orthographicFront"/>
          <a:lightRig rig="chilly" dir="t"/>
        </a:scene3d>
        <a:sp3d extrusionH="76200">
          <a:extrusionClr>
            <a:schemeClr val="accent4">
              <a:lumMod val="50000"/>
            </a:schemeClr>
          </a:extrusionClr>
        </a:sp3d>
      </dgm:spPr>
      <dgm:t>
        <a:bodyPr/>
        <a:lstStyle/>
        <a:p>
          <a:r>
            <a:rPr lang="el-GR" b="1" dirty="0"/>
            <a:t>Εφαρμογή</a:t>
          </a:r>
        </a:p>
        <a:p>
          <a:endParaRPr lang="en-GB" dirty="0"/>
        </a:p>
      </dgm:t>
    </dgm:pt>
    <dgm:pt modelId="{23528A0D-1B0A-4412-8297-5A4A91908EEB}" type="parTrans" cxnId="{DA404E2F-E640-4CFD-ACDC-145157E96B4B}">
      <dgm:prSet/>
      <dgm:spPr/>
      <dgm:t>
        <a:bodyPr/>
        <a:lstStyle/>
        <a:p>
          <a:endParaRPr lang="en-GB"/>
        </a:p>
      </dgm:t>
    </dgm:pt>
    <dgm:pt modelId="{04E3FAE3-F083-42DB-AACC-EC31D89A7982}" type="sibTrans" cxnId="{DA404E2F-E640-4CFD-ACDC-145157E96B4B}">
      <dgm:prSet/>
      <dgm:spPr/>
      <dgm:t>
        <a:bodyPr/>
        <a:lstStyle/>
        <a:p>
          <a:endParaRPr lang="en-GB"/>
        </a:p>
      </dgm:t>
    </dgm:pt>
    <dgm:pt modelId="{15C17A3E-54E5-4B5F-8D39-C9A81A4066FB}">
      <dgm:prSet phldrT="[Κείμενο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l-GR" b="1" dirty="0"/>
            <a:t>Αξιολόγηση</a:t>
          </a:r>
          <a:endParaRPr lang="en-GB" b="1" dirty="0"/>
        </a:p>
      </dgm:t>
    </dgm:pt>
    <dgm:pt modelId="{8BD6C8C6-CDDF-4BA5-A841-5828279FEE76}" type="parTrans" cxnId="{32819EC8-7E7E-4509-A408-F39165AC68FE}">
      <dgm:prSet/>
      <dgm:spPr/>
      <dgm:t>
        <a:bodyPr/>
        <a:lstStyle/>
        <a:p>
          <a:endParaRPr lang="en-GB"/>
        </a:p>
      </dgm:t>
    </dgm:pt>
    <dgm:pt modelId="{B17B5C30-8CD8-4F49-82B5-5FA1A7EA2366}" type="sibTrans" cxnId="{32819EC8-7E7E-4509-A408-F39165AC68FE}">
      <dgm:prSet/>
      <dgm:spPr/>
      <dgm:t>
        <a:bodyPr/>
        <a:lstStyle/>
        <a:p>
          <a:endParaRPr lang="en-GB"/>
        </a:p>
      </dgm:t>
    </dgm:pt>
    <dgm:pt modelId="{4056632F-B2E0-4F82-A40B-8F8B5650198C}" type="pres">
      <dgm:prSet presAssocID="{16BB4177-DA85-4AAE-9153-8B1A05A854FE}" presName="compositeShape" presStyleCnt="0">
        <dgm:presLayoutVars>
          <dgm:chMax val="7"/>
          <dgm:dir/>
          <dgm:resizeHandles val="exact"/>
        </dgm:presLayoutVars>
      </dgm:prSet>
      <dgm:spPr/>
    </dgm:pt>
    <dgm:pt modelId="{8ADB25BF-AB6D-4322-A895-D1AEB082F91C}" type="pres">
      <dgm:prSet presAssocID="{16BB4177-DA85-4AAE-9153-8B1A05A854FE}" presName="wedge1" presStyleLbl="node1" presStyleIdx="0" presStyleCnt="3"/>
      <dgm:spPr/>
      <dgm:t>
        <a:bodyPr/>
        <a:lstStyle/>
        <a:p>
          <a:endParaRPr lang="en-US"/>
        </a:p>
      </dgm:t>
    </dgm:pt>
    <dgm:pt modelId="{E5E0BC3E-50FE-4F05-A50C-F0C426957FB3}" type="pres">
      <dgm:prSet presAssocID="{16BB4177-DA85-4AAE-9153-8B1A05A854FE}" presName="dummy1a" presStyleCnt="0"/>
      <dgm:spPr/>
    </dgm:pt>
    <dgm:pt modelId="{E245870B-9187-4FFF-8429-31774BB28B1C}" type="pres">
      <dgm:prSet presAssocID="{16BB4177-DA85-4AAE-9153-8B1A05A854FE}" presName="dummy1b" presStyleCnt="0"/>
      <dgm:spPr/>
    </dgm:pt>
    <dgm:pt modelId="{3D2D577D-8157-425F-B1F1-0FB7774A9ECC}" type="pres">
      <dgm:prSet presAssocID="{16BB4177-DA85-4AAE-9153-8B1A05A854F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66357-87C1-4C4F-AC8F-CA1C3AF3951B}" type="pres">
      <dgm:prSet presAssocID="{16BB4177-DA85-4AAE-9153-8B1A05A854FE}" presName="wedge2" presStyleLbl="node1" presStyleIdx="1" presStyleCnt="3" custLinFactNeighborX="-1139" custLinFactNeighborY="-1087"/>
      <dgm:spPr/>
      <dgm:t>
        <a:bodyPr/>
        <a:lstStyle/>
        <a:p>
          <a:endParaRPr lang="en-US"/>
        </a:p>
      </dgm:t>
    </dgm:pt>
    <dgm:pt modelId="{90353788-BA24-4969-BA0C-6DB1C65CEEA8}" type="pres">
      <dgm:prSet presAssocID="{16BB4177-DA85-4AAE-9153-8B1A05A854FE}" presName="dummy2a" presStyleCnt="0"/>
      <dgm:spPr/>
    </dgm:pt>
    <dgm:pt modelId="{5AE9F7F6-2CF4-4D66-990A-C27FB4FBE92F}" type="pres">
      <dgm:prSet presAssocID="{16BB4177-DA85-4AAE-9153-8B1A05A854FE}" presName="dummy2b" presStyleCnt="0"/>
      <dgm:spPr/>
    </dgm:pt>
    <dgm:pt modelId="{DCCC46C2-CD6D-4E71-BA48-C630D434E219}" type="pres">
      <dgm:prSet presAssocID="{16BB4177-DA85-4AAE-9153-8B1A05A854F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8C574-A4AA-47AD-BEE3-7FA80E44E088}" type="pres">
      <dgm:prSet presAssocID="{16BB4177-DA85-4AAE-9153-8B1A05A854FE}" presName="wedge3" presStyleLbl="node1" presStyleIdx="2" presStyleCnt="3"/>
      <dgm:spPr/>
      <dgm:t>
        <a:bodyPr/>
        <a:lstStyle/>
        <a:p>
          <a:endParaRPr lang="en-US"/>
        </a:p>
      </dgm:t>
    </dgm:pt>
    <dgm:pt modelId="{5C18C8F6-75ED-48A7-9D9B-1FD526BE504A}" type="pres">
      <dgm:prSet presAssocID="{16BB4177-DA85-4AAE-9153-8B1A05A854FE}" presName="dummy3a" presStyleCnt="0"/>
      <dgm:spPr/>
    </dgm:pt>
    <dgm:pt modelId="{6F9AA24D-0688-4DF6-8E4C-511E0F1D7254}" type="pres">
      <dgm:prSet presAssocID="{16BB4177-DA85-4AAE-9153-8B1A05A854FE}" presName="dummy3b" presStyleCnt="0"/>
      <dgm:spPr/>
    </dgm:pt>
    <dgm:pt modelId="{E57A67AB-8F2D-4E0B-8260-20FC5FB4D32D}" type="pres">
      <dgm:prSet presAssocID="{16BB4177-DA85-4AAE-9153-8B1A05A854F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C2B1F-01B4-4018-A4E9-342AE7AF5D11}" type="pres">
      <dgm:prSet presAssocID="{6A17AD63-F57E-4FE7-A821-BD4766B59FA9}" presName="arrowWedge1" presStyleLbl="fgSibTrans2D1" presStyleIdx="0" presStyleCnt="3"/>
      <dgm:spPr/>
    </dgm:pt>
    <dgm:pt modelId="{59F0FF5A-F8E0-446F-BF23-AA990C63DFC7}" type="pres">
      <dgm:prSet presAssocID="{04E3FAE3-F083-42DB-AACC-EC31D89A7982}" presName="arrowWedge2" presStyleLbl="fgSibTrans2D1" presStyleIdx="1" presStyleCnt="3"/>
      <dgm:spPr/>
    </dgm:pt>
    <dgm:pt modelId="{FD99404F-4FB8-49BD-BDC3-30D0283DC1E6}" type="pres">
      <dgm:prSet presAssocID="{B17B5C30-8CD8-4F49-82B5-5FA1A7EA2366}" presName="arrowWedge3" presStyleLbl="fgSibTrans2D1" presStyleIdx="2" presStyleCnt="3"/>
      <dgm:spPr/>
    </dgm:pt>
  </dgm:ptLst>
  <dgm:cxnLst>
    <dgm:cxn modelId="{46AF8A5E-8405-487A-8700-168765D8065A}" srcId="{16BB4177-DA85-4AAE-9153-8B1A05A854FE}" destId="{04067905-4CF6-4553-8296-AA7B4FF7652B}" srcOrd="0" destOrd="0" parTransId="{37553ACB-F9FA-463E-9F9B-4E4DFA83A575}" sibTransId="{6A17AD63-F57E-4FE7-A821-BD4766B59FA9}"/>
    <dgm:cxn modelId="{B3AF73E5-36DC-47A6-87AA-257A8BF9E3A0}" type="presOf" srcId="{15C17A3E-54E5-4B5F-8D39-C9A81A4066FB}" destId="{E57A67AB-8F2D-4E0B-8260-20FC5FB4D32D}" srcOrd="1" destOrd="0" presId="urn:microsoft.com/office/officeart/2005/8/layout/cycle8"/>
    <dgm:cxn modelId="{DA404E2F-E640-4CFD-ACDC-145157E96B4B}" srcId="{16BB4177-DA85-4AAE-9153-8B1A05A854FE}" destId="{94C870B2-697F-4FFC-A641-23D26CAEC0D6}" srcOrd="1" destOrd="0" parTransId="{23528A0D-1B0A-4412-8297-5A4A91908EEB}" sibTransId="{04E3FAE3-F083-42DB-AACC-EC31D89A7982}"/>
    <dgm:cxn modelId="{DC6FC0F4-1A81-40BB-9C74-B8B73FF57A57}" type="presOf" srcId="{94C870B2-697F-4FFC-A641-23D26CAEC0D6}" destId="{DCCC46C2-CD6D-4E71-BA48-C630D434E219}" srcOrd="1" destOrd="0" presId="urn:microsoft.com/office/officeart/2005/8/layout/cycle8"/>
    <dgm:cxn modelId="{32819EC8-7E7E-4509-A408-F39165AC68FE}" srcId="{16BB4177-DA85-4AAE-9153-8B1A05A854FE}" destId="{15C17A3E-54E5-4B5F-8D39-C9A81A4066FB}" srcOrd="2" destOrd="0" parTransId="{8BD6C8C6-CDDF-4BA5-A841-5828279FEE76}" sibTransId="{B17B5C30-8CD8-4F49-82B5-5FA1A7EA2366}"/>
    <dgm:cxn modelId="{A2E36CB3-B427-4102-BD0C-B8EDA189E800}" type="presOf" srcId="{15C17A3E-54E5-4B5F-8D39-C9A81A4066FB}" destId="{2CF8C574-A4AA-47AD-BEE3-7FA80E44E088}" srcOrd="0" destOrd="0" presId="urn:microsoft.com/office/officeart/2005/8/layout/cycle8"/>
    <dgm:cxn modelId="{EA7A6580-A8A7-4913-AA4E-98252B3DB5D5}" type="presOf" srcId="{04067905-4CF6-4553-8296-AA7B4FF7652B}" destId="{8ADB25BF-AB6D-4322-A895-D1AEB082F91C}" srcOrd="0" destOrd="0" presId="urn:microsoft.com/office/officeart/2005/8/layout/cycle8"/>
    <dgm:cxn modelId="{8808B481-FE60-4DFE-A2C7-894E4BB8828B}" type="presOf" srcId="{16BB4177-DA85-4AAE-9153-8B1A05A854FE}" destId="{4056632F-B2E0-4F82-A40B-8F8B5650198C}" srcOrd="0" destOrd="0" presId="urn:microsoft.com/office/officeart/2005/8/layout/cycle8"/>
    <dgm:cxn modelId="{0BFED927-B338-4A67-BD80-2D29BD94A6F8}" type="presOf" srcId="{94C870B2-697F-4FFC-A641-23D26CAEC0D6}" destId="{E3166357-87C1-4C4F-AC8F-CA1C3AF3951B}" srcOrd="0" destOrd="0" presId="urn:microsoft.com/office/officeart/2005/8/layout/cycle8"/>
    <dgm:cxn modelId="{47EB42C4-6B4F-4A69-A144-13FFA0B439E3}" type="presOf" srcId="{04067905-4CF6-4553-8296-AA7B4FF7652B}" destId="{3D2D577D-8157-425F-B1F1-0FB7774A9ECC}" srcOrd="1" destOrd="0" presId="urn:microsoft.com/office/officeart/2005/8/layout/cycle8"/>
    <dgm:cxn modelId="{61230D4C-2BB4-42B9-A03A-2FDAC788C280}" type="presParOf" srcId="{4056632F-B2E0-4F82-A40B-8F8B5650198C}" destId="{8ADB25BF-AB6D-4322-A895-D1AEB082F91C}" srcOrd="0" destOrd="0" presId="urn:microsoft.com/office/officeart/2005/8/layout/cycle8"/>
    <dgm:cxn modelId="{6BCC98CD-B2F0-45B7-9623-F64B82146D61}" type="presParOf" srcId="{4056632F-B2E0-4F82-A40B-8F8B5650198C}" destId="{E5E0BC3E-50FE-4F05-A50C-F0C426957FB3}" srcOrd="1" destOrd="0" presId="urn:microsoft.com/office/officeart/2005/8/layout/cycle8"/>
    <dgm:cxn modelId="{2E09AC06-5782-45E0-88D6-39AAFB03F47B}" type="presParOf" srcId="{4056632F-B2E0-4F82-A40B-8F8B5650198C}" destId="{E245870B-9187-4FFF-8429-31774BB28B1C}" srcOrd="2" destOrd="0" presId="urn:microsoft.com/office/officeart/2005/8/layout/cycle8"/>
    <dgm:cxn modelId="{5B958137-579C-416D-9119-0CC6D4032343}" type="presParOf" srcId="{4056632F-B2E0-4F82-A40B-8F8B5650198C}" destId="{3D2D577D-8157-425F-B1F1-0FB7774A9ECC}" srcOrd="3" destOrd="0" presId="urn:microsoft.com/office/officeart/2005/8/layout/cycle8"/>
    <dgm:cxn modelId="{4A9633DA-45B2-4C26-B2CC-C2FA5A532C46}" type="presParOf" srcId="{4056632F-B2E0-4F82-A40B-8F8B5650198C}" destId="{E3166357-87C1-4C4F-AC8F-CA1C3AF3951B}" srcOrd="4" destOrd="0" presId="urn:microsoft.com/office/officeart/2005/8/layout/cycle8"/>
    <dgm:cxn modelId="{FE4F2F74-03FE-40A7-819E-64EAAD79594F}" type="presParOf" srcId="{4056632F-B2E0-4F82-A40B-8F8B5650198C}" destId="{90353788-BA24-4969-BA0C-6DB1C65CEEA8}" srcOrd="5" destOrd="0" presId="urn:microsoft.com/office/officeart/2005/8/layout/cycle8"/>
    <dgm:cxn modelId="{C94E47AE-FE46-4F1A-AD3B-320AB082C0BB}" type="presParOf" srcId="{4056632F-B2E0-4F82-A40B-8F8B5650198C}" destId="{5AE9F7F6-2CF4-4D66-990A-C27FB4FBE92F}" srcOrd="6" destOrd="0" presId="urn:microsoft.com/office/officeart/2005/8/layout/cycle8"/>
    <dgm:cxn modelId="{FDE545B4-2E2E-4F1F-8CA4-69018DCC6238}" type="presParOf" srcId="{4056632F-B2E0-4F82-A40B-8F8B5650198C}" destId="{DCCC46C2-CD6D-4E71-BA48-C630D434E219}" srcOrd="7" destOrd="0" presId="urn:microsoft.com/office/officeart/2005/8/layout/cycle8"/>
    <dgm:cxn modelId="{CEFC10E2-2347-4D6D-9DEC-AD0DDA79651E}" type="presParOf" srcId="{4056632F-B2E0-4F82-A40B-8F8B5650198C}" destId="{2CF8C574-A4AA-47AD-BEE3-7FA80E44E088}" srcOrd="8" destOrd="0" presId="urn:microsoft.com/office/officeart/2005/8/layout/cycle8"/>
    <dgm:cxn modelId="{391DCF01-E6FC-4B68-BAAD-4192A64B60D8}" type="presParOf" srcId="{4056632F-B2E0-4F82-A40B-8F8B5650198C}" destId="{5C18C8F6-75ED-48A7-9D9B-1FD526BE504A}" srcOrd="9" destOrd="0" presId="urn:microsoft.com/office/officeart/2005/8/layout/cycle8"/>
    <dgm:cxn modelId="{5F4644AC-552B-49FD-AE87-1B85F49FAC48}" type="presParOf" srcId="{4056632F-B2E0-4F82-A40B-8F8B5650198C}" destId="{6F9AA24D-0688-4DF6-8E4C-511E0F1D7254}" srcOrd="10" destOrd="0" presId="urn:microsoft.com/office/officeart/2005/8/layout/cycle8"/>
    <dgm:cxn modelId="{F70E50EF-0C41-4CAD-91AB-38E683EB8456}" type="presParOf" srcId="{4056632F-B2E0-4F82-A40B-8F8B5650198C}" destId="{E57A67AB-8F2D-4E0B-8260-20FC5FB4D32D}" srcOrd="11" destOrd="0" presId="urn:microsoft.com/office/officeart/2005/8/layout/cycle8"/>
    <dgm:cxn modelId="{E236F6B8-E9F4-469C-88F6-C29D0A8EE0C5}" type="presParOf" srcId="{4056632F-B2E0-4F82-A40B-8F8B5650198C}" destId="{082C2B1F-01B4-4018-A4E9-342AE7AF5D11}" srcOrd="12" destOrd="0" presId="urn:microsoft.com/office/officeart/2005/8/layout/cycle8"/>
    <dgm:cxn modelId="{AC60BF77-6EFF-4C16-9892-CDE2A7E1104E}" type="presParOf" srcId="{4056632F-B2E0-4F82-A40B-8F8B5650198C}" destId="{59F0FF5A-F8E0-446F-BF23-AA990C63DFC7}" srcOrd="13" destOrd="0" presId="urn:microsoft.com/office/officeart/2005/8/layout/cycle8"/>
    <dgm:cxn modelId="{8D7D9B87-0497-4BF1-AA63-53FA974B877F}" type="presParOf" srcId="{4056632F-B2E0-4F82-A40B-8F8B5650198C}" destId="{FD99404F-4FB8-49BD-BDC3-30D0283DC1E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DB25BF-AB6D-4322-A895-D1AEB082F91C}">
      <dsp:nvSpPr>
        <dsp:cNvPr id="0" name=""/>
        <dsp:cNvSpPr/>
      </dsp:nvSpPr>
      <dsp:spPr>
        <a:xfrm>
          <a:off x="2292194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Σχεδιασμός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4295838" y="1099809"/>
        <a:ext cx="1357788" cy="1131490"/>
      </dsp:txXfrm>
    </dsp:sp>
    <dsp:sp modelId="{E3166357-87C1-4C4F-AC8F-CA1C3AF3951B}">
      <dsp:nvSpPr>
        <dsp:cNvPr id="0" name=""/>
        <dsp:cNvSpPr/>
      </dsp:nvSpPr>
      <dsp:spPr>
        <a:xfrm>
          <a:off x="2170592" y="388640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76200">
          <a:extrusionClr>
            <a:schemeClr val="accent4">
              <a:lumMod val="5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Εφαρμογή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3075785" y="2855290"/>
        <a:ext cx="2036683" cy="995711"/>
      </dsp:txXfrm>
    </dsp:sp>
    <dsp:sp modelId="{2CF8C574-A4AA-47AD-BEE3-7FA80E44E088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Αξιολόγηση</a:t>
          </a:r>
          <a:endParaRPr lang="en-GB" sz="1800" b="1" kern="1200" dirty="0"/>
        </a:p>
      </dsp:txBody>
      <dsp:txXfrm>
        <a:off x="2575972" y="1099809"/>
        <a:ext cx="1357788" cy="1131490"/>
      </dsp:txXfrm>
    </dsp:sp>
    <dsp:sp modelId="{082C2B1F-01B4-4018-A4E9-342AE7AF5D11}">
      <dsp:nvSpPr>
        <dsp:cNvPr id="0" name=""/>
        <dsp:cNvSpPr/>
      </dsp:nvSpPr>
      <dsp:spPr>
        <a:xfrm>
          <a:off x="2057158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0FF5A-F8E0-446F-BF23-AA990C63DFC7}">
      <dsp:nvSpPr>
        <dsp:cNvPr id="0" name=""/>
        <dsp:cNvSpPr/>
      </dsp:nvSpPr>
      <dsp:spPr>
        <a:xfrm>
          <a:off x="1935242" y="153050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9404F-4FB8-49BD-BDC3-30D0283DC1E6}">
      <dsp:nvSpPr>
        <dsp:cNvPr id="0" name=""/>
        <dsp:cNvSpPr/>
      </dsp:nvSpPr>
      <dsp:spPr>
        <a:xfrm>
          <a:off x="189993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150-DDAA-4DD0-B639-18468C39D517}" type="datetimeFigureOut">
              <a:rPr lang="en-GB" smtClean="0"/>
              <a:pPr/>
              <a:t>11/11/2018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B07A-2B30-4D9A-BABE-521DCA4C75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150-DDAA-4DD0-B639-18468C39D517}" type="datetimeFigureOut">
              <a:rPr lang="en-GB" smtClean="0"/>
              <a:pPr/>
              <a:t>11/11/2018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B07A-2B30-4D9A-BABE-521DCA4C75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150-DDAA-4DD0-B639-18468C39D517}" type="datetimeFigureOut">
              <a:rPr lang="en-GB" smtClean="0"/>
              <a:pPr/>
              <a:t>11/11/2018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B07A-2B30-4D9A-BABE-521DCA4C75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150-DDAA-4DD0-B639-18468C39D517}" type="datetimeFigureOut">
              <a:rPr lang="en-GB" smtClean="0"/>
              <a:pPr/>
              <a:t>11/11/2018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B07A-2B30-4D9A-BABE-521DCA4C75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150-DDAA-4DD0-B639-18468C39D517}" type="datetimeFigureOut">
              <a:rPr lang="en-GB" smtClean="0"/>
              <a:pPr/>
              <a:t>11/11/2018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B07A-2B30-4D9A-BABE-521DCA4C75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150-DDAA-4DD0-B639-18468C39D517}" type="datetimeFigureOut">
              <a:rPr lang="en-GB" smtClean="0"/>
              <a:pPr/>
              <a:t>11/11/2018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B07A-2B30-4D9A-BABE-521DCA4C75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150-DDAA-4DD0-B639-18468C39D517}" type="datetimeFigureOut">
              <a:rPr lang="en-GB" smtClean="0"/>
              <a:pPr/>
              <a:t>11/11/2018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B07A-2B30-4D9A-BABE-521DCA4C75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150-DDAA-4DD0-B639-18468C39D517}" type="datetimeFigureOut">
              <a:rPr lang="en-GB" smtClean="0"/>
              <a:pPr/>
              <a:t>11/11/2018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B07A-2B30-4D9A-BABE-521DCA4C75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150-DDAA-4DD0-B639-18468C39D517}" type="datetimeFigureOut">
              <a:rPr lang="en-GB" smtClean="0"/>
              <a:pPr/>
              <a:t>11/11/2018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B07A-2B30-4D9A-BABE-521DCA4C75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150-DDAA-4DD0-B639-18468C39D517}" type="datetimeFigureOut">
              <a:rPr lang="en-GB" smtClean="0"/>
              <a:pPr/>
              <a:t>11/11/2018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B07A-2B30-4D9A-BABE-521DCA4C75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150-DDAA-4DD0-B639-18468C39D517}" type="datetimeFigureOut">
              <a:rPr lang="en-GB" smtClean="0"/>
              <a:pPr/>
              <a:t>11/11/2018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B07A-2B30-4D9A-BABE-521DCA4C75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D0150-DDAA-4DD0-B639-18468C39D517}" type="datetimeFigureOut">
              <a:rPr lang="en-GB" smtClean="0"/>
              <a:pPr/>
              <a:t>11/11/2018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EDAB07A-2B30-4D9A-BABE-521DCA4C759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846640" cy="1859668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Σχεδιασμός και εφαρμογή δραστηριοτήτων προαγωγής της υγείας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Κανονιστικές ανάγκες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/>
          <a:lstStyle/>
          <a:p>
            <a:pPr algn="just"/>
            <a:r>
              <a:rPr lang="el-GR" b="1" dirty="0"/>
              <a:t>Η γνώμη του ειδικού δεν συμπίπτει πάντα με τη γνώμη του ατόμου. Παράδειγμα: Ο δείκτης μάζας σώματος χαρακτηρίζει ένα άτομο σαν λιποβαρές, φυσιολογικό, υπέρβαρο ή παχύσαρκο.</a:t>
            </a:r>
            <a:endParaRPr lang="en-GB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Αντιλαμβανόμενες ανάγκες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Ποιες είναι οι ανάγκες οι οποίες εκφράζονται από το ίδιο το άτομο</a:t>
            </a:r>
            <a:r>
              <a:rPr lang="en-US" b="1" dirty="0"/>
              <a:t>.</a:t>
            </a:r>
            <a:endParaRPr lang="en-GB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Εκφρασμένες ανάγκες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/>
            <a:r>
              <a:rPr lang="el-GR" b="1" dirty="0"/>
              <a:t>Το ενημερωμένο άτομο ζητά κάλυψη των αναγκών του</a:t>
            </a:r>
          </a:p>
          <a:p>
            <a:pPr lvl="1" algn="just"/>
            <a:r>
              <a:rPr lang="el-GR" b="1" dirty="0"/>
              <a:t>Δημιουργία υπηρεσιών πρόληψης</a:t>
            </a:r>
          </a:p>
          <a:p>
            <a:pPr lvl="1" algn="just"/>
            <a:r>
              <a:rPr lang="el-GR" b="1" dirty="0"/>
              <a:t>Διόρθωση υπηρεσιών πρόληψης με αυξημένη ζήτηση</a:t>
            </a:r>
          </a:p>
          <a:p>
            <a:pPr lvl="1" algn="just"/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Συγκριτικές ανάγκες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/>
          <a:lstStyle/>
          <a:p>
            <a:pPr algn="just"/>
            <a:r>
              <a:rPr lang="el-GR" b="1" dirty="0"/>
              <a:t>Προκύπτουν μετά από σύγκριση ανάμεσα σε παρόμοιες ομάδες ατόμων, από τις οποίες η μία έχει δεχθεί υπηρεσίες υγείας και η άλλη όχι</a:t>
            </a:r>
            <a:endParaRPr lang="en-GB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chemeClr val="bg2">
                    <a:lumMod val="75000"/>
                  </a:schemeClr>
                </a:solidFill>
              </a:rPr>
              <a:t>Ποιες είναι οι πηγές πληροφοριών για την αναγνώριση αναγκών;</a:t>
            </a:r>
            <a:endParaRPr lang="en-GB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/>
          <a:lstStyle/>
          <a:p>
            <a:pPr algn="just"/>
            <a:r>
              <a:rPr lang="el-GR" b="1" dirty="0"/>
              <a:t>Επιδημιολογικά δεδομένα </a:t>
            </a:r>
            <a:r>
              <a:rPr lang="el-GR" dirty="0"/>
              <a:t>(Υπουργείο Υγείας, Ελληνική Στατιστική Αρχή)</a:t>
            </a:r>
          </a:p>
          <a:p>
            <a:pPr algn="just"/>
            <a:r>
              <a:rPr lang="el-GR" b="1" dirty="0"/>
              <a:t>Κοινωνικά, οικονομικά δεδομένα </a:t>
            </a:r>
            <a:r>
              <a:rPr lang="el-GR" dirty="0"/>
              <a:t>(δείκτες ανεργίας, εισόδημα, στοιχεία σχετικά με τα χαρακτηριστικά κατοικιών)</a:t>
            </a:r>
          </a:p>
          <a:p>
            <a:pPr algn="just"/>
            <a:r>
              <a:rPr lang="el-GR" b="1" dirty="0"/>
              <a:t>Δεδομένα για τον τρόπο ζωής </a:t>
            </a:r>
            <a:r>
              <a:rPr lang="el-GR" dirty="0"/>
              <a:t>(μέσω μεγάλων ερευνών και επισκοπήσεων)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chemeClr val="bg2">
                    <a:lumMod val="75000"/>
                  </a:schemeClr>
                </a:solidFill>
              </a:rPr>
              <a:t>Ποιες είναι οι πηγές πληροφοριών για την αναγνώριση αναγκών;_2</a:t>
            </a:r>
            <a:endParaRPr lang="en-GB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/>
            <a:r>
              <a:rPr lang="el-GR" b="1" dirty="0"/>
              <a:t>Η γνώμη των ειδικών και του κοινού </a:t>
            </a:r>
            <a:r>
              <a:rPr lang="el-GR" dirty="0"/>
              <a:t>(Διερεύνηση γνώσεων από επαγγελματίες υγείας που εργάζονται σε μια περιοχή)</a:t>
            </a:r>
          </a:p>
          <a:p>
            <a:pPr algn="just"/>
            <a:r>
              <a:rPr lang="el-GR" b="1" dirty="0"/>
              <a:t>Τα ίδια τα άτομα </a:t>
            </a:r>
            <a:r>
              <a:rPr lang="el-GR" dirty="0"/>
              <a:t>(μέσω ποσοτικών και ποιοτικών ερευνών)</a:t>
            </a:r>
          </a:p>
          <a:p>
            <a:pPr algn="just"/>
            <a:r>
              <a:rPr lang="el-GR" b="1" dirty="0"/>
              <a:t>Αξιοποίηση ΜΜΕ</a:t>
            </a:r>
            <a:endParaRPr lang="en-GB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Πολλές οι ανάγκες;</a:t>
            </a:r>
            <a:br>
              <a:rPr lang="el-GR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Καθορισμός προτεραιοτήτων.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/>
          <a:lstStyle/>
          <a:p>
            <a:pPr algn="just">
              <a:buNone/>
            </a:pPr>
            <a:r>
              <a:rPr lang="el-GR" b="1" dirty="0"/>
              <a:t>Κριτήρια:</a:t>
            </a:r>
          </a:p>
          <a:p>
            <a:pPr algn="just"/>
            <a:r>
              <a:rPr lang="el-GR" b="1" dirty="0"/>
              <a:t>Βαθμός σοβαρότητας του προβλήματος</a:t>
            </a:r>
          </a:p>
          <a:p>
            <a:pPr algn="just"/>
            <a:r>
              <a:rPr lang="el-GR" b="1" dirty="0"/>
              <a:t>Το επείγον της αντιμετώπισής του</a:t>
            </a:r>
          </a:p>
          <a:p>
            <a:pPr algn="just"/>
            <a:r>
              <a:rPr lang="el-GR" b="1" dirty="0"/>
              <a:t>Ο αριθμός των ωφελούμενων ατόμων</a:t>
            </a:r>
          </a:p>
          <a:p>
            <a:pPr algn="just"/>
            <a:r>
              <a:rPr lang="el-GR" b="1" dirty="0"/>
              <a:t>Βαθμός επιρροής που μπορεί να επιτευχθεί στον πληθυσμό στόχο</a:t>
            </a:r>
            <a:endParaRPr lang="en-GB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Πολλές οι ανάγκες;</a:t>
            </a:r>
            <a:br>
              <a:rPr lang="el-GR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Καθορισμός προτεραιοτήτων._2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/>
          <a:lstStyle/>
          <a:p>
            <a:pPr algn="just"/>
            <a:r>
              <a:rPr lang="el-GR" b="1" dirty="0"/>
              <a:t>Η πιθανότητα επίτευξης της αλλαγής</a:t>
            </a:r>
          </a:p>
          <a:p>
            <a:pPr algn="just"/>
            <a:r>
              <a:rPr lang="el-GR" b="1" dirty="0"/>
              <a:t>Βαθμός διαθέσιμης υποστήριξης</a:t>
            </a:r>
          </a:p>
          <a:p>
            <a:pPr algn="just"/>
            <a:r>
              <a:rPr lang="el-GR" b="1" dirty="0"/>
              <a:t>Δυνατότητα αντιμετώπισης του προβλήματος με βάση τους υπάρχοντες πόρους</a:t>
            </a:r>
          </a:p>
          <a:p>
            <a:pPr algn="just"/>
            <a:r>
              <a:rPr lang="el-GR" b="1" dirty="0"/>
              <a:t>Συμβατότητα με τις ηθικές αξίες του επαγγελματία υγείας.</a:t>
            </a:r>
            <a:endParaRPr lang="en-GB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Καθορισμός Σκοπού και Στόχων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Καθορισμός Σκοπού και Στόχων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l-GR" b="1" dirty="0" smtClean="0"/>
              <a:t>Τι προτίθεται να επιτύχει ο επαγγελματίας υγείας</a:t>
            </a:r>
            <a:r>
              <a:rPr lang="en-US" b="1" dirty="0" smtClean="0"/>
              <a:t>;</a:t>
            </a:r>
          </a:p>
          <a:p>
            <a:pPr algn="just"/>
            <a: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  <a:t>Όραμα: </a:t>
            </a:r>
            <a:r>
              <a:rPr lang="el-GR" sz="3300" b="1" dirty="0" smtClean="0"/>
              <a:t>ιδανικό, όλα όσα επιθυμεί και ονειρεύεται να πετύχει</a:t>
            </a:r>
          </a:p>
          <a:p>
            <a:pPr algn="just">
              <a:buNone/>
            </a:pPr>
            <a:endParaRPr lang="el-GR" sz="3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  <a:t>Αποστολή: </a:t>
            </a:r>
            <a:r>
              <a:rPr lang="el-GR" sz="3400" b="1" dirty="0" smtClean="0"/>
              <a:t>όσα δηλώνει ότι επιθυμεί να επιτύχει, τους λόγους και τα κίνητρα για να τα πραγματοποιήσει</a:t>
            </a:r>
          </a:p>
          <a:p>
            <a:pPr algn="just">
              <a:buNone/>
            </a:pPr>
            <a:endParaRPr lang="el-GR" sz="3300" b="1" dirty="0" smtClean="0"/>
          </a:p>
          <a:p>
            <a:pPr algn="just"/>
            <a: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  <a:t>Σκοπός: τελικό </a:t>
            </a:r>
            <a:r>
              <a:rPr lang="el-GR" sz="3300" b="1" dirty="0">
                <a:solidFill>
                  <a:schemeClr val="accent2">
                    <a:lumMod val="75000"/>
                  </a:schemeClr>
                </a:solidFill>
              </a:rPr>
              <a:t>προορισμό της δραστηριότητας </a:t>
            </a:r>
            <a:r>
              <a:rPr lang="el-GR" sz="3300" b="1" dirty="0"/>
              <a:t>της προαγωγής υγείας</a:t>
            </a:r>
            <a:endParaRPr lang="en-US" sz="3300" b="1" dirty="0"/>
          </a:p>
          <a:p>
            <a:pPr algn="just"/>
            <a:endParaRPr lang="en-US" sz="3300" b="1" dirty="0"/>
          </a:p>
          <a:p>
            <a:pPr algn="just"/>
            <a:endParaRPr lang="el-GR" sz="3300" b="1" dirty="0"/>
          </a:p>
          <a:p>
            <a:pPr algn="just"/>
            <a: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  <a:t>Σ</a:t>
            </a:r>
            <a: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  <a:t>τόχοι:</a:t>
            </a:r>
            <a:r>
              <a:rPr lang="el-GR" sz="3300" b="1" dirty="0" smtClean="0"/>
              <a:t> </a:t>
            </a:r>
            <a:r>
              <a:rPr lang="el-GR" sz="3300" b="1" dirty="0" smtClean="0">
                <a:solidFill>
                  <a:schemeClr val="accent2">
                    <a:lumMod val="75000"/>
                  </a:schemeClr>
                </a:solidFill>
              </a:rPr>
              <a:t>επιμέρους </a:t>
            </a:r>
            <a:r>
              <a:rPr lang="el-GR" sz="3300" b="1" dirty="0">
                <a:solidFill>
                  <a:schemeClr val="accent2">
                    <a:lumMod val="75000"/>
                  </a:schemeClr>
                </a:solidFill>
              </a:rPr>
              <a:t>βήματα </a:t>
            </a:r>
            <a:r>
              <a:rPr lang="el-GR" sz="3300" b="1" dirty="0"/>
              <a:t>τα οποία πρέπει να γίνουν για την επίτευξη του σκοπού</a:t>
            </a:r>
            <a:endParaRPr lang="en-GB" sz="33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Εισαγωγικά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Κάθε πρόγραμμα προαγωγής υγείας ανεξάρτητα από το αν αναφέρεται σε άτομα, σε ομάδες ατόμων ή στην κοινότητα, απαιτεί </a:t>
            </a:r>
            <a:r>
              <a:rPr lang="el-GR" b="1" dirty="0"/>
              <a:t>αξιολόγηση</a:t>
            </a:r>
            <a:r>
              <a:rPr lang="el-GR" dirty="0"/>
              <a:t>, </a:t>
            </a:r>
            <a:r>
              <a:rPr lang="el-GR" b="1" dirty="0"/>
              <a:t>σχεδιασμό</a:t>
            </a:r>
            <a:r>
              <a:rPr lang="el-GR" dirty="0"/>
              <a:t> και </a:t>
            </a:r>
            <a:r>
              <a:rPr lang="el-GR" b="1" dirty="0"/>
              <a:t>εφαρμογή</a:t>
            </a:r>
            <a:r>
              <a:rPr lang="el-GR" dirty="0"/>
              <a:t>. Η διαδικασία αυτή είναι κυκλική και όχι γραμμική. </a:t>
            </a:r>
          </a:p>
          <a:p>
            <a:pPr algn="just"/>
            <a:r>
              <a:rPr lang="el-GR" dirty="0"/>
              <a:t>Απαιτεί γνώσεις, εμπειρία, και δεξιότητες από τον επαγγελματία υγείας και πρέπει να απαντά στις ερωτήσεις:</a:t>
            </a:r>
          </a:p>
          <a:p>
            <a:pPr lvl="1" algn="just"/>
            <a:r>
              <a:rPr lang="el-GR" dirty="0"/>
              <a:t>Τι επιδιώκει;</a:t>
            </a:r>
          </a:p>
          <a:p>
            <a:pPr lvl="1" algn="just"/>
            <a:r>
              <a:rPr lang="el-GR" dirty="0"/>
              <a:t>Σε ποιες ενέργειες θα προβεί;</a:t>
            </a:r>
          </a:p>
          <a:p>
            <a:pPr lvl="1" algn="just"/>
            <a:r>
              <a:rPr lang="el-GR" dirty="0"/>
              <a:t>Πως θα αξιολογήσει τα αποτελέσματα;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 έλεγχος επίτευξης των στόχων  πραγματοποιείται: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just"/>
            <a:r>
              <a:rPr lang="el-GR" dirty="0"/>
              <a:t>Με δείκτες</a:t>
            </a:r>
            <a:r>
              <a:rPr lang="el-GR" dirty="0" smtClean="0"/>
              <a:t>.</a:t>
            </a:r>
            <a:endParaRPr lang="en-US" dirty="0" smtClean="0"/>
          </a:p>
          <a:p>
            <a:pPr algn="just">
              <a:buNone/>
            </a:pPr>
            <a:r>
              <a:rPr lang="el-GR" dirty="0" smtClean="0"/>
              <a:t> </a:t>
            </a:r>
            <a:r>
              <a:rPr lang="el-GR" dirty="0"/>
              <a:t>Οι </a:t>
            </a:r>
            <a:r>
              <a:rPr lang="el-GR" b="1" dirty="0"/>
              <a:t>δείκτες</a:t>
            </a:r>
            <a:r>
              <a:rPr lang="el-GR" dirty="0"/>
              <a:t> αποτελούν </a:t>
            </a:r>
            <a:r>
              <a:rPr lang="el-GR" b="1" dirty="0"/>
              <a:t>κριτήρια</a:t>
            </a:r>
            <a:r>
              <a:rPr lang="el-GR" dirty="0"/>
              <a:t> τα οποία τίθενται και βοηθούν στον έλεγχο επίτευξης των στόχων.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nna\Downloads\20181111_190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Καταγραφή του σκοπού και των στόχων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04845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ΣΚΟΠΟΣ: Αποτελεί μια</a:t>
                      </a:r>
                      <a:r>
                        <a:rPr lang="el-GR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l-GR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ευρεία δήλωση του τι πρόκειται να επιτευχθεί</a:t>
                      </a:r>
                      <a:endParaRPr lang="en-GB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ΣΤΟΧΟΙ: Είναι λεπτομερείς και αποδίδουν με λεπτομέρεια τα βήματα επίτευξης του σκοπού</a:t>
                      </a:r>
                      <a:endParaRPr lang="en-GB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4055">
                <a:tc>
                  <a:txBody>
                    <a:bodyPr/>
                    <a:lstStyle/>
                    <a:p>
                      <a:r>
                        <a:rPr lang="el-GR" b="1" dirty="0"/>
                        <a:t>Συνήθως δεν είναι μετρήσιμος</a:t>
                      </a:r>
                      <a:endParaRPr lang="en-GB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Βοηθούν στην αξιολόγηση του προγράμματος</a:t>
                      </a:r>
                      <a:endParaRPr lang="en-GB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4055">
                <a:tc>
                  <a:txBody>
                    <a:bodyPr/>
                    <a:lstStyle/>
                    <a:p>
                      <a:r>
                        <a:rPr lang="el-GR" b="1" dirty="0"/>
                        <a:t>Μπορεί να είναι μακροπρόθεσμος ή βραχυπρόθεσμος</a:t>
                      </a:r>
                      <a:endParaRPr lang="en-GB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Εξυπηρετούν στην ιεράρχηση των σκοπών</a:t>
                      </a:r>
                      <a:endParaRPr lang="en-GB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4845">
                <a:tc>
                  <a:txBody>
                    <a:bodyPr/>
                    <a:lstStyle/>
                    <a:p>
                      <a:r>
                        <a:rPr lang="el-GR" b="1" dirty="0"/>
                        <a:t>Είναι από τη φύση του ευρύς, αφού περιλαμβάνει όλες τις διαστάσεις του προγράμματος</a:t>
                      </a:r>
                      <a:endParaRPr lang="en-GB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Παρέχουν τη δυνατότητα επαναπροσδιορισμού των σκοπών όταν απαιτείται.</a:t>
                      </a:r>
                      <a:endParaRPr lang="en-GB" b="1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Χαρακτηριστικά των στόχων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/>
              <a:t>Οι στόχοι πρέπει να είναι:</a:t>
            </a:r>
          </a:p>
          <a:p>
            <a:r>
              <a:rPr lang="el-GR" b="1" dirty="0"/>
              <a:t>Συγκεκριμένοι </a:t>
            </a:r>
            <a:r>
              <a:rPr lang="en-GB" b="1" dirty="0"/>
              <a:t>-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GB" b="1" dirty="0"/>
              <a:t>pecific</a:t>
            </a:r>
            <a:endParaRPr lang="el-GR" b="1" dirty="0"/>
          </a:p>
          <a:p>
            <a:pPr algn="just"/>
            <a:r>
              <a:rPr lang="el-GR" b="1" dirty="0"/>
              <a:t>Μετρήσιμοι</a:t>
            </a:r>
            <a:r>
              <a:rPr lang="en-GB" b="1" dirty="0"/>
              <a:t>-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GB" b="1" dirty="0"/>
              <a:t>easurable</a:t>
            </a:r>
            <a:endParaRPr lang="el-GR" b="1" dirty="0"/>
          </a:p>
          <a:p>
            <a:r>
              <a:rPr lang="el-GR" b="1" dirty="0"/>
              <a:t>Ρεαλιστικοί</a:t>
            </a:r>
            <a:r>
              <a:rPr lang="en-GB" b="1" dirty="0"/>
              <a:t>-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GB" b="1" dirty="0"/>
              <a:t>chievable</a:t>
            </a:r>
            <a:endParaRPr lang="el-GR" b="1" dirty="0"/>
          </a:p>
          <a:p>
            <a:r>
              <a:rPr lang="el-GR" b="1" dirty="0"/>
              <a:t>Πραγματοποιήσιμοι</a:t>
            </a:r>
            <a:r>
              <a:rPr lang="en-GB" b="1" dirty="0"/>
              <a:t>-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GB" b="1" dirty="0"/>
              <a:t>ealistic</a:t>
            </a:r>
          </a:p>
          <a:p>
            <a:r>
              <a:rPr lang="el-GR" b="1" dirty="0"/>
              <a:t>Να ορίζονται χρονικά</a:t>
            </a:r>
            <a:r>
              <a:rPr lang="en-GB" b="1" dirty="0"/>
              <a:t>-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GB" b="1" dirty="0"/>
              <a:t>ime limited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nna\Desktop\thumbnail.jpg"/>
          <p:cNvPicPr>
            <a:picLocks noChangeAspect="1" noChangeArrowheads="1"/>
          </p:cNvPicPr>
          <p:nvPr/>
        </p:nvPicPr>
        <p:blipFill>
          <a:blip r:embed="rId2" cstate="print"/>
          <a:srcRect t="384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chemeClr val="accent2">
                    <a:lumMod val="50000"/>
                  </a:schemeClr>
                </a:solidFill>
              </a:rPr>
              <a:t>Στα πλαίσια προγραμματισμού δραστηριοτήτων Π.Υ εντοπίζονται 5 είδη στόχων</a:t>
            </a:r>
            <a:endParaRPr lang="en-GB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dirty="0"/>
              <a:t>Στόχοι που αφορούν: </a:t>
            </a:r>
          </a:p>
          <a:p>
            <a:pPr algn="just"/>
            <a:r>
              <a:rPr lang="el-GR" b="1" dirty="0"/>
              <a:t>στη συμπεριφορά</a:t>
            </a:r>
          </a:p>
          <a:p>
            <a:pPr algn="just"/>
            <a:r>
              <a:rPr lang="el-GR" b="1" dirty="0"/>
              <a:t>στην αλλαγή πολιτικής</a:t>
            </a:r>
          </a:p>
          <a:p>
            <a:pPr algn="just"/>
            <a:r>
              <a:rPr lang="el-GR" b="1" dirty="0"/>
              <a:t>αλλαγές στο περιβάλλον</a:t>
            </a:r>
          </a:p>
          <a:p>
            <a:pPr algn="just"/>
            <a:r>
              <a:rPr lang="el-GR" dirty="0"/>
              <a:t>Στην </a:t>
            </a:r>
            <a:r>
              <a:rPr lang="el-GR" b="1" dirty="0"/>
              <a:t>αύξηση συνεργασιών </a:t>
            </a:r>
            <a:r>
              <a:rPr lang="el-GR" dirty="0"/>
              <a:t>και τη </a:t>
            </a:r>
            <a:r>
              <a:rPr lang="el-GR" b="1" dirty="0"/>
              <a:t>συμμετοχή</a:t>
            </a:r>
          </a:p>
          <a:p>
            <a:pPr algn="just"/>
            <a:r>
              <a:rPr lang="el-GR" b="1" dirty="0"/>
              <a:t>Εκπαιδευτικοί στόχοι </a:t>
            </a:r>
          </a:p>
          <a:p>
            <a:pPr lvl="1" algn="just"/>
            <a:r>
              <a:rPr lang="el-GR" dirty="0"/>
              <a:t>Αύξηση γνώσης</a:t>
            </a:r>
          </a:p>
          <a:p>
            <a:pPr lvl="1" algn="just"/>
            <a:r>
              <a:rPr lang="el-GR" dirty="0"/>
              <a:t>Απόκτηση δεξιοτήτων και ικανοτήτων</a:t>
            </a:r>
          </a:p>
          <a:p>
            <a:pPr lvl="1" algn="just"/>
            <a:r>
              <a:rPr lang="el-GR" dirty="0"/>
              <a:t>Αλλαγή στάσεων και πεποιθήσεων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Καθορισμός κατάλληλης μεθοδολογίας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Καθορισμός κατάλληλης μεθοδολογίας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/>
          <a:lstStyle/>
          <a:p>
            <a:r>
              <a:rPr lang="el-GR" b="1" dirty="0"/>
              <a:t>Μέθοδοι παθητικής ενημέρωσης</a:t>
            </a:r>
          </a:p>
          <a:p>
            <a:pPr lvl="1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Διάλεξη</a:t>
            </a:r>
          </a:p>
          <a:p>
            <a:pPr lvl="1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Προβολή βίντεο ή ταινίας</a:t>
            </a:r>
          </a:p>
          <a:p>
            <a:pPr lvl="1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Διαφάνειες</a:t>
            </a:r>
          </a:p>
          <a:p>
            <a:pPr lvl="1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Αφίσες</a:t>
            </a:r>
          </a:p>
          <a:p>
            <a:pPr lvl="1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Ενημερωτικά φυλλάδια</a:t>
            </a:r>
          </a:p>
          <a:p>
            <a:pPr lvl="1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Άρθρα 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Αποτελεσματικότητα μεθόδων παθητικής ενημέρωσης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/>
          <a:lstStyle/>
          <a:p>
            <a:pPr algn="just"/>
            <a:r>
              <a:rPr lang="el-GR" b="1" dirty="0"/>
              <a:t>Αμφισβητούμενη αποτελεσματικότητα</a:t>
            </a:r>
          </a:p>
          <a:p>
            <a:pPr algn="just"/>
            <a:r>
              <a:rPr lang="el-GR" b="1" dirty="0"/>
              <a:t>Η στάση και η συμπεριφορά ενός ατόμου δεν αλλάζει από τη μία στιγμή στην άλλη, αλλά απαιτεί χρόνο</a:t>
            </a:r>
          </a:p>
          <a:p>
            <a:pPr algn="just"/>
            <a:r>
              <a:rPr lang="el-GR" b="1" dirty="0"/>
              <a:t>Πάντα ενέχουν τον κίνδυνο της δυσκολίας προσαρμογής τους στην ομάδα</a:t>
            </a:r>
            <a:endParaRPr lang="en-GB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Εκπαιδευτικές μέθοδοι ενεργητικής συμμετοχής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/>
          <a:lstStyle/>
          <a:p>
            <a:r>
              <a:rPr lang="el-GR" b="1" dirty="0"/>
              <a:t>Έρευνα</a:t>
            </a:r>
          </a:p>
          <a:p>
            <a:r>
              <a:rPr lang="el-GR" b="1" dirty="0"/>
              <a:t>Συνεντεύξεις</a:t>
            </a:r>
          </a:p>
          <a:p>
            <a:r>
              <a:rPr lang="el-GR" b="1" dirty="0"/>
              <a:t>Ερωτηματολόγια</a:t>
            </a:r>
          </a:p>
          <a:p>
            <a:r>
              <a:rPr lang="el-GR" b="1" dirty="0"/>
              <a:t>Θεατρικό παιχνίδι</a:t>
            </a:r>
          </a:p>
          <a:p>
            <a:r>
              <a:rPr lang="el-GR" b="1" dirty="0"/>
              <a:t>Ομαδική παρουσίαση θέματος</a:t>
            </a:r>
          </a:p>
          <a:p>
            <a:r>
              <a:rPr lang="el-GR" b="1" dirty="0" err="1"/>
              <a:t>Αλληλοδιδασκαλία</a:t>
            </a:r>
            <a:endParaRPr lang="el-GR" b="1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Εισαγωγικά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Αποτελεσματικότητα μεθόδων ενεργητικής συμμετοχής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/>
          <a:lstStyle/>
          <a:p>
            <a:pPr algn="just"/>
            <a:r>
              <a:rPr lang="el-GR" b="1" dirty="0" smtClean="0"/>
              <a:t>ενεργοποιούν </a:t>
            </a:r>
            <a:r>
              <a:rPr lang="el-GR" b="1" dirty="0"/>
              <a:t>το κοινό να συμμετέχει, στοχεύουν στην ανάπτυξη και την ωριμότητά </a:t>
            </a:r>
            <a:r>
              <a:rPr lang="el-GR" b="1" dirty="0" smtClean="0"/>
              <a:t>του, τις γνώσεις, το πολιτιστικό και κινωνικό του επίπεδο.</a:t>
            </a:r>
          </a:p>
          <a:p>
            <a:pPr algn="just"/>
            <a:r>
              <a:rPr lang="el-GR" b="1" dirty="0" smtClean="0"/>
              <a:t> </a:t>
            </a:r>
            <a:r>
              <a:rPr lang="el-GR" b="1" dirty="0"/>
              <a:t>θεωρούνται αποτελεσματικότερες των παθητικών μεθόδων.</a:t>
            </a:r>
            <a:endParaRPr lang="en-GB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Βιωματικές μέθοδοι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/>
          <a:lstStyle/>
          <a:p>
            <a:pPr algn="just">
              <a:buNone/>
            </a:pPr>
            <a:r>
              <a:rPr lang="el-GR" b="1" dirty="0"/>
              <a:t>Στοχεύουν στην </a:t>
            </a:r>
          </a:p>
          <a:p>
            <a:pPr algn="just"/>
            <a:r>
              <a:rPr lang="el-GR" b="1" dirty="0"/>
              <a:t>Ενίσχυση της αυτοεκτίμησης του ατόμου</a:t>
            </a:r>
          </a:p>
          <a:p>
            <a:pPr algn="just"/>
            <a:r>
              <a:rPr lang="el-GR" b="1" dirty="0"/>
              <a:t>Ανάπτυξη προσωπικών και κοινωνικών δεξιοτήτων </a:t>
            </a:r>
          </a:p>
          <a:p>
            <a:pPr algn="just"/>
            <a:r>
              <a:rPr lang="el-GR" b="1" dirty="0"/>
              <a:t>Στην εξάσκηση επιλογής από τον εκπαιδευόμενο στόχων και αποφάσεων</a:t>
            </a:r>
            <a:endParaRPr lang="en-GB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Οι Βιωματικές μέθοδοι περιλαμβάνουν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/>
          <a:lstStyle/>
          <a:p>
            <a:r>
              <a:rPr lang="el-GR" b="1" dirty="0"/>
              <a:t>Θεατρικό </a:t>
            </a:r>
            <a:r>
              <a:rPr lang="el-GR" b="1" dirty="0" smtClean="0"/>
              <a:t>παιχνίδι</a:t>
            </a:r>
            <a:endParaRPr lang="en-US" b="1" dirty="0" smtClean="0"/>
          </a:p>
          <a:p>
            <a:endParaRPr lang="el-GR" b="1" dirty="0"/>
          </a:p>
          <a:p>
            <a:r>
              <a:rPr lang="el-GR" b="1" dirty="0"/>
              <a:t>Γράψιμο μιας </a:t>
            </a:r>
            <a:r>
              <a:rPr lang="el-GR" b="1" dirty="0" smtClean="0"/>
              <a:t>ιστορίας</a:t>
            </a:r>
            <a:endParaRPr lang="en-US" b="1" dirty="0" smtClean="0"/>
          </a:p>
          <a:p>
            <a:pPr>
              <a:buNone/>
            </a:pPr>
            <a:endParaRPr lang="el-GR" b="1" dirty="0"/>
          </a:p>
          <a:p>
            <a:r>
              <a:rPr lang="el-GR" b="1" dirty="0"/>
              <a:t>Βιωματικές </a:t>
            </a:r>
            <a:r>
              <a:rPr lang="el-GR" b="1" dirty="0" smtClean="0"/>
              <a:t>εμπειρίες</a:t>
            </a:r>
            <a:endParaRPr lang="en-US" b="1" dirty="0" smtClean="0"/>
          </a:p>
          <a:p>
            <a:pPr>
              <a:buNone/>
            </a:pPr>
            <a:endParaRPr lang="el-GR" b="1" dirty="0"/>
          </a:p>
          <a:p>
            <a:r>
              <a:rPr lang="el-GR" b="1" dirty="0"/>
              <a:t>Δημιουργική έκφραση με σχήματα ζωγραφικής και εικόνες.</a:t>
            </a:r>
            <a:endParaRPr lang="en-GB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>
                <a:solidFill>
                  <a:schemeClr val="accent2">
                    <a:lumMod val="50000"/>
                  </a:schemeClr>
                </a:solidFill>
              </a:rPr>
              <a:t>Ένα καλά οργανωμένο πρόγραμμα </a:t>
            </a: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αγωγής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και προαγωγής </a:t>
            </a:r>
            <a:r>
              <a:rPr lang="el-GR" sz="3600" dirty="0">
                <a:solidFill>
                  <a:schemeClr val="accent2">
                    <a:lumMod val="50000"/>
                  </a:schemeClr>
                </a:solidFill>
              </a:rPr>
              <a:t>υγείας </a:t>
            </a:r>
            <a:r>
              <a:rPr lang="el-GR" dirty="0"/>
              <a:t/>
            </a:r>
            <a:br>
              <a:rPr lang="el-GR" dirty="0"/>
            </a:b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/>
          <a:lstStyle/>
          <a:p>
            <a:pPr algn="just">
              <a:buNone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περιλαμβάνει </a:t>
            </a:r>
            <a:r>
              <a:rPr lang="el-GR" b="1" dirty="0" smtClean="0"/>
              <a:t>σ</a:t>
            </a:r>
            <a:r>
              <a:rPr lang="el-GR" b="1" dirty="0" smtClean="0"/>
              <a:t>υνδυασμό </a:t>
            </a:r>
            <a:r>
              <a:rPr lang="el-GR" b="1" dirty="0"/>
              <a:t>μεθόδων και τεχνικών όλων των τύπων που αναφέρθηκαν</a:t>
            </a:r>
            <a:r>
              <a:rPr lang="el-GR" b="1" dirty="0" smtClean="0"/>
              <a:t>.</a:t>
            </a:r>
          </a:p>
          <a:p>
            <a:pPr algn="just">
              <a:buNone/>
            </a:pPr>
            <a:endParaRPr lang="el-GR" b="1" dirty="0"/>
          </a:p>
          <a:p>
            <a:pPr algn="just"/>
            <a:r>
              <a:rPr lang="el-GR" b="1" dirty="0"/>
              <a:t>Έτσι αυξάνεται η πιθανότητα να ανταποκρίνεται στα ενδιαφέροντα και τις ικανότητες των περισσότερων εκπαιδευομένων</a:t>
            </a:r>
            <a:endParaRPr lang="en-GB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Σκοποί και προσφορότερες μεθοδολογίες </a:t>
            </a:r>
            <a:r>
              <a:rPr lang="el-GR" sz="3600" dirty="0" smtClean="0"/>
              <a:t>στην </a:t>
            </a:r>
            <a:r>
              <a:rPr lang="el-GR" sz="3600" dirty="0"/>
              <a:t>προαγωγή υγείας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788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6855">
                <a:tc>
                  <a:txBody>
                    <a:bodyPr/>
                    <a:lstStyle/>
                    <a:p>
                      <a:r>
                        <a:rPr lang="el-GR" sz="2800" dirty="0"/>
                        <a:t>Ευαισθητοποίηση σε θέματα υγείας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Προσφορότερη μέθοδος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6855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Ομιλίες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6855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Ομαδική εργασία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6855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/>
                        <a:t>Μέσα μαζικής ενημέρωσης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6855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/>
                        <a:t>Φεστιβάλ, εκθέσεις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6855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/>
                        <a:t>Καμπάνιες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l-GR" dirty="0"/>
              <a:t>Σκοποί και προσφορότερες μεθοδολογίες </a:t>
            </a:r>
            <a:r>
              <a:rPr lang="el-GR" dirty="0" smtClean="0"/>
              <a:t>στην </a:t>
            </a:r>
            <a:r>
              <a:rPr lang="el-GR" dirty="0"/>
              <a:t>προαγωγή υγείας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07504" y="1772815"/>
          <a:ext cx="9036496" cy="5141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8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9507">
                <a:tc>
                  <a:txBody>
                    <a:bodyPr/>
                    <a:lstStyle/>
                    <a:p>
                      <a:r>
                        <a:rPr lang="el-GR" sz="2800" dirty="0"/>
                        <a:t>Αύξηση γνώσης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/>
                        <a:t>Προσφορότερη μέθοδος</a:t>
                      </a:r>
                    </a:p>
                    <a:p>
                      <a:endParaRPr lang="el-GR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9507">
                <a:tc>
                  <a:txBody>
                    <a:bodyPr/>
                    <a:lstStyle/>
                    <a:p>
                      <a:endParaRPr lang="el-GR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Ατομική εκπαίδευση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9507">
                <a:tc>
                  <a:txBody>
                    <a:bodyPr/>
                    <a:lstStyle/>
                    <a:p>
                      <a:endParaRPr lang="el-GR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Ομαδική εκπαίδευση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9507">
                <a:tc>
                  <a:txBody>
                    <a:bodyPr/>
                    <a:lstStyle/>
                    <a:p>
                      <a:endParaRPr lang="el-GR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/>
                        <a:t>Μέσα μαζικής ενημέρωσης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9507">
                <a:tc>
                  <a:txBody>
                    <a:bodyPr/>
                    <a:lstStyle/>
                    <a:p>
                      <a:endParaRPr lang="el-GR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b="1" dirty="0"/>
                        <a:t>Φυλλάδια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950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/>
                        <a:t>Φεστιβάλ, εκθέσεις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950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/>
                        <a:t>Καμπάνιες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Σκοποί και προσφορότερες μεθοδολογίες </a:t>
            </a:r>
            <a:r>
              <a:rPr lang="el-GR" dirty="0" smtClean="0"/>
              <a:t>στην </a:t>
            </a:r>
            <a:r>
              <a:rPr lang="el-GR" dirty="0"/>
              <a:t>προαγωγή υγείας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31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2852">
                <a:tc>
                  <a:txBody>
                    <a:bodyPr/>
                    <a:lstStyle/>
                    <a:p>
                      <a:r>
                        <a:rPr lang="el-GR" sz="2400" dirty="0"/>
                        <a:t>Ενδυνάμωση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/>
                        <a:t>Προσφορότερη μέθοδος</a:t>
                      </a: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2852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b="1" dirty="0"/>
                        <a:t>Ομαδική εργασία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2852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b="1" dirty="0"/>
                        <a:t>Τεχνικές για τη διαδικασία λήψης απόφασης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2852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b="1" dirty="0"/>
                        <a:t>Συμβουλευτική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2852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b="1" dirty="0"/>
                        <a:t>Τεχνικές ενδυνάμωσης κοινωνικών δεξιοτήτων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2852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b="1" dirty="0"/>
                        <a:t>Παιχνίδια ρόλου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8998"/>
          </a:xfrm>
        </p:spPr>
        <p:txBody>
          <a:bodyPr>
            <a:normAutofit fontScale="90000"/>
          </a:bodyPr>
          <a:lstStyle/>
          <a:p>
            <a:r>
              <a:rPr lang="el-GR" dirty="0"/>
              <a:t>Σκοποί και προσφορότερες μεθοδολογίες </a:t>
            </a:r>
            <a:r>
              <a:rPr lang="el-GR" dirty="0" smtClean="0"/>
              <a:t>στην </a:t>
            </a:r>
            <a:r>
              <a:rPr lang="el-GR" dirty="0"/>
              <a:t>προαγωγή υγείας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06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89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3879">
                <a:tc>
                  <a:txBody>
                    <a:bodyPr/>
                    <a:lstStyle/>
                    <a:p>
                      <a:r>
                        <a:rPr lang="el-GR" sz="2400" dirty="0"/>
                        <a:t>Αλλαγή στάσεων και συμπεριφορών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Προσφορότερη μέθοδος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/>
                        <a:t>Ομαδική εργασία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/>
                        <a:t>Συμβουλευτική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/>
                        <a:t>Τεχνικές ανάπτυξης δεξιοτήτων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/>
                        <a:t>Ομάδες αυτοβοήθειας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/>
                        <a:t>Έντυπο υλικό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endParaRPr lang="el-G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/>
                        <a:t>Ατομική εκπαίδευση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3600" dirty="0"/>
              <a:t>Σκοποί και προσφορότερες μεθοδολογίες </a:t>
            </a:r>
            <a:r>
              <a:rPr lang="el-GR" sz="3600" dirty="0" smtClean="0"/>
              <a:t>στην </a:t>
            </a:r>
            <a:r>
              <a:rPr lang="el-GR" sz="3600" dirty="0"/>
              <a:t>προαγωγή υγείας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7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1217">
                <a:tc>
                  <a:txBody>
                    <a:bodyPr/>
                    <a:lstStyle/>
                    <a:p>
                      <a:r>
                        <a:rPr lang="el-GR" sz="2400" dirty="0"/>
                        <a:t>Αλλαγή περιβάλλοντος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Προσφορότερη μέθοδος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6165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Τεχνικές ενδυνάμωσης της κοινότητας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6165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Δημιουργία ομάδων πίεσης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6165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Εργασία στην κοινότητα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6165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Τεχνικές αλλαγής οργανισμών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6165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Προώθηση πολιτικών υγείας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6165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Προώθηση περιβαλλοντικών μέτρων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90915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Εφαρμογή νομοθετικών μέτρων και</a:t>
                      </a:r>
                      <a:r>
                        <a:rPr lang="el-GR" sz="2000" baseline="0" dirty="0"/>
                        <a:t> κανονισμών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Καθορισμός πόρων και δυνατοτήτων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Υλικοί πόροι</a:t>
            </a:r>
          </a:p>
          <a:p>
            <a:r>
              <a:rPr lang="el-GR" b="1" dirty="0"/>
              <a:t>Ανθρώπινο δυναμικό</a:t>
            </a:r>
          </a:p>
          <a:p>
            <a:r>
              <a:rPr lang="el-GR" b="1" dirty="0"/>
              <a:t>Επιπρόσθετοι πόροι.</a:t>
            </a:r>
            <a:endParaRPr lang="en-GB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Ποια είναι τα στάδια καθορισμού ενός σχεδίου προαγωγής υγείας;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784976" cy="4997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3879">
                <a:tc>
                  <a:txBody>
                    <a:bodyPr/>
                    <a:lstStyle/>
                    <a:p>
                      <a:r>
                        <a:rPr lang="el-GR" b="1" dirty="0">
                          <a:solidFill>
                            <a:schemeClr val="tx1"/>
                          </a:solidFill>
                        </a:rPr>
                        <a:t>1. Επισήμανση αναγκών και καθορισμός επιδιώξεων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/>
                        <a:t>2. Καθορισμός σκοπού και στόχων</a:t>
                      </a:r>
                      <a:endParaRPr lang="en-GB" b="1" dirty="0"/>
                    </a:p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/>
                        <a:t>3. Επιλογή κατάλληλης μεθοδολογίας</a:t>
                      </a:r>
                      <a:endParaRPr lang="en-GB" b="1" dirty="0"/>
                    </a:p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r>
                        <a:rPr lang="el-GR" b="1" dirty="0"/>
                        <a:t>4. Καθορισμός πόρων και δυνατοτήτων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/>
                        <a:t>5. Καθορισμός</a:t>
                      </a:r>
                      <a:r>
                        <a:rPr lang="el-GR" b="1" baseline="0" dirty="0"/>
                        <a:t> αξιολόγησης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r>
                        <a:rPr lang="el-GR" b="1" dirty="0"/>
                        <a:t>6. Καθορισμός αναλυτικού</a:t>
                      </a:r>
                      <a:r>
                        <a:rPr lang="el-GR" b="1" baseline="0" dirty="0"/>
                        <a:t> σχεδίου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r>
                        <a:rPr lang="el-GR" b="1" dirty="0"/>
                        <a:t>7. Εφαρμογή 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Ανθρώπινοι πόροι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l-GR" b="1" dirty="0"/>
              <a:t>Οι επαγγελματίες που οργανώνουν την δραστηριότητα</a:t>
            </a:r>
            <a:r>
              <a:rPr lang="el-GR" dirty="0"/>
              <a:t> (δεξιότητες, εμπειρίες, ικανότητες, γνώσεις, διάθεση χρόνου, δυνατότητες)</a:t>
            </a:r>
          </a:p>
          <a:p>
            <a:r>
              <a:rPr lang="el-GR" b="1" dirty="0"/>
              <a:t>Άτομα άλλων ειδικοτήτων </a:t>
            </a:r>
            <a:r>
              <a:rPr lang="el-GR" dirty="0"/>
              <a:t>(άλλης επαγγελματικής ειδικότητας, διοικητικό και τεχνικό προσωπικό)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Ανθρώπινοι πόροι_2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/>
              <a:t>Αποδέκτες δραστηριότητας </a:t>
            </a:r>
            <a:r>
              <a:rPr lang="el-GR" dirty="0"/>
              <a:t>(άτομα ή ομάδες ατόμων του πληθυσμού στόχου: ανάληψη πρωτοβουλιών και δράσης για την υγεία τους)</a:t>
            </a:r>
          </a:p>
          <a:p>
            <a:r>
              <a:rPr lang="el-GR" b="1" dirty="0"/>
              <a:t>Άτομα που ασκούν επιρροή στους αποδέκτες της δραστηριότητας </a:t>
            </a:r>
            <a:r>
              <a:rPr lang="el-GR" dirty="0"/>
              <a:t>(άτομα του περιβάλλοντος του πληθυσμού στόχου συγγενείς, φίλοι ή κοινωνικά πρότυπα αθλητές, καλλιτέχνες, άνθρωποι των γραμμάτων)</a:t>
            </a:r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Οικονομικοί πόροι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Κάθε δραστηριότητα από το σχεδιασμό μέχρι την εφαρμογή απαιτεί την ανάλογη οικονομική χρηματοδότηση</a:t>
            </a:r>
            <a:r>
              <a:rPr lang="el-GR" dirty="0"/>
              <a:t> (μισθοδοσία, αγορά εξοπλισμού, ταξίδια, μετακινήσεις, έξοδα εκπαίδευσης συνεργατών, παρακολουθήσεις σεμιναρίων).</a:t>
            </a: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Υλικοτεχνική υποδομή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Εξοπλισμοί</a:t>
            </a:r>
          </a:p>
          <a:p>
            <a:r>
              <a:rPr lang="el-GR" b="1" dirty="0"/>
              <a:t>Διαθέσιμοι χώροι</a:t>
            </a:r>
          </a:p>
          <a:p>
            <a:r>
              <a:rPr lang="el-GR" b="1" dirty="0"/>
              <a:t>Οπτικοακουστικά μέσα</a:t>
            </a:r>
          </a:p>
          <a:p>
            <a:r>
              <a:rPr lang="el-GR" b="1" dirty="0"/>
              <a:t>Έντυπο </a:t>
            </a:r>
            <a:r>
              <a:rPr lang="el-GR" b="1" dirty="0" smtClean="0"/>
              <a:t>υλικό</a:t>
            </a:r>
            <a:endParaRPr lang="el-GR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 fontScale="90000"/>
          </a:bodyPr>
          <a:lstStyle/>
          <a:p>
            <a:r>
              <a:rPr lang="el-GR" altLang="en-US" sz="4900" dirty="0" smtClean="0">
                <a:solidFill>
                  <a:schemeClr val="accent2">
                    <a:lumMod val="50000"/>
                  </a:schemeClr>
                </a:solidFill>
              </a:rPr>
              <a:t>Υπάρχουσες υπηρεσίες, πολιτικές</a:t>
            </a:r>
            <a:r>
              <a:rPr lang="el-GR" altLang="en-US" sz="4900" dirty="0" smtClean="0">
                <a:solidFill>
                  <a:schemeClr val="accent2">
                    <a:lumMod val="50000"/>
                  </a:schemeClr>
                </a:solidFill>
              </a:rPr>
              <a:t>, στρατηγικές και </a:t>
            </a:r>
            <a:r>
              <a:rPr lang="el-GR" altLang="en-US" sz="4900" dirty="0" smtClean="0">
                <a:solidFill>
                  <a:schemeClr val="accent2">
                    <a:lumMod val="50000"/>
                  </a:schemeClr>
                </a:solidFill>
              </a:rPr>
              <a:t>προγράμματα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/>
            <a:r>
              <a:rPr lang="el-GR" dirty="0" smtClean="0"/>
              <a:t>Καταγραφή των διαθέσιμων υπηρεσιών, πολιτικών, στρατηγικών οι οποίες θα μπορέσουν να υποστηρίξουν την σχεδιαζόμενη δραστηριότητα.</a:t>
            </a:r>
          </a:p>
          <a:p>
            <a:pPr algn="just"/>
            <a:r>
              <a:rPr lang="el-GR" dirty="0" smtClean="0"/>
              <a:t>Εντοπισμός άλλων παρόμοιων προγραμμάτων που έχουν ήδη εφαρμοστεί και σχετίζονται με το θέμα που προσεγγίζει η δραστηριότητα.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088232"/>
          </a:xfrm>
        </p:spPr>
        <p:txBody>
          <a:bodyPr/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Αξιολόγηση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Αξιολόγηση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/>
          <a:lstStyle/>
          <a:p>
            <a:pPr algn="just"/>
            <a:r>
              <a:rPr lang="el-GR" b="1" dirty="0"/>
              <a:t>Η συστηματική εξέταση και ανάλυση όλων των μερών ενός προγράμματος και των αποτελεσμάτων του, προκειμένου να παραχθεί πληροφορία, η οποία θα μπορεί να αξιοποιηθεί από εκείνους που ενδιαφέρονται για την αποτελεσματικότητα του ή και για τη βελτίωσή του.</a:t>
            </a:r>
            <a:endParaRPr lang="en-GB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Η αξιολόγηση είναι πολύ σημαντική αφού: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Συμβάλλει στη γνώση του </a:t>
            </a:r>
            <a:r>
              <a:rPr lang="el-GR" b="1" dirty="0" smtClean="0"/>
              <a:t>τι είναι αποτελεσματικό </a:t>
            </a:r>
            <a:r>
              <a:rPr lang="el-GR" b="1" dirty="0"/>
              <a:t>και τι όχι</a:t>
            </a:r>
            <a:r>
              <a:rPr lang="el-GR" b="1" dirty="0" smtClean="0"/>
              <a:t>.</a:t>
            </a:r>
          </a:p>
          <a:p>
            <a:endParaRPr lang="el-GR" b="1" dirty="0"/>
          </a:p>
          <a:p>
            <a:pPr algn="just"/>
            <a:r>
              <a:rPr lang="el-GR" b="1" dirty="0"/>
              <a:t>Βοηθά στον προσανατολισμό των υπηρεσιών προαγωγής υγείας, προς την κάλυψη των αναγκών των χρηστών της</a:t>
            </a:r>
            <a:r>
              <a:rPr lang="el-GR" b="1" dirty="0" smtClean="0"/>
              <a:t>.</a:t>
            </a:r>
          </a:p>
          <a:p>
            <a:pPr algn="just">
              <a:buNone/>
            </a:pPr>
            <a:endParaRPr lang="el-GR" b="1" dirty="0"/>
          </a:p>
          <a:p>
            <a:pPr algn="just"/>
            <a:r>
              <a:rPr lang="el-GR" b="1" dirty="0"/>
              <a:t>Εντοπίζει τους τομείς που απαιτούν </a:t>
            </a:r>
            <a:r>
              <a:rPr lang="el-GR" b="1" dirty="0" smtClean="0"/>
              <a:t>βελτίωση</a:t>
            </a:r>
          </a:p>
          <a:p>
            <a:pPr algn="just">
              <a:buNone/>
            </a:pPr>
            <a:endParaRPr lang="el-GR" b="1" dirty="0" smtClean="0"/>
          </a:p>
          <a:p>
            <a:pPr algn="just"/>
            <a:r>
              <a:rPr lang="el-GR" b="1" dirty="0" smtClean="0"/>
              <a:t>Προσφέρει </a:t>
            </a:r>
            <a:r>
              <a:rPr lang="el-GR" b="1" dirty="0" smtClean="0"/>
              <a:t>επιχείρημα για τη συνέχιση της χρηματοδότησης σχετικών δραστηριοτήτων</a:t>
            </a:r>
          </a:p>
          <a:p>
            <a:pPr algn="just"/>
            <a:endParaRPr lang="el-GR" b="1" dirty="0" smtClean="0"/>
          </a:p>
          <a:p>
            <a:endParaRPr lang="el-GR" b="1" dirty="0" smtClean="0"/>
          </a:p>
          <a:p>
            <a:endParaRPr lang="en-GB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Η αξιολόγηση είναι πολύ σημαντική αφού:_2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Παρέχει τη δυνατότητα σύγκρισης μεταξύ δραστηριοτήτων.</a:t>
            </a:r>
          </a:p>
          <a:p>
            <a:endParaRPr lang="el-GR" b="1" dirty="0" smtClean="0"/>
          </a:p>
          <a:p>
            <a:r>
              <a:rPr lang="el-GR" b="1" dirty="0" smtClean="0"/>
              <a:t>Συμβάλλει στην αποτροπή επανάληψης όσων είναι ήδη γνωστά</a:t>
            </a:r>
          </a:p>
          <a:p>
            <a:endParaRPr lang="el-GR" b="1" dirty="0" smtClean="0"/>
          </a:p>
          <a:p>
            <a:r>
              <a:rPr lang="el-GR" b="1" dirty="0" smtClean="0"/>
              <a:t>Βοηθάει στην δημιουργία επιστημονικών τεκμηρίων για την Προαγωγή Υγείας</a:t>
            </a:r>
          </a:p>
          <a:p>
            <a:endParaRPr lang="el-GR" b="1" dirty="0"/>
          </a:p>
          <a:p>
            <a:r>
              <a:rPr lang="el-GR" b="1" dirty="0"/>
              <a:t>Βοηθάει στη διάχυση της πληροφορίας στην επιστημονική κοινότητα ως προς τα αποτελέσματά της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Οι μορφές αξιολόγησης ξεπερνούν τις 100!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/>
              <a:t>Απαραίτητα κριτήρια που πρέπει να χρησιμοποιούνται από τους επαγγελματίες υγείας κατά την αξιολόγηση είναι: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b="1" dirty="0"/>
              <a:t>Αποτελεσματικότητα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/>
              <a:t>Επάρκεια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/>
              <a:t>Οικονομία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/>
              <a:t>Καταλληλότητα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/>
              <a:t>Αποδοχή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/>
              <a:t>Ισότητα</a:t>
            </a:r>
            <a:endParaRPr lang="en-GB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592288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Επισήμανση αναγκών και καθορισμός προτεραιοτήτων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Αποτελεσματικότητα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Επιτεύχθηκαν ο σκοπός και οι στόχοι που είχαν τεθεί;</a:t>
            </a:r>
            <a:endParaRPr lang="en-GB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Επάρκεια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Η δραστηριότητα που εφαρμόστηκε είχε τα επιδιωκόμενα αποτελέσματα;</a:t>
            </a:r>
            <a:endParaRPr lang="en-GB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Οικονομία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Έγινε σωστή διαχείριση των διατεθέντων πόρων;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Καταλληλότητα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Η σχεδιαζόμενη δραστηριότητα ανταπεξήλθε στις ανάγκες και επιδιώξεις που είχαν εντοπιστεί; </a:t>
            </a:r>
            <a:endParaRPr lang="en-GB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Αποδοχή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Εφαρμόστηκε η δραστηριότητα με αποδεκτούς τρόπους;</a:t>
            </a:r>
            <a:endParaRPr lang="en-GB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Ισότητα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Αντιμετωπίστηκαν ισότιμα όλες οι εντοπισμένες ανάγκες;</a:t>
            </a:r>
            <a:endParaRPr lang="en-GB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chemeClr val="accent2">
                    <a:lumMod val="50000"/>
                  </a:schemeClr>
                </a:solidFill>
                <a:effectLst/>
              </a:rPr>
              <a:t>Η εφαρμογή της αξιολόγησης σε όλα τα στάδια του προγραμματισμού</a:t>
            </a:r>
            <a:endParaRPr lang="en-GB" sz="36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algn="just">
              <a:buNone/>
            </a:pPr>
            <a:r>
              <a:rPr lang="el-GR" b="1" dirty="0" smtClean="0"/>
              <a:t>Τρεις γενικοί  τύποι αξιολόγισης:</a:t>
            </a:r>
          </a:p>
          <a:p>
            <a:pPr algn="just"/>
            <a:r>
              <a:rPr lang="el-GR" b="1" dirty="0" smtClean="0"/>
              <a:t>Αξιολόγηση </a:t>
            </a:r>
            <a:r>
              <a:rPr lang="el-GR" b="1" dirty="0"/>
              <a:t>διαδικασίας</a:t>
            </a:r>
            <a:r>
              <a:rPr lang="el-GR" dirty="0"/>
              <a:t>: Χρησιμοποιείται προκειμένου να αξιολογηθούν όλα τα στάδια μέχρι το τέλος της εφαρμογής της δραστηριότητας. Μπορεί να οδηγήσει σε τροποποιήσεις κατά το σχεδιασμό οπότε τότε λέγεται και </a:t>
            </a:r>
            <a:r>
              <a:rPr lang="el-GR" b="1" dirty="0"/>
              <a:t>διαμορφωτική αξιολόγηση </a:t>
            </a:r>
            <a:r>
              <a:rPr lang="el-GR" dirty="0"/>
              <a:t>(συνεντεύξεις ερωτηματολόγια, καταγραφή παρατηρήσεων)</a:t>
            </a:r>
            <a:endParaRPr lang="en-GB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Αξιολόγηση επίπτωσης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/>
            <a:r>
              <a:rPr lang="el-GR" b="1" dirty="0"/>
              <a:t>Αξιολογεί τα άμεσα αποτελέσματα μετά από την εφαρμογή μιας δραστηριότητας προαγωγής της υγείας (ειδικά ερωτηματολόγια, συνεντεύξεις, ώστε να διαπιστωθούν οι αλλαγές που υπήρξαν μετά την εφαρμογή του προγράμματος)</a:t>
            </a:r>
            <a:endParaRPr lang="en-GB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Αξιολόγηση αποτελέσματος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/>
            <a:r>
              <a:rPr lang="el-GR" b="1" dirty="0"/>
              <a:t>Στοχεύει να απαντήσει στο κατά πόσο εκπληρώθηκε ο σκοπός της συγκεκριμένης δραστηριότητας μακροπρόθεσμα (μείωση στην επίπτωση και τον επιπολασμό ενός νοσήματος, βελτίωση της ποιότητας της ζωής. Χρησιμοποιεί ποσοτικές μεθόδους μέτρησης του αποτελέσματος, μόνιμες περιβαλλοντικές αλλαγές). </a:t>
            </a:r>
            <a:endParaRPr lang="en-GB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Δημιουργία ενός σχεδίου αξιολόγησης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b="1" dirty="0"/>
              <a:t>Περιγραφή του προγράμματος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/>
              <a:t>Προεπισκόπηση της αξιολόγησης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/>
              <a:t>Επικέντρωση στο σχεδιασμό της αξιολόγησης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/>
              <a:t>Συλλογή των δεδομένων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/>
              <a:t>Ανάλυση και ερμηνεία των αποτελεσμάτων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/>
              <a:t>Διάχυση των αποτελεσμάτων</a:t>
            </a:r>
            <a:endParaRPr lang="en-GB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  <a:effectLst/>
              </a:rPr>
              <a:t>Επισήμανση αναγκών και καθορισμός προτεραιοτήτων</a:t>
            </a:r>
            <a:endParaRPr lang="en-GB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/>
          <a:lstStyle/>
          <a:p>
            <a:pPr algn="just"/>
            <a:r>
              <a:rPr lang="el-GR" b="1" dirty="0"/>
              <a:t>Ανάγκη είναι μια κατάσταση, συνθήκη ή περίσταση της οποίας η απουσία μειώνει τη λειτουργία της κοινότητας.</a:t>
            </a:r>
            <a:endParaRPr lang="en-GB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Περιγραφή του προγράμματος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just"/>
            <a:r>
              <a:rPr lang="el-GR" b="1" dirty="0"/>
              <a:t>Καθορισμός του σκοπού και των στόχων του προγράμματος, του πληθυσμού στόχου, των παρεμβάσεων και των δεικτών για την αξιολόγηση αυτών των παρεμβάσεων</a:t>
            </a:r>
            <a:endParaRPr lang="en-GB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Προεπισκόπηση αξιολόγησης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/>
            <a:r>
              <a:rPr lang="el-GR" b="1" dirty="0"/>
              <a:t>Καθορισμός των φορέων που </a:t>
            </a:r>
            <a:r>
              <a:rPr lang="el-GR" b="1" dirty="0" smtClean="0"/>
              <a:t>συμμετέχουν</a:t>
            </a:r>
          </a:p>
          <a:p>
            <a:pPr algn="just"/>
            <a:endParaRPr lang="el-GR" b="1" dirty="0"/>
          </a:p>
          <a:p>
            <a:pPr algn="just"/>
            <a:r>
              <a:rPr lang="el-GR" b="1" dirty="0"/>
              <a:t>Ξεκαθαρίζεται ο σκοπός της </a:t>
            </a:r>
            <a:r>
              <a:rPr lang="el-GR" b="1" dirty="0" smtClean="0"/>
              <a:t>αξιολόγησης</a:t>
            </a:r>
          </a:p>
          <a:p>
            <a:pPr algn="just"/>
            <a:endParaRPr lang="el-GR" b="1" dirty="0"/>
          </a:p>
          <a:p>
            <a:pPr algn="just"/>
            <a:r>
              <a:rPr lang="el-GR" b="1" dirty="0"/>
              <a:t>Εντοπίζονται τα κρίσιμα ερωτήματα αλλά και οι απαιτούμενοι πόροι για την υλοποίηση της</a:t>
            </a:r>
            <a:endParaRPr lang="en-GB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Επικέντρωση στο σχεδιασμό της αξιολόγησης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/>
          <a:lstStyle/>
          <a:p>
            <a:pPr algn="just"/>
            <a:r>
              <a:rPr lang="el-GR" b="1" dirty="0"/>
              <a:t>Με ποια μεθοδολογία θα γίνει η αξιολόγηση</a:t>
            </a:r>
            <a:r>
              <a:rPr lang="el-GR" b="1" dirty="0" smtClean="0"/>
              <a:t>;</a:t>
            </a:r>
          </a:p>
          <a:p>
            <a:pPr algn="just"/>
            <a:endParaRPr lang="el-GR" b="1" dirty="0"/>
          </a:p>
          <a:p>
            <a:pPr algn="just"/>
            <a:r>
              <a:rPr lang="el-GR" b="1" dirty="0"/>
              <a:t>Τρόπος συλλογής </a:t>
            </a:r>
            <a:r>
              <a:rPr lang="el-GR" b="1" dirty="0" smtClean="0"/>
              <a:t>στοιχείων</a:t>
            </a:r>
          </a:p>
          <a:p>
            <a:pPr algn="just"/>
            <a:endParaRPr lang="el-GR" b="1" dirty="0"/>
          </a:p>
          <a:p>
            <a:pPr algn="just"/>
            <a:r>
              <a:rPr lang="el-GR" b="1" dirty="0" smtClean="0"/>
              <a:t>Εντοπισμός και ανάπτυξη </a:t>
            </a:r>
            <a:r>
              <a:rPr lang="el-GR" b="1" dirty="0"/>
              <a:t>εργαλείων αξιολόγησης</a:t>
            </a:r>
            <a:endParaRPr lang="en-GB" b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Συλλογή δεδομένων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just"/>
            <a:r>
              <a:rPr lang="el-GR" b="1" dirty="0"/>
              <a:t>Οργανωμένη συλλογή δεδομένων ώστε να πραγματοποιηθεί σωστά η αξιολόγηση</a:t>
            </a:r>
            <a:endParaRPr lang="en-GB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Ανάλυση και ερμηνεία των αποτελεσμάτων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/>
            <a:r>
              <a:rPr lang="el-GR" b="1" dirty="0"/>
              <a:t>Βοηθά στην διεξαγωγή χρήσιμων συμπερασμάτων</a:t>
            </a:r>
            <a:endParaRPr lang="en-GB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Διάχυση αποτελεσμάτων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/>
          <a:lstStyle/>
          <a:p>
            <a:pPr algn="just"/>
            <a:r>
              <a:rPr lang="el-GR" b="1" dirty="0"/>
              <a:t>Με ποιο τρόπο και προς τα πού θα γίνει από τον επαγγελματία υγείας η διάχυση των αποτελεσμάτων;</a:t>
            </a:r>
            <a:endParaRPr lang="en-GB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Μέθοδοι και εργαλεία αξιολόγησης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Ποιοτικές μέθοδοι</a:t>
            </a:r>
            <a:r>
              <a:rPr lang="el-GR" b="1" dirty="0"/>
              <a:t>(εις βάθος συνεντεύξεις, ομάδες επικέντρωσης, ερωτηματολόγια ανοικτών </a:t>
            </a:r>
            <a:r>
              <a:rPr lang="el-GR" b="1" dirty="0" smtClean="0"/>
              <a:t>ερωτήσεων, διηγήσεις, συμμετοχική παρατήρηση, ανάλυση εγγράφων)</a:t>
            </a:r>
          </a:p>
          <a:p>
            <a:pPr>
              <a:buNone/>
            </a:pPr>
            <a:endParaRPr lang="en-US" b="1" dirty="0"/>
          </a:p>
          <a:p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Ποσοτικές μέθοδοι</a:t>
            </a:r>
            <a:r>
              <a:rPr lang="el-GR" b="1" dirty="0"/>
              <a:t> (ερωτηματολόγια κλειστών ερωτήσεων</a:t>
            </a:r>
            <a:r>
              <a:rPr lang="el-GR" b="1" dirty="0" smtClean="0"/>
              <a:t>, δεδομένα από παρατήρηση, </a:t>
            </a:r>
            <a:r>
              <a:rPr lang="el-GR" b="1" dirty="0"/>
              <a:t>αριθμητικά δεδομένα, όπως ο αριθμός συμμετεχόντων σε ένα πρόγραμμα)</a:t>
            </a:r>
            <a:endParaRPr lang="en-GB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chemeClr val="accent2">
                    <a:lumMod val="50000"/>
                  </a:schemeClr>
                </a:solidFill>
              </a:rPr>
              <a:t>Χρήση ομάδων ελέγχου στην αξιολόγηση προγραμμάτων προαγωγής υγείας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b="1" dirty="0"/>
              <a:t>Πειραματική ομάδα (Σε αυτήν εφαρμόζονται παρεμβάσεις)</a:t>
            </a:r>
          </a:p>
          <a:p>
            <a:pPr algn="just"/>
            <a:r>
              <a:rPr lang="el-GR" b="1" dirty="0"/>
              <a:t>Ομάδα </a:t>
            </a:r>
            <a:r>
              <a:rPr lang="el-GR" b="1" dirty="0" smtClean="0"/>
              <a:t>ελέγχου (απόλυτα όμοια χαρακτηριστικά με την πειραματική. Δεν εφαρμόζονται παρεμβάσεις)</a:t>
            </a:r>
          </a:p>
          <a:p>
            <a:pPr algn="just"/>
            <a:r>
              <a:rPr lang="el-GR" b="1" dirty="0" smtClean="0"/>
              <a:t>Ομάδα σύγκρισης(όσο το δυνατό περισσότερα κοινά χαρακτηριαστικά με την πειραματική όπως φύλλο, ηλικία, εκπαίδευση, κοινωνικοοικονομικό επίπεδο)</a:t>
            </a:r>
          </a:p>
          <a:p>
            <a:pPr algn="just"/>
            <a:endParaRPr lang="el-GR" b="1" dirty="0"/>
          </a:p>
          <a:p>
            <a:pPr algn="just">
              <a:buNone/>
            </a:pPr>
            <a:r>
              <a:rPr lang="el-GR" b="1" dirty="0"/>
              <a:t>Σύγκριση μεταξύ των ομάδων</a:t>
            </a:r>
          </a:p>
          <a:p>
            <a:pPr algn="just">
              <a:buNone/>
            </a:pPr>
            <a:r>
              <a:rPr lang="el-GR" b="1" dirty="0"/>
              <a:t>Ηθικά θέματα!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3600" dirty="0" smtClean="0">
                <a:solidFill>
                  <a:schemeClr val="accent2">
                    <a:lumMod val="50000"/>
                  </a:schemeClr>
                </a:solidFill>
              </a:rPr>
              <a:t>Καθορισμός αναλυτικού σχεδίου</a:t>
            </a:r>
            <a:endParaRPr lang="en-US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Το αναλυτικό σχέδιο περιγράφει γραπτώς και με λεπτομέρεια:</a:t>
            </a:r>
          </a:p>
          <a:p>
            <a:r>
              <a:rPr lang="el-GR" dirty="0" smtClean="0"/>
              <a:t>Κάθε δραστηριότητα</a:t>
            </a:r>
          </a:p>
          <a:p>
            <a:r>
              <a:rPr lang="el-GR" dirty="0" smtClean="0"/>
              <a:t>Το απαιτούμενο ανθρώπινο δυναμικό</a:t>
            </a:r>
          </a:p>
          <a:p>
            <a:r>
              <a:rPr lang="el-GR" dirty="0" smtClean="0"/>
              <a:t>Το κόστος </a:t>
            </a:r>
          </a:p>
          <a:p>
            <a:r>
              <a:rPr lang="el-GR" dirty="0" smtClean="0"/>
              <a:t>Τη χρονική διάρκεια πραγματοποίησής της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>
                <a:solidFill>
                  <a:schemeClr val="accent2">
                    <a:lumMod val="50000"/>
                  </a:schemeClr>
                </a:solidFill>
              </a:rPr>
              <a:t>Καθορισμός αναλυτικού </a:t>
            </a:r>
            <a:r>
              <a:rPr lang="el-GR" altLang="en-US" dirty="0" smtClean="0">
                <a:solidFill>
                  <a:schemeClr val="accent2">
                    <a:lumMod val="50000"/>
                  </a:schemeClr>
                </a:solidFill>
              </a:rPr>
              <a:t>σχεδίου</a:t>
            </a:r>
            <a:br>
              <a:rPr lang="el-GR" alt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altLang="en-US" dirty="0" smtClean="0">
                <a:solidFill>
                  <a:schemeClr val="accent2">
                    <a:lumMod val="50000"/>
                  </a:schemeClr>
                </a:solidFill>
              </a:rPr>
              <a:t>πλεονεκτήματα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b="1" dirty="0" smtClean="0"/>
              <a:t>Βοηθάει στον επιμερισμό των εργασιών</a:t>
            </a:r>
          </a:p>
          <a:p>
            <a:pPr algn="just"/>
            <a:endParaRPr lang="el-GR" b="1" dirty="0" smtClean="0"/>
          </a:p>
          <a:p>
            <a:pPr algn="just"/>
            <a:r>
              <a:rPr lang="el-GR" b="1" dirty="0" smtClean="0"/>
              <a:t>Προσφέρει μια εικόνα αξιοπιστίας της δραστηριότητας</a:t>
            </a:r>
          </a:p>
          <a:p>
            <a:pPr algn="just"/>
            <a:endParaRPr lang="el-GR" b="1" dirty="0" smtClean="0"/>
          </a:p>
          <a:p>
            <a:pPr algn="just"/>
            <a:r>
              <a:rPr lang="el-GR" b="1" dirty="0" smtClean="0"/>
              <a:t>Βοηθάει στην εξοικονόμηση χρημάτων, χρόνου, ενέργειας</a:t>
            </a:r>
          </a:p>
          <a:p>
            <a:pPr algn="just"/>
            <a:endParaRPr lang="el-GR" b="1" dirty="0" smtClean="0"/>
          </a:p>
          <a:p>
            <a:pPr algn="just"/>
            <a:r>
              <a:rPr lang="el-GR" b="1" dirty="0" smtClean="0"/>
              <a:t>Αποτελεί σταθερό σημείο αναφοράς και προόδου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Ανάγκες υγείας είναι: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just"/>
            <a:r>
              <a:rPr lang="el-GR" b="1" dirty="0"/>
              <a:t>Οι καταστάσεις και οι παράγοντες, οι οποίοι όταν απουσιάζουν δεν επιτρέπουν στα άτομα την επίτευξη της πλήρους σωματικής, ψυχικής, πνευματικής και κοινωνικής ευεξίας τους (άρα της υγείας τους). </a:t>
            </a:r>
            <a:endParaRPr lang="en-GB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Εφαρμογή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/>
              <a:t>Αφορά </a:t>
            </a:r>
            <a:r>
              <a:rPr lang="el-GR" b="1" dirty="0"/>
              <a:t>την υλοποίηση των προγραμματισμένων παρεμβάσεων.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Κάθε δραστηριότητα προαγωγής υγείας θα πρέπει: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just"/>
            <a:r>
              <a:rPr lang="el-GR" b="1" dirty="0"/>
              <a:t>Να συμβάλλει στην ενδυνάμωση των ατόμων και των </a:t>
            </a:r>
            <a:r>
              <a:rPr lang="el-GR" b="1" dirty="0" smtClean="0"/>
              <a:t>κοινοτήτων</a:t>
            </a:r>
          </a:p>
          <a:p>
            <a:pPr algn="just">
              <a:buNone/>
            </a:pPr>
            <a:endParaRPr lang="el-GR" b="1" dirty="0"/>
          </a:p>
          <a:p>
            <a:pPr algn="just"/>
            <a:r>
              <a:rPr lang="el-GR" b="1" dirty="0"/>
              <a:t>Να προωθεί τη συμμετοχή σε όλα τα στάδια (σχεδιασμός, εφαρμογή, αξιολόγηση</a:t>
            </a:r>
            <a:r>
              <a:rPr lang="el-GR" b="1" dirty="0" smtClean="0"/>
              <a:t>)</a:t>
            </a:r>
          </a:p>
          <a:p>
            <a:pPr algn="just">
              <a:buNone/>
            </a:pPr>
            <a:endParaRPr lang="el-GR" b="1" dirty="0"/>
          </a:p>
          <a:p>
            <a:pPr algn="just"/>
            <a:r>
              <a:rPr lang="el-GR" b="1" dirty="0"/>
              <a:t>Να έχει ολιστικό χαρακτήρα βοηθώντας την προαγωγή της σωματικής, πνευματικής, ψυχικής και κοινωνικής ευεξίας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Κάθε δραστηριότητα προαγωγής υγείας θα πρέπει:_2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b="1" dirty="0"/>
              <a:t>Να προωθεί τη συνεργασία μεταξύ διαφορετικών </a:t>
            </a:r>
            <a:r>
              <a:rPr lang="el-GR" b="1" dirty="0" smtClean="0"/>
              <a:t>τομέων</a:t>
            </a:r>
          </a:p>
          <a:p>
            <a:pPr algn="just">
              <a:buNone/>
            </a:pPr>
            <a:endParaRPr lang="el-GR" b="1" dirty="0"/>
          </a:p>
          <a:p>
            <a:pPr algn="just"/>
            <a:r>
              <a:rPr lang="el-GR" b="1" dirty="0"/>
              <a:t>Να τηρεί αρχές ισότητας και </a:t>
            </a:r>
            <a:r>
              <a:rPr lang="el-GR" b="1" dirty="0" smtClean="0"/>
              <a:t>δικαιοσύνης</a:t>
            </a:r>
          </a:p>
          <a:p>
            <a:pPr algn="just">
              <a:buNone/>
            </a:pPr>
            <a:endParaRPr lang="el-GR" b="1" dirty="0"/>
          </a:p>
          <a:p>
            <a:pPr algn="just"/>
            <a:r>
              <a:rPr lang="el-GR" b="1" dirty="0"/>
              <a:t>Να διακρίνεται από την ικανότητα τους για </a:t>
            </a:r>
            <a:r>
              <a:rPr lang="el-GR" b="1" dirty="0" smtClean="0"/>
              <a:t>διατήρηση</a:t>
            </a:r>
          </a:p>
          <a:p>
            <a:pPr algn="just">
              <a:buNone/>
            </a:pPr>
            <a:endParaRPr lang="el-GR" b="1" dirty="0"/>
          </a:p>
          <a:p>
            <a:pPr algn="just"/>
            <a:r>
              <a:rPr lang="el-GR" b="1" dirty="0"/>
              <a:t>Να αξιοποιεί διάφορες στρατηγικές και μεθοδολογικές προσεγγίσεις.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Σωστή και λανθασμένη έκφραση του όρου ανάγκη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8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34480">
                <a:tc>
                  <a:txBody>
                    <a:bodyPr/>
                    <a:lstStyle/>
                    <a:p>
                      <a:r>
                        <a:rPr lang="el-GR" sz="3200" dirty="0">
                          <a:solidFill>
                            <a:srgbClr val="00B050"/>
                          </a:solidFill>
                        </a:rPr>
                        <a:t>Λανθασμένη</a:t>
                      </a:r>
                      <a:endParaRPr lang="en-GB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>
                          <a:solidFill>
                            <a:srgbClr val="00B050"/>
                          </a:solidFill>
                        </a:rPr>
                        <a:t>Σωστή </a:t>
                      </a:r>
                      <a:endParaRPr lang="en-GB" sz="3200" dirty="0">
                        <a:solidFill>
                          <a:srgbClr val="00B050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/>
                        <a:t>Ανάγκη για περισσότερα προγράμματα διακοπής του καπνίσματος</a:t>
                      </a:r>
                      <a:endParaRPr lang="en-GB" sz="2800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Υψηλός αριθμός καπνιστών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Τα είδη των αναγκών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κατά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Bradshaw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/>
          <a:lstStyle/>
          <a:p>
            <a:pPr algn="just"/>
            <a:r>
              <a:rPr lang="el-GR" b="1" dirty="0"/>
              <a:t>Ανάγκες που καθορίζονται από ειδικούς (Κανονιστικές ανάγκες)</a:t>
            </a:r>
          </a:p>
          <a:p>
            <a:pPr algn="just"/>
            <a:r>
              <a:rPr lang="el-GR" b="1" dirty="0"/>
              <a:t>Αντιλαμβανόμενες ανάγκες</a:t>
            </a:r>
          </a:p>
          <a:p>
            <a:pPr algn="just"/>
            <a:r>
              <a:rPr lang="el-GR" b="1" dirty="0"/>
              <a:t>Εκφρασμένες ανάγκες-απαιτήσεις</a:t>
            </a:r>
          </a:p>
          <a:p>
            <a:pPr algn="just"/>
            <a:r>
              <a:rPr lang="el-GR" b="1" dirty="0"/>
              <a:t>Συγκριτικές ανάγκες</a:t>
            </a:r>
            <a:endParaRPr lang="en-GB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come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1143</TotalTime>
  <Words>1931</Words>
  <Application>Microsoft Office PowerPoint</Application>
  <PresentationFormat>On-screen Show (4:3)</PresentationFormat>
  <Paragraphs>322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Welcome</vt:lpstr>
      <vt:lpstr>Σχεδιασμός και εφαρμογή δραστηριοτήτων προαγωγής της υγείας</vt:lpstr>
      <vt:lpstr>Εισαγωγικά</vt:lpstr>
      <vt:lpstr>Εισαγωγικά</vt:lpstr>
      <vt:lpstr>Ποια είναι τα στάδια καθορισμού ενός σχεδίου προαγωγής υγείας;</vt:lpstr>
      <vt:lpstr>Επισήμανση αναγκών και καθορισμός προτεραιοτήτων</vt:lpstr>
      <vt:lpstr>Επισήμανση αναγκών και καθορισμός προτεραιοτήτων</vt:lpstr>
      <vt:lpstr>Ανάγκες υγείας είναι:</vt:lpstr>
      <vt:lpstr>Σωστή και λανθασμένη έκφραση του όρου ανάγκη</vt:lpstr>
      <vt:lpstr>Τα είδη των αναγκών κατά Bradshaw</vt:lpstr>
      <vt:lpstr>Κανονιστικές ανάγκες</vt:lpstr>
      <vt:lpstr>Αντιλαμβανόμενες ανάγκες</vt:lpstr>
      <vt:lpstr>Εκφρασμένες ανάγκες</vt:lpstr>
      <vt:lpstr>Συγκριτικές ανάγκες</vt:lpstr>
      <vt:lpstr>Ποιες είναι οι πηγές πληροφοριών για την αναγνώριση αναγκών;</vt:lpstr>
      <vt:lpstr>Ποιες είναι οι πηγές πληροφοριών για την αναγνώριση αναγκών;_2</vt:lpstr>
      <vt:lpstr>Πολλές οι ανάγκες; Καθορισμός προτεραιοτήτων.</vt:lpstr>
      <vt:lpstr>Πολλές οι ανάγκες; Καθορισμός προτεραιοτήτων._2</vt:lpstr>
      <vt:lpstr>Καθορισμός Σκοπού και Στόχων</vt:lpstr>
      <vt:lpstr>Καθορισμός Σκοπού και Στόχων</vt:lpstr>
      <vt:lpstr> Ο έλεγχος επίτευξης των στόχων  πραγματοποιείται:</vt:lpstr>
      <vt:lpstr>Slide 21</vt:lpstr>
      <vt:lpstr>Καταγραφή του σκοπού και των στόχων</vt:lpstr>
      <vt:lpstr>Χαρακτηριστικά των στόχων</vt:lpstr>
      <vt:lpstr>Slide 24</vt:lpstr>
      <vt:lpstr>Στα πλαίσια προγραμματισμού δραστηριοτήτων Π.Υ εντοπίζονται 5 είδη στόχων</vt:lpstr>
      <vt:lpstr>Καθορισμός κατάλληλης μεθοδολογίας</vt:lpstr>
      <vt:lpstr>Καθορισμός κατάλληλης μεθοδολογίας</vt:lpstr>
      <vt:lpstr>Αποτελεσματικότητα μεθόδων παθητικής ενημέρωσης</vt:lpstr>
      <vt:lpstr>Εκπαιδευτικές μέθοδοι ενεργητικής συμμετοχής</vt:lpstr>
      <vt:lpstr>Αποτελεσματικότητα μεθόδων ενεργητικής συμμετοχής</vt:lpstr>
      <vt:lpstr>Βιωματικές μέθοδοι</vt:lpstr>
      <vt:lpstr>Οι Βιωματικές μέθοδοι περιλαμβάνουν</vt:lpstr>
      <vt:lpstr> Ένα καλά οργανωμένο πρόγραμμα αγωγής και προαγωγής υγείας  </vt:lpstr>
      <vt:lpstr>Σκοποί και προσφορότερες μεθοδολογίες στην προαγωγή υγείας</vt:lpstr>
      <vt:lpstr>Σκοποί και προσφορότερες μεθοδολογίες στην προαγωγή υγείας</vt:lpstr>
      <vt:lpstr>Σκοποί και προσφορότερες μεθοδολογίες στην προαγωγή υγείας</vt:lpstr>
      <vt:lpstr>Σκοποί και προσφορότερες μεθοδολογίες στην προαγωγή υγείας</vt:lpstr>
      <vt:lpstr>Σκοποί και προσφορότερες μεθοδολογίες στην προαγωγή υγείας</vt:lpstr>
      <vt:lpstr>Καθορισμός πόρων και δυνατοτήτων</vt:lpstr>
      <vt:lpstr>Ανθρώπινοι πόροι</vt:lpstr>
      <vt:lpstr>Ανθρώπινοι πόροι_2</vt:lpstr>
      <vt:lpstr>Οικονομικοί πόροι</vt:lpstr>
      <vt:lpstr>Υλικοτεχνική υποδομή</vt:lpstr>
      <vt:lpstr>Υπάρχουσες υπηρεσίες, πολιτικές, στρατηγικές και προγράμματα </vt:lpstr>
      <vt:lpstr>Αξιολόγηση</vt:lpstr>
      <vt:lpstr>Αξιολόγηση</vt:lpstr>
      <vt:lpstr>Η αξιολόγηση είναι πολύ σημαντική αφού:</vt:lpstr>
      <vt:lpstr>Η αξιολόγηση είναι πολύ σημαντική αφού:_2</vt:lpstr>
      <vt:lpstr>Οι μορφές αξιολόγησης ξεπερνούν τις 100!</vt:lpstr>
      <vt:lpstr>Αποτελεσματικότητα</vt:lpstr>
      <vt:lpstr>Επάρκεια</vt:lpstr>
      <vt:lpstr>Οικονομία</vt:lpstr>
      <vt:lpstr>Καταλληλότητα</vt:lpstr>
      <vt:lpstr>Αποδοχή</vt:lpstr>
      <vt:lpstr>Ισότητα</vt:lpstr>
      <vt:lpstr>Η εφαρμογή της αξιολόγησης σε όλα τα στάδια του προγραμματισμού</vt:lpstr>
      <vt:lpstr>Αξιολόγηση επίπτωσης</vt:lpstr>
      <vt:lpstr>Αξιολόγηση αποτελέσματος</vt:lpstr>
      <vt:lpstr>Δημιουργία ενός σχεδίου αξιολόγησης</vt:lpstr>
      <vt:lpstr>Περιγραφή του προγράμματος</vt:lpstr>
      <vt:lpstr>Προεπισκόπηση αξιολόγησης</vt:lpstr>
      <vt:lpstr>Επικέντρωση στο σχεδιασμό της αξιολόγησης</vt:lpstr>
      <vt:lpstr>Συλλογή δεδομένων</vt:lpstr>
      <vt:lpstr>Ανάλυση και ερμηνεία των αποτελεσμάτων</vt:lpstr>
      <vt:lpstr>Διάχυση αποτελεσμάτων</vt:lpstr>
      <vt:lpstr>Μέθοδοι και εργαλεία αξιολόγησης</vt:lpstr>
      <vt:lpstr>Χρήση ομάδων ελέγχου στην αξιολόγηση προγραμμάτων προαγωγής υγείας</vt:lpstr>
      <vt:lpstr>Καθορισμός αναλυτικού σχεδίου</vt:lpstr>
      <vt:lpstr>Καθορισμός αναλυτικού σχεδίου πλεονεκτήματα</vt:lpstr>
      <vt:lpstr>Εφαρμογή</vt:lpstr>
      <vt:lpstr>Κάθε δραστηριότητα προαγωγής υγείας θα πρέπει:</vt:lpstr>
      <vt:lpstr>Κάθε δραστηριότητα προαγωγής υγείας θα πρέπει:_2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Σχεδιασμός και εφαρμογή δραστηριοτήτων προαγωγής της υγείας</dc:title>
  <dc:creator>Zetta</dc:creator>
  <cp:lastModifiedBy>Marianna</cp:lastModifiedBy>
  <cp:revision>84</cp:revision>
  <dcterms:created xsi:type="dcterms:W3CDTF">2013-11-06T22:02:31Z</dcterms:created>
  <dcterms:modified xsi:type="dcterms:W3CDTF">2018-11-11T21:59:42Z</dcterms:modified>
</cp:coreProperties>
</file>