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1" d="100"/>
          <a:sy n="81" d="100"/>
        </p:scale>
        <p:origin x="-15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76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436B3F-6839-4BD9-8091-EF88E6518770}" type="doc">
      <dgm:prSet loTypeId="urn:microsoft.com/office/officeart/2005/8/layout/process1" loCatId="process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6FE819F4-AC43-4CE1-B15E-F328585FB23C}">
      <dgm:prSet/>
      <dgm:spPr/>
      <dgm:t>
        <a:bodyPr/>
        <a:lstStyle/>
        <a:p>
          <a:pPr rtl="0"/>
          <a:r>
            <a:rPr lang="el-GR" b="1" dirty="0" smtClean="0"/>
            <a:t>Διαφορετικές προσεγγίσεις της Προαγωγής της Υγείας με βάση τον χώρο που πραγματοποιούνται</a:t>
          </a:r>
          <a:endParaRPr lang="en-GB" b="1" dirty="0"/>
        </a:p>
      </dgm:t>
    </dgm:pt>
    <dgm:pt modelId="{E5E7449A-40E2-4DED-B6CD-B0D6351E100A}" type="parTrans" cxnId="{E37E9C44-5D4F-4F18-BD91-A9673308ED2D}">
      <dgm:prSet/>
      <dgm:spPr/>
      <dgm:t>
        <a:bodyPr/>
        <a:lstStyle/>
        <a:p>
          <a:endParaRPr lang="en-GB"/>
        </a:p>
      </dgm:t>
    </dgm:pt>
    <dgm:pt modelId="{7D392346-4343-47D3-B0D1-F8B2F3B3CF49}" type="sibTrans" cxnId="{E37E9C44-5D4F-4F18-BD91-A9673308ED2D}">
      <dgm:prSet/>
      <dgm:spPr/>
      <dgm:t>
        <a:bodyPr/>
        <a:lstStyle/>
        <a:p>
          <a:endParaRPr lang="en-GB"/>
        </a:p>
      </dgm:t>
    </dgm:pt>
    <dgm:pt modelId="{DC79D342-DCAA-46D8-97D4-9DE81768A506}" type="pres">
      <dgm:prSet presAssocID="{11436B3F-6839-4BD9-8091-EF88E65187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F9E27C0-C51E-47B3-9135-90CA1B6F82CD}" type="pres">
      <dgm:prSet presAssocID="{6FE819F4-AC43-4CE1-B15E-F328585FB23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EB0116-AD88-4DA0-9128-F1FF802A27E3}" type="presOf" srcId="{11436B3F-6839-4BD9-8091-EF88E6518770}" destId="{DC79D342-DCAA-46D8-97D4-9DE81768A506}" srcOrd="0" destOrd="0" presId="urn:microsoft.com/office/officeart/2005/8/layout/process1"/>
    <dgm:cxn modelId="{E37E9C44-5D4F-4F18-BD91-A9673308ED2D}" srcId="{11436B3F-6839-4BD9-8091-EF88E6518770}" destId="{6FE819F4-AC43-4CE1-B15E-F328585FB23C}" srcOrd="0" destOrd="0" parTransId="{E5E7449A-40E2-4DED-B6CD-B0D6351E100A}" sibTransId="{7D392346-4343-47D3-B0D1-F8B2F3B3CF49}"/>
    <dgm:cxn modelId="{C73282A3-D361-4C0B-A938-B8739CE9BDC7}" type="presOf" srcId="{6FE819F4-AC43-4CE1-B15E-F328585FB23C}" destId="{CF9E27C0-C51E-47B3-9135-90CA1B6F82CD}" srcOrd="0" destOrd="0" presId="urn:microsoft.com/office/officeart/2005/8/layout/process1"/>
    <dgm:cxn modelId="{295FC505-80E1-4C05-85D6-AA589497D13D}" type="presParOf" srcId="{DC79D342-DCAA-46D8-97D4-9DE81768A506}" destId="{CF9E27C0-C51E-47B3-9135-90CA1B6F82C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5A108A-CC20-4454-B8EE-364AC131B1A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32663ED-3685-4171-AB46-8AB7FB1081D3}">
      <dgm:prSet phldrT="[Κείμενο]"/>
      <dgm:spPr/>
      <dgm:t>
        <a:bodyPr/>
        <a:lstStyle/>
        <a:p>
          <a:r>
            <a:rPr lang="el-GR" dirty="0" smtClean="0">
              <a:latin typeface="Calibri" pitchFamily="34" charset="0"/>
            </a:rPr>
            <a:t>ΒΑΣΙΚΟΣ ΥΠΕΥΘΥΝΟΣ ΦΟΡΕΑΣ:</a:t>
          </a:r>
        </a:p>
        <a:p>
          <a:r>
            <a:rPr lang="el-GR" dirty="0" smtClean="0">
              <a:latin typeface="Calibri" pitchFamily="34" charset="0"/>
            </a:rPr>
            <a:t>ΥΠΟΥΡΓΕΙΟ ΑΠΑΣΧΟΛΗΣΗΣ ΚΑΙ ΚΟΙΝΩΝΙΚΗΣ ΠΡΟΣΤΑΣΙΑΣ</a:t>
          </a:r>
        </a:p>
        <a:p>
          <a:r>
            <a:rPr lang="el-GR" dirty="0" smtClean="0">
              <a:latin typeface="Calibri" pitchFamily="34" charset="0"/>
            </a:rPr>
            <a:t>ΓΕΝΙΚΗ ΔΙΕΥΘΥΝΣΗ ΣΥΝΘΗΚΩΝ ΕΡΓΑΣΙΑΣ ΚΑΙ ΥΓΙΕΙΝΗΣ ΤΗΣ ΕΡΓΑΣΙΑΣ</a:t>
          </a:r>
          <a:endParaRPr lang="en-GB" dirty="0">
            <a:latin typeface="Calibri" pitchFamily="34" charset="0"/>
          </a:endParaRPr>
        </a:p>
      </dgm:t>
    </dgm:pt>
    <dgm:pt modelId="{116C77EA-CEC7-46BA-BB91-16786BCF8859}" type="parTrans" cxnId="{2E7FA2D5-568F-4EF8-91F9-5C0857C579B3}">
      <dgm:prSet/>
      <dgm:spPr/>
      <dgm:t>
        <a:bodyPr/>
        <a:lstStyle/>
        <a:p>
          <a:endParaRPr lang="en-GB"/>
        </a:p>
      </dgm:t>
    </dgm:pt>
    <dgm:pt modelId="{49752828-7ABB-4355-AF9B-9739BAB76C56}" type="sibTrans" cxnId="{2E7FA2D5-568F-4EF8-91F9-5C0857C579B3}">
      <dgm:prSet/>
      <dgm:spPr/>
      <dgm:t>
        <a:bodyPr/>
        <a:lstStyle/>
        <a:p>
          <a:endParaRPr lang="en-GB"/>
        </a:p>
      </dgm:t>
    </dgm:pt>
    <dgm:pt modelId="{3F35366F-FB9C-4C8C-B363-AF6F58B661EC}">
      <dgm:prSet phldrT="[Κείμενο]"/>
      <dgm:spPr/>
      <dgm:t>
        <a:bodyPr/>
        <a:lstStyle/>
        <a:p>
          <a:r>
            <a:rPr lang="el-GR" dirty="0" smtClean="0">
              <a:latin typeface="Calibri" pitchFamily="34" charset="0"/>
            </a:rPr>
            <a:t>ΔΙΕΥΘΥΝΣΗ ΣΥΝΘΗΚΩΝ ΕΡΓΑΣΙΑΣ</a:t>
          </a:r>
          <a:endParaRPr lang="en-GB" dirty="0">
            <a:latin typeface="Calibri" pitchFamily="34" charset="0"/>
          </a:endParaRPr>
        </a:p>
      </dgm:t>
    </dgm:pt>
    <dgm:pt modelId="{D1F817BC-F42D-4713-B91E-8437105F3591}" type="parTrans" cxnId="{01DBD881-7D5E-4330-A130-7E135B69A49E}">
      <dgm:prSet/>
      <dgm:spPr/>
      <dgm:t>
        <a:bodyPr/>
        <a:lstStyle/>
        <a:p>
          <a:endParaRPr lang="en-GB"/>
        </a:p>
      </dgm:t>
    </dgm:pt>
    <dgm:pt modelId="{18402B2C-E9BA-40DB-A9BC-216E4A864BB8}" type="sibTrans" cxnId="{01DBD881-7D5E-4330-A130-7E135B69A49E}">
      <dgm:prSet/>
      <dgm:spPr/>
      <dgm:t>
        <a:bodyPr/>
        <a:lstStyle/>
        <a:p>
          <a:endParaRPr lang="en-GB"/>
        </a:p>
      </dgm:t>
    </dgm:pt>
    <dgm:pt modelId="{2CF85D17-7021-4E41-99CC-DE944B144925}">
      <dgm:prSet phldrT="[Κείμενο]"/>
      <dgm:spPr/>
      <dgm:t>
        <a:bodyPr/>
        <a:lstStyle/>
        <a:p>
          <a:r>
            <a:rPr lang="el-GR" dirty="0" smtClean="0">
              <a:latin typeface="Calibri" pitchFamily="34" charset="0"/>
            </a:rPr>
            <a:t>ΚΕΝΤΡΟ ΥΓΙΕΙΝΗΣ ΚΑΙ ΑΣΦΑΛΕΙΑΣ ΤΗΣ ΕΡΓΑΣΙΑΣ (Κ.Υ.Α.Ε.)</a:t>
          </a:r>
          <a:endParaRPr lang="en-GB" dirty="0">
            <a:latin typeface="Calibri" pitchFamily="34" charset="0"/>
          </a:endParaRPr>
        </a:p>
      </dgm:t>
    </dgm:pt>
    <dgm:pt modelId="{9453828F-0A9D-415B-8733-8A6040D08E0A}" type="parTrans" cxnId="{CD9A5539-16F5-400D-91DA-AE75FD9FF4D9}">
      <dgm:prSet/>
      <dgm:spPr/>
      <dgm:t>
        <a:bodyPr/>
        <a:lstStyle/>
        <a:p>
          <a:endParaRPr lang="en-GB"/>
        </a:p>
      </dgm:t>
    </dgm:pt>
    <dgm:pt modelId="{999B70A2-14AA-494A-BC0B-C1F7A79DAD81}" type="sibTrans" cxnId="{CD9A5539-16F5-400D-91DA-AE75FD9FF4D9}">
      <dgm:prSet/>
      <dgm:spPr/>
      <dgm:t>
        <a:bodyPr/>
        <a:lstStyle/>
        <a:p>
          <a:endParaRPr lang="en-GB"/>
        </a:p>
      </dgm:t>
    </dgm:pt>
    <dgm:pt modelId="{E5C46C55-F33D-4EDC-8F19-20DE607C49CE}">
      <dgm:prSet phldrT="[Κείμενο]"/>
      <dgm:spPr/>
      <dgm:t>
        <a:bodyPr/>
        <a:lstStyle/>
        <a:p>
          <a:r>
            <a:rPr lang="el-GR" dirty="0" smtClean="0">
              <a:latin typeface="Calibri" pitchFamily="34" charset="0"/>
            </a:rPr>
            <a:t>ΣΩΜΑ ΕΠΙΘΕΩΡΗΣΗΣ ΤΗΣ ΕΡΓΑΣΙΑΣ</a:t>
          </a:r>
        </a:p>
        <a:p>
          <a:endParaRPr lang="en-GB" dirty="0"/>
        </a:p>
      </dgm:t>
    </dgm:pt>
    <dgm:pt modelId="{20041BBD-F65A-4AA3-9078-BC315F27D630}" type="parTrans" cxnId="{A71A3B47-5DED-43B9-B247-FFFF3518923C}">
      <dgm:prSet/>
      <dgm:spPr/>
      <dgm:t>
        <a:bodyPr/>
        <a:lstStyle/>
        <a:p>
          <a:endParaRPr lang="en-GB"/>
        </a:p>
      </dgm:t>
    </dgm:pt>
    <dgm:pt modelId="{E057733C-C884-44C2-B87E-123BFBDE0A37}" type="sibTrans" cxnId="{A71A3B47-5DED-43B9-B247-FFFF3518923C}">
      <dgm:prSet/>
      <dgm:spPr/>
      <dgm:t>
        <a:bodyPr/>
        <a:lstStyle/>
        <a:p>
          <a:endParaRPr lang="en-GB"/>
        </a:p>
      </dgm:t>
    </dgm:pt>
    <dgm:pt modelId="{F7021BD4-0273-49AE-997D-A2AA3DE27198}" type="pres">
      <dgm:prSet presAssocID="{BA5A108A-CC20-4454-B8EE-364AC131B1A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355FC6F-9B18-471F-A7DF-6BE7DBD4A6CA}" type="pres">
      <dgm:prSet presAssocID="{F32663ED-3685-4171-AB46-8AB7FB1081D3}" presName="roof" presStyleLbl="dkBgShp" presStyleIdx="0" presStyleCnt="2"/>
      <dgm:spPr/>
      <dgm:t>
        <a:bodyPr/>
        <a:lstStyle/>
        <a:p>
          <a:endParaRPr lang="en-GB"/>
        </a:p>
      </dgm:t>
    </dgm:pt>
    <dgm:pt modelId="{0639CC92-1339-4671-B7A5-7F441BCB4849}" type="pres">
      <dgm:prSet presAssocID="{F32663ED-3685-4171-AB46-8AB7FB1081D3}" presName="pillars" presStyleCnt="0"/>
      <dgm:spPr/>
    </dgm:pt>
    <dgm:pt modelId="{273560C2-7CBB-4EFA-8E6C-46467AC90380}" type="pres">
      <dgm:prSet presAssocID="{F32663ED-3685-4171-AB46-8AB7FB1081D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D9AD7F-1F65-40CC-BAAF-7B10380DA6A7}" type="pres">
      <dgm:prSet presAssocID="{2CF85D17-7021-4E41-99CC-DE944B14492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2E0044-0B53-4D00-AFDF-2179D73AE6B3}" type="pres">
      <dgm:prSet presAssocID="{E5C46C55-F33D-4EDC-8F19-20DE607C49C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96C4F5-0E63-4E5A-A264-09032017886B}" type="pres">
      <dgm:prSet presAssocID="{F32663ED-3685-4171-AB46-8AB7FB1081D3}" presName="base" presStyleLbl="dkBgShp" presStyleIdx="1" presStyleCnt="2"/>
      <dgm:spPr/>
    </dgm:pt>
  </dgm:ptLst>
  <dgm:cxnLst>
    <dgm:cxn modelId="{A71A3B47-5DED-43B9-B247-FFFF3518923C}" srcId="{F32663ED-3685-4171-AB46-8AB7FB1081D3}" destId="{E5C46C55-F33D-4EDC-8F19-20DE607C49CE}" srcOrd="2" destOrd="0" parTransId="{20041BBD-F65A-4AA3-9078-BC315F27D630}" sibTransId="{E057733C-C884-44C2-B87E-123BFBDE0A37}"/>
    <dgm:cxn modelId="{9DC75E3C-92CC-41A0-A1CB-9802D57AE13F}" type="presOf" srcId="{F32663ED-3685-4171-AB46-8AB7FB1081D3}" destId="{0355FC6F-9B18-471F-A7DF-6BE7DBD4A6CA}" srcOrd="0" destOrd="0" presId="urn:microsoft.com/office/officeart/2005/8/layout/hList3"/>
    <dgm:cxn modelId="{2E7FA2D5-568F-4EF8-91F9-5C0857C579B3}" srcId="{BA5A108A-CC20-4454-B8EE-364AC131B1A9}" destId="{F32663ED-3685-4171-AB46-8AB7FB1081D3}" srcOrd="0" destOrd="0" parTransId="{116C77EA-CEC7-46BA-BB91-16786BCF8859}" sibTransId="{49752828-7ABB-4355-AF9B-9739BAB76C56}"/>
    <dgm:cxn modelId="{4E4C8A87-C63C-4BF3-8DEB-48BBE51144C1}" type="presOf" srcId="{E5C46C55-F33D-4EDC-8F19-20DE607C49CE}" destId="{A12E0044-0B53-4D00-AFDF-2179D73AE6B3}" srcOrd="0" destOrd="0" presId="urn:microsoft.com/office/officeart/2005/8/layout/hList3"/>
    <dgm:cxn modelId="{CD9A5539-16F5-400D-91DA-AE75FD9FF4D9}" srcId="{F32663ED-3685-4171-AB46-8AB7FB1081D3}" destId="{2CF85D17-7021-4E41-99CC-DE944B144925}" srcOrd="1" destOrd="0" parTransId="{9453828F-0A9D-415B-8733-8A6040D08E0A}" sibTransId="{999B70A2-14AA-494A-BC0B-C1F7A79DAD81}"/>
    <dgm:cxn modelId="{53AD0DC9-EFA1-4500-9C9D-5F5567B35E8D}" type="presOf" srcId="{BA5A108A-CC20-4454-B8EE-364AC131B1A9}" destId="{F7021BD4-0273-49AE-997D-A2AA3DE27198}" srcOrd="0" destOrd="0" presId="urn:microsoft.com/office/officeart/2005/8/layout/hList3"/>
    <dgm:cxn modelId="{01DBD881-7D5E-4330-A130-7E135B69A49E}" srcId="{F32663ED-3685-4171-AB46-8AB7FB1081D3}" destId="{3F35366F-FB9C-4C8C-B363-AF6F58B661EC}" srcOrd="0" destOrd="0" parTransId="{D1F817BC-F42D-4713-B91E-8437105F3591}" sibTransId="{18402B2C-E9BA-40DB-A9BC-216E4A864BB8}"/>
    <dgm:cxn modelId="{7B7CC09D-933B-4D79-9BE4-1E030E93D35E}" type="presOf" srcId="{3F35366F-FB9C-4C8C-B363-AF6F58B661EC}" destId="{273560C2-7CBB-4EFA-8E6C-46467AC90380}" srcOrd="0" destOrd="0" presId="urn:microsoft.com/office/officeart/2005/8/layout/hList3"/>
    <dgm:cxn modelId="{C7FDE1B5-4E0A-4B87-A326-A793A6864EF7}" type="presOf" srcId="{2CF85D17-7021-4E41-99CC-DE944B144925}" destId="{46D9AD7F-1F65-40CC-BAAF-7B10380DA6A7}" srcOrd="0" destOrd="0" presId="urn:microsoft.com/office/officeart/2005/8/layout/hList3"/>
    <dgm:cxn modelId="{A0E1D33E-C9A9-47F5-B1B5-1192CD6C6263}" type="presParOf" srcId="{F7021BD4-0273-49AE-997D-A2AA3DE27198}" destId="{0355FC6F-9B18-471F-A7DF-6BE7DBD4A6CA}" srcOrd="0" destOrd="0" presId="urn:microsoft.com/office/officeart/2005/8/layout/hList3"/>
    <dgm:cxn modelId="{5D20D5EE-D263-47CB-B19F-A586A03731D1}" type="presParOf" srcId="{F7021BD4-0273-49AE-997D-A2AA3DE27198}" destId="{0639CC92-1339-4671-B7A5-7F441BCB4849}" srcOrd="1" destOrd="0" presId="urn:microsoft.com/office/officeart/2005/8/layout/hList3"/>
    <dgm:cxn modelId="{A56966A8-6F9D-4233-86A7-D7B13BE8EAFC}" type="presParOf" srcId="{0639CC92-1339-4671-B7A5-7F441BCB4849}" destId="{273560C2-7CBB-4EFA-8E6C-46467AC90380}" srcOrd="0" destOrd="0" presId="urn:microsoft.com/office/officeart/2005/8/layout/hList3"/>
    <dgm:cxn modelId="{FA5CAB37-3582-4A19-939D-05C69E8824A2}" type="presParOf" srcId="{0639CC92-1339-4671-B7A5-7F441BCB4849}" destId="{46D9AD7F-1F65-40CC-BAAF-7B10380DA6A7}" srcOrd="1" destOrd="0" presId="urn:microsoft.com/office/officeart/2005/8/layout/hList3"/>
    <dgm:cxn modelId="{B29197F2-9D6A-4614-9DD8-E97277E782E6}" type="presParOf" srcId="{0639CC92-1339-4671-B7A5-7F441BCB4849}" destId="{A12E0044-0B53-4D00-AFDF-2179D73AE6B3}" srcOrd="2" destOrd="0" presId="urn:microsoft.com/office/officeart/2005/8/layout/hList3"/>
    <dgm:cxn modelId="{06E63099-0BA5-45A9-AA45-C5C2E089BD98}" type="presParOf" srcId="{F7021BD4-0273-49AE-997D-A2AA3DE27198}" destId="{BA96C4F5-0E63-4E5A-A264-09032017886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9E27C0-C51E-47B3-9135-90CA1B6F82CD}">
      <dsp:nvSpPr>
        <dsp:cNvPr id="0" name=""/>
        <dsp:cNvSpPr/>
      </dsp:nvSpPr>
      <dsp:spPr>
        <a:xfrm>
          <a:off x="3848" y="0"/>
          <a:ext cx="7874437" cy="2610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b="1" kern="1200" dirty="0" smtClean="0"/>
            <a:t>Διαφορετικές προσεγγίσεις της Προαγωγής της Υγείας με βάση τον χώρο που πραγματοποιούνται</a:t>
          </a:r>
          <a:endParaRPr lang="en-GB" sz="4000" b="1" kern="1200" dirty="0"/>
        </a:p>
      </dsp:txBody>
      <dsp:txXfrm>
        <a:off x="3848" y="0"/>
        <a:ext cx="7874437" cy="26105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55FC6F-9B18-471F-A7DF-6BE7DBD4A6CA}">
      <dsp:nvSpPr>
        <dsp:cNvPr id="0" name=""/>
        <dsp:cNvSpPr/>
      </dsp:nvSpPr>
      <dsp:spPr>
        <a:xfrm>
          <a:off x="0" y="0"/>
          <a:ext cx="8218488" cy="136064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Calibri" pitchFamily="34" charset="0"/>
            </a:rPr>
            <a:t>ΒΑΣΙΚΟΣ ΥΠΕΥΘΥΝΟΣ ΦΟΡΕΑΣ: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Calibri" pitchFamily="34" charset="0"/>
            </a:rPr>
            <a:t>ΥΠΟΥΡΓΕΙΟ ΑΠΑΣΧΟΛΗΣΗΣ ΚΑΙ ΚΟΙΝΩΝΙΚΗΣ ΠΡΟΣΤΑΣΙΑΣ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Calibri" pitchFamily="34" charset="0"/>
            </a:rPr>
            <a:t>ΓΕΝΙΚΗ ΔΙΕΥΘΥΝΣΗ ΣΥΝΘΗΚΩΝ ΕΡΓΑΣΙΑΣ ΚΑΙ ΥΓΙΕΙΝΗΣ ΤΗΣ ΕΡΓΑΣΙΑΣ</a:t>
          </a:r>
          <a:endParaRPr lang="en-GB" sz="2200" kern="1200" dirty="0">
            <a:latin typeface="Calibri" pitchFamily="34" charset="0"/>
          </a:endParaRPr>
        </a:p>
      </dsp:txBody>
      <dsp:txXfrm>
        <a:off x="0" y="0"/>
        <a:ext cx="8218488" cy="1360646"/>
      </dsp:txXfrm>
    </dsp:sp>
    <dsp:sp modelId="{273560C2-7CBB-4EFA-8E6C-46467AC90380}">
      <dsp:nvSpPr>
        <dsp:cNvPr id="0" name=""/>
        <dsp:cNvSpPr/>
      </dsp:nvSpPr>
      <dsp:spPr>
        <a:xfrm>
          <a:off x="4012" y="1360646"/>
          <a:ext cx="2736820" cy="2857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>
              <a:latin typeface="Calibri" pitchFamily="34" charset="0"/>
            </a:rPr>
            <a:t>ΔΙΕΥΘΥΝΣΗ ΣΥΝΘΗΚΩΝ ΕΡΓΑΣΙΑΣ</a:t>
          </a:r>
          <a:endParaRPr lang="en-GB" sz="3300" kern="1200" dirty="0">
            <a:latin typeface="Calibri" pitchFamily="34" charset="0"/>
          </a:endParaRPr>
        </a:p>
      </dsp:txBody>
      <dsp:txXfrm>
        <a:off x="4012" y="1360646"/>
        <a:ext cx="2736820" cy="2857356"/>
      </dsp:txXfrm>
    </dsp:sp>
    <dsp:sp modelId="{46D9AD7F-1F65-40CC-BAAF-7B10380DA6A7}">
      <dsp:nvSpPr>
        <dsp:cNvPr id="0" name=""/>
        <dsp:cNvSpPr/>
      </dsp:nvSpPr>
      <dsp:spPr>
        <a:xfrm>
          <a:off x="2740833" y="1360646"/>
          <a:ext cx="2736820" cy="2857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>
              <a:latin typeface="Calibri" pitchFamily="34" charset="0"/>
            </a:rPr>
            <a:t>ΚΕΝΤΡΟ ΥΓΙΕΙΝΗΣ ΚΑΙ ΑΣΦΑΛΕΙΑΣ ΤΗΣ ΕΡΓΑΣΙΑΣ (Κ.Υ.Α.Ε.)</a:t>
          </a:r>
          <a:endParaRPr lang="en-GB" sz="3300" kern="1200" dirty="0">
            <a:latin typeface="Calibri" pitchFamily="34" charset="0"/>
          </a:endParaRPr>
        </a:p>
      </dsp:txBody>
      <dsp:txXfrm>
        <a:off x="2740833" y="1360646"/>
        <a:ext cx="2736820" cy="2857356"/>
      </dsp:txXfrm>
    </dsp:sp>
    <dsp:sp modelId="{A12E0044-0B53-4D00-AFDF-2179D73AE6B3}">
      <dsp:nvSpPr>
        <dsp:cNvPr id="0" name=""/>
        <dsp:cNvSpPr/>
      </dsp:nvSpPr>
      <dsp:spPr>
        <a:xfrm>
          <a:off x="5477654" y="1360646"/>
          <a:ext cx="2736820" cy="2857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>
              <a:latin typeface="Calibri" pitchFamily="34" charset="0"/>
            </a:rPr>
            <a:t>ΣΩΜΑ ΕΠΙΘΕΩΡΗΣΗΣ ΤΗΣ ΕΡΓΑΣΙΑΣ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300" kern="1200" dirty="0"/>
        </a:p>
      </dsp:txBody>
      <dsp:txXfrm>
        <a:off x="5477654" y="1360646"/>
        <a:ext cx="2736820" cy="2857356"/>
      </dsp:txXfrm>
    </dsp:sp>
    <dsp:sp modelId="{BA96C4F5-0E63-4E5A-A264-09032017886B}">
      <dsp:nvSpPr>
        <dsp:cNvPr id="0" name=""/>
        <dsp:cNvSpPr/>
      </dsp:nvSpPr>
      <dsp:spPr>
        <a:xfrm>
          <a:off x="0" y="4218002"/>
          <a:ext cx="8218488" cy="31748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46B4195-D7C3-4AFA-9BBA-9D85984A7853}" type="datetimeFigureOut">
              <a:rPr lang="en-GB" smtClean="0"/>
              <a:pPr/>
              <a:t>27/11/2014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41DA09-12DA-46BA-9BD2-55F76A6C8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cap="none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ahoma" pitchFamily="34" charset="0"/>
                <a:cs typeface="Tahoma" pitchFamily="34" charset="0"/>
              </a:rPr>
              <a:t>Προγράμματα Προαγωγής Υγείας στην Ελλάδα και διεθνώς </a:t>
            </a:r>
            <a:endParaRPr lang="en-GB" cap="none" dirty="0">
              <a:solidFill>
                <a:schemeClr val="accent4">
                  <a:lumMod val="50000"/>
                </a:schemeClr>
              </a:solidFill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Προσέγγιση των τοποθεσιών «</a:t>
            </a:r>
            <a:r>
              <a:rPr lang="en-GB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The settings Approach</a:t>
            </a: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»</a:t>
            </a:r>
            <a:endParaRPr lang="en-GB" dirty="0"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Εκπαιδευτικά μοντέλα που βασίζονται στο συναίσθημα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Οι αξίες, τα συναισθήματα, οι αντιλήψεις και οι προσδοκίες παράλληλα με τη γνώση επηρεάζουν τη συμπεριφορά.</a:t>
            </a:r>
          </a:p>
          <a:p>
            <a:r>
              <a:rPr lang="el-GR" dirty="0" smtClean="0">
                <a:latin typeface="Calibri" pitchFamily="34" charset="0"/>
              </a:rPr>
              <a:t>Χρησιμοποιούν τεχνικές ανάπτυξης της αυτοπεποίθησης, και της θετικής εικόνας του εαυτού, της αντιμετώπισης και της λύσης προβλημάτων, της ανάπτυξης προσωπικών δεξιοτήτων και διαπροσωπικών σχέσεων.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Μοντέλα συμπεριφοράς.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Εκπαίδευση στην αποφυγή των διάφορων κοινωνικών πιέσεων, οι οποίες είναι υπεύθυνες για την υιοθέτηση επικίνδυνων για την υγεία συμπεριφορών, με τη δημιουργία κατάλληλου υποστηρικτικού περιβάλλοντος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Μοντέλα ενδυνάμωσης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Καθιστούν τον μαθητή ενεργητικό μέλος στη λήψη αποφάσεων και στον καθορισμό και την επίλυση των προβλημάτων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Ποιο μοντέλο είναι περισσότερο αποτελεσματικό;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Αποτελεσματικότερη είναι η χρήση των παραπάνω μοντέλων συνδυαστικά, αφού το κάθε ένα ξεχωριστά δεν έχει αποδειχτεί ότι είναι καταλληλότερο του άλλου.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Μεταξύ των παρεμβάσεων που πραγματοποιούνται στο σχολείο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Προγράμματα με θεματολογία την υγιεινή διατροφή, την πρόληψη ατυχημάτων, τη φυσική άσκηση, την αύξηση φυσικής δραστηριότητας, την πρόληψη καρδιαγγειακών νοσημάτων είναι περισσότερο αποτελεσματικά</a:t>
            </a:r>
          </a:p>
          <a:p>
            <a:r>
              <a:rPr lang="el-GR" dirty="0" smtClean="0">
                <a:latin typeface="Calibri" pitchFamily="34" charset="0"/>
              </a:rPr>
              <a:t>Προγράμματα καταχρήσεων και σεξουαλικής συμπεριφοράς.</a:t>
            </a:r>
          </a:p>
          <a:p>
            <a:pPr>
              <a:buNone/>
            </a:pPr>
            <a:r>
              <a:rPr lang="el-GR" dirty="0" smtClean="0">
                <a:latin typeface="Calibri" pitchFamily="34" charset="0"/>
              </a:rPr>
              <a:t>            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Το σχολείο Προαγωγής Υγείας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Ανάπτυξη Ευρωπαϊκού δικτύου Σχολείων Προαγωγής Υγείας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Γραφείο Ευρώπης του ΠΟΥ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Συμβούλιο Ευρώπης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Ευρωπαϊκή Κοινότητα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Η ιδέα του σχολείου βασίζεται: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Στην ικανότητα ανάδειξης του σχολείου σαν σημαντικού φορέα προαγωγής της υγείας με την εφαρμογή ολιστικών προγραμμάτων υγείας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Χαρακτηριστικά του σχολείου Προαγωγής της Υγείας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Η προσφορά κατάλληλων εμπειριών μάθησης ανάλογα με την κοινωνική και γνωστική τους ανάπτυξη (σπειροειδής ανάπτυξη)</a:t>
            </a:r>
          </a:p>
          <a:p>
            <a:r>
              <a:rPr lang="el-GR" dirty="0" smtClean="0">
                <a:latin typeface="Calibri" pitchFamily="34" charset="0"/>
              </a:rPr>
              <a:t>Το πρόγραμμα, η δομή και οι αξίες που αναπτύσσονται μέσα στο σχολείο το διακρίνουν για το ήθος του.</a:t>
            </a:r>
          </a:p>
          <a:p>
            <a:r>
              <a:rPr lang="el-GR" dirty="0" smtClean="0">
                <a:latin typeface="Calibri" pitchFamily="34" charset="0"/>
              </a:rPr>
              <a:t>Διατήρηση και βελτίωση του φυσικού περιβάλλοντος του σχολείου</a:t>
            </a:r>
          </a:p>
          <a:p>
            <a:r>
              <a:rPr lang="el-GR" dirty="0" smtClean="0">
                <a:latin typeface="Calibri" pitchFamily="34" charset="0"/>
              </a:rPr>
              <a:t>Η ικανότητα δημιουργίας καλών σχέσεων και δεσμών με την κοινότητα.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Οφέλη του σχολείου Προαγωγής Υγείας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Προσφέρει ένα ολιστικό μοντέλο υγείας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Ενεργητική συμμετοχή γονέων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Αναγνώριση της σημασίας του φυσικού περιβάλλοντος του σχολείου για την υγεία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Προώθηση συνεργασιών σε τοπικό, εθνικό, διεθνές επίπεδο.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Οφέλη του σχολείου Προαγωγής Υγείας_2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Προώθηση της ισότητας στην εκπαίδευση  και την υγεία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Δημιουργία υποστηρικτικού και ασφαλούς περιβάλλοντος εργασίας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Συμβολή στη δημιουργία –με τη συμμετοχή των μαθητών- ενός επίσημου σχολικού προγράμματος ικανού να παρέχει γνώσεις και δεξιότητες στους μαθητές. 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Για την Προαγωγή Υγείας η έννοια «</a:t>
            </a:r>
            <a:r>
              <a:rPr lang="en-GB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Settings Approach</a:t>
            </a: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» σημαίνει:</a:t>
            </a:r>
            <a:endParaRPr lang="en-GB" dirty="0"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Ότι οι χώροι όπου εφαρμόζονται προγράμματα Προαγωγής της Υγείας περιλαμβάνουν </a:t>
            </a: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χαρακτηριστικά</a:t>
            </a: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 όπως το ήθος αλλά και τις </a:t>
            </a: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προϋποθέσεις προάσπισης και βελτίωσης της υγείας</a:t>
            </a: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 όλων όσων ζουν, εργάζονται, εκπαιδεύονται στον χώρο αυτό, αλλά και εκείνων που έρχονται σε επαφή με αυτόν.</a:t>
            </a:r>
            <a:endParaRPr lang="en-GB" dirty="0"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Εμπόδια για τη προαγωγή  της υγείας στο σχολείο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latin typeface="Calibri" pitchFamily="34" charset="0"/>
              </a:rPr>
              <a:t>Η δομή και οι απαιτήσεις του υπάρχοντος σχολικού προγράμματος δεν επιτρέπουν παρόμοιες ενέργειες εύκολα.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Η απουσία κατάλληλα εκπαιδευμένου προσωπικού.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Η έλλειψη οικονομικής υποστήριξης.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Η μη συμφωνία μεταξύ των χαρασσόντων πολιτικές και της κοινής γνώμης για τη θεματολογία των προγραμμάτων.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Η Προαγωγή Υγείας στο ελληνικό Σχολείο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latin typeface="Calibri" pitchFamily="34" charset="0"/>
              </a:rPr>
              <a:t>1992</a:t>
            </a:r>
            <a:r>
              <a:rPr lang="el-GR" dirty="0" smtClean="0">
                <a:latin typeface="Calibri" pitchFamily="34" charset="0"/>
              </a:rPr>
              <a:t>: Ένταξη της Ελλάδας στο Ευρωπαϊκό δίκτυο.</a:t>
            </a:r>
          </a:p>
          <a:p>
            <a:r>
              <a:rPr lang="el-GR" dirty="0" smtClean="0">
                <a:latin typeface="Calibri" pitchFamily="34" charset="0"/>
              </a:rPr>
              <a:t>ΣΧΕΔΙΑΣΜΟΣ: Εντοπισμός και ιεράρχηση αναγκών, δημιουργία κατάλληλου υλικού, εκπαίδευση ατόμων και εξασφάλιση πόρων.</a:t>
            </a:r>
          </a:p>
          <a:p>
            <a:r>
              <a:rPr lang="el-GR" dirty="0" smtClean="0">
                <a:latin typeface="Calibri" pitchFamily="34" charset="0"/>
              </a:rPr>
              <a:t>ΑΞΙΟΛΟΓΗΣΗ: Μετά την εφαρμογή, έγινε καταγραφή των προβλημάτων, κατάθεση προτάσεων βελτίωσης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Το ελληνικό εκπαιδευτικό σύστημα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Έχει συμπεριλάβει την Αγωγή Υγείας στα πλαίσια της δευτεροβάθμιας εκπαίδευσης και λειτουργεί </a:t>
            </a:r>
            <a:r>
              <a:rPr lang="el-GR" b="1" dirty="0" smtClean="0">
                <a:latin typeface="Calibri" pitchFamily="34" charset="0"/>
              </a:rPr>
              <a:t>ειδικό γραφείο Αγωγής Υγείας </a:t>
            </a:r>
            <a:r>
              <a:rPr lang="el-GR" dirty="0" smtClean="0">
                <a:latin typeface="Calibri" pitchFamily="34" charset="0"/>
              </a:rPr>
              <a:t>στο ΥΠΑΙΘ.</a:t>
            </a:r>
          </a:p>
          <a:p>
            <a:endParaRPr lang="el-GR" b="1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Παράλληλα λειτουργεί στο Υπουργείο Υγείας </a:t>
            </a:r>
            <a:r>
              <a:rPr lang="el-GR" b="1" dirty="0" smtClean="0">
                <a:latin typeface="Calibri" pitchFamily="34" charset="0"/>
              </a:rPr>
              <a:t>η Διεύθυνση Αγωγής Υγείας και Πληροφόρησης.</a:t>
            </a:r>
            <a:endParaRPr lang="en-GB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>
                <a:latin typeface="Calibri" pitchFamily="34" charset="0"/>
              </a:rPr>
              <a:t>Η εφαρμογή της αγωγής υγείας στη δευτεροβάθμια εκπαίδευση εφαρμόζεται:</a:t>
            </a:r>
            <a:endParaRPr lang="en-GB" sz="36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536544"/>
          </a:xfrm>
        </p:spPr>
        <p:txBody>
          <a:bodyPr/>
          <a:lstStyle/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Υπό τη μορφή προαιρετικών μαθημάτων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Υπό τη μορφή ένταξης στην ευέλικτη ζώνη μαθημάτων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Υπό τη μορφή σχολικών δραστηριοτήτων.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Θεματολογία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Διατροφή- γενετικά τροποποιημένα προϊόντα</a:t>
            </a:r>
          </a:p>
          <a:p>
            <a:r>
              <a:rPr lang="el-GR" dirty="0" err="1" smtClean="0">
                <a:latin typeface="Calibri" pitchFamily="34" charset="0"/>
              </a:rPr>
              <a:t>Διαφυλικές</a:t>
            </a:r>
            <a:r>
              <a:rPr lang="el-GR" dirty="0" smtClean="0">
                <a:latin typeface="Calibri" pitchFamily="34" charset="0"/>
              </a:rPr>
              <a:t> σχέσεις- σεξουαλική αγωγή</a:t>
            </a:r>
          </a:p>
          <a:p>
            <a:r>
              <a:rPr lang="el-GR" dirty="0" smtClean="0">
                <a:latin typeface="Calibri" pitchFamily="34" charset="0"/>
              </a:rPr>
              <a:t>Σεξουαλικώς μεταδιδόμενα νοσήματα</a:t>
            </a:r>
          </a:p>
          <a:p>
            <a:r>
              <a:rPr lang="en-GB" dirty="0" smtClean="0">
                <a:latin typeface="Calibri" pitchFamily="34" charset="0"/>
              </a:rPr>
              <a:t>AIDS</a:t>
            </a:r>
            <a:r>
              <a:rPr lang="el-GR" dirty="0" smtClean="0">
                <a:latin typeface="Calibri" pitchFamily="34" charset="0"/>
              </a:rPr>
              <a:t>- Ηπατίτιδα Β</a:t>
            </a:r>
          </a:p>
          <a:p>
            <a:r>
              <a:rPr lang="el-GR" dirty="0" smtClean="0">
                <a:latin typeface="Calibri" pitchFamily="34" charset="0"/>
              </a:rPr>
              <a:t>Διαπροσωπικές σχέσεις (Ρατσισμός, βία, </a:t>
            </a:r>
            <a:r>
              <a:rPr lang="el-GR" dirty="0" err="1" smtClean="0">
                <a:latin typeface="Calibri" pitchFamily="34" charset="0"/>
              </a:rPr>
              <a:t>ξενοφοφία</a:t>
            </a:r>
            <a:r>
              <a:rPr lang="el-GR" dirty="0" smtClean="0">
                <a:latin typeface="Calibri" pitchFamily="34" charset="0"/>
              </a:rPr>
              <a:t>)</a:t>
            </a:r>
          </a:p>
          <a:p>
            <a:r>
              <a:rPr lang="el-GR" dirty="0" smtClean="0">
                <a:latin typeface="Calibri" pitchFamily="34" charset="0"/>
              </a:rPr>
              <a:t>Εθελοντισμός (Αιμοδοσία, προσφορά ιστών και οργάνων, εθελοντική εργασία)</a:t>
            </a:r>
          </a:p>
          <a:p>
            <a:r>
              <a:rPr lang="el-GR" dirty="0" smtClean="0">
                <a:latin typeface="Calibri" pitchFamily="34" charset="0"/>
              </a:rPr>
              <a:t>Καρδιαγγειακά νοσήματα</a:t>
            </a:r>
          </a:p>
          <a:p>
            <a:r>
              <a:rPr lang="el-GR" dirty="0" smtClean="0">
                <a:latin typeface="Calibri" pitchFamily="34" charset="0"/>
              </a:rPr>
              <a:t>Κατανάλωση και υγεία</a:t>
            </a:r>
          </a:p>
          <a:p>
            <a:r>
              <a:rPr lang="el-GR" dirty="0" smtClean="0">
                <a:latin typeface="Calibri" pitchFamily="34" charset="0"/>
              </a:rPr>
              <a:t>Συμβουλευτικοί σταθμοί νέων </a:t>
            </a:r>
          </a:p>
          <a:p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Στόχοι αγωγής υγείας (Υπουργείο Παιδείας)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Προάσπιση και προαγωγή ψυχικής και σωματικής υγείας και της κοινωνικής ευεξίας</a:t>
            </a:r>
          </a:p>
          <a:p>
            <a:r>
              <a:rPr lang="el-GR" dirty="0" smtClean="0">
                <a:latin typeface="Calibri" pitchFamily="34" charset="0"/>
              </a:rPr>
              <a:t>Αναβάθμιση σχολικής ζωής και σύνδεση με την κοινωνική πραγματικότητα</a:t>
            </a:r>
          </a:p>
          <a:p>
            <a:r>
              <a:rPr lang="el-GR" dirty="0" smtClean="0">
                <a:latin typeface="Calibri" pitchFamily="34" charset="0"/>
              </a:rPr>
              <a:t>Πρόληψη αποκλεισμού ατόμων από την αγορά εργασίας</a:t>
            </a:r>
          </a:p>
          <a:p>
            <a:r>
              <a:rPr lang="el-GR" dirty="0" smtClean="0">
                <a:latin typeface="Calibri" pitchFamily="34" charset="0"/>
              </a:rPr>
              <a:t>Ανάπτυξη δεξιοτήτων και διαμόρφωση ατόμων με κριτική στάση</a:t>
            </a:r>
          </a:p>
          <a:p>
            <a:r>
              <a:rPr lang="el-GR" dirty="0" smtClean="0">
                <a:latin typeface="Calibri" pitchFamily="34" charset="0"/>
              </a:rPr>
              <a:t>Μείωση σχολικής αποτυχίας και πρόωρης εγκατάλειψης της υποχρεωτικής εκπαίδευσης</a:t>
            </a:r>
          </a:p>
          <a:p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Προτεινόμενες μέθοδοι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Παθητικές μέθοδοι</a:t>
            </a:r>
          </a:p>
          <a:p>
            <a:r>
              <a:rPr lang="el-GR" dirty="0" smtClean="0">
                <a:latin typeface="Calibri" pitchFamily="34" charset="0"/>
              </a:rPr>
              <a:t>Μέθοδοι ενεργητικής συμμετοχής</a:t>
            </a:r>
          </a:p>
          <a:p>
            <a:r>
              <a:rPr lang="el-GR" dirty="0" smtClean="0">
                <a:latin typeface="Calibri" pitchFamily="34" charset="0"/>
              </a:rPr>
              <a:t>Βιωματικές μέθοδοι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Διαδικασία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Ο υπεύθυνος του Συμβουλευτικού σταθμού νέων κάθε Διεύθυνσης Δευτεροβάθμιας Εκπαίδευσης, ο Υπεύθυνος Αγωγής Υγείας και το σχολείο ανάλογα με τις ανάγκες του υποβάλλουν πρόταση η οποία εγκρίνεται κάθε Σεπτέμβριο και Οκτώβριο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Προβλήματα: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Ανάλογα προγράμματα δεν έχουν ενσωματωθεί στο επίσημο πρόγραμμα των μαθημάτων, με αποτέλεσμα η  αγωγή Υγείας στο σχολείο να είναι προαιρετική και να εμφανίζει μικρή συμμετοχή</a:t>
            </a:r>
          </a:p>
          <a:p>
            <a:r>
              <a:rPr lang="el-GR" dirty="0" smtClean="0">
                <a:latin typeface="Calibri" pitchFamily="34" charset="0"/>
              </a:rPr>
              <a:t>Δεν μπορεί να εφαρμοστεί ο σπειροειδής χαρακτήρας των προγραμμάτων</a:t>
            </a:r>
          </a:p>
          <a:p>
            <a:r>
              <a:rPr lang="el-GR" dirty="0" smtClean="0">
                <a:latin typeface="Calibri" pitchFamily="34" charset="0"/>
              </a:rPr>
              <a:t>Υπάρχει πρόβλημα με την εκπαίδευση των δασκάλων</a:t>
            </a:r>
          </a:p>
          <a:p>
            <a:r>
              <a:rPr lang="el-GR" dirty="0" smtClean="0">
                <a:latin typeface="Calibri" pitchFamily="34" charset="0"/>
              </a:rPr>
              <a:t>Δεν φτάνει σε όλους τους μαθητές (ισότητα)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Η εργασία σαν χώρος προαγωγής της υγείας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Είναι σημαντικό τα άτομα να εργάζονται σε ασφαλή εργασιακά περιβάλλοντα</a:t>
            </a:r>
          </a:p>
          <a:p>
            <a:r>
              <a:rPr lang="el-GR" dirty="0" smtClean="0">
                <a:latin typeface="Calibri" pitchFamily="34" charset="0"/>
              </a:rPr>
              <a:t>Σημαντικές ασθένειες σχετίζονται με την εργασία 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Καρκίνοι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Καρδιαγγειακά νοσήματα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Μυοσκελετικά προβλήματα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Εργασιακό </a:t>
            </a:r>
            <a:r>
              <a:rPr lang="en-GB" dirty="0" smtClean="0">
                <a:latin typeface="Calibri" pitchFamily="34" charset="0"/>
              </a:rPr>
              <a:t>stress</a:t>
            </a:r>
            <a:endParaRPr lang="el-GR" dirty="0" smtClean="0">
              <a:latin typeface="Calibri" pitchFamily="34" charset="0"/>
            </a:endParaRPr>
          </a:p>
          <a:p>
            <a:pPr lvl="1"/>
            <a:r>
              <a:rPr lang="el-GR" dirty="0" smtClean="0">
                <a:latin typeface="Calibri" pitchFamily="34" charset="0"/>
              </a:rPr>
              <a:t>Ατυχήματα κατά τη διάρκεια της εργασίας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Setting </a:t>
            </a: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κατά ΠΟΥ:</a:t>
            </a:r>
            <a:endParaRPr lang="en-GB" dirty="0"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Εκεί όπου τα άτομα χρησιμοποιούν και διαμορφώνουν το περιβάλλον και δημιουργούν ή επιλύουν προβλήματα που  σχετίζονται με την υγεία.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Αναγνωρίζονται από: </a:t>
            </a:r>
          </a:p>
          <a:p>
            <a:pPr lvl="1"/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Την ύπαρξη φυσικών ορίων</a:t>
            </a:r>
          </a:p>
          <a:p>
            <a:pPr lvl="1"/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Ένα εύρος ατόμων με καθορισμένους ρόλους</a:t>
            </a:r>
          </a:p>
          <a:p>
            <a:pPr lvl="1"/>
            <a:r>
              <a:rPr lang="el-GR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Από μία οργανωτική δομή</a:t>
            </a:r>
          </a:p>
          <a:p>
            <a:pPr lvl="1"/>
            <a:endParaRPr lang="en-GB" dirty="0">
              <a:latin typeface="Calibri" pitchFamily="34" charset="0"/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5292080" y="630932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Tones and Green, 2004</a:t>
            </a:r>
            <a:endParaRPr lang="en-GB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Προαγωγή της Υγείας στην Εργασία σημαίνει: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Η προαγωγή υγείας στην εργασία αφορά και απαιτεί υπευθυνότητα και συνεργασία από τους </a:t>
            </a:r>
            <a:r>
              <a:rPr lang="el-GR" b="1" dirty="0" smtClean="0">
                <a:latin typeface="Calibri" pitchFamily="34" charset="0"/>
              </a:rPr>
              <a:t>εργαζόμενους</a:t>
            </a:r>
            <a:r>
              <a:rPr lang="el-GR" dirty="0" smtClean="0">
                <a:latin typeface="Calibri" pitchFamily="34" charset="0"/>
              </a:rPr>
              <a:t>, τους </a:t>
            </a:r>
            <a:r>
              <a:rPr lang="el-GR" b="1" dirty="0" smtClean="0">
                <a:latin typeface="Calibri" pitchFamily="34" charset="0"/>
              </a:rPr>
              <a:t>εργοδότες, </a:t>
            </a:r>
            <a:r>
              <a:rPr lang="el-GR" dirty="0" smtClean="0">
                <a:latin typeface="Calibri" pitchFamily="34" charset="0"/>
              </a:rPr>
              <a:t> τους </a:t>
            </a:r>
            <a:r>
              <a:rPr lang="el-GR" b="1" dirty="0" smtClean="0">
                <a:latin typeface="Calibri" pitchFamily="34" charset="0"/>
              </a:rPr>
              <a:t>επαγγελματίες υγείας που ειδικεύονται στην υγιεινή και ασφάλεια στο χώρο της εργασία</a:t>
            </a:r>
            <a:r>
              <a:rPr lang="el-GR" dirty="0" smtClean="0">
                <a:latin typeface="Calibri" pitchFamily="34" charset="0"/>
              </a:rPr>
              <a:t>ς και στους </a:t>
            </a:r>
            <a:r>
              <a:rPr lang="el-GR" b="1" dirty="0" smtClean="0">
                <a:latin typeface="Calibri" pitchFamily="34" charset="0"/>
              </a:rPr>
              <a:t>ειδικούς της προαγωγής υγείας στο χώρο της εργασίας.</a:t>
            </a:r>
            <a:endParaRPr lang="en-GB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Προβλήματα υγείας στο χώρο εργασίας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Ατυχήματα</a:t>
            </a:r>
          </a:p>
          <a:p>
            <a:r>
              <a:rPr lang="el-GR" dirty="0" smtClean="0">
                <a:latin typeface="Calibri" pitchFamily="34" charset="0"/>
              </a:rPr>
              <a:t>Επαγγελματικά νοσήματα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Εργασιακό </a:t>
            </a:r>
            <a:r>
              <a:rPr lang="en-GB" dirty="0" smtClean="0">
                <a:latin typeface="Calibri" pitchFamily="34" charset="0"/>
              </a:rPr>
              <a:t>stress</a:t>
            </a:r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Σωματικές διαταραχές (μυοσκελετικά προβλήματα)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Παρεμβάσεις Προαγωγής Υγείας στο χώρο εργασίας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latin typeface="Calibri" pitchFamily="34" charset="0"/>
            </a:endParaRP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Άμεσο φυσικό περιβάλλον (κτηριακή υποδομή, εργασιακή διαδικασία)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Ψυχοκοινωνικό περιβάλλον (οικονομικό, οργανωτικό, νομικό)</a:t>
            </a:r>
          </a:p>
          <a:p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Προγράμματα προαγωγής υγείας στην εργασία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Πρόληψη ατυχημάτων</a:t>
            </a:r>
          </a:p>
          <a:p>
            <a:r>
              <a:rPr lang="el-GR" dirty="0" smtClean="0">
                <a:latin typeface="Calibri" pitchFamily="34" charset="0"/>
              </a:rPr>
              <a:t>Παροχή πρώτων βοηθειών</a:t>
            </a:r>
          </a:p>
          <a:p>
            <a:r>
              <a:rPr lang="el-GR" dirty="0" smtClean="0">
                <a:latin typeface="Calibri" pitchFamily="34" charset="0"/>
              </a:rPr>
              <a:t>Μέθοδοι διαλογής και ανίχνευσης</a:t>
            </a:r>
          </a:p>
          <a:p>
            <a:r>
              <a:rPr lang="el-GR" dirty="0" smtClean="0">
                <a:latin typeface="Calibri" pitchFamily="34" charset="0"/>
              </a:rPr>
              <a:t>Πρόληψη κινδύνων από μολύνσεις</a:t>
            </a:r>
          </a:p>
          <a:p>
            <a:r>
              <a:rPr lang="el-GR" dirty="0" smtClean="0">
                <a:latin typeface="Calibri" pitchFamily="34" charset="0"/>
              </a:rPr>
              <a:t>Αγωγή υγείας και συμβουλευτική σχετικά με την υιοθέτηση υγιεινών συμπεριφορών</a:t>
            </a:r>
          </a:p>
          <a:p>
            <a:r>
              <a:rPr lang="el-GR" dirty="0" smtClean="0">
                <a:latin typeface="Calibri" pitchFamily="34" charset="0"/>
              </a:rPr>
              <a:t>Προαγωγή του περιβάλλοντος εργασίας </a:t>
            </a:r>
          </a:p>
          <a:p>
            <a:r>
              <a:rPr lang="el-GR" dirty="0" smtClean="0">
                <a:latin typeface="Calibri" pitchFamily="34" charset="0"/>
              </a:rPr>
              <a:t>Ανάπτυξη υπηρεσιών που προάγουν την υγεία</a:t>
            </a:r>
          </a:p>
          <a:p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>
                <a:latin typeface="Calibri" pitchFamily="34" charset="0"/>
              </a:rPr>
              <a:t>Το Ευρωπαϊκό δίκτυο για την προαγωγή της υγείας στον χώρο εργασίας</a:t>
            </a:r>
            <a:r>
              <a:rPr lang="el-GR" dirty="0" smtClean="0">
                <a:latin typeface="Calibri" pitchFamily="34" charset="0"/>
              </a:rPr>
              <a:t/>
            </a:r>
            <a:br>
              <a:rPr lang="el-GR" dirty="0" smtClean="0">
                <a:latin typeface="Calibri" pitchFamily="34" charset="0"/>
              </a:rPr>
            </a:b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Δημιουργήθηκε το 1995 και αποτελείται από: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Ινστιτούτα δημόσιας Υγείας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Ινστιτούτα Υγιεινής και ασφάλειας της εργασίας, όλων των χωρών της Ευρώπης</a:t>
            </a:r>
          </a:p>
          <a:p>
            <a:pPr marL="173038" lvl="1" indent="412750">
              <a:buFont typeface="Wingdings" pitchFamily="2" charset="2"/>
              <a:buChar char="q"/>
            </a:pPr>
            <a:r>
              <a:rPr lang="el-GR" dirty="0" smtClean="0">
                <a:latin typeface="Calibri" pitchFamily="34" charset="0"/>
              </a:rPr>
              <a:t>Κάθε κράτος μέλος ανέπτυξε ένα Εθνικό Εστιακό Πόλο, αρμοδιότητες του οποίου μεταξύ άλλων είναι η έρευνα, η ανταλλαγή πληροφοριών, η οργάνωση ενημερωτικών ημερίδων, ο εμπλουτισμός της βιβλιογραφίας, η σύνταξη έκθεσης για τον απολογισμό των δραστηριοτήτων.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Υγεία, Ασφάλεια και προαγωγή υγείας στο ελληνικό περιβάλλον εργασίας.</a:t>
            </a:r>
            <a:endParaRPr lang="en-GB" dirty="0">
              <a:latin typeface="Calibri" pitchFamily="34" charset="0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773238"/>
          <a:ext cx="8218488" cy="4535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Διεύθυνση Συνθηκών εργασίας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Προετοιμασία νομοθετικών πράξεων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Κέντρο Υγιεινής και Ασφάλειας της Εργασίας (Κ.Υ.Α.Ε.)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Εφαρμόζει μετρήσεις στους εργαζόμενους</a:t>
            </a:r>
          </a:p>
          <a:p>
            <a:r>
              <a:rPr lang="el-GR" dirty="0" smtClean="0">
                <a:latin typeface="Calibri" pitchFamily="34" charset="0"/>
              </a:rPr>
              <a:t>Υλοποιεί ερευνητικό έργο</a:t>
            </a:r>
          </a:p>
          <a:p>
            <a:r>
              <a:rPr lang="el-GR" dirty="0" smtClean="0">
                <a:latin typeface="Calibri" pitchFamily="34" charset="0"/>
              </a:rPr>
              <a:t>Συμβάλλει στην επιμόρφωση και την εκπαίδευση</a:t>
            </a:r>
          </a:p>
          <a:p>
            <a:r>
              <a:rPr lang="el-GR" dirty="0" smtClean="0">
                <a:latin typeface="Calibri" pitchFamily="34" charset="0"/>
              </a:rPr>
              <a:t>Αποτελεί τον Εθνικό εστιακό πόλο του Δικτύου του Ευρωπαϊκού Οργανισμού για την υγιεινή και ασφάλεια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 smtClean="0">
                <a:latin typeface="Calibri" pitchFamily="34" charset="0"/>
              </a:rPr>
              <a:t>Σώμα επιθεώρησης της εργασίας</a:t>
            </a:r>
            <a:br>
              <a:rPr lang="el-GR" dirty="0" smtClean="0">
                <a:latin typeface="Calibri" pitchFamily="34" charset="0"/>
              </a:rPr>
            </a:b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Ελέγχει την εφαρμογή της υφιστάμενης Νομοθεσίας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Μη κερδοσκοπικοί Οργανισμοί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latin typeface="Calibri" pitchFamily="34" charset="0"/>
              </a:rPr>
              <a:t>Ελληνικό Ινστιτούτο Υγιεινής και Ασφάλειας της Εργασίας (ΕΛ.ΙΝ.Υ.Α.Ε.), με ρόλο: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Συμβουλευτικό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Ερευνητικό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Εκπαιδευτικό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Κατάρτισης</a:t>
            </a:r>
          </a:p>
          <a:p>
            <a:pPr marL="173038" lvl="1" indent="412750">
              <a:buFont typeface="Wingdings" pitchFamily="2" charset="2"/>
              <a:buChar char="q"/>
            </a:pPr>
            <a:r>
              <a:rPr lang="el-GR" sz="2800" dirty="0" smtClean="0">
                <a:latin typeface="Calibri" pitchFamily="34" charset="0"/>
              </a:rPr>
              <a:t>Εξωτερικές Υπηρεσίες Προστασίας και Πρόληψης (ΕΞ.Υ.Π.Π.)</a:t>
            </a:r>
          </a:p>
          <a:p>
            <a:pPr marL="438214" lvl="2" indent="412750">
              <a:buFont typeface="Wingdings" pitchFamily="2" charset="2"/>
              <a:buChar char="q"/>
            </a:pPr>
            <a:r>
              <a:rPr lang="el-GR" sz="2600" dirty="0" smtClean="0">
                <a:latin typeface="Calibri" pitchFamily="34" charset="0"/>
              </a:rPr>
              <a:t>Συνεργάζονται με το Υπουργείο Εργασίας και η Ελλάδα συμμετέχει σε ερευνητικά Ευρωπαϊκά προγράμματα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Σχολεία Προαγωγής της Υγείας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Νοσοκομεία Προαγωγής της Υγείας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Υγιείς Πόλεις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Υγεία στις γειτονιές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>
                <a:latin typeface="Calibri" pitchFamily="34" charset="0"/>
                <a:ea typeface="Tahoma" pitchFamily="34" charset="0"/>
                <a:cs typeface="Tahoma" pitchFamily="34" charset="0"/>
              </a:rPr>
              <a:t>Προαγωγή της υγείας στην εργασία</a:t>
            </a:r>
            <a:endParaRPr lang="en-GB" b="1" dirty="0"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Προβλήματα ή εμπόδια εφαρμογής προγραμμάτων προαγωγής της υγείας στην εργασία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772816"/>
            <a:ext cx="8147248" cy="4536544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Calibri" pitchFamily="34" charset="0"/>
              </a:rPr>
              <a:t>Σχετικά προγράμματα δεν παρέχονται δια νόμου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Οι σχετικές προτεραιότητες στην Ελλάδα κατευθύνονται προς την Υγιεινή και Ασφάλεια και όχι στην προαγωγή της υγείας στην εργασία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Δεν υπάρχουν επαρκείς πόροι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Δεν υπάρχει σύνδεση μεταξύ των αρμόδιων Υπουργείων (Εργασίας, Υγείας)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Παράγοντες που προωθούν την ανάπτυξη προαγωγής της υγείας στην εργασία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608552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Calibri" pitchFamily="34" charset="0"/>
              </a:rPr>
              <a:t>Η παροχή πληροφόρησης από τα αρμόδια Υπουργεία</a:t>
            </a:r>
          </a:p>
          <a:p>
            <a:r>
              <a:rPr lang="el-GR" dirty="0" smtClean="0">
                <a:latin typeface="Calibri" pitchFamily="34" charset="0"/>
              </a:rPr>
              <a:t>Η υιοθέτηση προγραμμάτων από μεγάλες επιχειρήσεις που δραστηριοποιούνται στην Ελλάδα</a:t>
            </a:r>
          </a:p>
          <a:p>
            <a:r>
              <a:rPr lang="el-GR" dirty="0" smtClean="0">
                <a:latin typeface="Calibri" pitchFamily="34" charset="0"/>
              </a:rPr>
              <a:t>Η ανάπτυξη προγραμμάτων από εκπροσώπους εργοδοτών και εργαζομένων σε κάποιες μικρές επιχειρήσεις</a:t>
            </a:r>
          </a:p>
          <a:p>
            <a:r>
              <a:rPr lang="el-GR" dirty="0" smtClean="0">
                <a:latin typeface="Calibri" pitchFamily="34" charset="0"/>
              </a:rPr>
              <a:t>Η ύπαρξη σχετικών επιμορφωτικών σεμιναρίων από δημόσιους και ιδιωτικούς φορείς.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Η χρησιμότητα της προαγωγής της υγείας στην εργασία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>
                <a:latin typeface="Calibri" pitchFamily="34" charset="0"/>
              </a:rPr>
              <a:t>Βελτιώνει: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 τις συνθήκες εργασίας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τους παράγοντες που σχετίζονται με την ασφάλεια και την υγεία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τη δημόσια εικόνα των επιχειρήσεων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τη διαχείριση του ανθρώπινου δυναμικού</a:t>
            </a:r>
          </a:p>
          <a:p>
            <a:r>
              <a:rPr lang="el-GR" dirty="0" smtClean="0">
                <a:latin typeface="Calibri" pitchFamily="34" charset="0"/>
              </a:rPr>
              <a:t>Συμβάλλει στην αύξηση της παραγωγικότητας</a:t>
            </a:r>
          </a:p>
          <a:p>
            <a:r>
              <a:rPr lang="el-GR" dirty="0" smtClean="0">
                <a:latin typeface="Calibri" pitchFamily="34" charset="0"/>
              </a:rPr>
              <a:t>Αυξάνει τα επίπεδα γνώσης αναφορικά με την υγεία και προσφέρει κίνητρα</a:t>
            </a:r>
          </a:p>
          <a:p>
            <a:r>
              <a:rPr lang="el-GR" dirty="0" smtClean="0">
                <a:latin typeface="Calibri" pitchFamily="34" charset="0"/>
              </a:rPr>
              <a:t>Οδηγεί στη δημιουργία ενός υγιούς εργατικού δυναμικού</a:t>
            </a:r>
          </a:p>
          <a:p>
            <a:r>
              <a:rPr lang="el-GR" dirty="0" smtClean="0">
                <a:latin typeface="Calibri" pitchFamily="34" charset="0"/>
              </a:rPr>
              <a:t>Αυξάνει το αίσθημα ικανοποίησης από την εργασία</a:t>
            </a:r>
            <a:endParaRPr lang="en-GB" dirty="0" smtClean="0">
              <a:latin typeface="Calibri" pitchFamily="34" charset="0"/>
            </a:endParaRPr>
          </a:p>
          <a:p>
            <a:pPr>
              <a:buNone/>
            </a:pPr>
            <a:endParaRPr lang="el-GR" dirty="0" smtClean="0">
              <a:latin typeface="Calibri" pitchFamily="34" charset="0"/>
            </a:endParaRPr>
          </a:p>
          <a:p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latin typeface="Calibri" pitchFamily="34" charset="0"/>
              </a:rPr>
              <a:t>Οι Υπηρεσίες Υγείας ως χώρος εφαρμογής της προαγωγής της Υγείας</a:t>
            </a:r>
            <a:endParaRPr lang="en-GB" sz="32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Το νοσοκομείο Προαγωγής της υγείας προσφέρει πλήρεις ιατρικές και νοσηλευτικές υπηρεσίες, αλλά επίσης ενστερνίζεται τους σκοπούς της προαγωγής της υγείας.</a:t>
            </a:r>
          </a:p>
          <a:p>
            <a:r>
              <a:rPr lang="el-GR" dirty="0" smtClean="0">
                <a:latin typeface="Calibri" pitchFamily="34" charset="0"/>
              </a:rPr>
              <a:t>Παράλληλα αναπτύσσει ανάλογη δομή και κουλτούρα περιλαμβάνοντας ενεργούς, συμμετοχικούς ρόλους για τους ασθενείς, τα μέλη του προσωπικού λειτουργώντας ενεργά στα πλαίσια της κοινότητας στην οποία υπάγεται. 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Calibri" pitchFamily="34" charset="0"/>
              </a:rPr>
              <a:t>Η Ελληνική συμμετοχή στο Δίκτυο Νοσοκομείων Προαγωγής της υγείας</a:t>
            </a:r>
            <a:endParaRPr lang="en-GB" sz="32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latin typeface="Calibri" pitchFamily="34" charset="0"/>
              </a:rPr>
              <a:t>Συμμετοχή με το </a:t>
            </a:r>
            <a:r>
              <a:rPr lang="el-GR" dirty="0" err="1" smtClean="0">
                <a:latin typeface="Calibri" pitchFamily="34" charset="0"/>
              </a:rPr>
              <a:t>Αρεταίειο</a:t>
            </a:r>
            <a:r>
              <a:rPr lang="el-GR" dirty="0" smtClean="0">
                <a:latin typeface="Calibri" pitchFamily="34" charset="0"/>
              </a:rPr>
              <a:t> Νοσοκομείο το 1993, κατόπιν ενθάρρυνσης από το Ινστιτούτο Κοινωνικής Ιατρικής και Πρόληψης</a:t>
            </a:r>
          </a:p>
          <a:p>
            <a:r>
              <a:rPr lang="el-GR" dirty="0" smtClean="0">
                <a:latin typeface="Calibri" pitchFamily="34" charset="0"/>
              </a:rPr>
              <a:t>Τα προβλήματα που παρουσιάστηκαν αφορούσαν την ανεπάρκεια πόρων την έλλειψη επαρκούς προσωπικού και η ελάχιστη εμπειρία από την αξιολόγηση εφαρμογής</a:t>
            </a:r>
            <a:endParaRPr lang="en-GB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Η αξιολόγηση της εφαρμογής έδειξε αυξημένη ικανοποίηση από τους ασθενείς και τους εργαζόμενους , ανάπτυξη ικανοτήτων και βελτίωση της εικόνας του νοσοκομείου στην κοινότητα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Ελληνικό Δίκτυο Νοσοκομείων Προαγωγής της Υγείας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2002: Απαριθμούσε 16 Νοσοκομεία της ευρύτερης περιοχής των Αθηνών.</a:t>
            </a:r>
          </a:p>
          <a:p>
            <a:r>
              <a:rPr lang="el-GR" dirty="0" smtClean="0">
                <a:latin typeface="Calibri" pitchFamily="34" charset="0"/>
              </a:rPr>
              <a:t>Κύριος σκοπός του είναι η προαγωγή της υγείας των ασθενών του προσωπικού, αλλά και της κοινότητας σε θέματα βελτίωσης και διασφάλισης ποιότητας του νοσοκομειακού περιβάλλοντος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Κύριες επιτυχίες του Ελληνικού Δικτύου Νοσοκομείων υπήρξαν: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Η ενημέρωση και ευαισθητοποίηση των υπευθύνων των νοσοκομείων αναφορικά με τη φιλοσοφία των νοσοκομείων προαγωγής της υγείας</a:t>
            </a:r>
          </a:p>
          <a:p>
            <a:r>
              <a:rPr lang="el-GR" dirty="0" smtClean="0">
                <a:latin typeface="Calibri" pitchFamily="34" charset="0"/>
              </a:rPr>
              <a:t>Η ενημέρωση και ευαισθητοποίηση των εκπροσώπων του προσωπικού των νοσοκομείων</a:t>
            </a:r>
          </a:p>
          <a:p>
            <a:r>
              <a:rPr lang="el-GR" dirty="0" smtClean="0">
                <a:latin typeface="Calibri" pitchFamily="34" charset="0"/>
              </a:rPr>
              <a:t>Η συμμετοχή των επιστημονικών επιτροπών του Νοσοκομείου</a:t>
            </a:r>
          </a:p>
          <a:p>
            <a:r>
              <a:rPr lang="el-GR" dirty="0" smtClean="0">
                <a:latin typeface="Calibri" pitchFamily="34" charset="0"/>
              </a:rPr>
              <a:t>Η εφαρμογή προγραμμάτων και η επέκταση του δικτύου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Κύρια προβλήματα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Γραφειοκρατική πολιτική των νοσοκομείων που καθυστερεί τη λήψη απόφασης για ένταξη στο δίκτυο.</a:t>
            </a:r>
          </a:p>
          <a:p>
            <a:r>
              <a:rPr lang="el-GR" dirty="0" smtClean="0">
                <a:latin typeface="Calibri" pitchFamily="34" charset="0"/>
              </a:rPr>
              <a:t>Έλλειψη προσωπικού που οδηγεί σε μη διαθεσιμότητα χρόνου για την εφαρμογή των προγραμμάτων</a:t>
            </a:r>
          </a:p>
          <a:p>
            <a:r>
              <a:rPr lang="el-GR" dirty="0" smtClean="0">
                <a:latin typeface="Calibri" pitchFamily="34" charset="0"/>
              </a:rPr>
              <a:t>Έλλειψη επαρκών διαθέσιμων πόρων </a:t>
            </a:r>
          </a:p>
          <a:p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>
                <a:latin typeface="Calibri" pitchFamily="34" charset="0"/>
              </a:rPr>
              <a:t>Η</a:t>
            </a:r>
            <a:r>
              <a:rPr lang="el-GR" dirty="0" smtClean="0">
                <a:latin typeface="Calibri" pitchFamily="34" charset="0"/>
              </a:rPr>
              <a:t> </a:t>
            </a:r>
            <a:r>
              <a:rPr lang="el-GR" sz="3600" dirty="0" smtClean="0">
                <a:latin typeface="Calibri" pitchFamily="34" charset="0"/>
              </a:rPr>
              <a:t>κοινότητα ως χώρος εφαρμογής προγραμμάτων προαγωγής της υγείας</a:t>
            </a:r>
            <a:endParaRPr lang="en-GB" sz="36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Ένα παράδειγμα της συμμετοχής της κοινότητας στα προγράμματα προαγωγής της υγείας είναι οι «</a:t>
            </a:r>
            <a:r>
              <a:rPr lang="el-GR" b="1" dirty="0" smtClean="0">
                <a:latin typeface="Calibri" pitchFamily="34" charset="0"/>
              </a:rPr>
              <a:t>Υγιείς Πόλεις</a:t>
            </a:r>
            <a:r>
              <a:rPr lang="el-GR" dirty="0" smtClean="0">
                <a:latin typeface="Calibri" pitchFamily="34" charset="0"/>
              </a:rPr>
              <a:t>»</a:t>
            </a:r>
          </a:p>
          <a:p>
            <a:pPr>
              <a:buNone/>
            </a:pPr>
            <a:r>
              <a:rPr lang="el-GR" dirty="0" smtClean="0">
                <a:latin typeface="Calibri" pitchFamily="34" charset="0"/>
              </a:rPr>
              <a:t>	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Στα ποιοτικά χαρακτηριστικά των υγιών πόλεων περιλαμβάνονται:</a:t>
            </a:r>
            <a:br>
              <a:rPr lang="el-GR" dirty="0" smtClean="0">
                <a:latin typeface="Calibri" pitchFamily="34" charset="0"/>
              </a:rPr>
            </a:b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Καθαρό και ασφαλές φυσικό περιβάλλον</a:t>
            </a:r>
            <a:endParaRPr lang="en-GB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Σταθερό και διατηρήσιμο οικοσύστημα</a:t>
            </a:r>
          </a:p>
          <a:p>
            <a:r>
              <a:rPr lang="el-GR" dirty="0" smtClean="0">
                <a:latin typeface="Calibri" pitchFamily="34" charset="0"/>
              </a:rPr>
              <a:t>Συμμετοχή των πολιτών και αύξηση του ελέγχου στη λήψη αποφάσεων που αφορούν την υγεία και την ποιότητα ζωής τους</a:t>
            </a:r>
          </a:p>
          <a:p>
            <a:r>
              <a:rPr lang="el-GR" dirty="0" smtClean="0">
                <a:latin typeface="Calibri" pitchFamily="34" charset="0"/>
              </a:rPr>
              <a:t>Κάλυψη βασικών προϋποθέσεων για όλους τους πολίτες</a:t>
            </a:r>
          </a:p>
          <a:p>
            <a:r>
              <a:rPr lang="el-GR" dirty="0" smtClean="0">
                <a:latin typeface="Calibri" pitchFamily="34" charset="0"/>
              </a:rPr>
              <a:t>Πρόσβαση στις απαραίτητες υπηρεσίες υγείας</a:t>
            </a:r>
          </a:p>
          <a:p>
            <a:r>
              <a:rPr lang="el-GR" dirty="0" smtClean="0">
                <a:latin typeface="Calibri" pitchFamily="34" charset="0"/>
              </a:rPr>
              <a:t>Υψηλοί δείκτες υγείας.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Διάγραμμα"/>
          <p:cNvGraphicFramePr/>
          <p:nvPr/>
        </p:nvGraphicFramePr>
        <p:xfrm>
          <a:off x="539552" y="1844824"/>
          <a:ext cx="7882135" cy="261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Calibri" pitchFamily="34" charset="0"/>
              </a:rPr>
              <a:t>Η Αθήνα ως πιστοποιημένη πόλη συμμετέχει στο πρόγραμμα από το 1995.</a:t>
            </a:r>
            <a:endParaRPr lang="en-GB" sz="32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Έρευνα και μελέτη συνθηκών ζωής στην πόλη των Αθηνών.</a:t>
            </a:r>
          </a:p>
          <a:p>
            <a:r>
              <a:rPr lang="el-GR" dirty="0" smtClean="0">
                <a:latin typeface="Calibri" pitchFamily="34" charset="0"/>
              </a:rPr>
              <a:t>Αστικός σχεδιασμός βελτίωσης των συνθηκών ζωής.</a:t>
            </a:r>
          </a:p>
          <a:p>
            <a:r>
              <a:rPr lang="el-GR" dirty="0" smtClean="0">
                <a:latin typeface="Calibri" pitchFamily="34" charset="0"/>
              </a:rPr>
              <a:t>Προγραμματισμός δράσεων που αφορούν την υγεία, την πρόνοια το περιβάλλον και τις συνθήκες διαβίωσης.</a:t>
            </a:r>
          </a:p>
          <a:p>
            <a:r>
              <a:rPr lang="el-GR" dirty="0" smtClean="0">
                <a:latin typeface="Calibri" pitchFamily="34" charset="0"/>
              </a:rPr>
              <a:t>Συμμετοχή στο Ευρωπαϊκό Δίκτυο υγιών πολιτών</a:t>
            </a:r>
          </a:p>
          <a:p>
            <a:r>
              <a:rPr lang="el-GR" dirty="0" smtClean="0">
                <a:latin typeface="Calibri" pitchFamily="34" charset="0"/>
              </a:rPr>
              <a:t> Υποβολή έκθεσης πεπραγμένων στο τέλος κάθε χρόνου.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ffectLst/>
                <a:latin typeface="Calibri" pitchFamily="34" charset="0"/>
              </a:rPr>
              <a:t>Το σχολείο ως χώρος εφαρμογής της Προαγωγής της Υγείας</a:t>
            </a:r>
            <a:endParaRPr lang="en-GB" dirty="0">
              <a:effectLst/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 smtClean="0">
                <a:latin typeface="Calibri" pitchFamily="34" charset="0"/>
              </a:rPr>
              <a:t>Οι στάσεις απέναντι στην υγεία και η υιοθέτηση συμπεριφορών διαμορφώνονται από τα πρώτα χρόνια της </a:t>
            </a:r>
            <a:r>
              <a:rPr lang="el-GR" dirty="0" smtClean="0">
                <a:latin typeface="Calibri" pitchFamily="34" charset="0"/>
              </a:rPr>
              <a:t>ζωής</a:t>
            </a:r>
            <a:r>
              <a:rPr lang="en-US" dirty="0" smtClean="0">
                <a:latin typeface="Calibri" pitchFamily="34" charset="0"/>
              </a:rPr>
              <a:t>.</a:t>
            </a:r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Οι εμπειρίες που </a:t>
            </a:r>
            <a:r>
              <a:rPr lang="el-GR" dirty="0" smtClean="0">
                <a:latin typeface="Calibri" pitchFamily="34" charset="0"/>
              </a:rPr>
              <a:t>αποκομίζει </a:t>
            </a:r>
            <a:r>
              <a:rPr lang="el-GR" dirty="0" smtClean="0">
                <a:latin typeface="Calibri" pitchFamily="34" charset="0"/>
              </a:rPr>
              <a:t>το παιδί και έφηβος από το σχολείο μπορούν να επηρεάσουν τον τρόπο που αντιλαμβάνεται 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Τον εαυτό του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Τα επίπεδα αυτοεκτίμησης</a:t>
            </a:r>
          </a:p>
          <a:p>
            <a:pPr lvl="1"/>
            <a:r>
              <a:rPr lang="el-GR" dirty="0" smtClean="0">
                <a:latin typeface="Calibri" pitchFamily="34" charset="0"/>
              </a:rPr>
              <a:t>Τη συμπεριφορά του σε θέματα υγείας (χρήση καπνού, αλκοόλ, φυσική άσκηση, διατροφή)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Το σχολείο ως χώρος εφαρμογής της Προαγωγής της Υγείας_2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Το σχολείο αποτελεί το περιβάλλον κοινωνικοποίησης του παιδιού και του εφήβου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Παιδιά που θεωρούν το σχολείο εχθρικό παρουσιάζουν την τάση να κάνουν χρήση αλκοόλ και καπνού σε μικρές ηλικίες</a:t>
            </a:r>
          </a:p>
          <a:p>
            <a:endParaRPr lang="el-GR" dirty="0" smtClean="0">
              <a:latin typeface="Calibri" pitchFamily="34" charset="0"/>
            </a:endParaRPr>
          </a:p>
          <a:p>
            <a:r>
              <a:rPr lang="el-GR" dirty="0" smtClean="0">
                <a:latin typeface="Calibri" pitchFamily="34" charset="0"/>
              </a:rPr>
              <a:t>Παιδιά που νιώθουν ότι το σχολείο ενδιαφέρεται για αυτά, δεν εμπλέκονται με την ίδια ευκολία σε επικίνδυνες για την υγεία τους συμπεριφορές.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Calibri" pitchFamily="34" charset="0"/>
              </a:rPr>
              <a:t>Μοντέλα εφαρμογής Προαγωγής της Υγείας στο Σχολείο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latin typeface="Calibri" pitchFamily="34" charset="0"/>
              </a:rPr>
              <a:t>Το μοντέλο που βασίζεται στη γνώση</a:t>
            </a:r>
          </a:p>
          <a:p>
            <a:r>
              <a:rPr lang="el-GR" dirty="0" smtClean="0">
                <a:latin typeface="Calibri" pitchFamily="34" charset="0"/>
              </a:rPr>
              <a:t>Εκπαιδευτικά μοντέλα που βασίζονται στο συναίσθημα</a:t>
            </a:r>
          </a:p>
          <a:p>
            <a:r>
              <a:rPr lang="el-GR" dirty="0" smtClean="0">
                <a:latin typeface="Calibri" pitchFamily="34" charset="0"/>
              </a:rPr>
              <a:t>Μοντέλα συμπεριφοράς</a:t>
            </a:r>
          </a:p>
          <a:p>
            <a:r>
              <a:rPr lang="el-GR" dirty="0" smtClean="0">
                <a:latin typeface="Calibri" pitchFamily="34" charset="0"/>
              </a:rPr>
              <a:t>Μοντέλα ενδυνάμωσης</a:t>
            </a:r>
            <a:endParaRPr lang="en-GB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libri" pitchFamily="34" charset="0"/>
              </a:rPr>
              <a:t>Μοντέλο που βασίζεται στη γνώση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latin typeface="Calibri" pitchFamily="34" charset="0"/>
            </a:endParaRPr>
          </a:p>
          <a:p>
            <a:pPr algn="just"/>
            <a:r>
              <a:rPr lang="el-GR" sz="3200" dirty="0" smtClean="0">
                <a:latin typeface="Calibri" pitchFamily="34" charset="0"/>
              </a:rPr>
              <a:t>Εφόσον οι μαθητές κατανοήσουν τις αρνητικές συνέπειες μιας συμπεριφοράς, ενδέχεται να λάβουν ορθολογικές αποφάσεις και να μην </a:t>
            </a:r>
            <a:r>
              <a:rPr lang="el-GR" sz="3200" dirty="0" smtClean="0">
                <a:latin typeface="Calibri" pitchFamily="34" charset="0"/>
              </a:rPr>
              <a:t>την </a:t>
            </a:r>
            <a:r>
              <a:rPr lang="el-GR" sz="3200" dirty="0" smtClean="0">
                <a:latin typeface="Calibri" pitchFamily="34" charset="0"/>
              </a:rPr>
              <a:t>υιοθετήσουν</a:t>
            </a:r>
            <a:endParaRPr lang="en-GB" sz="3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1589</TotalTime>
  <Words>1962</Words>
  <Application>Microsoft Office PowerPoint</Application>
  <PresentationFormat>Προβολή στην οθόνη (4:3)</PresentationFormat>
  <Paragraphs>244</Paragraphs>
  <Slides>50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50</vt:i4>
      </vt:variant>
    </vt:vector>
  </HeadingPairs>
  <TitlesOfParts>
    <vt:vector size="51" baseType="lpstr">
      <vt:lpstr>Αποκορύφωμα</vt:lpstr>
      <vt:lpstr>Προγράμματα Προαγωγής Υγείας στην Ελλάδα και διεθνώς </vt:lpstr>
      <vt:lpstr>Για την Προαγωγή Υγείας η έννοια «Settings Approach» σημαίνει:</vt:lpstr>
      <vt:lpstr>Setting κατά ΠΟΥ:</vt:lpstr>
      <vt:lpstr>Διαφάνεια 4</vt:lpstr>
      <vt:lpstr>Διαφάνεια 5</vt:lpstr>
      <vt:lpstr>Το σχολείο ως χώρος εφαρμογής της Προαγωγής της Υγείας</vt:lpstr>
      <vt:lpstr>Το σχολείο ως χώρος εφαρμογής της Προαγωγής της Υγείας_2</vt:lpstr>
      <vt:lpstr>Μοντέλα εφαρμογής Προαγωγής της Υγείας στο Σχολείο</vt:lpstr>
      <vt:lpstr>Μοντέλο που βασίζεται στη γνώση</vt:lpstr>
      <vt:lpstr>Εκπαιδευτικά μοντέλα που βασίζονται στο συναίσθημα</vt:lpstr>
      <vt:lpstr>Μοντέλα συμπεριφοράς.</vt:lpstr>
      <vt:lpstr>Μοντέλα ενδυνάμωσης</vt:lpstr>
      <vt:lpstr>Ποιο μοντέλο είναι περισσότερο αποτελεσματικό;</vt:lpstr>
      <vt:lpstr>Μεταξύ των παρεμβάσεων που πραγματοποιούνται στο σχολείο</vt:lpstr>
      <vt:lpstr>Το σχολείο Προαγωγής Υγείας</vt:lpstr>
      <vt:lpstr>Η ιδέα του σχολείου βασίζεται:</vt:lpstr>
      <vt:lpstr>Χαρακτηριστικά του σχολείου Προαγωγής της Υγείας</vt:lpstr>
      <vt:lpstr>Οφέλη του σχολείου Προαγωγής Υγείας</vt:lpstr>
      <vt:lpstr>Οφέλη του σχολείου Προαγωγής Υγείας_2</vt:lpstr>
      <vt:lpstr>Εμπόδια για τη προαγωγή  της υγείας στο σχολείο</vt:lpstr>
      <vt:lpstr>Η Προαγωγή Υγείας στο ελληνικό Σχολείο</vt:lpstr>
      <vt:lpstr>Το ελληνικό εκπαιδευτικό σύστημα</vt:lpstr>
      <vt:lpstr>Η εφαρμογή της αγωγής υγείας στη δευτεροβάθμια εκπαίδευση εφαρμόζεται:</vt:lpstr>
      <vt:lpstr>Θεματολογία</vt:lpstr>
      <vt:lpstr>Στόχοι αγωγής υγείας (Υπουργείο Παιδείας)</vt:lpstr>
      <vt:lpstr>Προτεινόμενες μέθοδοι</vt:lpstr>
      <vt:lpstr>Διαδικασία</vt:lpstr>
      <vt:lpstr>Προβλήματα:</vt:lpstr>
      <vt:lpstr>Η εργασία σαν χώρος προαγωγής της υγείας</vt:lpstr>
      <vt:lpstr>Προαγωγή της Υγείας στην Εργασία σημαίνει:</vt:lpstr>
      <vt:lpstr>Προβλήματα υγείας στο χώρο εργασίας</vt:lpstr>
      <vt:lpstr>Παρεμβάσεις Προαγωγής Υγείας στο χώρο εργασίας</vt:lpstr>
      <vt:lpstr>Προγράμματα προαγωγής υγείας στην εργασία</vt:lpstr>
      <vt:lpstr>Το Ευρωπαϊκό δίκτυο για την προαγωγή της υγείας στον χώρο εργασίας </vt:lpstr>
      <vt:lpstr>Υγεία, Ασφάλεια και προαγωγή υγείας στο ελληνικό περιβάλλον εργασίας.</vt:lpstr>
      <vt:lpstr>Διεύθυνση Συνθηκών εργασίας</vt:lpstr>
      <vt:lpstr>Κέντρο Υγιεινής και Ασφάλειας της Εργασίας (Κ.Υ.Α.Ε.)</vt:lpstr>
      <vt:lpstr>Σώμα επιθεώρησης της εργασίας </vt:lpstr>
      <vt:lpstr>Μη κερδοσκοπικοί Οργανισμοί</vt:lpstr>
      <vt:lpstr>Προβλήματα ή εμπόδια εφαρμογής προγραμμάτων προαγωγής της υγείας στην εργασία</vt:lpstr>
      <vt:lpstr>Παράγοντες που προωθούν την ανάπτυξη προαγωγής της υγείας στην εργασία</vt:lpstr>
      <vt:lpstr>Η χρησιμότητα της προαγωγής της υγείας στην εργασία</vt:lpstr>
      <vt:lpstr>Οι Υπηρεσίες Υγείας ως χώρος εφαρμογής της προαγωγής της Υγείας</vt:lpstr>
      <vt:lpstr>Η Ελληνική συμμετοχή στο Δίκτυο Νοσοκομείων Προαγωγής της υγείας</vt:lpstr>
      <vt:lpstr>Ελληνικό Δίκτυο Νοσοκομείων Προαγωγής της Υγείας</vt:lpstr>
      <vt:lpstr>Κύριες επιτυχίες του Ελληνικού Δικτύου Νοσοκομείων υπήρξαν:</vt:lpstr>
      <vt:lpstr>Κύρια προβλήματα</vt:lpstr>
      <vt:lpstr>Η κοινότητα ως χώρος εφαρμογής προγραμμάτων προαγωγής της υγείας</vt:lpstr>
      <vt:lpstr>Στα ποιοτικά χαρακτηριστικά των υγιών πόλεων περιλαμβάνονται: </vt:lpstr>
      <vt:lpstr>Η Αθήνα ως πιστοποιημένη πόλη συμμετέχει στο πρόγραμμα από το 1995.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Zetta</dc:creator>
  <cp:lastModifiedBy>zettz</cp:lastModifiedBy>
  <cp:revision>110</cp:revision>
  <dcterms:created xsi:type="dcterms:W3CDTF">2013-12-11T09:09:46Z</dcterms:created>
  <dcterms:modified xsi:type="dcterms:W3CDTF">2014-11-27T20:16:00Z</dcterms:modified>
</cp:coreProperties>
</file>