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8"/>
  </p:notesMasterIdLst>
  <p:sldIdLst>
    <p:sldId id="256" r:id="rId2"/>
    <p:sldId id="260" r:id="rId3"/>
    <p:sldId id="261" r:id="rId4"/>
    <p:sldId id="262" r:id="rId5"/>
    <p:sldId id="257" r:id="rId6"/>
    <p:sldId id="258" r:id="rId7"/>
    <p:sldId id="259" r:id="rId8"/>
    <p:sldId id="263" r:id="rId9"/>
    <p:sldId id="264" r:id="rId10"/>
    <p:sldId id="265" r:id="rId11"/>
    <p:sldId id="267" r:id="rId12"/>
    <p:sldId id="266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38" autoAdjust="0"/>
  </p:normalViewPr>
  <p:slideViewPr>
    <p:cSldViewPr>
      <p:cViewPr varScale="1">
        <p:scale>
          <a:sx n="82" d="100"/>
          <a:sy n="82" d="100"/>
        </p:scale>
        <p:origin x="-153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C9B6E33-015B-4254-A707-A2B3BFDCF5C5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B59FF02D-2778-4A43-AB74-E5ED62A5D04D}">
      <dgm:prSet phldrT="[Κείμενο]" custT="1"/>
      <dgm:spPr/>
      <dgm:t>
        <a:bodyPr/>
        <a:lstStyle/>
        <a:p>
          <a:r>
            <a:rPr lang="el-GR" sz="1400" b="1" dirty="0" smtClean="0"/>
            <a:t>ΠΟΛΙΤΙΣΜΙΚΗ ΕΠΑΓΡΥΠΝΗΣΗ</a:t>
          </a:r>
        </a:p>
        <a:p>
          <a:r>
            <a:rPr lang="el-GR" sz="1400" b="0" dirty="0" smtClean="0"/>
            <a:t>Αυτογνωσία</a:t>
          </a:r>
        </a:p>
        <a:p>
          <a:r>
            <a:rPr lang="el-GR" sz="1400" b="0" dirty="0" smtClean="0"/>
            <a:t>Πολιτισμική ταυτότητα</a:t>
          </a:r>
        </a:p>
        <a:p>
          <a:r>
            <a:rPr lang="el-GR" sz="1400" b="0" dirty="0" smtClean="0"/>
            <a:t>Εμμονή στην κληρονομιά</a:t>
          </a:r>
        </a:p>
        <a:p>
          <a:r>
            <a:rPr lang="el-GR" sz="1400" b="0" dirty="0" smtClean="0"/>
            <a:t>Εθνοκεντρισμός</a:t>
          </a:r>
        </a:p>
        <a:p>
          <a:r>
            <a:rPr lang="el-GR" sz="1400" b="0" dirty="0" smtClean="0"/>
            <a:t>Στερεότυπα</a:t>
          </a:r>
          <a:endParaRPr lang="el-GR" sz="1400" b="0" dirty="0"/>
        </a:p>
      </dgm:t>
    </dgm:pt>
    <dgm:pt modelId="{B09B6A17-9FBD-4C3C-AF2F-7A7522131BCD}" type="parTrans" cxnId="{5CF7580E-2F9E-450B-B6DC-F0F305E1A1E9}">
      <dgm:prSet/>
      <dgm:spPr/>
      <dgm:t>
        <a:bodyPr/>
        <a:lstStyle/>
        <a:p>
          <a:endParaRPr lang="el-GR"/>
        </a:p>
      </dgm:t>
    </dgm:pt>
    <dgm:pt modelId="{93AD7F01-EAFA-439A-A46F-936F9CECFFAD}" type="sibTrans" cxnId="{5CF7580E-2F9E-450B-B6DC-F0F305E1A1E9}">
      <dgm:prSet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endParaRPr lang="el-GR"/>
        </a:p>
      </dgm:t>
    </dgm:pt>
    <dgm:pt modelId="{BD91A2A2-4BEE-4C43-A6BC-38999D3C96B2}">
      <dgm:prSet phldrT="[Κείμενο]" custT="1"/>
      <dgm:spPr/>
      <dgm:t>
        <a:bodyPr/>
        <a:lstStyle/>
        <a:p>
          <a:endParaRPr lang="el-GR" sz="1000" dirty="0" smtClean="0"/>
        </a:p>
        <a:p>
          <a:r>
            <a:rPr lang="el-GR" sz="1200" b="1" dirty="0" smtClean="0"/>
            <a:t>ΠΟΛΙΤΙΣΜΙΚΗ ΓΝΩΣΗ</a:t>
          </a:r>
        </a:p>
        <a:p>
          <a:r>
            <a:rPr lang="el-GR" sz="1200" dirty="0" smtClean="0"/>
            <a:t>Πεποιθήσεις και συμπεριφορές σχετικά με την υγεία</a:t>
          </a:r>
        </a:p>
        <a:p>
          <a:r>
            <a:rPr lang="el-GR" sz="1200" dirty="0" smtClean="0"/>
            <a:t>Κατανόηση ανθρωπολογικών </a:t>
          </a:r>
          <a:r>
            <a:rPr lang="el-GR" sz="1200" dirty="0" err="1" smtClean="0"/>
            <a:t>κοινωνικο</a:t>
          </a:r>
          <a:r>
            <a:rPr lang="el-GR" sz="1200" dirty="0" smtClean="0"/>
            <a:t>- πολιτικών ψυχολογικών και βιολογικών </a:t>
          </a:r>
        </a:p>
        <a:p>
          <a:r>
            <a:rPr lang="el-GR" sz="1200" dirty="0" smtClean="0"/>
            <a:t>παραμέτρων </a:t>
          </a:r>
        </a:p>
        <a:p>
          <a:r>
            <a:rPr lang="el-GR" sz="1200" dirty="0" smtClean="0"/>
            <a:t>Ομοιότητες και διαφορές ανισότητες στον τομέα της υγείας</a:t>
          </a:r>
          <a:endParaRPr lang="el-GR" sz="1200" dirty="0"/>
        </a:p>
      </dgm:t>
    </dgm:pt>
    <dgm:pt modelId="{91B83EE4-094D-4B6D-8689-3FA419DEA98B}" type="parTrans" cxnId="{63B385DA-A7DF-48DF-868C-EFFE366DDF96}">
      <dgm:prSet/>
      <dgm:spPr/>
      <dgm:t>
        <a:bodyPr/>
        <a:lstStyle/>
        <a:p>
          <a:endParaRPr lang="el-GR"/>
        </a:p>
      </dgm:t>
    </dgm:pt>
    <dgm:pt modelId="{4E63FA1D-FF90-4D2F-9611-B444A8A2D70B}" type="sibTrans" cxnId="{63B385DA-A7DF-48DF-868C-EFFE366DDF96}">
      <dgm:prSet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endParaRPr lang="el-GR"/>
        </a:p>
      </dgm:t>
    </dgm:pt>
    <dgm:pt modelId="{5252C1F4-CADA-4E1D-B632-6D6019E42F96}">
      <dgm:prSet phldrT="[Κείμενο]"/>
      <dgm:spPr/>
      <dgm:t>
        <a:bodyPr/>
        <a:lstStyle/>
        <a:p>
          <a:r>
            <a:rPr lang="el-GR" b="1" dirty="0" smtClean="0"/>
            <a:t>ΠΟΛΙΤΙΣΜΙΚΗ ΕΥΑΙΣΘΗΣΙΑ </a:t>
          </a:r>
        </a:p>
        <a:p>
          <a:r>
            <a:rPr lang="el-GR" dirty="0" err="1" smtClean="0"/>
            <a:t>Ενσυναίσθηση</a:t>
          </a:r>
          <a:r>
            <a:rPr lang="el-GR" dirty="0" smtClean="0"/>
            <a:t>,</a:t>
          </a:r>
        </a:p>
        <a:p>
          <a:r>
            <a:rPr lang="el-GR" dirty="0" smtClean="0"/>
            <a:t> διαπροσωπικές δεξιότητες, </a:t>
          </a:r>
        </a:p>
        <a:p>
          <a:r>
            <a:rPr lang="el-GR" dirty="0" smtClean="0"/>
            <a:t>Εμπιστοσύνη</a:t>
          </a:r>
        </a:p>
        <a:p>
          <a:r>
            <a:rPr lang="el-GR" dirty="0" smtClean="0"/>
            <a:t>Σεβασμός</a:t>
          </a:r>
        </a:p>
        <a:p>
          <a:r>
            <a:rPr lang="el-GR" dirty="0" smtClean="0"/>
            <a:t>Εμπόδια στην πολιτισμική ευαισθησία</a:t>
          </a:r>
          <a:endParaRPr lang="el-GR" dirty="0"/>
        </a:p>
      </dgm:t>
    </dgm:pt>
    <dgm:pt modelId="{A2E0775B-B21F-4410-BFFE-F9A68DDBB9A2}" type="parTrans" cxnId="{E0BBBFC9-EFEF-4A6D-9296-DD56B1EB53C8}">
      <dgm:prSet/>
      <dgm:spPr/>
      <dgm:t>
        <a:bodyPr/>
        <a:lstStyle/>
        <a:p>
          <a:endParaRPr lang="el-GR"/>
        </a:p>
      </dgm:t>
    </dgm:pt>
    <dgm:pt modelId="{C2338D24-259C-44FB-992F-0B38719D1952}" type="sibTrans" cxnId="{E0BBBFC9-EFEF-4A6D-9296-DD56B1EB53C8}">
      <dgm:prSet/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endParaRPr lang="el-GR"/>
        </a:p>
      </dgm:t>
    </dgm:pt>
    <dgm:pt modelId="{CB7B2A7B-BF99-4FFF-B797-223A27B4E59D}">
      <dgm:prSet phldrT="[Κείμενο]"/>
      <dgm:spPr/>
      <dgm:t>
        <a:bodyPr/>
        <a:lstStyle/>
        <a:p>
          <a:r>
            <a:rPr lang="el-GR" b="1" dirty="0" smtClean="0"/>
            <a:t>ΠΟΛΙΤΙΣΜΙΚΗ ΕΠΑΡΚΕΙΑ </a:t>
          </a:r>
        </a:p>
        <a:p>
          <a:r>
            <a:rPr lang="el-GR" dirty="0" smtClean="0"/>
            <a:t>Δεξιότητες αξιολόγησης Διαγνωστικές δεξιότητες κλινικές δεξιότητες</a:t>
          </a:r>
        </a:p>
        <a:p>
          <a:r>
            <a:rPr lang="el-GR" dirty="0" smtClean="0"/>
            <a:t>Αμφισβήτηση και αντιμετώπιση της προκατάληψης, των διακρίσεων και των ανισοτήτων</a:t>
          </a:r>
          <a:endParaRPr lang="el-GR" dirty="0"/>
        </a:p>
      </dgm:t>
    </dgm:pt>
    <dgm:pt modelId="{170735E8-66C6-4B50-8873-5F73B859F9F7}" type="parTrans" cxnId="{D9B71BBE-7B5F-4E02-8F0A-8A24138363BE}">
      <dgm:prSet/>
      <dgm:spPr/>
      <dgm:t>
        <a:bodyPr/>
        <a:lstStyle/>
        <a:p>
          <a:endParaRPr lang="el-GR"/>
        </a:p>
      </dgm:t>
    </dgm:pt>
    <dgm:pt modelId="{424D7186-AA9B-4494-BBC1-0551584426A7}" type="sibTrans" cxnId="{D9B71BBE-7B5F-4E02-8F0A-8A24138363BE}">
      <dgm:prSet/>
      <dgm:spPr/>
      <dgm:t>
        <a:bodyPr/>
        <a:lstStyle/>
        <a:p>
          <a:endParaRPr lang="el-GR"/>
        </a:p>
      </dgm:t>
    </dgm:pt>
    <dgm:pt modelId="{FC0FC8EB-C8E4-4C31-89B6-EDE33331356C}" type="pres">
      <dgm:prSet presAssocID="{BC9B6E33-015B-4254-A707-A2B3BFDCF5C5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75DDEDDD-36A8-4E29-AEF0-ABEF79C8D5D6}" type="pres">
      <dgm:prSet presAssocID="{B59FF02D-2778-4A43-AB74-E5ED62A5D04D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ADBF2A6B-9ADD-4659-B74C-03B1DD4C49F5}" type="pres">
      <dgm:prSet presAssocID="{93AD7F01-EAFA-439A-A46F-936F9CECFFAD}" presName="sibTrans" presStyleLbl="sibTrans2D1" presStyleIdx="0" presStyleCnt="3"/>
      <dgm:spPr/>
      <dgm:t>
        <a:bodyPr/>
        <a:lstStyle/>
        <a:p>
          <a:endParaRPr lang="el-GR"/>
        </a:p>
      </dgm:t>
    </dgm:pt>
    <dgm:pt modelId="{26922993-AC46-4F77-B373-7F086B702922}" type="pres">
      <dgm:prSet presAssocID="{93AD7F01-EAFA-439A-A46F-936F9CECFFAD}" presName="connectorText" presStyleLbl="sibTrans2D1" presStyleIdx="0" presStyleCnt="3"/>
      <dgm:spPr/>
      <dgm:t>
        <a:bodyPr/>
        <a:lstStyle/>
        <a:p>
          <a:endParaRPr lang="el-GR"/>
        </a:p>
      </dgm:t>
    </dgm:pt>
    <dgm:pt modelId="{AD8951D8-BE6C-4E08-BDF5-F72DFE4442A2}" type="pres">
      <dgm:prSet presAssocID="{BD91A2A2-4BEE-4C43-A6BC-38999D3C96B2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4D3AA9F5-6551-42DA-AE39-B75B8B88BF17}" type="pres">
      <dgm:prSet presAssocID="{4E63FA1D-FF90-4D2F-9611-B444A8A2D70B}" presName="sibTrans" presStyleLbl="sibTrans2D1" presStyleIdx="1" presStyleCnt="3" custLinFactNeighborX="5672" custLinFactNeighborY="-1506"/>
      <dgm:spPr/>
      <dgm:t>
        <a:bodyPr/>
        <a:lstStyle/>
        <a:p>
          <a:endParaRPr lang="el-GR"/>
        </a:p>
      </dgm:t>
    </dgm:pt>
    <dgm:pt modelId="{9F08CEB8-1DF6-409A-99D2-A51A36D096C7}" type="pres">
      <dgm:prSet presAssocID="{4E63FA1D-FF90-4D2F-9611-B444A8A2D70B}" presName="connectorText" presStyleLbl="sibTrans2D1" presStyleIdx="1" presStyleCnt="3"/>
      <dgm:spPr/>
      <dgm:t>
        <a:bodyPr/>
        <a:lstStyle/>
        <a:p>
          <a:endParaRPr lang="el-GR"/>
        </a:p>
      </dgm:t>
    </dgm:pt>
    <dgm:pt modelId="{5050FBC7-B9F8-4B70-81C7-00EA1EF1096A}" type="pres">
      <dgm:prSet presAssocID="{5252C1F4-CADA-4E1D-B632-6D6019E42F96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DBDDABBD-321E-4872-A2E1-17689A556175}" type="pres">
      <dgm:prSet presAssocID="{C2338D24-259C-44FB-992F-0B38719D1952}" presName="sibTrans" presStyleLbl="sibTrans2D1" presStyleIdx="2" presStyleCnt="3"/>
      <dgm:spPr/>
      <dgm:t>
        <a:bodyPr/>
        <a:lstStyle/>
        <a:p>
          <a:endParaRPr lang="el-GR"/>
        </a:p>
      </dgm:t>
    </dgm:pt>
    <dgm:pt modelId="{2BB38752-FFBE-4423-ADA9-BD5CE9144E5C}" type="pres">
      <dgm:prSet presAssocID="{C2338D24-259C-44FB-992F-0B38719D1952}" presName="connectorText" presStyleLbl="sibTrans2D1" presStyleIdx="2" presStyleCnt="3"/>
      <dgm:spPr/>
      <dgm:t>
        <a:bodyPr/>
        <a:lstStyle/>
        <a:p>
          <a:endParaRPr lang="el-GR"/>
        </a:p>
      </dgm:t>
    </dgm:pt>
    <dgm:pt modelId="{C135B7E3-F166-4C35-9776-662CFA14B025}" type="pres">
      <dgm:prSet presAssocID="{CB7B2A7B-BF99-4FFF-B797-223A27B4E59D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2388FCB5-4800-448F-BB84-C3CB66A8143B}" type="presOf" srcId="{B59FF02D-2778-4A43-AB74-E5ED62A5D04D}" destId="{75DDEDDD-36A8-4E29-AEF0-ABEF79C8D5D6}" srcOrd="0" destOrd="0" presId="urn:microsoft.com/office/officeart/2005/8/layout/process5"/>
    <dgm:cxn modelId="{63B385DA-A7DF-48DF-868C-EFFE366DDF96}" srcId="{BC9B6E33-015B-4254-A707-A2B3BFDCF5C5}" destId="{BD91A2A2-4BEE-4C43-A6BC-38999D3C96B2}" srcOrd="1" destOrd="0" parTransId="{91B83EE4-094D-4B6D-8689-3FA419DEA98B}" sibTransId="{4E63FA1D-FF90-4D2F-9611-B444A8A2D70B}"/>
    <dgm:cxn modelId="{D9B71BBE-7B5F-4E02-8F0A-8A24138363BE}" srcId="{BC9B6E33-015B-4254-A707-A2B3BFDCF5C5}" destId="{CB7B2A7B-BF99-4FFF-B797-223A27B4E59D}" srcOrd="3" destOrd="0" parTransId="{170735E8-66C6-4B50-8873-5F73B859F9F7}" sibTransId="{424D7186-AA9B-4494-BBC1-0551584426A7}"/>
    <dgm:cxn modelId="{332073E7-0B85-4AB5-9AFD-D4F6E65BD86C}" type="presOf" srcId="{93AD7F01-EAFA-439A-A46F-936F9CECFFAD}" destId="{26922993-AC46-4F77-B373-7F086B702922}" srcOrd="1" destOrd="0" presId="urn:microsoft.com/office/officeart/2005/8/layout/process5"/>
    <dgm:cxn modelId="{4D0B2FC6-757A-4AB5-B783-DE146A0F0167}" type="presOf" srcId="{5252C1F4-CADA-4E1D-B632-6D6019E42F96}" destId="{5050FBC7-B9F8-4B70-81C7-00EA1EF1096A}" srcOrd="0" destOrd="0" presId="urn:microsoft.com/office/officeart/2005/8/layout/process5"/>
    <dgm:cxn modelId="{56C75312-35FB-44F0-953C-D24DF031539F}" type="presOf" srcId="{BD91A2A2-4BEE-4C43-A6BC-38999D3C96B2}" destId="{AD8951D8-BE6C-4E08-BDF5-F72DFE4442A2}" srcOrd="0" destOrd="0" presId="urn:microsoft.com/office/officeart/2005/8/layout/process5"/>
    <dgm:cxn modelId="{E8CA9D12-44A8-4594-858E-04247363A9D1}" type="presOf" srcId="{4E63FA1D-FF90-4D2F-9611-B444A8A2D70B}" destId="{4D3AA9F5-6551-42DA-AE39-B75B8B88BF17}" srcOrd="0" destOrd="0" presId="urn:microsoft.com/office/officeart/2005/8/layout/process5"/>
    <dgm:cxn modelId="{02EA317B-A403-45B6-84DE-BC549A9A6EFE}" type="presOf" srcId="{C2338D24-259C-44FB-992F-0B38719D1952}" destId="{DBDDABBD-321E-4872-A2E1-17689A556175}" srcOrd="0" destOrd="0" presId="urn:microsoft.com/office/officeart/2005/8/layout/process5"/>
    <dgm:cxn modelId="{67A1A99B-CF6F-4BC9-9ED9-F32AB8870484}" type="presOf" srcId="{4E63FA1D-FF90-4D2F-9611-B444A8A2D70B}" destId="{9F08CEB8-1DF6-409A-99D2-A51A36D096C7}" srcOrd="1" destOrd="0" presId="urn:microsoft.com/office/officeart/2005/8/layout/process5"/>
    <dgm:cxn modelId="{5CF7580E-2F9E-450B-B6DC-F0F305E1A1E9}" srcId="{BC9B6E33-015B-4254-A707-A2B3BFDCF5C5}" destId="{B59FF02D-2778-4A43-AB74-E5ED62A5D04D}" srcOrd="0" destOrd="0" parTransId="{B09B6A17-9FBD-4C3C-AF2F-7A7522131BCD}" sibTransId="{93AD7F01-EAFA-439A-A46F-936F9CECFFAD}"/>
    <dgm:cxn modelId="{D57E7D30-A2E0-4073-BFED-8701F38D472B}" type="presOf" srcId="{93AD7F01-EAFA-439A-A46F-936F9CECFFAD}" destId="{ADBF2A6B-9ADD-4659-B74C-03B1DD4C49F5}" srcOrd="0" destOrd="0" presId="urn:microsoft.com/office/officeart/2005/8/layout/process5"/>
    <dgm:cxn modelId="{E0BBBFC9-EFEF-4A6D-9296-DD56B1EB53C8}" srcId="{BC9B6E33-015B-4254-A707-A2B3BFDCF5C5}" destId="{5252C1F4-CADA-4E1D-B632-6D6019E42F96}" srcOrd="2" destOrd="0" parTransId="{A2E0775B-B21F-4410-BFFE-F9A68DDBB9A2}" sibTransId="{C2338D24-259C-44FB-992F-0B38719D1952}"/>
    <dgm:cxn modelId="{6A54FE36-00CB-4BF9-BE00-ADC8436FEA3F}" type="presOf" srcId="{BC9B6E33-015B-4254-A707-A2B3BFDCF5C5}" destId="{FC0FC8EB-C8E4-4C31-89B6-EDE33331356C}" srcOrd="0" destOrd="0" presId="urn:microsoft.com/office/officeart/2005/8/layout/process5"/>
    <dgm:cxn modelId="{4E27490A-8130-4C12-8084-90E55C96D05E}" type="presOf" srcId="{CB7B2A7B-BF99-4FFF-B797-223A27B4E59D}" destId="{C135B7E3-F166-4C35-9776-662CFA14B025}" srcOrd="0" destOrd="0" presId="urn:microsoft.com/office/officeart/2005/8/layout/process5"/>
    <dgm:cxn modelId="{E2137206-A063-47D9-A243-6E74A5199B55}" type="presOf" srcId="{C2338D24-259C-44FB-992F-0B38719D1952}" destId="{2BB38752-FFBE-4423-ADA9-BD5CE9144E5C}" srcOrd="1" destOrd="0" presId="urn:microsoft.com/office/officeart/2005/8/layout/process5"/>
    <dgm:cxn modelId="{658B6154-7AE6-4D1B-8DF2-3E44581C4616}" type="presParOf" srcId="{FC0FC8EB-C8E4-4C31-89B6-EDE33331356C}" destId="{75DDEDDD-36A8-4E29-AEF0-ABEF79C8D5D6}" srcOrd="0" destOrd="0" presId="urn:microsoft.com/office/officeart/2005/8/layout/process5"/>
    <dgm:cxn modelId="{D29BAF58-AB2B-452D-A5D0-BEE16C422785}" type="presParOf" srcId="{FC0FC8EB-C8E4-4C31-89B6-EDE33331356C}" destId="{ADBF2A6B-9ADD-4659-B74C-03B1DD4C49F5}" srcOrd="1" destOrd="0" presId="urn:microsoft.com/office/officeart/2005/8/layout/process5"/>
    <dgm:cxn modelId="{ACFF180B-7961-40D1-9CE6-DFE7A5AC20E9}" type="presParOf" srcId="{ADBF2A6B-9ADD-4659-B74C-03B1DD4C49F5}" destId="{26922993-AC46-4F77-B373-7F086B702922}" srcOrd="0" destOrd="0" presId="urn:microsoft.com/office/officeart/2005/8/layout/process5"/>
    <dgm:cxn modelId="{B89F6572-F473-4880-AB05-777D8EB80D24}" type="presParOf" srcId="{FC0FC8EB-C8E4-4C31-89B6-EDE33331356C}" destId="{AD8951D8-BE6C-4E08-BDF5-F72DFE4442A2}" srcOrd="2" destOrd="0" presId="urn:microsoft.com/office/officeart/2005/8/layout/process5"/>
    <dgm:cxn modelId="{E7BFC910-7196-40E4-AE21-7C315AC1B125}" type="presParOf" srcId="{FC0FC8EB-C8E4-4C31-89B6-EDE33331356C}" destId="{4D3AA9F5-6551-42DA-AE39-B75B8B88BF17}" srcOrd="3" destOrd="0" presId="urn:microsoft.com/office/officeart/2005/8/layout/process5"/>
    <dgm:cxn modelId="{312C1CD7-18C9-4FDF-B30E-BC2B6E39380D}" type="presParOf" srcId="{4D3AA9F5-6551-42DA-AE39-B75B8B88BF17}" destId="{9F08CEB8-1DF6-409A-99D2-A51A36D096C7}" srcOrd="0" destOrd="0" presId="urn:microsoft.com/office/officeart/2005/8/layout/process5"/>
    <dgm:cxn modelId="{4BFED594-7360-411B-B971-4158A83531BD}" type="presParOf" srcId="{FC0FC8EB-C8E4-4C31-89B6-EDE33331356C}" destId="{5050FBC7-B9F8-4B70-81C7-00EA1EF1096A}" srcOrd="4" destOrd="0" presId="urn:microsoft.com/office/officeart/2005/8/layout/process5"/>
    <dgm:cxn modelId="{377AF859-2573-4B2E-8DEE-19E50ED59C20}" type="presParOf" srcId="{FC0FC8EB-C8E4-4C31-89B6-EDE33331356C}" destId="{DBDDABBD-321E-4872-A2E1-17689A556175}" srcOrd="5" destOrd="0" presId="urn:microsoft.com/office/officeart/2005/8/layout/process5"/>
    <dgm:cxn modelId="{B9E668F0-1749-456E-8AFE-274503B970D7}" type="presParOf" srcId="{DBDDABBD-321E-4872-A2E1-17689A556175}" destId="{2BB38752-FFBE-4423-ADA9-BD5CE9144E5C}" srcOrd="0" destOrd="0" presId="urn:microsoft.com/office/officeart/2005/8/layout/process5"/>
    <dgm:cxn modelId="{3C4F4339-5F89-46E7-86B5-A9882FADBD46}" type="presParOf" srcId="{FC0FC8EB-C8E4-4C31-89B6-EDE33331356C}" destId="{C135B7E3-F166-4C35-9776-662CFA14B025}" srcOrd="6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5DDEDDD-36A8-4E29-AEF0-ABEF79C8D5D6}">
      <dsp:nvSpPr>
        <dsp:cNvPr id="0" name=""/>
        <dsp:cNvSpPr/>
      </dsp:nvSpPr>
      <dsp:spPr>
        <a:xfrm>
          <a:off x="719055" y="2872"/>
          <a:ext cx="3018674" cy="18112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400" b="1" kern="1200" dirty="0" smtClean="0"/>
            <a:t>ΠΟΛΙΤΙΣΜΙΚΗ ΕΠΑΓΡΥΠΝΗΣΗ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400" b="0" kern="1200" dirty="0" smtClean="0"/>
            <a:t>Αυτογνωσία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400" b="0" kern="1200" dirty="0" smtClean="0"/>
            <a:t>Πολιτισμική ταυτότητα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400" b="0" kern="1200" dirty="0" smtClean="0"/>
            <a:t>Εμμονή στην κληρονομιά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400" b="0" kern="1200" dirty="0" smtClean="0"/>
            <a:t>Εθνοκεντρισμός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400" b="0" kern="1200" dirty="0" smtClean="0"/>
            <a:t>Στερεότυπα</a:t>
          </a:r>
          <a:endParaRPr lang="el-GR" sz="1400" b="0" kern="1200" dirty="0"/>
        </a:p>
      </dsp:txBody>
      <dsp:txXfrm>
        <a:off x="719055" y="2872"/>
        <a:ext cx="3018674" cy="1811204"/>
      </dsp:txXfrm>
    </dsp:sp>
    <dsp:sp modelId="{ADBF2A6B-9ADD-4659-B74C-03B1DD4C49F5}">
      <dsp:nvSpPr>
        <dsp:cNvPr id="0" name=""/>
        <dsp:cNvSpPr/>
      </dsp:nvSpPr>
      <dsp:spPr>
        <a:xfrm>
          <a:off x="4003373" y="534158"/>
          <a:ext cx="639959" cy="74863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1100" kern="1200"/>
        </a:p>
      </dsp:txBody>
      <dsp:txXfrm>
        <a:off x="4003373" y="534158"/>
        <a:ext cx="639959" cy="748631"/>
      </dsp:txXfrm>
    </dsp:sp>
    <dsp:sp modelId="{AD8951D8-BE6C-4E08-BDF5-F72DFE4442A2}">
      <dsp:nvSpPr>
        <dsp:cNvPr id="0" name=""/>
        <dsp:cNvSpPr/>
      </dsp:nvSpPr>
      <dsp:spPr>
        <a:xfrm>
          <a:off x="4945199" y="2872"/>
          <a:ext cx="3018674" cy="18112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1000" kern="1200" dirty="0" smtClean="0"/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200" b="1" kern="1200" dirty="0" smtClean="0"/>
            <a:t>ΠΟΛΙΤΙΣΜΙΚΗ ΓΝΩΣΗ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200" kern="1200" dirty="0" smtClean="0"/>
            <a:t>Πεποιθήσεις και συμπεριφορές σχετικά με την υγεία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200" kern="1200" dirty="0" smtClean="0"/>
            <a:t>Κατανόηση ανθρωπολογικών </a:t>
          </a:r>
          <a:r>
            <a:rPr lang="el-GR" sz="1200" kern="1200" dirty="0" err="1" smtClean="0"/>
            <a:t>κοινωνικο</a:t>
          </a:r>
          <a:r>
            <a:rPr lang="el-GR" sz="1200" kern="1200" dirty="0" smtClean="0"/>
            <a:t>- πολιτικών ψυχολογικών και βιολογικών 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200" kern="1200" dirty="0" smtClean="0"/>
            <a:t>παραμέτρων 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200" kern="1200" dirty="0" smtClean="0"/>
            <a:t>Ομοιότητες και διαφορές ανισότητες στον τομέα της υγείας</a:t>
          </a:r>
          <a:endParaRPr lang="el-GR" sz="1200" kern="1200" dirty="0"/>
        </a:p>
      </dsp:txBody>
      <dsp:txXfrm>
        <a:off x="4945199" y="2872"/>
        <a:ext cx="3018674" cy="1811204"/>
      </dsp:txXfrm>
    </dsp:sp>
    <dsp:sp modelId="{4D3AA9F5-6551-42DA-AE39-B75B8B88BF17}">
      <dsp:nvSpPr>
        <dsp:cNvPr id="0" name=""/>
        <dsp:cNvSpPr/>
      </dsp:nvSpPr>
      <dsp:spPr>
        <a:xfrm rot="5400000">
          <a:off x="6170856" y="2014109"/>
          <a:ext cx="639959" cy="74863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1100" kern="1200"/>
        </a:p>
      </dsp:txBody>
      <dsp:txXfrm rot="5400000">
        <a:off x="6170856" y="2014109"/>
        <a:ext cx="639959" cy="748631"/>
      </dsp:txXfrm>
    </dsp:sp>
    <dsp:sp modelId="{5050FBC7-B9F8-4B70-81C7-00EA1EF1096A}">
      <dsp:nvSpPr>
        <dsp:cNvPr id="0" name=""/>
        <dsp:cNvSpPr/>
      </dsp:nvSpPr>
      <dsp:spPr>
        <a:xfrm>
          <a:off x="4945199" y="3021546"/>
          <a:ext cx="3018674" cy="18112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300" b="1" kern="1200" dirty="0" smtClean="0"/>
            <a:t>ΠΟΛΙΤΙΣΜΙΚΗ ΕΥΑΙΣΘΗΣΙΑ 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300" kern="1200" dirty="0" err="1" smtClean="0"/>
            <a:t>Ενσυναίσθηση</a:t>
          </a:r>
          <a:r>
            <a:rPr lang="el-GR" sz="1300" kern="1200" dirty="0" smtClean="0"/>
            <a:t>,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300" kern="1200" dirty="0" smtClean="0"/>
            <a:t> διαπροσωπικές δεξιότητες, 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300" kern="1200" dirty="0" smtClean="0"/>
            <a:t>Εμπιστοσύνη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300" kern="1200" dirty="0" smtClean="0"/>
            <a:t>Σεβασμός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300" kern="1200" dirty="0" smtClean="0"/>
            <a:t>Εμπόδια στην πολιτισμική ευαισθησία</a:t>
          </a:r>
          <a:endParaRPr lang="el-GR" sz="1300" kern="1200" dirty="0"/>
        </a:p>
      </dsp:txBody>
      <dsp:txXfrm>
        <a:off x="4945199" y="3021546"/>
        <a:ext cx="3018674" cy="1811204"/>
      </dsp:txXfrm>
    </dsp:sp>
    <dsp:sp modelId="{DBDDABBD-321E-4872-A2E1-17689A556175}">
      <dsp:nvSpPr>
        <dsp:cNvPr id="0" name=""/>
        <dsp:cNvSpPr/>
      </dsp:nvSpPr>
      <dsp:spPr>
        <a:xfrm rot="10800000">
          <a:off x="4039597" y="3552833"/>
          <a:ext cx="639959" cy="74863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1100" kern="1200"/>
        </a:p>
      </dsp:txBody>
      <dsp:txXfrm rot="10800000">
        <a:off x="4039597" y="3552833"/>
        <a:ext cx="639959" cy="748631"/>
      </dsp:txXfrm>
    </dsp:sp>
    <dsp:sp modelId="{C135B7E3-F166-4C35-9776-662CFA14B025}">
      <dsp:nvSpPr>
        <dsp:cNvPr id="0" name=""/>
        <dsp:cNvSpPr/>
      </dsp:nvSpPr>
      <dsp:spPr>
        <a:xfrm>
          <a:off x="719055" y="3021546"/>
          <a:ext cx="3018674" cy="18112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300" b="1" kern="1200" dirty="0" smtClean="0"/>
            <a:t>ΠΟΛΙΤΙΣΜΙΚΗ ΕΠΑΡΚΕΙΑ 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300" kern="1200" dirty="0" smtClean="0"/>
            <a:t>Δεξιότητες αξιολόγησης Διαγνωστικές δεξιότητες κλινικές δεξιότητες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300" kern="1200" dirty="0" smtClean="0"/>
            <a:t>Αμφισβήτηση και αντιμετώπιση της προκατάληψης, των διακρίσεων και των ανισοτήτων</a:t>
          </a:r>
          <a:endParaRPr lang="el-GR" sz="1300" kern="1200" dirty="0"/>
        </a:p>
      </dsp:txBody>
      <dsp:txXfrm>
        <a:off x="719055" y="3021546"/>
        <a:ext cx="3018674" cy="18112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9809C9-50E0-421F-9EDD-5FCECFBBA793}" type="datetimeFigureOut">
              <a:rPr lang="el-GR" smtClean="0"/>
              <a:t>28/11/2016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C33955-599F-4E60-86B3-12956DF74726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C33955-599F-4E60-86B3-12956DF74726}" type="slidenum">
              <a:rPr lang="el-GR" smtClean="0"/>
              <a:t>14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22 - Ορθογώνιο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23 - Ορθογώνιο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24 - Ορθογώνιο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25 - Ορθογώνιο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- Ορθογώνιο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29 - Στρογγυλεμένο ορθογώνιο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30 - Στρογγυλεμένο ορθογώνιο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- Ορθογώνιο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- Ορθογώνιο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A91D3C95-2297-4ECF-93CA-B40F78D55B9F}" type="datetimeFigureOut">
              <a:rPr lang="el-GR" smtClean="0"/>
              <a:pPr/>
              <a:t>28/11/2016</a:t>
            </a:fld>
            <a:endParaRPr lang="el-GR" dirty="0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l-GR" dirty="0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FCA84D04-5ABF-4E42-81A3-C28CF2D1F0D6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D3C95-2297-4ECF-93CA-B40F78D55B9F}" type="datetimeFigureOut">
              <a:rPr lang="el-GR" smtClean="0"/>
              <a:pPr/>
              <a:t>28/11/2016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84D04-5ABF-4E42-81A3-C28CF2D1F0D6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D3C95-2297-4ECF-93CA-B40F78D55B9F}" type="datetimeFigureOut">
              <a:rPr lang="el-GR" smtClean="0"/>
              <a:pPr/>
              <a:t>28/11/2016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84D04-5ABF-4E42-81A3-C28CF2D1F0D6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D3C95-2297-4ECF-93CA-B40F78D55B9F}" type="datetimeFigureOut">
              <a:rPr lang="el-GR" smtClean="0"/>
              <a:pPr/>
              <a:t>28/11/2016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84D04-5ABF-4E42-81A3-C28CF2D1F0D6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D3C95-2297-4ECF-93CA-B40F78D55B9F}" type="datetimeFigureOut">
              <a:rPr lang="el-GR" smtClean="0"/>
              <a:pPr/>
              <a:t>28/11/2016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84D04-5ABF-4E42-81A3-C28CF2D1F0D6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D3C95-2297-4ECF-93CA-B40F78D55B9F}" type="datetimeFigureOut">
              <a:rPr lang="el-GR" smtClean="0"/>
              <a:pPr/>
              <a:t>28/11/2016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84D04-5ABF-4E42-81A3-C28CF2D1F0D6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6" name="25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91D3C95-2297-4ECF-93CA-B40F78D55B9F}" type="datetimeFigureOut">
              <a:rPr lang="el-GR" smtClean="0"/>
              <a:pPr/>
              <a:t>28/11/2016</a:t>
            </a:fld>
            <a:endParaRPr lang="el-GR" dirty="0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CA84D04-5ABF-4E42-81A3-C28CF2D1F0D6}" type="slidenum">
              <a:rPr lang="el-GR" smtClean="0"/>
              <a:pPr/>
              <a:t>‹#›</a:t>
            </a:fld>
            <a:endParaRPr lang="el-GR" dirty="0"/>
          </a:p>
        </p:txBody>
      </p:sp>
      <p:sp>
        <p:nvSpPr>
          <p:cNvPr id="28" name="27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l-G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A91D3C95-2297-4ECF-93CA-B40F78D55B9F}" type="datetimeFigureOut">
              <a:rPr lang="el-GR" smtClean="0"/>
              <a:pPr/>
              <a:t>28/11/2016</a:t>
            </a:fld>
            <a:endParaRPr lang="el-GR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l-GR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FCA84D04-5ABF-4E42-81A3-C28CF2D1F0D6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D3C95-2297-4ECF-93CA-B40F78D55B9F}" type="datetimeFigureOut">
              <a:rPr lang="el-GR" smtClean="0"/>
              <a:pPr/>
              <a:t>28/11/2016</a:t>
            </a:fld>
            <a:endParaRPr lang="el-GR" dirty="0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84D04-5ABF-4E42-81A3-C28CF2D1F0D6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D3C95-2297-4ECF-93CA-B40F78D55B9F}" type="datetimeFigureOut">
              <a:rPr lang="el-GR" smtClean="0"/>
              <a:pPr/>
              <a:t>28/11/2016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84D04-5ABF-4E42-81A3-C28CF2D1F0D6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D3C95-2297-4ECF-93CA-B40F78D55B9F}" type="datetimeFigureOut">
              <a:rPr lang="el-GR" smtClean="0"/>
              <a:pPr/>
              <a:t>28/11/2016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84D04-5ABF-4E42-81A3-C28CF2D1F0D6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- Ορθογώνιο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- Ορθογώνιο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29 - Ορθογώνιο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30 - Ορθογώνιο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- Ορθογώνιο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32 - Στρογγυλεμένο ορθογώνιο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33 - Στρογγυλεμένο ορθογώνιο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34 - Ορθογώνιο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35 - Ορθογώνιο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36 - Ορθογώνιο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37 - Ορθογώνιο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38 - Ορθογώνιο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39 - Ορθογώνιο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A91D3C95-2297-4ECF-93CA-B40F78D55B9F}" type="datetimeFigureOut">
              <a:rPr lang="el-GR" smtClean="0"/>
              <a:pPr/>
              <a:t>28/11/2016</a:t>
            </a:fld>
            <a:endParaRPr lang="el-GR" dirty="0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l-GR" dirty="0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FCA84D04-5ABF-4E42-81A3-C28CF2D1F0D6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Μαζικές καταστροφές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95536" y="764704"/>
            <a:ext cx="8291264" cy="1152128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Μοντέλο Πολιτισμικής Επάρκειας (</a:t>
            </a:r>
            <a:r>
              <a:rPr lang="en-US" dirty="0" err="1" smtClean="0"/>
              <a:t>Campinha</a:t>
            </a:r>
            <a:r>
              <a:rPr lang="en-US" dirty="0" smtClean="0"/>
              <a:t> - </a:t>
            </a:r>
            <a:r>
              <a:rPr lang="en-US" dirty="0" err="1" smtClean="0"/>
              <a:t>Bacote</a:t>
            </a:r>
            <a:r>
              <a:rPr lang="el-GR" dirty="0" smtClean="0"/>
              <a:t>)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b="1" dirty="0" smtClean="0"/>
              <a:t>Διαδικασία κατά την οποία οι επαγγελματίες υγείας προσπαθούν να εργάζονται αποτελεσματικά με βάση το πολιτισμικό πλαίσιο του ατόμου, της οικογένειας, της κοινότητας.</a:t>
            </a:r>
          </a:p>
          <a:p>
            <a:r>
              <a:rPr lang="el-GR" b="1" dirty="0" smtClean="0"/>
              <a:t>Πολιτισμική επάρκεια για την αντιμετώπιση και κατανόηση των προσφύγων και των ξεχωριστών βιωμάτων που ο καθένας φέρει μαζί του διωγμένος από τη πατρίδα του.</a:t>
            </a:r>
            <a:endParaRPr lang="el-G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936104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Μοντέλο </a:t>
            </a:r>
            <a:r>
              <a:rPr lang="el-GR" dirty="0" smtClean="0"/>
              <a:t>Πολιτισμικής επάρκειας (</a:t>
            </a:r>
            <a:r>
              <a:rPr lang="en-US" dirty="0" smtClean="0"/>
              <a:t>Papadopoulos</a:t>
            </a:r>
            <a:r>
              <a:rPr lang="en-US" dirty="0" smtClean="0"/>
              <a:t>, </a:t>
            </a:r>
            <a:r>
              <a:rPr lang="en-US" dirty="0" err="1" smtClean="0"/>
              <a:t>Tilki</a:t>
            </a:r>
            <a:r>
              <a:rPr lang="en-US" dirty="0" smtClean="0"/>
              <a:t>, </a:t>
            </a:r>
            <a:r>
              <a:rPr lang="en-US" dirty="0" smtClean="0"/>
              <a:t>Taylor</a:t>
            </a:r>
            <a:r>
              <a:rPr lang="el-GR" dirty="0" smtClean="0"/>
              <a:t>)</a:t>
            </a:r>
            <a:endParaRPr lang="el-GR" dirty="0"/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251520" y="1412776"/>
          <a:ext cx="8682930" cy="4835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5 - Βέλος προς τα επάνω"/>
          <p:cNvSpPr/>
          <p:nvPr/>
        </p:nvSpPr>
        <p:spPr>
          <a:xfrm>
            <a:off x="2195736" y="3501008"/>
            <a:ext cx="864096" cy="792088"/>
          </a:xfrm>
          <a:prstGeom prst="upArrow">
            <a:avLst>
              <a:gd name="adj1" fmla="val 50000"/>
              <a:gd name="adj2" fmla="val 43302"/>
            </a:avLst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Autofit/>
          </a:bodyPr>
          <a:lstStyle/>
          <a:p>
            <a:r>
              <a:rPr lang="el-GR" sz="3200" dirty="0" smtClean="0"/>
              <a:t>Παράγοντες που επηρεάζουν τη παροχή φροντίδας σε διαφορετικούς πολιτισμούς</a:t>
            </a:r>
            <a:endParaRPr lang="el-GR" sz="32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 smtClean="0"/>
              <a:t>Πολιτισμική επιβολή.</a:t>
            </a:r>
          </a:p>
          <a:p>
            <a:r>
              <a:rPr lang="el-GR" b="1" dirty="0" smtClean="0"/>
              <a:t>Επικοινωνία (λεκτική, μη λεκτική, άγνοια της ομιλούσας γλώσσας).</a:t>
            </a:r>
          </a:p>
          <a:p>
            <a:r>
              <a:rPr lang="el-GR" b="1" dirty="0" smtClean="0"/>
              <a:t>Προσωπικός χώρος.</a:t>
            </a:r>
          </a:p>
          <a:p>
            <a:r>
              <a:rPr lang="el-GR" b="1" dirty="0" smtClean="0"/>
              <a:t>Πεποιθήσεις, αντιλήψεις και οργάνωση της κοινωνίας.</a:t>
            </a:r>
          </a:p>
          <a:p>
            <a:endParaRPr lang="el-GR" dirty="0" smtClean="0"/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11560" y="620688"/>
            <a:ext cx="8075240" cy="1080120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Αρχές που ισχύουν σε περιπτώσεις μαζικών καταστροφών 1/4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l-GR" b="1" dirty="0" smtClean="0"/>
              <a:t>Στάδια διαχείρισης μιας </a:t>
            </a:r>
            <a:r>
              <a:rPr lang="el-GR" b="1" dirty="0" smtClean="0"/>
              <a:t>καταστροφής: η ετοιμότητα, η άμβλυνση των επιπτώσεων της καταστροφής, τα προληπτικά μέτρα, η ανταπόκριση και η αποκατάσταση</a:t>
            </a:r>
          </a:p>
          <a:p>
            <a:pPr marL="514350" indent="-514350">
              <a:buFont typeface="+mj-lt"/>
              <a:buAutoNum type="arabicPeriod"/>
            </a:pPr>
            <a:endParaRPr lang="el-GR" b="1" dirty="0" smtClean="0"/>
          </a:p>
          <a:p>
            <a:pPr marL="514350" indent="-514350">
              <a:buFont typeface="+mj-lt"/>
              <a:buAutoNum type="arabicPeriod"/>
            </a:pPr>
            <a:r>
              <a:rPr lang="el-GR" b="1" dirty="0" smtClean="0"/>
              <a:t>Μια καταστροφή μπορεί να έχει επιπτώσεις σε άτομα ομάδες ή και κοινότητες</a:t>
            </a:r>
            <a:endParaRPr lang="el-G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3568" y="620688"/>
            <a:ext cx="8003232" cy="1152128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Αρχές που ισχύουν σε περιπτώσεις μαζικών καταστροφών </a:t>
            </a:r>
            <a:r>
              <a:rPr lang="el-GR" dirty="0" smtClean="0"/>
              <a:t>2/4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 smtClean="0"/>
              <a:t>3. </a:t>
            </a:r>
            <a:r>
              <a:rPr lang="el-GR" b="1" dirty="0" smtClean="0"/>
              <a:t>Το θέαμα μιας μεγάλης καταστροφής προκαλεί στους επαγγελματίες έντονα συναισθήματα και απογοήτευση</a:t>
            </a:r>
          </a:p>
          <a:p>
            <a:pPr>
              <a:buNone/>
            </a:pPr>
            <a:endParaRPr lang="el-GR" b="1" dirty="0" smtClean="0"/>
          </a:p>
          <a:p>
            <a:pPr>
              <a:buNone/>
            </a:pPr>
            <a:r>
              <a:rPr lang="el-GR" dirty="0" smtClean="0"/>
              <a:t>4.</a:t>
            </a:r>
            <a:r>
              <a:rPr lang="el-GR" b="1" dirty="0" smtClean="0"/>
              <a:t> Ο Θρήνος, το άγχος και η απελπισία είναι φυσιολογικές αντιδράσεις σε παρόμοιες καταστάσεις</a:t>
            </a:r>
            <a:endParaRPr lang="el-G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9552" y="692696"/>
            <a:ext cx="8147248" cy="1008112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Αρχές που ισχύουν σε περιπτώσεις μαζικών καταστροφών </a:t>
            </a:r>
            <a:r>
              <a:rPr lang="el-GR" dirty="0" smtClean="0"/>
              <a:t>3/4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l-GR" dirty="0" smtClean="0"/>
              <a:t>5. </a:t>
            </a:r>
            <a:r>
              <a:rPr lang="el-GR" b="1" dirty="0" smtClean="0"/>
              <a:t>Οι παρεχόμενες υπηρεσίες στους επιζώντες πρέπει να είναι ανάλογες του πολιτισμικού τους προφίλ</a:t>
            </a:r>
          </a:p>
          <a:p>
            <a:pPr>
              <a:buNone/>
            </a:pPr>
            <a:endParaRPr lang="el-GR" b="1" dirty="0" smtClean="0"/>
          </a:p>
          <a:p>
            <a:pPr>
              <a:buNone/>
            </a:pPr>
            <a:r>
              <a:rPr lang="el-GR" dirty="0" smtClean="0"/>
              <a:t>6. </a:t>
            </a:r>
            <a:r>
              <a:rPr lang="el-GR" b="1" dirty="0" smtClean="0"/>
              <a:t>Η άποψη ότι όσοι έχουν πληγεί θα ζητήσουν βοήθεια δεν ανταποκρίνεται στην πραγματικότητα για όλους τους πολιτισμούς</a:t>
            </a:r>
            <a:endParaRPr lang="el-G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19256" cy="1296144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Αρχές που ισχύουν σε περιπτώσεις μαζικών καταστροφών </a:t>
            </a:r>
            <a:r>
              <a:rPr lang="el-GR" dirty="0" smtClean="0"/>
              <a:t>4/4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l-GR" dirty="0" smtClean="0"/>
              <a:t>7. </a:t>
            </a:r>
            <a:r>
              <a:rPr lang="el-GR" b="1" dirty="0" smtClean="0"/>
              <a:t>Οι επαγγελματίες καλούνται να αναζητήσουν εκείνους που χρειάζονται βοήθεια και να σεβαστούν τις επιθυμίες τους, διενεργώντας πολιτισμικά κατάλληλες παρεμβάσεις.</a:t>
            </a:r>
          </a:p>
          <a:p>
            <a:pPr>
              <a:buNone/>
            </a:pPr>
            <a:endParaRPr lang="el-GR" b="1" dirty="0" smtClean="0"/>
          </a:p>
          <a:p>
            <a:pPr>
              <a:buNone/>
            </a:pPr>
            <a:r>
              <a:rPr lang="el-GR" b="1" dirty="0" smtClean="0"/>
              <a:t>8. Μόνο με ειλικρίνεια, γνήσιο ενδιαφέρον, ενεργή προσέγγιση και αποφεύγοντας τις ετικέτες μπορούν οι επαγγελματίες υγείας να παρέμβουν επιτυχώς σε μία μαζική καταστροφή.</a:t>
            </a:r>
            <a:endParaRPr lang="el-G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9552" y="692696"/>
            <a:ext cx="8147248" cy="1008112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Ικανότητες για ανάπτυξη ενός σχεδίου φροντίδας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l-GR" b="1" dirty="0" smtClean="0"/>
              <a:t>Στάδιο προετοιμασίας</a:t>
            </a:r>
            <a:r>
              <a:rPr lang="el-GR" dirty="0" smtClean="0"/>
              <a:t>: Κατάρτιση πολιτισμικού σχεδιαγράμματος σύνθεσης της κοινότητας</a:t>
            </a:r>
          </a:p>
          <a:p>
            <a:pPr lvl="1"/>
            <a:r>
              <a:rPr lang="el-GR" b="1" dirty="0" smtClean="0"/>
              <a:t>Γενική επισκόπηση πληθυσμού</a:t>
            </a:r>
          </a:p>
          <a:p>
            <a:pPr lvl="1"/>
            <a:r>
              <a:rPr lang="el-GR" b="1" dirty="0" smtClean="0"/>
              <a:t>Εθνικές κατηγορίες</a:t>
            </a:r>
          </a:p>
          <a:p>
            <a:pPr lvl="1"/>
            <a:r>
              <a:rPr lang="el-GR" b="1" dirty="0" smtClean="0"/>
              <a:t>Ηλικία και γένος</a:t>
            </a:r>
          </a:p>
          <a:p>
            <a:pPr lvl="1"/>
            <a:r>
              <a:rPr lang="el-GR" b="1" dirty="0" smtClean="0"/>
              <a:t>Θρησκεία</a:t>
            </a:r>
          </a:p>
          <a:p>
            <a:pPr lvl="1"/>
            <a:r>
              <a:rPr lang="el-GR" b="1" dirty="0" smtClean="0"/>
              <a:t>Αριθμός προσφύγων, μεταναστών, επαναπατρισθέντων</a:t>
            </a:r>
          </a:p>
          <a:p>
            <a:pPr lvl="1"/>
            <a:r>
              <a:rPr lang="el-GR" b="1" dirty="0" smtClean="0"/>
              <a:t>Στεγαστική και οικογενειακή κατάσταση</a:t>
            </a:r>
          </a:p>
          <a:p>
            <a:pPr lvl="1"/>
            <a:r>
              <a:rPr lang="el-GR" b="1" dirty="0" smtClean="0"/>
              <a:t>Δείκτης ανεργίας, ποσοστό φτώχιας</a:t>
            </a:r>
          </a:p>
          <a:p>
            <a:pPr lvl="1"/>
            <a:r>
              <a:rPr lang="el-GR" b="1" dirty="0" smtClean="0"/>
              <a:t>Ποσοστό κατοίκων σε αγροτικές και αστικές περιοχές</a:t>
            </a:r>
          </a:p>
          <a:p>
            <a:pPr lvl="1"/>
            <a:r>
              <a:rPr lang="el-GR" b="1" dirty="0" smtClean="0"/>
              <a:t>Ομιλούμενη γλώσσα και διάλεκτοι</a:t>
            </a:r>
          </a:p>
          <a:p>
            <a:pPr lvl="1"/>
            <a:r>
              <a:rPr lang="el-GR" b="1" dirty="0" smtClean="0"/>
              <a:t>Επίπεδο εκπαίδευσης</a:t>
            </a:r>
          </a:p>
          <a:p>
            <a:pPr lvl="1"/>
            <a:r>
              <a:rPr lang="el-GR" b="1" dirty="0" smtClean="0"/>
              <a:t>Αριθμός και γεωγραφική κατανομή σχολείων στην περιοχή</a:t>
            </a:r>
            <a:endParaRPr lang="el-G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Απαραίτητες πληροφορίες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 smtClean="0"/>
              <a:t>Αξίες, πεποιθήσεις, κοινωνικοί και οικογενειακοί κανόνες, παραδόσεις, ιστορία φυλετικών σχέσεων</a:t>
            </a:r>
            <a:endParaRPr lang="el-G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9552" y="692696"/>
            <a:ext cx="8147248" cy="1224136"/>
          </a:xfrm>
        </p:spPr>
        <p:txBody>
          <a:bodyPr>
            <a:noAutofit/>
          </a:bodyPr>
          <a:lstStyle/>
          <a:p>
            <a:r>
              <a:rPr lang="el-GR" sz="3200" dirty="0" smtClean="0"/>
              <a:t>Αναγνώριση της πολιτισμικής ποικιλομορφίας και σεβασμός της κουλτούρας</a:t>
            </a:r>
            <a:endParaRPr lang="el-GR" sz="32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 smtClean="0"/>
              <a:t>Σεβασμός της διαφορετικότητας</a:t>
            </a:r>
          </a:p>
          <a:p>
            <a:r>
              <a:rPr lang="el-GR" b="1" dirty="0" smtClean="0"/>
              <a:t>Αυτογνωσία και αναγνώριση πολιτισμικών διαφορών</a:t>
            </a:r>
          </a:p>
          <a:p>
            <a:r>
              <a:rPr lang="el-GR" b="1" dirty="0" smtClean="0"/>
              <a:t>Συμμετοχή των επαγγελματιών υγείας στην ομαλοποίηση της καθημερινότητας των πληγέντων</a:t>
            </a:r>
            <a:endParaRPr lang="el-G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Εισαγωγή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 smtClean="0"/>
              <a:t>Οι καταστροφές αποτελούν αναπόσπαστο κομμάτι της ανθρώπινης ύπαρξης και προκαλούν αιφνίδιες απώλειες υποβάθμιση στην ποιότητα ζωής και αλλαγές στο επίπεδο υγείας (</a:t>
            </a:r>
            <a:r>
              <a:rPr lang="en-US" b="1" dirty="0" err="1" smtClean="0"/>
              <a:t>Veenema</a:t>
            </a:r>
            <a:r>
              <a:rPr lang="en-US" b="1" dirty="0" smtClean="0"/>
              <a:t>, 2007</a:t>
            </a:r>
            <a:r>
              <a:rPr lang="el-GR" b="1" dirty="0" smtClean="0"/>
              <a:t>)</a:t>
            </a:r>
            <a:endParaRPr lang="el-G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23528" y="620688"/>
            <a:ext cx="8363272" cy="1008112"/>
          </a:xfrm>
        </p:spPr>
        <p:txBody>
          <a:bodyPr/>
          <a:lstStyle/>
          <a:p>
            <a:pPr algn="ctr"/>
            <a:r>
              <a:rPr lang="el-GR" dirty="0" smtClean="0"/>
              <a:t>Στάδιο ανταπόκρισης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b="1" dirty="0" smtClean="0"/>
              <a:t>Αναγνώριση πολιτισμικών ανισοτήτων στη παροχή φροντίδας υγείας (οι πρόσφυγες σπάνια ζητούν βοήθεια φοβούμενοι την απέλαση)</a:t>
            </a:r>
          </a:p>
          <a:p>
            <a:endParaRPr lang="el-GR" b="1" dirty="0" smtClean="0"/>
          </a:p>
          <a:p>
            <a:r>
              <a:rPr lang="el-GR" b="1" dirty="0" smtClean="0"/>
              <a:t>Αναγνώριση συμπεριφορών αναζήτησης βοήθειας (πολλοί πληγέντες δεν αναζητούν βοήθεια λόγω συναισθημάτων θυμού, ανικανότητας και απώλειας αυτοσεβασμού)</a:t>
            </a:r>
            <a:endParaRPr lang="el-G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3568" y="620688"/>
            <a:ext cx="8003232" cy="1080120"/>
          </a:xfrm>
        </p:spPr>
        <p:txBody>
          <a:bodyPr/>
          <a:lstStyle/>
          <a:p>
            <a:r>
              <a:rPr lang="el-GR" dirty="0" smtClean="0"/>
              <a:t>Στάδιο αποκατάστασης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 smtClean="0"/>
              <a:t>Γνώση και σεβασμός εθίμων και τελετουργιών που αφορούν την απώλεια, το τραύμα και τη θεραπεία</a:t>
            </a:r>
          </a:p>
          <a:p>
            <a:pPr lvl="1"/>
            <a:r>
              <a:rPr lang="el-GR" b="1" dirty="0" smtClean="0"/>
              <a:t>Απόδοση του φαινομένου σε θεία δίκη συνάδει με μη ζήτηση υπηρεσιών υγείας</a:t>
            </a:r>
          </a:p>
          <a:p>
            <a:pPr lvl="1"/>
            <a:r>
              <a:rPr lang="el-GR" b="1" dirty="0" smtClean="0"/>
              <a:t>Διαφορετικός τρόπος βίωσης του πόνου</a:t>
            </a:r>
          </a:p>
          <a:p>
            <a:pPr lvl="1"/>
            <a:r>
              <a:rPr lang="el-GR" b="1" dirty="0" smtClean="0"/>
              <a:t>Διαφορετικός τρόπος θεραπείας</a:t>
            </a:r>
            <a:endParaRPr lang="el-G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9552" y="620688"/>
            <a:ext cx="8147248" cy="1224136"/>
          </a:xfrm>
        </p:spPr>
        <p:txBody>
          <a:bodyPr>
            <a:noAutofit/>
          </a:bodyPr>
          <a:lstStyle/>
          <a:p>
            <a:r>
              <a:rPr lang="el-GR" sz="3200" dirty="0" smtClean="0"/>
              <a:t>Αξιολόγηση πολιτισμικής επάρκειας των επαγγελματιών υγείας μετά την αποκατάσταση</a:t>
            </a:r>
            <a:endParaRPr lang="el-GR" sz="32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 smtClean="0"/>
              <a:t>Η αυτό αξιολόγηση διασφαλίζει την μέγιστη αξιοποίηση των διαθέσιμων πόρων ανθρώπινων και υλικών.</a:t>
            </a:r>
            <a:endParaRPr lang="el-G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11560" y="620688"/>
            <a:ext cx="8075240" cy="1152128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Συνεχιζόμενη εκπαίδευση για την απόκτηση πολιτισμικής επάρκειας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 smtClean="0"/>
              <a:t>Παρέχεται από το κλινικό, διοικητικό προσωπικό, τους διερμηνείς και το προσωπικό που εργάζεται προσωρινά σε ένα τόπο όπου υπάρχει μια μαζική καταστροφή.</a:t>
            </a:r>
            <a:endParaRPr lang="el-G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11560" y="620688"/>
            <a:ext cx="8075240" cy="1224136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Η συνεισφορά των νοσηλευτών στις ανθρωπιστικές αποστολές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 smtClean="0"/>
              <a:t>ΜΚΟ ( «Γιατροί χωρίς σύνορα» «Γιατροί του κόσμου» )</a:t>
            </a:r>
          </a:p>
          <a:p>
            <a:r>
              <a:rPr lang="el-GR" b="1" dirty="0" smtClean="0"/>
              <a:t>ΕΕΣ</a:t>
            </a:r>
            <a:endParaRPr lang="el-G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3568" y="620688"/>
            <a:ext cx="8003232" cy="1152128"/>
          </a:xfrm>
        </p:spPr>
        <p:txBody>
          <a:bodyPr/>
          <a:lstStyle/>
          <a:p>
            <a:pPr algn="ctr"/>
            <a:r>
              <a:rPr lang="el-GR" dirty="0" smtClean="0"/>
              <a:t>Συμπερασματικά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b="1" dirty="0" smtClean="0"/>
              <a:t>Οι μαζικές καταστροφές διαταράσσουν την ισορροπία ατόμων, ομάδων, κοινοτήτων και συνδέονται με ανθρώπινες και υλικές απώλειες.</a:t>
            </a:r>
          </a:p>
          <a:p>
            <a:r>
              <a:rPr lang="el-GR" b="1" dirty="0" smtClean="0"/>
              <a:t>Οι επαγγελματίες υγείας πρέπει να είναι γνώστες του διαφορετικού πολιτισμικού προφίλ και να συνεργάζονται με τους κατά τόπου συναδέλφους τους.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11560" y="620688"/>
            <a:ext cx="8075240" cy="1080120"/>
          </a:xfrm>
        </p:spPr>
        <p:txBody>
          <a:bodyPr/>
          <a:lstStyle/>
          <a:p>
            <a:pPr algn="ctr"/>
            <a:r>
              <a:rPr lang="el-GR" dirty="0" smtClean="0"/>
              <a:t>Συμπερασματικά_2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 smtClean="0"/>
              <a:t>Εθνοκεντρισμός, </a:t>
            </a:r>
            <a:r>
              <a:rPr lang="el-GR" b="1" dirty="0" smtClean="0"/>
              <a:t>επικοινωνία, </a:t>
            </a:r>
            <a:r>
              <a:rPr lang="el-GR" b="1" dirty="0" smtClean="0"/>
              <a:t>εθνικές αντιλήψεις πρέπει να λαμβάνονται υπόψη κατά την παροχή </a:t>
            </a:r>
            <a:r>
              <a:rPr lang="el-GR" b="1" dirty="0" smtClean="0"/>
              <a:t>φροντίδας.</a:t>
            </a:r>
            <a:endParaRPr lang="el-GR" b="1" dirty="0" smtClean="0"/>
          </a:p>
          <a:p>
            <a:r>
              <a:rPr lang="el-GR" b="1" dirty="0" smtClean="0"/>
              <a:t>Προετοιμασία, άμβλυνση, ανταπόκριση και αποκατάσταση είναι τα 4 στάδια παροχής βοήθειας σε άτομα διαφορετικού πολιτισμικού προφίλ που δοκιμάζονται από μαζικές καταστροφές.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Οι νοσηλευτές καλούνται σήμερα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 smtClean="0"/>
              <a:t>Να παρέχουν φροντίδα σε άτομα, οικογένειες, κοινότητες που έχουν πληγεί από καταστροφικά γεγονότα, σε μετακινούμενους πληθυσμούς που ξεριζώθηκαν από την πατρίδα τους εξαιτίας πολέμων και ταραχών.</a:t>
            </a:r>
            <a:endParaRPr lang="el-G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Απαιτείται επομένως από τους νοσηλευτές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 smtClean="0"/>
              <a:t>Να έχουν γνώσεις και δεξιότητες παροχής φροντίδας σε άτομα διαφορετικού πολιτισμικού υπόβαθρου, αλλά και ικανότητες συνεργασίας με επαγγελματίες υγείας διαφορετικής κουλτούρας κυρίως όταν βρίσκονται σε διεθνείς αποστολές.</a:t>
            </a:r>
            <a:endParaRPr lang="el-G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Ετυμολογία της λέξης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 smtClean="0"/>
              <a:t>Αρχαία Ελλάδα: Αστήρ</a:t>
            </a:r>
            <a:r>
              <a:rPr lang="en-US" b="1" dirty="0" smtClean="0"/>
              <a:t> </a:t>
            </a:r>
            <a:r>
              <a:rPr lang="el-GR" b="1" dirty="0" smtClean="0"/>
              <a:t>=</a:t>
            </a:r>
            <a:r>
              <a:rPr lang="en-US" b="1" dirty="0" smtClean="0"/>
              <a:t> </a:t>
            </a:r>
            <a:r>
              <a:rPr lang="el-GR" b="1" dirty="0" smtClean="0"/>
              <a:t>αστέρι</a:t>
            </a:r>
          </a:p>
          <a:p>
            <a:r>
              <a:rPr lang="el-GR" b="1" dirty="0" smtClean="0"/>
              <a:t>Λατινικά: </a:t>
            </a:r>
            <a:r>
              <a:rPr lang="en-US" b="1" dirty="0" err="1" smtClean="0"/>
              <a:t>astrum</a:t>
            </a:r>
            <a:endParaRPr lang="en-US" b="1" dirty="0" smtClean="0"/>
          </a:p>
          <a:p>
            <a:r>
              <a:rPr lang="el-GR" b="1" dirty="0" smtClean="0"/>
              <a:t>Βρετανικά: </a:t>
            </a:r>
            <a:r>
              <a:rPr lang="en-US" b="1" dirty="0" smtClean="0"/>
              <a:t>disaster</a:t>
            </a:r>
            <a:endParaRPr lang="el-G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9552" y="764704"/>
            <a:ext cx="8147248" cy="1152128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Διάφοροι ορισμοί της λέξης καταστροφή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l-GR" b="1" dirty="0" smtClean="0"/>
              <a:t>Καταστρεπτικό γεγονός που διαταράσσει την ομαλή λειτουργία μιας κοινότητας (</a:t>
            </a:r>
            <a:r>
              <a:rPr lang="en-US" b="1" dirty="0" err="1" smtClean="0"/>
              <a:t>Deeny</a:t>
            </a:r>
            <a:r>
              <a:rPr lang="en-US" b="1" dirty="0" smtClean="0"/>
              <a:t> et al., 2007)</a:t>
            </a:r>
            <a:endParaRPr lang="el-GR" b="1" dirty="0" smtClean="0"/>
          </a:p>
          <a:p>
            <a:r>
              <a:rPr lang="el-GR" b="1" dirty="0" smtClean="0"/>
              <a:t>Οικολογική διαταραχή ή επείγουσα ακραία κατάσταση που έχει ως αποτέλεσμα ανθρώπινες απώλειες, τραυματισμούς, ασθένειες, απώλειες περιουσιών που δεν αποκαθίστανται με τους υπάρχοντες πόρους και απαιτούν εξωτερική βοήθεια</a:t>
            </a:r>
            <a:r>
              <a:rPr lang="en-US" b="1" dirty="0" smtClean="0"/>
              <a:t> (</a:t>
            </a:r>
            <a:r>
              <a:rPr lang="en-US" b="1" dirty="0" err="1" smtClean="0"/>
              <a:t>Landesman</a:t>
            </a:r>
            <a:r>
              <a:rPr lang="en-US" b="1" dirty="0" smtClean="0"/>
              <a:t> et al., 2007)</a:t>
            </a:r>
            <a:endParaRPr lang="el-G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Τύποι καταστροφών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 smtClean="0"/>
          </a:p>
          <a:p>
            <a:r>
              <a:rPr lang="el-GR" b="1" dirty="0" smtClean="0"/>
              <a:t>Φυσικές καταστροφές</a:t>
            </a:r>
            <a:r>
              <a:rPr lang="el-GR" dirty="0" smtClean="0"/>
              <a:t> (σεισμοί, πλημμύρες)</a:t>
            </a:r>
          </a:p>
          <a:p>
            <a:endParaRPr lang="el-GR" dirty="0" smtClean="0"/>
          </a:p>
          <a:p>
            <a:r>
              <a:rPr lang="el-GR" b="1" dirty="0" smtClean="0"/>
              <a:t>Οφειλόμενες σε ανθρώπινες ενέργειες </a:t>
            </a:r>
            <a:r>
              <a:rPr lang="el-GR" dirty="0" smtClean="0"/>
              <a:t>(τρομοκρατικά χτυπήματα)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19256" cy="1152128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Ο νοσηλευτής που καλείται να αντιμετωπίσει παρόμοιες καταστάσεις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 smtClean="0"/>
              <a:t>Μπορεί και πρέπει να γνωρίζει και να χρησιμοποιεί θεωρίες </a:t>
            </a:r>
            <a:r>
              <a:rPr lang="el-GR" b="1" dirty="0" smtClean="0"/>
              <a:t>και μοντέλα </a:t>
            </a:r>
            <a:r>
              <a:rPr lang="el-GR" b="1" dirty="0" smtClean="0"/>
              <a:t>που αναφέρονται στην ανάπτυξη και διατήρηση ικανοτήτων προσφοράς φροντίδας σε άτομα διαφορετικής κουλτούρας</a:t>
            </a:r>
            <a:endParaRPr lang="el-G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19256" cy="1517104"/>
          </a:xfrm>
        </p:spPr>
        <p:txBody>
          <a:bodyPr>
            <a:noAutofit/>
          </a:bodyPr>
          <a:lstStyle/>
          <a:p>
            <a:r>
              <a:rPr lang="el-GR" sz="3400" dirty="0" smtClean="0"/>
              <a:t>Μοντέλο πολιτισμικής Ποικιλότητας και Καθολικότητας της φροντίδας (</a:t>
            </a:r>
            <a:r>
              <a:rPr lang="en-US" sz="3400" dirty="0" smtClean="0"/>
              <a:t>M. </a:t>
            </a:r>
            <a:r>
              <a:rPr lang="en-US" sz="3400" dirty="0" err="1" smtClean="0"/>
              <a:t>Leininger</a:t>
            </a:r>
            <a:r>
              <a:rPr lang="en-US" sz="3400" dirty="0" smtClean="0"/>
              <a:t>)</a:t>
            </a:r>
            <a:endParaRPr lang="el-GR" sz="34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 smtClean="0"/>
              <a:t>Ο νοσηλευτής οφείλει να αποκτήσει γνώση πάνω στους τρόπους διαχείρισης του στρες της πολιτισμικής ομάδας στην οποία καλείται να δώσει βοήθεια</a:t>
            </a:r>
            <a:endParaRPr lang="el-G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Αστικό">
  <a:themeElements>
    <a:clrScheme name="Ηλιοστάσιο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Αστικό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Αστικό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187</TotalTime>
  <Words>940</Words>
  <Application>Microsoft Office PowerPoint</Application>
  <PresentationFormat>Προβολή στην οθόνη (4:3)</PresentationFormat>
  <Paragraphs>111</Paragraphs>
  <Slides>26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26</vt:i4>
      </vt:variant>
    </vt:vector>
  </HeadingPairs>
  <TitlesOfParts>
    <vt:vector size="27" baseType="lpstr">
      <vt:lpstr>Αστικό</vt:lpstr>
      <vt:lpstr>Μαζικές καταστροφές</vt:lpstr>
      <vt:lpstr>Εισαγωγή</vt:lpstr>
      <vt:lpstr>Οι νοσηλευτές καλούνται σήμερα</vt:lpstr>
      <vt:lpstr>Απαιτείται επομένως από τους νοσηλευτές</vt:lpstr>
      <vt:lpstr>Ετυμολογία της λέξης</vt:lpstr>
      <vt:lpstr>Διάφοροι ορισμοί της λέξης καταστροφή</vt:lpstr>
      <vt:lpstr>Τύποι καταστροφών</vt:lpstr>
      <vt:lpstr>Ο νοσηλευτής που καλείται να αντιμετωπίσει παρόμοιες καταστάσεις</vt:lpstr>
      <vt:lpstr>Μοντέλο πολιτισμικής Ποικιλότητας και Καθολικότητας της φροντίδας (M. Leininger)</vt:lpstr>
      <vt:lpstr>Μοντέλο Πολιτισμικής Επάρκειας (Campinha - Bacote)</vt:lpstr>
      <vt:lpstr>Μοντέλο Πολιτισμικής επάρκειας (Papadopoulos, Tilki, Taylor)</vt:lpstr>
      <vt:lpstr>Παράγοντες που επηρεάζουν τη παροχή φροντίδας σε διαφορετικούς πολιτισμούς</vt:lpstr>
      <vt:lpstr>Αρχές που ισχύουν σε περιπτώσεις μαζικών καταστροφών 1/4</vt:lpstr>
      <vt:lpstr>Αρχές που ισχύουν σε περιπτώσεις μαζικών καταστροφών 2/4</vt:lpstr>
      <vt:lpstr>Αρχές που ισχύουν σε περιπτώσεις μαζικών καταστροφών 3/4</vt:lpstr>
      <vt:lpstr>Αρχές που ισχύουν σε περιπτώσεις μαζικών καταστροφών 4/4</vt:lpstr>
      <vt:lpstr>Ικανότητες για ανάπτυξη ενός σχεδίου φροντίδας</vt:lpstr>
      <vt:lpstr>Απαραίτητες πληροφορίες</vt:lpstr>
      <vt:lpstr>Αναγνώριση της πολιτισμικής ποικιλομορφίας και σεβασμός της κουλτούρας</vt:lpstr>
      <vt:lpstr>Στάδιο ανταπόκρισης</vt:lpstr>
      <vt:lpstr>Στάδιο αποκατάστασης</vt:lpstr>
      <vt:lpstr>Αξιολόγηση πολιτισμικής επάρκειας των επαγγελματιών υγείας μετά την αποκατάσταση</vt:lpstr>
      <vt:lpstr>Συνεχιζόμενη εκπαίδευση για την απόκτηση πολιτισμικής επάρκειας</vt:lpstr>
      <vt:lpstr>Η συνεισφορά των νοσηλευτών στις ανθρωπιστικές αποστολές</vt:lpstr>
      <vt:lpstr>Συμπερασματικά</vt:lpstr>
      <vt:lpstr>Συμπερασματικά_2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Μαζικές καταστροφές</dc:title>
  <dc:creator>zettz</dc:creator>
  <cp:lastModifiedBy>zettz</cp:lastModifiedBy>
  <cp:revision>8</cp:revision>
  <dcterms:created xsi:type="dcterms:W3CDTF">2016-11-27T21:34:08Z</dcterms:created>
  <dcterms:modified xsi:type="dcterms:W3CDTF">2016-11-28T11:58:41Z</dcterms:modified>
</cp:coreProperties>
</file>