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84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5" r:id="rId14"/>
    <p:sldId id="287" r:id="rId15"/>
    <p:sldId id="257" r:id="rId16"/>
  </p:sldIdLst>
  <p:sldSz cx="9144000" cy="6858000" type="screen4x3"/>
  <p:notesSz cx="7104063" cy="10234613"/>
  <p:custDataLst>
    <p:tags r:id="rId19"/>
  </p:custDataLst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4545C3"/>
    <a:srgbClr val="C000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35" autoAdjust="0"/>
    <p:restoredTop sz="94660"/>
  </p:normalViewPr>
  <p:slideViewPr>
    <p:cSldViewPr>
      <p:cViewPr varScale="1">
        <p:scale>
          <a:sx n="84" d="100"/>
          <a:sy n="84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3978" y="-108"/>
      </p:cViewPr>
      <p:guideLst>
        <p:guide orient="horz" pos="3223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84A79048-66B1-475A-B924-F459D231C4C3}" type="datetimeFigureOut">
              <a:rPr lang="el-GR"/>
              <a:pPr>
                <a:defRPr/>
              </a:pPr>
              <a:t>7/5/2017</a:t>
            </a:fld>
            <a:endParaRPr lang="el-GR"/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 eaLnBrk="0" hangingPunct="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 eaLnBrk="0" hangingPunct="0">
              <a:defRPr sz="1300"/>
            </a:lvl1pPr>
          </a:lstStyle>
          <a:p>
            <a:pPr>
              <a:defRPr/>
            </a:pPr>
            <a:fld id="{2EBCFCCB-10BB-4121-80C8-1E5058FD14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60094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 bwMode="auto">
          <a:xfrm>
            <a:off x="4024313" y="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19B0F716-1969-45AD-B426-D0CBFDF13F46}" type="datetimeFigureOut">
              <a:rPr lang="el-GR"/>
              <a:pPr>
                <a:defRPr/>
              </a:pPr>
              <a:t>7/5/2017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65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 bwMode="auto">
          <a:xfrm>
            <a:off x="711200" y="4860925"/>
            <a:ext cx="568325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Kλικ για επεξεργασία των στυλ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xfrm>
            <a:off x="4024313" y="9721850"/>
            <a:ext cx="30781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9075" tIns="49538" rIns="99075" bIns="49538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pPr>
              <a:defRPr/>
            </a:pPr>
            <a:fld id="{71016A41-0609-40C7-9E3E-89C33107DF6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66584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5766" indent="-185766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711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42FE7E-EF86-488B-9AE9-83603A4F8C11}" type="slidenum">
              <a:rPr lang="el-GR"/>
              <a:pPr/>
              <a:t>1</a:t>
            </a:fld>
            <a:endParaRPr lang="el-GR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209" y="4861441"/>
            <a:ext cx="5209646" cy="460557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1351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2D54FA3-D625-4982-94A1-D4AD9C4C8A5A}" type="slidenum">
              <a:rPr lang="el-GR"/>
              <a:pPr/>
              <a:t>2</a:t>
            </a:fld>
            <a:endParaRPr lang="el-GR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209" y="4861441"/>
            <a:ext cx="5209646" cy="460557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5508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BBCA2D-6E54-4DAC-A14D-AF0E96527892}" type="slidenum">
              <a:rPr lang="el-GR"/>
              <a:pPr/>
              <a:t>3</a:t>
            </a:fld>
            <a:endParaRPr lang="el-GR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209" y="4861441"/>
            <a:ext cx="5209646" cy="460557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041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5C69E7-4432-42BD-84DD-09A16A579450}" type="slidenum">
              <a:rPr lang="el-GR"/>
              <a:pPr/>
              <a:t>4</a:t>
            </a:fld>
            <a:endParaRPr lang="el-GR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717970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536145-90E4-41C4-BB66-CF7A20180C81}" type="slidenum">
              <a:rPr lang="el-GR"/>
              <a:pPr/>
              <a:t>5</a:t>
            </a:fld>
            <a:endParaRPr lang="el-GR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7209" y="4861441"/>
            <a:ext cx="5209646" cy="4605576"/>
          </a:xfrm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23445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Εργαστήριο Βιοστατιστικής-Ε. Παπαγεωργίου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9281EA1-621B-4845-A868-A7A483D11EE9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988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9231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36224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E7A8C7-39BE-4A76-BFED-1C163C533154}" type="datetime1">
              <a:rPr lang="el-GR" smtClean="0"/>
              <a:pPr>
                <a:defRPr/>
              </a:pPr>
              <a:t>7/5/2017</a:t>
            </a:fld>
            <a:endParaRPr lang="el-G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1E543B-0B45-4951-905F-2328A902615C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5661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543E75-7A64-4890-BD99-28573536FC4D}" type="datetime1">
              <a:rPr lang="el-GR" smtClean="0"/>
              <a:pPr>
                <a:defRPr/>
              </a:pPr>
              <a:t>7/5/2017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9720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760"/>
          </a:xfrm>
        </p:spPr>
        <p:txBody>
          <a:bodyPr>
            <a:normAutofit/>
          </a:bodyPr>
          <a:lstStyle>
            <a:lvl1pPr marL="176213" indent="0" algn="l">
              <a:defRPr sz="3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5040560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2400"/>
            </a:lvl1pPr>
            <a:lvl2pPr marL="742950" indent="-382588">
              <a:lnSpc>
                <a:spcPct val="110000"/>
              </a:lnSpc>
              <a:spcBef>
                <a:spcPts val="1200"/>
              </a:spcBef>
              <a:buFont typeface="Courier New" panose="02070309020205020404" pitchFamily="49" charset="0"/>
              <a:buChar char="o"/>
              <a:defRPr sz="2400"/>
            </a:lvl2pPr>
            <a:lvl3pPr marL="1074738" indent="-338138">
              <a:lnSpc>
                <a:spcPct val="110000"/>
              </a:lnSpc>
              <a:spcBef>
                <a:spcPts val="1200"/>
              </a:spcBef>
              <a:buFont typeface="Wingdings" panose="05000000000000000000" pitchFamily="2" charset="2"/>
              <a:buChar char="ü"/>
              <a:defRPr sz="2400"/>
            </a:lvl3pPr>
            <a:lvl4pPr>
              <a:lnSpc>
                <a:spcPct val="110000"/>
              </a:lnSpc>
              <a:spcBef>
                <a:spcPts val="1200"/>
              </a:spcBef>
              <a:defRPr sz="2400"/>
            </a:lvl4pPr>
            <a:lvl5pPr>
              <a:lnSpc>
                <a:spcPct val="110000"/>
              </a:lnSpc>
              <a:spcBef>
                <a:spcPts val="1200"/>
              </a:spcBef>
              <a:defRPr sz="2400"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6416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53610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96752"/>
            <a:ext cx="4038600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8402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4040188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96752"/>
            <a:ext cx="4041775" cy="9781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4"/>
            <a:ext cx="4041775" cy="40624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7345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7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1368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7134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02076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9694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08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96752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E55E3B3-0445-4CFC-BED8-763D4409E61F}" type="slidenum">
              <a:rPr lang="el-GR" smtClean="0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697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  <p:sldLayoutId id="2147483694" r:id="rId9"/>
    <p:sldLayoutId id="2147483695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en.wikipedia.org/wiki/Image:Chi-square_distributionPDF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3568" y="1340768"/>
            <a:ext cx="7772400" cy="1470025"/>
          </a:xfrm>
        </p:spPr>
        <p:txBody>
          <a:bodyPr>
            <a:normAutofit/>
          </a:bodyPr>
          <a:lstStyle/>
          <a:p>
            <a:pPr lvl="1" algn="ctr"/>
            <a:r>
              <a:rPr lang="el-GR" sz="3600" b="1" dirty="0" err="1" smtClean="0">
                <a:solidFill>
                  <a:schemeClr val="tx1"/>
                </a:solidFill>
                <a:latin typeface="+mn-lt"/>
              </a:rPr>
              <a:t>Βιοστατιστική</a:t>
            </a:r>
            <a:r>
              <a:rPr lang="el-GR" sz="3600" b="1" dirty="0" smtClean="0">
                <a:solidFill>
                  <a:schemeClr val="tx1"/>
                </a:solidFill>
                <a:latin typeface="+mn-lt"/>
              </a:rPr>
              <a:t> (Θ)</a:t>
            </a:r>
            <a:endParaRPr lang="el-GR" sz="36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0" y="3096543"/>
            <a:ext cx="9144000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l-GR" sz="2600" b="1" dirty="0" smtClean="0"/>
              <a:t>Ενότητα </a:t>
            </a:r>
            <a:r>
              <a:rPr lang="el-GR" sz="2600" b="1" dirty="0"/>
              <a:t>5</a:t>
            </a:r>
            <a:r>
              <a:rPr lang="el-GR" sz="2600" dirty="0" smtClean="0"/>
              <a:t>:</a:t>
            </a:r>
            <a:r>
              <a:rPr lang="en-US" sz="2600" dirty="0" smtClean="0"/>
              <a:t> </a:t>
            </a:r>
            <a:r>
              <a:rPr lang="el-GR" sz="2600" dirty="0" smtClean="0"/>
              <a:t>Μη-</a:t>
            </a:r>
            <a:r>
              <a:rPr lang="el-GR" sz="2600" dirty="0"/>
              <a:t>Π</a:t>
            </a:r>
            <a:r>
              <a:rPr lang="el-GR" sz="2600" dirty="0" smtClean="0"/>
              <a:t>αραμετρικές </a:t>
            </a:r>
            <a:r>
              <a:rPr lang="el-GR" sz="2600" dirty="0"/>
              <a:t>Δ</a:t>
            </a:r>
            <a:r>
              <a:rPr lang="el-GR" sz="2600" dirty="0" smtClean="0"/>
              <a:t>οκιμασίες</a:t>
            </a:r>
            <a:endParaRPr lang="en-US" sz="2600" dirty="0" smtClean="0"/>
          </a:p>
          <a:p>
            <a:pPr>
              <a:spcBef>
                <a:spcPts val="0"/>
              </a:spcBef>
            </a:pPr>
            <a:r>
              <a:rPr lang="el-GR" sz="2200" dirty="0" err="1"/>
              <a:t>Δρ.Ευσταθία</a:t>
            </a:r>
            <a:r>
              <a:rPr lang="el-GR" sz="2200" dirty="0"/>
              <a:t> </a:t>
            </a:r>
            <a:r>
              <a:rPr lang="el-GR" sz="2200" dirty="0" smtClean="0"/>
              <a:t>Παπαγεωργίου </a:t>
            </a:r>
          </a:p>
          <a:p>
            <a:pPr>
              <a:spcBef>
                <a:spcPts val="0"/>
              </a:spcBef>
            </a:pPr>
            <a:r>
              <a:rPr lang="el-GR" sz="2200" dirty="0" smtClean="0"/>
              <a:t>Αναπληρώτρια Καθηγήτρια</a:t>
            </a:r>
            <a:endParaRPr lang="el-GR" sz="2200" dirty="0" smtClean="0"/>
          </a:p>
        </p:txBody>
      </p:sp>
      <p:pic>
        <p:nvPicPr>
          <p:cNvPr id="1027" name="Picture 3" descr="Λογότυπο Τεχνολογικού Ιδρύματος Αθήνας" title="Λογότυπο Τεχνολογικού Ιδρύματος Αθήνας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22740"/>
            <a:ext cx="682943" cy="69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241425" y="631431"/>
            <a:ext cx="666115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2400" b="1" dirty="0" smtClean="0">
                <a:latin typeface="+mn-lt"/>
              </a:rPr>
              <a:t>ΤΕΙ </a:t>
            </a:r>
            <a:r>
              <a:rPr lang="el-GR" sz="2400" b="1" dirty="0" smtClean="0">
                <a:latin typeface="+mn-lt"/>
              </a:rPr>
              <a:t>Αθήνας</a:t>
            </a:r>
            <a:endParaRPr lang="el-GR" sz="2400" b="1" dirty="0">
              <a:latin typeface="+mn-lt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3792" y="5367126"/>
            <a:ext cx="1971675" cy="702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650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Παράδειγμα</a:t>
            </a:r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67544" y="1340768"/>
            <a:ext cx="8532812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Σε 500 μαθητές δημοτικού σχολείου μελετήθηκε η σχέση της υγείας του στόματος τους με τη χλωρίωση του νερού στην περιοχή διαμονής τους. Η κατανομή των 500 μαθητών ανάλογα με την υγεία του στόματος και τη χλωρίωση του νερού ήταν: </a:t>
            </a:r>
          </a:p>
          <a:p>
            <a:pPr marL="0" indent="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el-GR" b="1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Υγεία στόματος </a:t>
            </a: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b="1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Χλωρίωση νερού </a:t>
            </a: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	Κακή 	Μέτρια    Καλή 	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Ανεπαρκής 		80 	120 	</a:t>
            </a:r>
            <a:r>
              <a:rPr lang="el-GR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    </a:t>
            </a:r>
            <a:r>
              <a:rPr lang="el-GR" dirty="0" smtClean="0">
                <a:ea typeface="Verdana" pitchFamily="34" charset="0"/>
                <a:cs typeface="Verdana" pitchFamily="34" charset="0"/>
              </a:rPr>
              <a:t>75 </a:t>
            </a: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	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Επαρκής 		40 	80 	</a:t>
            </a:r>
            <a:r>
              <a:rPr lang="el-GR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    105 	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Σύνολο 		120 	200 	</a:t>
            </a:r>
            <a:r>
              <a:rPr lang="el-GR" dirty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 </a:t>
            </a:r>
            <a:r>
              <a:rPr lang="el-GR" dirty="0" smtClean="0">
                <a:solidFill>
                  <a:srgbClr val="000000"/>
                </a:solidFill>
                <a:ea typeface="Verdana" pitchFamily="34" charset="0"/>
                <a:cs typeface="Verdana" pitchFamily="34" charset="0"/>
              </a:rPr>
              <a:t>    180 </a:t>
            </a: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endParaRPr lang="el-GR" dirty="0" smtClean="0">
              <a:ea typeface="Verdana" pitchFamily="34" charset="0"/>
              <a:cs typeface="Verdana" pitchFamily="34" charset="0"/>
            </a:endParaRPr>
          </a:p>
          <a:p>
            <a:pPr marL="0" indent="0" fontAlgn="auto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>
                <a:ea typeface="Verdana" pitchFamily="34" charset="0"/>
                <a:cs typeface="Verdana" pitchFamily="34" charset="0"/>
              </a:rPr>
              <a:t>Σχετίζεται η υγεία του στόματος των μαθητών με τη χλωρίωση του νερού;</a:t>
            </a:r>
            <a:endParaRPr lang="el-GR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123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782081" y="620688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5548" y="2806635"/>
            <a:ext cx="2020954" cy="1054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308812"/>
              </p:ext>
            </p:extLst>
          </p:nvPr>
        </p:nvGraphicFramePr>
        <p:xfrm>
          <a:off x="2699792" y="5229199"/>
          <a:ext cx="3283031" cy="587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1435100" imgH="254000" progId="">
                  <p:embed/>
                </p:oleObj>
              </mc:Choice>
              <mc:Fallback>
                <p:oleObj name="Equation" r:id="rId5" imgW="1435100" imgH="254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5229199"/>
                        <a:ext cx="3283031" cy="58703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34758" y="897259"/>
                <a:ext cx="8370753" cy="18142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el-GR" sz="2200" dirty="0" smtClean="0">
                    <a:latin typeface="+mn-lt"/>
                  </a:rPr>
                  <a:t>Η μηδενική υπόθεση στην δοκιμασία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200">
                            <a:latin typeface="Cambria Math"/>
                          </a:rPr>
                          <m:t>X</m:t>
                        </m:r>
                      </m:e>
                      <m:sup>
                        <m:r>
                          <a:rPr lang="en-US" sz="22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/>
                      </a:rPr>
                      <m:t> </m:t>
                    </m:r>
                  </m:oMath>
                </a14:m>
                <a:r>
                  <a:rPr lang="el-GR" sz="2200" dirty="0" smtClean="0">
                    <a:latin typeface="+mn-lt"/>
                  </a:rPr>
                  <a:t>αφορά στην ανεξαρτησία  </a:t>
                </a:r>
              </a:p>
              <a:p>
                <a:pPr algn="just"/>
                <a:r>
                  <a:rPr lang="el-GR" sz="2200" dirty="0" smtClean="0">
                    <a:latin typeface="+mn-lt"/>
                  </a:rPr>
                  <a:t>των μεταβλητών.</a:t>
                </a:r>
              </a:p>
              <a:p>
                <a:pPr algn="just"/>
                <a:r>
                  <a:rPr lang="el-GR" sz="2200" dirty="0" smtClean="0">
                    <a:latin typeface="+mn-lt"/>
                  </a:rPr>
                  <a:t>Αρχικά θα υπολογίσουμε τα θεωρητικά μεγέθη δηλ. τα «Expected », τα</a:t>
                </a:r>
              </a:p>
              <a:p>
                <a:pPr algn="just"/>
                <a:r>
                  <a:rPr lang="el-GR" sz="2200" dirty="0" smtClean="0">
                    <a:latin typeface="+mn-lt"/>
                  </a:rPr>
                  <a:t>οποία συμβολίζονται με Ε στον κάτωθι τύπο. Με Ο συμβολίζονται τα </a:t>
                </a:r>
              </a:p>
              <a:p>
                <a:pPr algn="just"/>
                <a:r>
                  <a:rPr lang="el-GR" sz="2200" dirty="0" smtClean="0">
                    <a:latin typeface="+mn-lt"/>
                  </a:rPr>
                  <a:t>παρατηρούμενα  δηλ. τα «Observed».</a:t>
                </a:r>
                <a:endParaRPr lang="el-GR" sz="2200" dirty="0">
                  <a:latin typeface="+mn-lt"/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758" y="897259"/>
                <a:ext cx="8370753" cy="1814215"/>
              </a:xfrm>
              <a:prstGeom prst="rect">
                <a:avLst/>
              </a:prstGeom>
              <a:blipFill rotWithShape="1">
                <a:blip r:embed="rId7"/>
                <a:stretch>
                  <a:fillRect l="-874" t="-336" r="-73" b="-570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700085" y="3861047"/>
                <a:ext cx="7696659" cy="11662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just"/>
                <a:r>
                  <a:rPr lang="el-GR" sz="2200" dirty="0" smtClean="0">
                    <a:latin typeface="+mn-lt"/>
                  </a:rPr>
                  <a:t>Εν συνεχεία με τον ανωτέρω τύπο υπολογίζουμε την τιμή του </a:t>
                </a:r>
              </a:p>
              <a:p>
                <a:pPr algn="just"/>
                <a:r>
                  <a:rPr lang="el-GR" sz="2200" dirty="0" smtClean="0">
                    <a:latin typeface="+mn-lt"/>
                  </a:rPr>
                  <a:t>κριτηρίου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200">
                            <a:latin typeface="Cambria Math"/>
                          </a:rPr>
                          <m:t>X</m:t>
                        </m:r>
                      </m:e>
                      <m:sup>
                        <m:r>
                          <a:rPr lang="en-US" sz="22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/>
                      </a:rPr>
                      <m:t> </m:t>
                    </m:r>
                  </m:oMath>
                </a14:m>
                <a:r>
                  <a:rPr lang="el-GR" sz="2200" dirty="0" smtClean="0">
                    <a:latin typeface="+mn-lt"/>
                  </a:rPr>
                  <a:t>(χι-τετράγωνο) και την συγκρίνουμε με την τιμή της </a:t>
                </a:r>
              </a:p>
              <a:p>
                <a:pPr algn="just"/>
                <a:r>
                  <a:rPr lang="el-GR" sz="2200" dirty="0" smtClean="0">
                    <a:latin typeface="+mn-lt"/>
                  </a:rPr>
                  <a:t>κατανομής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l-GR" sz="2200" b="0" i="0" smtClean="0">
                            <a:latin typeface="Cambria Math"/>
                          </a:rPr>
                          <m:t>X</m:t>
                        </m:r>
                      </m:e>
                      <m:sup>
                        <m:r>
                          <a:rPr lang="en-US" sz="22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sz="2200" dirty="0" smtClean="0">
                    <a:latin typeface="+mn-lt"/>
                  </a:rPr>
                  <a:t>, προκειμένου να αποφανθούμε. </a:t>
                </a:r>
                <a:endParaRPr lang="el-GR" sz="2200" dirty="0">
                  <a:latin typeface="+mn-lt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085" y="3861047"/>
                <a:ext cx="7696659" cy="1166217"/>
              </a:xfrm>
              <a:prstGeom prst="rect">
                <a:avLst/>
              </a:prstGeom>
              <a:blipFill rotWithShape="1">
                <a:blip r:embed="rId8"/>
                <a:stretch>
                  <a:fillRect l="-1030" t="-3125" b="-937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020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None/>
            </a:pPr>
            <a:endParaRPr lang="el-GR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 eaLnBrk="1" hangingPunct="1">
              <a:buNone/>
            </a:pPr>
            <a:endParaRPr lang="el-GR" sz="1600" dirty="0" smtClean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980728"/>
            <a:ext cx="74660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buClr>
                <a:srgbClr val="FE8637"/>
              </a:buClr>
              <a:buSzPct val="70000"/>
            </a:pPr>
            <a:r>
              <a:rPr lang="el-GR" sz="2200" dirty="0">
                <a:solidFill>
                  <a:prstClr val="black"/>
                </a:solidFill>
                <a:latin typeface="+mn-lt"/>
                <a:ea typeface="Verdana" pitchFamily="34" charset="0"/>
                <a:cs typeface="Verdana" pitchFamily="34" charset="0"/>
              </a:rPr>
              <a:t>Όπως φαίνεται στο παρακάτω παράθυρο «Frequency Table» τα θεωρητικά μεγέθη εμφανίζονται κάτω από τα παρατηρούμενα</a:t>
            </a:r>
            <a:r>
              <a:rPr lang="el-GR" sz="2200" dirty="0">
                <a:solidFill>
                  <a:prstClr val="black"/>
                </a:solidFill>
                <a:latin typeface="+mn-lt"/>
              </a:rPr>
              <a:t>: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320514"/>
              </p:ext>
            </p:extLst>
          </p:nvPr>
        </p:nvGraphicFramePr>
        <p:xfrm>
          <a:off x="971602" y="2132856"/>
          <a:ext cx="7128789" cy="4392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107"/>
                <a:gridCol w="1164163"/>
                <a:gridCol w="1404051"/>
                <a:gridCol w="819117"/>
                <a:gridCol w="819117"/>
                <a:gridCol w="819117"/>
                <a:gridCol w="819117"/>
              </a:tblGrid>
              <a:tr h="465068">
                <a:tc gridSpan="7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Χλωρίωση * Υγεία Στόματος </a:t>
                      </a:r>
                      <a:r>
                        <a:rPr lang="el-GR" sz="2000" dirty="0" err="1">
                          <a:effectLst/>
                        </a:rPr>
                        <a:t>Crosstabulation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65068">
                <a:tc rowSpan="2"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Υγεία Στόματος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 err="1">
                          <a:effectLst/>
                        </a:rPr>
                        <a:t>Total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65068">
                <a:tc gridSpan="3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3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65068">
                <a:tc rowSpan="4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Χλωρίωση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Count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80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120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75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275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3402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Expected Count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66,0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110,0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99,0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275,0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65068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Count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40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80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105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225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34027"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Expected Count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54,0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90,0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81,0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225,0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65068">
                <a:tc rowSpan="2" gridSpan="2"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Total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 rowSpan="2"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Count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120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200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180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500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534027">
                <a:tc gridSpan="2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 err="1">
                          <a:effectLst/>
                        </a:rPr>
                        <a:t>Expected</a:t>
                      </a:r>
                      <a:r>
                        <a:rPr lang="el-GR" sz="2000" dirty="0">
                          <a:effectLst/>
                        </a:rPr>
                        <a:t> </a:t>
                      </a:r>
                      <a:r>
                        <a:rPr lang="el-GR" sz="2000" dirty="0" err="1">
                          <a:effectLst/>
                        </a:rPr>
                        <a:t>Count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120,0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200,0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180,0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500,0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387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eaLnBrk="1" hangingPunct="1">
              <a:buNone/>
            </a:pPr>
            <a:endParaRPr lang="el-GR" sz="16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 algn="just" eaLnBrk="1" hangingPunct="1">
              <a:buNone/>
            </a:pPr>
            <a:endParaRPr lang="el-GR" sz="1600" dirty="0" smtClean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  <p:sp>
        <p:nvSpPr>
          <p:cNvPr id="3" name="Rectangle 2"/>
          <p:cNvSpPr/>
          <p:nvPr/>
        </p:nvSpPr>
        <p:spPr>
          <a:xfrm>
            <a:off x="782081" y="980729"/>
            <a:ext cx="76063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l-GR" sz="20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2582614"/>
              </p:ext>
            </p:extLst>
          </p:nvPr>
        </p:nvGraphicFramePr>
        <p:xfrm>
          <a:off x="926097" y="2996952"/>
          <a:ext cx="7174295" cy="3024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61528"/>
                <a:gridCol w="1282064"/>
                <a:gridCol w="1282064"/>
                <a:gridCol w="1548639"/>
              </a:tblGrid>
              <a:tr h="432048">
                <a:tc gridSpan="4"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Chi-Square Tests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864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Value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df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 err="1">
                          <a:effectLst/>
                        </a:rPr>
                        <a:t>Asymp</a:t>
                      </a:r>
                      <a:r>
                        <a:rPr lang="el-GR" sz="2000" dirty="0">
                          <a:effectLst/>
                        </a:rPr>
                        <a:t>. </a:t>
                      </a:r>
                      <a:r>
                        <a:rPr lang="el-GR" sz="2000" dirty="0" err="1">
                          <a:effectLst/>
                        </a:rPr>
                        <a:t>Sig</a:t>
                      </a:r>
                      <a:r>
                        <a:rPr lang="el-GR" sz="2000" dirty="0">
                          <a:effectLst/>
                        </a:rPr>
                        <a:t>. (2-sided)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</a:tr>
              <a:tr h="432048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Pearson Chi-Square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21,549</a:t>
                      </a:r>
                      <a:r>
                        <a:rPr lang="el-GR" sz="2000" baseline="30000">
                          <a:effectLst/>
                        </a:rPr>
                        <a:t>a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2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,000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Likelihood Ratio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21,661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2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,000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Linear-by-Linear Association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19,886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1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,000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432048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N of Valid Cases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500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>
                          <a:effectLst/>
                        </a:rPr>
                        <a:t> </a:t>
                      </a:r>
                      <a:endParaRPr lang="el-GR" sz="200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l-GR" sz="2000" dirty="0">
                          <a:effectLst/>
                        </a:rPr>
                        <a:t> </a:t>
                      </a:r>
                      <a:endParaRPr lang="el-GR" sz="2000" dirty="0">
                        <a:solidFill>
                          <a:srgbClr val="000000"/>
                        </a:solidFill>
                        <a:effectLst/>
                        <a:latin typeface="Courier New" panose="02070309020205020404" pitchFamily="49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78393" y="764704"/>
            <a:ext cx="813690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200" dirty="0" smtClean="0">
                <a:latin typeface="+mn-lt"/>
              </a:rPr>
              <a:t>Παρατηρούμε ότι η τιμή του κριτηρίου Χ-τετράγωνο είναι 21.549, οι βαθμοί ελευθερίας 2 και η τιμή του </a:t>
            </a:r>
            <a:r>
              <a:rPr lang="en-US" sz="2200" dirty="0" smtClean="0">
                <a:latin typeface="+mn-lt"/>
              </a:rPr>
              <a:t>p-value </a:t>
            </a:r>
            <a:r>
              <a:rPr lang="el-GR" sz="2200" dirty="0" smtClean="0">
                <a:latin typeface="+mn-lt"/>
              </a:rPr>
              <a:t>ίση με μηδέν το οποίο μας οδηγεί στο συμπέρασμα ότι δεν μπορούμε να δεχτούμε την μηδενική υπόθεση. Συνεπώς η υγεία του στόματος των μαθητών δεν είναι ανεξάρτητη της χλωρίωσης του νερού που πίνουν. </a:t>
            </a:r>
            <a:endParaRPr lang="el-GR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990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 dir="r"/>
      </p:transition>
    </mc:Choice>
    <mc:Fallback xmlns="">
      <p:transition spd="slow">
        <p:pull dir="r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72816"/>
            <a:ext cx="8363272" cy="4680520"/>
          </a:xfrm>
        </p:spPr>
        <p:txBody>
          <a:bodyPr/>
          <a:lstStyle/>
          <a:p>
            <a:pPr eaLnBrk="1" hangingPunct="1"/>
            <a:r>
              <a:rPr lang="el-GR" dirty="0" smtClean="0">
                <a:ea typeface="ＭＳ Ｐゴシック" pitchFamily="34" charset="-128"/>
              </a:rPr>
              <a:t>Ο έλεγχος χ</a:t>
            </a:r>
            <a:r>
              <a:rPr lang="el-GR" baseline="30000" dirty="0" smtClean="0">
                <a:ea typeface="ＭＳ Ｐゴシック" pitchFamily="34" charset="-128"/>
              </a:rPr>
              <a:t>2</a:t>
            </a:r>
            <a:r>
              <a:rPr lang="el-GR" dirty="0" smtClean="0">
                <a:ea typeface="ＭＳ Ｐゴシック" pitchFamily="34" charset="-128"/>
              </a:rPr>
              <a:t> </a:t>
            </a:r>
            <a:r>
              <a:rPr lang="el-GR" b="1" dirty="0" smtClean="0">
                <a:ea typeface="ＭＳ Ｐゴシック" pitchFamily="34" charset="-128"/>
              </a:rPr>
              <a:t>αναδεικνύει</a:t>
            </a:r>
            <a:r>
              <a:rPr lang="el-GR" dirty="0" smtClean="0">
                <a:ea typeface="ＭＳ Ｐゴシック" pitchFamily="34" charset="-128"/>
              </a:rPr>
              <a:t> πιθανή εξάρτηση μεταξύ 2 κατηγορικών μεταβλητών.</a:t>
            </a:r>
          </a:p>
          <a:p>
            <a:pPr eaLnBrk="1" hangingPunct="1"/>
            <a:r>
              <a:rPr lang="el-GR" dirty="0" smtClean="0">
                <a:ea typeface="ＭＳ Ｐゴシック" pitchFamily="34" charset="-128"/>
              </a:rPr>
              <a:t>Ο έλεγχος χ</a:t>
            </a:r>
            <a:r>
              <a:rPr lang="el-GR" baseline="30000" dirty="0" smtClean="0">
                <a:ea typeface="ＭＳ Ｐゴシック" pitchFamily="34" charset="-128"/>
              </a:rPr>
              <a:t>2</a:t>
            </a:r>
            <a:r>
              <a:rPr lang="el-GR" dirty="0" smtClean="0">
                <a:ea typeface="ＭＳ Ｐゴシック" pitchFamily="34" charset="-128"/>
              </a:rPr>
              <a:t> </a:t>
            </a:r>
            <a:r>
              <a:rPr lang="el-GR" b="1" dirty="0" smtClean="0">
                <a:ea typeface="ＭＳ Ｐゴシック" pitchFamily="34" charset="-128"/>
              </a:rPr>
              <a:t>ΔΕΝ αναδεικνύει</a:t>
            </a:r>
            <a:r>
              <a:rPr lang="el-GR" dirty="0" smtClean="0">
                <a:ea typeface="ＭＳ Ｐゴシック" pitchFamily="34" charset="-128"/>
              </a:rPr>
              <a:t> γραμμική σχέση μεταξύ 2 κατηγορικών μεταβλητών.</a:t>
            </a:r>
          </a:p>
          <a:p>
            <a:pPr eaLnBrk="1" hangingPunct="1"/>
            <a:r>
              <a:rPr lang="el-GR" dirty="0" smtClean="0">
                <a:ea typeface="ＭＳ Ｐゴシック" pitchFamily="34" charset="-128"/>
              </a:rPr>
              <a:t>Ο έλεγχος χ</a:t>
            </a:r>
            <a:r>
              <a:rPr lang="el-GR" baseline="30000" dirty="0" smtClean="0">
                <a:ea typeface="ＭＳ Ｐゴシック" pitchFamily="34" charset="-128"/>
              </a:rPr>
              <a:t>2</a:t>
            </a:r>
            <a:r>
              <a:rPr lang="el-GR" dirty="0" smtClean="0">
                <a:ea typeface="ＭＳ Ｐゴシック" pitchFamily="34" charset="-128"/>
              </a:rPr>
              <a:t> </a:t>
            </a:r>
            <a:r>
              <a:rPr lang="el-GR" b="1" dirty="0" smtClean="0">
                <a:ea typeface="ＭＳ Ｐゴシック" pitchFamily="34" charset="-128"/>
              </a:rPr>
              <a:t>ΔΕΝ αναδεικνύει</a:t>
            </a:r>
            <a:r>
              <a:rPr lang="el-GR" dirty="0" smtClean="0">
                <a:ea typeface="ＭＳ Ｐゴシック" pitchFamily="34" charset="-128"/>
              </a:rPr>
              <a:t> επιμέρους διαφορές στις κατηγορίες των κατηγορικών μεταβλητών.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Συμπεράσματα</a:t>
            </a:r>
            <a:br>
              <a:rPr lang="el-GR" dirty="0"/>
            </a:br>
            <a:r>
              <a:rPr lang="el-GR" sz="3000" b="0" dirty="0"/>
              <a:t>Έλεγχος ανεξαρτησίας 2 ποιοτικών χαρακτηριστικών</a:t>
            </a:r>
          </a:p>
        </p:txBody>
      </p:sp>
    </p:spTree>
    <p:extLst>
      <p:ext uri="{BB962C8B-B14F-4D97-AF65-F5344CB8AC3E}">
        <p14:creationId xmlns:p14="http://schemas.microsoft.com/office/powerpoint/2010/main" val="168688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  <p:sp>
        <p:nvSpPr>
          <p:cNvPr id="8" name="Υπότιτλο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8679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363272" cy="4824536"/>
          </a:xfrm>
        </p:spPr>
        <p:txBody>
          <a:bodyPr>
            <a:normAutofit/>
          </a:bodyPr>
          <a:lstStyle/>
          <a:p>
            <a:pPr eaLnBrk="1" hangingPunct="1"/>
            <a:r>
              <a:rPr lang="el-GR" sz="2600" dirty="0" smtClean="0">
                <a:ea typeface="ＭＳ Ｐゴシック" pitchFamily="34" charset="-128"/>
              </a:rPr>
              <a:t>Παράδειγμα</a:t>
            </a:r>
          </a:p>
          <a:p>
            <a:pPr lvl="1" eaLnBrk="1" hangingPunct="1"/>
            <a:r>
              <a:rPr lang="el-GR" sz="2600" dirty="0" smtClean="0"/>
              <a:t>«εξαρτάται το βρογχικό άσθμα από το κάπνισμα των γονέων; » </a:t>
            </a:r>
          </a:p>
          <a:p>
            <a:pPr lvl="1" eaLnBrk="1" hangingPunct="1"/>
            <a:r>
              <a:rPr lang="el-GR" sz="2600" dirty="0" smtClean="0"/>
              <a:t>«επηρεάζει η έντονη φυσική δραστηριότητα την κατηγορία σωματικού βάρους;»</a:t>
            </a:r>
            <a:endParaRPr lang="en-US" sz="2600" dirty="0" smtClean="0"/>
          </a:p>
          <a:p>
            <a:pPr lvl="1" eaLnBrk="1" hangingPunct="1"/>
            <a:r>
              <a:rPr lang="el-GR" sz="2600" dirty="0" smtClean="0"/>
              <a:t>«οι υπερτασικοί ασθενείς  διαφέρουν ανά φύλο;»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Έλεγχος ανεξαρτησίας (συσχέτισης)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2 </a:t>
            </a:r>
            <a:r>
              <a:rPr lang="el-GR" dirty="0"/>
              <a:t>κατηγορικών μεταβλητών</a:t>
            </a:r>
          </a:p>
        </p:txBody>
      </p:sp>
    </p:spTree>
    <p:extLst>
      <p:ext uri="{BB962C8B-B14F-4D97-AF65-F5344CB8AC3E}">
        <p14:creationId xmlns:p14="http://schemas.microsoft.com/office/powerpoint/2010/main" val="317776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6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9698121"/>
              </p:ext>
            </p:extLst>
          </p:nvPr>
        </p:nvGraphicFramePr>
        <p:xfrm>
          <a:off x="4211960" y="3611923"/>
          <a:ext cx="3323127" cy="12184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4" imgW="1143000" imgH="419100" progId="Equation.3">
                  <p:embed/>
                </p:oleObj>
              </mc:Choice>
              <mc:Fallback>
                <p:oleObj name="Equation" r:id="rId4" imgW="11430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611923"/>
                        <a:ext cx="3323127" cy="1218480"/>
                      </a:xfrm>
                      <a:prstGeom prst="rect">
                        <a:avLst/>
                      </a:prstGeom>
                      <a:noFill/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43B-0B45-4951-905F-2328A902615C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9552" y="1700808"/>
            <a:ext cx="3924300" cy="4267200"/>
          </a:xfrm>
        </p:spPr>
        <p:txBody>
          <a:bodyPr/>
          <a:lstStyle/>
          <a:p>
            <a:pPr marL="0" indent="0">
              <a:buNone/>
            </a:pPr>
            <a:r>
              <a:rPr lang="el-GR" sz="2200" dirty="0" smtClean="0">
                <a:ea typeface="ＭＳ Ｐゴシック" pitchFamily="34" charset="-128"/>
              </a:rPr>
              <a:t>Το στατιστικό κριτήριο που χρησιμοποιείται είναι το </a:t>
            </a:r>
            <a:r>
              <a:rPr lang="el-GR" sz="2200" b="1" dirty="0" smtClean="0">
                <a:ea typeface="ＭＳ Ｐゴシック" pitchFamily="34" charset="-128"/>
              </a:rPr>
              <a:t>Χ</a:t>
            </a:r>
            <a:r>
              <a:rPr lang="el-GR" sz="2200" b="1" baseline="30000" dirty="0" smtClean="0">
                <a:ea typeface="ＭＳ Ｐゴシック" pitchFamily="34" charset="-128"/>
              </a:rPr>
              <a:t>2</a:t>
            </a:r>
            <a:endParaRPr lang="en-US" sz="2200" dirty="0" smtClean="0">
              <a:ea typeface="ＭＳ Ｐゴシック" pitchFamily="34" charset="-128"/>
            </a:endParaRPr>
          </a:p>
          <a:p>
            <a:pPr eaLnBrk="1" hangingPunct="1"/>
            <a:r>
              <a:rPr lang="el-GR" sz="2200" dirty="0" smtClean="0">
                <a:ea typeface="ＭＳ Ｐゴシック" pitchFamily="34" charset="-128"/>
              </a:rPr>
              <a:t>Είναι ένα μέτρο απόστασης δύο «καταστάσεων»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1547664" y="3992563"/>
            <a:ext cx="2438400" cy="457200"/>
          </a:xfrm>
          <a:prstGeom prst="rightArrow">
            <a:avLst>
              <a:gd name="adj1" fmla="val 50000"/>
              <a:gd name="adj2" fmla="val 1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611188" y="5373688"/>
            <a:ext cx="8064500" cy="433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200" b="1">
                <a:latin typeface="+mn-lt"/>
              </a:rPr>
              <a:t>Π</a:t>
            </a:r>
            <a:r>
              <a:rPr lang="el-GR" sz="2200">
                <a:latin typeface="+mn-lt"/>
              </a:rPr>
              <a:t>=παρατηρηθείσες συχνότητες</a:t>
            </a:r>
            <a:r>
              <a:rPr lang="el-GR" sz="2200" b="1">
                <a:latin typeface="+mn-lt"/>
              </a:rPr>
              <a:t>, Α</a:t>
            </a:r>
            <a:r>
              <a:rPr lang="el-GR" sz="2200">
                <a:latin typeface="+mn-lt"/>
              </a:rPr>
              <a:t>=αναμενόμενες συχνότητες</a:t>
            </a:r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100" dirty="0">
                <a:ea typeface="ＭＳ Ｐゴシック" pitchFamily="34" charset="-128"/>
              </a:rPr>
              <a:t>Έλεγχος ανεξαρτησίας 2 </a:t>
            </a:r>
            <a:r>
              <a:rPr lang="el-GR" sz="3100" dirty="0" smtClean="0">
                <a:ea typeface="ＭＳ Ｐゴシック" pitchFamily="34" charset="-128"/>
              </a:rPr>
              <a:t>ποιοτικών χαρακτηριστικών </a:t>
            </a:r>
            <a:r>
              <a:rPr lang="el-GR" sz="3100" dirty="0">
                <a:ea typeface="ＭＳ Ｐゴシック" pitchFamily="34" charset="-128"/>
              </a:rPr>
              <a:t/>
            </a:r>
            <a:br>
              <a:rPr lang="el-GR" sz="3100" dirty="0">
                <a:ea typeface="ＭＳ Ｐゴシック" pitchFamily="34" charset="-128"/>
              </a:rPr>
            </a:br>
            <a:r>
              <a:rPr lang="el-GR" sz="3100" dirty="0">
                <a:ea typeface="ＭＳ Ｐゴシック" pitchFamily="34" charset="-128"/>
              </a:rPr>
              <a:t>Το κριτήριο Χ</a:t>
            </a:r>
            <a:r>
              <a:rPr lang="el-GR" sz="3100" baseline="30000" dirty="0">
                <a:ea typeface="ＭＳ Ｐゴシック" pitchFamily="34" charset="-128"/>
              </a:rPr>
              <a:t>2</a:t>
            </a:r>
            <a:endParaRPr lang="el-GR" sz="3100" dirty="0"/>
          </a:p>
        </p:txBody>
      </p:sp>
    </p:spTree>
    <p:extLst>
      <p:ext uri="{BB962C8B-B14F-4D97-AF65-F5344CB8AC3E}">
        <p14:creationId xmlns:p14="http://schemas.microsoft.com/office/powerpoint/2010/main" val="758866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  <p:graphicFrame>
        <p:nvGraphicFramePr>
          <p:cNvPr id="8351" name="Group 1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249381"/>
              </p:ext>
            </p:extLst>
          </p:nvPr>
        </p:nvGraphicFramePr>
        <p:xfrm>
          <a:off x="3821434" y="1801082"/>
          <a:ext cx="4999038" cy="1908048"/>
        </p:xfrm>
        <a:graphic>
          <a:graphicData uri="http://schemas.openxmlformats.org/drawingml/2006/table">
            <a:tbl>
              <a:tblPr/>
              <a:tblGrid>
                <a:gridCol w="1690688"/>
                <a:gridCol w="1177925"/>
                <a:gridCol w="990600"/>
                <a:gridCol w="1139825"/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Χ / Υ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Α1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(π.χ. ασθενείς)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Α2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(π.χ. υγιείς)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Σύνολο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Β1 (παράγοντας παρών)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α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β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R1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Β2 (παράγοντας απών)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γ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δ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R2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Σϋνολο</a:t>
                      </a: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 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C1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C2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n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11" name="Text Box 80"/>
          <p:cNvSpPr txBox="1">
            <a:spLocks noChangeArrowheads="1"/>
          </p:cNvSpPr>
          <p:nvPr/>
        </p:nvSpPr>
        <p:spPr bwMode="auto">
          <a:xfrm>
            <a:off x="330200" y="2297113"/>
            <a:ext cx="33909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200" dirty="0">
                <a:latin typeface="+mn-lt"/>
              </a:rPr>
              <a:t>Δειγματοληπτικά στοιχεία (</a:t>
            </a:r>
            <a:r>
              <a:rPr lang="el-GR" sz="2200" b="1" dirty="0">
                <a:latin typeface="+mn-lt"/>
              </a:rPr>
              <a:t>πραγματικά δεδομένα</a:t>
            </a:r>
            <a:r>
              <a:rPr lang="el-GR" sz="2200" dirty="0">
                <a:latin typeface="+mn-lt"/>
              </a:rPr>
              <a:t>)</a:t>
            </a:r>
          </a:p>
        </p:txBody>
      </p:sp>
      <p:graphicFrame>
        <p:nvGraphicFramePr>
          <p:cNvPr id="8352" name="Group 1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30432"/>
              </p:ext>
            </p:extLst>
          </p:nvPr>
        </p:nvGraphicFramePr>
        <p:xfrm>
          <a:off x="3779838" y="4102100"/>
          <a:ext cx="5184775" cy="1973453"/>
        </p:xfrm>
        <a:graphic>
          <a:graphicData uri="http://schemas.openxmlformats.org/drawingml/2006/table">
            <a:tbl>
              <a:tblPr/>
              <a:tblGrid>
                <a:gridCol w="1778000"/>
                <a:gridCol w="1236662"/>
                <a:gridCol w="1041400"/>
                <a:gridCol w="1128713"/>
              </a:tblGrid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Χ</a:t>
                      </a:r>
                      <a:r>
                        <a:rPr kumimoji="0" lang="ja-JP" alt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’</a:t>
                      </a:r>
                      <a:r>
                        <a:rPr kumimoji="0" lang="el-GR" altLang="ja-JP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 / Υ</a:t>
                      </a:r>
                      <a:r>
                        <a:rPr kumimoji="0" lang="ja-JP" alt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’</a:t>
                      </a:r>
                      <a:endParaRPr kumimoji="0" lang="el-GR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Α1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(π.χ. ασθενείς)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Α2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(π.χ. υγιείς)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Σύνολο 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Β1 (παράγοντας παρών)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Α</a:t>
                      </a:r>
                      <a:r>
                        <a:rPr kumimoji="0" lang="ja-JP" alt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’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Β</a:t>
                      </a:r>
                      <a:r>
                        <a:rPr kumimoji="0" lang="ja-JP" alt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’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R1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Β2 (παράγοντας απών)</a:t>
                      </a:r>
                      <a:endParaRPr kumimoji="0" lang="en-GB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Γ</a:t>
                      </a:r>
                      <a:r>
                        <a:rPr kumimoji="0" lang="ja-JP" alt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’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Δ</a:t>
                      </a:r>
                      <a:r>
                        <a:rPr kumimoji="0" lang="ja-JP" altLang="el-GR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’</a:t>
                      </a:r>
                      <a:endParaRPr kumimoji="0" lang="en-GB" sz="2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R2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2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Σϋνολο</a:t>
                      </a:r>
                      <a:r>
                        <a:rPr kumimoji="0" lang="el-G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 </a:t>
                      </a:r>
                      <a:endParaRPr kumimoji="0" lang="en-GB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6AC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</a:rPr>
                        <a:t>C1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C2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  <a:ea typeface="ＭＳ Ｐゴシック" pitchFamily="34" charset="-128"/>
                          <a:sym typeface="Wingdings" pitchFamily="2" charset="2"/>
                        </a:rPr>
                        <a:t>n</a:t>
                      </a:r>
                      <a:endParaRPr kumimoji="0" lang="en-GB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ＭＳ Ｐゴシック" pitchFamily="34" charset="-128"/>
                        <a:sym typeface="Wingdings" pitchFamily="2" charset="2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541" name="Text Box 116"/>
          <p:cNvSpPr txBox="1">
            <a:spLocks noChangeArrowheads="1"/>
          </p:cNvSpPr>
          <p:nvPr/>
        </p:nvSpPr>
        <p:spPr bwMode="auto">
          <a:xfrm>
            <a:off x="330200" y="4653136"/>
            <a:ext cx="3305696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200" b="1" dirty="0">
                <a:latin typeface="+mn-lt"/>
              </a:rPr>
              <a:t>Θεωρητικά στοιχεία</a:t>
            </a:r>
            <a:r>
              <a:rPr lang="el-GR" sz="2200" dirty="0">
                <a:latin typeface="+mn-lt"/>
              </a:rPr>
              <a:t> που θα είχαμε «αν δεν υπάρχει εξάρτηση (</a:t>
            </a:r>
            <a:r>
              <a:rPr lang="el-GR" sz="2200" dirty="0" err="1">
                <a:latin typeface="+mn-lt"/>
              </a:rPr>
              <a:t>Ηο</a:t>
            </a:r>
            <a:r>
              <a:rPr lang="el-GR" sz="2200" dirty="0">
                <a:latin typeface="+mn-lt"/>
              </a:rPr>
              <a:t>)»</a:t>
            </a:r>
          </a:p>
        </p:txBody>
      </p:sp>
      <p:sp>
        <p:nvSpPr>
          <p:cNvPr id="20542" name="AutoShape 117"/>
          <p:cNvSpPr>
            <a:spLocks noChangeArrowheads="1"/>
          </p:cNvSpPr>
          <p:nvPr/>
        </p:nvSpPr>
        <p:spPr bwMode="auto">
          <a:xfrm>
            <a:off x="6156325" y="3789363"/>
            <a:ext cx="381000" cy="287337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43" name="Text Box 118"/>
          <p:cNvSpPr txBox="1">
            <a:spLocks noChangeArrowheads="1"/>
          </p:cNvSpPr>
          <p:nvPr/>
        </p:nvSpPr>
        <p:spPr bwMode="auto">
          <a:xfrm>
            <a:off x="330200" y="3420957"/>
            <a:ext cx="3161680" cy="110799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200" b="1" dirty="0">
                <a:latin typeface="+mn-lt"/>
              </a:rPr>
              <a:t>Το κριτήριο χ</a:t>
            </a:r>
            <a:r>
              <a:rPr lang="el-GR" sz="2200" b="1" baseline="30000" dirty="0">
                <a:latin typeface="+mn-lt"/>
              </a:rPr>
              <a:t>2</a:t>
            </a:r>
            <a:r>
              <a:rPr lang="el-GR" sz="2200" b="1" dirty="0">
                <a:latin typeface="+mn-lt"/>
              </a:rPr>
              <a:t> «μετρά» την απόσταση των δύο πινάκων</a:t>
            </a:r>
          </a:p>
        </p:txBody>
      </p:sp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«</a:t>
            </a:r>
            <a:r>
              <a:rPr lang="el-GR" i="1" dirty="0"/>
              <a:t>φιλοσοφία</a:t>
            </a:r>
            <a:r>
              <a:rPr lang="el-GR" dirty="0"/>
              <a:t>» του κριτηρίου</a:t>
            </a:r>
          </a:p>
        </p:txBody>
      </p:sp>
    </p:spTree>
    <p:extLst>
      <p:ext uri="{BB962C8B-B14F-4D97-AF65-F5344CB8AC3E}">
        <p14:creationId xmlns:p14="http://schemas.microsoft.com/office/powerpoint/2010/main" val="362703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>
                <a:ea typeface="ＭＳ Ｐゴシック" pitchFamily="34" charset="-128"/>
              </a:rPr>
              <a:t>Το κριτήριο Χ</a:t>
            </a:r>
            <a:r>
              <a:rPr lang="el-GR" b="1" baseline="30000" smtClean="0">
                <a:ea typeface="ＭＳ Ｐゴシック" pitchFamily="34" charset="-128"/>
              </a:rPr>
              <a:t>2</a:t>
            </a:r>
          </a:p>
        </p:txBody>
      </p:sp>
      <p:graphicFrame>
        <p:nvGraphicFramePr>
          <p:cNvPr id="23554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5967179"/>
              </p:ext>
            </p:extLst>
          </p:nvPr>
        </p:nvGraphicFramePr>
        <p:xfrm>
          <a:off x="385640" y="3140968"/>
          <a:ext cx="8372720" cy="11464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4" imgW="3060700" imgH="419100" progId="Equation.3">
                  <p:embed/>
                </p:oleObj>
              </mc:Choice>
              <mc:Fallback>
                <p:oleObj name="Equation" r:id="rId4" imgW="30607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40" y="3140968"/>
                        <a:ext cx="8372720" cy="1146472"/>
                      </a:xfrm>
                      <a:prstGeom prst="rect">
                        <a:avLst/>
                      </a:prstGeom>
                      <a:noFill/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611188" y="2133600"/>
            <a:ext cx="7921625" cy="433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l-GR" sz="2200" b="1" dirty="0">
                <a:latin typeface="+mn-lt"/>
              </a:rPr>
              <a:t>Με βάση τη θεωρία το κριτήριο Χ</a:t>
            </a:r>
            <a:r>
              <a:rPr lang="el-GR" sz="2200" b="1" baseline="30000" dirty="0">
                <a:latin typeface="+mn-lt"/>
              </a:rPr>
              <a:t>2</a:t>
            </a:r>
            <a:r>
              <a:rPr lang="el-GR" sz="2200" b="1" dirty="0">
                <a:latin typeface="+mn-lt"/>
              </a:rPr>
              <a:t> είναι το ακόλουθο:</a:t>
            </a:r>
          </a:p>
        </p:txBody>
      </p:sp>
    </p:spTree>
    <p:extLst>
      <p:ext uri="{BB962C8B-B14F-4D97-AF65-F5344CB8AC3E}">
        <p14:creationId xmlns:p14="http://schemas.microsoft.com/office/powerpoint/2010/main" val="90809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400" b="1" smtClean="0">
                <a:ea typeface="ＭＳ Ｐゴシック" pitchFamily="34" charset="-128"/>
              </a:rPr>
              <a:t>Έλεγχος ανεξαρτησίας 2 ποιοτικών χαρακτηριστικών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363272" cy="4896544"/>
          </a:xfrm>
        </p:spPr>
        <p:txBody>
          <a:bodyPr>
            <a:normAutofit/>
          </a:bodyPr>
          <a:lstStyle/>
          <a:p>
            <a:pPr eaLnBrk="1" hangingPunct="1"/>
            <a:r>
              <a:rPr lang="el-GR" dirty="0" smtClean="0">
                <a:ea typeface="ＭＳ Ｐゴシック" pitchFamily="34" charset="-128"/>
              </a:rPr>
              <a:t>Όσο </a:t>
            </a:r>
            <a:r>
              <a:rPr lang="el-GR" b="1" dirty="0" smtClean="0">
                <a:ea typeface="ＭＳ Ｐゴシック" pitchFamily="34" charset="-128"/>
              </a:rPr>
              <a:t>πιο μεγάλες τιμές</a:t>
            </a:r>
            <a:r>
              <a:rPr lang="el-GR" dirty="0" smtClean="0">
                <a:ea typeface="ＭＳ Ｐゴシック" pitchFamily="34" charset="-128"/>
              </a:rPr>
              <a:t> λαμβάνει το κριτήριο Χ</a:t>
            </a:r>
            <a:r>
              <a:rPr lang="el-GR" baseline="30000" dirty="0" smtClean="0">
                <a:ea typeface="ＭＳ Ｐゴシック" pitchFamily="34" charset="-128"/>
              </a:rPr>
              <a:t>2</a:t>
            </a:r>
            <a:r>
              <a:rPr lang="el-GR" dirty="0" smtClean="0">
                <a:ea typeface="ＭＳ Ｐゴシック" pitchFamily="34" charset="-128"/>
              </a:rPr>
              <a:t> (άρα </a:t>
            </a:r>
            <a:r>
              <a:rPr lang="en-US" dirty="0" smtClean="0">
                <a:ea typeface="ＭＳ Ｐゴシック" pitchFamily="34" charset="-128"/>
              </a:rPr>
              <a:t>p&lt;&lt;) </a:t>
            </a:r>
            <a:r>
              <a:rPr lang="el-GR" dirty="0" smtClean="0">
                <a:ea typeface="ＭＳ Ｐゴシック" pitchFamily="34" charset="-128"/>
              </a:rPr>
              <a:t>τόσο πιο κοντά είμαστε στο να απορρίψουμε την </a:t>
            </a:r>
            <a:r>
              <a:rPr lang="el-GR" dirty="0" err="1" smtClean="0">
                <a:ea typeface="ＭＳ Ｐゴシック" pitchFamily="34" charset="-128"/>
              </a:rPr>
              <a:t>Η</a:t>
            </a:r>
            <a:r>
              <a:rPr lang="el-GR" baseline="-25000" dirty="0" err="1" smtClean="0">
                <a:ea typeface="ＭＳ Ｐゴシック" pitchFamily="34" charset="-128"/>
              </a:rPr>
              <a:t>ο</a:t>
            </a:r>
            <a:r>
              <a:rPr lang="el-GR" baseline="-25000" dirty="0" smtClean="0">
                <a:ea typeface="ＭＳ Ｐゴシック" pitchFamily="34" charset="-128"/>
              </a:rPr>
              <a:t> </a:t>
            </a:r>
            <a:r>
              <a:rPr lang="el-GR" dirty="0" smtClean="0">
                <a:ea typeface="ＭＳ Ｐゴシック" pitchFamily="34" charset="-128"/>
              </a:rPr>
              <a:t>, </a:t>
            </a:r>
            <a:r>
              <a:rPr lang="el-GR" b="1" dirty="0" smtClean="0">
                <a:ea typeface="ＭＳ Ｐゴシック" pitchFamily="34" charset="-128"/>
              </a:rPr>
              <a:t>δηλαδή υπάρχει συσχέτιση</a:t>
            </a:r>
            <a:r>
              <a:rPr lang="el-GR" dirty="0" smtClean="0">
                <a:ea typeface="ＭＳ Ｐゴシック" pitchFamily="34" charset="-128"/>
              </a:rPr>
              <a:t>.</a:t>
            </a:r>
          </a:p>
          <a:p>
            <a:pPr eaLnBrk="1" hangingPunct="1"/>
            <a:r>
              <a:rPr lang="el-GR" dirty="0" smtClean="0">
                <a:ea typeface="ＭＳ Ｐゴシック" pitchFamily="34" charset="-128"/>
              </a:rPr>
              <a:t>Όσο </a:t>
            </a:r>
            <a:r>
              <a:rPr lang="el-GR" b="1" dirty="0" smtClean="0">
                <a:ea typeface="ＭＳ Ｐゴシック" pitchFamily="34" charset="-128"/>
              </a:rPr>
              <a:t>πιο μικρές τιμές</a:t>
            </a:r>
            <a:r>
              <a:rPr lang="el-GR" dirty="0" smtClean="0">
                <a:ea typeface="ＭＳ Ｐゴシック" pitchFamily="34" charset="-128"/>
              </a:rPr>
              <a:t> (</a:t>
            </a:r>
            <a:r>
              <a:rPr lang="el-GR" dirty="0" err="1" smtClean="0">
                <a:ea typeface="ＭＳ Ｐゴシック" pitchFamily="34" charset="-128"/>
                <a:sym typeface="Symbol" pitchFamily="18" charset="2"/>
              </a:rPr>
              <a:t>0</a:t>
            </a:r>
            <a:r>
              <a:rPr lang="el-GR" dirty="0" smtClean="0">
                <a:ea typeface="ＭＳ Ｐゴシック" pitchFamily="34" charset="-128"/>
                <a:sym typeface="Symbol" pitchFamily="18" charset="2"/>
              </a:rPr>
              <a:t>) </a:t>
            </a:r>
            <a:r>
              <a:rPr lang="el-GR" dirty="0" smtClean="0">
                <a:ea typeface="ＭＳ Ｐゴシック" pitchFamily="34" charset="-128"/>
              </a:rPr>
              <a:t>λαμβάνει το κριτήριο Χ</a:t>
            </a:r>
            <a:r>
              <a:rPr lang="el-GR" baseline="30000" dirty="0" smtClean="0">
                <a:ea typeface="ＭＳ Ｐゴシック" pitchFamily="34" charset="-128"/>
              </a:rPr>
              <a:t>2</a:t>
            </a:r>
            <a:r>
              <a:rPr lang="el-GR" dirty="0" smtClean="0">
                <a:ea typeface="ＭＳ Ｐゴシック" pitchFamily="34" charset="-128"/>
              </a:rPr>
              <a:t> (άρα </a:t>
            </a:r>
            <a:r>
              <a:rPr lang="en-US" dirty="0" smtClean="0">
                <a:ea typeface="ＭＳ Ｐゴシック" pitchFamily="34" charset="-128"/>
              </a:rPr>
              <a:t>p&gt;&gt;) </a:t>
            </a:r>
            <a:r>
              <a:rPr lang="el-GR" dirty="0" smtClean="0">
                <a:ea typeface="ＭＳ Ｐゴシック" pitchFamily="34" charset="-128"/>
              </a:rPr>
              <a:t>τόσο πιο κοντά είμαστε στο να ΜΗΝ απορρίψουμε την </a:t>
            </a:r>
            <a:r>
              <a:rPr lang="el-GR" dirty="0" err="1" smtClean="0">
                <a:ea typeface="ＭＳ Ｐゴシック" pitchFamily="34" charset="-128"/>
              </a:rPr>
              <a:t>Η</a:t>
            </a:r>
            <a:r>
              <a:rPr lang="el-GR" baseline="-25000" dirty="0" err="1" smtClean="0">
                <a:ea typeface="ＭＳ Ｐゴシック" pitchFamily="34" charset="-128"/>
              </a:rPr>
              <a:t>ο</a:t>
            </a:r>
            <a:r>
              <a:rPr lang="el-GR" dirty="0" smtClean="0">
                <a:ea typeface="ＭＳ Ｐゴシック" pitchFamily="34" charset="-128"/>
              </a:rPr>
              <a:t>, </a:t>
            </a:r>
            <a:r>
              <a:rPr lang="el-GR" b="1" dirty="0" smtClean="0">
                <a:ea typeface="ＭＳ Ｐゴシック" pitchFamily="34" charset="-128"/>
              </a:rPr>
              <a:t>δηλαδή δεν υπάρχει συσχέτιση</a:t>
            </a:r>
            <a:r>
              <a:rPr lang="el-GR" dirty="0" smtClean="0">
                <a:ea typeface="ＭＳ Ｐゴシック" pitchFamily="34" charset="-128"/>
              </a:rPr>
              <a:t>.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9096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1" name="Picture 11" descr="325px-Chi-square_distributionPDF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8024" y="1484784"/>
            <a:ext cx="4103688" cy="403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κατανομή </a:t>
            </a:r>
            <a:r>
              <a:rPr lang="el-GR" dirty="0" smtClean="0"/>
              <a:t>Χ</a:t>
            </a:r>
            <a:r>
              <a:rPr lang="el-GR" baseline="30000" dirty="0" smtClean="0"/>
              <a:t>2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23528" y="1412776"/>
            <a:ext cx="4320480" cy="5328592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Ασύμμετρη.</a:t>
            </a:r>
            <a:endParaRPr lang="el-GR" dirty="0"/>
          </a:p>
          <a:p>
            <a:r>
              <a:rPr lang="el-GR" dirty="0"/>
              <a:t>Θετικά </a:t>
            </a:r>
            <a:r>
              <a:rPr lang="el-GR" dirty="0" smtClean="0"/>
              <a:t>ορισμένη.</a:t>
            </a:r>
            <a:endParaRPr lang="el-GR" dirty="0"/>
          </a:p>
          <a:p>
            <a:r>
              <a:rPr lang="el-GR" dirty="0"/>
              <a:t>Η μορφή της εξαρτάται από τους βαθμούς ελευθερίας </a:t>
            </a:r>
            <a:r>
              <a:rPr lang="el-GR" dirty="0" smtClean="0"/>
              <a:t> </a:t>
            </a:r>
            <a:r>
              <a:rPr lang="el-GR" dirty="0"/>
              <a:t>B.E= ( κ-1) ( λ – 1) όπου κ, λ ο αριθμός των γραμμών και των στηλών του </a:t>
            </a:r>
            <a:r>
              <a:rPr lang="el-GR" dirty="0" smtClean="0"/>
              <a:t>πίνακα.</a:t>
            </a:r>
            <a:endParaRPr lang="el-GR" dirty="0"/>
          </a:p>
          <a:p>
            <a:r>
              <a:rPr lang="el-GR" dirty="0"/>
              <a:t>Με βάση τους βαθμούς ελευθερίας και την χρήση ειδικών πινάκων υπολογίζουμε την κρίσιμη τιμή του ελέγχου </a:t>
            </a:r>
            <a:r>
              <a:rPr lang="el-GR" dirty="0" smtClean="0"/>
              <a:t>ξ.</a:t>
            </a:r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187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7463"/>
            <a:ext cx="9144000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l-GR" smtClean="0"/>
              <a:t>Ε. ΠΑΠΑΓΕΩΡΓΙΟΥ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559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700808"/>
            <a:ext cx="8136891" cy="4824536"/>
          </a:xfrm>
        </p:spPr>
        <p:txBody>
          <a:bodyPr/>
          <a:lstStyle/>
          <a:p>
            <a:pPr eaLnBrk="1" hangingPunct="1"/>
            <a:r>
              <a:rPr lang="el-GR" sz="2400" dirty="0" smtClean="0">
                <a:ea typeface="ＭＳ Ｐゴシック" pitchFamily="34" charset="-128"/>
              </a:rPr>
              <a:t>Τυχαίο δείγμα και ανεξαρτησία των παρατηρήσεων</a:t>
            </a:r>
          </a:p>
          <a:p>
            <a:pPr eaLnBrk="1" hangingPunct="1"/>
            <a:r>
              <a:rPr lang="el-GR" sz="2400" dirty="0" smtClean="0">
                <a:ea typeface="ＭＳ Ｐゴシック" pitchFamily="34" charset="-128"/>
              </a:rPr>
              <a:t>Κανένα κελί με μηδενική τιμή</a:t>
            </a:r>
          </a:p>
          <a:p>
            <a:pPr eaLnBrk="1" hangingPunct="1"/>
            <a:r>
              <a:rPr lang="el-GR" sz="2400" dirty="0" smtClean="0">
                <a:ea typeface="ＭＳ Ｐゴシック" pitchFamily="34" charset="-128"/>
              </a:rPr>
              <a:t>Όλες οι αναμενόμενες τιμές των κελιών 2</a:t>
            </a:r>
            <a:r>
              <a:rPr lang="en-US" sz="2400" dirty="0" smtClean="0">
                <a:ea typeface="ＭＳ Ｐゴシック" pitchFamily="34" charset="-128"/>
              </a:rPr>
              <a:t>x2 </a:t>
            </a:r>
            <a:r>
              <a:rPr lang="el-GR" sz="2400" dirty="0" smtClean="0">
                <a:ea typeface="ＭＳ Ｐゴシック" pitchFamily="34" charset="-128"/>
              </a:rPr>
              <a:t>πινάκων συνάφειας &gt;5</a:t>
            </a:r>
          </a:p>
          <a:p>
            <a:pPr eaLnBrk="1" hangingPunct="1"/>
            <a:r>
              <a:rPr lang="el-GR" sz="2400" dirty="0" smtClean="0">
                <a:ea typeface="ＭＳ Ｐゴシック" pitchFamily="34" charset="-128"/>
              </a:rPr>
              <a:t>Το 80% των κελιών πινάκων </a:t>
            </a:r>
            <a:r>
              <a:rPr lang="en-US" sz="2400" dirty="0" smtClean="0">
                <a:ea typeface="ＭＳ Ｐゴシック" pitchFamily="34" charset="-128"/>
              </a:rPr>
              <a:t>r x c  </a:t>
            </a:r>
            <a:r>
              <a:rPr lang="el-GR" sz="2400" dirty="0" smtClean="0">
                <a:ea typeface="ＭＳ Ｐゴシック" pitchFamily="34" charset="-128"/>
              </a:rPr>
              <a:t>να έχουν αναμενόμενες τιμές &gt; 5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250F0AA8-3144-4EB0-B30C-78710925F1D2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Προϋποθέσεις εφαρμογής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του </a:t>
            </a:r>
            <a:r>
              <a:rPr lang="el-GR" dirty="0"/>
              <a:t>κριτηρίου Χ</a:t>
            </a:r>
            <a:r>
              <a:rPr lang="el-GR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87233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_2" val="e63e9eec434b6a22ddb5216a25ec256f5ce4e1fb"/>
</p:tagLst>
</file>

<file path=ppt/theme/theme1.xml><?xml version="1.0" encoding="utf-8"?>
<a:theme xmlns:a="http://schemas.openxmlformats.org/drawingml/2006/main" name="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102</TotalTime>
  <Words>665</Words>
  <Application>Microsoft Office PowerPoint</Application>
  <PresentationFormat>Προβολή στην οθόνη (4:3)</PresentationFormat>
  <Paragraphs>200</Paragraphs>
  <Slides>15</Slides>
  <Notes>11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9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6" baseType="lpstr">
      <vt:lpstr>ＭＳ Ｐゴシック</vt:lpstr>
      <vt:lpstr>Arial</vt:lpstr>
      <vt:lpstr>Calibri</vt:lpstr>
      <vt:lpstr>Cambria Math</vt:lpstr>
      <vt:lpstr>Courier New</vt:lpstr>
      <vt:lpstr>Symbol</vt:lpstr>
      <vt:lpstr>Times New Roman</vt:lpstr>
      <vt:lpstr>Verdana</vt:lpstr>
      <vt:lpstr>Wingdings</vt:lpstr>
      <vt:lpstr>template</vt:lpstr>
      <vt:lpstr>Equation</vt:lpstr>
      <vt:lpstr>Βιοστατιστική (Θ)</vt:lpstr>
      <vt:lpstr>Έλεγχος ανεξαρτησίας (συσχέτισης)  2 κατηγορικών μεταβλητών</vt:lpstr>
      <vt:lpstr>Έλεγχος ανεξαρτησίας 2 ποιοτικών χαρακτηριστικών  Το κριτήριο Χ2</vt:lpstr>
      <vt:lpstr>Η «φιλοσοφία» του κριτηρίου</vt:lpstr>
      <vt:lpstr>Το κριτήριο Χ2</vt:lpstr>
      <vt:lpstr>Έλεγχος ανεξαρτησίας 2 ποιοτικών χαρακτηριστικών</vt:lpstr>
      <vt:lpstr>Η κατανομή Χ2</vt:lpstr>
      <vt:lpstr>Παρουσίαση του PowerPoint</vt:lpstr>
      <vt:lpstr>Προϋποθέσεις εφαρμογής  του κριτηρίου Χ2</vt:lpstr>
      <vt:lpstr>Παράδειγμα</vt:lpstr>
      <vt:lpstr>Παρουσίαση του PowerPoint</vt:lpstr>
      <vt:lpstr>Παρουσίαση του PowerPoint</vt:lpstr>
      <vt:lpstr>Παρουσίαση του PowerPoint</vt:lpstr>
      <vt:lpstr>Συμπεράσματα Έλεγχος ανεξαρτησίας 2 ποιοτικών χαρακτηριστικών</vt:lpstr>
      <vt:lpstr>Τέλος Ενότητας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Βιοστατιστική (Θ)</dc:title>
  <dc:creator>opencourses@teiath.gr</dc:creator>
  <cp:lastModifiedBy>Effie</cp:lastModifiedBy>
  <cp:revision>12</cp:revision>
  <dcterms:created xsi:type="dcterms:W3CDTF">2015-11-24T08:06:07Z</dcterms:created>
  <dcterms:modified xsi:type="dcterms:W3CDTF">2017-05-07T17:01:40Z</dcterms:modified>
</cp:coreProperties>
</file>