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6" r:id="rId4"/>
    <p:sldId id="267" r:id="rId5"/>
    <p:sldId id="258" r:id="rId6"/>
    <p:sldId id="259" r:id="rId7"/>
    <p:sldId id="268" r:id="rId8"/>
    <p:sldId id="260" r:id="rId9"/>
    <p:sldId id="269" r:id="rId10"/>
    <p:sldId id="262" r:id="rId11"/>
    <p:sldId id="263" r:id="rId12"/>
    <p:sldId id="270" r:id="rId13"/>
    <p:sldId id="264" r:id="rId14"/>
    <p:sldId id="265"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F9708-E83F-4E10-AA85-051CD0A84D89}" type="doc">
      <dgm:prSet loTypeId="urn:microsoft.com/office/officeart/2005/8/layout/process1" loCatId="process" qsTypeId="urn:microsoft.com/office/officeart/2005/8/quickstyle/simple1" qsCatId="simple" csTypeId="urn:microsoft.com/office/officeart/2005/8/colors/accent1_2" csCatId="accent1" phldr="1"/>
      <dgm:spPr/>
    </dgm:pt>
    <dgm:pt modelId="{BACBDD2E-01DB-4351-8393-1981DCF9E921}">
      <dgm:prSet phldrT="[Κείμενο]"/>
      <dgm:spPr/>
      <dgm:t>
        <a:bodyPr/>
        <a:lstStyle/>
        <a:p>
          <a:r>
            <a:rPr lang="el-GR" dirty="0"/>
            <a:t> ΠΡΟΑΓΩΓΗ ΤΗΣ ΥΓΕΙΑΣ</a:t>
          </a:r>
        </a:p>
      </dgm:t>
    </dgm:pt>
    <dgm:pt modelId="{6C700D9E-7DBE-441D-94E7-6E22F9FC1C8F}" type="parTrans" cxnId="{A6DC1CD4-7EC1-4292-86DC-6B677265EFEF}">
      <dgm:prSet/>
      <dgm:spPr/>
      <dgm:t>
        <a:bodyPr/>
        <a:lstStyle/>
        <a:p>
          <a:endParaRPr lang="el-GR"/>
        </a:p>
      </dgm:t>
    </dgm:pt>
    <dgm:pt modelId="{5391665A-8824-4630-BDC4-B84C342A7253}" type="sibTrans" cxnId="{A6DC1CD4-7EC1-4292-86DC-6B677265EFEF}">
      <dgm:prSet/>
      <dgm:spPr/>
      <dgm:t>
        <a:bodyPr/>
        <a:lstStyle/>
        <a:p>
          <a:endParaRPr lang="el-GR"/>
        </a:p>
      </dgm:t>
    </dgm:pt>
    <dgm:pt modelId="{201EE7B1-7568-4839-B18B-07346F1CF1F1}">
      <dgm:prSet phldrT="[Κείμενο]" custT="1"/>
      <dgm:spPr/>
      <dgm:t>
        <a:bodyPr/>
        <a:lstStyle/>
        <a:p>
          <a:r>
            <a:rPr lang="el-GR" sz="2800" dirty="0"/>
            <a:t>ΨΥΧΙΚΗ</a:t>
          </a:r>
        </a:p>
      </dgm:t>
    </dgm:pt>
    <dgm:pt modelId="{BB2AFF7C-6EA3-46F3-B553-E1F966156D73}" type="sibTrans" cxnId="{2C717174-C644-40F3-8DDB-33DB08561BEC}">
      <dgm:prSet/>
      <dgm:spPr/>
      <dgm:t>
        <a:bodyPr/>
        <a:lstStyle/>
        <a:p>
          <a:endParaRPr lang="el-GR"/>
        </a:p>
      </dgm:t>
    </dgm:pt>
    <dgm:pt modelId="{C4132F1A-D96D-49A5-AF1B-C149F2E23977}" type="parTrans" cxnId="{2C717174-C644-40F3-8DDB-33DB08561BEC}">
      <dgm:prSet/>
      <dgm:spPr/>
      <dgm:t>
        <a:bodyPr/>
        <a:lstStyle/>
        <a:p>
          <a:endParaRPr lang="el-GR"/>
        </a:p>
      </dgm:t>
    </dgm:pt>
    <dgm:pt modelId="{94A61010-DAC3-498C-BF97-BBC591FD1B5A}">
      <dgm:prSet custT="1"/>
      <dgm:spPr/>
      <dgm:t>
        <a:bodyPr/>
        <a:lstStyle/>
        <a:p>
          <a:r>
            <a:rPr lang="el-GR" sz="2800" dirty="0"/>
            <a:t>ΣΩΜΑΤΙΚΗ</a:t>
          </a:r>
          <a:r>
            <a:rPr lang="el-GR" sz="3000" dirty="0"/>
            <a:t> </a:t>
          </a:r>
        </a:p>
      </dgm:t>
    </dgm:pt>
    <dgm:pt modelId="{44B4CCED-F466-44C8-B8E0-A834D222FAF8}" type="parTrans" cxnId="{89E012C2-B230-43CD-9C1A-5A1886B34CF1}">
      <dgm:prSet/>
      <dgm:spPr/>
      <dgm:t>
        <a:bodyPr/>
        <a:lstStyle/>
        <a:p>
          <a:endParaRPr lang="el-GR"/>
        </a:p>
      </dgm:t>
    </dgm:pt>
    <dgm:pt modelId="{AB3A28C9-9423-4658-B070-E42487C2A12E}" type="sibTrans" cxnId="{89E012C2-B230-43CD-9C1A-5A1886B34CF1}">
      <dgm:prSet/>
      <dgm:spPr/>
      <dgm:t>
        <a:bodyPr/>
        <a:lstStyle/>
        <a:p>
          <a:endParaRPr lang="el-GR"/>
        </a:p>
      </dgm:t>
    </dgm:pt>
    <dgm:pt modelId="{75667A65-638B-4ADE-904F-3E9800907D56}" type="pres">
      <dgm:prSet presAssocID="{CC1F9708-E83F-4E10-AA85-051CD0A84D89}" presName="Name0" presStyleCnt="0">
        <dgm:presLayoutVars>
          <dgm:dir/>
          <dgm:resizeHandles val="exact"/>
        </dgm:presLayoutVars>
      </dgm:prSet>
      <dgm:spPr/>
    </dgm:pt>
    <dgm:pt modelId="{2330DE28-D3F2-4A98-A15E-75AC9BD313F3}" type="pres">
      <dgm:prSet presAssocID="{BACBDD2E-01DB-4351-8393-1981DCF9E921}" presName="node" presStyleLbl="node1" presStyleIdx="0" presStyleCnt="3" custLinFactNeighborX="4794" custLinFactNeighborY="-4927">
        <dgm:presLayoutVars>
          <dgm:bulletEnabled val="1"/>
        </dgm:presLayoutVars>
      </dgm:prSet>
      <dgm:spPr/>
    </dgm:pt>
    <dgm:pt modelId="{9A2077F6-7355-4982-A2DD-7E446B37585F}" type="pres">
      <dgm:prSet presAssocID="{5391665A-8824-4630-BDC4-B84C342A7253}" presName="sibTrans" presStyleLbl="sibTrans2D1" presStyleIdx="0" presStyleCnt="2"/>
      <dgm:spPr/>
    </dgm:pt>
    <dgm:pt modelId="{65585847-DAB5-4CAE-A985-45A58E40F799}" type="pres">
      <dgm:prSet presAssocID="{5391665A-8824-4630-BDC4-B84C342A7253}" presName="connectorText" presStyleLbl="sibTrans2D1" presStyleIdx="0" presStyleCnt="2"/>
      <dgm:spPr/>
    </dgm:pt>
    <dgm:pt modelId="{676E574F-064C-49A8-8432-2F3AC7DC5565}" type="pres">
      <dgm:prSet presAssocID="{94A61010-DAC3-498C-BF97-BBC591FD1B5A}" presName="node" presStyleLbl="node1" presStyleIdx="1" presStyleCnt="3" custLinFactNeighborX="4794" custLinFactNeighborY="-4927">
        <dgm:presLayoutVars>
          <dgm:bulletEnabled val="1"/>
        </dgm:presLayoutVars>
      </dgm:prSet>
      <dgm:spPr/>
    </dgm:pt>
    <dgm:pt modelId="{43B7D4EA-E9E3-403A-B2C6-7403F6DFA27B}" type="pres">
      <dgm:prSet presAssocID="{AB3A28C9-9423-4658-B070-E42487C2A12E}" presName="sibTrans" presStyleLbl="sibTrans2D1" presStyleIdx="1" presStyleCnt="2"/>
      <dgm:spPr/>
    </dgm:pt>
    <dgm:pt modelId="{6A0D0454-6E57-4FB7-8785-7EF416B1A91D}" type="pres">
      <dgm:prSet presAssocID="{AB3A28C9-9423-4658-B070-E42487C2A12E}" presName="connectorText" presStyleLbl="sibTrans2D1" presStyleIdx="1" presStyleCnt="2"/>
      <dgm:spPr/>
    </dgm:pt>
    <dgm:pt modelId="{8EEC4AB0-E73F-4D2C-9E63-39D1565BAAE8}" type="pres">
      <dgm:prSet presAssocID="{201EE7B1-7568-4839-B18B-07346F1CF1F1}" presName="node" presStyleLbl="node1" presStyleIdx="2" presStyleCnt="3">
        <dgm:presLayoutVars>
          <dgm:bulletEnabled val="1"/>
        </dgm:presLayoutVars>
      </dgm:prSet>
      <dgm:spPr/>
    </dgm:pt>
  </dgm:ptLst>
  <dgm:cxnLst>
    <dgm:cxn modelId="{6B9E1604-EFF6-43DA-8568-BF9D20EDC373}" type="presOf" srcId="{AB3A28C9-9423-4658-B070-E42487C2A12E}" destId="{43B7D4EA-E9E3-403A-B2C6-7403F6DFA27B}" srcOrd="0" destOrd="0" presId="urn:microsoft.com/office/officeart/2005/8/layout/process1"/>
    <dgm:cxn modelId="{FBB1331E-D92A-4F6C-B028-D058C73A404B}" type="presOf" srcId="{BACBDD2E-01DB-4351-8393-1981DCF9E921}" destId="{2330DE28-D3F2-4A98-A15E-75AC9BD313F3}" srcOrd="0" destOrd="0" presId="urn:microsoft.com/office/officeart/2005/8/layout/process1"/>
    <dgm:cxn modelId="{18059F29-0159-4171-B40D-C595C78DA4C3}" type="presOf" srcId="{5391665A-8824-4630-BDC4-B84C342A7253}" destId="{65585847-DAB5-4CAE-A985-45A58E40F799}" srcOrd="1" destOrd="0" presId="urn:microsoft.com/office/officeart/2005/8/layout/process1"/>
    <dgm:cxn modelId="{DCF31E6E-742C-42BA-A5D9-5C000A87D9F4}" type="presOf" srcId="{94A61010-DAC3-498C-BF97-BBC591FD1B5A}" destId="{676E574F-064C-49A8-8432-2F3AC7DC5565}" srcOrd="0" destOrd="0" presId="urn:microsoft.com/office/officeart/2005/8/layout/process1"/>
    <dgm:cxn modelId="{042A034F-10CC-4C7C-8E46-27D8F170C1C6}" type="presOf" srcId="{5391665A-8824-4630-BDC4-B84C342A7253}" destId="{9A2077F6-7355-4982-A2DD-7E446B37585F}" srcOrd="0" destOrd="0" presId="urn:microsoft.com/office/officeart/2005/8/layout/process1"/>
    <dgm:cxn modelId="{2C717174-C644-40F3-8DDB-33DB08561BEC}" srcId="{CC1F9708-E83F-4E10-AA85-051CD0A84D89}" destId="{201EE7B1-7568-4839-B18B-07346F1CF1F1}" srcOrd="2" destOrd="0" parTransId="{C4132F1A-D96D-49A5-AF1B-C149F2E23977}" sibTransId="{BB2AFF7C-6EA3-46F3-B553-E1F966156D73}"/>
    <dgm:cxn modelId="{C11C9596-F632-4D8D-ADA0-2B28733DD774}" type="presOf" srcId="{CC1F9708-E83F-4E10-AA85-051CD0A84D89}" destId="{75667A65-638B-4ADE-904F-3E9800907D56}" srcOrd="0" destOrd="0" presId="urn:microsoft.com/office/officeart/2005/8/layout/process1"/>
    <dgm:cxn modelId="{EFDA2EAA-F8EA-4CEE-8886-F6414C69E3BA}" type="presOf" srcId="{AB3A28C9-9423-4658-B070-E42487C2A12E}" destId="{6A0D0454-6E57-4FB7-8785-7EF416B1A91D}" srcOrd="1" destOrd="0" presId="urn:microsoft.com/office/officeart/2005/8/layout/process1"/>
    <dgm:cxn modelId="{4FA1E6B1-052D-46A0-A789-E8F30B94F0C9}" type="presOf" srcId="{201EE7B1-7568-4839-B18B-07346F1CF1F1}" destId="{8EEC4AB0-E73F-4D2C-9E63-39D1565BAAE8}" srcOrd="0" destOrd="0" presId="urn:microsoft.com/office/officeart/2005/8/layout/process1"/>
    <dgm:cxn modelId="{89E012C2-B230-43CD-9C1A-5A1886B34CF1}" srcId="{CC1F9708-E83F-4E10-AA85-051CD0A84D89}" destId="{94A61010-DAC3-498C-BF97-BBC591FD1B5A}" srcOrd="1" destOrd="0" parTransId="{44B4CCED-F466-44C8-B8E0-A834D222FAF8}" sibTransId="{AB3A28C9-9423-4658-B070-E42487C2A12E}"/>
    <dgm:cxn modelId="{A6DC1CD4-7EC1-4292-86DC-6B677265EFEF}" srcId="{CC1F9708-E83F-4E10-AA85-051CD0A84D89}" destId="{BACBDD2E-01DB-4351-8393-1981DCF9E921}" srcOrd="0" destOrd="0" parTransId="{6C700D9E-7DBE-441D-94E7-6E22F9FC1C8F}" sibTransId="{5391665A-8824-4630-BDC4-B84C342A7253}"/>
    <dgm:cxn modelId="{76A9586D-E641-4EFC-AAF4-CFAB55A88348}" type="presParOf" srcId="{75667A65-638B-4ADE-904F-3E9800907D56}" destId="{2330DE28-D3F2-4A98-A15E-75AC9BD313F3}" srcOrd="0" destOrd="0" presId="urn:microsoft.com/office/officeart/2005/8/layout/process1"/>
    <dgm:cxn modelId="{FDDAC785-C7C2-445E-92C4-B5DC4B5D7A4F}" type="presParOf" srcId="{75667A65-638B-4ADE-904F-3E9800907D56}" destId="{9A2077F6-7355-4982-A2DD-7E446B37585F}" srcOrd="1" destOrd="0" presId="urn:microsoft.com/office/officeart/2005/8/layout/process1"/>
    <dgm:cxn modelId="{A94D5741-6C9F-4B4A-A321-7F0F827FD8CA}" type="presParOf" srcId="{9A2077F6-7355-4982-A2DD-7E446B37585F}" destId="{65585847-DAB5-4CAE-A985-45A58E40F799}" srcOrd="0" destOrd="0" presId="urn:microsoft.com/office/officeart/2005/8/layout/process1"/>
    <dgm:cxn modelId="{B773F182-D23E-4C92-960C-396FE426A37A}" type="presParOf" srcId="{75667A65-638B-4ADE-904F-3E9800907D56}" destId="{676E574F-064C-49A8-8432-2F3AC7DC5565}" srcOrd="2" destOrd="0" presId="urn:microsoft.com/office/officeart/2005/8/layout/process1"/>
    <dgm:cxn modelId="{53A19CB0-BDCB-4B23-BCC0-AFF97CFEC7BC}" type="presParOf" srcId="{75667A65-638B-4ADE-904F-3E9800907D56}" destId="{43B7D4EA-E9E3-403A-B2C6-7403F6DFA27B}" srcOrd="3" destOrd="0" presId="urn:microsoft.com/office/officeart/2005/8/layout/process1"/>
    <dgm:cxn modelId="{74D34DE0-465A-4799-B27D-F2B8E5C508B4}" type="presParOf" srcId="{43B7D4EA-E9E3-403A-B2C6-7403F6DFA27B}" destId="{6A0D0454-6E57-4FB7-8785-7EF416B1A91D}" srcOrd="0" destOrd="0" presId="urn:microsoft.com/office/officeart/2005/8/layout/process1"/>
    <dgm:cxn modelId="{6BD9FCD9-9772-4A69-8DCB-3C322C088E7B}" type="presParOf" srcId="{75667A65-638B-4ADE-904F-3E9800907D56}" destId="{8EEC4AB0-E73F-4D2C-9E63-39D1565BAAE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7677D-0718-4056-BA60-275A20E4CAE6}" type="doc">
      <dgm:prSet loTypeId="urn:microsoft.com/office/officeart/2005/8/layout/process1" loCatId="process" qsTypeId="urn:microsoft.com/office/officeart/2005/8/quickstyle/simple1" qsCatId="simple" csTypeId="urn:microsoft.com/office/officeart/2005/8/colors/accent1_2" csCatId="accent1" phldr="1"/>
      <dgm:spPr/>
    </dgm:pt>
    <dgm:pt modelId="{AF789B0C-B6B9-45CA-8219-77FBF869D5EE}">
      <dgm:prSet phldrT="[Κείμενο]" custT="1"/>
      <dgm:spPr/>
      <dgm:t>
        <a:bodyPr/>
        <a:lstStyle/>
        <a:p>
          <a:r>
            <a:rPr lang="el-GR" sz="3200" dirty="0"/>
            <a:t>ΔΙΑΤΗΡΗΣΗ ΤΗΣ ΥΓΕΙΑΣ </a:t>
          </a:r>
        </a:p>
      </dgm:t>
    </dgm:pt>
    <dgm:pt modelId="{D6E2C49C-DE4C-4C38-91FA-9D40CB2A3F61}" type="parTrans" cxnId="{BBD40D66-EAF7-4911-BDAC-B8F1F1BD4577}">
      <dgm:prSet/>
      <dgm:spPr/>
      <dgm:t>
        <a:bodyPr/>
        <a:lstStyle/>
        <a:p>
          <a:endParaRPr lang="el-GR"/>
        </a:p>
      </dgm:t>
    </dgm:pt>
    <dgm:pt modelId="{99C000C3-EC21-4E94-8269-64B7F8BBCEB7}" type="sibTrans" cxnId="{BBD40D66-EAF7-4911-BDAC-B8F1F1BD4577}">
      <dgm:prSet/>
      <dgm:spPr/>
      <dgm:t>
        <a:bodyPr/>
        <a:lstStyle/>
        <a:p>
          <a:endParaRPr lang="el-GR"/>
        </a:p>
      </dgm:t>
    </dgm:pt>
    <dgm:pt modelId="{4C4304B9-1216-493A-9F45-45D0E9B0C40B}">
      <dgm:prSet phldrT="[Κείμενο]" custT="1"/>
      <dgm:spPr/>
      <dgm:t>
        <a:bodyPr/>
        <a:lstStyle/>
        <a:p>
          <a:r>
            <a:rPr lang="el-GR" sz="2000" dirty="0"/>
            <a:t>ΑΠΑΡΑΙΤΗΤΗ ΠΡΟΥΠΟΘΕΣΗ Η ΠΡΟΛΗΨΗ </a:t>
          </a:r>
        </a:p>
      </dgm:t>
    </dgm:pt>
    <dgm:pt modelId="{375A8DDE-08F7-45A7-A70C-1FFFBFB61C54}" type="parTrans" cxnId="{9FEE6360-D25B-4B7A-B6D3-3F81E79C3CF3}">
      <dgm:prSet/>
      <dgm:spPr/>
      <dgm:t>
        <a:bodyPr/>
        <a:lstStyle/>
        <a:p>
          <a:endParaRPr lang="el-GR"/>
        </a:p>
      </dgm:t>
    </dgm:pt>
    <dgm:pt modelId="{0A76947E-FAA7-44E2-9C35-B5D9AE36BADD}" type="sibTrans" cxnId="{9FEE6360-D25B-4B7A-B6D3-3F81E79C3CF3}">
      <dgm:prSet/>
      <dgm:spPr/>
      <dgm:t>
        <a:bodyPr/>
        <a:lstStyle/>
        <a:p>
          <a:endParaRPr lang="el-GR"/>
        </a:p>
      </dgm:t>
    </dgm:pt>
    <dgm:pt modelId="{AC8B1DD6-EBD7-49D3-9657-ECF992908EE2}" type="pres">
      <dgm:prSet presAssocID="{FBB7677D-0718-4056-BA60-275A20E4CAE6}" presName="Name0" presStyleCnt="0">
        <dgm:presLayoutVars>
          <dgm:dir/>
          <dgm:resizeHandles val="exact"/>
        </dgm:presLayoutVars>
      </dgm:prSet>
      <dgm:spPr/>
    </dgm:pt>
    <dgm:pt modelId="{E05BC5E8-AA39-4135-9BA6-DAD3E264E0C8}" type="pres">
      <dgm:prSet presAssocID="{AF789B0C-B6B9-45CA-8219-77FBF869D5EE}" presName="node" presStyleLbl="node1" presStyleIdx="0" presStyleCnt="2">
        <dgm:presLayoutVars>
          <dgm:bulletEnabled val="1"/>
        </dgm:presLayoutVars>
      </dgm:prSet>
      <dgm:spPr/>
    </dgm:pt>
    <dgm:pt modelId="{38EA462F-BCC1-4035-A09A-D7C1B6FE346E}" type="pres">
      <dgm:prSet presAssocID="{99C000C3-EC21-4E94-8269-64B7F8BBCEB7}" presName="sibTrans" presStyleLbl="sibTrans2D1" presStyleIdx="0" presStyleCnt="1"/>
      <dgm:spPr/>
    </dgm:pt>
    <dgm:pt modelId="{FCF128A3-C316-4D91-88D2-F6957982DECC}" type="pres">
      <dgm:prSet presAssocID="{99C000C3-EC21-4E94-8269-64B7F8BBCEB7}" presName="connectorText" presStyleLbl="sibTrans2D1" presStyleIdx="0" presStyleCnt="1"/>
      <dgm:spPr/>
    </dgm:pt>
    <dgm:pt modelId="{D812FE25-739A-4335-9A5D-B7DB1D68033C}" type="pres">
      <dgm:prSet presAssocID="{4C4304B9-1216-493A-9F45-45D0E9B0C40B}" presName="node" presStyleLbl="node1" presStyleIdx="1" presStyleCnt="2">
        <dgm:presLayoutVars>
          <dgm:bulletEnabled val="1"/>
        </dgm:presLayoutVars>
      </dgm:prSet>
      <dgm:spPr/>
    </dgm:pt>
  </dgm:ptLst>
  <dgm:cxnLst>
    <dgm:cxn modelId="{D3DB1F25-14BB-48BF-8DC1-B7CF58F04D69}" type="presOf" srcId="{99C000C3-EC21-4E94-8269-64B7F8BBCEB7}" destId="{FCF128A3-C316-4D91-88D2-F6957982DECC}" srcOrd="1" destOrd="0" presId="urn:microsoft.com/office/officeart/2005/8/layout/process1"/>
    <dgm:cxn modelId="{9FEE6360-D25B-4B7A-B6D3-3F81E79C3CF3}" srcId="{FBB7677D-0718-4056-BA60-275A20E4CAE6}" destId="{4C4304B9-1216-493A-9F45-45D0E9B0C40B}" srcOrd="1" destOrd="0" parTransId="{375A8DDE-08F7-45A7-A70C-1FFFBFB61C54}" sibTransId="{0A76947E-FAA7-44E2-9C35-B5D9AE36BADD}"/>
    <dgm:cxn modelId="{77032562-191F-4530-92A7-5BF7B169B45E}" type="presOf" srcId="{99C000C3-EC21-4E94-8269-64B7F8BBCEB7}" destId="{38EA462F-BCC1-4035-A09A-D7C1B6FE346E}" srcOrd="0" destOrd="0" presId="urn:microsoft.com/office/officeart/2005/8/layout/process1"/>
    <dgm:cxn modelId="{BBD40D66-EAF7-4911-BDAC-B8F1F1BD4577}" srcId="{FBB7677D-0718-4056-BA60-275A20E4CAE6}" destId="{AF789B0C-B6B9-45CA-8219-77FBF869D5EE}" srcOrd="0" destOrd="0" parTransId="{D6E2C49C-DE4C-4C38-91FA-9D40CB2A3F61}" sibTransId="{99C000C3-EC21-4E94-8269-64B7F8BBCEB7}"/>
    <dgm:cxn modelId="{EBAAAD59-C271-43AF-8C65-8A4F0BDC5A00}" type="presOf" srcId="{4C4304B9-1216-493A-9F45-45D0E9B0C40B}" destId="{D812FE25-739A-4335-9A5D-B7DB1D68033C}" srcOrd="0" destOrd="0" presId="urn:microsoft.com/office/officeart/2005/8/layout/process1"/>
    <dgm:cxn modelId="{6659109D-DBB7-4E75-BAD9-68B6FC613485}" type="presOf" srcId="{AF789B0C-B6B9-45CA-8219-77FBF869D5EE}" destId="{E05BC5E8-AA39-4135-9BA6-DAD3E264E0C8}" srcOrd="0" destOrd="0" presId="urn:microsoft.com/office/officeart/2005/8/layout/process1"/>
    <dgm:cxn modelId="{2204A2FF-44E9-40D0-BC9C-1246B2CC0BED}" type="presOf" srcId="{FBB7677D-0718-4056-BA60-275A20E4CAE6}" destId="{AC8B1DD6-EBD7-49D3-9657-ECF992908EE2}" srcOrd="0" destOrd="0" presId="urn:microsoft.com/office/officeart/2005/8/layout/process1"/>
    <dgm:cxn modelId="{EF4E1DC7-155B-4494-A2DA-6A503374C682}" type="presParOf" srcId="{AC8B1DD6-EBD7-49D3-9657-ECF992908EE2}" destId="{E05BC5E8-AA39-4135-9BA6-DAD3E264E0C8}" srcOrd="0" destOrd="0" presId="urn:microsoft.com/office/officeart/2005/8/layout/process1"/>
    <dgm:cxn modelId="{074C2F30-609E-4225-A1E6-9A9315DA89F1}" type="presParOf" srcId="{AC8B1DD6-EBD7-49D3-9657-ECF992908EE2}" destId="{38EA462F-BCC1-4035-A09A-D7C1B6FE346E}" srcOrd="1" destOrd="0" presId="urn:microsoft.com/office/officeart/2005/8/layout/process1"/>
    <dgm:cxn modelId="{B915D328-480C-4A97-A344-53B89F82FD08}" type="presParOf" srcId="{38EA462F-BCC1-4035-A09A-D7C1B6FE346E}" destId="{FCF128A3-C316-4D91-88D2-F6957982DECC}" srcOrd="0" destOrd="0" presId="urn:microsoft.com/office/officeart/2005/8/layout/process1"/>
    <dgm:cxn modelId="{85C371CC-4B2C-4C9C-A159-3950AB9DEB33}" type="presParOf" srcId="{AC8B1DD6-EBD7-49D3-9657-ECF992908EE2}" destId="{D812FE25-739A-4335-9A5D-B7DB1D68033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270A0-E989-47E0-ADBB-338DB1C065FD}" type="doc">
      <dgm:prSet loTypeId="urn:microsoft.com/office/officeart/2005/8/layout/process1" loCatId="process" qsTypeId="urn:microsoft.com/office/officeart/2005/8/quickstyle/simple1" qsCatId="simple" csTypeId="urn:microsoft.com/office/officeart/2005/8/colors/accent1_2" csCatId="accent1" phldr="1"/>
      <dgm:spPr/>
    </dgm:pt>
    <dgm:pt modelId="{B83BD6D8-9A0E-4D1D-8268-7E350309350E}">
      <dgm:prSet phldrT="[Κείμενο]" custT="1"/>
      <dgm:spPr/>
      <dgm:t>
        <a:bodyPr/>
        <a:lstStyle/>
        <a:p>
          <a:r>
            <a:rPr lang="el-GR" sz="2400" b="0" u="none" dirty="0"/>
            <a:t>ΦΡΟΝΤΙΔΑ ΣΕ ΟΞΕΙΕΣ ΚΑΤΑΣΤΑΣΕΙΣ</a:t>
          </a:r>
        </a:p>
      </dgm:t>
    </dgm:pt>
    <dgm:pt modelId="{96AEFECD-33F3-421A-916A-FEEB6F609AB5}" type="parTrans" cxnId="{4E3C939B-2EAF-49C6-B788-CFC040A540D0}">
      <dgm:prSet/>
      <dgm:spPr/>
      <dgm:t>
        <a:bodyPr/>
        <a:lstStyle/>
        <a:p>
          <a:endParaRPr lang="el-GR"/>
        </a:p>
      </dgm:t>
    </dgm:pt>
    <dgm:pt modelId="{E954E016-5B88-4450-84D3-D27D921D4BC8}" type="sibTrans" cxnId="{4E3C939B-2EAF-49C6-B788-CFC040A540D0}">
      <dgm:prSet/>
      <dgm:spPr/>
      <dgm:t>
        <a:bodyPr/>
        <a:lstStyle/>
        <a:p>
          <a:endParaRPr lang="el-GR"/>
        </a:p>
      </dgm:t>
    </dgm:pt>
    <dgm:pt modelId="{DDD6B718-A427-4130-A365-027B01624413}">
      <dgm:prSet phldrT="[Κείμενο]"/>
      <dgm:spPr/>
      <dgm:t>
        <a:bodyPr/>
        <a:lstStyle/>
        <a:p>
          <a:r>
            <a:rPr lang="el-GR" b="0" dirty="0"/>
            <a:t>Επιδέχεται δευτερογενή και τριτογενή πρόληψη</a:t>
          </a:r>
        </a:p>
      </dgm:t>
    </dgm:pt>
    <dgm:pt modelId="{C9DF9C2B-A20D-46DC-989C-1735CFE057C9}" type="parTrans" cxnId="{6228F80B-0679-4400-903B-426E20BCB148}">
      <dgm:prSet/>
      <dgm:spPr/>
      <dgm:t>
        <a:bodyPr/>
        <a:lstStyle/>
        <a:p>
          <a:endParaRPr lang="el-GR"/>
        </a:p>
      </dgm:t>
    </dgm:pt>
    <dgm:pt modelId="{13ADA545-5DC3-424F-9494-608D0E2811F5}" type="sibTrans" cxnId="{6228F80B-0679-4400-903B-426E20BCB148}">
      <dgm:prSet/>
      <dgm:spPr/>
      <dgm:t>
        <a:bodyPr/>
        <a:lstStyle/>
        <a:p>
          <a:endParaRPr lang="el-GR"/>
        </a:p>
      </dgm:t>
    </dgm:pt>
    <dgm:pt modelId="{47528798-AE1D-4667-B34D-978284446F3E}" type="pres">
      <dgm:prSet presAssocID="{7B4270A0-E989-47E0-ADBB-338DB1C065FD}" presName="Name0" presStyleCnt="0">
        <dgm:presLayoutVars>
          <dgm:dir/>
          <dgm:resizeHandles val="exact"/>
        </dgm:presLayoutVars>
      </dgm:prSet>
      <dgm:spPr/>
    </dgm:pt>
    <dgm:pt modelId="{4B7A28CF-E207-49DD-898B-A943D182D446}" type="pres">
      <dgm:prSet presAssocID="{B83BD6D8-9A0E-4D1D-8268-7E350309350E}" presName="node" presStyleLbl="node1" presStyleIdx="0" presStyleCnt="2" custLinFactNeighborX="-117" custLinFactNeighborY="-2688">
        <dgm:presLayoutVars>
          <dgm:bulletEnabled val="1"/>
        </dgm:presLayoutVars>
      </dgm:prSet>
      <dgm:spPr/>
    </dgm:pt>
    <dgm:pt modelId="{16303155-1DDB-4980-8350-47D70741A8FE}" type="pres">
      <dgm:prSet presAssocID="{E954E016-5B88-4450-84D3-D27D921D4BC8}" presName="sibTrans" presStyleLbl="sibTrans2D1" presStyleIdx="0" presStyleCnt="1"/>
      <dgm:spPr/>
    </dgm:pt>
    <dgm:pt modelId="{86E4B550-E847-4349-BA8D-9676B9A113C1}" type="pres">
      <dgm:prSet presAssocID="{E954E016-5B88-4450-84D3-D27D921D4BC8}" presName="connectorText" presStyleLbl="sibTrans2D1" presStyleIdx="0" presStyleCnt="1"/>
      <dgm:spPr/>
    </dgm:pt>
    <dgm:pt modelId="{0C013B5F-EC4E-438F-81E5-623BA90F1896}" type="pres">
      <dgm:prSet presAssocID="{DDD6B718-A427-4130-A365-027B01624413}" presName="node" presStyleLbl="node1" presStyleIdx="1" presStyleCnt="2">
        <dgm:presLayoutVars>
          <dgm:bulletEnabled val="1"/>
        </dgm:presLayoutVars>
      </dgm:prSet>
      <dgm:spPr/>
    </dgm:pt>
  </dgm:ptLst>
  <dgm:cxnLst>
    <dgm:cxn modelId="{6228F80B-0679-4400-903B-426E20BCB148}" srcId="{7B4270A0-E989-47E0-ADBB-338DB1C065FD}" destId="{DDD6B718-A427-4130-A365-027B01624413}" srcOrd="1" destOrd="0" parTransId="{C9DF9C2B-A20D-46DC-989C-1735CFE057C9}" sibTransId="{13ADA545-5DC3-424F-9494-608D0E2811F5}"/>
    <dgm:cxn modelId="{62833E16-3883-49B8-B8BA-5468D43A28E3}" type="presOf" srcId="{B83BD6D8-9A0E-4D1D-8268-7E350309350E}" destId="{4B7A28CF-E207-49DD-898B-A943D182D446}" srcOrd="0" destOrd="0" presId="urn:microsoft.com/office/officeart/2005/8/layout/process1"/>
    <dgm:cxn modelId="{94A7C426-EFC5-4614-A75F-65D17CE1D41C}" type="presOf" srcId="{7B4270A0-E989-47E0-ADBB-338DB1C065FD}" destId="{47528798-AE1D-4667-B34D-978284446F3E}" srcOrd="0" destOrd="0" presId="urn:microsoft.com/office/officeart/2005/8/layout/process1"/>
    <dgm:cxn modelId="{436A3A51-CA99-4219-B4F5-781355D4A545}" type="presOf" srcId="{DDD6B718-A427-4130-A365-027B01624413}" destId="{0C013B5F-EC4E-438F-81E5-623BA90F1896}" srcOrd="0" destOrd="0" presId="urn:microsoft.com/office/officeart/2005/8/layout/process1"/>
    <dgm:cxn modelId="{77532952-4AF8-49AF-993D-5985877B3C3A}" type="presOf" srcId="{E954E016-5B88-4450-84D3-D27D921D4BC8}" destId="{86E4B550-E847-4349-BA8D-9676B9A113C1}" srcOrd="1" destOrd="0" presId="urn:microsoft.com/office/officeart/2005/8/layout/process1"/>
    <dgm:cxn modelId="{4E3C939B-2EAF-49C6-B788-CFC040A540D0}" srcId="{7B4270A0-E989-47E0-ADBB-338DB1C065FD}" destId="{B83BD6D8-9A0E-4D1D-8268-7E350309350E}" srcOrd="0" destOrd="0" parTransId="{96AEFECD-33F3-421A-916A-FEEB6F609AB5}" sibTransId="{E954E016-5B88-4450-84D3-D27D921D4BC8}"/>
    <dgm:cxn modelId="{08364BC5-B529-4E06-82FF-82BED4D25842}" type="presOf" srcId="{E954E016-5B88-4450-84D3-D27D921D4BC8}" destId="{16303155-1DDB-4980-8350-47D70741A8FE}" srcOrd="0" destOrd="0" presId="urn:microsoft.com/office/officeart/2005/8/layout/process1"/>
    <dgm:cxn modelId="{7BD473A3-DF5D-4801-B3A1-B0127DE1F8DA}" type="presParOf" srcId="{47528798-AE1D-4667-B34D-978284446F3E}" destId="{4B7A28CF-E207-49DD-898B-A943D182D446}" srcOrd="0" destOrd="0" presId="urn:microsoft.com/office/officeart/2005/8/layout/process1"/>
    <dgm:cxn modelId="{C2F5DEA5-1505-49E8-BC0C-C00AEC703596}" type="presParOf" srcId="{47528798-AE1D-4667-B34D-978284446F3E}" destId="{16303155-1DDB-4980-8350-47D70741A8FE}" srcOrd="1" destOrd="0" presId="urn:microsoft.com/office/officeart/2005/8/layout/process1"/>
    <dgm:cxn modelId="{98EE393D-C1FE-460A-AC4B-15A822856048}" type="presParOf" srcId="{16303155-1DDB-4980-8350-47D70741A8FE}" destId="{86E4B550-E847-4349-BA8D-9676B9A113C1}" srcOrd="0" destOrd="0" presId="urn:microsoft.com/office/officeart/2005/8/layout/process1"/>
    <dgm:cxn modelId="{D8030E3C-281F-4696-BF38-6A25325AD71C}" type="presParOf" srcId="{47528798-AE1D-4667-B34D-978284446F3E}" destId="{0C013B5F-EC4E-438F-81E5-623BA90F189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EB4D21-65DB-46FA-8FF4-649D53DF29F2}" type="doc">
      <dgm:prSet loTypeId="urn:microsoft.com/office/officeart/2005/8/layout/process1" loCatId="process" qsTypeId="urn:microsoft.com/office/officeart/2005/8/quickstyle/simple1" qsCatId="simple" csTypeId="urn:microsoft.com/office/officeart/2005/8/colors/accent1_2" csCatId="accent1" phldr="1"/>
      <dgm:spPr/>
    </dgm:pt>
    <dgm:pt modelId="{CC6A586E-46D2-485A-8C6A-9F08FD6E5EDC}">
      <dgm:prSet phldrT="[Κείμενο]"/>
      <dgm:spPr/>
      <dgm:t>
        <a:bodyPr/>
        <a:lstStyle/>
        <a:p>
          <a:r>
            <a:rPr lang="el-GR" b="1" u="none" dirty="0"/>
            <a:t>Η ΑΠΟΚΑΤΑΣΤΑΣΗ ΜΕΤΑ ΑΠΟ ΤΟ ΝΟΣΟΚΟΜΕΙΟ</a:t>
          </a:r>
          <a:endParaRPr lang="el-GR" u="none" dirty="0"/>
        </a:p>
      </dgm:t>
    </dgm:pt>
    <dgm:pt modelId="{84B3E7BD-47CB-4504-9514-C0365E684CB6}" type="parTrans" cxnId="{6F049EB5-D03E-400F-B52D-23754BBDBBDD}">
      <dgm:prSet/>
      <dgm:spPr/>
      <dgm:t>
        <a:bodyPr/>
        <a:lstStyle/>
        <a:p>
          <a:endParaRPr lang="el-GR"/>
        </a:p>
      </dgm:t>
    </dgm:pt>
    <dgm:pt modelId="{A3BDE35F-543A-4E6C-8F08-28E5E024A867}" type="sibTrans" cxnId="{6F049EB5-D03E-400F-B52D-23754BBDBBDD}">
      <dgm:prSet/>
      <dgm:spPr/>
      <dgm:t>
        <a:bodyPr/>
        <a:lstStyle/>
        <a:p>
          <a:endParaRPr lang="el-GR"/>
        </a:p>
      </dgm:t>
    </dgm:pt>
    <dgm:pt modelId="{BC660C5E-331E-4BC7-84B4-0E777FA154D5}">
      <dgm:prSet phldrT="[Κείμενο]"/>
      <dgm:spPr/>
      <dgm:t>
        <a:bodyPr/>
        <a:lstStyle/>
        <a:p>
          <a:r>
            <a:rPr lang="el-GR" b="1" dirty="0"/>
            <a:t>Εκπαίδευση του ηλικιωμένου </a:t>
          </a:r>
          <a:endParaRPr lang="el-GR" dirty="0"/>
        </a:p>
      </dgm:t>
    </dgm:pt>
    <dgm:pt modelId="{C9A999F0-3E8D-4767-BD91-943624D24D1F}" type="parTrans" cxnId="{96F47E8C-DECC-4BDD-924C-E0646422321E}">
      <dgm:prSet/>
      <dgm:spPr/>
      <dgm:t>
        <a:bodyPr/>
        <a:lstStyle/>
        <a:p>
          <a:endParaRPr lang="el-GR"/>
        </a:p>
      </dgm:t>
    </dgm:pt>
    <dgm:pt modelId="{11C52FCF-DD25-4B75-BE2A-64B94489C19A}" type="sibTrans" cxnId="{96F47E8C-DECC-4BDD-924C-E0646422321E}">
      <dgm:prSet/>
      <dgm:spPr/>
      <dgm:t>
        <a:bodyPr/>
        <a:lstStyle/>
        <a:p>
          <a:endParaRPr lang="el-GR"/>
        </a:p>
      </dgm:t>
    </dgm:pt>
    <dgm:pt modelId="{F84C7774-E9AD-46C0-94F6-EECED5D43F86}">
      <dgm:prSet phldrT="[Κείμενο]"/>
      <dgm:spPr/>
      <dgm:t>
        <a:bodyPr/>
        <a:lstStyle/>
        <a:p>
          <a:r>
            <a:rPr lang="el-GR" b="1" dirty="0"/>
            <a:t>Πρακτικές που προάγουν και διατηρούν την υγεία του</a:t>
          </a:r>
          <a:endParaRPr lang="el-GR" dirty="0"/>
        </a:p>
      </dgm:t>
    </dgm:pt>
    <dgm:pt modelId="{0E8680B9-6210-4AB4-901B-B58953FEE223}" type="parTrans" cxnId="{63D65D0D-2CC9-4D55-BB17-DFFB0D4E5B2A}">
      <dgm:prSet/>
      <dgm:spPr/>
      <dgm:t>
        <a:bodyPr/>
        <a:lstStyle/>
        <a:p>
          <a:endParaRPr lang="el-GR"/>
        </a:p>
      </dgm:t>
    </dgm:pt>
    <dgm:pt modelId="{E169EF15-4517-4F27-87C3-5E698FCE52F8}" type="sibTrans" cxnId="{63D65D0D-2CC9-4D55-BB17-DFFB0D4E5B2A}">
      <dgm:prSet/>
      <dgm:spPr/>
      <dgm:t>
        <a:bodyPr/>
        <a:lstStyle/>
        <a:p>
          <a:endParaRPr lang="el-GR"/>
        </a:p>
      </dgm:t>
    </dgm:pt>
    <dgm:pt modelId="{907E076F-85B7-4BC8-854E-B83A0C5CE2A3}" type="pres">
      <dgm:prSet presAssocID="{88EB4D21-65DB-46FA-8FF4-649D53DF29F2}" presName="Name0" presStyleCnt="0">
        <dgm:presLayoutVars>
          <dgm:dir/>
          <dgm:resizeHandles val="exact"/>
        </dgm:presLayoutVars>
      </dgm:prSet>
      <dgm:spPr/>
    </dgm:pt>
    <dgm:pt modelId="{A0AE6CBB-91A6-4EAD-AB63-FF688E9B7D74}" type="pres">
      <dgm:prSet presAssocID="{CC6A586E-46D2-485A-8C6A-9F08FD6E5EDC}" presName="node" presStyleLbl="node1" presStyleIdx="0" presStyleCnt="3">
        <dgm:presLayoutVars>
          <dgm:bulletEnabled val="1"/>
        </dgm:presLayoutVars>
      </dgm:prSet>
      <dgm:spPr/>
    </dgm:pt>
    <dgm:pt modelId="{8274E71D-BFD0-42AF-B624-8D078B81482E}" type="pres">
      <dgm:prSet presAssocID="{A3BDE35F-543A-4E6C-8F08-28E5E024A867}" presName="sibTrans" presStyleLbl="sibTrans2D1" presStyleIdx="0" presStyleCnt="2"/>
      <dgm:spPr/>
    </dgm:pt>
    <dgm:pt modelId="{44BAF583-5594-4EA2-B8B4-7DF6B13AE392}" type="pres">
      <dgm:prSet presAssocID="{A3BDE35F-543A-4E6C-8F08-28E5E024A867}" presName="connectorText" presStyleLbl="sibTrans2D1" presStyleIdx="0" presStyleCnt="2"/>
      <dgm:spPr/>
    </dgm:pt>
    <dgm:pt modelId="{92164380-2D1B-4A98-94DE-EB26F5F84769}" type="pres">
      <dgm:prSet presAssocID="{BC660C5E-331E-4BC7-84B4-0E777FA154D5}" presName="node" presStyleLbl="node1" presStyleIdx="1" presStyleCnt="3">
        <dgm:presLayoutVars>
          <dgm:bulletEnabled val="1"/>
        </dgm:presLayoutVars>
      </dgm:prSet>
      <dgm:spPr/>
    </dgm:pt>
    <dgm:pt modelId="{F08B6BA8-BFEB-4A71-8CCE-FE343C32C74A}" type="pres">
      <dgm:prSet presAssocID="{11C52FCF-DD25-4B75-BE2A-64B94489C19A}" presName="sibTrans" presStyleLbl="sibTrans2D1" presStyleIdx="1" presStyleCnt="2"/>
      <dgm:spPr/>
    </dgm:pt>
    <dgm:pt modelId="{4643B094-E746-4382-B24D-2E23F1941A90}" type="pres">
      <dgm:prSet presAssocID="{11C52FCF-DD25-4B75-BE2A-64B94489C19A}" presName="connectorText" presStyleLbl="sibTrans2D1" presStyleIdx="1" presStyleCnt="2"/>
      <dgm:spPr/>
    </dgm:pt>
    <dgm:pt modelId="{D6FE56AB-A6C8-4B37-AA6D-B6CEADB26A2F}" type="pres">
      <dgm:prSet presAssocID="{F84C7774-E9AD-46C0-94F6-EECED5D43F86}" presName="node" presStyleLbl="node1" presStyleIdx="2" presStyleCnt="3">
        <dgm:presLayoutVars>
          <dgm:bulletEnabled val="1"/>
        </dgm:presLayoutVars>
      </dgm:prSet>
      <dgm:spPr/>
    </dgm:pt>
  </dgm:ptLst>
  <dgm:cxnLst>
    <dgm:cxn modelId="{94A8B403-E636-4764-BA1B-C83574463449}" type="presOf" srcId="{88EB4D21-65DB-46FA-8FF4-649D53DF29F2}" destId="{907E076F-85B7-4BC8-854E-B83A0C5CE2A3}" srcOrd="0" destOrd="0" presId="urn:microsoft.com/office/officeart/2005/8/layout/process1"/>
    <dgm:cxn modelId="{63D65D0D-2CC9-4D55-BB17-DFFB0D4E5B2A}" srcId="{88EB4D21-65DB-46FA-8FF4-649D53DF29F2}" destId="{F84C7774-E9AD-46C0-94F6-EECED5D43F86}" srcOrd="2" destOrd="0" parTransId="{0E8680B9-6210-4AB4-901B-B58953FEE223}" sibTransId="{E169EF15-4517-4F27-87C3-5E698FCE52F8}"/>
    <dgm:cxn modelId="{CDA42911-DD3F-4AEA-94D1-CD464FA64B20}" type="presOf" srcId="{BC660C5E-331E-4BC7-84B4-0E777FA154D5}" destId="{92164380-2D1B-4A98-94DE-EB26F5F84769}" srcOrd="0" destOrd="0" presId="urn:microsoft.com/office/officeart/2005/8/layout/process1"/>
    <dgm:cxn modelId="{F398A815-E65D-4F2A-8CA2-C8ABFD1CD0BC}" type="presOf" srcId="{A3BDE35F-543A-4E6C-8F08-28E5E024A867}" destId="{8274E71D-BFD0-42AF-B624-8D078B81482E}" srcOrd="0" destOrd="0" presId="urn:microsoft.com/office/officeart/2005/8/layout/process1"/>
    <dgm:cxn modelId="{C38D3F72-5C14-40CB-8BEF-78668D086C3E}" type="presOf" srcId="{11C52FCF-DD25-4B75-BE2A-64B94489C19A}" destId="{4643B094-E746-4382-B24D-2E23F1941A90}" srcOrd="1" destOrd="0" presId="urn:microsoft.com/office/officeart/2005/8/layout/process1"/>
    <dgm:cxn modelId="{DEFBEE58-1DDA-48E6-BB08-FE9E258049C6}" type="presOf" srcId="{F84C7774-E9AD-46C0-94F6-EECED5D43F86}" destId="{D6FE56AB-A6C8-4B37-AA6D-B6CEADB26A2F}" srcOrd="0" destOrd="0" presId="urn:microsoft.com/office/officeart/2005/8/layout/process1"/>
    <dgm:cxn modelId="{56ED9D79-E7C1-4921-AE37-6CC0D3EFD028}" type="presOf" srcId="{CC6A586E-46D2-485A-8C6A-9F08FD6E5EDC}" destId="{A0AE6CBB-91A6-4EAD-AB63-FF688E9B7D74}" srcOrd="0" destOrd="0" presId="urn:microsoft.com/office/officeart/2005/8/layout/process1"/>
    <dgm:cxn modelId="{96F47E8C-DECC-4BDD-924C-E0646422321E}" srcId="{88EB4D21-65DB-46FA-8FF4-649D53DF29F2}" destId="{BC660C5E-331E-4BC7-84B4-0E777FA154D5}" srcOrd="1" destOrd="0" parTransId="{C9A999F0-3E8D-4767-BD91-943624D24D1F}" sibTransId="{11C52FCF-DD25-4B75-BE2A-64B94489C19A}"/>
    <dgm:cxn modelId="{7180A99B-BE7F-4642-9699-1B0836C41714}" type="presOf" srcId="{A3BDE35F-543A-4E6C-8F08-28E5E024A867}" destId="{44BAF583-5594-4EA2-B8B4-7DF6B13AE392}" srcOrd="1" destOrd="0" presId="urn:microsoft.com/office/officeart/2005/8/layout/process1"/>
    <dgm:cxn modelId="{6F049EB5-D03E-400F-B52D-23754BBDBBDD}" srcId="{88EB4D21-65DB-46FA-8FF4-649D53DF29F2}" destId="{CC6A586E-46D2-485A-8C6A-9F08FD6E5EDC}" srcOrd="0" destOrd="0" parTransId="{84B3E7BD-47CB-4504-9514-C0365E684CB6}" sibTransId="{A3BDE35F-543A-4E6C-8F08-28E5E024A867}"/>
    <dgm:cxn modelId="{C1F299B9-E0D6-49A4-9B47-ACACEB7A67B4}" type="presOf" srcId="{11C52FCF-DD25-4B75-BE2A-64B94489C19A}" destId="{F08B6BA8-BFEB-4A71-8CCE-FE343C32C74A}" srcOrd="0" destOrd="0" presId="urn:microsoft.com/office/officeart/2005/8/layout/process1"/>
    <dgm:cxn modelId="{1B23F87C-4165-45D7-9865-AFC20525B6A0}" type="presParOf" srcId="{907E076F-85B7-4BC8-854E-B83A0C5CE2A3}" destId="{A0AE6CBB-91A6-4EAD-AB63-FF688E9B7D74}" srcOrd="0" destOrd="0" presId="urn:microsoft.com/office/officeart/2005/8/layout/process1"/>
    <dgm:cxn modelId="{E3DA964C-53F4-4D39-959A-FFA3CB5CD7CE}" type="presParOf" srcId="{907E076F-85B7-4BC8-854E-B83A0C5CE2A3}" destId="{8274E71D-BFD0-42AF-B624-8D078B81482E}" srcOrd="1" destOrd="0" presId="urn:microsoft.com/office/officeart/2005/8/layout/process1"/>
    <dgm:cxn modelId="{38362950-C9E7-4BFB-88CC-EE9B29D76411}" type="presParOf" srcId="{8274E71D-BFD0-42AF-B624-8D078B81482E}" destId="{44BAF583-5594-4EA2-B8B4-7DF6B13AE392}" srcOrd="0" destOrd="0" presId="urn:microsoft.com/office/officeart/2005/8/layout/process1"/>
    <dgm:cxn modelId="{ABCF7854-7E2C-493E-B251-451112361CCB}" type="presParOf" srcId="{907E076F-85B7-4BC8-854E-B83A0C5CE2A3}" destId="{92164380-2D1B-4A98-94DE-EB26F5F84769}" srcOrd="2" destOrd="0" presId="urn:microsoft.com/office/officeart/2005/8/layout/process1"/>
    <dgm:cxn modelId="{475F07E0-E9A7-4583-B754-C91198823097}" type="presParOf" srcId="{907E076F-85B7-4BC8-854E-B83A0C5CE2A3}" destId="{F08B6BA8-BFEB-4A71-8CCE-FE343C32C74A}" srcOrd="3" destOrd="0" presId="urn:microsoft.com/office/officeart/2005/8/layout/process1"/>
    <dgm:cxn modelId="{6F0014BC-12E7-4DC5-9421-0B9E1ACB156A}" type="presParOf" srcId="{F08B6BA8-BFEB-4A71-8CCE-FE343C32C74A}" destId="{4643B094-E746-4382-B24D-2E23F1941A90}" srcOrd="0" destOrd="0" presId="urn:microsoft.com/office/officeart/2005/8/layout/process1"/>
    <dgm:cxn modelId="{2AEE2234-90FE-4187-8A63-A76333212A06}" type="presParOf" srcId="{907E076F-85B7-4BC8-854E-B83A0C5CE2A3}" destId="{D6FE56AB-A6C8-4B37-AA6D-B6CEADB26A2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B86BC3-2242-47A3-BD34-F64B87B7F6B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7EF4622C-F56A-4CFF-9A39-B0BCB8F11797}">
      <dgm:prSet phldrT="[Κείμενο]"/>
      <dgm:spPr/>
      <dgm:t>
        <a:bodyPr/>
        <a:lstStyle/>
        <a:p>
          <a:r>
            <a:rPr lang="el-GR" b="1" u="sng" dirty="0"/>
            <a:t>Η φροντίδα των ηλικιωμένων σε χρόνιες καταστάσεις:</a:t>
          </a:r>
          <a:r>
            <a:rPr lang="el-GR" u="sng" dirty="0"/>
            <a:t> </a:t>
          </a:r>
          <a:endParaRPr lang="el-GR" dirty="0"/>
        </a:p>
      </dgm:t>
    </dgm:pt>
    <dgm:pt modelId="{7B14012B-BA8D-4A07-8F2C-21DAA425F760}" type="parTrans" cxnId="{4DDF75E7-3BBE-480A-AA3C-81E526EFAD6B}">
      <dgm:prSet/>
      <dgm:spPr/>
      <dgm:t>
        <a:bodyPr/>
        <a:lstStyle/>
        <a:p>
          <a:endParaRPr lang="el-GR"/>
        </a:p>
      </dgm:t>
    </dgm:pt>
    <dgm:pt modelId="{07A22B95-4F0C-40FC-A3D8-988B87972E61}" type="sibTrans" cxnId="{4DDF75E7-3BBE-480A-AA3C-81E526EFAD6B}">
      <dgm:prSet/>
      <dgm:spPr/>
      <dgm:t>
        <a:bodyPr/>
        <a:lstStyle/>
        <a:p>
          <a:endParaRPr lang="el-GR"/>
        </a:p>
      </dgm:t>
    </dgm:pt>
    <dgm:pt modelId="{2D39114F-98B1-4814-91A5-D091A537D96A}">
      <dgm:prSet phldrT="[Κείμενο]"/>
      <dgm:spPr/>
      <dgm:t>
        <a:bodyPr/>
        <a:lstStyle/>
        <a:p>
          <a:r>
            <a:rPr lang="el-GR" dirty="0"/>
            <a:t>Βελτίωση ποιότητας ζωής του ηλικιωμένου</a:t>
          </a:r>
        </a:p>
      </dgm:t>
    </dgm:pt>
    <dgm:pt modelId="{90358C49-B9E6-4BF1-A85D-7B2DCB3A4ACF}" type="parTrans" cxnId="{00D0FEF6-D3EA-4386-B842-BEEBE0EDCC20}">
      <dgm:prSet/>
      <dgm:spPr/>
      <dgm:t>
        <a:bodyPr/>
        <a:lstStyle/>
        <a:p>
          <a:endParaRPr lang="el-GR"/>
        </a:p>
      </dgm:t>
    </dgm:pt>
    <dgm:pt modelId="{34A65FA8-9ECC-4DFA-B1B4-59C12BAB3561}" type="sibTrans" cxnId="{00D0FEF6-D3EA-4386-B842-BEEBE0EDCC20}">
      <dgm:prSet/>
      <dgm:spPr/>
      <dgm:t>
        <a:bodyPr/>
        <a:lstStyle/>
        <a:p>
          <a:endParaRPr lang="el-GR"/>
        </a:p>
      </dgm:t>
    </dgm:pt>
    <dgm:pt modelId="{6C29B90B-8AD1-4324-B94A-D0D5B4CF4FAC}">
      <dgm:prSet phldrT="[Κείμενο]"/>
      <dgm:spPr/>
      <dgm:t>
        <a:bodyPr/>
        <a:lstStyle/>
        <a:p>
          <a:r>
            <a:rPr lang="el-GR" dirty="0"/>
            <a:t>Πρόληψη επιπλοκών </a:t>
          </a:r>
        </a:p>
      </dgm:t>
    </dgm:pt>
    <dgm:pt modelId="{5FBE9E9A-1576-421B-B9F5-B853C84E9FB5}" type="parTrans" cxnId="{B74D8EBD-5003-4772-AA67-2299B6E8D4B0}">
      <dgm:prSet/>
      <dgm:spPr/>
      <dgm:t>
        <a:bodyPr/>
        <a:lstStyle/>
        <a:p>
          <a:endParaRPr lang="el-GR"/>
        </a:p>
      </dgm:t>
    </dgm:pt>
    <dgm:pt modelId="{F7A11D6D-8D17-4FB9-9DBC-EF674659B88D}" type="sibTrans" cxnId="{B74D8EBD-5003-4772-AA67-2299B6E8D4B0}">
      <dgm:prSet/>
      <dgm:spPr/>
      <dgm:t>
        <a:bodyPr/>
        <a:lstStyle/>
        <a:p>
          <a:endParaRPr lang="el-GR"/>
        </a:p>
      </dgm:t>
    </dgm:pt>
    <dgm:pt modelId="{E11E13BE-C748-48D6-A17A-3B7A51B641B3}" type="pres">
      <dgm:prSet presAssocID="{86B86BC3-2242-47A3-BD34-F64B87B7F6B2}" presName="Name0" presStyleCnt="0">
        <dgm:presLayoutVars>
          <dgm:dir/>
          <dgm:resizeHandles val="exact"/>
        </dgm:presLayoutVars>
      </dgm:prSet>
      <dgm:spPr/>
    </dgm:pt>
    <dgm:pt modelId="{40845AA2-A3DC-46D1-8D31-6CE614E25A99}" type="pres">
      <dgm:prSet presAssocID="{7EF4622C-F56A-4CFF-9A39-B0BCB8F11797}" presName="node" presStyleLbl="node1" presStyleIdx="0" presStyleCnt="3">
        <dgm:presLayoutVars>
          <dgm:bulletEnabled val="1"/>
        </dgm:presLayoutVars>
      </dgm:prSet>
      <dgm:spPr/>
    </dgm:pt>
    <dgm:pt modelId="{4410170B-8552-41D9-9D17-0EC71A58FB6D}" type="pres">
      <dgm:prSet presAssocID="{07A22B95-4F0C-40FC-A3D8-988B87972E61}" presName="sibTrans" presStyleLbl="sibTrans2D1" presStyleIdx="0" presStyleCnt="3"/>
      <dgm:spPr/>
    </dgm:pt>
    <dgm:pt modelId="{F90980AF-D02E-4901-A1BD-2DE0E96532D8}" type="pres">
      <dgm:prSet presAssocID="{07A22B95-4F0C-40FC-A3D8-988B87972E61}" presName="connectorText" presStyleLbl="sibTrans2D1" presStyleIdx="0" presStyleCnt="3"/>
      <dgm:spPr/>
    </dgm:pt>
    <dgm:pt modelId="{16B213FA-3324-4876-9BD3-5CAC6E96B7AE}" type="pres">
      <dgm:prSet presAssocID="{2D39114F-98B1-4814-91A5-D091A537D96A}" presName="node" presStyleLbl="node1" presStyleIdx="1" presStyleCnt="3">
        <dgm:presLayoutVars>
          <dgm:bulletEnabled val="1"/>
        </dgm:presLayoutVars>
      </dgm:prSet>
      <dgm:spPr/>
    </dgm:pt>
    <dgm:pt modelId="{4AC009E2-1370-4D65-9627-0041086FFD62}" type="pres">
      <dgm:prSet presAssocID="{34A65FA8-9ECC-4DFA-B1B4-59C12BAB3561}" presName="sibTrans" presStyleLbl="sibTrans2D1" presStyleIdx="1" presStyleCnt="3"/>
      <dgm:spPr/>
    </dgm:pt>
    <dgm:pt modelId="{B6B461B0-F608-46F9-8935-890C745D394F}" type="pres">
      <dgm:prSet presAssocID="{34A65FA8-9ECC-4DFA-B1B4-59C12BAB3561}" presName="connectorText" presStyleLbl="sibTrans2D1" presStyleIdx="1" presStyleCnt="3"/>
      <dgm:spPr/>
    </dgm:pt>
    <dgm:pt modelId="{05D221A6-6359-48E9-B4B5-E5F73832D550}" type="pres">
      <dgm:prSet presAssocID="{6C29B90B-8AD1-4324-B94A-D0D5B4CF4FAC}" presName="node" presStyleLbl="node1" presStyleIdx="2" presStyleCnt="3">
        <dgm:presLayoutVars>
          <dgm:bulletEnabled val="1"/>
        </dgm:presLayoutVars>
      </dgm:prSet>
      <dgm:spPr/>
    </dgm:pt>
    <dgm:pt modelId="{70C341AF-948E-4355-926A-60190187C7E2}" type="pres">
      <dgm:prSet presAssocID="{F7A11D6D-8D17-4FB9-9DBC-EF674659B88D}" presName="sibTrans" presStyleLbl="sibTrans2D1" presStyleIdx="2" presStyleCnt="3"/>
      <dgm:spPr/>
    </dgm:pt>
    <dgm:pt modelId="{C30ED312-8FAC-4CCD-9EA0-F45136D45EBB}" type="pres">
      <dgm:prSet presAssocID="{F7A11D6D-8D17-4FB9-9DBC-EF674659B88D}" presName="connectorText" presStyleLbl="sibTrans2D1" presStyleIdx="2" presStyleCnt="3"/>
      <dgm:spPr/>
    </dgm:pt>
  </dgm:ptLst>
  <dgm:cxnLst>
    <dgm:cxn modelId="{04AC0227-3085-47B4-A040-4F89CDEBCC2C}" type="presOf" srcId="{F7A11D6D-8D17-4FB9-9DBC-EF674659B88D}" destId="{70C341AF-948E-4355-926A-60190187C7E2}" srcOrd="0" destOrd="0" presId="urn:microsoft.com/office/officeart/2005/8/layout/cycle7"/>
    <dgm:cxn modelId="{86C83D2C-5B1B-40A0-B2EB-80CE2707B2F1}" type="presOf" srcId="{F7A11D6D-8D17-4FB9-9DBC-EF674659B88D}" destId="{C30ED312-8FAC-4CCD-9EA0-F45136D45EBB}" srcOrd="1" destOrd="0" presId="urn:microsoft.com/office/officeart/2005/8/layout/cycle7"/>
    <dgm:cxn modelId="{E07F0647-93D2-4102-B889-DF957BB38E38}" type="presOf" srcId="{07A22B95-4F0C-40FC-A3D8-988B87972E61}" destId="{F90980AF-D02E-4901-A1BD-2DE0E96532D8}" srcOrd="1" destOrd="0" presId="urn:microsoft.com/office/officeart/2005/8/layout/cycle7"/>
    <dgm:cxn modelId="{7DD6704F-D733-4D4B-AD23-F818DDBDF19E}" type="presOf" srcId="{7EF4622C-F56A-4CFF-9A39-B0BCB8F11797}" destId="{40845AA2-A3DC-46D1-8D31-6CE614E25A99}" srcOrd="0" destOrd="0" presId="urn:microsoft.com/office/officeart/2005/8/layout/cycle7"/>
    <dgm:cxn modelId="{3D7AC455-FCB2-44F3-B202-C9276293D76C}" type="presOf" srcId="{86B86BC3-2242-47A3-BD34-F64B87B7F6B2}" destId="{E11E13BE-C748-48D6-A17A-3B7A51B641B3}" srcOrd="0" destOrd="0" presId="urn:microsoft.com/office/officeart/2005/8/layout/cycle7"/>
    <dgm:cxn modelId="{6F384E59-342B-4DF0-A67E-5C4A548FBCFE}" type="presOf" srcId="{34A65FA8-9ECC-4DFA-B1B4-59C12BAB3561}" destId="{4AC009E2-1370-4D65-9627-0041086FFD62}" srcOrd="0" destOrd="0" presId="urn:microsoft.com/office/officeart/2005/8/layout/cycle7"/>
    <dgm:cxn modelId="{26026F81-6F0D-4BF2-9933-94911969D229}" type="presOf" srcId="{34A65FA8-9ECC-4DFA-B1B4-59C12BAB3561}" destId="{B6B461B0-F608-46F9-8935-890C745D394F}" srcOrd="1" destOrd="0" presId="urn:microsoft.com/office/officeart/2005/8/layout/cycle7"/>
    <dgm:cxn modelId="{594968B9-063D-4EA3-AA1F-EDC9706302FC}" type="presOf" srcId="{07A22B95-4F0C-40FC-A3D8-988B87972E61}" destId="{4410170B-8552-41D9-9D17-0EC71A58FB6D}" srcOrd="0" destOrd="0" presId="urn:microsoft.com/office/officeart/2005/8/layout/cycle7"/>
    <dgm:cxn modelId="{B74D8EBD-5003-4772-AA67-2299B6E8D4B0}" srcId="{86B86BC3-2242-47A3-BD34-F64B87B7F6B2}" destId="{6C29B90B-8AD1-4324-B94A-D0D5B4CF4FAC}" srcOrd="2" destOrd="0" parTransId="{5FBE9E9A-1576-421B-B9F5-B853C84E9FB5}" sibTransId="{F7A11D6D-8D17-4FB9-9DBC-EF674659B88D}"/>
    <dgm:cxn modelId="{F3964DE2-5C14-42AF-853C-65A51CC6FB80}" type="presOf" srcId="{6C29B90B-8AD1-4324-B94A-D0D5B4CF4FAC}" destId="{05D221A6-6359-48E9-B4B5-E5F73832D550}" srcOrd="0" destOrd="0" presId="urn:microsoft.com/office/officeart/2005/8/layout/cycle7"/>
    <dgm:cxn modelId="{4DDF75E7-3BBE-480A-AA3C-81E526EFAD6B}" srcId="{86B86BC3-2242-47A3-BD34-F64B87B7F6B2}" destId="{7EF4622C-F56A-4CFF-9A39-B0BCB8F11797}" srcOrd="0" destOrd="0" parTransId="{7B14012B-BA8D-4A07-8F2C-21DAA425F760}" sibTransId="{07A22B95-4F0C-40FC-A3D8-988B87972E61}"/>
    <dgm:cxn modelId="{9FE687E9-EC4E-4FF0-8931-0A2C31197674}" type="presOf" srcId="{2D39114F-98B1-4814-91A5-D091A537D96A}" destId="{16B213FA-3324-4876-9BD3-5CAC6E96B7AE}" srcOrd="0" destOrd="0" presId="urn:microsoft.com/office/officeart/2005/8/layout/cycle7"/>
    <dgm:cxn modelId="{00D0FEF6-D3EA-4386-B842-BEEBE0EDCC20}" srcId="{86B86BC3-2242-47A3-BD34-F64B87B7F6B2}" destId="{2D39114F-98B1-4814-91A5-D091A537D96A}" srcOrd="1" destOrd="0" parTransId="{90358C49-B9E6-4BF1-A85D-7B2DCB3A4ACF}" sibTransId="{34A65FA8-9ECC-4DFA-B1B4-59C12BAB3561}"/>
    <dgm:cxn modelId="{618E767D-679F-47D3-9C33-0C4426C70EC1}" type="presParOf" srcId="{E11E13BE-C748-48D6-A17A-3B7A51B641B3}" destId="{40845AA2-A3DC-46D1-8D31-6CE614E25A99}" srcOrd="0" destOrd="0" presId="urn:microsoft.com/office/officeart/2005/8/layout/cycle7"/>
    <dgm:cxn modelId="{49DB8CF3-4DC0-4969-A2F8-2DAEB12695D0}" type="presParOf" srcId="{E11E13BE-C748-48D6-A17A-3B7A51B641B3}" destId="{4410170B-8552-41D9-9D17-0EC71A58FB6D}" srcOrd="1" destOrd="0" presId="urn:microsoft.com/office/officeart/2005/8/layout/cycle7"/>
    <dgm:cxn modelId="{2861936F-D64D-46CB-A548-AE6C29F90C9C}" type="presParOf" srcId="{4410170B-8552-41D9-9D17-0EC71A58FB6D}" destId="{F90980AF-D02E-4901-A1BD-2DE0E96532D8}" srcOrd="0" destOrd="0" presId="urn:microsoft.com/office/officeart/2005/8/layout/cycle7"/>
    <dgm:cxn modelId="{44360683-4178-40B2-A071-70960F6438CD}" type="presParOf" srcId="{E11E13BE-C748-48D6-A17A-3B7A51B641B3}" destId="{16B213FA-3324-4876-9BD3-5CAC6E96B7AE}" srcOrd="2" destOrd="0" presId="urn:microsoft.com/office/officeart/2005/8/layout/cycle7"/>
    <dgm:cxn modelId="{259F21D5-4825-433A-95E7-31FA1D90C266}" type="presParOf" srcId="{E11E13BE-C748-48D6-A17A-3B7A51B641B3}" destId="{4AC009E2-1370-4D65-9627-0041086FFD62}" srcOrd="3" destOrd="0" presId="urn:microsoft.com/office/officeart/2005/8/layout/cycle7"/>
    <dgm:cxn modelId="{71735596-C1F1-4C3C-B1FB-025731D54F29}" type="presParOf" srcId="{4AC009E2-1370-4D65-9627-0041086FFD62}" destId="{B6B461B0-F608-46F9-8935-890C745D394F}" srcOrd="0" destOrd="0" presId="urn:microsoft.com/office/officeart/2005/8/layout/cycle7"/>
    <dgm:cxn modelId="{9343C0A5-6BF7-4915-A219-6FA5C3B03177}" type="presParOf" srcId="{E11E13BE-C748-48D6-A17A-3B7A51B641B3}" destId="{05D221A6-6359-48E9-B4B5-E5F73832D550}" srcOrd="4" destOrd="0" presId="urn:microsoft.com/office/officeart/2005/8/layout/cycle7"/>
    <dgm:cxn modelId="{C5758CCB-12B3-4C24-A2D3-DB9F82B672AC}" type="presParOf" srcId="{E11E13BE-C748-48D6-A17A-3B7A51B641B3}" destId="{70C341AF-948E-4355-926A-60190187C7E2}" srcOrd="5" destOrd="0" presId="urn:microsoft.com/office/officeart/2005/8/layout/cycle7"/>
    <dgm:cxn modelId="{E58CF879-DD75-49C2-A449-65B0685196A8}" type="presParOf" srcId="{70C341AF-948E-4355-926A-60190187C7E2}" destId="{C30ED312-8FAC-4CCD-9EA0-F45136D45EB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0DE28-D3F2-4A98-A15E-75AC9BD313F3}">
      <dsp:nvSpPr>
        <dsp:cNvPr id="0" name=""/>
        <dsp:cNvSpPr/>
      </dsp:nvSpPr>
      <dsp:spPr>
        <a:xfrm>
          <a:off x="48088" y="708867"/>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 ΠΡΟΑΓΩΓΗ ΤΗΣ ΥΓΕΙΑΣ</a:t>
          </a:r>
        </a:p>
      </dsp:txBody>
      <dsp:txXfrm>
        <a:off x="85610" y="746389"/>
        <a:ext cx="2060143" cy="1206068"/>
      </dsp:txXfrm>
    </dsp:sp>
    <dsp:sp modelId="{9A2077F6-7355-4982-A2DD-7E446B37585F}">
      <dsp:nvSpPr>
        <dsp:cNvPr id="0" name=""/>
        <dsp:cNvSpPr/>
      </dsp:nvSpPr>
      <dsp:spPr>
        <a:xfrm>
          <a:off x="2396794" y="108466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l-GR" sz="2200" kern="1200"/>
        </a:p>
      </dsp:txBody>
      <dsp:txXfrm>
        <a:off x="2396794" y="1190565"/>
        <a:ext cx="316861" cy="317716"/>
      </dsp:txXfrm>
    </dsp:sp>
    <dsp:sp modelId="{676E574F-064C-49A8-8432-2F3AC7DC5565}">
      <dsp:nvSpPr>
        <dsp:cNvPr id="0" name=""/>
        <dsp:cNvSpPr/>
      </dsp:nvSpPr>
      <dsp:spPr>
        <a:xfrm>
          <a:off x="3037350" y="708867"/>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ΣΩΜΑΤΙΚΗ</a:t>
          </a:r>
          <a:r>
            <a:rPr lang="el-GR" sz="3000" kern="1200" dirty="0"/>
            <a:t> </a:t>
          </a:r>
        </a:p>
      </dsp:txBody>
      <dsp:txXfrm>
        <a:off x="3074872" y="746389"/>
        <a:ext cx="2060143" cy="1206068"/>
      </dsp:txXfrm>
    </dsp:sp>
    <dsp:sp modelId="{43B7D4EA-E9E3-403A-B2C6-7403F6DFA27B}">
      <dsp:nvSpPr>
        <dsp:cNvPr id="0" name=""/>
        <dsp:cNvSpPr/>
      </dsp:nvSpPr>
      <dsp:spPr>
        <a:xfrm rot="73587">
          <a:off x="5375771" y="1116481"/>
          <a:ext cx="431057"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l-GR" sz="2200" kern="1200"/>
        </a:p>
      </dsp:txBody>
      <dsp:txXfrm>
        <a:off x="5375786" y="1221002"/>
        <a:ext cx="301740" cy="317716"/>
      </dsp:txXfrm>
    </dsp:sp>
    <dsp:sp modelId="{8EEC4AB0-E73F-4D2C-9E63-39D1565BAAE8}">
      <dsp:nvSpPr>
        <dsp:cNvPr id="0" name=""/>
        <dsp:cNvSpPr/>
      </dsp:nvSpPr>
      <dsp:spPr>
        <a:xfrm>
          <a:off x="5985668" y="771987"/>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ΨΥΧΙΚΗ</a:t>
          </a:r>
        </a:p>
      </dsp:txBody>
      <dsp:txXfrm>
        <a:off x="6023190" y="80950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BC5E8-AA39-4135-9BA6-DAD3E264E0C8}">
      <dsp:nvSpPr>
        <dsp:cNvPr id="0" name=""/>
        <dsp:cNvSpPr/>
      </dsp:nvSpPr>
      <dsp:spPr>
        <a:xfrm>
          <a:off x="1587" y="214527"/>
          <a:ext cx="3385343" cy="20312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ΔΙΑΤΗΡΗΣΗ ΤΗΣ ΥΓΕΙΑΣ </a:t>
          </a:r>
        </a:p>
      </dsp:txBody>
      <dsp:txXfrm>
        <a:off x="61079" y="274019"/>
        <a:ext cx="3266359" cy="1912222"/>
      </dsp:txXfrm>
    </dsp:sp>
    <dsp:sp modelId="{38EA462F-BCC1-4035-A09A-D7C1B6FE346E}">
      <dsp:nvSpPr>
        <dsp:cNvPr id="0" name=""/>
        <dsp:cNvSpPr/>
      </dsp:nvSpPr>
      <dsp:spPr>
        <a:xfrm>
          <a:off x="3725465" y="810348"/>
          <a:ext cx="717692" cy="839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3725465" y="978261"/>
        <a:ext cx="502384" cy="503739"/>
      </dsp:txXfrm>
    </dsp:sp>
    <dsp:sp modelId="{D812FE25-739A-4335-9A5D-B7DB1D68033C}">
      <dsp:nvSpPr>
        <dsp:cNvPr id="0" name=""/>
        <dsp:cNvSpPr/>
      </dsp:nvSpPr>
      <dsp:spPr>
        <a:xfrm>
          <a:off x="4741068" y="214527"/>
          <a:ext cx="3385343" cy="20312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ΑΠΑΡΑΙΤΗΤΗ ΠΡΟΥΠΟΘΕΣΗ Η ΠΡΟΛΗΨΗ </a:t>
          </a:r>
        </a:p>
      </dsp:txBody>
      <dsp:txXfrm>
        <a:off x="4800560" y="274019"/>
        <a:ext cx="3266359" cy="1912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A28CF-E207-49DD-898B-A943D182D446}">
      <dsp:nvSpPr>
        <dsp:cNvPr id="0" name=""/>
        <dsp:cNvSpPr/>
      </dsp:nvSpPr>
      <dsp:spPr>
        <a:xfrm>
          <a:off x="3" y="852552"/>
          <a:ext cx="3385343" cy="20312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0" u="none" kern="1200" dirty="0"/>
            <a:t>ΦΡΟΝΤΙΔΑ ΣΕ ΟΞΕΙΕΣ ΚΑΤΑΣΤΑΣΕΙΣ</a:t>
          </a:r>
        </a:p>
      </dsp:txBody>
      <dsp:txXfrm>
        <a:off x="59495" y="912044"/>
        <a:ext cx="3266359" cy="1912222"/>
      </dsp:txXfrm>
    </dsp:sp>
    <dsp:sp modelId="{16303155-1DDB-4980-8350-47D70741A8FE}">
      <dsp:nvSpPr>
        <dsp:cNvPr id="0" name=""/>
        <dsp:cNvSpPr/>
      </dsp:nvSpPr>
      <dsp:spPr>
        <a:xfrm rot="39588">
          <a:off x="3724253" y="1475906"/>
          <a:ext cx="718580" cy="839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l-GR" sz="2400" kern="1200"/>
        </a:p>
      </dsp:txBody>
      <dsp:txXfrm>
        <a:off x="3724260" y="1642578"/>
        <a:ext cx="503006" cy="503739"/>
      </dsp:txXfrm>
    </dsp:sp>
    <dsp:sp modelId="{0C013B5F-EC4E-438F-81E5-623BA90F1896}">
      <dsp:nvSpPr>
        <dsp:cNvPr id="0" name=""/>
        <dsp:cNvSpPr/>
      </dsp:nvSpPr>
      <dsp:spPr>
        <a:xfrm>
          <a:off x="4741068" y="907151"/>
          <a:ext cx="3385343" cy="20312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b="0" kern="1200" dirty="0"/>
            <a:t>Επιδέχεται δευτερογενή και τριτογενή πρόληψη</a:t>
          </a:r>
        </a:p>
      </dsp:txBody>
      <dsp:txXfrm>
        <a:off x="4800560" y="966643"/>
        <a:ext cx="3266359" cy="1912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E6CBB-91A6-4EAD-AB63-FF688E9B7D74}">
      <dsp:nvSpPr>
        <dsp:cNvPr id="0" name=""/>
        <dsp:cNvSpPr/>
      </dsp:nvSpPr>
      <dsp:spPr>
        <a:xfrm>
          <a:off x="8516" y="1167509"/>
          <a:ext cx="2545493" cy="15272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b="1" u="none" kern="1200" dirty="0"/>
            <a:t>Η ΑΠΟΚΑΤΑΣΤΑΣΗ ΜΕΤΑ ΑΠΟ ΤΟ ΝΟΣΟΚΟΜΕΙΟ</a:t>
          </a:r>
          <a:endParaRPr lang="el-GR" sz="2200" u="none" kern="1200" dirty="0"/>
        </a:p>
      </dsp:txBody>
      <dsp:txXfrm>
        <a:off x="53249" y="1212242"/>
        <a:ext cx="2456027" cy="1437830"/>
      </dsp:txXfrm>
    </dsp:sp>
    <dsp:sp modelId="{8274E71D-BFD0-42AF-B624-8D078B81482E}">
      <dsp:nvSpPr>
        <dsp:cNvPr id="0" name=""/>
        <dsp:cNvSpPr/>
      </dsp:nvSpPr>
      <dsp:spPr>
        <a:xfrm>
          <a:off x="2808559" y="1615516"/>
          <a:ext cx="539644" cy="631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p>
      </dsp:txBody>
      <dsp:txXfrm>
        <a:off x="2808559" y="1741772"/>
        <a:ext cx="377751" cy="378770"/>
      </dsp:txXfrm>
    </dsp:sp>
    <dsp:sp modelId="{92164380-2D1B-4A98-94DE-EB26F5F84769}">
      <dsp:nvSpPr>
        <dsp:cNvPr id="0" name=""/>
        <dsp:cNvSpPr/>
      </dsp:nvSpPr>
      <dsp:spPr>
        <a:xfrm>
          <a:off x="3572208" y="1167509"/>
          <a:ext cx="2545493" cy="15272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b="1" kern="1200" dirty="0"/>
            <a:t>Εκπαίδευση του ηλικιωμένου </a:t>
          </a:r>
          <a:endParaRPr lang="el-GR" sz="2200" kern="1200" dirty="0"/>
        </a:p>
      </dsp:txBody>
      <dsp:txXfrm>
        <a:off x="3616941" y="1212242"/>
        <a:ext cx="2456027" cy="1437830"/>
      </dsp:txXfrm>
    </dsp:sp>
    <dsp:sp modelId="{F08B6BA8-BFEB-4A71-8CCE-FE343C32C74A}">
      <dsp:nvSpPr>
        <dsp:cNvPr id="0" name=""/>
        <dsp:cNvSpPr/>
      </dsp:nvSpPr>
      <dsp:spPr>
        <a:xfrm>
          <a:off x="6372251" y="1615516"/>
          <a:ext cx="539644" cy="631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p>
      </dsp:txBody>
      <dsp:txXfrm>
        <a:off x="6372251" y="1741772"/>
        <a:ext cx="377751" cy="378770"/>
      </dsp:txXfrm>
    </dsp:sp>
    <dsp:sp modelId="{D6FE56AB-A6C8-4B37-AA6D-B6CEADB26A2F}">
      <dsp:nvSpPr>
        <dsp:cNvPr id="0" name=""/>
        <dsp:cNvSpPr/>
      </dsp:nvSpPr>
      <dsp:spPr>
        <a:xfrm>
          <a:off x="7135899" y="1167509"/>
          <a:ext cx="2545493" cy="15272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b="1" kern="1200" dirty="0"/>
            <a:t>Πρακτικές που προάγουν και διατηρούν την υγεία του</a:t>
          </a:r>
          <a:endParaRPr lang="el-GR" sz="2200" kern="1200" dirty="0"/>
        </a:p>
      </dsp:txBody>
      <dsp:txXfrm>
        <a:off x="7180632" y="1212242"/>
        <a:ext cx="2456027" cy="1437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45AA2-A3DC-46D1-8D31-6CE614E25A99}">
      <dsp:nvSpPr>
        <dsp:cNvPr id="0" name=""/>
        <dsp:cNvSpPr/>
      </dsp:nvSpPr>
      <dsp:spPr>
        <a:xfrm>
          <a:off x="4118419" y="1274"/>
          <a:ext cx="2140919" cy="10704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1" u="sng" kern="1200" dirty="0"/>
            <a:t>Η φροντίδα των ηλικιωμένων σε χρόνιες καταστάσεις:</a:t>
          </a:r>
          <a:r>
            <a:rPr lang="el-GR" sz="1700" u="sng" kern="1200" dirty="0"/>
            <a:t> </a:t>
          </a:r>
          <a:endParaRPr lang="el-GR" sz="1700" kern="1200" dirty="0"/>
        </a:p>
      </dsp:txBody>
      <dsp:txXfrm>
        <a:off x="4149772" y="32627"/>
        <a:ext cx="2078213" cy="1007753"/>
      </dsp:txXfrm>
    </dsp:sp>
    <dsp:sp modelId="{4410170B-8552-41D9-9D17-0EC71A58FB6D}">
      <dsp:nvSpPr>
        <dsp:cNvPr id="0" name=""/>
        <dsp:cNvSpPr/>
      </dsp:nvSpPr>
      <dsp:spPr>
        <a:xfrm rot="3600000">
          <a:off x="5514847" y="1880305"/>
          <a:ext cx="1116061" cy="37466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5627245" y="1955237"/>
        <a:ext cx="891265" cy="224796"/>
      </dsp:txXfrm>
    </dsp:sp>
    <dsp:sp modelId="{16B213FA-3324-4876-9BD3-5CAC6E96B7AE}">
      <dsp:nvSpPr>
        <dsp:cNvPr id="0" name=""/>
        <dsp:cNvSpPr/>
      </dsp:nvSpPr>
      <dsp:spPr>
        <a:xfrm>
          <a:off x="5886417" y="3063537"/>
          <a:ext cx="2140919" cy="10704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Βελτίωση ποιότητας ζωής του ηλικιωμένου</a:t>
          </a:r>
        </a:p>
      </dsp:txBody>
      <dsp:txXfrm>
        <a:off x="5917770" y="3094890"/>
        <a:ext cx="2078213" cy="1007753"/>
      </dsp:txXfrm>
    </dsp:sp>
    <dsp:sp modelId="{4AC009E2-1370-4D65-9627-0041086FFD62}">
      <dsp:nvSpPr>
        <dsp:cNvPr id="0" name=""/>
        <dsp:cNvSpPr/>
      </dsp:nvSpPr>
      <dsp:spPr>
        <a:xfrm rot="10800000">
          <a:off x="4630848" y="3411437"/>
          <a:ext cx="1116061" cy="37466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10800000">
        <a:off x="4743246" y="3486369"/>
        <a:ext cx="891265" cy="224796"/>
      </dsp:txXfrm>
    </dsp:sp>
    <dsp:sp modelId="{05D221A6-6359-48E9-B4B5-E5F73832D550}">
      <dsp:nvSpPr>
        <dsp:cNvPr id="0" name=""/>
        <dsp:cNvSpPr/>
      </dsp:nvSpPr>
      <dsp:spPr>
        <a:xfrm>
          <a:off x="2350420" y="3063537"/>
          <a:ext cx="2140919" cy="10704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Πρόληψη επιπλοκών </a:t>
          </a:r>
        </a:p>
      </dsp:txBody>
      <dsp:txXfrm>
        <a:off x="2381773" y="3094890"/>
        <a:ext cx="2078213" cy="1007753"/>
      </dsp:txXfrm>
    </dsp:sp>
    <dsp:sp modelId="{70C341AF-948E-4355-926A-60190187C7E2}">
      <dsp:nvSpPr>
        <dsp:cNvPr id="0" name=""/>
        <dsp:cNvSpPr/>
      </dsp:nvSpPr>
      <dsp:spPr>
        <a:xfrm rot="18000000">
          <a:off x="3746848" y="1880305"/>
          <a:ext cx="1116061" cy="37466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3859246" y="1955237"/>
        <a:ext cx="891265" cy="2247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AE8DD2D6-40D5-4533-B6A6-E79F37303AD1}" type="datetimeFigureOut">
              <a:rPr lang="el-GR" smtClean="0"/>
              <a:t>9/1/2019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58B843-AFB5-45A7-8342-1D091F659D8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7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8DD2D6-40D5-4533-B6A6-E79F37303AD1}" type="datetimeFigureOut">
              <a:rPr lang="el-GR" smtClean="0"/>
              <a:t>9/1/2019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263591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8DD2D6-40D5-4533-B6A6-E79F37303AD1}" type="datetimeFigureOut">
              <a:rPr lang="el-GR" smtClean="0"/>
              <a:t>9/1/2019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59551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8DD2D6-40D5-4533-B6A6-E79F37303AD1}" type="datetimeFigureOut">
              <a:rPr lang="el-GR" smtClean="0"/>
              <a:t>9/1/2019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91436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E8DD2D6-40D5-4533-B6A6-E79F37303AD1}" type="datetimeFigureOut">
              <a:rPr lang="el-GR" smtClean="0"/>
              <a:t>9/1/2019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58B843-AFB5-45A7-8342-1D091F659D8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87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E8DD2D6-40D5-4533-B6A6-E79F37303AD1}" type="datetimeFigureOut">
              <a:rPr lang="el-GR" smtClean="0"/>
              <a:t>9/1/2019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197855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E8DD2D6-40D5-4533-B6A6-E79F37303AD1}" type="datetimeFigureOut">
              <a:rPr lang="el-GR" smtClean="0"/>
              <a:t>9/1/2019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206665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AE8DD2D6-40D5-4533-B6A6-E79F37303AD1}" type="datetimeFigureOut">
              <a:rPr lang="el-GR" smtClean="0"/>
              <a:t>9/1/2019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352985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8DD2D6-40D5-4533-B6A6-E79F37303AD1}" type="datetimeFigureOut">
              <a:rPr lang="el-GR" smtClean="0"/>
              <a:t>9/1/2019</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212857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8DD2D6-40D5-4533-B6A6-E79F37303AD1}" type="datetimeFigureOut">
              <a:rPr lang="el-GR" smtClean="0"/>
              <a:t>9/1/2019</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58B843-AFB5-45A7-8342-1D091F659D8B}" type="slidenum">
              <a:rPr lang="el-GR" smtClean="0"/>
              <a:t>‹#›</a:t>
            </a:fld>
            <a:endParaRPr lang="el-GR"/>
          </a:p>
        </p:txBody>
      </p:sp>
    </p:spTree>
    <p:extLst>
      <p:ext uri="{BB962C8B-B14F-4D97-AF65-F5344CB8AC3E}">
        <p14:creationId xmlns:p14="http://schemas.microsoft.com/office/powerpoint/2010/main" val="269969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E8DD2D6-40D5-4533-B6A6-E79F37303AD1}" type="datetimeFigureOut">
              <a:rPr lang="el-GR" smtClean="0"/>
              <a:t>9/1/2019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B58B843-AFB5-45A7-8342-1D091F659D8B}" type="slidenum">
              <a:rPr lang="el-GR" smtClean="0"/>
              <a:t>‹#›</a:t>
            </a:fld>
            <a:endParaRPr lang="el-GR"/>
          </a:p>
        </p:txBody>
      </p:sp>
    </p:spTree>
    <p:extLst>
      <p:ext uri="{BB962C8B-B14F-4D97-AF65-F5344CB8AC3E}">
        <p14:creationId xmlns:p14="http://schemas.microsoft.com/office/powerpoint/2010/main" val="211055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8DD2D6-40D5-4533-B6A6-E79F37303AD1}" type="datetimeFigureOut">
              <a:rPr lang="el-GR" smtClean="0"/>
              <a:t>9/1/2019</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58B843-AFB5-45A7-8342-1D091F659D8B}"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6266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87606" y="2797791"/>
            <a:ext cx="7197606" cy="859809"/>
          </a:xfrm>
        </p:spPr>
        <p:txBody>
          <a:bodyPr>
            <a:normAutofit fontScale="90000"/>
          </a:bodyPr>
          <a:lstStyle/>
          <a:p>
            <a:r>
              <a:rPr lang="el-GR" dirty="0"/>
              <a:t>Φροντίδα των ηλικιωμένων στην κοινότητα </a:t>
            </a:r>
          </a:p>
        </p:txBody>
      </p:sp>
      <p:sp>
        <p:nvSpPr>
          <p:cNvPr id="3" name="Υπότιτλος 2"/>
          <p:cNvSpPr>
            <a:spLocks noGrp="1"/>
          </p:cNvSpPr>
          <p:nvPr>
            <p:ph type="subTitle" idx="1"/>
          </p:nvPr>
        </p:nvSpPr>
        <p:spPr>
          <a:xfrm>
            <a:off x="7357967" y="3816571"/>
            <a:ext cx="6400800" cy="1947333"/>
          </a:xfrm>
        </p:spPr>
        <p:txBody>
          <a:bodyPr/>
          <a:lstStyle/>
          <a:p>
            <a:r>
              <a:rPr lang="el-GR" cap="none" dirty="0"/>
              <a:t>Δρ</a:t>
            </a:r>
            <a:r>
              <a:rPr lang="el-GR" dirty="0"/>
              <a:t>. </a:t>
            </a:r>
            <a:r>
              <a:rPr lang="el-GR" cap="none" dirty="0"/>
              <a:t>Φασόη Γεωργία </a:t>
            </a:r>
            <a:endParaRPr lang="el-GR" dirty="0"/>
          </a:p>
        </p:txBody>
      </p:sp>
    </p:spTree>
    <p:extLst>
      <p:ext uri="{BB962C8B-B14F-4D97-AF65-F5344CB8AC3E}">
        <p14:creationId xmlns:p14="http://schemas.microsoft.com/office/powerpoint/2010/main" val="381636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9558" y="3111690"/>
            <a:ext cx="5550089" cy="2770495"/>
          </a:xfrm>
        </p:spPr>
        <p:txBody>
          <a:bodyPr>
            <a:normAutofit/>
          </a:bodyPr>
          <a:lstStyle/>
          <a:p>
            <a:r>
              <a:rPr lang="el-GR" b="1" dirty="0"/>
              <a:t>Η εισαγωγή στο νοσοκομείο συνδέεται με:</a:t>
            </a:r>
            <a:endParaRPr lang="el-GR" dirty="0"/>
          </a:p>
          <a:p>
            <a:r>
              <a:rPr lang="el-GR" b="1" dirty="0">
                <a:sym typeface="Symbol" panose="05050102010706020507" pitchFamily="18" charset="2"/>
              </a:rPr>
              <a:t></a:t>
            </a:r>
            <a:r>
              <a:rPr lang="el-GR" b="1" dirty="0"/>
              <a:t>Βιολογικά προβλήματα</a:t>
            </a:r>
            <a:endParaRPr lang="el-GR" dirty="0"/>
          </a:p>
          <a:p>
            <a:r>
              <a:rPr lang="el-GR" b="1" dirty="0">
                <a:sym typeface="Symbol" panose="05050102010706020507" pitchFamily="18" charset="2"/>
              </a:rPr>
              <a:t></a:t>
            </a:r>
            <a:r>
              <a:rPr lang="el-GR" b="1" dirty="0"/>
              <a:t>Ψυχοκοινωνικά προβλήματα</a:t>
            </a:r>
            <a:endParaRPr lang="el-GR" dirty="0"/>
          </a:p>
          <a:p>
            <a:r>
              <a:rPr lang="el-GR" b="1" dirty="0"/>
              <a:t>  </a:t>
            </a:r>
            <a:endParaRPr lang="el-GR" dirty="0"/>
          </a:p>
          <a:p>
            <a:endParaRPr lang="el-GR" dirty="0"/>
          </a:p>
          <a:p>
            <a:r>
              <a:rPr lang="el-GR" b="1" dirty="0"/>
              <a:t> </a:t>
            </a:r>
            <a:endParaRPr lang="el-GR" dirty="0"/>
          </a:p>
          <a:p>
            <a:endParaRPr lang="el-GR" dirty="0"/>
          </a:p>
        </p:txBody>
      </p:sp>
      <p:graphicFrame>
        <p:nvGraphicFramePr>
          <p:cNvPr id="2" name="Διάγραμμα 1"/>
          <p:cNvGraphicFramePr/>
          <p:nvPr>
            <p:extLst>
              <p:ext uri="{D42A27DB-BD31-4B8C-83A1-F6EECF244321}">
                <p14:modId xmlns:p14="http://schemas.microsoft.com/office/powerpoint/2010/main" val="2973804663"/>
              </p:ext>
            </p:extLst>
          </p:nvPr>
        </p:nvGraphicFramePr>
        <p:xfrm>
          <a:off x="2045647" y="-259308"/>
          <a:ext cx="8128000" cy="3845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Ορθογώνιο 3"/>
          <p:cNvSpPr/>
          <p:nvPr/>
        </p:nvSpPr>
        <p:spPr>
          <a:xfrm>
            <a:off x="4572000" y="3586201"/>
            <a:ext cx="6141493" cy="2091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Στόχοι φροντίδας:</a:t>
            </a:r>
            <a:endParaRPr lang="el-GR" dirty="0"/>
          </a:p>
          <a:p>
            <a:r>
              <a:rPr lang="el-GR" b="1" dirty="0"/>
              <a:t> </a:t>
            </a:r>
            <a:endParaRPr lang="el-GR" dirty="0"/>
          </a:p>
          <a:p>
            <a:r>
              <a:rPr lang="el-GR" b="1" dirty="0">
                <a:sym typeface="Symbol" panose="05050102010706020507" pitchFamily="18" charset="2"/>
              </a:rPr>
              <a:t>1. </a:t>
            </a:r>
            <a:r>
              <a:rPr lang="el-GR" b="1" dirty="0"/>
              <a:t>Κάλυψη βιολογικών και ψυχοκοινωνικών αναγκών, με εφαρμογή σχεδίου φροντίδας βασισμένου σε επιστημονικά πρότυπα και κριτήρια.</a:t>
            </a:r>
            <a:endParaRPr lang="el-GR" dirty="0"/>
          </a:p>
          <a:p>
            <a:r>
              <a:rPr lang="el-GR" b="1" dirty="0"/>
              <a:t> </a:t>
            </a:r>
            <a:endParaRPr lang="el-GR" dirty="0"/>
          </a:p>
          <a:p>
            <a:r>
              <a:rPr lang="el-GR" b="1" dirty="0">
                <a:sym typeface="Symbol" panose="05050102010706020507" pitchFamily="18" charset="2"/>
              </a:rPr>
              <a:t>2. </a:t>
            </a:r>
            <a:r>
              <a:rPr lang="el-GR" b="1" dirty="0"/>
              <a:t>Έγκαιρη αποκατάσταση της υγείας του ηλικιωμένου.</a:t>
            </a:r>
            <a:endParaRPr lang="el-GR" dirty="0"/>
          </a:p>
          <a:p>
            <a:r>
              <a:rPr lang="el-GR" b="1" dirty="0"/>
              <a:t> </a:t>
            </a:r>
            <a:endParaRPr lang="el-GR" dirty="0"/>
          </a:p>
        </p:txBody>
      </p:sp>
    </p:spTree>
    <p:extLst>
      <p:ext uri="{BB962C8B-B14F-4D97-AF65-F5344CB8AC3E}">
        <p14:creationId xmlns:p14="http://schemas.microsoft.com/office/powerpoint/2010/main" val="99880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56916" y="2173406"/>
            <a:ext cx="8534400" cy="5715000"/>
          </a:xfrm>
        </p:spPr>
        <p:txBody>
          <a:bodyPr>
            <a:normAutofit/>
          </a:bodyPr>
          <a:lstStyle/>
          <a:p>
            <a:r>
              <a:rPr lang="el-GR" b="1" dirty="0"/>
              <a:t> </a:t>
            </a:r>
            <a:endParaRPr lang="el-GR" dirty="0"/>
          </a:p>
          <a:p>
            <a:pPr marL="0" indent="0">
              <a:buNone/>
            </a:pPr>
            <a:r>
              <a:rPr lang="el-GR" b="1" u="sng" dirty="0"/>
              <a:t> </a:t>
            </a:r>
            <a:endParaRPr lang="el-GR" dirty="0"/>
          </a:p>
        </p:txBody>
      </p:sp>
      <p:graphicFrame>
        <p:nvGraphicFramePr>
          <p:cNvPr id="2" name="Διάγραμμα 1"/>
          <p:cNvGraphicFramePr/>
          <p:nvPr>
            <p:extLst>
              <p:ext uri="{D42A27DB-BD31-4B8C-83A1-F6EECF244321}">
                <p14:modId xmlns:p14="http://schemas.microsoft.com/office/powerpoint/2010/main" val="808244615"/>
              </p:ext>
            </p:extLst>
          </p:nvPr>
        </p:nvGraphicFramePr>
        <p:xfrm>
          <a:off x="1269242" y="1323833"/>
          <a:ext cx="9689910" cy="3862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63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55343" y="4435522"/>
            <a:ext cx="10022916" cy="2211493"/>
          </a:xfrm>
        </p:spPr>
        <p:txBody>
          <a:bodyPr>
            <a:normAutofit/>
          </a:bodyPr>
          <a:lstStyle/>
          <a:p>
            <a:pPr marL="0" indent="0">
              <a:buNone/>
            </a:pPr>
            <a:endParaRPr lang="el-GR" dirty="0"/>
          </a:p>
          <a:p>
            <a:pPr lvl="0" algn="ctr"/>
            <a:r>
              <a:rPr lang="el-GR" dirty="0"/>
              <a:t>Τήρηση της φαρμακευτικής αγωγής - Εξασφάλιση ήρεμου περιβάλλοντος - Φυσική άσκηση- Κατάλληλη διατροφή - Πρόληψη ατυχημάτων  - Ενίσχυση επικοινωνίας - Παραμονή σε οικογενειακό περιβάλλον</a:t>
            </a:r>
          </a:p>
          <a:p>
            <a:pPr algn="ctr"/>
            <a:endParaRPr lang="el-GR" dirty="0"/>
          </a:p>
          <a:p>
            <a:endParaRPr lang="el-GR" dirty="0"/>
          </a:p>
        </p:txBody>
      </p:sp>
      <p:graphicFrame>
        <p:nvGraphicFramePr>
          <p:cNvPr id="4" name="Διάγραμμα 3"/>
          <p:cNvGraphicFramePr/>
          <p:nvPr>
            <p:extLst>
              <p:ext uri="{D42A27DB-BD31-4B8C-83A1-F6EECF244321}">
                <p14:modId xmlns:p14="http://schemas.microsoft.com/office/powerpoint/2010/main" val="2005237218"/>
              </p:ext>
            </p:extLst>
          </p:nvPr>
        </p:nvGraphicFramePr>
        <p:xfrm>
          <a:off x="777922" y="491319"/>
          <a:ext cx="10377758" cy="413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Ευθύγραμμο βέλος σύνδεσης 6"/>
          <p:cNvCxnSpPr/>
          <p:nvPr/>
        </p:nvCxnSpPr>
        <p:spPr>
          <a:xfrm flipH="1">
            <a:off x="3575713" y="4544704"/>
            <a:ext cx="313899" cy="341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683690" y="4626591"/>
            <a:ext cx="300250" cy="286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917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endParaRPr lang="el-GR" u="sng" dirty="0"/>
          </a:p>
          <a:p>
            <a:pPr marL="457200" indent="-457200">
              <a:buFont typeface="+mj-lt"/>
              <a:buAutoNum type="arabicPeriod"/>
            </a:pPr>
            <a:r>
              <a:rPr lang="el-GR" dirty="0"/>
              <a:t>Διατήρηση αξιοπρέπειας και ατομικότητας</a:t>
            </a:r>
          </a:p>
          <a:p>
            <a:pPr marL="457200" indent="-457200">
              <a:buFont typeface="+mj-lt"/>
              <a:buAutoNum type="arabicPeriod"/>
            </a:pPr>
            <a:r>
              <a:rPr lang="el-GR" dirty="0"/>
              <a:t>Κάλυψη πνευματικών αναγκών</a:t>
            </a:r>
          </a:p>
          <a:p>
            <a:pPr marL="457200" indent="-457200">
              <a:buFont typeface="+mj-lt"/>
              <a:buAutoNum type="arabicPeriod"/>
            </a:pPr>
            <a:r>
              <a:rPr lang="el-GR" dirty="0"/>
              <a:t>Ενεργητική παρουσία</a:t>
            </a:r>
          </a:p>
          <a:p>
            <a:pPr marL="457200" indent="-457200">
              <a:buFont typeface="+mj-lt"/>
              <a:buAutoNum type="arabicPeriod"/>
            </a:pPr>
            <a:r>
              <a:rPr lang="el-GR" dirty="0"/>
              <a:t> Η παραμονή μέσα στο οικογενειακό περιβάλλον βοηθάει στην αποδοχή του επερχόμενου θανάτου και στην ειρηνική ολοκλήρωση της ζωής του</a:t>
            </a:r>
          </a:p>
          <a:p>
            <a:endParaRPr lang="el-GR" dirty="0"/>
          </a:p>
        </p:txBody>
      </p:sp>
      <p:sp>
        <p:nvSpPr>
          <p:cNvPr id="2" name="Στρογγυλεμένο ορθογώνιο 1"/>
          <p:cNvSpPr/>
          <p:nvPr/>
        </p:nvSpPr>
        <p:spPr>
          <a:xfrm>
            <a:off x="3002507" y="818866"/>
            <a:ext cx="5732060" cy="859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u="sng" dirty="0"/>
              <a:t>Η φροντίδα στο τελικό στάδιο της ζωής</a:t>
            </a:r>
            <a:endParaRPr lang="el-GR" sz="2400" dirty="0"/>
          </a:p>
        </p:txBody>
      </p:sp>
    </p:spTree>
    <p:extLst>
      <p:ext uri="{BB962C8B-B14F-4D97-AF65-F5344CB8AC3E}">
        <p14:creationId xmlns:p14="http://schemas.microsoft.com/office/powerpoint/2010/main" val="95629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72069" y="726743"/>
            <a:ext cx="8534400" cy="5032612"/>
          </a:xfrm>
        </p:spPr>
        <p:txBody>
          <a:bodyPr>
            <a:normAutofit fontScale="92500" lnSpcReduction="20000"/>
          </a:bodyPr>
          <a:lstStyle/>
          <a:p>
            <a:r>
              <a:rPr lang="el-GR" b="1" u="sng" dirty="0"/>
              <a:t>ΣΥΜΠΕΡΑΣΜΑΤΑ:</a:t>
            </a:r>
            <a:endParaRPr lang="el-GR" dirty="0"/>
          </a:p>
          <a:p>
            <a:r>
              <a:rPr lang="el-GR" b="1" dirty="0"/>
              <a:t> </a:t>
            </a:r>
            <a:endParaRPr lang="el-GR" dirty="0"/>
          </a:p>
          <a:p>
            <a:pPr lvl="0"/>
            <a:r>
              <a:rPr lang="el-GR" dirty="0"/>
              <a:t>Η Ελλάδα είναι από τις πρώτες χώρες του κόσμου, που καλείται να  αντιμετωπίσει τη γήρανση του πληθυσμού της.</a:t>
            </a:r>
          </a:p>
          <a:p>
            <a:r>
              <a:rPr lang="el-GR" dirty="0"/>
              <a:t> </a:t>
            </a:r>
          </a:p>
          <a:p>
            <a:pPr lvl="0"/>
            <a:r>
              <a:rPr lang="el-GR" dirty="0"/>
              <a:t>Η γήρανση συνδέεται με αυξημένη νοσηρότητα.</a:t>
            </a:r>
          </a:p>
          <a:p>
            <a:r>
              <a:rPr lang="el-GR" dirty="0"/>
              <a:t> </a:t>
            </a:r>
          </a:p>
          <a:p>
            <a:pPr lvl="0"/>
            <a:r>
              <a:rPr lang="el-GR" dirty="0"/>
              <a:t>Οι Έλληνες ηλικιωμένοι υποφέρουν από χρόνια προβλήματα υγείας, που επιδέχονται πρόληψης.</a:t>
            </a:r>
          </a:p>
          <a:p>
            <a:r>
              <a:rPr lang="el-GR" dirty="0"/>
              <a:t> </a:t>
            </a:r>
          </a:p>
          <a:p>
            <a:pPr lvl="0"/>
            <a:r>
              <a:rPr lang="el-GR" dirty="0"/>
              <a:t>Ο ρόλος του κοινοτικού νοσηλευτή και οι παρεμβάσεις που μπορούν να εφαρμοστούν σε κοινοτικό επίπεδο σε ότι αφορά τη φροντίδα των ηλικιωμένων μπορεί να προσφέρουν βέλτιστη φροντίδα και να ενδυναμώσουν τη φιλοσοφία των «Υγειών Γηρατειών».   </a:t>
            </a:r>
          </a:p>
          <a:p>
            <a:r>
              <a:rPr lang="el-GR" dirty="0"/>
              <a:t> </a:t>
            </a:r>
          </a:p>
          <a:p>
            <a:endParaRPr lang="el-GR" dirty="0"/>
          </a:p>
        </p:txBody>
      </p:sp>
    </p:spTree>
    <p:extLst>
      <p:ext uri="{BB962C8B-B14F-4D97-AF65-F5344CB8AC3E}">
        <p14:creationId xmlns:p14="http://schemas.microsoft.com/office/powerpoint/2010/main" val="105650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10185" y="1115704"/>
            <a:ext cx="9853683" cy="5906069"/>
          </a:xfrm>
        </p:spPr>
        <p:txBody>
          <a:bodyPr>
            <a:normAutofit/>
          </a:bodyPr>
          <a:lstStyle/>
          <a:p>
            <a:pPr marL="0" indent="0">
              <a:buNone/>
            </a:pPr>
            <a:r>
              <a:rPr lang="el-GR" sz="3300" b="1" u="sng" dirty="0"/>
              <a:t>ΕΙΣΑΓΩΓΗ</a:t>
            </a:r>
            <a:endParaRPr lang="el-GR" sz="3300" b="1" dirty="0"/>
          </a:p>
          <a:p>
            <a:pPr marL="0" lvl="0" indent="0">
              <a:buNone/>
            </a:pPr>
            <a:endParaRPr lang="el-GR" dirty="0"/>
          </a:p>
          <a:p>
            <a:pPr marL="0" lvl="0" indent="0">
              <a:buNone/>
            </a:pPr>
            <a:r>
              <a:rPr lang="el-GR" dirty="0"/>
              <a:t>Η γήρανση του πληθυσμού της γης αποτελεί σημαντικό πρόβλημα με κοινωνικές, οικονομικές και  πολιτικές προεκτάσεις. </a:t>
            </a:r>
          </a:p>
          <a:p>
            <a:pPr marL="0" indent="0">
              <a:buNone/>
            </a:pPr>
            <a:r>
              <a:rPr lang="el-GR" dirty="0"/>
              <a:t>Οι άνθρωποι σήμερα πεθαίνουν από:</a:t>
            </a:r>
          </a:p>
          <a:p>
            <a:pPr marL="0" indent="0">
              <a:buNone/>
            </a:pPr>
            <a:r>
              <a:rPr lang="el-GR" dirty="0">
                <a:sym typeface="Symbol" panose="05050102010706020507" pitchFamily="18" charset="2"/>
              </a:rPr>
              <a:t></a:t>
            </a:r>
            <a:r>
              <a:rPr lang="el-GR" dirty="0"/>
              <a:t>Νοσήματα φθοράς και </a:t>
            </a:r>
          </a:p>
          <a:p>
            <a:pPr marL="0" indent="0">
              <a:buNone/>
            </a:pPr>
            <a:r>
              <a:rPr lang="el-GR" dirty="0">
                <a:sym typeface="Symbol" panose="05050102010706020507" pitchFamily="18" charset="2"/>
              </a:rPr>
              <a:t></a:t>
            </a:r>
            <a:r>
              <a:rPr lang="el-GR" dirty="0"/>
              <a:t>Νοσήματα που έχουν σχέση με περιβαλλοντικούς παράγοντες και τον τρόπο ζωής του ατόμου.</a:t>
            </a:r>
          </a:p>
          <a:p>
            <a:pPr marL="0" indent="0">
              <a:buNone/>
            </a:pPr>
            <a:r>
              <a:rPr lang="el-GR" dirty="0"/>
              <a:t> </a:t>
            </a:r>
          </a:p>
          <a:p>
            <a:endParaRPr lang="el-GR" dirty="0"/>
          </a:p>
        </p:txBody>
      </p:sp>
    </p:spTree>
    <p:extLst>
      <p:ext uri="{BB962C8B-B14F-4D97-AF65-F5344CB8AC3E}">
        <p14:creationId xmlns:p14="http://schemas.microsoft.com/office/powerpoint/2010/main" val="391658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ÎÏÎ¿ÏÎ­Î»ÎµÏÎ¼Î± ÎµÎ¹ÎºÏÎ½Î±Ï Î³Î¹Î± ÎµÎ»Î»Î¬Î´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05" y="1992573"/>
            <a:ext cx="3583912" cy="3186303"/>
          </a:xfrm>
          <a:prstGeom prst="rect">
            <a:avLst/>
          </a:prstGeom>
          <a:noFill/>
          <a:extLst>
            <a:ext uri="{909E8E84-426E-40DD-AFC4-6F175D3DCCD1}">
              <a14:hiddenFill xmlns:a14="http://schemas.microsoft.com/office/drawing/2010/main">
                <a:solidFill>
                  <a:srgbClr val="FFFFFF"/>
                </a:solidFill>
              </a14:hiddenFill>
            </a:ext>
          </a:extLst>
        </p:spPr>
      </p:pic>
      <p:sp>
        <p:nvSpPr>
          <p:cNvPr id="5" name="Έλλειψη 4"/>
          <p:cNvSpPr/>
          <p:nvPr/>
        </p:nvSpPr>
        <p:spPr>
          <a:xfrm>
            <a:off x="5117912" y="2674960"/>
            <a:ext cx="5936776" cy="2934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dirty="0"/>
              <a:t>Αίτια της γήρανσης είναι:</a:t>
            </a:r>
          </a:p>
          <a:p>
            <a:r>
              <a:rPr lang="el-GR" b="1" dirty="0">
                <a:sym typeface="Symbol" panose="05050102010706020507" pitchFamily="18" charset="2"/>
              </a:rPr>
              <a:t></a:t>
            </a:r>
            <a:r>
              <a:rPr lang="el-GR" b="1" dirty="0"/>
              <a:t>Μείωση γεννητικότητας</a:t>
            </a:r>
          </a:p>
          <a:p>
            <a:r>
              <a:rPr lang="el-GR" b="1" dirty="0">
                <a:sym typeface="Symbol" panose="05050102010706020507" pitchFamily="18" charset="2"/>
              </a:rPr>
              <a:t></a:t>
            </a:r>
            <a:r>
              <a:rPr lang="el-GR" b="1" dirty="0"/>
              <a:t>Μείωση θνησιμότητας</a:t>
            </a:r>
          </a:p>
          <a:p>
            <a:r>
              <a:rPr lang="el-GR" b="1" dirty="0">
                <a:sym typeface="Symbol" panose="05050102010706020507" pitchFamily="18" charset="2"/>
              </a:rPr>
              <a:t></a:t>
            </a:r>
            <a:r>
              <a:rPr lang="el-GR" b="1" dirty="0"/>
              <a:t>Αύξηση του προσδόκιμου ζωής κατά την γέννηση.</a:t>
            </a:r>
          </a:p>
        </p:txBody>
      </p:sp>
      <p:sp>
        <p:nvSpPr>
          <p:cNvPr id="7" name="TextBox 6"/>
          <p:cNvSpPr txBox="1"/>
          <p:nvPr/>
        </p:nvSpPr>
        <p:spPr>
          <a:xfrm>
            <a:off x="6886837" y="2988859"/>
            <a:ext cx="2398926" cy="369332"/>
          </a:xfrm>
          <a:prstGeom prst="rect">
            <a:avLst/>
          </a:prstGeom>
          <a:noFill/>
        </p:spPr>
        <p:txBody>
          <a:bodyPr wrap="none" rtlCol="0">
            <a:spAutoFit/>
          </a:bodyPr>
          <a:lstStyle/>
          <a:p>
            <a:r>
              <a:rPr lang="el-GR" dirty="0"/>
              <a:t>2</a:t>
            </a:r>
            <a:r>
              <a:rPr lang="el-GR" baseline="30000" dirty="0"/>
              <a:t>η</a:t>
            </a:r>
            <a:r>
              <a:rPr lang="el-GR" dirty="0"/>
              <a:t> πιο γερασμένη χώρα</a:t>
            </a:r>
          </a:p>
        </p:txBody>
      </p:sp>
    </p:spTree>
    <p:extLst>
      <p:ext uri="{BB962C8B-B14F-4D97-AF65-F5344CB8AC3E}">
        <p14:creationId xmlns:p14="http://schemas.microsoft.com/office/powerpoint/2010/main" val="221471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96287" y="818866"/>
            <a:ext cx="10091154" cy="5123369"/>
          </a:xfrm>
        </p:spPr>
        <p:txBody>
          <a:bodyPr/>
          <a:lstStyle/>
          <a:p>
            <a:pPr marL="0" lvl="0" indent="0" algn="ctr">
              <a:buNone/>
            </a:pPr>
            <a:r>
              <a:rPr lang="el-GR" sz="3200" b="1" dirty="0"/>
              <a:t>Πρόληψη νοσηρότητας </a:t>
            </a:r>
          </a:p>
          <a:p>
            <a:r>
              <a:rPr lang="el-GR" dirty="0"/>
              <a:t> </a:t>
            </a:r>
          </a:p>
          <a:p>
            <a:endParaRPr lang="el-GR" dirty="0"/>
          </a:p>
        </p:txBody>
      </p:sp>
      <p:sp>
        <p:nvSpPr>
          <p:cNvPr id="4" name="Ορθογώνιο 3"/>
          <p:cNvSpPr/>
          <p:nvPr/>
        </p:nvSpPr>
        <p:spPr>
          <a:xfrm>
            <a:off x="1433015" y="3411940"/>
            <a:ext cx="2374710"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Πρωτογενής</a:t>
            </a:r>
          </a:p>
        </p:txBody>
      </p:sp>
      <p:sp>
        <p:nvSpPr>
          <p:cNvPr id="5" name="Ορθογώνιο 4"/>
          <p:cNvSpPr/>
          <p:nvPr/>
        </p:nvSpPr>
        <p:spPr>
          <a:xfrm>
            <a:off x="4708478" y="3398293"/>
            <a:ext cx="2374710" cy="83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Δευτερογενής</a:t>
            </a:r>
          </a:p>
        </p:txBody>
      </p:sp>
      <p:sp>
        <p:nvSpPr>
          <p:cNvPr id="6" name="Ορθογώνιο 5"/>
          <p:cNvSpPr/>
          <p:nvPr/>
        </p:nvSpPr>
        <p:spPr>
          <a:xfrm>
            <a:off x="7820167" y="3411940"/>
            <a:ext cx="2388358"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Τριτογενής</a:t>
            </a:r>
            <a:endParaRPr lang="el-GR" dirty="0"/>
          </a:p>
        </p:txBody>
      </p:sp>
      <p:sp>
        <p:nvSpPr>
          <p:cNvPr id="7" name="Ορθογώνιο 6"/>
          <p:cNvSpPr/>
          <p:nvPr/>
        </p:nvSpPr>
        <p:spPr>
          <a:xfrm>
            <a:off x="3841845" y="5198954"/>
            <a:ext cx="4067032" cy="928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«Υγιή Γηρατειά»</a:t>
            </a:r>
          </a:p>
        </p:txBody>
      </p:sp>
      <p:cxnSp>
        <p:nvCxnSpPr>
          <p:cNvPr id="9" name="Ευθύγραμμο βέλος σύνδεσης 8"/>
          <p:cNvCxnSpPr/>
          <p:nvPr/>
        </p:nvCxnSpPr>
        <p:spPr>
          <a:xfrm flipH="1">
            <a:off x="2866030" y="1310185"/>
            <a:ext cx="2074460" cy="1746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7206018" y="1419367"/>
            <a:ext cx="1405719" cy="1528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5895833" y="1542197"/>
            <a:ext cx="0" cy="1514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80380" y="4415573"/>
            <a:ext cx="1757019" cy="369332"/>
          </a:xfrm>
          <a:prstGeom prst="rect">
            <a:avLst/>
          </a:prstGeom>
          <a:noFill/>
        </p:spPr>
        <p:txBody>
          <a:bodyPr wrap="none" rtlCol="0">
            <a:spAutoFit/>
          </a:bodyPr>
          <a:lstStyle/>
          <a:p>
            <a:r>
              <a:rPr lang="el-GR" b="1" dirty="0"/>
              <a:t>Απαραίτητη για </a:t>
            </a:r>
          </a:p>
        </p:txBody>
      </p:sp>
      <p:sp>
        <p:nvSpPr>
          <p:cNvPr id="18" name="Καμπύλο αριστερό βέλος 17"/>
          <p:cNvSpPr/>
          <p:nvPr/>
        </p:nvSpPr>
        <p:spPr>
          <a:xfrm>
            <a:off x="6323751" y="4644855"/>
            <a:ext cx="281765" cy="4839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27573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a:t>Βιολογικές Θεωρίες: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b="1" dirty="0"/>
              <a:t> </a:t>
            </a:r>
            <a:endParaRPr lang="el-GR" dirty="0"/>
          </a:p>
          <a:p>
            <a:r>
              <a:rPr lang="el-GR" dirty="0"/>
              <a:t> </a:t>
            </a:r>
          </a:p>
          <a:p>
            <a:pPr lvl="0"/>
            <a:r>
              <a:rPr lang="el-GR" dirty="0"/>
              <a:t>Γενετικούς παράγοντες</a:t>
            </a:r>
          </a:p>
          <a:p>
            <a:r>
              <a:rPr lang="el-GR" dirty="0"/>
              <a:t> </a:t>
            </a:r>
          </a:p>
          <a:p>
            <a:pPr lvl="0"/>
            <a:r>
              <a:rPr lang="el-GR" dirty="0"/>
              <a:t>Μείωση αποδοτικότητας του Ανοσοποιητικού Συστήματος</a:t>
            </a:r>
          </a:p>
          <a:p>
            <a:r>
              <a:rPr lang="el-GR" dirty="0"/>
              <a:t> </a:t>
            </a:r>
          </a:p>
          <a:p>
            <a:r>
              <a:rPr lang="el-GR" dirty="0"/>
              <a:t> </a:t>
            </a:r>
          </a:p>
          <a:p>
            <a:pPr lvl="0"/>
            <a:r>
              <a:rPr lang="el-GR" dirty="0"/>
              <a:t>Βλάβες από τη δράση ελεύθερων ριζών</a:t>
            </a:r>
          </a:p>
          <a:p>
            <a:r>
              <a:rPr lang="el-GR" dirty="0"/>
              <a:t> </a:t>
            </a:r>
          </a:p>
          <a:p>
            <a:pPr lvl="0"/>
            <a:r>
              <a:rPr lang="el-GR" dirty="0"/>
              <a:t>Ασυνήθιστη διασταύρωση </a:t>
            </a:r>
            <a:r>
              <a:rPr lang="el-GR" dirty="0" err="1"/>
              <a:t>μακρομορίων</a:t>
            </a:r>
            <a:r>
              <a:rPr lang="el-GR" dirty="0"/>
              <a:t> </a:t>
            </a:r>
          </a:p>
          <a:p>
            <a:r>
              <a:rPr lang="el-GR" dirty="0"/>
              <a:t> </a:t>
            </a:r>
          </a:p>
          <a:p>
            <a:r>
              <a:rPr lang="el-GR" dirty="0"/>
              <a:t> </a:t>
            </a:r>
          </a:p>
          <a:p>
            <a:pPr lvl="0"/>
            <a:r>
              <a:rPr lang="el-GR" dirty="0"/>
              <a:t>Μεταβολικά αίτια σε συνδυασμό με περιβαλλοντικούς παράγοντες</a:t>
            </a:r>
          </a:p>
          <a:p>
            <a:r>
              <a:rPr lang="el-GR" dirty="0"/>
              <a:t> </a:t>
            </a:r>
          </a:p>
        </p:txBody>
      </p:sp>
      <p:sp>
        <p:nvSpPr>
          <p:cNvPr id="4" name="Θέση κειμένου 3"/>
          <p:cNvSpPr>
            <a:spLocks noGrp="1"/>
          </p:cNvSpPr>
          <p:nvPr>
            <p:ph type="body" sz="half" idx="2"/>
          </p:nvPr>
        </p:nvSpPr>
        <p:spPr/>
        <p:txBody>
          <a:bodyPr/>
          <a:lstStyle/>
          <a:p>
            <a:r>
              <a:rPr lang="el-GR" dirty="0"/>
              <a:t>Η γήρανση οφείλεται σε:</a:t>
            </a:r>
          </a:p>
          <a:p>
            <a:endParaRPr lang="el-GR" dirty="0"/>
          </a:p>
        </p:txBody>
      </p:sp>
      <p:sp>
        <p:nvSpPr>
          <p:cNvPr id="5" name="Επεξήγηση με επάνω βέλος 4"/>
          <p:cNvSpPr/>
          <p:nvPr/>
        </p:nvSpPr>
        <p:spPr>
          <a:xfrm>
            <a:off x="4814248" y="5506811"/>
            <a:ext cx="5349922" cy="126924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u="sng" dirty="0"/>
              <a:t>Καμία από τις θεωρίες αυτές δεν μπορεί να εξηγήσει με απόλυτη ακρίβεια το φαινόμενο της γήρανσης </a:t>
            </a:r>
            <a:r>
              <a:rPr lang="el-GR" i="1" u="sng" dirty="0" err="1"/>
              <a:t>γι</a:t>
            </a:r>
            <a:r>
              <a:rPr lang="el-GR" i="1" u="sng" dirty="0"/>
              <a:t> αυτό η έρευνα συνεχίζεται</a:t>
            </a:r>
            <a:endParaRPr lang="el-GR" dirty="0"/>
          </a:p>
        </p:txBody>
      </p:sp>
    </p:spTree>
    <p:extLst>
      <p:ext uri="{BB962C8B-B14F-4D97-AF65-F5344CB8AC3E}">
        <p14:creationId xmlns:p14="http://schemas.microsoft.com/office/powerpoint/2010/main" val="418064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a:t>Δημογραφικές Θεωρίες:</a:t>
            </a:r>
            <a:endParaRPr lang="el-GR" dirty="0"/>
          </a:p>
        </p:txBody>
      </p:sp>
      <p:sp>
        <p:nvSpPr>
          <p:cNvPr id="3" name="Θέση περιεχομένου 2"/>
          <p:cNvSpPr>
            <a:spLocks noGrp="1"/>
          </p:cNvSpPr>
          <p:nvPr>
            <p:ph idx="1"/>
          </p:nvPr>
        </p:nvSpPr>
        <p:spPr/>
        <p:txBody>
          <a:bodyPr>
            <a:normAutofit/>
          </a:bodyPr>
          <a:lstStyle/>
          <a:p>
            <a:r>
              <a:rPr lang="el-GR" b="1" dirty="0"/>
              <a:t> </a:t>
            </a:r>
            <a:endParaRPr lang="el-GR" dirty="0"/>
          </a:p>
          <a:p>
            <a:pPr lvl="0"/>
            <a:r>
              <a:rPr lang="en-US" u="sng" dirty="0" err="1"/>
              <a:t>Sauvy</a:t>
            </a:r>
            <a:r>
              <a:rPr lang="el-GR" u="sng" dirty="0"/>
              <a:t> (</a:t>
            </a:r>
            <a:r>
              <a:rPr lang="en-US" u="sng" dirty="0"/>
              <a:t>A</a:t>
            </a:r>
            <a:r>
              <a:rPr lang="el-GR" u="sng" dirty="0" err="1"/>
              <a:t>ύξηση</a:t>
            </a:r>
            <a:r>
              <a:rPr lang="el-GR" u="sng" dirty="0"/>
              <a:t> πληθυσμού ή γήρανση)</a:t>
            </a:r>
            <a:endParaRPr lang="el-GR" dirty="0"/>
          </a:p>
          <a:p>
            <a:r>
              <a:rPr lang="el-GR" dirty="0"/>
              <a:t> </a:t>
            </a:r>
          </a:p>
          <a:p>
            <a:pPr lvl="0"/>
            <a:r>
              <a:rPr lang="el-GR" u="sng" dirty="0"/>
              <a:t>Θεωρία του κύκλου (</a:t>
            </a:r>
            <a:r>
              <a:rPr lang="en-US" u="sng" dirty="0" err="1"/>
              <a:t>Storey</a:t>
            </a:r>
            <a:r>
              <a:rPr lang="el-GR" u="sng" dirty="0"/>
              <a:t>- </a:t>
            </a:r>
            <a:r>
              <a:rPr lang="en-US" u="sng" dirty="0"/>
              <a:t>Gibson</a:t>
            </a:r>
            <a:r>
              <a:rPr lang="el-GR" u="sng" dirty="0"/>
              <a:t>)</a:t>
            </a:r>
            <a:endParaRPr lang="el-GR" dirty="0"/>
          </a:p>
          <a:p>
            <a:r>
              <a:rPr lang="el-GR" dirty="0"/>
              <a:t> </a:t>
            </a:r>
          </a:p>
          <a:p>
            <a:r>
              <a:rPr lang="el-GR" dirty="0"/>
              <a:t> </a:t>
            </a:r>
          </a:p>
          <a:p>
            <a:pPr lvl="0"/>
            <a:r>
              <a:rPr lang="el-GR" u="sng" dirty="0"/>
              <a:t>Δημογραφικού μετασχηματισμού:</a:t>
            </a:r>
            <a:endParaRPr lang="el-GR" dirty="0"/>
          </a:p>
          <a:p>
            <a:r>
              <a:rPr lang="el-GR" dirty="0"/>
              <a:t>Όταν οι δείκτες γεννητικότητας και θνησιμότητας πέφτουν από τα υψηλά επίπεδα στα χαμηλά, αναπόφευκτα επέρχεται γήρανση</a:t>
            </a:r>
          </a:p>
          <a:p>
            <a:r>
              <a:rPr lang="el-GR" dirty="0"/>
              <a:t> </a:t>
            </a:r>
          </a:p>
        </p:txBody>
      </p:sp>
      <p:sp>
        <p:nvSpPr>
          <p:cNvPr id="4" name="Θέση κειμένου 3"/>
          <p:cNvSpPr>
            <a:spLocks noGrp="1"/>
          </p:cNvSpPr>
          <p:nvPr>
            <p:ph type="body" sz="half" idx="2"/>
          </p:nvPr>
        </p:nvSpPr>
        <p:spPr/>
        <p:txBody>
          <a:bodyPr/>
          <a:lstStyle/>
          <a:p>
            <a:r>
              <a:rPr lang="el-GR" dirty="0"/>
              <a:t>Προτείνουν λύσεις λαμβάνοντας σαν δεδομένο το φαινόμενο της γήρανσης:</a:t>
            </a:r>
          </a:p>
          <a:p>
            <a:r>
              <a:rPr lang="el-GR" dirty="0"/>
              <a:t> </a:t>
            </a:r>
          </a:p>
          <a:p>
            <a:endParaRPr lang="el-GR" dirty="0"/>
          </a:p>
        </p:txBody>
      </p:sp>
    </p:spTree>
    <p:extLst>
      <p:ext uri="{BB962C8B-B14F-4D97-AF65-F5344CB8AC3E}">
        <p14:creationId xmlns:p14="http://schemas.microsoft.com/office/powerpoint/2010/main" val="393058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a:t>Κοινωνιολογικές Θεωρίες</a:t>
            </a:r>
            <a:r>
              <a:rPr lang="el-GR" u="sng" dirty="0"/>
              <a:t>:</a:t>
            </a:r>
            <a:endParaRPr lang="el-GR" dirty="0"/>
          </a:p>
        </p:txBody>
      </p:sp>
      <p:sp>
        <p:nvSpPr>
          <p:cNvPr id="3" name="Θέση περιεχομένου 2"/>
          <p:cNvSpPr>
            <a:spLocks noGrp="1"/>
          </p:cNvSpPr>
          <p:nvPr>
            <p:ph idx="1"/>
          </p:nvPr>
        </p:nvSpPr>
        <p:spPr>
          <a:xfrm>
            <a:off x="4773305" y="690577"/>
            <a:ext cx="6492240" cy="5257800"/>
          </a:xfrm>
        </p:spPr>
        <p:txBody>
          <a:bodyPr>
            <a:normAutofit/>
          </a:bodyPr>
          <a:lstStyle/>
          <a:p>
            <a:r>
              <a:rPr lang="el-GR" b="1" dirty="0"/>
              <a:t> </a:t>
            </a:r>
            <a:endParaRPr lang="el-GR" dirty="0"/>
          </a:p>
          <a:p>
            <a:r>
              <a:rPr lang="en-US" i="1" dirty="0"/>
              <a:t> </a:t>
            </a:r>
            <a:endParaRPr lang="el-GR" dirty="0"/>
          </a:p>
          <a:p>
            <a:pPr lvl="0"/>
            <a:r>
              <a:rPr lang="el-GR" u="sng" dirty="0"/>
              <a:t>Θεωρία της διαδικασίας της αποδέσμευσης (</a:t>
            </a:r>
            <a:r>
              <a:rPr lang="en-US" u="sng" dirty="0" err="1"/>
              <a:t>disengangment</a:t>
            </a:r>
            <a:r>
              <a:rPr lang="el-GR" u="sng" dirty="0"/>
              <a:t>)</a:t>
            </a:r>
            <a:endParaRPr lang="el-GR" dirty="0"/>
          </a:p>
          <a:p>
            <a:r>
              <a:rPr lang="el-GR" dirty="0"/>
              <a:t> </a:t>
            </a:r>
          </a:p>
          <a:p>
            <a:pPr lvl="0"/>
            <a:r>
              <a:rPr lang="el-GR" u="sng" dirty="0"/>
              <a:t>Θεωρία της δραστηριότητας</a:t>
            </a:r>
            <a:endParaRPr lang="el-GR" dirty="0"/>
          </a:p>
          <a:p>
            <a:r>
              <a:rPr lang="el-GR" dirty="0"/>
              <a:t> </a:t>
            </a:r>
          </a:p>
          <a:p>
            <a:r>
              <a:rPr lang="el-GR" u="sng" dirty="0"/>
              <a:t>Εξελικτική ή αναπτυξιακή (</a:t>
            </a:r>
            <a:r>
              <a:rPr lang="en-US" u="sng" dirty="0"/>
              <a:t>developmental theory</a:t>
            </a:r>
            <a:r>
              <a:rPr lang="el-GR" u="sng" dirty="0"/>
              <a:t>)</a:t>
            </a:r>
            <a:endParaRPr lang="el-GR" dirty="0"/>
          </a:p>
        </p:txBody>
      </p:sp>
    </p:spTree>
    <p:extLst>
      <p:ext uri="{BB962C8B-B14F-4D97-AF65-F5344CB8AC3E}">
        <p14:creationId xmlns:p14="http://schemas.microsoft.com/office/powerpoint/2010/main" val="38007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4212" y="685800"/>
            <a:ext cx="10083872" cy="5360158"/>
          </a:xfrm>
        </p:spPr>
        <p:txBody>
          <a:bodyPr>
            <a:normAutofit lnSpcReduction="10000"/>
          </a:bodyPr>
          <a:lstStyle/>
          <a:p>
            <a:r>
              <a:rPr lang="el-GR" b="1" dirty="0"/>
              <a:t>                                                    ΝΟΣΗΛΕΥΤΙΚΗ ΦΡΟΝΤΙΔΑ ΣΤΗΝ ΚΟΙΝΟΤΗΤΑ ΚΑΙ ΗΛΙΚΙΩΜΕΝΟΙ</a:t>
            </a:r>
            <a:endParaRPr lang="el-GR" dirty="0"/>
          </a:p>
          <a:p>
            <a:r>
              <a:rPr lang="el-GR" b="1" dirty="0"/>
              <a:t> </a:t>
            </a:r>
            <a:endParaRPr lang="el-GR" dirty="0"/>
          </a:p>
          <a:p>
            <a:pPr lvl="0"/>
            <a:endParaRPr lang="el-GR" b="1" u="sng" dirty="0"/>
          </a:p>
          <a:p>
            <a:pPr lvl="0"/>
            <a:endParaRPr lang="el-GR" b="1" u="sng" dirty="0"/>
          </a:p>
          <a:p>
            <a:endParaRPr lang="el-GR" b="1" dirty="0">
              <a:sym typeface="Symbol" panose="05050102010706020507" pitchFamily="18" charset="2"/>
            </a:endParaRPr>
          </a:p>
          <a:p>
            <a:endParaRPr lang="el-GR" b="1" dirty="0">
              <a:sym typeface="Symbol" panose="05050102010706020507" pitchFamily="18" charset="2"/>
            </a:endParaRPr>
          </a:p>
          <a:p>
            <a:endParaRPr lang="el-GR" b="1" dirty="0">
              <a:sym typeface="Symbol" panose="05050102010706020507" pitchFamily="18" charset="2"/>
            </a:endParaRPr>
          </a:p>
          <a:p>
            <a:endParaRPr lang="el-GR" b="1" dirty="0">
              <a:sym typeface="Symbol" panose="05050102010706020507" pitchFamily="18" charset="2"/>
            </a:endParaRPr>
          </a:p>
          <a:p>
            <a:r>
              <a:rPr lang="el-GR" b="1" dirty="0">
                <a:sym typeface="Symbol" panose="05050102010706020507" pitchFamily="18" charset="2"/>
              </a:rPr>
              <a:t></a:t>
            </a:r>
            <a:r>
              <a:rPr lang="el-GR" b="1" dirty="0"/>
              <a:t>Βοήθεια στην υιοθέτηση υγιεινών στάσεων και συμπεριφορών. </a:t>
            </a:r>
            <a:r>
              <a:rPr lang="el-GR" b="1" dirty="0">
                <a:sym typeface="Symbol" panose="05050102010706020507" pitchFamily="18" charset="2"/>
              </a:rPr>
              <a:t> </a:t>
            </a:r>
            <a:r>
              <a:rPr lang="el-GR" b="1" dirty="0"/>
              <a:t>Ελαχιστοποίηση εξάρτησης από τρίτους, με διατήρηση κινητικότητας και λειτουργικότητας.</a:t>
            </a:r>
            <a:endParaRPr lang="el-GR" dirty="0"/>
          </a:p>
          <a:p>
            <a:r>
              <a:rPr lang="el-GR" b="1" dirty="0">
                <a:sym typeface="Symbol" panose="05050102010706020507" pitchFamily="18" charset="2"/>
              </a:rPr>
              <a:t></a:t>
            </a:r>
            <a:r>
              <a:rPr lang="el-GR" b="1" dirty="0"/>
              <a:t>Εξακρίβωση δυνητικών προβλημάτων υγείας</a:t>
            </a:r>
          </a:p>
          <a:p>
            <a:endParaRPr lang="el-GR" dirty="0"/>
          </a:p>
          <a:p>
            <a:r>
              <a:rPr lang="el-GR" b="1" dirty="0"/>
              <a:t>   </a:t>
            </a:r>
            <a:endParaRPr lang="el-GR" dirty="0"/>
          </a:p>
          <a:p>
            <a:endParaRPr lang="el-GR" dirty="0"/>
          </a:p>
        </p:txBody>
      </p:sp>
      <p:graphicFrame>
        <p:nvGraphicFramePr>
          <p:cNvPr id="4" name="Διάγραμμα 3"/>
          <p:cNvGraphicFramePr/>
          <p:nvPr>
            <p:extLst>
              <p:ext uri="{D42A27DB-BD31-4B8C-83A1-F6EECF244321}">
                <p14:modId xmlns:p14="http://schemas.microsoft.com/office/powerpoint/2010/main" val="432333554"/>
              </p:ext>
            </p:extLst>
          </p:nvPr>
        </p:nvGraphicFramePr>
        <p:xfrm>
          <a:off x="2032000" y="1419367"/>
          <a:ext cx="8128000" cy="2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69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a:endParaRPr lang="el-GR" b="1" u="sng" dirty="0"/>
          </a:p>
          <a:p>
            <a:pPr lvl="0"/>
            <a:endParaRPr lang="el-GR" b="1" u="sng" dirty="0"/>
          </a:p>
          <a:p>
            <a:pPr lvl="0"/>
            <a:endParaRPr lang="el-GR" b="1" u="sng" dirty="0"/>
          </a:p>
          <a:p>
            <a:pPr marL="201168" lvl="1" indent="0">
              <a:buNone/>
            </a:pPr>
            <a:endParaRPr lang="el-GR" b="1" u="sng" dirty="0"/>
          </a:p>
          <a:p>
            <a:pPr marL="201168" lvl="1" indent="0">
              <a:buNone/>
            </a:pPr>
            <a:r>
              <a:rPr lang="el-GR" b="1" u="sng" dirty="0"/>
              <a:t>Περιλαμβάνει</a:t>
            </a:r>
            <a:endParaRPr lang="el-GR" u="sng" dirty="0"/>
          </a:p>
          <a:p>
            <a:r>
              <a:rPr lang="el-GR" b="1" dirty="0">
                <a:sym typeface="Symbol" panose="05050102010706020507" pitchFamily="18" charset="2"/>
              </a:rPr>
              <a:t></a:t>
            </a:r>
            <a:r>
              <a:rPr lang="el-GR" b="1" dirty="0"/>
              <a:t>Εμβόλια </a:t>
            </a:r>
            <a:endParaRPr lang="el-GR" dirty="0"/>
          </a:p>
          <a:p>
            <a:r>
              <a:rPr lang="el-GR" b="1" dirty="0">
                <a:sym typeface="Symbol" panose="05050102010706020507" pitchFamily="18" charset="2"/>
              </a:rPr>
              <a:t></a:t>
            </a:r>
            <a:r>
              <a:rPr lang="el-GR" b="1" dirty="0"/>
              <a:t>Έγκαιρη διάγνωση και θεραπεία και </a:t>
            </a:r>
            <a:endParaRPr lang="el-GR" dirty="0"/>
          </a:p>
          <a:p>
            <a:r>
              <a:rPr lang="el-GR" b="1" dirty="0">
                <a:sym typeface="Symbol" panose="05050102010706020507" pitchFamily="18" charset="2"/>
              </a:rPr>
              <a:t></a:t>
            </a:r>
            <a:r>
              <a:rPr lang="el-GR" b="1" dirty="0"/>
              <a:t>Πρόληψη ατυχημάτων</a:t>
            </a:r>
            <a:endParaRPr lang="el-GR" dirty="0"/>
          </a:p>
          <a:p>
            <a:endParaRPr lang="el-GR" dirty="0"/>
          </a:p>
        </p:txBody>
      </p:sp>
      <p:graphicFrame>
        <p:nvGraphicFramePr>
          <p:cNvPr id="4" name="Διάγραμμα 3"/>
          <p:cNvGraphicFramePr/>
          <p:nvPr>
            <p:extLst>
              <p:ext uri="{D42A27DB-BD31-4B8C-83A1-F6EECF244321}">
                <p14:modId xmlns:p14="http://schemas.microsoft.com/office/powerpoint/2010/main" val="3691581833"/>
              </p:ext>
            </p:extLst>
          </p:nvPr>
        </p:nvGraphicFramePr>
        <p:xfrm>
          <a:off x="2032000" y="719667"/>
          <a:ext cx="8128000" cy="246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Καμπύλο αριστερό βέλος 4"/>
          <p:cNvSpPr/>
          <p:nvPr/>
        </p:nvSpPr>
        <p:spPr>
          <a:xfrm>
            <a:off x="2920621" y="2681785"/>
            <a:ext cx="1446663" cy="9962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958956930"/>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61</TotalTime>
  <Words>255</Words>
  <Application>Microsoft Office PowerPoint</Application>
  <PresentationFormat>Ευρεία οθόνη</PresentationFormat>
  <Paragraphs>123</Paragraphs>
  <Slides>14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14</vt:i4>
      </vt:variant>
    </vt:vector>
  </HeadingPairs>
  <TitlesOfParts>
    <vt:vector size="17" baseType="lpstr">
      <vt:lpstr>Calibri</vt:lpstr>
      <vt:lpstr>Calibri Light</vt:lpstr>
      <vt:lpstr>Ανασκόπηση</vt:lpstr>
      <vt:lpstr>Φροντίδα των ηλικιωμένων στην κοινότητα </vt:lpstr>
      <vt:lpstr>Παρουσίαση του PowerPoint</vt:lpstr>
      <vt:lpstr>Παρουσίαση του PowerPoint</vt:lpstr>
      <vt:lpstr>Παρουσίαση του PowerPoint</vt:lpstr>
      <vt:lpstr>Βιολογικές Θεωρίες:</vt:lpstr>
      <vt:lpstr>Δημογραφικές Θεωρίες:</vt:lpstr>
      <vt:lpstr>Κοινωνιολογικές Θεωρίες: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areti stavropoulou</dc:creator>
  <cp:lastModifiedBy>ΓΕΩΡΓΙΑ ΦΑΣΟΗ</cp:lastModifiedBy>
  <cp:revision>10</cp:revision>
  <dcterms:created xsi:type="dcterms:W3CDTF">2019-01-04T19:28:27Z</dcterms:created>
  <dcterms:modified xsi:type="dcterms:W3CDTF">2019-01-09T21:04:38Z</dcterms:modified>
</cp:coreProperties>
</file>