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69" r:id="rId3"/>
    <p:sldId id="260" r:id="rId4"/>
    <p:sldId id="264" r:id="rId5"/>
    <p:sldId id="265" r:id="rId6"/>
    <p:sldId id="267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72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031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10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5152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213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975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586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802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691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5975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8141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3BE0B04-5954-4D7F-BDF1-C637DB8C1138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B04FAB8-E949-4574-AE5F-273AD7964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2086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800" cap="none" dirty="0"/>
              <a:t>Κοινότητα  </a:t>
            </a:r>
            <a:br>
              <a:rPr lang="el-GR" sz="4800" cap="none" dirty="0"/>
            </a:br>
            <a:r>
              <a:rPr lang="el-GR" sz="4800" cap="none" dirty="0"/>
              <a:t>	έννοιες και ορισμοί 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92119" y="4585648"/>
            <a:ext cx="3775880" cy="672151"/>
          </a:xfrm>
        </p:spPr>
        <p:txBody>
          <a:bodyPr/>
          <a:lstStyle/>
          <a:p>
            <a:r>
              <a:rPr lang="el-GR" dirty="0"/>
              <a:t>Δρ. Φασόη Γεωργία </a:t>
            </a:r>
          </a:p>
        </p:txBody>
      </p:sp>
    </p:spTree>
    <p:extLst>
      <p:ext uri="{BB962C8B-B14F-4D97-AF65-F5344CB8AC3E}">
        <p14:creationId xmlns:p14="http://schemas.microsoft.com/office/powerpoint/2010/main" val="2311200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+mn-lt"/>
              </a:rPr>
              <a:t>Πως </a:t>
            </a:r>
            <a:r>
              <a:rPr lang="el-GR" dirty="0" err="1">
                <a:latin typeface="+mn-lt"/>
              </a:rPr>
              <a:t>οριζεται</a:t>
            </a:r>
            <a:r>
              <a:rPr lang="el-GR" dirty="0">
                <a:latin typeface="+mn-lt"/>
              </a:rPr>
              <a:t> η </a:t>
            </a:r>
            <a:r>
              <a:rPr lang="el-GR" dirty="0" err="1">
                <a:latin typeface="+mn-lt"/>
              </a:rPr>
              <a:t>κοινοτητα</a:t>
            </a:r>
            <a:r>
              <a:rPr lang="el-GR" dirty="0">
                <a:latin typeface="+mn-lt"/>
              </a:rPr>
              <a:t>?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i="1" dirty="0"/>
              <a:t>Ένα σύνολο ατόμων  με κοινά χαρακτηριστικά 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i="1" dirty="0"/>
              <a:t>Ομάδα ατόμων με κοινούς δεσμούς  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i="1" dirty="0"/>
              <a:t>Σύνολο ατόμων που αλληλοεπιδρούν μεταξύ τους και ενεργούν ομαδικά στην αντιμετώπιση/ επίλυση κοινών προβλημάτων </a:t>
            </a:r>
          </a:p>
        </p:txBody>
      </p:sp>
      <p:sp>
        <p:nvSpPr>
          <p:cNvPr id="4" name="Στρογγυλεμένο ορθογώνιο 3"/>
          <p:cNvSpPr/>
          <p:nvPr/>
        </p:nvSpPr>
        <p:spPr>
          <a:xfrm>
            <a:off x="5745708" y="2742142"/>
            <a:ext cx="4831307" cy="1285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Calibri" panose="020F0502020204030204" pitchFamily="34" charset="0"/>
              </a:rPr>
              <a:t>Γεωγραφική τοποθεσία </a:t>
            </a:r>
          </a:p>
          <a:p>
            <a:pPr algn="ctr"/>
            <a:endParaRPr lang="el-GR" dirty="0">
              <a:latin typeface="Calibri" panose="020F0502020204030204" pitchFamily="34" charset="0"/>
            </a:endParaRPr>
          </a:p>
          <a:p>
            <a:pPr algn="ctr"/>
            <a:r>
              <a:rPr lang="el-GR" dirty="0">
                <a:latin typeface="Calibri" panose="020F0502020204030204" pitchFamily="34" charset="0"/>
              </a:rPr>
              <a:t>Κοινά ενδιαφέροντα  / στόχοι </a:t>
            </a:r>
          </a:p>
          <a:p>
            <a:pPr algn="ctr"/>
            <a:endParaRPr lang="el-GR" dirty="0">
              <a:latin typeface="Calibri" panose="020F0502020204030204" pitchFamily="34" charset="0"/>
            </a:endParaRPr>
          </a:p>
        </p:txBody>
      </p:sp>
      <p:cxnSp>
        <p:nvCxnSpPr>
          <p:cNvPr id="6" name="Γωνιακή σύνδεση 5"/>
          <p:cNvCxnSpPr/>
          <p:nvPr/>
        </p:nvCxnSpPr>
        <p:spPr>
          <a:xfrm>
            <a:off x="4550027" y="2579426"/>
            <a:ext cx="1351128" cy="80521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Στρογγυλεμένο ορθογώνιο 6"/>
          <p:cNvSpPr/>
          <p:nvPr/>
        </p:nvSpPr>
        <p:spPr>
          <a:xfrm>
            <a:off x="3643953" y="3842662"/>
            <a:ext cx="3452883" cy="1198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Κοινωνικούς</a:t>
            </a:r>
          </a:p>
          <a:p>
            <a:pPr algn="ctr"/>
            <a:r>
              <a:rPr lang="el-GR" dirty="0"/>
              <a:t>Επαγγελματικούς </a:t>
            </a:r>
          </a:p>
          <a:p>
            <a:pPr algn="ctr"/>
            <a:r>
              <a:rPr lang="el-GR" dirty="0"/>
              <a:t>Οικογενειακούς  </a:t>
            </a:r>
          </a:p>
          <a:p>
            <a:pPr algn="ctr"/>
            <a:endParaRPr lang="el-GR" dirty="0"/>
          </a:p>
        </p:txBody>
      </p:sp>
      <p:cxnSp>
        <p:nvCxnSpPr>
          <p:cNvPr id="9" name="Γωνιακή σύνδεση 8"/>
          <p:cNvCxnSpPr/>
          <p:nvPr/>
        </p:nvCxnSpPr>
        <p:spPr>
          <a:xfrm>
            <a:off x="2634018" y="3842662"/>
            <a:ext cx="777922" cy="7621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Στρογγυλεμένο ορθογώνιο 9"/>
          <p:cNvSpPr/>
          <p:nvPr/>
        </p:nvSpPr>
        <p:spPr>
          <a:xfrm>
            <a:off x="4899547" y="5543035"/>
            <a:ext cx="5377218" cy="11308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Calibri" panose="020F0502020204030204" pitchFamily="34" charset="0"/>
              </a:rPr>
              <a:t>Προβλήματα υγείας / καταστάσεις κρίσης</a:t>
            </a:r>
          </a:p>
        </p:txBody>
      </p:sp>
      <p:cxnSp>
        <p:nvCxnSpPr>
          <p:cNvPr id="12" name="Γωνιακή σύνδεση 11"/>
          <p:cNvCxnSpPr/>
          <p:nvPr/>
        </p:nvCxnSpPr>
        <p:spPr>
          <a:xfrm>
            <a:off x="3220872" y="5835800"/>
            <a:ext cx="1514901" cy="49911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140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87655" y="299376"/>
            <a:ext cx="8715436" cy="628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000" b="1" dirty="0">
                <a:latin typeface="Cambria" panose="02040503050406030204" pitchFamily="18" charset="0"/>
              </a:rPr>
              <a:t>Γεωγραφική τοποθεσία </a:t>
            </a:r>
          </a:p>
          <a:p>
            <a:pPr>
              <a:buNone/>
            </a:pPr>
            <a:r>
              <a:rPr lang="el-GR" dirty="0">
                <a:latin typeface="Cambria" panose="02040503050406030204" pitchFamily="18" charset="0"/>
              </a:rPr>
              <a:t>(δεν αποτελεί πρωταρχικό χαρακτηριστικό μιας κοινότητας)</a:t>
            </a:r>
            <a:endParaRPr lang="el-GR" sz="2400" dirty="0">
              <a:latin typeface="Cambria" panose="02040503050406030204" pitchFamily="18" charset="0"/>
            </a:endParaRPr>
          </a:p>
          <a:p>
            <a:pPr>
              <a:buNone/>
            </a:pPr>
            <a:endParaRPr lang="el-GR" sz="2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el-GR" sz="2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el-GR" sz="2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el-GR" sz="2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el-GR" sz="2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l-GR" b="1" dirty="0">
                <a:latin typeface="Cambria" panose="02040503050406030204" pitchFamily="18" charset="0"/>
              </a:rPr>
              <a:t>Κοινά ενδιαφέροντα  / στόχοι </a:t>
            </a:r>
          </a:p>
          <a:p>
            <a:pPr marL="0" indent="0">
              <a:buNone/>
            </a:pPr>
            <a:endParaRPr lang="el-GR" sz="2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el-GR" sz="2400" dirty="0">
              <a:latin typeface="Cambria" panose="02040503050406030204" pitchFamily="18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5240740" y="1105470"/>
            <a:ext cx="6005015" cy="2142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/>
              <a:t>Έχει συγκεκριμένα όρια και συγκεκριμένο πληθυσμό </a:t>
            </a:r>
          </a:p>
          <a:p>
            <a:r>
              <a:rPr lang="el-GR" dirty="0"/>
              <a:t>Ανάλογα με τη θέση της χαρακτηρίζεται ως αστική, ημιαστική ή αγροτική </a:t>
            </a:r>
          </a:p>
          <a:p>
            <a:r>
              <a:rPr lang="el-GR" dirty="0"/>
              <a:t>Ανάλογα με τη θέση της έχει συγκεκριμένες περιβαλλοντικές και κλιματολογικές συνθήκες </a:t>
            </a:r>
          </a:p>
          <a:p>
            <a:r>
              <a:rPr lang="el-GR" dirty="0"/>
              <a:t>Αποτελεί ένα κοινωνικό σύστημα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5240740" y="3684896"/>
            <a:ext cx="6036860" cy="2901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/>
              <a:t>Ως κοινότητα ορίζεται και το σύνολο των ατόμων που συνδέονται από ένα κοινό ενδιαφέρον ή στόχο χωρίς απαραίτητα  να βρίσκονται στην ίδια γεωγραφική τοποθεσία.</a:t>
            </a:r>
          </a:p>
          <a:p>
            <a:r>
              <a:rPr lang="el-GR" dirty="0"/>
              <a:t>Π.χ. </a:t>
            </a:r>
          </a:p>
          <a:p>
            <a:r>
              <a:rPr lang="el-GR" dirty="0">
                <a:latin typeface="Cambria" panose="02040503050406030204" pitchFamily="18" charset="0"/>
              </a:rPr>
              <a:t>φιλανθρωπικές ομάδες</a:t>
            </a:r>
          </a:p>
          <a:p>
            <a:r>
              <a:rPr lang="el-GR" dirty="0">
                <a:latin typeface="Cambria" panose="02040503050406030204" pitchFamily="18" charset="0"/>
              </a:rPr>
              <a:t>ομάδες ατόμων μιας εθνικότητας</a:t>
            </a:r>
          </a:p>
          <a:p>
            <a:r>
              <a:rPr lang="el-GR" dirty="0">
                <a:latin typeface="Cambria" panose="02040503050406030204" pitchFamily="18" charset="0"/>
              </a:rPr>
              <a:t>ομάδες ατόμων με κοινά πνευματικά ενδιαφέροντα</a:t>
            </a:r>
          </a:p>
          <a:p>
            <a:r>
              <a:rPr lang="el-GR" dirty="0"/>
              <a:t>ομάδες ατόμων με κοινό πρόβλημα υγείας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4716" y="4380931"/>
            <a:ext cx="45856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/>
              <a:t>Σε ότι αφορά τα </a:t>
            </a:r>
            <a:r>
              <a:rPr lang="el-GR" b="1" dirty="0"/>
              <a:t>Προβλήματα υγείας ή τις καταστάσεις κρίσης</a:t>
            </a:r>
            <a:r>
              <a:rPr lang="el-GR" dirty="0"/>
              <a:t>, η οριοθέτηση της κοινότητας μπορεί να είναι ευέλικτη ανάλογα με τη γεωγραφική έκταση στην οποία εντοπίζεται το πρόβλημα  και των διαθέσιμων πόρων για την αντιμετώπισή του</a:t>
            </a:r>
            <a:r>
              <a:rPr lang="en-US" dirty="0"/>
              <a:t>.</a:t>
            </a:r>
            <a:r>
              <a:rPr lang="el-GR" dirty="0"/>
              <a:t> </a:t>
            </a: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671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8699765" y="2343666"/>
            <a:ext cx="3200400" cy="1737360"/>
          </a:xfrm>
        </p:spPr>
        <p:txBody>
          <a:bodyPr>
            <a:normAutofit fontScale="90000"/>
          </a:bodyPr>
          <a:lstStyle/>
          <a:p>
            <a:r>
              <a:rPr lang="el-GR" dirty="0" err="1"/>
              <a:t>Αξιολογηση</a:t>
            </a:r>
            <a:r>
              <a:rPr lang="el-GR" dirty="0"/>
              <a:t> της </a:t>
            </a:r>
            <a:r>
              <a:rPr lang="el-GR" dirty="0" err="1"/>
              <a:t>κοινοτητασ</a:t>
            </a:r>
            <a:r>
              <a:rPr lang="el-GR" dirty="0"/>
              <a:t> και </a:t>
            </a:r>
            <a:r>
              <a:rPr lang="el-GR" dirty="0" err="1"/>
              <a:t>σχεδιασμοσ</a:t>
            </a:r>
            <a:r>
              <a:rPr lang="el-GR" dirty="0"/>
              <a:t> </a:t>
            </a:r>
            <a:r>
              <a:rPr lang="el-GR" dirty="0" err="1"/>
              <a:t>παρεμβασεων</a:t>
            </a:r>
            <a:r>
              <a:rPr lang="el-GR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68992" y="1134854"/>
            <a:ext cx="41352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None/>
            </a:pPr>
            <a:r>
              <a:rPr lang="el-G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Γίνεται βάσει συγκεκριμένων χαρακτηριστικών της κοινότητας όπως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: </a:t>
            </a:r>
            <a:endParaRPr lang="el-GR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endParaRPr lang="el-GR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endParaRPr lang="el-GR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endParaRPr lang="el-GR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l-G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Γεωγραφική τοποθεσία </a:t>
            </a:r>
          </a:p>
          <a:p>
            <a:pPr marL="514350" indent="-514350">
              <a:buNone/>
            </a:pPr>
            <a:endParaRPr lang="el-GR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l-G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 2"/>
              </a:rPr>
              <a:t>Π</a:t>
            </a:r>
            <a:r>
              <a:rPr lang="el-G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ληθυσμός </a:t>
            </a:r>
          </a:p>
          <a:p>
            <a:pPr marL="514350" indent="-514350">
              <a:buNone/>
            </a:pPr>
            <a:endParaRPr lang="el-GR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l-G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 2"/>
              </a:rPr>
              <a:t>Κ</a:t>
            </a:r>
            <a:r>
              <a:rPr lang="el-G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οινωνικό σύστημα</a:t>
            </a:r>
          </a:p>
        </p:txBody>
      </p:sp>
      <p:sp>
        <p:nvSpPr>
          <p:cNvPr id="8" name="Αριστερό βέλος 7"/>
          <p:cNvSpPr/>
          <p:nvPr/>
        </p:nvSpPr>
        <p:spPr>
          <a:xfrm>
            <a:off x="5472752" y="2770496"/>
            <a:ext cx="2483893" cy="5595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239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666844" y="214290"/>
            <a:ext cx="8858312" cy="6500858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endParaRPr lang="el-G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None/>
            </a:pPr>
            <a:endParaRPr lang="el-G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None/>
            </a:pP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Σε σχέση με τη γεωγραφική τοποθεσία ο νοσηλευτής πρέπει να είναι ενήμερος για τα εξής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endParaRPr lang="el-G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Εξάγωνο 1"/>
          <p:cNvSpPr/>
          <p:nvPr/>
        </p:nvSpPr>
        <p:spPr>
          <a:xfrm>
            <a:off x="3903261" y="1456476"/>
            <a:ext cx="3957850" cy="1828801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None/>
            </a:pPr>
            <a:r>
              <a:rPr lang="el-GR" dirty="0">
                <a:latin typeface="Calibri" panose="020F0502020204030204" pitchFamily="34" charset="0"/>
              </a:rPr>
              <a:t>όρια της κοινότητας</a:t>
            </a:r>
          </a:p>
          <a:p>
            <a:pPr marL="514350" indent="-514350">
              <a:buNone/>
            </a:pPr>
            <a:r>
              <a:rPr lang="el-GR" dirty="0">
                <a:latin typeface="Calibri" panose="020F0502020204030204" pitchFamily="34" charset="0"/>
              </a:rPr>
              <a:t>θέση των υπηρεσιών υγείας</a:t>
            </a:r>
          </a:p>
          <a:p>
            <a:pPr marL="514350" indent="-514350">
              <a:buNone/>
            </a:pPr>
            <a:r>
              <a:rPr lang="el-GR" dirty="0">
                <a:latin typeface="Calibri" panose="020F0502020204030204" pitchFamily="34" charset="0"/>
              </a:rPr>
              <a:t>γεωγραφικά χαρακτηριστικά</a:t>
            </a:r>
          </a:p>
          <a:p>
            <a:pPr marL="514350" indent="-514350">
              <a:buNone/>
            </a:pPr>
            <a:r>
              <a:rPr lang="el-GR" dirty="0">
                <a:latin typeface="Calibri" panose="020F0502020204030204" pitchFamily="34" charset="0"/>
              </a:rPr>
              <a:t>κλίμα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</a:rPr>
              <a:t>και περιβάλλον </a:t>
            </a:r>
          </a:p>
          <a:p>
            <a:pPr marL="514350" indent="-514350">
              <a:buNone/>
            </a:pPr>
            <a:r>
              <a:rPr lang="el-GR" dirty="0">
                <a:latin typeface="Calibri" panose="020F0502020204030204" pitchFamily="34" charset="0"/>
              </a:rPr>
              <a:t>χλωρίδα και πανίδα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666844" y="3612824"/>
            <a:ext cx="88125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l-GR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 2"/>
              </a:rPr>
              <a:t>Σε σχέση με τον π</a:t>
            </a:r>
            <a:r>
              <a:rPr lang="el-G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ληθυσμό ο νοσηλευτής πρέπει να είναι ενήμερος για τα εξής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r>
              <a:rPr lang="el-G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5" name="Εξάγωνο 4"/>
          <p:cNvSpPr/>
          <p:nvPr/>
        </p:nvSpPr>
        <p:spPr>
          <a:xfrm>
            <a:off x="4408227" y="4012934"/>
            <a:ext cx="6728346" cy="241516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l-GR" dirty="0">
                <a:latin typeface="Calibri" panose="020F0502020204030204" pitchFamily="34" charset="0"/>
              </a:rPr>
              <a:t>το μέγεθος, τη σύνθεση  και την πυκνότητα  του πληθυσμού</a:t>
            </a:r>
          </a:p>
          <a:p>
            <a:pPr>
              <a:buNone/>
            </a:pPr>
            <a:r>
              <a:rPr lang="el-GR" dirty="0">
                <a:latin typeface="Calibri" panose="020F0502020204030204" pitchFamily="34" charset="0"/>
              </a:rPr>
              <a:t>τη συχνότητα αύξησης ή μείωσης του πληθυσμού</a:t>
            </a:r>
          </a:p>
          <a:p>
            <a:pPr>
              <a:buNone/>
            </a:pPr>
            <a:r>
              <a:rPr lang="el-GR" dirty="0">
                <a:latin typeface="Calibri" panose="020F0502020204030204" pitchFamily="34" charset="0"/>
              </a:rPr>
              <a:t>τις πολιτισμικές τάσεις και διαφορές</a:t>
            </a:r>
          </a:p>
          <a:p>
            <a:pPr>
              <a:buNone/>
            </a:pPr>
            <a:r>
              <a:rPr lang="el-GR" dirty="0">
                <a:latin typeface="Calibri" panose="020F0502020204030204" pitchFamily="34" charset="0"/>
              </a:rPr>
              <a:t>τις κοινωνικές τάξεις</a:t>
            </a:r>
          </a:p>
          <a:p>
            <a:pPr>
              <a:buNone/>
            </a:pPr>
            <a:r>
              <a:rPr lang="el-GR" dirty="0">
                <a:latin typeface="Calibri" panose="020F0502020204030204" pitchFamily="34" charset="0"/>
              </a:rPr>
              <a:t>την κινητικότητα</a:t>
            </a:r>
          </a:p>
          <a:p>
            <a:pPr>
              <a:buNone/>
            </a:pPr>
            <a:r>
              <a:rPr lang="el-GR" dirty="0">
                <a:latin typeface="Calibri" panose="020F0502020204030204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706601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19367" y="214290"/>
            <a:ext cx="9034351" cy="642942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l-GR" dirty="0">
              <a:solidFill>
                <a:schemeClr val="tx1">
                  <a:lumMod val="75000"/>
                  <a:lumOff val="25000"/>
                </a:schemeClr>
              </a:solidFill>
              <a:sym typeface="Wingdings 2"/>
            </a:endParaRPr>
          </a:p>
          <a:p>
            <a:pPr marL="514350" indent="-514350">
              <a:buNone/>
            </a:pP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sym typeface="Wingdings 2"/>
              </a:rPr>
              <a:t>Σε σχέση με τον π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ληθυσμό ο νοσηλευτής πρέπει να είναι ενήμερος για τα εξής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: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 </a:t>
            </a:r>
          </a:p>
          <a:p>
            <a:pPr>
              <a:buNone/>
            </a:pPr>
            <a:endParaRPr lang="el-GR" dirty="0">
              <a:latin typeface="Comic Sans MS" pitchFamily="66" charset="0"/>
            </a:endParaRPr>
          </a:p>
          <a:p>
            <a:pPr>
              <a:buNone/>
            </a:pPr>
            <a:endParaRPr lang="el-GR" dirty="0">
              <a:latin typeface="Comic Sans MS" pitchFamily="66" charset="0"/>
            </a:endParaRPr>
          </a:p>
          <a:p>
            <a:pPr>
              <a:buNone/>
            </a:pPr>
            <a:endParaRPr lang="el-GR" dirty="0">
              <a:latin typeface="Comic Sans MS" pitchFamily="66" charset="0"/>
            </a:endParaRPr>
          </a:p>
          <a:p>
            <a:pPr>
              <a:buNone/>
            </a:pPr>
            <a:endParaRPr lang="el-GR" dirty="0">
              <a:latin typeface="Comic Sans MS" pitchFamily="66" charset="0"/>
            </a:endParaRPr>
          </a:p>
          <a:p>
            <a:pPr>
              <a:buNone/>
            </a:pPr>
            <a:endParaRPr lang="el-GR" dirty="0">
              <a:latin typeface="Comic Sans MS" pitchFamily="66" charset="0"/>
            </a:endParaRPr>
          </a:p>
          <a:p>
            <a:pPr>
              <a:buNone/>
            </a:pPr>
            <a:r>
              <a:rPr lang="el-GR" dirty="0">
                <a:latin typeface="Calibri" panose="020F0502020204030204" pitchFamily="34" charset="0"/>
              </a:rPr>
              <a:t>Για να αξιολογήσει την κοινότητα ο νοσηλευτής πρέπει να κατανοεί τα συστήματα που διαμορφώνουν τον μοναδικό χαρακτήρα της κοινότητας</a:t>
            </a:r>
            <a:r>
              <a:rPr lang="en-US" dirty="0">
                <a:latin typeface="Calibri" panose="020F0502020204030204" pitchFamily="34" charset="0"/>
              </a:rPr>
              <a:t>: </a:t>
            </a:r>
            <a:r>
              <a:rPr lang="el-GR" dirty="0"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2" name="Εξάγωνο 1"/>
          <p:cNvSpPr/>
          <p:nvPr/>
        </p:nvSpPr>
        <p:spPr>
          <a:xfrm>
            <a:off x="3370997" y="1310185"/>
            <a:ext cx="6469039" cy="181515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Calibri" panose="020F0502020204030204" pitchFamily="34" charset="0"/>
              </a:rPr>
              <a:t>Τα μέρη από τα οποία απαρτίζεται το κοινωνικό σύστημα μια κοινότητας </a:t>
            </a:r>
          </a:p>
          <a:p>
            <a:pPr algn="ctr"/>
            <a:r>
              <a:rPr lang="el-GR" dirty="0">
                <a:latin typeface="Calibri" panose="020F0502020204030204" pitchFamily="34" charset="0"/>
              </a:rPr>
              <a:t>Τις αλληλεπιδράσεις και τις σχέσεις μεταξύ αυτών των μερών </a:t>
            </a:r>
          </a:p>
        </p:txBody>
      </p:sp>
      <p:sp>
        <p:nvSpPr>
          <p:cNvPr id="4" name="Εξάγωνο 3"/>
          <p:cNvSpPr/>
          <p:nvPr/>
        </p:nvSpPr>
        <p:spPr>
          <a:xfrm>
            <a:off x="6933063" y="3821373"/>
            <a:ext cx="4080680" cy="2822337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l-GR" dirty="0">
                <a:latin typeface="Calibri" panose="020F0502020204030204" pitchFamily="34" charset="0"/>
              </a:rPr>
              <a:t>το νομικό σύστημα</a:t>
            </a:r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algn="ctr">
              <a:buNone/>
            </a:pPr>
            <a:r>
              <a:rPr lang="el-GR" dirty="0">
                <a:latin typeface="Calibri" panose="020F0502020204030204" pitchFamily="34" charset="0"/>
              </a:rPr>
              <a:t>το πολιτικό</a:t>
            </a:r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algn="ctr">
              <a:buNone/>
            </a:pPr>
            <a:r>
              <a:rPr lang="el-GR" dirty="0">
                <a:latin typeface="Calibri" panose="020F0502020204030204" pitchFamily="34" charset="0"/>
              </a:rPr>
              <a:t>το εκπαιδευτικό </a:t>
            </a:r>
          </a:p>
          <a:p>
            <a:pPr algn="ctr">
              <a:buNone/>
            </a:pPr>
            <a:r>
              <a:rPr lang="el-GR" dirty="0">
                <a:latin typeface="Calibri" panose="020F0502020204030204" pitchFamily="34" charset="0"/>
              </a:rPr>
              <a:t>το οικονομικό </a:t>
            </a:r>
          </a:p>
          <a:p>
            <a:pPr algn="ctr">
              <a:buNone/>
            </a:pPr>
            <a:r>
              <a:rPr lang="el-GR" dirty="0">
                <a:latin typeface="Calibri" panose="020F0502020204030204" pitchFamily="34" charset="0"/>
              </a:rPr>
              <a:t>το θρησκευτικό </a:t>
            </a:r>
          </a:p>
          <a:p>
            <a:pPr algn="ctr">
              <a:buNone/>
            </a:pPr>
            <a:r>
              <a:rPr lang="el-GR" dirty="0">
                <a:latin typeface="Calibri" panose="020F0502020204030204" pitchFamily="34" charset="0"/>
              </a:rPr>
              <a:t>της κοινωνικής πρόνοιας</a:t>
            </a:r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algn="ctr">
              <a:buNone/>
            </a:pPr>
            <a:r>
              <a:rPr lang="el-GR" dirty="0">
                <a:latin typeface="Calibri" panose="020F0502020204030204" pitchFamily="34" charset="0"/>
              </a:rPr>
              <a:t>της οικογένειας</a:t>
            </a:r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algn="ctr">
              <a:buNone/>
            </a:pPr>
            <a:r>
              <a:rPr lang="el-GR" dirty="0">
                <a:latin typeface="Calibri" panose="020F0502020204030204" pitchFamily="34" charset="0"/>
              </a:rPr>
              <a:t>της υγείας</a:t>
            </a:r>
            <a:endParaRPr lang="en-US" dirty="0">
              <a:latin typeface="Calibri" panose="020F0502020204030204" pitchFamily="34" charset="0"/>
            </a:endParaRPr>
          </a:p>
          <a:p>
            <a:pPr algn="ctr">
              <a:buNone/>
            </a:pPr>
            <a:r>
              <a:rPr lang="el-GR" dirty="0">
                <a:latin typeface="Calibri" panose="020F0502020204030204" pitchFamily="34" charset="0"/>
              </a:rPr>
              <a:t>της επικοινωνίας</a:t>
            </a:r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marL="285750" indent="-285750">
              <a:buFont typeface="Wingdings 2" panose="05020102010507070707" pitchFamily="18" charset="2"/>
              <a:buChar char="A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18042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Ξυλογραφία">
  <a:themeElements>
    <a:clrScheme name="Ξυλογραφί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Ξυλογραφία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Ξυλογραφί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Ξυλογραφία</Template>
  <TotalTime>67</TotalTime>
  <Words>350</Words>
  <Application>Microsoft Office PowerPoint</Application>
  <PresentationFormat>Ευρεία οθόνη</PresentationFormat>
  <Paragraphs>81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4" baseType="lpstr">
      <vt:lpstr>Calibri</vt:lpstr>
      <vt:lpstr>Cambria</vt:lpstr>
      <vt:lpstr>Comic Sans MS</vt:lpstr>
      <vt:lpstr>Rockwell</vt:lpstr>
      <vt:lpstr>Rockwell Condensed</vt:lpstr>
      <vt:lpstr>Wingdings</vt:lpstr>
      <vt:lpstr>Wingdings 2</vt:lpstr>
      <vt:lpstr>Ξυλογραφία</vt:lpstr>
      <vt:lpstr>Κοινότητα    έννοιες και ορισμοί </vt:lpstr>
      <vt:lpstr>Πως οριζεται η κοινοτητα? </vt:lpstr>
      <vt:lpstr>Παρουσίαση του PowerPoint</vt:lpstr>
      <vt:lpstr>Αξιολογηση της κοινοτητασ και σχεδιασμοσ παρεμβασεων 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Κοινότητα    έννοιες και ορισμοί</dc:title>
  <dc:creator>areti stavropoulou</dc:creator>
  <cp:lastModifiedBy>ΓΕΩΡΓΙΑ ΦΑΣΟΗ</cp:lastModifiedBy>
  <cp:revision>9</cp:revision>
  <dcterms:created xsi:type="dcterms:W3CDTF">2019-01-04T17:53:38Z</dcterms:created>
  <dcterms:modified xsi:type="dcterms:W3CDTF">2019-01-19T23:00:45Z</dcterms:modified>
</cp:coreProperties>
</file>