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23"/>
  </p:notesMasterIdLst>
  <p:sldIdLst>
    <p:sldId id="256" r:id="rId2"/>
    <p:sldId id="257" r:id="rId3"/>
    <p:sldId id="301" r:id="rId4"/>
    <p:sldId id="304" r:id="rId5"/>
    <p:sldId id="302" r:id="rId6"/>
    <p:sldId id="299" r:id="rId7"/>
    <p:sldId id="300" r:id="rId8"/>
    <p:sldId id="308" r:id="rId9"/>
    <p:sldId id="310" r:id="rId10"/>
    <p:sldId id="311" r:id="rId11"/>
    <p:sldId id="313" r:id="rId12"/>
    <p:sldId id="314" r:id="rId13"/>
    <p:sldId id="316" r:id="rId14"/>
    <p:sldId id="263" r:id="rId15"/>
    <p:sldId id="264" r:id="rId16"/>
    <p:sldId id="305" r:id="rId17"/>
    <p:sldId id="306" r:id="rId18"/>
    <p:sldId id="307" r:id="rId19"/>
    <p:sldId id="271" r:id="rId20"/>
    <p:sldId id="272" r:id="rId21"/>
    <p:sldId id="274" r:id="rId2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029" autoAdjust="0"/>
    <p:restoredTop sz="94660"/>
  </p:normalViewPr>
  <p:slideViewPr>
    <p:cSldViewPr snapToGrid="0">
      <p:cViewPr varScale="1">
        <p:scale>
          <a:sx n="103" d="100"/>
          <a:sy n="103" d="100"/>
        </p:scale>
        <p:origin x="114"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BF0B9B8-9E7B-4B53-85A8-637BDE619305}" type="doc">
      <dgm:prSet loTypeId="urn:microsoft.com/office/officeart/2005/8/layout/pyramid1" loCatId="pyramid" qsTypeId="urn:microsoft.com/office/officeart/2005/8/quickstyle/simple1" qsCatId="simple" csTypeId="urn:microsoft.com/office/officeart/2005/8/colors/accent1_2" csCatId="accent1" phldr="1"/>
      <dgm:spPr/>
    </dgm:pt>
    <dgm:pt modelId="{6D77BD6E-8D06-477A-8C22-47FAD08A64AF}">
      <dgm:prSet phldrT="[Κείμενο]"/>
      <dgm:spPr/>
      <dgm:t>
        <a:bodyPr/>
        <a:lstStyle/>
        <a:p>
          <a:r>
            <a:rPr lang="el-GR" dirty="0"/>
            <a:t>Τριτοβάθμια Φροντίδα Υγείας </a:t>
          </a:r>
        </a:p>
      </dgm:t>
    </dgm:pt>
    <dgm:pt modelId="{7A3AF889-D82D-4EE4-A5BB-4A37C05432E4}" type="parTrans" cxnId="{ECB822A5-B544-457C-BA6A-FFB18679AA4C}">
      <dgm:prSet/>
      <dgm:spPr/>
      <dgm:t>
        <a:bodyPr/>
        <a:lstStyle/>
        <a:p>
          <a:endParaRPr lang="el-GR"/>
        </a:p>
      </dgm:t>
    </dgm:pt>
    <dgm:pt modelId="{494E8A27-6DD3-47C1-ADEF-33F7A258D000}" type="sibTrans" cxnId="{ECB822A5-B544-457C-BA6A-FFB18679AA4C}">
      <dgm:prSet/>
      <dgm:spPr/>
      <dgm:t>
        <a:bodyPr/>
        <a:lstStyle/>
        <a:p>
          <a:endParaRPr lang="el-GR"/>
        </a:p>
      </dgm:t>
    </dgm:pt>
    <dgm:pt modelId="{0F41BB0B-7764-4364-B518-6A1938982879}">
      <dgm:prSet phldrT="[Κείμενο]"/>
      <dgm:spPr/>
      <dgm:t>
        <a:bodyPr/>
        <a:lstStyle/>
        <a:p>
          <a:r>
            <a:rPr lang="el-GR" dirty="0"/>
            <a:t>Δευτεροβάθμια Φροντίδα Υγείας </a:t>
          </a:r>
        </a:p>
      </dgm:t>
    </dgm:pt>
    <dgm:pt modelId="{7E23E850-2302-44AF-92E2-42BECF2FDCC4}" type="parTrans" cxnId="{C95C44E0-015A-4532-9A70-587E0B1DCF23}">
      <dgm:prSet/>
      <dgm:spPr/>
      <dgm:t>
        <a:bodyPr/>
        <a:lstStyle/>
        <a:p>
          <a:endParaRPr lang="el-GR"/>
        </a:p>
      </dgm:t>
    </dgm:pt>
    <dgm:pt modelId="{521C3AF3-FA1F-4806-A739-07512DE946AD}" type="sibTrans" cxnId="{C95C44E0-015A-4532-9A70-587E0B1DCF23}">
      <dgm:prSet/>
      <dgm:spPr/>
      <dgm:t>
        <a:bodyPr/>
        <a:lstStyle/>
        <a:p>
          <a:endParaRPr lang="el-GR"/>
        </a:p>
      </dgm:t>
    </dgm:pt>
    <dgm:pt modelId="{69778F9C-0D79-42F0-9A19-3E68951BADC2}">
      <dgm:prSet phldrT="[Κείμενο]"/>
      <dgm:spPr/>
      <dgm:t>
        <a:bodyPr/>
        <a:lstStyle/>
        <a:p>
          <a:r>
            <a:rPr lang="el-GR" dirty="0"/>
            <a:t>Πρωτοβάθμια Φροντίδα Υγείας (Π.Φ.Υ.)</a:t>
          </a:r>
        </a:p>
      </dgm:t>
    </dgm:pt>
    <dgm:pt modelId="{7B8ED80D-D67F-4076-BD13-AC1FD2D9ABDA}" type="parTrans" cxnId="{D81EFF3A-F38E-4980-9914-D24361129FB6}">
      <dgm:prSet/>
      <dgm:spPr/>
      <dgm:t>
        <a:bodyPr/>
        <a:lstStyle/>
        <a:p>
          <a:endParaRPr lang="el-GR"/>
        </a:p>
      </dgm:t>
    </dgm:pt>
    <dgm:pt modelId="{9B006551-6D55-47A8-9A51-799F5B5AE2EF}" type="sibTrans" cxnId="{D81EFF3A-F38E-4980-9914-D24361129FB6}">
      <dgm:prSet/>
      <dgm:spPr/>
      <dgm:t>
        <a:bodyPr/>
        <a:lstStyle/>
        <a:p>
          <a:endParaRPr lang="el-GR"/>
        </a:p>
      </dgm:t>
    </dgm:pt>
    <dgm:pt modelId="{82CD92F7-885C-4C14-B829-95B019F71A0A}" type="pres">
      <dgm:prSet presAssocID="{FBF0B9B8-9E7B-4B53-85A8-637BDE619305}" presName="Name0" presStyleCnt="0">
        <dgm:presLayoutVars>
          <dgm:dir/>
          <dgm:animLvl val="lvl"/>
          <dgm:resizeHandles val="exact"/>
        </dgm:presLayoutVars>
      </dgm:prSet>
      <dgm:spPr/>
    </dgm:pt>
    <dgm:pt modelId="{14667BFF-043D-4D9B-9595-BA6E5819C63A}" type="pres">
      <dgm:prSet presAssocID="{6D77BD6E-8D06-477A-8C22-47FAD08A64AF}" presName="Name8" presStyleCnt="0"/>
      <dgm:spPr/>
    </dgm:pt>
    <dgm:pt modelId="{FD317655-7FE4-4ACB-9A7A-C34D6C632394}" type="pres">
      <dgm:prSet presAssocID="{6D77BD6E-8D06-477A-8C22-47FAD08A64AF}" presName="level" presStyleLbl="node1" presStyleIdx="0" presStyleCnt="3">
        <dgm:presLayoutVars>
          <dgm:chMax val="1"/>
          <dgm:bulletEnabled val="1"/>
        </dgm:presLayoutVars>
      </dgm:prSet>
      <dgm:spPr/>
    </dgm:pt>
    <dgm:pt modelId="{1256D940-FAEB-4AE2-B8EF-2A8E583E1629}" type="pres">
      <dgm:prSet presAssocID="{6D77BD6E-8D06-477A-8C22-47FAD08A64AF}" presName="levelTx" presStyleLbl="revTx" presStyleIdx="0" presStyleCnt="0">
        <dgm:presLayoutVars>
          <dgm:chMax val="1"/>
          <dgm:bulletEnabled val="1"/>
        </dgm:presLayoutVars>
      </dgm:prSet>
      <dgm:spPr/>
    </dgm:pt>
    <dgm:pt modelId="{7AA79CA0-2C7F-404F-B559-2AC80DCAD10D}" type="pres">
      <dgm:prSet presAssocID="{0F41BB0B-7764-4364-B518-6A1938982879}" presName="Name8" presStyleCnt="0"/>
      <dgm:spPr/>
    </dgm:pt>
    <dgm:pt modelId="{7BBFAE5F-8E90-45E7-84B8-0185F182B580}" type="pres">
      <dgm:prSet presAssocID="{0F41BB0B-7764-4364-B518-6A1938982879}" presName="level" presStyleLbl="node1" presStyleIdx="1" presStyleCnt="3">
        <dgm:presLayoutVars>
          <dgm:chMax val="1"/>
          <dgm:bulletEnabled val="1"/>
        </dgm:presLayoutVars>
      </dgm:prSet>
      <dgm:spPr/>
    </dgm:pt>
    <dgm:pt modelId="{FC798113-58BA-4145-808F-CFBB988EB212}" type="pres">
      <dgm:prSet presAssocID="{0F41BB0B-7764-4364-B518-6A1938982879}" presName="levelTx" presStyleLbl="revTx" presStyleIdx="0" presStyleCnt="0">
        <dgm:presLayoutVars>
          <dgm:chMax val="1"/>
          <dgm:bulletEnabled val="1"/>
        </dgm:presLayoutVars>
      </dgm:prSet>
      <dgm:spPr/>
    </dgm:pt>
    <dgm:pt modelId="{66E1E062-40F9-45ED-B8C9-DA2D2091F7A4}" type="pres">
      <dgm:prSet presAssocID="{69778F9C-0D79-42F0-9A19-3E68951BADC2}" presName="Name8" presStyleCnt="0"/>
      <dgm:spPr/>
    </dgm:pt>
    <dgm:pt modelId="{5DFD1E5C-D4EC-4C31-B15D-F5314A64E0F6}" type="pres">
      <dgm:prSet presAssocID="{69778F9C-0D79-42F0-9A19-3E68951BADC2}" presName="level" presStyleLbl="node1" presStyleIdx="2" presStyleCnt="3">
        <dgm:presLayoutVars>
          <dgm:chMax val="1"/>
          <dgm:bulletEnabled val="1"/>
        </dgm:presLayoutVars>
      </dgm:prSet>
      <dgm:spPr/>
    </dgm:pt>
    <dgm:pt modelId="{F364693A-5057-4329-B1EF-CA0D62708C5B}" type="pres">
      <dgm:prSet presAssocID="{69778F9C-0D79-42F0-9A19-3E68951BADC2}" presName="levelTx" presStyleLbl="revTx" presStyleIdx="0" presStyleCnt="0">
        <dgm:presLayoutVars>
          <dgm:chMax val="1"/>
          <dgm:bulletEnabled val="1"/>
        </dgm:presLayoutVars>
      </dgm:prSet>
      <dgm:spPr/>
    </dgm:pt>
  </dgm:ptLst>
  <dgm:cxnLst>
    <dgm:cxn modelId="{C5317200-8010-4BB8-B5E4-196581C3A514}" type="presOf" srcId="{6D77BD6E-8D06-477A-8C22-47FAD08A64AF}" destId="{1256D940-FAEB-4AE2-B8EF-2A8E583E1629}" srcOrd="1" destOrd="0" presId="urn:microsoft.com/office/officeart/2005/8/layout/pyramid1"/>
    <dgm:cxn modelId="{D81EFF3A-F38E-4980-9914-D24361129FB6}" srcId="{FBF0B9B8-9E7B-4B53-85A8-637BDE619305}" destId="{69778F9C-0D79-42F0-9A19-3E68951BADC2}" srcOrd="2" destOrd="0" parTransId="{7B8ED80D-D67F-4076-BD13-AC1FD2D9ABDA}" sibTransId="{9B006551-6D55-47A8-9A51-799F5B5AE2EF}"/>
    <dgm:cxn modelId="{199A0C47-ED4A-4D8D-BC38-B93FD95BB243}" type="presOf" srcId="{0F41BB0B-7764-4364-B518-6A1938982879}" destId="{7BBFAE5F-8E90-45E7-84B8-0185F182B580}" srcOrd="0" destOrd="0" presId="urn:microsoft.com/office/officeart/2005/8/layout/pyramid1"/>
    <dgm:cxn modelId="{ECB822A5-B544-457C-BA6A-FFB18679AA4C}" srcId="{FBF0B9B8-9E7B-4B53-85A8-637BDE619305}" destId="{6D77BD6E-8D06-477A-8C22-47FAD08A64AF}" srcOrd="0" destOrd="0" parTransId="{7A3AF889-D82D-4EE4-A5BB-4A37C05432E4}" sibTransId="{494E8A27-6DD3-47C1-ADEF-33F7A258D000}"/>
    <dgm:cxn modelId="{F07183B1-43C2-4B94-87E0-E3680B2D27ED}" type="presOf" srcId="{6D77BD6E-8D06-477A-8C22-47FAD08A64AF}" destId="{FD317655-7FE4-4ACB-9A7A-C34D6C632394}" srcOrd="0" destOrd="0" presId="urn:microsoft.com/office/officeart/2005/8/layout/pyramid1"/>
    <dgm:cxn modelId="{0E8D80B8-29BD-4635-8892-4C7D3FCDEB28}" type="presOf" srcId="{69778F9C-0D79-42F0-9A19-3E68951BADC2}" destId="{F364693A-5057-4329-B1EF-CA0D62708C5B}" srcOrd="1" destOrd="0" presId="urn:microsoft.com/office/officeart/2005/8/layout/pyramid1"/>
    <dgm:cxn modelId="{C95C44E0-015A-4532-9A70-587E0B1DCF23}" srcId="{FBF0B9B8-9E7B-4B53-85A8-637BDE619305}" destId="{0F41BB0B-7764-4364-B518-6A1938982879}" srcOrd="1" destOrd="0" parTransId="{7E23E850-2302-44AF-92E2-42BECF2FDCC4}" sibTransId="{521C3AF3-FA1F-4806-A739-07512DE946AD}"/>
    <dgm:cxn modelId="{F036EAE6-ACF1-4246-9076-A7CCD13BE401}" type="presOf" srcId="{FBF0B9B8-9E7B-4B53-85A8-637BDE619305}" destId="{82CD92F7-885C-4C14-B829-95B019F71A0A}" srcOrd="0" destOrd="0" presId="urn:microsoft.com/office/officeart/2005/8/layout/pyramid1"/>
    <dgm:cxn modelId="{5DE910EA-51A5-4A24-AD31-240729D433C4}" type="presOf" srcId="{0F41BB0B-7764-4364-B518-6A1938982879}" destId="{FC798113-58BA-4145-808F-CFBB988EB212}" srcOrd="1" destOrd="0" presId="urn:microsoft.com/office/officeart/2005/8/layout/pyramid1"/>
    <dgm:cxn modelId="{9B728AFF-1CCC-4293-92A7-AF868CD7F02C}" type="presOf" srcId="{69778F9C-0D79-42F0-9A19-3E68951BADC2}" destId="{5DFD1E5C-D4EC-4C31-B15D-F5314A64E0F6}" srcOrd="0" destOrd="0" presId="urn:microsoft.com/office/officeart/2005/8/layout/pyramid1"/>
    <dgm:cxn modelId="{6F347D9C-3BF9-4F4D-B0AF-DFBF35321A1E}" type="presParOf" srcId="{82CD92F7-885C-4C14-B829-95B019F71A0A}" destId="{14667BFF-043D-4D9B-9595-BA6E5819C63A}" srcOrd="0" destOrd="0" presId="urn:microsoft.com/office/officeart/2005/8/layout/pyramid1"/>
    <dgm:cxn modelId="{FC188E8C-8F47-4933-8807-2678BFEF37B6}" type="presParOf" srcId="{14667BFF-043D-4D9B-9595-BA6E5819C63A}" destId="{FD317655-7FE4-4ACB-9A7A-C34D6C632394}" srcOrd="0" destOrd="0" presId="urn:microsoft.com/office/officeart/2005/8/layout/pyramid1"/>
    <dgm:cxn modelId="{52A4E575-C419-4DBD-BF90-7883F420AB21}" type="presParOf" srcId="{14667BFF-043D-4D9B-9595-BA6E5819C63A}" destId="{1256D940-FAEB-4AE2-B8EF-2A8E583E1629}" srcOrd="1" destOrd="0" presId="urn:microsoft.com/office/officeart/2005/8/layout/pyramid1"/>
    <dgm:cxn modelId="{6DD801D0-30CF-4E88-9196-5867F98BC604}" type="presParOf" srcId="{82CD92F7-885C-4C14-B829-95B019F71A0A}" destId="{7AA79CA0-2C7F-404F-B559-2AC80DCAD10D}" srcOrd="1" destOrd="0" presId="urn:microsoft.com/office/officeart/2005/8/layout/pyramid1"/>
    <dgm:cxn modelId="{757D3428-C6D4-4DFA-BD6A-9DB5CD8A55AF}" type="presParOf" srcId="{7AA79CA0-2C7F-404F-B559-2AC80DCAD10D}" destId="{7BBFAE5F-8E90-45E7-84B8-0185F182B580}" srcOrd="0" destOrd="0" presId="urn:microsoft.com/office/officeart/2005/8/layout/pyramid1"/>
    <dgm:cxn modelId="{829B1483-168E-4E4B-B698-8062390963E2}" type="presParOf" srcId="{7AA79CA0-2C7F-404F-B559-2AC80DCAD10D}" destId="{FC798113-58BA-4145-808F-CFBB988EB212}" srcOrd="1" destOrd="0" presId="urn:microsoft.com/office/officeart/2005/8/layout/pyramid1"/>
    <dgm:cxn modelId="{F1CDA0A4-0659-41DE-9B25-1B037378DE81}" type="presParOf" srcId="{82CD92F7-885C-4C14-B829-95B019F71A0A}" destId="{66E1E062-40F9-45ED-B8C9-DA2D2091F7A4}" srcOrd="2" destOrd="0" presId="urn:microsoft.com/office/officeart/2005/8/layout/pyramid1"/>
    <dgm:cxn modelId="{22AB036C-DDDE-43D1-9F39-C09266830021}" type="presParOf" srcId="{66E1E062-40F9-45ED-B8C9-DA2D2091F7A4}" destId="{5DFD1E5C-D4EC-4C31-B15D-F5314A64E0F6}" srcOrd="0" destOrd="0" presId="urn:microsoft.com/office/officeart/2005/8/layout/pyramid1"/>
    <dgm:cxn modelId="{9791B248-4ABC-4A3B-961A-01C0ADEA6161}" type="presParOf" srcId="{66E1E062-40F9-45ED-B8C9-DA2D2091F7A4}" destId="{F364693A-5057-4329-B1EF-CA0D62708C5B}"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317655-7FE4-4ACB-9A7A-C34D6C632394}">
      <dsp:nvSpPr>
        <dsp:cNvPr id="0" name=""/>
        <dsp:cNvSpPr/>
      </dsp:nvSpPr>
      <dsp:spPr>
        <a:xfrm>
          <a:off x="3584811" y="0"/>
          <a:ext cx="3584811" cy="1901588"/>
        </a:xfrm>
        <a:prstGeom prst="trapezoid">
          <a:avLst>
            <a:gd name="adj" fmla="val 942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1866900">
            <a:lnSpc>
              <a:spcPct val="90000"/>
            </a:lnSpc>
            <a:spcBef>
              <a:spcPct val="0"/>
            </a:spcBef>
            <a:spcAft>
              <a:spcPct val="35000"/>
            </a:spcAft>
            <a:buNone/>
          </a:pPr>
          <a:r>
            <a:rPr lang="el-GR" sz="4200" kern="1200" dirty="0"/>
            <a:t>Τριτοβάθμια Φροντίδα Υγείας </a:t>
          </a:r>
        </a:p>
      </dsp:txBody>
      <dsp:txXfrm>
        <a:off x="3584811" y="0"/>
        <a:ext cx="3584811" cy="1901588"/>
      </dsp:txXfrm>
    </dsp:sp>
    <dsp:sp modelId="{7BBFAE5F-8E90-45E7-84B8-0185F182B580}">
      <dsp:nvSpPr>
        <dsp:cNvPr id="0" name=""/>
        <dsp:cNvSpPr/>
      </dsp:nvSpPr>
      <dsp:spPr>
        <a:xfrm>
          <a:off x="1792405" y="1901588"/>
          <a:ext cx="7169623" cy="1901588"/>
        </a:xfrm>
        <a:prstGeom prst="trapezoid">
          <a:avLst>
            <a:gd name="adj" fmla="val 942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1866900">
            <a:lnSpc>
              <a:spcPct val="90000"/>
            </a:lnSpc>
            <a:spcBef>
              <a:spcPct val="0"/>
            </a:spcBef>
            <a:spcAft>
              <a:spcPct val="35000"/>
            </a:spcAft>
            <a:buNone/>
          </a:pPr>
          <a:r>
            <a:rPr lang="el-GR" sz="4200" kern="1200" dirty="0"/>
            <a:t>Δευτεροβάθμια Φροντίδα Υγείας </a:t>
          </a:r>
        </a:p>
      </dsp:txBody>
      <dsp:txXfrm>
        <a:off x="3047089" y="1901588"/>
        <a:ext cx="4660255" cy="1901588"/>
      </dsp:txXfrm>
    </dsp:sp>
    <dsp:sp modelId="{5DFD1E5C-D4EC-4C31-B15D-F5314A64E0F6}">
      <dsp:nvSpPr>
        <dsp:cNvPr id="0" name=""/>
        <dsp:cNvSpPr/>
      </dsp:nvSpPr>
      <dsp:spPr>
        <a:xfrm>
          <a:off x="0" y="3803175"/>
          <a:ext cx="10754435" cy="1901588"/>
        </a:xfrm>
        <a:prstGeom prst="trapezoid">
          <a:avLst>
            <a:gd name="adj" fmla="val 942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1866900">
            <a:lnSpc>
              <a:spcPct val="90000"/>
            </a:lnSpc>
            <a:spcBef>
              <a:spcPct val="0"/>
            </a:spcBef>
            <a:spcAft>
              <a:spcPct val="35000"/>
            </a:spcAft>
            <a:buNone/>
          </a:pPr>
          <a:r>
            <a:rPr lang="el-GR" sz="4200" kern="1200" dirty="0"/>
            <a:t>Πρωτοβάθμια Φροντίδα Υγείας (Π.Φ.Υ.)</a:t>
          </a:r>
        </a:p>
      </dsp:txBody>
      <dsp:txXfrm>
        <a:off x="1882026" y="3803175"/>
        <a:ext cx="6990382" cy="1901588"/>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08B732-DA4F-425A-A334-056BFFB8C088}" type="datetimeFigureOut">
              <a:rPr lang="el-GR" smtClean="0"/>
              <a:t>20/1/2019</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B74165-D3F2-4AA4-B2E8-C8FD9BC5ABE9}" type="slidenum">
              <a:rPr lang="el-GR" smtClean="0"/>
              <a:t>‹#›</a:t>
            </a:fld>
            <a:endParaRPr lang="el-GR"/>
          </a:p>
        </p:txBody>
      </p:sp>
    </p:spTree>
    <p:extLst>
      <p:ext uri="{BB962C8B-B14F-4D97-AF65-F5344CB8AC3E}">
        <p14:creationId xmlns:p14="http://schemas.microsoft.com/office/powerpoint/2010/main" val="8329877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l-GR"/>
              <a:t>Στυλ κύριου τίτλου</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Στυλ κύριου υπότιτλου</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E8A5D466-7EA9-423E-883B-FE2380CDB623}" type="datetimeFigureOut">
              <a:rPr lang="el-GR" smtClean="0"/>
              <a:t>20/1/2019</a:t>
            </a:fld>
            <a:endParaRPr lang="el-G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l-G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D52DED38-7CAB-46D2-9C7B-A67E42A8184C}" type="slidenum">
              <a:rPr lang="el-GR" smtClean="0"/>
              <a:t>‹#›</a:t>
            </a:fld>
            <a:endParaRPr lang="el-GR"/>
          </a:p>
        </p:txBody>
      </p:sp>
    </p:spTree>
    <p:extLst>
      <p:ext uri="{BB962C8B-B14F-4D97-AF65-F5344CB8AC3E}">
        <p14:creationId xmlns:p14="http://schemas.microsoft.com/office/powerpoint/2010/main" val="618639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Vertical Text Placeholder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E8A5D466-7EA9-423E-883B-FE2380CDB623}" type="datetimeFigureOut">
              <a:rPr lang="el-GR" smtClean="0"/>
              <a:t>20/1/2019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52DED38-7CAB-46D2-9C7B-A67E42A8184C}" type="slidenum">
              <a:rPr lang="el-GR" smtClean="0"/>
              <a:t>‹#›</a:t>
            </a:fld>
            <a:endParaRPr lang="el-GR"/>
          </a:p>
        </p:txBody>
      </p:sp>
    </p:spTree>
    <p:extLst>
      <p:ext uri="{BB962C8B-B14F-4D97-AF65-F5344CB8AC3E}">
        <p14:creationId xmlns:p14="http://schemas.microsoft.com/office/powerpoint/2010/main" val="23119064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l-GR"/>
              <a:t>Στυλ κύριου τίτλου</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E8A5D466-7EA9-423E-883B-FE2380CDB623}" type="datetimeFigureOut">
              <a:rPr lang="el-GR" smtClean="0"/>
              <a:t>20/1/2019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52DED38-7CAB-46D2-9C7B-A67E42A8184C}" type="slidenum">
              <a:rPr lang="el-GR" smtClean="0"/>
              <a:t>‹#›</a:t>
            </a:fld>
            <a:endParaRPr lang="el-GR"/>
          </a:p>
        </p:txBody>
      </p:sp>
    </p:spTree>
    <p:extLst>
      <p:ext uri="{BB962C8B-B14F-4D97-AF65-F5344CB8AC3E}">
        <p14:creationId xmlns:p14="http://schemas.microsoft.com/office/powerpoint/2010/main" val="3789694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E8A5D466-7EA9-423E-883B-FE2380CDB623}" type="datetimeFigureOut">
              <a:rPr lang="el-GR" smtClean="0"/>
              <a:t>20/1/2019</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D52DED38-7CAB-46D2-9C7B-A67E42A8184C}" type="slidenum">
              <a:rPr lang="el-GR" smtClean="0"/>
              <a:t>‹#›</a:t>
            </a:fld>
            <a:endParaRPr lang="el-GR"/>
          </a:p>
        </p:txBody>
      </p:sp>
    </p:spTree>
    <p:extLst>
      <p:ext uri="{BB962C8B-B14F-4D97-AF65-F5344CB8AC3E}">
        <p14:creationId xmlns:p14="http://schemas.microsoft.com/office/powerpoint/2010/main" val="1933412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l-GR"/>
              <a:t>Στυλ κύριου τίτλου</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E8A5D466-7EA9-423E-883B-FE2380CDB623}" type="datetimeFigureOut">
              <a:rPr lang="el-GR" smtClean="0"/>
              <a:t>20/1/2019</a:t>
            </a:fld>
            <a:endParaRPr lang="el-G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l-GR"/>
          </a:p>
        </p:txBody>
      </p:sp>
      <p:sp>
        <p:nvSpPr>
          <p:cNvPr id="6" name="Slide Number Placeholder 5"/>
          <p:cNvSpPr>
            <a:spLocks noGrp="1"/>
          </p:cNvSpPr>
          <p:nvPr>
            <p:ph type="sldNum" sz="quarter" idx="12"/>
          </p:nvPr>
        </p:nvSpPr>
        <p:spPr>
          <a:xfrm>
            <a:off x="8604504" y="5211060"/>
            <a:ext cx="2112264" cy="228600"/>
          </a:xfrm>
        </p:spPr>
        <p:txBody>
          <a:bodyPr/>
          <a:lstStyle/>
          <a:p>
            <a:fld id="{D52DED38-7CAB-46D2-9C7B-A67E42A8184C}" type="slidenum">
              <a:rPr lang="el-GR" smtClean="0"/>
              <a:t>‹#›</a:t>
            </a:fld>
            <a:endParaRPr lang="el-GR"/>
          </a:p>
        </p:txBody>
      </p:sp>
    </p:spTree>
    <p:extLst>
      <p:ext uri="{BB962C8B-B14F-4D97-AF65-F5344CB8AC3E}">
        <p14:creationId xmlns:p14="http://schemas.microsoft.com/office/powerpoint/2010/main" val="6241510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E8A5D466-7EA9-423E-883B-FE2380CDB623}" type="datetimeFigureOut">
              <a:rPr lang="el-GR" smtClean="0"/>
              <a:t>20/1/2019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52DED38-7CAB-46D2-9C7B-A67E42A8184C}" type="slidenum">
              <a:rPr lang="el-GR" smtClean="0"/>
              <a:t>‹#›</a:t>
            </a:fld>
            <a:endParaRPr lang="el-GR"/>
          </a:p>
        </p:txBody>
      </p:sp>
    </p:spTree>
    <p:extLst>
      <p:ext uri="{BB962C8B-B14F-4D97-AF65-F5344CB8AC3E}">
        <p14:creationId xmlns:p14="http://schemas.microsoft.com/office/powerpoint/2010/main" val="3114076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E8A5D466-7EA9-423E-883B-FE2380CDB623}" type="datetimeFigureOut">
              <a:rPr lang="el-GR" smtClean="0"/>
              <a:t>20/1/2019</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D52DED38-7CAB-46D2-9C7B-A67E42A8184C}" type="slidenum">
              <a:rPr lang="el-GR" smtClean="0"/>
              <a:t>‹#›</a:t>
            </a:fld>
            <a:endParaRPr lang="el-GR"/>
          </a:p>
        </p:txBody>
      </p:sp>
    </p:spTree>
    <p:extLst>
      <p:ext uri="{BB962C8B-B14F-4D97-AF65-F5344CB8AC3E}">
        <p14:creationId xmlns:p14="http://schemas.microsoft.com/office/powerpoint/2010/main" val="2313568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Date Placeholder 2"/>
          <p:cNvSpPr>
            <a:spLocks noGrp="1"/>
          </p:cNvSpPr>
          <p:nvPr>
            <p:ph type="dt" sz="half" idx="10"/>
          </p:nvPr>
        </p:nvSpPr>
        <p:spPr/>
        <p:txBody>
          <a:bodyPr/>
          <a:lstStyle/>
          <a:p>
            <a:fld id="{E8A5D466-7EA9-423E-883B-FE2380CDB623}" type="datetimeFigureOut">
              <a:rPr lang="el-GR" smtClean="0"/>
              <a:t>20/1/2019</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D52DED38-7CAB-46D2-9C7B-A67E42A8184C}" type="slidenum">
              <a:rPr lang="el-GR" smtClean="0"/>
              <a:t>‹#›</a:t>
            </a:fld>
            <a:endParaRPr lang="el-GR"/>
          </a:p>
        </p:txBody>
      </p:sp>
    </p:spTree>
    <p:extLst>
      <p:ext uri="{BB962C8B-B14F-4D97-AF65-F5344CB8AC3E}">
        <p14:creationId xmlns:p14="http://schemas.microsoft.com/office/powerpoint/2010/main" val="3756859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A5D466-7EA9-423E-883B-FE2380CDB623}" type="datetimeFigureOut">
              <a:rPr lang="el-GR" smtClean="0"/>
              <a:t>20/1/2019</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D52DED38-7CAB-46D2-9C7B-A67E42A8184C}" type="slidenum">
              <a:rPr lang="el-GR" smtClean="0"/>
              <a:t>‹#›</a:t>
            </a:fld>
            <a:endParaRPr lang="el-GR"/>
          </a:p>
        </p:txBody>
      </p:sp>
    </p:spTree>
    <p:extLst>
      <p:ext uri="{BB962C8B-B14F-4D97-AF65-F5344CB8AC3E}">
        <p14:creationId xmlns:p14="http://schemas.microsoft.com/office/powerpoint/2010/main" val="3246787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l-GR"/>
              <a:t>Στυλ κύριου τίτλου</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8" name="Date Placeholder 7"/>
          <p:cNvSpPr>
            <a:spLocks noGrp="1"/>
          </p:cNvSpPr>
          <p:nvPr>
            <p:ph type="dt" sz="half" idx="10"/>
          </p:nvPr>
        </p:nvSpPr>
        <p:spPr/>
        <p:txBody>
          <a:bodyPr/>
          <a:lstStyle/>
          <a:p>
            <a:fld id="{E8A5D466-7EA9-423E-883B-FE2380CDB623}" type="datetimeFigureOut">
              <a:rPr lang="el-GR" smtClean="0"/>
              <a:t>20/1/2019</a:t>
            </a:fld>
            <a:endParaRPr lang="el-GR"/>
          </a:p>
        </p:txBody>
      </p:sp>
      <p:sp>
        <p:nvSpPr>
          <p:cNvPr id="9" name="Footer Placeholder 8"/>
          <p:cNvSpPr>
            <a:spLocks noGrp="1"/>
          </p:cNvSpPr>
          <p:nvPr>
            <p:ph type="ftr" sz="quarter" idx="11"/>
          </p:nvPr>
        </p:nvSpPr>
        <p:spPr/>
        <p:txBody>
          <a:bodyPr/>
          <a:lstStyle>
            <a:lvl1pPr algn="r">
              <a:defRPr/>
            </a:lvl1pPr>
          </a:lstStyle>
          <a:p>
            <a:endParaRPr lang="el-G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D52DED38-7CAB-46D2-9C7B-A67E42A8184C}" type="slidenum">
              <a:rPr lang="el-GR" smtClean="0"/>
              <a:t>‹#›</a:t>
            </a:fld>
            <a:endParaRPr lang="el-G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52288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l-GR"/>
              <a:t>Στυλ κύριου τίτλου</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E8A5D466-7EA9-423E-883B-FE2380CDB623}" type="datetimeFigureOut">
              <a:rPr lang="el-GR" smtClean="0"/>
              <a:t>20/1/2019</a:t>
            </a:fld>
            <a:endParaRPr lang="el-G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l-G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D52DED38-7CAB-46D2-9C7B-A67E42A8184C}" type="slidenum">
              <a:rPr lang="el-GR" smtClean="0"/>
              <a:t>‹#›</a:t>
            </a:fld>
            <a:endParaRPr lang="el-G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3921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l-GR"/>
              <a:t>Στυλ κύριου τίτλου</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E8A5D466-7EA9-423E-883B-FE2380CDB623}" type="datetimeFigureOut">
              <a:rPr lang="el-GR" smtClean="0"/>
              <a:t>20/1/2019</a:t>
            </a:fld>
            <a:endParaRPr lang="el-G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l-G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D52DED38-7CAB-46D2-9C7B-A67E42A8184C}" type="slidenum">
              <a:rPr lang="el-GR" smtClean="0"/>
              <a:t>‹#›</a:t>
            </a:fld>
            <a:endParaRPr lang="el-GR"/>
          </a:p>
        </p:txBody>
      </p:sp>
    </p:spTree>
    <p:extLst>
      <p:ext uri="{BB962C8B-B14F-4D97-AF65-F5344CB8AC3E}">
        <p14:creationId xmlns:p14="http://schemas.microsoft.com/office/powerpoint/2010/main" val="4215780545"/>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sz="4000" cap="none" dirty="0"/>
              <a:t>Πρωτοβάθμια Φροντίδα Υγείας – Κοινοτική νοσηλευτική </a:t>
            </a:r>
            <a:r>
              <a:rPr lang="en-US" sz="4000" cap="none" dirty="0"/>
              <a:t>– K</a:t>
            </a:r>
            <a:r>
              <a:rPr lang="el-GR" sz="4000" cap="none" dirty="0" err="1"/>
              <a:t>έντρα</a:t>
            </a:r>
            <a:r>
              <a:rPr lang="el-GR" sz="4000" cap="none" dirty="0"/>
              <a:t> Υγείας </a:t>
            </a:r>
          </a:p>
        </p:txBody>
      </p:sp>
      <p:sp>
        <p:nvSpPr>
          <p:cNvPr id="3" name="Υπότιτλος 2"/>
          <p:cNvSpPr>
            <a:spLocks noGrp="1"/>
          </p:cNvSpPr>
          <p:nvPr>
            <p:ph type="subTitle" idx="1"/>
          </p:nvPr>
        </p:nvSpPr>
        <p:spPr/>
        <p:txBody>
          <a:bodyPr/>
          <a:lstStyle/>
          <a:p>
            <a:r>
              <a:rPr lang="el-GR" dirty="0"/>
              <a:t>Δρ. Φασόη Γεωργία </a:t>
            </a:r>
          </a:p>
        </p:txBody>
      </p:sp>
    </p:spTree>
    <p:extLst>
      <p:ext uri="{BB962C8B-B14F-4D97-AF65-F5344CB8AC3E}">
        <p14:creationId xmlns:p14="http://schemas.microsoft.com/office/powerpoint/2010/main" val="15660671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38282" y="285728"/>
            <a:ext cx="8715436" cy="6286544"/>
          </a:xfrm>
        </p:spPr>
        <p:txBody>
          <a:bodyPr>
            <a:noAutofit/>
          </a:bodyPr>
          <a:lstStyle/>
          <a:p>
            <a:pPr>
              <a:buNone/>
            </a:pPr>
            <a:endParaRPr lang="el-GR" dirty="0">
              <a:latin typeface="+mj-lt"/>
            </a:endParaRPr>
          </a:p>
          <a:p>
            <a:pPr algn="ctr">
              <a:buNone/>
            </a:pPr>
            <a:r>
              <a:rPr lang="el-GR" b="1" dirty="0">
                <a:latin typeface="+mj-lt"/>
              </a:rPr>
              <a:t>Συνδυάζει τη δημόσια υγεία με τη νοσηλευτική</a:t>
            </a:r>
          </a:p>
          <a:p>
            <a:pPr>
              <a:buNone/>
            </a:pPr>
            <a:endParaRPr lang="en-US" dirty="0">
              <a:latin typeface="+mj-lt"/>
            </a:endParaRPr>
          </a:p>
          <a:p>
            <a:pPr>
              <a:buNone/>
            </a:pPr>
            <a:endParaRPr lang="en-US" dirty="0">
              <a:latin typeface="+mj-lt"/>
            </a:endParaRPr>
          </a:p>
          <a:p>
            <a:pPr>
              <a:buNone/>
            </a:pPr>
            <a:r>
              <a:rPr lang="el-GR" dirty="0">
                <a:latin typeface="+mj-lt"/>
              </a:rPr>
              <a:t>Η σωστή άσκηση της κοινοτικής νοσηλευτικής προϋποθέτει γνώσεις</a:t>
            </a:r>
            <a:r>
              <a:rPr lang="en-US" dirty="0">
                <a:latin typeface="+mj-lt"/>
              </a:rPr>
              <a:t>: </a:t>
            </a:r>
            <a:r>
              <a:rPr lang="el-GR" dirty="0">
                <a:latin typeface="+mj-lt"/>
              </a:rPr>
              <a:t> </a:t>
            </a:r>
            <a:endParaRPr lang="en-US" b="1" dirty="0">
              <a:latin typeface="+mj-lt"/>
              <a:sym typeface="Wingdings 2"/>
            </a:endParaRPr>
          </a:p>
          <a:p>
            <a:pPr>
              <a:buNone/>
            </a:pPr>
            <a:endParaRPr lang="en-US" b="1" dirty="0">
              <a:latin typeface="+mj-lt"/>
              <a:sym typeface="Wingdings 2"/>
            </a:endParaRPr>
          </a:p>
          <a:p>
            <a:pPr>
              <a:buNone/>
            </a:pPr>
            <a:endParaRPr lang="en-US" b="1" dirty="0">
              <a:latin typeface="+mj-lt"/>
              <a:sym typeface="Wingdings 2"/>
            </a:endParaRPr>
          </a:p>
          <a:p>
            <a:pPr>
              <a:buNone/>
            </a:pPr>
            <a:r>
              <a:rPr lang="el-GR" b="1" dirty="0">
                <a:latin typeface="+mj-lt"/>
                <a:sym typeface="Wingdings 2"/>
              </a:rPr>
              <a:t> </a:t>
            </a:r>
            <a:endParaRPr lang="el-GR" dirty="0">
              <a:latin typeface="+mj-lt"/>
            </a:endParaRPr>
          </a:p>
        </p:txBody>
      </p:sp>
      <p:sp>
        <p:nvSpPr>
          <p:cNvPr id="2" name="Ορθογώνιο 1"/>
          <p:cNvSpPr/>
          <p:nvPr/>
        </p:nvSpPr>
        <p:spPr>
          <a:xfrm>
            <a:off x="791570" y="2442949"/>
            <a:ext cx="9075761" cy="37121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l-GR" dirty="0">
                <a:latin typeface="+mj-lt"/>
                <a:sym typeface="Wingdings 2"/>
              </a:rPr>
              <a:t>Τ</a:t>
            </a:r>
            <a:r>
              <a:rPr lang="el-GR" dirty="0">
                <a:latin typeface="+mj-lt"/>
              </a:rPr>
              <a:t>ης ιστορίας και της </a:t>
            </a:r>
            <a:r>
              <a:rPr lang="en-US" dirty="0">
                <a:latin typeface="+mj-lt"/>
              </a:rPr>
              <a:t> </a:t>
            </a:r>
            <a:r>
              <a:rPr lang="el-GR" dirty="0">
                <a:latin typeface="+mj-lt"/>
              </a:rPr>
              <a:t>φιλοσοφίας της δημόσιας υγείας </a:t>
            </a:r>
          </a:p>
          <a:p>
            <a:pPr>
              <a:buNone/>
            </a:pPr>
            <a:endParaRPr lang="el-GR" dirty="0">
              <a:latin typeface="+mj-lt"/>
              <a:sym typeface="Wingdings 2"/>
            </a:endParaRPr>
          </a:p>
          <a:p>
            <a:pPr>
              <a:buNone/>
            </a:pPr>
            <a:r>
              <a:rPr lang="el-GR" dirty="0">
                <a:latin typeface="+mj-lt"/>
                <a:sym typeface="Wingdings 2"/>
              </a:rPr>
              <a:t>Της</a:t>
            </a:r>
            <a:r>
              <a:rPr lang="el-GR" dirty="0">
                <a:latin typeface="+mj-lt"/>
              </a:rPr>
              <a:t> παροχής υπηρεσιών σε σύνολα πληθυσμών</a:t>
            </a:r>
          </a:p>
          <a:p>
            <a:pPr>
              <a:buNone/>
            </a:pPr>
            <a:endParaRPr lang="el-GR" dirty="0">
              <a:latin typeface="+mj-lt"/>
            </a:endParaRPr>
          </a:p>
          <a:p>
            <a:pPr>
              <a:buNone/>
            </a:pPr>
            <a:r>
              <a:rPr lang="el-GR" dirty="0">
                <a:latin typeface="+mj-lt"/>
              </a:rPr>
              <a:t>Των εργαλείων μέτρησης και ανάλυσης των προβλημάτων υγείας στην κοινότητα (επιδημιολογία, </a:t>
            </a:r>
            <a:r>
              <a:rPr lang="el-GR" dirty="0" err="1">
                <a:latin typeface="+mj-lt"/>
              </a:rPr>
              <a:t>βιοστατιστική</a:t>
            </a:r>
            <a:r>
              <a:rPr lang="el-GR" dirty="0">
                <a:latin typeface="+mj-lt"/>
              </a:rPr>
              <a:t>)</a:t>
            </a:r>
          </a:p>
          <a:p>
            <a:pPr>
              <a:buNone/>
            </a:pPr>
            <a:endParaRPr lang="el-GR" dirty="0">
              <a:latin typeface="+mj-lt"/>
            </a:endParaRPr>
          </a:p>
          <a:p>
            <a:pPr>
              <a:buNone/>
            </a:pPr>
            <a:r>
              <a:rPr lang="el-GR" dirty="0">
                <a:solidFill>
                  <a:schemeClr val="bg1"/>
                </a:solidFill>
                <a:latin typeface="+mj-lt"/>
                <a:sym typeface="Wingdings 2"/>
              </a:rPr>
              <a:t>Της επίδρασης των </a:t>
            </a:r>
            <a:r>
              <a:rPr lang="el-GR" dirty="0">
                <a:solidFill>
                  <a:schemeClr val="bg1"/>
                </a:solidFill>
                <a:latin typeface="+mj-lt"/>
              </a:rPr>
              <a:t>περιβαλλο</a:t>
            </a:r>
            <a:r>
              <a:rPr lang="el-GR" dirty="0">
                <a:latin typeface="+mj-lt"/>
              </a:rPr>
              <a:t>ντικών παραγόντων στην υγεία</a:t>
            </a:r>
          </a:p>
          <a:p>
            <a:pPr>
              <a:buNone/>
            </a:pPr>
            <a:endParaRPr lang="el-GR" dirty="0">
              <a:latin typeface="+mj-lt"/>
            </a:endParaRPr>
          </a:p>
          <a:p>
            <a:pPr>
              <a:buNone/>
            </a:pPr>
            <a:r>
              <a:rPr lang="el-GR" dirty="0">
                <a:latin typeface="+mj-lt"/>
                <a:sym typeface="Wingdings 2"/>
              </a:rPr>
              <a:t>Τ</a:t>
            </a:r>
            <a:r>
              <a:rPr lang="el-GR" dirty="0">
                <a:latin typeface="+mj-lt"/>
              </a:rPr>
              <a:t>ων αρχών οργάνωσης και χάραξης πολιτικής της Π.Φ.Υ.</a:t>
            </a:r>
          </a:p>
          <a:p>
            <a:pPr>
              <a:buNone/>
            </a:pPr>
            <a:endParaRPr lang="el-GR" dirty="0">
              <a:latin typeface="+mj-lt"/>
            </a:endParaRPr>
          </a:p>
          <a:p>
            <a:pPr>
              <a:buNone/>
            </a:pPr>
            <a:endParaRPr lang="en-US" dirty="0">
              <a:latin typeface="+mj-lt"/>
            </a:endParaRPr>
          </a:p>
        </p:txBody>
      </p:sp>
    </p:spTree>
    <p:extLst>
      <p:ext uri="{BB962C8B-B14F-4D97-AF65-F5344CB8AC3E}">
        <p14:creationId xmlns:p14="http://schemas.microsoft.com/office/powerpoint/2010/main" val="745741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38282" y="285728"/>
            <a:ext cx="8715436" cy="6383632"/>
          </a:xfrm>
        </p:spPr>
        <p:txBody>
          <a:bodyPr>
            <a:normAutofit/>
          </a:bodyPr>
          <a:lstStyle/>
          <a:p>
            <a:pPr marL="0" indent="0">
              <a:buNone/>
            </a:pPr>
            <a:endParaRPr lang="el-GR" sz="2200" dirty="0">
              <a:latin typeface="Comic Sans MS" pitchFamily="66" charset="0"/>
            </a:endParaRPr>
          </a:p>
          <a:p>
            <a:pPr marL="0" indent="0" algn="ctr">
              <a:buNone/>
            </a:pPr>
            <a:r>
              <a:rPr lang="el-GR" b="1" dirty="0"/>
              <a:t>Είναι προσανατολισμένη προς την παροχή υπηρεσιών στον κοινοτικό πληθυσμό</a:t>
            </a:r>
          </a:p>
          <a:p>
            <a:pPr>
              <a:buNone/>
            </a:pPr>
            <a:endParaRPr lang="el-GR" dirty="0">
              <a:latin typeface="Comic Sans MS" pitchFamily="66" charset="0"/>
            </a:endParaRPr>
          </a:p>
          <a:p>
            <a:pPr marL="0" indent="0">
              <a:buNone/>
            </a:pPr>
            <a:endParaRPr lang="el-GR" b="1" dirty="0">
              <a:solidFill>
                <a:srgbClr val="00B050"/>
              </a:solidFill>
              <a:sym typeface="Wingdings 2"/>
            </a:endParaRPr>
          </a:p>
          <a:p>
            <a:pPr marL="0" indent="0">
              <a:buNone/>
            </a:pPr>
            <a:endParaRPr lang="el-GR" b="1" dirty="0">
              <a:solidFill>
                <a:srgbClr val="00B050"/>
              </a:solidFill>
              <a:latin typeface="Comic Sans MS" pitchFamily="66" charset="0"/>
              <a:sym typeface="Wingdings 2"/>
            </a:endParaRPr>
          </a:p>
        </p:txBody>
      </p:sp>
      <p:sp>
        <p:nvSpPr>
          <p:cNvPr id="2" name="Ορθογώνιο 1"/>
          <p:cNvSpPr/>
          <p:nvPr/>
        </p:nvSpPr>
        <p:spPr>
          <a:xfrm>
            <a:off x="1856096" y="1983114"/>
            <a:ext cx="8830101" cy="29888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dirty="0">
                <a:latin typeface="+mj-lt"/>
                <a:sym typeface="Wingdings 2"/>
              </a:rPr>
              <a:t>Π</a:t>
            </a:r>
            <a:r>
              <a:rPr lang="el-GR" dirty="0">
                <a:latin typeface="+mj-lt"/>
              </a:rPr>
              <a:t>ροσανατολίζεται στις ανάγκες της κοινότητας</a:t>
            </a:r>
          </a:p>
          <a:p>
            <a:endParaRPr lang="en-US" dirty="0">
              <a:latin typeface="+mj-lt"/>
            </a:endParaRPr>
          </a:p>
          <a:p>
            <a:r>
              <a:rPr lang="el-GR" dirty="0">
                <a:latin typeface="+mj-lt"/>
                <a:sym typeface="Wingdings 2"/>
              </a:rPr>
              <a:t>Ε</a:t>
            </a:r>
            <a:r>
              <a:rPr lang="el-GR" dirty="0">
                <a:latin typeface="+mj-lt"/>
              </a:rPr>
              <a:t>στιάζει και μελετά τα σύνολα</a:t>
            </a:r>
            <a:r>
              <a:rPr lang="el-GR" b="1" dirty="0">
                <a:solidFill>
                  <a:srgbClr val="00B050"/>
                </a:solidFill>
                <a:latin typeface="+mj-lt"/>
                <a:sym typeface="Wingdings 2"/>
              </a:rPr>
              <a:t> </a:t>
            </a:r>
          </a:p>
          <a:p>
            <a:endParaRPr lang="el-GR" b="1" dirty="0">
              <a:solidFill>
                <a:srgbClr val="00B050"/>
              </a:solidFill>
              <a:latin typeface="+mj-lt"/>
              <a:sym typeface="Wingdings 2"/>
            </a:endParaRPr>
          </a:p>
          <a:p>
            <a:r>
              <a:rPr lang="el-GR" dirty="0">
                <a:latin typeface="+mj-lt"/>
                <a:sym typeface="Wingdings 2"/>
              </a:rPr>
              <a:t>Εντοπίζει </a:t>
            </a:r>
            <a:r>
              <a:rPr lang="el-GR" dirty="0">
                <a:latin typeface="+mj-lt"/>
              </a:rPr>
              <a:t>ομάδες με κοινές ανάγκες υγείας ή ομάδες υψηλού κινδύνου</a:t>
            </a:r>
          </a:p>
        </p:txBody>
      </p:sp>
    </p:spTree>
    <p:extLst>
      <p:ext uri="{BB962C8B-B14F-4D97-AF65-F5344CB8AC3E}">
        <p14:creationId xmlns:p14="http://schemas.microsoft.com/office/powerpoint/2010/main" val="2786565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342497" y="500018"/>
            <a:ext cx="8715436" cy="6357982"/>
          </a:xfrm>
        </p:spPr>
        <p:txBody>
          <a:bodyPr>
            <a:normAutofit/>
          </a:bodyPr>
          <a:lstStyle/>
          <a:p>
            <a:pPr marL="0" indent="0">
              <a:buNone/>
            </a:pPr>
            <a:endParaRPr lang="el-GR" sz="2000" dirty="0"/>
          </a:p>
          <a:p>
            <a:pPr marL="0" indent="0">
              <a:buNone/>
            </a:pPr>
            <a:r>
              <a:rPr lang="el-GR" b="1" dirty="0"/>
              <a:t>Δίνει έμφαση στην υγεία, στην προαγωγή και διατήρησή της</a:t>
            </a:r>
          </a:p>
          <a:p>
            <a:pPr>
              <a:buNone/>
            </a:pPr>
            <a:endParaRPr lang="el-GR" b="1" dirty="0">
              <a:latin typeface="Comic Sans MS" pitchFamily="66" charset="0"/>
            </a:endParaRPr>
          </a:p>
          <a:p>
            <a:pPr>
              <a:buNone/>
            </a:pPr>
            <a:endParaRPr lang="el-GR" b="1" dirty="0">
              <a:latin typeface="Comic Sans MS" pitchFamily="66" charset="0"/>
            </a:endParaRPr>
          </a:p>
          <a:p>
            <a:pPr>
              <a:buNone/>
            </a:pPr>
            <a:endParaRPr lang="el-GR" b="1" dirty="0">
              <a:latin typeface="Comic Sans MS" pitchFamily="66" charset="0"/>
            </a:endParaRPr>
          </a:p>
          <a:p>
            <a:pPr>
              <a:buNone/>
            </a:pPr>
            <a:endParaRPr lang="el-GR" dirty="0"/>
          </a:p>
          <a:p>
            <a:pPr>
              <a:buNone/>
            </a:pPr>
            <a:endParaRPr lang="el-GR" dirty="0"/>
          </a:p>
          <a:p>
            <a:pPr>
              <a:buNone/>
            </a:pPr>
            <a:endParaRPr lang="el-GR" dirty="0"/>
          </a:p>
        </p:txBody>
      </p:sp>
      <p:sp>
        <p:nvSpPr>
          <p:cNvPr id="2" name="Ορθογώνιο 1"/>
          <p:cNvSpPr/>
          <p:nvPr/>
        </p:nvSpPr>
        <p:spPr>
          <a:xfrm>
            <a:off x="1211036" y="1816964"/>
            <a:ext cx="9352331" cy="29051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l-GR" dirty="0">
                <a:latin typeface="+mj-lt"/>
              </a:rPr>
              <a:t>Πρωταρχική ευθύνη της κοινοτικής νοσηλευτικής είναι η πρόληψη των προβλημάτων υγείας και η προαγωγή της υγείας του πληθυσμού μιας κοινότητας</a:t>
            </a:r>
          </a:p>
          <a:p>
            <a:pPr>
              <a:buNone/>
            </a:pPr>
            <a:endParaRPr lang="en-US" dirty="0">
              <a:latin typeface="+mj-lt"/>
            </a:endParaRPr>
          </a:p>
          <a:p>
            <a:endParaRPr lang="el-GR" dirty="0">
              <a:latin typeface="+mj-lt"/>
            </a:endParaRPr>
          </a:p>
          <a:p>
            <a:r>
              <a:rPr lang="el-GR" dirty="0">
                <a:latin typeface="+mj-lt"/>
              </a:rPr>
              <a:t>Ο κοινοτικός νοσηλευτής έχει την ευθύνη εντοπισμού  περιπτώσεων στην κοινότητα που χρειάζονται την παρέμβασή του</a:t>
            </a:r>
          </a:p>
          <a:p>
            <a:pPr>
              <a:buNone/>
            </a:pPr>
            <a:endParaRPr lang="el-GR" b="1" dirty="0">
              <a:solidFill>
                <a:srgbClr val="00B050"/>
              </a:solidFill>
              <a:latin typeface="+mj-lt"/>
              <a:sym typeface="Wingdings 2"/>
            </a:endParaRPr>
          </a:p>
          <a:p>
            <a:endParaRPr lang="el-GR" dirty="0">
              <a:latin typeface="Comic Sans MS" pitchFamily="66" charset="0"/>
            </a:endParaRPr>
          </a:p>
        </p:txBody>
      </p:sp>
    </p:spTree>
    <p:extLst>
      <p:ext uri="{BB962C8B-B14F-4D97-AF65-F5344CB8AC3E}">
        <p14:creationId xmlns:p14="http://schemas.microsoft.com/office/powerpoint/2010/main" val="26568174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38282" y="357166"/>
            <a:ext cx="8643998" cy="6215106"/>
          </a:xfrm>
        </p:spPr>
        <p:txBody>
          <a:bodyPr>
            <a:normAutofit/>
          </a:bodyPr>
          <a:lstStyle/>
          <a:p>
            <a:pPr algn="ctr">
              <a:buNone/>
            </a:pPr>
            <a:endParaRPr lang="el-GR" sz="2000" dirty="0">
              <a:latin typeface="Comic Sans MS" pitchFamily="66" charset="0"/>
            </a:endParaRPr>
          </a:p>
          <a:p>
            <a:pPr marL="0" indent="0">
              <a:buNone/>
            </a:pPr>
            <a:r>
              <a:rPr lang="el-GR" b="1" dirty="0"/>
              <a:t>Προϋποθέτει την συνεργασία με άλλους επαγγελματίες υγείας και την ενεργό συμμετοχή του πολίτη / χρήστη των υπηρεσιών υγείας</a:t>
            </a:r>
          </a:p>
          <a:p>
            <a:pPr marL="0" indent="0">
              <a:buNone/>
            </a:pPr>
            <a:endParaRPr lang="el-GR" b="1" dirty="0"/>
          </a:p>
          <a:p>
            <a:pPr marL="0" indent="0">
              <a:buNone/>
            </a:pPr>
            <a:endParaRPr lang="el-GR" dirty="0"/>
          </a:p>
          <a:p>
            <a:pPr>
              <a:buNone/>
            </a:pPr>
            <a:endParaRPr lang="el-GR" dirty="0"/>
          </a:p>
        </p:txBody>
      </p:sp>
      <p:sp>
        <p:nvSpPr>
          <p:cNvPr id="2" name="Ορθογώνιο 1"/>
          <p:cNvSpPr/>
          <p:nvPr/>
        </p:nvSpPr>
        <p:spPr>
          <a:xfrm>
            <a:off x="736979" y="1514901"/>
            <a:ext cx="10890914" cy="43672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l-GR" dirty="0">
                <a:latin typeface="+mj-lt"/>
              </a:rPr>
              <a:t>Η συνεργασία και ο συντονισμός μεταξύ των μελών της ομάδας είναι απαραίτητη προϋπόθεση, στην εφαρμογή της φροντίδας που έχει να κάνει με τα σύνολα </a:t>
            </a:r>
          </a:p>
          <a:p>
            <a:endParaRPr lang="el-GR" dirty="0">
              <a:latin typeface="+mj-lt"/>
            </a:endParaRPr>
          </a:p>
          <a:p>
            <a:r>
              <a:rPr lang="el-GR" dirty="0">
                <a:latin typeface="+mj-lt"/>
              </a:rPr>
              <a:t>Απαραίτητος είναι ο καθορισμός του ρόλου και των καθηκόντων του κάθε  μέλους της ομάδας υγείας</a:t>
            </a:r>
          </a:p>
          <a:p>
            <a:endParaRPr lang="el-GR" dirty="0">
              <a:latin typeface="+mj-lt"/>
            </a:endParaRPr>
          </a:p>
          <a:p>
            <a:pPr>
              <a:buNone/>
            </a:pPr>
            <a:r>
              <a:rPr lang="el-GR" dirty="0">
                <a:latin typeface="+mj-lt"/>
              </a:rPr>
              <a:t>Ο στόχος της Π.Φ.Υ για «προστασία, προαγωγή και αποκατάσταση της υγείας» απαιτεί κοινή προσπάθεια.</a:t>
            </a:r>
          </a:p>
          <a:p>
            <a:pPr>
              <a:buNone/>
            </a:pPr>
            <a:endParaRPr lang="el-GR" dirty="0">
              <a:latin typeface="+mj-lt"/>
            </a:endParaRPr>
          </a:p>
          <a:p>
            <a:pPr>
              <a:buNone/>
            </a:pPr>
            <a:r>
              <a:rPr lang="el-GR" dirty="0">
                <a:latin typeface="+mj-lt"/>
                <a:sym typeface="Wingdings 2"/>
              </a:rPr>
              <a:t>Η</a:t>
            </a:r>
            <a:r>
              <a:rPr lang="el-GR" dirty="0">
                <a:latin typeface="+mj-lt"/>
              </a:rPr>
              <a:t> κατάσταση υγείας και η συμπεριφορά των μελών της κοινότητας θα αλλάξει, μόνο όταν τα ίδια τα άτομα αποδεχτούν τα μέσα και τους τρόπους που χρησιμοποιούνται.</a:t>
            </a:r>
          </a:p>
        </p:txBody>
      </p:sp>
    </p:spTree>
    <p:extLst>
      <p:ext uri="{BB962C8B-B14F-4D97-AF65-F5344CB8AC3E}">
        <p14:creationId xmlns:p14="http://schemas.microsoft.com/office/powerpoint/2010/main" val="37607523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696036" y="1569493"/>
            <a:ext cx="4831308" cy="105087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Ν. 1397/83 - ίδρυση των Κέντρων Υγείας</a:t>
            </a:r>
          </a:p>
          <a:p>
            <a:pPr algn="ctr"/>
            <a:r>
              <a:rPr lang="el-GR" dirty="0"/>
              <a:t>τα οποία συνδέονται με τα</a:t>
            </a:r>
          </a:p>
          <a:p>
            <a:pPr algn="ctr"/>
            <a:r>
              <a:rPr lang="el-GR" dirty="0"/>
              <a:t>νοσοκομεία</a:t>
            </a:r>
          </a:p>
        </p:txBody>
      </p:sp>
      <p:sp>
        <p:nvSpPr>
          <p:cNvPr id="5" name="Ορθογώνιο 4"/>
          <p:cNvSpPr/>
          <p:nvPr/>
        </p:nvSpPr>
        <p:spPr>
          <a:xfrm>
            <a:off x="5909481" y="1569492"/>
            <a:ext cx="5363570" cy="10508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dirty="0"/>
              <a:t>Ν. 1579/85 – κατοχύρωση επαγγελματικού τίτλου Νοσηλευτή</a:t>
            </a:r>
          </a:p>
        </p:txBody>
      </p:sp>
      <p:sp>
        <p:nvSpPr>
          <p:cNvPr id="6" name="Ορθογώνιο 5"/>
          <p:cNvSpPr/>
          <p:nvPr/>
        </p:nvSpPr>
        <p:spPr>
          <a:xfrm>
            <a:off x="1160060" y="3138986"/>
            <a:ext cx="3807725" cy="10099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dirty="0"/>
              <a:t>Ν. 2071/92 – καθορισμός της κατ’ </a:t>
            </a:r>
            <a:r>
              <a:rPr lang="el-GR" dirty="0" err="1"/>
              <a:t>οίκον</a:t>
            </a:r>
            <a:r>
              <a:rPr lang="el-GR" dirty="0"/>
              <a:t>  νοσηλείας και  της αγωγής υγείας</a:t>
            </a:r>
          </a:p>
        </p:txBody>
      </p:sp>
      <p:sp>
        <p:nvSpPr>
          <p:cNvPr id="8" name="Ορθογώνιο 7"/>
          <p:cNvSpPr/>
          <p:nvPr/>
        </p:nvSpPr>
        <p:spPr>
          <a:xfrm>
            <a:off x="4476466" y="532263"/>
            <a:ext cx="5254388" cy="5186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a:t>ΝΟΜΟΙ ΟΡΟΣΗΜΑ </a:t>
            </a:r>
          </a:p>
        </p:txBody>
      </p:sp>
      <p:sp>
        <p:nvSpPr>
          <p:cNvPr id="9" name="Ορθογώνιο 8"/>
          <p:cNvSpPr/>
          <p:nvPr/>
        </p:nvSpPr>
        <p:spPr>
          <a:xfrm>
            <a:off x="5281683" y="3138985"/>
            <a:ext cx="5991368" cy="140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Π.Δ. 351 του 1989 - επαγγελματικά δικαιώματα νοσηλευτών </a:t>
            </a:r>
          </a:p>
          <a:p>
            <a:pPr algn="ctr"/>
            <a:r>
              <a:rPr lang="el-GR" dirty="0"/>
              <a:t>Π.Δ. 216 του 2001 - κώδικας νοσηλευτικής δεοντολογίας </a:t>
            </a:r>
          </a:p>
        </p:txBody>
      </p:sp>
    </p:spTree>
    <p:extLst>
      <p:ext uri="{BB962C8B-B14F-4D97-AF65-F5344CB8AC3E}">
        <p14:creationId xmlns:p14="http://schemas.microsoft.com/office/powerpoint/2010/main" val="36805182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endParaRPr lang="el-GR" dirty="0"/>
          </a:p>
        </p:txBody>
      </p:sp>
      <p:sp>
        <p:nvSpPr>
          <p:cNvPr id="4" name="Ορθογώνιο 3"/>
          <p:cNvSpPr/>
          <p:nvPr/>
        </p:nvSpPr>
        <p:spPr>
          <a:xfrm>
            <a:off x="655093" y="423081"/>
            <a:ext cx="5390865" cy="122829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800" b="1" dirty="0">
                <a:solidFill>
                  <a:schemeClr val="bg1"/>
                </a:solidFill>
                <a:latin typeface="+mj-lt"/>
              </a:rPr>
              <a:t>Κέντρα Υγείας (Κ.Υ.)</a:t>
            </a:r>
            <a:r>
              <a:rPr lang="el-GR" sz="2800" b="1" dirty="0">
                <a:solidFill>
                  <a:srgbClr val="FFC000"/>
                </a:solidFill>
                <a:latin typeface="+mj-lt"/>
              </a:rPr>
              <a:t>  </a:t>
            </a:r>
          </a:p>
          <a:p>
            <a:pPr algn="ctr"/>
            <a:endParaRPr lang="el-GR" dirty="0"/>
          </a:p>
        </p:txBody>
      </p:sp>
      <p:sp>
        <p:nvSpPr>
          <p:cNvPr id="5" name="Ορθογώνιο 4"/>
          <p:cNvSpPr/>
          <p:nvPr/>
        </p:nvSpPr>
        <p:spPr>
          <a:xfrm>
            <a:off x="1066800" y="1873155"/>
            <a:ext cx="4979158" cy="21017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b="1" dirty="0">
                <a:solidFill>
                  <a:schemeClr val="bg1"/>
                </a:solidFill>
                <a:latin typeface="+mj-lt"/>
              </a:rPr>
              <a:t>Παρέχουν υπηρεσίες</a:t>
            </a:r>
            <a:r>
              <a:rPr lang="en-US" b="1" dirty="0">
                <a:solidFill>
                  <a:schemeClr val="bg1"/>
                </a:solidFill>
                <a:latin typeface="+mj-lt"/>
              </a:rPr>
              <a:t>: </a:t>
            </a:r>
            <a:r>
              <a:rPr lang="el-GR" b="1" dirty="0">
                <a:solidFill>
                  <a:schemeClr val="bg1"/>
                </a:solidFill>
                <a:latin typeface="+mj-lt"/>
              </a:rPr>
              <a:t> </a:t>
            </a:r>
          </a:p>
          <a:p>
            <a:r>
              <a:rPr lang="el-GR" dirty="0">
                <a:solidFill>
                  <a:schemeClr val="bg1"/>
                </a:solidFill>
                <a:latin typeface="+mj-lt"/>
              </a:rPr>
              <a:t>Πρόληψης και προαγωγής της υγείας</a:t>
            </a:r>
            <a:endParaRPr lang="en-US" dirty="0">
              <a:solidFill>
                <a:schemeClr val="bg1"/>
              </a:solidFill>
              <a:latin typeface="+mj-lt"/>
            </a:endParaRPr>
          </a:p>
          <a:p>
            <a:r>
              <a:rPr lang="el-GR" dirty="0">
                <a:solidFill>
                  <a:schemeClr val="bg1"/>
                </a:solidFill>
                <a:latin typeface="+mj-lt"/>
              </a:rPr>
              <a:t>Παρέχουν δυνατότητα θεραπείας και αποκατάστασης    </a:t>
            </a:r>
            <a:endParaRPr lang="el-GR" dirty="0">
              <a:solidFill>
                <a:schemeClr val="bg1"/>
              </a:solidFill>
              <a:latin typeface="Comic Sans MS" pitchFamily="66" charset="0"/>
            </a:endParaRPr>
          </a:p>
        </p:txBody>
      </p:sp>
      <p:sp>
        <p:nvSpPr>
          <p:cNvPr id="6" name="Ορθογώνιο 5"/>
          <p:cNvSpPr/>
          <p:nvPr/>
        </p:nvSpPr>
        <p:spPr>
          <a:xfrm>
            <a:off x="6441743" y="3466532"/>
            <a:ext cx="4408227" cy="20062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Ιδανικά προσανατολίζονται στην παροχή άριστης νοσηλευτικής πρακτικής με σκοπό την διασφάλιση της ποιότητας των παρεχόμενων υπηρεσιών </a:t>
            </a:r>
          </a:p>
        </p:txBody>
      </p:sp>
    </p:spTree>
    <p:extLst>
      <p:ext uri="{BB962C8B-B14F-4D97-AF65-F5344CB8AC3E}">
        <p14:creationId xmlns:p14="http://schemas.microsoft.com/office/powerpoint/2010/main" val="18444657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Σκοπός των Κ.Υ. </a:t>
            </a:r>
          </a:p>
        </p:txBody>
      </p:sp>
      <p:sp>
        <p:nvSpPr>
          <p:cNvPr id="3" name="Θέση περιεχομένου 2"/>
          <p:cNvSpPr>
            <a:spLocks noGrp="1"/>
          </p:cNvSpPr>
          <p:nvPr>
            <p:ph idx="1"/>
          </p:nvPr>
        </p:nvSpPr>
        <p:spPr/>
        <p:txBody>
          <a:bodyPr>
            <a:normAutofit fontScale="92500" lnSpcReduction="10000"/>
          </a:bodyPr>
          <a:lstStyle/>
          <a:p>
            <a:pPr>
              <a:buNone/>
            </a:pPr>
            <a:r>
              <a:rPr lang="el-GR" dirty="0">
                <a:latin typeface="+mj-lt"/>
              </a:rPr>
              <a:t>Η παροχή ισότιμης πρωτοβάθμιας περίθαλψης στο σύνολο του πληθυσμού μιας κοινότητας.</a:t>
            </a:r>
          </a:p>
          <a:p>
            <a:pPr>
              <a:buNone/>
            </a:pPr>
            <a:endParaRPr lang="el-GR" dirty="0">
              <a:latin typeface="+mj-lt"/>
            </a:endParaRPr>
          </a:p>
          <a:p>
            <a:pPr marL="0" indent="0">
              <a:buNone/>
            </a:pPr>
            <a:r>
              <a:rPr lang="el-GR" dirty="0">
                <a:latin typeface="+mj-lt"/>
              </a:rPr>
              <a:t>Η νοσηλεία και παρακολούθηση αρρώστων που βρίσκονται στο στάδιο της ανάρρωσης ή μετά την έξοδό τους από το νοσοκομείο</a:t>
            </a:r>
            <a:r>
              <a:rPr lang="en-US" dirty="0">
                <a:latin typeface="+mj-lt"/>
              </a:rPr>
              <a:t>.</a:t>
            </a:r>
            <a:endParaRPr lang="el-GR" dirty="0">
              <a:latin typeface="+mj-lt"/>
            </a:endParaRPr>
          </a:p>
          <a:p>
            <a:pPr marL="0" indent="0">
              <a:buNone/>
            </a:pPr>
            <a:endParaRPr lang="el-GR" dirty="0">
              <a:latin typeface="+mj-lt"/>
            </a:endParaRPr>
          </a:p>
          <a:p>
            <a:pPr>
              <a:buNone/>
            </a:pPr>
            <a:r>
              <a:rPr lang="el-GR" dirty="0">
                <a:latin typeface="+mj-lt"/>
              </a:rPr>
              <a:t>Η παροχή πρώτων βοηθειών και η νοσηλεία σε έκτακτες περιπτώσεις, έως τη διακομιδή των αρρώστων στο νοσοκομείο</a:t>
            </a:r>
            <a:r>
              <a:rPr lang="en-US" dirty="0">
                <a:latin typeface="+mj-lt"/>
              </a:rPr>
              <a:t>.</a:t>
            </a:r>
            <a:endParaRPr lang="el-GR" dirty="0">
              <a:latin typeface="+mj-lt"/>
            </a:endParaRPr>
          </a:p>
          <a:p>
            <a:pPr>
              <a:buNone/>
            </a:pPr>
            <a:endParaRPr lang="el-GR" dirty="0">
              <a:latin typeface="+mj-lt"/>
            </a:endParaRPr>
          </a:p>
          <a:p>
            <a:pPr>
              <a:buNone/>
            </a:pPr>
            <a:r>
              <a:rPr lang="el-GR" dirty="0">
                <a:latin typeface="+mj-lt"/>
              </a:rPr>
              <a:t>Η διακομιδή αρρώστων με ασθενοφόρο ή με οποιοδήποτε άλλο μέσο μεταφοράς σε έκτακτες περιπτώσεις στο Κ.Υ., ή στο νοσοκομείο</a:t>
            </a:r>
            <a:r>
              <a:rPr lang="en-US" dirty="0">
                <a:latin typeface="+mj-lt"/>
              </a:rPr>
              <a:t>.</a:t>
            </a:r>
            <a:endParaRPr lang="el-GR" dirty="0">
              <a:latin typeface="+mj-lt"/>
            </a:endParaRPr>
          </a:p>
          <a:p>
            <a:pPr>
              <a:buNone/>
            </a:pPr>
            <a:endParaRPr lang="el-GR" dirty="0">
              <a:latin typeface="+mj-lt"/>
            </a:endParaRPr>
          </a:p>
          <a:p>
            <a:pPr>
              <a:buNone/>
            </a:pPr>
            <a:r>
              <a:rPr lang="el-GR" dirty="0">
                <a:latin typeface="+mj-lt"/>
              </a:rPr>
              <a:t>Η οδοντιατρική περίθαλψη</a:t>
            </a:r>
            <a:r>
              <a:rPr lang="en-US" dirty="0">
                <a:latin typeface="+mj-lt"/>
              </a:rPr>
              <a:t>.</a:t>
            </a:r>
            <a:endParaRPr lang="el-GR" dirty="0">
              <a:latin typeface="+mj-lt"/>
            </a:endParaRPr>
          </a:p>
          <a:p>
            <a:pPr>
              <a:buFont typeface="Wingdings" pitchFamily="2" charset="2"/>
              <a:buChar char="§"/>
            </a:pPr>
            <a:endParaRPr lang="el-GR" dirty="0"/>
          </a:p>
          <a:p>
            <a:pPr>
              <a:buFont typeface="Wingdings 2" panose="05020102010507070707" pitchFamily="18" charset="2"/>
              <a:buChar char="A"/>
            </a:pPr>
            <a:endParaRPr lang="el-GR" dirty="0">
              <a:latin typeface="Comic Sans MS" pitchFamily="66" charset="0"/>
            </a:endParaRPr>
          </a:p>
          <a:p>
            <a:endParaRPr lang="el-GR" dirty="0"/>
          </a:p>
        </p:txBody>
      </p:sp>
    </p:spTree>
    <p:extLst>
      <p:ext uri="{BB962C8B-B14F-4D97-AF65-F5344CB8AC3E}">
        <p14:creationId xmlns:p14="http://schemas.microsoft.com/office/powerpoint/2010/main" val="35299670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66800" y="696036"/>
            <a:ext cx="10058400" cy="5339004"/>
          </a:xfrm>
        </p:spPr>
        <p:txBody>
          <a:bodyPr>
            <a:normAutofit fontScale="92500" lnSpcReduction="20000"/>
          </a:bodyPr>
          <a:lstStyle/>
          <a:p>
            <a:pPr>
              <a:buNone/>
            </a:pPr>
            <a:r>
              <a:rPr lang="el-GR" dirty="0">
                <a:latin typeface="+mj-lt"/>
              </a:rPr>
              <a:t>Η ιατρική της εργασίας</a:t>
            </a:r>
            <a:r>
              <a:rPr lang="en-US" dirty="0">
                <a:latin typeface="+mj-lt"/>
              </a:rPr>
              <a:t>.</a:t>
            </a:r>
            <a:endParaRPr lang="el-GR" dirty="0">
              <a:latin typeface="+mj-lt"/>
            </a:endParaRPr>
          </a:p>
          <a:p>
            <a:pPr>
              <a:buNone/>
            </a:pPr>
            <a:endParaRPr lang="el-GR" dirty="0">
              <a:latin typeface="+mj-lt"/>
            </a:endParaRPr>
          </a:p>
          <a:p>
            <a:pPr>
              <a:buNone/>
            </a:pPr>
            <a:r>
              <a:rPr lang="el-GR" dirty="0">
                <a:latin typeface="+mj-lt"/>
              </a:rPr>
              <a:t>Η άσκηση προληπτικής ιατρικής και οδοντιατρικής καθώς και η υγειονομική διαφώτιση του κοινού</a:t>
            </a:r>
            <a:r>
              <a:rPr lang="en-US" dirty="0">
                <a:latin typeface="+mj-lt"/>
              </a:rPr>
              <a:t>.</a:t>
            </a:r>
            <a:endParaRPr lang="el-GR" dirty="0">
              <a:latin typeface="+mj-lt"/>
            </a:endParaRPr>
          </a:p>
          <a:p>
            <a:pPr>
              <a:buNone/>
            </a:pPr>
            <a:endParaRPr lang="el-GR" dirty="0">
              <a:latin typeface="+mj-lt"/>
            </a:endParaRPr>
          </a:p>
          <a:p>
            <a:pPr>
              <a:buNone/>
            </a:pPr>
            <a:r>
              <a:rPr lang="el-GR" dirty="0">
                <a:latin typeface="+mj-lt"/>
              </a:rPr>
              <a:t>Η </a:t>
            </a:r>
            <a:r>
              <a:rPr lang="el-GR" dirty="0" err="1">
                <a:latin typeface="+mj-lt"/>
              </a:rPr>
              <a:t>ιατροκοινωνική</a:t>
            </a:r>
            <a:r>
              <a:rPr lang="el-GR" dirty="0">
                <a:latin typeface="+mj-lt"/>
              </a:rPr>
              <a:t> και επιδημιολογική έρευνα</a:t>
            </a:r>
            <a:r>
              <a:rPr lang="en-US" dirty="0">
                <a:latin typeface="+mj-lt"/>
              </a:rPr>
              <a:t>.</a:t>
            </a:r>
            <a:endParaRPr lang="el-GR" dirty="0">
              <a:latin typeface="+mj-lt"/>
            </a:endParaRPr>
          </a:p>
          <a:p>
            <a:pPr marL="0" indent="0">
              <a:buNone/>
            </a:pPr>
            <a:endParaRPr lang="el-GR" dirty="0">
              <a:latin typeface="+mj-lt"/>
            </a:endParaRPr>
          </a:p>
          <a:p>
            <a:pPr marL="0" indent="0">
              <a:buNone/>
            </a:pPr>
            <a:r>
              <a:rPr lang="el-GR" dirty="0">
                <a:latin typeface="+mj-lt"/>
              </a:rPr>
              <a:t>Η παροχή υπηρεσιών σχολικής υγιεινής</a:t>
            </a:r>
            <a:r>
              <a:rPr lang="en-US" dirty="0">
                <a:latin typeface="+mj-lt"/>
              </a:rPr>
              <a:t>.</a:t>
            </a:r>
            <a:endParaRPr lang="el-GR" dirty="0">
              <a:latin typeface="+mj-lt"/>
            </a:endParaRPr>
          </a:p>
          <a:p>
            <a:pPr>
              <a:buNone/>
            </a:pPr>
            <a:endParaRPr lang="el-GR" dirty="0">
              <a:latin typeface="+mj-lt"/>
            </a:endParaRPr>
          </a:p>
          <a:p>
            <a:pPr>
              <a:buNone/>
            </a:pPr>
            <a:r>
              <a:rPr lang="el-GR" dirty="0">
                <a:latin typeface="+mj-lt"/>
              </a:rPr>
              <a:t>Η ενημέρωση και διαφώτιση του κοινού σε θέματα οικογενειακού προγραμματισμού</a:t>
            </a:r>
            <a:r>
              <a:rPr lang="en-US" dirty="0">
                <a:latin typeface="+mj-lt"/>
              </a:rPr>
              <a:t>.</a:t>
            </a:r>
            <a:endParaRPr lang="el-GR" dirty="0">
              <a:latin typeface="+mj-lt"/>
            </a:endParaRPr>
          </a:p>
          <a:p>
            <a:pPr>
              <a:buNone/>
            </a:pPr>
            <a:endParaRPr lang="el-GR" dirty="0">
              <a:latin typeface="+mj-lt"/>
            </a:endParaRPr>
          </a:p>
          <a:p>
            <a:pPr>
              <a:buNone/>
            </a:pPr>
            <a:r>
              <a:rPr lang="el-GR" dirty="0">
                <a:latin typeface="+mj-lt"/>
              </a:rPr>
              <a:t>Η εκπαίδευση των επαγγελματιών υγείας</a:t>
            </a:r>
            <a:r>
              <a:rPr lang="en-US" dirty="0">
                <a:latin typeface="+mj-lt"/>
              </a:rPr>
              <a:t>.</a:t>
            </a:r>
            <a:endParaRPr lang="el-GR" dirty="0">
              <a:latin typeface="+mj-lt"/>
            </a:endParaRPr>
          </a:p>
          <a:p>
            <a:pPr>
              <a:buNone/>
            </a:pPr>
            <a:endParaRPr lang="el-GR" dirty="0">
              <a:latin typeface="+mj-lt"/>
            </a:endParaRPr>
          </a:p>
          <a:p>
            <a:pPr>
              <a:buNone/>
            </a:pPr>
            <a:r>
              <a:rPr lang="el-GR" dirty="0">
                <a:latin typeface="+mj-lt"/>
              </a:rPr>
              <a:t>Η παροχή υπηρεσιών κοινωνικής φροντίδας</a:t>
            </a:r>
            <a:r>
              <a:rPr lang="en-US" dirty="0">
                <a:latin typeface="+mj-lt"/>
              </a:rPr>
              <a:t>.</a:t>
            </a:r>
            <a:endParaRPr lang="el-GR" dirty="0">
              <a:latin typeface="+mj-lt"/>
            </a:endParaRPr>
          </a:p>
          <a:p>
            <a:pPr>
              <a:buNone/>
            </a:pPr>
            <a:endParaRPr lang="el-GR" dirty="0">
              <a:latin typeface="+mj-lt"/>
            </a:endParaRPr>
          </a:p>
          <a:p>
            <a:pPr>
              <a:buNone/>
            </a:pPr>
            <a:r>
              <a:rPr lang="el-GR" dirty="0">
                <a:latin typeface="+mj-lt"/>
              </a:rPr>
              <a:t>Η παροχή φαρμάκων σε δικαιούχους αν δεν λειτουργεί φαρμακείο στην περιοχή τους</a:t>
            </a:r>
            <a:r>
              <a:rPr lang="en-US" dirty="0">
                <a:latin typeface="+mj-lt"/>
              </a:rPr>
              <a:t>.</a:t>
            </a:r>
            <a:endParaRPr lang="el-GR" dirty="0">
              <a:latin typeface="+mj-lt"/>
            </a:endParaRPr>
          </a:p>
          <a:p>
            <a:pPr>
              <a:buFont typeface="Wingdings 2" panose="05020102010507070707" pitchFamily="18" charset="2"/>
              <a:buChar char="A"/>
            </a:pPr>
            <a:endParaRPr lang="el-GR" dirty="0">
              <a:latin typeface="Comic Sans MS" pitchFamily="66" charset="0"/>
            </a:endParaRPr>
          </a:p>
          <a:p>
            <a:endParaRPr lang="el-GR" dirty="0"/>
          </a:p>
        </p:txBody>
      </p:sp>
    </p:spTree>
    <p:extLst>
      <p:ext uri="{BB962C8B-B14F-4D97-AF65-F5344CB8AC3E}">
        <p14:creationId xmlns:p14="http://schemas.microsoft.com/office/powerpoint/2010/main" val="19467338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Στρογγυλεμένο ορθογώνιο 3"/>
          <p:cNvSpPr/>
          <p:nvPr/>
        </p:nvSpPr>
        <p:spPr>
          <a:xfrm>
            <a:off x="846161" y="777922"/>
            <a:ext cx="4572000" cy="155584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Πρωτοβάθμια ιατρική περίθαλψη </a:t>
            </a:r>
          </a:p>
        </p:txBody>
      </p:sp>
      <p:sp>
        <p:nvSpPr>
          <p:cNvPr id="5" name="Στρογγυλεμένο ορθογώνιο 4"/>
          <p:cNvSpPr/>
          <p:nvPr/>
        </p:nvSpPr>
        <p:spPr>
          <a:xfrm>
            <a:off x="1135038" y="2636292"/>
            <a:ext cx="4572000" cy="155584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err="1"/>
              <a:t>Ιατροπροληπτικές</a:t>
            </a:r>
            <a:r>
              <a:rPr lang="el-GR" dirty="0"/>
              <a:t> Υπηρεσίες </a:t>
            </a:r>
          </a:p>
        </p:txBody>
      </p:sp>
      <p:sp>
        <p:nvSpPr>
          <p:cNvPr id="6" name="Στρογγυλεμένο ορθογώνιο 5"/>
          <p:cNvSpPr/>
          <p:nvPr/>
        </p:nvSpPr>
        <p:spPr>
          <a:xfrm>
            <a:off x="1628632" y="4494662"/>
            <a:ext cx="4572000" cy="155584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Κοινωνική φροντίδα </a:t>
            </a:r>
          </a:p>
        </p:txBody>
      </p:sp>
      <p:sp>
        <p:nvSpPr>
          <p:cNvPr id="7" name="TextBox 6"/>
          <p:cNvSpPr txBox="1"/>
          <p:nvPr/>
        </p:nvSpPr>
        <p:spPr>
          <a:xfrm>
            <a:off x="6741994" y="3045725"/>
            <a:ext cx="4626592" cy="369332"/>
          </a:xfrm>
          <a:prstGeom prst="rect">
            <a:avLst/>
          </a:prstGeom>
          <a:noFill/>
        </p:spPr>
        <p:txBody>
          <a:bodyPr wrap="square" rtlCol="0">
            <a:spAutoFit/>
          </a:bodyPr>
          <a:lstStyle/>
          <a:p>
            <a:r>
              <a:rPr lang="el-GR" b="1" dirty="0"/>
              <a:t>ΚΕΝΤΡΙΚΟΙ ΣΤΟΧΟΙ ΤΩΝ ΚΕΝΤΡΩΝ ΥΓΕΙΑΣ</a:t>
            </a:r>
          </a:p>
        </p:txBody>
      </p:sp>
      <p:cxnSp>
        <p:nvCxnSpPr>
          <p:cNvPr id="9" name="Ευθύγραμμο βέλος σύνδεσης 8"/>
          <p:cNvCxnSpPr>
            <a:stCxn id="4" idx="3"/>
          </p:cNvCxnSpPr>
          <p:nvPr/>
        </p:nvCxnSpPr>
        <p:spPr>
          <a:xfrm>
            <a:off x="5418161" y="1555845"/>
            <a:ext cx="2224585" cy="12419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Ευθύγραμμο βέλος σύνδεσης 10"/>
          <p:cNvCxnSpPr/>
          <p:nvPr/>
        </p:nvCxnSpPr>
        <p:spPr>
          <a:xfrm>
            <a:off x="5882185" y="3414214"/>
            <a:ext cx="85980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Ευθύγραμμο βέλος σύνδεσης 12"/>
          <p:cNvCxnSpPr/>
          <p:nvPr/>
        </p:nvCxnSpPr>
        <p:spPr>
          <a:xfrm flipV="1">
            <a:off x="6312089" y="3725839"/>
            <a:ext cx="1685499" cy="15467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73874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38282" y="285728"/>
            <a:ext cx="8715436" cy="6286544"/>
          </a:xfrm>
        </p:spPr>
        <p:txBody>
          <a:bodyPr>
            <a:normAutofit/>
          </a:bodyPr>
          <a:lstStyle/>
          <a:p>
            <a:pPr>
              <a:buNone/>
            </a:pPr>
            <a:endParaRPr lang="en-US" sz="2000" b="1" dirty="0">
              <a:latin typeface="Comic Sans MS" pitchFamily="66" charset="0"/>
            </a:endParaRPr>
          </a:p>
          <a:p>
            <a:pPr>
              <a:buNone/>
            </a:pPr>
            <a:endParaRPr lang="el-GR" dirty="0">
              <a:latin typeface="Comic Sans MS" pitchFamily="66" charset="0"/>
            </a:endParaRPr>
          </a:p>
          <a:p>
            <a:pPr marL="550926" indent="-514350">
              <a:buNone/>
            </a:pPr>
            <a:r>
              <a:rPr lang="el-GR" b="1" dirty="0">
                <a:latin typeface="+mj-lt"/>
              </a:rPr>
              <a:t>Πρωτοβάθμια ιατρική περίθαλψη</a:t>
            </a:r>
          </a:p>
          <a:p>
            <a:pPr marL="550926" indent="-514350">
              <a:buNone/>
            </a:pPr>
            <a:endParaRPr lang="el-GR" dirty="0">
              <a:latin typeface="+mj-lt"/>
            </a:endParaRPr>
          </a:p>
        </p:txBody>
      </p:sp>
      <p:sp>
        <p:nvSpPr>
          <p:cNvPr id="2" name="Έλλειψη 1"/>
          <p:cNvSpPr/>
          <p:nvPr/>
        </p:nvSpPr>
        <p:spPr>
          <a:xfrm>
            <a:off x="4872251" y="2129051"/>
            <a:ext cx="5459104" cy="118735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a:t>Διάγνωση και θεραπεία κοινών νοσημάτων, τραυματισμών και επαγγελματικών νοσημάτων</a:t>
            </a:r>
            <a:endParaRPr lang="el-GR" dirty="0"/>
          </a:p>
        </p:txBody>
      </p:sp>
      <p:sp>
        <p:nvSpPr>
          <p:cNvPr id="4" name="Έλλειψη 3"/>
          <p:cNvSpPr/>
          <p:nvPr/>
        </p:nvSpPr>
        <p:spPr>
          <a:xfrm>
            <a:off x="1396621" y="3972374"/>
            <a:ext cx="5459104" cy="118735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Αποκατάσταση του αρρώστου μετά την έξοδό του από το νοσοκομείο</a:t>
            </a:r>
          </a:p>
        </p:txBody>
      </p:sp>
      <p:cxnSp>
        <p:nvCxnSpPr>
          <p:cNvPr id="6" name="Ευθύγραμμο βέλος σύνδεσης 5"/>
          <p:cNvCxnSpPr/>
          <p:nvPr/>
        </p:nvCxnSpPr>
        <p:spPr>
          <a:xfrm>
            <a:off x="3821373" y="1637731"/>
            <a:ext cx="1405720" cy="6005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Ευθύγραμμο βέλος σύνδεσης 7"/>
          <p:cNvCxnSpPr/>
          <p:nvPr/>
        </p:nvCxnSpPr>
        <p:spPr>
          <a:xfrm>
            <a:off x="3330054" y="1500816"/>
            <a:ext cx="68239" cy="22216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2832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Διάγραμμα 3"/>
          <p:cNvGraphicFramePr/>
          <p:nvPr>
            <p:extLst>
              <p:ext uri="{D42A27DB-BD31-4B8C-83A1-F6EECF244321}">
                <p14:modId xmlns:p14="http://schemas.microsoft.com/office/powerpoint/2010/main" val="3282941558"/>
              </p:ext>
            </p:extLst>
          </p:nvPr>
        </p:nvGraphicFramePr>
        <p:xfrm>
          <a:off x="518615" y="1037230"/>
          <a:ext cx="10754435" cy="57047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586854" y="341194"/>
            <a:ext cx="6905767" cy="461665"/>
          </a:xfrm>
          <a:prstGeom prst="rect">
            <a:avLst/>
          </a:prstGeom>
          <a:noFill/>
        </p:spPr>
        <p:txBody>
          <a:bodyPr wrap="square" rtlCol="0">
            <a:spAutoFit/>
          </a:bodyPr>
          <a:lstStyle/>
          <a:p>
            <a:r>
              <a:rPr lang="el-GR" sz="2400" b="1" dirty="0"/>
              <a:t>ΔΟΜΗ ΥΠΗΡΕΣΙΩΝ ΥΓΕΙΑΣ  </a:t>
            </a:r>
          </a:p>
        </p:txBody>
      </p:sp>
      <p:sp>
        <p:nvSpPr>
          <p:cNvPr id="9" name="TextBox 8"/>
          <p:cNvSpPr txBox="1"/>
          <p:nvPr/>
        </p:nvSpPr>
        <p:spPr>
          <a:xfrm>
            <a:off x="10563366" y="4917574"/>
            <a:ext cx="1774209" cy="646331"/>
          </a:xfrm>
          <a:prstGeom prst="rect">
            <a:avLst/>
          </a:prstGeom>
          <a:noFill/>
        </p:spPr>
        <p:txBody>
          <a:bodyPr wrap="square" rtlCol="0">
            <a:spAutoFit/>
          </a:bodyPr>
          <a:lstStyle/>
          <a:p>
            <a:r>
              <a:rPr lang="el-GR" b="1" dirty="0"/>
              <a:t>ΚΟΙΝΟΤΙΚΗ </a:t>
            </a:r>
          </a:p>
          <a:p>
            <a:r>
              <a:rPr lang="el-GR" b="1" dirty="0"/>
              <a:t>ΝΟΣΗΛΕΥΤΙΚΗ </a:t>
            </a:r>
          </a:p>
        </p:txBody>
      </p:sp>
      <p:sp>
        <p:nvSpPr>
          <p:cNvPr id="10" name="Δεξιό βέλος 9"/>
          <p:cNvSpPr/>
          <p:nvPr/>
        </p:nvSpPr>
        <p:spPr>
          <a:xfrm>
            <a:off x="9444251" y="5240739"/>
            <a:ext cx="1119115" cy="21836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6967319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00537" y="746777"/>
            <a:ext cx="8572560" cy="5657872"/>
          </a:xfrm>
        </p:spPr>
        <p:txBody>
          <a:bodyPr>
            <a:normAutofit/>
          </a:bodyPr>
          <a:lstStyle/>
          <a:p>
            <a:pPr>
              <a:buNone/>
            </a:pPr>
            <a:endParaRPr lang="el-GR" sz="2200" dirty="0"/>
          </a:p>
          <a:p>
            <a:pPr>
              <a:buNone/>
            </a:pPr>
            <a:r>
              <a:rPr lang="el-GR" b="1" dirty="0" err="1"/>
              <a:t>Ιατροπροληπτικές</a:t>
            </a:r>
            <a:r>
              <a:rPr lang="el-GR" b="1" dirty="0"/>
              <a:t> υπηρεσίες</a:t>
            </a:r>
          </a:p>
          <a:p>
            <a:pPr>
              <a:buNone/>
            </a:pPr>
            <a:endParaRPr lang="en-US" dirty="0"/>
          </a:p>
          <a:p>
            <a:pPr marL="0" indent="0">
              <a:buNone/>
            </a:pPr>
            <a:endParaRPr lang="el-GR" dirty="0"/>
          </a:p>
          <a:p>
            <a:pPr marL="0" indent="0">
              <a:buNone/>
            </a:pPr>
            <a:endParaRPr lang="el-GR" dirty="0"/>
          </a:p>
          <a:p>
            <a:pPr marL="0" indent="0">
              <a:buNone/>
            </a:pPr>
            <a:endParaRPr lang="el-GR" dirty="0"/>
          </a:p>
          <a:p>
            <a:pPr>
              <a:buFont typeface="Wingdings" pitchFamily="2" charset="2"/>
              <a:buChar char="ü"/>
            </a:pPr>
            <a:endParaRPr lang="el-GR" dirty="0"/>
          </a:p>
          <a:p>
            <a:pPr marL="0" indent="0">
              <a:buNone/>
            </a:pPr>
            <a:endParaRPr lang="el-GR" dirty="0"/>
          </a:p>
        </p:txBody>
      </p:sp>
      <p:sp>
        <p:nvSpPr>
          <p:cNvPr id="2" name="Έλλειψη 1"/>
          <p:cNvSpPr/>
          <p:nvPr/>
        </p:nvSpPr>
        <p:spPr>
          <a:xfrm>
            <a:off x="4312692" y="2420132"/>
            <a:ext cx="6086902" cy="11191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ΣΧΕΔΙΑΣΜΟΣ ΚΑΙ ΕΦΑΡΜΟΓΗ ΠΡΟΓΡΑΜΜΑΤΩΝ ΠΑΡΕΜΒΑΣΗΣ </a:t>
            </a:r>
          </a:p>
        </p:txBody>
      </p:sp>
      <p:cxnSp>
        <p:nvCxnSpPr>
          <p:cNvPr id="5" name="Ευθύγραμμο βέλος σύνδεσης 4"/>
          <p:cNvCxnSpPr/>
          <p:nvPr/>
        </p:nvCxnSpPr>
        <p:spPr>
          <a:xfrm flipH="1">
            <a:off x="4954137" y="3575713"/>
            <a:ext cx="1392072" cy="13511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3875963" y="5036024"/>
            <a:ext cx="2738651" cy="369332"/>
          </a:xfrm>
          <a:prstGeom prst="rect">
            <a:avLst/>
          </a:prstGeom>
          <a:noFill/>
        </p:spPr>
        <p:txBody>
          <a:bodyPr wrap="square" rtlCol="0">
            <a:spAutoFit/>
          </a:bodyPr>
          <a:lstStyle/>
          <a:p>
            <a:r>
              <a:rPr lang="el-GR" dirty="0"/>
              <a:t>ΕΜΒΟΛΙΑΣΜΟΙ</a:t>
            </a:r>
          </a:p>
        </p:txBody>
      </p:sp>
      <p:cxnSp>
        <p:nvCxnSpPr>
          <p:cNvPr id="8" name="Ευθύγραμμο βέλος σύνδεσης 7"/>
          <p:cNvCxnSpPr/>
          <p:nvPr/>
        </p:nvCxnSpPr>
        <p:spPr>
          <a:xfrm>
            <a:off x="7240137" y="3685317"/>
            <a:ext cx="13648" cy="12419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5595582" y="5405356"/>
            <a:ext cx="3261815" cy="646331"/>
          </a:xfrm>
          <a:prstGeom prst="rect">
            <a:avLst/>
          </a:prstGeom>
          <a:noFill/>
        </p:spPr>
        <p:txBody>
          <a:bodyPr wrap="square" rtlCol="0">
            <a:spAutoFit/>
          </a:bodyPr>
          <a:lstStyle/>
          <a:p>
            <a:r>
              <a:rPr lang="el-GR" dirty="0"/>
              <a:t>ΠΡΟΣΥΜΠΤΩΜΑΤΙΚΟΣ ΕΛΕΓΧΟΣ </a:t>
            </a:r>
          </a:p>
        </p:txBody>
      </p:sp>
      <p:cxnSp>
        <p:nvCxnSpPr>
          <p:cNvPr id="11" name="Ευθύγραμμο βέλος σύνδεσης 10"/>
          <p:cNvCxnSpPr/>
          <p:nvPr/>
        </p:nvCxnSpPr>
        <p:spPr>
          <a:xfrm>
            <a:off x="8857397" y="3642870"/>
            <a:ext cx="40943" cy="11327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8334233" y="5308979"/>
            <a:ext cx="3566615" cy="923330"/>
          </a:xfrm>
          <a:prstGeom prst="rect">
            <a:avLst/>
          </a:prstGeom>
          <a:noFill/>
        </p:spPr>
        <p:txBody>
          <a:bodyPr wrap="square" rtlCol="0">
            <a:spAutoFit/>
          </a:bodyPr>
          <a:lstStyle/>
          <a:p>
            <a:r>
              <a:rPr lang="el-GR" dirty="0"/>
              <a:t>ΕΛΕΓΧΟΣ ΣΥΝΘΗΚΩΝ ΔΙΑΒΙΩΣΗΣ  (ΥΓΙΕΙΝΗ –ΔΙΑΤΡΟΦΗ -  ΠΕΡΙΒΑΛΛΟΝ)</a:t>
            </a:r>
          </a:p>
        </p:txBody>
      </p:sp>
      <p:cxnSp>
        <p:nvCxnSpPr>
          <p:cNvPr id="14" name="Ευθύγραμμο βέλος σύνδεσης 13"/>
          <p:cNvCxnSpPr/>
          <p:nvPr/>
        </p:nvCxnSpPr>
        <p:spPr>
          <a:xfrm>
            <a:off x="2102637" y="1665027"/>
            <a:ext cx="2083558" cy="10099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Ευθύγραμμο βέλος σύνδεσης 15"/>
          <p:cNvCxnSpPr/>
          <p:nvPr/>
        </p:nvCxnSpPr>
        <p:spPr>
          <a:xfrm flipH="1">
            <a:off x="2620370" y="3193576"/>
            <a:ext cx="1692322" cy="4730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423080" y="3357349"/>
            <a:ext cx="2674961" cy="2308324"/>
          </a:xfrm>
          <a:prstGeom prst="rect">
            <a:avLst/>
          </a:prstGeom>
          <a:noFill/>
        </p:spPr>
        <p:txBody>
          <a:bodyPr wrap="square" rtlCol="0">
            <a:spAutoFit/>
          </a:bodyPr>
          <a:lstStyle/>
          <a:p>
            <a:r>
              <a:rPr lang="el-GR" dirty="0"/>
              <a:t>ΠΡΟΛΗΨΗ ΚΑΙ ΑΝΤΙΜΕΤΩΠΙΣΗ ΤΟΠΙΚΩΝ ΧΡΟΝΙΩΝ ΚΑΙ ΕΝΔΗΜΙΚΩΝ ΝΟΣΗΜΑΤΩΝ</a:t>
            </a:r>
          </a:p>
          <a:p>
            <a:endParaRPr lang="el-GR" dirty="0"/>
          </a:p>
          <a:p>
            <a:endParaRPr lang="el-GR" dirty="0"/>
          </a:p>
          <a:p>
            <a:endParaRPr lang="el-GR" dirty="0"/>
          </a:p>
        </p:txBody>
      </p:sp>
      <p:sp>
        <p:nvSpPr>
          <p:cNvPr id="19" name="TextBox 18"/>
          <p:cNvSpPr txBox="1"/>
          <p:nvPr/>
        </p:nvSpPr>
        <p:spPr>
          <a:xfrm rot="10800000" flipV="1">
            <a:off x="661916" y="5215972"/>
            <a:ext cx="3305915" cy="1477328"/>
          </a:xfrm>
          <a:prstGeom prst="rect">
            <a:avLst/>
          </a:prstGeom>
          <a:noFill/>
        </p:spPr>
        <p:txBody>
          <a:bodyPr wrap="square" rtlCol="0">
            <a:spAutoFit/>
          </a:bodyPr>
          <a:lstStyle/>
          <a:p>
            <a:r>
              <a:rPr lang="el-GR" dirty="0"/>
              <a:t>ΠΡΟΣΧΟΛΙΚΗ ΚΑΙ ΣΧΟΛΙΚΗ ΥΓΙΕΙΝΗ ΚΑΙ ΥΓΙΕΙΝΗ ΤΗΣ ΕΡΓΑΣΙΑΣ</a:t>
            </a:r>
          </a:p>
          <a:p>
            <a:endParaRPr lang="el-GR" dirty="0"/>
          </a:p>
          <a:p>
            <a:endParaRPr lang="el-GR" dirty="0"/>
          </a:p>
        </p:txBody>
      </p:sp>
      <p:sp>
        <p:nvSpPr>
          <p:cNvPr id="21" name="TextBox 20"/>
          <p:cNvSpPr txBox="1"/>
          <p:nvPr/>
        </p:nvSpPr>
        <p:spPr>
          <a:xfrm>
            <a:off x="9819309" y="4131927"/>
            <a:ext cx="3193576" cy="369332"/>
          </a:xfrm>
          <a:prstGeom prst="rect">
            <a:avLst/>
          </a:prstGeom>
          <a:noFill/>
        </p:spPr>
        <p:txBody>
          <a:bodyPr wrap="square" rtlCol="0">
            <a:spAutoFit/>
          </a:bodyPr>
          <a:lstStyle/>
          <a:p>
            <a:r>
              <a:rPr lang="el-GR" dirty="0"/>
              <a:t>ΑΓΩΓΗ ΥΓΕΙΑΣ</a:t>
            </a:r>
          </a:p>
        </p:txBody>
      </p:sp>
      <p:cxnSp>
        <p:nvCxnSpPr>
          <p:cNvPr id="23" name="Ευθύγραμμο βέλος σύνδεσης 22"/>
          <p:cNvCxnSpPr/>
          <p:nvPr/>
        </p:nvCxnSpPr>
        <p:spPr>
          <a:xfrm flipH="1">
            <a:off x="2620370" y="3357349"/>
            <a:ext cx="2333767" cy="18586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Ευθύγραμμο βέλος σύνδεσης 24"/>
          <p:cNvCxnSpPr/>
          <p:nvPr/>
        </p:nvCxnSpPr>
        <p:spPr>
          <a:xfrm>
            <a:off x="9764973" y="3372815"/>
            <a:ext cx="874780" cy="5713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98880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775520" y="332656"/>
            <a:ext cx="8640960" cy="6264696"/>
          </a:xfrm>
        </p:spPr>
        <p:txBody>
          <a:bodyPr>
            <a:normAutofit/>
          </a:bodyPr>
          <a:lstStyle/>
          <a:p>
            <a:pPr>
              <a:buNone/>
            </a:pPr>
            <a:endParaRPr lang="el-GR" sz="2000" dirty="0">
              <a:latin typeface="Comic Sans MS" pitchFamily="66" charset="0"/>
            </a:endParaRPr>
          </a:p>
          <a:p>
            <a:pPr>
              <a:buNone/>
            </a:pPr>
            <a:r>
              <a:rPr lang="el-GR" b="1" dirty="0">
                <a:latin typeface="+mj-lt"/>
              </a:rPr>
              <a:t>Κοινωνική φροντίδα</a:t>
            </a:r>
          </a:p>
          <a:p>
            <a:pPr>
              <a:buNone/>
            </a:pPr>
            <a:endParaRPr lang="en-US" dirty="0">
              <a:latin typeface="+mj-lt"/>
            </a:endParaRPr>
          </a:p>
          <a:p>
            <a:pPr>
              <a:buFont typeface="Wingdings" pitchFamily="2" charset="2"/>
              <a:buChar char="ü"/>
            </a:pPr>
            <a:endParaRPr lang="el-GR" dirty="0">
              <a:latin typeface="+mj-lt"/>
            </a:endParaRPr>
          </a:p>
          <a:p>
            <a:pPr>
              <a:buFont typeface="Wingdings" pitchFamily="2" charset="2"/>
              <a:buChar char="ü"/>
            </a:pPr>
            <a:endParaRPr lang="el-GR" dirty="0">
              <a:latin typeface="+mj-lt"/>
            </a:endParaRPr>
          </a:p>
          <a:p>
            <a:pPr marL="0" indent="0">
              <a:buNone/>
            </a:pPr>
            <a:endParaRPr lang="el-GR" dirty="0">
              <a:latin typeface="+mj-lt"/>
            </a:endParaRPr>
          </a:p>
        </p:txBody>
      </p:sp>
      <p:sp>
        <p:nvSpPr>
          <p:cNvPr id="3" name="Έλλειψη 2"/>
          <p:cNvSpPr/>
          <p:nvPr/>
        </p:nvSpPr>
        <p:spPr>
          <a:xfrm>
            <a:off x="4380931" y="714981"/>
            <a:ext cx="7001302" cy="19789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dirty="0"/>
              <a:t>Εντοπισμός και επίλυση δυσμενών κοινωνικό-οικονομικών και ψυχολογικών καταστάσεων ατόμων και ομάδων</a:t>
            </a:r>
          </a:p>
        </p:txBody>
      </p:sp>
      <p:sp>
        <p:nvSpPr>
          <p:cNvPr id="4" name="Έλλειψη 3"/>
          <p:cNvSpPr/>
          <p:nvPr/>
        </p:nvSpPr>
        <p:spPr>
          <a:xfrm>
            <a:off x="327547" y="2775885"/>
            <a:ext cx="7287904" cy="18697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dirty="0"/>
              <a:t>Ενημέρωση του πληθυσμού σε θέματα ψυχικής υγείας, ενδοοικογενειακών σχέσεων και κοινωνικής ζωής</a:t>
            </a:r>
          </a:p>
          <a:p>
            <a:pPr>
              <a:buNone/>
            </a:pPr>
            <a:endParaRPr lang="el-GR" dirty="0"/>
          </a:p>
        </p:txBody>
      </p:sp>
      <p:sp>
        <p:nvSpPr>
          <p:cNvPr id="5" name="Έλλειψη 4"/>
          <p:cNvSpPr/>
          <p:nvPr/>
        </p:nvSpPr>
        <p:spPr>
          <a:xfrm>
            <a:off x="4776716" y="4645628"/>
            <a:ext cx="7246962" cy="17909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l-GR" dirty="0">
              <a:latin typeface="+mj-lt"/>
            </a:endParaRPr>
          </a:p>
          <a:p>
            <a:r>
              <a:rPr lang="el-GR" dirty="0">
                <a:latin typeface="+mj-lt"/>
              </a:rPr>
              <a:t>Κοινωνική υποστήριξη του αρρώστου και της οικογένειάς του, και </a:t>
            </a:r>
            <a:r>
              <a:rPr lang="el-GR" dirty="0" err="1">
                <a:latin typeface="+mj-lt"/>
              </a:rPr>
              <a:t>επαναπροσαρμογή</a:t>
            </a:r>
            <a:r>
              <a:rPr lang="el-GR" dirty="0">
                <a:latin typeface="+mj-lt"/>
              </a:rPr>
              <a:t> τους στο κοινωνικό περιβάλλον </a:t>
            </a:r>
          </a:p>
          <a:p>
            <a:pPr>
              <a:buNone/>
            </a:pPr>
            <a:endParaRPr lang="el-GR" dirty="0"/>
          </a:p>
        </p:txBody>
      </p:sp>
      <p:cxnSp>
        <p:nvCxnSpPr>
          <p:cNvPr id="7" name="Ευθύγραμμο βέλος σύνδεσης 6"/>
          <p:cNvCxnSpPr/>
          <p:nvPr/>
        </p:nvCxnSpPr>
        <p:spPr>
          <a:xfrm>
            <a:off x="3971499" y="1119116"/>
            <a:ext cx="409432" cy="2866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Ευθύγραμμο βέλος σύνδεσης 8"/>
          <p:cNvCxnSpPr/>
          <p:nvPr/>
        </p:nvCxnSpPr>
        <p:spPr>
          <a:xfrm>
            <a:off x="2524836" y="1187355"/>
            <a:ext cx="150125" cy="14042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Ευθύγραμμο βέλος σύνδεσης 10"/>
          <p:cNvCxnSpPr/>
          <p:nvPr/>
        </p:nvCxnSpPr>
        <p:spPr>
          <a:xfrm>
            <a:off x="3172450" y="1262417"/>
            <a:ext cx="4988911" cy="32140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6395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66800" y="642594"/>
            <a:ext cx="10058400" cy="490170"/>
          </a:xfrm>
        </p:spPr>
        <p:txBody>
          <a:bodyPr>
            <a:normAutofit/>
          </a:bodyPr>
          <a:lstStyle/>
          <a:p>
            <a:pPr marL="0" indent="0" algn="r"/>
            <a:r>
              <a:rPr lang="el-GR" sz="1800" b="1" dirty="0"/>
              <a:t>Διακήρυξη </a:t>
            </a:r>
            <a:r>
              <a:rPr lang="en-US" sz="1800" b="1" dirty="0"/>
              <a:t>ALMA – ATA 1978</a:t>
            </a:r>
            <a:endParaRPr lang="el-GR" sz="1800" b="1" dirty="0"/>
          </a:p>
        </p:txBody>
      </p:sp>
      <p:sp>
        <p:nvSpPr>
          <p:cNvPr id="3" name="Θέση περιεχομένου 2"/>
          <p:cNvSpPr>
            <a:spLocks noGrp="1"/>
          </p:cNvSpPr>
          <p:nvPr>
            <p:ph idx="1"/>
          </p:nvPr>
        </p:nvSpPr>
        <p:spPr>
          <a:xfrm>
            <a:off x="1096370" y="1473958"/>
            <a:ext cx="10058400" cy="5329451"/>
          </a:xfrm>
        </p:spPr>
        <p:txBody>
          <a:bodyPr>
            <a:normAutofit/>
          </a:bodyPr>
          <a:lstStyle/>
          <a:p>
            <a:r>
              <a:rPr lang="el-GR" dirty="0"/>
              <a:t>Πρωτοβάθμια Φροντίδα Υγείας</a:t>
            </a:r>
            <a:r>
              <a:rPr lang="en-US" dirty="0"/>
              <a:t>: </a:t>
            </a:r>
            <a:r>
              <a:rPr lang="el-GR" dirty="0"/>
              <a:t> </a:t>
            </a:r>
          </a:p>
          <a:p>
            <a:pPr marL="274320" lvl="1" indent="0" algn="just">
              <a:buNone/>
            </a:pPr>
            <a:r>
              <a:rPr lang="el-GR" dirty="0"/>
              <a:t>«βασική φροντίδα υγείας που βασίζεται σε πρακτικές, επιστημονικά τεκμηριωμένες και κοινωνικά αποδεκτές, μεθόδους και τεχνολογία. Η φροντίδα αυτή είναι στη διάθεση όλων των ατόμων της κοινότητας και των οικογενειών τους και παρέχεται με την πλήρη συμμετοχή τους και σε κόστος που ανταποκρίνεται στις οικονομικές δυνατότητες της κοινότητας και της χώρας σε κάθε στάδιο ανάπτυξης, σύμφωνα με το πνεύμα αυτοδυναμίας και αυτοδιάθεσης. Η ΠΦΥ αποτελεί βασικό συστατικό στοιχείο, όχι μόνο του συστήματος υγείας μιας χώρας, του οποίου είναι κεντρικό σημείο αναφοράς, αλλά και του γενικότερου κοινωνικού και οικονομικού εποικοδομήματος. Η ΠΦΥ παρέχεται όσο το δυνατό πλησιέστερα στους χώρους όπου οι άνθρωποι ζουν και εργάζονται και αποτελεί το πρώτο στοιχείο σε μια συνεχή διαδικασία παροχής υπηρεσιών υγείας».</a:t>
            </a:r>
          </a:p>
          <a:p>
            <a:pPr lvl="1"/>
            <a:endParaRPr lang="en-US" dirty="0"/>
          </a:p>
          <a:p>
            <a:pPr lvl="1"/>
            <a:r>
              <a:rPr lang="el-GR" dirty="0"/>
              <a:t> Η ΠΦΥ αποτελεί το πρώτο επίπεδο επικοινωνίας των ατόμων και οικογενειών της κοινότητας με το σύστημα υγείας της χώρας.</a:t>
            </a:r>
          </a:p>
          <a:p>
            <a:pPr lvl="1"/>
            <a:r>
              <a:rPr lang="el-GR" dirty="0"/>
              <a:t>Η φροντίδα ασκείται στο χώρο που ζει ο ασθενής (κοινότητα).</a:t>
            </a:r>
          </a:p>
          <a:p>
            <a:pPr lvl="1"/>
            <a:r>
              <a:rPr lang="el-GR" dirty="0"/>
              <a:t>Έχει σκοπό τη διατήρηση και  συνέχιση της φροντίδας.  </a:t>
            </a:r>
          </a:p>
        </p:txBody>
      </p:sp>
    </p:spTree>
    <p:extLst>
      <p:ext uri="{BB962C8B-B14F-4D97-AF65-F5344CB8AC3E}">
        <p14:creationId xmlns:p14="http://schemas.microsoft.com/office/powerpoint/2010/main" val="1215957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66800" y="1296537"/>
            <a:ext cx="10058400" cy="4738503"/>
          </a:xfrm>
        </p:spPr>
        <p:txBody>
          <a:bodyPr>
            <a:normAutofit lnSpcReduction="10000"/>
          </a:bodyPr>
          <a:lstStyle/>
          <a:p>
            <a:pPr marL="0" indent="0">
              <a:buNone/>
            </a:pPr>
            <a:r>
              <a:rPr lang="el-GR" dirty="0"/>
              <a:t>Η Πρωτοβάθμια Φροντίδα Υγείας</a:t>
            </a:r>
            <a:r>
              <a:rPr lang="en-US" dirty="0"/>
              <a:t>: </a:t>
            </a:r>
            <a:r>
              <a:rPr lang="el-GR" dirty="0"/>
              <a:t> </a:t>
            </a:r>
          </a:p>
          <a:p>
            <a:r>
              <a:rPr lang="el-GR" dirty="0"/>
              <a:t>Απορρέει και αντανακλά τις οικονομικές συνθήκες καθώς και τα κοινωνικά, πολιτιστικά και πολιτικά χαρακτηριστικά της κάθε χώρας</a:t>
            </a:r>
            <a:r>
              <a:rPr lang="en-US" dirty="0"/>
              <a:t>.</a:t>
            </a:r>
          </a:p>
          <a:p>
            <a:r>
              <a:rPr lang="en-US" dirty="0"/>
              <a:t>E</a:t>
            </a:r>
            <a:r>
              <a:rPr lang="el-GR" dirty="0" err="1"/>
              <a:t>στιάζει</a:t>
            </a:r>
            <a:r>
              <a:rPr lang="el-GR" dirty="0"/>
              <a:t> στα βασικά προβλήματα υγείας της κοινότητος με σκοπό την παροχή υπηρεσιών για τη διατήρηση της υγείας, την πρόληψη της ασθένειας, τη θεραπεία και την αποκατάσταση της υγείας των ατόμων της κοινότητος. </a:t>
            </a:r>
          </a:p>
          <a:p>
            <a:r>
              <a:rPr lang="el-GR" dirty="0"/>
              <a:t>Περιλαμβάνει: </a:t>
            </a:r>
          </a:p>
          <a:p>
            <a:pPr lvl="1"/>
            <a:r>
              <a:rPr lang="el-GR" dirty="0"/>
              <a:t>Εκπαίδευση του κοινού σχετικά με τα σημαντικότερα προβλήματα υγείας και τους τρόπους πρόληψης και περιορισμού τους. </a:t>
            </a:r>
          </a:p>
          <a:p>
            <a:pPr lvl="1"/>
            <a:r>
              <a:rPr lang="el-GR" dirty="0"/>
              <a:t>Εξασφάλιση επαρκούς και υγιεινής τροφής και νερού. </a:t>
            </a:r>
          </a:p>
          <a:p>
            <a:pPr lvl="1"/>
            <a:r>
              <a:rPr lang="el-GR" dirty="0"/>
              <a:t>Φροντίδα υγείας μητέρας και βρέφους καθώς και οικογενειακό προγραμματισμό. </a:t>
            </a:r>
          </a:p>
          <a:p>
            <a:pPr lvl="1"/>
            <a:r>
              <a:rPr lang="el-GR" dirty="0"/>
              <a:t>Εμβολιασμούς. </a:t>
            </a:r>
          </a:p>
          <a:p>
            <a:pPr lvl="1"/>
            <a:r>
              <a:rPr lang="el-GR" dirty="0"/>
              <a:t>Πρόληψη και περιορισμό των τοπικών ενδημικών νόσων. </a:t>
            </a:r>
          </a:p>
          <a:p>
            <a:pPr lvl="1"/>
            <a:r>
              <a:rPr lang="el-GR" dirty="0"/>
              <a:t>Θεραπεία και αντιμετώπιση νοσημάτων και ατυχημάτων. </a:t>
            </a:r>
          </a:p>
          <a:p>
            <a:pPr lvl="1"/>
            <a:r>
              <a:rPr lang="el-GR" dirty="0"/>
              <a:t>Εξασφάλιση φαρμακευτικών σκευασμάτων.</a:t>
            </a:r>
          </a:p>
        </p:txBody>
      </p:sp>
      <p:sp>
        <p:nvSpPr>
          <p:cNvPr id="4" name="Τίτλος 1"/>
          <p:cNvSpPr>
            <a:spLocks noGrp="1"/>
          </p:cNvSpPr>
          <p:nvPr>
            <p:ph type="title"/>
          </p:nvPr>
        </p:nvSpPr>
        <p:spPr>
          <a:xfrm>
            <a:off x="1066800" y="642594"/>
            <a:ext cx="10058400" cy="490170"/>
          </a:xfrm>
        </p:spPr>
        <p:txBody>
          <a:bodyPr>
            <a:normAutofit/>
          </a:bodyPr>
          <a:lstStyle/>
          <a:p>
            <a:pPr marL="0" indent="0" algn="r"/>
            <a:r>
              <a:rPr lang="el-GR" sz="1800" b="1" dirty="0"/>
              <a:t>Διακήρυξη </a:t>
            </a:r>
            <a:r>
              <a:rPr lang="en-US" sz="1800" b="1" dirty="0"/>
              <a:t>ALMA – ATA 1978</a:t>
            </a:r>
            <a:endParaRPr lang="el-GR" sz="1800" b="1" dirty="0"/>
          </a:p>
        </p:txBody>
      </p:sp>
    </p:spTree>
    <p:extLst>
      <p:ext uri="{BB962C8B-B14F-4D97-AF65-F5344CB8AC3E}">
        <p14:creationId xmlns:p14="http://schemas.microsoft.com/office/powerpoint/2010/main" val="2161760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928048" y="1310185"/>
            <a:ext cx="10197152" cy="5008728"/>
          </a:xfrm>
        </p:spPr>
        <p:txBody>
          <a:bodyPr>
            <a:normAutofit/>
          </a:bodyPr>
          <a:lstStyle/>
          <a:p>
            <a:pPr marL="0" indent="0">
              <a:buNone/>
            </a:pPr>
            <a:r>
              <a:rPr lang="el-GR" dirty="0"/>
              <a:t>Η Πρωτοβάθμια Φροντίδα Υγείας</a:t>
            </a:r>
            <a:r>
              <a:rPr lang="en-US" dirty="0"/>
              <a:t>: </a:t>
            </a:r>
            <a:r>
              <a:rPr lang="el-GR" dirty="0"/>
              <a:t> </a:t>
            </a:r>
          </a:p>
          <a:p>
            <a:r>
              <a:rPr lang="el-GR" dirty="0"/>
              <a:t>Συνεργάζεται με άλλες υπηρεσίες υγείας και με κοινοτικούς φορείς.  </a:t>
            </a:r>
          </a:p>
          <a:p>
            <a:r>
              <a:rPr lang="el-GR" dirty="0"/>
              <a:t>Προωθεί και επιδιώκει τη μέγιστη δυνατή συμμετοχή των ατόμων στον προγραμματισμό, την οργάνωση, τη λειτουργία και τον έλεγχο των υπηρεσιών ΠΦΥ, χρησιμοποιώντας τοπικούς και εθνικούς φορείς και μέσα.  </a:t>
            </a:r>
          </a:p>
          <a:p>
            <a:r>
              <a:rPr lang="el-GR" dirty="0"/>
              <a:t>Συντηρείται και ενισχύεται από συντονισμένο λειτουργικό και υποστηρικτικό σύστημα αναφοράς το οποίο οδηγεί στην προοδευτική βελτίωση των Υπηρεσιών Υγείας προς όλους, δίδοντας προτεραιότητα σε όσους βρίσκονται σε μεγαλύτερη ανάγκη.</a:t>
            </a:r>
          </a:p>
          <a:p>
            <a:r>
              <a:rPr lang="el-GR" dirty="0"/>
              <a:t>Στηρίζεται στους επιστήμονες υγείας και σε κατάλληλα εκπαιδευμένο και καταρτισμένο προσωπικό, σε τοπικό και εθνικό επίπεδο, με σκοπό τη δημιουργία ομάδων που μπορούν να ανταποκριθούν στις ανάγκες της κάθε κοινότητος. </a:t>
            </a:r>
          </a:p>
        </p:txBody>
      </p:sp>
      <p:sp>
        <p:nvSpPr>
          <p:cNvPr id="4" name="Τίτλος 1"/>
          <p:cNvSpPr>
            <a:spLocks noGrp="1"/>
          </p:cNvSpPr>
          <p:nvPr>
            <p:ph type="title"/>
          </p:nvPr>
        </p:nvSpPr>
        <p:spPr>
          <a:xfrm>
            <a:off x="1066800" y="642594"/>
            <a:ext cx="10058400" cy="490170"/>
          </a:xfrm>
        </p:spPr>
        <p:txBody>
          <a:bodyPr>
            <a:normAutofit/>
          </a:bodyPr>
          <a:lstStyle/>
          <a:p>
            <a:pPr marL="0" indent="0" algn="r"/>
            <a:r>
              <a:rPr lang="el-GR" sz="1800" b="1" dirty="0"/>
              <a:t>Διακήρυξη </a:t>
            </a:r>
            <a:r>
              <a:rPr lang="en-US" sz="1800" b="1" dirty="0"/>
              <a:t>ALMA – ATA 1978</a:t>
            </a:r>
            <a:endParaRPr lang="el-GR" sz="1800" b="1" dirty="0"/>
          </a:p>
        </p:txBody>
      </p:sp>
    </p:spTree>
    <p:extLst>
      <p:ext uri="{BB962C8B-B14F-4D97-AF65-F5344CB8AC3E}">
        <p14:creationId xmlns:p14="http://schemas.microsoft.com/office/powerpoint/2010/main" val="870914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14149" y="1173707"/>
            <a:ext cx="10739651" cy="5003256"/>
          </a:xfrm>
        </p:spPr>
        <p:txBody>
          <a:bodyPr>
            <a:normAutofit/>
          </a:bodyPr>
          <a:lstStyle/>
          <a:p>
            <a:r>
              <a:rPr lang="el-GR" dirty="0"/>
              <a:t>Η σύνθεση της νοσηλευτικής πρακτικής και της πρακτικής της δημόσιας υγείας που εφαρμόζεται με σκοπό την προώθηση και διατήρηση της υγείας των πληθυσμών																						ΑΝΑ</a:t>
            </a:r>
            <a:r>
              <a:rPr lang="en-US" dirty="0"/>
              <a:t> 1986</a:t>
            </a:r>
            <a:endParaRPr lang="el-GR" dirty="0"/>
          </a:p>
          <a:p>
            <a:pPr marL="0" indent="0">
              <a:buNone/>
            </a:pPr>
            <a:endParaRPr lang="el-GR" dirty="0"/>
          </a:p>
          <a:p>
            <a:pPr algn="just"/>
            <a:r>
              <a:rPr lang="el-GR" dirty="0"/>
              <a:t>Οι κοινοτικοί νοσηλευτές υποστηρίζουν την υγεία και την ευημερία των ατόμων, των οικογενειών, των ομάδων, των κοινοτήτων, των πληθυσμών και των συστημάτων</a:t>
            </a:r>
            <a:r>
              <a:rPr lang="en-US" dirty="0"/>
              <a:t>. H </a:t>
            </a:r>
            <a:r>
              <a:rPr lang="el-GR" dirty="0"/>
              <a:t>άσκηση της νοσηλευτικής στην κοινότητα περιλαμβάνει τα κέντρα υγείας, τα σπίτια, τα σχολεία και άλλες δομές που βασίζονται στην κοινότητα. Οι κοινοτικοί νοσηλευτές παρέχουν άμεση φροντίδα στην κοινότητα χρησιμοποιώντας αποτελεσματικά κοινοτικούς πόρους. Θεωρούν την υγεία ως δυναμική διαδικασία σωματικής, ψυχικής, πνευματικής και κοινωνικής ευημερίας. </a:t>
            </a:r>
          </a:p>
          <a:p>
            <a:pPr marL="0" indent="0">
              <a:buNone/>
            </a:pPr>
            <a:r>
              <a:rPr lang="en-US" dirty="0"/>
              <a:t>									CAN 2011</a:t>
            </a:r>
            <a:endParaRPr lang="el-GR" dirty="0"/>
          </a:p>
        </p:txBody>
      </p:sp>
      <p:sp>
        <p:nvSpPr>
          <p:cNvPr id="5" name="TextBox 4"/>
          <p:cNvSpPr txBox="1"/>
          <p:nvPr/>
        </p:nvSpPr>
        <p:spPr>
          <a:xfrm>
            <a:off x="777922" y="395785"/>
            <a:ext cx="5923129" cy="400110"/>
          </a:xfrm>
          <a:prstGeom prst="rect">
            <a:avLst/>
          </a:prstGeom>
          <a:noFill/>
        </p:spPr>
        <p:txBody>
          <a:bodyPr wrap="square" rtlCol="0">
            <a:spAutoFit/>
          </a:bodyPr>
          <a:lstStyle/>
          <a:p>
            <a:r>
              <a:rPr lang="el-GR" sz="2000" b="1" dirty="0"/>
              <a:t>ΚΟΙΝΟΤΙΚΗ ΝΟΣΗΛΕΥΤΙΚΗ </a:t>
            </a:r>
          </a:p>
        </p:txBody>
      </p:sp>
    </p:spTree>
    <p:extLst>
      <p:ext uri="{BB962C8B-B14F-4D97-AF65-F5344CB8AC3E}">
        <p14:creationId xmlns:p14="http://schemas.microsoft.com/office/powerpoint/2010/main" val="299043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327546"/>
            <a:ext cx="10515600" cy="5849417"/>
          </a:xfrm>
        </p:spPr>
        <p:txBody>
          <a:bodyPr>
            <a:normAutofit/>
          </a:bodyPr>
          <a:lstStyle/>
          <a:p>
            <a:pPr marL="0" indent="0" fontAlgn="base">
              <a:buNone/>
            </a:pPr>
            <a:endParaRPr lang="en-US" dirty="0"/>
          </a:p>
          <a:p>
            <a:pPr marL="0" indent="0" fontAlgn="base">
              <a:buNone/>
            </a:pPr>
            <a:endParaRPr lang="en-US" dirty="0"/>
          </a:p>
          <a:p>
            <a:pPr marL="0" indent="0" fontAlgn="base">
              <a:buNone/>
            </a:pPr>
            <a:r>
              <a:rPr lang="el-GR" dirty="0"/>
              <a:t>Η Κοινοτική Νοσηλευτική σύμφωνα με το </a:t>
            </a:r>
            <a:r>
              <a:rPr lang="en-US" dirty="0"/>
              <a:t>CN</a:t>
            </a:r>
            <a:r>
              <a:rPr lang="el-GR" dirty="0"/>
              <a:t>Α</a:t>
            </a:r>
            <a:r>
              <a:rPr lang="en-US" dirty="0"/>
              <a:t> </a:t>
            </a:r>
            <a:r>
              <a:rPr lang="el-GR" dirty="0"/>
              <a:t>έχει τους πιο κάτω σκοπούς: </a:t>
            </a:r>
          </a:p>
          <a:p>
            <a:pPr marL="0" indent="0" fontAlgn="base">
              <a:buNone/>
            </a:pPr>
            <a:r>
              <a:rPr lang="el-GR" dirty="0"/>
              <a:t>● Πρόληψη της νόσου και περιορισμό της εξέλιξής της. </a:t>
            </a:r>
          </a:p>
          <a:p>
            <a:pPr marL="0" indent="0" fontAlgn="base">
              <a:buNone/>
            </a:pPr>
            <a:r>
              <a:rPr lang="el-GR" dirty="0"/>
              <a:t>● Περιορισμό των επιπτώσεων της νόσου. </a:t>
            </a:r>
          </a:p>
          <a:p>
            <a:pPr marL="0" indent="0" fontAlgn="base">
              <a:buNone/>
            </a:pPr>
            <a:r>
              <a:rPr lang="el-GR" dirty="0"/>
              <a:t>● Εξασφάλιση άριστης φροντίδας στο άρρωστο ή ανάπηρο άτομο εκτός του νοσοκομείου.</a:t>
            </a:r>
          </a:p>
          <a:p>
            <a:pPr marL="0" indent="0" fontAlgn="base">
              <a:buNone/>
            </a:pPr>
            <a:r>
              <a:rPr lang="el-GR" dirty="0"/>
              <a:t>●Υποστήριξη και ενίσχυση των ατόμων σε καταστάσεις κρίσης ή άγχους. </a:t>
            </a:r>
          </a:p>
          <a:p>
            <a:pPr marL="0" indent="0" fontAlgn="base">
              <a:buNone/>
            </a:pPr>
            <a:r>
              <a:rPr lang="el-GR" dirty="0"/>
              <a:t>● Ενημέρωση, διδασκαλία και παρότρυνση ατόμων, οικογενειών ή ομάδων στην υιοθέτηση υγιεινού τρόπου ζωής με σκοπό την προαγωγή της κοινοτική υγείας. </a:t>
            </a:r>
          </a:p>
        </p:txBody>
      </p:sp>
    </p:spTree>
    <p:extLst>
      <p:ext uri="{BB962C8B-B14F-4D97-AF65-F5344CB8AC3E}">
        <p14:creationId xmlns:p14="http://schemas.microsoft.com/office/powerpoint/2010/main" val="1235136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38282" y="285728"/>
            <a:ext cx="8715436" cy="6286544"/>
          </a:xfrm>
        </p:spPr>
        <p:txBody>
          <a:bodyPr/>
          <a:lstStyle/>
          <a:p>
            <a:pPr algn="ctr">
              <a:buNone/>
            </a:pPr>
            <a:endParaRPr lang="el-GR" b="1" u="sng" dirty="0">
              <a:solidFill>
                <a:srgbClr val="00B050"/>
              </a:solidFill>
              <a:latin typeface="Comic Sans MS" pitchFamily="66" charset="0"/>
            </a:endParaRPr>
          </a:p>
          <a:p>
            <a:pPr algn="ctr">
              <a:buNone/>
            </a:pPr>
            <a:r>
              <a:rPr lang="el-GR" sz="3200" b="1" u="sng" dirty="0">
                <a:latin typeface="+mj-lt"/>
              </a:rPr>
              <a:t>Ιδιότητες της Κοινοτικής Νοσηλευτικής</a:t>
            </a:r>
          </a:p>
          <a:p>
            <a:pPr>
              <a:buNone/>
            </a:pPr>
            <a:endParaRPr lang="el-GR" dirty="0">
              <a:latin typeface="+mj-lt"/>
            </a:endParaRPr>
          </a:p>
          <a:p>
            <a:pPr>
              <a:buNone/>
            </a:pPr>
            <a:endParaRPr lang="el-GR" dirty="0">
              <a:latin typeface="+mj-lt"/>
            </a:endParaRPr>
          </a:p>
          <a:p>
            <a:pPr>
              <a:buNone/>
            </a:pPr>
            <a:endParaRPr lang="el-GR" dirty="0">
              <a:latin typeface="+mj-lt"/>
            </a:endParaRPr>
          </a:p>
          <a:p>
            <a:pPr>
              <a:buNone/>
            </a:pPr>
            <a:endParaRPr lang="el-GR" dirty="0">
              <a:latin typeface="+mj-lt"/>
            </a:endParaRPr>
          </a:p>
        </p:txBody>
      </p:sp>
      <p:sp>
        <p:nvSpPr>
          <p:cNvPr id="2" name="Ορθογώνιο 1"/>
          <p:cNvSpPr/>
          <p:nvPr/>
        </p:nvSpPr>
        <p:spPr>
          <a:xfrm>
            <a:off x="736979" y="1787857"/>
            <a:ext cx="9949218" cy="42990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a:pPr>
            <a:r>
              <a:rPr lang="el-GR" dirty="0"/>
              <a:t>Ασκείται έξω από τον οργανωμένο χώρο του νοσοκομείου</a:t>
            </a:r>
          </a:p>
          <a:p>
            <a:pPr marL="342900" indent="-342900">
              <a:buFont typeface="+mj-lt"/>
              <a:buAutoNum type="arabicPeriod"/>
            </a:pPr>
            <a:r>
              <a:rPr lang="el-GR" dirty="0"/>
              <a:t>Συνδυάζει τη δημόσια υγεία  με τη νοσηλευτική</a:t>
            </a:r>
          </a:p>
          <a:p>
            <a:pPr marL="342900" indent="-342900">
              <a:buFont typeface="+mj-lt"/>
              <a:buAutoNum type="arabicPeriod"/>
            </a:pPr>
            <a:r>
              <a:rPr lang="el-GR" dirty="0"/>
              <a:t>Είναι προσανατολισμένη προς την παροχή υπηρεσιών στον κοινοτικό πληθυσμό</a:t>
            </a:r>
          </a:p>
          <a:p>
            <a:pPr marL="342900" indent="-342900">
              <a:buFont typeface="+mj-lt"/>
              <a:buAutoNum type="arabicPeriod"/>
            </a:pPr>
            <a:r>
              <a:rPr lang="el-GR" dirty="0">
                <a:latin typeface="+mj-lt"/>
              </a:rPr>
              <a:t>Δίνει έμφαση στην υγεία, στην προαγωγή και διατήρησή της</a:t>
            </a:r>
          </a:p>
          <a:p>
            <a:pPr marL="342900" indent="-342900">
              <a:buFont typeface="+mj-lt"/>
              <a:buAutoNum type="arabicPeriod"/>
            </a:pPr>
            <a:r>
              <a:rPr lang="el-GR" dirty="0">
                <a:latin typeface="+mj-lt"/>
              </a:rPr>
              <a:t>Προϋποθέτει την συνεργασία με άλλους επαγγελματίες υγείας και την ενεργό συμμετοχή του πολίτη / χρήστη των υπηρεσιών υγείας</a:t>
            </a:r>
          </a:p>
          <a:p>
            <a:endParaRPr lang="el-GR" dirty="0">
              <a:latin typeface="Comic Sans MS" pitchFamily="66" charset="0"/>
            </a:endParaRPr>
          </a:p>
          <a:p>
            <a:pPr marL="342900" indent="-342900">
              <a:buFont typeface="+mj-lt"/>
              <a:buAutoNum type="arabicPeriod"/>
            </a:pPr>
            <a:endParaRPr lang="el-GR" dirty="0"/>
          </a:p>
        </p:txBody>
      </p:sp>
    </p:spTree>
    <p:extLst>
      <p:ext uri="{BB962C8B-B14F-4D97-AF65-F5344CB8AC3E}">
        <p14:creationId xmlns:p14="http://schemas.microsoft.com/office/powerpoint/2010/main" val="28243792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119116" y="1050878"/>
            <a:ext cx="9334602" cy="5618482"/>
          </a:xfrm>
        </p:spPr>
        <p:txBody>
          <a:bodyPr>
            <a:normAutofit/>
          </a:bodyPr>
          <a:lstStyle/>
          <a:p>
            <a:pPr>
              <a:buNone/>
            </a:pPr>
            <a:endParaRPr lang="el-GR" b="1" dirty="0">
              <a:latin typeface="+mj-lt"/>
            </a:endParaRPr>
          </a:p>
          <a:p>
            <a:pPr>
              <a:buNone/>
            </a:pPr>
            <a:r>
              <a:rPr lang="el-GR" u="sng" dirty="0">
                <a:latin typeface="+mj-lt"/>
              </a:rPr>
              <a:t>Στόχος της κοινοτικής νοσηλευτικής :</a:t>
            </a:r>
          </a:p>
          <a:p>
            <a:pPr>
              <a:buNone/>
            </a:pPr>
            <a:r>
              <a:rPr lang="el-GR" dirty="0">
                <a:latin typeface="+mj-lt"/>
              </a:rPr>
              <a:t>η παροχή ανθρωπιστικής, ολιστικής και προσιτής φροντίδας σε όλα τα άτομα της κοινότητας</a:t>
            </a:r>
            <a:r>
              <a:rPr lang="en-US" dirty="0">
                <a:latin typeface="+mj-lt"/>
              </a:rPr>
              <a:t>.</a:t>
            </a:r>
            <a:endParaRPr lang="el-GR" dirty="0">
              <a:latin typeface="+mj-lt"/>
            </a:endParaRPr>
          </a:p>
          <a:p>
            <a:pPr>
              <a:buNone/>
            </a:pPr>
            <a:endParaRPr lang="el-GR" dirty="0">
              <a:latin typeface="+mj-lt"/>
            </a:endParaRPr>
          </a:p>
          <a:p>
            <a:pPr marL="0" indent="0">
              <a:buNone/>
            </a:pPr>
            <a:endParaRPr lang="en-US" dirty="0">
              <a:latin typeface="+mj-lt"/>
            </a:endParaRPr>
          </a:p>
        </p:txBody>
      </p:sp>
      <p:sp>
        <p:nvSpPr>
          <p:cNvPr id="2" name="Στρογγυλεμένο ορθογώνιο 1"/>
          <p:cNvSpPr/>
          <p:nvPr/>
        </p:nvSpPr>
        <p:spPr>
          <a:xfrm>
            <a:off x="1119116" y="2838733"/>
            <a:ext cx="835243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Βασικές δεσμεύσεις  </a:t>
            </a:r>
          </a:p>
        </p:txBody>
      </p:sp>
      <p:sp>
        <p:nvSpPr>
          <p:cNvPr id="5" name="TextBox 4"/>
          <p:cNvSpPr txBox="1"/>
          <p:nvPr/>
        </p:nvSpPr>
        <p:spPr>
          <a:xfrm>
            <a:off x="1460076" y="4667535"/>
            <a:ext cx="8652681" cy="646331"/>
          </a:xfrm>
          <a:prstGeom prst="rect">
            <a:avLst/>
          </a:prstGeom>
          <a:noFill/>
        </p:spPr>
        <p:txBody>
          <a:bodyPr wrap="square" rtlCol="0">
            <a:spAutoFit/>
          </a:bodyPr>
          <a:lstStyle/>
          <a:p>
            <a:pPr algn="ctr">
              <a:buNone/>
            </a:pPr>
            <a:r>
              <a:rPr lang="el-GR" dirty="0"/>
              <a:t>Αξιολόγηση των αναγκών υγείας του πληθυσμού και εφαρμογή της νοσηλευτικής διεργασίας</a:t>
            </a:r>
          </a:p>
        </p:txBody>
      </p:sp>
      <p:sp>
        <p:nvSpPr>
          <p:cNvPr id="6" name="Βέλος προς τα κάτω 5"/>
          <p:cNvSpPr/>
          <p:nvPr/>
        </p:nvSpPr>
        <p:spPr>
          <a:xfrm>
            <a:off x="5295331" y="3860119"/>
            <a:ext cx="354842" cy="6436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5033662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Savon</Template>
  <TotalTime>232</TotalTime>
  <Words>1254</Words>
  <Application>Microsoft Office PowerPoint</Application>
  <PresentationFormat>Ευρεία οθόνη</PresentationFormat>
  <Paragraphs>175</Paragraphs>
  <Slides>21</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21</vt:i4>
      </vt:variant>
    </vt:vector>
  </HeadingPairs>
  <TitlesOfParts>
    <vt:vector size="28" baseType="lpstr">
      <vt:lpstr>Calibri</vt:lpstr>
      <vt:lpstr>Century Gothic</vt:lpstr>
      <vt:lpstr>Comic Sans MS</vt:lpstr>
      <vt:lpstr>Garamond</vt:lpstr>
      <vt:lpstr>Wingdings</vt:lpstr>
      <vt:lpstr>Wingdings 2</vt:lpstr>
      <vt:lpstr>Savon</vt:lpstr>
      <vt:lpstr>Πρωτοβάθμια Φροντίδα Υγείας – Κοινοτική νοσηλευτική – Kέντρα Υγείας </vt:lpstr>
      <vt:lpstr>Παρουσίαση του PowerPoint</vt:lpstr>
      <vt:lpstr>Διακήρυξη ALMA – ATA 1978</vt:lpstr>
      <vt:lpstr>Διακήρυξη ALMA – ATA 1978</vt:lpstr>
      <vt:lpstr>Διακήρυξη ALMA – ATA 1978</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Σκοπός των Κ.Υ. </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areti stavropoulou</dc:creator>
  <cp:lastModifiedBy>ΓΕΩΡΓΙΑ ΦΑΣΟΗ</cp:lastModifiedBy>
  <cp:revision>23</cp:revision>
  <dcterms:created xsi:type="dcterms:W3CDTF">2019-01-04T10:04:41Z</dcterms:created>
  <dcterms:modified xsi:type="dcterms:W3CDTF">2019-01-19T23:01:39Z</dcterms:modified>
</cp:coreProperties>
</file>