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18"/>
  </p:notesMasterIdLst>
  <p:sldIdLst>
    <p:sldId id="257" r:id="rId2"/>
    <p:sldId id="303" r:id="rId3"/>
    <p:sldId id="304" r:id="rId4"/>
    <p:sldId id="305" r:id="rId5"/>
    <p:sldId id="308" r:id="rId6"/>
    <p:sldId id="306" r:id="rId7"/>
    <p:sldId id="307" r:id="rId8"/>
    <p:sldId id="309" r:id="rId9"/>
    <p:sldId id="310" r:id="rId10"/>
    <p:sldId id="311" r:id="rId11"/>
    <p:sldId id="312" r:id="rId12"/>
    <p:sldId id="315" r:id="rId13"/>
    <p:sldId id="316" r:id="rId14"/>
    <p:sldId id="313" r:id="rId15"/>
    <p:sldId id="314" r:id="rId16"/>
    <p:sldId id="317"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A5494C-BB11-4D54-A4DB-354C8A7EB3A1}" type="datetimeFigureOut">
              <a:rPr lang="el-GR" smtClean="0"/>
              <a:t>20/1/2019</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804F91-1FC0-4F6B-BE7A-71C5BF8DE508}" type="slidenum">
              <a:rPr lang="el-GR" smtClean="0"/>
              <a:t>‹#›</a:t>
            </a:fld>
            <a:endParaRPr lang="el-GR"/>
          </a:p>
        </p:txBody>
      </p:sp>
    </p:spTree>
    <p:extLst>
      <p:ext uri="{BB962C8B-B14F-4D97-AF65-F5344CB8AC3E}">
        <p14:creationId xmlns:p14="http://schemas.microsoft.com/office/powerpoint/2010/main" val="1275502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4034" name="2 - Θέση σημειώσεων"/>
          <p:cNvSpPr>
            <a:spLocks noGrp="1"/>
          </p:cNvSpPr>
          <p:nvPr>
            <p:ph type="body" idx="1"/>
          </p:nvPr>
        </p:nvSpPr>
        <p:spPr>
          <a:noFill/>
          <a:ln/>
        </p:spPr>
        <p:txBody>
          <a:bodyPr/>
          <a:lstStyle/>
          <a:p>
            <a:pPr eaLnBrk="1" hangingPunct="1">
              <a:spcBef>
                <a:spcPct val="0"/>
              </a:spcBef>
            </a:pPr>
            <a:r>
              <a:rPr lang="el-GR"/>
              <a:t>Ορισμός μη ρεαλιστικός</a:t>
            </a:r>
          </a:p>
          <a:p>
            <a:pPr eaLnBrk="1" hangingPunct="1">
              <a:spcBef>
                <a:spcPct val="0"/>
              </a:spcBef>
            </a:pPr>
            <a:r>
              <a:rPr lang="el-GR"/>
              <a:t>Δεν βοηθάει στην αναγνώριση βαθμίδων υγείας και ασθένειας</a:t>
            </a:r>
          </a:p>
        </p:txBody>
      </p:sp>
      <p:sp>
        <p:nvSpPr>
          <p:cNvPr id="44035" name="3 - Θέση αριθμού διαφάνειας"/>
          <p:cNvSpPr>
            <a:spLocks noGrp="1"/>
          </p:cNvSpPr>
          <p:nvPr>
            <p:ph type="sldNum" sz="quarter" idx="5"/>
          </p:nvPr>
        </p:nvSpPr>
        <p:spPr>
          <a:noFill/>
        </p:spPr>
        <p:txBody>
          <a:bodyPr/>
          <a:lstStyle/>
          <a:p>
            <a:fld id="{D837CA41-E071-42FE-87BE-D678B3F57750}" type="slidenum">
              <a:rPr lang="el-GR" smtClean="0"/>
              <a:pPr/>
              <a:t>2</a:t>
            </a:fld>
            <a:endParaRPr lang="el-GR"/>
          </a:p>
        </p:txBody>
      </p:sp>
    </p:spTree>
    <p:extLst>
      <p:ext uri="{BB962C8B-B14F-4D97-AF65-F5344CB8AC3E}">
        <p14:creationId xmlns:p14="http://schemas.microsoft.com/office/powerpoint/2010/main" val="400025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46082" name="2 - Θέση σημειώσεων"/>
          <p:cNvSpPr>
            <a:spLocks noGrp="1"/>
          </p:cNvSpPr>
          <p:nvPr>
            <p:ph type="body" idx="1"/>
          </p:nvPr>
        </p:nvSpPr>
        <p:spPr>
          <a:noFill/>
          <a:ln/>
        </p:spPr>
        <p:txBody>
          <a:bodyPr/>
          <a:lstStyle/>
          <a:p>
            <a:pPr eaLnBrk="1" hangingPunct="1">
              <a:spcBef>
                <a:spcPct val="0"/>
              </a:spcBef>
            </a:pPr>
            <a:endParaRPr lang="el-GR"/>
          </a:p>
        </p:txBody>
      </p:sp>
      <p:sp>
        <p:nvSpPr>
          <p:cNvPr id="46083" name="3 - Θέση αριθμού διαφάνειας"/>
          <p:cNvSpPr>
            <a:spLocks noGrp="1"/>
          </p:cNvSpPr>
          <p:nvPr>
            <p:ph type="sldNum" sz="quarter" idx="5"/>
          </p:nvPr>
        </p:nvSpPr>
        <p:spPr>
          <a:noFill/>
        </p:spPr>
        <p:txBody>
          <a:bodyPr/>
          <a:lstStyle/>
          <a:p>
            <a:fld id="{DCD16A6F-6FFF-486B-8FD8-4824EF7F91F4}" type="slidenum">
              <a:rPr lang="el-GR" smtClean="0"/>
              <a:pPr/>
              <a:t>3</a:t>
            </a:fld>
            <a:endParaRPr lang="el-GR"/>
          </a:p>
        </p:txBody>
      </p:sp>
    </p:spTree>
    <p:extLst>
      <p:ext uri="{BB962C8B-B14F-4D97-AF65-F5344CB8AC3E}">
        <p14:creationId xmlns:p14="http://schemas.microsoft.com/office/powerpoint/2010/main" val="3049285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50178" name="2 - Θέση σημειώσεων"/>
          <p:cNvSpPr>
            <a:spLocks noGrp="1"/>
          </p:cNvSpPr>
          <p:nvPr>
            <p:ph type="body" idx="1"/>
          </p:nvPr>
        </p:nvSpPr>
        <p:spPr>
          <a:noFill/>
          <a:ln/>
        </p:spPr>
        <p:txBody>
          <a:bodyPr/>
          <a:lstStyle/>
          <a:p>
            <a:pPr eaLnBrk="1" hangingPunct="1">
              <a:spcBef>
                <a:spcPct val="0"/>
              </a:spcBef>
            </a:pPr>
            <a:endParaRPr lang="el-GR"/>
          </a:p>
        </p:txBody>
      </p:sp>
      <p:sp>
        <p:nvSpPr>
          <p:cNvPr id="50179" name="3 - Θέση αριθμού διαφάνειας"/>
          <p:cNvSpPr>
            <a:spLocks noGrp="1"/>
          </p:cNvSpPr>
          <p:nvPr>
            <p:ph type="sldNum" sz="quarter" idx="5"/>
          </p:nvPr>
        </p:nvSpPr>
        <p:spPr>
          <a:noFill/>
        </p:spPr>
        <p:txBody>
          <a:bodyPr/>
          <a:lstStyle/>
          <a:p>
            <a:fld id="{53935BC1-8A00-457E-B050-4C9D39590C9D}" type="slidenum">
              <a:rPr lang="el-GR" smtClean="0"/>
              <a:pPr/>
              <a:t>7</a:t>
            </a:fld>
            <a:endParaRPr lang="el-GR"/>
          </a:p>
        </p:txBody>
      </p:sp>
    </p:spTree>
    <p:extLst>
      <p:ext uri="{BB962C8B-B14F-4D97-AF65-F5344CB8AC3E}">
        <p14:creationId xmlns:p14="http://schemas.microsoft.com/office/powerpoint/2010/main" val="182232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l-GR"/>
              <a:t>Στυλ κύριου τίτλου</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4" name="Date Placeholder 3"/>
          <p:cNvSpPr>
            <a:spLocks noGrp="1"/>
          </p:cNvSpPr>
          <p:nvPr>
            <p:ph type="dt" sz="half" idx="10"/>
          </p:nvPr>
        </p:nvSpPr>
        <p:spPr/>
        <p:txBody>
          <a:bodyPr/>
          <a:lstStyle/>
          <a:p>
            <a:fld id="{7C51EF47-B5CD-4D67-AA59-7529C76411DD}" type="datetimeFigureOut">
              <a:rPr lang="el-GR" smtClean="0"/>
              <a:t>20/1/2019</a:t>
            </a:fld>
            <a:endParaRPr lang="el-GR"/>
          </a:p>
        </p:txBody>
      </p:sp>
      <p:sp>
        <p:nvSpPr>
          <p:cNvPr id="5" name="Footer Placeholder 4"/>
          <p:cNvSpPr>
            <a:spLocks noGrp="1"/>
          </p:cNvSpPr>
          <p:nvPr>
            <p:ph type="ftr" sz="quarter" idx="11"/>
          </p:nvPr>
        </p:nvSpPr>
        <p:spPr>
          <a:xfrm>
            <a:off x="5332412" y="5883275"/>
            <a:ext cx="4324044" cy="365125"/>
          </a:xfrm>
        </p:spPr>
        <p:txBody>
          <a:bodyPr/>
          <a:lstStyle/>
          <a:p>
            <a:endParaRPr lang="el-GR"/>
          </a:p>
        </p:txBody>
      </p:sp>
      <p:sp>
        <p:nvSpPr>
          <p:cNvPr id="6" name="Slide Number Placeholder 5"/>
          <p:cNvSpPr>
            <a:spLocks noGrp="1"/>
          </p:cNvSpPr>
          <p:nvPr>
            <p:ph type="sldNum" sz="quarter" idx="12"/>
          </p:nvPr>
        </p:nvSpPr>
        <p:spPr/>
        <p:txBody>
          <a:bodyPr/>
          <a:lstStyle/>
          <a:p>
            <a:fld id="{61D6E224-DBA7-4D08-AA4F-2385A2D79CDE}" type="slidenum">
              <a:rPr lang="el-GR" smtClean="0"/>
              <a:t>‹#›</a:t>
            </a:fld>
            <a:endParaRPr lang="el-GR"/>
          </a:p>
        </p:txBody>
      </p:sp>
    </p:spTree>
    <p:extLst>
      <p:ext uri="{BB962C8B-B14F-4D97-AF65-F5344CB8AC3E}">
        <p14:creationId xmlns:p14="http://schemas.microsoft.com/office/powerpoint/2010/main" val="3289979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7C51EF47-B5CD-4D67-AA59-7529C76411DD}" type="datetimeFigureOut">
              <a:rPr lang="el-GR" smtClean="0"/>
              <a:t>20/1/2019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1D6E224-DBA7-4D08-AA4F-2385A2D79CDE}" type="slidenum">
              <a:rPr lang="el-GR" smtClean="0"/>
              <a:t>‹#›</a:t>
            </a:fld>
            <a:endParaRPr lang="el-GR"/>
          </a:p>
        </p:txBody>
      </p:sp>
    </p:spTree>
    <p:extLst>
      <p:ext uri="{BB962C8B-B14F-4D97-AF65-F5344CB8AC3E}">
        <p14:creationId xmlns:p14="http://schemas.microsoft.com/office/powerpoint/2010/main" val="3042163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7C51EF47-B5CD-4D67-AA59-7529C76411DD}" type="datetimeFigureOut">
              <a:rPr lang="el-GR" smtClean="0"/>
              <a:t>20/1/2019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1D6E224-DBA7-4D08-AA4F-2385A2D79CDE}" type="slidenum">
              <a:rPr lang="el-GR" smtClean="0"/>
              <a:t>‹#›</a:t>
            </a:fld>
            <a:endParaRPr lang="el-GR"/>
          </a:p>
        </p:txBody>
      </p:sp>
    </p:spTree>
    <p:extLst>
      <p:ext uri="{BB962C8B-B14F-4D97-AF65-F5344CB8AC3E}">
        <p14:creationId xmlns:p14="http://schemas.microsoft.com/office/powerpoint/2010/main" val="2923944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υποδείγματος κειμένου</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7C51EF47-B5CD-4D67-AA59-7529C76411DD}" type="datetimeFigureOut">
              <a:rPr lang="el-GR" smtClean="0"/>
              <a:t>20/1/2019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1D6E224-DBA7-4D08-AA4F-2385A2D79CDE}" type="slidenum">
              <a:rPr lang="el-GR" smtClean="0"/>
              <a:t>‹#›</a:t>
            </a:fld>
            <a:endParaRPr lang="el-GR"/>
          </a:p>
        </p:txBody>
      </p:sp>
    </p:spTree>
    <p:extLst>
      <p:ext uri="{BB962C8B-B14F-4D97-AF65-F5344CB8AC3E}">
        <p14:creationId xmlns:p14="http://schemas.microsoft.com/office/powerpoint/2010/main" val="3454447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l-GR"/>
              <a:t>Στυλ κύριου τίτλου</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7C51EF47-B5CD-4D67-AA59-7529C76411DD}" type="datetimeFigureOut">
              <a:rPr lang="el-GR" smtClean="0"/>
              <a:t>20/1/2019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1D6E224-DBA7-4D08-AA4F-2385A2D79CDE}" type="slidenum">
              <a:rPr lang="el-GR" smtClean="0"/>
              <a:t>‹#›</a:t>
            </a:fld>
            <a:endParaRPr lang="el-GR"/>
          </a:p>
        </p:txBody>
      </p:sp>
    </p:spTree>
    <p:extLst>
      <p:ext uri="{BB962C8B-B14F-4D97-AF65-F5344CB8AC3E}">
        <p14:creationId xmlns:p14="http://schemas.microsoft.com/office/powerpoint/2010/main" val="280528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l-GR"/>
              <a:t>Στυλ κύριου τίτλου</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l-GR"/>
              <a:t>Στυλ υποδείγματος κειμένου</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7C51EF47-B5CD-4D67-AA59-7529C76411DD}" type="datetimeFigureOut">
              <a:rPr lang="el-GR" smtClean="0"/>
              <a:t>20/1/2019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1D6E224-DBA7-4D08-AA4F-2385A2D79CDE}" type="slidenum">
              <a:rPr lang="el-GR" smtClean="0"/>
              <a:t>‹#›</a:t>
            </a:fld>
            <a:endParaRPr lang="el-GR"/>
          </a:p>
        </p:txBody>
      </p:sp>
    </p:spTree>
    <p:extLst>
      <p:ext uri="{BB962C8B-B14F-4D97-AF65-F5344CB8AC3E}">
        <p14:creationId xmlns:p14="http://schemas.microsoft.com/office/powerpoint/2010/main" val="789881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l-GR"/>
              <a:t>Στυλ κύριου τίτλου</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l-GR"/>
              <a:t>Στυλ υποδείγματος κειμένου</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7C51EF47-B5CD-4D67-AA59-7529C76411DD}" type="datetimeFigureOut">
              <a:rPr lang="el-GR" smtClean="0"/>
              <a:t>20/1/2019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1D6E224-DBA7-4D08-AA4F-2385A2D79CDE}" type="slidenum">
              <a:rPr lang="el-GR" smtClean="0"/>
              <a:t>‹#›</a:t>
            </a:fld>
            <a:endParaRPr lang="el-GR"/>
          </a:p>
        </p:txBody>
      </p:sp>
    </p:spTree>
    <p:extLst>
      <p:ext uri="{BB962C8B-B14F-4D97-AF65-F5344CB8AC3E}">
        <p14:creationId xmlns:p14="http://schemas.microsoft.com/office/powerpoint/2010/main" val="2965526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7C51EF47-B5CD-4D67-AA59-7529C76411DD}" type="datetimeFigureOut">
              <a:rPr lang="el-GR" smtClean="0"/>
              <a:t>20/1/2019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1D6E224-DBA7-4D08-AA4F-2385A2D79CDE}" type="slidenum">
              <a:rPr lang="el-GR" smtClean="0"/>
              <a:t>‹#›</a:t>
            </a:fld>
            <a:endParaRPr lang="el-GR"/>
          </a:p>
        </p:txBody>
      </p:sp>
    </p:spTree>
    <p:extLst>
      <p:ext uri="{BB962C8B-B14F-4D97-AF65-F5344CB8AC3E}">
        <p14:creationId xmlns:p14="http://schemas.microsoft.com/office/powerpoint/2010/main" val="1119790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7C51EF47-B5CD-4D67-AA59-7529C76411DD}" type="datetimeFigureOut">
              <a:rPr lang="el-GR" smtClean="0"/>
              <a:t>20/1/2019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1D6E224-DBA7-4D08-AA4F-2385A2D79CDE}" type="slidenum">
              <a:rPr lang="el-GR" smtClean="0"/>
              <a:t>‹#›</a:t>
            </a:fld>
            <a:endParaRPr lang="el-GR"/>
          </a:p>
        </p:txBody>
      </p:sp>
    </p:spTree>
    <p:extLst>
      <p:ext uri="{BB962C8B-B14F-4D97-AF65-F5344CB8AC3E}">
        <p14:creationId xmlns:p14="http://schemas.microsoft.com/office/powerpoint/2010/main" val="426648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nchor="ct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7C51EF47-B5CD-4D67-AA59-7529C76411DD}" type="datetimeFigureOut">
              <a:rPr lang="el-GR" smtClean="0"/>
              <a:t>20/1/2019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10951856" y="5867131"/>
            <a:ext cx="551167" cy="365125"/>
          </a:xfrm>
        </p:spPr>
        <p:txBody>
          <a:bodyPr/>
          <a:lstStyle/>
          <a:p>
            <a:fld id="{61D6E224-DBA7-4D08-AA4F-2385A2D79CDE}" type="slidenum">
              <a:rPr lang="el-GR" smtClean="0"/>
              <a:t>‹#›</a:t>
            </a:fld>
            <a:endParaRPr lang="el-GR"/>
          </a:p>
        </p:txBody>
      </p:sp>
    </p:spTree>
    <p:extLst>
      <p:ext uri="{BB962C8B-B14F-4D97-AF65-F5344CB8AC3E}">
        <p14:creationId xmlns:p14="http://schemas.microsoft.com/office/powerpoint/2010/main" val="3083429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l-GR"/>
              <a:t>Στυλ κύριου τίτλου</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7C51EF47-B5CD-4D67-AA59-7529C76411DD}" type="datetimeFigureOut">
              <a:rPr lang="el-GR" smtClean="0"/>
              <a:t>20/1/2019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1D6E224-DBA7-4D08-AA4F-2385A2D79CDE}" type="slidenum">
              <a:rPr lang="el-GR" smtClean="0"/>
              <a:t>‹#›</a:t>
            </a:fld>
            <a:endParaRPr lang="el-GR"/>
          </a:p>
        </p:txBody>
      </p:sp>
    </p:spTree>
    <p:extLst>
      <p:ext uri="{BB962C8B-B14F-4D97-AF65-F5344CB8AC3E}">
        <p14:creationId xmlns:p14="http://schemas.microsoft.com/office/powerpoint/2010/main" val="960381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l-GR"/>
              <a:t>Στυλ κύριου τίτλου</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7C51EF47-B5CD-4D67-AA59-7529C76411DD}" type="datetimeFigureOut">
              <a:rPr lang="el-GR" smtClean="0"/>
              <a:t>20/1/2019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1D6E224-DBA7-4D08-AA4F-2385A2D79CDE}" type="slidenum">
              <a:rPr lang="el-GR" smtClean="0"/>
              <a:t>‹#›</a:t>
            </a:fld>
            <a:endParaRPr lang="el-GR"/>
          </a:p>
        </p:txBody>
      </p:sp>
    </p:spTree>
    <p:extLst>
      <p:ext uri="{BB962C8B-B14F-4D97-AF65-F5344CB8AC3E}">
        <p14:creationId xmlns:p14="http://schemas.microsoft.com/office/powerpoint/2010/main" val="168431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7C51EF47-B5CD-4D67-AA59-7529C76411DD}" type="datetimeFigureOut">
              <a:rPr lang="el-GR" smtClean="0"/>
              <a:t>20/1/2019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1D6E224-DBA7-4D08-AA4F-2385A2D79CDE}" type="slidenum">
              <a:rPr lang="el-GR" smtClean="0"/>
              <a:t>‹#›</a:t>
            </a:fld>
            <a:endParaRPr lang="el-GR"/>
          </a:p>
        </p:txBody>
      </p:sp>
    </p:spTree>
    <p:extLst>
      <p:ext uri="{BB962C8B-B14F-4D97-AF65-F5344CB8AC3E}">
        <p14:creationId xmlns:p14="http://schemas.microsoft.com/office/powerpoint/2010/main" val="4120030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7C51EF47-B5CD-4D67-AA59-7529C76411DD}" type="datetimeFigureOut">
              <a:rPr lang="el-GR" smtClean="0"/>
              <a:t>20/1/2019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1D6E224-DBA7-4D08-AA4F-2385A2D79CDE}" type="slidenum">
              <a:rPr lang="el-GR" smtClean="0"/>
              <a:t>‹#›</a:t>
            </a:fld>
            <a:endParaRPr lang="el-GR"/>
          </a:p>
        </p:txBody>
      </p:sp>
    </p:spTree>
    <p:extLst>
      <p:ext uri="{BB962C8B-B14F-4D97-AF65-F5344CB8AC3E}">
        <p14:creationId xmlns:p14="http://schemas.microsoft.com/office/powerpoint/2010/main" val="1773979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1EF47-B5CD-4D67-AA59-7529C76411DD}" type="datetimeFigureOut">
              <a:rPr lang="el-GR" smtClean="0"/>
              <a:t>20/1/2019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1D6E224-DBA7-4D08-AA4F-2385A2D79CDE}" type="slidenum">
              <a:rPr lang="el-GR" smtClean="0"/>
              <a:t>‹#›</a:t>
            </a:fld>
            <a:endParaRPr lang="el-GR"/>
          </a:p>
        </p:txBody>
      </p:sp>
    </p:spTree>
    <p:extLst>
      <p:ext uri="{BB962C8B-B14F-4D97-AF65-F5344CB8AC3E}">
        <p14:creationId xmlns:p14="http://schemas.microsoft.com/office/powerpoint/2010/main" val="2281537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l-GR"/>
              <a:t>Στυλ κύριου τίτλου</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7C51EF47-B5CD-4D67-AA59-7529C76411DD}" type="datetimeFigureOut">
              <a:rPr lang="el-GR" smtClean="0"/>
              <a:t>20/1/2019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1D6E224-DBA7-4D08-AA4F-2385A2D79CDE}" type="slidenum">
              <a:rPr lang="el-GR" smtClean="0"/>
              <a:t>‹#›</a:t>
            </a:fld>
            <a:endParaRPr lang="el-GR"/>
          </a:p>
        </p:txBody>
      </p:sp>
    </p:spTree>
    <p:extLst>
      <p:ext uri="{BB962C8B-B14F-4D97-AF65-F5344CB8AC3E}">
        <p14:creationId xmlns:p14="http://schemas.microsoft.com/office/powerpoint/2010/main" val="388075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l-GR"/>
              <a:t>Στυλ κύριου τίτλου</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7C51EF47-B5CD-4D67-AA59-7529C76411DD}" type="datetimeFigureOut">
              <a:rPr lang="el-GR" smtClean="0"/>
              <a:t>20/1/2019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1D6E224-DBA7-4D08-AA4F-2385A2D79CDE}" type="slidenum">
              <a:rPr lang="el-GR" smtClean="0"/>
              <a:t>‹#›</a:t>
            </a:fld>
            <a:endParaRPr lang="el-GR"/>
          </a:p>
        </p:txBody>
      </p:sp>
    </p:spTree>
    <p:extLst>
      <p:ext uri="{BB962C8B-B14F-4D97-AF65-F5344CB8AC3E}">
        <p14:creationId xmlns:p14="http://schemas.microsoft.com/office/powerpoint/2010/main" val="970398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C51EF47-B5CD-4D67-AA59-7529C76411DD}" type="datetimeFigureOut">
              <a:rPr lang="el-GR" smtClean="0"/>
              <a:t>20/1/2019</a:t>
            </a:fld>
            <a:endParaRPr lang="el-G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1D6E224-DBA7-4D08-AA4F-2385A2D79CDE}" type="slidenum">
              <a:rPr lang="el-GR" smtClean="0"/>
              <a:t>‹#›</a:t>
            </a:fld>
            <a:endParaRPr lang="el-GR"/>
          </a:p>
        </p:txBody>
      </p:sp>
    </p:spTree>
    <p:extLst>
      <p:ext uri="{BB962C8B-B14F-4D97-AF65-F5344CB8AC3E}">
        <p14:creationId xmlns:p14="http://schemas.microsoft.com/office/powerpoint/2010/main" val="3243950841"/>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047164" y="1119115"/>
            <a:ext cx="8163636" cy="2115403"/>
          </a:xfrm>
        </p:spPr>
        <p:txBody>
          <a:bodyPr>
            <a:normAutofit/>
          </a:bodyPr>
          <a:lstStyle/>
          <a:p>
            <a:pPr algn="ctr"/>
            <a:r>
              <a:rPr lang="el-GR" sz="4000" b="1" dirty="0">
                <a:solidFill>
                  <a:srgbClr val="00B050"/>
                </a:solidFill>
              </a:rPr>
              <a:t>ΥΓΕΙΑ – ΝΟΣΟΣ – ΑΣΘΕΝΕΙΑ </a:t>
            </a:r>
            <a:br>
              <a:rPr lang="el-GR" sz="4000" b="1" dirty="0">
                <a:solidFill>
                  <a:srgbClr val="00B050"/>
                </a:solidFill>
              </a:rPr>
            </a:br>
            <a:r>
              <a:rPr lang="el-GR" b="1" dirty="0">
                <a:solidFill>
                  <a:srgbClr val="00B050"/>
                </a:solidFill>
              </a:rPr>
              <a:t>Βασικές έννοιες </a:t>
            </a:r>
            <a:endParaRPr lang="el-GR" sz="4000" dirty="0"/>
          </a:p>
        </p:txBody>
      </p:sp>
      <p:sp>
        <p:nvSpPr>
          <p:cNvPr id="6" name="Θέση περιεχομένου 5">
            <a:extLst>
              <a:ext uri="{FF2B5EF4-FFF2-40B4-BE49-F238E27FC236}">
                <a16:creationId xmlns:a16="http://schemas.microsoft.com/office/drawing/2014/main" id="{6BD69172-E1F9-4F35-B53C-B74B91D05DFA}"/>
              </a:ext>
            </a:extLst>
          </p:cNvPr>
          <p:cNvSpPr>
            <a:spLocks noGrp="1"/>
          </p:cNvSpPr>
          <p:nvPr>
            <p:ph idx="1"/>
          </p:nvPr>
        </p:nvSpPr>
        <p:spPr/>
        <p:txBody>
          <a:bodyPr/>
          <a:lstStyle/>
          <a:p>
            <a:pPr marL="0" indent="0" algn="r">
              <a:buNone/>
            </a:pPr>
            <a:r>
              <a:rPr lang="el-GR" dirty="0"/>
              <a:t>Δρ. Φασόη Γεωργία</a:t>
            </a:r>
          </a:p>
        </p:txBody>
      </p:sp>
    </p:spTree>
    <p:extLst>
      <p:ext uri="{BB962C8B-B14F-4D97-AF65-F5344CB8AC3E}">
        <p14:creationId xmlns:p14="http://schemas.microsoft.com/office/powerpoint/2010/main" val="2465027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55033" y="3003883"/>
            <a:ext cx="10604664" cy="3124201"/>
          </a:xfrm>
        </p:spPr>
        <p:txBody>
          <a:bodyPr>
            <a:normAutofit/>
          </a:bodyPr>
          <a:lstStyle/>
          <a:p>
            <a:pPr marL="0" indent="0">
              <a:buNone/>
            </a:pPr>
            <a:r>
              <a:rPr lang="el-GR" dirty="0"/>
              <a:t>συνήθως είναι αντιληπτή ή μετρήσιμη        αυστηρά ατομική και υποκειμενική. </a:t>
            </a:r>
          </a:p>
        </p:txBody>
      </p:sp>
      <p:sp>
        <p:nvSpPr>
          <p:cNvPr id="4" name="Έλλειψη 3"/>
          <p:cNvSpPr/>
          <p:nvPr/>
        </p:nvSpPr>
        <p:spPr>
          <a:xfrm>
            <a:off x="2486526" y="1106905"/>
            <a:ext cx="3304674" cy="13314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Νόσος </a:t>
            </a:r>
          </a:p>
        </p:txBody>
      </p:sp>
      <p:sp>
        <p:nvSpPr>
          <p:cNvPr id="5" name="Έλλειψη 4"/>
          <p:cNvSpPr/>
          <p:nvPr/>
        </p:nvSpPr>
        <p:spPr>
          <a:xfrm>
            <a:off x="6493666" y="1106905"/>
            <a:ext cx="3304674" cy="13314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Ασθένεια</a:t>
            </a:r>
          </a:p>
        </p:txBody>
      </p:sp>
      <p:sp>
        <p:nvSpPr>
          <p:cNvPr id="6" name="Βέλος προς τα κάτω 5"/>
          <p:cNvSpPr/>
          <p:nvPr/>
        </p:nvSpPr>
        <p:spPr>
          <a:xfrm>
            <a:off x="3737811" y="2438399"/>
            <a:ext cx="112294" cy="17967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Βέλος προς τα κάτω 6"/>
          <p:cNvSpPr/>
          <p:nvPr/>
        </p:nvSpPr>
        <p:spPr>
          <a:xfrm>
            <a:off x="8101263" y="2438399"/>
            <a:ext cx="96253" cy="181275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51827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809720" y="357166"/>
            <a:ext cx="8643998" cy="6215106"/>
          </a:xfrm>
        </p:spPr>
        <p:txBody>
          <a:bodyPr>
            <a:normAutofit/>
          </a:bodyPr>
          <a:lstStyle/>
          <a:p>
            <a:pPr>
              <a:buNone/>
            </a:pPr>
            <a:endParaRPr lang="el-GR" dirty="0">
              <a:latin typeface="Comic Sans MS" pitchFamily="66" charset="0"/>
            </a:endParaRPr>
          </a:p>
          <a:p>
            <a:pPr>
              <a:buNone/>
            </a:pPr>
            <a:endParaRPr lang="el-GR" dirty="0">
              <a:latin typeface="Comic Sans MS" pitchFamily="66" charset="0"/>
            </a:endParaRPr>
          </a:p>
          <a:p>
            <a:pPr>
              <a:buNone/>
            </a:pPr>
            <a:endParaRPr lang="el-GR" dirty="0">
              <a:latin typeface="Comic Sans MS" pitchFamily="66" charset="0"/>
            </a:endParaRPr>
          </a:p>
          <a:p>
            <a:pPr>
              <a:buNone/>
            </a:pPr>
            <a:endParaRPr lang="el-GR" dirty="0">
              <a:latin typeface="Comic Sans MS" pitchFamily="66" charset="0"/>
            </a:endParaRPr>
          </a:p>
          <a:p>
            <a:pPr>
              <a:buNone/>
            </a:pPr>
            <a:endParaRPr lang="el-GR" dirty="0">
              <a:latin typeface="Comic Sans MS" pitchFamily="66" charset="0"/>
            </a:endParaRPr>
          </a:p>
          <a:p>
            <a:pPr>
              <a:buNone/>
            </a:pPr>
            <a:endParaRPr lang="el-GR" dirty="0">
              <a:latin typeface="Comic Sans MS" pitchFamily="66" charset="0"/>
            </a:endParaRPr>
          </a:p>
        </p:txBody>
      </p:sp>
      <p:sp>
        <p:nvSpPr>
          <p:cNvPr id="2" name="Ορθογώνιο 1"/>
          <p:cNvSpPr/>
          <p:nvPr/>
        </p:nvSpPr>
        <p:spPr>
          <a:xfrm>
            <a:off x="2711116" y="357166"/>
            <a:ext cx="6994358" cy="1776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ΠΑΡΑΓΟΝΤΕΣ ΠΟΥ ΕΠΗΡΕΑΖΟΥΝ ΤΗΝ ΠΡΟΣΩΠΙΚΗ ΑΝΤΙΛΗΨΗ ΤΟΥ ΑΤΟΜΟΥ ΓΙΑ ΤΗΝ ΥΓΕΙΑ ΚΑΙ ΤΗ ΝΟΣΟ</a:t>
            </a:r>
          </a:p>
        </p:txBody>
      </p:sp>
      <p:sp>
        <p:nvSpPr>
          <p:cNvPr id="6" name="Έλλειψη 5"/>
          <p:cNvSpPr/>
          <p:nvPr/>
        </p:nvSpPr>
        <p:spPr>
          <a:xfrm>
            <a:off x="2486527" y="3560596"/>
            <a:ext cx="7668126" cy="22458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ΠΕΡΙΒΑΛΛΟΝ</a:t>
            </a:r>
          </a:p>
          <a:p>
            <a:pPr algn="ctr"/>
            <a:r>
              <a:rPr lang="el-GR" dirty="0"/>
              <a:t>ΚΟΙΝΩΝΙΚΕΣ ΣΥΝΘΗΚΕΣ</a:t>
            </a:r>
          </a:p>
          <a:p>
            <a:pPr algn="ctr"/>
            <a:r>
              <a:rPr lang="el-GR" dirty="0"/>
              <a:t>ΠΟΛΙΤΙΚΕΣ ΣΥΝΘΗΚΕΣ</a:t>
            </a:r>
          </a:p>
          <a:p>
            <a:pPr algn="ctr"/>
            <a:r>
              <a:rPr lang="el-GR" dirty="0"/>
              <a:t>ΠΟΛΙΤΙΣΜΙΚΕΣ ΚΑΤΑΒΟΛΕΣ / ΚΟΥΛΤΟΥΡΑ</a:t>
            </a:r>
          </a:p>
          <a:p>
            <a:pPr algn="ctr"/>
            <a:r>
              <a:rPr lang="el-GR" dirty="0"/>
              <a:t>ΠΡΟΣΩΠΙΚΑ ΧΑΡΑΚΤΗΡΙΣΤΙΚΑ / ΙΔΙΟΤΗΤΕΣ  </a:t>
            </a:r>
          </a:p>
          <a:p>
            <a:pPr algn="ctr"/>
            <a:endParaRPr lang="el-GR" dirty="0"/>
          </a:p>
        </p:txBody>
      </p:sp>
      <p:sp>
        <p:nvSpPr>
          <p:cNvPr id="9" name="Βέλος προς τα κάτω 8"/>
          <p:cNvSpPr/>
          <p:nvPr/>
        </p:nvSpPr>
        <p:spPr>
          <a:xfrm>
            <a:off x="6131719" y="1957137"/>
            <a:ext cx="76576" cy="15075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821241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6208295" y="2768533"/>
            <a:ext cx="4371473" cy="2862322"/>
          </a:xfrm>
          <a:prstGeom prst="rect">
            <a:avLst/>
          </a:prstGeom>
        </p:spPr>
        <p:txBody>
          <a:bodyPr wrap="square">
            <a:spAutoFit/>
          </a:bodyPr>
          <a:lstStyle/>
          <a:p>
            <a:r>
              <a:rPr lang="el-GR" dirty="0"/>
              <a:t>είναι μία διαφορετική φιλοσοφία</a:t>
            </a:r>
          </a:p>
          <a:p>
            <a:r>
              <a:rPr lang="el-GR" dirty="0"/>
              <a:t>προσέγγισης της υγείας που βλέπει τον άνθρωπο ως ολοκληρωμένη οντότητα και</a:t>
            </a:r>
          </a:p>
          <a:p>
            <a:r>
              <a:rPr lang="el-GR" dirty="0"/>
              <a:t>όχι μεμονωμένα, όταν νοσεί δηλαδή κάποιο όργανο ή σύστημα του ανθρώπινου</a:t>
            </a:r>
          </a:p>
          <a:p>
            <a:r>
              <a:rPr lang="el-GR" dirty="0"/>
              <a:t>οργανισμού. Η ολιστική υγεία είναι συνάρτηση τριών παραμέτρων: σωματική υγεία, ψυχική υγεία, συναισθηματική υγεία.</a:t>
            </a:r>
          </a:p>
          <a:p>
            <a:endParaRPr lang="el-GR" dirty="0"/>
          </a:p>
        </p:txBody>
      </p:sp>
      <p:sp>
        <p:nvSpPr>
          <p:cNvPr id="5" name="Ορθογώνιο 4"/>
          <p:cNvSpPr/>
          <p:nvPr/>
        </p:nvSpPr>
        <p:spPr>
          <a:xfrm>
            <a:off x="1941095" y="770021"/>
            <a:ext cx="8293768" cy="673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ΔΙΑΣΤΑΣΕΙΣ ΤΗΣ ΥΓΕΙΑΣ </a:t>
            </a:r>
          </a:p>
        </p:txBody>
      </p:sp>
      <p:sp>
        <p:nvSpPr>
          <p:cNvPr id="6" name="Έλλειψη 5"/>
          <p:cNvSpPr/>
          <p:nvPr/>
        </p:nvSpPr>
        <p:spPr>
          <a:xfrm>
            <a:off x="1764631" y="2768533"/>
            <a:ext cx="2935705" cy="13154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Ολιστική υγεία (</a:t>
            </a:r>
            <a:r>
              <a:rPr lang="el-GR" dirty="0" err="1"/>
              <a:t>holistic</a:t>
            </a:r>
            <a:r>
              <a:rPr lang="el-GR" dirty="0"/>
              <a:t> </a:t>
            </a:r>
            <a:r>
              <a:rPr lang="el-GR" dirty="0" err="1"/>
              <a:t>health</a:t>
            </a:r>
            <a:r>
              <a:rPr lang="el-GR" dirty="0"/>
              <a:t>)</a:t>
            </a:r>
          </a:p>
        </p:txBody>
      </p:sp>
      <p:cxnSp>
        <p:nvCxnSpPr>
          <p:cNvPr id="8" name="Γωνιακή σύνδεση 7"/>
          <p:cNvCxnSpPr/>
          <p:nvPr/>
        </p:nvCxnSpPr>
        <p:spPr>
          <a:xfrm>
            <a:off x="4700336" y="3160295"/>
            <a:ext cx="1347538" cy="92369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68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048000" y="2690336"/>
            <a:ext cx="6096000" cy="369332"/>
          </a:xfrm>
          <a:prstGeom prst="rect">
            <a:avLst/>
          </a:prstGeom>
        </p:spPr>
        <p:txBody>
          <a:bodyPr>
            <a:spAutoFit/>
          </a:bodyPr>
          <a:lstStyle/>
          <a:p>
            <a:r>
              <a:rPr lang="el-GR" dirty="0"/>
              <a:t> </a:t>
            </a:r>
          </a:p>
        </p:txBody>
      </p:sp>
      <p:sp>
        <p:nvSpPr>
          <p:cNvPr id="3" name="Ορθογώνιο 2"/>
          <p:cNvSpPr/>
          <p:nvPr/>
        </p:nvSpPr>
        <p:spPr>
          <a:xfrm>
            <a:off x="3418285" y="882316"/>
            <a:ext cx="4731104" cy="584775"/>
          </a:xfrm>
          <a:prstGeom prst="rect">
            <a:avLst/>
          </a:prstGeom>
        </p:spPr>
        <p:txBody>
          <a:bodyPr wrap="square">
            <a:spAutoFit/>
          </a:bodyPr>
          <a:lstStyle/>
          <a:p>
            <a:r>
              <a:rPr lang="el-GR" sz="3200" dirty="0"/>
              <a:t>Σωματική υγεία </a:t>
            </a:r>
          </a:p>
        </p:txBody>
      </p:sp>
      <p:sp>
        <p:nvSpPr>
          <p:cNvPr id="4" name="Έλλειψη 3"/>
          <p:cNvSpPr/>
          <p:nvPr/>
        </p:nvSpPr>
        <p:spPr>
          <a:xfrm>
            <a:off x="4507832" y="1467090"/>
            <a:ext cx="6930189" cy="42759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t>Η  κατάσταση σύμφωνα με την  οποία όλα τα μέρη του σώματος είναι άθικτα ανατομικά και εκτελούν τις λειτουργίες τους τέλεια και αρμονικά.</a:t>
            </a:r>
          </a:p>
          <a:p>
            <a:pPr algn="ctr"/>
            <a:endParaRPr lang="el-GR" dirty="0"/>
          </a:p>
        </p:txBody>
      </p:sp>
    </p:spTree>
    <p:extLst>
      <p:ext uri="{BB962C8B-B14F-4D97-AF65-F5344CB8AC3E}">
        <p14:creationId xmlns:p14="http://schemas.microsoft.com/office/powerpoint/2010/main" val="2596151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2422358" y="388840"/>
            <a:ext cx="2563522" cy="584775"/>
          </a:xfrm>
          <a:prstGeom prst="rect">
            <a:avLst/>
          </a:prstGeom>
        </p:spPr>
        <p:txBody>
          <a:bodyPr wrap="none">
            <a:spAutoFit/>
          </a:bodyPr>
          <a:lstStyle/>
          <a:p>
            <a:r>
              <a:rPr lang="el-GR" sz="3200" dirty="0"/>
              <a:t>Ψυχική υγεία </a:t>
            </a:r>
          </a:p>
        </p:txBody>
      </p:sp>
      <p:sp>
        <p:nvSpPr>
          <p:cNvPr id="6" name="Στρογγυλεμένο ορθογώνιο 5"/>
          <p:cNvSpPr/>
          <p:nvPr/>
        </p:nvSpPr>
        <p:spPr>
          <a:xfrm>
            <a:off x="1973179" y="1155032"/>
            <a:ext cx="7395410" cy="1604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t>Ο </a:t>
            </a:r>
            <a:r>
              <a:rPr lang="el-GR" dirty="0" err="1"/>
              <a:t>Karl</a:t>
            </a:r>
            <a:r>
              <a:rPr lang="el-GR" dirty="0"/>
              <a:t> </a:t>
            </a:r>
            <a:r>
              <a:rPr lang="el-GR" dirty="0" err="1"/>
              <a:t>Menninger</a:t>
            </a:r>
            <a:r>
              <a:rPr lang="el-GR" dirty="0"/>
              <a:t> ορίζει τη ψυχική υγεία ως «τη </a:t>
            </a:r>
            <a:r>
              <a:rPr lang="el-GR" dirty="0" err="1"/>
              <a:t>προσαρµογή</a:t>
            </a:r>
            <a:r>
              <a:rPr lang="el-GR" dirty="0"/>
              <a:t> των ανθρώπων στο </a:t>
            </a:r>
            <a:r>
              <a:rPr lang="el-GR" dirty="0" err="1"/>
              <a:t>κόσµο</a:t>
            </a:r>
            <a:r>
              <a:rPr lang="el-GR" dirty="0"/>
              <a:t> και στους συνανθρώπους τους µε το µ</a:t>
            </a:r>
            <a:r>
              <a:rPr lang="el-GR" dirty="0" err="1"/>
              <a:t>έγιστο</a:t>
            </a:r>
            <a:r>
              <a:rPr lang="el-GR" dirty="0"/>
              <a:t> της </a:t>
            </a:r>
            <a:r>
              <a:rPr lang="el-GR" dirty="0" err="1"/>
              <a:t>αποτελεσµατικότητας</a:t>
            </a:r>
            <a:r>
              <a:rPr lang="el-GR" dirty="0"/>
              <a:t> και της ευτυχίας». </a:t>
            </a:r>
          </a:p>
          <a:p>
            <a:endParaRPr lang="el-GR" dirty="0"/>
          </a:p>
        </p:txBody>
      </p:sp>
      <p:sp>
        <p:nvSpPr>
          <p:cNvPr id="7" name="Στρογγυλεμένο ορθογώνιο 6"/>
          <p:cNvSpPr/>
          <p:nvPr/>
        </p:nvSpPr>
        <p:spPr>
          <a:xfrm>
            <a:off x="2358189" y="2817081"/>
            <a:ext cx="8422105" cy="4077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ρθογώνιο 7"/>
          <p:cNvSpPr/>
          <p:nvPr/>
        </p:nvSpPr>
        <p:spPr>
          <a:xfrm>
            <a:off x="2887578" y="3240505"/>
            <a:ext cx="7363326" cy="3170099"/>
          </a:xfrm>
          <a:prstGeom prst="rect">
            <a:avLst/>
          </a:prstGeom>
        </p:spPr>
        <p:txBody>
          <a:bodyPr wrap="square">
            <a:spAutoFit/>
          </a:bodyPr>
          <a:lstStyle/>
          <a:p>
            <a:r>
              <a:rPr lang="el-GR" sz="2000" dirty="0">
                <a:solidFill>
                  <a:schemeClr val="bg1"/>
                </a:solidFill>
              </a:rPr>
              <a:t>O </a:t>
            </a:r>
            <a:r>
              <a:rPr lang="el-GR" sz="2000" dirty="0" err="1">
                <a:solidFill>
                  <a:schemeClr val="bg1"/>
                </a:solidFill>
              </a:rPr>
              <a:t>ορισµός</a:t>
            </a:r>
            <a:r>
              <a:rPr lang="el-GR" sz="2000" dirty="0">
                <a:solidFill>
                  <a:schemeClr val="bg1"/>
                </a:solidFill>
              </a:rPr>
              <a:t> του WHO για την Ψυχική Υγεία, είναι ο ακόλουθος «Ψυχική υγεία είναι η κατάσταση της </a:t>
            </a:r>
            <a:r>
              <a:rPr lang="el-GR" sz="2000" dirty="0" err="1">
                <a:solidFill>
                  <a:schemeClr val="bg1"/>
                </a:solidFill>
              </a:rPr>
              <a:t>συναισθηµατικής</a:t>
            </a:r>
            <a:endParaRPr lang="el-GR" sz="2000" dirty="0">
              <a:solidFill>
                <a:schemeClr val="bg1"/>
              </a:solidFill>
            </a:endParaRPr>
          </a:p>
          <a:p>
            <a:r>
              <a:rPr lang="el-GR" sz="2000" dirty="0">
                <a:solidFill>
                  <a:schemeClr val="bg1"/>
                </a:solidFill>
              </a:rPr>
              <a:t>ευεξίας, όπου το </a:t>
            </a:r>
            <a:r>
              <a:rPr lang="el-GR" sz="2000" dirty="0" err="1">
                <a:solidFill>
                  <a:schemeClr val="bg1"/>
                </a:solidFill>
              </a:rPr>
              <a:t>άτοµο</a:t>
            </a:r>
            <a:r>
              <a:rPr lang="el-GR" sz="2000" dirty="0">
                <a:solidFill>
                  <a:schemeClr val="bg1"/>
                </a:solidFill>
              </a:rPr>
              <a:t> µ</a:t>
            </a:r>
            <a:r>
              <a:rPr lang="el-GR" sz="2000" dirty="0" err="1">
                <a:solidFill>
                  <a:schemeClr val="bg1"/>
                </a:solidFill>
              </a:rPr>
              <a:t>πορεί</a:t>
            </a:r>
            <a:r>
              <a:rPr lang="el-GR" sz="2000" dirty="0">
                <a:solidFill>
                  <a:schemeClr val="bg1"/>
                </a:solidFill>
              </a:rPr>
              <a:t> να ζει και να εργάζεται µε άνεση µ</a:t>
            </a:r>
            <a:r>
              <a:rPr lang="el-GR" sz="2000" dirty="0" err="1">
                <a:solidFill>
                  <a:schemeClr val="bg1"/>
                </a:solidFill>
              </a:rPr>
              <a:t>έσα</a:t>
            </a:r>
            <a:r>
              <a:rPr lang="el-GR" sz="2000" dirty="0">
                <a:solidFill>
                  <a:schemeClr val="bg1"/>
                </a:solidFill>
              </a:rPr>
              <a:t> στην κοινότητα και να ικανοποιείται από τα προσωπικά του χαρακτηριστικά </a:t>
            </a:r>
            <a:r>
              <a:rPr lang="el-GR" sz="2000" dirty="0" err="1">
                <a:solidFill>
                  <a:schemeClr val="bg1"/>
                </a:solidFill>
              </a:rPr>
              <a:t>επιτεύγµατα</a:t>
            </a:r>
            <a:r>
              <a:rPr lang="el-GR" sz="2000" dirty="0">
                <a:solidFill>
                  <a:schemeClr val="bg1"/>
                </a:solidFill>
              </a:rPr>
              <a:t>». Στον </a:t>
            </a:r>
            <a:r>
              <a:rPr lang="el-GR" sz="2000" dirty="0" err="1">
                <a:solidFill>
                  <a:schemeClr val="bg1"/>
                </a:solidFill>
              </a:rPr>
              <a:t>ορισµό</a:t>
            </a:r>
            <a:r>
              <a:rPr lang="el-GR" sz="2000" dirty="0">
                <a:solidFill>
                  <a:schemeClr val="bg1"/>
                </a:solidFill>
              </a:rPr>
              <a:t> αυτό </a:t>
            </a:r>
            <a:r>
              <a:rPr lang="el-GR" sz="2000" dirty="0" err="1">
                <a:solidFill>
                  <a:schemeClr val="bg1"/>
                </a:solidFill>
              </a:rPr>
              <a:t>σκόπιµα</a:t>
            </a:r>
            <a:r>
              <a:rPr lang="el-GR" sz="2000" dirty="0">
                <a:solidFill>
                  <a:schemeClr val="bg1"/>
                </a:solidFill>
              </a:rPr>
              <a:t> δίνεται </a:t>
            </a:r>
            <a:r>
              <a:rPr lang="el-GR" sz="2000" dirty="0" err="1">
                <a:solidFill>
                  <a:schemeClr val="bg1"/>
                </a:solidFill>
              </a:rPr>
              <a:t>έµφαση</a:t>
            </a:r>
            <a:r>
              <a:rPr lang="el-GR" sz="2000" dirty="0">
                <a:solidFill>
                  <a:schemeClr val="bg1"/>
                </a:solidFill>
              </a:rPr>
              <a:t> στη λειτουργικότητα του </a:t>
            </a:r>
            <a:r>
              <a:rPr lang="el-GR" sz="2000" dirty="0" err="1">
                <a:solidFill>
                  <a:schemeClr val="bg1"/>
                </a:solidFill>
              </a:rPr>
              <a:t>ατόµου</a:t>
            </a:r>
            <a:r>
              <a:rPr lang="el-GR" sz="2000" dirty="0">
                <a:solidFill>
                  <a:schemeClr val="bg1"/>
                </a:solidFill>
              </a:rPr>
              <a:t> µ</a:t>
            </a:r>
            <a:r>
              <a:rPr lang="el-GR" sz="2000" dirty="0" err="1">
                <a:solidFill>
                  <a:schemeClr val="bg1"/>
                </a:solidFill>
              </a:rPr>
              <a:t>έσα</a:t>
            </a:r>
            <a:r>
              <a:rPr lang="el-GR" sz="2000" dirty="0">
                <a:solidFill>
                  <a:schemeClr val="bg1"/>
                </a:solidFill>
              </a:rPr>
              <a:t> στα πλαίσια της κοινότητας. Τονίζεται έτσι ότι το </a:t>
            </a:r>
            <a:r>
              <a:rPr lang="el-GR" sz="2000" dirty="0" err="1">
                <a:solidFill>
                  <a:schemeClr val="bg1"/>
                </a:solidFill>
              </a:rPr>
              <a:t>άτοµο</a:t>
            </a:r>
            <a:r>
              <a:rPr lang="el-GR" sz="2000" dirty="0">
                <a:solidFill>
                  <a:schemeClr val="bg1"/>
                </a:solidFill>
              </a:rPr>
              <a:t> δεν ζει µόνο του, αλλά σε ένα ευρύτερο κοινωνικό χώρο, σε </a:t>
            </a:r>
            <a:r>
              <a:rPr lang="el-GR" sz="2000" dirty="0" err="1">
                <a:solidFill>
                  <a:schemeClr val="bg1"/>
                </a:solidFill>
              </a:rPr>
              <a:t>συµβίωση</a:t>
            </a:r>
            <a:r>
              <a:rPr lang="el-GR" sz="2000" dirty="0">
                <a:solidFill>
                  <a:schemeClr val="bg1"/>
                </a:solidFill>
              </a:rPr>
              <a:t> και </a:t>
            </a:r>
            <a:r>
              <a:rPr lang="el-GR" sz="2000" dirty="0" err="1">
                <a:solidFill>
                  <a:schemeClr val="bg1"/>
                </a:solidFill>
              </a:rPr>
              <a:t>συνλειτουργία</a:t>
            </a:r>
            <a:r>
              <a:rPr lang="el-GR" sz="2000" dirty="0">
                <a:solidFill>
                  <a:schemeClr val="bg1"/>
                </a:solidFill>
              </a:rPr>
              <a:t> µε άλλους συνανθρώπους του και ότι η ψυχική του υγεία εξαρτάται σε </a:t>
            </a:r>
            <a:r>
              <a:rPr lang="el-GR" sz="2000" dirty="0" err="1">
                <a:solidFill>
                  <a:schemeClr val="bg1"/>
                </a:solidFill>
              </a:rPr>
              <a:t>σηµαντικό</a:t>
            </a:r>
            <a:r>
              <a:rPr lang="el-GR" sz="2000" dirty="0">
                <a:solidFill>
                  <a:schemeClr val="bg1"/>
                </a:solidFill>
              </a:rPr>
              <a:t> </a:t>
            </a:r>
            <a:r>
              <a:rPr lang="el-GR" sz="2000" dirty="0" err="1">
                <a:solidFill>
                  <a:schemeClr val="bg1"/>
                </a:solidFill>
              </a:rPr>
              <a:t>βαθµό</a:t>
            </a:r>
            <a:r>
              <a:rPr lang="el-GR" sz="2000" dirty="0">
                <a:solidFill>
                  <a:schemeClr val="bg1"/>
                </a:solidFill>
              </a:rPr>
              <a:t> από το πώς σχετίζεται µε τους άλλους. </a:t>
            </a:r>
          </a:p>
        </p:txBody>
      </p:sp>
    </p:spTree>
    <p:extLst>
      <p:ext uri="{BB962C8B-B14F-4D97-AF65-F5344CB8AC3E}">
        <p14:creationId xmlns:p14="http://schemas.microsoft.com/office/powerpoint/2010/main" val="4291587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2267503" y="911401"/>
            <a:ext cx="4164538" cy="584775"/>
          </a:xfrm>
          <a:prstGeom prst="rect">
            <a:avLst/>
          </a:prstGeom>
        </p:spPr>
        <p:txBody>
          <a:bodyPr wrap="none">
            <a:spAutoFit/>
          </a:bodyPr>
          <a:lstStyle/>
          <a:p>
            <a:r>
              <a:rPr lang="el-GR" sz="3200" dirty="0"/>
              <a:t>Συναισθηματική υγεία </a:t>
            </a:r>
          </a:p>
        </p:txBody>
      </p:sp>
      <p:sp>
        <p:nvSpPr>
          <p:cNvPr id="4" name="Ορθογώνιο 3"/>
          <p:cNvSpPr/>
          <p:nvPr/>
        </p:nvSpPr>
        <p:spPr>
          <a:xfrm>
            <a:off x="4237477" y="1941094"/>
            <a:ext cx="7058526" cy="26950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a:t>Αναφέρεται στο σύνολο της ψυχολογικής ευεξίας.</a:t>
            </a:r>
          </a:p>
          <a:p>
            <a:r>
              <a:rPr lang="el-GR" dirty="0"/>
              <a:t>Περιλαμβάνει τον τρόπο που νιώθει το άτομο για τον εαυτό του, την ποιότητα των σχέσεων αλλά και την ικανότητα να διαχειρίζεται τα συναισθήματα του όπως και να ξεπερνά τις δυσκολίες.</a:t>
            </a:r>
          </a:p>
        </p:txBody>
      </p:sp>
    </p:spTree>
    <p:extLst>
      <p:ext uri="{BB962C8B-B14F-4D97-AF65-F5344CB8AC3E}">
        <p14:creationId xmlns:p14="http://schemas.microsoft.com/office/powerpoint/2010/main" val="3772912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826010" y="661555"/>
            <a:ext cx="9047861" cy="584775"/>
          </a:xfrm>
          <a:prstGeom prst="rect">
            <a:avLst/>
          </a:prstGeom>
        </p:spPr>
        <p:txBody>
          <a:bodyPr wrap="none">
            <a:spAutoFit/>
          </a:bodyPr>
          <a:lstStyle/>
          <a:p>
            <a:r>
              <a:rPr lang="el-GR" sz="3200" dirty="0"/>
              <a:t>ΔΕΙΚΤΕΣ ΥΓΕΙΑΣ ΠΛΗΘΥΣΜΟΥ (Θετικοί/Αρνητικοί)</a:t>
            </a:r>
          </a:p>
        </p:txBody>
      </p:sp>
      <p:sp>
        <p:nvSpPr>
          <p:cNvPr id="3" name="Ορθογώνιο 2"/>
          <p:cNvSpPr/>
          <p:nvPr/>
        </p:nvSpPr>
        <p:spPr>
          <a:xfrm>
            <a:off x="1911656" y="1707374"/>
            <a:ext cx="6681253" cy="461665"/>
          </a:xfrm>
          <a:prstGeom prst="rect">
            <a:avLst/>
          </a:prstGeom>
        </p:spPr>
        <p:txBody>
          <a:bodyPr wrap="none">
            <a:spAutoFit/>
          </a:bodyPr>
          <a:lstStyle/>
          <a:p>
            <a:r>
              <a:rPr lang="el-GR" sz="2400" dirty="0"/>
              <a:t>1. Το προσδόκιμο επιβίωσης (</a:t>
            </a:r>
            <a:r>
              <a:rPr lang="el-GR" sz="2400" dirty="0" err="1"/>
              <a:t>Life</a:t>
            </a:r>
            <a:r>
              <a:rPr lang="el-GR" sz="2400" dirty="0"/>
              <a:t> </a:t>
            </a:r>
            <a:r>
              <a:rPr lang="el-GR" sz="2400" dirty="0" err="1"/>
              <a:t>Expectancy</a:t>
            </a:r>
            <a:r>
              <a:rPr lang="el-GR" sz="2400" dirty="0"/>
              <a:t> = LE)</a:t>
            </a:r>
          </a:p>
        </p:txBody>
      </p:sp>
      <p:sp>
        <p:nvSpPr>
          <p:cNvPr id="4" name="Ορθογώνιο 3"/>
          <p:cNvSpPr/>
          <p:nvPr/>
        </p:nvSpPr>
        <p:spPr>
          <a:xfrm>
            <a:off x="1955542" y="2193215"/>
            <a:ext cx="6333986" cy="1569660"/>
          </a:xfrm>
          <a:prstGeom prst="rect">
            <a:avLst/>
          </a:prstGeom>
        </p:spPr>
        <p:txBody>
          <a:bodyPr wrap="square">
            <a:spAutoFit/>
          </a:bodyPr>
          <a:lstStyle/>
          <a:p>
            <a:endParaRPr lang="el-GR" sz="2400" dirty="0"/>
          </a:p>
          <a:p>
            <a:r>
              <a:rPr lang="el-GR" sz="2400" dirty="0"/>
              <a:t>2. Ο αδρός δείκτης γεννητικότητας ή ακαθάριστο ποσοστό γεννητικότητας (</a:t>
            </a:r>
            <a:r>
              <a:rPr lang="el-GR" sz="2400" dirty="0" err="1"/>
              <a:t>Crude</a:t>
            </a:r>
            <a:r>
              <a:rPr lang="el-GR" sz="2400" dirty="0"/>
              <a:t> </a:t>
            </a:r>
            <a:r>
              <a:rPr lang="el-GR" sz="2400" dirty="0" err="1"/>
              <a:t>Birth</a:t>
            </a:r>
            <a:r>
              <a:rPr lang="el-GR" sz="2400" dirty="0"/>
              <a:t> </a:t>
            </a:r>
            <a:r>
              <a:rPr lang="el-GR" sz="2400" dirty="0" err="1"/>
              <a:t>Rates</a:t>
            </a:r>
            <a:r>
              <a:rPr lang="el-GR" sz="2400" dirty="0"/>
              <a:t> = CBR)</a:t>
            </a:r>
          </a:p>
        </p:txBody>
      </p:sp>
      <p:sp>
        <p:nvSpPr>
          <p:cNvPr id="5" name="Ορθογώνιο 4"/>
          <p:cNvSpPr/>
          <p:nvPr/>
        </p:nvSpPr>
        <p:spPr>
          <a:xfrm>
            <a:off x="1939637" y="3632797"/>
            <a:ext cx="7617213" cy="830997"/>
          </a:xfrm>
          <a:prstGeom prst="rect">
            <a:avLst/>
          </a:prstGeom>
        </p:spPr>
        <p:txBody>
          <a:bodyPr wrap="none">
            <a:spAutoFit/>
          </a:bodyPr>
          <a:lstStyle/>
          <a:p>
            <a:endParaRPr lang="el-GR" sz="2400" dirty="0"/>
          </a:p>
          <a:p>
            <a:r>
              <a:rPr lang="el-GR" sz="2400" dirty="0"/>
              <a:t>3. Ο δείκτης ολικής γονιμότητας (</a:t>
            </a:r>
            <a:r>
              <a:rPr lang="el-GR" sz="2400" dirty="0" err="1"/>
              <a:t>Total</a:t>
            </a:r>
            <a:r>
              <a:rPr lang="el-GR" sz="2400" dirty="0"/>
              <a:t> </a:t>
            </a:r>
            <a:r>
              <a:rPr lang="el-GR" sz="2400" dirty="0" err="1"/>
              <a:t>Fertility</a:t>
            </a:r>
            <a:r>
              <a:rPr lang="el-GR" sz="2400" dirty="0"/>
              <a:t> </a:t>
            </a:r>
            <a:r>
              <a:rPr lang="el-GR" sz="2400" dirty="0" err="1"/>
              <a:t>Rate</a:t>
            </a:r>
            <a:r>
              <a:rPr lang="el-GR" sz="2400" dirty="0"/>
              <a:t> = TFR)</a:t>
            </a:r>
          </a:p>
        </p:txBody>
      </p:sp>
      <p:sp>
        <p:nvSpPr>
          <p:cNvPr id="6" name="Ορθογώνιο 5"/>
          <p:cNvSpPr/>
          <p:nvPr/>
        </p:nvSpPr>
        <p:spPr>
          <a:xfrm>
            <a:off x="1911793" y="4533226"/>
            <a:ext cx="9750954" cy="1200329"/>
          </a:xfrm>
          <a:prstGeom prst="rect">
            <a:avLst/>
          </a:prstGeom>
        </p:spPr>
        <p:txBody>
          <a:bodyPr wrap="square">
            <a:spAutoFit/>
          </a:bodyPr>
          <a:lstStyle/>
          <a:p>
            <a:endParaRPr lang="el-GR" sz="2400" dirty="0"/>
          </a:p>
          <a:p>
            <a:r>
              <a:rPr lang="el-GR" sz="2400" dirty="0"/>
              <a:t>4. Ο δείκτης νοσηρότητας [δείκτες </a:t>
            </a:r>
            <a:r>
              <a:rPr lang="el-GR" sz="2400" dirty="0" err="1"/>
              <a:t>επιπολασμού</a:t>
            </a:r>
            <a:r>
              <a:rPr lang="el-GR" sz="2400" dirty="0"/>
              <a:t> (</a:t>
            </a:r>
            <a:r>
              <a:rPr lang="el-GR" sz="2400" dirty="0" err="1"/>
              <a:t>Prevalence</a:t>
            </a:r>
            <a:r>
              <a:rPr lang="el-GR" sz="2400" dirty="0"/>
              <a:t>) και οι δείκτες επίπτωσης (</a:t>
            </a:r>
            <a:r>
              <a:rPr lang="el-GR" sz="2400" dirty="0" err="1"/>
              <a:t>Incidence</a:t>
            </a:r>
            <a:r>
              <a:rPr lang="el-GR" sz="2400" dirty="0"/>
              <a:t>)].</a:t>
            </a:r>
          </a:p>
        </p:txBody>
      </p:sp>
      <p:sp>
        <p:nvSpPr>
          <p:cNvPr id="7" name="Ορθογώνιο 6"/>
          <p:cNvSpPr/>
          <p:nvPr/>
        </p:nvSpPr>
        <p:spPr>
          <a:xfrm>
            <a:off x="1911656" y="5756346"/>
            <a:ext cx="8275081" cy="830997"/>
          </a:xfrm>
          <a:prstGeom prst="rect">
            <a:avLst/>
          </a:prstGeom>
        </p:spPr>
        <p:txBody>
          <a:bodyPr wrap="square">
            <a:spAutoFit/>
          </a:bodyPr>
          <a:lstStyle/>
          <a:p>
            <a:endParaRPr lang="el-GR" sz="2400" dirty="0"/>
          </a:p>
          <a:p>
            <a:r>
              <a:rPr lang="el-GR" sz="2400" dirty="0"/>
              <a:t>5. Ο δείκτης θνησιμότητας (</a:t>
            </a:r>
            <a:r>
              <a:rPr lang="el-GR" sz="2400" dirty="0" err="1"/>
              <a:t>Mortality</a:t>
            </a:r>
            <a:r>
              <a:rPr lang="el-GR" sz="2400" dirty="0"/>
              <a:t> </a:t>
            </a:r>
            <a:r>
              <a:rPr lang="el-GR" sz="2400" dirty="0" err="1"/>
              <a:t>Rate</a:t>
            </a:r>
            <a:r>
              <a:rPr lang="el-GR" sz="2400" dirty="0"/>
              <a:t> = MR)</a:t>
            </a:r>
          </a:p>
        </p:txBody>
      </p:sp>
    </p:spTree>
    <p:extLst>
      <p:ext uri="{BB962C8B-B14F-4D97-AF65-F5344CB8AC3E}">
        <p14:creationId xmlns:p14="http://schemas.microsoft.com/office/powerpoint/2010/main" val="2752146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81200" y="274638"/>
            <a:ext cx="8229600" cy="868346"/>
          </a:xfrm>
        </p:spPr>
        <p:style>
          <a:lnRef idx="0">
            <a:schemeClr val="dk1"/>
          </a:lnRef>
          <a:fillRef idx="3">
            <a:schemeClr val="dk1"/>
          </a:fillRef>
          <a:effectRef idx="3">
            <a:schemeClr val="dk1"/>
          </a:effectRef>
          <a:fontRef idx="minor">
            <a:schemeClr val="lt1"/>
          </a:fontRef>
        </p:style>
        <p:txBody>
          <a:bodyPr/>
          <a:lstStyle/>
          <a:p>
            <a:pPr eaLnBrk="1" hangingPunct="1">
              <a:defRPr/>
            </a:pPr>
            <a:r>
              <a:rPr lang="el-GR" sz="3600" dirty="0">
                <a:solidFill>
                  <a:srgbClr val="FFC000"/>
                </a:solidFill>
              </a:rPr>
              <a:t>Σημαντικές έννοιες</a:t>
            </a:r>
          </a:p>
        </p:txBody>
      </p:sp>
      <p:sp>
        <p:nvSpPr>
          <p:cNvPr id="20483" name="Rectangle 3"/>
          <p:cNvSpPr>
            <a:spLocks noGrp="1" noChangeArrowheads="1"/>
          </p:cNvSpPr>
          <p:nvPr>
            <p:ph idx="1"/>
          </p:nvPr>
        </p:nvSpPr>
        <p:spPr>
          <a:xfrm>
            <a:off x="1881188" y="1643063"/>
            <a:ext cx="8229600" cy="4502150"/>
          </a:xfrm>
        </p:spPr>
        <p:txBody>
          <a:bodyPr>
            <a:normAutofit fontScale="92500" lnSpcReduction="10000"/>
          </a:bodyPr>
          <a:lstStyle/>
          <a:p>
            <a:pPr eaLnBrk="1" hangingPunct="1">
              <a:lnSpc>
                <a:spcPct val="80000"/>
              </a:lnSpc>
              <a:defRPr/>
            </a:pPr>
            <a:r>
              <a:rPr lang="el-GR" sz="2800" b="1" dirty="0">
                <a:solidFill>
                  <a:srgbClr val="002060"/>
                </a:solidFill>
                <a:latin typeface="Calibri" pitchFamily="34" charset="0"/>
              </a:rPr>
              <a:t>Υγεία</a:t>
            </a:r>
            <a:endParaRPr lang="en-US" sz="2800" b="1" dirty="0">
              <a:solidFill>
                <a:srgbClr val="002060"/>
              </a:solidFill>
              <a:latin typeface="Calibri" pitchFamily="34" charset="0"/>
            </a:endParaRPr>
          </a:p>
          <a:p>
            <a:pPr lvl="1" eaLnBrk="1" hangingPunct="1">
              <a:lnSpc>
                <a:spcPct val="80000"/>
              </a:lnSpc>
              <a:defRPr/>
            </a:pPr>
            <a:r>
              <a:rPr lang="el-GR" sz="2400" dirty="0">
                <a:solidFill>
                  <a:srgbClr val="002060"/>
                </a:solidFill>
                <a:latin typeface="Calibri" pitchFamily="34" charset="0"/>
              </a:rPr>
              <a:t>Η πλήρης σωματική, ψυχική και κοινωνική ευεξία του ανθρώπου και όχι μόνο η απουσία νόσου ή αναπηρίας</a:t>
            </a:r>
            <a:r>
              <a:rPr lang="el-GR" sz="2400" u="sng" dirty="0">
                <a:solidFill>
                  <a:srgbClr val="002060"/>
                </a:solidFill>
                <a:latin typeface="Calibri" pitchFamily="34" charset="0"/>
              </a:rPr>
              <a:t> </a:t>
            </a:r>
            <a:r>
              <a:rPr lang="el-GR" sz="2400" dirty="0">
                <a:solidFill>
                  <a:srgbClr val="002060"/>
                </a:solidFill>
                <a:latin typeface="Calibri" pitchFamily="34" charset="0"/>
              </a:rPr>
              <a:t>  (Π.Ο.Υ) </a:t>
            </a:r>
          </a:p>
          <a:p>
            <a:pPr lvl="1" eaLnBrk="1" hangingPunct="1">
              <a:lnSpc>
                <a:spcPct val="80000"/>
              </a:lnSpc>
              <a:defRPr/>
            </a:pPr>
            <a:endParaRPr lang="el-GR" sz="2400" dirty="0">
              <a:solidFill>
                <a:srgbClr val="002060"/>
              </a:solidFill>
              <a:latin typeface="Calibri" pitchFamily="34" charset="0"/>
            </a:endParaRPr>
          </a:p>
          <a:p>
            <a:pPr eaLnBrk="1" hangingPunct="1">
              <a:lnSpc>
                <a:spcPct val="80000"/>
              </a:lnSpc>
              <a:defRPr/>
            </a:pPr>
            <a:r>
              <a:rPr lang="el-GR" sz="2800" b="1" dirty="0">
                <a:solidFill>
                  <a:srgbClr val="002060"/>
                </a:solidFill>
                <a:latin typeface="Calibri" pitchFamily="34" charset="0"/>
              </a:rPr>
              <a:t>Νόσος</a:t>
            </a:r>
          </a:p>
          <a:p>
            <a:pPr lvl="1" eaLnBrk="1" hangingPunct="1">
              <a:lnSpc>
                <a:spcPct val="80000"/>
              </a:lnSpc>
              <a:defRPr/>
            </a:pPr>
            <a:r>
              <a:rPr lang="el-GR" sz="2400" dirty="0">
                <a:solidFill>
                  <a:srgbClr val="002060"/>
                </a:solidFill>
                <a:latin typeface="Calibri" pitchFamily="34" charset="0"/>
              </a:rPr>
              <a:t>Η παθολογική μεταβολή στη δομή ή τη λειτουργία του σώματος ή του εγκεφάλου (</a:t>
            </a:r>
            <a:r>
              <a:rPr lang="en-US" sz="2400" dirty="0">
                <a:solidFill>
                  <a:srgbClr val="002060"/>
                </a:solidFill>
                <a:latin typeface="Calibri" pitchFamily="34" charset="0"/>
              </a:rPr>
              <a:t>Taylor et.al. 2002)</a:t>
            </a:r>
            <a:endParaRPr lang="el-GR" sz="2400" dirty="0">
              <a:solidFill>
                <a:srgbClr val="002060"/>
              </a:solidFill>
              <a:latin typeface="Calibri" pitchFamily="34" charset="0"/>
            </a:endParaRPr>
          </a:p>
          <a:p>
            <a:pPr lvl="1" eaLnBrk="1" hangingPunct="1">
              <a:lnSpc>
                <a:spcPct val="80000"/>
              </a:lnSpc>
              <a:defRPr/>
            </a:pPr>
            <a:endParaRPr lang="el-GR" sz="2400" dirty="0">
              <a:solidFill>
                <a:srgbClr val="002060"/>
              </a:solidFill>
              <a:latin typeface="Calibri" pitchFamily="34" charset="0"/>
            </a:endParaRPr>
          </a:p>
          <a:p>
            <a:pPr eaLnBrk="1" hangingPunct="1">
              <a:lnSpc>
                <a:spcPct val="80000"/>
              </a:lnSpc>
              <a:defRPr/>
            </a:pPr>
            <a:r>
              <a:rPr lang="el-GR" sz="2800" b="1" dirty="0">
                <a:solidFill>
                  <a:srgbClr val="002060"/>
                </a:solidFill>
                <a:latin typeface="Calibri" pitchFamily="34" charset="0"/>
              </a:rPr>
              <a:t>Ασθένεια</a:t>
            </a:r>
          </a:p>
          <a:p>
            <a:pPr lvl="1" eaLnBrk="1" hangingPunct="1">
              <a:lnSpc>
                <a:spcPct val="80000"/>
              </a:lnSpc>
              <a:defRPr/>
            </a:pPr>
            <a:r>
              <a:rPr lang="el-GR" sz="2400" dirty="0">
                <a:solidFill>
                  <a:srgbClr val="002060"/>
                </a:solidFill>
                <a:latin typeface="Calibri" pitchFamily="34" charset="0"/>
              </a:rPr>
              <a:t>Η αντίδραση του ατόμου στη νόσο, μια μη φυσιολογική διαδικασία η οποία αλλάζει το επίπεδο λειτουργικότητας του ατόμου</a:t>
            </a:r>
            <a:r>
              <a:rPr lang="en-US" sz="2400" dirty="0">
                <a:solidFill>
                  <a:srgbClr val="002060"/>
                </a:solidFill>
                <a:latin typeface="Calibri" pitchFamily="34" charset="0"/>
              </a:rPr>
              <a:t> </a:t>
            </a:r>
            <a:r>
              <a:rPr lang="el-GR" sz="2400" dirty="0">
                <a:solidFill>
                  <a:srgbClr val="002060"/>
                </a:solidFill>
                <a:latin typeface="Calibri" pitchFamily="34" charset="0"/>
              </a:rPr>
              <a:t>(</a:t>
            </a:r>
            <a:r>
              <a:rPr lang="en-US" sz="2400" dirty="0">
                <a:solidFill>
                  <a:srgbClr val="002060"/>
                </a:solidFill>
                <a:latin typeface="Calibri" pitchFamily="34" charset="0"/>
              </a:rPr>
              <a:t>Taylor et.al. 2002)</a:t>
            </a:r>
            <a:endParaRPr lang="el-GR" sz="2400" dirty="0">
              <a:solidFill>
                <a:srgbClr val="002060"/>
              </a:solidFill>
              <a:latin typeface="Calibri" pitchFamily="34" charset="0"/>
            </a:endParaRPr>
          </a:p>
          <a:p>
            <a:pPr lvl="1" eaLnBrk="1" hangingPunct="1">
              <a:lnSpc>
                <a:spcPct val="80000"/>
              </a:lnSpc>
              <a:buFontTx/>
              <a:buNone/>
              <a:defRPr/>
            </a:pPr>
            <a:endParaRPr lang="el-GR" sz="2400" dirty="0">
              <a:solidFill>
                <a:srgbClr val="002060"/>
              </a:solidFill>
            </a:endParaRPr>
          </a:p>
        </p:txBody>
      </p:sp>
    </p:spTree>
    <p:extLst>
      <p:ext uri="{BB962C8B-B14F-4D97-AF65-F5344CB8AC3E}">
        <p14:creationId xmlns:p14="http://schemas.microsoft.com/office/powerpoint/2010/main" val="107892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fade">
                                      <p:cBhvr>
                                        <p:cTn id="12" dur="2000"/>
                                        <p:tgtEl>
                                          <p:spTgt spid="2048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483">
                                            <p:txEl>
                                              <p:pRg st="1" end="1"/>
                                            </p:txEl>
                                          </p:spTgt>
                                        </p:tgtEl>
                                        <p:attrNameLst>
                                          <p:attrName>style.visibility</p:attrName>
                                        </p:attrNameLst>
                                      </p:cBhvr>
                                      <p:to>
                                        <p:strVal val="visible"/>
                                      </p:to>
                                    </p:set>
                                    <p:animEffect transition="in" filter="fade">
                                      <p:cBhvr>
                                        <p:cTn id="15" dur="2000"/>
                                        <p:tgtEl>
                                          <p:spTgt spid="2048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483">
                                            <p:txEl>
                                              <p:pRg st="3" end="3"/>
                                            </p:txEl>
                                          </p:spTgt>
                                        </p:tgtEl>
                                        <p:attrNameLst>
                                          <p:attrName>style.visibility</p:attrName>
                                        </p:attrNameLst>
                                      </p:cBhvr>
                                      <p:to>
                                        <p:strVal val="visible"/>
                                      </p:to>
                                    </p:set>
                                    <p:animEffect transition="in" filter="fade">
                                      <p:cBhvr>
                                        <p:cTn id="20" dur="2000"/>
                                        <p:tgtEl>
                                          <p:spTgt spid="2048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animEffect transition="in" filter="fade">
                                      <p:cBhvr>
                                        <p:cTn id="23" dur="2000"/>
                                        <p:tgtEl>
                                          <p:spTgt spid="2048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483">
                                            <p:txEl>
                                              <p:pRg st="6" end="6"/>
                                            </p:txEl>
                                          </p:spTgt>
                                        </p:tgtEl>
                                        <p:attrNameLst>
                                          <p:attrName>style.visibility</p:attrName>
                                        </p:attrNameLst>
                                      </p:cBhvr>
                                      <p:to>
                                        <p:strVal val="visible"/>
                                      </p:to>
                                    </p:set>
                                    <p:animEffect transition="in" filter="fade">
                                      <p:cBhvr>
                                        <p:cTn id="28" dur="2000"/>
                                        <p:tgtEl>
                                          <p:spTgt spid="20483">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483">
                                            <p:txEl>
                                              <p:pRg st="7" end="7"/>
                                            </p:txEl>
                                          </p:spTgt>
                                        </p:tgtEl>
                                        <p:attrNameLst>
                                          <p:attrName>style.visibility</p:attrName>
                                        </p:attrNameLst>
                                      </p:cBhvr>
                                      <p:to>
                                        <p:strVal val="visible"/>
                                      </p:to>
                                    </p:set>
                                    <p:animEffect transition="in" filter="fade">
                                      <p:cBhvr>
                                        <p:cTn id="31" dur="2000"/>
                                        <p:tgtEl>
                                          <p:spTgt spid="204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66939" y="214313"/>
            <a:ext cx="7786687" cy="785812"/>
          </a:xfrm>
        </p:spPr>
        <p:txBody>
          <a:bodyPr>
            <a:normAutofit fontScale="90000"/>
          </a:bodyPr>
          <a:lstStyle/>
          <a:p>
            <a:pPr eaLnBrk="1" hangingPunct="1">
              <a:defRPr/>
            </a:pPr>
            <a:r>
              <a:rPr lang="el-GR" dirty="0">
                <a:solidFill>
                  <a:srgbClr val="FFC000"/>
                </a:solidFill>
              </a:rPr>
              <a:t>Το Συνεχές Υγεία - Ασθένεια </a:t>
            </a:r>
            <a:br>
              <a:rPr lang="el-GR" dirty="0">
                <a:solidFill>
                  <a:srgbClr val="FFC000"/>
                </a:solidFill>
              </a:rPr>
            </a:br>
            <a:r>
              <a:rPr lang="en-US" sz="2700" dirty="0">
                <a:solidFill>
                  <a:srgbClr val="FFC000"/>
                </a:solidFill>
              </a:rPr>
              <a:t>(The health illness continuum</a:t>
            </a:r>
            <a:r>
              <a:rPr lang="el-GR" sz="2700" dirty="0">
                <a:solidFill>
                  <a:srgbClr val="FFC000"/>
                </a:solidFill>
              </a:rPr>
              <a:t>)</a:t>
            </a:r>
          </a:p>
        </p:txBody>
      </p:sp>
      <p:sp>
        <p:nvSpPr>
          <p:cNvPr id="3" name="2 - Θέση περιεχομένου"/>
          <p:cNvSpPr>
            <a:spLocks noGrp="1"/>
          </p:cNvSpPr>
          <p:nvPr>
            <p:ph sz="half" idx="1"/>
          </p:nvPr>
        </p:nvSpPr>
        <p:spPr>
          <a:xfrm>
            <a:off x="1738313" y="3644900"/>
            <a:ext cx="8786812" cy="3213100"/>
          </a:xfrm>
          <a:ln w="73025" cmpd="thickThin">
            <a:solidFill>
              <a:srgbClr val="FFC000"/>
            </a:solidFill>
          </a:ln>
        </p:spPr>
        <p:txBody>
          <a:bodyPr>
            <a:normAutofit fontScale="85000" lnSpcReduction="10000"/>
          </a:bodyPr>
          <a:lstStyle/>
          <a:p>
            <a:pPr algn="just" eaLnBrk="1" hangingPunct="1">
              <a:buClr>
                <a:srgbClr val="FFFF00"/>
              </a:buClr>
              <a:buSzPct val="80000"/>
              <a:buFont typeface="Wingdings" pitchFamily="2" charset="2"/>
              <a:buChar char="q"/>
              <a:defRPr/>
            </a:pPr>
            <a:r>
              <a:rPr lang="el-GR" sz="2600" dirty="0">
                <a:solidFill>
                  <a:srgbClr val="002060"/>
                </a:solidFill>
              </a:rPr>
              <a:t>Σύμφωνα μ' αυτό το πρότυπο, η υγεία είναι μια συνεχώς μεταβαλλόμενη κατάσταση, όπου η ευεξία (βέλτιστη λειτουργική απόδοση) είναι στο ένα άκρο και η ασθένεια που μπορεί να καταλήξει στον θάνατο στο αντίθετο άκρο μιας βαθμολογημένης κλίμακας.</a:t>
            </a:r>
          </a:p>
          <a:p>
            <a:pPr algn="just" eaLnBrk="1" hangingPunct="1">
              <a:buClr>
                <a:srgbClr val="FFFF00"/>
              </a:buClr>
              <a:buSzPct val="80000"/>
              <a:buFont typeface="Wingdings" pitchFamily="2" charset="2"/>
              <a:buChar char="q"/>
              <a:defRPr/>
            </a:pPr>
            <a:r>
              <a:rPr lang="el-GR" sz="2600" dirty="0">
                <a:solidFill>
                  <a:srgbClr val="002060"/>
                </a:solidFill>
              </a:rPr>
              <a:t>Ο νοσηλευτής θα πρέπει να γνωρίζει ότι ένας ασθενής με χρόνια ασθένεια μπορεί σε δεδομένη στιγμή να τοποθετεί τον εαυτό του σε διαφορετικά σημεία της κλίμακας, τα οποία εξαρτώνται από το πόσο καλά πιστεύει ότι διατηρεί τη λειτουργικότητα του στα πλαίσια της ασθένειας.</a:t>
            </a:r>
          </a:p>
          <a:p>
            <a:pPr eaLnBrk="1" hangingPunct="1">
              <a:defRPr/>
            </a:pPr>
            <a:endParaRPr lang="el-GR" dirty="0"/>
          </a:p>
        </p:txBody>
      </p:sp>
      <p:pic>
        <p:nvPicPr>
          <p:cNvPr id="45059" name="Picture 2" descr="F:\tomos 1\4-2.tif"/>
          <p:cNvPicPr>
            <a:picLocks noGrp="1" noChangeAspect="1" noChangeArrowheads="1"/>
          </p:cNvPicPr>
          <p:nvPr>
            <p:ph sz="half" idx="2"/>
          </p:nvPr>
        </p:nvPicPr>
        <p:blipFill>
          <a:blip r:embed="rId3"/>
          <a:srcRect/>
          <a:stretch>
            <a:fillRect/>
          </a:stretch>
        </p:blipFill>
        <p:spPr>
          <a:xfrm>
            <a:off x="1524000" y="1071564"/>
            <a:ext cx="9144000" cy="2381319"/>
          </a:xfrm>
        </p:spPr>
      </p:pic>
    </p:spTree>
    <p:extLst>
      <p:ext uri="{BB962C8B-B14F-4D97-AF65-F5344CB8AC3E}">
        <p14:creationId xmlns:p14="http://schemas.microsoft.com/office/powerpoint/2010/main" val="1725216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 Τίτλος"/>
          <p:cNvSpPr>
            <a:spLocks noGrp="1"/>
          </p:cNvSpPr>
          <p:nvPr>
            <p:ph type="title"/>
          </p:nvPr>
        </p:nvSpPr>
        <p:spPr/>
        <p:txBody>
          <a:bodyPr/>
          <a:lstStyle/>
          <a:p>
            <a:pPr eaLnBrk="1" hangingPunct="1"/>
            <a:r>
              <a:rPr lang="el-GR" sz="2200" dirty="0">
                <a:latin typeface="Calibri" pitchFamily="34" charset="0"/>
              </a:rPr>
              <a:t>Υγεία ορίζεται το επίπεδο ευημερίας ενός ατόμου. Αποτελεί μια κατάσταση κατά την οποία το άτομο πασχίζει να επιτύχει τις βέλτιστες δυνατότητες του</a:t>
            </a:r>
          </a:p>
        </p:txBody>
      </p:sp>
      <p:sp>
        <p:nvSpPr>
          <p:cNvPr id="3" name="2 - Θέση περιεχομένου"/>
          <p:cNvSpPr>
            <a:spLocks noGrp="1"/>
          </p:cNvSpPr>
          <p:nvPr>
            <p:ph sz="half" idx="1"/>
          </p:nvPr>
        </p:nvSpPr>
        <p:spPr>
          <a:xfrm>
            <a:off x="1715069" y="2028825"/>
            <a:ext cx="5143500" cy="4829175"/>
          </a:xfrm>
        </p:spPr>
        <p:txBody>
          <a:bodyPr/>
          <a:lstStyle/>
          <a:p>
            <a:pPr eaLnBrk="1" hangingPunct="1">
              <a:defRPr/>
            </a:pPr>
            <a:r>
              <a:rPr lang="el-GR" sz="2000" dirty="0">
                <a:solidFill>
                  <a:srgbClr val="002060"/>
                </a:solidFill>
                <a:latin typeface="Calibri" pitchFamily="34" charset="0"/>
              </a:rPr>
              <a:t>Η υγεία παριστάνει τη βιολογική, ψυχολογική και κοινωνιολογική κατάσταση του ατόμου. Η </a:t>
            </a:r>
            <a:r>
              <a:rPr lang="el-GR" sz="2000" u="sng" dirty="0">
                <a:solidFill>
                  <a:srgbClr val="002060"/>
                </a:solidFill>
                <a:latin typeface="Calibri" pitchFamily="34" charset="0"/>
              </a:rPr>
              <a:t>βιολογική</a:t>
            </a:r>
            <a:r>
              <a:rPr lang="el-GR" sz="2000" dirty="0">
                <a:solidFill>
                  <a:srgbClr val="002060"/>
                </a:solidFill>
                <a:latin typeface="Calibri" pitchFamily="34" charset="0"/>
              </a:rPr>
              <a:t> αναφέρεται στη δομή των ιστών και (φυσική) κατάσταση  οργάνων του σώματος, καθώς και στις βιοχημικές λειτουργίες και αλληλεπιδράσεις που συμβαίνουν στο σώμα. Η </a:t>
            </a:r>
            <a:r>
              <a:rPr lang="el-GR" sz="2000" u="sng" dirty="0">
                <a:solidFill>
                  <a:srgbClr val="002060"/>
                </a:solidFill>
                <a:latin typeface="Calibri" pitchFamily="34" charset="0"/>
              </a:rPr>
              <a:t>ψυχολογική κατάσταση</a:t>
            </a:r>
            <a:r>
              <a:rPr lang="el-GR" sz="2000" dirty="0">
                <a:solidFill>
                  <a:srgbClr val="002060"/>
                </a:solidFill>
                <a:latin typeface="Calibri" pitchFamily="34" charset="0"/>
              </a:rPr>
              <a:t> περιλαμβάνει τη διάθεση, τα συναισθήματα, καθώς και την προσωπικότητα του ατόμου. </a:t>
            </a:r>
            <a:r>
              <a:rPr lang="el-GR" sz="2000" u="sng" dirty="0">
                <a:solidFill>
                  <a:srgbClr val="002060"/>
                </a:solidFill>
                <a:latin typeface="Calibri" pitchFamily="34" charset="0"/>
              </a:rPr>
              <a:t>Η </a:t>
            </a:r>
            <a:r>
              <a:rPr lang="el-GR" sz="2000" i="1" u="sng" dirty="0">
                <a:solidFill>
                  <a:srgbClr val="002060"/>
                </a:solidFill>
                <a:latin typeface="Calibri" pitchFamily="34" charset="0"/>
              </a:rPr>
              <a:t>κοινωνιολογική </a:t>
            </a:r>
            <a:r>
              <a:rPr lang="el-GR" sz="2000" u="sng" dirty="0">
                <a:solidFill>
                  <a:srgbClr val="002060"/>
                </a:solidFill>
                <a:latin typeface="Calibri" pitchFamily="34" charset="0"/>
              </a:rPr>
              <a:t>(κοινωνική) κατάσταση </a:t>
            </a:r>
            <a:r>
              <a:rPr lang="el-GR" sz="2000" dirty="0">
                <a:solidFill>
                  <a:srgbClr val="002060"/>
                </a:solidFill>
                <a:latin typeface="Calibri" pitchFamily="34" charset="0"/>
              </a:rPr>
              <a:t>αναφέρεται στις αλληλεπιδράσεις μεταξύ του ατόμου και του περιβάλλοντος.</a:t>
            </a:r>
          </a:p>
          <a:p>
            <a:pPr eaLnBrk="1" hangingPunct="1">
              <a:defRPr/>
            </a:pPr>
            <a:endParaRPr lang="el-GR" dirty="0">
              <a:solidFill>
                <a:srgbClr val="002060"/>
              </a:solidFill>
            </a:endParaRPr>
          </a:p>
        </p:txBody>
      </p:sp>
      <p:pic>
        <p:nvPicPr>
          <p:cNvPr id="47107" name="Picture 2"/>
          <p:cNvPicPr>
            <a:picLocks noGrp="1" noChangeAspect="1" noChangeArrowheads="1"/>
          </p:cNvPicPr>
          <p:nvPr>
            <p:ph sz="half" idx="2"/>
          </p:nvPr>
        </p:nvPicPr>
        <p:blipFill>
          <a:blip r:embed="rId2"/>
          <a:srcRect/>
          <a:stretch>
            <a:fillRect/>
          </a:stretch>
        </p:blipFill>
        <p:spPr>
          <a:xfrm>
            <a:off x="7864453" y="2071689"/>
            <a:ext cx="3444875" cy="4357687"/>
          </a:xfrm>
        </p:spPr>
      </p:pic>
    </p:spTree>
    <p:extLst>
      <p:ext uri="{BB962C8B-B14F-4D97-AF65-F5344CB8AC3E}">
        <p14:creationId xmlns:p14="http://schemas.microsoft.com/office/powerpoint/2010/main" val="175743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2142698" y="682096"/>
            <a:ext cx="9253183" cy="5632311"/>
          </a:xfrm>
          <a:prstGeom prst="rect">
            <a:avLst/>
          </a:prstGeom>
        </p:spPr>
        <p:txBody>
          <a:bodyPr wrap="square">
            <a:spAutoFit/>
          </a:bodyPr>
          <a:lstStyle/>
          <a:p>
            <a:r>
              <a:rPr lang="el-GR" b="1" dirty="0"/>
              <a:t>Προτεραιότητες για την Προαγωγή της Υγείας σύμφωνα με</a:t>
            </a:r>
          </a:p>
          <a:p>
            <a:r>
              <a:rPr lang="el-GR" b="1" dirty="0"/>
              <a:t>τον WHO :</a:t>
            </a:r>
          </a:p>
          <a:p>
            <a:endParaRPr lang="el-GR" b="1" dirty="0"/>
          </a:p>
          <a:p>
            <a:pPr marL="285750" indent="-285750" algn="just">
              <a:buFont typeface="Arial" panose="020B0604020202020204" pitchFamily="34" charset="0"/>
              <a:buChar char="•"/>
            </a:pPr>
            <a:r>
              <a:rPr lang="el-GR" dirty="0"/>
              <a:t>Προώθηση της κοινωνικής ευθύνης για την υγεία: ανάληψη ευθύνης από τον</a:t>
            </a:r>
          </a:p>
          <a:p>
            <a:pPr algn="just"/>
            <a:r>
              <a:rPr lang="el-GR" dirty="0"/>
              <a:t>δημόσιο και τον ιδιωτικό τομέα ώστε να μην διακυβεύεται η υγεία.</a:t>
            </a:r>
          </a:p>
          <a:p>
            <a:pPr marL="285750" indent="-285750" algn="just">
              <a:buFont typeface="Arial" panose="020B0604020202020204" pitchFamily="34" charset="0"/>
              <a:buChar char="•"/>
            </a:pPr>
            <a:r>
              <a:rPr lang="el-GR" dirty="0"/>
              <a:t>Αύξηση των επενδύσεων για την ανάπτυξη της υγείας: </a:t>
            </a:r>
            <a:r>
              <a:rPr lang="el-GR" dirty="0" err="1"/>
              <a:t>πολυτομεακή</a:t>
            </a:r>
            <a:endParaRPr lang="el-GR" dirty="0"/>
          </a:p>
          <a:p>
            <a:pPr algn="just"/>
            <a:r>
              <a:rPr lang="el-GR" dirty="0"/>
              <a:t>προσέγγιση με επιπλέον πόρους για εκπαίδευση, κατοικία, υπηρεσίες υγείας</a:t>
            </a:r>
          </a:p>
          <a:p>
            <a:pPr algn="just"/>
            <a:r>
              <a:rPr lang="el-GR" dirty="0"/>
              <a:t>με βάση τις ανάγκες συγκεκριμένων ομάδων (γυναικών, παιδιών,</a:t>
            </a:r>
          </a:p>
          <a:p>
            <a:pPr algn="just"/>
            <a:r>
              <a:rPr lang="el-GR" dirty="0"/>
              <a:t>ηλικιωμένων, φτωχών και περιθωριοποιημένων πληθυσμών).</a:t>
            </a:r>
          </a:p>
          <a:p>
            <a:pPr marL="285750" indent="-285750" algn="just">
              <a:buFont typeface="Arial" panose="020B0604020202020204" pitchFamily="34" charset="0"/>
              <a:buChar char="•"/>
            </a:pPr>
            <a:r>
              <a:rPr lang="el-GR" dirty="0"/>
              <a:t>Εδραίωση και διεύρυνση συνεργασιών για την υγεία: </a:t>
            </a:r>
            <a:r>
              <a:rPr lang="el-GR" dirty="0" err="1"/>
              <a:t>πολυτομεακές</a:t>
            </a:r>
            <a:endParaRPr lang="el-GR" dirty="0"/>
          </a:p>
          <a:p>
            <a:pPr algn="just"/>
            <a:r>
              <a:rPr lang="el-GR" dirty="0"/>
              <a:t>συνεργασίες με κοινό στόχο την προστασία της κοινωνικής ευεξίας και της</a:t>
            </a:r>
          </a:p>
          <a:p>
            <a:pPr algn="just"/>
            <a:r>
              <a:rPr lang="el-GR" dirty="0"/>
              <a:t>υγείας.</a:t>
            </a:r>
          </a:p>
          <a:p>
            <a:pPr marL="285750" indent="-285750" algn="just">
              <a:buFont typeface="Arial" panose="020B0604020202020204" pitchFamily="34" charset="0"/>
              <a:buChar char="•"/>
            </a:pPr>
            <a:r>
              <a:rPr lang="el-GR" dirty="0"/>
              <a:t>Αύξηση του δυναμικού της κοινότητας και ενδυνάμωση του ατόμου:</a:t>
            </a:r>
          </a:p>
          <a:p>
            <a:pPr algn="just"/>
            <a:r>
              <a:rPr lang="el-GR" dirty="0"/>
              <a:t>βελτίωση δεξιοτήτων και ικανοτήτων των ατόμων και των κοινωνιών να</a:t>
            </a:r>
          </a:p>
          <a:p>
            <a:pPr algn="just"/>
            <a:r>
              <a:rPr lang="el-GR" dirty="0"/>
              <a:t>αναλαμβάνουν δράση οι ίδιοι, μέσα από πρακτική εκπαίδευση, εξάσκηση και</a:t>
            </a:r>
          </a:p>
          <a:p>
            <a:pPr algn="just"/>
            <a:r>
              <a:rPr lang="el-GR" dirty="0"/>
              <a:t>πρόσβαση σε διαθέσιμες υπηρεσίες.</a:t>
            </a:r>
          </a:p>
          <a:p>
            <a:pPr marL="285750" indent="-285750" algn="just">
              <a:buFont typeface="Arial" panose="020B0604020202020204" pitchFamily="34" charset="0"/>
              <a:buChar char="•"/>
            </a:pPr>
            <a:r>
              <a:rPr lang="el-GR" dirty="0"/>
              <a:t>Εξασφάλιση υποδομής για την προαγωγή της υγείας: νέοι μηχανισμοί</a:t>
            </a:r>
          </a:p>
          <a:p>
            <a:pPr algn="just"/>
            <a:r>
              <a:rPr lang="el-GR" dirty="0"/>
              <a:t>χρηματοδότησης σε τοπικό, εθνικό και παγκόσμιο επίπεδο, και ανάπτυξη</a:t>
            </a:r>
          </a:p>
          <a:p>
            <a:pPr algn="just"/>
            <a:r>
              <a:rPr lang="el-GR" dirty="0"/>
              <a:t>κινήτρων για κυβερνητικούς και μη-κυβερνητικούς οργανισμούς,</a:t>
            </a:r>
          </a:p>
          <a:p>
            <a:pPr algn="just"/>
            <a:r>
              <a:rPr lang="el-GR" dirty="0"/>
              <a:t>εκπαιδευτικά ιδρύματα, και για τον ιδιωτικό τομέα.</a:t>
            </a:r>
          </a:p>
        </p:txBody>
      </p:sp>
    </p:spTree>
    <p:extLst>
      <p:ext uri="{BB962C8B-B14F-4D97-AF65-F5344CB8AC3E}">
        <p14:creationId xmlns:p14="http://schemas.microsoft.com/office/powerpoint/2010/main" val="1082434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 Τίτλος"/>
          <p:cNvSpPr>
            <a:spLocks noGrp="1"/>
          </p:cNvSpPr>
          <p:nvPr>
            <p:ph type="title"/>
          </p:nvPr>
        </p:nvSpPr>
        <p:spPr>
          <a:xfrm>
            <a:off x="1663842" y="-133066"/>
            <a:ext cx="10018713" cy="1752599"/>
          </a:xfrm>
        </p:spPr>
        <p:txBody>
          <a:bodyPr/>
          <a:lstStyle/>
          <a:p>
            <a:pPr eaLnBrk="1" hangingPunct="1"/>
            <a:r>
              <a:rPr lang="el-GR" sz="4000" dirty="0"/>
              <a:t>Παράγοντες που επηρεάζουν την υγεία</a:t>
            </a:r>
          </a:p>
        </p:txBody>
      </p:sp>
      <p:pic>
        <p:nvPicPr>
          <p:cNvPr id="48130" name="Picture 2"/>
          <p:cNvPicPr>
            <a:picLocks noGrp="1" noChangeAspect="1" noChangeArrowheads="1"/>
          </p:cNvPicPr>
          <p:nvPr>
            <p:ph sz="half" idx="1"/>
          </p:nvPr>
        </p:nvPicPr>
        <p:blipFill>
          <a:blip r:embed="rId2"/>
          <a:srcRect/>
          <a:stretch>
            <a:fillRect/>
          </a:stretch>
        </p:blipFill>
        <p:spPr>
          <a:xfrm>
            <a:off x="2278916" y="1391005"/>
            <a:ext cx="8351837" cy="5016500"/>
          </a:xfrm>
        </p:spPr>
      </p:pic>
    </p:spTree>
    <p:extLst>
      <p:ext uri="{BB962C8B-B14F-4D97-AF65-F5344CB8AC3E}">
        <p14:creationId xmlns:p14="http://schemas.microsoft.com/office/powerpoint/2010/main" val="3771774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81200" y="357188"/>
            <a:ext cx="8229600" cy="857250"/>
          </a:xfrm>
        </p:spPr>
        <p:txBody>
          <a:bodyPr>
            <a:normAutofit fontScale="90000"/>
          </a:bodyPr>
          <a:lstStyle/>
          <a:p>
            <a:pPr eaLnBrk="1" hangingPunct="1">
              <a:defRPr/>
            </a:pPr>
            <a:r>
              <a:rPr lang="el-GR" dirty="0"/>
              <a:t>Αιτίες νοσημάτων</a:t>
            </a:r>
            <a:br>
              <a:rPr lang="el-GR" dirty="0"/>
            </a:br>
            <a:endParaRPr lang="el-GR" dirty="0"/>
          </a:p>
        </p:txBody>
      </p:sp>
      <p:sp>
        <p:nvSpPr>
          <p:cNvPr id="3" name="2 - Θέση περιεχομένου"/>
          <p:cNvSpPr>
            <a:spLocks noGrp="1"/>
          </p:cNvSpPr>
          <p:nvPr>
            <p:ph idx="1"/>
          </p:nvPr>
        </p:nvSpPr>
        <p:spPr>
          <a:xfrm>
            <a:off x="2095501" y="1214439"/>
            <a:ext cx="8215313" cy="5286375"/>
          </a:xfrm>
        </p:spPr>
        <p:style>
          <a:lnRef idx="1">
            <a:schemeClr val="accent6"/>
          </a:lnRef>
          <a:fillRef idx="3">
            <a:schemeClr val="accent6"/>
          </a:fillRef>
          <a:effectRef idx="2">
            <a:schemeClr val="accent6"/>
          </a:effectRef>
          <a:fontRef idx="minor">
            <a:schemeClr val="lt1"/>
          </a:fontRef>
        </p:style>
        <p:txBody>
          <a:bodyPr>
            <a:normAutofit fontScale="92500"/>
          </a:bodyPr>
          <a:lstStyle/>
          <a:p>
            <a:pPr eaLnBrk="1" hangingPunct="1">
              <a:buFont typeface="Wingdings" pitchFamily="2" charset="2"/>
              <a:buChar char="ü"/>
              <a:defRPr/>
            </a:pPr>
            <a:r>
              <a:rPr lang="el-GR" sz="2600" dirty="0">
                <a:latin typeface="Calibri" pitchFamily="34" charset="0"/>
              </a:rPr>
              <a:t>Γενετικά κληρονομούμενες διαταραχές</a:t>
            </a:r>
          </a:p>
          <a:p>
            <a:pPr eaLnBrk="1" hangingPunct="1">
              <a:buFont typeface="Wingdings" pitchFamily="2" charset="2"/>
              <a:buChar char="ü"/>
              <a:defRPr/>
            </a:pPr>
            <a:r>
              <a:rPr lang="el-GR" sz="2600" dirty="0">
                <a:latin typeface="Calibri" pitchFamily="34" charset="0"/>
              </a:rPr>
              <a:t>Διαταραχές ανάπτυξης που προέρχονται από έκθεση σε παράγοντες όπως ιούς ή χημικά κατά την εγκυμοσύνη</a:t>
            </a:r>
          </a:p>
          <a:p>
            <a:pPr eaLnBrk="1" hangingPunct="1">
              <a:buFont typeface="Wingdings" pitchFamily="2" charset="2"/>
              <a:buChar char="ü"/>
              <a:defRPr/>
            </a:pPr>
            <a:r>
              <a:rPr lang="el-GR" sz="2600" dirty="0">
                <a:latin typeface="Calibri" pitchFamily="34" charset="0"/>
              </a:rPr>
              <a:t>Βιολογικοί παράγοντες ή τοξίνες</a:t>
            </a:r>
          </a:p>
          <a:p>
            <a:pPr eaLnBrk="1" hangingPunct="1">
              <a:buFont typeface="Wingdings" pitchFamily="2" charset="2"/>
              <a:buChar char="ü"/>
              <a:defRPr/>
            </a:pPr>
            <a:r>
              <a:rPr lang="el-GR" sz="2600" dirty="0">
                <a:latin typeface="Calibri" pitchFamily="34" charset="0"/>
              </a:rPr>
              <a:t>Φυσικοί παράγοντες, όπως θερμοκρασία, χημικά, ραδιενέργεια</a:t>
            </a:r>
          </a:p>
          <a:p>
            <a:pPr eaLnBrk="1" hangingPunct="1">
              <a:buFont typeface="Wingdings" pitchFamily="2" charset="2"/>
              <a:buChar char="ü"/>
              <a:defRPr/>
            </a:pPr>
            <a:r>
              <a:rPr lang="el-GR" sz="2600" dirty="0">
                <a:latin typeface="Calibri" pitchFamily="34" charset="0"/>
              </a:rPr>
              <a:t>Γενικευμένη αντίδραση ιστών σε τραυματισμούς ή ερεθισμό</a:t>
            </a:r>
          </a:p>
          <a:p>
            <a:pPr eaLnBrk="1" hangingPunct="1">
              <a:buFont typeface="Wingdings" pitchFamily="2" charset="2"/>
              <a:buChar char="ü"/>
              <a:defRPr/>
            </a:pPr>
            <a:r>
              <a:rPr lang="el-GR" sz="2600" dirty="0">
                <a:latin typeface="Calibri" pitchFamily="34" charset="0"/>
              </a:rPr>
              <a:t>Φυσιολογικές και συναισθηματικές αντιδράσεις στο στρες</a:t>
            </a:r>
          </a:p>
          <a:p>
            <a:pPr eaLnBrk="1" hangingPunct="1">
              <a:buFont typeface="Wingdings" pitchFamily="2" charset="2"/>
              <a:buChar char="ü"/>
              <a:defRPr/>
            </a:pPr>
            <a:r>
              <a:rPr lang="el-GR" sz="2600" dirty="0">
                <a:latin typeface="Calibri" pitchFamily="34" charset="0"/>
              </a:rPr>
              <a:t>Υπερβολική ή ανεπαρκής παραγωγή σωματικών εκκρίσεων (ορμόνες, ένζυμα κλπ)</a:t>
            </a:r>
          </a:p>
          <a:p>
            <a:pPr eaLnBrk="1" hangingPunct="1">
              <a:buFontTx/>
              <a:buNone/>
              <a:defRPr/>
            </a:pPr>
            <a:endParaRPr lang="el-GR" sz="2600" dirty="0"/>
          </a:p>
        </p:txBody>
      </p:sp>
    </p:spTree>
    <p:extLst>
      <p:ext uri="{BB962C8B-B14F-4D97-AF65-F5344CB8AC3E}">
        <p14:creationId xmlns:p14="http://schemas.microsoft.com/office/powerpoint/2010/main" val="2084176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81200" y="274639"/>
            <a:ext cx="8229600" cy="922337"/>
          </a:xfrm>
        </p:spPr>
        <p:txBody>
          <a:bodyPr>
            <a:normAutofit fontScale="90000"/>
          </a:bodyPr>
          <a:lstStyle/>
          <a:p>
            <a:r>
              <a:rPr lang="el-GR" altLang="el-GR" dirty="0"/>
              <a:t>Παράγοντες που επηρεάζουν την υγεία</a:t>
            </a:r>
            <a:br>
              <a:rPr lang="el-GR" altLang="el-GR" dirty="0"/>
            </a:br>
            <a:r>
              <a:rPr lang="el-GR" altLang="el-GR" dirty="0"/>
              <a:t>στην κοινότητα </a:t>
            </a:r>
          </a:p>
        </p:txBody>
      </p:sp>
      <p:sp>
        <p:nvSpPr>
          <p:cNvPr id="17411" name="Rectangle 3"/>
          <p:cNvSpPr>
            <a:spLocks noGrp="1" noChangeArrowheads="1"/>
          </p:cNvSpPr>
          <p:nvPr>
            <p:ph type="body" idx="1"/>
          </p:nvPr>
        </p:nvSpPr>
        <p:spPr>
          <a:xfrm>
            <a:off x="1981200" y="1341438"/>
            <a:ext cx="8229600" cy="5516562"/>
          </a:xfrm>
        </p:spPr>
        <p:txBody>
          <a:bodyPr>
            <a:normAutofit/>
          </a:bodyPr>
          <a:lstStyle/>
          <a:p>
            <a:pPr>
              <a:lnSpc>
                <a:spcPct val="90000"/>
              </a:lnSpc>
            </a:pPr>
            <a:r>
              <a:rPr lang="el-GR" altLang="el-GR" sz="2400" dirty="0"/>
              <a:t>Ιδρύματα και υπηρεσίες υγείας</a:t>
            </a:r>
          </a:p>
          <a:p>
            <a:pPr>
              <a:lnSpc>
                <a:spcPct val="90000"/>
              </a:lnSpc>
            </a:pPr>
            <a:r>
              <a:rPr lang="el-GR" altLang="el-GR" sz="2400" dirty="0"/>
              <a:t>Στέγαση  / ασφάλεια</a:t>
            </a:r>
          </a:p>
          <a:p>
            <a:pPr>
              <a:lnSpc>
                <a:spcPct val="90000"/>
              </a:lnSpc>
            </a:pPr>
            <a:r>
              <a:rPr lang="el-GR" altLang="el-GR" sz="2400" dirty="0"/>
              <a:t>Υποδομές (σχολεία / παιδικοί σταθμοί)</a:t>
            </a:r>
          </a:p>
          <a:p>
            <a:pPr>
              <a:lnSpc>
                <a:spcPct val="90000"/>
              </a:lnSpc>
            </a:pPr>
            <a:r>
              <a:rPr lang="el-GR" altLang="el-GR" sz="2400" dirty="0"/>
              <a:t>Καθαριότητα</a:t>
            </a:r>
            <a:endParaRPr lang="el-GR" altLang="el-GR" dirty="0"/>
          </a:p>
          <a:p>
            <a:pPr>
              <a:lnSpc>
                <a:spcPct val="90000"/>
              </a:lnSpc>
            </a:pPr>
            <a:r>
              <a:rPr lang="el-GR" altLang="el-GR" sz="2400" dirty="0"/>
              <a:t>Βιομηχανικές και μη ζώνες</a:t>
            </a:r>
          </a:p>
          <a:p>
            <a:pPr>
              <a:lnSpc>
                <a:spcPct val="90000"/>
              </a:lnSpc>
            </a:pPr>
            <a:r>
              <a:rPr lang="el-GR" altLang="el-GR" sz="2400" dirty="0"/>
              <a:t>Ατμοσφαιρική μόλυνση</a:t>
            </a:r>
          </a:p>
          <a:p>
            <a:pPr>
              <a:lnSpc>
                <a:spcPct val="90000"/>
              </a:lnSpc>
            </a:pPr>
            <a:r>
              <a:rPr lang="el-GR" altLang="el-GR" sz="2400" dirty="0"/>
              <a:t>Υγιεινή των τροφίμων</a:t>
            </a:r>
          </a:p>
          <a:p>
            <a:pPr>
              <a:lnSpc>
                <a:spcPct val="90000"/>
              </a:lnSpc>
            </a:pPr>
            <a:r>
              <a:rPr lang="el-GR" altLang="el-GR" sz="2400" dirty="0"/>
              <a:t>Υπηρεσίες αγωγής υγείας</a:t>
            </a:r>
          </a:p>
          <a:p>
            <a:pPr>
              <a:lnSpc>
                <a:spcPct val="90000"/>
              </a:lnSpc>
            </a:pPr>
            <a:r>
              <a:rPr lang="el-GR" altLang="el-GR" sz="2400" dirty="0"/>
              <a:t>Ψυχαγωγία</a:t>
            </a:r>
            <a:endParaRPr lang="el-GR" altLang="el-GR" dirty="0"/>
          </a:p>
          <a:p>
            <a:pPr>
              <a:lnSpc>
                <a:spcPct val="90000"/>
              </a:lnSpc>
            </a:pPr>
            <a:r>
              <a:rPr lang="el-GR" altLang="el-GR" sz="2400" dirty="0"/>
              <a:t>Μείωση εγκληματικότητας / χρήσης τοξικών ουσιών</a:t>
            </a:r>
          </a:p>
          <a:p>
            <a:pPr lvl="1">
              <a:lnSpc>
                <a:spcPct val="90000"/>
              </a:lnSpc>
              <a:buFontTx/>
              <a:buNone/>
            </a:pPr>
            <a:r>
              <a:rPr lang="el-GR" altLang="el-GR" sz="2400" dirty="0"/>
              <a:t>  </a:t>
            </a:r>
          </a:p>
        </p:txBody>
      </p:sp>
    </p:spTree>
    <p:extLst>
      <p:ext uri="{BB962C8B-B14F-4D97-AF65-F5344CB8AC3E}">
        <p14:creationId xmlns:p14="http://schemas.microsoft.com/office/powerpoint/2010/main" val="729486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dissolve">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dissolve">
                                      <p:cBhvr>
                                        <p:cTn id="12" dur="500"/>
                                        <p:tgtEl>
                                          <p:spTgt spid="174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dissolve">
                                      <p:cBhvr>
                                        <p:cTn id="17" dur="500"/>
                                        <p:tgtEl>
                                          <p:spTgt spid="174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411">
                                            <p:txEl>
                                              <p:pRg st="2" end="2"/>
                                            </p:txEl>
                                          </p:spTgt>
                                        </p:tgtEl>
                                        <p:attrNameLst>
                                          <p:attrName>style.visibility</p:attrName>
                                        </p:attrNameLst>
                                      </p:cBhvr>
                                      <p:to>
                                        <p:strVal val="visible"/>
                                      </p:to>
                                    </p:set>
                                    <p:animEffect transition="in" filter="dissolve">
                                      <p:cBhvr>
                                        <p:cTn id="22" dur="500"/>
                                        <p:tgtEl>
                                          <p:spTgt spid="174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411">
                                            <p:txEl>
                                              <p:pRg st="3" end="3"/>
                                            </p:txEl>
                                          </p:spTgt>
                                        </p:tgtEl>
                                        <p:attrNameLst>
                                          <p:attrName>style.visibility</p:attrName>
                                        </p:attrNameLst>
                                      </p:cBhvr>
                                      <p:to>
                                        <p:strVal val="visible"/>
                                      </p:to>
                                    </p:set>
                                    <p:animEffect transition="in" filter="dissolve">
                                      <p:cBhvr>
                                        <p:cTn id="27" dur="500"/>
                                        <p:tgtEl>
                                          <p:spTgt spid="174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7411">
                                            <p:txEl>
                                              <p:pRg st="4" end="4"/>
                                            </p:txEl>
                                          </p:spTgt>
                                        </p:tgtEl>
                                        <p:attrNameLst>
                                          <p:attrName>style.visibility</p:attrName>
                                        </p:attrNameLst>
                                      </p:cBhvr>
                                      <p:to>
                                        <p:strVal val="visible"/>
                                      </p:to>
                                    </p:set>
                                    <p:animEffect transition="in" filter="dissolve">
                                      <p:cBhvr>
                                        <p:cTn id="32" dur="500"/>
                                        <p:tgtEl>
                                          <p:spTgt spid="174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7411">
                                            <p:txEl>
                                              <p:pRg st="5" end="5"/>
                                            </p:txEl>
                                          </p:spTgt>
                                        </p:tgtEl>
                                        <p:attrNameLst>
                                          <p:attrName>style.visibility</p:attrName>
                                        </p:attrNameLst>
                                      </p:cBhvr>
                                      <p:to>
                                        <p:strVal val="visible"/>
                                      </p:to>
                                    </p:set>
                                    <p:animEffect transition="in" filter="dissolve">
                                      <p:cBhvr>
                                        <p:cTn id="37" dur="500"/>
                                        <p:tgtEl>
                                          <p:spTgt spid="1741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7411">
                                            <p:txEl>
                                              <p:pRg st="6" end="6"/>
                                            </p:txEl>
                                          </p:spTgt>
                                        </p:tgtEl>
                                        <p:attrNameLst>
                                          <p:attrName>style.visibility</p:attrName>
                                        </p:attrNameLst>
                                      </p:cBhvr>
                                      <p:to>
                                        <p:strVal val="visible"/>
                                      </p:to>
                                    </p:set>
                                    <p:animEffect transition="in" filter="dissolve">
                                      <p:cBhvr>
                                        <p:cTn id="42" dur="500"/>
                                        <p:tgtEl>
                                          <p:spTgt spid="1741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7411">
                                            <p:txEl>
                                              <p:pRg st="7" end="7"/>
                                            </p:txEl>
                                          </p:spTgt>
                                        </p:tgtEl>
                                        <p:attrNameLst>
                                          <p:attrName>style.visibility</p:attrName>
                                        </p:attrNameLst>
                                      </p:cBhvr>
                                      <p:to>
                                        <p:strVal val="visible"/>
                                      </p:to>
                                    </p:set>
                                    <p:animEffect transition="in" filter="dissolve">
                                      <p:cBhvr>
                                        <p:cTn id="47" dur="500"/>
                                        <p:tgtEl>
                                          <p:spTgt spid="1741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7411">
                                            <p:txEl>
                                              <p:pRg st="8" end="8"/>
                                            </p:txEl>
                                          </p:spTgt>
                                        </p:tgtEl>
                                        <p:attrNameLst>
                                          <p:attrName>style.visibility</p:attrName>
                                        </p:attrNameLst>
                                      </p:cBhvr>
                                      <p:to>
                                        <p:strVal val="visible"/>
                                      </p:to>
                                    </p:set>
                                    <p:animEffect transition="in" filter="dissolve">
                                      <p:cBhvr>
                                        <p:cTn id="52" dur="500"/>
                                        <p:tgtEl>
                                          <p:spTgt spid="17411">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7411">
                                            <p:txEl>
                                              <p:pRg st="9" end="9"/>
                                            </p:txEl>
                                          </p:spTgt>
                                        </p:tgtEl>
                                        <p:attrNameLst>
                                          <p:attrName>style.visibility</p:attrName>
                                        </p:attrNameLst>
                                      </p:cBhvr>
                                      <p:to>
                                        <p:strVal val="visible"/>
                                      </p:to>
                                    </p:set>
                                    <p:animEffect transition="in" filter="dissolve">
                                      <p:cBhvr>
                                        <p:cTn id="57" dur="500"/>
                                        <p:tgtEl>
                                          <p:spTgt spid="17411">
                                            <p:txEl>
                                              <p:pRg st="9" end="9"/>
                                            </p:txEl>
                                          </p:spTgt>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17411">
                                            <p:txEl>
                                              <p:pRg st="10" end="10"/>
                                            </p:txEl>
                                          </p:spTgt>
                                        </p:tgtEl>
                                        <p:attrNameLst>
                                          <p:attrName>style.visibility</p:attrName>
                                        </p:attrNameLst>
                                      </p:cBhvr>
                                      <p:to>
                                        <p:strVal val="visible"/>
                                      </p:to>
                                    </p:set>
                                    <p:animEffect transition="in" filter="dissolve">
                                      <p:cBhvr>
                                        <p:cTn id="60" dur="500"/>
                                        <p:tgtEl>
                                          <p:spTgt spid="174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a:t>Διάκριση μεταξύ των όρων</a:t>
            </a:r>
            <a:r>
              <a:rPr lang="en-US" sz="2800" dirty="0"/>
              <a:t>: </a:t>
            </a:r>
            <a:r>
              <a:rPr lang="el-GR" sz="2800" dirty="0"/>
              <a:t> </a:t>
            </a:r>
            <a:br>
              <a:rPr lang="el-GR" sz="2800" dirty="0"/>
            </a:br>
            <a:r>
              <a:rPr lang="el-GR" sz="2800" dirty="0"/>
              <a:t>νόσος (</a:t>
            </a:r>
            <a:r>
              <a:rPr lang="el-GR" sz="2800" dirty="0" err="1"/>
              <a:t>disease</a:t>
            </a:r>
            <a:r>
              <a:rPr lang="el-GR" sz="2800" dirty="0"/>
              <a:t>), αρρώστια (</a:t>
            </a:r>
            <a:r>
              <a:rPr lang="el-GR" sz="2800" dirty="0" err="1"/>
              <a:t>illness</a:t>
            </a:r>
            <a:r>
              <a:rPr lang="el-GR" sz="2800" dirty="0"/>
              <a:t>) </a:t>
            </a:r>
            <a:br>
              <a:rPr lang="el-GR" sz="2800" dirty="0"/>
            </a:br>
            <a:r>
              <a:rPr lang="el-GR" sz="2800" dirty="0"/>
              <a:t>και ασθένεια (</a:t>
            </a:r>
            <a:r>
              <a:rPr lang="el-GR" sz="2800" dirty="0" err="1"/>
              <a:t>sickness</a:t>
            </a:r>
            <a:r>
              <a:rPr lang="el-GR" sz="2800" dirty="0"/>
              <a:t>)</a:t>
            </a:r>
          </a:p>
        </p:txBody>
      </p:sp>
      <p:sp>
        <p:nvSpPr>
          <p:cNvPr id="3" name="Θέση περιεχομένου 2"/>
          <p:cNvSpPr>
            <a:spLocks noGrp="1"/>
          </p:cNvSpPr>
          <p:nvPr>
            <p:ph idx="1"/>
          </p:nvPr>
        </p:nvSpPr>
        <p:spPr/>
        <p:txBody>
          <a:bodyPr>
            <a:normAutofit fontScale="25000" lnSpcReduction="20000"/>
          </a:bodyPr>
          <a:lstStyle/>
          <a:p>
            <a:r>
              <a:rPr lang="el-GR" sz="6400" dirty="0"/>
              <a:t>Η νόσος είναι μια </a:t>
            </a:r>
            <a:r>
              <a:rPr lang="el-GR" sz="6400" dirty="0" err="1"/>
              <a:t>ιατροβιολογική</a:t>
            </a:r>
            <a:r>
              <a:rPr lang="el-GR" sz="6400" dirty="0"/>
              <a:t> έννοια και αναφέρεται σε παθολογικές αλλαγές στο σώμα. </a:t>
            </a:r>
          </a:p>
          <a:p>
            <a:endParaRPr lang="el-GR" dirty="0"/>
          </a:p>
          <a:p>
            <a:pPr algn="just"/>
            <a:r>
              <a:rPr lang="el-GR" sz="6400" dirty="0"/>
              <a:t>Η αρρώστια εκφράζει την υποκειμενική εμπειρία της</a:t>
            </a:r>
            <a:r>
              <a:rPr lang="en-US" sz="6400" dirty="0"/>
              <a:t> </a:t>
            </a:r>
            <a:r>
              <a:rPr lang="el-GR" sz="6400" dirty="0"/>
              <a:t>νόσου, όταν αυτή προκαλεί ανεπιθύμητες ενοχλήσεις στον ανθρώπινο οργανισμό</a:t>
            </a:r>
            <a:r>
              <a:rPr lang="en-US" sz="6400" dirty="0"/>
              <a:t> </a:t>
            </a:r>
            <a:r>
              <a:rPr lang="el-GR" sz="6400" dirty="0"/>
              <a:t>(λειτουργικές διαταραχές, πόνο, κακουχία, εξάντληση) και περιλαμβάνει τα</a:t>
            </a:r>
            <a:r>
              <a:rPr lang="en-US" sz="6400" dirty="0"/>
              <a:t> </a:t>
            </a:r>
            <a:r>
              <a:rPr lang="el-GR" sz="6400" dirty="0"/>
              <a:t>αισθήματα που σχετίζονται με τις αλλαγές στο σώμα και τις συνέπειές τους</a:t>
            </a:r>
            <a:r>
              <a:rPr lang="el-GR" dirty="0"/>
              <a:t>.</a:t>
            </a:r>
          </a:p>
          <a:p>
            <a:pPr marL="0" indent="0" algn="just">
              <a:buNone/>
            </a:pPr>
            <a:r>
              <a:rPr lang="el-GR" sz="6400" dirty="0"/>
              <a:t> </a:t>
            </a:r>
          </a:p>
          <a:p>
            <a:pPr algn="just"/>
            <a:r>
              <a:rPr lang="el-GR" sz="6400" dirty="0"/>
              <a:t>Η ασθένεια σηματοδοτεί μια κατάσταση κοινωνικής δυσλειτουργίας, όταν εξαιτίας της</a:t>
            </a:r>
            <a:r>
              <a:rPr lang="en-US" sz="6400" dirty="0"/>
              <a:t> </a:t>
            </a:r>
            <a:r>
              <a:rPr lang="el-GR" sz="6400" dirty="0"/>
              <a:t>αρρώστιας ο κοινωνικός ρόλος του ατόμου στις επαγγελματικές ή κοινωνικές του</a:t>
            </a:r>
            <a:r>
              <a:rPr lang="en-US" sz="6400" dirty="0"/>
              <a:t> </a:t>
            </a:r>
            <a:r>
              <a:rPr lang="el-GR" sz="6400" dirty="0"/>
              <a:t>δραστηριότητες, διαταράσσεται και επιβάλλεται ο περιορισμός του κοινωνικά ή</a:t>
            </a:r>
            <a:r>
              <a:rPr lang="en-US" sz="6400" dirty="0"/>
              <a:t> </a:t>
            </a:r>
            <a:r>
              <a:rPr lang="el-GR" sz="6400" dirty="0"/>
              <a:t>χωροταξικά, στο σπίτι ή στο νοσοκομείο. </a:t>
            </a:r>
            <a:endParaRPr lang="el-GR" dirty="0"/>
          </a:p>
        </p:txBody>
      </p:sp>
    </p:spTree>
    <p:extLst>
      <p:ext uri="{BB962C8B-B14F-4D97-AF65-F5344CB8AC3E}">
        <p14:creationId xmlns:p14="http://schemas.microsoft.com/office/powerpoint/2010/main" val="40069547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αράλλαξη">
  <a:themeElements>
    <a:clrScheme name="Παράλλαξη">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Παράλλαξη">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αράλλαξη">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Παράλλαξη</Template>
  <TotalTime>64</TotalTime>
  <Words>998</Words>
  <Application>Microsoft Office PowerPoint</Application>
  <PresentationFormat>Ευρεία οθόνη</PresentationFormat>
  <Paragraphs>107</Paragraphs>
  <Slides>16</Slides>
  <Notes>3</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16</vt:i4>
      </vt:variant>
    </vt:vector>
  </HeadingPairs>
  <TitlesOfParts>
    <vt:vector size="22" baseType="lpstr">
      <vt:lpstr>Arial</vt:lpstr>
      <vt:lpstr>Calibri</vt:lpstr>
      <vt:lpstr>Comic Sans MS</vt:lpstr>
      <vt:lpstr>Corbel</vt:lpstr>
      <vt:lpstr>Wingdings</vt:lpstr>
      <vt:lpstr>Παράλλαξη</vt:lpstr>
      <vt:lpstr>ΥΓΕΙΑ – ΝΟΣΟΣ – ΑΣΘΕΝΕΙΑ  Βασικές έννοιες </vt:lpstr>
      <vt:lpstr>Σημαντικές έννοιες</vt:lpstr>
      <vt:lpstr>Το Συνεχές Υγεία - Ασθένεια  (The health illness continuum)</vt:lpstr>
      <vt:lpstr>Υγεία ορίζεται το επίπεδο ευημερίας ενός ατόμου. Αποτελεί μια κατάσταση κατά την οποία το άτομο πασχίζει να επιτύχει τις βέλτιστες δυνατότητες του</vt:lpstr>
      <vt:lpstr>Παρουσίαση του PowerPoint</vt:lpstr>
      <vt:lpstr>Παράγοντες που επηρεάζουν την υγεία</vt:lpstr>
      <vt:lpstr>Αιτίες νοσημάτων </vt:lpstr>
      <vt:lpstr>Παράγοντες που επηρεάζουν την υγεία στην κοινότητα </vt:lpstr>
      <vt:lpstr>Διάκριση μεταξύ των όρων:   νόσος (disease), αρρώστια (illness)  και ασθένεια (sickness)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areti stavropoulou</dc:creator>
  <cp:lastModifiedBy>ΓΕΩΡΓΙΑ ΦΑΣΟΗ</cp:lastModifiedBy>
  <cp:revision>10</cp:revision>
  <dcterms:created xsi:type="dcterms:W3CDTF">2018-12-19T09:45:07Z</dcterms:created>
  <dcterms:modified xsi:type="dcterms:W3CDTF">2019-01-19T22:55:14Z</dcterms:modified>
</cp:coreProperties>
</file>