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1" r:id="rId3"/>
    <p:sldId id="257" r:id="rId4"/>
    <p:sldId id="292" r:id="rId5"/>
    <p:sldId id="293" r:id="rId6"/>
    <p:sldId id="294" r:id="rId7"/>
    <p:sldId id="297" r:id="rId8"/>
    <p:sldId id="295" r:id="rId9"/>
    <p:sldId id="298" r:id="rId10"/>
    <p:sldId id="299" r:id="rId11"/>
    <p:sldId id="301" r:id="rId12"/>
    <p:sldId id="302" r:id="rId13"/>
    <p:sldId id="300" r:id="rId14"/>
    <p:sldId id="303" r:id="rId15"/>
    <p:sldId id="305" r:id="rId1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2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30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213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5130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7818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032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859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9585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1469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139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746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13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385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433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38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6511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794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654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27716BF-2036-4302-ABA2-6455BA8994FF}" type="datetimeFigureOut">
              <a:rPr lang="el-GR" smtClean="0"/>
              <a:pPr/>
              <a:t>20/1/2019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11522-B785-4B7F-AEC3-77911E1C97A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1985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Πρόληψη και Προαγωγή της Υγείας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28596" y="4995081"/>
            <a:ext cx="337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Δρ. Φασόη Γεωργία</a:t>
            </a:r>
          </a:p>
        </p:txBody>
      </p:sp>
    </p:spTree>
    <p:extLst>
      <p:ext uri="{BB962C8B-B14F-4D97-AF65-F5344CB8AC3E}">
        <p14:creationId xmlns:p14="http://schemas.microsoft.com/office/powerpoint/2010/main" val="1460318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Είδη πρόληψης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Πρωταρχική πρόληψη</a:t>
            </a:r>
            <a:r>
              <a:rPr lang="en-US" b="1" dirty="0"/>
              <a:t>:</a:t>
            </a:r>
            <a:r>
              <a:rPr lang="el-GR" dirty="0"/>
              <a:t> Δράσεις για την ελαχιστοποίηση μελλοντικών κινδύνων για την υγεία</a:t>
            </a:r>
          </a:p>
          <a:p>
            <a:endParaRPr lang="el-GR" dirty="0"/>
          </a:p>
          <a:p>
            <a:r>
              <a:rPr lang="el-GR" b="1" dirty="0"/>
              <a:t>Πρωτογενής:</a:t>
            </a:r>
            <a:r>
              <a:rPr lang="el-GR" dirty="0"/>
              <a:t> Μέτρα ώστε να αποτραπεί η εμφάνιση μιας νόσου  </a:t>
            </a:r>
          </a:p>
          <a:p>
            <a:endParaRPr lang="el-GR" dirty="0"/>
          </a:p>
          <a:p>
            <a:r>
              <a:rPr lang="el-GR" b="1" dirty="0"/>
              <a:t>Δευτερογενής:</a:t>
            </a:r>
            <a:r>
              <a:rPr lang="el-GR" dirty="0"/>
              <a:t> Διάγνωση της νόσου σε πρώιμο στάδιο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dirty="0"/>
              <a:t>Τριτογενής:</a:t>
            </a:r>
            <a:r>
              <a:rPr lang="el-GR" dirty="0"/>
              <a:t>  Μειώνει τις επιπλοκές και τη βαρύτητα τους σε μια νόσο</a:t>
            </a:r>
          </a:p>
        </p:txBody>
      </p:sp>
    </p:spTree>
    <p:extLst>
      <p:ext uri="{BB962C8B-B14F-4D97-AF65-F5344CB8AC3E}">
        <p14:creationId xmlns:p14="http://schemas.microsoft.com/office/powerpoint/2010/main" val="726558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41446" y="1146412"/>
            <a:ext cx="11081982" cy="5101987"/>
          </a:xfrm>
        </p:spPr>
        <p:txBody>
          <a:bodyPr/>
          <a:lstStyle/>
          <a:p>
            <a:r>
              <a:rPr lang="el-GR" dirty="0"/>
              <a:t>Απουσία  νόσου                 Νόσος χωρίς συμπτώματα      Κλινική  νόσος               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68492" y="4112527"/>
            <a:ext cx="3179928" cy="1351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/>
              <a:t>Πρωτογενής πρόληψη</a:t>
            </a:r>
          </a:p>
        </p:txBody>
      </p:sp>
      <p:sp>
        <p:nvSpPr>
          <p:cNvPr id="5" name="Έλλειψη 4"/>
          <p:cNvSpPr/>
          <p:nvPr/>
        </p:nvSpPr>
        <p:spPr>
          <a:xfrm>
            <a:off x="4283240" y="4112527"/>
            <a:ext cx="3179928" cy="1351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Δευτερογενής πρόληψη</a:t>
            </a:r>
          </a:p>
        </p:txBody>
      </p:sp>
      <p:sp>
        <p:nvSpPr>
          <p:cNvPr id="6" name="Έλλειψη 5"/>
          <p:cNvSpPr/>
          <p:nvPr/>
        </p:nvSpPr>
        <p:spPr>
          <a:xfrm>
            <a:off x="7988491" y="4112527"/>
            <a:ext cx="3179928" cy="1351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/>
              <a:t>Τριτογενής πρόληψη</a:t>
            </a:r>
          </a:p>
        </p:txBody>
      </p:sp>
      <p:sp>
        <p:nvSpPr>
          <p:cNvPr id="7" name="Βέλος προς τα κάτω 6"/>
          <p:cNvSpPr/>
          <p:nvPr/>
        </p:nvSpPr>
        <p:spPr>
          <a:xfrm>
            <a:off x="1678675" y="1705970"/>
            <a:ext cx="279781" cy="19925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Βέλος προς τα κάτω 7"/>
          <p:cNvSpPr/>
          <p:nvPr/>
        </p:nvSpPr>
        <p:spPr>
          <a:xfrm>
            <a:off x="5576582" y="1774209"/>
            <a:ext cx="296622" cy="19231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Βέλος προς τα κάτω 8"/>
          <p:cNvSpPr/>
          <p:nvPr/>
        </p:nvSpPr>
        <p:spPr>
          <a:xfrm>
            <a:off x="8980227" y="1774208"/>
            <a:ext cx="238972" cy="17605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9634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585306"/>
              </p:ext>
            </p:extLst>
          </p:nvPr>
        </p:nvGraphicFramePr>
        <p:xfrm>
          <a:off x="1" y="744441"/>
          <a:ext cx="12191998" cy="6113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6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5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6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0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89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3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Επίπεδο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πρόληψης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Πρωταρχική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πρόληψη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Πρωτογενής πρόληψη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Δευτερογενής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πρόληψη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Τριτογενής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πρόληψη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7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l-GR" sz="1100">
                          <a:effectLst/>
                        </a:rPr>
                      </a:br>
                      <a:r>
                        <a:rPr lang="el-GR" sz="1100">
                          <a:effectLst/>
                        </a:rPr>
                        <a:t>Πληθυσμός - στόχος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Γενικός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πληθυσμός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Ευπαθείς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ομάδες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πληθυσμού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Ασυμπτωματικοί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ασθενείς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Συμπτωματικοί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ασθενείς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br>
                        <a:rPr lang="el-GR" sz="1100">
                          <a:effectLst/>
                        </a:rPr>
                      </a:br>
                      <a:r>
                        <a:rPr lang="el-GR" sz="1100">
                          <a:effectLst/>
                        </a:rPr>
                        <a:t>Στόχος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Μείωση του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κινδύνου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Μείωση της επίπτωσης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της νόσου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Μείωση του επιπολασμού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ή των συνεπειών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της νόσου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Μείωση των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επιπλοκών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ή της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αναπηρίας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55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Υποκείμενη κλινική πορεία της νόσου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Πρώτη ένδειξη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βλάβης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effectLst/>
                        </a:rPr>
                        <a:t>Πρώτο σύμπτωμα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</a:rPr>
                        <a:t>    Θάνατος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5" name="AutoShape 7"/>
          <p:cNvCxnSpPr>
            <a:cxnSpLocks noChangeShapeType="1"/>
          </p:cNvCxnSpPr>
          <p:nvPr/>
        </p:nvCxnSpPr>
        <p:spPr bwMode="auto">
          <a:xfrm flipV="1">
            <a:off x="7372776" y="5396148"/>
            <a:ext cx="0" cy="650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AutoShape 13"/>
          <p:cNvCxnSpPr>
            <a:cxnSpLocks noChangeShapeType="1"/>
          </p:cNvCxnSpPr>
          <p:nvPr/>
        </p:nvCxnSpPr>
        <p:spPr bwMode="auto">
          <a:xfrm flipV="1">
            <a:off x="9928302" y="5396148"/>
            <a:ext cx="0" cy="650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AutoShape 14"/>
          <p:cNvCxnSpPr>
            <a:cxnSpLocks noChangeShapeType="1"/>
          </p:cNvCxnSpPr>
          <p:nvPr/>
        </p:nvCxnSpPr>
        <p:spPr bwMode="auto">
          <a:xfrm flipV="1">
            <a:off x="11200355" y="5396147"/>
            <a:ext cx="0" cy="6508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15"/>
          <p:cNvCxnSpPr>
            <a:cxnSpLocks noChangeShapeType="1"/>
          </p:cNvCxnSpPr>
          <p:nvPr/>
        </p:nvCxnSpPr>
        <p:spPr bwMode="auto">
          <a:xfrm>
            <a:off x="2320490" y="3299477"/>
            <a:ext cx="17462" cy="7794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16"/>
          <p:cNvCxnSpPr>
            <a:cxnSpLocks noChangeShapeType="1"/>
          </p:cNvCxnSpPr>
          <p:nvPr/>
        </p:nvCxnSpPr>
        <p:spPr bwMode="auto">
          <a:xfrm>
            <a:off x="4742611" y="3379245"/>
            <a:ext cx="9525" cy="7794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17"/>
          <p:cNvCxnSpPr>
            <a:cxnSpLocks noChangeShapeType="1"/>
          </p:cNvCxnSpPr>
          <p:nvPr/>
        </p:nvCxnSpPr>
        <p:spPr bwMode="auto">
          <a:xfrm>
            <a:off x="7372776" y="3299477"/>
            <a:ext cx="1587" cy="7699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18"/>
          <p:cNvCxnSpPr>
            <a:cxnSpLocks noChangeShapeType="1"/>
          </p:cNvCxnSpPr>
          <p:nvPr/>
        </p:nvCxnSpPr>
        <p:spPr bwMode="auto">
          <a:xfrm>
            <a:off x="9910840" y="3150057"/>
            <a:ext cx="17462" cy="7699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9"/>
          <p:cNvCxnSpPr>
            <a:cxnSpLocks noChangeShapeType="1"/>
          </p:cNvCxnSpPr>
          <p:nvPr/>
        </p:nvCxnSpPr>
        <p:spPr bwMode="auto">
          <a:xfrm>
            <a:off x="2320490" y="1291458"/>
            <a:ext cx="0" cy="779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20"/>
          <p:cNvCxnSpPr>
            <a:cxnSpLocks noChangeShapeType="1"/>
          </p:cNvCxnSpPr>
          <p:nvPr/>
        </p:nvCxnSpPr>
        <p:spPr bwMode="auto">
          <a:xfrm>
            <a:off x="9787806" y="1305735"/>
            <a:ext cx="7937" cy="779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1"/>
          <p:cNvCxnSpPr>
            <a:cxnSpLocks noChangeShapeType="1"/>
          </p:cNvCxnSpPr>
          <p:nvPr/>
        </p:nvCxnSpPr>
        <p:spPr bwMode="auto">
          <a:xfrm>
            <a:off x="4734673" y="1291458"/>
            <a:ext cx="7938" cy="6000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2"/>
          <p:cNvCxnSpPr>
            <a:cxnSpLocks noChangeShapeType="1"/>
          </p:cNvCxnSpPr>
          <p:nvPr/>
        </p:nvCxnSpPr>
        <p:spPr bwMode="auto">
          <a:xfrm>
            <a:off x="7144245" y="1305735"/>
            <a:ext cx="9525" cy="779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3"/>
          <p:cNvCxnSpPr>
            <a:cxnSpLocks noChangeShapeType="1"/>
          </p:cNvCxnSpPr>
          <p:nvPr/>
        </p:nvCxnSpPr>
        <p:spPr bwMode="auto">
          <a:xfrm>
            <a:off x="3283654" y="2845815"/>
            <a:ext cx="77908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24"/>
          <p:cNvCxnSpPr>
            <a:cxnSpLocks noChangeShapeType="1"/>
          </p:cNvCxnSpPr>
          <p:nvPr/>
        </p:nvCxnSpPr>
        <p:spPr bwMode="auto">
          <a:xfrm>
            <a:off x="3477435" y="4639569"/>
            <a:ext cx="52721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28"/>
          <p:cNvCxnSpPr>
            <a:cxnSpLocks noChangeShapeType="1"/>
          </p:cNvCxnSpPr>
          <p:nvPr/>
        </p:nvCxnSpPr>
        <p:spPr bwMode="auto">
          <a:xfrm>
            <a:off x="8366789" y="2845815"/>
            <a:ext cx="689439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29"/>
          <p:cNvCxnSpPr>
            <a:cxnSpLocks noChangeShapeType="1"/>
          </p:cNvCxnSpPr>
          <p:nvPr/>
        </p:nvCxnSpPr>
        <p:spPr bwMode="auto">
          <a:xfrm>
            <a:off x="5746095" y="2849957"/>
            <a:ext cx="527219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30"/>
          <p:cNvCxnSpPr>
            <a:cxnSpLocks noChangeShapeType="1"/>
          </p:cNvCxnSpPr>
          <p:nvPr/>
        </p:nvCxnSpPr>
        <p:spPr bwMode="auto">
          <a:xfrm>
            <a:off x="6182880" y="4639569"/>
            <a:ext cx="527219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31"/>
          <p:cNvCxnSpPr>
            <a:cxnSpLocks noChangeShapeType="1"/>
          </p:cNvCxnSpPr>
          <p:nvPr/>
        </p:nvCxnSpPr>
        <p:spPr bwMode="auto">
          <a:xfrm>
            <a:off x="8744352" y="4664935"/>
            <a:ext cx="527219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075133" y="193812"/>
            <a:ext cx="1639287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Ταξινόμηση των στρατηγικών πρόληψης</a:t>
            </a:r>
            <a:endParaRPr kumimoji="0" lang="el-GR" altLang="el-GR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452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9144000" cy="6021288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38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5 - Ορθογώνιο"/>
          <p:cNvSpPr/>
          <p:nvPr/>
        </p:nvSpPr>
        <p:spPr>
          <a:xfrm>
            <a:off x="4827172" y="6504742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asclepieion.mpl.uoa.gr/</a:t>
            </a:r>
            <a:r>
              <a:rPr lang="en-US" sz="1200" dirty="0" err="1"/>
              <a:t>pubaspis</a:t>
            </a:r>
            <a:r>
              <a:rPr lang="en-US" sz="1200" dirty="0"/>
              <a:t>/</a:t>
            </a:r>
            <a:r>
              <a:rPr lang="el-GR" sz="1200" dirty="0" err="1"/>
              <a:t>Αγωγή_και_Προαγωγή</a:t>
            </a:r>
            <a:r>
              <a:rPr lang="el-GR" sz="1200" dirty="0"/>
              <a:t>.</a:t>
            </a:r>
            <a:r>
              <a:rPr lang="en-US" sz="1200" dirty="0" err="1"/>
              <a:t>htm</a:t>
            </a:r>
            <a:r>
              <a:rPr lang="en-US" sz="1200" dirty="0"/>
              <a:t>#</a:t>
            </a:r>
            <a:r>
              <a:rPr lang="el-GR" sz="1200" dirty="0"/>
              <a:t>ΑΝΑΛΥΣΗ3</a:t>
            </a:r>
          </a:p>
        </p:txBody>
      </p:sp>
    </p:spTree>
    <p:extLst>
      <p:ext uri="{BB962C8B-B14F-4D97-AF65-F5344CB8AC3E}">
        <p14:creationId xmlns:p14="http://schemas.microsoft.com/office/powerpoint/2010/main" val="602587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519918" y="2267853"/>
            <a:ext cx="8715436" cy="614366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</a:rPr>
              <a:t> </a:t>
            </a:r>
          </a:p>
          <a:p>
            <a:pPr marL="514350" indent="-514350">
              <a:buNone/>
            </a:pP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818866" y="300251"/>
            <a:ext cx="9867331" cy="777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Σχεδιασμός και εφαρμογή Προγραμμάτων Πρόληψης και Παρέμβασης στην Κοινότητα </a:t>
            </a:r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777923" y="1419367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Διεπιστημονική συνεργασία </a:t>
            </a:r>
          </a:p>
        </p:txBody>
      </p:sp>
      <p:sp>
        <p:nvSpPr>
          <p:cNvPr id="5" name="Στρογγυλεμένο ορθογώνιο 4"/>
          <p:cNvSpPr/>
          <p:nvPr/>
        </p:nvSpPr>
        <p:spPr>
          <a:xfrm>
            <a:off x="5752531" y="1419366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Επίτευξη συμφωνίας / συναίνεσης </a:t>
            </a:r>
          </a:p>
        </p:txBody>
      </p:sp>
      <p:sp>
        <p:nvSpPr>
          <p:cNvPr id="6" name="Στρογγυλεμένο ορθογώνιο 5"/>
          <p:cNvSpPr/>
          <p:nvPr/>
        </p:nvSpPr>
        <p:spPr>
          <a:xfrm>
            <a:off x="777923" y="2975212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Εντοπισμός προβλήματος/ νόσου/ παράγοντα κινδύνου</a:t>
            </a:r>
          </a:p>
        </p:txBody>
      </p:sp>
      <p:sp>
        <p:nvSpPr>
          <p:cNvPr id="7" name="Στρογγυλεμένο ορθογώνιο 6"/>
          <p:cNvSpPr/>
          <p:nvPr/>
        </p:nvSpPr>
        <p:spPr>
          <a:xfrm>
            <a:off x="5752531" y="3032052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Επιλογή μεθόδου αντιμετώπισης </a:t>
            </a: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866867" y="4575413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Συνεργασία με τον πληθυσμό της κοινότητας</a:t>
            </a:r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5877636" y="4507135"/>
            <a:ext cx="3889612" cy="1214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Επίτευξη συμφωνίας / συναίνεσης </a:t>
            </a:r>
          </a:p>
        </p:txBody>
      </p:sp>
      <p:cxnSp>
        <p:nvCxnSpPr>
          <p:cNvPr id="11" name="Ευθύγραμμο βέλος σύνδεσης 10"/>
          <p:cNvCxnSpPr>
            <a:stCxn id="4" idx="3"/>
          </p:cNvCxnSpPr>
          <p:nvPr/>
        </p:nvCxnSpPr>
        <p:spPr>
          <a:xfrm flipV="1">
            <a:off x="4667535" y="2026691"/>
            <a:ext cx="887104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ύγραμμο βέλος σύνδεσης 12"/>
          <p:cNvCxnSpPr/>
          <p:nvPr/>
        </p:nvCxnSpPr>
        <p:spPr>
          <a:xfrm flipH="1">
            <a:off x="4667535" y="2388900"/>
            <a:ext cx="1084996" cy="5863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ύγραμμο βέλος σύνδεσης 14"/>
          <p:cNvCxnSpPr/>
          <p:nvPr/>
        </p:nvCxnSpPr>
        <p:spPr>
          <a:xfrm>
            <a:off x="4756479" y="3241341"/>
            <a:ext cx="798160" cy="398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 flipH="1">
            <a:off x="4982454" y="3952152"/>
            <a:ext cx="770077" cy="824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ύγραμμο βέλος σύνδεσης 20"/>
          <p:cNvCxnSpPr/>
          <p:nvPr/>
        </p:nvCxnSpPr>
        <p:spPr>
          <a:xfrm>
            <a:off x="4872251" y="5182738"/>
            <a:ext cx="8802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>
            <a:stCxn id="9" idx="2"/>
          </p:cNvCxnSpPr>
          <p:nvPr/>
        </p:nvCxnSpPr>
        <p:spPr>
          <a:xfrm flipH="1">
            <a:off x="7424382" y="5721786"/>
            <a:ext cx="398060" cy="1136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517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>
          <a:xfrm>
            <a:off x="1473958" y="879211"/>
            <a:ext cx="3766784" cy="1372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Ενημέρωση πολιτών </a:t>
            </a:r>
          </a:p>
        </p:txBody>
      </p:sp>
      <p:sp>
        <p:nvSpPr>
          <p:cNvPr id="5" name="Θέση περιεχομένου 3"/>
          <p:cNvSpPr txBox="1">
            <a:spLocks/>
          </p:cNvSpPr>
          <p:nvPr/>
        </p:nvSpPr>
        <p:spPr>
          <a:xfrm>
            <a:off x="5911755" y="879211"/>
            <a:ext cx="3766784" cy="1372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Εξεύρεση πόρων </a:t>
            </a:r>
          </a:p>
        </p:txBody>
      </p:sp>
      <p:sp>
        <p:nvSpPr>
          <p:cNvPr id="6" name="Θέση περιεχομένου 3"/>
          <p:cNvSpPr txBox="1">
            <a:spLocks/>
          </p:cNvSpPr>
          <p:nvPr/>
        </p:nvSpPr>
        <p:spPr>
          <a:xfrm>
            <a:off x="3673522" y="3365379"/>
            <a:ext cx="3766784" cy="1372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Εφαρμογή προγράμματος πρόληψης  / παρέμβασης </a:t>
            </a:r>
          </a:p>
        </p:txBody>
      </p:sp>
      <p:sp>
        <p:nvSpPr>
          <p:cNvPr id="7" name="Θέση περιεχομένου 3"/>
          <p:cNvSpPr txBox="1">
            <a:spLocks/>
          </p:cNvSpPr>
          <p:nvPr/>
        </p:nvSpPr>
        <p:spPr>
          <a:xfrm>
            <a:off x="7795147" y="3365379"/>
            <a:ext cx="3766784" cy="1372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Αξιολόγηση </a:t>
            </a:r>
          </a:p>
        </p:txBody>
      </p:sp>
      <p:sp>
        <p:nvSpPr>
          <p:cNvPr id="8" name="Θέση περιεχομένου 3"/>
          <p:cNvSpPr txBox="1">
            <a:spLocks/>
          </p:cNvSpPr>
          <p:nvPr/>
        </p:nvSpPr>
        <p:spPr>
          <a:xfrm>
            <a:off x="5911755" y="5030405"/>
            <a:ext cx="3766784" cy="1372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dirty="0"/>
              <a:t>Τροποποίηση ή Συνέχιση και Διατήρηση</a:t>
            </a:r>
          </a:p>
        </p:txBody>
      </p:sp>
      <p:cxnSp>
        <p:nvCxnSpPr>
          <p:cNvPr id="10" name="Ευθύγραμμο βέλος σύνδεσης 9"/>
          <p:cNvCxnSpPr/>
          <p:nvPr/>
        </p:nvCxnSpPr>
        <p:spPr>
          <a:xfrm>
            <a:off x="5240742" y="1446663"/>
            <a:ext cx="5732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/>
          <p:cNvCxnSpPr/>
          <p:nvPr/>
        </p:nvCxnSpPr>
        <p:spPr>
          <a:xfrm flipH="1">
            <a:off x="5556914" y="2429301"/>
            <a:ext cx="489044" cy="736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/>
          <p:cNvCxnSpPr/>
          <p:nvPr/>
        </p:nvCxnSpPr>
        <p:spPr>
          <a:xfrm>
            <a:off x="7440306" y="3944203"/>
            <a:ext cx="2570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ύγραμμο βέλος σύνδεσης 16"/>
          <p:cNvCxnSpPr/>
          <p:nvPr/>
        </p:nvCxnSpPr>
        <p:spPr>
          <a:xfrm flipH="1">
            <a:off x="9812740" y="4738049"/>
            <a:ext cx="327547" cy="775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ύγραμμο βέλος σύνδεσης 18"/>
          <p:cNvCxnSpPr/>
          <p:nvPr/>
        </p:nvCxnSpPr>
        <p:spPr>
          <a:xfrm>
            <a:off x="2620370" y="0"/>
            <a:ext cx="600502" cy="879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52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6894" y="452718"/>
            <a:ext cx="9373940" cy="853568"/>
          </a:xfrm>
        </p:spPr>
        <p:txBody>
          <a:bodyPr/>
          <a:lstStyle/>
          <a:p>
            <a:r>
              <a:rPr lang="el-GR" sz="2800" b="1" dirty="0"/>
              <a:t>Αναδρομή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03312" y="1306286"/>
            <a:ext cx="8946541" cy="494211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(Π.Ο.Υ.) </a:t>
            </a:r>
            <a:r>
              <a:rPr lang="en-US" dirty="0"/>
              <a:t> - </a:t>
            </a:r>
            <a:r>
              <a:rPr lang="el-GR" dirty="0"/>
              <a:t>1981</a:t>
            </a:r>
            <a:r>
              <a:rPr lang="en-US" dirty="0"/>
              <a:t>                                </a:t>
            </a:r>
            <a:r>
              <a:rPr lang="el-GR" dirty="0"/>
              <a:t>          «Υγεία για όλους το έτος 2000» 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ανάπτυξη της Πρωτοβάθμιας Φροντίδας Υγείας (Π.Φ.Υ.)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 err="1"/>
              <a:t>Αναπλαισίωση</a:t>
            </a:r>
            <a:r>
              <a:rPr lang="el-GR" dirty="0"/>
              <a:t> των υπηρεσιών υγείας με κύριο στόχο την πρόληψη της νόσου  και την προαγωγή της υγείας  και επιμέρους  στόχους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Τη βελτίωση του φυσικού και κοινωνικού περιβάλλοντος και </a:t>
            </a:r>
          </a:p>
          <a:p>
            <a:r>
              <a:rPr lang="el-GR" dirty="0"/>
              <a:t>Την ενίσχυση υγιεινών στάσεων και συμπεριφορών</a:t>
            </a:r>
          </a:p>
          <a:p>
            <a:r>
              <a:rPr lang="el-GR" dirty="0"/>
              <a:t>Την προώθηση πολιτικών και δράσεων σε ευρύτερο κοινοτικό ή κοινωνικό επίπεδο.</a:t>
            </a:r>
          </a:p>
          <a:p>
            <a:pPr>
              <a:buNone/>
            </a:pPr>
            <a:r>
              <a:rPr lang="el-GR" dirty="0"/>
              <a:t>              </a:t>
            </a:r>
          </a:p>
        </p:txBody>
      </p:sp>
      <p:sp>
        <p:nvSpPr>
          <p:cNvPr id="6" name="5 - Δεξιό βέλος"/>
          <p:cNvSpPr/>
          <p:nvPr/>
        </p:nvSpPr>
        <p:spPr>
          <a:xfrm>
            <a:off x="3633849" y="1401288"/>
            <a:ext cx="165067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8" name="7 - Ευθύγραμμο βέλος σύνδεσης"/>
          <p:cNvCxnSpPr/>
          <p:nvPr/>
        </p:nvCxnSpPr>
        <p:spPr>
          <a:xfrm flipH="1">
            <a:off x="4524499" y="1805049"/>
            <a:ext cx="1520041" cy="380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 flipH="1">
            <a:off x="4619501" y="2743201"/>
            <a:ext cx="1151908" cy="403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ύγραμμο βέλος σύνδεσης"/>
          <p:cNvCxnSpPr/>
          <p:nvPr/>
        </p:nvCxnSpPr>
        <p:spPr>
          <a:xfrm flipH="1">
            <a:off x="4263243" y="3883231"/>
            <a:ext cx="1508165" cy="451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36271" y="1448790"/>
            <a:ext cx="9717448" cy="51949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000" dirty="0"/>
              <a:t>(1)</a:t>
            </a:r>
          </a:p>
          <a:p>
            <a:r>
              <a:rPr lang="el-GR" sz="4000" b="1" dirty="0"/>
              <a:t> </a:t>
            </a:r>
            <a:r>
              <a:rPr lang="el-GR" sz="2400" b="1" dirty="0"/>
              <a:t>«Η διαδικασία που παρέχει τη διευκόλυνση σε άτομα και κοινότητες ανθρώπων να αυξήσουν τον έλεγχο πάνω στους παράγοντες που επιδρούν στην υγεία τους βελτιώνοντας την».</a:t>
            </a:r>
            <a:r>
              <a:rPr lang="el-GR" sz="2400" dirty="0"/>
              <a:t> </a:t>
            </a:r>
          </a:p>
          <a:p>
            <a:pPr>
              <a:buNone/>
            </a:pPr>
            <a:r>
              <a:rPr lang="el-GR" sz="2400" dirty="0"/>
              <a:t>																	(Π.Ο.Υ.1986)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890649" y="368135"/>
            <a:ext cx="4845133" cy="9381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/>
              <a:t>Ορισμός </a:t>
            </a:r>
          </a:p>
        </p:txBody>
      </p:sp>
    </p:spTree>
    <p:extLst>
      <p:ext uri="{BB962C8B-B14F-4D97-AF65-F5344CB8AC3E}">
        <p14:creationId xmlns:p14="http://schemas.microsoft.com/office/powerpoint/2010/main" val="1337480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Προσεγγίσεις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προαγωγή υγείας περιλαμβάνει τρεις προσεγγίσεις</a:t>
            </a:r>
            <a:r>
              <a:rPr lang="en-US" dirty="0"/>
              <a:t>: </a:t>
            </a:r>
            <a:r>
              <a:rPr lang="el-GR" dirty="0"/>
              <a:t> </a:t>
            </a:r>
          </a:p>
          <a:p>
            <a:r>
              <a:rPr lang="el-GR" dirty="0"/>
              <a:t>παρεμβάσεις σε επίπεδο συμπεριφοράς, </a:t>
            </a:r>
            <a:endParaRPr lang="en-US" dirty="0"/>
          </a:p>
          <a:p>
            <a:r>
              <a:rPr lang="el-GR" dirty="0"/>
              <a:t>ενδυνάμωση του ατόμου και </a:t>
            </a:r>
            <a:endParaRPr lang="en-US" dirty="0"/>
          </a:p>
          <a:p>
            <a:r>
              <a:rPr lang="el-GR" dirty="0"/>
              <a:t>συλλογικές δράσεις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5106390" y="4132613"/>
            <a:ext cx="154379" cy="1781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91436" y="1566030"/>
            <a:ext cx="8946541" cy="4195481"/>
          </a:xfrm>
        </p:spPr>
        <p:txBody>
          <a:bodyPr>
            <a:normAutofit/>
          </a:bodyPr>
          <a:lstStyle/>
          <a:p>
            <a:r>
              <a:rPr lang="el-GR" i="1" dirty="0"/>
              <a:t>Παρεμβάσεις σε επίπεδο συμπεριφοράς </a:t>
            </a:r>
            <a:endParaRPr lang="el-G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i="1" dirty="0"/>
              <a:t>Ενδυνάμωση του ατόμου</a:t>
            </a:r>
            <a:endParaRPr lang="el-GR" dirty="0"/>
          </a:p>
          <a:p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6578930" y="736270"/>
            <a:ext cx="4857008" cy="24344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Εφαρμογή προγραμμάτων προαγωγής της υγείας σε επίπεδο αλλαγής της συμπεριφοράς σε ατομικό και σε κοινοτικό επίπεδο.</a:t>
            </a:r>
          </a:p>
        </p:txBody>
      </p:sp>
      <p:sp>
        <p:nvSpPr>
          <p:cNvPr id="5" name="4 - Έλλειψη"/>
          <p:cNvSpPr/>
          <p:nvPr/>
        </p:nvSpPr>
        <p:spPr>
          <a:xfrm>
            <a:off x="4678879" y="3515096"/>
            <a:ext cx="5225142" cy="1757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Εφαρμογή τεχνικών που ως στόχο έχουν τον έλεγχο και την αλλαγή των δυσλειτουργικών πεποιθήσεων για την υγεία.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95648" y="1258784"/>
            <a:ext cx="9254206" cy="4989615"/>
          </a:xfrm>
        </p:spPr>
        <p:txBody>
          <a:bodyPr/>
          <a:lstStyle/>
          <a:p>
            <a:endParaRPr lang="el-GR" i="1" dirty="0"/>
          </a:p>
          <a:p>
            <a:endParaRPr lang="el-GR" i="1" dirty="0"/>
          </a:p>
          <a:p>
            <a:r>
              <a:rPr lang="el-GR" i="1" dirty="0"/>
              <a:t>Συλλογικές δράσεις</a:t>
            </a: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4370119" y="902525"/>
            <a:ext cx="5403273" cy="30519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l-GR" dirty="0">
                <a:solidFill>
                  <a:schemeClr val="bg1">
                    <a:lumMod val="85000"/>
                    <a:lumOff val="15000"/>
                  </a:schemeClr>
                </a:solidFill>
              </a:rPr>
              <a:t>Εφαρμογή  οργανωμένων δράσεων σε εθνικό επίπεδο  με στόχο την εκπαίδευση του πληθυσμού,  την εφαρμογή οικονομικών μέτρων και τη μείωση των ανθυγιεινών συνθηκών στο περιβάλλον.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53143" y="1428852"/>
            <a:ext cx="10497787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Προώθηση της κοινωνικής ευθύνης για την υγεία: ανάληψη ευθύνης από τον δημόσιο και τον ιδιωτικό τομέα ώστε να μην διακυβεύεται η υγεία.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sz="160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Αύξηση των επενδύσεων για την ανάπτυξη της υγείας: </a:t>
            </a:r>
            <a:r>
              <a:rPr kumimoji="0" lang="el-GR" sz="16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πολυτομεακή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προσέγγιση με επιπλέον πόρους για εκπαίδευση, κατοικία, υπηρεσίες υγείας με βάση τις ανάγκες συγκεκριμένων ομάδων (γυναικών, παιδιών, ηλικιωμένων, ιθαγενών, φτωχών, και περιθωριοποιημένων πληθυσμών).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sz="1600" dirty="0">
              <a:solidFill>
                <a:schemeClr val="tx1">
                  <a:lumMod val="95000"/>
                </a:schemeClr>
              </a:solidFill>
              <a:latin typeface="Calibr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Εδραίωση και διεύρυνση συνεργασιών για την υγεία: </a:t>
            </a:r>
            <a:r>
              <a:rPr kumimoji="0" lang="el-GR" sz="16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πολυτομεακές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συνεργασίες με κοινό στόχο την προστασία της κοινωνικής ευεξίας και της υγείας.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sz="160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Αύξηση του δυναμικού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της κοινότητας και ενδυνάμωση του ατόμου: βελτίωση δεξιοτήτων και ικανοτήτων των ατόμων και των κοινωνιών να αναλαμβάνουν δράση οι ίδιοι, μέσα από πρακτική εκπαίδευση, εξάσκηση και πρόσβαση σε πόρους.</a:t>
            </a: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sz="1600" dirty="0">
              <a:solidFill>
                <a:schemeClr val="tx1">
                  <a:lumMod val="95000"/>
                </a:schemeClr>
              </a:solidFill>
              <a:latin typeface="Calibri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6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Εξασφάλιση υποδομής για την προαγωγή της υγείας: νέοι μηχανισμοί χρηματοδότησης σε τοπικό, εθνικό και παγκόσμιο επίπεδο, και ανάπτυξη κινήτρων για κυβερνητικούς και μη-κυβερνητικούς οργανισμούς, εκπαιδευτικά ιδρύματα και τον ιδιωτικό τομέα.</a:t>
            </a:r>
            <a:endParaRPr kumimoji="0" lang="el-GR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2470066" y="273133"/>
            <a:ext cx="6804561" cy="7481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l-GR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lang="el-GR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Προτεραιότητες για την Προαγωγή της Υγείας τον 21ο αιώνα :</a:t>
            </a:r>
            <a:r>
              <a:rPr lang="el-GR" dirty="0">
                <a:solidFill>
                  <a:schemeClr val="bg1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</a:p>
          <a:p>
            <a:pPr algn="ctr"/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593767" y="641269"/>
            <a:ext cx="974964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Διλήμματα και Συγκρούσεις που σχετίζονται με την Προαγωγή Υγείας </a:t>
            </a:r>
            <a:endParaRPr lang="el-GR" dirty="0"/>
          </a:p>
          <a:p>
            <a:r>
              <a:rPr lang="el-GR" dirty="0"/>
              <a:t>         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Η υγεία θεωρείται ο απόλυτος σκοπός και οδηγεί στην </a:t>
            </a:r>
            <a:r>
              <a:rPr lang="el-GR" dirty="0" err="1"/>
              <a:t>κηδεμόνευση</a:t>
            </a:r>
            <a:r>
              <a:rPr lang="el-GR" dirty="0"/>
              <a:t> των ατόμων και στον έλεγχο της συμπεριφοράς. </a:t>
            </a:r>
          </a:p>
          <a:p>
            <a:endParaRPr lang="el-GR" dirty="0"/>
          </a:p>
          <a:p>
            <a:r>
              <a:rPr lang="el-GR" dirty="0"/>
              <a:t>Μέθοδοι Προαγωγής της Υγείας που δεν ανταποκρίνονται στις προσδοκίες, πεποιθήσεις, προτιμήσεις, ικανότητες και αξίες του πληθυσμού με αποτέλεσμα την αύξηση των κοινωνικών ανισοτήτων. </a:t>
            </a:r>
          </a:p>
          <a:p>
            <a:endParaRPr lang="el-GR" dirty="0"/>
          </a:p>
          <a:p>
            <a:r>
              <a:rPr lang="el-GR" dirty="0"/>
              <a:t>Παροχή πληροφοριών και ευαισθητοποίηση του κοινού γύρω από ένα πρόβλημα υγείας χωρίς να παρέχονται οι δυνατότητες για την αντιμετώπισή του με αποτέλεσμα τη δημιουργία ανησυχίας ανασφάλειας.</a:t>
            </a:r>
          </a:p>
          <a:p>
            <a:endParaRPr lang="el-GR" dirty="0"/>
          </a:p>
          <a:p>
            <a:r>
              <a:rPr lang="el-GR" dirty="0"/>
              <a:t>Περιορισμός της διεπιστημονικής προσέγγισης στην Προαγωγή της Υγείας και η οικειοποίηση της από συγκεκριμένες ομάδες επαγγελματιών υγείας.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         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5209309" y="5694655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asclepieion.mpl.uoa.gr/</a:t>
            </a:r>
            <a:r>
              <a:rPr lang="en-US" sz="1200" dirty="0" err="1"/>
              <a:t>pubaspis</a:t>
            </a:r>
            <a:r>
              <a:rPr lang="en-US" sz="1200" dirty="0"/>
              <a:t>/</a:t>
            </a:r>
            <a:r>
              <a:rPr lang="el-GR" sz="1200" dirty="0" err="1"/>
              <a:t>Αγωγή_και_Προαγωγή</a:t>
            </a:r>
            <a:r>
              <a:rPr lang="el-GR" sz="1200" dirty="0"/>
              <a:t>.</a:t>
            </a:r>
            <a:r>
              <a:rPr lang="en-US" sz="1200" dirty="0" err="1"/>
              <a:t>htm</a:t>
            </a:r>
            <a:r>
              <a:rPr lang="en-US" sz="1200" dirty="0"/>
              <a:t>#</a:t>
            </a:r>
            <a:r>
              <a:rPr lang="el-GR" sz="1200" dirty="0"/>
              <a:t>ΑΝΑΛΥΣΗ3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Πρόληψη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03312" y="2052918"/>
            <a:ext cx="4642395" cy="4195481"/>
          </a:xfrm>
        </p:spPr>
        <p:txBody>
          <a:bodyPr>
            <a:normAutofit/>
          </a:bodyPr>
          <a:lstStyle/>
          <a:p>
            <a:r>
              <a:rPr lang="el-GR" dirty="0"/>
              <a:t>«Είναι ωφέλιμο να φροντίζετε τους ασθενείς, ώστε να ξαναβρίσκουν την υγεία τους, αλλά επίσης να βοηθάτε και τους υγιείς να τη διατηρούν, γιατί η φροντίδα τους είναι πράξη ευπρέπειας» </a:t>
            </a:r>
          </a:p>
          <a:p>
            <a:r>
              <a:rPr lang="el-GR" dirty="0"/>
              <a:t>														Ιπποκράτης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6591869" y="1746913"/>
            <a:ext cx="4981432" cy="4462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b="1" dirty="0">
                <a:solidFill>
                  <a:schemeClr val="bg1"/>
                </a:solidFill>
              </a:rPr>
              <a:t>Η έννοια της πρόληψης περιλαμβάνει κάθε δράση η οποία στοχεύει στην αναχαίτιση της όποιας µ</a:t>
            </a:r>
            <a:r>
              <a:rPr lang="el-GR" b="1" dirty="0" err="1">
                <a:solidFill>
                  <a:schemeClr val="bg1"/>
                </a:solidFill>
              </a:rPr>
              <a:t>ορφής</a:t>
            </a:r>
            <a:r>
              <a:rPr lang="el-GR" b="1" dirty="0">
                <a:solidFill>
                  <a:schemeClr val="bg1"/>
                </a:solidFill>
              </a:rPr>
              <a:t> αρνητικής στάσης ζωής. Αφορά σε </a:t>
            </a:r>
            <a:r>
              <a:rPr lang="el-GR" b="1" dirty="0" err="1">
                <a:solidFill>
                  <a:schemeClr val="bg1"/>
                </a:solidFill>
              </a:rPr>
              <a:t>παρεµβάσεις</a:t>
            </a:r>
            <a:r>
              <a:rPr lang="el-GR" b="1" dirty="0">
                <a:solidFill>
                  <a:schemeClr val="bg1"/>
                </a:solidFill>
              </a:rPr>
              <a:t> οι οποίες προάγουν τις συνέχειες ή ασυνέχειες στις λειτουργίες της ζωής του ατόμου.  Η πρόληψη της ασθένειας αποτελεί μια διεπιστημονική προσέγγιση στην οποία συμμετέχουν γιατροί, νοσηλευτές, επιδημιολόγοι, εκπαιδευτικοί με στόχο την συλλογική προσέγγιση ενός προβλήματος.</a:t>
            </a:r>
          </a:p>
          <a:p>
            <a:pPr algn="just"/>
            <a:r>
              <a:rPr lang="el-GR" b="1" dirty="0">
                <a:solidFill>
                  <a:schemeClr val="bg1"/>
                </a:solidFill>
              </a:rPr>
              <a:t>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Ιό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178</TotalTime>
  <Words>524</Words>
  <Application>Microsoft Office PowerPoint</Application>
  <PresentationFormat>Ευρεία οθόνη</PresentationFormat>
  <Paragraphs>167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Comic Sans MS</vt:lpstr>
      <vt:lpstr>Times New Roman</vt:lpstr>
      <vt:lpstr>Wingdings 3</vt:lpstr>
      <vt:lpstr>Ιόν</vt:lpstr>
      <vt:lpstr>Πρόληψη και Προαγωγή της Υγείας</vt:lpstr>
      <vt:lpstr>Αναδρομή </vt:lpstr>
      <vt:lpstr>Παρουσίαση του PowerPoint</vt:lpstr>
      <vt:lpstr>Προσεγγίσεις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Πρόληψη </vt:lpstr>
      <vt:lpstr>Είδη πρόληψης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areti stavropoulou</dc:creator>
  <cp:lastModifiedBy>ΓΕΩΡΓΙΑ ΦΑΣΟΗ</cp:lastModifiedBy>
  <cp:revision>21</cp:revision>
  <dcterms:created xsi:type="dcterms:W3CDTF">2018-12-19T15:23:28Z</dcterms:created>
  <dcterms:modified xsi:type="dcterms:W3CDTF">2019-01-19T22:54:22Z</dcterms:modified>
</cp:coreProperties>
</file>