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86" r:id="rId2"/>
    <p:sldId id="273" r:id="rId3"/>
    <p:sldId id="287" r:id="rId4"/>
    <p:sldId id="291" r:id="rId5"/>
    <p:sldId id="288" r:id="rId6"/>
    <p:sldId id="294" r:id="rId7"/>
    <p:sldId id="293" r:id="rId8"/>
    <p:sldId id="292" r:id="rId9"/>
    <p:sldId id="295" r:id="rId10"/>
    <p:sldId id="296" r:id="rId11"/>
    <p:sldId id="278" r:id="rId12"/>
    <p:sldId id="297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397AB06-61BE-4CD5-B2B4-9D82CF3C343B}" type="datetimeFigureOut">
              <a:rPr lang="el-GR" smtClean="0"/>
              <a:t>20/1/2019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BBF051-474F-43EC-A930-1571ABA3CE11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7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B06-61BE-4CD5-B2B4-9D82CF3C343B}" type="datetimeFigureOut">
              <a:rPr lang="el-GR" smtClean="0"/>
              <a:t>20/1/2019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051-474F-43EC-A930-1571ABA3CE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135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B06-61BE-4CD5-B2B4-9D82CF3C343B}" type="datetimeFigureOut">
              <a:rPr lang="el-GR" smtClean="0"/>
              <a:t>20/1/2019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051-474F-43EC-A930-1571ABA3CE11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635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B06-61BE-4CD5-B2B4-9D82CF3C343B}" type="datetimeFigureOut">
              <a:rPr lang="el-GR" smtClean="0"/>
              <a:t>20/1/2019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051-474F-43EC-A930-1571ABA3CE11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160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B06-61BE-4CD5-B2B4-9D82CF3C343B}" type="datetimeFigureOut">
              <a:rPr lang="el-GR" smtClean="0"/>
              <a:t>20/1/2019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051-474F-43EC-A930-1571ABA3CE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7008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B06-61BE-4CD5-B2B4-9D82CF3C343B}" type="datetimeFigureOut">
              <a:rPr lang="el-GR" smtClean="0"/>
              <a:t>20/1/2019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051-474F-43EC-A930-1571ABA3CE11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546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B06-61BE-4CD5-B2B4-9D82CF3C343B}" type="datetimeFigureOut">
              <a:rPr lang="el-GR" smtClean="0"/>
              <a:t>20/1/2019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051-474F-43EC-A930-1571ABA3CE11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652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B06-61BE-4CD5-B2B4-9D82CF3C343B}" type="datetimeFigureOut">
              <a:rPr lang="el-GR" smtClean="0"/>
              <a:t>20/1/2019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051-474F-43EC-A930-1571ABA3CE11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395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B06-61BE-4CD5-B2B4-9D82CF3C343B}" type="datetimeFigureOut">
              <a:rPr lang="el-GR" smtClean="0"/>
              <a:t>20/1/2019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051-474F-43EC-A930-1571ABA3CE11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78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B06-61BE-4CD5-B2B4-9D82CF3C343B}" type="datetimeFigureOut">
              <a:rPr lang="el-GR" smtClean="0"/>
              <a:t>20/1/2019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051-474F-43EC-A930-1571ABA3CE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943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B06-61BE-4CD5-B2B4-9D82CF3C343B}" type="datetimeFigureOut">
              <a:rPr lang="el-GR" smtClean="0"/>
              <a:t>20/1/2019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051-474F-43EC-A930-1571ABA3CE11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99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B06-61BE-4CD5-B2B4-9D82CF3C343B}" type="datetimeFigureOut">
              <a:rPr lang="el-GR" smtClean="0"/>
              <a:t>20/1/2019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051-474F-43EC-A930-1571ABA3CE11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27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B06-61BE-4CD5-B2B4-9D82CF3C343B}" type="datetimeFigureOut">
              <a:rPr lang="el-GR" smtClean="0"/>
              <a:t>20/1/2019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051-474F-43EC-A930-1571ABA3CE11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4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B06-61BE-4CD5-B2B4-9D82CF3C343B}" type="datetimeFigureOut">
              <a:rPr lang="el-GR" smtClean="0"/>
              <a:t>20/1/2019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051-474F-43EC-A930-1571ABA3CE11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07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B06-61BE-4CD5-B2B4-9D82CF3C343B}" type="datetimeFigureOut">
              <a:rPr lang="el-GR" smtClean="0"/>
              <a:t>20/1/2019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051-474F-43EC-A930-1571ABA3CE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25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B06-61BE-4CD5-B2B4-9D82CF3C343B}" type="datetimeFigureOut">
              <a:rPr lang="el-GR" smtClean="0"/>
              <a:t>20/1/2019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051-474F-43EC-A930-1571ABA3CE11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34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AB06-61BE-4CD5-B2B4-9D82CF3C343B}" type="datetimeFigureOut">
              <a:rPr lang="el-GR" smtClean="0"/>
              <a:t>20/1/2019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F051-474F-43EC-A930-1571ABA3CE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016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97AB06-61BE-4CD5-B2B4-9D82CF3C343B}" type="datetimeFigureOut">
              <a:rPr lang="el-GR" smtClean="0"/>
              <a:t>20/1/2019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BBF051-474F-43EC-A930-1571ABA3CE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215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u="sng" dirty="0"/>
              <a:t>ΑΓΩΓΗ ΥΓΕΙΑΣ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Δρ. Γεωργία Φασόη</a:t>
            </a:r>
          </a:p>
        </p:txBody>
      </p:sp>
    </p:spTree>
    <p:extLst>
      <p:ext uri="{BB962C8B-B14F-4D97-AF65-F5344CB8AC3E}">
        <p14:creationId xmlns:p14="http://schemas.microsoft.com/office/powerpoint/2010/main" val="56068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Ενεργητική Μάθηση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altLang="el-GR" dirty="0"/>
              <a:t>Ο άνθρωπος συγκρατεί καλύτερα τις γνώσεις μέσα από δική του δράση και εμπειρία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altLang="el-GR" dirty="0" err="1"/>
              <a:t>Βιωματικότητα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altLang="el-GR" dirty="0"/>
              <a:t>Η διδασκαλία γίνεται με τέτοιο τρόπο ώστε δημιουργούνται βιώματα στον άνθρωπο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967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97597" y="377280"/>
            <a:ext cx="10357340" cy="64807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l-GR" dirty="0">
              <a:latin typeface="Comic Sans MS" pitchFamily="66" charset="0"/>
            </a:endParaRPr>
          </a:p>
          <a:p>
            <a:pPr>
              <a:buNone/>
            </a:pPr>
            <a:r>
              <a:rPr lang="el-GR" b="1" dirty="0">
                <a:latin typeface="+mj-lt"/>
              </a:rPr>
              <a:t>Θέματα Αγωγής υγείας στην κοινότητα σε πρωτοβάθμιο και δευτεροβάθμιο επίπεδο</a:t>
            </a:r>
            <a:r>
              <a:rPr lang="en-US" b="1" dirty="0">
                <a:latin typeface="+mj-lt"/>
              </a:rPr>
              <a:t>:</a:t>
            </a:r>
            <a:r>
              <a:rPr lang="el-GR" b="1" dirty="0">
                <a:latin typeface="+mj-lt"/>
              </a:rPr>
              <a:t> </a:t>
            </a:r>
          </a:p>
          <a:p>
            <a:pPr>
              <a:buNone/>
            </a:pPr>
            <a:endParaRPr lang="el-GR" b="1" dirty="0">
              <a:latin typeface="+mj-lt"/>
            </a:endParaRPr>
          </a:p>
          <a:p>
            <a:r>
              <a:rPr lang="el-GR" dirty="0"/>
              <a:t>Διατροφή </a:t>
            </a:r>
          </a:p>
          <a:p>
            <a:r>
              <a:rPr lang="el-GR" dirty="0"/>
              <a:t>Υγιεινή</a:t>
            </a:r>
          </a:p>
          <a:p>
            <a:r>
              <a:rPr lang="el-GR" dirty="0"/>
              <a:t>Οικογενειακός προγραμματισμός  - αντισύλληψη</a:t>
            </a:r>
          </a:p>
          <a:p>
            <a:r>
              <a:rPr lang="el-GR" dirty="0"/>
              <a:t>Πρώτες βοήθειες </a:t>
            </a:r>
          </a:p>
          <a:p>
            <a:r>
              <a:rPr lang="el-GR" dirty="0"/>
              <a:t>Περιβαλλοντική υγιεινή </a:t>
            </a:r>
          </a:p>
          <a:p>
            <a:r>
              <a:rPr lang="el-GR" dirty="0"/>
              <a:t>Κυκλοφοριακή αγωγή /Ασφάλεια  </a:t>
            </a:r>
          </a:p>
          <a:p>
            <a:r>
              <a:rPr lang="el-GR" dirty="0"/>
              <a:t>Αλκοολισμός </a:t>
            </a:r>
          </a:p>
          <a:p>
            <a:r>
              <a:rPr lang="el-GR" dirty="0"/>
              <a:t>Διακοπή καπνίσματος </a:t>
            </a:r>
          </a:p>
          <a:p>
            <a:r>
              <a:rPr lang="el-GR" dirty="0"/>
              <a:t>Αλκοολισμός </a:t>
            </a:r>
          </a:p>
          <a:p>
            <a:r>
              <a:rPr lang="el-GR" dirty="0"/>
              <a:t>Προληπτικές εξετάσεις </a:t>
            </a:r>
          </a:p>
          <a:p>
            <a:r>
              <a:rPr lang="el-GR" dirty="0" err="1"/>
              <a:t>Προσυμπτωματικός</a:t>
            </a:r>
            <a:r>
              <a:rPr lang="el-GR" dirty="0"/>
              <a:t> έλεγχος </a:t>
            </a:r>
          </a:p>
          <a:p>
            <a:r>
              <a:rPr lang="el-GR" dirty="0" err="1"/>
              <a:t>Αυτοφροντίδα</a:t>
            </a:r>
            <a:r>
              <a:rPr lang="el-GR" dirty="0"/>
              <a:t>  / αυτοεξυπηρέτηση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 </a:t>
            </a:r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448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95401" y="968991"/>
            <a:ext cx="9601196" cy="4906877"/>
          </a:xfrm>
        </p:spPr>
        <p:txBody>
          <a:bodyPr/>
          <a:lstStyle/>
          <a:p>
            <a:pPr>
              <a:buNone/>
            </a:pPr>
            <a:endParaRPr lang="el-GR" b="1" dirty="0"/>
          </a:p>
          <a:p>
            <a:pPr>
              <a:buNone/>
            </a:pPr>
            <a:r>
              <a:rPr lang="el-GR" b="1" dirty="0"/>
              <a:t>Θέματα Αγωγής υγείας στην κοινότητα σε τριτοβάθμιο επίπεδο</a:t>
            </a:r>
            <a:r>
              <a:rPr lang="en-US" b="1" dirty="0"/>
              <a:t>:</a:t>
            </a:r>
            <a:r>
              <a:rPr lang="el-GR" b="1" dirty="0"/>
              <a:t> </a:t>
            </a:r>
          </a:p>
          <a:p>
            <a:pPr>
              <a:buNone/>
            </a:pPr>
            <a:endParaRPr lang="el-GR" b="1" dirty="0"/>
          </a:p>
          <a:p>
            <a:pPr>
              <a:buNone/>
            </a:pPr>
            <a:r>
              <a:rPr lang="el-GR" dirty="0"/>
              <a:t>Εκπαίδευση ασθενών και φροντιστών </a:t>
            </a:r>
          </a:p>
          <a:p>
            <a:pPr>
              <a:buNone/>
            </a:pPr>
            <a:r>
              <a:rPr lang="el-GR" dirty="0"/>
              <a:t>Κοινωνική επανένταξη </a:t>
            </a:r>
          </a:p>
          <a:p>
            <a:pPr>
              <a:buNone/>
            </a:pPr>
            <a:r>
              <a:rPr lang="el-GR" dirty="0"/>
              <a:t>Επαγγελματική επανένταξη </a:t>
            </a:r>
          </a:p>
          <a:p>
            <a:pPr>
              <a:buNone/>
            </a:pPr>
            <a:endParaRPr lang="el-GR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100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6412" y="163774"/>
            <a:ext cx="9750186" cy="2122226"/>
          </a:xfrm>
        </p:spPr>
        <p:txBody>
          <a:bodyPr>
            <a:normAutofit/>
          </a:bodyPr>
          <a:lstStyle/>
          <a:p>
            <a:pPr algn="ctr"/>
            <a:r>
              <a:rPr lang="el-GR" b="1" u="sng" dirty="0"/>
              <a:t>ΑΓΩΓΗ ΥΓΕΙΑΣ</a:t>
            </a:r>
            <a:endParaRPr lang="el-GR" sz="2400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46161" y="1634065"/>
            <a:ext cx="9689443" cy="4623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Ορισμός </a:t>
            </a:r>
          </a:p>
          <a:p>
            <a:endParaRPr lang="el-GR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r>
              <a:rPr lang="el-GR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«είναι η διαδικασία που στηρίζεται σε επιστημονικές αρχές και χρησιμοποιεί προγραμματισμένες ευκαιρίες μάθησης που δίνουν τη δυνατότητα στους ανθρώπους, όταν λειτουργούν ως άτομα ή ως σύνολο, να αποφασίζουν και να ενεργούν συνειδητά (ενημερωμένα) για θέματα που επηρεάζουν την υγεία τους»</a:t>
            </a:r>
          </a:p>
          <a:p>
            <a:pPr marL="0" indent="0">
              <a:buNone/>
            </a:pPr>
            <a:r>
              <a:rPr lang="el-GR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														(Ε.Ε. Λουξεμβούργο 1986).</a:t>
            </a:r>
          </a:p>
          <a:p>
            <a:endParaRPr lang="el-GR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6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37230" y="1078173"/>
            <a:ext cx="3848669" cy="941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chemeClr val="tx2">
                    <a:lumMod val="25000"/>
                  </a:schemeClr>
                </a:solidFill>
              </a:rPr>
              <a:t>Αγωγή Υγείας</a:t>
            </a:r>
            <a:endParaRPr lang="el-GR"/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5131558" y="2019870"/>
            <a:ext cx="5650173" cy="982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2">
                    <a:lumMod val="25000"/>
                  </a:schemeClr>
                </a:solidFill>
              </a:rPr>
              <a:t>εκπαιδευτική διαδικασία με σκοπό την έλεγχο της συμπεριφοράς και τη διαμόρφωση  σωστής στάσης σε θέματα υγείας  </a:t>
            </a:r>
            <a:endParaRPr lang="el-GR" dirty="0"/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5884459" y="3466531"/>
            <a:ext cx="5650173" cy="1521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2">
                    <a:lumMod val="25000"/>
                  </a:schemeClr>
                </a:solidFill>
              </a:rPr>
              <a:t>χρησιμοποιεί καινοτόμες διδακτικές μεθόδους προκειμένου να κινητοποιήσει τα άτομα και να τα βοηθήσει να τροποποιήσουν  υπάρχουσες  συμπεριφορές  και να υιοθετήσουν νέες  </a:t>
            </a:r>
            <a:endParaRPr lang="el-GR" dirty="0"/>
          </a:p>
        </p:txBody>
      </p:sp>
      <p:cxnSp>
        <p:nvCxnSpPr>
          <p:cNvPr id="8" name="Γωνιακή σύνδεση 7"/>
          <p:cNvCxnSpPr/>
          <p:nvPr/>
        </p:nvCxnSpPr>
        <p:spPr>
          <a:xfrm>
            <a:off x="2797791" y="2019869"/>
            <a:ext cx="2088108" cy="6960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Γωνιακή σύνδεση 9"/>
          <p:cNvCxnSpPr/>
          <p:nvPr/>
        </p:nvCxnSpPr>
        <p:spPr>
          <a:xfrm>
            <a:off x="1446664" y="2006222"/>
            <a:ext cx="4314966" cy="22075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Στρογγυλεμένο ορθογώνιο 11"/>
          <p:cNvSpPr/>
          <p:nvPr/>
        </p:nvSpPr>
        <p:spPr>
          <a:xfrm>
            <a:off x="6660107" y="5308979"/>
            <a:ext cx="4874525" cy="84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2">
                    <a:lumMod val="25000"/>
                  </a:schemeClr>
                </a:solidFill>
              </a:rPr>
              <a:t>στοχεύει στην αλλαγή των πεποιθήσεων και των αξιών των ατόμων σε θέματα υγείας</a:t>
            </a:r>
          </a:p>
        </p:txBody>
      </p:sp>
      <p:cxnSp>
        <p:nvCxnSpPr>
          <p:cNvPr id="21" name="Γωνιακή σύνδεση 20"/>
          <p:cNvCxnSpPr/>
          <p:nvPr/>
        </p:nvCxnSpPr>
        <p:spPr>
          <a:xfrm>
            <a:off x="1337481" y="2006222"/>
            <a:ext cx="5227092" cy="38213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76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92071" y="3575712"/>
            <a:ext cx="9504525" cy="2300155"/>
          </a:xfrm>
        </p:spPr>
        <p:txBody>
          <a:bodyPr>
            <a:norm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Έλλειψη 3"/>
          <p:cNvSpPr/>
          <p:nvPr/>
        </p:nvSpPr>
        <p:spPr>
          <a:xfrm>
            <a:off x="2251881" y="1173707"/>
            <a:ext cx="3985146" cy="1801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Αγωγή Υγείας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5229368" y="1173707"/>
            <a:ext cx="3985146" cy="1801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Προαγωγής Υγείας</a:t>
            </a:r>
          </a:p>
        </p:txBody>
      </p:sp>
      <p:sp>
        <p:nvSpPr>
          <p:cNvPr id="6" name="Βέλος προς τα κάτω 5"/>
          <p:cNvSpPr/>
          <p:nvPr/>
        </p:nvSpPr>
        <p:spPr>
          <a:xfrm>
            <a:off x="4012442" y="2702257"/>
            <a:ext cx="586854" cy="1241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043451" y="4176215"/>
            <a:ext cx="2579427" cy="832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Άτομο – Οικογένεια – Κοινότητα </a:t>
            </a:r>
          </a:p>
        </p:txBody>
      </p:sp>
      <p:sp>
        <p:nvSpPr>
          <p:cNvPr id="8" name="Δεξιό βέλος 7"/>
          <p:cNvSpPr/>
          <p:nvPr/>
        </p:nvSpPr>
        <p:spPr>
          <a:xfrm>
            <a:off x="5622878" y="4592471"/>
            <a:ext cx="143301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7221941" y="4176215"/>
            <a:ext cx="2590799" cy="832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Βελτίωση και διατήρηση συνθηκών υγείας</a:t>
            </a:r>
          </a:p>
        </p:txBody>
      </p:sp>
    </p:spTree>
    <p:extLst>
      <p:ext uri="{BB962C8B-B14F-4D97-AF65-F5344CB8AC3E}">
        <p14:creationId xmlns:p14="http://schemas.microsoft.com/office/powerpoint/2010/main" val="346785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Η αγωγή υγείας</a:t>
            </a:r>
            <a:r>
              <a:rPr lang="el-GR" sz="24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 </a:t>
            </a:r>
            <a:r>
              <a:rPr lang="el-GR" sz="24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χρησιμοποιεί προγράμματα που στοχεύουν στην ενίσχυση της μάθησης ως προς την υιοθέτηση και διατήρηση συμπεριφορών  που προάγουν την υγεία</a:t>
            </a:r>
            <a:br>
              <a:rPr lang="el-GR" sz="2400" dirty="0">
                <a:solidFill>
                  <a:schemeClr val="tx2">
                    <a:lumMod val="25000"/>
                  </a:schemeClr>
                </a:solidFill>
                <a:latin typeface="+mn-lt"/>
              </a:rPr>
            </a:br>
            <a:endParaRPr lang="el-GR" sz="2400" dirty="0">
              <a:latin typeface="+mn-lt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05218" y="2745263"/>
            <a:ext cx="81221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sng" strike="noStrike" cap="none" normalizeH="0" baseline="0" dirty="0">
                <a:ln>
                  <a:noFill/>
                </a:ln>
                <a:solidFill>
                  <a:srgbClr val="008040"/>
                </a:solidFill>
                <a:effectLst/>
                <a:latin typeface="MS Sans Serif"/>
                <a:cs typeface="Times New Roman" panose="02020603050405020304" pitchFamily="18" charset="0"/>
              </a:rPr>
              <a:t>Ο</a:t>
            </a:r>
            <a:r>
              <a:rPr kumimoji="0" lang="el-GR" altLang="el-GR" sz="1800" b="0" i="0" u="sng" strike="noStrike" cap="none" normalizeH="0" dirty="0">
                <a:ln>
                  <a:noFill/>
                </a:ln>
                <a:solidFill>
                  <a:srgbClr val="008040"/>
                </a:solidFill>
                <a:effectLst/>
                <a:latin typeface="MS Sans Serif"/>
                <a:cs typeface="Times New Roman" panose="02020603050405020304" pitchFamily="18" charset="0"/>
              </a:rPr>
              <a:t> σ</a:t>
            </a:r>
            <a:r>
              <a:rPr kumimoji="0" lang="el-GR" altLang="el-GR" sz="1800" b="0" i="0" u="sng" strike="noStrike" cap="none" normalizeH="0" baseline="0" dirty="0">
                <a:ln>
                  <a:noFill/>
                </a:ln>
                <a:solidFill>
                  <a:srgbClr val="008040"/>
                </a:solidFill>
                <a:effectLst/>
                <a:latin typeface="MS Sans Serif"/>
                <a:cs typeface="Times New Roman" panose="02020603050405020304" pitchFamily="18" charset="0"/>
              </a:rPr>
              <a:t>χεδιασμός προγραμμάτων</a:t>
            </a:r>
            <a:r>
              <a:rPr kumimoji="0" lang="el-GR" altLang="el-GR" sz="1800" b="0" i="0" u="sng" strike="noStrike" cap="none" normalizeH="0" dirty="0">
                <a:ln>
                  <a:noFill/>
                </a:ln>
                <a:solidFill>
                  <a:srgbClr val="008040"/>
                </a:solidFill>
                <a:effectLst/>
                <a:latin typeface="MS Sans Serif"/>
                <a:cs typeface="Times New Roman" panose="02020603050405020304" pitchFamily="18" charset="0"/>
              </a:rPr>
              <a:t> αγωγής υγείας περιλαμβάνει τα εξής βήματα</a:t>
            </a:r>
            <a:r>
              <a:rPr kumimoji="0" lang="en-US" altLang="el-GR" sz="1800" b="0" i="0" u="sng" strike="noStrike" cap="none" normalizeH="0" dirty="0">
                <a:ln>
                  <a:noFill/>
                </a:ln>
                <a:solidFill>
                  <a:srgbClr val="008040"/>
                </a:solidFill>
                <a:effectLst/>
                <a:latin typeface="MS Sans Serif"/>
                <a:cs typeface="Times New Roman" panose="02020603050405020304" pitchFamily="18" charset="0"/>
              </a:rPr>
              <a:t>: 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2729554" y="3357350"/>
            <a:ext cx="6878471" cy="2560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Εκτίμηση αναγκών του πληθυσμού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Κριτήρια επιλογής του θέματος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Προσδιορισμός σκοπού και στόχων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Προσδιορισμός του εκπαιδευτικού περιεχομένου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Εκτίμηση των πόρων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Επιλογή διδακτικών μεθόδων και τεχνικών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Αξιολόγηση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altLang="el-G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Γωνιακή σύνδεση 10"/>
          <p:cNvCxnSpPr/>
          <p:nvPr/>
        </p:nvCxnSpPr>
        <p:spPr>
          <a:xfrm>
            <a:off x="1295402" y="3220872"/>
            <a:ext cx="1106604" cy="8461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29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46161" y="1105469"/>
            <a:ext cx="9463582" cy="2900656"/>
          </a:xfrm>
        </p:spPr>
        <p:txBody>
          <a:bodyPr/>
          <a:lstStyle/>
          <a:p>
            <a:r>
              <a:rPr lang="el-GR" altLang="el-GR" u="sng" dirty="0">
                <a:solidFill>
                  <a:srgbClr val="008040"/>
                </a:solidFill>
                <a:latin typeface="MS Sans Serif"/>
                <a:cs typeface="Times New Roman" panose="02020603050405020304" pitchFamily="18" charset="0"/>
              </a:rPr>
              <a:t>Τα προγράμματα αγωγής υγείας στοχεύουν στα εξής</a:t>
            </a:r>
            <a:r>
              <a:rPr lang="en-US" altLang="el-GR" u="sng" dirty="0">
                <a:solidFill>
                  <a:srgbClr val="008040"/>
                </a:solidFill>
                <a:latin typeface="MS Sans Serif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l-GR" u="sng" dirty="0">
                <a:solidFill>
                  <a:srgbClr val="008040"/>
                </a:solidFill>
                <a:latin typeface="MS Sans Serif"/>
                <a:cs typeface="Times New Roman" panose="02020603050405020304" pitchFamily="18" charset="0"/>
              </a:rPr>
              <a:t>Ευαισθητοποίηση του πληθυσμού </a:t>
            </a:r>
          </a:p>
          <a:p>
            <a:pPr lvl="1"/>
            <a:r>
              <a:rPr lang="el-GR" u="sng" dirty="0">
                <a:solidFill>
                  <a:srgbClr val="008040"/>
                </a:solidFill>
                <a:latin typeface="MS Sans Serif"/>
                <a:cs typeface="Times New Roman" panose="02020603050405020304" pitchFamily="18" charset="0"/>
              </a:rPr>
              <a:t>Ενημέρωση/πληροφόρηση</a:t>
            </a:r>
          </a:p>
          <a:p>
            <a:pPr lvl="1"/>
            <a:r>
              <a:rPr lang="el-GR" u="sng" dirty="0">
                <a:solidFill>
                  <a:srgbClr val="008040"/>
                </a:solidFill>
                <a:latin typeface="MS Sans Serif"/>
                <a:cs typeface="Times New Roman" panose="02020603050405020304" pitchFamily="18" charset="0"/>
              </a:rPr>
              <a:t>Αλλαγή απόψεων και συμπεριφορών </a:t>
            </a:r>
          </a:p>
          <a:p>
            <a:pPr lvl="1"/>
            <a:r>
              <a:rPr lang="el-GR" u="sng" dirty="0">
                <a:solidFill>
                  <a:srgbClr val="008040"/>
                </a:solidFill>
                <a:latin typeface="MS Sans Serif"/>
                <a:cs typeface="Times New Roman" panose="02020603050405020304" pitchFamily="18" charset="0"/>
              </a:rPr>
              <a:t>Λήψη αποφάσεων και τροποποίηση παραγόντων κινδύνου 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91821" y="4006125"/>
            <a:ext cx="3643952" cy="1433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Έχουν εθελοντικό χαρακτήρα 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5700782" y="4006125"/>
            <a:ext cx="3643952" cy="1433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Χρησιμοποιούν σύγχρονες θεωρίες  και μοντέλα μάθησης  </a:t>
            </a:r>
          </a:p>
        </p:txBody>
      </p:sp>
    </p:spTree>
    <p:extLst>
      <p:ext uri="{BB962C8B-B14F-4D97-AF65-F5344CB8AC3E}">
        <p14:creationId xmlns:p14="http://schemas.microsoft.com/office/powerpoint/2010/main" val="178411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Μοντέλο μάθησης ενηλίκων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 i="1" dirty="0"/>
              <a:t>οι ενήλικοι κινητοποιούνται να μάθουν πληροφορίες των οποίων κατανοούν τον στόχο και στις οποίες διακρίνουν πρακτικές εφαρμογές</a:t>
            </a:r>
          </a:p>
          <a:p>
            <a:pPr>
              <a:lnSpc>
                <a:spcPct val="90000"/>
              </a:lnSpc>
            </a:pPr>
            <a:r>
              <a:rPr lang="el-GR" altLang="el-GR" sz="2800" i="1" dirty="0"/>
              <a:t>θέλουν να ελέγχουν τη διαδικασία μάθησης και να είναι </a:t>
            </a:r>
            <a:r>
              <a:rPr lang="el-GR" altLang="el-GR" sz="2800" i="1" dirty="0" err="1"/>
              <a:t>αυτοκαθοδηγούμενοι</a:t>
            </a:r>
            <a:endParaRPr lang="el-GR" altLang="el-GR" sz="2800" i="1" dirty="0"/>
          </a:p>
          <a:p>
            <a:pPr>
              <a:lnSpc>
                <a:spcPct val="90000"/>
              </a:lnSpc>
            </a:pPr>
            <a:r>
              <a:rPr lang="el-GR" altLang="el-GR" sz="2800" i="1" dirty="0"/>
              <a:t>θέλουν οι εμπειρίες της ζωής τους να λαμβάνονται υπόψη στις συνθήκες μάθησης ενώ επίσης θέλουν να διδάσκονται και από τις εμπειρίες των άλλων</a:t>
            </a:r>
            <a:r>
              <a:rPr lang="el-GR" altLang="el-G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218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/>
              <a:t>Μοντέλο Πεποιθήσεων για την Υγεία</a:t>
            </a:r>
            <a:br>
              <a:rPr lang="el-GR" altLang="el-GR" b="1" dirty="0"/>
            </a:br>
            <a:endParaRPr lang="el-GR" altLang="el-GR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>
                <a:latin typeface="HellasArial" pitchFamily="34" charset="0"/>
              </a:rPr>
              <a:t>Το μοντέλο αυτό βασίζεται σε αντιλήψεις περί σοβαρότητας ή βαρύτητας του προβλήματος υγείας· </a:t>
            </a:r>
          </a:p>
          <a:p>
            <a:pPr>
              <a:lnSpc>
                <a:spcPct val="90000"/>
              </a:lnSpc>
            </a:pPr>
            <a:r>
              <a:rPr lang="el-GR" altLang="el-GR" dirty="0">
                <a:latin typeface="HellasArial" pitchFamily="34" charset="0"/>
              </a:rPr>
              <a:t>προσωπικές πεποιθήσεις περί ευπάθειας ή κινδύνου της ασθένειας· </a:t>
            </a:r>
          </a:p>
          <a:p>
            <a:pPr>
              <a:lnSpc>
                <a:spcPct val="90000"/>
              </a:lnSpc>
            </a:pPr>
            <a:r>
              <a:rPr lang="el-GR" altLang="el-GR" dirty="0">
                <a:latin typeface="HellasArial" pitchFamily="34" charset="0"/>
              </a:rPr>
              <a:t>οφέλη από την υιοθέτηση της νέας συμπεριφοράς ή αλλαγή της παλιάς· </a:t>
            </a:r>
          </a:p>
          <a:p>
            <a:pPr>
              <a:lnSpc>
                <a:spcPct val="90000"/>
              </a:lnSpc>
            </a:pPr>
            <a:r>
              <a:rPr lang="el-GR" altLang="el-GR" dirty="0">
                <a:latin typeface="HellasArial" pitchFamily="34" charset="0"/>
              </a:rPr>
              <a:t>φραγμούς στην αλλαγή ή την υιοθέτηση της συμπεριφοράς.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l-GR" dirty="0">
              <a:latin typeface="Hellas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l-GR" altLang="el-GR" dirty="0">
              <a:latin typeface="Hellas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2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>
                <a:solidFill>
                  <a:schemeClr val="tx1"/>
                </a:solidFill>
                <a:latin typeface="Times New Roman" panose="02020603050405020304" pitchFamily="18" charset="0"/>
              </a:rPr>
              <a:t>Αρχές μάθησης που συμβάλλουν στην κινητοποίηση του ατόμου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>
                <a:latin typeface="Times New Roman" panose="02020603050405020304" pitchFamily="18" charset="0"/>
              </a:rPr>
              <a:t>Οι άνθρωποι μαθαίνουν το</a:t>
            </a:r>
          </a:p>
          <a:p>
            <a:endParaRPr lang="el-GR" altLang="el-GR" dirty="0">
              <a:latin typeface="Times New Roman" panose="02020603050405020304" pitchFamily="18" charset="0"/>
            </a:endParaRPr>
          </a:p>
          <a:p>
            <a:endParaRPr lang="el-GR" altLang="el-GR" dirty="0">
              <a:latin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Έλλειψη 3"/>
          <p:cNvSpPr/>
          <p:nvPr/>
        </p:nvSpPr>
        <p:spPr>
          <a:xfrm>
            <a:off x="1596788" y="3261815"/>
            <a:ext cx="2634018" cy="76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dirty="0">
                <a:latin typeface="Times New Roman" panose="02020603050405020304" pitchFamily="18" charset="0"/>
              </a:rPr>
              <a:t>10% των όσων διαβάζουν</a:t>
            </a:r>
            <a:endParaRPr lang="el-GR" dirty="0"/>
          </a:p>
        </p:txBody>
      </p:sp>
      <p:sp>
        <p:nvSpPr>
          <p:cNvPr id="5" name="Έλλειψη 4"/>
          <p:cNvSpPr/>
          <p:nvPr/>
        </p:nvSpPr>
        <p:spPr>
          <a:xfrm>
            <a:off x="4396854" y="3261815"/>
            <a:ext cx="2634018" cy="76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dirty="0">
                <a:latin typeface="Times New Roman" panose="02020603050405020304" pitchFamily="18" charset="0"/>
              </a:rPr>
              <a:t>26% των όσων ακούν</a:t>
            </a:r>
            <a:endParaRPr lang="el-GR" dirty="0"/>
          </a:p>
        </p:txBody>
      </p:sp>
      <p:sp>
        <p:nvSpPr>
          <p:cNvPr id="6" name="Έλλειψη 5"/>
          <p:cNvSpPr/>
          <p:nvPr/>
        </p:nvSpPr>
        <p:spPr>
          <a:xfrm>
            <a:off x="7196920" y="3314066"/>
            <a:ext cx="2634018" cy="76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dirty="0">
                <a:latin typeface="Times New Roman" panose="02020603050405020304" pitchFamily="18" charset="0"/>
              </a:rPr>
              <a:t>30% των όσων βλέπουν</a:t>
            </a:r>
            <a:endParaRPr lang="el-GR" dirty="0"/>
          </a:p>
        </p:txBody>
      </p:sp>
      <p:sp>
        <p:nvSpPr>
          <p:cNvPr id="7" name="Έλλειψη 6"/>
          <p:cNvSpPr/>
          <p:nvPr/>
        </p:nvSpPr>
        <p:spPr>
          <a:xfrm>
            <a:off x="2913797" y="4078341"/>
            <a:ext cx="2634018" cy="952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dirty="0">
                <a:latin typeface="Times New Roman" panose="02020603050405020304" pitchFamily="18" charset="0"/>
              </a:rPr>
              <a:t>50% των όσων βλέπουν και ακούν</a:t>
            </a:r>
            <a:endParaRPr lang="el-GR" dirty="0"/>
          </a:p>
        </p:txBody>
      </p:sp>
      <p:sp>
        <p:nvSpPr>
          <p:cNvPr id="8" name="Έλλειψη 7"/>
          <p:cNvSpPr/>
          <p:nvPr/>
        </p:nvSpPr>
        <p:spPr>
          <a:xfrm>
            <a:off x="5879911" y="4186703"/>
            <a:ext cx="2634018" cy="76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dirty="0">
                <a:latin typeface="Times New Roman" panose="02020603050405020304" pitchFamily="18" charset="0"/>
              </a:rPr>
              <a:t>70% των όσων λένε</a:t>
            </a:r>
            <a:endParaRPr lang="el-GR" dirty="0"/>
          </a:p>
        </p:txBody>
      </p:sp>
      <p:sp>
        <p:nvSpPr>
          <p:cNvPr id="9" name="Έλλειψη 8"/>
          <p:cNvSpPr/>
          <p:nvPr/>
        </p:nvSpPr>
        <p:spPr>
          <a:xfrm>
            <a:off x="4562902" y="5138984"/>
            <a:ext cx="2634018" cy="1004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dirty="0">
                <a:latin typeface="Times New Roman" panose="02020603050405020304" pitchFamily="18" charset="0"/>
              </a:rPr>
              <a:t>90% των όσων λένε καθώς κάνουν κάτι</a:t>
            </a:r>
            <a:endParaRPr lang="el-GR" dirty="0"/>
          </a:p>
        </p:txBody>
      </p:sp>
      <p:sp>
        <p:nvSpPr>
          <p:cNvPr id="10" name="Βέλος προς τα κάτω 9"/>
          <p:cNvSpPr/>
          <p:nvPr/>
        </p:nvSpPr>
        <p:spPr>
          <a:xfrm>
            <a:off x="9184943" y="5503712"/>
            <a:ext cx="755177" cy="1354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2680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</TotalTime>
  <Words>409</Words>
  <Application>Microsoft Office PowerPoint</Application>
  <PresentationFormat>Ευρεία οθόνη</PresentationFormat>
  <Paragraphs>78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Arial</vt:lpstr>
      <vt:lpstr>Comic Sans MS</vt:lpstr>
      <vt:lpstr>Garamond</vt:lpstr>
      <vt:lpstr>HellasArial</vt:lpstr>
      <vt:lpstr>MS Sans Serif</vt:lpstr>
      <vt:lpstr>Times New Roman</vt:lpstr>
      <vt:lpstr>Οργανικό</vt:lpstr>
      <vt:lpstr>ΑΓΩΓΗ ΥΓΕΙΑΣ</vt:lpstr>
      <vt:lpstr>ΑΓΩΓΗ ΥΓΕΙΑΣ</vt:lpstr>
      <vt:lpstr>Παρουσίαση του PowerPoint</vt:lpstr>
      <vt:lpstr>Παρουσίαση του PowerPoint</vt:lpstr>
      <vt:lpstr>Η αγωγή υγείας χρησιμοποιεί προγράμματα που στοχεύουν στην ενίσχυση της μάθησης ως προς την υιοθέτηση και διατήρηση συμπεριφορών  που προάγουν την υγεία </vt:lpstr>
      <vt:lpstr>Παρουσίαση του PowerPoint</vt:lpstr>
      <vt:lpstr>Μοντέλο μάθησης ενηλίκων</vt:lpstr>
      <vt:lpstr>Μοντέλο Πεποιθήσεων για την Υγεία </vt:lpstr>
      <vt:lpstr>Αρχές μάθησης που συμβάλλουν στην κινητοποίηση του ατόμου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areti stavropoulou</dc:creator>
  <cp:lastModifiedBy>ΓΕΩΡΓΙΑ ΦΑΣΟΗ</cp:lastModifiedBy>
  <cp:revision>13</cp:revision>
  <dcterms:created xsi:type="dcterms:W3CDTF">2018-12-21T14:32:27Z</dcterms:created>
  <dcterms:modified xsi:type="dcterms:W3CDTF">2019-01-19T22:53:29Z</dcterms:modified>
</cp:coreProperties>
</file>