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5"/>
  </p:notesMasterIdLst>
  <p:sldIdLst>
    <p:sldId id="256" r:id="rId2"/>
    <p:sldId id="273" r:id="rId3"/>
    <p:sldId id="278" r:id="rId4"/>
    <p:sldId id="277" r:id="rId5"/>
    <p:sldId id="276" r:id="rId6"/>
    <p:sldId id="257" r:id="rId7"/>
    <p:sldId id="259" r:id="rId8"/>
    <p:sldId id="261" r:id="rId9"/>
    <p:sldId id="262" r:id="rId10"/>
    <p:sldId id="267" r:id="rId11"/>
    <p:sldId id="268" r:id="rId12"/>
    <p:sldId id="271" r:id="rId13"/>
    <p:sldId id="279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C4994-90B3-4ECD-8AF2-6DE4E0974C50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62DB3-04AA-4608-A848-0D03B6F195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2046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62DB3-04AA-4608-A848-0D03B6F195B4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2320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313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45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0186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745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456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201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1373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660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572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13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177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429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409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11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65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4694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91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98A6ADF-E682-4918-9DC6-9BE97EE32B1B}" type="datetimeFigureOut">
              <a:rPr lang="el-GR" smtClean="0"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3DA2BC5-82BE-4F24-8199-F89F42A62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4903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17431" y="2241333"/>
            <a:ext cx="9144000" cy="1641490"/>
          </a:xfrm>
        </p:spPr>
        <p:txBody>
          <a:bodyPr>
            <a:normAutofit/>
          </a:bodyPr>
          <a:lstStyle/>
          <a:p>
            <a:r>
              <a:rPr lang="el-GR" sz="4800" b="1" dirty="0"/>
              <a:t>Διατροφικές διαταραχές </a:t>
            </a:r>
            <a:br>
              <a:rPr lang="el-GR" sz="4800" b="1" dirty="0"/>
            </a:br>
            <a:r>
              <a:rPr lang="el-GR" sz="4800" b="1" dirty="0"/>
              <a:t>και  νοσηλευτική παρέμβαση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10734" y="5145206"/>
            <a:ext cx="3739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Δρ. Φασόη Γεωργία </a:t>
            </a:r>
          </a:p>
        </p:txBody>
      </p:sp>
    </p:spTree>
    <p:extLst>
      <p:ext uri="{BB962C8B-B14F-4D97-AF65-F5344CB8AC3E}">
        <p14:creationId xmlns:p14="http://schemas.microsoft.com/office/powerpoint/2010/main" val="1868566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0403" y="-320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4000" dirty="0"/>
              <a:t>Αντιμετώπιση 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682388" y="1419367"/>
            <a:ext cx="4517409" cy="1023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Διεπιστημονική αντιμετώπιση με ομάδα επαγγελματιών υγείας από διαφορετικές ειδικότητες 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5581934" y="1419367"/>
            <a:ext cx="4898409" cy="1023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Ενημέρωση και εκπαίδευση σε θέματα διατροφής  με στόχο την αλλαγή διατροφικών συνηθειών  / συμπεριφοράς 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682387" y="2694614"/>
            <a:ext cx="451740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Ψυχολογική υποστήριξη και χορήγηση φαρμακευτικής αγωγής όταν αυτό κριθεί απαραίτητο 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5745707" y="2694614"/>
            <a:ext cx="48449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Προγράμματα παρέμβασης για την αλλαγή και διατήρηση υγιούς διατροφικής συμπεριφοράς </a:t>
            </a:r>
          </a:p>
        </p:txBody>
      </p:sp>
      <p:sp>
        <p:nvSpPr>
          <p:cNvPr id="10" name="Ορθογώνιο 9"/>
          <p:cNvSpPr/>
          <p:nvPr/>
        </p:nvSpPr>
        <p:spPr>
          <a:xfrm>
            <a:off x="682387" y="3993426"/>
            <a:ext cx="451740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Παραπομπή για νοσηλεία σε περίπτωση σοβαρού υποσιτισμού 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5745707" y="3993426"/>
            <a:ext cx="48449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Ενημέρωση και υποστήριξη της οικογένειας </a:t>
            </a:r>
          </a:p>
        </p:txBody>
      </p:sp>
    </p:spTree>
    <p:extLst>
      <p:ext uri="{BB962C8B-B14F-4D97-AF65-F5344CB8AC3E}">
        <p14:creationId xmlns:p14="http://schemas.microsoft.com/office/powerpoint/2010/main" val="146102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Νοσηλευτική παρέμβαση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387825" y="1690688"/>
            <a:ext cx="6831842" cy="15984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Ο νοσηλευτής αποτελεί μέλος της διεπιστημονικής θεραπευτικής ομάδας </a:t>
            </a:r>
          </a:p>
        </p:txBody>
      </p:sp>
      <p:sp>
        <p:nvSpPr>
          <p:cNvPr id="5" name="Έλλειψη 4"/>
          <p:cNvSpPr/>
          <p:nvPr/>
        </p:nvSpPr>
        <p:spPr>
          <a:xfrm>
            <a:off x="6550925" y="2100121"/>
            <a:ext cx="4802875" cy="1269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Προσεγγίζει σταδιακά το άτομο που πάσχει αξιολογώντας αρχικά τις ανάγκες του </a:t>
            </a:r>
          </a:p>
        </p:txBody>
      </p:sp>
      <p:sp>
        <p:nvSpPr>
          <p:cNvPr id="7" name="Έλλειψη 6"/>
          <p:cNvSpPr/>
          <p:nvPr/>
        </p:nvSpPr>
        <p:spPr>
          <a:xfrm>
            <a:off x="996287" y="3289110"/>
            <a:ext cx="5554638" cy="11327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Παρέχει πληροφόρηση για την υγιεινή διατροφή και τη σωστή σωματική άσκηση  </a:t>
            </a:r>
          </a:p>
        </p:txBody>
      </p:sp>
      <p:sp>
        <p:nvSpPr>
          <p:cNvPr id="8" name="Δεξιό βέλος 7"/>
          <p:cNvSpPr/>
          <p:nvPr/>
        </p:nvSpPr>
        <p:spPr>
          <a:xfrm>
            <a:off x="6237027" y="3875964"/>
            <a:ext cx="2251880" cy="109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666330" y="3754313"/>
            <a:ext cx="1734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ΠΡΟΛΗΨΗ </a:t>
            </a:r>
          </a:p>
        </p:txBody>
      </p:sp>
      <p:sp>
        <p:nvSpPr>
          <p:cNvPr id="10" name="Έλλειψη 9"/>
          <p:cNvSpPr/>
          <p:nvPr/>
        </p:nvSpPr>
        <p:spPr>
          <a:xfrm>
            <a:off x="387825" y="4215978"/>
            <a:ext cx="4626591" cy="10793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Κάνει εκτίμηση των σωματικών αναγκών / προβλημάτων του ατόμου που πάσχει  </a:t>
            </a:r>
          </a:p>
        </p:txBody>
      </p:sp>
      <p:sp>
        <p:nvSpPr>
          <p:cNvPr id="11" name="Έλλειψη 10"/>
          <p:cNvSpPr/>
          <p:nvPr/>
        </p:nvSpPr>
        <p:spPr>
          <a:xfrm>
            <a:off x="838200" y="5174136"/>
            <a:ext cx="4667534" cy="873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Παρέχει φροντίδα όταν χρειάζεται </a:t>
            </a:r>
          </a:p>
        </p:txBody>
      </p:sp>
      <p:sp>
        <p:nvSpPr>
          <p:cNvPr id="12" name="Έλλειψη 11"/>
          <p:cNvSpPr/>
          <p:nvPr/>
        </p:nvSpPr>
        <p:spPr>
          <a:xfrm>
            <a:off x="3915768" y="5486400"/>
            <a:ext cx="4750562" cy="13134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Διαμορφώνει πρόγραμμα σωστής σωματικής άσκησης και διατροφής (διατροφικό ημερολόγιο) </a:t>
            </a:r>
          </a:p>
        </p:txBody>
      </p:sp>
      <p:sp>
        <p:nvSpPr>
          <p:cNvPr id="13" name="Έλλειψη 12"/>
          <p:cNvSpPr/>
          <p:nvPr/>
        </p:nvSpPr>
        <p:spPr>
          <a:xfrm>
            <a:off x="8214814" y="5295333"/>
            <a:ext cx="3529084" cy="13511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Απαραίτητη η συνεργασία με τα άλλα μέλη της θεραπευτικής ομάδας </a:t>
            </a:r>
          </a:p>
        </p:txBody>
      </p:sp>
    </p:spTree>
    <p:extLst>
      <p:ext uri="{BB962C8B-B14F-4D97-AF65-F5344CB8AC3E}">
        <p14:creationId xmlns:p14="http://schemas.microsoft.com/office/powerpoint/2010/main" val="3900259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7296" y="1375249"/>
            <a:ext cx="10233800" cy="4970960"/>
          </a:xfrm>
        </p:spPr>
        <p:txBody>
          <a:bodyPr>
            <a:normAutofit fontScale="85000" lnSpcReduction="20000"/>
          </a:bodyPr>
          <a:lstStyle/>
          <a:p>
            <a:r>
              <a:rPr lang="el-GR" sz="3300" dirty="0">
                <a:solidFill>
                  <a:schemeClr val="tx1"/>
                </a:solidFill>
              </a:rPr>
              <a:t>Αξιολόγηση της κατάστασης του ασθενούς και υπολογισμός βάρους (διαταραχές βάρους)</a:t>
            </a:r>
          </a:p>
          <a:p>
            <a:pPr lvl="1"/>
            <a:r>
              <a:rPr lang="el-GR" sz="2800" dirty="0">
                <a:solidFill>
                  <a:schemeClr val="tx1"/>
                </a:solidFill>
              </a:rPr>
              <a:t>πρότυπα διατροφής </a:t>
            </a:r>
          </a:p>
          <a:p>
            <a:pPr lvl="1"/>
            <a:r>
              <a:rPr lang="el-GR" sz="2800" dirty="0">
                <a:solidFill>
                  <a:schemeClr val="tx1"/>
                </a:solidFill>
              </a:rPr>
              <a:t>διατροφικές συνήθειες </a:t>
            </a:r>
          </a:p>
          <a:p>
            <a:pPr lvl="1"/>
            <a:r>
              <a:rPr lang="el-GR" sz="2800" dirty="0">
                <a:solidFill>
                  <a:schemeClr val="tx1"/>
                </a:solidFill>
              </a:rPr>
              <a:t>προσωπικές  αξίες/ απόψεις  σχετικά με τα διατροφικά θέματα </a:t>
            </a:r>
          </a:p>
          <a:p>
            <a:pPr lvl="1"/>
            <a:r>
              <a:rPr lang="el-GR" sz="2800" dirty="0">
                <a:solidFill>
                  <a:schemeClr val="tx1"/>
                </a:solidFill>
              </a:rPr>
              <a:t>χρήση φαρμάκων </a:t>
            </a:r>
          </a:p>
          <a:p>
            <a:pPr lvl="1"/>
            <a:r>
              <a:rPr lang="el-GR" sz="2800" dirty="0">
                <a:solidFill>
                  <a:schemeClr val="tx1"/>
                </a:solidFill>
              </a:rPr>
              <a:t>καθημερινές δραστηριότητες </a:t>
            </a:r>
          </a:p>
          <a:p>
            <a:pPr marL="457200" lvl="1" indent="0">
              <a:buNone/>
            </a:pPr>
            <a:endParaRPr lang="el-GR" dirty="0">
              <a:solidFill>
                <a:schemeClr val="tx1"/>
              </a:solidFill>
            </a:endParaRPr>
          </a:p>
          <a:p>
            <a:r>
              <a:rPr lang="el-GR" sz="3300" dirty="0">
                <a:solidFill>
                  <a:schemeClr val="tx1"/>
                </a:solidFill>
              </a:rPr>
              <a:t>Νοσηλευτικές Διαγνώσεις </a:t>
            </a:r>
          </a:p>
          <a:p>
            <a:pPr lvl="1"/>
            <a:r>
              <a:rPr lang="el-GR" sz="3100" dirty="0">
                <a:solidFill>
                  <a:schemeClr val="tx1"/>
                </a:solidFill>
              </a:rPr>
              <a:t>εικόνα σωματικού ειδώλου</a:t>
            </a:r>
          </a:p>
          <a:p>
            <a:pPr lvl="1"/>
            <a:r>
              <a:rPr lang="el-GR" sz="3100" dirty="0">
                <a:solidFill>
                  <a:schemeClr val="tx1"/>
                </a:solidFill>
              </a:rPr>
              <a:t>διατροφικές μεταβολές </a:t>
            </a:r>
          </a:p>
          <a:p>
            <a:pPr lvl="1"/>
            <a:r>
              <a:rPr lang="el-GR" sz="3100" dirty="0">
                <a:solidFill>
                  <a:schemeClr val="tx1"/>
                </a:solidFill>
              </a:rPr>
              <a:t>διαταραχές συμπεριφοράς  (άγχος / πανικός / επιθετικότητα) </a:t>
            </a:r>
          </a:p>
          <a:p>
            <a:pPr lvl="1"/>
            <a:r>
              <a:rPr lang="el-GR" sz="3100" dirty="0">
                <a:solidFill>
                  <a:schemeClr val="tx1"/>
                </a:solidFill>
              </a:rPr>
              <a:t>επίπεδο αυτοεκτίμησης</a:t>
            </a:r>
          </a:p>
          <a:p>
            <a:pPr lvl="1"/>
            <a:r>
              <a:rPr lang="el-GR" sz="3100" dirty="0">
                <a:solidFill>
                  <a:schemeClr val="tx1"/>
                </a:solidFill>
              </a:rPr>
              <a:t>οικογενειακοί δεσμοί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859809" y="368490"/>
            <a:ext cx="6400800" cy="818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  <a:p>
            <a:pPr algn="ctr"/>
            <a:r>
              <a:rPr lang="el-GR" sz="2800" b="1" dirty="0"/>
              <a:t>Νοσηλευτική εκτίμηση </a:t>
            </a:r>
          </a:p>
          <a:p>
            <a:pPr algn="ctr"/>
            <a:endParaRPr lang="el-GR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8065827" y="5295331"/>
            <a:ext cx="709683" cy="13238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0777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20000" y="818867"/>
            <a:ext cx="10233800" cy="2511188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Σχεδιασμός 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τροποποίηση  των κακών διατροφικών συνηθειών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αύξηση επιπέδου αυτοεκτίμησης  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πρόληψη διαταραχών συμπεριφοράς 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ανάπτυξη υγιών μηχανισμών άμυνας</a:t>
            </a:r>
          </a:p>
          <a:p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1120000" y="3111690"/>
            <a:ext cx="99765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800" dirty="0"/>
              <a:t>Νοσηλευτική παρέμβαση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/>
              <a:t>Ενημέρωση για υγιή πρότυπα διατροφής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/>
              <a:t>Δημιουργία σχέσεων εμπιστοσύνης και αμοιβαίας  εκτίμησης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 err="1"/>
              <a:t>Ενσυναίσθηση</a:t>
            </a:r>
            <a:r>
              <a:rPr lang="el-GR" sz="2400" dirty="0"/>
              <a:t> / ακρόαση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/>
              <a:t>Έλεγχος για ακραίες συμπεριφορές (π.χ. αυτοκτονικές τάσεις)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/>
              <a:t>Έλεγχος για οικογενειακά προβλήματα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400" dirty="0"/>
              <a:t>Προώθηση κοινωνικότητας και δημιουργίας διαπροσωπικών σχέσεων </a:t>
            </a:r>
          </a:p>
          <a:p>
            <a:pPr lvl="1"/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69409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778098"/>
          </a:xfrm>
        </p:spPr>
        <p:txBody>
          <a:bodyPr>
            <a:normAutofit fontScale="90000"/>
          </a:bodyPr>
          <a:lstStyle/>
          <a:p>
            <a:br>
              <a:rPr lang="en-US" sz="4800" b="1" dirty="0">
                <a:solidFill>
                  <a:srgbClr val="00CC00"/>
                </a:solidFill>
                <a:latin typeface="Comic Sans MS"/>
                <a:cs typeface="Comic Sans MS"/>
              </a:rPr>
            </a:br>
            <a:r>
              <a:rPr lang="el-GR" sz="4800" b="1" dirty="0">
                <a:solidFill>
                  <a:srgbClr val="00CC00"/>
                </a:solidFill>
                <a:cs typeface="Comic Sans MS"/>
              </a:rPr>
              <a:t>Διατροφικές διαταραχές </a:t>
            </a:r>
            <a:br>
              <a:rPr lang="el-GR" sz="4800" dirty="0">
                <a:cs typeface="Comic Sans MS"/>
              </a:rPr>
            </a:b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6126832" y="3023698"/>
            <a:ext cx="4487594" cy="928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/>
              <a:t>Υπερφαγία</a:t>
            </a:r>
            <a:r>
              <a:rPr lang="el-GR" dirty="0"/>
              <a:t> 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6126832" y="1545101"/>
            <a:ext cx="4487594" cy="928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Ψυχογενής ανορεξία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785446" y="3023699"/>
            <a:ext cx="4487594" cy="928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Ψυχογενής βουλιμία  </a:t>
            </a:r>
          </a:p>
        </p:txBody>
      </p:sp>
      <p:sp>
        <p:nvSpPr>
          <p:cNvPr id="9" name="Ορθογώνιο 8"/>
          <p:cNvSpPr/>
          <p:nvPr/>
        </p:nvSpPr>
        <p:spPr>
          <a:xfrm>
            <a:off x="785446" y="1545102"/>
            <a:ext cx="4487594" cy="9284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/>
              <a:t>Παχυσαρκία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619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ΠΑΡΑΓΟΝΤΕΣ ΠΟΥ ΠΡΟΚΑΛΟΥΝ ΔΙΑΤΡΟΦΙΚΕΣ ΔΙΑΤΑΡΑΧΕΣ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598227" y="2195655"/>
            <a:ext cx="10995546" cy="340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/>
              <a:t>Κληρονομικοί παράγοντες </a:t>
            </a:r>
            <a:endParaRPr lang="en-US" dirty="0"/>
          </a:p>
          <a:p>
            <a:r>
              <a:rPr lang="el-GR" dirty="0"/>
              <a:t>(γυναίκες που η μητέρα τους ή η αδελφή τους πάσχουν από διατροφικές διαταραχές έχουν μεγαλύτερη πιθανότητα να εμφανίσουν αυτές τις διαταραχές και οι ίδιες σε σχέση με τις γυναίκες χωρίς κληρονομική επιβάρυνση)</a:t>
            </a:r>
          </a:p>
          <a:p>
            <a:r>
              <a:rPr lang="el-GR" b="1" dirty="0"/>
              <a:t>Βιοχημικοί παράγοντες </a:t>
            </a:r>
          </a:p>
          <a:p>
            <a:r>
              <a:rPr lang="el-GR" dirty="0"/>
              <a:t>(ορμονικές  διαταραχές, ιδιαίτερα στην έναρξη της εφηβείας)</a:t>
            </a:r>
          </a:p>
          <a:p>
            <a:r>
              <a:rPr lang="el-GR" b="1" dirty="0"/>
              <a:t>Ατομικοί παράγοντες </a:t>
            </a:r>
          </a:p>
          <a:p>
            <a:r>
              <a:rPr lang="el-GR" dirty="0"/>
              <a:t>(ανασφάλεια, φόβος,  απώλεια σχέσης, αποξένωση από την οικογένεια, κακές διαπροσωπικές σχέσεις)</a:t>
            </a:r>
          </a:p>
          <a:p>
            <a:r>
              <a:rPr lang="el-GR" b="1" dirty="0"/>
              <a:t>Κοινωνικοί παράγοντες </a:t>
            </a:r>
          </a:p>
          <a:p>
            <a:r>
              <a:rPr lang="el-GR" dirty="0"/>
              <a:t>(προβαλλόμενα πρότυπα ιδανικής εικόνας σώματος, ΜΜΕ, προώθηση σκευασμάτων διαίτης) </a:t>
            </a:r>
          </a:p>
        </p:txBody>
      </p:sp>
    </p:spTree>
    <p:extLst>
      <p:ext uri="{BB962C8B-B14F-4D97-AF65-F5344CB8AC3E}">
        <p14:creationId xmlns:p14="http://schemas.microsoft.com/office/powerpoint/2010/main" val="2636702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Παχυσαρκία </a:t>
            </a:r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839788" y="2248469"/>
            <a:ext cx="3652025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spc="-5" dirty="0">
                <a:latin typeface="+mj-lt"/>
                <a:cs typeface="Comic Sans MS"/>
              </a:rPr>
              <a:t>Θεωρείται νόσος των ανεπτυγμένων κοινωνιών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spc="-5" dirty="0">
                <a:latin typeface="+mj-lt"/>
                <a:cs typeface="Comic Sans MS"/>
              </a:rPr>
              <a:t>Χαρακτηρίζεται από περίσσεια  λίπους </a:t>
            </a:r>
            <a:r>
              <a:rPr lang="el-GR" sz="2000" dirty="0">
                <a:latin typeface="+mj-lt"/>
                <a:cs typeface="Comic Sans MS"/>
              </a:rPr>
              <a:t>στο </a:t>
            </a:r>
            <a:r>
              <a:rPr lang="el-GR" sz="2000" spc="-5" dirty="0">
                <a:latin typeface="+mj-lt"/>
                <a:cs typeface="Comic Sans MS"/>
              </a:rPr>
              <a:t>σώμα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spc="-5" dirty="0">
                <a:latin typeface="+mj-lt"/>
                <a:cs typeface="Comic Sans MS"/>
              </a:rPr>
              <a:t>Έχει σωματικές, ψυχικές και κοινωνικές</a:t>
            </a:r>
            <a:r>
              <a:rPr lang="el-GR" sz="2000" spc="60" dirty="0">
                <a:latin typeface="+mj-lt"/>
                <a:cs typeface="Comic Sans MS"/>
              </a:rPr>
              <a:t> </a:t>
            </a:r>
            <a:r>
              <a:rPr lang="el-GR" sz="2000" spc="-5" dirty="0">
                <a:latin typeface="+mj-lt"/>
                <a:cs typeface="Comic Sans MS"/>
              </a:rPr>
              <a:t>επιπτώσεις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000" dirty="0">
              <a:latin typeface="+mj-lt"/>
              <a:cs typeface="Comic Sans MS"/>
            </a:endParaRPr>
          </a:p>
          <a:p>
            <a:endParaRPr lang="el-GR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5183187" y="987425"/>
            <a:ext cx="6744955" cy="4873625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1"/>
                </a:solidFill>
                <a:latin typeface="+mj-lt"/>
              </a:rPr>
              <a:t>Αξιολογείται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από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12700">
              <a:lnSpc>
                <a:spcPct val="100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+mj-lt"/>
                <a:cs typeface="Comic Sans MS"/>
              </a:rPr>
              <a:t>1. </a:t>
            </a: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το </a:t>
            </a:r>
            <a:r>
              <a:rPr lang="el-GR" spc="-5" dirty="0">
                <a:solidFill>
                  <a:schemeClr val="tx1"/>
                </a:solidFill>
                <a:latin typeface="+mj-lt"/>
                <a:cs typeface="Comic Sans MS"/>
              </a:rPr>
              <a:t>πάχος </a:t>
            </a: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της δερματικής</a:t>
            </a:r>
            <a:r>
              <a:rPr lang="el-GR" spc="-30" dirty="0">
                <a:solidFill>
                  <a:schemeClr val="tx1"/>
                </a:solidFill>
                <a:latin typeface="+mj-lt"/>
                <a:cs typeface="Comic Sans MS"/>
              </a:rPr>
              <a:t> </a:t>
            </a: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πτυχής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el-GR" dirty="0">
              <a:solidFill>
                <a:schemeClr val="tx1"/>
              </a:solidFill>
              <a:latin typeface="+mj-lt"/>
              <a:cs typeface="Times New Roman"/>
            </a:endParaRPr>
          </a:p>
          <a:p>
            <a:pPr marL="268605" marR="5080" indent="-256540">
              <a:lnSpc>
                <a:spcPct val="100000"/>
              </a:lnSpc>
              <a:spcBef>
                <a:spcPts val="5"/>
              </a:spcBef>
              <a:buNone/>
              <a:tabLst>
                <a:tab pos="7969250" algn="l"/>
              </a:tabLst>
            </a:pP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2. το  Δείκτη Μάζα </a:t>
            </a:r>
            <a:r>
              <a:rPr lang="el-GR" spc="-5" dirty="0">
                <a:solidFill>
                  <a:schemeClr val="tx1"/>
                </a:solidFill>
                <a:latin typeface="+mj-lt"/>
                <a:cs typeface="Comic Sans MS"/>
              </a:rPr>
              <a:t>Σώματος (Δ.Μ.Σ) </a:t>
            </a:r>
          </a:p>
          <a:p>
            <a:pPr marL="268605" marR="5080" indent="-256540">
              <a:lnSpc>
                <a:spcPct val="100000"/>
              </a:lnSpc>
              <a:spcBef>
                <a:spcPts val="5"/>
              </a:spcBef>
              <a:buNone/>
              <a:tabLst>
                <a:tab pos="7969250" algn="l"/>
              </a:tabLst>
            </a:pPr>
            <a:r>
              <a:rPr lang="en-US" spc="-5" dirty="0">
                <a:solidFill>
                  <a:schemeClr val="tx1"/>
                </a:solidFill>
                <a:latin typeface="+mj-lt"/>
                <a:cs typeface="Comic Sans MS"/>
              </a:rPr>
              <a:t> </a:t>
            </a:r>
            <a:r>
              <a:rPr lang="el-GR" spc="-5" dirty="0">
                <a:solidFill>
                  <a:schemeClr val="tx1"/>
                </a:solidFill>
                <a:latin typeface="+mj-lt"/>
                <a:cs typeface="Comic Sans MS"/>
              </a:rPr>
              <a:t>που υπολογίζεται ως εξής</a:t>
            </a:r>
            <a:r>
              <a:rPr lang="en-US" spc="-5" dirty="0">
                <a:solidFill>
                  <a:schemeClr val="tx1"/>
                </a:solidFill>
                <a:latin typeface="+mj-lt"/>
                <a:cs typeface="Comic Sans MS"/>
              </a:rPr>
              <a:t>: </a:t>
            </a:r>
            <a:r>
              <a:rPr lang="el-GR" spc="-5" dirty="0">
                <a:solidFill>
                  <a:schemeClr val="tx1"/>
                </a:solidFill>
                <a:latin typeface="+mj-lt"/>
                <a:cs typeface="Comic Sans MS"/>
              </a:rPr>
              <a:t> </a:t>
            </a:r>
          </a:p>
          <a:p>
            <a:pPr marL="268605" marR="5080" indent="-256540">
              <a:lnSpc>
                <a:spcPct val="100000"/>
              </a:lnSpc>
              <a:spcBef>
                <a:spcPts val="5"/>
              </a:spcBef>
              <a:buNone/>
              <a:tabLst>
                <a:tab pos="7969250" algn="l"/>
              </a:tabLst>
            </a:pP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Δ.Μ.Σ= </a:t>
            </a:r>
            <a:r>
              <a:rPr lang="el-GR" spc="-5" dirty="0">
                <a:solidFill>
                  <a:schemeClr val="tx1"/>
                </a:solidFill>
                <a:latin typeface="+mj-lt"/>
                <a:cs typeface="Comic Sans MS"/>
              </a:rPr>
              <a:t>Βάρος </a:t>
            </a: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(</a:t>
            </a:r>
            <a:r>
              <a:rPr lang="el-GR" dirty="0" err="1">
                <a:solidFill>
                  <a:schemeClr val="tx1"/>
                </a:solidFill>
                <a:latin typeface="+mj-lt"/>
                <a:cs typeface="Comic Sans MS"/>
              </a:rPr>
              <a:t>Kg</a:t>
            </a:r>
            <a:r>
              <a:rPr lang="el-GR" dirty="0">
                <a:solidFill>
                  <a:schemeClr val="tx1"/>
                </a:solidFill>
                <a:latin typeface="+mj-lt"/>
                <a:cs typeface="Comic Sans MS"/>
              </a:rPr>
              <a:t>)</a:t>
            </a:r>
            <a:r>
              <a:rPr lang="el-GR" spc="-10" dirty="0">
                <a:solidFill>
                  <a:schemeClr val="tx1"/>
                </a:solidFill>
                <a:latin typeface="+mj-lt"/>
                <a:cs typeface="Comic Sans MS"/>
              </a:rPr>
              <a:t>/</a:t>
            </a:r>
            <a:r>
              <a:rPr lang="el-GR" spc="-10" dirty="0" err="1">
                <a:solidFill>
                  <a:schemeClr val="tx1"/>
                </a:solidFill>
                <a:latin typeface="+mj-lt"/>
                <a:cs typeface="Comic Sans MS"/>
              </a:rPr>
              <a:t>Υψος</a:t>
            </a:r>
            <a:r>
              <a:rPr lang="el-GR" spc="-10" dirty="0">
                <a:solidFill>
                  <a:schemeClr val="tx1"/>
                </a:solidFill>
                <a:latin typeface="+mj-lt"/>
                <a:cs typeface="Comic Sans MS"/>
              </a:rPr>
              <a:t> 2(</a:t>
            </a:r>
            <a:r>
              <a:rPr lang="en-US" spc="-10" dirty="0">
                <a:solidFill>
                  <a:schemeClr val="tx1"/>
                </a:solidFill>
                <a:latin typeface="+mj-lt"/>
                <a:cs typeface="Comic Sans MS"/>
              </a:rPr>
              <a:t>m)</a:t>
            </a:r>
            <a:endParaRPr lang="el-GR" dirty="0">
              <a:solidFill>
                <a:schemeClr val="tx1"/>
              </a:solidFill>
              <a:latin typeface="+mj-lt"/>
              <a:cs typeface="Times New Roman"/>
            </a:endParaRPr>
          </a:p>
          <a:p>
            <a:pPr marL="757555">
              <a:lnSpc>
                <a:spcPct val="100000"/>
              </a:lnSpc>
              <a:buNone/>
              <a:tabLst>
                <a:tab pos="6751320" algn="l"/>
              </a:tabLst>
            </a:pPr>
            <a:endParaRPr lang="el-GR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015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Παχυσαρκία και νοσήματα  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979893" y="2248468"/>
            <a:ext cx="3652025" cy="3811588"/>
          </a:xfrm>
        </p:spPr>
        <p:txBody>
          <a:bodyPr>
            <a:normAutofit/>
          </a:bodyPr>
          <a:lstStyle/>
          <a:p>
            <a:r>
              <a:rPr lang="el-GR" sz="2000" dirty="0"/>
              <a:t>Η παχυσαρκία συνοδεύεται από  σωρεία σωματικών  επιπτώσεων με ταυτόχρονη εμφάνιση παθολογικών καταστάσεων οι συνηθέστερες από τις οποίες είναι </a:t>
            </a:r>
            <a:r>
              <a:rPr lang="en-US" sz="2000" dirty="0"/>
              <a:t>: </a:t>
            </a:r>
            <a:endParaRPr lang="el-GR" sz="2000" dirty="0"/>
          </a:p>
        </p:txBody>
      </p:sp>
      <p:sp>
        <p:nvSpPr>
          <p:cNvPr id="7" name="Ορθογώνιο 6"/>
          <p:cNvSpPr/>
          <p:nvPr/>
        </p:nvSpPr>
        <p:spPr>
          <a:xfrm>
            <a:off x="5554639" y="1637731"/>
            <a:ext cx="5854889" cy="3753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6500546" y="2221636"/>
            <a:ext cx="396307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ΥΠΕΡΤΑΣΗ </a:t>
            </a:r>
          </a:p>
          <a:p>
            <a:r>
              <a:rPr lang="el-GR" dirty="0"/>
              <a:t>ΣΑΚΧΑΡΩΔΗΣ ΔΙΑΒΗΤΗΣ</a:t>
            </a:r>
          </a:p>
          <a:p>
            <a:r>
              <a:rPr lang="el-GR" dirty="0"/>
              <a:t>ΥΠΕΡΧΟΛΗΣΤΕΡΟΛΑΙΜΙΑ </a:t>
            </a:r>
          </a:p>
          <a:p>
            <a:r>
              <a:rPr lang="el-GR" dirty="0"/>
              <a:t>ΣΤΕΦΑΝΙΑΙΑ ΝΟΣΟΣ </a:t>
            </a:r>
          </a:p>
          <a:p>
            <a:r>
              <a:rPr lang="el-GR" dirty="0"/>
              <a:t>ΑΓΓΕΙΟΠΑΘΕΙΕΣ</a:t>
            </a:r>
          </a:p>
          <a:p>
            <a:r>
              <a:rPr lang="el-GR" dirty="0"/>
              <a:t>ΠΑΘΗΣΕΙΣ ΓΟΥ ΗΠΑΤΟΣ</a:t>
            </a:r>
          </a:p>
          <a:p>
            <a:r>
              <a:rPr lang="el-GR" dirty="0"/>
              <a:t>ΠΑΘΗΣΕΙΣ ΤΟΥ ΑΝΑΠΝΕΥΣΤΙΚΟΥ</a:t>
            </a:r>
          </a:p>
          <a:p>
            <a:r>
              <a:rPr lang="el-GR" dirty="0"/>
              <a:t>ΚΑΡΚΙΝΟΣ (ΠΑΧΥ ΕΝΤΕΡΟ –ΜΑΣΤΟΣ)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303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839788" y="187325"/>
            <a:ext cx="3932237" cy="1600200"/>
          </a:xfrm>
        </p:spPr>
        <p:txBody>
          <a:bodyPr/>
          <a:lstStyle/>
          <a:p>
            <a:r>
              <a:rPr lang="el-GR" b="1" dirty="0"/>
              <a:t>Ψυχογενής Ανορεξία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Απώλεια του 15% τουλάχιστον του σωματικού βάρους του ατόμου που οφείλεται στην άρνησή του να φάει.</a:t>
            </a:r>
          </a:p>
          <a:p>
            <a:r>
              <a:rPr lang="el-GR" dirty="0"/>
              <a:t>Διαταραχή αντίληψης του σωματικού ειδώλου.</a:t>
            </a:r>
          </a:p>
          <a:p>
            <a:r>
              <a:rPr lang="el-GR" dirty="0"/>
              <a:t>Εμμονή στην σωματική άσκηση. </a:t>
            </a:r>
          </a:p>
          <a:p>
            <a:r>
              <a:rPr lang="el-GR" dirty="0"/>
              <a:t>Εμμονή στη ενασχόληση του με την προετοιμασία του φαγητού και τον διαχωρισμό των τροφών σε «καλές» και «κακές» </a:t>
            </a:r>
          </a:p>
          <a:p>
            <a:r>
              <a:rPr lang="el-GR" dirty="0"/>
              <a:t>Αμηνόρροια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χαρακτηρίζεται από φόβο παχυσαρκίας με αποτέλεσμα το άτομο να επιδιώκει συνεχώς την απώλεια βάρους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έχει τα ακόλουθα συμπτώματα</a:t>
            </a:r>
            <a:r>
              <a:rPr lang="en-US" sz="2000" dirty="0"/>
              <a:t>: </a:t>
            </a:r>
            <a:r>
              <a:rPr lang="el-GR" sz="2000" dirty="0"/>
              <a:t> </a:t>
            </a:r>
          </a:p>
        </p:txBody>
      </p:sp>
      <p:sp>
        <p:nvSpPr>
          <p:cNvPr id="8" name="Δεξιό βέλος 7"/>
          <p:cNvSpPr/>
          <p:nvPr/>
        </p:nvSpPr>
        <p:spPr>
          <a:xfrm>
            <a:off x="3698543" y="3963194"/>
            <a:ext cx="11873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 9"/>
          <p:cNvSpPr/>
          <p:nvPr/>
        </p:nvSpPr>
        <p:spPr>
          <a:xfrm>
            <a:off x="1637731" y="6073254"/>
            <a:ext cx="9171296" cy="614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Η ψυχογενής ανορεξία συνδέεται σε σημαντικό ποσοστό με την ψυχογενή βουλιμία</a:t>
            </a:r>
          </a:p>
        </p:txBody>
      </p:sp>
    </p:spTree>
    <p:extLst>
      <p:ext uri="{BB962C8B-B14F-4D97-AF65-F5344CB8AC3E}">
        <p14:creationId xmlns:p14="http://schemas.microsoft.com/office/powerpoint/2010/main" val="1112778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839788" y="307074"/>
            <a:ext cx="3932237" cy="1600200"/>
          </a:xfrm>
        </p:spPr>
        <p:txBody>
          <a:bodyPr/>
          <a:lstStyle/>
          <a:p>
            <a:r>
              <a:rPr lang="el-GR" b="1" dirty="0"/>
              <a:t>Ψυχογενής Βουλιμία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88155" y="1107174"/>
            <a:ext cx="6172200" cy="4873625"/>
          </a:xfrm>
        </p:spPr>
        <p:txBody>
          <a:bodyPr>
            <a:normAutofit/>
          </a:bodyPr>
          <a:lstStyle/>
          <a:p>
            <a:r>
              <a:rPr lang="el-GR" dirty="0"/>
              <a:t>Κατανάλωση μεγάλων ποσοτήτων τροφής πλούσιας σε θερμίδες   </a:t>
            </a:r>
          </a:p>
          <a:p>
            <a:r>
              <a:rPr lang="el-GR" dirty="0"/>
              <a:t>Πρόκληση εμετού </a:t>
            </a:r>
          </a:p>
          <a:p>
            <a:r>
              <a:rPr lang="el-GR" dirty="0"/>
              <a:t>Κατανάλωση καθαρτικών /διουρητικών για την αποφυγή αύξησης βάρους </a:t>
            </a:r>
          </a:p>
          <a:p>
            <a:r>
              <a:rPr lang="el-GR" dirty="0"/>
              <a:t>Ηλεκτρολυτικές διαταραχές </a:t>
            </a:r>
          </a:p>
          <a:p>
            <a:r>
              <a:rPr lang="el-GR" dirty="0"/>
              <a:t>Κατάθλιψη, ενοχή, σύγχυση </a:t>
            </a:r>
          </a:p>
          <a:p>
            <a:r>
              <a:rPr lang="el-GR" dirty="0"/>
              <a:t>Εμμονή στην σωματική άσκηση  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χαρακτηρίζεται από </a:t>
            </a:r>
            <a:r>
              <a:rPr lang="el-GR" sz="2000" dirty="0" err="1"/>
              <a:t>υπερφαγία</a:t>
            </a:r>
            <a:r>
              <a:rPr lang="el-GR" sz="2000" dirty="0"/>
              <a:t> και πρόκληση εμετού</a:t>
            </a:r>
          </a:p>
          <a:p>
            <a:r>
              <a:rPr lang="el-GR" sz="2000" dirty="0"/>
              <a:t>έχει τα ακόλουθα συμπτώματα</a:t>
            </a:r>
            <a:r>
              <a:rPr lang="en-US" sz="2000" dirty="0"/>
              <a:t>: </a:t>
            </a:r>
            <a:r>
              <a:rPr lang="el-GR" sz="2000" dirty="0"/>
              <a:t> </a:t>
            </a:r>
          </a:p>
          <a:p>
            <a:endParaRPr lang="el-GR" sz="2000" dirty="0"/>
          </a:p>
        </p:txBody>
      </p:sp>
      <p:sp>
        <p:nvSpPr>
          <p:cNvPr id="6" name="Δεξιό βέλος 5"/>
          <p:cNvSpPr/>
          <p:nvPr/>
        </p:nvSpPr>
        <p:spPr>
          <a:xfrm>
            <a:off x="4772025" y="2906973"/>
            <a:ext cx="91613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059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Υπερφαγία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74508" y="2529622"/>
            <a:ext cx="6172200" cy="4873625"/>
          </a:xfrm>
        </p:spPr>
        <p:txBody>
          <a:bodyPr>
            <a:normAutofit/>
          </a:bodyPr>
          <a:lstStyle/>
          <a:p>
            <a:r>
              <a:rPr lang="el-GR" dirty="0"/>
              <a:t>Παχυσαρκία</a:t>
            </a:r>
          </a:p>
          <a:p>
            <a:r>
              <a:rPr lang="el-GR" dirty="0"/>
              <a:t>Σακχαρώδης διαβήτης</a:t>
            </a:r>
          </a:p>
          <a:p>
            <a:r>
              <a:rPr lang="el-GR" dirty="0"/>
              <a:t>Υπέρταση</a:t>
            </a:r>
          </a:p>
          <a:p>
            <a:r>
              <a:rPr lang="el-GR" dirty="0"/>
              <a:t>Καρδιοαγγειακές παθήσεις 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696920" y="2193878"/>
            <a:ext cx="3834137" cy="38115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Χαρακτηρίζεται από επεισόδια </a:t>
            </a:r>
            <a:r>
              <a:rPr lang="el-GR" sz="2000" dirty="0" err="1"/>
              <a:t>υπερφαγίας</a:t>
            </a:r>
            <a:r>
              <a:rPr lang="el-GR" sz="2000" dirty="0"/>
              <a:t> με κατανάλωση υπερβολικής ποσότητας φαγητού σε μικρό χρονικό διάστημα  χωρίς την πρόκληση εμετού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Συνδέεται με την εμφάνιση των ακόλουθων νοσημάτων </a:t>
            </a:r>
            <a:r>
              <a:rPr lang="en-US" sz="2000" dirty="0"/>
              <a:t>: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endParaRPr lang="el-GR" dirty="0"/>
          </a:p>
        </p:txBody>
      </p:sp>
      <p:sp>
        <p:nvSpPr>
          <p:cNvPr id="6" name="Δεξιό βέλος 5"/>
          <p:cNvSpPr/>
          <p:nvPr/>
        </p:nvSpPr>
        <p:spPr>
          <a:xfrm>
            <a:off x="4405267" y="4176215"/>
            <a:ext cx="1269241" cy="955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196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/>
              <a:t>Διατροφικές διαταραχές και προβλήματα υγείας 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Σωματικά προβλήματα </a:t>
            </a:r>
          </a:p>
          <a:p>
            <a:pPr marL="0" indent="0">
              <a:buNone/>
            </a:pPr>
            <a:endParaRPr lang="el-GR" dirty="0"/>
          </a:p>
          <a:p>
            <a:pPr lvl="1"/>
            <a:r>
              <a:rPr lang="el-GR" dirty="0"/>
              <a:t>Αφυδάτωση </a:t>
            </a:r>
          </a:p>
          <a:p>
            <a:pPr lvl="1"/>
            <a:r>
              <a:rPr lang="el-GR" dirty="0"/>
              <a:t>Διαταραχές στη λειτουργία του εντέρου</a:t>
            </a:r>
          </a:p>
          <a:p>
            <a:pPr lvl="1"/>
            <a:r>
              <a:rPr lang="el-GR" dirty="0"/>
              <a:t>Διαταραχές έμμηνου ρύσης </a:t>
            </a:r>
          </a:p>
          <a:p>
            <a:pPr lvl="1"/>
            <a:r>
              <a:rPr lang="el-GR" dirty="0"/>
              <a:t>Ουρολοιμώξεις </a:t>
            </a:r>
          </a:p>
          <a:p>
            <a:pPr lvl="1"/>
            <a:r>
              <a:rPr lang="el-GR" dirty="0"/>
              <a:t>Διάβρωση της αδαμάντινης στα δόντια </a:t>
            </a:r>
          </a:p>
          <a:p>
            <a:pPr lvl="1"/>
            <a:r>
              <a:rPr lang="el-GR" dirty="0"/>
              <a:t>Ερεθισμός οισοφάγου </a:t>
            </a:r>
          </a:p>
          <a:p>
            <a:pPr lvl="1"/>
            <a:r>
              <a:rPr lang="el-GR" dirty="0"/>
              <a:t>Μυϊκές κράμπες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Ψυχικά προβλήματα</a:t>
            </a:r>
          </a:p>
          <a:p>
            <a:pPr marL="0" indent="0">
              <a:buNone/>
            </a:pPr>
            <a:endParaRPr lang="el-GR" b="1" dirty="0"/>
          </a:p>
          <a:p>
            <a:pPr lvl="1"/>
            <a:r>
              <a:rPr lang="el-GR" dirty="0"/>
              <a:t>Σύγχυση και αδυναμία συγκροτημένης σκέψης</a:t>
            </a:r>
          </a:p>
          <a:p>
            <a:pPr lvl="1"/>
            <a:r>
              <a:rPr lang="el-GR" dirty="0"/>
              <a:t>Κρίσεις άγχους / πανικού</a:t>
            </a:r>
          </a:p>
          <a:p>
            <a:pPr lvl="1"/>
            <a:r>
              <a:rPr lang="el-GR" dirty="0"/>
              <a:t>Απομόνωση </a:t>
            </a:r>
          </a:p>
          <a:p>
            <a:pPr lvl="1"/>
            <a:r>
              <a:rPr lang="el-GR" dirty="0"/>
              <a:t>Αδυναμία δημιουργίας σχέσεων </a:t>
            </a:r>
          </a:p>
          <a:p>
            <a:pPr lvl="1"/>
            <a:endParaRPr lang="el-GR" dirty="0"/>
          </a:p>
          <a:p>
            <a:pPr lvl="1"/>
            <a:endParaRPr lang="el-GR" dirty="0"/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2256520"/>
      </p:ext>
    </p:extLst>
  </p:cSld>
  <p:clrMapOvr>
    <a:masterClrMapping/>
  </p:clrMapOvr>
</p:sld>
</file>

<file path=ppt/theme/theme1.xml><?xml version="1.0" encoding="utf-8"?>
<a:theme xmlns:a="http://schemas.openxmlformats.org/drawingml/2006/main" name="Βάθος">
  <a:themeElements>
    <a:clrScheme name="Γαλαζοπράσιν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Βάθος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άθος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TM04033923[[fn=Βάθος]]</Template>
  <TotalTime>214</TotalTime>
  <Words>634</Words>
  <Application>Microsoft Office PowerPoint</Application>
  <PresentationFormat>Ευρεία οθόνη</PresentationFormat>
  <Paragraphs>125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Corbel</vt:lpstr>
      <vt:lpstr>Βάθος</vt:lpstr>
      <vt:lpstr>Διατροφικές διαταραχές  και  νοσηλευτική παρέμβαση </vt:lpstr>
      <vt:lpstr> Διατροφικές διαταραχές  </vt:lpstr>
      <vt:lpstr>ΠΑΡΑΓΟΝΤΕΣ ΠΟΥ ΠΡΟΚΑΛΟΥΝ ΔΙΑΤΡΟΦΙΚΕΣ ΔΙΑΤΑΡΑΧΕΣ </vt:lpstr>
      <vt:lpstr>Παχυσαρκία </vt:lpstr>
      <vt:lpstr>Παχυσαρκία και νοσήματα  </vt:lpstr>
      <vt:lpstr>Ψυχογενής Ανορεξία</vt:lpstr>
      <vt:lpstr>Ψυχογενής Βουλιμία</vt:lpstr>
      <vt:lpstr>Υπερφαγία </vt:lpstr>
      <vt:lpstr>Διατροφικές διαταραχές και προβλήματα υγείας  </vt:lpstr>
      <vt:lpstr>Αντιμετώπιση </vt:lpstr>
      <vt:lpstr>Νοσηλευτική παρέμβαση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areti stavropoulou</dc:creator>
  <cp:lastModifiedBy>ΓΕΩΡΓΙΑ ΦΑΣΟΗ</cp:lastModifiedBy>
  <cp:revision>20</cp:revision>
  <dcterms:created xsi:type="dcterms:W3CDTF">2018-12-27T14:06:43Z</dcterms:created>
  <dcterms:modified xsi:type="dcterms:W3CDTF">2019-01-19T22:52:38Z</dcterms:modified>
</cp:coreProperties>
</file>