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0"/>
  </p:notesMasterIdLst>
  <p:sldIdLst>
    <p:sldId id="581" r:id="rId2"/>
    <p:sldId id="583" r:id="rId3"/>
    <p:sldId id="582" r:id="rId4"/>
    <p:sldId id="584" r:id="rId5"/>
    <p:sldId id="585" r:id="rId6"/>
    <p:sldId id="476" r:id="rId7"/>
    <p:sldId id="477" r:id="rId8"/>
    <p:sldId id="586" r:id="rId9"/>
    <p:sldId id="587" r:id="rId10"/>
    <p:sldId id="588" r:id="rId11"/>
    <p:sldId id="589" r:id="rId12"/>
    <p:sldId id="591" r:id="rId13"/>
    <p:sldId id="593" r:id="rId14"/>
    <p:sldId id="594" r:id="rId15"/>
    <p:sldId id="592" r:id="rId16"/>
    <p:sldId id="595" r:id="rId17"/>
    <p:sldId id="596" r:id="rId18"/>
    <p:sldId id="568" r:id="rId19"/>
    <p:sldId id="569" r:id="rId20"/>
    <p:sldId id="570" r:id="rId21"/>
    <p:sldId id="571" r:id="rId22"/>
    <p:sldId id="485" r:id="rId23"/>
    <p:sldId id="565" r:id="rId24"/>
    <p:sldId id="574" r:id="rId25"/>
    <p:sldId id="575" r:id="rId26"/>
    <p:sldId id="577" r:id="rId27"/>
    <p:sldId id="579" r:id="rId28"/>
    <p:sldId id="599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66FF33"/>
    <a:srgbClr val="3ED1E0"/>
    <a:srgbClr val="FF9900"/>
    <a:srgbClr val="3BCCFF"/>
    <a:srgbClr val="CC6600"/>
    <a:srgbClr val="00FA71"/>
    <a:srgbClr val="008DF6"/>
    <a:srgbClr val="FF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6" autoAdjust="0"/>
    <p:restoredTop sz="94660"/>
  </p:normalViewPr>
  <p:slideViewPr>
    <p:cSldViewPr>
      <p:cViewPr varScale="1">
        <p:scale>
          <a:sx n="108" d="100"/>
          <a:sy n="108" d="100"/>
        </p:scale>
        <p:origin x="163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27A69-1680-41EB-90FE-1BB9AF628DC2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1D367-5B14-40F5-A88B-573356A688F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CED4F7-701B-4083-9ECE-B0D3BC8DE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B7BC965-56A4-40F2-9990-C521D31DA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587558B-40DA-475D-A3E8-A006A676F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CBD1847-514E-4C18-806F-530D83C8B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208F44-7684-4323-A2E9-E7728B10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16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CAD737-F459-4624-95C7-3C8D2BCCC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800198B-A3CA-4CA1-85AC-1867D9648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6E85B0-1191-42E3-B4E3-4731C8E89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469472-D303-49D2-8A86-7184B7B8F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74E66C-0EA2-4600-9526-ECD7BF9B2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481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468E8E9-CA7A-4EB3-A21E-BA42C61D6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DBC7D81-D270-48B9-917C-98C2C41AD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D56D589-541B-4A77-A1A0-D131EC111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C63866-B1E1-4056-92AD-83A68E38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644D052-D071-446C-88FF-5473ABACD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10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BCEF81-BCFE-4AAC-B4B8-D96F83913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754AAF-7A10-4031-A352-C5E7C4C7B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82AB571-2B18-4CD4-9B1A-7B020597C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16DF0C9-481E-48A5-A812-570E8CB97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F2D7824-40A0-45CA-85AA-8365153A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747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B94EE5-766E-4870-950E-418542ACC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6607E31-560C-4867-B8D9-4D4EDEF1D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8AF202-B320-41A1-BB66-D1347528A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AC8E903-08FA-42E7-9CC1-F4C1A345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95FD3D-079E-4C8D-ABCF-C2DCB44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583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8F633B-9894-4143-86DB-4E19DF7A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DA0613-0594-4B7F-9B5A-79F2E31D8C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106DADF-0993-4A2D-998F-28959D37F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2BCAF59-A221-4FE6-A697-51A45025B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5C3A8F2-9165-4A84-AA84-874E0224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1BEA297-9E31-4DAC-A23E-A7B56CB81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154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1513CF-9F9A-4E8C-B20E-3CCC1B5C1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DD86089-F625-4F8B-9938-7DC6859FB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3BF9A8E-3BC8-46F8-AB35-61F5BD842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D68864B-CBC7-4818-B7C8-BBEDE07C0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8F521BA-EB15-41E9-A04C-34BF10D2E1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7BFAC44-9D10-416A-B215-141A3458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BF9C2B1-5DD9-4689-AEB8-B16B0BFF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F664C5E-2F85-415A-9838-B2327CD99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69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482F8B-CF69-4400-84E9-C22C94AC5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E4AD7B9-8FDC-4F83-8278-8D7F29EFA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210D5ED-105D-4FEA-BE6E-81327E1C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4121B71-66D7-4C19-94F9-9AF330E49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877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D819321-F3A2-4F01-B0BD-606E72A2A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983818E-FEC1-46F9-8910-31D71808B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BFA1436-BD88-41C6-808D-564ECC530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023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29F63F-2DEE-4749-9382-C0353DF62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6DA81F-F489-4399-82D4-31A90B33B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63EDA41-0533-4623-B912-FB5F88FD7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A9C16ED-4E1D-4676-B35D-1B693AC1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D69DCAF-9EFD-4A13-9FEA-BBA3F7DC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A05A4DE-E55E-4085-84B8-5240FE99D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77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4004C0-752F-4A3E-AA97-015B4998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C930D9B-F1CD-4C15-BC28-B0A4B1439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37A4972-DAF8-4660-85DF-C9B1F666C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AF3C3AD-2865-4661-AB57-7E096D3DC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7CC11A9-A155-41BE-A74A-567EEECFA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182D266-C6D1-4420-8391-A2B6760DA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374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DC1B586C-0BAB-430B-9554-158629B2F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0E67D49-F192-43BE-A425-33640F074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0880C3C-C91F-45F2-B1C6-F79B595BC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C1602-2D16-4F20-8DCD-3BD3738D3C03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F8483A0-AF59-4E00-A9B4-98C9953F5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41FFC4F-5A62-40E0-81B6-2DD3DCE66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80D44-9047-41F0-82BD-9794E9F2C69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8105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adam@uniwa.gr" TargetMode="External"/><Relationship Id="rId2" Type="http://schemas.openxmlformats.org/officeDocument/2006/relationships/hyperlink" Target="mailto:adamakidou@yahoo.g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B41457-A53E-4370-BC6C-1FD8D10182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Ανάπτυξη και εξέλιξη των παιδιών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8886808-231D-4054-86BD-BBF8D641F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4653136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Δρ. Θεοδούλα </a:t>
            </a:r>
            <a:r>
              <a:rPr lang="el-GR" dirty="0" err="1"/>
              <a:t>Αδαμακίδου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καθηγήτρια Κοινοτικής Νοσηλευτικής </a:t>
            </a:r>
            <a:endParaRPr lang="en-US" dirty="0"/>
          </a:p>
          <a:p>
            <a:r>
              <a:rPr lang="el-GR" dirty="0"/>
              <a:t>και </a:t>
            </a:r>
            <a:r>
              <a:rPr lang="en-US" dirty="0"/>
              <a:t>K</a:t>
            </a:r>
            <a:r>
              <a:rPr lang="el-GR" dirty="0" err="1"/>
              <a:t>ατ’οίκον</a:t>
            </a:r>
            <a:r>
              <a:rPr lang="el-GR" dirty="0"/>
              <a:t> νοσηλευτικής Φροντίδας </a:t>
            </a:r>
          </a:p>
          <a:p>
            <a:r>
              <a:rPr lang="en-US" dirty="0">
                <a:hlinkClick r:id="rId2"/>
              </a:rPr>
              <a:t>adamakidou@yahoo.gr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thadam@uniwa.gr</a:t>
            </a:r>
            <a:r>
              <a:rPr lang="en-US" dirty="0"/>
              <a:t> 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159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12C32B-0327-4DE3-9C94-0A3315D61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>
            <a:normAutofit/>
          </a:bodyPr>
          <a:lstStyle/>
          <a:p>
            <a:r>
              <a:rPr lang="el-GR" sz="3200" dirty="0">
                <a:latin typeface="Comic Sans MS" panose="030F0702030302020204" pitchFamily="66" charset="0"/>
              </a:rPr>
              <a:t>Ψυχοκοινωνική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2DECA1-A2A3-4997-BDC6-3DB0F4F7A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766" y="1340768"/>
            <a:ext cx="7560840" cy="5400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Χαρακτηριστικό του σταδίου είναι η απόκτηση της αίσθησης της πρωτοβουλίας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Συναισθήματα τύψεων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Συσχέτιση του χρόνου με την καθημερινότητα (</a:t>
            </a:r>
            <a:r>
              <a:rPr lang="el-GR" dirty="0" err="1">
                <a:latin typeface="Comic Sans MS" panose="030F0702030302020204" pitchFamily="66" charset="0"/>
              </a:rPr>
              <a:t>π.χ</a:t>
            </a:r>
            <a:r>
              <a:rPr lang="el-GR" dirty="0">
                <a:latin typeface="Comic Sans MS" panose="030F0702030302020204" pitchFamily="66" charset="0"/>
              </a:rPr>
              <a:t> μετά το φαγητό θα παίξουμε)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Συμπεριφέρονται ανάλογα με τους περιορισμούς ή την ελευθερία που τους έχει δοθεί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Μαθαίνουν το σωστό και το λάθος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Βιώνουν ασφάλεια μέσα από γνωστά αντικείμενα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Συνεργατικό παιχνίδι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Συναισθηματική ανασφάλεια και φόβος απώλειας της αγάπης των γονέων</a:t>
            </a:r>
          </a:p>
        </p:txBody>
      </p:sp>
    </p:spTree>
    <p:extLst>
      <p:ext uri="{BB962C8B-B14F-4D97-AF65-F5344CB8AC3E}">
        <p14:creationId xmlns:p14="http://schemas.microsoft.com/office/powerpoint/2010/main" val="2920303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7F4589-9DC9-4FE3-B644-8BEADBDF9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dirty="0">
                <a:latin typeface="Comic Sans MS" panose="030F0702030302020204" pitchFamily="66" charset="0"/>
              </a:rPr>
              <a:t>Πρόληψη ατυχημάτων (πτώσεις, εγκαύματα)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dirty="0">
                <a:latin typeface="Comic Sans MS" panose="030F0702030302020204" pitchFamily="66" charset="0"/>
              </a:rPr>
              <a:t>Εκπαίδευση για την ασφάλεια του (όταν περνάμε το δόμο κοιτάμε πάντα αριστερά και δεξιά)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dirty="0">
                <a:latin typeface="Comic Sans MS" panose="030F0702030302020204" pitchFamily="66" charset="0"/>
              </a:rPr>
              <a:t>Λοιμώξεις – φλεγμονές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b="1" dirty="0">
                <a:solidFill>
                  <a:srgbClr val="FFC000"/>
                </a:solidFill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1800" dirty="0">
                <a:latin typeface="Comic Sans MS" panose="030F0702030302020204" pitchFamily="66" charset="0"/>
              </a:rPr>
              <a:t>Διαταραχές ύπνου (πρέπει να κοιμούνται 12 ώρες τη νύχτα και κάποιες ώρες το μεσημέρι)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b="1" dirty="0">
                <a:solidFill>
                  <a:srgbClr val="FFC000"/>
                </a:solidFill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1800" dirty="0">
                <a:latin typeface="Comic Sans MS" pitchFamily="66" charset="0"/>
              </a:rPr>
              <a:t>Υγιεινή των δοντιών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b="1" dirty="0">
                <a:solidFill>
                  <a:srgbClr val="FFC000"/>
                </a:solidFill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1800" dirty="0">
                <a:latin typeface="Comic Sans MS" pitchFamily="66" charset="0"/>
              </a:rPr>
              <a:t>Συνήθειες παιχνιδιού, έναρξη δραστηριοτήτων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b="1" dirty="0">
                <a:solidFill>
                  <a:srgbClr val="FFC000"/>
                </a:solidFill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1800" dirty="0">
                <a:latin typeface="Comic Sans MS" panose="030F0702030302020204" pitchFamily="66" charset="0"/>
                <a:sym typeface="Wingdings 2"/>
              </a:rPr>
              <a:t>Σημασία οριοθέτησης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dirty="0">
                <a:latin typeface="Comic Sans MS" panose="030F0702030302020204" pitchFamily="66" charset="0"/>
                <a:sym typeface="Wingdings 2"/>
              </a:rPr>
              <a:t>Κατάλληλη εμβολιαστική κάλυψη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1800" dirty="0">
                <a:latin typeface="Comic Sans MS" panose="030F0702030302020204" pitchFamily="66" charset="0"/>
                <a:sym typeface="Wingdings 2"/>
              </a:rPr>
              <a:t>Κακοποίηση </a:t>
            </a:r>
            <a:endParaRPr lang="el-GR" sz="1800" dirty="0">
              <a:latin typeface="Comic Sans MS" panose="030F0702030302020204" pitchFamily="66" charset="0"/>
            </a:endParaRPr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E3D22EF2-066F-4640-A162-9F7D09C97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9342"/>
            <a:ext cx="7886700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2400" b="1" dirty="0">
                <a:latin typeface="Comic Sans MS" pitchFamily="66" charset="0"/>
              </a:rPr>
              <a:t>Ο Ρόλος του Νοσηλευτή στη Φροντίδα Υγείας</a:t>
            </a:r>
            <a:r>
              <a:rPr lang="el-GR" sz="2400" dirty="0">
                <a:latin typeface="Comic Sans MS" pitchFamily="66" charset="0"/>
              </a:rPr>
              <a:t> </a:t>
            </a:r>
            <a:r>
              <a:rPr lang="el-GR" sz="2400" b="1" dirty="0">
                <a:latin typeface="Comic Sans MS" pitchFamily="66" charset="0"/>
              </a:rPr>
              <a:t>του παιδιού προσχολικής ηλικίας και της οικογένειάς του </a:t>
            </a:r>
          </a:p>
        </p:txBody>
      </p:sp>
    </p:spTree>
    <p:extLst>
      <p:ext uri="{BB962C8B-B14F-4D97-AF65-F5344CB8AC3E}">
        <p14:creationId xmlns:p14="http://schemas.microsoft.com/office/powerpoint/2010/main" val="35349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2BF6EA-8178-464A-B68B-5D8CBF6D95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accent6"/>
                </a:solidFill>
                <a:latin typeface="Comic Sans MS" pitchFamily="66" charset="0"/>
              </a:rPr>
              <a:t>Παιδί Σχολικής Ηλικίας: 6 έως 12 ετών</a:t>
            </a:r>
            <a:endParaRPr lang="el-GR" dirty="0">
              <a:solidFill>
                <a:schemeClr val="accent6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AAEEBC9-0F7F-429A-9863-F4E84EA5F3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247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E8F581-5EAB-401F-AA0C-4FFF0644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Βιολογική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115188-AAD6-4370-B23F-45C8DECF4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7886700" cy="4351338"/>
          </a:xfrm>
        </p:spPr>
        <p:txBody>
          <a:bodyPr>
            <a:normAutofit lnSpcReduction="10000"/>
          </a:bodyPr>
          <a:lstStyle/>
          <a:p>
            <a:endParaRPr lang="el-GR" dirty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el-GR" sz="2400" dirty="0">
                <a:latin typeface="Comic Sans MS" pitchFamily="66" charset="0"/>
              </a:rPr>
              <a:t>Η μόνιμη </a:t>
            </a:r>
            <a:r>
              <a:rPr lang="el-GR" sz="2400" dirty="0" err="1">
                <a:latin typeface="Comic Sans MS" pitchFamily="66" charset="0"/>
              </a:rPr>
              <a:t>οδοντοφυία</a:t>
            </a:r>
            <a:r>
              <a:rPr lang="el-GR" sz="2400" dirty="0">
                <a:latin typeface="Comic Sans MS" pitchFamily="66" charset="0"/>
              </a:rPr>
              <a:t> έχει ολοκληρωθεί εκτός από το 2</a:t>
            </a:r>
            <a:r>
              <a:rPr lang="el-GR" sz="2400" baseline="30000" dirty="0">
                <a:latin typeface="Comic Sans MS" pitchFamily="66" charset="0"/>
              </a:rPr>
              <a:t>ο</a:t>
            </a:r>
            <a:r>
              <a:rPr lang="el-GR" sz="2400" dirty="0">
                <a:latin typeface="Comic Sans MS" pitchFamily="66" charset="0"/>
              </a:rPr>
              <a:t> και τον 3</a:t>
            </a:r>
            <a:r>
              <a:rPr lang="el-GR" sz="2400" baseline="30000" dirty="0">
                <a:latin typeface="Comic Sans MS" pitchFamily="66" charset="0"/>
              </a:rPr>
              <a:t>ο</a:t>
            </a:r>
            <a:r>
              <a:rPr lang="el-GR" sz="2400" dirty="0">
                <a:latin typeface="Comic Sans MS" pitchFamily="66" charset="0"/>
              </a:rPr>
              <a:t> γομφίο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r>
              <a:rPr lang="el-GR" sz="2400" b="1" dirty="0">
                <a:solidFill>
                  <a:srgbClr val="FFC000"/>
                </a:solidFill>
                <a:sym typeface="Wingdings 2"/>
              </a:rPr>
              <a:t> </a:t>
            </a:r>
            <a:r>
              <a:rPr lang="el-GR" sz="2400" dirty="0">
                <a:latin typeface="Comic Sans MS" pitchFamily="66" charset="0"/>
              </a:rPr>
              <a:t>Το ύψος αυξάνεται 5,1 με 7,6 εκατοστά και το βάρος 1,4 με 2,7 κιλά το χρόνο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r>
              <a:rPr lang="el-GR" sz="2400" dirty="0">
                <a:latin typeface="Comic Sans MS" pitchFamily="66" charset="0"/>
              </a:rPr>
              <a:t>Τα σεξουαλικά όργανα μεγαλώνουν αλλά είναι αδρανή ως το τέλος αυτής της περιόδου, οπότε αρχίζουν οι ορμονικές αλλαγές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r>
              <a:rPr lang="el-GR" sz="2400" dirty="0">
                <a:latin typeface="Comic Sans MS" pitchFamily="66" charset="0"/>
              </a:rPr>
              <a:t>Ωρίμανση όλων των συστημάτων </a:t>
            </a:r>
          </a:p>
          <a:p>
            <a:pPr>
              <a:buNone/>
            </a:pPr>
            <a:endParaRPr lang="el-GR" sz="2400" dirty="0">
              <a:latin typeface="Comic Sans MS" pitchFamily="66" charset="0"/>
            </a:endParaRPr>
          </a:p>
          <a:p>
            <a:endParaRPr lang="el-G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138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12C32B-0327-4DE3-9C94-0A3315D61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>
            <a:normAutofit/>
          </a:bodyPr>
          <a:lstStyle/>
          <a:p>
            <a:r>
              <a:rPr lang="el-GR" sz="3200" dirty="0">
                <a:latin typeface="Comic Sans MS" panose="030F0702030302020204" pitchFamily="66" charset="0"/>
              </a:rPr>
              <a:t>Ψυχοκοινωνική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2DECA1-A2A3-4997-BDC6-3DB0F4F7A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766" y="1340768"/>
            <a:ext cx="7560840" cy="40324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Αίσθημα εργατικότητας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Ανυπομονησία για ανάπτυξη δεξιοτήτων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Αυτονομία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Αντιληπτική σκέψη και αποφάσεις με βάση τη λογική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Παιχνίδια με φυσικές δεξιότητες, διανοητικές δεξιότητες και φαντασία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dirty="0">
                <a:latin typeface="Comic Sans MS" panose="030F0702030302020204" pitchFamily="66" charset="0"/>
              </a:rPr>
              <a:t>Ανάπτυξη αυτοαντίληψης: επίγνωση της αντίληψης του εαυτού (προσωπικές αξίες, ιδέες, προσδοκίες, </a:t>
            </a:r>
            <a:r>
              <a:rPr lang="el-GR" dirty="0" err="1">
                <a:latin typeface="Comic Sans MS" panose="030F0702030302020204" pitchFamily="66" charset="0"/>
              </a:rPr>
              <a:t>κ.α</a:t>
            </a:r>
            <a:r>
              <a:rPr lang="el-GR" dirty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l-GR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l-GR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l-G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187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25B417-CEFA-4C40-97D6-13BCF94C6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Πρόληψη ατυχημάτων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4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Μεταδοτικές καταστάσεις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4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Κατάχρηση ουσιών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4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Σεξουαλικότητα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4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Προβλήματα ψυχικής υγείας-σχολική φοβία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4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Φυσική ευεξία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4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l-GR" sz="2400" dirty="0">
                <a:latin typeface="Comic Sans MS" pitchFamily="66" charset="0"/>
              </a:rPr>
              <a:t>Αυτοεκτίμηση </a:t>
            </a:r>
          </a:p>
          <a:p>
            <a:endParaRPr lang="el-GR" dirty="0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A568E748-E365-49D9-A69B-03F51BC8F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49342"/>
            <a:ext cx="7886700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2400" b="1" dirty="0">
                <a:latin typeface="Comic Sans MS" pitchFamily="66" charset="0"/>
              </a:rPr>
              <a:t>Ο Ρόλος του Νοσηλευτή στη Φροντίδα Υγείας</a:t>
            </a:r>
            <a:r>
              <a:rPr lang="el-GR" sz="2400" dirty="0">
                <a:latin typeface="Comic Sans MS" pitchFamily="66" charset="0"/>
              </a:rPr>
              <a:t> </a:t>
            </a:r>
            <a:r>
              <a:rPr lang="el-GR" sz="2400" b="1" dirty="0">
                <a:latin typeface="Comic Sans MS" pitchFamily="66" charset="0"/>
              </a:rPr>
              <a:t>του παιδιού σχολικής ηλικίας και της οικογένειάς του </a:t>
            </a:r>
          </a:p>
        </p:txBody>
      </p:sp>
    </p:spTree>
    <p:extLst>
      <p:ext uri="{BB962C8B-B14F-4D97-AF65-F5344CB8AC3E}">
        <p14:creationId xmlns:p14="http://schemas.microsoft.com/office/powerpoint/2010/main" val="2785083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12A8DB-6BCE-432D-A2E1-12283234BB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b="1" dirty="0">
                <a:solidFill>
                  <a:schemeClr val="accent6"/>
                </a:solidFill>
                <a:latin typeface="Comic Sans MS" pitchFamily="66" charset="0"/>
              </a:rPr>
              <a:t>Εφηβεία: 12 έως 18 ετών</a:t>
            </a:r>
            <a:endParaRPr lang="el-GR" dirty="0">
              <a:solidFill>
                <a:schemeClr val="accent6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6443D19-894C-4188-B2AF-85CE32ADF0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2870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E8F581-5EAB-401F-AA0C-4FFF0644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Βιολογική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115188-AAD6-4370-B23F-45C8DECF4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7886700" cy="5256584"/>
          </a:xfrm>
        </p:spPr>
        <p:txBody>
          <a:bodyPr>
            <a:normAutofit fontScale="70000" lnSpcReduction="20000"/>
          </a:bodyPr>
          <a:lstStyle/>
          <a:p>
            <a:r>
              <a:rPr lang="el-GR" sz="2400" dirty="0">
                <a:latin typeface="Comic Sans MS" panose="030F0702030302020204" pitchFamily="66" charset="0"/>
              </a:rPr>
              <a:t>Περίοδος </a:t>
            </a:r>
            <a:r>
              <a:rPr lang="el-GR" sz="2400" b="1" dirty="0">
                <a:latin typeface="Comic Sans MS" panose="030F0702030302020204" pitchFamily="66" charset="0"/>
              </a:rPr>
              <a:t>αυξητικής έκρηξης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anose="030F0702030302020204" pitchFamily="66" charset="0"/>
              </a:rPr>
              <a:t>Τα κάτω και τα άνω άκρα και τα μακρά οστά μεγαλώνουν γρήγορα, συνοδευόμενα από αύξηση της μυϊκής μάζας (ειδικά στους άνδρες)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l-GR" sz="2400" dirty="0"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itchFamily="66" charset="0"/>
              </a:rPr>
              <a:t>Τα πρωτογενή και δευτερογενή χαρακτηριστικά του φύλου αναπτύσσονται, με την ωρίμανση των γεννητικών οργάνων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l-GR" sz="2400" dirty="0"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itchFamily="66" charset="0"/>
              </a:rPr>
              <a:t>Η ήβη ξεκινά στην ηλικία των 10 ή 11 ετών για τα κορίτσια και στην ηλικία των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l-GR" sz="2400" dirty="0">
                <a:latin typeface="Comic Sans MS" pitchFamily="66" charset="0"/>
              </a:rPr>
              <a:t>12 ή 13 ετών για τα αγόρια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l-GR" sz="2400" dirty="0">
              <a:latin typeface="Comic Sans MS" pitchFamily="66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itchFamily="66" charset="0"/>
              </a:rPr>
              <a:t>Οι σμηγματογόνοι και οι μασχαλιαίοι ιδρωτοποιοί αδένες ενεργοποιούνται</a:t>
            </a:r>
            <a:r>
              <a:rPr lang="en-US" sz="2400" dirty="0">
                <a:latin typeface="Comic Sans MS" pitchFamily="66" charset="0"/>
              </a:rPr>
              <a:t>.</a:t>
            </a:r>
            <a:r>
              <a:rPr lang="el-GR" sz="2400" dirty="0">
                <a:latin typeface="Comic Sans MS" pitchFamily="66" charset="0"/>
              </a:rPr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itchFamily="66" charset="0"/>
              </a:rPr>
              <a:t> Η ήβη είναι το </a:t>
            </a:r>
            <a:r>
              <a:rPr lang="el-GR" sz="2400" spc="-5" dirty="0">
                <a:latin typeface="Comic Sans MS" panose="030F0702030302020204" pitchFamily="66" charset="0"/>
              </a:rPr>
              <a:t>σύνολο </a:t>
            </a:r>
            <a:r>
              <a:rPr lang="el-GR" sz="2400" dirty="0">
                <a:latin typeface="Comic Sans MS" panose="030F0702030302020204" pitchFamily="66" charset="0"/>
              </a:rPr>
              <a:t>των </a:t>
            </a:r>
            <a:r>
              <a:rPr lang="el-GR" sz="2400" spc="-5" dirty="0">
                <a:latin typeface="Comic Sans MS" panose="030F0702030302020204" pitchFamily="66" charset="0"/>
              </a:rPr>
              <a:t>βιολογικών αλλαγών που  οδηγούν στη </a:t>
            </a:r>
            <a:r>
              <a:rPr lang="el-GR" sz="2400" dirty="0">
                <a:latin typeface="Comic Sans MS" panose="030F0702030302020204" pitchFamily="66" charset="0"/>
              </a:rPr>
              <a:t>σεξουαλική </a:t>
            </a:r>
            <a:r>
              <a:rPr lang="el-GR" sz="2400" spc="-5" dirty="0">
                <a:latin typeface="Comic Sans MS" panose="030F0702030302020204" pitchFamily="66" charset="0"/>
              </a:rPr>
              <a:t>ωρίμανση, συνοδεύεται </a:t>
            </a:r>
            <a:r>
              <a:rPr lang="el-GR" sz="2400" dirty="0">
                <a:latin typeface="Comic Sans MS" panose="030F0702030302020204" pitchFamily="66" charset="0"/>
              </a:rPr>
              <a:t>από  </a:t>
            </a:r>
            <a:r>
              <a:rPr lang="el-GR" sz="2400" spc="-5" dirty="0">
                <a:latin typeface="Comic Sans MS" panose="030F0702030302020204" pitchFamily="66" charset="0"/>
              </a:rPr>
              <a:t>την </a:t>
            </a:r>
            <a:r>
              <a:rPr lang="el-GR" sz="2400" dirty="0">
                <a:latin typeface="Comic Sans MS" panose="030F0702030302020204" pitchFamily="66" charset="0"/>
              </a:rPr>
              <a:t>έκρηξη </a:t>
            </a:r>
            <a:r>
              <a:rPr lang="el-GR" sz="2400" spc="-5" dirty="0">
                <a:latin typeface="Comic Sans MS" panose="030F0702030302020204" pitchFamily="66" charset="0"/>
              </a:rPr>
              <a:t>της ανάπτυξης, στη </a:t>
            </a:r>
            <a:r>
              <a:rPr lang="el-GR" sz="2400" dirty="0">
                <a:latin typeface="Comic Sans MS" panose="030F0702030302020204" pitchFamily="66" charset="0"/>
              </a:rPr>
              <a:t>διάρκεια </a:t>
            </a:r>
            <a:r>
              <a:rPr lang="el-GR" sz="2400" spc="-5" dirty="0">
                <a:latin typeface="Comic Sans MS" panose="030F0702030302020204" pitchFamily="66" charset="0"/>
              </a:rPr>
              <a:t>της οποίας,  </a:t>
            </a:r>
            <a:r>
              <a:rPr lang="el-GR" sz="2400" dirty="0">
                <a:latin typeface="Comic Sans MS" panose="030F0702030302020204" pitchFamily="66" charset="0"/>
              </a:rPr>
              <a:t>τα </a:t>
            </a:r>
            <a:r>
              <a:rPr lang="el-GR" sz="2400" spc="-5" dirty="0">
                <a:latin typeface="Comic Sans MS" panose="030F0702030302020204" pitchFamily="66" charset="0"/>
              </a:rPr>
              <a:t>αγόρια </a:t>
            </a:r>
            <a:r>
              <a:rPr lang="el-GR" sz="2400" dirty="0">
                <a:latin typeface="Comic Sans MS" panose="030F0702030302020204" pitchFamily="66" charset="0"/>
              </a:rPr>
              <a:t>και τα </a:t>
            </a:r>
            <a:r>
              <a:rPr lang="el-GR" sz="2400" spc="-5" dirty="0">
                <a:latin typeface="Comic Sans MS" panose="030F0702030302020204" pitchFamily="66" charset="0"/>
              </a:rPr>
              <a:t>κορίτσια φτάνουν περίπου </a:t>
            </a:r>
            <a:r>
              <a:rPr lang="el-GR" sz="2400" dirty="0">
                <a:latin typeface="Comic Sans MS" panose="030F0702030302020204" pitchFamily="66" charset="0"/>
              </a:rPr>
              <a:t>στο </a:t>
            </a:r>
            <a:r>
              <a:rPr lang="el-GR" sz="2400" spc="-5" dirty="0">
                <a:latin typeface="Comic Sans MS" panose="030F0702030302020204" pitchFamily="66" charset="0"/>
              </a:rPr>
              <a:t>98%  </a:t>
            </a:r>
            <a:r>
              <a:rPr lang="el-GR" sz="2400" dirty="0">
                <a:latin typeface="Comic Sans MS" panose="030F0702030302020204" pitchFamily="66" charset="0"/>
              </a:rPr>
              <a:t>του </a:t>
            </a:r>
            <a:r>
              <a:rPr lang="el-GR" sz="2400" spc="-5" dirty="0">
                <a:latin typeface="Comic Sans MS" panose="030F0702030302020204" pitchFamily="66" charset="0"/>
              </a:rPr>
              <a:t>ενήλικου </a:t>
            </a:r>
            <a:r>
              <a:rPr lang="el-GR" sz="2400" dirty="0">
                <a:latin typeface="Comic Sans MS" panose="030F0702030302020204" pitchFamily="66" charset="0"/>
              </a:rPr>
              <a:t>μεγέθους</a:t>
            </a:r>
            <a:r>
              <a:rPr lang="el-GR" sz="2400" spc="-55" dirty="0">
                <a:latin typeface="Comic Sans MS" panose="030F0702030302020204" pitchFamily="66" charset="0"/>
              </a:rPr>
              <a:t> </a:t>
            </a:r>
            <a:r>
              <a:rPr lang="el-GR" sz="2400" dirty="0">
                <a:latin typeface="Comic Sans MS" pitchFamily="66" charset="0"/>
              </a:rPr>
              <a:t>του.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itchFamily="66" charset="0"/>
              </a:rPr>
              <a:t>Παρατηρούνται αλλαγές στο σώμα, στην εμφάνιση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l-GR" sz="2400" dirty="0">
                <a:latin typeface="Comic Sans MS" pitchFamily="66" charset="0"/>
              </a:rPr>
              <a:t>Παρατηρείται αύξηση της σεξουαλικής επιθυμίας  και της σεξουαλικής διέγερσης, αλλαγή στα  αναπαραγωγικά όργανα, ορμονικές αλλαγές.</a:t>
            </a:r>
          </a:p>
          <a:p>
            <a:pPr>
              <a:buNone/>
            </a:pPr>
            <a:endParaRPr lang="el-GR" sz="2400" dirty="0">
              <a:latin typeface="Comic Sans MS" pitchFamily="66" charset="0"/>
            </a:endParaRPr>
          </a:p>
          <a:p>
            <a:pPr>
              <a:buNone/>
            </a:pPr>
            <a:endParaRPr lang="el-GR" sz="2400" dirty="0">
              <a:latin typeface="Comic Sans MS" pitchFamily="66" charset="0"/>
            </a:endParaRPr>
          </a:p>
          <a:p>
            <a:endParaRPr lang="el-G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165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</p:spPr>
        <p:txBody>
          <a:bodyPr/>
          <a:lstStyle/>
          <a:p>
            <a:pPr marL="268605">
              <a:lnSpc>
                <a:spcPct val="100000"/>
              </a:lnSpc>
              <a:buNone/>
            </a:pPr>
            <a:r>
              <a:rPr lang="el-GR" sz="3200" u="heavy" spc="-70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l-GR" sz="3200" spc="-5" dirty="0">
                <a:latin typeface="Comic Sans MS"/>
                <a:cs typeface="Comic Sans MS"/>
              </a:rPr>
              <a:t>Συναισθηματικές</a:t>
            </a:r>
            <a:r>
              <a:rPr lang="el-GR" sz="3200" spc="-45" dirty="0">
                <a:latin typeface="Comic Sans MS"/>
                <a:cs typeface="Comic Sans MS"/>
              </a:rPr>
              <a:t> </a:t>
            </a:r>
            <a:r>
              <a:rPr lang="el-GR" sz="3200" spc="-5" dirty="0">
                <a:latin typeface="Comic Sans MS"/>
                <a:cs typeface="Comic Sans MS"/>
              </a:rPr>
              <a:t>αλλαγές:</a:t>
            </a:r>
            <a:endParaRPr lang="el-GR" sz="3200" dirty="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l-GR" sz="4000" dirty="0">
              <a:latin typeface="Times New Roman"/>
              <a:cs typeface="Times New Roman"/>
            </a:endParaRPr>
          </a:p>
          <a:p>
            <a:pPr marL="268605" marR="5080" indent="-256540">
              <a:lnSpc>
                <a:spcPct val="100000"/>
              </a:lnSpc>
              <a:buNone/>
            </a:pPr>
            <a:r>
              <a:rPr lang="el-GR" sz="2400" spc="-5" dirty="0">
                <a:latin typeface="Comic Sans MS"/>
                <a:cs typeface="Comic Sans MS"/>
              </a:rPr>
              <a:t>αποδίδονται τόσο στις ορμονικές αλλαγές που βιώνει  ο/η έφηβος αλλά και σε άλλες σημαντικές αλλαγές  που συμβαίνουν και αφορούν τις κοινωνικές του  σχέσεις, τις στάσεις του και τις απόψεις του και την  αντίληψη του </a:t>
            </a:r>
            <a:r>
              <a:rPr lang="el-GR" sz="2400" dirty="0">
                <a:latin typeface="Comic Sans MS"/>
                <a:cs typeface="Comic Sans MS"/>
              </a:rPr>
              <a:t>εαυτού</a:t>
            </a:r>
            <a:r>
              <a:rPr lang="el-GR" sz="2400" spc="-60" dirty="0">
                <a:latin typeface="Comic Sans MS"/>
                <a:cs typeface="Comic Sans MS"/>
              </a:rPr>
              <a:t> </a:t>
            </a:r>
            <a:r>
              <a:rPr lang="el-GR" sz="2400" spc="-5" dirty="0">
                <a:latin typeface="Comic Sans MS"/>
                <a:cs typeface="Comic Sans MS"/>
              </a:rPr>
              <a:t>του.</a:t>
            </a:r>
          </a:p>
          <a:p>
            <a:pPr marL="268605" marR="5080" indent="-256540">
              <a:lnSpc>
                <a:spcPct val="100000"/>
              </a:lnSpc>
              <a:buNone/>
            </a:pPr>
            <a:r>
              <a:rPr lang="el-GR" sz="2400" spc="-5" dirty="0">
                <a:latin typeface="Comic Sans MS"/>
                <a:cs typeface="Comic Sans MS"/>
              </a:rPr>
              <a:t>Μεταβολές διάθεσης </a:t>
            </a:r>
          </a:p>
          <a:p>
            <a:pPr marL="268605" marR="5080" indent="-256540">
              <a:lnSpc>
                <a:spcPct val="100000"/>
              </a:lnSpc>
              <a:buNone/>
            </a:pPr>
            <a:r>
              <a:rPr lang="el-GR" sz="2400" spc="-5" dirty="0">
                <a:latin typeface="Comic Sans MS"/>
                <a:cs typeface="Comic Sans MS"/>
              </a:rPr>
              <a:t>Ονειροπόληση </a:t>
            </a:r>
          </a:p>
          <a:p>
            <a:pPr marL="268605" marR="5080" indent="-256540">
              <a:lnSpc>
                <a:spcPct val="100000"/>
              </a:lnSpc>
              <a:buNone/>
            </a:pPr>
            <a:r>
              <a:rPr lang="el-GR" sz="2400" spc="-5" dirty="0">
                <a:latin typeface="Comic Sans MS"/>
                <a:cs typeface="Comic Sans MS"/>
              </a:rPr>
              <a:t>Οργή που εξωτερικεύεται (κακή διάθεση, φραστικές επιθέσεις, </a:t>
            </a:r>
            <a:r>
              <a:rPr lang="el-GR" sz="2400" spc="-5" dirty="0" err="1">
                <a:latin typeface="Comic Sans MS"/>
                <a:cs typeface="Comic Sans MS"/>
              </a:rPr>
              <a:t>κ.α</a:t>
            </a:r>
            <a:r>
              <a:rPr lang="el-GR" sz="2400" spc="-5" dirty="0">
                <a:latin typeface="Comic Sans MS"/>
                <a:cs typeface="Comic Sans MS"/>
              </a:rPr>
              <a:t>) </a:t>
            </a:r>
            <a:endParaRPr lang="el-GR" sz="2400" dirty="0">
              <a:latin typeface="Comic Sans MS"/>
              <a:cs typeface="Comic Sans MS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b="1" spc="-5" dirty="0">
                <a:latin typeface="Comic Sans MS" pitchFamily="66" charset="0"/>
              </a:rPr>
              <a:t>Γνωστικές</a:t>
            </a:r>
            <a:r>
              <a:rPr lang="el-GR" sz="2800" b="1" spc="-45" dirty="0">
                <a:latin typeface="Comic Sans MS" pitchFamily="66" charset="0"/>
              </a:rPr>
              <a:t> </a:t>
            </a:r>
            <a:r>
              <a:rPr lang="el-GR" sz="2800" b="1" spc="-5" dirty="0">
                <a:latin typeface="Comic Sans MS" pitchFamily="66" charset="0"/>
              </a:rPr>
              <a:t>αλλαγές:</a:t>
            </a:r>
            <a:endParaRPr lang="en-US" sz="2800" b="1" spc="-5" dirty="0">
              <a:latin typeface="Comic Sans MS" pitchFamily="66" charset="0"/>
            </a:endParaRPr>
          </a:p>
          <a:p>
            <a:pPr>
              <a:buNone/>
            </a:pPr>
            <a:endParaRPr lang="en-US" sz="2600" b="1" u="heavy" spc="-5" dirty="0">
              <a:solidFill>
                <a:srgbClr val="00CC00"/>
              </a:solidFill>
              <a:latin typeface="Comic Sans MS" pitchFamily="66" charset="0"/>
            </a:endParaRPr>
          </a:p>
          <a:p>
            <a:pPr marL="268605" marR="637540" indent="-255904">
              <a:lnSpc>
                <a:spcPct val="100000"/>
              </a:lnSpc>
              <a:buClr>
                <a:srgbClr val="2CA1BE"/>
              </a:buClr>
              <a:buSzPct val="66666"/>
              <a:buFont typeface="Wingdings"/>
              <a:buChar char=""/>
              <a:tabLst>
                <a:tab pos="269240" algn="l"/>
              </a:tabLst>
            </a:pPr>
            <a:r>
              <a:rPr lang="el-GR" sz="2600" spc="-5" dirty="0">
                <a:latin typeface="Comic Sans MS" pitchFamily="66" charset="0"/>
                <a:cs typeface="Comic Sans MS"/>
              </a:rPr>
              <a:t>Ανάπτυξη της ικανότητας της </a:t>
            </a:r>
            <a:r>
              <a:rPr lang="el-GR" sz="2600" dirty="0">
                <a:latin typeface="Comic Sans MS" pitchFamily="66" charset="0"/>
                <a:cs typeface="Comic Sans MS"/>
              </a:rPr>
              <a:t>αφηρημένης σκέψης: ο 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έφηβος </a:t>
            </a:r>
            <a:r>
              <a:rPr lang="el-GR" sz="2600" dirty="0">
                <a:latin typeface="Comic Sans MS" pitchFamily="66" charset="0"/>
                <a:cs typeface="Comic Sans MS"/>
              </a:rPr>
              <a:t>μπορεί να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κατανοήσει </a:t>
            </a:r>
            <a:r>
              <a:rPr lang="el-GR" sz="2600" dirty="0">
                <a:latin typeface="Comic Sans MS" pitchFamily="66" charset="0"/>
                <a:cs typeface="Comic Sans MS"/>
              </a:rPr>
              <a:t>και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να επεξεργαστεί  αφηρημένες έννοιες, θεωρίες </a:t>
            </a:r>
            <a:r>
              <a:rPr lang="el-GR" sz="2600" dirty="0">
                <a:latin typeface="Comic Sans MS" pitchFamily="66" charset="0"/>
                <a:cs typeface="Comic Sans MS"/>
              </a:rPr>
              <a:t>και</a:t>
            </a:r>
            <a:r>
              <a:rPr lang="el-GR" sz="2600" spc="-10" dirty="0">
                <a:latin typeface="Comic Sans MS" pitchFamily="66" charset="0"/>
                <a:cs typeface="Comic Sans MS"/>
              </a:rPr>
              <a:t>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ιδέες</a:t>
            </a:r>
            <a:endParaRPr lang="el-GR" sz="2600" dirty="0">
              <a:latin typeface="Comic Sans MS" pitchFamily="66" charset="0"/>
              <a:cs typeface="Comic Sans MS"/>
            </a:endParaRPr>
          </a:p>
          <a:p>
            <a:pPr marL="268605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"/>
              <a:tabLst>
                <a:tab pos="269240" algn="l"/>
              </a:tabLst>
            </a:pPr>
            <a:r>
              <a:rPr lang="el-GR" sz="2600" spc="-5" dirty="0">
                <a:latin typeface="Comic Sans MS" pitchFamily="66" charset="0"/>
                <a:cs typeface="Comic Sans MS"/>
              </a:rPr>
              <a:t>Σκέψεις </a:t>
            </a:r>
            <a:r>
              <a:rPr lang="el-GR" sz="2600" dirty="0">
                <a:latin typeface="Comic Sans MS" pitchFamily="66" charset="0"/>
                <a:cs typeface="Comic Sans MS"/>
              </a:rPr>
              <a:t>ότι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είναι </a:t>
            </a:r>
            <a:r>
              <a:rPr lang="el-GR" sz="2600" dirty="0">
                <a:latin typeface="Comic Sans MS" pitchFamily="66" charset="0"/>
                <a:cs typeface="Comic Sans MS"/>
              </a:rPr>
              <a:t>μοναδικοί,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άτρωτοι,</a:t>
            </a:r>
            <a:r>
              <a:rPr lang="el-GR" sz="2600" spc="-85" dirty="0">
                <a:latin typeface="Comic Sans MS" pitchFamily="66" charset="0"/>
                <a:cs typeface="Comic Sans MS"/>
              </a:rPr>
              <a:t> </a:t>
            </a:r>
            <a:r>
              <a:rPr lang="el-GR" sz="2600" dirty="0">
                <a:latin typeface="Comic Sans MS" pitchFamily="66" charset="0"/>
                <a:cs typeface="Comic Sans MS"/>
              </a:rPr>
              <a:t>παντοδύναμοι</a:t>
            </a:r>
          </a:p>
          <a:p>
            <a:pPr marL="268605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"/>
              <a:tabLst>
                <a:tab pos="269240" algn="l"/>
              </a:tabLst>
            </a:pPr>
            <a:r>
              <a:rPr lang="el-GR" sz="2600" spc="-5" dirty="0">
                <a:latin typeface="Comic Sans MS" pitchFamily="66" charset="0"/>
                <a:cs typeface="Comic Sans MS"/>
              </a:rPr>
              <a:t>Νέοι </a:t>
            </a:r>
            <a:r>
              <a:rPr lang="el-GR" sz="2600" dirty="0">
                <a:latin typeface="Comic Sans MS" pitchFamily="66" charset="0"/>
                <a:cs typeface="Comic Sans MS"/>
              </a:rPr>
              <a:t>και πιο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σύνθετοι τρόποι επεξεργασίας</a:t>
            </a:r>
            <a:r>
              <a:rPr lang="el-GR" sz="2600" spc="45" dirty="0">
                <a:latin typeface="Comic Sans MS" pitchFamily="66" charset="0"/>
                <a:cs typeface="Comic Sans MS"/>
              </a:rPr>
              <a:t>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πληροφοριών</a:t>
            </a:r>
            <a:endParaRPr lang="el-GR" sz="2600" dirty="0">
              <a:latin typeface="Comic Sans MS" pitchFamily="66" charset="0"/>
              <a:cs typeface="Comic Sans MS"/>
            </a:endParaRPr>
          </a:p>
          <a:p>
            <a:pPr marL="268605" marR="721995" indent="-255904">
              <a:lnSpc>
                <a:spcPct val="100000"/>
              </a:lnSpc>
              <a:spcBef>
                <a:spcPts val="405"/>
              </a:spcBef>
              <a:buClr>
                <a:srgbClr val="2CA1BE"/>
              </a:buClr>
              <a:buSzPct val="66666"/>
              <a:buFont typeface="Wingdings"/>
              <a:buChar char=""/>
              <a:tabLst>
                <a:tab pos="269240" algn="l"/>
              </a:tabLst>
            </a:pPr>
            <a:r>
              <a:rPr lang="el-GR" sz="2600" spc="-5" dirty="0">
                <a:latin typeface="Comic Sans MS" pitchFamily="66" charset="0"/>
                <a:cs typeface="Comic Sans MS"/>
              </a:rPr>
              <a:t>Τυπική νόηση: </a:t>
            </a:r>
            <a:r>
              <a:rPr lang="el-GR" sz="2600" dirty="0">
                <a:latin typeface="Comic Sans MS" pitchFamily="66" charset="0"/>
                <a:cs typeface="Comic Sans MS"/>
              </a:rPr>
              <a:t>Το άτομο αποκτά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την ικανότητα </a:t>
            </a:r>
            <a:r>
              <a:rPr lang="el-GR" sz="2600" dirty="0">
                <a:latin typeface="Comic Sans MS" pitchFamily="66" charset="0"/>
                <a:cs typeface="Comic Sans MS"/>
              </a:rPr>
              <a:t>να 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σκέφτεται </a:t>
            </a:r>
            <a:r>
              <a:rPr lang="el-GR" sz="2600" dirty="0">
                <a:latin typeface="Comic Sans MS" pitchFamily="66" charset="0"/>
                <a:cs typeface="Comic Sans MS"/>
              </a:rPr>
              <a:t>συστηματικά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όλες </a:t>
            </a:r>
            <a:r>
              <a:rPr lang="el-GR" sz="2600" dirty="0">
                <a:latin typeface="Comic Sans MS" pitchFamily="66" charset="0"/>
                <a:cs typeface="Comic Sans MS"/>
              </a:rPr>
              <a:t>τις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λογικές λύσεις</a:t>
            </a:r>
            <a:r>
              <a:rPr lang="el-GR" sz="2600" spc="-45" dirty="0">
                <a:latin typeface="Comic Sans MS" pitchFamily="66" charset="0"/>
                <a:cs typeface="Comic Sans MS"/>
              </a:rPr>
              <a:t>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ενός  </a:t>
            </a:r>
            <a:r>
              <a:rPr lang="el-GR" sz="2600" dirty="0">
                <a:latin typeface="Comic Sans MS" pitchFamily="66" charset="0"/>
                <a:cs typeface="Comic Sans MS"/>
              </a:rPr>
              <a:t>προβλήματος</a:t>
            </a:r>
          </a:p>
          <a:p>
            <a:pPr marL="268605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"/>
              <a:tabLst>
                <a:tab pos="269240" algn="l"/>
              </a:tabLst>
            </a:pPr>
            <a:r>
              <a:rPr lang="el-GR" sz="2600" spc="-5" dirty="0">
                <a:latin typeface="Comic Sans MS" pitchFamily="66" charset="0"/>
                <a:cs typeface="Comic Sans MS"/>
              </a:rPr>
              <a:t>Ικανότητα κριτικής</a:t>
            </a:r>
            <a:r>
              <a:rPr lang="el-GR" sz="2600" spc="-40" dirty="0">
                <a:latin typeface="Comic Sans MS" pitchFamily="66" charset="0"/>
                <a:cs typeface="Comic Sans MS"/>
              </a:rPr>
              <a:t> </a:t>
            </a:r>
            <a:r>
              <a:rPr lang="el-GR" sz="2600" dirty="0">
                <a:latin typeface="Comic Sans MS" pitchFamily="66" charset="0"/>
                <a:cs typeface="Comic Sans MS"/>
              </a:rPr>
              <a:t>σκέψης</a:t>
            </a:r>
          </a:p>
          <a:p>
            <a:pPr marL="268605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"/>
              <a:tabLst>
                <a:tab pos="269240" algn="l"/>
              </a:tabLst>
            </a:pPr>
            <a:r>
              <a:rPr lang="el-GR" sz="2600" dirty="0">
                <a:latin typeface="Comic Sans MS" pitchFamily="66" charset="0"/>
                <a:cs typeface="Comic Sans MS"/>
              </a:rPr>
              <a:t>Αύξηση δημιουργικής</a:t>
            </a:r>
            <a:r>
              <a:rPr lang="el-GR" sz="2600" spc="-70" dirty="0">
                <a:latin typeface="Comic Sans MS" pitchFamily="66" charset="0"/>
                <a:cs typeface="Comic Sans MS"/>
              </a:rPr>
              <a:t> </a:t>
            </a:r>
            <a:r>
              <a:rPr lang="el-GR" sz="2600" spc="-5" dirty="0">
                <a:latin typeface="Comic Sans MS" pitchFamily="66" charset="0"/>
                <a:cs typeface="Comic Sans MS"/>
              </a:rPr>
              <a:t>σκέψης</a:t>
            </a:r>
            <a:endParaRPr lang="el-GR" sz="2600" dirty="0">
              <a:latin typeface="Comic Sans MS" pitchFamily="66" charset="0"/>
              <a:cs typeface="Comic Sans MS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260648"/>
            <a:ext cx="8858312" cy="63830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u="sng" dirty="0">
                <a:latin typeface="Comic Sans MS" pitchFamily="66" charset="0"/>
              </a:rPr>
              <a:t>Εξωμήτριος περίοδος διακρίνεται σε: </a:t>
            </a:r>
          </a:p>
          <a:p>
            <a:pPr>
              <a:buNone/>
            </a:pPr>
            <a:endParaRPr lang="el-GR" sz="2800" dirty="0">
              <a:latin typeface="Comic Sans MS" pitchFamily="66" charset="0"/>
            </a:endParaRPr>
          </a:p>
          <a:p>
            <a:pPr>
              <a:buNone/>
            </a:pPr>
            <a:r>
              <a:rPr lang="el-GR" sz="2800" dirty="0">
                <a:latin typeface="Comic Sans MS" pitchFamily="66" charset="0"/>
              </a:rPr>
              <a:t>Βρεφική περίοδος </a:t>
            </a:r>
          </a:p>
          <a:p>
            <a:pPr lvl="1">
              <a:buNone/>
            </a:pPr>
            <a:r>
              <a:rPr lang="el-GR" sz="2500" b="1" dirty="0">
                <a:solidFill>
                  <a:srgbClr val="5DD5FF"/>
                </a:solidFill>
                <a:sym typeface="Wingdings 2"/>
              </a:rPr>
              <a:t> </a:t>
            </a:r>
            <a:r>
              <a:rPr lang="el-GR" sz="2500" dirty="0">
                <a:latin typeface="Comic Sans MS" pitchFamily="66" charset="0"/>
              </a:rPr>
              <a:t>Πρόωρα: γέννηση 28-37 εβδομάδων</a:t>
            </a:r>
          </a:p>
          <a:p>
            <a:pPr lvl="1">
              <a:buNone/>
            </a:pPr>
            <a:r>
              <a:rPr lang="el-GR" sz="2500" b="1" dirty="0">
                <a:solidFill>
                  <a:srgbClr val="5DD5FF"/>
                </a:solidFill>
                <a:sym typeface="Wingdings 2"/>
              </a:rPr>
              <a:t> </a:t>
            </a:r>
            <a:r>
              <a:rPr lang="el-GR" sz="2500" dirty="0">
                <a:latin typeface="Comic Sans MS" pitchFamily="66" charset="0"/>
              </a:rPr>
              <a:t>Νεογνική περίοδος: 0-28 ημερών</a:t>
            </a:r>
          </a:p>
          <a:p>
            <a:pPr marL="342900" lvl="1" indent="0">
              <a:buNone/>
            </a:pPr>
            <a:r>
              <a:rPr lang="el-GR" sz="2500" dirty="0">
                <a:latin typeface="Comic Sans MS" pitchFamily="66" charset="0"/>
              </a:rPr>
              <a:t>Βρεφική: έως 1 έτους</a:t>
            </a:r>
          </a:p>
          <a:p>
            <a:pPr marL="0" indent="0">
              <a:buNone/>
            </a:pPr>
            <a:r>
              <a:rPr lang="el-GR" sz="2800" dirty="0">
                <a:latin typeface="Comic Sans MS" pitchFamily="66" charset="0"/>
              </a:rPr>
              <a:t>Πρώτη παιδική ηλικία </a:t>
            </a:r>
          </a:p>
          <a:p>
            <a:pPr lvl="1">
              <a:buNone/>
            </a:pPr>
            <a:r>
              <a:rPr lang="el-GR" sz="2500" b="1" dirty="0">
                <a:solidFill>
                  <a:srgbClr val="5DD5FF"/>
                </a:solidFill>
                <a:sym typeface="Wingdings 2"/>
              </a:rPr>
              <a:t> </a:t>
            </a:r>
            <a:r>
              <a:rPr lang="el-GR" sz="2500" dirty="0">
                <a:latin typeface="Comic Sans MS" pitchFamily="66" charset="0"/>
              </a:rPr>
              <a:t>Νηπιακή ηλικία: 1 έως 3ετών</a:t>
            </a:r>
          </a:p>
          <a:p>
            <a:pPr marL="342900" lvl="1" indent="0">
              <a:buNone/>
            </a:pPr>
            <a:r>
              <a:rPr lang="el-GR" sz="2500" dirty="0">
                <a:latin typeface="Comic Sans MS" pitchFamily="66" charset="0"/>
              </a:rPr>
              <a:t>Προσχολική: 3-6 ετών</a:t>
            </a:r>
          </a:p>
          <a:p>
            <a:pPr marL="0" indent="0">
              <a:buNone/>
            </a:pPr>
            <a:r>
              <a:rPr lang="el-GR" sz="2800" dirty="0">
                <a:latin typeface="Comic Sans MS" pitchFamily="66" charset="0"/>
              </a:rPr>
              <a:t>Μέση παιδική ηλικία </a:t>
            </a:r>
          </a:p>
          <a:p>
            <a:pPr lvl="1">
              <a:buNone/>
            </a:pPr>
            <a:r>
              <a:rPr lang="el-GR" sz="2500" b="1" dirty="0">
                <a:solidFill>
                  <a:srgbClr val="5DD5FF"/>
                </a:solidFill>
                <a:sym typeface="Wingdings 2"/>
              </a:rPr>
              <a:t> </a:t>
            </a:r>
            <a:r>
              <a:rPr lang="el-GR" sz="2500" dirty="0">
                <a:latin typeface="Comic Sans MS" pitchFamily="66" charset="0"/>
              </a:rPr>
              <a:t>Σχολική περίοδος: 6-12 ετών</a:t>
            </a:r>
          </a:p>
          <a:p>
            <a:pPr>
              <a:buNone/>
            </a:pPr>
            <a:r>
              <a:rPr lang="el-GR" sz="2800" dirty="0">
                <a:latin typeface="Comic Sans MS" panose="030F0702030302020204" pitchFamily="66" charset="0"/>
                <a:sym typeface="Wingdings 2"/>
              </a:rPr>
              <a:t>Μεγαλύτερα παιδιά </a:t>
            </a:r>
          </a:p>
          <a:p>
            <a:pPr lvl="1">
              <a:buNone/>
            </a:pPr>
            <a:r>
              <a:rPr lang="el-GR" sz="2500" b="1" dirty="0">
                <a:solidFill>
                  <a:srgbClr val="5DD5FF"/>
                </a:solidFill>
                <a:sym typeface="Wingdings 2"/>
              </a:rPr>
              <a:t> </a:t>
            </a:r>
            <a:r>
              <a:rPr lang="el-GR" sz="2500" dirty="0">
                <a:latin typeface="Comic Sans MS" pitchFamily="66" charset="0"/>
              </a:rPr>
              <a:t>Περίοδος εφηβείας: 12-18 ετών</a:t>
            </a:r>
          </a:p>
          <a:p>
            <a:pPr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6791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b="1" spc="-5" dirty="0">
                <a:latin typeface="Comic Sans MS" pitchFamily="66" charset="0"/>
              </a:rPr>
              <a:t>Ψυχολογικές</a:t>
            </a:r>
            <a:r>
              <a:rPr lang="el-GR" sz="2800" b="1" spc="-55" dirty="0">
                <a:latin typeface="Comic Sans MS" pitchFamily="66" charset="0"/>
              </a:rPr>
              <a:t> </a:t>
            </a:r>
            <a:r>
              <a:rPr lang="el-GR" sz="2800" b="1" spc="-5" dirty="0">
                <a:latin typeface="Comic Sans MS" pitchFamily="66" charset="0"/>
              </a:rPr>
              <a:t>αλλαγές:</a:t>
            </a:r>
            <a:endParaRPr lang="en-US" sz="2800" b="1" spc="-5" dirty="0">
              <a:latin typeface="Comic Sans MS" pitchFamily="66" charset="0"/>
            </a:endParaRPr>
          </a:p>
          <a:p>
            <a:pPr marL="268605" indent="-255904">
              <a:lnSpc>
                <a:spcPct val="100000"/>
              </a:lnSpc>
              <a:buClr>
                <a:srgbClr val="2CA1BE"/>
              </a:buClr>
              <a:buSzPct val="66666"/>
              <a:buNone/>
              <a:tabLst>
                <a:tab pos="269240" algn="l"/>
              </a:tabLst>
            </a:pPr>
            <a:r>
              <a:rPr lang="el-GR" sz="2800" dirty="0">
                <a:latin typeface="Comic Sans MS" pitchFamily="66" charset="0"/>
                <a:cs typeface="Comic Sans MS"/>
              </a:rPr>
              <a:t>Διαμόρφωση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της </a:t>
            </a:r>
            <a:r>
              <a:rPr lang="el-GR" sz="2800" dirty="0">
                <a:latin typeface="Comic Sans MS" pitchFamily="66" charset="0"/>
                <a:cs typeface="Comic Sans MS"/>
              </a:rPr>
              <a:t>προσωπικής</a:t>
            </a:r>
            <a:r>
              <a:rPr lang="el-GR" sz="2800" spc="-70" dirty="0">
                <a:latin typeface="Comic Sans MS" pitchFamily="66" charset="0"/>
                <a:cs typeface="Comic Sans MS"/>
              </a:rPr>
              <a:t> </a:t>
            </a:r>
            <a:r>
              <a:rPr lang="el-GR" sz="2800" dirty="0">
                <a:latin typeface="Comic Sans MS" pitchFamily="66" charset="0"/>
                <a:cs typeface="Comic Sans MS"/>
              </a:rPr>
              <a:t>ταυτότητας</a:t>
            </a:r>
          </a:p>
          <a:p>
            <a:pPr>
              <a:lnSpc>
                <a:spcPct val="100000"/>
              </a:lnSpc>
              <a:spcBef>
                <a:spcPts val="5"/>
              </a:spcBef>
              <a:buNone/>
            </a:pPr>
            <a:endParaRPr lang="el-GR" sz="2800" dirty="0">
              <a:latin typeface="Comic Sans MS" pitchFamily="66" charset="0"/>
              <a:cs typeface="Times New Roman"/>
            </a:endParaRPr>
          </a:p>
          <a:p>
            <a:pPr marL="12700">
              <a:lnSpc>
                <a:spcPct val="100000"/>
              </a:lnSpc>
              <a:buNone/>
              <a:tabLst>
                <a:tab pos="219710" algn="l"/>
              </a:tabLst>
            </a:pPr>
            <a:r>
              <a:rPr lang="en-US" sz="2800" u="sng" spc="-1635" dirty="0">
                <a:latin typeface="Comic Sans MS" pitchFamily="66" charset="0"/>
                <a:cs typeface="Times New Roman"/>
              </a:rPr>
              <a:t>T</a:t>
            </a:r>
            <a:r>
              <a:rPr lang="el-GR" sz="2800" u="sng" spc="-1635" dirty="0">
                <a:latin typeface="Comic Sans MS" pitchFamily="66" charset="0"/>
                <a:cs typeface="Times New Roman"/>
              </a:rPr>
              <a:t>	</a:t>
            </a:r>
            <a:r>
              <a:rPr lang="el-GR" sz="2800" u="sng" spc="-5" dirty="0">
                <a:latin typeface="Comic Sans MS" pitchFamily="66" charset="0"/>
                <a:cs typeface="Comic Sans MS"/>
              </a:rPr>
              <a:t>ι εξυπηρετεί η προσωπική</a:t>
            </a:r>
            <a:r>
              <a:rPr lang="el-GR" sz="2800" u="sng" spc="15" dirty="0">
                <a:latin typeface="Comic Sans MS" pitchFamily="66" charset="0"/>
                <a:cs typeface="Comic Sans MS"/>
              </a:rPr>
              <a:t> </a:t>
            </a:r>
            <a:r>
              <a:rPr lang="el-GR" sz="2800" u="sng" dirty="0">
                <a:latin typeface="Comic Sans MS" pitchFamily="66" charset="0"/>
                <a:cs typeface="Comic Sans MS"/>
              </a:rPr>
              <a:t>ταυτότητα:</a:t>
            </a:r>
          </a:p>
          <a:p>
            <a:pPr marL="268605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"/>
              <a:tabLst>
                <a:tab pos="268605" algn="l"/>
                <a:tab pos="269240" algn="l"/>
              </a:tabLst>
            </a:pPr>
            <a:r>
              <a:rPr lang="el-GR" sz="2800" spc="-5" dirty="0">
                <a:latin typeface="Comic Sans MS" pitchFamily="66" charset="0"/>
                <a:cs typeface="Comic Sans MS"/>
              </a:rPr>
              <a:t>Βοηθά </a:t>
            </a:r>
            <a:r>
              <a:rPr lang="el-GR" sz="2800" dirty="0">
                <a:latin typeface="Comic Sans MS" pitchFamily="66" charset="0"/>
                <a:cs typeface="Comic Sans MS"/>
              </a:rPr>
              <a:t>το άτομο να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κατανοήσει </a:t>
            </a:r>
            <a:r>
              <a:rPr lang="el-GR" sz="2800" dirty="0">
                <a:latin typeface="Comic Sans MS" pitchFamily="66" charset="0"/>
                <a:cs typeface="Comic Sans MS"/>
              </a:rPr>
              <a:t>ποιος</a:t>
            </a:r>
            <a:r>
              <a:rPr lang="el-GR" sz="2800" spc="-90" dirty="0">
                <a:latin typeface="Comic Sans MS" pitchFamily="66" charset="0"/>
                <a:cs typeface="Comic Sans MS"/>
              </a:rPr>
              <a:t>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είναι</a:t>
            </a:r>
            <a:endParaRPr lang="el-GR" sz="2800" dirty="0">
              <a:latin typeface="Comic Sans MS" pitchFamily="66" charset="0"/>
              <a:cs typeface="Comic Sans MS"/>
            </a:endParaRPr>
          </a:p>
          <a:p>
            <a:pPr marL="268605" marR="856615" indent="-255904">
              <a:lnSpc>
                <a:spcPct val="100000"/>
              </a:lnSpc>
              <a:spcBef>
                <a:spcPts val="405"/>
              </a:spcBef>
              <a:buClr>
                <a:srgbClr val="2CA1BE"/>
              </a:buClr>
              <a:buSzPct val="66666"/>
              <a:buFont typeface="Wingdings"/>
              <a:buChar char=""/>
              <a:tabLst>
                <a:tab pos="268605" algn="l"/>
                <a:tab pos="269240" algn="l"/>
              </a:tabLst>
            </a:pPr>
            <a:r>
              <a:rPr lang="el-GR" sz="2800" spc="-5" dirty="0">
                <a:latin typeface="Comic Sans MS" pitchFamily="66" charset="0"/>
                <a:cs typeface="Comic Sans MS"/>
              </a:rPr>
              <a:t>Δίνει νόημα </a:t>
            </a:r>
            <a:r>
              <a:rPr lang="el-GR" sz="2800" dirty="0">
                <a:latin typeface="Comic Sans MS" pitchFamily="66" charset="0"/>
                <a:cs typeface="Comic Sans MS"/>
              </a:rPr>
              <a:t>και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κατευθύνει μέσω της δέσμευσης, των  αξιών </a:t>
            </a:r>
            <a:r>
              <a:rPr lang="el-GR" sz="2800" dirty="0">
                <a:latin typeface="Comic Sans MS" pitchFamily="66" charset="0"/>
                <a:cs typeface="Comic Sans MS"/>
              </a:rPr>
              <a:t>και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των</a:t>
            </a:r>
            <a:r>
              <a:rPr lang="el-GR" sz="2800" spc="-85" dirty="0">
                <a:latin typeface="Comic Sans MS" pitchFamily="66" charset="0"/>
                <a:cs typeface="Comic Sans MS"/>
              </a:rPr>
              <a:t>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στόχων</a:t>
            </a:r>
            <a:endParaRPr lang="el-GR" sz="2800" dirty="0">
              <a:latin typeface="Comic Sans MS" pitchFamily="66" charset="0"/>
              <a:cs typeface="Comic Sans MS"/>
            </a:endParaRPr>
          </a:p>
          <a:p>
            <a:pPr marL="268605" marR="675005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"/>
              <a:tabLst>
                <a:tab pos="268605" algn="l"/>
                <a:tab pos="269240" algn="l"/>
              </a:tabLst>
            </a:pPr>
            <a:r>
              <a:rPr lang="el-GR" sz="2800" spc="-5" dirty="0">
                <a:latin typeface="Comic Sans MS" pitchFamily="66" charset="0"/>
                <a:cs typeface="Comic Sans MS"/>
              </a:rPr>
              <a:t>Παρέχει την αίσθηση </a:t>
            </a:r>
            <a:r>
              <a:rPr lang="el-GR" sz="2800" dirty="0">
                <a:latin typeface="Comic Sans MS" pitchFamily="66" charset="0"/>
                <a:cs typeface="Comic Sans MS"/>
              </a:rPr>
              <a:t>του προσωπικού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ελέγχου </a:t>
            </a:r>
            <a:r>
              <a:rPr lang="el-GR" sz="2800" dirty="0">
                <a:latin typeface="Comic Sans MS" pitchFamily="66" charset="0"/>
                <a:cs typeface="Comic Sans MS"/>
              </a:rPr>
              <a:t>και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της  ελεύθερης</a:t>
            </a:r>
            <a:r>
              <a:rPr lang="el-GR" sz="2800" spc="-50" dirty="0">
                <a:latin typeface="Comic Sans MS" pitchFamily="66" charset="0"/>
                <a:cs typeface="Comic Sans MS"/>
              </a:rPr>
              <a:t>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βούλησης</a:t>
            </a:r>
            <a:endParaRPr lang="el-GR" sz="2800" dirty="0">
              <a:latin typeface="Comic Sans MS" pitchFamily="66" charset="0"/>
              <a:cs typeface="Comic Sans MS"/>
            </a:endParaRPr>
          </a:p>
          <a:p>
            <a:pPr marL="268605" marR="5080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6666"/>
              <a:buFont typeface="Wingdings"/>
              <a:buChar char=""/>
              <a:tabLst>
                <a:tab pos="268605" algn="l"/>
                <a:tab pos="269240" algn="l"/>
              </a:tabLst>
            </a:pPr>
            <a:r>
              <a:rPr lang="el-GR" sz="2800" spc="-5" dirty="0">
                <a:latin typeface="Comic Sans MS" pitchFamily="66" charset="0"/>
                <a:cs typeface="Comic Sans MS"/>
              </a:rPr>
              <a:t>Διευκολύνει την </a:t>
            </a:r>
            <a:r>
              <a:rPr lang="el-GR" sz="2800" dirty="0">
                <a:latin typeface="Comic Sans MS" pitchFamily="66" charset="0"/>
                <a:cs typeface="Comic Sans MS"/>
              </a:rPr>
              <a:t>αναγνώριση των δυνατοτήτων του και</a:t>
            </a:r>
            <a:r>
              <a:rPr lang="el-GR" sz="2800" spc="-105" dirty="0">
                <a:latin typeface="Comic Sans MS" pitchFamily="66" charset="0"/>
                <a:cs typeface="Comic Sans MS"/>
              </a:rPr>
              <a:t>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δίνει  </a:t>
            </a:r>
            <a:r>
              <a:rPr lang="el-GR" sz="2800" dirty="0">
                <a:latin typeface="Comic Sans MS" pitchFamily="66" charset="0"/>
                <a:cs typeface="Comic Sans MS"/>
              </a:rPr>
              <a:t>μία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αίσθηση των μελλοντικών </a:t>
            </a:r>
            <a:r>
              <a:rPr lang="el-GR" sz="2800" dirty="0">
                <a:latin typeface="Comic Sans MS" pitchFamily="66" charset="0"/>
                <a:cs typeface="Comic Sans MS"/>
              </a:rPr>
              <a:t>του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επιλογών </a:t>
            </a:r>
            <a:r>
              <a:rPr lang="el-GR" sz="2800" dirty="0">
                <a:latin typeface="Comic Sans MS" pitchFamily="66" charset="0"/>
                <a:cs typeface="Comic Sans MS"/>
              </a:rPr>
              <a:t>και  </a:t>
            </a:r>
            <a:r>
              <a:rPr lang="el-GR" sz="2800" spc="-5" dirty="0">
                <a:latin typeface="Comic Sans MS" pitchFamily="66" charset="0"/>
                <a:cs typeface="Comic Sans MS"/>
              </a:rPr>
              <a:t>προοπτικών</a:t>
            </a:r>
            <a:endParaRPr lang="el-GR" sz="2800" dirty="0">
              <a:latin typeface="Comic Sans MS" pitchFamily="66" charset="0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  <a:buNone/>
            </a:pPr>
            <a:r>
              <a:rPr lang="el-GR" sz="2800" dirty="0">
                <a:latin typeface="Comic Sans MS" pitchFamily="66" charset="0"/>
                <a:cs typeface="Times New Roman"/>
              </a:rPr>
              <a:t>→</a:t>
            </a:r>
            <a:r>
              <a:rPr lang="el-GR" sz="2800" spc="40" dirty="0">
                <a:latin typeface="Comic Sans MS" pitchFamily="66" charset="0"/>
                <a:cs typeface="Times New Roman"/>
              </a:rPr>
              <a:t> </a:t>
            </a:r>
            <a:r>
              <a:rPr lang="el-GR" sz="2800" i="1" spc="-55" dirty="0" err="1">
                <a:latin typeface="Comic Sans MS" pitchFamily="66" charset="0"/>
                <a:cs typeface="Comic Sans MS"/>
              </a:rPr>
              <a:t>Ατομικοποίηση</a:t>
            </a:r>
            <a:endParaRPr lang="el-GR" sz="2800" dirty="0">
              <a:latin typeface="Comic Sans MS" pitchFamily="66" charset="0"/>
              <a:cs typeface="Comic Sans MS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323528" y="476672"/>
            <a:ext cx="8496944" cy="426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605" marR="629920" indent="-256540">
              <a:lnSpc>
                <a:spcPct val="100000"/>
              </a:lnSpc>
              <a:spcBef>
                <a:spcPts val="395"/>
              </a:spcBef>
            </a:pPr>
            <a:r>
              <a:rPr lang="el-GR" sz="2800" b="1" spc="-5" dirty="0">
                <a:latin typeface="Comic Sans MS" pitchFamily="66" charset="0"/>
                <a:cs typeface="Comic Sans MS"/>
              </a:rPr>
              <a:t>Κοινωνικές αλλαγές:</a:t>
            </a:r>
          </a:p>
          <a:p>
            <a:pPr marL="268605" marR="629920" indent="-256540">
              <a:lnSpc>
                <a:spcPct val="100000"/>
              </a:lnSpc>
              <a:spcBef>
                <a:spcPts val="395"/>
              </a:spcBef>
            </a:pPr>
            <a:r>
              <a:rPr lang="el-GR" sz="2000" spc="-5" dirty="0">
                <a:latin typeface="Comic Sans MS" pitchFamily="66" charset="0"/>
                <a:cs typeface="Comic Sans MS"/>
              </a:rPr>
              <a:t>αφορούν τη διαδικασία της κοινωνικοποίησης η  οποία συνδέεται με την ένταξη του εφήβου στο  κοινωνικό</a:t>
            </a:r>
            <a:r>
              <a:rPr lang="el-GR" sz="2000" spc="-40" dirty="0">
                <a:latin typeface="Comic Sans MS" pitchFamily="66" charset="0"/>
                <a:cs typeface="Comic Sans MS"/>
              </a:rPr>
              <a:t>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σύνολο.</a:t>
            </a:r>
            <a:endParaRPr lang="el-GR" sz="2000" dirty="0">
              <a:latin typeface="Comic Sans MS" pitchFamily="66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el-GR" sz="2000" dirty="0">
              <a:latin typeface="Comic Sans MS" pitchFamily="66" charset="0"/>
              <a:cs typeface="Times New Roman"/>
            </a:endParaRPr>
          </a:p>
          <a:p>
            <a:pPr marL="268605" marR="5080" indent="-256540">
              <a:lnSpc>
                <a:spcPct val="100000"/>
              </a:lnSpc>
              <a:spcAft>
                <a:spcPts val="1200"/>
              </a:spcAft>
            </a:pPr>
            <a:r>
              <a:rPr lang="el-GR" sz="2000" spc="-5" dirty="0">
                <a:latin typeface="Comic Sans MS" pitchFamily="66" charset="0"/>
                <a:cs typeface="Comic Sans MS"/>
              </a:rPr>
              <a:t>Στην πραγματικότητα η διαδικασία της διαμόρφωσης  της προσωπικής ταυτότητας και η διαδικασία της  κοινωνικοποίησης είναι άμεσα συνδεδεμένες και  </a:t>
            </a:r>
            <a:r>
              <a:rPr lang="el-GR" sz="2000" spc="-5" dirty="0" err="1">
                <a:latin typeface="Comic Sans MS" pitchFamily="66" charset="0"/>
                <a:cs typeface="Comic Sans MS"/>
              </a:rPr>
              <a:t>αλληλοεξαρτώμενες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.</a:t>
            </a:r>
          </a:p>
          <a:p>
            <a:pPr marL="268605" marR="5080" indent="-256540">
              <a:lnSpc>
                <a:spcPct val="100000"/>
              </a:lnSpc>
              <a:spcAft>
                <a:spcPts val="1200"/>
              </a:spcAft>
            </a:pPr>
            <a:r>
              <a:rPr lang="el-GR" sz="2000" spc="-5" dirty="0">
                <a:latin typeface="Comic Sans MS" pitchFamily="66" charset="0"/>
                <a:cs typeface="Comic Sans MS"/>
              </a:rPr>
              <a:t>Σχέση με γονείς: επιθυμία εξάρτησης ενώ προσπαθεί να ανεξαρτητοποιηθεί, συναισθηματική απελευθέρωση από γονείς </a:t>
            </a:r>
          </a:p>
          <a:p>
            <a:pPr marL="268605" marR="5080" indent="-256540">
              <a:lnSpc>
                <a:spcPct val="100000"/>
              </a:lnSpc>
              <a:spcAft>
                <a:spcPts val="1200"/>
              </a:spcAft>
            </a:pPr>
            <a:r>
              <a:rPr lang="el-GR" sz="2000" spc="-5" dirty="0">
                <a:latin typeface="Comic Sans MS" pitchFamily="66" charset="0"/>
                <a:cs typeface="Comic Sans MS"/>
              </a:rPr>
              <a:t>Σχέση με συνομηλίκους: ανάπτυξη δεσμών για </a:t>
            </a:r>
            <a:r>
              <a:rPr lang="el-GR" sz="2000" spc="-5" dirty="0" err="1">
                <a:latin typeface="Comic Sans MS" pitchFamily="66" charset="0"/>
                <a:cs typeface="Comic Sans MS"/>
              </a:rPr>
              <a:t>άντιμετώπιση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 της αστάθειας που προκαλεί η αλλαγή, αγώνας για επιβολή, στενές φιλίες ιδίου φίλου</a:t>
            </a:r>
            <a:endParaRPr lang="el-GR" sz="2000" dirty="0">
              <a:latin typeface="Comic Sans MS" pitchFamily="66" charset="0"/>
              <a:cs typeface="Comic Sans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628800"/>
            <a:ext cx="7813532" cy="47983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Ατυχήματα (αυτοκίνητα, μηχανές, όπλα)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800" b="1" dirty="0">
                <a:sym typeface="Wingdings 2"/>
              </a:rPr>
              <a:t> </a:t>
            </a:r>
            <a:r>
              <a:rPr lang="el-GR" dirty="0">
                <a:latin typeface="Comic Sans MS" pitchFamily="66" charset="0"/>
              </a:rPr>
              <a:t>Κατάχρηση ουσιών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Αυτοκτονία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Εγκυμοσύνη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Διατροφικές δυσκολίες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Προσωπική υγιεινή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Λεκτική έκφραση συναισθημάτων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dirty="0">
                <a:latin typeface="Comic Sans MS" pitchFamily="66" charset="0"/>
              </a:rPr>
              <a:t>Ξεκάθαρη επικοινωνία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l-GR" dirty="0">
              <a:latin typeface="Comic Sans MS" pitchFamily="66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l-GR" dirty="0">
              <a:latin typeface="Comic Sans MS" pitchFamily="66" charset="0"/>
            </a:endParaRPr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7AFA49AC-628B-429A-99E4-E3D101E8A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2400" b="1" dirty="0">
                <a:latin typeface="Comic Sans MS" pitchFamily="66" charset="0"/>
              </a:rPr>
              <a:t>Ο Ρόλος του Νοσηλευτή στη Φροντίδα Υγείας</a:t>
            </a:r>
            <a:r>
              <a:rPr lang="el-GR" sz="2400" dirty="0">
                <a:latin typeface="Comic Sans MS" pitchFamily="66" charset="0"/>
              </a:rPr>
              <a:t> </a:t>
            </a:r>
            <a:r>
              <a:rPr lang="el-GR" sz="2400" b="1" dirty="0">
                <a:latin typeface="Comic Sans MS" pitchFamily="66" charset="0"/>
              </a:rPr>
              <a:t>του παιδιού σχολικής ηλικίας και της οικογένειάς του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363272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>
                <a:latin typeface="Comic Sans MS" pitchFamily="66" charset="0"/>
              </a:rPr>
              <a:t>Σεξουαλική διαπαιδαγώγηση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/>
          </a:bodyPr>
          <a:lstStyle/>
          <a:p>
            <a:pPr marL="268605" marR="5080" indent="-256540">
              <a:lnSpc>
                <a:spcPct val="100000"/>
              </a:lnSpc>
              <a:buNone/>
            </a:pPr>
            <a:r>
              <a:rPr lang="el-GR" spc="-5" dirty="0">
                <a:latin typeface="Comic Sans MS" pitchFamily="66" charset="0"/>
                <a:cs typeface="Comic Sans MS"/>
              </a:rPr>
              <a:t>Η σεξουαλική </a:t>
            </a:r>
            <a:r>
              <a:rPr lang="el-GR" dirty="0">
                <a:latin typeface="Comic Sans MS" pitchFamily="66" charset="0"/>
                <a:cs typeface="Comic Sans MS"/>
              </a:rPr>
              <a:t>διαπαιδαγώγηση </a:t>
            </a:r>
            <a:r>
              <a:rPr lang="el-GR" spc="-5" dirty="0">
                <a:latin typeface="Comic Sans MS" pitchFamily="66" charset="0"/>
                <a:cs typeface="Comic Sans MS"/>
              </a:rPr>
              <a:t>είναι η διαδικασία ενημέρωσης  για την </a:t>
            </a:r>
            <a:r>
              <a:rPr lang="el-GR" dirty="0">
                <a:latin typeface="Comic Sans MS" pitchFamily="66" charset="0"/>
                <a:cs typeface="Comic Sans MS"/>
              </a:rPr>
              <a:t>αναπαραγωγή και </a:t>
            </a:r>
            <a:r>
              <a:rPr lang="el-GR" spc="-5" dirty="0">
                <a:latin typeface="Comic Sans MS" pitchFamily="66" charset="0"/>
                <a:cs typeface="Comic Sans MS"/>
              </a:rPr>
              <a:t>τις σεξουαλικές</a:t>
            </a:r>
            <a:r>
              <a:rPr lang="el-GR" spc="-50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σχέσεις.</a:t>
            </a:r>
            <a:endParaRPr lang="el-GR" dirty="0">
              <a:latin typeface="Comic Sans MS" pitchFamily="66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el-GR" dirty="0">
              <a:latin typeface="Comic Sans MS" pitchFamily="66" charset="0"/>
              <a:cs typeface="Times New Roman"/>
            </a:endParaRPr>
          </a:p>
          <a:p>
            <a:pPr marL="268605" marR="399415">
              <a:lnSpc>
                <a:spcPct val="100000"/>
              </a:lnSpc>
              <a:buBlip>
                <a:blip r:embed="rId2"/>
              </a:buBlip>
            </a:pPr>
            <a:r>
              <a:rPr lang="el-GR" spc="-5" dirty="0">
                <a:latin typeface="Comic Sans MS" pitchFamily="66" charset="0"/>
                <a:cs typeface="Comic Sans MS"/>
              </a:rPr>
              <a:t>Αφορά </a:t>
            </a:r>
            <a:r>
              <a:rPr lang="el-GR" dirty="0">
                <a:latin typeface="Comic Sans MS" pitchFamily="66" charset="0"/>
                <a:cs typeface="Comic Sans MS"/>
              </a:rPr>
              <a:t>θέματα ανατομίας, αναπαραγωγής, </a:t>
            </a:r>
            <a:r>
              <a:rPr lang="el-GR" spc="-5" dirty="0">
                <a:latin typeface="Comic Sans MS" pitchFamily="66" charset="0"/>
                <a:cs typeface="Comic Sans MS"/>
              </a:rPr>
              <a:t>διαφορών</a:t>
            </a:r>
            <a:r>
              <a:rPr lang="el-GR" spc="-155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των  φύλων </a:t>
            </a:r>
            <a:r>
              <a:rPr lang="el-GR" dirty="0">
                <a:latin typeface="Comic Sans MS" pitchFamily="66" charset="0"/>
                <a:cs typeface="Comic Sans MS"/>
              </a:rPr>
              <a:t>και</a:t>
            </a:r>
            <a:r>
              <a:rPr lang="el-GR" spc="-75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υγιεινής.</a:t>
            </a:r>
          </a:p>
          <a:p>
            <a:pPr marL="268605" marR="399415">
              <a:lnSpc>
                <a:spcPct val="100000"/>
              </a:lnSpc>
              <a:buNone/>
            </a:pPr>
            <a:endParaRPr lang="el-GR" dirty="0">
              <a:latin typeface="Comic Sans MS" pitchFamily="66" charset="0"/>
              <a:cs typeface="Comic Sans MS"/>
            </a:endParaRPr>
          </a:p>
          <a:p>
            <a:pPr marL="268605" marR="38735">
              <a:lnSpc>
                <a:spcPct val="100000"/>
              </a:lnSpc>
              <a:spcBef>
                <a:spcPts val="395"/>
              </a:spcBef>
              <a:buBlip>
                <a:blip r:embed="rId2"/>
              </a:buBlip>
            </a:pPr>
            <a:r>
              <a:rPr lang="el-GR" spc="-5" dirty="0">
                <a:latin typeface="Comic Sans MS" pitchFamily="66" charset="0"/>
                <a:cs typeface="Comic Sans MS"/>
              </a:rPr>
              <a:t>Αναφέρεται </a:t>
            </a:r>
            <a:r>
              <a:rPr lang="el-GR" dirty="0">
                <a:latin typeface="Comic Sans MS" pitchFamily="66" charset="0"/>
                <a:cs typeface="Comic Sans MS"/>
              </a:rPr>
              <a:t>στην προστασία από </a:t>
            </a:r>
            <a:r>
              <a:rPr lang="el-GR" spc="-5" dirty="0">
                <a:latin typeface="Comic Sans MS" pitchFamily="66" charset="0"/>
                <a:cs typeface="Comic Sans MS"/>
              </a:rPr>
              <a:t>σεξουαλικά</a:t>
            </a:r>
            <a:r>
              <a:rPr lang="el-GR" spc="-60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μεταδιδόμενες  ασθένειες, </a:t>
            </a:r>
            <a:r>
              <a:rPr lang="el-GR" dirty="0">
                <a:latin typeface="Comic Sans MS" pitchFamily="66" charset="0"/>
                <a:cs typeface="Comic Sans MS"/>
              </a:rPr>
              <a:t>σε </a:t>
            </a:r>
            <a:r>
              <a:rPr lang="el-GR" spc="-5" dirty="0">
                <a:latin typeface="Comic Sans MS" pitchFamily="66" charset="0"/>
                <a:cs typeface="Comic Sans MS"/>
              </a:rPr>
              <a:t>πρόληψη εγκυμοσύνης </a:t>
            </a:r>
            <a:r>
              <a:rPr lang="el-GR" dirty="0">
                <a:latin typeface="Comic Sans MS" pitchFamily="66" charset="0"/>
                <a:cs typeface="Comic Sans MS"/>
              </a:rPr>
              <a:t>και </a:t>
            </a:r>
            <a:r>
              <a:rPr lang="el-GR" spc="-5" dirty="0">
                <a:latin typeface="Comic Sans MS" pitchFamily="66" charset="0"/>
                <a:cs typeface="Comic Sans MS"/>
              </a:rPr>
              <a:t>σε  αντισυλληπτικές</a:t>
            </a:r>
            <a:r>
              <a:rPr lang="el-GR" spc="-20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μεθόδους.</a:t>
            </a:r>
          </a:p>
          <a:p>
            <a:pPr marL="268605" marR="38735">
              <a:lnSpc>
                <a:spcPct val="100000"/>
              </a:lnSpc>
              <a:spcBef>
                <a:spcPts val="395"/>
              </a:spcBef>
              <a:buBlip>
                <a:blip r:embed="rId2"/>
              </a:buBlip>
            </a:pPr>
            <a:endParaRPr lang="el-GR" dirty="0">
              <a:latin typeface="Comic Sans MS" pitchFamily="66" charset="0"/>
              <a:cs typeface="Comic Sans MS"/>
            </a:endParaRPr>
          </a:p>
          <a:p>
            <a:pPr marL="268605" marR="158115">
              <a:lnSpc>
                <a:spcPct val="100000"/>
              </a:lnSpc>
              <a:spcBef>
                <a:spcPts val="395"/>
              </a:spcBef>
              <a:buBlip>
                <a:blip r:embed="rId2"/>
              </a:buBlip>
            </a:pPr>
            <a:r>
              <a:rPr lang="el-GR" spc="-5" dirty="0">
                <a:latin typeface="Comic Sans MS" pitchFamily="66" charset="0"/>
                <a:cs typeface="Comic Sans MS"/>
              </a:rPr>
              <a:t>Η σεξουαλική </a:t>
            </a:r>
            <a:r>
              <a:rPr lang="el-GR" dirty="0">
                <a:latin typeface="Comic Sans MS" pitchFamily="66" charset="0"/>
                <a:cs typeface="Comic Sans MS"/>
              </a:rPr>
              <a:t>ηθική, </a:t>
            </a:r>
            <a:r>
              <a:rPr lang="el-GR" spc="-5" dirty="0">
                <a:latin typeface="Comic Sans MS" pitchFamily="66" charset="0"/>
                <a:cs typeface="Comic Sans MS"/>
              </a:rPr>
              <a:t>οι υποχρεώσεις των </a:t>
            </a:r>
            <a:r>
              <a:rPr lang="el-GR" dirty="0">
                <a:latin typeface="Comic Sans MS" pitchFamily="66" charset="0"/>
                <a:cs typeface="Comic Sans MS"/>
              </a:rPr>
              <a:t>ανθρώπων  μεταξύ τους, ιδανικά και αξίες, όπως αμοιβαίος</a:t>
            </a:r>
            <a:r>
              <a:rPr lang="el-GR" spc="-130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σεβασμός,  υπευθυνότητα </a:t>
            </a:r>
            <a:r>
              <a:rPr lang="el-GR" dirty="0">
                <a:latin typeface="Comic Sans MS" pitchFamily="66" charset="0"/>
                <a:cs typeface="Comic Sans MS"/>
              </a:rPr>
              <a:t>και αγάπη θα πρέπει επίσης να </a:t>
            </a:r>
            <a:r>
              <a:rPr lang="el-GR" spc="-5" dirty="0">
                <a:latin typeface="Comic Sans MS" pitchFamily="66" charset="0"/>
                <a:cs typeface="Comic Sans MS"/>
              </a:rPr>
              <a:t>αποτελούν  μέρος της σεξουαλικής</a:t>
            </a:r>
            <a:r>
              <a:rPr lang="el-GR" spc="70" dirty="0">
                <a:latin typeface="Comic Sans MS" pitchFamily="66" charset="0"/>
                <a:cs typeface="Comic Sans MS"/>
              </a:rPr>
              <a:t> </a:t>
            </a:r>
            <a:r>
              <a:rPr lang="el-GR" spc="-5" dirty="0">
                <a:latin typeface="Comic Sans MS" pitchFamily="66" charset="0"/>
                <a:cs typeface="Comic Sans MS"/>
              </a:rPr>
              <a:t>διαπαιδαγώγησης.</a:t>
            </a:r>
            <a:endParaRPr lang="el-GR" dirty="0">
              <a:latin typeface="Comic Sans MS" pitchFamily="66" charset="0"/>
              <a:cs typeface="Comic Sans MS"/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4087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>
                <a:latin typeface="Comic Sans MS" panose="030F0702030302020204" pitchFamily="66" charset="0"/>
              </a:rPr>
              <a:t>Στοχεύει:</a:t>
            </a:r>
          </a:p>
          <a:p>
            <a:pPr>
              <a:buNone/>
            </a:pPr>
            <a:endParaRPr lang="el-GR" sz="2000" dirty="0">
              <a:latin typeface="Comic Sans MS" panose="030F0702030302020204" pitchFamily="66" charset="0"/>
            </a:endParaRPr>
          </a:p>
          <a:p>
            <a:pPr marL="0" marR="508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Στην απόκτηση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τεκμηριωμένης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γνώσης (δηλαδή  επιστημονική προσέγγιση των θεμάτων της 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σεξουαλικότητας πέρα από μύθους,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προκαταλήψεις,  προσωπικές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εμπειρίες κλπ) και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διασαφήνιση των 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σεξουαλικών μας</a:t>
            </a:r>
            <a:r>
              <a:rPr lang="el-GR" sz="2000" spc="-95" dirty="0">
                <a:latin typeface="Comic Sans MS" panose="030F0702030302020204" pitchFamily="66" charset="0"/>
                <a:cs typeface="Comic Sans MS"/>
              </a:rPr>
              <a:t>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αξιών.</a:t>
            </a:r>
            <a:endParaRPr lang="el-GR" sz="2000" dirty="0">
              <a:latin typeface="Comic Sans MS" panose="030F0702030302020204" pitchFamily="66" charset="0"/>
              <a:cs typeface="Times New Roman"/>
            </a:endParaRPr>
          </a:p>
          <a:p>
            <a:pPr marL="0" marR="86995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Διαμόρφωση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θετικής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αντίληψης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του εαυτού μας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για  το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σεξ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(ανάπτυξη της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αυτοεκτίμησής μας) και 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βελτίωση της ανθρώπινης επικοινωνίας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(</a:t>
            </a:r>
            <a:r>
              <a:rPr lang="el-GR" sz="2000" dirty="0" err="1">
                <a:latin typeface="Comic Sans MS" panose="030F0702030302020204" pitchFamily="66" charset="0"/>
                <a:cs typeface="Comic Sans MS"/>
              </a:rPr>
              <a:t>π.χ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η  απαλλαγή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από το άγχος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συνομιλίας για </a:t>
            </a:r>
            <a:r>
              <a:rPr lang="el-GR" sz="2000" dirty="0">
                <a:latin typeface="Comic Sans MS" panose="030F0702030302020204" pitchFamily="66" charset="0"/>
                <a:cs typeface="Comic Sans MS"/>
              </a:rPr>
              <a:t>θέματα σεξ  μεταξύ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συντρόφων, γονέων</a:t>
            </a:r>
            <a:r>
              <a:rPr lang="el-GR" sz="2000" spc="5" dirty="0">
                <a:latin typeface="Comic Sans MS" panose="030F0702030302020204" pitchFamily="66" charset="0"/>
                <a:cs typeface="Comic Sans MS"/>
              </a:rPr>
              <a:t> </a:t>
            </a:r>
            <a:r>
              <a:rPr lang="el-GR" sz="2000" spc="-5" dirty="0">
                <a:latin typeface="Comic Sans MS" panose="030F0702030302020204" pitchFamily="66" charset="0"/>
                <a:cs typeface="Comic Sans MS"/>
              </a:rPr>
              <a:t>–παιδιών).</a:t>
            </a:r>
            <a:endParaRPr lang="el-GR" sz="2000" dirty="0">
              <a:latin typeface="Comic Sans MS" panose="030F0702030302020204" pitchFamily="66" charset="0"/>
              <a:cs typeface="Comic Sans MS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dirty="0">
                <a:latin typeface="Comic Sans MS" panose="030F0702030302020204" pitchFamily="66" charset="0"/>
              </a:rPr>
              <a:t>Αναγνώριση των αρνητικών σημείων στις ερωτικές  μας σχέσεις (εκμετάλλευση του ενός συντρόφου από  τον άλλο, τα ψέματα στη σχέση, η υπερβολική  εξάρτηση του ενός ή και των δύο συντρόφων, η  ζήλια).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dirty="0">
                <a:latin typeface="Comic Sans MS" panose="030F0702030302020204" pitchFamily="66" charset="0"/>
              </a:rPr>
              <a:t>Έλεγχος γονιμότητας (αντισύλληψη, προγεννητικός έλεγχος, αντιμετώπιση δυσκολιών στη σύλληψη </a:t>
            </a:r>
            <a:r>
              <a:rPr lang="el-GR" sz="2000" dirty="0" err="1">
                <a:latin typeface="Comic Sans MS" panose="030F0702030302020204" pitchFamily="66" charset="0"/>
              </a:rPr>
              <a:t>κλπ</a:t>
            </a:r>
            <a:r>
              <a:rPr lang="el-GR" sz="2000" dirty="0">
                <a:latin typeface="Comic Sans MS" panose="030F0702030302020204" pitchFamily="66" charset="0"/>
              </a:rPr>
              <a:t>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dirty="0">
                <a:latin typeface="Comic Sans MS" panose="030F0702030302020204" pitchFamily="66" charset="0"/>
              </a:rPr>
              <a:t>Αποφυγή σεξουαλικώς μεταδιδόμενων νοσημάτων  (</a:t>
            </a:r>
            <a:r>
              <a:rPr lang="el-GR" sz="2000" dirty="0" err="1">
                <a:latin typeface="Comic Sans MS" panose="030F0702030302020204" pitchFamily="66" charset="0"/>
              </a:rPr>
              <a:t>έρπης</a:t>
            </a:r>
            <a:r>
              <a:rPr lang="el-GR" sz="2000" dirty="0">
                <a:latin typeface="Comic Sans MS" panose="030F0702030302020204" pitchFamily="66" charset="0"/>
              </a:rPr>
              <a:t>, </a:t>
            </a:r>
            <a:r>
              <a:rPr lang="el-GR" sz="2000" dirty="0" err="1">
                <a:latin typeface="Comic Sans MS" panose="030F0702030302020204" pitchFamily="66" charset="0"/>
              </a:rPr>
              <a:t>χλαμύδια</a:t>
            </a:r>
            <a:r>
              <a:rPr lang="el-GR" sz="2000" dirty="0">
                <a:latin typeface="Comic Sans MS" panose="030F0702030302020204" pitchFamily="66" charset="0"/>
              </a:rPr>
              <a:t>, κονδυλώματα, ηπατίτιδα, AIDS  </a:t>
            </a:r>
            <a:r>
              <a:rPr lang="el-GR" sz="2000" dirty="0" err="1">
                <a:latin typeface="Comic Sans MS" panose="030F0702030302020204" pitchFamily="66" charset="0"/>
              </a:rPr>
              <a:t>κλπ</a:t>
            </a:r>
            <a:r>
              <a:rPr lang="el-GR" sz="2000" dirty="0">
                <a:latin typeface="Comic Sans MS" panose="030F0702030302020204" pitchFamily="66" charset="0"/>
              </a:rPr>
              <a:t>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l-GR" sz="2000" dirty="0">
                <a:latin typeface="Comic Sans MS" panose="030F0702030302020204" pitchFamily="66" charset="0"/>
              </a:rPr>
              <a:t>Κατανόηση και αντιμετώπιση προβλημάτων  σεξουαλικής ανταπόκρισης.</a:t>
            </a:r>
          </a:p>
          <a:p>
            <a:pPr>
              <a:buNone/>
            </a:pPr>
            <a:endParaRPr lang="el-GR" sz="20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850106"/>
          </a:xfrm>
        </p:spPr>
        <p:txBody>
          <a:bodyPr>
            <a:normAutofit/>
          </a:bodyPr>
          <a:lstStyle/>
          <a:p>
            <a:pPr algn="ctr"/>
            <a:r>
              <a:rPr lang="el-GR" sz="3200" dirty="0">
                <a:latin typeface="Comic Sans MS" pitchFamily="66" charset="0"/>
              </a:rPr>
              <a:t>Σεξουαλική διαπαιδαγώγηση και Σχολείο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rmAutofit/>
          </a:bodyPr>
          <a:lstStyle/>
          <a:p>
            <a:pPr marL="268605" marR="352425" indent="-256540">
              <a:lnSpc>
                <a:spcPts val="2590"/>
              </a:lnSpc>
              <a:spcBef>
                <a:spcPts val="40"/>
              </a:spcBef>
              <a:buNone/>
            </a:pPr>
            <a:r>
              <a:rPr lang="el-GR" sz="2400" spc="-5" dirty="0">
                <a:latin typeface="Comic Sans MS"/>
                <a:cs typeface="Comic Sans MS"/>
              </a:rPr>
              <a:t>Στην </a:t>
            </a:r>
            <a:r>
              <a:rPr lang="el-GR" sz="2400" dirty="0">
                <a:latin typeface="Comic Sans MS"/>
                <a:cs typeface="Comic Sans MS"/>
              </a:rPr>
              <a:t>εκπαιδευτική </a:t>
            </a:r>
            <a:r>
              <a:rPr lang="el-GR" sz="2400" spc="-5" dirty="0">
                <a:latin typeface="Comic Sans MS"/>
                <a:cs typeface="Comic Sans MS"/>
              </a:rPr>
              <a:t>της </a:t>
            </a:r>
            <a:r>
              <a:rPr lang="el-GR" sz="2400" dirty="0">
                <a:latin typeface="Comic Sans MS"/>
                <a:cs typeface="Comic Sans MS"/>
              </a:rPr>
              <a:t>διάσταση, </a:t>
            </a:r>
            <a:r>
              <a:rPr lang="el-GR" sz="2400" spc="-5" dirty="0">
                <a:latin typeface="Comic Sans MS"/>
                <a:cs typeface="Comic Sans MS"/>
              </a:rPr>
              <a:t>η σεξουαλική  διαπαιδαγώγηση </a:t>
            </a:r>
            <a:r>
              <a:rPr lang="el-GR" sz="2400" b="1" spc="-5" dirty="0">
                <a:latin typeface="Comic Sans MS"/>
                <a:cs typeface="Comic Sans MS"/>
              </a:rPr>
              <a:t>έχει </a:t>
            </a:r>
            <a:r>
              <a:rPr lang="el-GR" sz="2400" b="1" dirty="0">
                <a:latin typeface="Comic Sans MS"/>
                <a:cs typeface="Comic Sans MS"/>
              </a:rPr>
              <a:t>σαν </a:t>
            </a:r>
            <a:r>
              <a:rPr lang="el-GR" sz="2400" b="1" spc="-5" dirty="0">
                <a:latin typeface="Comic Sans MS"/>
                <a:cs typeface="Comic Sans MS"/>
              </a:rPr>
              <a:t>στόχο </a:t>
            </a:r>
            <a:r>
              <a:rPr lang="el-GR" sz="2400" dirty="0">
                <a:latin typeface="Comic Sans MS"/>
                <a:cs typeface="Comic Sans MS"/>
              </a:rPr>
              <a:t>να </a:t>
            </a:r>
            <a:r>
              <a:rPr lang="el-GR" sz="2400" spc="-5" dirty="0">
                <a:latin typeface="Comic Sans MS"/>
                <a:cs typeface="Comic Sans MS"/>
              </a:rPr>
              <a:t>καλλιεργήσει </a:t>
            </a:r>
            <a:r>
              <a:rPr lang="el-GR" sz="2400" dirty="0">
                <a:latin typeface="Comic Sans MS"/>
                <a:cs typeface="Comic Sans MS"/>
              </a:rPr>
              <a:t>και</a:t>
            </a:r>
            <a:r>
              <a:rPr lang="el-GR" sz="2400" spc="-15" dirty="0">
                <a:latin typeface="Comic Sans MS"/>
                <a:cs typeface="Comic Sans MS"/>
              </a:rPr>
              <a:t> </a:t>
            </a:r>
            <a:r>
              <a:rPr lang="el-GR" sz="2400" spc="-5" dirty="0">
                <a:latin typeface="Comic Sans MS"/>
                <a:cs typeface="Comic Sans MS"/>
              </a:rPr>
              <a:t>να</a:t>
            </a:r>
            <a:r>
              <a:rPr lang="el-GR" sz="2400" dirty="0">
                <a:latin typeface="Comic Sans MS"/>
                <a:cs typeface="Comic Sans MS"/>
              </a:rPr>
              <a:t> προωθήσει τις </a:t>
            </a:r>
            <a:r>
              <a:rPr lang="el-GR" sz="2400" b="1" spc="-5" dirty="0">
                <a:latin typeface="Comic Sans MS"/>
                <a:cs typeface="Comic Sans MS"/>
              </a:rPr>
              <a:t>γνωστικές</a:t>
            </a:r>
            <a:r>
              <a:rPr lang="el-GR" sz="2400" spc="-5" dirty="0">
                <a:latin typeface="Comic Sans MS"/>
                <a:cs typeface="Comic Sans MS"/>
              </a:rPr>
              <a:t> δυνατότητες, </a:t>
            </a:r>
            <a:r>
              <a:rPr lang="el-GR" sz="2400" b="1" spc="-5" dirty="0">
                <a:latin typeface="Comic Sans MS"/>
                <a:cs typeface="Comic Sans MS"/>
              </a:rPr>
              <a:t>συναισθηματικές</a:t>
            </a:r>
            <a:r>
              <a:rPr lang="el-GR" sz="2400" spc="-5" dirty="0">
                <a:latin typeface="Comic Sans MS"/>
                <a:cs typeface="Comic Sans MS"/>
              </a:rPr>
              <a:t>  κλίσεις </a:t>
            </a:r>
            <a:r>
              <a:rPr lang="el-GR" sz="2400" dirty="0">
                <a:latin typeface="Comic Sans MS"/>
                <a:cs typeface="Comic Sans MS"/>
              </a:rPr>
              <a:t>και </a:t>
            </a:r>
            <a:r>
              <a:rPr lang="el-GR" sz="2400" b="1" spc="-5" dirty="0">
                <a:latin typeface="Comic Sans MS"/>
                <a:cs typeface="Comic Sans MS"/>
              </a:rPr>
              <a:t>συμπεριφορές</a:t>
            </a:r>
            <a:r>
              <a:rPr lang="el-GR" sz="2400" spc="-5" dirty="0">
                <a:latin typeface="Comic Sans MS"/>
                <a:cs typeface="Comic Sans MS"/>
              </a:rPr>
              <a:t> </a:t>
            </a:r>
            <a:r>
              <a:rPr lang="el-GR" sz="2400" dirty="0">
                <a:latin typeface="Comic Sans MS"/>
                <a:cs typeface="Comic Sans MS"/>
              </a:rPr>
              <a:t>που </a:t>
            </a:r>
            <a:r>
              <a:rPr lang="el-GR" sz="2400" spc="-5" dirty="0">
                <a:latin typeface="Comic Sans MS"/>
                <a:cs typeface="Comic Sans MS"/>
              </a:rPr>
              <a:t>συμβάλουν στην υιοθέτηση  στάσεων </a:t>
            </a:r>
            <a:r>
              <a:rPr lang="el-GR" sz="2400" dirty="0">
                <a:latin typeface="Comic Sans MS"/>
                <a:cs typeface="Comic Sans MS"/>
              </a:rPr>
              <a:t>και </a:t>
            </a:r>
            <a:r>
              <a:rPr lang="el-GR" sz="2400" spc="-5" dirty="0">
                <a:latin typeface="Comic Sans MS"/>
                <a:cs typeface="Comic Sans MS"/>
              </a:rPr>
              <a:t>επιλογών </a:t>
            </a:r>
            <a:r>
              <a:rPr lang="el-GR" sz="2400" dirty="0">
                <a:latin typeface="Comic Sans MS"/>
                <a:cs typeface="Comic Sans MS"/>
              </a:rPr>
              <a:t>με </a:t>
            </a:r>
            <a:r>
              <a:rPr lang="el-GR" sz="2400" spc="-5" dirty="0">
                <a:latin typeface="Comic Sans MS"/>
                <a:cs typeface="Comic Sans MS"/>
              </a:rPr>
              <a:t>θετικό αντίκτυπο στην σωματική,  πνευματική </a:t>
            </a:r>
            <a:r>
              <a:rPr lang="el-GR" sz="2400" dirty="0">
                <a:latin typeface="Comic Sans MS"/>
                <a:cs typeface="Comic Sans MS"/>
              </a:rPr>
              <a:t>και </a:t>
            </a:r>
            <a:r>
              <a:rPr lang="el-GR" sz="2400" spc="-5" dirty="0">
                <a:latin typeface="Comic Sans MS"/>
                <a:cs typeface="Comic Sans MS"/>
              </a:rPr>
              <a:t>ψυχολογική υγεία των νέων.</a:t>
            </a:r>
          </a:p>
          <a:p>
            <a:pPr marL="268605" marR="352425" indent="-256540">
              <a:lnSpc>
                <a:spcPts val="2590"/>
              </a:lnSpc>
              <a:spcBef>
                <a:spcPts val="40"/>
              </a:spcBef>
              <a:buNone/>
            </a:pPr>
            <a:endParaRPr lang="el-GR" sz="2400" spc="-5" dirty="0">
              <a:latin typeface="Comic Sans MS"/>
              <a:cs typeface="Comic Sans MS"/>
            </a:endParaRPr>
          </a:p>
          <a:p>
            <a:pPr marL="268605" marR="352425" indent="-256540">
              <a:lnSpc>
                <a:spcPts val="2590"/>
              </a:lnSpc>
              <a:spcBef>
                <a:spcPts val="40"/>
              </a:spcBef>
              <a:buNone/>
            </a:pPr>
            <a:r>
              <a:rPr lang="el-GR" sz="2400" spc="-5" dirty="0">
                <a:latin typeface="Comic Sans MS"/>
                <a:cs typeface="Comic Sans MS"/>
              </a:rPr>
              <a:t>Η </a:t>
            </a:r>
            <a:r>
              <a:rPr lang="el-GR" sz="2400" dirty="0">
                <a:latin typeface="Comic Sans MS"/>
                <a:cs typeface="Comic Sans MS"/>
              </a:rPr>
              <a:t>«σεξουαλική </a:t>
            </a:r>
            <a:r>
              <a:rPr lang="el-GR" sz="2400" spc="-5" dirty="0">
                <a:latin typeface="Comic Sans MS"/>
                <a:cs typeface="Comic Sans MS"/>
              </a:rPr>
              <a:t>υγεία» συμπεριλαμβάνει τις </a:t>
            </a:r>
            <a:r>
              <a:rPr lang="el-GR" sz="2400" dirty="0">
                <a:latin typeface="Comic Sans MS"/>
                <a:cs typeface="Comic Sans MS"/>
              </a:rPr>
              <a:t>σωματικές,  </a:t>
            </a:r>
            <a:r>
              <a:rPr lang="el-GR" sz="2400" spc="-5" dirty="0">
                <a:latin typeface="Comic Sans MS"/>
                <a:cs typeface="Comic Sans MS"/>
              </a:rPr>
              <a:t>συναισθηματικές </a:t>
            </a:r>
            <a:r>
              <a:rPr lang="el-GR" sz="2400" dirty="0">
                <a:latin typeface="Comic Sans MS"/>
                <a:cs typeface="Comic Sans MS"/>
              </a:rPr>
              <a:t>και </a:t>
            </a:r>
            <a:r>
              <a:rPr lang="el-GR" sz="2400" spc="-5" dirty="0">
                <a:latin typeface="Comic Sans MS"/>
                <a:cs typeface="Comic Sans MS"/>
              </a:rPr>
              <a:t>κοινωνικές εκδηλώσεις της  </a:t>
            </a:r>
            <a:r>
              <a:rPr lang="el-GR" sz="2400" dirty="0">
                <a:latin typeface="Comic Sans MS"/>
                <a:cs typeface="Comic Sans MS"/>
              </a:rPr>
              <a:t>σεξουαλικότητας με </a:t>
            </a:r>
            <a:r>
              <a:rPr lang="el-GR" sz="2400" spc="-5" dirty="0">
                <a:latin typeface="Comic Sans MS"/>
                <a:cs typeface="Comic Sans MS"/>
              </a:rPr>
              <a:t>τρόπο τέτοιο ώστε </a:t>
            </a:r>
            <a:r>
              <a:rPr lang="el-GR" sz="2400" dirty="0">
                <a:latin typeface="Comic Sans MS"/>
                <a:cs typeface="Comic Sans MS"/>
              </a:rPr>
              <a:t>να συμβάλουν</a:t>
            </a:r>
            <a:r>
              <a:rPr lang="el-GR" sz="2400" spc="-114" dirty="0">
                <a:latin typeface="Comic Sans MS"/>
                <a:cs typeface="Comic Sans MS"/>
              </a:rPr>
              <a:t> </a:t>
            </a:r>
            <a:r>
              <a:rPr lang="el-GR" sz="2400" dirty="0">
                <a:latin typeface="Comic Sans MS"/>
                <a:cs typeface="Comic Sans MS"/>
              </a:rPr>
              <a:t>στην  </a:t>
            </a:r>
            <a:r>
              <a:rPr lang="el-GR" sz="2400" spc="-5" dirty="0">
                <a:latin typeface="Comic Sans MS"/>
                <a:cs typeface="Comic Sans MS"/>
              </a:rPr>
              <a:t>γενικότερη υγεία </a:t>
            </a:r>
            <a:r>
              <a:rPr lang="el-GR" sz="2400" dirty="0">
                <a:latin typeface="Comic Sans MS"/>
                <a:cs typeface="Comic Sans MS"/>
              </a:rPr>
              <a:t>και </a:t>
            </a:r>
            <a:r>
              <a:rPr lang="el-GR" sz="2400" spc="-5" dirty="0">
                <a:latin typeface="Comic Sans MS"/>
                <a:cs typeface="Comic Sans MS"/>
              </a:rPr>
              <a:t>ευεξία </a:t>
            </a:r>
            <a:r>
              <a:rPr lang="el-GR" sz="2400" dirty="0">
                <a:latin typeface="Comic Sans MS"/>
                <a:cs typeface="Comic Sans MS"/>
              </a:rPr>
              <a:t>του</a:t>
            </a:r>
            <a:r>
              <a:rPr lang="el-GR" sz="2400" spc="-65" dirty="0">
                <a:latin typeface="Comic Sans MS"/>
                <a:cs typeface="Comic Sans MS"/>
              </a:rPr>
              <a:t> </a:t>
            </a:r>
            <a:r>
              <a:rPr lang="el-GR" sz="2400" dirty="0">
                <a:latin typeface="Comic Sans MS"/>
                <a:cs typeface="Comic Sans MS"/>
              </a:rPr>
              <a:t>ατόμου.</a:t>
            </a:r>
          </a:p>
          <a:p>
            <a:pPr marL="268605" marR="352425" indent="-256540">
              <a:lnSpc>
                <a:spcPts val="2590"/>
              </a:lnSpc>
              <a:spcBef>
                <a:spcPts val="40"/>
              </a:spcBef>
              <a:buNone/>
            </a:pPr>
            <a:endParaRPr lang="el-GR" sz="2800" dirty="0">
              <a:latin typeface="Comic Sans MS"/>
              <a:cs typeface="Comic Sans MS"/>
            </a:endParaRPr>
          </a:p>
          <a:p>
            <a:pPr>
              <a:buNone/>
            </a:pPr>
            <a:r>
              <a:rPr lang="el-GR" sz="2000" dirty="0">
                <a:latin typeface="Comic Sans MS"/>
                <a:cs typeface="Comic Sans MS"/>
              </a:rPr>
              <a:t>                                                                   (</a:t>
            </a:r>
            <a:r>
              <a:rPr lang="el-GR" sz="2000" dirty="0" err="1">
                <a:latin typeface="Comic Sans MS"/>
                <a:cs typeface="Comic Sans MS"/>
              </a:rPr>
              <a:t>Γερούκη</a:t>
            </a:r>
            <a:r>
              <a:rPr lang="el-GR" sz="2000" dirty="0">
                <a:latin typeface="Comic Sans MS"/>
                <a:cs typeface="Comic Sans MS"/>
              </a:rPr>
              <a:t>,</a:t>
            </a:r>
            <a:r>
              <a:rPr lang="el-GR" sz="2000" spc="-90" dirty="0">
                <a:latin typeface="Comic Sans MS"/>
                <a:cs typeface="Comic Sans MS"/>
              </a:rPr>
              <a:t> </a:t>
            </a:r>
            <a:r>
              <a:rPr lang="el-GR" sz="2000" dirty="0">
                <a:latin typeface="Comic Sans MS"/>
                <a:cs typeface="Comic Sans MS"/>
              </a:rPr>
              <a:t>2006)</a:t>
            </a:r>
          </a:p>
          <a:p>
            <a:pPr>
              <a:buNone/>
            </a:pPr>
            <a:endParaRPr lang="el-GR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pPr marL="268605" marR="5080" indent="-256540" algn="ctr">
              <a:lnSpc>
                <a:spcPct val="100000"/>
              </a:lnSpc>
              <a:buNone/>
              <a:tabLst>
                <a:tab pos="1743710" algn="l"/>
              </a:tabLst>
            </a:pPr>
            <a:r>
              <a:rPr lang="el-GR" sz="3200" spc="-5" dirty="0">
                <a:latin typeface="Comic Sans MS"/>
                <a:cs typeface="Comic Sans MS"/>
              </a:rPr>
              <a:t>Εκπαιδευτικός ρόλος των σχολικών νοσηλευτών</a:t>
            </a:r>
          </a:p>
          <a:p>
            <a:pPr marL="268605" marR="5080" indent="-256540">
              <a:lnSpc>
                <a:spcPct val="100000"/>
              </a:lnSpc>
              <a:buNone/>
              <a:tabLst>
                <a:tab pos="1743710" algn="l"/>
              </a:tabLst>
            </a:pPr>
            <a:endParaRPr lang="el-GR" sz="2800" spc="-5" dirty="0">
              <a:latin typeface="Comic Sans MS" pitchFamily="66" charset="0"/>
              <a:cs typeface="Comic Sans MS"/>
            </a:endParaRPr>
          </a:p>
          <a:p>
            <a:pPr marL="268605" marR="5080" indent="-256540">
              <a:lnSpc>
                <a:spcPct val="100000"/>
              </a:lnSpc>
              <a:buNone/>
              <a:tabLst>
                <a:tab pos="1743710" algn="l"/>
              </a:tabLst>
            </a:pPr>
            <a:r>
              <a:rPr lang="el-GR" sz="2000" spc="-5" dirty="0">
                <a:latin typeface="Comic Sans MS" pitchFamily="66" charset="0"/>
                <a:cs typeface="Comic Sans MS"/>
              </a:rPr>
              <a:t>Για </a:t>
            </a:r>
            <a:r>
              <a:rPr lang="el-GR" sz="2000" dirty="0">
                <a:latin typeface="Comic Sans MS" pitchFamily="66" charset="0"/>
                <a:cs typeface="Comic Sans MS"/>
              </a:rPr>
              <a:t>να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είναι </a:t>
            </a:r>
            <a:r>
              <a:rPr lang="el-GR" sz="2000" dirty="0">
                <a:latin typeface="Comic Sans MS" pitchFamily="66" charset="0"/>
                <a:cs typeface="Comic Sans MS"/>
              </a:rPr>
              <a:t>επιτυχημένη μια εκπαιδευτική παρέμβαση  που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αφορά τη </a:t>
            </a:r>
            <a:r>
              <a:rPr lang="el-GR" sz="2000" dirty="0">
                <a:latin typeface="Comic Sans MS" pitchFamily="66" charset="0"/>
                <a:cs typeface="Comic Sans MS"/>
              </a:rPr>
              <a:t>σεξουαλική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αγωγή </a:t>
            </a:r>
            <a:r>
              <a:rPr lang="el-GR" sz="2000" dirty="0">
                <a:latin typeface="Comic Sans MS" pitchFamily="66" charset="0"/>
                <a:cs typeface="Comic Sans MS"/>
              </a:rPr>
              <a:t>και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τις </a:t>
            </a:r>
            <a:r>
              <a:rPr lang="el-GR" sz="2000" spc="-5" dirty="0" err="1">
                <a:latin typeface="Comic Sans MS" pitchFamily="66" charset="0"/>
                <a:cs typeface="Comic Sans MS"/>
              </a:rPr>
              <a:t>διαφυλικές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  </a:t>
            </a:r>
            <a:r>
              <a:rPr lang="el-GR" sz="2000" dirty="0">
                <a:latin typeface="Comic Sans MS" pitchFamily="66" charset="0"/>
                <a:cs typeface="Comic Sans MS"/>
              </a:rPr>
              <a:t>σχέσεις, ο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σχολικός νοσηλευτής </a:t>
            </a:r>
            <a:r>
              <a:rPr lang="el-GR" sz="2000" dirty="0">
                <a:latin typeface="Comic Sans MS" pitchFamily="66" charset="0"/>
                <a:cs typeface="Comic Sans MS"/>
              </a:rPr>
              <a:t>θα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πρέπει</a:t>
            </a:r>
            <a:r>
              <a:rPr lang="el-GR" sz="2000" spc="85" dirty="0">
                <a:latin typeface="Comic Sans MS" pitchFamily="66" charset="0"/>
                <a:cs typeface="Comic Sans MS"/>
              </a:rPr>
              <a:t> </a:t>
            </a:r>
            <a:r>
              <a:rPr lang="el-GR" sz="2000" dirty="0">
                <a:latin typeface="Comic Sans MS" pitchFamily="66" charset="0"/>
                <a:cs typeface="Comic Sans MS"/>
              </a:rPr>
              <a:t>να έχει  από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την αρχή προσδιορίσει </a:t>
            </a:r>
            <a:r>
              <a:rPr lang="el-GR" sz="2000" dirty="0">
                <a:latin typeface="Comic Sans MS" pitchFamily="66" charset="0"/>
                <a:cs typeface="Comic Sans MS"/>
              </a:rPr>
              <a:t>με ακρίβεια και</a:t>
            </a:r>
            <a:r>
              <a:rPr lang="el-GR" sz="2000" spc="110" dirty="0">
                <a:latin typeface="Comic Sans MS" pitchFamily="66" charset="0"/>
                <a:cs typeface="Comic Sans MS"/>
              </a:rPr>
              <a:t>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σαφήνεια</a:t>
            </a:r>
            <a:endParaRPr lang="el-GR" sz="2000" dirty="0">
              <a:latin typeface="Comic Sans MS" pitchFamily="66" charset="0"/>
              <a:cs typeface="Comic Sans MS"/>
            </a:endParaRPr>
          </a:p>
          <a:p>
            <a:pPr marL="268605">
              <a:lnSpc>
                <a:spcPct val="100000"/>
              </a:lnSpc>
              <a:buBlip>
                <a:blip r:embed="rId2"/>
              </a:buBlip>
            </a:pPr>
            <a:r>
              <a:rPr lang="el-GR" sz="2000" spc="-5" dirty="0">
                <a:latin typeface="Comic Sans MS" pitchFamily="66" charset="0"/>
                <a:cs typeface="Comic Sans MS"/>
              </a:rPr>
              <a:t>τόσο </a:t>
            </a:r>
            <a:r>
              <a:rPr lang="el-GR" sz="2000" dirty="0">
                <a:latin typeface="Comic Sans MS" pitchFamily="66" charset="0"/>
                <a:cs typeface="Comic Sans MS"/>
              </a:rPr>
              <a:t>το θεωρητικό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πλαίσιο </a:t>
            </a:r>
            <a:r>
              <a:rPr lang="el-GR" sz="2000" dirty="0">
                <a:latin typeface="Comic Sans MS" pitchFamily="66" charset="0"/>
                <a:cs typeface="Comic Sans MS"/>
              </a:rPr>
              <a:t>για την ανάπτυξη</a:t>
            </a:r>
            <a:r>
              <a:rPr lang="el-GR" sz="2000" spc="25" dirty="0">
                <a:latin typeface="Comic Sans MS" pitchFamily="66" charset="0"/>
                <a:cs typeface="Comic Sans MS"/>
              </a:rPr>
              <a:t> </a:t>
            </a:r>
            <a:r>
              <a:rPr lang="el-GR" sz="2000" dirty="0">
                <a:latin typeface="Comic Sans MS" pitchFamily="66" charset="0"/>
                <a:cs typeface="Comic Sans MS"/>
              </a:rPr>
              <a:t>των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στόχων </a:t>
            </a:r>
            <a:r>
              <a:rPr lang="el-GR" sz="2000" dirty="0">
                <a:latin typeface="Comic Sans MS" pitchFamily="66" charset="0"/>
                <a:cs typeface="Comic Sans MS"/>
              </a:rPr>
              <a:t>και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των</a:t>
            </a:r>
            <a:r>
              <a:rPr lang="el-GR" sz="2000" spc="-40" dirty="0">
                <a:latin typeface="Comic Sans MS" pitchFamily="66" charset="0"/>
                <a:cs typeface="Comic Sans MS"/>
              </a:rPr>
              <a:t> </a:t>
            </a:r>
            <a:r>
              <a:rPr lang="el-GR" sz="2000" dirty="0">
                <a:latin typeface="Comic Sans MS" pitchFamily="66" charset="0"/>
                <a:cs typeface="Comic Sans MS"/>
              </a:rPr>
              <a:t>δράσεων,</a:t>
            </a:r>
          </a:p>
          <a:p>
            <a:pPr marL="268605">
              <a:lnSpc>
                <a:spcPct val="100000"/>
              </a:lnSpc>
              <a:spcBef>
                <a:spcPts val="395"/>
              </a:spcBef>
              <a:buBlip>
                <a:blip r:embed="rId2"/>
              </a:buBlip>
            </a:pPr>
            <a:r>
              <a:rPr lang="el-GR" sz="2000" spc="-5" dirty="0">
                <a:latin typeface="Comic Sans MS" pitchFamily="66" charset="0"/>
                <a:cs typeface="Comic Sans MS"/>
              </a:rPr>
              <a:t>όσο </a:t>
            </a:r>
            <a:r>
              <a:rPr lang="el-GR" sz="2000" dirty="0">
                <a:latin typeface="Comic Sans MS" pitchFamily="66" charset="0"/>
                <a:cs typeface="Comic Sans MS"/>
              </a:rPr>
              <a:t>και τα πρακτικά ζητήματα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της μεθοδολογίας</a:t>
            </a:r>
            <a:r>
              <a:rPr lang="el-GR" sz="2000" spc="50" dirty="0">
                <a:latin typeface="Comic Sans MS" pitchFamily="66" charset="0"/>
                <a:cs typeface="Comic Sans MS"/>
              </a:rPr>
              <a:t> </a:t>
            </a:r>
            <a:r>
              <a:rPr lang="el-GR" sz="2000" dirty="0">
                <a:latin typeface="Comic Sans MS" pitchFamily="66" charset="0"/>
                <a:cs typeface="Comic Sans MS"/>
              </a:rPr>
              <a:t>και του εκπαιδευτικού</a:t>
            </a:r>
            <a:r>
              <a:rPr lang="el-GR" sz="2000" spc="-50" dirty="0">
                <a:latin typeface="Comic Sans MS" pitchFamily="66" charset="0"/>
                <a:cs typeface="Comic Sans MS"/>
              </a:rPr>
              <a:t>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υλικού.</a:t>
            </a:r>
          </a:p>
          <a:p>
            <a:pPr marL="268605">
              <a:lnSpc>
                <a:spcPct val="100000"/>
              </a:lnSpc>
              <a:spcBef>
                <a:spcPts val="395"/>
              </a:spcBef>
              <a:buBlip>
                <a:blip r:embed="rId2"/>
              </a:buBlip>
            </a:pPr>
            <a:r>
              <a:rPr lang="el-GR" sz="2000" spc="-5">
                <a:latin typeface="Comic Sans MS" pitchFamily="66" charset="0"/>
                <a:cs typeface="Comic Sans MS"/>
              </a:rPr>
              <a:t>Στόχος: </a:t>
            </a:r>
            <a:r>
              <a:rPr lang="el-GR" sz="2000" spc="-5" dirty="0">
                <a:latin typeface="Comic Sans MS" pitchFamily="66" charset="0"/>
                <a:cs typeface="Comic Sans MS"/>
              </a:rPr>
              <a:t>μαθητές, δάσκαλοι και γονείς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7503B4-034E-43EB-A77D-11E772B0D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Ευχαριστώ 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AFCE204-8C3E-4953-A501-7C9BE29812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0195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15AB65-B561-4A2C-9351-6E4B352D2C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solidFill>
                  <a:schemeClr val="accent6"/>
                </a:solidFill>
                <a:latin typeface="Comic Sans MS" pitchFamily="66" charset="0"/>
              </a:rPr>
              <a:t>Νηπιακή ηλικία: </a:t>
            </a:r>
            <a:r>
              <a:rPr lang="en-US" sz="4000" b="1" dirty="0">
                <a:solidFill>
                  <a:schemeClr val="accent6"/>
                </a:solidFill>
                <a:latin typeface="Comic Sans MS" pitchFamily="66" charset="0"/>
              </a:rPr>
              <a:t>           </a:t>
            </a:r>
            <a:r>
              <a:rPr lang="el-GR" sz="4000" b="1" dirty="0">
                <a:solidFill>
                  <a:schemeClr val="accent6"/>
                </a:solidFill>
                <a:latin typeface="Comic Sans MS" pitchFamily="66" charset="0"/>
              </a:rPr>
              <a:t>1 έως 3ετών</a:t>
            </a:r>
            <a:endParaRPr lang="el-GR" sz="4000" b="1" dirty="0">
              <a:solidFill>
                <a:schemeClr val="accent6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E3A0271-C7D5-446C-908B-4D9B243CB2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382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E8F581-5EAB-401F-AA0C-4FFF0644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Βιολογική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115188-AAD6-4370-B23F-45C8DECF4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7886700" cy="4351338"/>
          </a:xfrm>
        </p:spPr>
        <p:txBody>
          <a:bodyPr/>
          <a:lstStyle/>
          <a:p>
            <a:r>
              <a:rPr lang="el-GR" dirty="0">
                <a:latin typeface="Comic Sans MS" panose="030F0702030302020204" pitchFamily="66" charset="0"/>
              </a:rPr>
              <a:t>Η σωματική ανάπτυξη δεν είναι τόσο έντονη σε σύγκριση με τα άλλα στάδια ανάπτυξης</a:t>
            </a:r>
          </a:p>
          <a:p>
            <a:r>
              <a:rPr lang="el-GR" dirty="0">
                <a:latin typeface="Comic Sans MS" panose="030F0702030302020204" pitchFamily="66" charset="0"/>
              </a:rPr>
              <a:t>Τα συστήματα του οργανισμού ωριμάζουν </a:t>
            </a:r>
          </a:p>
          <a:p>
            <a:r>
              <a:rPr lang="el-GR" dirty="0">
                <a:latin typeface="Comic Sans MS" panose="030F0702030302020204" pitchFamily="66" charset="0"/>
              </a:rPr>
              <a:t>12</a:t>
            </a:r>
            <a:r>
              <a:rPr lang="el-GR" baseline="30000" dirty="0">
                <a:latin typeface="Comic Sans MS" panose="030F0702030302020204" pitchFamily="66" charset="0"/>
              </a:rPr>
              <a:t>ο</a:t>
            </a:r>
            <a:r>
              <a:rPr lang="el-GR" dirty="0">
                <a:latin typeface="Comic Sans MS" panose="030F0702030302020204" pitchFamily="66" charset="0"/>
              </a:rPr>
              <a:t> -13</a:t>
            </a:r>
            <a:r>
              <a:rPr lang="el-GR" baseline="30000" dirty="0">
                <a:latin typeface="Comic Sans MS" panose="030F0702030302020204" pitchFamily="66" charset="0"/>
              </a:rPr>
              <a:t>ο</a:t>
            </a:r>
            <a:r>
              <a:rPr lang="el-GR" dirty="0">
                <a:latin typeface="Comic Sans MS" panose="030F0702030302020204" pitchFamily="66" charset="0"/>
              </a:rPr>
              <a:t>  μήνα βαδίζει μόνο του </a:t>
            </a:r>
          </a:p>
          <a:p>
            <a:r>
              <a:rPr lang="el-GR" dirty="0">
                <a:latin typeface="Comic Sans MS" panose="030F0702030302020204" pitchFamily="66" charset="0"/>
              </a:rPr>
              <a:t>2 ετών ανεβαίνει σκαλοπάτια</a:t>
            </a:r>
          </a:p>
          <a:p>
            <a:r>
              <a:rPr lang="el-GR" sz="2000" dirty="0">
                <a:latin typeface="Comic Sans MS" panose="030F0702030302020204" pitchFamily="66" charset="0"/>
              </a:rPr>
              <a:t>έλεγχος της ουροδόχου </a:t>
            </a:r>
            <a:r>
              <a:rPr lang="el-GR" sz="2000" dirty="0" err="1">
                <a:latin typeface="Comic Sans MS" panose="030F0702030302020204" pitchFamily="66" charset="0"/>
              </a:rPr>
              <a:t>κύστεως</a:t>
            </a:r>
            <a:r>
              <a:rPr lang="el-GR" sz="2000" dirty="0">
                <a:latin typeface="Comic Sans MS" panose="030F0702030302020204" pitchFamily="66" charset="0"/>
              </a:rPr>
              <a:t> κατά τη διάρκεια της ημέρας (2,5-3 ετών)</a:t>
            </a:r>
          </a:p>
          <a:p>
            <a:r>
              <a:rPr lang="el-GR" sz="2000" dirty="0">
                <a:latin typeface="Comic Sans MS" panose="030F0702030302020204" pitchFamily="66" charset="0"/>
              </a:rPr>
              <a:t>12</a:t>
            </a:r>
            <a:r>
              <a:rPr lang="el-GR" sz="2000" baseline="30000" dirty="0">
                <a:latin typeface="Comic Sans MS" panose="030F0702030302020204" pitchFamily="66" charset="0"/>
              </a:rPr>
              <a:t>ο</a:t>
            </a:r>
            <a:r>
              <a:rPr lang="el-GR" sz="2000" dirty="0">
                <a:latin typeface="Comic Sans MS" panose="030F0702030302020204" pitchFamily="66" charset="0"/>
              </a:rPr>
              <a:t> μήνα κρατούν αντικείμενο </a:t>
            </a:r>
          </a:p>
          <a:p>
            <a:r>
              <a:rPr lang="el-GR" sz="2000" dirty="0">
                <a:latin typeface="Comic Sans MS" panose="030F0702030302020204" pitchFamily="66" charset="0"/>
              </a:rPr>
              <a:t>15</a:t>
            </a:r>
            <a:r>
              <a:rPr lang="el-GR" sz="2000" baseline="30000" dirty="0">
                <a:latin typeface="Comic Sans MS" panose="030F0702030302020204" pitchFamily="66" charset="0"/>
              </a:rPr>
              <a:t>ο</a:t>
            </a:r>
            <a:r>
              <a:rPr lang="el-GR" sz="2000" dirty="0">
                <a:latin typeface="Comic Sans MS" panose="030F0702030302020204" pitchFamily="66" charset="0"/>
              </a:rPr>
              <a:t> μήνα πιάνουν και ρίχνουν ένα αντικείμενο</a:t>
            </a:r>
          </a:p>
          <a:p>
            <a:endParaRPr lang="el-GR" dirty="0">
              <a:latin typeface="Comic Sans MS" panose="030F0702030302020204" pitchFamily="66" charset="0"/>
            </a:endParaRPr>
          </a:p>
          <a:p>
            <a:endParaRPr lang="el-G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82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12C32B-0327-4DE3-9C94-0A3315D61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>
            <a:normAutofit/>
          </a:bodyPr>
          <a:lstStyle/>
          <a:p>
            <a:r>
              <a:rPr lang="el-GR" sz="3200" dirty="0" err="1">
                <a:latin typeface="Comic Sans MS" panose="030F0702030302020204" pitchFamily="66" charset="0"/>
              </a:rPr>
              <a:t>Ψυχοκοικωνική</a:t>
            </a:r>
            <a:r>
              <a:rPr lang="el-GR" sz="3200" dirty="0">
                <a:latin typeface="Comic Sans MS" panose="030F0702030302020204" pitchFamily="66" charset="0"/>
              </a:rPr>
              <a:t>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2DECA1-A2A3-4997-BDC6-3DB0F4F7A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68760"/>
            <a:ext cx="7886700" cy="540060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Διαφοροποίηση εαυτού από άλλους και κυρίως τη μητέρα </a:t>
            </a:r>
          </a:p>
          <a:p>
            <a:r>
              <a:rPr lang="el-GR" dirty="0"/>
              <a:t>Ανοχή στον αποχωρισμό από τους γονείς </a:t>
            </a:r>
          </a:p>
          <a:p>
            <a:r>
              <a:rPr lang="el-GR" dirty="0"/>
              <a:t>Υπομονή στην καθυστέρηση της αμοιβής </a:t>
            </a:r>
          </a:p>
          <a:p>
            <a:r>
              <a:rPr lang="el-GR" dirty="0"/>
              <a:t>Έλεγχος σωματικών λειτουργειών </a:t>
            </a:r>
          </a:p>
          <a:p>
            <a:r>
              <a:rPr lang="el-GR" dirty="0"/>
              <a:t>Κοινωνικά αποδεκτή συμπεριφορά </a:t>
            </a:r>
          </a:p>
          <a:p>
            <a:r>
              <a:rPr lang="el-GR" dirty="0"/>
              <a:t>Λεκτική επικοινωνία </a:t>
            </a:r>
          </a:p>
          <a:p>
            <a:r>
              <a:rPr lang="el-GR" dirty="0"/>
              <a:t>Αλληλεπίδραση με άλλα άτομα </a:t>
            </a:r>
          </a:p>
          <a:p>
            <a:r>
              <a:rPr lang="el-GR" dirty="0"/>
              <a:t>Εισέρχεται στο στάδιο της αυτονομίας-αμφιβολίας. Αρχίζει να γίνεται ανεξάρτητο και εκφράζει προφορικά επιθυμίες που προάγουν την αυτονομία.</a:t>
            </a:r>
          </a:p>
          <a:p>
            <a:r>
              <a:rPr lang="el-GR" dirty="0"/>
              <a:t>Αρχίζει να μαθαίνει τις διαφορές των φύλων, να σχηματίζει έννοιες, να μαθαίνει τη γλώσσα και να διακρίνει το σωστό από το λάθος. 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Τα παιδιά αυτής της ηλικίας (1-3ετών) εκδηλώνουν:</a:t>
            </a:r>
          </a:p>
          <a:p>
            <a:r>
              <a:rPr lang="el-GR" dirty="0"/>
              <a:t>άγχος αποχωρισμού</a:t>
            </a:r>
          </a:p>
          <a:p>
            <a:r>
              <a:rPr lang="el-GR" dirty="0"/>
              <a:t>αρνητισμό  και</a:t>
            </a:r>
          </a:p>
          <a:p>
            <a:r>
              <a:rPr lang="el-GR" dirty="0"/>
              <a:t>παλινδρόμηση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48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/>
          <a:lstStyle/>
          <a:p>
            <a:pPr algn="ctr">
              <a:buNone/>
            </a:pPr>
            <a:endParaRPr lang="el-GR" b="1" dirty="0">
              <a:solidFill>
                <a:srgbClr val="FF66CC"/>
              </a:solidFill>
            </a:endParaRPr>
          </a:p>
          <a:p>
            <a:pPr algn="ctr">
              <a:buNone/>
            </a:pPr>
            <a:r>
              <a:rPr lang="el-GR" sz="2800" b="1" dirty="0">
                <a:latin typeface="Comic Sans MS" pitchFamily="66" charset="0"/>
              </a:rPr>
              <a:t>Συνήθη Προβλήματα Υγείας</a:t>
            </a:r>
          </a:p>
          <a:p>
            <a:pPr>
              <a:buNone/>
            </a:pPr>
            <a:endParaRPr lang="el-GR" sz="2800" dirty="0">
              <a:latin typeface="Comic Sans MS" pitchFamily="66" charset="0"/>
            </a:endParaRPr>
          </a:p>
          <a:p>
            <a:pPr>
              <a:buNone/>
            </a:pPr>
            <a:r>
              <a:rPr lang="el-GR" sz="2800" dirty="0">
                <a:latin typeface="Comic Sans MS" pitchFamily="66" charset="0"/>
              </a:rPr>
              <a:t>Τα ατυχήματα όπως τροχαία, δηλητηριάσεις, εγκαύματα, πνιγμοί, </a:t>
            </a:r>
            <a:r>
              <a:rPr lang="el-GR" sz="2800" dirty="0" err="1">
                <a:latin typeface="Comic Sans MS" pitchFamily="66" charset="0"/>
              </a:rPr>
              <a:t>εισρόφηση</a:t>
            </a:r>
            <a:r>
              <a:rPr lang="el-GR" sz="2800" dirty="0">
                <a:latin typeface="Comic Sans MS" pitchFamily="66" charset="0"/>
              </a:rPr>
              <a:t> και πτώσεις παραμένουν η κύρια αιτία θανάτου σε αυτή την ηλικία</a:t>
            </a:r>
            <a:r>
              <a:rPr lang="en-US" sz="2800" dirty="0">
                <a:latin typeface="Comic Sans MS" pitchFamily="66" charset="0"/>
              </a:rPr>
              <a:t>.</a:t>
            </a:r>
            <a:endParaRPr lang="el-GR" sz="2800" dirty="0">
              <a:latin typeface="Comic Sans MS" pitchFamily="66" charset="0"/>
            </a:endParaRPr>
          </a:p>
          <a:p>
            <a:pPr>
              <a:buNone/>
            </a:pPr>
            <a:endParaRPr lang="el-GR" sz="2800" dirty="0">
              <a:latin typeface="Comic Sans MS" pitchFamily="66" charset="0"/>
            </a:endParaRPr>
          </a:p>
          <a:p>
            <a:pPr>
              <a:buNone/>
            </a:pPr>
            <a:r>
              <a:rPr lang="el-GR" sz="2800" dirty="0">
                <a:latin typeface="Comic Sans MS" pitchFamily="66" charset="0"/>
              </a:rPr>
              <a:t>Συχνά σε αυτή την ηλικία είναι </a:t>
            </a:r>
          </a:p>
          <a:p>
            <a:r>
              <a:rPr lang="el-GR" sz="2800" dirty="0">
                <a:latin typeface="Comic Sans MS" pitchFamily="66" charset="0"/>
              </a:rPr>
              <a:t>τα οδοντικά προβλήματα</a:t>
            </a:r>
            <a:r>
              <a:rPr lang="en-US" sz="2800" dirty="0">
                <a:latin typeface="Comic Sans MS" pitchFamily="66" charset="0"/>
              </a:rPr>
              <a:t>,</a:t>
            </a:r>
            <a:r>
              <a:rPr lang="el-GR" sz="2800" dirty="0">
                <a:latin typeface="Comic Sans MS" pitchFamily="66" charset="0"/>
              </a:rPr>
              <a:t> </a:t>
            </a:r>
          </a:p>
          <a:p>
            <a:r>
              <a:rPr lang="el-GR" sz="2800" dirty="0">
                <a:latin typeface="Comic Sans MS" pitchFamily="66" charset="0"/>
              </a:rPr>
              <a:t>οι λοιμώξεις του αναπνευστικού και </a:t>
            </a:r>
          </a:p>
          <a:p>
            <a:r>
              <a:rPr lang="el-GR" sz="2800" dirty="0">
                <a:latin typeface="Comic Sans MS" pitchFamily="66" charset="0"/>
              </a:rPr>
              <a:t>λοιμώξεις του μέσου αυτιού</a:t>
            </a:r>
            <a:r>
              <a:rPr lang="en-US" sz="2800" dirty="0">
                <a:latin typeface="Comic Sans MS" pitchFamily="66" charset="0"/>
              </a:rPr>
              <a:t>.</a:t>
            </a:r>
            <a:r>
              <a:rPr lang="el-GR" sz="2800" dirty="0">
                <a:latin typeface="Comic Sans MS" pitchFamily="66" charset="0"/>
              </a:rPr>
              <a:t> </a:t>
            </a:r>
          </a:p>
          <a:p>
            <a:pPr>
              <a:buBlip>
                <a:blip r:embed="rId2"/>
              </a:buBlip>
            </a:pPr>
            <a:endParaRPr lang="el-GR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484784"/>
            <a:ext cx="8858312" cy="515892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el-GR" sz="3600" dirty="0">
              <a:solidFill>
                <a:srgbClr val="FF0066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</a:rPr>
              <a:t>Πρόληψη ατυχημάτων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2800" dirty="0">
                <a:latin typeface="Comic Sans MS" panose="030F0702030302020204" pitchFamily="66" charset="0"/>
              </a:rPr>
              <a:t>Εκπαίδευση για την τουαλέτα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  <a:sym typeface="Wingdings 2"/>
              </a:rPr>
              <a:t> Προετοιμασία γονέων για τον </a:t>
            </a:r>
            <a:r>
              <a:rPr lang="el-GR" sz="2800" dirty="0">
                <a:latin typeface="Comic Sans MS" panose="030F0702030302020204" pitchFamily="66" charset="0"/>
              </a:rPr>
              <a:t>αρνητισμό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2800" dirty="0">
                <a:latin typeface="Comic Sans MS" panose="030F0702030302020204" pitchFamily="66" charset="0"/>
              </a:rPr>
              <a:t>Σίτιση και διατροφή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2800" dirty="0">
                <a:latin typeface="Comic Sans MS" panose="030F0702030302020204" pitchFamily="66" charset="0"/>
              </a:rPr>
              <a:t>Υγιεινή και φροντίδα των δοντιών (</a:t>
            </a:r>
            <a:r>
              <a:rPr lang="el-GR" sz="2800" dirty="0" err="1">
                <a:latin typeface="Comic Sans MS" panose="030F0702030302020204" pitchFamily="66" charset="0"/>
              </a:rPr>
              <a:t>τεριδόνα</a:t>
            </a:r>
            <a:r>
              <a:rPr lang="el-GR" sz="2800" dirty="0">
                <a:latin typeface="Comic Sans MS" pitchFamily="66" charset="0"/>
              </a:rPr>
              <a:t>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itchFamily="66" charset="0"/>
              </a:rPr>
              <a:t>Λοιμώξεις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  <a:sym typeface="Wingdings 2"/>
              </a:rPr>
              <a:t> </a:t>
            </a:r>
            <a:r>
              <a:rPr lang="el-GR" sz="2800" dirty="0">
                <a:latin typeface="Comic Sans MS" panose="030F0702030302020204" pitchFamily="66" charset="0"/>
              </a:rPr>
              <a:t>Συνήθειες παιχνιδιού: νέα παιχνίδια που συμβάλλουν στην ανάπτυξη και εξέλιξη του παιδιού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</a:rPr>
              <a:t>Ανάγκη συντροφιάς (αδερφάκι!)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</a:rPr>
              <a:t>Κατάλληλη εμβολιαστική κάλυψη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l-GR" sz="2800" dirty="0">
                <a:latin typeface="Comic Sans MS" panose="030F0702030302020204" pitchFamily="66" charset="0"/>
              </a:rPr>
              <a:t>Κούραση –κόπωση γονέων </a:t>
            </a:r>
          </a:p>
          <a:p>
            <a:pPr>
              <a:buNone/>
            </a:pPr>
            <a:endParaRPr lang="el-GR" sz="2800" dirty="0">
              <a:latin typeface="Comic Sans MS" panose="030F0702030302020204" pitchFamily="66" charset="0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64425C0B-6D61-4DF3-989F-C6EB9BC4D6E7}"/>
              </a:ext>
            </a:extLst>
          </p:cNvPr>
          <p:cNvSpPr/>
          <p:nvPr/>
        </p:nvSpPr>
        <p:spPr>
          <a:xfrm>
            <a:off x="1331640" y="332656"/>
            <a:ext cx="66247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2400" b="1" dirty="0">
                <a:latin typeface="Comic Sans MS" pitchFamily="66" charset="0"/>
              </a:rPr>
              <a:t>Ο Ρόλος του Νοσηλευτή στη Φροντίδα Υγείας</a:t>
            </a:r>
            <a:r>
              <a:rPr lang="el-GR" sz="2400" dirty="0">
                <a:latin typeface="Comic Sans MS" pitchFamily="66" charset="0"/>
              </a:rPr>
              <a:t> </a:t>
            </a:r>
            <a:r>
              <a:rPr lang="el-GR" sz="2400" b="1" dirty="0">
                <a:latin typeface="Comic Sans MS" pitchFamily="66" charset="0"/>
              </a:rPr>
              <a:t>του νηπίου και της οικογένειάς του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23A2D8-7AA7-457A-8FD1-C4F769608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090" y="1700808"/>
            <a:ext cx="6858000" cy="2387600"/>
          </a:xfrm>
        </p:spPr>
        <p:txBody>
          <a:bodyPr/>
          <a:lstStyle/>
          <a:p>
            <a:r>
              <a:rPr lang="el-GR" sz="4800" b="1" dirty="0">
                <a:solidFill>
                  <a:schemeClr val="accent6"/>
                </a:solidFill>
                <a:latin typeface="Comic Sans MS" pitchFamily="66" charset="0"/>
              </a:rPr>
              <a:t>Προσχολική Ηλικία:   3 έως 6 ετών</a:t>
            </a:r>
            <a:br>
              <a:rPr lang="el-GR" sz="4800" b="1" dirty="0">
                <a:solidFill>
                  <a:srgbClr val="FFC000"/>
                </a:solidFill>
                <a:latin typeface="Comic Sans MS" pitchFamily="66" charset="0"/>
              </a:rPr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491BC46-3628-457C-AA49-01E7848639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6975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E8F581-5EAB-401F-AA0C-4FFF0644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>
            <a:normAutofit/>
          </a:bodyPr>
          <a:lstStyle/>
          <a:p>
            <a:r>
              <a:rPr lang="el-GR" dirty="0">
                <a:latin typeface="Comic Sans MS" panose="030F0702030302020204" pitchFamily="66" charset="0"/>
              </a:rPr>
              <a:t>Βιολογική ανάπτυξη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115188-AAD6-4370-B23F-45C8DECF4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7886700" cy="4351338"/>
          </a:xfrm>
        </p:spPr>
        <p:txBody>
          <a:bodyPr/>
          <a:lstStyle/>
          <a:p>
            <a:endParaRPr lang="el-GR" dirty="0">
              <a:latin typeface="Comic Sans MS" panose="030F0702030302020204" pitchFamily="66" charset="0"/>
            </a:endParaRPr>
          </a:p>
          <a:p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C4B70570-9E27-406B-BD6B-3096FD2A69F9}"/>
              </a:ext>
            </a:extLst>
          </p:cNvPr>
          <p:cNvSpPr/>
          <p:nvPr/>
        </p:nvSpPr>
        <p:spPr>
          <a:xfrm>
            <a:off x="414450" y="1484784"/>
            <a:ext cx="813690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Comic Sans MS" pitchFamily="66" charset="0"/>
              </a:rPr>
              <a:t>Οι κινητικές ικανότητες περιλαμβάνουν την ικανότητα να πηδάει, να πετάει και να πιάνει τη μπάλα, την αντιγραφή σχημάτων και τη γραφή γραμμάτων και αριθμών</a:t>
            </a:r>
            <a:r>
              <a:rPr lang="en-US" dirty="0">
                <a:latin typeface="Comic Sans MS" pitchFamily="66" charset="0"/>
              </a:rPr>
              <a:t>.</a:t>
            </a:r>
            <a:r>
              <a:rPr lang="el-GR" dirty="0">
                <a:latin typeface="Comic Sans MS" pitchFamily="66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dirty="0">
              <a:latin typeface="Comic Sans MS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Comic Sans MS" pitchFamily="66" charset="0"/>
              </a:rPr>
              <a:t>Έχει ολοκληρωθεί η νεογιλή </a:t>
            </a:r>
            <a:r>
              <a:rPr lang="el-GR" dirty="0" err="1">
                <a:latin typeface="Comic Sans MS" pitchFamily="66" charset="0"/>
              </a:rPr>
              <a:t>οδοντοφυία</a:t>
            </a:r>
            <a:r>
              <a:rPr lang="el-GR" dirty="0">
                <a:latin typeface="Comic Sans MS" pitchFamily="66" charset="0"/>
              </a:rPr>
              <a:t> και αρχίζει η αντικατάσταση από τους μόνιμους </a:t>
            </a:r>
            <a:r>
              <a:rPr lang="el-GR" dirty="0" err="1">
                <a:latin typeface="Comic Sans MS" pitchFamily="66" charset="0"/>
              </a:rPr>
              <a:t>οδόντες</a:t>
            </a:r>
            <a:r>
              <a:rPr lang="en-US" dirty="0">
                <a:latin typeface="Comic Sans MS" pitchFamily="66" charset="0"/>
              </a:rPr>
              <a:t>.</a:t>
            </a:r>
            <a:r>
              <a:rPr lang="el-GR" dirty="0">
                <a:latin typeface="Comic Sans MS" pitchFamily="66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dirty="0">
              <a:latin typeface="Comic Sans MS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2400" b="1" dirty="0">
                <a:solidFill>
                  <a:srgbClr val="FFC000"/>
                </a:solidFill>
                <a:sym typeface="Wingdings 2"/>
              </a:rPr>
              <a:t> </a:t>
            </a:r>
            <a:r>
              <a:rPr lang="el-GR" dirty="0">
                <a:latin typeface="Comic Sans MS" pitchFamily="66" charset="0"/>
              </a:rPr>
              <a:t>Το μέσο βάρος στην ηλικία των 5 με 6 ετών είναι 20,4 κιλά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dirty="0">
              <a:latin typeface="Comic Sans MS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Comic Sans MS" pitchFamily="66" charset="0"/>
              </a:rPr>
              <a:t>5 ετών κάνει κουτσό, σχοινάκι, πατίνι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dirty="0">
              <a:latin typeface="Comic Sans MS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dirty="0">
                <a:latin typeface="Comic Sans MS" pitchFamily="66" charset="0"/>
              </a:rPr>
              <a:t>Τελειοποίηση αδρής και λεπτής κινητικής συμπεριφοράς</a:t>
            </a:r>
          </a:p>
        </p:txBody>
      </p:sp>
    </p:spTree>
    <p:extLst>
      <p:ext uri="{BB962C8B-B14F-4D97-AF65-F5344CB8AC3E}">
        <p14:creationId xmlns:p14="http://schemas.microsoft.com/office/powerpoint/2010/main" val="189573077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10138</TotalTime>
  <Words>1482</Words>
  <Application>Microsoft Office PowerPoint</Application>
  <PresentationFormat>Προβολή στην οθόνη (4:3)</PresentationFormat>
  <Paragraphs>204</Paragraphs>
  <Slides>28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Comic Sans MS</vt:lpstr>
      <vt:lpstr>Times New Roman</vt:lpstr>
      <vt:lpstr>Wingdings</vt:lpstr>
      <vt:lpstr>Θέμα του Office</vt:lpstr>
      <vt:lpstr>Ανάπτυξη και εξέλιξη των παιδιών </vt:lpstr>
      <vt:lpstr>Παρουσίαση του PowerPoint</vt:lpstr>
      <vt:lpstr>Νηπιακή ηλικία:            1 έως 3ετών</vt:lpstr>
      <vt:lpstr>Βιολογική ανάπτυξη </vt:lpstr>
      <vt:lpstr>Ψυχοκοικωνική ανάπτυξη </vt:lpstr>
      <vt:lpstr>Παρουσίαση του PowerPoint</vt:lpstr>
      <vt:lpstr>Παρουσίαση του PowerPoint</vt:lpstr>
      <vt:lpstr>Προσχολική Ηλικία:   3 έως 6 ετών </vt:lpstr>
      <vt:lpstr>Βιολογική ανάπτυξη </vt:lpstr>
      <vt:lpstr>Ψυχοκοινωνική ανάπτυξη </vt:lpstr>
      <vt:lpstr>Ο Ρόλος του Νοσηλευτή στη Φροντίδα Υγείας του παιδιού προσχολικής ηλικίας και της οικογένειάς του </vt:lpstr>
      <vt:lpstr>Παιδί Σχολικής Ηλικίας: 6 έως 12 ετών</vt:lpstr>
      <vt:lpstr>Βιολογική ανάπτυξη </vt:lpstr>
      <vt:lpstr>Ψυχοκοινωνική ανάπτυξη </vt:lpstr>
      <vt:lpstr>Ο Ρόλος του Νοσηλευτή στη Φροντίδα Υγείας του παιδιού σχολικής ηλικίας και της οικογένειάς του </vt:lpstr>
      <vt:lpstr>Εφηβεία: 12 έως 18 ετών</vt:lpstr>
      <vt:lpstr>Βιολογική ανάπτυξη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 Ρόλος του Νοσηλευτή στη Φροντίδα Υγείας του παιδιού σχολικής ηλικίας και της οικογένειάς του </vt:lpstr>
      <vt:lpstr>Σεξουαλική διαπαιδαγώγηση</vt:lpstr>
      <vt:lpstr>Παρουσίαση του PowerPoint</vt:lpstr>
      <vt:lpstr>Παρουσίαση του PowerPoint</vt:lpstr>
      <vt:lpstr>Σεξουαλική διαπαιδαγώγηση και Σχολείο</vt:lpstr>
      <vt:lpstr>Παρουσίαση του PowerPoint</vt:lpstr>
      <vt:lpstr>Ευχαριστώ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ΚΟΙΝΟΤΙΚΗ ΝΟΣΗΛΕΥΤΙΚΗ Ι</dc:title>
  <dc:creator>user</dc:creator>
  <cp:lastModifiedBy>ΓΕΩΡΓΙΑ ΦΑΣΟΗ</cp:lastModifiedBy>
  <cp:revision>494</cp:revision>
  <dcterms:created xsi:type="dcterms:W3CDTF">2009-10-09T15:51:26Z</dcterms:created>
  <dcterms:modified xsi:type="dcterms:W3CDTF">2019-01-19T22:56:55Z</dcterms:modified>
</cp:coreProperties>
</file>