
<file path=[Content_Types].xml><?xml version="1.0" encoding="utf-8"?>
<Types xmlns="http://schemas.openxmlformats.org/package/2006/content-types">
  <Default Extension="gif" ContentType="image/gi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45"/>
  </p:notesMasterIdLst>
  <p:sldIdLst>
    <p:sldId id="551" r:id="rId2"/>
    <p:sldId id="553" r:id="rId3"/>
    <p:sldId id="554" r:id="rId4"/>
    <p:sldId id="413" r:id="rId5"/>
    <p:sldId id="555" r:id="rId6"/>
    <p:sldId id="415" r:id="rId7"/>
    <p:sldId id="557" r:id="rId8"/>
    <p:sldId id="561" r:id="rId9"/>
    <p:sldId id="558" r:id="rId10"/>
    <p:sldId id="559" r:id="rId11"/>
    <p:sldId id="564" r:id="rId12"/>
    <p:sldId id="563" r:id="rId13"/>
    <p:sldId id="565" r:id="rId14"/>
    <p:sldId id="573" r:id="rId15"/>
    <p:sldId id="421" r:id="rId16"/>
    <p:sldId id="425" r:id="rId17"/>
    <p:sldId id="422" r:id="rId18"/>
    <p:sldId id="423" r:id="rId19"/>
    <p:sldId id="419" r:id="rId20"/>
    <p:sldId id="566" r:id="rId21"/>
    <p:sldId id="567" r:id="rId22"/>
    <p:sldId id="569" r:id="rId23"/>
    <p:sldId id="442" r:id="rId24"/>
    <p:sldId id="430" r:id="rId25"/>
    <p:sldId id="431" r:id="rId26"/>
    <p:sldId id="444" r:id="rId27"/>
    <p:sldId id="445" r:id="rId28"/>
    <p:sldId id="446" r:id="rId29"/>
    <p:sldId id="572" r:id="rId30"/>
    <p:sldId id="447" r:id="rId31"/>
    <p:sldId id="448" r:id="rId32"/>
    <p:sldId id="449" r:id="rId33"/>
    <p:sldId id="453" r:id="rId34"/>
    <p:sldId id="571" r:id="rId35"/>
    <p:sldId id="432" r:id="rId36"/>
    <p:sldId id="433" r:id="rId37"/>
    <p:sldId id="434" r:id="rId38"/>
    <p:sldId id="435" r:id="rId39"/>
    <p:sldId id="437" r:id="rId40"/>
    <p:sldId id="438" r:id="rId41"/>
    <p:sldId id="439" r:id="rId42"/>
    <p:sldId id="443" r:id="rId43"/>
    <p:sldId id="574" r:id="rId4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FF"/>
    <a:srgbClr val="5DD5FF"/>
    <a:srgbClr val="6699FF"/>
    <a:srgbClr val="FF33CC"/>
    <a:srgbClr val="3BCCFF"/>
    <a:srgbClr val="FF9900"/>
    <a:srgbClr val="CC6600"/>
    <a:srgbClr val="00FA71"/>
    <a:srgbClr val="008D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p:cViewPr varScale="1">
        <p:scale>
          <a:sx n="114" d="100"/>
          <a:sy n="114" d="100"/>
        </p:scale>
        <p:origin x="127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F27A69-1680-41EB-90FE-1BB9AF628DC2}" type="datetimeFigureOut">
              <a:rPr lang="el-GR" smtClean="0"/>
              <a:pPr/>
              <a:t>20/1/2019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01D367-5B14-40F5-A88B-573356A688F6}"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E8D0BA-E9CB-40C5-A1D2-141B4E2A3FA1}"/>
              </a:ext>
            </a:extLst>
          </p:cNvPr>
          <p:cNvSpPr>
            <a:spLocks noGrp="1"/>
          </p:cNvSpPr>
          <p:nvPr>
            <p:ph type="ctrTitle"/>
          </p:nvPr>
        </p:nvSpPr>
        <p:spPr>
          <a:xfrm>
            <a:off x="1143000" y="1122363"/>
            <a:ext cx="6858000" cy="2387600"/>
          </a:xfrm>
        </p:spPr>
        <p:txBody>
          <a:bodyPr anchor="b"/>
          <a:lstStyle>
            <a:lvl1pPr algn="ctr">
              <a:defRPr sz="45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E99D12F-9363-4CE3-85C4-14B8D37AAEC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74C43A6-AB67-4E40-AE7C-6B3DAD0AEB83}"/>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Θέση υποσέλιδου 4">
            <a:extLst>
              <a:ext uri="{FF2B5EF4-FFF2-40B4-BE49-F238E27FC236}">
                <a16:creationId xmlns:a16="http://schemas.microsoft.com/office/drawing/2014/main" id="{DF776A97-4247-499F-AA5C-3D66A6B9BEB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65306B1-8329-4890-AC42-6A08AA662216}"/>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325124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34A9CF-11AF-4A28-BE08-06166A1B43C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E3C3D3A-033B-4A9B-838D-D6FB9003C840}"/>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4224114-6629-4AA3-9261-DB743FF2A16D}"/>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Θέση υποσέλιδου 4">
            <a:extLst>
              <a:ext uri="{FF2B5EF4-FFF2-40B4-BE49-F238E27FC236}">
                <a16:creationId xmlns:a16="http://schemas.microsoft.com/office/drawing/2014/main" id="{A258D8B0-F292-4C9C-BE32-9D7F7B2D05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7A87D91-AE93-4FE4-98E7-E9C64F9F2645}"/>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4091397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24850B3-9130-49C9-B02B-FD34DA98D705}"/>
              </a:ext>
            </a:extLst>
          </p:cNvPr>
          <p:cNvSpPr>
            <a:spLocks noGrp="1"/>
          </p:cNvSpPr>
          <p:nvPr>
            <p:ph type="title" orient="vert"/>
          </p:nvPr>
        </p:nvSpPr>
        <p:spPr>
          <a:xfrm>
            <a:off x="6543675" y="365125"/>
            <a:ext cx="1971675"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E66B7A1-23BB-4D0C-A100-4F43437C2B7C}"/>
              </a:ext>
            </a:extLst>
          </p:cNvPr>
          <p:cNvSpPr>
            <a:spLocks noGrp="1"/>
          </p:cNvSpPr>
          <p:nvPr>
            <p:ph type="body" orient="vert" idx="1"/>
          </p:nvPr>
        </p:nvSpPr>
        <p:spPr>
          <a:xfrm>
            <a:off x="628650" y="365125"/>
            <a:ext cx="5800725"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61C2FA14-8D4D-4BD4-8112-85965EF80A5A}"/>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Θέση υποσέλιδου 4">
            <a:extLst>
              <a:ext uri="{FF2B5EF4-FFF2-40B4-BE49-F238E27FC236}">
                <a16:creationId xmlns:a16="http://schemas.microsoft.com/office/drawing/2014/main" id="{446DB69A-5D39-41A0-BC23-524F60F7605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B2C8627-FC69-47E5-800A-5C02BABD1954}"/>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4228470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953069-10D9-4CAD-8524-FD0E37270BD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26F0714-43B3-40C1-9D77-C03AADDCAB2A}"/>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A57503B8-612D-4289-A8BD-816F6ADC94AB}"/>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Θέση υποσέλιδου 4">
            <a:extLst>
              <a:ext uri="{FF2B5EF4-FFF2-40B4-BE49-F238E27FC236}">
                <a16:creationId xmlns:a16="http://schemas.microsoft.com/office/drawing/2014/main" id="{EA7826DD-C493-40D4-A543-AE386641DFD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E17D95A-1E4E-4B42-8D10-5B81046D8331}"/>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2543728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5AC082-D87A-4AF7-AEDC-47953F1F93F1}"/>
              </a:ext>
            </a:extLst>
          </p:cNvPr>
          <p:cNvSpPr>
            <a:spLocks noGrp="1"/>
          </p:cNvSpPr>
          <p:nvPr>
            <p:ph type="title"/>
          </p:nvPr>
        </p:nvSpPr>
        <p:spPr>
          <a:xfrm>
            <a:off x="623888" y="1709739"/>
            <a:ext cx="7886700" cy="2852737"/>
          </a:xfrm>
        </p:spPr>
        <p:txBody>
          <a:bodyPr anchor="b"/>
          <a:lstStyle>
            <a:lvl1pPr>
              <a:defRPr sz="45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8B632F4-BF7E-443A-A9C9-4725091944E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E75B5A1A-DF99-4347-8891-ABFAB342F4AB}"/>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Θέση υποσέλιδου 4">
            <a:extLst>
              <a:ext uri="{FF2B5EF4-FFF2-40B4-BE49-F238E27FC236}">
                <a16:creationId xmlns:a16="http://schemas.microsoft.com/office/drawing/2014/main" id="{A06241F4-7469-4FA5-8E01-297F08AFC7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BA69C1C-D43E-4DC0-A055-DEFA057A357D}"/>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1466256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058CBD-1528-4BBA-907C-BAA6F565660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1E6A550-BD86-45E2-989A-E218680EAD37}"/>
              </a:ext>
            </a:extLst>
          </p:cNvPr>
          <p:cNvSpPr>
            <a:spLocks noGrp="1"/>
          </p:cNvSpPr>
          <p:nvPr>
            <p:ph sz="half" idx="1"/>
          </p:nvPr>
        </p:nvSpPr>
        <p:spPr>
          <a:xfrm>
            <a:off x="628650" y="1825625"/>
            <a:ext cx="38862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511D75F5-2365-4C15-885E-FE633EA1A6BD}"/>
              </a:ext>
            </a:extLst>
          </p:cNvPr>
          <p:cNvSpPr>
            <a:spLocks noGrp="1"/>
          </p:cNvSpPr>
          <p:nvPr>
            <p:ph sz="half" idx="2"/>
          </p:nvPr>
        </p:nvSpPr>
        <p:spPr>
          <a:xfrm>
            <a:off x="4629150" y="1825625"/>
            <a:ext cx="38862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16F4384A-A78E-4FAE-8654-D157CF195777}"/>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6" name="Θέση υποσέλιδου 5">
            <a:extLst>
              <a:ext uri="{FF2B5EF4-FFF2-40B4-BE49-F238E27FC236}">
                <a16:creationId xmlns:a16="http://schemas.microsoft.com/office/drawing/2014/main" id="{CEF982B2-A126-4D0B-9C26-2779A88390A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C21511F-25F0-491C-8955-AA037B8A3ED7}"/>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2500374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82CB97-D206-4E1F-9109-FF3B6B00C117}"/>
              </a:ext>
            </a:extLst>
          </p:cNvPr>
          <p:cNvSpPr>
            <a:spLocks noGrp="1"/>
          </p:cNvSpPr>
          <p:nvPr>
            <p:ph type="title"/>
          </p:nvPr>
        </p:nvSpPr>
        <p:spPr>
          <a:xfrm>
            <a:off x="629841" y="365126"/>
            <a:ext cx="78867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7F5B553-05AB-499D-B858-F99A4134ECC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B570AEDE-9564-4C5F-92FD-6F21F9DDC2F0}"/>
              </a:ext>
            </a:extLst>
          </p:cNvPr>
          <p:cNvSpPr>
            <a:spLocks noGrp="1"/>
          </p:cNvSpPr>
          <p:nvPr>
            <p:ph sz="half" idx="2"/>
          </p:nvPr>
        </p:nvSpPr>
        <p:spPr>
          <a:xfrm>
            <a:off x="629842" y="2505075"/>
            <a:ext cx="3868340"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48EF17F4-1491-4A21-AF78-1FD8D4E40E1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BC35D56A-FB82-4BCD-A98A-ACC8BD6EB90D}"/>
              </a:ext>
            </a:extLst>
          </p:cNvPr>
          <p:cNvSpPr>
            <a:spLocks noGrp="1"/>
          </p:cNvSpPr>
          <p:nvPr>
            <p:ph sz="quarter" idx="4"/>
          </p:nvPr>
        </p:nvSpPr>
        <p:spPr>
          <a:xfrm>
            <a:off x="4629150" y="2505075"/>
            <a:ext cx="3887391"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2D1933D2-B01B-4873-9A4A-41727CC83158}"/>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8" name="Θέση υποσέλιδου 7">
            <a:extLst>
              <a:ext uri="{FF2B5EF4-FFF2-40B4-BE49-F238E27FC236}">
                <a16:creationId xmlns:a16="http://schemas.microsoft.com/office/drawing/2014/main" id="{6C078C7B-66E8-41BF-B3E4-A69B63DBA81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2DD9452-3289-48EB-B9C8-27FB80511590}"/>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194703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B34B0F-53A1-4D40-B3C1-732D5E037C2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4A89A92-714A-4927-B973-2A14F4DDFB8C}"/>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4" name="Θέση υποσέλιδου 3">
            <a:extLst>
              <a:ext uri="{FF2B5EF4-FFF2-40B4-BE49-F238E27FC236}">
                <a16:creationId xmlns:a16="http://schemas.microsoft.com/office/drawing/2014/main" id="{5F46A16A-C80F-4FFC-8658-45212220CBB0}"/>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290FD16-B444-42A9-93D5-25C1E41A045A}"/>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2469151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CABB64-EC65-4870-A98C-7E2F10534405}"/>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3" name="Θέση υποσέλιδου 2">
            <a:extLst>
              <a:ext uri="{FF2B5EF4-FFF2-40B4-BE49-F238E27FC236}">
                <a16:creationId xmlns:a16="http://schemas.microsoft.com/office/drawing/2014/main" id="{3E346497-D8C1-4241-B507-01800E3100C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E0FF2CB-17BC-44D9-8AAA-80234F1D90E2}"/>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2604552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4195C2-C1F9-42EC-A507-4B086F559269}"/>
              </a:ext>
            </a:extLst>
          </p:cNvPr>
          <p:cNvSpPr>
            <a:spLocks noGrp="1"/>
          </p:cNvSpPr>
          <p:nvPr>
            <p:ph type="title"/>
          </p:nvPr>
        </p:nvSpPr>
        <p:spPr>
          <a:xfrm>
            <a:off x="629841" y="457200"/>
            <a:ext cx="2949178"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A9B2FCC-98D6-4F52-B633-7E6DD305DDF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615859F6-1444-4F0F-AC07-B6E3E073C85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4C3F4675-7540-4BE4-857F-47582BBB911E}"/>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6" name="Θέση υποσέλιδου 5">
            <a:extLst>
              <a:ext uri="{FF2B5EF4-FFF2-40B4-BE49-F238E27FC236}">
                <a16:creationId xmlns:a16="http://schemas.microsoft.com/office/drawing/2014/main" id="{F615AF74-96A5-431E-A327-4237ACAC09F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C14099B-6210-42DD-881E-E1AAC9FD5C5B}"/>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1467298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B3EF32-83FE-404F-B8E7-094538254C96}"/>
              </a:ext>
            </a:extLst>
          </p:cNvPr>
          <p:cNvSpPr>
            <a:spLocks noGrp="1"/>
          </p:cNvSpPr>
          <p:nvPr>
            <p:ph type="title"/>
          </p:nvPr>
        </p:nvSpPr>
        <p:spPr>
          <a:xfrm>
            <a:off x="629841" y="457200"/>
            <a:ext cx="2949178"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FCD6EA1-045B-4EEB-9230-B7D1CAE017B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a:extLst>
              <a:ext uri="{FF2B5EF4-FFF2-40B4-BE49-F238E27FC236}">
                <a16:creationId xmlns:a16="http://schemas.microsoft.com/office/drawing/2014/main" id="{080B133A-C12F-43DC-AF1F-FCBE8D54832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BD34C5DE-2C0A-4BE9-8928-1A7EC46F8F51}"/>
              </a:ext>
            </a:extLst>
          </p:cNvPr>
          <p:cNvSpPr>
            <a:spLocks noGrp="1"/>
          </p:cNvSpPr>
          <p:nvPr>
            <p:ph type="dt" sz="half" idx="10"/>
          </p:nvPr>
        </p:nvSpPr>
        <p:spPr/>
        <p:txBody>
          <a:bodyPr/>
          <a:lstStyle/>
          <a:p>
            <a:fld id="{468C1602-2D16-4F20-8DCD-3BD3738D3C03}" type="datetimeFigureOut">
              <a:rPr lang="el-GR" smtClean="0"/>
              <a:pPr/>
              <a:t>20/1/2019</a:t>
            </a:fld>
            <a:endParaRPr lang="el-GR"/>
          </a:p>
        </p:txBody>
      </p:sp>
      <p:sp>
        <p:nvSpPr>
          <p:cNvPr id="6" name="Θέση υποσέλιδου 5">
            <a:extLst>
              <a:ext uri="{FF2B5EF4-FFF2-40B4-BE49-F238E27FC236}">
                <a16:creationId xmlns:a16="http://schemas.microsoft.com/office/drawing/2014/main" id="{A09AE867-16BA-4B5D-96F1-B63A4399FFE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D062E84-4EBD-43E9-B18F-4241D9C69059}"/>
              </a:ext>
            </a:extLst>
          </p:cNvPr>
          <p:cNvSpPr>
            <a:spLocks noGrp="1"/>
          </p:cNvSpPr>
          <p:nvPr>
            <p:ph type="sldNum" sz="quarter" idx="12"/>
          </p:nvPr>
        </p:nvSpPr>
        <p:spPr/>
        <p:txBody>
          <a:bodyPr/>
          <a:lstStyle/>
          <a:p>
            <a:fld id="{77480D44-9047-41F0-82BD-9794E9F2C699}" type="slidenum">
              <a:rPr lang="el-GR" smtClean="0"/>
              <a:pPr/>
              <a:t>‹#›</a:t>
            </a:fld>
            <a:endParaRPr lang="el-GR"/>
          </a:p>
        </p:txBody>
      </p:sp>
    </p:spTree>
    <p:extLst>
      <p:ext uri="{BB962C8B-B14F-4D97-AF65-F5344CB8AC3E}">
        <p14:creationId xmlns:p14="http://schemas.microsoft.com/office/powerpoint/2010/main" val="2981493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1F26BB0-0A26-4208-9362-BEF64C38173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D3AC664-7ABE-4740-98E7-AA55E7F3604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9B40842-E953-4C96-88DC-6A36191C334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68C1602-2D16-4F20-8DCD-3BD3738D3C03}" type="datetimeFigureOut">
              <a:rPr lang="el-GR" smtClean="0"/>
              <a:pPr/>
              <a:t>20/1/2019</a:t>
            </a:fld>
            <a:endParaRPr lang="el-GR"/>
          </a:p>
        </p:txBody>
      </p:sp>
      <p:sp>
        <p:nvSpPr>
          <p:cNvPr id="5" name="Θέση υποσέλιδου 4">
            <a:extLst>
              <a:ext uri="{FF2B5EF4-FFF2-40B4-BE49-F238E27FC236}">
                <a16:creationId xmlns:a16="http://schemas.microsoft.com/office/drawing/2014/main" id="{D473E35B-BC29-4CAF-90BB-685A58FD5A0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4483B00-D9D5-40D2-B8A3-4A1DE22B622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7480D44-9047-41F0-82BD-9794E9F2C699}" type="slidenum">
              <a:rPr lang="el-GR" smtClean="0"/>
              <a:pPr/>
              <a:t>‹#›</a:t>
            </a:fld>
            <a:endParaRPr lang="el-GR"/>
          </a:p>
        </p:txBody>
      </p:sp>
    </p:spTree>
    <p:extLst>
      <p:ext uri="{BB962C8B-B14F-4D97-AF65-F5344CB8AC3E}">
        <p14:creationId xmlns:p14="http://schemas.microsoft.com/office/powerpoint/2010/main" val="331842747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hadam@uniwa.gr" TargetMode="External"/><Relationship Id="rId2" Type="http://schemas.openxmlformats.org/officeDocument/2006/relationships/hyperlink" Target="mailto:adamakidou@yahoo.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GxVSc8ez6_c" TargetMode="External"/><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CCECC0-7961-47B8-B243-9A86D5648C7A}"/>
              </a:ext>
            </a:extLst>
          </p:cNvPr>
          <p:cNvSpPr>
            <a:spLocks noGrp="1"/>
          </p:cNvSpPr>
          <p:nvPr>
            <p:ph type="ctrTitle"/>
          </p:nvPr>
        </p:nvSpPr>
        <p:spPr/>
        <p:txBody>
          <a:bodyPr/>
          <a:lstStyle/>
          <a:p>
            <a:r>
              <a:rPr lang="el-GR" sz="4800" b="1" dirty="0">
                <a:latin typeface="Comic Sans MS" pitchFamily="66" charset="0"/>
              </a:rPr>
              <a:t>Σύλληψη-Εγκυμοσύνη</a:t>
            </a:r>
            <a:r>
              <a:rPr lang="en-US" sz="4800" b="1" dirty="0">
                <a:latin typeface="Comic Sans MS" pitchFamily="66" charset="0"/>
              </a:rPr>
              <a:t>-</a:t>
            </a:r>
            <a:r>
              <a:rPr lang="el-GR" sz="4800" b="1" dirty="0">
                <a:latin typeface="Comic Sans MS" pitchFamily="66" charset="0"/>
              </a:rPr>
              <a:t>Τοκετός – Ανάπτυξη βρέφους</a:t>
            </a:r>
            <a:endParaRPr lang="el-GR" dirty="0"/>
          </a:p>
        </p:txBody>
      </p:sp>
      <p:sp>
        <p:nvSpPr>
          <p:cNvPr id="5" name="Υπότιτλος 4">
            <a:extLst>
              <a:ext uri="{FF2B5EF4-FFF2-40B4-BE49-F238E27FC236}">
                <a16:creationId xmlns:a16="http://schemas.microsoft.com/office/drawing/2014/main" id="{394784ED-4B15-4F25-901B-4D244B59180B}"/>
              </a:ext>
            </a:extLst>
          </p:cNvPr>
          <p:cNvSpPr>
            <a:spLocks noGrp="1"/>
          </p:cNvSpPr>
          <p:nvPr>
            <p:ph type="subTitle" idx="1"/>
          </p:nvPr>
        </p:nvSpPr>
        <p:spPr>
          <a:xfrm>
            <a:off x="1143000" y="4725144"/>
            <a:ext cx="6858000" cy="1655762"/>
          </a:xfrm>
        </p:spPr>
        <p:txBody>
          <a:bodyPr>
            <a:normAutofit lnSpcReduction="10000"/>
          </a:bodyPr>
          <a:lstStyle/>
          <a:p>
            <a:r>
              <a:rPr lang="el-GR" dirty="0">
                <a:latin typeface="Comic Sans MS" panose="030F0702030302020204" pitchFamily="66" charset="0"/>
              </a:rPr>
              <a:t>Δρ. Θεοδούλα </a:t>
            </a:r>
            <a:r>
              <a:rPr lang="el-GR" dirty="0" err="1">
                <a:latin typeface="Comic Sans MS" panose="030F0702030302020204" pitchFamily="66" charset="0"/>
              </a:rPr>
              <a:t>Αδαμακίδου</a:t>
            </a:r>
            <a:r>
              <a:rPr lang="el-GR" dirty="0">
                <a:latin typeface="Comic Sans MS" panose="030F0702030302020204" pitchFamily="66" charset="0"/>
              </a:rPr>
              <a:t> </a:t>
            </a:r>
          </a:p>
          <a:p>
            <a:r>
              <a:rPr lang="el-GR" dirty="0">
                <a:latin typeface="Comic Sans MS" panose="030F0702030302020204" pitchFamily="66" charset="0"/>
              </a:rPr>
              <a:t>Επίκουρος καθηγήτρια Κοινοτικής Νοσηλευτικής </a:t>
            </a:r>
          </a:p>
          <a:p>
            <a:r>
              <a:rPr lang="el-GR" dirty="0">
                <a:latin typeface="Comic Sans MS" panose="030F0702030302020204" pitchFamily="66" charset="0"/>
              </a:rPr>
              <a:t>και </a:t>
            </a:r>
            <a:r>
              <a:rPr lang="el-GR" dirty="0" err="1">
                <a:latin typeface="Comic Sans MS" panose="030F0702030302020204" pitchFamily="66" charset="0"/>
              </a:rPr>
              <a:t>Κατ’οίκον</a:t>
            </a:r>
            <a:r>
              <a:rPr lang="el-GR" dirty="0">
                <a:latin typeface="Comic Sans MS" panose="030F0702030302020204" pitchFamily="66" charset="0"/>
              </a:rPr>
              <a:t> Νοσηλευτικής Φροντίδας </a:t>
            </a:r>
          </a:p>
          <a:p>
            <a:r>
              <a:rPr lang="el-GR" dirty="0">
                <a:latin typeface="Comic Sans MS" panose="030F0702030302020204" pitchFamily="66" charset="0"/>
                <a:hlinkClick r:id="rId2"/>
              </a:rPr>
              <a:t>adamakidou@yahoo.gr</a:t>
            </a:r>
            <a:r>
              <a:rPr lang="el-GR" dirty="0">
                <a:latin typeface="Comic Sans MS" panose="030F0702030302020204" pitchFamily="66" charset="0"/>
              </a:rPr>
              <a:t>  </a:t>
            </a:r>
          </a:p>
          <a:p>
            <a:r>
              <a:rPr lang="el-GR" dirty="0">
                <a:latin typeface="Comic Sans MS" panose="030F0702030302020204" pitchFamily="66" charset="0"/>
                <a:hlinkClick r:id="rId3"/>
              </a:rPr>
              <a:t>thadam@uniwa</a:t>
            </a:r>
            <a:r>
              <a:rPr lang="el-GR">
                <a:latin typeface="Comic Sans MS" panose="030F0702030302020204" pitchFamily="66" charset="0"/>
                <a:hlinkClick r:id="rId3"/>
              </a:rPr>
              <a:t>.gr</a:t>
            </a:r>
            <a:r>
              <a:rPr lang="el-GR">
                <a:latin typeface="Comic Sans MS" panose="030F0702030302020204" pitchFamily="66" charset="0"/>
              </a:rPr>
              <a:t>  </a:t>
            </a:r>
            <a:endParaRPr lang="el-GR" dirty="0">
              <a:latin typeface="Comic Sans MS" panose="030F0702030302020204" pitchFamily="66" charset="0"/>
            </a:endParaRPr>
          </a:p>
          <a:p>
            <a:endParaRPr lang="el-GR" dirty="0">
              <a:latin typeface="Comic Sans MS" panose="030F0702030302020204" pitchFamily="66" charset="0"/>
            </a:endParaRPr>
          </a:p>
        </p:txBody>
      </p:sp>
    </p:spTree>
    <p:extLst>
      <p:ext uri="{BB962C8B-B14F-4D97-AF65-F5344CB8AC3E}">
        <p14:creationId xmlns:p14="http://schemas.microsoft.com/office/powerpoint/2010/main" val="3456100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85728"/>
            <a:ext cx="8715436" cy="6383632"/>
          </a:xfrm>
        </p:spPr>
        <p:txBody>
          <a:bodyPr>
            <a:normAutofit lnSpcReduction="10000"/>
          </a:bodyPr>
          <a:lstStyle/>
          <a:p>
            <a:pPr algn="ctr">
              <a:buNone/>
            </a:pPr>
            <a:r>
              <a:rPr lang="el-GR" sz="2800" b="1" dirty="0">
                <a:latin typeface="Comic Sans MS" pitchFamily="66" charset="0"/>
              </a:rPr>
              <a:t>Διάρκεια της κύησης και προσδιορισμός της πιθανής ημερομηνίας τοκετού</a:t>
            </a:r>
          </a:p>
          <a:p>
            <a:pPr>
              <a:buNone/>
            </a:pPr>
            <a:endParaRPr lang="el-GR" sz="2800" dirty="0">
              <a:latin typeface="Comic Sans MS" pitchFamily="66" charset="0"/>
            </a:endParaRPr>
          </a:p>
          <a:p>
            <a:pPr marL="0" indent="0">
              <a:buNone/>
            </a:pPr>
            <a:r>
              <a:rPr lang="el-GR" sz="2800" b="1" dirty="0">
                <a:solidFill>
                  <a:srgbClr val="FFC000"/>
                </a:solidFill>
                <a:sym typeface="Wingdings 2"/>
              </a:rPr>
              <a:t> </a:t>
            </a:r>
            <a:r>
              <a:rPr lang="el-GR" sz="2400" dirty="0">
                <a:latin typeface="Comic Sans MS" pitchFamily="66" charset="0"/>
              </a:rPr>
              <a:t>Η κύηση διαρκεί 280 ημέρες περίπου ή 40 εβδομάδες.</a:t>
            </a:r>
          </a:p>
          <a:p>
            <a:pPr marL="0" indent="0">
              <a:buNone/>
            </a:pPr>
            <a:endParaRPr lang="el-GR" sz="2400" dirty="0">
              <a:latin typeface="Comic Sans MS" pitchFamily="66" charset="0"/>
            </a:endParaRPr>
          </a:p>
          <a:p>
            <a:pPr marL="0" indent="0">
              <a:buNone/>
            </a:pPr>
            <a:r>
              <a:rPr lang="el-GR" sz="2400" dirty="0">
                <a:latin typeface="Comic Sans MS" pitchFamily="66" charset="0"/>
              </a:rPr>
              <a:t>Η ηλικία της κύησης υπολογίζεται από την πρώτη ημέρα της τελευταίας εμμηνορρυσίας.</a:t>
            </a:r>
          </a:p>
          <a:p>
            <a:pPr marL="0" indent="0">
              <a:buNone/>
            </a:pPr>
            <a:endParaRPr lang="el-GR" sz="2400" dirty="0">
              <a:latin typeface="Comic Sans MS" pitchFamily="66" charset="0"/>
            </a:endParaRPr>
          </a:p>
          <a:p>
            <a:pPr marL="0" indent="0">
              <a:buNone/>
            </a:pPr>
            <a:r>
              <a:rPr lang="el-GR" sz="2400" dirty="0">
                <a:latin typeface="Comic Sans MS" pitchFamily="66" charset="0"/>
              </a:rPr>
              <a:t>Η πιθανή ημερομηνία τοκετού (ΠΗΤ) καθορίζεται με τη βοήθεια του κανόνα του </a:t>
            </a:r>
            <a:r>
              <a:rPr lang="en-US" sz="2400" dirty="0" err="1">
                <a:latin typeface="Comic Sans MS" pitchFamily="66" charset="0"/>
              </a:rPr>
              <a:t>Naegele</a:t>
            </a:r>
            <a:r>
              <a:rPr lang="en-US" sz="2400" dirty="0">
                <a:latin typeface="Comic Sans MS" pitchFamily="66" charset="0"/>
              </a:rPr>
              <a:t>,  </a:t>
            </a:r>
            <a:r>
              <a:rPr lang="el-GR" sz="2400" dirty="0">
                <a:latin typeface="Comic Sans MS" pitchFamily="66" charset="0"/>
              </a:rPr>
              <a:t>σύμφωνα με τον οποίο προστίθενται 7 ημέρες στην πρώτη ημέρα της τελευταίας εμμηνορρυσίας (ΕΡ) και αφαιρούνται 3</a:t>
            </a:r>
            <a:r>
              <a:rPr lang="el-GR" sz="2400" dirty="0"/>
              <a:t> μήνες. </a:t>
            </a:r>
          </a:p>
          <a:p>
            <a:endParaRPr lang="el-GR" sz="2400" dirty="0"/>
          </a:p>
          <a:p>
            <a:pPr marL="0" indent="0">
              <a:buNone/>
            </a:pPr>
            <a:r>
              <a:rPr lang="el-GR" sz="2400" dirty="0">
                <a:latin typeface="Comic Sans MS" panose="030F0702030302020204" pitchFamily="66" charset="0"/>
              </a:rPr>
              <a:t>Παράδειγμα: </a:t>
            </a:r>
          </a:p>
          <a:p>
            <a:pPr marL="0" indent="0">
              <a:buNone/>
            </a:pPr>
            <a:r>
              <a:rPr lang="el-GR" sz="2400" dirty="0">
                <a:latin typeface="Comic Sans MS" panose="030F0702030302020204" pitchFamily="66" charset="0"/>
              </a:rPr>
              <a:t>Τελευταία ΕΡ=1 Ιουλίου + 7 ημέρες=7 Ιουλίου </a:t>
            </a:r>
          </a:p>
          <a:p>
            <a:pPr marL="0" indent="0">
              <a:buNone/>
            </a:pPr>
            <a:r>
              <a:rPr lang="el-GR" sz="2400" dirty="0">
                <a:latin typeface="Comic Sans MS" panose="030F0702030302020204" pitchFamily="66" charset="0"/>
              </a:rPr>
              <a:t>Αφαιρούνται 3 μήνες: 7 Απριλίου </a:t>
            </a:r>
          </a:p>
          <a:p>
            <a:pPr>
              <a:buFont typeface="Wingdings 2" panose="05020102010507070707" pitchFamily="18" charset="2"/>
              <a:buChar char="A"/>
            </a:pPr>
            <a:endParaRPr lang="el-GR" sz="2400" dirty="0"/>
          </a:p>
        </p:txBody>
      </p:sp>
    </p:spTree>
    <p:extLst>
      <p:ext uri="{BB962C8B-B14F-4D97-AF65-F5344CB8AC3E}">
        <p14:creationId xmlns:p14="http://schemas.microsoft.com/office/powerpoint/2010/main" val="4168250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9B3382-ABE2-4677-9C8A-1493A96E9B49}"/>
              </a:ext>
            </a:extLst>
          </p:cNvPr>
          <p:cNvSpPr>
            <a:spLocks noGrp="1"/>
          </p:cNvSpPr>
          <p:nvPr>
            <p:ph type="ctrTitle"/>
          </p:nvPr>
        </p:nvSpPr>
        <p:spPr/>
        <p:txBody>
          <a:bodyPr/>
          <a:lstStyle/>
          <a:p>
            <a:r>
              <a:rPr lang="el-GR" b="1" dirty="0">
                <a:latin typeface="Comic Sans MS" panose="030F0702030302020204" pitchFamily="66" charset="0"/>
              </a:rPr>
              <a:t>Προσαρμογή οικογένειας κατά τη διάρκεια της κύησης </a:t>
            </a:r>
          </a:p>
        </p:txBody>
      </p:sp>
      <p:sp>
        <p:nvSpPr>
          <p:cNvPr id="3" name="Υπότιτλος 2">
            <a:extLst>
              <a:ext uri="{FF2B5EF4-FFF2-40B4-BE49-F238E27FC236}">
                <a16:creationId xmlns:a16="http://schemas.microsoft.com/office/drawing/2014/main" id="{37AFE675-47B0-4B25-8FDC-80DAEEC0240B}"/>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1674609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E537A3-AB04-4565-AFDB-4FA910BD862B}"/>
              </a:ext>
            </a:extLst>
          </p:cNvPr>
          <p:cNvSpPr>
            <a:spLocks noGrp="1"/>
          </p:cNvSpPr>
          <p:nvPr>
            <p:ph type="title"/>
          </p:nvPr>
        </p:nvSpPr>
        <p:spPr>
          <a:xfrm>
            <a:off x="627454" y="260648"/>
            <a:ext cx="3367286" cy="1325563"/>
          </a:xfrm>
        </p:spPr>
        <p:txBody>
          <a:bodyPr/>
          <a:lstStyle/>
          <a:p>
            <a:r>
              <a:rPr lang="el-GR" b="1" dirty="0">
                <a:solidFill>
                  <a:srgbClr val="7030A0"/>
                </a:solidFill>
              </a:rPr>
              <a:t>Προσαρμογή της μητέρας </a:t>
            </a:r>
          </a:p>
        </p:txBody>
      </p:sp>
      <p:sp>
        <p:nvSpPr>
          <p:cNvPr id="3" name="Θέση περιεχομένου 2">
            <a:extLst>
              <a:ext uri="{FF2B5EF4-FFF2-40B4-BE49-F238E27FC236}">
                <a16:creationId xmlns:a16="http://schemas.microsoft.com/office/drawing/2014/main" id="{94B94905-2A67-4C56-A988-C39F5FFF1778}"/>
              </a:ext>
            </a:extLst>
          </p:cNvPr>
          <p:cNvSpPr>
            <a:spLocks noGrp="1"/>
          </p:cNvSpPr>
          <p:nvPr>
            <p:ph idx="1"/>
          </p:nvPr>
        </p:nvSpPr>
        <p:spPr>
          <a:xfrm>
            <a:off x="564459" y="1772816"/>
            <a:ext cx="3727326" cy="4351338"/>
          </a:xfrm>
        </p:spPr>
        <p:txBody>
          <a:bodyPr>
            <a:normAutofit fontScale="92500"/>
          </a:bodyPr>
          <a:lstStyle/>
          <a:p>
            <a:r>
              <a:rPr lang="el-GR" sz="2400" dirty="0"/>
              <a:t>Αποδοχή της κύησης </a:t>
            </a:r>
          </a:p>
          <a:p>
            <a:r>
              <a:rPr lang="el-GR" sz="2400" dirty="0"/>
              <a:t>Τροποποίηση ρόλων και σχέσεων</a:t>
            </a:r>
          </a:p>
          <a:p>
            <a:r>
              <a:rPr lang="el-GR" sz="2400" dirty="0"/>
              <a:t>Σεξουαλικότητα κατά την εγκυμοσύνη </a:t>
            </a:r>
          </a:p>
          <a:p>
            <a:r>
              <a:rPr lang="el-GR" sz="2400" dirty="0"/>
              <a:t>Αλλαγές σώματος </a:t>
            </a:r>
          </a:p>
          <a:p>
            <a:r>
              <a:rPr lang="el-GR" sz="2400" dirty="0"/>
              <a:t>Ανάπτυξη συναισθηματικού δεσμού με το έμβρυο </a:t>
            </a:r>
          </a:p>
          <a:p>
            <a:r>
              <a:rPr lang="el-GR" sz="2400" dirty="0"/>
              <a:t>Προετοιμασία για το </a:t>
            </a:r>
            <a:r>
              <a:rPr lang="el-GR" sz="2400" dirty="0" err="1"/>
              <a:t>θυλασμό</a:t>
            </a:r>
            <a:endParaRPr lang="el-GR" sz="2400" dirty="0"/>
          </a:p>
          <a:p>
            <a:r>
              <a:rPr lang="el-GR" sz="2400" dirty="0"/>
              <a:t>Προετοιμασία για τον τοκετό</a:t>
            </a:r>
          </a:p>
          <a:p>
            <a:endParaRPr lang="el-GR" sz="2400" dirty="0"/>
          </a:p>
        </p:txBody>
      </p:sp>
      <p:sp>
        <p:nvSpPr>
          <p:cNvPr id="4" name="Τίτλος 1">
            <a:extLst>
              <a:ext uri="{FF2B5EF4-FFF2-40B4-BE49-F238E27FC236}">
                <a16:creationId xmlns:a16="http://schemas.microsoft.com/office/drawing/2014/main" id="{631FC3BB-EAC2-4516-9B37-DDB7D80B65ED}"/>
              </a:ext>
            </a:extLst>
          </p:cNvPr>
          <p:cNvSpPr txBox="1">
            <a:spLocks/>
          </p:cNvSpPr>
          <p:nvPr/>
        </p:nvSpPr>
        <p:spPr>
          <a:xfrm>
            <a:off x="5364088" y="200020"/>
            <a:ext cx="3439294"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b="1" dirty="0">
                <a:solidFill>
                  <a:srgbClr val="7030A0"/>
                </a:solidFill>
              </a:rPr>
              <a:t>Προσαρμογή του πατέρα </a:t>
            </a:r>
          </a:p>
        </p:txBody>
      </p:sp>
      <p:sp>
        <p:nvSpPr>
          <p:cNvPr id="5" name="Ορθογώνιο 4">
            <a:extLst>
              <a:ext uri="{FF2B5EF4-FFF2-40B4-BE49-F238E27FC236}">
                <a16:creationId xmlns:a16="http://schemas.microsoft.com/office/drawing/2014/main" id="{92442079-C3FE-44E0-B921-E19F658A9A9C}"/>
              </a:ext>
            </a:extLst>
          </p:cNvPr>
          <p:cNvSpPr/>
          <p:nvPr/>
        </p:nvSpPr>
        <p:spPr>
          <a:xfrm>
            <a:off x="5076056" y="1700808"/>
            <a:ext cx="3727326" cy="4154984"/>
          </a:xfrm>
          <a:prstGeom prst="rect">
            <a:avLst/>
          </a:prstGeom>
        </p:spPr>
        <p:txBody>
          <a:bodyPr wrap="square">
            <a:spAutoFit/>
          </a:bodyPr>
          <a:lstStyle/>
          <a:p>
            <a:pPr marL="342900" indent="-342900">
              <a:buFont typeface="Arial" panose="020B0604020202020204" pitchFamily="34" charset="0"/>
              <a:buChar char="•"/>
            </a:pPr>
            <a:r>
              <a:rPr lang="el-GR" sz="2400" dirty="0"/>
              <a:t>Αποδοχή της κύησης και του νέου ρόλου</a:t>
            </a:r>
          </a:p>
          <a:p>
            <a:pPr marL="342900" indent="-342900">
              <a:buFont typeface="Arial" panose="020B0604020202020204" pitchFamily="34" charset="0"/>
              <a:buChar char="•"/>
            </a:pPr>
            <a:r>
              <a:rPr lang="el-GR" sz="2400" dirty="0"/>
              <a:t>Τροποποίηση ρόλων και σχέσεων</a:t>
            </a:r>
          </a:p>
          <a:p>
            <a:pPr marL="342900" indent="-342900">
              <a:buFont typeface="Arial" panose="020B0604020202020204" pitchFamily="34" charset="0"/>
              <a:buChar char="•"/>
            </a:pPr>
            <a:r>
              <a:rPr lang="el-GR" sz="2400" dirty="0"/>
              <a:t>Σεξουαλικότητα κατά την εγκυμοσύνη </a:t>
            </a:r>
          </a:p>
          <a:p>
            <a:pPr marL="342900" indent="-342900">
              <a:buFont typeface="Arial" panose="020B0604020202020204" pitchFamily="34" charset="0"/>
              <a:buChar char="•"/>
            </a:pPr>
            <a:r>
              <a:rPr lang="el-GR" sz="2400" dirty="0"/>
              <a:t>Ανάπτυξη συναισθηματικού δεσμού με το έμβρυο </a:t>
            </a:r>
          </a:p>
          <a:p>
            <a:pPr marL="342900" indent="-342900">
              <a:buFont typeface="Arial" panose="020B0604020202020204" pitchFamily="34" charset="0"/>
              <a:buChar char="•"/>
            </a:pPr>
            <a:r>
              <a:rPr lang="el-GR" sz="2400" dirty="0"/>
              <a:t>Προετοιμασία για τον τοκετό</a:t>
            </a:r>
          </a:p>
        </p:txBody>
      </p:sp>
    </p:spTree>
    <p:extLst>
      <p:ext uri="{BB962C8B-B14F-4D97-AF65-F5344CB8AC3E}">
        <p14:creationId xmlns:p14="http://schemas.microsoft.com/office/powerpoint/2010/main" val="1817750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E537A3-AB04-4565-AFDB-4FA910BD862B}"/>
              </a:ext>
            </a:extLst>
          </p:cNvPr>
          <p:cNvSpPr>
            <a:spLocks noGrp="1"/>
          </p:cNvSpPr>
          <p:nvPr>
            <p:ph type="title"/>
          </p:nvPr>
        </p:nvSpPr>
        <p:spPr/>
        <p:txBody>
          <a:bodyPr>
            <a:normAutofit/>
          </a:bodyPr>
          <a:lstStyle/>
          <a:p>
            <a:r>
              <a:rPr lang="el-GR" sz="3600" b="1" dirty="0">
                <a:solidFill>
                  <a:srgbClr val="7030A0"/>
                </a:solidFill>
              </a:rPr>
              <a:t>Προσαρμογή των αδερφών </a:t>
            </a:r>
          </a:p>
        </p:txBody>
      </p:sp>
      <p:sp>
        <p:nvSpPr>
          <p:cNvPr id="3" name="Θέση περιεχομένου 2">
            <a:extLst>
              <a:ext uri="{FF2B5EF4-FFF2-40B4-BE49-F238E27FC236}">
                <a16:creationId xmlns:a16="http://schemas.microsoft.com/office/drawing/2014/main" id="{94B94905-2A67-4C56-A988-C39F5FFF1778}"/>
              </a:ext>
            </a:extLst>
          </p:cNvPr>
          <p:cNvSpPr>
            <a:spLocks noGrp="1"/>
          </p:cNvSpPr>
          <p:nvPr>
            <p:ph idx="1"/>
          </p:nvPr>
        </p:nvSpPr>
        <p:spPr/>
        <p:txBody>
          <a:bodyPr>
            <a:normAutofit/>
          </a:bodyPr>
          <a:lstStyle/>
          <a:p>
            <a:r>
              <a:rPr lang="el-GR" sz="2400" dirty="0"/>
              <a:t>Αντιδράσεις ποικίλουν </a:t>
            </a:r>
          </a:p>
          <a:p>
            <a:r>
              <a:rPr lang="el-GR" sz="2400" dirty="0"/>
              <a:t>Ενημέρωση ανάλογα με το στάδιο ανάπτυξης </a:t>
            </a:r>
          </a:p>
          <a:p>
            <a:r>
              <a:rPr lang="el-GR" sz="2400" dirty="0"/>
              <a:t>Επαφή και προετοιμασία για τον ερχομό του νεογέννητου ξεκινά από </a:t>
            </a:r>
          </a:p>
          <a:p>
            <a:pPr lvl="1"/>
            <a:r>
              <a:rPr lang="el-GR" sz="2100" dirty="0"/>
              <a:t>Την προγεννητική περίοδο</a:t>
            </a:r>
          </a:p>
          <a:p>
            <a:pPr lvl="1"/>
            <a:r>
              <a:rPr lang="el-GR" sz="2100" dirty="0"/>
              <a:t>Την περίοδο στο μαιευτήριο</a:t>
            </a:r>
          </a:p>
          <a:p>
            <a:pPr lvl="1"/>
            <a:r>
              <a:rPr lang="el-GR" sz="2100" dirty="0"/>
              <a:t>Την επιστροφή στο σπίτι </a:t>
            </a:r>
          </a:p>
          <a:p>
            <a:endParaRPr lang="el-GR" sz="2400" dirty="0"/>
          </a:p>
          <a:p>
            <a:endParaRPr lang="el-GR" sz="2400" dirty="0"/>
          </a:p>
        </p:txBody>
      </p:sp>
      <p:sp>
        <p:nvSpPr>
          <p:cNvPr id="4" name="Τίτλος 1">
            <a:extLst>
              <a:ext uri="{FF2B5EF4-FFF2-40B4-BE49-F238E27FC236}">
                <a16:creationId xmlns:a16="http://schemas.microsoft.com/office/drawing/2014/main" id="{1EDF4352-77C8-48F2-A407-65C60E1E48D0}"/>
              </a:ext>
            </a:extLst>
          </p:cNvPr>
          <p:cNvSpPr txBox="1">
            <a:spLocks/>
          </p:cNvSpPr>
          <p:nvPr/>
        </p:nvSpPr>
        <p:spPr>
          <a:xfrm>
            <a:off x="636303" y="498633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b="1" dirty="0">
                <a:solidFill>
                  <a:srgbClr val="7030A0"/>
                </a:solidFill>
              </a:rPr>
              <a:t>Προσαρμογή άλλων μελών οικογένειας (παππούς, γιαγιά)</a:t>
            </a:r>
          </a:p>
        </p:txBody>
      </p:sp>
    </p:spTree>
    <p:extLst>
      <p:ext uri="{BB962C8B-B14F-4D97-AF65-F5344CB8AC3E}">
        <p14:creationId xmlns:p14="http://schemas.microsoft.com/office/powerpoint/2010/main" val="3221885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A3ADC1-0B9F-41D8-ABEA-7797C4B30F3A}"/>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2D7F757A-E85D-4878-A871-77F2BEADD73F}"/>
              </a:ext>
            </a:extLst>
          </p:cNvPr>
          <p:cNvSpPr>
            <a:spLocks noGrp="1"/>
          </p:cNvSpPr>
          <p:nvPr>
            <p:ph idx="1"/>
          </p:nvPr>
        </p:nvSpPr>
        <p:spPr/>
        <p:txBody>
          <a:bodyPr>
            <a:normAutofit/>
          </a:bodyPr>
          <a:lstStyle/>
          <a:p>
            <a:pPr marL="0" indent="0" algn="ctr">
              <a:buNone/>
            </a:pPr>
            <a:r>
              <a:rPr lang="el-GR" sz="2800" b="1" dirty="0">
                <a:latin typeface="Comic Sans MS" pitchFamily="66" charset="0"/>
              </a:rPr>
              <a:t>Προγεννητική φροντίδα </a:t>
            </a:r>
            <a:r>
              <a:rPr lang="el-GR" sz="2800" dirty="0">
                <a:latin typeface="Comic Sans MS" pitchFamily="66" charset="0"/>
              </a:rPr>
              <a:t>έχει σκοπό η κύηση να καταλήξει στην γέννηση ενός υγιούς νεογνού, χωρίς την παραμικρή βλάβη στην υγεία της μητέρας. </a:t>
            </a:r>
            <a:endParaRPr lang="en-US" sz="2800" dirty="0">
              <a:latin typeface="Comic Sans MS" pitchFamily="66" charset="0"/>
            </a:endParaRPr>
          </a:p>
          <a:p>
            <a:pPr marL="0" indent="0">
              <a:buNone/>
            </a:pPr>
            <a:endParaRPr lang="el-GR" sz="2800" dirty="0">
              <a:latin typeface="Comic Sans MS" pitchFamily="66" charset="0"/>
            </a:endParaRPr>
          </a:p>
          <a:p>
            <a:endParaRPr lang="el-GR" sz="2800" dirty="0">
              <a:latin typeface="Comic Sans MS" pitchFamily="66" charset="0"/>
            </a:endParaRPr>
          </a:p>
          <a:p>
            <a:endParaRPr lang="el-GR" sz="2400" dirty="0"/>
          </a:p>
        </p:txBody>
      </p:sp>
    </p:spTree>
    <p:extLst>
      <p:ext uri="{BB962C8B-B14F-4D97-AF65-F5344CB8AC3E}">
        <p14:creationId xmlns:p14="http://schemas.microsoft.com/office/powerpoint/2010/main" val="1025973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196752"/>
            <a:ext cx="8858312" cy="5446958"/>
          </a:xfrm>
        </p:spPr>
        <p:txBody>
          <a:bodyPr>
            <a:normAutofit fontScale="85000" lnSpcReduction="20000"/>
          </a:bodyPr>
          <a:lstStyle/>
          <a:p>
            <a:pPr>
              <a:buNone/>
            </a:pPr>
            <a:endParaRPr lang="el-GR" sz="2800" dirty="0">
              <a:solidFill>
                <a:srgbClr val="FF99CC"/>
              </a:solidFill>
              <a:latin typeface="Comic Sans MS" pitchFamily="66" charset="0"/>
            </a:endParaRPr>
          </a:p>
          <a:p>
            <a:pPr>
              <a:buNone/>
            </a:pPr>
            <a:r>
              <a:rPr lang="el-GR" sz="3200" b="1" dirty="0">
                <a:latin typeface="Comic Sans MS" pitchFamily="66" charset="0"/>
              </a:rPr>
              <a:t>Η προγεννητική φροντίδα έχει προληπτικό χαρακτήρα </a:t>
            </a:r>
            <a:r>
              <a:rPr lang="el-GR" sz="3200" dirty="0">
                <a:latin typeface="Comic Sans MS" pitchFamily="66" charset="0"/>
              </a:rPr>
              <a:t>και</a:t>
            </a:r>
            <a:r>
              <a:rPr lang="el-GR" sz="3200" b="1" dirty="0">
                <a:latin typeface="Comic Sans MS" pitchFamily="66" charset="0"/>
              </a:rPr>
              <a:t> </a:t>
            </a:r>
            <a:r>
              <a:rPr lang="el-GR" sz="2800" dirty="0">
                <a:latin typeface="Comic Sans MS" pitchFamily="66" charset="0"/>
              </a:rPr>
              <a:t>αρχίζει όσο το δυνατόν νωρίτερα και περιλαμβάνει:</a:t>
            </a:r>
          </a:p>
          <a:p>
            <a:pPr>
              <a:buNone/>
            </a:pPr>
            <a:endParaRPr lang="el-GR" sz="2800" dirty="0">
              <a:latin typeface="Comic Sans MS" pitchFamily="66" charset="0"/>
            </a:endParaRPr>
          </a:p>
          <a:p>
            <a:pPr marL="550926" indent="-514350">
              <a:buFont typeface="+mj-lt"/>
              <a:buAutoNum type="arabicPeriod"/>
            </a:pPr>
            <a:r>
              <a:rPr lang="el-GR" sz="2800" dirty="0">
                <a:latin typeface="Comic Sans MS" pitchFamily="66" charset="0"/>
              </a:rPr>
              <a:t>λήψη πλήρους ιστορικού της εγκύου </a:t>
            </a:r>
          </a:p>
          <a:p>
            <a:pPr marL="550926" indent="-514350">
              <a:buFont typeface="+mj-lt"/>
              <a:buAutoNum type="arabicPeriod"/>
            </a:pPr>
            <a:r>
              <a:rPr lang="el-GR" sz="2800" dirty="0">
                <a:latin typeface="Comic Sans MS" pitchFamily="66" charset="0"/>
              </a:rPr>
              <a:t>ολοκληρωμένη κλινική εξέταση όλων των συστημάτων και πλήρη γυναικολογική εξέταση</a:t>
            </a:r>
          </a:p>
          <a:p>
            <a:pPr marL="550926" indent="-514350">
              <a:buFont typeface="+mj-lt"/>
              <a:buAutoNum type="arabicPeriod"/>
            </a:pPr>
            <a:r>
              <a:rPr lang="el-GR" sz="2800" dirty="0">
                <a:latin typeface="Comic Sans MS" pitchFamily="66" charset="0"/>
              </a:rPr>
              <a:t>οδηγίες για εκτέλεση εργαστηριακών εξετάσεων </a:t>
            </a:r>
          </a:p>
          <a:p>
            <a:pPr marL="550926" indent="-514350">
              <a:buFont typeface="+mj-lt"/>
              <a:buAutoNum type="arabicPeriod"/>
            </a:pPr>
            <a:r>
              <a:rPr lang="el-GR" sz="2800" dirty="0">
                <a:latin typeface="Comic Sans MS" pitchFamily="66" charset="0"/>
              </a:rPr>
              <a:t>Οδηγίες τακτικής παρακολούθησης της εγκύου από το μαιευτήρα ή τη μαία (στο 1</a:t>
            </a:r>
            <a:r>
              <a:rPr lang="el-GR" sz="2800" baseline="30000" dirty="0">
                <a:latin typeface="Comic Sans MS" pitchFamily="66" charset="0"/>
              </a:rPr>
              <a:t>ο</a:t>
            </a:r>
            <a:r>
              <a:rPr lang="el-GR" sz="2800" dirty="0">
                <a:latin typeface="Comic Sans MS" pitchFamily="66" charset="0"/>
              </a:rPr>
              <a:t> και 2</a:t>
            </a:r>
            <a:r>
              <a:rPr lang="el-GR" sz="2800" baseline="30000" dirty="0">
                <a:latin typeface="Comic Sans MS" pitchFamily="66" charset="0"/>
              </a:rPr>
              <a:t>ο</a:t>
            </a:r>
            <a:r>
              <a:rPr lang="el-GR" sz="2800" dirty="0">
                <a:latin typeface="Comic Sans MS" pitchFamily="66" charset="0"/>
              </a:rPr>
              <a:t> τρίμηνο μηνιαία παρακολούθηση, 3</a:t>
            </a:r>
            <a:r>
              <a:rPr lang="el-GR" sz="2800" baseline="30000" dirty="0">
                <a:latin typeface="Comic Sans MS" pitchFamily="66" charset="0"/>
              </a:rPr>
              <a:t>ο</a:t>
            </a:r>
            <a:r>
              <a:rPr lang="el-GR" sz="2800" dirty="0">
                <a:latin typeface="Comic Sans MS" pitchFamily="66" charset="0"/>
              </a:rPr>
              <a:t> τρίμηνο στενότερη παρακολούθηση)</a:t>
            </a:r>
          </a:p>
          <a:p>
            <a:pPr marL="550926" indent="-514350">
              <a:buFont typeface="+mj-lt"/>
              <a:buAutoNum type="arabicPeriod"/>
            </a:pPr>
            <a:r>
              <a:rPr lang="el-GR" sz="2800" dirty="0">
                <a:latin typeface="Comic Sans MS" pitchFamily="66" charset="0"/>
              </a:rPr>
              <a:t>γενικές οδηγίες για την καθημερινή της ζωής για τη διατροφή, την ανάπαυση, τη σωματική δραστηριότητα, την καθαριότητα, το ντύσιμο, την ψυχαγωγία, τη χρήση φαρμάκων και ουσιών, πρόληψη ουρολοιμώξεων, ασκήσεις </a:t>
            </a:r>
            <a:r>
              <a:rPr lang="en-US" sz="2800" dirty="0" err="1">
                <a:latin typeface="Comic Sans MS" pitchFamily="66" charset="0"/>
              </a:rPr>
              <a:t>kegel</a:t>
            </a:r>
            <a:r>
              <a:rPr lang="en-US" sz="2800" dirty="0">
                <a:latin typeface="Comic Sans MS" pitchFamily="66" charset="0"/>
              </a:rPr>
              <a:t>, </a:t>
            </a:r>
            <a:r>
              <a:rPr lang="el-GR" sz="2800" dirty="0">
                <a:latin typeface="Comic Sans MS" pitchFamily="66" charset="0"/>
              </a:rPr>
              <a:t>εργασία, ταξίδια, </a:t>
            </a:r>
            <a:r>
              <a:rPr lang="el-GR" sz="2800" dirty="0" err="1">
                <a:latin typeface="Comic Sans MS" pitchFamily="66" charset="0"/>
              </a:rPr>
              <a:t>κλπ</a:t>
            </a:r>
            <a:r>
              <a:rPr lang="el-GR" sz="2800" dirty="0">
                <a:latin typeface="Comic Sans MS" pitchFamily="66" charset="0"/>
              </a:rPr>
              <a:t> </a:t>
            </a:r>
          </a:p>
        </p:txBody>
      </p:sp>
      <p:sp>
        <p:nvSpPr>
          <p:cNvPr id="4" name="Τίτλος 1">
            <a:extLst>
              <a:ext uri="{FF2B5EF4-FFF2-40B4-BE49-F238E27FC236}">
                <a16:creationId xmlns:a16="http://schemas.microsoft.com/office/drawing/2014/main" id="{D7E64DEF-D386-4E9E-B72F-40149576D52F}"/>
              </a:ext>
            </a:extLst>
          </p:cNvPr>
          <p:cNvSpPr>
            <a:spLocks noGrp="1"/>
          </p:cNvSpPr>
          <p:nvPr>
            <p:ph type="title"/>
          </p:nvPr>
        </p:nvSpPr>
        <p:spPr>
          <a:xfrm>
            <a:off x="628650" y="11380"/>
            <a:ext cx="7886700" cy="1325563"/>
          </a:xfrm>
        </p:spPr>
        <p:txBody>
          <a:bodyPr/>
          <a:lstStyle/>
          <a:p>
            <a:r>
              <a:rPr lang="el-GR" b="1" dirty="0">
                <a:latin typeface="Comic Sans MS" panose="030F0702030302020204" pitchFamily="66" charset="0"/>
              </a:rPr>
              <a:t>Φροντίδα της εγκύου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a:bodyPr>
          <a:lstStyle/>
          <a:p>
            <a:pPr>
              <a:buNone/>
            </a:pPr>
            <a:r>
              <a:rPr lang="el-GR" sz="2400" dirty="0">
                <a:latin typeface="Comic Sans MS" pitchFamily="66" charset="0"/>
              </a:rPr>
              <a:t>Η έγκυος θα πρέπει να έρθει σε επαφή με τον υπεύθυνο για την προγεννητική της φροντίδα άτομο, σε περίπτωση που εμφανίσει κάποιο από τα ακόλουθα συμπτώματα:</a:t>
            </a:r>
          </a:p>
          <a:p>
            <a:pPr>
              <a:buNone/>
            </a:pPr>
            <a:endParaRPr lang="el-GR" sz="2400" dirty="0">
              <a:latin typeface="Comic Sans MS" pitchFamily="66" charset="0"/>
            </a:endParaRPr>
          </a:p>
          <a:p>
            <a:pPr>
              <a:buFont typeface="Wingdings" pitchFamily="2" charset="2"/>
              <a:buChar char="ü"/>
            </a:pPr>
            <a:r>
              <a:rPr lang="el-GR" sz="2400" dirty="0">
                <a:latin typeface="Comic Sans MS" pitchFamily="66" charset="0"/>
              </a:rPr>
              <a:t>οποιαδήποτε κολπική αιμορραγία</a:t>
            </a:r>
          </a:p>
          <a:p>
            <a:pPr>
              <a:buFont typeface="Wingdings" pitchFamily="2" charset="2"/>
              <a:buChar char="ü"/>
            </a:pPr>
            <a:r>
              <a:rPr lang="el-GR" sz="2400" dirty="0">
                <a:latin typeface="Comic Sans MS" pitchFamily="66" charset="0"/>
              </a:rPr>
              <a:t>οίδημα στο πρόσωπο ή τα δάκτυλα</a:t>
            </a:r>
          </a:p>
          <a:p>
            <a:pPr>
              <a:buFont typeface="Wingdings" pitchFamily="2" charset="2"/>
              <a:buChar char="ü"/>
            </a:pPr>
            <a:r>
              <a:rPr lang="el-GR" sz="2400" dirty="0">
                <a:latin typeface="Comic Sans MS" pitchFamily="66" charset="0"/>
              </a:rPr>
              <a:t>δυνατός, επίμονος πονοκέφαλος</a:t>
            </a:r>
          </a:p>
          <a:p>
            <a:pPr>
              <a:buFont typeface="Wingdings" pitchFamily="2" charset="2"/>
              <a:buChar char="ü"/>
            </a:pPr>
            <a:r>
              <a:rPr lang="el-GR" sz="2400" dirty="0">
                <a:latin typeface="Comic Sans MS" pitchFamily="66" charset="0"/>
              </a:rPr>
              <a:t>διαταραχές στην όραση</a:t>
            </a:r>
          </a:p>
          <a:p>
            <a:pPr>
              <a:buFont typeface="Wingdings" pitchFamily="2" charset="2"/>
              <a:buChar char="ü"/>
            </a:pPr>
            <a:r>
              <a:rPr lang="el-GR" sz="2400" dirty="0">
                <a:latin typeface="Comic Sans MS" pitchFamily="66" charset="0"/>
              </a:rPr>
              <a:t>πόνος στην κοιλιά</a:t>
            </a:r>
          </a:p>
          <a:p>
            <a:pPr>
              <a:buFont typeface="Wingdings" pitchFamily="2" charset="2"/>
              <a:buChar char="ü"/>
            </a:pPr>
            <a:r>
              <a:rPr lang="el-GR" sz="2400" dirty="0">
                <a:latin typeface="Comic Sans MS" pitchFamily="66" charset="0"/>
              </a:rPr>
              <a:t>έμετος που επιμένει</a:t>
            </a:r>
          </a:p>
          <a:p>
            <a:pPr>
              <a:buFont typeface="Wingdings" pitchFamily="2" charset="2"/>
              <a:buChar char="ü"/>
            </a:pPr>
            <a:r>
              <a:rPr lang="el-GR" sz="2400" dirty="0">
                <a:latin typeface="Comic Sans MS" pitchFamily="66" charset="0"/>
              </a:rPr>
              <a:t>ρίγη ή πυρετός</a:t>
            </a:r>
          </a:p>
          <a:p>
            <a:pPr>
              <a:buFont typeface="Wingdings" pitchFamily="2" charset="2"/>
              <a:buChar char="ü"/>
            </a:pPr>
            <a:r>
              <a:rPr lang="el-GR" sz="2400" dirty="0" err="1">
                <a:latin typeface="Comic Sans MS" pitchFamily="66" charset="0"/>
              </a:rPr>
              <a:t>δυσουρικά</a:t>
            </a:r>
            <a:r>
              <a:rPr lang="el-GR" sz="2400" dirty="0">
                <a:latin typeface="Comic Sans MS" pitchFamily="66" charset="0"/>
              </a:rPr>
              <a:t> ενοχλήματα</a:t>
            </a:r>
          </a:p>
          <a:p>
            <a:pPr>
              <a:buFont typeface="Wingdings" pitchFamily="2" charset="2"/>
              <a:buChar char="ü"/>
            </a:pPr>
            <a:r>
              <a:rPr lang="el-GR" sz="2400" dirty="0">
                <a:latin typeface="Comic Sans MS" pitchFamily="66" charset="0"/>
              </a:rPr>
              <a:t>απώλεια υγρών από τον κόλπο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306614"/>
            <a:ext cx="8858312" cy="5434754"/>
          </a:xfrm>
        </p:spPr>
        <p:txBody>
          <a:bodyPr>
            <a:noAutofit/>
          </a:bodyPr>
          <a:lstStyle/>
          <a:p>
            <a:pPr>
              <a:lnSpc>
                <a:spcPct val="110000"/>
              </a:lnSpc>
              <a:spcBef>
                <a:spcPts val="0"/>
              </a:spcBef>
              <a:spcAft>
                <a:spcPts val="1200"/>
              </a:spcAft>
              <a:buNone/>
            </a:pPr>
            <a:endParaRPr lang="el-GR" sz="2000" dirty="0">
              <a:latin typeface="Comic Sans MS" pitchFamily="66" charset="0"/>
            </a:endParaRPr>
          </a:p>
          <a:p>
            <a:pPr>
              <a:lnSpc>
                <a:spcPct val="110000"/>
              </a:lnSpc>
              <a:spcBef>
                <a:spcPts val="0"/>
              </a:spcBef>
              <a:spcAft>
                <a:spcPts val="1200"/>
              </a:spcAft>
              <a:buFont typeface="Wingdings" panose="05000000000000000000" pitchFamily="2" charset="2"/>
              <a:buChar char="ü"/>
            </a:pPr>
            <a:r>
              <a:rPr lang="el-GR" sz="2000" b="1" dirty="0">
                <a:latin typeface="Comic Sans MS" pitchFamily="66" charset="0"/>
              </a:rPr>
              <a:t>Διατροφή</a:t>
            </a:r>
            <a:r>
              <a:rPr lang="el-GR" sz="2000" dirty="0">
                <a:latin typeface="Comic Sans MS" pitchFamily="66" charset="0"/>
              </a:rPr>
              <a:t> (Ισορροπημένος συνδυασμός με έμφαση σε </a:t>
            </a:r>
            <a:r>
              <a:rPr lang="el-GR" sz="2000" dirty="0" err="1">
                <a:latin typeface="Comic Sans MS" pitchFamily="66" charset="0"/>
              </a:rPr>
              <a:t>πρωτεϊνες</a:t>
            </a:r>
            <a:r>
              <a:rPr lang="el-GR" sz="2000" dirty="0">
                <a:latin typeface="Comic Sans MS" pitchFamily="66" charset="0"/>
              </a:rPr>
              <a:t> και λαχανικά).</a:t>
            </a:r>
          </a:p>
          <a:p>
            <a:pPr>
              <a:lnSpc>
                <a:spcPct val="110000"/>
              </a:lnSpc>
              <a:spcBef>
                <a:spcPts val="0"/>
              </a:spcBef>
              <a:spcAft>
                <a:spcPts val="1200"/>
              </a:spcAft>
              <a:buFont typeface="Wingdings" panose="05000000000000000000" pitchFamily="2" charset="2"/>
              <a:buChar char="ü"/>
            </a:pPr>
            <a:r>
              <a:rPr lang="el-GR" sz="2000" b="1" dirty="0">
                <a:latin typeface="Comic Sans MS" pitchFamily="66" charset="0"/>
              </a:rPr>
              <a:t>Άσκηση</a:t>
            </a:r>
            <a:r>
              <a:rPr lang="el-GR" sz="2000" dirty="0">
                <a:latin typeface="Comic Sans MS" pitchFamily="66" charset="0"/>
              </a:rPr>
              <a:t> (συνίσταται μέτρια και όχι εξαντλητική).</a:t>
            </a:r>
          </a:p>
          <a:p>
            <a:pPr>
              <a:lnSpc>
                <a:spcPct val="110000"/>
              </a:lnSpc>
              <a:spcBef>
                <a:spcPts val="0"/>
              </a:spcBef>
              <a:spcAft>
                <a:spcPts val="1200"/>
              </a:spcAft>
              <a:buFont typeface="Wingdings" panose="05000000000000000000" pitchFamily="2" charset="2"/>
              <a:buChar char="ü"/>
            </a:pPr>
            <a:r>
              <a:rPr lang="el-GR" sz="2000" b="1" dirty="0">
                <a:latin typeface="Comic Sans MS" pitchFamily="66" charset="0"/>
              </a:rPr>
              <a:t>Σεξουαλικές</a:t>
            </a:r>
            <a:r>
              <a:rPr lang="el-GR" sz="2000" dirty="0">
                <a:latin typeface="Comic Sans MS" pitchFamily="66" charset="0"/>
              </a:rPr>
              <a:t> σχέσεις (τροποποίηση σεξουαλικής συμπεριφοράς).</a:t>
            </a:r>
          </a:p>
          <a:p>
            <a:pPr>
              <a:lnSpc>
                <a:spcPct val="110000"/>
              </a:lnSpc>
              <a:spcBef>
                <a:spcPts val="0"/>
              </a:spcBef>
              <a:spcAft>
                <a:spcPts val="1200"/>
              </a:spcAft>
              <a:buFont typeface="Wingdings" panose="05000000000000000000" pitchFamily="2" charset="2"/>
              <a:buChar char="ü"/>
            </a:pPr>
            <a:r>
              <a:rPr lang="el-GR" sz="2000" b="1" dirty="0">
                <a:latin typeface="Comic Sans MS" pitchFamily="66" charset="0"/>
              </a:rPr>
              <a:t>Απαγόρευση </a:t>
            </a:r>
            <a:r>
              <a:rPr lang="el-GR" sz="2000" dirty="0">
                <a:latin typeface="Comic Sans MS" pitchFamily="66" charset="0"/>
              </a:rPr>
              <a:t>του καπνίσματος και του αλκοόλ (σχετίζονται με πρόωρο τοκετό, </a:t>
            </a:r>
            <a:r>
              <a:rPr lang="el-GR" sz="2000" dirty="0">
                <a:latin typeface="Comic Sans MS" pitchFamily="66" charset="0"/>
                <a:sym typeface="Wingdings" panose="05000000000000000000" pitchFamily="2" charset="2"/>
              </a:rPr>
              <a:t> βάρος </a:t>
            </a:r>
            <a:r>
              <a:rPr lang="el-GR" sz="2000" dirty="0" err="1">
                <a:latin typeface="Comic Sans MS" pitchFamily="66" charset="0"/>
                <a:sym typeface="Wingdings" panose="05000000000000000000" pitchFamily="2" charset="2"/>
              </a:rPr>
              <a:t>γέννησης,δυσμορφίες</a:t>
            </a:r>
            <a:r>
              <a:rPr lang="el-GR" sz="2000" dirty="0">
                <a:latin typeface="Comic Sans MS" pitchFamily="66" charset="0"/>
                <a:sym typeface="Wingdings" panose="05000000000000000000" pitchFamily="2" charset="2"/>
              </a:rPr>
              <a:t>, σύνδρομο του αλκοόλ, </a:t>
            </a:r>
            <a:r>
              <a:rPr lang="el-GR" sz="2000" dirty="0" err="1">
                <a:latin typeface="Comic Sans MS" pitchFamily="66" charset="0"/>
                <a:sym typeface="Wingdings" panose="05000000000000000000" pitchFamily="2" charset="2"/>
              </a:rPr>
              <a:t>κ.α</a:t>
            </a:r>
            <a:r>
              <a:rPr lang="el-GR" sz="2000" dirty="0">
                <a:latin typeface="Comic Sans MS" pitchFamily="66" charset="0"/>
                <a:sym typeface="Wingdings" panose="05000000000000000000" pitchFamily="2" charset="2"/>
              </a:rPr>
              <a:t>)</a:t>
            </a:r>
          </a:p>
          <a:p>
            <a:pPr>
              <a:lnSpc>
                <a:spcPct val="110000"/>
              </a:lnSpc>
              <a:spcBef>
                <a:spcPts val="0"/>
              </a:spcBef>
              <a:spcAft>
                <a:spcPts val="1200"/>
              </a:spcAft>
              <a:buFont typeface="Wingdings" panose="05000000000000000000" pitchFamily="2" charset="2"/>
              <a:buChar char="ü"/>
            </a:pPr>
            <a:r>
              <a:rPr lang="el-GR" sz="2000" dirty="0">
                <a:latin typeface="Comic Sans MS" pitchFamily="66" charset="0"/>
              </a:rPr>
              <a:t>Απαγορεύονται τα </a:t>
            </a:r>
            <a:r>
              <a:rPr lang="el-GR" sz="2000" b="1" dirty="0">
                <a:latin typeface="Comic Sans MS" pitchFamily="66" charset="0"/>
              </a:rPr>
              <a:t>φάρμακα</a:t>
            </a:r>
            <a:r>
              <a:rPr lang="el-GR" sz="2000" dirty="0">
                <a:latin typeface="Comic Sans MS" pitchFamily="66" charset="0"/>
              </a:rPr>
              <a:t> αν δεν ενημερωθεί ο ιατρός (ιδιαίτερα το πρώτο 4μηνο μπορεί να προκαλέσει στο έμβρυο δυσμορφίες, νοητικές, κινητικές και αισθητηριακές διαταραχές, </a:t>
            </a:r>
            <a:r>
              <a:rPr lang="el-GR" sz="2000" dirty="0" err="1">
                <a:latin typeface="Comic Sans MS" pitchFamily="66" charset="0"/>
              </a:rPr>
              <a:t>κ.α</a:t>
            </a:r>
            <a:r>
              <a:rPr lang="el-GR" sz="2000" dirty="0">
                <a:latin typeface="Comic Sans MS" pitchFamily="66" charset="0"/>
              </a:rPr>
              <a:t>)</a:t>
            </a:r>
          </a:p>
          <a:p>
            <a:pPr marL="0" indent="0">
              <a:lnSpc>
                <a:spcPct val="110000"/>
              </a:lnSpc>
              <a:spcBef>
                <a:spcPts val="0"/>
              </a:spcBef>
              <a:spcAft>
                <a:spcPts val="1200"/>
              </a:spcAft>
              <a:buNone/>
            </a:pPr>
            <a:endParaRPr lang="en-US" sz="2000" dirty="0">
              <a:latin typeface="Comic Sans MS" pitchFamily="66" charset="0"/>
            </a:endParaRPr>
          </a:p>
        </p:txBody>
      </p:sp>
      <p:sp>
        <p:nvSpPr>
          <p:cNvPr id="2" name="Ορθογώνιο 1">
            <a:extLst>
              <a:ext uri="{FF2B5EF4-FFF2-40B4-BE49-F238E27FC236}">
                <a16:creationId xmlns:a16="http://schemas.microsoft.com/office/drawing/2014/main" id="{F33666D9-003C-4063-9AEB-8A2DD80E8087}"/>
              </a:ext>
            </a:extLst>
          </p:cNvPr>
          <p:cNvSpPr/>
          <p:nvPr/>
        </p:nvSpPr>
        <p:spPr>
          <a:xfrm>
            <a:off x="683568" y="332656"/>
            <a:ext cx="7560840" cy="954107"/>
          </a:xfrm>
          <a:prstGeom prst="rect">
            <a:avLst/>
          </a:prstGeom>
        </p:spPr>
        <p:txBody>
          <a:bodyPr wrap="square">
            <a:spAutoFit/>
          </a:bodyPr>
          <a:lstStyle/>
          <a:p>
            <a:pPr algn="ctr"/>
            <a:r>
              <a:rPr lang="el-GR" sz="2800" b="1" dirty="0">
                <a:latin typeface="Comic Sans MS" pitchFamily="66" charset="0"/>
              </a:rPr>
              <a:t>Γενικές οδηγίες για την καθημερινή ζωή της εγκύου</a:t>
            </a:r>
            <a:endParaRPr lang="el-GR" sz="28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293818"/>
            <a:ext cx="8858312" cy="5375542"/>
          </a:xfrm>
        </p:spPr>
        <p:txBody>
          <a:bodyPr>
            <a:normAutofit fontScale="92500" lnSpcReduction="20000"/>
          </a:bodyPr>
          <a:lstStyle/>
          <a:p>
            <a:pPr>
              <a:buNone/>
            </a:pPr>
            <a:endParaRPr lang="el-GR" sz="1800" dirty="0">
              <a:latin typeface="Comic Sans MS" pitchFamily="66" charset="0"/>
            </a:endParaRPr>
          </a:p>
          <a:p>
            <a:pPr>
              <a:lnSpc>
                <a:spcPct val="110000"/>
              </a:lnSpc>
              <a:spcBef>
                <a:spcPts val="0"/>
              </a:spcBef>
              <a:spcAft>
                <a:spcPts val="1200"/>
              </a:spcAft>
              <a:buFont typeface="Wingdings" panose="05000000000000000000" pitchFamily="2" charset="2"/>
              <a:buChar char="ü"/>
            </a:pPr>
            <a:r>
              <a:rPr lang="el-GR" sz="2800" dirty="0">
                <a:latin typeface="Comic Sans MS" pitchFamily="66" charset="0"/>
              </a:rPr>
              <a:t>Ατομική </a:t>
            </a:r>
            <a:r>
              <a:rPr lang="el-GR" sz="2800" b="1" dirty="0">
                <a:latin typeface="Comic Sans MS" pitchFamily="66" charset="0"/>
              </a:rPr>
              <a:t>καθαριότητα</a:t>
            </a:r>
          </a:p>
          <a:p>
            <a:pPr>
              <a:lnSpc>
                <a:spcPct val="110000"/>
              </a:lnSpc>
              <a:spcBef>
                <a:spcPts val="0"/>
              </a:spcBef>
              <a:spcAft>
                <a:spcPts val="1200"/>
              </a:spcAft>
              <a:buFont typeface="Wingdings" panose="05000000000000000000" pitchFamily="2" charset="2"/>
              <a:buChar char="ü"/>
            </a:pPr>
            <a:r>
              <a:rPr lang="el-GR" sz="2800" dirty="0">
                <a:latin typeface="Comic Sans MS" pitchFamily="66" charset="0"/>
              </a:rPr>
              <a:t>Άνετη </a:t>
            </a:r>
            <a:r>
              <a:rPr lang="el-GR" sz="2800" b="1" dirty="0">
                <a:latin typeface="Comic Sans MS" pitchFamily="66" charset="0"/>
              </a:rPr>
              <a:t>ενδυμασία</a:t>
            </a:r>
          </a:p>
          <a:p>
            <a:pPr>
              <a:lnSpc>
                <a:spcPct val="110000"/>
              </a:lnSpc>
              <a:spcBef>
                <a:spcPts val="0"/>
              </a:spcBef>
              <a:spcAft>
                <a:spcPts val="1200"/>
              </a:spcAft>
              <a:buFont typeface="Wingdings" panose="05000000000000000000" pitchFamily="2" charset="2"/>
              <a:buChar char="ü"/>
            </a:pPr>
            <a:r>
              <a:rPr lang="el-GR" sz="2800" dirty="0">
                <a:latin typeface="Comic Sans MS" pitchFamily="66" charset="0"/>
              </a:rPr>
              <a:t>Φροντίδα </a:t>
            </a:r>
            <a:r>
              <a:rPr lang="el-GR" sz="2800" b="1" dirty="0">
                <a:latin typeface="Comic Sans MS" pitchFamily="66" charset="0"/>
              </a:rPr>
              <a:t>δέρματος</a:t>
            </a:r>
          </a:p>
          <a:p>
            <a:pPr>
              <a:lnSpc>
                <a:spcPct val="110000"/>
              </a:lnSpc>
              <a:spcBef>
                <a:spcPts val="0"/>
              </a:spcBef>
              <a:spcAft>
                <a:spcPts val="1200"/>
              </a:spcAft>
              <a:buFont typeface="Wingdings" panose="05000000000000000000" pitchFamily="2" charset="2"/>
              <a:buChar char="ü"/>
            </a:pPr>
            <a:r>
              <a:rPr lang="el-GR" sz="2800" dirty="0">
                <a:latin typeface="Comic Sans MS" pitchFamily="66" charset="0"/>
              </a:rPr>
              <a:t>Λειτουργία </a:t>
            </a:r>
            <a:r>
              <a:rPr lang="el-GR" sz="2800" b="1" dirty="0">
                <a:latin typeface="Comic Sans MS" pitchFamily="66" charset="0"/>
              </a:rPr>
              <a:t>εντέρου</a:t>
            </a:r>
            <a:r>
              <a:rPr lang="el-GR" sz="2800" dirty="0">
                <a:latin typeface="Comic Sans MS" pitchFamily="66" charset="0"/>
              </a:rPr>
              <a:t> (διατροφή πλούσια σε κυτταρίνη)</a:t>
            </a:r>
          </a:p>
          <a:p>
            <a:pPr>
              <a:lnSpc>
                <a:spcPct val="110000"/>
              </a:lnSpc>
              <a:spcBef>
                <a:spcPts val="0"/>
              </a:spcBef>
              <a:spcAft>
                <a:spcPts val="1200"/>
              </a:spcAft>
              <a:buFont typeface="Wingdings" panose="05000000000000000000" pitchFamily="2" charset="2"/>
              <a:buChar char="ü"/>
            </a:pPr>
            <a:r>
              <a:rPr lang="el-GR" sz="2800" b="1" dirty="0">
                <a:latin typeface="Comic Sans MS" pitchFamily="66" charset="0"/>
              </a:rPr>
              <a:t>Ψυχολογική</a:t>
            </a:r>
            <a:r>
              <a:rPr lang="el-GR" sz="2800" dirty="0">
                <a:latin typeface="Comic Sans MS" pitchFamily="66" charset="0"/>
              </a:rPr>
              <a:t> υποστήριξη (εξασφάλιση ήσυχου οικογενειακού περιβάλλοντος)</a:t>
            </a:r>
          </a:p>
          <a:p>
            <a:pPr>
              <a:lnSpc>
                <a:spcPct val="110000"/>
              </a:lnSpc>
              <a:spcBef>
                <a:spcPts val="0"/>
              </a:spcBef>
              <a:spcAft>
                <a:spcPts val="1200"/>
              </a:spcAft>
              <a:buFont typeface="Wingdings" panose="05000000000000000000" pitchFamily="2" charset="2"/>
              <a:buChar char="ü"/>
            </a:pPr>
            <a:r>
              <a:rPr lang="el-GR" sz="2800" b="1" dirty="0">
                <a:latin typeface="Comic Sans MS" pitchFamily="66" charset="0"/>
              </a:rPr>
              <a:t>Ταξίδια</a:t>
            </a:r>
            <a:r>
              <a:rPr lang="el-GR" sz="2800" dirty="0">
                <a:latin typeface="Comic Sans MS" pitchFamily="66" charset="0"/>
              </a:rPr>
              <a:t> (καλύτερη περίοδος το 2</a:t>
            </a:r>
            <a:r>
              <a:rPr lang="el-GR" sz="2800" baseline="30000" dirty="0">
                <a:latin typeface="Comic Sans MS" pitchFamily="66" charset="0"/>
              </a:rPr>
              <a:t>ο</a:t>
            </a:r>
            <a:r>
              <a:rPr lang="el-GR" sz="2800" dirty="0">
                <a:latin typeface="Comic Sans MS" pitchFamily="66" charset="0"/>
              </a:rPr>
              <a:t> τρίμηνο της κύησης) </a:t>
            </a:r>
          </a:p>
          <a:p>
            <a:pPr>
              <a:lnSpc>
                <a:spcPct val="110000"/>
              </a:lnSpc>
              <a:spcBef>
                <a:spcPts val="0"/>
              </a:spcBef>
              <a:spcAft>
                <a:spcPts val="1200"/>
              </a:spcAft>
              <a:buFont typeface="Wingdings" panose="05000000000000000000" pitchFamily="2" charset="2"/>
              <a:buChar char="ü"/>
            </a:pPr>
            <a:r>
              <a:rPr lang="el-GR" sz="2800" dirty="0">
                <a:latin typeface="Comic Sans MS" pitchFamily="66" charset="0"/>
              </a:rPr>
              <a:t>Πρόληψη </a:t>
            </a:r>
            <a:r>
              <a:rPr lang="el-GR" sz="2800" b="1" dirty="0">
                <a:latin typeface="Comic Sans MS" pitchFamily="66" charset="0"/>
              </a:rPr>
              <a:t>ουρολοιμώξεων</a:t>
            </a:r>
            <a:r>
              <a:rPr lang="el-GR" sz="2800" dirty="0">
                <a:latin typeface="Comic Sans MS" pitchFamily="66" charset="0"/>
              </a:rPr>
              <a:t>,</a:t>
            </a:r>
          </a:p>
          <a:p>
            <a:pPr>
              <a:lnSpc>
                <a:spcPct val="110000"/>
              </a:lnSpc>
              <a:spcBef>
                <a:spcPts val="0"/>
              </a:spcBef>
              <a:spcAft>
                <a:spcPts val="1200"/>
              </a:spcAft>
              <a:buFont typeface="Wingdings" panose="05000000000000000000" pitchFamily="2" charset="2"/>
              <a:buChar char="ü"/>
            </a:pPr>
            <a:r>
              <a:rPr lang="el-GR" sz="2800" dirty="0">
                <a:latin typeface="Comic Sans MS" pitchFamily="66" charset="0"/>
              </a:rPr>
              <a:t>Ασκήσεις </a:t>
            </a:r>
            <a:r>
              <a:rPr lang="en-US" sz="2800" b="1" dirty="0" err="1">
                <a:latin typeface="Comic Sans MS" pitchFamily="66" charset="0"/>
              </a:rPr>
              <a:t>kegel</a:t>
            </a:r>
            <a:r>
              <a:rPr lang="en-US" sz="2800" dirty="0">
                <a:latin typeface="Comic Sans MS" pitchFamily="66" charset="0"/>
              </a:rPr>
              <a:t>, </a:t>
            </a:r>
            <a:endParaRPr lang="el-GR" sz="2800" dirty="0">
              <a:latin typeface="Comic Sans MS" pitchFamily="66" charset="0"/>
            </a:endParaRPr>
          </a:p>
          <a:p>
            <a:pPr>
              <a:lnSpc>
                <a:spcPct val="110000"/>
              </a:lnSpc>
              <a:spcBef>
                <a:spcPts val="0"/>
              </a:spcBef>
              <a:spcAft>
                <a:spcPts val="1200"/>
              </a:spcAft>
              <a:buFont typeface="Wingdings" panose="05000000000000000000" pitchFamily="2" charset="2"/>
              <a:buChar char="ü"/>
            </a:pPr>
            <a:r>
              <a:rPr lang="el-GR" sz="2800" b="1" dirty="0">
                <a:latin typeface="Comic Sans MS" pitchFamily="66" charset="0"/>
              </a:rPr>
              <a:t>εργασία</a:t>
            </a:r>
            <a:r>
              <a:rPr lang="el-GR" sz="2800" dirty="0">
                <a:latin typeface="Comic Sans MS" pitchFamily="66" charset="0"/>
              </a:rPr>
              <a:t>,</a:t>
            </a:r>
          </a:p>
          <a:p>
            <a:pPr>
              <a:buNone/>
            </a:pPr>
            <a:endParaRPr lang="el-GR" dirty="0"/>
          </a:p>
          <a:p>
            <a:pPr>
              <a:buNone/>
            </a:pPr>
            <a:endParaRPr lang="el-GR" dirty="0"/>
          </a:p>
        </p:txBody>
      </p:sp>
      <p:sp>
        <p:nvSpPr>
          <p:cNvPr id="5" name="Ορθογώνιο 4">
            <a:extLst>
              <a:ext uri="{FF2B5EF4-FFF2-40B4-BE49-F238E27FC236}">
                <a16:creationId xmlns:a16="http://schemas.microsoft.com/office/drawing/2014/main" id="{05620B30-88C7-4FDE-B134-59589FD15E9C}"/>
              </a:ext>
            </a:extLst>
          </p:cNvPr>
          <p:cNvSpPr/>
          <p:nvPr/>
        </p:nvSpPr>
        <p:spPr>
          <a:xfrm>
            <a:off x="683568" y="332656"/>
            <a:ext cx="7560840" cy="954107"/>
          </a:xfrm>
          <a:prstGeom prst="rect">
            <a:avLst/>
          </a:prstGeom>
        </p:spPr>
        <p:txBody>
          <a:bodyPr wrap="square">
            <a:spAutoFit/>
          </a:bodyPr>
          <a:lstStyle/>
          <a:p>
            <a:pPr algn="ctr"/>
            <a:r>
              <a:rPr lang="el-GR" sz="2800" b="1" dirty="0">
                <a:latin typeface="Comic Sans MS" pitchFamily="66" charset="0"/>
              </a:rPr>
              <a:t>Γενικές οδηγίες για την καθημερινή ζωή της εγκύου</a:t>
            </a:r>
            <a:endParaRPr lang="el-GR"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14290"/>
            <a:ext cx="8715436" cy="6429420"/>
          </a:xfrm>
        </p:spPr>
        <p:txBody>
          <a:bodyPr>
            <a:normAutofit/>
          </a:bodyPr>
          <a:lstStyle/>
          <a:p>
            <a:pPr>
              <a:buNone/>
            </a:pPr>
            <a:r>
              <a:rPr lang="el-GR" sz="3200" b="1" dirty="0">
                <a:latin typeface="Comic Sans MS" pitchFamily="66" charset="0"/>
              </a:rPr>
              <a:t>Παρακολούθηση εγκυμοσύνης</a:t>
            </a:r>
          </a:p>
          <a:p>
            <a:pPr>
              <a:buNone/>
            </a:pPr>
            <a:endParaRPr lang="el-GR" sz="2400" dirty="0">
              <a:latin typeface="Comic Sans MS" pitchFamily="66" charset="0"/>
            </a:endParaRPr>
          </a:p>
          <a:p>
            <a:pPr>
              <a:buNone/>
            </a:pPr>
            <a:r>
              <a:rPr lang="el-GR" sz="2400" dirty="0">
                <a:latin typeface="Comic Sans MS" pitchFamily="66" charset="0"/>
              </a:rPr>
              <a:t>Σε κάθε εξέταση λαμβάνονται, καταγράφονται και αξιολογούνται ορισμένες πληροφορίες από τη φυσική εξέταση, τις εργαστηριακές εξετάσεις και την ίδια την έγκυο.</a:t>
            </a:r>
          </a:p>
          <a:p>
            <a:pPr>
              <a:buNone/>
            </a:pPr>
            <a:r>
              <a:rPr lang="el-GR" sz="2400" dirty="0">
                <a:latin typeface="Comic Sans MS" pitchFamily="66" charset="0"/>
              </a:rPr>
              <a:t>Αυτές είναι:</a:t>
            </a:r>
          </a:p>
          <a:p>
            <a:pPr>
              <a:buNone/>
            </a:pPr>
            <a:endParaRPr lang="el-GR" sz="2400" dirty="0">
              <a:latin typeface="Comic Sans MS" pitchFamily="66" charset="0"/>
            </a:endParaRPr>
          </a:p>
          <a:p>
            <a:pPr>
              <a:buFont typeface="Wingdings" pitchFamily="2" charset="2"/>
              <a:buChar char="§"/>
            </a:pPr>
            <a:r>
              <a:rPr lang="el-GR" sz="2400" dirty="0">
                <a:latin typeface="Comic Sans MS" pitchFamily="66" charset="0"/>
              </a:rPr>
              <a:t>Η αύξηση του μεγέθους της μήτρας και του εμβρύου</a:t>
            </a:r>
          </a:p>
          <a:p>
            <a:pPr>
              <a:buFont typeface="Wingdings" pitchFamily="2" charset="2"/>
              <a:buChar char="§"/>
            </a:pPr>
            <a:r>
              <a:rPr lang="el-GR" sz="2400" dirty="0">
                <a:latin typeface="Comic Sans MS" pitchFamily="66" charset="0"/>
              </a:rPr>
              <a:t>Οι καρδιακοί παλμοί του εμβρύου  (6η εβδομάδα της εγκυμοσύνης),</a:t>
            </a:r>
          </a:p>
          <a:p>
            <a:pPr>
              <a:buFont typeface="Wingdings" pitchFamily="2" charset="2"/>
              <a:buChar char="§"/>
            </a:pPr>
            <a:r>
              <a:rPr lang="el-GR" sz="2400" dirty="0">
                <a:latin typeface="Comic Sans MS" pitchFamily="66" charset="0"/>
              </a:rPr>
              <a:t>Το βάρος σώματος της εγκύου</a:t>
            </a:r>
          </a:p>
          <a:p>
            <a:pPr>
              <a:buFont typeface="Wingdings" pitchFamily="2" charset="2"/>
              <a:buChar char="§"/>
            </a:pPr>
            <a:r>
              <a:rPr lang="el-GR" sz="2400" dirty="0">
                <a:latin typeface="Comic Sans MS" pitchFamily="66" charset="0"/>
              </a:rPr>
              <a:t>Η αρτηριακή πίεση</a:t>
            </a:r>
          </a:p>
          <a:p>
            <a:pPr>
              <a:buFont typeface="Wingdings" pitchFamily="2" charset="2"/>
              <a:buChar char="§"/>
            </a:pPr>
            <a:r>
              <a:rPr lang="el-GR" sz="2400" dirty="0">
                <a:latin typeface="Comic Sans MS" pitchFamily="66" charset="0"/>
              </a:rPr>
              <a:t>Γενική αίματος- ούρων</a:t>
            </a:r>
          </a:p>
          <a:p>
            <a:pPr>
              <a:buFont typeface="Wingdings" pitchFamily="2" charset="2"/>
              <a:buChar char="§"/>
            </a:pPr>
            <a:r>
              <a:rPr lang="el-GR" sz="2400" dirty="0">
                <a:latin typeface="Comic Sans MS" pitchFamily="66" charset="0"/>
              </a:rPr>
              <a:t>Εμφάνιση οιδημάτων</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EA1AEC-8C7E-494D-9FA0-FAB6ECC55539}"/>
              </a:ext>
            </a:extLst>
          </p:cNvPr>
          <p:cNvSpPr>
            <a:spLocks noGrp="1"/>
          </p:cNvSpPr>
          <p:nvPr>
            <p:ph type="title"/>
          </p:nvPr>
        </p:nvSpPr>
        <p:spPr>
          <a:xfrm>
            <a:off x="628650" y="116632"/>
            <a:ext cx="7886700" cy="543594"/>
          </a:xfrm>
        </p:spPr>
        <p:txBody>
          <a:bodyPr>
            <a:normAutofit fontScale="90000"/>
          </a:bodyPr>
          <a:lstStyle/>
          <a:p>
            <a:pPr algn="ctr"/>
            <a:r>
              <a:rPr lang="el-GR" sz="3600" b="1" dirty="0">
                <a:latin typeface="Comic Sans MS" pitchFamily="66" charset="0"/>
              </a:rPr>
              <a:t>Σύλληψη</a:t>
            </a:r>
            <a:endParaRPr lang="el-GR" dirty="0"/>
          </a:p>
        </p:txBody>
      </p:sp>
      <p:sp>
        <p:nvSpPr>
          <p:cNvPr id="3" name="Θέση περιεχομένου 2">
            <a:extLst>
              <a:ext uri="{FF2B5EF4-FFF2-40B4-BE49-F238E27FC236}">
                <a16:creationId xmlns:a16="http://schemas.microsoft.com/office/drawing/2014/main" id="{AF257F9F-BDA2-45F9-B780-083BC41F67FA}"/>
              </a:ext>
            </a:extLst>
          </p:cNvPr>
          <p:cNvSpPr>
            <a:spLocks noGrp="1"/>
          </p:cNvSpPr>
          <p:nvPr>
            <p:ph idx="1"/>
          </p:nvPr>
        </p:nvSpPr>
        <p:spPr>
          <a:xfrm>
            <a:off x="755576" y="5403609"/>
            <a:ext cx="7992888" cy="1084593"/>
          </a:xfrm>
          <a:ln w="38100">
            <a:solidFill>
              <a:schemeClr val="accent6"/>
            </a:solidFill>
          </a:ln>
        </p:spPr>
        <p:txBody>
          <a:bodyPr>
            <a:normAutofit/>
          </a:bodyPr>
          <a:lstStyle/>
          <a:p>
            <a:pPr marL="0" indent="0" algn="ctr">
              <a:buNone/>
            </a:pPr>
            <a:r>
              <a:rPr lang="el-GR" sz="2400" dirty="0">
                <a:latin typeface="Comic Sans MS" pitchFamily="66" charset="0"/>
              </a:rPr>
              <a:t>Σύλληψη</a:t>
            </a:r>
            <a:r>
              <a:rPr lang="en-US" sz="2400" dirty="0">
                <a:latin typeface="Comic Sans MS" pitchFamily="66" charset="0"/>
              </a:rPr>
              <a:t> </a:t>
            </a:r>
            <a:r>
              <a:rPr lang="el-GR" sz="2400" dirty="0">
                <a:latin typeface="Comic Sans MS" pitchFamily="66" charset="0"/>
              </a:rPr>
              <a:t>ορίζεται η ένωση ενός ωαρίου με ένα σπερματοζωάριο και σηματοδοτεί την έναρξη της κύησης </a:t>
            </a:r>
            <a:endParaRPr lang="el-GR" sz="2000" dirty="0"/>
          </a:p>
        </p:txBody>
      </p:sp>
      <p:sp>
        <p:nvSpPr>
          <p:cNvPr id="5" name="Ορθογώνιο 4">
            <a:extLst>
              <a:ext uri="{FF2B5EF4-FFF2-40B4-BE49-F238E27FC236}">
                <a16:creationId xmlns:a16="http://schemas.microsoft.com/office/drawing/2014/main" id="{8D64414F-E257-490E-9773-AFB9BDBC18DB}"/>
              </a:ext>
            </a:extLst>
          </p:cNvPr>
          <p:cNvSpPr/>
          <p:nvPr/>
        </p:nvSpPr>
        <p:spPr>
          <a:xfrm>
            <a:off x="179512" y="1439094"/>
            <a:ext cx="3672408" cy="3416320"/>
          </a:xfrm>
          <a:prstGeom prst="rect">
            <a:avLst/>
          </a:prstGeom>
          <a:ln w="28575">
            <a:solidFill>
              <a:schemeClr val="accent6"/>
            </a:solidFill>
          </a:ln>
        </p:spPr>
        <p:txBody>
          <a:bodyPr wrap="square">
            <a:spAutoFit/>
          </a:bodyPr>
          <a:lstStyle/>
          <a:p>
            <a:pPr>
              <a:buNone/>
            </a:pPr>
            <a:r>
              <a:rPr lang="el-GR" b="1" dirty="0">
                <a:solidFill>
                  <a:srgbClr val="FFC000"/>
                </a:solidFill>
                <a:latin typeface="Comic Sans MS" pitchFamily="66" charset="0"/>
              </a:rPr>
              <a:t>Άνδρας </a:t>
            </a:r>
          </a:p>
          <a:p>
            <a:pPr>
              <a:buNone/>
            </a:pPr>
            <a:endParaRPr lang="el-GR" b="1" dirty="0">
              <a:solidFill>
                <a:srgbClr val="FFC000"/>
              </a:solidFill>
              <a:latin typeface="Comic Sans MS" pitchFamily="66" charset="0"/>
            </a:endParaRPr>
          </a:p>
          <a:p>
            <a:pPr>
              <a:buNone/>
            </a:pPr>
            <a:r>
              <a:rPr lang="el-GR" b="1" dirty="0">
                <a:solidFill>
                  <a:srgbClr val="FFC000"/>
                </a:solidFill>
                <a:latin typeface="Comic Sans MS" pitchFamily="66" charset="0"/>
              </a:rPr>
              <a:t>Το σπερματοζωάριο</a:t>
            </a:r>
          </a:p>
          <a:p>
            <a:pPr>
              <a:buBlip>
                <a:blip r:embed="rId2"/>
              </a:buBlip>
            </a:pPr>
            <a:r>
              <a:rPr lang="el-GR" dirty="0">
                <a:latin typeface="Comic Sans MS" pitchFamily="66" charset="0"/>
              </a:rPr>
              <a:t>είναι το γεννητικό κύτταρο του άνδρα </a:t>
            </a:r>
          </a:p>
          <a:p>
            <a:pPr>
              <a:buBlip>
                <a:blip r:embed="rId2"/>
              </a:buBlip>
            </a:pPr>
            <a:r>
              <a:rPr lang="el-GR" dirty="0">
                <a:latin typeface="Comic Sans MS" pitchFamily="66" charset="0"/>
              </a:rPr>
              <a:t>παράγεται και ωριμάζει στους </a:t>
            </a:r>
            <a:r>
              <a:rPr lang="el-GR" dirty="0" err="1">
                <a:latin typeface="Comic Sans MS" pitchFamily="66" charset="0"/>
              </a:rPr>
              <a:t>όρχεις</a:t>
            </a:r>
            <a:r>
              <a:rPr lang="el-GR" dirty="0">
                <a:latin typeface="Comic Sans MS" pitchFamily="66" charset="0"/>
              </a:rPr>
              <a:t> </a:t>
            </a:r>
          </a:p>
          <a:p>
            <a:pPr>
              <a:buBlip>
                <a:blip r:embed="rId2"/>
              </a:buBlip>
            </a:pPr>
            <a:r>
              <a:rPr lang="el-GR" dirty="0">
                <a:latin typeface="Comic Sans MS" pitchFamily="66" charset="0"/>
              </a:rPr>
              <a:t>αποτελείται από την κεφαλή και την ουρά και </a:t>
            </a:r>
          </a:p>
          <a:p>
            <a:pPr>
              <a:buBlip>
                <a:blip r:embed="rId2"/>
              </a:buBlip>
            </a:pPr>
            <a:r>
              <a:rPr lang="el-GR" dirty="0">
                <a:latin typeface="Comic Sans MS" pitchFamily="66" charset="0"/>
              </a:rPr>
              <a:t>ζει μέχρι και 72 ώρες</a:t>
            </a:r>
          </a:p>
          <a:p>
            <a:pPr>
              <a:buBlip>
                <a:blip r:embed="rId2"/>
              </a:buBlip>
            </a:pPr>
            <a:r>
              <a:rPr lang="el-GR" dirty="0">
                <a:latin typeface="Comic Sans MS" pitchFamily="66" charset="0"/>
              </a:rPr>
              <a:t>Το σπέρμα περιέχει 200-500εκατ σπερματοζωάρια</a:t>
            </a:r>
          </a:p>
        </p:txBody>
      </p:sp>
      <p:sp>
        <p:nvSpPr>
          <p:cNvPr id="6" name="Ορθογώνιο 5">
            <a:extLst>
              <a:ext uri="{FF2B5EF4-FFF2-40B4-BE49-F238E27FC236}">
                <a16:creationId xmlns:a16="http://schemas.microsoft.com/office/drawing/2014/main" id="{662EA38D-FCF9-44B8-87E9-76D9ACEC8218}"/>
              </a:ext>
            </a:extLst>
          </p:cNvPr>
          <p:cNvSpPr/>
          <p:nvPr/>
        </p:nvSpPr>
        <p:spPr>
          <a:xfrm>
            <a:off x="5436096" y="1220064"/>
            <a:ext cx="3456384" cy="3693319"/>
          </a:xfrm>
          <a:prstGeom prst="rect">
            <a:avLst/>
          </a:prstGeom>
          <a:ln w="28575">
            <a:solidFill>
              <a:schemeClr val="accent6"/>
            </a:solidFill>
          </a:ln>
        </p:spPr>
        <p:txBody>
          <a:bodyPr wrap="square">
            <a:spAutoFit/>
          </a:bodyPr>
          <a:lstStyle/>
          <a:p>
            <a:pPr>
              <a:buNone/>
            </a:pPr>
            <a:r>
              <a:rPr lang="el-GR" b="1" dirty="0">
                <a:solidFill>
                  <a:srgbClr val="FFC000"/>
                </a:solidFill>
                <a:latin typeface="Comic Sans MS" pitchFamily="66" charset="0"/>
              </a:rPr>
              <a:t>Γυναίκα </a:t>
            </a:r>
          </a:p>
          <a:p>
            <a:pPr>
              <a:buNone/>
            </a:pPr>
            <a:endParaRPr lang="el-GR" b="1" dirty="0">
              <a:solidFill>
                <a:srgbClr val="FFC000"/>
              </a:solidFill>
              <a:latin typeface="Comic Sans MS" pitchFamily="66" charset="0"/>
            </a:endParaRPr>
          </a:p>
          <a:p>
            <a:pPr>
              <a:buNone/>
            </a:pPr>
            <a:r>
              <a:rPr lang="el-GR" b="1" dirty="0">
                <a:solidFill>
                  <a:srgbClr val="FFC000"/>
                </a:solidFill>
                <a:latin typeface="Comic Sans MS" pitchFamily="66" charset="0"/>
              </a:rPr>
              <a:t>Το ωάριο </a:t>
            </a:r>
          </a:p>
          <a:p>
            <a:pPr>
              <a:buBlip>
                <a:blip r:embed="rId2"/>
              </a:buBlip>
            </a:pPr>
            <a:r>
              <a:rPr lang="el-GR" dirty="0">
                <a:latin typeface="Comic Sans MS" pitchFamily="66" charset="0"/>
              </a:rPr>
              <a:t>είναι το γεννητικό κύτταρο της γυναίκας </a:t>
            </a:r>
          </a:p>
          <a:p>
            <a:pPr>
              <a:buBlip>
                <a:blip r:embed="rId2"/>
              </a:buBlip>
            </a:pPr>
            <a:r>
              <a:rPr lang="el-GR" dirty="0">
                <a:latin typeface="Comic Sans MS" pitchFamily="66" charset="0"/>
              </a:rPr>
              <a:t>κάθε μήνα ωριμάζει </a:t>
            </a:r>
            <a:r>
              <a:rPr lang="el-GR" u="sng" dirty="0">
                <a:latin typeface="Comic Sans MS" pitchFamily="66" charset="0"/>
              </a:rPr>
              <a:t>ένα</a:t>
            </a:r>
            <a:r>
              <a:rPr lang="el-GR" dirty="0">
                <a:latin typeface="Comic Sans MS" pitchFamily="66" charset="0"/>
              </a:rPr>
              <a:t> ωάριο</a:t>
            </a:r>
          </a:p>
          <a:p>
            <a:pPr>
              <a:buBlip>
                <a:blip r:embed="rId2"/>
              </a:buBlip>
            </a:pPr>
            <a:r>
              <a:rPr lang="el-GR" dirty="0">
                <a:latin typeface="Comic Sans MS" pitchFamily="66" charset="0"/>
              </a:rPr>
              <a:t>είναι το μεγαλύτερο κύτταρο του σώματος </a:t>
            </a:r>
          </a:p>
          <a:p>
            <a:pPr>
              <a:buBlip>
                <a:blip r:embed="rId2"/>
              </a:buBlip>
            </a:pPr>
            <a:r>
              <a:rPr lang="el-GR" dirty="0">
                <a:latin typeface="Comic Sans MS" pitchFamily="66" charset="0"/>
              </a:rPr>
              <a:t>βρίσκεται μέσα  στο ωοθυλάκιο </a:t>
            </a:r>
          </a:p>
          <a:p>
            <a:pPr>
              <a:buBlip>
                <a:blip r:embed="rId2"/>
              </a:buBlip>
            </a:pPr>
            <a:r>
              <a:rPr lang="el-GR" dirty="0">
                <a:latin typeface="Comic Sans MS" pitchFamily="66" charset="0"/>
              </a:rPr>
              <a:t>ζει 24 ώρες και </a:t>
            </a:r>
          </a:p>
          <a:p>
            <a:pPr>
              <a:buBlip>
                <a:blip r:embed="rId2"/>
              </a:buBlip>
            </a:pPr>
            <a:r>
              <a:rPr lang="el-GR" dirty="0">
                <a:latin typeface="Comic Sans MS" pitchFamily="66" charset="0"/>
              </a:rPr>
              <a:t>περιλαμβάνει το πρωτόπλασμα και τον πυρήνα</a:t>
            </a:r>
          </a:p>
        </p:txBody>
      </p:sp>
      <p:sp>
        <p:nvSpPr>
          <p:cNvPr id="7" name="Βέλος: Αριστερό-δεξιό-επάνω 6">
            <a:extLst>
              <a:ext uri="{FF2B5EF4-FFF2-40B4-BE49-F238E27FC236}">
                <a16:creationId xmlns:a16="http://schemas.microsoft.com/office/drawing/2014/main" id="{FC6F8916-1355-455E-A0B3-800F67A2B047}"/>
              </a:ext>
            </a:extLst>
          </p:cNvPr>
          <p:cNvSpPr/>
          <p:nvPr/>
        </p:nvSpPr>
        <p:spPr>
          <a:xfrm flipV="1">
            <a:off x="3925069" y="3914156"/>
            <a:ext cx="1440160" cy="1454404"/>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018084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B97617-D942-4827-9B29-7BCDA4A2BC06}"/>
              </a:ext>
            </a:extLst>
          </p:cNvPr>
          <p:cNvSpPr>
            <a:spLocks noGrp="1"/>
          </p:cNvSpPr>
          <p:nvPr>
            <p:ph type="ctrTitle"/>
          </p:nvPr>
        </p:nvSpPr>
        <p:spPr/>
        <p:txBody>
          <a:bodyPr/>
          <a:lstStyle/>
          <a:p>
            <a:r>
              <a:rPr lang="el-GR" b="1" dirty="0">
                <a:latin typeface="Comic Sans MS" panose="030F0702030302020204" pitchFamily="66" charset="0"/>
              </a:rPr>
              <a:t>Τοκετός </a:t>
            </a:r>
          </a:p>
        </p:txBody>
      </p:sp>
      <p:sp>
        <p:nvSpPr>
          <p:cNvPr id="3" name="Υπότιτλος 2">
            <a:extLst>
              <a:ext uri="{FF2B5EF4-FFF2-40B4-BE49-F238E27FC236}">
                <a16:creationId xmlns:a16="http://schemas.microsoft.com/office/drawing/2014/main" id="{C49F8D06-1373-44E8-B075-1E032A6F7DD7}"/>
              </a:ext>
            </a:extLst>
          </p:cNvPr>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426633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6E91A6-985A-4703-9477-8DC229BF3C3D}"/>
              </a:ext>
            </a:extLst>
          </p:cNvPr>
          <p:cNvSpPr>
            <a:spLocks noGrp="1"/>
          </p:cNvSpPr>
          <p:nvPr>
            <p:ph type="title"/>
          </p:nvPr>
        </p:nvSpPr>
        <p:spPr/>
        <p:txBody>
          <a:bodyPr/>
          <a:lstStyle/>
          <a:p>
            <a:r>
              <a:rPr lang="el-GR" b="1" dirty="0">
                <a:latin typeface="Comic Sans MS" panose="030F0702030302020204" pitchFamily="66" charset="0"/>
              </a:rPr>
              <a:t>Σημεία έναρξης του τοκετού </a:t>
            </a:r>
          </a:p>
        </p:txBody>
      </p:sp>
      <p:sp>
        <p:nvSpPr>
          <p:cNvPr id="3" name="Θέση περιεχομένου 2">
            <a:extLst>
              <a:ext uri="{FF2B5EF4-FFF2-40B4-BE49-F238E27FC236}">
                <a16:creationId xmlns:a16="http://schemas.microsoft.com/office/drawing/2014/main" id="{9A64029B-CFF1-43AF-BD77-D958454B27C7}"/>
              </a:ext>
            </a:extLst>
          </p:cNvPr>
          <p:cNvSpPr>
            <a:spLocks noGrp="1"/>
          </p:cNvSpPr>
          <p:nvPr>
            <p:ph idx="1"/>
          </p:nvPr>
        </p:nvSpPr>
        <p:spPr/>
        <p:txBody>
          <a:bodyPr>
            <a:normAutofit/>
          </a:bodyPr>
          <a:lstStyle/>
          <a:p>
            <a:r>
              <a:rPr lang="el-GR" sz="2400" dirty="0">
                <a:latin typeface="Comic Sans MS" panose="030F0702030302020204" pitchFamily="66" charset="0"/>
              </a:rPr>
              <a:t>Μετατόπιση μήτρας εμπρός και κάτω → μείωση κοιλιακής διάτασης, συχνοουρία</a:t>
            </a:r>
          </a:p>
          <a:p>
            <a:r>
              <a:rPr lang="el-GR" sz="2400" dirty="0">
                <a:latin typeface="Comic Sans MS" panose="030F0702030302020204" pitchFamily="66" charset="0"/>
              </a:rPr>
              <a:t>Χαμηλή οσφυαλγία</a:t>
            </a:r>
          </a:p>
          <a:p>
            <a:r>
              <a:rPr lang="el-GR" sz="2400" dirty="0">
                <a:latin typeface="Comic Sans MS" panose="030F0702030302020204" pitchFamily="66" charset="0"/>
              </a:rPr>
              <a:t>Υπερέκκριση κολπικής </a:t>
            </a:r>
            <a:r>
              <a:rPr lang="el-GR" sz="2400" dirty="0" err="1">
                <a:latin typeface="Comic Sans MS" panose="030F0702030302020204" pitchFamily="66" charset="0"/>
              </a:rPr>
              <a:t>βλέννης</a:t>
            </a:r>
            <a:r>
              <a:rPr lang="el-GR" sz="2400" dirty="0">
                <a:latin typeface="Comic Sans MS" panose="030F0702030302020204" pitchFamily="66" charset="0"/>
              </a:rPr>
              <a:t> </a:t>
            </a:r>
          </a:p>
          <a:p>
            <a:r>
              <a:rPr lang="el-GR" sz="2400" dirty="0">
                <a:latin typeface="Comic Sans MS" panose="030F0702030302020204" pitchFamily="66" charset="0"/>
              </a:rPr>
              <a:t>Πιθανή ρήξη των υμένων</a:t>
            </a:r>
          </a:p>
          <a:p>
            <a:r>
              <a:rPr lang="el-GR" sz="2400" dirty="0">
                <a:latin typeface="Comic Sans MS" panose="030F0702030302020204" pitchFamily="66" charset="0"/>
              </a:rPr>
              <a:t> Συσπάσεις μήτρας </a:t>
            </a:r>
          </a:p>
          <a:p>
            <a:r>
              <a:rPr lang="el-GR" sz="2400" dirty="0" err="1">
                <a:latin typeface="Comic Sans MS" panose="030F0702030302020204" pitchFamily="66" charset="0"/>
              </a:rPr>
              <a:t>Υπερκινητικότητα</a:t>
            </a:r>
            <a:r>
              <a:rPr lang="el-GR" sz="2400" dirty="0">
                <a:latin typeface="Comic Sans MS" panose="030F0702030302020204" pitchFamily="66" charset="0"/>
              </a:rPr>
              <a:t> </a:t>
            </a:r>
          </a:p>
        </p:txBody>
      </p:sp>
    </p:spTree>
    <p:extLst>
      <p:ext uri="{BB962C8B-B14F-4D97-AF65-F5344CB8AC3E}">
        <p14:creationId xmlns:p14="http://schemas.microsoft.com/office/powerpoint/2010/main" val="265123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78ECA127-0232-4952-BB80-6B256B3272D7}"/>
              </a:ext>
            </a:extLst>
          </p:cNvPr>
          <p:cNvSpPr/>
          <p:nvPr/>
        </p:nvSpPr>
        <p:spPr>
          <a:xfrm>
            <a:off x="323528" y="260648"/>
            <a:ext cx="8352928" cy="954107"/>
          </a:xfrm>
          <a:prstGeom prst="rect">
            <a:avLst/>
          </a:prstGeom>
        </p:spPr>
        <p:txBody>
          <a:bodyPr wrap="square">
            <a:spAutoFit/>
          </a:bodyPr>
          <a:lstStyle/>
          <a:p>
            <a:pPr>
              <a:buNone/>
            </a:pPr>
            <a:r>
              <a:rPr lang="el-GR" sz="2000" b="1" dirty="0">
                <a:latin typeface="Comic Sans MS" pitchFamily="66" charset="0"/>
              </a:rPr>
              <a:t>Νοσηλευτική φροντίδα</a:t>
            </a:r>
            <a:r>
              <a:rPr lang="en-US" sz="2000" b="1" dirty="0">
                <a:latin typeface="Comic Sans MS" pitchFamily="66" charset="0"/>
              </a:rPr>
              <a:t> </a:t>
            </a:r>
            <a:r>
              <a:rPr lang="el-GR" sz="2000" b="1" dirty="0">
                <a:latin typeface="Comic Sans MS" pitchFamily="66" charset="0"/>
              </a:rPr>
              <a:t>νεογνού</a:t>
            </a:r>
          </a:p>
          <a:p>
            <a:pPr>
              <a:buNone/>
            </a:pPr>
            <a:r>
              <a:rPr lang="el-GR" dirty="0">
                <a:latin typeface="Comic Sans MS" pitchFamily="66" charset="0"/>
              </a:rPr>
              <a:t>Η αξιολόγηση του νεογνού γίνεται αμέσως μετά την γέννηση με τη βαθμολογία της κλίμακας</a:t>
            </a:r>
            <a:r>
              <a:rPr lang="en-US" dirty="0">
                <a:latin typeface="Comic Sans MS" pitchFamily="66" charset="0"/>
              </a:rPr>
              <a:t> Apgar</a:t>
            </a:r>
            <a:endParaRPr lang="el-GR" dirty="0">
              <a:latin typeface="Comic Sans MS" pitchFamily="66" charset="0"/>
            </a:endParaRPr>
          </a:p>
        </p:txBody>
      </p:sp>
      <p:sp>
        <p:nvSpPr>
          <p:cNvPr id="3" name="Ορθογώνιο 2">
            <a:extLst>
              <a:ext uri="{FF2B5EF4-FFF2-40B4-BE49-F238E27FC236}">
                <a16:creationId xmlns:a16="http://schemas.microsoft.com/office/drawing/2014/main" id="{CE0AD741-487C-47BE-9E3B-D1B39FC1D243}"/>
              </a:ext>
            </a:extLst>
          </p:cNvPr>
          <p:cNvSpPr/>
          <p:nvPr/>
        </p:nvSpPr>
        <p:spPr>
          <a:xfrm>
            <a:off x="179512" y="1243136"/>
            <a:ext cx="8640960" cy="6186309"/>
          </a:xfrm>
          <a:prstGeom prst="rect">
            <a:avLst/>
          </a:prstGeom>
        </p:spPr>
        <p:txBody>
          <a:bodyPr wrap="square">
            <a:spAutoFit/>
          </a:bodyPr>
          <a:lstStyle/>
          <a:p>
            <a:pPr marL="342900" indent="-342900">
              <a:buAutoNum type="arabicPeriod"/>
            </a:pPr>
            <a:r>
              <a:rPr lang="el-GR" b="1" dirty="0">
                <a:latin typeface="Comic Sans MS" pitchFamily="66" charset="0"/>
              </a:rPr>
              <a:t>Πίνακας βαθμολόγησης </a:t>
            </a:r>
            <a:r>
              <a:rPr lang="en-US" b="1" dirty="0">
                <a:latin typeface="Comic Sans MS" pitchFamily="66" charset="0"/>
              </a:rPr>
              <a:t>Apgar</a:t>
            </a:r>
            <a:endParaRPr lang="el-GR" b="1" dirty="0">
              <a:latin typeface="Comic Sans MS" pitchFamily="66" charset="0"/>
            </a:endParaRPr>
          </a:p>
          <a:p>
            <a:pPr marL="742950" lvl="1" indent="-285750">
              <a:buFont typeface="Wingdings" panose="05000000000000000000" pitchFamily="2" charset="2"/>
              <a:buChar char="Ø"/>
            </a:pPr>
            <a:r>
              <a:rPr lang="el-GR" dirty="0">
                <a:latin typeface="Comic Sans MS" pitchFamily="66" charset="0"/>
              </a:rPr>
              <a:t> </a:t>
            </a:r>
            <a:r>
              <a:rPr lang="el-GR" b="1" dirty="0">
                <a:latin typeface="Comic Sans MS" pitchFamily="66" charset="0"/>
              </a:rPr>
              <a:t>Καρδιακός ρυθμός</a:t>
            </a:r>
            <a:r>
              <a:rPr lang="el-GR" dirty="0">
                <a:latin typeface="Comic Sans MS" pitchFamily="66" charset="0"/>
              </a:rPr>
              <a:t>: απών (Ο), </a:t>
            </a:r>
            <a:r>
              <a:rPr lang="el-GR" dirty="0" err="1">
                <a:latin typeface="Comic Sans MS" pitchFamily="66" charset="0"/>
              </a:rPr>
              <a:t>βραδύςκάτω</a:t>
            </a:r>
            <a:r>
              <a:rPr lang="el-GR" dirty="0">
                <a:latin typeface="Comic Sans MS" pitchFamily="66" charset="0"/>
              </a:rPr>
              <a:t> των 100/</a:t>
            </a:r>
            <a:r>
              <a:rPr lang="en-US" dirty="0">
                <a:latin typeface="Comic Sans MS" pitchFamily="66" charset="0"/>
              </a:rPr>
              <a:t> min</a:t>
            </a:r>
            <a:r>
              <a:rPr lang="el-GR" dirty="0">
                <a:latin typeface="Comic Sans MS" pitchFamily="66" charset="0"/>
              </a:rPr>
              <a:t> (1), άνω των100/</a:t>
            </a:r>
            <a:r>
              <a:rPr lang="en-US" dirty="0">
                <a:latin typeface="Comic Sans MS" pitchFamily="66" charset="0"/>
              </a:rPr>
              <a:t>min</a:t>
            </a:r>
            <a:r>
              <a:rPr lang="el-GR" dirty="0">
                <a:latin typeface="Comic Sans MS" pitchFamily="66" charset="0"/>
              </a:rPr>
              <a:t> (2)</a:t>
            </a:r>
          </a:p>
          <a:p>
            <a:pPr marL="742950" lvl="1" indent="-285750">
              <a:buFont typeface="Wingdings" panose="05000000000000000000" pitchFamily="2" charset="2"/>
              <a:buChar char="Ø"/>
            </a:pPr>
            <a:endParaRPr lang="el-GR" b="1" dirty="0">
              <a:latin typeface="Comic Sans MS" pitchFamily="66" charset="0"/>
            </a:endParaRPr>
          </a:p>
          <a:p>
            <a:pPr marL="742950" lvl="1" indent="-285750">
              <a:buFont typeface="Wingdings" panose="05000000000000000000" pitchFamily="2" charset="2"/>
              <a:buChar char="Ø"/>
            </a:pPr>
            <a:r>
              <a:rPr lang="el-GR" b="1" dirty="0">
                <a:latin typeface="Comic Sans MS" pitchFamily="66" charset="0"/>
              </a:rPr>
              <a:t>Αναπνοή</a:t>
            </a:r>
            <a:r>
              <a:rPr lang="el-GR" dirty="0">
                <a:latin typeface="Comic Sans MS" pitchFamily="66" charset="0"/>
              </a:rPr>
              <a:t>: απούσα (0), βραδεία, άτακτη (1), καλή, κλάμα (2)</a:t>
            </a:r>
          </a:p>
          <a:p>
            <a:pPr marL="742950" lvl="1" indent="-285750">
              <a:buFont typeface="Wingdings" panose="05000000000000000000" pitchFamily="2" charset="2"/>
              <a:buChar char="Ø"/>
            </a:pPr>
            <a:endParaRPr lang="el-GR" dirty="0">
              <a:latin typeface="Comic Sans MS" pitchFamily="66" charset="0"/>
            </a:endParaRPr>
          </a:p>
          <a:p>
            <a:pPr marL="742950" lvl="1" indent="-285750">
              <a:buFont typeface="Wingdings" panose="05000000000000000000" pitchFamily="2" charset="2"/>
              <a:buChar char="Ø"/>
            </a:pPr>
            <a:r>
              <a:rPr lang="el-GR" b="1" dirty="0">
                <a:latin typeface="Comic Sans MS" pitchFamily="66" charset="0"/>
              </a:rPr>
              <a:t>Μυϊκός τόνος</a:t>
            </a:r>
            <a:r>
              <a:rPr lang="el-GR" dirty="0">
                <a:latin typeface="Comic Sans MS" pitchFamily="66" charset="0"/>
              </a:rPr>
              <a:t>: χαλαρός (0), ελαφριά κάμψη (1), ζωηρές κινήσεις χεριών και ποδιών (2)</a:t>
            </a:r>
          </a:p>
          <a:p>
            <a:pPr marL="742950" lvl="1" indent="-285750">
              <a:buFont typeface="Wingdings" panose="05000000000000000000" pitchFamily="2" charset="2"/>
              <a:buChar char="Ø"/>
            </a:pPr>
            <a:endParaRPr lang="el-GR" dirty="0">
              <a:latin typeface="Comic Sans MS" pitchFamily="66" charset="0"/>
            </a:endParaRPr>
          </a:p>
          <a:p>
            <a:pPr marL="742950" lvl="1" indent="-285750">
              <a:buFont typeface="Wingdings" panose="05000000000000000000" pitchFamily="2" charset="2"/>
              <a:buChar char="Ø"/>
            </a:pPr>
            <a:r>
              <a:rPr lang="el-GR" b="1" dirty="0">
                <a:latin typeface="Comic Sans MS" pitchFamily="66" charset="0"/>
              </a:rPr>
              <a:t>Αντανακλαστικά</a:t>
            </a:r>
            <a:r>
              <a:rPr lang="el-GR" dirty="0">
                <a:latin typeface="Comic Sans MS" pitchFamily="66" charset="0"/>
              </a:rPr>
              <a:t>: απόντα (0), αδύναμο κλάμα (1), δυνατό κλάμα, μορφασμός, βήχας ή </a:t>
            </a:r>
            <a:r>
              <a:rPr lang="el-GR" dirty="0" err="1">
                <a:latin typeface="Comic Sans MS" pitchFamily="66" charset="0"/>
              </a:rPr>
              <a:t>πτάρνισμα</a:t>
            </a:r>
            <a:r>
              <a:rPr lang="el-GR" dirty="0">
                <a:latin typeface="Comic Sans MS" pitchFamily="66" charset="0"/>
              </a:rPr>
              <a:t> (2)      </a:t>
            </a:r>
          </a:p>
          <a:p>
            <a:pPr marL="742950" lvl="1" indent="-285750">
              <a:buFont typeface="Wingdings" panose="05000000000000000000" pitchFamily="2" charset="2"/>
              <a:buChar char="Ø"/>
            </a:pPr>
            <a:endParaRPr lang="el-GR" dirty="0">
              <a:latin typeface="Comic Sans MS" pitchFamily="66" charset="0"/>
            </a:endParaRPr>
          </a:p>
          <a:p>
            <a:pPr marL="742950" lvl="1" indent="-285750">
              <a:buFont typeface="Wingdings" panose="05000000000000000000" pitchFamily="2" charset="2"/>
              <a:buChar char="Ø"/>
            </a:pPr>
            <a:r>
              <a:rPr lang="el-GR" b="1" dirty="0">
                <a:latin typeface="Comic Sans MS" pitchFamily="66" charset="0"/>
              </a:rPr>
              <a:t>Χρώμα</a:t>
            </a:r>
            <a:r>
              <a:rPr lang="el-GR" dirty="0">
                <a:latin typeface="Comic Sans MS" pitchFamily="66" charset="0"/>
              </a:rPr>
              <a:t>: </a:t>
            </a:r>
            <a:r>
              <a:rPr lang="el-GR" dirty="0" err="1">
                <a:latin typeface="Comic Sans MS" pitchFamily="66" charset="0"/>
              </a:rPr>
              <a:t>κυανωτικό</a:t>
            </a:r>
            <a:r>
              <a:rPr lang="el-GR" dirty="0">
                <a:latin typeface="Comic Sans MS" pitchFamily="66" charset="0"/>
              </a:rPr>
              <a:t>, ωχρό (0), ροδαλό σώμα, κυανωτικά άκρα (1), εξ ολοκλήρου </a:t>
            </a:r>
          </a:p>
          <a:p>
            <a:pPr marL="742950" lvl="1" indent="-285750">
              <a:buFont typeface="Wingdings" panose="05000000000000000000" pitchFamily="2" charset="2"/>
              <a:buChar char="Ø"/>
            </a:pPr>
            <a:r>
              <a:rPr lang="el-GR" dirty="0">
                <a:latin typeface="Comic Sans MS" pitchFamily="66" charset="0"/>
              </a:rPr>
              <a:t>ροδαλό (2) </a:t>
            </a:r>
          </a:p>
          <a:p>
            <a:pPr>
              <a:buNone/>
            </a:pPr>
            <a:endParaRPr lang="el-GR" dirty="0">
              <a:latin typeface="Comic Sans MS" pitchFamily="66" charset="0"/>
            </a:endParaRPr>
          </a:p>
          <a:p>
            <a:pPr>
              <a:buNone/>
            </a:pPr>
            <a:r>
              <a:rPr lang="el-GR" dirty="0">
                <a:latin typeface="Comic Sans MS" pitchFamily="66" charset="0"/>
              </a:rPr>
              <a:t>2. Αναπνοές : 35-40 / λεπτό </a:t>
            </a:r>
          </a:p>
          <a:p>
            <a:pPr>
              <a:buNone/>
            </a:pPr>
            <a:r>
              <a:rPr lang="el-GR" dirty="0">
                <a:latin typeface="Comic Sans MS" pitchFamily="66" charset="0"/>
              </a:rPr>
              <a:t>3. Σφυγμοί : 130-150 / λεπτό</a:t>
            </a:r>
          </a:p>
          <a:p>
            <a:pPr>
              <a:buNone/>
            </a:pPr>
            <a:r>
              <a:rPr lang="el-GR" dirty="0">
                <a:latin typeface="Comic Sans MS" pitchFamily="66" charset="0"/>
              </a:rPr>
              <a:t>4. Αρτηριακή πίεση : Σ=85-90, Δ=60  </a:t>
            </a:r>
            <a:r>
              <a:rPr lang="en-US" dirty="0">
                <a:latin typeface="Comic Sans MS" pitchFamily="66" charset="0"/>
              </a:rPr>
              <a:t>mm Hg</a:t>
            </a:r>
          </a:p>
          <a:p>
            <a:pPr>
              <a:buNone/>
            </a:pPr>
            <a:r>
              <a:rPr lang="el-GR" dirty="0">
                <a:latin typeface="Comic Sans MS" pitchFamily="66" charset="0"/>
              </a:rPr>
              <a:t>5. Νευρολογική εκτίμηση : αντανακλαστικά</a:t>
            </a:r>
          </a:p>
          <a:p>
            <a:pPr>
              <a:buNone/>
            </a:pPr>
            <a:r>
              <a:rPr lang="el-GR" dirty="0">
                <a:latin typeface="Comic Sans MS" pitchFamily="66" charset="0"/>
              </a:rPr>
              <a:t>                                                                             </a:t>
            </a:r>
          </a:p>
          <a:p>
            <a:pPr>
              <a:buNone/>
            </a:pPr>
            <a:endParaRPr lang="el-GR" b="1" dirty="0">
              <a:latin typeface="Comic Sans MS" pitchFamily="66" charset="0"/>
            </a:endParaRPr>
          </a:p>
        </p:txBody>
      </p:sp>
    </p:spTree>
    <p:extLst>
      <p:ext uri="{BB962C8B-B14F-4D97-AF65-F5344CB8AC3E}">
        <p14:creationId xmlns:p14="http://schemas.microsoft.com/office/powerpoint/2010/main" val="2779773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60648"/>
            <a:ext cx="8858312" cy="6383062"/>
          </a:xfrm>
        </p:spPr>
        <p:txBody>
          <a:bodyPr>
            <a:normAutofit/>
          </a:bodyPr>
          <a:lstStyle/>
          <a:p>
            <a:pPr>
              <a:buNone/>
            </a:pPr>
            <a:r>
              <a:rPr lang="el-GR" sz="2800" u="sng" dirty="0">
                <a:latin typeface="Comic Sans MS" pitchFamily="66" charset="0"/>
              </a:rPr>
              <a:t>Εξωμήτριος περίοδος διακρίνεται σε: </a:t>
            </a:r>
          </a:p>
          <a:p>
            <a:pPr>
              <a:buNone/>
            </a:pPr>
            <a:endParaRPr lang="el-GR" sz="2800" dirty="0">
              <a:latin typeface="Comic Sans MS" pitchFamily="66" charset="0"/>
            </a:endParaRPr>
          </a:p>
          <a:p>
            <a:pPr>
              <a:buNone/>
            </a:pPr>
            <a:r>
              <a:rPr lang="el-GR" sz="2800" dirty="0">
                <a:latin typeface="Comic Sans MS" pitchFamily="66" charset="0"/>
              </a:rPr>
              <a:t>Βρεφική περίοδος </a:t>
            </a:r>
          </a:p>
          <a:p>
            <a:pPr lvl="1">
              <a:buNone/>
            </a:pPr>
            <a:r>
              <a:rPr lang="el-GR" sz="2500" b="1" dirty="0">
                <a:solidFill>
                  <a:srgbClr val="5DD5FF"/>
                </a:solidFill>
                <a:sym typeface="Wingdings 2"/>
              </a:rPr>
              <a:t> </a:t>
            </a:r>
            <a:r>
              <a:rPr lang="el-GR" sz="2500" dirty="0">
                <a:latin typeface="Comic Sans MS" pitchFamily="66" charset="0"/>
              </a:rPr>
              <a:t>Πρόωρα: γέννηση 28-37 εβδομάδων</a:t>
            </a:r>
          </a:p>
          <a:p>
            <a:pPr lvl="1">
              <a:buNone/>
            </a:pPr>
            <a:r>
              <a:rPr lang="el-GR" sz="2500" b="1" dirty="0">
                <a:solidFill>
                  <a:srgbClr val="5DD5FF"/>
                </a:solidFill>
                <a:sym typeface="Wingdings 2"/>
              </a:rPr>
              <a:t> </a:t>
            </a:r>
            <a:r>
              <a:rPr lang="el-GR" sz="2500" dirty="0">
                <a:latin typeface="Comic Sans MS" pitchFamily="66" charset="0"/>
              </a:rPr>
              <a:t>Νεογνική περίοδος: 0-28 ημερών</a:t>
            </a:r>
          </a:p>
          <a:p>
            <a:pPr marL="342900" lvl="1" indent="0">
              <a:buNone/>
            </a:pPr>
            <a:r>
              <a:rPr lang="el-GR" sz="2500" dirty="0">
                <a:latin typeface="Comic Sans MS" pitchFamily="66" charset="0"/>
              </a:rPr>
              <a:t>Βρεφική: έως 1 έτους</a:t>
            </a:r>
          </a:p>
          <a:p>
            <a:pPr marL="0" indent="0">
              <a:buNone/>
            </a:pPr>
            <a:r>
              <a:rPr lang="el-GR" sz="2800" dirty="0">
                <a:latin typeface="Comic Sans MS" pitchFamily="66" charset="0"/>
              </a:rPr>
              <a:t>Πρώτη παιδική ηλικία </a:t>
            </a:r>
          </a:p>
          <a:p>
            <a:pPr lvl="1">
              <a:buNone/>
            </a:pPr>
            <a:r>
              <a:rPr lang="el-GR" sz="2500" b="1" dirty="0">
                <a:solidFill>
                  <a:srgbClr val="5DD5FF"/>
                </a:solidFill>
                <a:sym typeface="Wingdings 2"/>
              </a:rPr>
              <a:t> </a:t>
            </a:r>
            <a:r>
              <a:rPr lang="el-GR" sz="2500" dirty="0">
                <a:latin typeface="Comic Sans MS" pitchFamily="66" charset="0"/>
              </a:rPr>
              <a:t>Νηπιακή ηλικία: 1 έως 3ετών</a:t>
            </a:r>
          </a:p>
          <a:p>
            <a:pPr marL="342900" lvl="1" indent="0">
              <a:buNone/>
            </a:pPr>
            <a:r>
              <a:rPr lang="el-GR" sz="2500" dirty="0">
                <a:latin typeface="Comic Sans MS" pitchFamily="66" charset="0"/>
              </a:rPr>
              <a:t>Προσχολική: 3-6 ετών</a:t>
            </a:r>
          </a:p>
          <a:p>
            <a:pPr marL="0" indent="0">
              <a:buNone/>
            </a:pPr>
            <a:r>
              <a:rPr lang="el-GR" sz="2800" dirty="0">
                <a:latin typeface="Comic Sans MS" pitchFamily="66" charset="0"/>
              </a:rPr>
              <a:t>Μέση παιδική ηλικία </a:t>
            </a:r>
          </a:p>
          <a:p>
            <a:pPr lvl="1">
              <a:buNone/>
            </a:pPr>
            <a:r>
              <a:rPr lang="el-GR" sz="2500" b="1" dirty="0">
                <a:solidFill>
                  <a:srgbClr val="5DD5FF"/>
                </a:solidFill>
                <a:sym typeface="Wingdings 2"/>
              </a:rPr>
              <a:t> </a:t>
            </a:r>
            <a:r>
              <a:rPr lang="el-GR" sz="2500" dirty="0">
                <a:latin typeface="Comic Sans MS" pitchFamily="66" charset="0"/>
              </a:rPr>
              <a:t>Σχολική περίοδος: 6-12 ετών</a:t>
            </a:r>
          </a:p>
          <a:p>
            <a:pPr>
              <a:buNone/>
            </a:pPr>
            <a:r>
              <a:rPr lang="el-GR" sz="2800" dirty="0">
                <a:latin typeface="Comic Sans MS" panose="030F0702030302020204" pitchFamily="66" charset="0"/>
                <a:sym typeface="Wingdings 2"/>
              </a:rPr>
              <a:t>Μεγαλύτερα παιδιά </a:t>
            </a:r>
          </a:p>
          <a:p>
            <a:pPr lvl="1">
              <a:buNone/>
            </a:pPr>
            <a:r>
              <a:rPr lang="el-GR" sz="2500" b="1" dirty="0">
                <a:solidFill>
                  <a:srgbClr val="5DD5FF"/>
                </a:solidFill>
                <a:sym typeface="Wingdings 2"/>
              </a:rPr>
              <a:t> </a:t>
            </a:r>
            <a:r>
              <a:rPr lang="el-GR" sz="2500" dirty="0">
                <a:latin typeface="Comic Sans MS" pitchFamily="66" charset="0"/>
              </a:rPr>
              <a:t>Περίοδος εφηβείας: 12-18 ετών</a:t>
            </a:r>
          </a:p>
          <a:p>
            <a:pPr>
              <a:buNone/>
            </a:pP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fontScale="25000" lnSpcReduction="20000"/>
          </a:bodyPr>
          <a:lstStyle/>
          <a:p>
            <a:pPr>
              <a:buNone/>
            </a:pPr>
            <a:endParaRPr lang="el-GR" sz="7200" dirty="0">
              <a:latin typeface="Comic Sans MS" pitchFamily="66" charset="0"/>
            </a:endParaRPr>
          </a:p>
          <a:p>
            <a:pPr>
              <a:buNone/>
            </a:pPr>
            <a:r>
              <a:rPr lang="el-GR" sz="12800" b="1" dirty="0">
                <a:latin typeface="Comic Sans MS" pitchFamily="66" charset="0"/>
              </a:rPr>
              <a:t>Κάποια χαρακτηριστικά του νεογνού  </a:t>
            </a:r>
          </a:p>
          <a:p>
            <a:pPr>
              <a:buNone/>
            </a:pPr>
            <a:endParaRPr lang="el-GR" sz="7200" dirty="0">
              <a:latin typeface="Comic Sans MS" pitchFamily="66" charset="0"/>
            </a:endParaRPr>
          </a:p>
          <a:p>
            <a:pPr>
              <a:buNone/>
            </a:pPr>
            <a:r>
              <a:rPr lang="el-GR" sz="11200" b="1" dirty="0">
                <a:latin typeface="Comic Sans MS" pitchFamily="66" charset="0"/>
              </a:rPr>
              <a:t>Μέσο βάρος γέννησης</a:t>
            </a:r>
            <a:r>
              <a:rPr lang="el-GR" sz="11200" b="1" dirty="0">
                <a:solidFill>
                  <a:srgbClr val="5DD5FF"/>
                </a:solidFill>
                <a:latin typeface="Comic Sans MS" pitchFamily="66" charset="0"/>
              </a:rPr>
              <a:t>:</a:t>
            </a:r>
            <a:r>
              <a:rPr lang="el-GR" sz="11200" dirty="0">
                <a:solidFill>
                  <a:srgbClr val="5DD5FF"/>
                </a:solidFill>
                <a:latin typeface="Comic Sans MS" pitchFamily="66" charset="0"/>
              </a:rPr>
              <a:t> </a:t>
            </a:r>
            <a:r>
              <a:rPr lang="el-GR" sz="11200" dirty="0">
                <a:latin typeface="Comic Sans MS" pitchFamily="66" charset="0"/>
              </a:rPr>
              <a:t>3300</a:t>
            </a:r>
            <a:r>
              <a:rPr lang="en-US" sz="11200" dirty="0">
                <a:latin typeface="Comic Sans MS" pitchFamily="66" charset="0"/>
              </a:rPr>
              <a:t> </a:t>
            </a:r>
            <a:r>
              <a:rPr lang="en-US" sz="11200" dirty="0" err="1">
                <a:latin typeface="Comic Sans MS" pitchFamily="66" charset="0"/>
              </a:rPr>
              <a:t>gr</a:t>
            </a:r>
            <a:endParaRPr lang="en-US" sz="11200" dirty="0">
              <a:latin typeface="Comic Sans MS" pitchFamily="66" charset="0"/>
            </a:endParaRPr>
          </a:p>
          <a:p>
            <a:pPr>
              <a:buNone/>
            </a:pPr>
            <a:r>
              <a:rPr lang="el-GR" sz="11200" dirty="0">
                <a:latin typeface="Comic Sans MS" pitchFamily="66" charset="0"/>
              </a:rPr>
              <a:t>Διπλασιάζεται μέχρι τον 5</a:t>
            </a:r>
            <a:r>
              <a:rPr lang="el-GR" sz="11200" baseline="30000" dirty="0">
                <a:latin typeface="Comic Sans MS" pitchFamily="66" charset="0"/>
              </a:rPr>
              <a:t>ο</a:t>
            </a:r>
            <a:r>
              <a:rPr lang="el-GR" sz="11200" dirty="0">
                <a:latin typeface="Comic Sans MS" pitchFamily="66" charset="0"/>
              </a:rPr>
              <a:t> μήνα </a:t>
            </a:r>
          </a:p>
          <a:p>
            <a:pPr>
              <a:buNone/>
            </a:pPr>
            <a:r>
              <a:rPr lang="el-GR" sz="11200" dirty="0">
                <a:latin typeface="Comic Sans MS" pitchFamily="66" charset="0"/>
              </a:rPr>
              <a:t>Τριπλασιάζεται μέχρι στο τέλος του 1</a:t>
            </a:r>
            <a:r>
              <a:rPr lang="el-GR" sz="11200" baseline="30000" dirty="0">
                <a:latin typeface="Comic Sans MS" pitchFamily="66" charset="0"/>
              </a:rPr>
              <a:t>ου</a:t>
            </a:r>
            <a:r>
              <a:rPr lang="el-GR" sz="11200" dirty="0">
                <a:latin typeface="Comic Sans MS" pitchFamily="66" charset="0"/>
              </a:rPr>
              <a:t> έτους </a:t>
            </a:r>
          </a:p>
          <a:p>
            <a:pPr>
              <a:buNone/>
            </a:pPr>
            <a:r>
              <a:rPr lang="el-GR" sz="11200" dirty="0">
                <a:latin typeface="Comic Sans MS" pitchFamily="66" charset="0"/>
              </a:rPr>
              <a:t>Τετραπλασιάζεται μέχρι τους 30 μήνες</a:t>
            </a:r>
          </a:p>
          <a:p>
            <a:pPr>
              <a:buNone/>
            </a:pPr>
            <a:endParaRPr lang="el-GR" sz="11200" dirty="0">
              <a:latin typeface="Comic Sans MS" pitchFamily="66" charset="0"/>
            </a:endParaRPr>
          </a:p>
          <a:p>
            <a:pPr>
              <a:buNone/>
            </a:pPr>
            <a:r>
              <a:rPr lang="el-GR" sz="11200" b="1" dirty="0">
                <a:latin typeface="Comic Sans MS" pitchFamily="66" charset="0"/>
              </a:rPr>
              <a:t>Μήκος σώματος: </a:t>
            </a:r>
            <a:r>
              <a:rPr lang="el-GR" sz="11200" dirty="0">
                <a:latin typeface="Comic Sans MS" pitchFamily="66" charset="0"/>
              </a:rPr>
              <a:t>50</a:t>
            </a:r>
            <a:r>
              <a:rPr lang="en-US" sz="11200" dirty="0">
                <a:latin typeface="Comic Sans MS" pitchFamily="66" charset="0"/>
              </a:rPr>
              <a:t> cm</a:t>
            </a:r>
            <a:endParaRPr lang="el-GR" sz="11200" dirty="0">
              <a:latin typeface="Comic Sans MS" pitchFamily="66" charset="0"/>
            </a:endParaRPr>
          </a:p>
          <a:p>
            <a:pPr>
              <a:buNone/>
            </a:pPr>
            <a:r>
              <a:rPr lang="el-GR" sz="11200" dirty="0">
                <a:latin typeface="Comic Sans MS" pitchFamily="66" charset="0"/>
              </a:rPr>
              <a:t>1</a:t>
            </a:r>
            <a:r>
              <a:rPr lang="el-GR" sz="11200" baseline="30000" dirty="0">
                <a:latin typeface="Comic Sans MS" pitchFamily="66" charset="0"/>
              </a:rPr>
              <a:t>ο</a:t>
            </a:r>
            <a:r>
              <a:rPr lang="el-GR" sz="11200" dirty="0">
                <a:latin typeface="Comic Sans MS" pitchFamily="66" charset="0"/>
              </a:rPr>
              <a:t> έτος: 75</a:t>
            </a:r>
            <a:r>
              <a:rPr lang="en-US" sz="11200" dirty="0">
                <a:latin typeface="Comic Sans MS" pitchFamily="66" charset="0"/>
              </a:rPr>
              <a:t> cm</a:t>
            </a:r>
            <a:r>
              <a:rPr lang="el-GR" sz="11200" dirty="0">
                <a:latin typeface="Comic Sans MS" pitchFamily="66" charset="0"/>
              </a:rPr>
              <a:t> </a:t>
            </a:r>
            <a:endParaRPr lang="en-US" sz="11200" dirty="0">
              <a:latin typeface="Comic Sans MS" pitchFamily="66" charset="0"/>
            </a:endParaRPr>
          </a:p>
          <a:p>
            <a:pPr>
              <a:buNone/>
            </a:pPr>
            <a:endParaRPr lang="el-GR" sz="11200" dirty="0">
              <a:latin typeface="Comic Sans MS" pitchFamily="66" charset="0"/>
            </a:endParaRPr>
          </a:p>
          <a:p>
            <a:pPr>
              <a:buNone/>
            </a:pPr>
            <a:r>
              <a:rPr lang="el-GR" sz="11200" b="1" dirty="0">
                <a:latin typeface="Comic Sans MS" pitchFamily="66" charset="0"/>
              </a:rPr>
              <a:t>Περίμετρος κεφαλής: </a:t>
            </a:r>
            <a:r>
              <a:rPr lang="el-GR" sz="11200" dirty="0">
                <a:latin typeface="Comic Sans MS" pitchFamily="66" charset="0"/>
              </a:rPr>
              <a:t>35</a:t>
            </a:r>
            <a:r>
              <a:rPr lang="en-US" sz="11200" dirty="0">
                <a:latin typeface="Comic Sans MS" pitchFamily="66" charset="0"/>
              </a:rPr>
              <a:t> cm</a:t>
            </a:r>
            <a:endParaRPr lang="el-GR" sz="11200" dirty="0">
              <a:latin typeface="Comic Sans MS" pitchFamily="66" charset="0"/>
            </a:endParaRPr>
          </a:p>
          <a:p>
            <a:pPr>
              <a:buNone/>
            </a:pPr>
            <a:r>
              <a:rPr lang="el-GR" sz="11200" dirty="0">
                <a:latin typeface="Comic Sans MS" pitchFamily="66" charset="0"/>
              </a:rPr>
              <a:t>1</a:t>
            </a:r>
            <a:r>
              <a:rPr lang="el-GR" sz="11200" baseline="30000" dirty="0">
                <a:latin typeface="Comic Sans MS" pitchFamily="66" charset="0"/>
              </a:rPr>
              <a:t>ο</a:t>
            </a:r>
            <a:r>
              <a:rPr lang="el-GR" sz="11200" dirty="0">
                <a:latin typeface="Comic Sans MS" pitchFamily="66" charset="0"/>
              </a:rPr>
              <a:t> έτος: 47</a:t>
            </a:r>
            <a:r>
              <a:rPr lang="en-US" sz="11200" dirty="0">
                <a:latin typeface="Comic Sans MS" pitchFamily="66" charset="0"/>
              </a:rPr>
              <a:t> cm</a:t>
            </a:r>
            <a:r>
              <a:rPr lang="el-GR" sz="11200" dirty="0">
                <a:latin typeface="Comic Sans MS" pitchFamily="66" charset="0"/>
              </a:rPr>
              <a:t> </a:t>
            </a:r>
          </a:p>
          <a:p>
            <a:pPr>
              <a:buNone/>
            </a:pPr>
            <a:endParaRPr lang="el-GR" sz="11200" dirty="0">
              <a:latin typeface="Comic Sans MS" pitchFamily="66" charset="0"/>
            </a:endParaRPr>
          </a:p>
          <a:p>
            <a:pPr>
              <a:buNone/>
            </a:pPr>
            <a:r>
              <a:rPr lang="el-GR" sz="11200" b="1" dirty="0">
                <a:latin typeface="Comic Sans MS" pitchFamily="66" charset="0"/>
              </a:rPr>
              <a:t>Περίμετρος θώρακα: </a:t>
            </a:r>
            <a:r>
              <a:rPr lang="el-GR" sz="11200" dirty="0">
                <a:latin typeface="Comic Sans MS" pitchFamily="66" charset="0"/>
              </a:rPr>
              <a:t>34</a:t>
            </a:r>
            <a:r>
              <a:rPr lang="en-US" sz="11200" dirty="0">
                <a:latin typeface="Comic Sans MS" pitchFamily="66" charset="0"/>
              </a:rPr>
              <a:t> cm</a:t>
            </a:r>
            <a:endParaRPr lang="el-GR" sz="11200" dirty="0">
              <a:latin typeface="Comic Sans MS" pitchFamily="66" charset="0"/>
            </a:endParaRPr>
          </a:p>
          <a:p>
            <a:pPr>
              <a:buNone/>
            </a:pPr>
            <a:r>
              <a:rPr lang="el-GR" sz="11200" dirty="0">
                <a:latin typeface="Comic Sans MS" pitchFamily="66" charset="0"/>
              </a:rPr>
              <a:t>10</a:t>
            </a:r>
            <a:r>
              <a:rPr lang="el-GR" sz="11200" baseline="30000" dirty="0">
                <a:latin typeface="Comic Sans MS" pitchFamily="66" charset="0"/>
              </a:rPr>
              <a:t>ος</a:t>
            </a:r>
            <a:r>
              <a:rPr lang="el-GR" sz="11200" dirty="0">
                <a:latin typeface="Comic Sans MS" pitchFamily="66" charset="0"/>
              </a:rPr>
              <a:t>  μήνας περίμετρος  </a:t>
            </a:r>
            <a:r>
              <a:rPr lang="el-GR" sz="11200" dirty="0" err="1">
                <a:latin typeface="Comic Sans MS" pitchFamily="66" charset="0"/>
              </a:rPr>
              <a:t>θώρακα=περίμετρος</a:t>
            </a:r>
            <a:r>
              <a:rPr lang="el-GR" sz="11200" dirty="0">
                <a:latin typeface="Comic Sans MS" pitchFamily="66" charset="0"/>
              </a:rPr>
              <a:t> κεφαλής</a:t>
            </a:r>
            <a:endParaRPr lang="en-US" sz="11200" dirty="0">
              <a:latin typeface="Comic Sans MS" pitchFamily="66" charset="0"/>
            </a:endParaRPr>
          </a:p>
          <a:p>
            <a:pPr>
              <a:buNone/>
            </a:pPr>
            <a:endParaRPr lang="el-GR" sz="11200" dirty="0"/>
          </a:p>
          <a:p>
            <a:pPr>
              <a:buNone/>
            </a:pPr>
            <a:r>
              <a:rPr lang="el-GR" sz="11200" dirty="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fontScale="77500" lnSpcReduction="20000"/>
          </a:bodyPr>
          <a:lstStyle/>
          <a:p>
            <a:pPr algn="ctr">
              <a:buNone/>
            </a:pPr>
            <a:r>
              <a:rPr lang="el-GR" sz="3600" b="1" dirty="0">
                <a:latin typeface="Comic Sans MS" pitchFamily="66" charset="0"/>
              </a:rPr>
              <a:t>Τα αντανακλαστικά του νεογνού</a:t>
            </a:r>
          </a:p>
          <a:p>
            <a:pPr>
              <a:buNone/>
            </a:pPr>
            <a:r>
              <a:rPr lang="el-GR" sz="2400" dirty="0">
                <a:latin typeface="Comic Sans MS" pitchFamily="66" charset="0"/>
              </a:rPr>
              <a:t>Τα αντανακλαστικά είναι ακούσιες αντιδράσεις του σώματος σε διάφορα  εξωτερικά ερεθίσματα. Μέχρι τον 4</a:t>
            </a:r>
            <a:r>
              <a:rPr lang="el-GR" sz="2400" baseline="30000" dirty="0">
                <a:latin typeface="Comic Sans MS" pitchFamily="66" charset="0"/>
              </a:rPr>
              <a:t>ο</a:t>
            </a:r>
            <a:r>
              <a:rPr lang="el-GR" sz="2400" dirty="0">
                <a:latin typeface="Comic Sans MS" pitchFamily="66" charset="0"/>
              </a:rPr>
              <a:t> μήνα ζωής οι περισσότερες κινήσεις είναι αντανακλαστικές. Συμβάλλουν στην διάγνωση νευρολογικών διαταραχών. Υποχωρούν τον 4-12</a:t>
            </a:r>
            <a:r>
              <a:rPr lang="el-GR" sz="2400" baseline="30000" dirty="0">
                <a:latin typeface="Comic Sans MS" pitchFamily="66" charset="0"/>
              </a:rPr>
              <a:t>ο</a:t>
            </a:r>
            <a:r>
              <a:rPr lang="el-GR" sz="2400" dirty="0">
                <a:latin typeface="Comic Sans MS" pitchFamily="66" charset="0"/>
              </a:rPr>
              <a:t> μήνα της ζωής και αντικαθίστανται με εκούσιες κινήσεις. </a:t>
            </a:r>
          </a:p>
          <a:p>
            <a:pPr>
              <a:buNone/>
            </a:pPr>
            <a:endParaRPr lang="el-GR" sz="2400" dirty="0">
              <a:latin typeface="Comic Sans MS" pitchFamily="66" charset="0"/>
            </a:endParaRPr>
          </a:p>
          <a:p>
            <a:pPr>
              <a:buNone/>
            </a:pPr>
            <a:r>
              <a:rPr lang="el-GR" sz="2400" dirty="0">
                <a:latin typeface="Comic Sans MS" pitchFamily="66" charset="0"/>
              </a:rPr>
              <a:t>Τα σπουδαιότερα είναι:</a:t>
            </a:r>
          </a:p>
          <a:p>
            <a:pPr>
              <a:buNone/>
            </a:pPr>
            <a:endParaRPr lang="el-GR" sz="2400" dirty="0">
              <a:latin typeface="Comic Sans MS" pitchFamily="66" charset="0"/>
            </a:endParaRPr>
          </a:p>
          <a:p>
            <a:pPr>
              <a:lnSpc>
                <a:spcPct val="120000"/>
              </a:lnSpc>
              <a:spcBef>
                <a:spcPts val="0"/>
              </a:spcBef>
            </a:pPr>
            <a:r>
              <a:rPr lang="el-GR" sz="2400" b="1" dirty="0">
                <a:latin typeface="Comic Sans MS" pitchFamily="66" charset="0"/>
              </a:rPr>
              <a:t>Αντανακλαστικό του εναγκαλισμού </a:t>
            </a:r>
            <a:r>
              <a:rPr lang="el-GR" sz="2400" dirty="0">
                <a:latin typeface="Comic Sans MS" pitchFamily="66" charset="0"/>
              </a:rPr>
              <a:t>ή αντανακλαστικό του</a:t>
            </a:r>
            <a:r>
              <a:rPr lang="en-US" sz="2400" dirty="0">
                <a:latin typeface="Comic Sans MS" pitchFamily="66" charset="0"/>
              </a:rPr>
              <a:t> Moro</a:t>
            </a:r>
          </a:p>
          <a:p>
            <a:pPr>
              <a:lnSpc>
                <a:spcPct val="120000"/>
              </a:lnSpc>
              <a:spcBef>
                <a:spcPts val="0"/>
              </a:spcBef>
            </a:pPr>
            <a:endParaRPr lang="el-GR" sz="2400" dirty="0">
              <a:latin typeface="Comic Sans MS" pitchFamily="66" charset="0"/>
            </a:endParaRPr>
          </a:p>
          <a:p>
            <a:pPr>
              <a:lnSpc>
                <a:spcPct val="120000"/>
              </a:lnSpc>
              <a:spcBef>
                <a:spcPts val="0"/>
              </a:spcBef>
            </a:pPr>
            <a:r>
              <a:rPr lang="el-GR" sz="2400" b="1" dirty="0">
                <a:latin typeface="Comic Sans MS" pitchFamily="66" charset="0"/>
              </a:rPr>
              <a:t>Αντανακλαστικό του </a:t>
            </a:r>
            <a:r>
              <a:rPr lang="el-GR" sz="2400" b="1" dirty="0" err="1">
                <a:latin typeface="Comic Sans MS" pitchFamily="66" charset="0"/>
              </a:rPr>
              <a:t>δραγμού</a:t>
            </a:r>
            <a:r>
              <a:rPr lang="el-GR" sz="2400" b="1" dirty="0">
                <a:latin typeface="Comic Sans MS" pitchFamily="66" charset="0"/>
              </a:rPr>
              <a:t> </a:t>
            </a:r>
            <a:r>
              <a:rPr lang="el-GR" sz="2400" dirty="0">
                <a:latin typeface="Comic Sans MS" pitchFamily="66" charset="0"/>
              </a:rPr>
              <a:t>ή σύλληψης ή αρπαγής (σφίγγουν στην παλάμη τους το αντικείμενο του ερεθίσματος, μπορούν να σηκώσουν ακόμη και όλο το βάρος τους!)</a:t>
            </a:r>
          </a:p>
          <a:p>
            <a:pPr>
              <a:lnSpc>
                <a:spcPct val="120000"/>
              </a:lnSpc>
              <a:spcBef>
                <a:spcPts val="0"/>
              </a:spcBef>
            </a:pPr>
            <a:endParaRPr lang="el-GR" sz="2400" dirty="0">
              <a:latin typeface="Comic Sans MS" pitchFamily="66" charset="0"/>
            </a:endParaRPr>
          </a:p>
          <a:p>
            <a:pPr>
              <a:lnSpc>
                <a:spcPct val="120000"/>
              </a:lnSpc>
              <a:spcBef>
                <a:spcPts val="0"/>
              </a:spcBef>
            </a:pPr>
            <a:r>
              <a:rPr lang="el-GR" sz="2400" b="1" dirty="0">
                <a:latin typeface="Comic Sans MS" pitchFamily="66" charset="0"/>
              </a:rPr>
              <a:t>Αντανακλαστικό της αναζήτησης </a:t>
            </a:r>
            <a:r>
              <a:rPr lang="el-GR" sz="2400" dirty="0">
                <a:latin typeface="Comic Sans MS" pitchFamily="66" charset="0"/>
              </a:rPr>
              <a:t>και του θηλασμού (τις κινήσεις θηλασμού ακολουθούν κινήσεις κατάποσης, στον 3</a:t>
            </a:r>
            <a:r>
              <a:rPr lang="el-GR" sz="2400" baseline="30000" dirty="0">
                <a:latin typeface="Comic Sans MS" pitchFamily="66" charset="0"/>
              </a:rPr>
              <a:t>ο</a:t>
            </a:r>
            <a:r>
              <a:rPr lang="el-GR" sz="2400" dirty="0">
                <a:latin typeface="Comic Sans MS" pitchFamily="66" charset="0"/>
              </a:rPr>
              <a:t> μήνα εκούσιες κινήσεις )</a:t>
            </a:r>
          </a:p>
          <a:p>
            <a:pPr>
              <a:lnSpc>
                <a:spcPct val="120000"/>
              </a:lnSpc>
              <a:spcBef>
                <a:spcPts val="0"/>
              </a:spcBef>
            </a:pPr>
            <a:endParaRPr lang="el-GR" sz="2400" dirty="0">
              <a:latin typeface="Comic Sans MS" pitchFamily="66" charset="0"/>
            </a:endParaRPr>
          </a:p>
          <a:p>
            <a:pPr>
              <a:lnSpc>
                <a:spcPct val="120000"/>
              </a:lnSpc>
              <a:spcBef>
                <a:spcPts val="0"/>
              </a:spcBef>
            </a:pPr>
            <a:r>
              <a:rPr lang="el-GR" sz="2400" b="1" dirty="0">
                <a:latin typeface="Comic Sans MS" pitchFamily="66" charset="0"/>
              </a:rPr>
              <a:t>Αντανακλαστικό της βάδισης </a:t>
            </a:r>
            <a:r>
              <a:rPr lang="el-GR" sz="2400" dirty="0">
                <a:latin typeface="Comic Sans MS" pitchFamily="66" charset="0"/>
              </a:rPr>
              <a:t>(κινήσεις βάδισης όταν υποστηρίζεται όρθιο το βρέφος και τα πέλματα έρχονται σε επαφή με κάποια επιφάνεια)</a:t>
            </a:r>
          </a:p>
          <a:p>
            <a:pPr>
              <a:lnSpc>
                <a:spcPct val="120000"/>
              </a:lnSpc>
              <a:spcBef>
                <a:spcPts val="0"/>
              </a:spcBef>
            </a:pPr>
            <a:endParaRPr lang="el-GR" sz="2400" dirty="0">
              <a:latin typeface="Comic Sans MS" pitchFamily="66" charset="0"/>
            </a:endParaRPr>
          </a:p>
          <a:p>
            <a:pPr>
              <a:lnSpc>
                <a:spcPct val="120000"/>
              </a:lnSpc>
              <a:spcBef>
                <a:spcPts val="0"/>
              </a:spcBef>
            </a:pPr>
            <a:r>
              <a:rPr lang="el-GR" sz="2400" b="1" dirty="0">
                <a:latin typeface="Comic Sans MS" pitchFamily="66" charset="0"/>
              </a:rPr>
              <a:t>Πελματιαίο αντανακλαστικό </a:t>
            </a:r>
            <a:r>
              <a:rPr lang="en-US" sz="2400" dirty="0">
                <a:latin typeface="Comic Sans MS" pitchFamily="66" charset="0"/>
              </a:rPr>
              <a:t>(Babinski reflex)</a:t>
            </a:r>
            <a:r>
              <a:rPr lang="el-GR" sz="2400" dirty="0">
                <a:latin typeface="Comic Sans MS" pitchFamily="66" charset="0"/>
              </a:rPr>
              <a:t> (έκταση και απαγωγή δακτύλων ποδιού όταν ερέθισμα εφαρμοστεί στο πέλμα)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755576" y="428580"/>
            <a:ext cx="7885540" cy="6429420"/>
          </a:xfrm>
        </p:spPr>
        <p:txBody>
          <a:bodyPr>
            <a:normAutofit/>
          </a:bodyPr>
          <a:lstStyle/>
          <a:p>
            <a:pPr algn="ctr">
              <a:buNone/>
            </a:pPr>
            <a:r>
              <a:rPr lang="el-GR" sz="3800" b="1" dirty="0">
                <a:latin typeface="Comic Sans MS" pitchFamily="66" charset="0"/>
              </a:rPr>
              <a:t>Φυσιολογική ανάπτυξη νεογνού</a:t>
            </a:r>
          </a:p>
          <a:p>
            <a:pPr>
              <a:buNone/>
            </a:pPr>
            <a:endParaRPr lang="el-GR" dirty="0">
              <a:latin typeface="Comic Sans MS" pitchFamily="66" charset="0"/>
            </a:endParaRPr>
          </a:p>
          <a:p>
            <a:pPr>
              <a:spcBef>
                <a:spcPts val="0"/>
              </a:spcBef>
              <a:spcAft>
                <a:spcPts val="1200"/>
              </a:spcAft>
              <a:buBlip>
                <a:blip r:embed="rId2"/>
              </a:buBlip>
            </a:pPr>
            <a:r>
              <a:rPr lang="el-GR" sz="2400" dirty="0">
                <a:latin typeface="Comic Sans MS" pitchFamily="66" charset="0"/>
              </a:rPr>
              <a:t>Έχει αντανακλαστικά που επιτρέπουν την κατάποση, το ανοιγοκλείσιμο των βλεφάρων, το φτέρνισμα και το χασμουρητό</a:t>
            </a:r>
          </a:p>
          <a:p>
            <a:pPr>
              <a:spcBef>
                <a:spcPts val="0"/>
              </a:spcBef>
              <a:spcAft>
                <a:spcPts val="1200"/>
              </a:spcAft>
              <a:buBlip>
                <a:blip r:embed="rId2"/>
              </a:buBlip>
            </a:pPr>
            <a:r>
              <a:rPr lang="el-GR" sz="2400" dirty="0">
                <a:latin typeface="Comic Sans MS" pitchFamily="66" charset="0"/>
              </a:rPr>
              <a:t>Έχει ευμετάβλητο έλεγχο της θερμοκρασίας</a:t>
            </a:r>
          </a:p>
          <a:p>
            <a:pPr>
              <a:spcBef>
                <a:spcPts val="0"/>
              </a:spcBef>
              <a:spcAft>
                <a:spcPts val="1200"/>
              </a:spcAft>
              <a:buBlip>
                <a:blip r:embed="rId2"/>
              </a:buBlip>
            </a:pPr>
            <a:r>
              <a:rPr lang="el-GR" sz="2400" dirty="0">
                <a:latin typeface="Comic Sans MS" pitchFamily="66" charset="0"/>
              </a:rPr>
              <a:t>Βρίσκεται σε εγρήγορση ως προς το περιβάλλον, ακούει και γυρίζει προς τον ήχο, μπορεί να μυρίσει και να έχει γεύση και είναι ευαίσθητο στο άγγιγμα και στον πόνο</a:t>
            </a:r>
          </a:p>
          <a:p>
            <a:pPr>
              <a:spcBef>
                <a:spcPts val="0"/>
              </a:spcBef>
              <a:spcAft>
                <a:spcPts val="1200"/>
              </a:spcAft>
              <a:buBlip>
                <a:blip r:embed="rId2"/>
              </a:buBlip>
            </a:pPr>
            <a:r>
              <a:rPr lang="el-GR" sz="2400" dirty="0">
                <a:latin typeface="Comic Sans MS" pitchFamily="66" charset="0"/>
              </a:rPr>
              <a:t>Μπορεί να αποβάλλει κόπρανα και ούρα</a:t>
            </a:r>
          </a:p>
          <a:p>
            <a:pPr>
              <a:spcBef>
                <a:spcPts val="0"/>
              </a:spcBef>
              <a:spcAft>
                <a:spcPts val="1200"/>
              </a:spcAft>
              <a:buBlip>
                <a:blip r:embed="rId2"/>
              </a:buBlip>
            </a:pPr>
            <a:r>
              <a:rPr lang="el-GR" sz="2400" dirty="0">
                <a:latin typeface="Comic Sans MS" pitchFamily="66" charset="0"/>
              </a:rPr>
              <a:t>Πίνει γάλα</a:t>
            </a:r>
            <a:endParaRPr lang="el-GR" dirty="0">
              <a:latin typeface="Comic Sans MS" pitchFamily="66" charset="0"/>
            </a:endParaRPr>
          </a:p>
          <a:p>
            <a:pPr>
              <a:buNone/>
            </a:pP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Autofit/>
          </a:bodyPr>
          <a:lstStyle/>
          <a:p>
            <a:pPr algn="ctr">
              <a:buNone/>
            </a:pPr>
            <a:endParaRPr lang="el-GR" sz="3200" b="1" dirty="0">
              <a:solidFill>
                <a:srgbClr val="FFC000"/>
              </a:solidFill>
              <a:latin typeface="Comic Sans MS" pitchFamily="66" charset="0"/>
            </a:endParaRPr>
          </a:p>
          <a:p>
            <a:pPr algn="ctr">
              <a:buNone/>
            </a:pPr>
            <a:r>
              <a:rPr lang="el-GR" sz="3200" b="1" dirty="0">
                <a:latin typeface="Comic Sans MS" pitchFamily="66" charset="0"/>
              </a:rPr>
              <a:t>Φυσιολογική ανάπτυξη βρέφους</a:t>
            </a:r>
          </a:p>
          <a:p>
            <a:pPr algn="ctr">
              <a:buNone/>
            </a:pPr>
            <a:endParaRPr lang="el-GR" sz="2800" dirty="0">
              <a:latin typeface="Comic Sans MS" pitchFamily="66" charset="0"/>
            </a:endParaRPr>
          </a:p>
          <a:p>
            <a:pPr>
              <a:lnSpc>
                <a:spcPct val="100000"/>
              </a:lnSpc>
              <a:spcBef>
                <a:spcPts val="0"/>
              </a:spcBef>
              <a:spcAft>
                <a:spcPts val="1200"/>
              </a:spcAft>
              <a:buNone/>
            </a:pPr>
            <a:r>
              <a:rPr lang="el-GR" sz="2400" dirty="0">
                <a:latin typeface="Comic Sans MS" pitchFamily="66" charset="0"/>
              </a:rPr>
              <a:t>Ο εγκέφαλος αναπτύσσεται περίπου στο μισό του μεγέθους του ενήλικα</a:t>
            </a:r>
          </a:p>
          <a:p>
            <a:pPr>
              <a:lnSpc>
                <a:spcPct val="100000"/>
              </a:lnSpc>
              <a:spcBef>
                <a:spcPts val="0"/>
              </a:spcBef>
              <a:spcAft>
                <a:spcPts val="1200"/>
              </a:spcAft>
              <a:buNone/>
            </a:pPr>
            <a:r>
              <a:rPr lang="el-GR" sz="2400" dirty="0">
                <a:latin typeface="Comic Sans MS" pitchFamily="66" charset="0"/>
              </a:rPr>
              <a:t>Ο καρδιακός ρυθμός επιβραδύνεται και η Α.Π. αυξάνεται</a:t>
            </a:r>
          </a:p>
          <a:p>
            <a:pPr>
              <a:lnSpc>
                <a:spcPct val="100000"/>
              </a:lnSpc>
              <a:spcBef>
                <a:spcPts val="0"/>
              </a:spcBef>
              <a:spcAft>
                <a:spcPts val="1200"/>
              </a:spcAft>
              <a:buNone/>
            </a:pPr>
            <a:r>
              <a:rPr lang="el-GR" sz="2400" dirty="0">
                <a:latin typeface="Comic Sans MS" pitchFamily="66" charset="0"/>
              </a:rPr>
              <a:t>Η θερμοκρασία του σώματος σταθεροποιείται</a:t>
            </a:r>
          </a:p>
          <a:p>
            <a:pPr>
              <a:lnSpc>
                <a:spcPct val="100000"/>
              </a:lnSpc>
              <a:spcBef>
                <a:spcPts val="0"/>
              </a:spcBef>
              <a:spcAft>
                <a:spcPts val="1200"/>
              </a:spcAft>
              <a:buNone/>
            </a:pPr>
            <a:r>
              <a:rPr lang="el-GR" sz="2400" dirty="0">
                <a:latin typeface="Comic Sans MS" pitchFamily="66" charset="0"/>
              </a:rPr>
              <a:t>Οι κινητικές ικανότητες αναπτύσσονται</a:t>
            </a:r>
          </a:p>
          <a:p>
            <a:pPr>
              <a:lnSpc>
                <a:spcPct val="100000"/>
              </a:lnSpc>
              <a:spcBef>
                <a:spcPts val="0"/>
              </a:spcBef>
              <a:spcAft>
                <a:spcPts val="1200"/>
              </a:spcAft>
              <a:buNone/>
            </a:pPr>
            <a:r>
              <a:rPr lang="el-GR" sz="2400" dirty="0">
                <a:latin typeface="Comic Sans MS" pitchFamily="66" charset="0"/>
              </a:rPr>
              <a:t>Τα μάτια εστιάζουν και καθηλώνονται</a:t>
            </a:r>
          </a:p>
          <a:p>
            <a:pPr>
              <a:lnSpc>
                <a:spcPct val="100000"/>
              </a:lnSpc>
              <a:spcBef>
                <a:spcPts val="0"/>
              </a:spcBef>
              <a:spcAft>
                <a:spcPts val="1200"/>
              </a:spcAft>
              <a:buNone/>
            </a:pPr>
            <a:r>
              <a:rPr lang="el-GR" sz="2400" dirty="0">
                <a:latin typeface="Comic Sans MS" pitchFamily="66" charset="0"/>
              </a:rPr>
              <a:t>Οι νεογιλοί αρχίζουν να εκφύονται στον 6</a:t>
            </a:r>
            <a:r>
              <a:rPr lang="el-GR" sz="2400" baseline="30000" dirty="0">
                <a:latin typeface="Comic Sans MS" pitchFamily="66" charset="0"/>
              </a:rPr>
              <a:t>ο</a:t>
            </a:r>
            <a:r>
              <a:rPr lang="el-GR" sz="2400" dirty="0">
                <a:latin typeface="Comic Sans MS" pitchFamily="66" charset="0"/>
              </a:rPr>
              <a:t> μήνα</a:t>
            </a:r>
          </a:p>
          <a:p>
            <a:pPr>
              <a:lnSpc>
                <a:spcPct val="100000"/>
              </a:lnSpc>
              <a:spcBef>
                <a:spcPts val="0"/>
              </a:spcBef>
              <a:spcAft>
                <a:spcPts val="1200"/>
              </a:spcAft>
              <a:buNone/>
            </a:pPr>
            <a:r>
              <a:rPr lang="el-GR" sz="2400" dirty="0">
                <a:latin typeface="Comic Sans MS" pitchFamily="66" charset="0"/>
              </a:rPr>
              <a:t>Το βάρος γέννησης τριπλασιάζεται στον 1</a:t>
            </a:r>
            <a:r>
              <a:rPr lang="el-GR" sz="2400" baseline="30000" dirty="0">
                <a:latin typeface="Comic Sans MS" pitchFamily="66" charset="0"/>
              </a:rPr>
              <a:t>ο</a:t>
            </a:r>
            <a:r>
              <a:rPr lang="el-GR" sz="2400" dirty="0">
                <a:latin typeface="Comic Sans MS" pitchFamily="66" charset="0"/>
              </a:rPr>
              <a:t> χρόνο</a:t>
            </a:r>
          </a:p>
          <a:p>
            <a:pPr>
              <a:buBlip>
                <a:blip r:embed="rId2"/>
              </a:buBlip>
            </a:pPr>
            <a:endParaRPr lang="el-GR" sz="2400" dirty="0">
              <a:latin typeface="Comic Sans MS" pitchFamily="66"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lnSpcReduction="10000"/>
          </a:bodyPr>
          <a:lstStyle/>
          <a:p>
            <a:pPr algn="ctr">
              <a:buNone/>
            </a:pPr>
            <a:r>
              <a:rPr lang="el-GR" sz="3200" b="1" dirty="0">
                <a:latin typeface="Comic Sans MS" pitchFamily="66" charset="0"/>
              </a:rPr>
              <a:t>Γνωστική εξέλιξη</a:t>
            </a:r>
          </a:p>
          <a:p>
            <a:pPr>
              <a:buNone/>
            </a:pPr>
            <a:r>
              <a:rPr lang="el-GR" sz="2400" dirty="0">
                <a:latin typeface="Comic Sans MS" pitchFamily="66" charset="0"/>
              </a:rPr>
              <a:t>είναι η διεργασία κατά την οποία άτομα που βρίσκονται στην ανάπτυξη εξοικειώνονται με τον κόσμο γύρω τους και τα αντικείμενα από τα οποία αυτός αποτελείται. </a:t>
            </a:r>
          </a:p>
          <a:p>
            <a:pPr>
              <a:buNone/>
            </a:pPr>
            <a:endParaRPr lang="el-GR" sz="2400" dirty="0">
              <a:latin typeface="Comic Sans MS" pitchFamily="66" charset="0"/>
            </a:endParaRPr>
          </a:p>
          <a:p>
            <a:pPr>
              <a:buNone/>
            </a:pPr>
            <a:r>
              <a:rPr lang="el-GR" sz="2400" b="1" dirty="0">
                <a:latin typeface="Comic Sans MS" pitchFamily="66" charset="0"/>
              </a:rPr>
              <a:t>1-4 μηνών: </a:t>
            </a:r>
            <a:r>
              <a:rPr lang="el-GR" sz="2400" dirty="0">
                <a:latin typeface="Comic Sans MS" pitchFamily="66" charset="0"/>
              </a:rPr>
              <a:t>ανακαλύπτει ευχαρίστηση από τυχαίες συμπεριφορές (όπως το χαμόγελο, το πιπίλισμα του αντίχειρα) και τις επαναλαμβάνει</a:t>
            </a:r>
          </a:p>
          <a:p>
            <a:pPr>
              <a:buNone/>
            </a:pPr>
            <a:endParaRPr lang="el-GR" sz="2400" dirty="0">
              <a:latin typeface="Comic Sans MS" pitchFamily="66" charset="0"/>
            </a:endParaRPr>
          </a:p>
          <a:p>
            <a:pPr>
              <a:buNone/>
            </a:pPr>
            <a:r>
              <a:rPr lang="el-GR" sz="2400" b="1" dirty="0">
                <a:latin typeface="Comic Sans MS" pitchFamily="66" charset="0"/>
              </a:rPr>
              <a:t>4-8 μηνών: </a:t>
            </a:r>
            <a:r>
              <a:rPr lang="el-GR" sz="2400" dirty="0">
                <a:latin typeface="Comic Sans MS" pitchFamily="66" charset="0"/>
              </a:rPr>
              <a:t>συσχετίζει τη συμπεριφορά του με αλλαγές στο περιβάλλον, όπως το κούνημα μιας κουδουνίστρας για να ακούσει τον ήχο</a:t>
            </a:r>
          </a:p>
          <a:p>
            <a:pPr>
              <a:buNone/>
            </a:pPr>
            <a:endParaRPr lang="el-GR" sz="2400" dirty="0">
              <a:latin typeface="Comic Sans MS" pitchFamily="66" charset="0"/>
            </a:endParaRPr>
          </a:p>
          <a:p>
            <a:pPr>
              <a:buNone/>
            </a:pPr>
            <a:r>
              <a:rPr lang="el-GR" sz="2400" b="1" dirty="0">
                <a:latin typeface="Comic Sans MS" pitchFamily="66" charset="0"/>
              </a:rPr>
              <a:t>8-12 μηνών: </a:t>
            </a:r>
            <a:r>
              <a:rPr lang="el-GR" sz="2400" dirty="0">
                <a:latin typeface="Comic Sans MS" pitchFamily="66" charset="0"/>
              </a:rPr>
              <a:t>συντονίζει περισσότερα από ένα σχήματα για να επιτύχει ένα στόχο, όπως το να ρίχνει ένα αντικείμενο στο πάτωμα </a:t>
            </a:r>
            <a:r>
              <a:rPr lang="el-GR" sz="2400" dirty="0" err="1">
                <a:latin typeface="Comic Sans MS" pitchFamily="66" charset="0"/>
              </a:rPr>
              <a:t>επανειλλημένα</a:t>
            </a:r>
            <a:r>
              <a:rPr lang="el-GR" sz="2400" dirty="0">
                <a:latin typeface="Comic Sans MS" pitchFamily="66" charset="0"/>
              </a:rPr>
              <a:t>.</a:t>
            </a:r>
          </a:p>
          <a:p>
            <a:pPr>
              <a:buNone/>
            </a:pPr>
            <a:r>
              <a:rPr lang="el-GR" sz="2400" dirty="0">
                <a:latin typeface="Comic Sans MS" pitchFamily="66" charset="0"/>
              </a:rPr>
              <a:t>    Μόνο τα αντικείμενα που βρίσκονται εντός  του οπτικού του  πεδίου θεωρούνται ως μόνιμα υπαρκτά</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6087EA-B617-46FB-97C1-DF47017F0FC2}"/>
              </a:ext>
            </a:extLst>
          </p:cNvPr>
          <p:cNvSpPr>
            <a:spLocks noGrp="1"/>
          </p:cNvSpPr>
          <p:nvPr>
            <p:ph type="title"/>
          </p:nvPr>
        </p:nvSpPr>
        <p:spPr/>
        <p:txBody>
          <a:bodyPr/>
          <a:lstStyle/>
          <a:p>
            <a:r>
              <a:rPr lang="el-GR" sz="3600" b="1" dirty="0">
                <a:latin typeface="Comic Sans MS" pitchFamily="66" charset="0"/>
              </a:rPr>
              <a:t>Γνωστική εξέλιξη</a:t>
            </a:r>
            <a:endParaRPr lang="el-GR" dirty="0"/>
          </a:p>
        </p:txBody>
      </p:sp>
      <p:sp>
        <p:nvSpPr>
          <p:cNvPr id="3" name="Θέση περιεχομένου 2">
            <a:extLst>
              <a:ext uri="{FF2B5EF4-FFF2-40B4-BE49-F238E27FC236}">
                <a16:creationId xmlns:a16="http://schemas.microsoft.com/office/drawing/2014/main" id="{5D9A74B2-7D20-45E7-A7A6-138A977EA8F2}"/>
              </a:ext>
            </a:extLst>
          </p:cNvPr>
          <p:cNvSpPr>
            <a:spLocks noGrp="1"/>
          </p:cNvSpPr>
          <p:nvPr>
            <p:ph idx="1"/>
          </p:nvPr>
        </p:nvSpPr>
        <p:spPr>
          <a:xfrm>
            <a:off x="467544" y="1412776"/>
            <a:ext cx="7886700" cy="4896544"/>
          </a:xfrm>
        </p:spPr>
        <p:txBody>
          <a:bodyPr>
            <a:normAutofit fontScale="92500"/>
          </a:bodyPr>
          <a:lstStyle/>
          <a:p>
            <a:pPr>
              <a:lnSpc>
                <a:spcPct val="110000"/>
              </a:lnSpc>
              <a:spcBef>
                <a:spcPts val="0"/>
              </a:spcBef>
              <a:spcAft>
                <a:spcPts val="1200"/>
              </a:spcAft>
            </a:pPr>
            <a:r>
              <a:rPr lang="el-GR" b="1" dirty="0">
                <a:latin typeface="Comic Sans MS" panose="030F0702030302020204" pitchFamily="66" charset="0"/>
              </a:rPr>
              <a:t>Αισθητικοκινητικό στάδιο (από γέννηση </a:t>
            </a:r>
            <a:r>
              <a:rPr lang="el-GR" b="1" dirty="0" err="1">
                <a:latin typeface="Comic Sans MS" panose="030F0702030302020204" pitchFamily="66" charset="0"/>
              </a:rPr>
              <a:t>εως</a:t>
            </a:r>
            <a:r>
              <a:rPr lang="el-GR" b="1" dirty="0">
                <a:latin typeface="Comic Sans MS" panose="030F0702030302020204" pitchFamily="66" charset="0"/>
              </a:rPr>
              <a:t> 2 ετών): </a:t>
            </a:r>
            <a:r>
              <a:rPr lang="el-GR" dirty="0">
                <a:latin typeface="Comic Sans MS" panose="030F0702030302020204" pitchFamily="66" charset="0"/>
              </a:rPr>
              <a:t>αρχικά αντανακλαστικές ενέργειες →μιμητική συμπεριφορά →ανάπτυξη αίσθησης αιτίου –αποτελέσματος → μάθηση μέσω λαθών, περιέργεια, πειραματισμός, αίσθηση εαυτού τους, διαφοροποίηση εαυτού από περιβάλλον, μονιμότητα αντικειμένων, χρήση γλώσσα και σκέψης </a:t>
            </a:r>
          </a:p>
          <a:p>
            <a:pPr>
              <a:lnSpc>
                <a:spcPct val="110000"/>
              </a:lnSpc>
              <a:spcBef>
                <a:spcPts val="0"/>
              </a:spcBef>
              <a:spcAft>
                <a:spcPts val="1200"/>
              </a:spcAft>
            </a:pPr>
            <a:r>
              <a:rPr lang="el-GR" b="1" dirty="0" err="1">
                <a:latin typeface="Comic Sans MS" panose="030F0702030302020204" pitchFamily="66" charset="0"/>
              </a:rPr>
              <a:t>Πρόλειτουργικό</a:t>
            </a:r>
            <a:r>
              <a:rPr lang="el-GR" b="1" dirty="0">
                <a:latin typeface="Comic Sans MS" panose="030F0702030302020204" pitchFamily="66" charset="0"/>
              </a:rPr>
              <a:t> στάδιο (2-7 ετών): </a:t>
            </a:r>
            <a:r>
              <a:rPr lang="el-GR" dirty="0">
                <a:latin typeface="Comic Sans MS" panose="030F0702030302020204" pitchFamily="66" charset="0"/>
              </a:rPr>
              <a:t>εγωκεντρισμός, δεν μπορούν να </a:t>
            </a:r>
            <a:r>
              <a:rPr lang="el-GR" dirty="0" err="1">
                <a:latin typeface="Comic Sans MS" panose="030F0702030302020204" pitchFamily="66" charset="0"/>
              </a:rPr>
              <a:t>δούν</a:t>
            </a:r>
            <a:r>
              <a:rPr lang="el-GR" dirty="0">
                <a:latin typeface="Comic Sans MS" panose="030F0702030302020204" pitchFamily="66" charset="0"/>
              </a:rPr>
              <a:t> πίσω από αυτό που βλέπουν, να εξάγουν συμπεράσματα και να γενικεύσουν. Χρήση γλώσσα και συμβόλων, δημιουργούν συσχετίσεις, η σκέψη βασίζεται στο ένστικτο </a:t>
            </a:r>
          </a:p>
          <a:p>
            <a:pPr>
              <a:lnSpc>
                <a:spcPct val="110000"/>
              </a:lnSpc>
              <a:spcBef>
                <a:spcPts val="0"/>
              </a:spcBef>
              <a:spcAft>
                <a:spcPts val="1200"/>
              </a:spcAft>
            </a:pPr>
            <a:r>
              <a:rPr lang="el-GR" b="1" dirty="0">
                <a:latin typeface="Comic Sans MS" panose="030F0702030302020204" pitchFamily="66" charset="0"/>
              </a:rPr>
              <a:t>Αδρών λειτουργειών (7-11 ετών): </a:t>
            </a:r>
            <a:r>
              <a:rPr lang="el-GR" dirty="0">
                <a:latin typeface="Comic Sans MS" panose="030F0702030302020204" pitchFamily="66" charset="0"/>
              </a:rPr>
              <a:t>σκέψη με λογική και συνάφεια, έννοια μονιμότητας</a:t>
            </a:r>
          </a:p>
          <a:p>
            <a:pPr>
              <a:lnSpc>
                <a:spcPct val="110000"/>
              </a:lnSpc>
              <a:spcBef>
                <a:spcPts val="0"/>
              </a:spcBef>
              <a:spcAft>
                <a:spcPts val="1200"/>
              </a:spcAft>
            </a:pPr>
            <a:r>
              <a:rPr lang="el-GR" b="1" dirty="0">
                <a:latin typeface="Comic Sans MS" panose="030F0702030302020204" pitchFamily="66" charset="0"/>
              </a:rPr>
              <a:t>Τυπικών λειτουργειών (11-15 ετών): </a:t>
            </a:r>
            <a:r>
              <a:rPr lang="el-GR" dirty="0">
                <a:latin typeface="Comic Sans MS" panose="030F0702030302020204" pitchFamily="66" charset="0"/>
              </a:rPr>
              <a:t>προσαρμοστικότητα και ευελιξία, αφηρημένη σκέψη</a:t>
            </a:r>
          </a:p>
          <a:p>
            <a:pPr>
              <a:lnSpc>
                <a:spcPct val="110000"/>
              </a:lnSpc>
              <a:spcBef>
                <a:spcPts val="0"/>
              </a:spcBef>
              <a:spcAft>
                <a:spcPts val="1200"/>
              </a:spcAft>
            </a:pPr>
            <a:endParaRPr lang="el-GR" dirty="0">
              <a:latin typeface="Comic Sans MS" panose="030F0702030302020204" pitchFamily="66" charset="0"/>
            </a:endParaRPr>
          </a:p>
        </p:txBody>
      </p:sp>
    </p:spTree>
    <p:extLst>
      <p:ext uri="{BB962C8B-B14F-4D97-AF65-F5344CB8AC3E}">
        <p14:creationId xmlns:p14="http://schemas.microsoft.com/office/powerpoint/2010/main" val="1324531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75657" y="2204864"/>
            <a:ext cx="6624736" cy="4341188"/>
          </a:xfrm>
        </p:spPr>
        <p:txBody>
          <a:bodyPr/>
          <a:lstStyle/>
          <a:p>
            <a:pPr>
              <a:buNone/>
            </a:pPr>
            <a:r>
              <a:rPr lang="el-GR" sz="2800" b="1" dirty="0">
                <a:latin typeface="Comic Sans MS" pitchFamily="66" charset="0"/>
              </a:rPr>
              <a:t>Εάν το ωάριο δεν γονιμοποιηθεί </a:t>
            </a:r>
            <a:r>
              <a:rPr lang="el-GR" sz="2800" dirty="0">
                <a:latin typeface="Comic Sans MS" pitchFamily="66" charset="0"/>
              </a:rPr>
              <a:t>εντός 24 ωρών μετά την </a:t>
            </a:r>
            <a:r>
              <a:rPr lang="el-GR" sz="2800" dirty="0" err="1">
                <a:latin typeface="Comic Sans MS" pitchFamily="66" charset="0"/>
              </a:rPr>
              <a:t>ωοθυλακιορρηξία</a:t>
            </a:r>
            <a:r>
              <a:rPr lang="el-GR" sz="2800" dirty="0">
                <a:latin typeface="Comic Sans MS" pitchFamily="66" charset="0"/>
              </a:rPr>
              <a:t>, υποστρέφεται και </a:t>
            </a:r>
            <a:r>
              <a:rPr lang="el-GR" sz="2800" dirty="0" err="1">
                <a:latin typeface="Comic Sans MS" pitchFamily="66" charset="0"/>
              </a:rPr>
              <a:t>επαναρροφάται</a:t>
            </a:r>
            <a:r>
              <a:rPr lang="el-GR" sz="2800" dirty="0">
                <a:latin typeface="Comic Sans MS" pitchFamily="66" charset="0"/>
              </a:rPr>
              <a:t>. </a:t>
            </a:r>
          </a:p>
          <a:p>
            <a:pPr>
              <a:buNone/>
            </a:pPr>
            <a:endParaRPr lang="el-GR" sz="2800" dirty="0">
              <a:solidFill>
                <a:srgbClr val="FFFF00"/>
              </a:solidFill>
              <a:latin typeface="Comic Sans MS" pitchFamily="66" charset="0"/>
            </a:endParaRPr>
          </a:p>
          <a:p>
            <a:pPr>
              <a:buBlip>
                <a:blip r:embed="rId2"/>
              </a:buBlip>
            </a:pPr>
            <a:endParaRPr lang="el-GR" dirty="0"/>
          </a:p>
        </p:txBody>
      </p:sp>
    </p:spTree>
    <p:extLst>
      <p:ext uri="{BB962C8B-B14F-4D97-AF65-F5344CB8AC3E}">
        <p14:creationId xmlns:p14="http://schemas.microsoft.com/office/powerpoint/2010/main" val="23371545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00858"/>
          </a:xfrm>
        </p:spPr>
        <p:txBody>
          <a:bodyPr>
            <a:normAutofit/>
          </a:bodyPr>
          <a:lstStyle/>
          <a:p>
            <a:pPr algn="ctr">
              <a:buNone/>
            </a:pPr>
            <a:r>
              <a:rPr lang="el-GR" sz="3200" b="1" dirty="0">
                <a:latin typeface="Comic Sans MS" pitchFamily="66" charset="0"/>
              </a:rPr>
              <a:t>Ψυχοκοινωνική εξέλιξη</a:t>
            </a:r>
          </a:p>
          <a:p>
            <a:pPr algn="ctr">
              <a:buNone/>
            </a:pPr>
            <a:endParaRPr lang="en-US" sz="2400" dirty="0">
              <a:latin typeface="Comic Sans MS" pitchFamily="66" charset="0"/>
            </a:endParaRPr>
          </a:p>
          <a:p>
            <a:pPr>
              <a:buNone/>
            </a:pPr>
            <a:r>
              <a:rPr lang="el-GR" sz="2400" dirty="0">
                <a:latin typeface="Comic Sans MS" pitchFamily="66" charset="0"/>
              </a:rPr>
              <a:t>Με βάση τις εξελικτικές θεωρίες το βρέφος έχει τα εξής χαρακτηριστικά:</a:t>
            </a:r>
          </a:p>
          <a:p>
            <a:pPr>
              <a:buNone/>
            </a:pPr>
            <a:r>
              <a:rPr lang="el-GR" sz="2400" b="1" dirty="0">
                <a:latin typeface="Comic Sans MS" pitchFamily="66" charset="0"/>
              </a:rPr>
              <a:t>Είναι στο στοματικό στάδιο </a:t>
            </a:r>
            <a:r>
              <a:rPr lang="el-GR" sz="2400" dirty="0">
                <a:latin typeface="Comic Sans MS" pitchFamily="66" charset="0"/>
              </a:rPr>
              <a:t>(</a:t>
            </a:r>
            <a:r>
              <a:rPr lang="en-US" sz="2400" dirty="0">
                <a:latin typeface="Comic Sans MS" pitchFamily="66" charset="0"/>
              </a:rPr>
              <a:t>Freud)</a:t>
            </a:r>
            <a:r>
              <a:rPr lang="el-GR" sz="2400" dirty="0">
                <a:latin typeface="Comic Sans MS" pitchFamily="66" charset="0"/>
              </a:rPr>
              <a:t>, πασχίζοντας για άμεση ικανοποίηση των αναγκών του</a:t>
            </a:r>
          </a:p>
          <a:p>
            <a:pPr>
              <a:buNone/>
            </a:pPr>
            <a:endParaRPr lang="en-US" sz="2400" dirty="0">
              <a:latin typeface="Comic Sans MS" pitchFamily="66" charset="0"/>
            </a:endParaRPr>
          </a:p>
          <a:p>
            <a:pPr>
              <a:buNone/>
            </a:pPr>
            <a:r>
              <a:rPr lang="el-GR" sz="2400" b="1" dirty="0">
                <a:latin typeface="Comic Sans MS" pitchFamily="66" charset="0"/>
              </a:rPr>
              <a:t>Αναπτύσσει την εμπιστοσύνη </a:t>
            </a:r>
            <a:r>
              <a:rPr lang="en-US" sz="2400" dirty="0">
                <a:latin typeface="Comic Sans MS" pitchFamily="66" charset="0"/>
              </a:rPr>
              <a:t>(Erikson) </a:t>
            </a:r>
            <a:r>
              <a:rPr lang="el-GR" sz="2400" dirty="0">
                <a:latin typeface="Comic Sans MS" pitchFamily="66" charset="0"/>
              </a:rPr>
              <a:t>όταν μπορεί να βασιστεί στο άτομο που το φροντίζει για να του παρέχει τροφή όταν πεινάει. Επίσης η εμπιστοσύνη διευκολύνεται από την αλλαγή της πάνας, τη ζεστασιά και την παρηγοριά</a:t>
            </a:r>
          </a:p>
          <a:p>
            <a:pPr>
              <a:buNone/>
            </a:pPr>
            <a:endParaRPr lang="en-US" sz="2400" dirty="0">
              <a:latin typeface="Comic Sans MS" pitchFamily="66" charset="0"/>
            </a:endParaRPr>
          </a:p>
          <a:p>
            <a:pPr>
              <a:buNone/>
            </a:pPr>
            <a:r>
              <a:rPr lang="el-GR" sz="2400" b="1" dirty="0">
                <a:latin typeface="Comic Sans MS" pitchFamily="66" charset="0"/>
              </a:rPr>
              <a:t>Επιτυγχάνει εξελικτικούς στόχους</a:t>
            </a:r>
            <a:r>
              <a:rPr lang="el-GR" sz="2400" dirty="0">
                <a:latin typeface="Comic Sans MS" pitchFamily="66" charset="0"/>
              </a:rPr>
              <a:t> </a:t>
            </a:r>
            <a:r>
              <a:rPr lang="en-US" sz="2400" dirty="0">
                <a:latin typeface="Comic Sans MS" pitchFamily="66" charset="0"/>
              </a:rPr>
              <a:t>(</a:t>
            </a:r>
            <a:r>
              <a:rPr lang="en-US" sz="2400" dirty="0" err="1">
                <a:latin typeface="Comic Sans MS" pitchFamily="66" charset="0"/>
              </a:rPr>
              <a:t>Havighurst</a:t>
            </a:r>
            <a:r>
              <a:rPr lang="en-US" sz="2400" dirty="0">
                <a:latin typeface="Comic Sans MS" pitchFamily="66" charset="0"/>
              </a:rPr>
              <a:t>) </a:t>
            </a:r>
            <a:r>
              <a:rPr lang="el-GR" sz="2400" dirty="0">
                <a:latin typeface="Comic Sans MS" pitchFamily="66" charset="0"/>
              </a:rPr>
              <a:t>μαθαίνοντας να λαμβάνει στερεά τροφή, να περπατάει και να μιλάει</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00858"/>
          </a:xfrm>
        </p:spPr>
        <p:txBody>
          <a:bodyPr>
            <a:normAutofit fontScale="92500"/>
          </a:bodyPr>
          <a:lstStyle/>
          <a:p>
            <a:pPr>
              <a:buNone/>
            </a:pPr>
            <a:endParaRPr lang="el-GR" sz="2400" b="1" dirty="0">
              <a:solidFill>
                <a:srgbClr val="00B050"/>
              </a:solidFill>
              <a:latin typeface="Comic Sans MS" pitchFamily="66" charset="0"/>
            </a:endParaRPr>
          </a:p>
          <a:p>
            <a:pPr>
              <a:buNone/>
            </a:pPr>
            <a:r>
              <a:rPr lang="el-GR" sz="2800" b="1" dirty="0">
                <a:latin typeface="Comic Sans MS" pitchFamily="66" charset="0"/>
              </a:rPr>
              <a:t>Άλλα στοιχεία της ψυχοκοινωνικής εξέλιξης </a:t>
            </a:r>
            <a:r>
              <a:rPr lang="el-GR" sz="2400" dirty="0">
                <a:latin typeface="Comic Sans MS" pitchFamily="66" charset="0"/>
              </a:rPr>
              <a:t>είναι η σύνδεση (προσκόλληση) με τα άτομα που το φροντίζουν, το παιχνίδι και η ιδιοσυγκρασία.</a:t>
            </a:r>
          </a:p>
          <a:p>
            <a:pPr>
              <a:buNone/>
            </a:pPr>
            <a:endParaRPr lang="el-GR" sz="2400" dirty="0">
              <a:latin typeface="Comic Sans MS" pitchFamily="66" charset="0"/>
            </a:endParaRPr>
          </a:p>
          <a:p>
            <a:pPr>
              <a:buNone/>
            </a:pPr>
            <a:r>
              <a:rPr lang="el-GR" sz="2400" b="1" dirty="0">
                <a:latin typeface="Comic Sans MS" pitchFamily="66" charset="0"/>
              </a:rPr>
              <a:t>Η σύνδεση </a:t>
            </a:r>
            <a:r>
              <a:rPr lang="el-GR" sz="2400" dirty="0">
                <a:latin typeface="Comic Sans MS" pitchFamily="66" charset="0"/>
              </a:rPr>
              <a:t>είναι μια ενεργητική, στοργική, αμοιβαία σχέση μεταξύ δύο ανθρώπων.</a:t>
            </a:r>
          </a:p>
          <a:p>
            <a:pPr>
              <a:buNone/>
            </a:pPr>
            <a:endParaRPr lang="el-GR" sz="2400" dirty="0">
              <a:latin typeface="Comic Sans MS" pitchFamily="66" charset="0"/>
            </a:endParaRPr>
          </a:p>
          <a:p>
            <a:pPr>
              <a:buNone/>
            </a:pPr>
            <a:r>
              <a:rPr lang="el-GR" sz="2400" b="1" dirty="0">
                <a:latin typeface="Comic Sans MS" pitchFamily="66" charset="0"/>
              </a:rPr>
              <a:t>Ο δεσμός </a:t>
            </a:r>
            <a:r>
              <a:rPr lang="el-GR" sz="2400" dirty="0">
                <a:latin typeface="Comic Sans MS" pitchFamily="66" charset="0"/>
              </a:rPr>
              <a:t>συμβαίνει τις πρώτες ώρες μετά τη γέννηση και τους πρώτους μήνες και είναι αναγκαίος για τη σύνδεση που ακολουθεί.</a:t>
            </a:r>
          </a:p>
          <a:p>
            <a:pPr>
              <a:buNone/>
            </a:pPr>
            <a:endParaRPr lang="el-GR" sz="2400" dirty="0">
              <a:latin typeface="Comic Sans MS" pitchFamily="66" charset="0"/>
            </a:endParaRPr>
          </a:p>
          <a:p>
            <a:pPr>
              <a:buNone/>
            </a:pPr>
            <a:r>
              <a:rPr lang="el-GR" sz="2400" b="1" dirty="0">
                <a:latin typeface="Comic Sans MS" pitchFamily="66" charset="0"/>
              </a:rPr>
              <a:t>Το παιχνίδι </a:t>
            </a:r>
            <a:r>
              <a:rPr lang="el-GR" sz="2400" dirty="0">
                <a:latin typeface="Comic Sans MS" pitchFamily="66" charset="0"/>
              </a:rPr>
              <a:t>επιτρέπει στο βρέφος και το παιδί να ανακαλύψει το περιβάλλον και να αρχίσει να μαθαίνει πως θα το ελέγχει.</a:t>
            </a:r>
          </a:p>
          <a:p>
            <a:pPr>
              <a:buNone/>
            </a:pPr>
            <a:endParaRPr lang="el-GR" sz="2400" dirty="0">
              <a:latin typeface="Comic Sans MS" pitchFamily="66" charset="0"/>
            </a:endParaRPr>
          </a:p>
          <a:p>
            <a:pPr>
              <a:buNone/>
            </a:pPr>
            <a:r>
              <a:rPr lang="el-GR" sz="2400" b="1" dirty="0">
                <a:latin typeface="Comic Sans MS" pitchFamily="66" charset="0"/>
              </a:rPr>
              <a:t>Η ιδιοσυγκρασία </a:t>
            </a:r>
            <a:r>
              <a:rPr lang="el-GR" sz="2400" dirty="0">
                <a:latin typeface="Comic Sans MS" pitchFamily="66" charset="0"/>
              </a:rPr>
              <a:t>ή προσωπικότητα του παιδιού άφορά στον τρόπο σκέψης, συμπεριφοράς ή αντίδρασης ενός ατόμου και επηρεάζεται από τη συμπεριφορά των ανθρώπων του περιβάλλοντός τους</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836712"/>
            <a:ext cx="8858312" cy="5446958"/>
          </a:xfrm>
        </p:spPr>
        <p:txBody>
          <a:bodyPr>
            <a:normAutofit fontScale="92500" lnSpcReduction="10000"/>
          </a:bodyPr>
          <a:lstStyle/>
          <a:p>
            <a:pPr>
              <a:buNone/>
            </a:pPr>
            <a:endParaRPr lang="el-GR" sz="2400" u="sng" dirty="0">
              <a:latin typeface="Comic Sans MS" pitchFamily="66" charset="0"/>
            </a:endParaRPr>
          </a:p>
          <a:p>
            <a:pPr>
              <a:buNone/>
            </a:pPr>
            <a:r>
              <a:rPr lang="el-GR" sz="2400" u="sng" dirty="0">
                <a:latin typeface="Comic Sans MS" pitchFamily="66" charset="0"/>
              </a:rPr>
              <a:t>Οι δύο διαστάσεις του παιχνιδιού είναι:</a:t>
            </a:r>
          </a:p>
          <a:p>
            <a:pPr>
              <a:buNone/>
            </a:pPr>
            <a:endParaRPr lang="el-GR" sz="2400" dirty="0">
              <a:latin typeface="Comic Sans MS" pitchFamily="66" charset="0"/>
            </a:endParaRPr>
          </a:p>
          <a:p>
            <a:pPr>
              <a:buBlip>
                <a:blip r:embed="rId2"/>
              </a:buBlip>
            </a:pPr>
            <a:r>
              <a:rPr lang="el-GR" sz="2400" dirty="0">
                <a:latin typeface="Comic Sans MS" pitchFamily="66" charset="0"/>
              </a:rPr>
              <a:t>Το κοινωνικό παιχνίδι που έχει ως κίνητρο την επιθυμία για διασκέδαση, την ευχαρίστηση και τις σχέσεις με άλλους</a:t>
            </a:r>
          </a:p>
          <a:p>
            <a:pPr>
              <a:buBlip>
                <a:blip r:embed="rId2"/>
              </a:buBlip>
            </a:pPr>
            <a:r>
              <a:rPr lang="el-GR" sz="2400" dirty="0">
                <a:latin typeface="Comic Sans MS" pitchFamily="66" charset="0"/>
              </a:rPr>
              <a:t>Το γνωστικό παιχνίδι που έχει ως στόχο την επιθυμία για μάθηση</a:t>
            </a:r>
          </a:p>
          <a:p>
            <a:pPr>
              <a:buBlip>
                <a:blip r:embed="rId2"/>
              </a:buBlip>
            </a:pPr>
            <a:endParaRPr lang="el-GR" sz="2400" dirty="0">
              <a:latin typeface="Comic Sans MS" pitchFamily="66" charset="0"/>
            </a:endParaRPr>
          </a:p>
          <a:p>
            <a:pPr marL="0" indent="0">
              <a:buNone/>
            </a:pPr>
            <a:r>
              <a:rPr lang="el-GR" sz="2400" u="sng" dirty="0">
                <a:latin typeface="Comic Sans MS" pitchFamily="66" charset="0"/>
              </a:rPr>
              <a:t>Συμβάλλει στην </a:t>
            </a:r>
          </a:p>
          <a:p>
            <a:pPr>
              <a:buBlip>
                <a:blip r:embed="rId2"/>
              </a:buBlip>
            </a:pPr>
            <a:r>
              <a:rPr lang="el-GR" sz="2400" dirty="0">
                <a:latin typeface="Comic Sans MS" pitchFamily="66" charset="0"/>
              </a:rPr>
              <a:t>Αισθητικοκινητική ανάπτυξη </a:t>
            </a:r>
          </a:p>
          <a:p>
            <a:pPr>
              <a:buBlip>
                <a:blip r:embed="rId2"/>
              </a:buBlip>
            </a:pPr>
            <a:r>
              <a:rPr lang="el-GR" sz="2400" dirty="0">
                <a:latin typeface="Comic Sans MS" pitchFamily="66" charset="0"/>
              </a:rPr>
              <a:t>Πνευματική ανάπτυξη</a:t>
            </a:r>
          </a:p>
          <a:p>
            <a:pPr>
              <a:buBlip>
                <a:blip r:embed="rId2"/>
              </a:buBlip>
            </a:pPr>
            <a:r>
              <a:rPr lang="el-GR" sz="2400" dirty="0">
                <a:latin typeface="Comic Sans MS" pitchFamily="66" charset="0"/>
              </a:rPr>
              <a:t>Κοινωνικοποίηση</a:t>
            </a:r>
          </a:p>
          <a:p>
            <a:pPr>
              <a:buBlip>
                <a:blip r:embed="rId2"/>
              </a:buBlip>
            </a:pPr>
            <a:r>
              <a:rPr lang="el-GR" sz="2400" dirty="0">
                <a:latin typeface="Comic Sans MS" pitchFamily="66" charset="0"/>
              </a:rPr>
              <a:t>Δημιουργικότητα </a:t>
            </a:r>
          </a:p>
          <a:p>
            <a:pPr>
              <a:buBlip>
                <a:blip r:embed="rId2"/>
              </a:buBlip>
            </a:pPr>
            <a:r>
              <a:rPr lang="el-GR" sz="2400" dirty="0">
                <a:latin typeface="Comic Sans MS" pitchFamily="66" charset="0"/>
              </a:rPr>
              <a:t>Αυτογνωσία</a:t>
            </a:r>
          </a:p>
          <a:p>
            <a:pPr>
              <a:buBlip>
                <a:blip r:embed="rId2"/>
              </a:buBlip>
            </a:pPr>
            <a:r>
              <a:rPr lang="el-GR" sz="2400" dirty="0">
                <a:latin typeface="Comic Sans MS" pitchFamily="66" charset="0"/>
              </a:rPr>
              <a:t>Θεραπευτικό μέσο</a:t>
            </a:r>
          </a:p>
          <a:p>
            <a:pPr>
              <a:buBlip>
                <a:blip r:embed="rId2"/>
              </a:buBlip>
            </a:pPr>
            <a:r>
              <a:rPr lang="el-GR" sz="2400" dirty="0">
                <a:latin typeface="Comic Sans MS" pitchFamily="66" charset="0"/>
              </a:rPr>
              <a:t>Ηθική αξία  </a:t>
            </a:r>
          </a:p>
          <a:p>
            <a:pPr>
              <a:buBlip>
                <a:blip r:embed="rId2"/>
              </a:buBlip>
            </a:pPr>
            <a:endParaRPr lang="el-GR" sz="2400" dirty="0">
              <a:latin typeface="Comic Sans MS" pitchFamily="66" charset="0"/>
            </a:endParaRPr>
          </a:p>
          <a:p>
            <a:pPr>
              <a:buNone/>
            </a:pPr>
            <a:endParaRPr lang="el-GR" sz="2400" dirty="0">
              <a:solidFill>
                <a:srgbClr val="FF33CC"/>
              </a:solidFill>
              <a:latin typeface="Comic Sans MS" pitchFamily="66" charset="0"/>
            </a:endParaRPr>
          </a:p>
        </p:txBody>
      </p:sp>
      <p:sp>
        <p:nvSpPr>
          <p:cNvPr id="2" name="TextBox 1">
            <a:extLst>
              <a:ext uri="{FF2B5EF4-FFF2-40B4-BE49-F238E27FC236}">
                <a16:creationId xmlns:a16="http://schemas.microsoft.com/office/drawing/2014/main" id="{9A8402C9-6EC7-4333-911A-F8DA0763BB1D}"/>
              </a:ext>
            </a:extLst>
          </p:cNvPr>
          <p:cNvSpPr txBox="1"/>
          <p:nvPr/>
        </p:nvSpPr>
        <p:spPr>
          <a:xfrm>
            <a:off x="2483768" y="404664"/>
            <a:ext cx="3816424" cy="584775"/>
          </a:xfrm>
          <a:prstGeom prst="rect">
            <a:avLst/>
          </a:prstGeom>
          <a:noFill/>
        </p:spPr>
        <p:txBody>
          <a:bodyPr wrap="square" rtlCol="0">
            <a:spAutoFit/>
          </a:bodyPr>
          <a:lstStyle/>
          <a:p>
            <a:r>
              <a:rPr lang="el-GR" sz="3200" b="1" dirty="0">
                <a:latin typeface="Comic Sans MS" panose="030F0702030302020204" pitchFamily="66" charset="0"/>
              </a:rPr>
              <a:t>Το παιχνίδι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a:bodyPr>
          <a:lstStyle/>
          <a:p>
            <a:pPr>
              <a:buNone/>
            </a:pPr>
            <a:r>
              <a:rPr lang="el-GR" sz="2400" dirty="0">
                <a:latin typeface="Comic Sans MS" pitchFamily="66" charset="0"/>
              </a:rPr>
              <a:t>Συνήθη προβλήματα υγείας στη βρεφική ηλικία που μπορεί να απαιτήσουν την φροντίδα του επαγγελματία υγείας είναι:</a:t>
            </a:r>
          </a:p>
          <a:p>
            <a:pPr>
              <a:buNone/>
            </a:pPr>
            <a:endParaRPr lang="el-GR" sz="2400" dirty="0">
              <a:latin typeface="Comic Sans MS" pitchFamily="66" charset="0"/>
            </a:endParaRPr>
          </a:p>
          <a:p>
            <a:pPr>
              <a:buBlip>
                <a:blip r:embed="rId2"/>
              </a:buBlip>
            </a:pPr>
            <a:r>
              <a:rPr lang="el-GR" sz="2400" dirty="0">
                <a:latin typeface="Comic Sans MS" pitchFamily="66" charset="0"/>
              </a:rPr>
              <a:t>Βρεφικός κολικός</a:t>
            </a:r>
          </a:p>
          <a:p>
            <a:pPr>
              <a:buBlip>
                <a:blip r:embed="rId2"/>
              </a:buBlip>
            </a:pPr>
            <a:r>
              <a:rPr lang="el-GR" sz="2400" dirty="0">
                <a:latin typeface="Comic Sans MS" pitchFamily="66" charset="0"/>
              </a:rPr>
              <a:t>Αδυναμία αύξησης</a:t>
            </a:r>
          </a:p>
          <a:p>
            <a:pPr>
              <a:buBlip>
                <a:blip r:embed="rId2"/>
              </a:buBlip>
            </a:pPr>
            <a:r>
              <a:rPr lang="el-GR" sz="2400" dirty="0">
                <a:latin typeface="Comic Sans MS" pitchFamily="66" charset="0"/>
              </a:rPr>
              <a:t>η γαστρεντερίτιδα</a:t>
            </a:r>
          </a:p>
          <a:p>
            <a:pPr>
              <a:buBlip>
                <a:blip r:embed="rId2"/>
              </a:buBlip>
            </a:pPr>
            <a:r>
              <a:rPr lang="el-GR" sz="2400" dirty="0">
                <a:latin typeface="Comic Sans MS" pitchFamily="66" charset="0"/>
              </a:rPr>
              <a:t>Σύνδρομο αιφνίδιου θανάτου</a:t>
            </a:r>
          </a:p>
          <a:p>
            <a:pPr>
              <a:buBlip>
                <a:blip r:embed="rId2"/>
              </a:buBlip>
            </a:pPr>
            <a:r>
              <a:rPr lang="el-GR" sz="2400" dirty="0">
                <a:latin typeface="Comic Sans MS" pitchFamily="66" charset="0"/>
              </a:rPr>
              <a:t>οι τροφικές δηλητηριάσεις</a:t>
            </a:r>
          </a:p>
          <a:p>
            <a:pPr>
              <a:buBlip>
                <a:blip r:embed="rId2"/>
              </a:buBlip>
            </a:pPr>
            <a:r>
              <a:rPr lang="el-GR" sz="2400" dirty="0">
                <a:latin typeface="Comic Sans MS" pitchFamily="66" charset="0"/>
              </a:rPr>
              <a:t>οι δερματίτιδες από την πάνα</a:t>
            </a:r>
          </a:p>
          <a:p>
            <a:pPr>
              <a:buBlip>
                <a:blip r:embed="rId2"/>
              </a:buBlip>
            </a:pPr>
            <a:r>
              <a:rPr lang="el-GR" sz="2400" dirty="0">
                <a:latin typeface="Comic Sans MS" pitchFamily="66" charset="0"/>
              </a:rPr>
              <a:t>το παράτριμμα</a:t>
            </a:r>
            <a:r>
              <a:rPr lang="en-US" sz="2400" dirty="0">
                <a:latin typeface="Comic Sans MS" pitchFamily="66" charset="0"/>
              </a:rPr>
              <a:t> </a:t>
            </a:r>
            <a:r>
              <a:rPr lang="el-GR" sz="2400" dirty="0"/>
              <a:t>ή σύγκαμα</a:t>
            </a:r>
            <a:endParaRPr lang="el-GR" sz="2400" dirty="0">
              <a:latin typeface="Comic Sans MS" pitchFamily="66" charset="0"/>
            </a:endParaRPr>
          </a:p>
          <a:p>
            <a:pPr>
              <a:buBlip>
                <a:blip r:embed="rId2"/>
              </a:buBlip>
            </a:pPr>
            <a:r>
              <a:rPr lang="el-GR" sz="2400" dirty="0">
                <a:latin typeface="Comic Sans MS" pitchFamily="66" charset="0"/>
              </a:rPr>
              <a:t>η </a:t>
            </a:r>
            <a:r>
              <a:rPr lang="el-GR" sz="2400" dirty="0" err="1">
                <a:latin typeface="Comic Sans MS" pitchFamily="66" charset="0"/>
              </a:rPr>
              <a:t>σμηγματορροϊκή</a:t>
            </a:r>
            <a:r>
              <a:rPr lang="el-GR" sz="2400" dirty="0">
                <a:latin typeface="Comic Sans MS" pitchFamily="66" charset="0"/>
              </a:rPr>
              <a:t> δερματίτιδα</a:t>
            </a:r>
          </a:p>
          <a:p>
            <a:pPr>
              <a:buBlip>
                <a:blip r:embed="rId2"/>
              </a:buBlip>
            </a:pPr>
            <a:r>
              <a:rPr lang="el-GR" sz="2400" dirty="0">
                <a:latin typeface="Comic Sans MS" pitchFamily="66" charset="0"/>
              </a:rPr>
              <a:t>η </a:t>
            </a:r>
            <a:r>
              <a:rPr lang="el-GR" sz="2400" dirty="0" err="1">
                <a:latin typeface="Comic Sans MS" pitchFamily="66" charset="0"/>
              </a:rPr>
              <a:t>μυκητιασική</a:t>
            </a:r>
            <a:r>
              <a:rPr lang="el-GR" sz="2400" dirty="0">
                <a:latin typeface="Comic Sans MS" pitchFamily="66" charset="0"/>
              </a:rPr>
              <a:t> στοματίτιδα</a:t>
            </a:r>
          </a:p>
          <a:p>
            <a:pPr>
              <a:buNone/>
            </a:pPr>
            <a:endParaRPr lang="el-GR" sz="2400" dirty="0">
              <a:latin typeface="Comic Sans MS" pitchFamily="66"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3A0C04-5901-4E51-A5B9-8F47C8C14D0E}"/>
              </a:ext>
            </a:extLst>
          </p:cNvPr>
          <p:cNvSpPr>
            <a:spLocks noGrp="1"/>
          </p:cNvSpPr>
          <p:nvPr>
            <p:ph type="ctrTitle"/>
          </p:nvPr>
        </p:nvSpPr>
        <p:spPr/>
        <p:txBody>
          <a:bodyPr/>
          <a:lstStyle/>
          <a:p>
            <a:r>
              <a:rPr lang="el-GR" sz="4800" b="1" dirty="0">
                <a:latin typeface="Comic Sans MS" pitchFamily="66" charset="0"/>
              </a:rPr>
              <a:t>Διατροφή βρέφους</a:t>
            </a:r>
            <a:br>
              <a:rPr lang="el-GR" sz="4800" b="1" dirty="0">
                <a:latin typeface="Comic Sans MS" pitchFamily="66" charset="0"/>
              </a:rPr>
            </a:br>
            <a:endParaRPr lang="el-GR" dirty="0"/>
          </a:p>
        </p:txBody>
      </p:sp>
      <p:sp>
        <p:nvSpPr>
          <p:cNvPr id="3" name="Υπότιτλος 2">
            <a:extLst>
              <a:ext uri="{FF2B5EF4-FFF2-40B4-BE49-F238E27FC236}">
                <a16:creationId xmlns:a16="http://schemas.microsoft.com/office/drawing/2014/main" id="{9A03DCA0-4400-4CB5-9106-08B39FAE6AA9}"/>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4623950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a:bodyPr>
          <a:lstStyle/>
          <a:p>
            <a:pPr algn="ctr">
              <a:buNone/>
            </a:pPr>
            <a:endParaRPr lang="el-GR" sz="3600" b="1" dirty="0">
              <a:solidFill>
                <a:srgbClr val="00CC00"/>
              </a:solidFill>
              <a:latin typeface="Comic Sans MS" pitchFamily="66" charset="0"/>
            </a:endParaRPr>
          </a:p>
          <a:p>
            <a:pPr algn="ctr">
              <a:buNone/>
            </a:pPr>
            <a:r>
              <a:rPr lang="el-GR" sz="3600" b="1" dirty="0">
                <a:latin typeface="Comic Sans MS" pitchFamily="66" charset="0"/>
              </a:rPr>
              <a:t>Διατροφή βρέφους</a:t>
            </a:r>
          </a:p>
          <a:p>
            <a:pPr>
              <a:buNone/>
            </a:pPr>
            <a:endParaRPr lang="el-GR" sz="2800" dirty="0">
              <a:latin typeface="Comic Sans MS" pitchFamily="66" charset="0"/>
            </a:endParaRPr>
          </a:p>
          <a:p>
            <a:pPr>
              <a:buNone/>
            </a:pPr>
            <a:r>
              <a:rPr lang="el-GR" sz="2800" dirty="0">
                <a:latin typeface="Comic Sans MS" pitchFamily="66" charset="0"/>
              </a:rPr>
              <a:t>Διατροφή εννοούμε την προσφορά με την τροφή στον άνθρωπο ουσιών απαραίτητων για τη φυσιολογική ανάπτυξη, συντήρηση και επανασύσταση του σώματος.</a:t>
            </a:r>
          </a:p>
          <a:p>
            <a:pPr>
              <a:buNone/>
            </a:pPr>
            <a:endParaRPr lang="el-GR" sz="2800" dirty="0">
              <a:latin typeface="Comic Sans MS" pitchFamily="66" charset="0"/>
            </a:endParaRPr>
          </a:p>
          <a:p>
            <a:pPr>
              <a:buNone/>
            </a:pPr>
            <a:r>
              <a:rPr lang="el-GR" sz="2800" b="1" dirty="0">
                <a:latin typeface="Comic Sans MS" pitchFamily="66" charset="0"/>
              </a:rPr>
              <a:t>Η διατροφή του βρέφους:</a:t>
            </a:r>
            <a:endParaRPr lang="el-GR" sz="1800" b="1" dirty="0">
              <a:latin typeface="Comic Sans MS" pitchFamily="66" charset="0"/>
            </a:endParaRPr>
          </a:p>
          <a:p>
            <a:pPr>
              <a:buFont typeface="Wingdings" panose="05000000000000000000" pitchFamily="2" charset="2"/>
              <a:buChar char="ü"/>
            </a:pPr>
            <a:r>
              <a:rPr lang="el-GR" sz="2800" dirty="0">
                <a:latin typeface="Comic Sans MS" pitchFamily="66" charset="0"/>
              </a:rPr>
              <a:t>6 πρώτους μήνες αποκλειστικός θηλασμός </a:t>
            </a:r>
          </a:p>
          <a:p>
            <a:pPr>
              <a:buFont typeface="Wingdings" panose="05000000000000000000" pitchFamily="2" charset="2"/>
              <a:buChar char="ü"/>
            </a:pPr>
            <a:r>
              <a:rPr lang="el-GR" sz="2800" dirty="0">
                <a:latin typeface="Comic Sans MS" pitchFamily="66" charset="0"/>
              </a:rPr>
              <a:t>6</a:t>
            </a:r>
            <a:r>
              <a:rPr lang="el-GR" sz="2800" baseline="30000" dirty="0">
                <a:latin typeface="Comic Sans MS" pitchFamily="66" charset="0"/>
              </a:rPr>
              <a:t>ο</a:t>
            </a:r>
            <a:r>
              <a:rPr lang="el-GR" sz="2800" dirty="0">
                <a:latin typeface="Comic Sans MS" pitchFamily="66" charset="0"/>
              </a:rPr>
              <a:t> -12</a:t>
            </a:r>
            <a:r>
              <a:rPr lang="el-GR" sz="2800" baseline="30000" dirty="0">
                <a:latin typeface="Comic Sans MS" pitchFamily="66" charset="0"/>
              </a:rPr>
              <a:t>ο</a:t>
            </a:r>
            <a:r>
              <a:rPr lang="el-GR" sz="2800" dirty="0">
                <a:latin typeface="Comic Sans MS" pitchFamily="66" charset="0"/>
              </a:rPr>
              <a:t> μήνα από τη γέννηση σταδιακός εμπλουτισμός διατροφής με στερεά τροφή </a:t>
            </a:r>
          </a:p>
          <a:p>
            <a:pPr>
              <a:buFont typeface="Wingdings" panose="05000000000000000000" pitchFamily="2" charset="2"/>
              <a:buChar char="ü"/>
            </a:pPr>
            <a:r>
              <a:rPr lang="el-GR" sz="2800" dirty="0">
                <a:latin typeface="Comic Sans MS" pitchFamily="66" charset="0"/>
              </a:rPr>
              <a:t>εάν απογαλακτισμός στο 12</a:t>
            </a:r>
            <a:r>
              <a:rPr lang="el-GR" sz="2800" baseline="30000" dirty="0">
                <a:latin typeface="Comic Sans MS" pitchFamily="66" charset="0"/>
              </a:rPr>
              <a:t>ο</a:t>
            </a:r>
            <a:r>
              <a:rPr lang="el-GR" sz="2800" dirty="0">
                <a:latin typeface="Comic Sans MS" pitchFamily="66" charset="0"/>
              </a:rPr>
              <a:t> μήνα: τυποποιημένα γάλατα και στέρεά τροφή </a:t>
            </a:r>
          </a:p>
          <a:p>
            <a:pPr>
              <a:buNone/>
            </a:pPr>
            <a:endParaRPr lang="el-GR" sz="2800" dirty="0">
              <a:latin typeface="Comic Sans MS" pitchFamily="66" charset="0"/>
            </a:endParaRPr>
          </a:p>
          <a:p>
            <a:pPr>
              <a:buNone/>
            </a:pPr>
            <a:endParaRPr lang="el-GR" sz="2800" dirty="0">
              <a:latin typeface="Comic Sans MS" pitchFamily="66" charset="0"/>
            </a:endParaRPr>
          </a:p>
          <a:p>
            <a:pPr>
              <a:buNone/>
            </a:pPr>
            <a:endParaRPr lang="el-GR" sz="2800" dirty="0">
              <a:latin typeface="Comic Sans MS" pitchFamily="66" charset="0"/>
            </a:endParaRPr>
          </a:p>
          <a:p>
            <a:pPr>
              <a:buNone/>
            </a:pPr>
            <a:endParaRPr lang="el-GR" sz="2800" dirty="0">
              <a:latin typeface="Comic Sans MS" pitchFamily="66"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11560" y="142852"/>
            <a:ext cx="7920880" cy="6500858"/>
          </a:xfrm>
        </p:spPr>
        <p:txBody>
          <a:bodyPr>
            <a:normAutofit/>
          </a:bodyPr>
          <a:lstStyle/>
          <a:p>
            <a:pPr>
              <a:buNone/>
            </a:pPr>
            <a:endParaRPr lang="el-GR" sz="1800" dirty="0">
              <a:latin typeface="Comic Sans MS" pitchFamily="66" charset="0"/>
            </a:endParaRPr>
          </a:p>
          <a:p>
            <a:pPr>
              <a:buNone/>
            </a:pPr>
            <a:r>
              <a:rPr lang="el-GR" sz="2800" dirty="0">
                <a:latin typeface="Comic Sans MS" pitchFamily="66" charset="0"/>
              </a:rPr>
              <a:t> </a:t>
            </a:r>
          </a:p>
          <a:p>
            <a:pPr algn="ctr">
              <a:buNone/>
            </a:pPr>
            <a:r>
              <a:rPr lang="el-GR" sz="3200" b="1" dirty="0">
                <a:latin typeface="Comic Sans MS" pitchFamily="66" charset="0"/>
              </a:rPr>
              <a:t>Μητρικός θηλασμός</a:t>
            </a:r>
          </a:p>
          <a:p>
            <a:pPr>
              <a:buNone/>
            </a:pPr>
            <a:endParaRPr lang="el-GR" sz="2800" dirty="0">
              <a:latin typeface="Comic Sans MS" pitchFamily="66" charset="0"/>
            </a:endParaRPr>
          </a:p>
          <a:p>
            <a:pPr>
              <a:buNone/>
            </a:pPr>
            <a:r>
              <a:rPr lang="el-GR" sz="2800" dirty="0">
                <a:latin typeface="Comic Sans MS" pitchFamily="66" charset="0"/>
              </a:rPr>
              <a:t>    Αποτελεί αφετηρία ιδανική για το ξεκίνημα της νέας ζωής, χτίζοντας ένα αναντικατάστατο δεσμό ανάμεσα στη μητέρα και το παιδί.</a:t>
            </a:r>
          </a:p>
          <a:p>
            <a:pPr>
              <a:buNone/>
            </a:pPr>
            <a:endParaRPr lang="el-GR" sz="2800" dirty="0">
              <a:latin typeface="Comic Sans MS" pitchFamily="66" charset="0"/>
            </a:endParaRPr>
          </a:p>
          <a:p>
            <a:pPr>
              <a:buNone/>
            </a:pPr>
            <a:r>
              <a:rPr lang="el-GR" sz="2800" dirty="0">
                <a:latin typeface="Comic Sans MS" pitchFamily="66" charset="0"/>
              </a:rPr>
              <a:t>Πλεονεκτήματα για το παιδί, τη μητέρα, την κοινωνία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786874" cy="6429420"/>
          </a:xfrm>
        </p:spPr>
        <p:txBody>
          <a:bodyPr>
            <a:normAutofit fontScale="92500" lnSpcReduction="20000"/>
          </a:bodyPr>
          <a:lstStyle/>
          <a:p>
            <a:pPr algn="ctr">
              <a:buNone/>
            </a:pPr>
            <a:r>
              <a:rPr lang="el-GR" sz="3200" b="1" dirty="0">
                <a:latin typeface="Comic Sans MS" pitchFamily="66" charset="0"/>
              </a:rPr>
              <a:t>Πλεονεκτήματα Μητρικού Θηλασμού</a:t>
            </a:r>
            <a:endParaRPr lang="el-GR" sz="2800" b="1" dirty="0">
              <a:latin typeface="Comic Sans MS" pitchFamily="66" charset="0"/>
            </a:endParaRPr>
          </a:p>
          <a:p>
            <a:pPr>
              <a:buNone/>
            </a:pPr>
            <a:endParaRPr lang="el-GR" sz="2800" b="1" dirty="0">
              <a:latin typeface="Comic Sans MS" pitchFamily="66" charset="0"/>
            </a:endParaRPr>
          </a:p>
          <a:p>
            <a:pPr>
              <a:buNone/>
            </a:pPr>
            <a:r>
              <a:rPr lang="el-GR" sz="2800" b="1" dirty="0">
                <a:latin typeface="Comic Sans MS" pitchFamily="66" charset="0"/>
              </a:rPr>
              <a:t>Για το παιδί:</a:t>
            </a:r>
            <a:endParaRPr lang="el-GR" sz="2800" dirty="0">
              <a:latin typeface="Comic Sans MS" pitchFamily="66" charset="0"/>
            </a:endParaRPr>
          </a:p>
          <a:p>
            <a:pPr>
              <a:lnSpc>
                <a:spcPct val="100000"/>
              </a:lnSpc>
              <a:spcBef>
                <a:spcPts val="0"/>
              </a:spcBef>
              <a:spcAft>
                <a:spcPts val="1200"/>
              </a:spcAft>
              <a:buFont typeface="Wingdings" pitchFamily="2" charset="2"/>
              <a:buChar char="ü"/>
            </a:pPr>
            <a:r>
              <a:rPr lang="el-GR" sz="2400" dirty="0">
                <a:latin typeface="Comic Sans MS" pitchFamily="66" charset="0"/>
              </a:rPr>
              <a:t>ιδανική σύσταση των συστατικών του </a:t>
            </a:r>
          </a:p>
          <a:p>
            <a:pPr>
              <a:lnSpc>
                <a:spcPct val="100000"/>
              </a:lnSpc>
              <a:spcBef>
                <a:spcPts val="0"/>
              </a:spcBef>
              <a:spcAft>
                <a:spcPts val="1200"/>
              </a:spcAft>
              <a:buFont typeface="Wingdings" pitchFamily="2" charset="2"/>
              <a:buChar char="ü"/>
            </a:pPr>
            <a:r>
              <a:rPr lang="el-GR" sz="2400" dirty="0">
                <a:latin typeface="Comic Sans MS" pitchFamily="66" charset="0"/>
              </a:rPr>
              <a:t>Προστατεύει από λοιμώξεις του αναπνευστικού και γαστρεντερικού συστήματος</a:t>
            </a:r>
          </a:p>
          <a:p>
            <a:pPr>
              <a:lnSpc>
                <a:spcPct val="100000"/>
              </a:lnSpc>
              <a:spcBef>
                <a:spcPts val="0"/>
              </a:spcBef>
              <a:spcAft>
                <a:spcPts val="1200"/>
              </a:spcAft>
              <a:buFont typeface="Wingdings" pitchFamily="2" charset="2"/>
              <a:buChar char="ü"/>
            </a:pPr>
            <a:r>
              <a:rPr lang="el-GR" sz="2400" dirty="0">
                <a:latin typeface="Comic Sans MS" pitchFamily="66" charset="0"/>
              </a:rPr>
              <a:t>Ενισχύει το ανοσοποιητικό σύστημα του βρέφους</a:t>
            </a:r>
          </a:p>
          <a:p>
            <a:pPr>
              <a:lnSpc>
                <a:spcPct val="100000"/>
              </a:lnSpc>
              <a:spcBef>
                <a:spcPts val="0"/>
              </a:spcBef>
              <a:spcAft>
                <a:spcPts val="1200"/>
              </a:spcAft>
              <a:buFont typeface="Wingdings" pitchFamily="2" charset="2"/>
              <a:buChar char="ü"/>
            </a:pPr>
            <a:r>
              <a:rPr lang="el-GR" sz="2400" dirty="0">
                <a:latin typeface="Comic Sans MS" pitchFamily="66" charset="0"/>
              </a:rPr>
              <a:t>Αυξάνει την επιβίωση των πρόωρων βρεφών</a:t>
            </a:r>
          </a:p>
          <a:p>
            <a:pPr>
              <a:lnSpc>
                <a:spcPct val="100000"/>
              </a:lnSpc>
              <a:spcBef>
                <a:spcPts val="0"/>
              </a:spcBef>
              <a:spcAft>
                <a:spcPts val="1200"/>
              </a:spcAft>
              <a:buFont typeface="Wingdings" pitchFamily="2" charset="2"/>
              <a:buChar char="ü"/>
            </a:pPr>
            <a:r>
              <a:rPr lang="el-GR" sz="2400" dirty="0">
                <a:latin typeface="Comic Sans MS" pitchFamily="66" charset="0"/>
              </a:rPr>
              <a:t>Μειώνει τους κινδύνους ωτίτιδας, αλλεργιών, άσθματος, εκζέματος</a:t>
            </a:r>
          </a:p>
          <a:p>
            <a:pPr>
              <a:lnSpc>
                <a:spcPct val="100000"/>
              </a:lnSpc>
              <a:spcBef>
                <a:spcPts val="0"/>
              </a:spcBef>
              <a:spcAft>
                <a:spcPts val="1200"/>
              </a:spcAft>
              <a:buFont typeface="Wingdings" pitchFamily="2" charset="2"/>
              <a:buChar char="ü"/>
            </a:pPr>
            <a:r>
              <a:rPr lang="el-GR" sz="2400" dirty="0">
                <a:latin typeface="Comic Sans MS" pitchFamily="66" charset="0"/>
              </a:rPr>
              <a:t>Προστατεύει από νεανικό διαβήτη</a:t>
            </a:r>
          </a:p>
          <a:p>
            <a:pPr>
              <a:lnSpc>
                <a:spcPct val="100000"/>
              </a:lnSpc>
              <a:spcBef>
                <a:spcPts val="0"/>
              </a:spcBef>
              <a:spcAft>
                <a:spcPts val="1200"/>
              </a:spcAft>
              <a:buFont typeface="Wingdings" pitchFamily="2" charset="2"/>
              <a:buChar char="ü"/>
            </a:pPr>
            <a:r>
              <a:rPr lang="el-GR" sz="2400" dirty="0">
                <a:latin typeface="Comic Sans MS" pitchFamily="66" charset="0"/>
              </a:rPr>
              <a:t>Είναι θεραπευτικό για πολλές ασθένειες της νεογνικής, βρεφικής και παιδικής ηλικίας όπως σύνδρομο </a:t>
            </a:r>
            <a:r>
              <a:rPr lang="el-GR" sz="2400" dirty="0" err="1">
                <a:latin typeface="Comic Sans MS" pitchFamily="66" charset="0"/>
              </a:rPr>
              <a:t>δυσαπορρόφησης</a:t>
            </a:r>
            <a:r>
              <a:rPr lang="el-GR" sz="2400" dirty="0">
                <a:latin typeface="Comic Sans MS" pitchFamily="66" charset="0"/>
              </a:rPr>
              <a:t>, δυσανεξία στο γάλα της αγελάδας, επίμονη διάρροια, ελκώδης κολίτιδα, νεκρωτική εντεροκολίτιδα</a:t>
            </a:r>
          </a:p>
          <a:p>
            <a:pPr marL="0" indent="0">
              <a:lnSpc>
                <a:spcPct val="100000"/>
              </a:lnSpc>
              <a:spcBef>
                <a:spcPts val="0"/>
              </a:spcBef>
              <a:spcAft>
                <a:spcPts val="1200"/>
              </a:spcAft>
              <a:buNone/>
            </a:pPr>
            <a:endParaRPr lang="el-GR" sz="2400" dirty="0">
              <a:latin typeface="Comic Sans MS" pitchFamily="66" charset="0"/>
            </a:endParaRPr>
          </a:p>
          <a:p>
            <a:pPr>
              <a:buNone/>
            </a:pPr>
            <a:r>
              <a:rPr lang="el-GR" sz="2800" dirty="0">
                <a:latin typeface="Comic Sans MS" pitchFamily="66" charset="0"/>
              </a:rPr>
              <a:t>  </a:t>
            </a:r>
          </a:p>
          <a:p>
            <a:pPr>
              <a:buNone/>
            </a:pP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a:bodyPr>
          <a:lstStyle/>
          <a:p>
            <a:pPr>
              <a:buFont typeface="Wingdings" pitchFamily="2" charset="2"/>
              <a:buChar char="ü"/>
            </a:pPr>
            <a:r>
              <a:rPr lang="el-GR" dirty="0">
                <a:latin typeface="Comic Sans MS" pitchFamily="66" charset="0"/>
              </a:rPr>
              <a:t>Περιέχει λιπαρά οξέα που οδηγούν σε αυξημένο δείκτη νοημοσύνης και μεγαλύτερη οξύτητα όρασης</a:t>
            </a:r>
          </a:p>
          <a:p>
            <a:pPr>
              <a:buFont typeface="Wingdings" pitchFamily="2" charset="2"/>
              <a:buChar char="ü"/>
            </a:pPr>
            <a:endParaRPr lang="el-GR" dirty="0">
              <a:latin typeface="Comic Sans MS" pitchFamily="66" charset="0"/>
            </a:endParaRPr>
          </a:p>
          <a:p>
            <a:pPr>
              <a:buFont typeface="Wingdings" pitchFamily="2" charset="2"/>
              <a:buChar char="ü"/>
            </a:pPr>
            <a:r>
              <a:rPr lang="el-GR" dirty="0">
                <a:latin typeface="Comic Sans MS" pitchFamily="66" charset="0"/>
              </a:rPr>
              <a:t>Βοηθά στην πρόληψη της παχυσαρκίας</a:t>
            </a:r>
          </a:p>
          <a:p>
            <a:pPr>
              <a:buNone/>
            </a:pPr>
            <a:endParaRPr lang="el-GR" dirty="0">
              <a:latin typeface="Comic Sans MS" pitchFamily="66" charset="0"/>
            </a:endParaRPr>
          </a:p>
          <a:p>
            <a:pPr>
              <a:buFont typeface="Wingdings" pitchFamily="2" charset="2"/>
              <a:buChar char="ü"/>
            </a:pPr>
            <a:r>
              <a:rPr lang="el-GR" dirty="0">
                <a:latin typeface="Comic Sans MS" pitchFamily="66" charset="0"/>
              </a:rPr>
              <a:t>Βοηθά στη μείωση της τερηδόνας</a:t>
            </a:r>
          </a:p>
          <a:p>
            <a:pPr>
              <a:buFont typeface="Wingdings" pitchFamily="2" charset="2"/>
              <a:buChar char="ü"/>
            </a:pPr>
            <a:endParaRPr lang="el-GR" dirty="0">
              <a:latin typeface="Comic Sans MS" pitchFamily="66" charset="0"/>
            </a:endParaRPr>
          </a:p>
          <a:p>
            <a:pPr>
              <a:buFont typeface="Wingdings" pitchFamily="2" charset="2"/>
              <a:buChar char="ü"/>
            </a:pPr>
            <a:r>
              <a:rPr lang="el-GR" dirty="0">
                <a:latin typeface="Comic Sans MS" pitchFamily="66" charset="0"/>
              </a:rPr>
              <a:t>Βοηθά στην πρόληψη της μελλοντικής εμφάνισης στεφανιαίας νόσου και πολλαπλής σκλήρυνσης</a:t>
            </a:r>
          </a:p>
          <a:p>
            <a:pPr>
              <a:buFont typeface="Wingdings" pitchFamily="2" charset="2"/>
              <a:buChar char="ü"/>
            </a:pPr>
            <a:endParaRPr lang="el-GR" dirty="0">
              <a:latin typeface="Comic Sans MS" pitchFamily="66" charset="0"/>
            </a:endParaRPr>
          </a:p>
          <a:p>
            <a:pPr>
              <a:buFont typeface="Wingdings" pitchFamily="2" charset="2"/>
              <a:buChar char="ü"/>
            </a:pPr>
            <a:r>
              <a:rPr lang="el-GR" dirty="0">
                <a:latin typeface="Comic Sans MS" pitchFamily="66" charset="0"/>
              </a:rPr>
              <a:t>Συμβάλει στη διαμόρφωση της προσωπικότητας</a:t>
            </a:r>
          </a:p>
          <a:p>
            <a:pPr>
              <a:buFont typeface="Wingdings" pitchFamily="2" charset="2"/>
              <a:buChar char="ü"/>
            </a:pPr>
            <a:endParaRPr lang="el-GR" dirty="0">
              <a:latin typeface="Comic Sans MS" pitchFamily="66" charset="0"/>
            </a:endParaRPr>
          </a:p>
          <a:p>
            <a:pPr>
              <a:buFont typeface="Wingdings" pitchFamily="2" charset="2"/>
              <a:buChar char="ü"/>
            </a:pPr>
            <a:r>
              <a:rPr lang="el-GR" dirty="0">
                <a:latin typeface="Comic Sans MS" pitchFamily="66" charset="0"/>
              </a:rPr>
              <a:t>Συμβάλει στην ηρεμία του βρέφους</a:t>
            </a:r>
          </a:p>
          <a:p>
            <a:pPr>
              <a:buFont typeface="Wingdings" pitchFamily="2" charset="2"/>
              <a:buChar char="ü"/>
            </a:pPr>
            <a:endParaRPr lang="el-GR" dirty="0">
              <a:latin typeface="Comic Sans MS" pitchFamily="66" charset="0"/>
            </a:endParaRPr>
          </a:p>
          <a:p>
            <a:pPr>
              <a:buFont typeface="Wingdings" pitchFamily="2" charset="2"/>
              <a:buChar char="ü"/>
            </a:pPr>
            <a:r>
              <a:rPr lang="el-GR" dirty="0">
                <a:latin typeface="Comic Sans MS" pitchFamily="66" charset="0"/>
              </a:rPr>
              <a:t>Συμβάλει στην ψυχική υγεία του παιδιού</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a:bodyPr>
          <a:lstStyle/>
          <a:p>
            <a:pPr algn="ctr">
              <a:buNone/>
            </a:pPr>
            <a:r>
              <a:rPr lang="el-GR" sz="3200" b="1" dirty="0">
                <a:latin typeface="Comic Sans MS" pitchFamily="66" charset="0"/>
              </a:rPr>
              <a:t>Πλεονεκτήματα Μητρικού Θηλασμού</a:t>
            </a:r>
            <a:endParaRPr lang="el-GR" sz="2800" b="1" dirty="0">
              <a:latin typeface="Comic Sans MS" pitchFamily="66" charset="0"/>
            </a:endParaRPr>
          </a:p>
          <a:p>
            <a:pPr algn="ctr">
              <a:buNone/>
            </a:pPr>
            <a:r>
              <a:rPr lang="el-GR" sz="3200" b="1" dirty="0">
                <a:latin typeface="Comic Sans MS" pitchFamily="66" charset="0"/>
              </a:rPr>
              <a:t>Για τη μητέρα-οικογένεια</a:t>
            </a:r>
          </a:p>
          <a:p>
            <a:pPr>
              <a:buNone/>
            </a:pPr>
            <a:endParaRPr lang="el-GR" sz="2400" dirty="0">
              <a:latin typeface="Comic Sans MS" pitchFamily="66" charset="0"/>
            </a:endParaRPr>
          </a:p>
          <a:p>
            <a:pPr>
              <a:buFont typeface="Wingdings" pitchFamily="2" charset="2"/>
              <a:buChar char="v"/>
            </a:pPr>
            <a:r>
              <a:rPr lang="el-GR" sz="2400" dirty="0">
                <a:latin typeface="Comic Sans MS" pitchFamily="66" charset="0"/>
              </a:rPr>
              <a:t>Είναι διαθέσιμο άμεσα και στη σωστή θερμοκρασία</a:t>
            </a:r>
          </a:p>
          <a:p>
            <a:pPr>
              <a:buFont typeface="Wingdings" pitchFamily="2" charset="2"/>
              <a:buChar char="v"/>
            </a:pPr>
            <a:r>
              <a:rPr lang="el-GR" sz="2400" dirty="0">
                <a:latin typeface="Comic Sans MS" pitchFamily="66" charset="0"/>
              </a:rPr>
              <a:t>Λειτουργεί προστατευτικά για μελλοντικό καρκίνο του μαστού</a:t>
            </a:r>
          </a:p>
          <a:p>
            <a:pPr>
              <a:buFont typeface="Wingdings" pitchFamily="2" charset="2"/>
              <a:buChar char="v"/>
            </a:pPr>
            <a:r>
              <a:rPr lang="el-GR" sz="2400" dirty="0">
                <a:latin typeface="Comic Sans MS" pitchFamily="66" charset="0"/>
              </a:rPr>
              <a:t>Μειώνει τη συχνότητα εμφάνισης καρκίνου του ενδομητρίου</a:t>
            </a:r>
          </a:p>
          <a:p>
            <a:pPr>
              <a:buFont typeface="Wingdings" pitchFamily="2" charset="2"/>
              <a:buChar char="v"/>
            </a:pPr>
            <a:r>
              <a:rPr lang="el-GR" sz="2400" dirty="0">
                <a:latin typeface="Comic Sans MS" pitchFamily="66" charset="0"/>
              </a:rPr>
              <a:t>Βοηθά στην παλινδρόμηση της μήτρας</a:t>
            </a:r>
          </a:p>
          <a:p>
            <a:pPr>
              <a:buFont typeface="Wingdings" pitchFamily="2" charset="2"/>
              <a:buChar char="v"/>
            </a:pPr>
            <a:r>
              <a:rPr lang="el-GR" sz="2400" dirty="0">
                <a:latin typeface="Comic Sans MS" pitchFamily="66" charset="0"/>
              </a:rPr>
              <a:t>Προστατεύει από την οστεοπόρωση</a:t>
            </a:r>
          </a:p>
          <a:p>
            <a:pPr>
              <a:buFont typeface="Wingdings" pitchFamily="2" charset="2"/>
              <a:buChar char="v"/>
            </a:pPr>
            <a:r>
              <a:rPr lang="el-GR" sz="2400" dirty="0">
                <a:latin typeface="Comic Sans MS" pitchFamily="66" charset="0"/>
              </a:rPr>
              <a:t>Προφυλάσσει από νέα εγκυμοσύνη</a:t>
            </a:r>
          </a:p>
          <a:p>
            <a:pPr>
              <a:buFont typeface="Wingdings" pitchFamily="2" charset="2"/>
              <a:buChar char="v"/>
            </a:pPr>
            <a:r>
              <a:rPr lang="el-GR" sz="2400" dirty="0">
                <a:latin typeface="Comic Sans MS" pitchFamily="66" charset="0"/>
              </a:rPr>
              <a:t>Οικονομικότερος</a:t>
            </a:r>
          </a:p>
          <a:p>
            <a:pPr>
              <a:buFont typeface="Wingdings" pitchFamily="2" charset="2"/>
              <a:buChar char="v"/>
            </a:pPr>
            <a:r>
              <a:rPr lang="el-GR" sz="2400" dirty="0">
                <a:latin typeface="Comic Sans MS" pitchFamily="66" charset="0"/>
              </a:rPr>
              <a:t>Αναπτύσσει ισχυρούς δεσμούς ανάμεσα στην μητέρα, την οικογένεια, το παιδί</a:t>
            </a:r>
          </a:p>
          <a:p>
            <a:pPr>
              <a:buNone/>
            </a:pPr>
            <a:endParaRPr lang="el-GR" dirty="0"/>
          </a:p>
          <a:p>
            <a:pPr>
              <a:buNone/>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332656"/>
            <a:ext cx="8858312" cy="6429420"/>
          </a:xfrm>
        </p:spPr>
        <p:txBody>
          <a:bodyPr>
            <a:normAutofit fontScale="92500" lnSpcReduction="10000"/>
          </a:bodyPr>
          <a:lstStyle/>
          <a:p>
            <a:pPr>
              <a:buNone/>
            </a:pPr>
            <a:r>
              <a:rPr lang="el-GR" sz="2800" b="1" dirty="0">
                <a:latin typeface="Comic Sans MS" pitchFamily="66" charset="0"/>
              </a:rPr>
              <a:t>Εάν το ωάριο γονιμοποιηθεί:</a:t>
            </a:r>
          </a:p>
          <a:p>
            <a:pPr>
              <a:buNone/>
            </a:pPr>
            <a:endParaRPr lang="el-GR" sz="2800" b="1" dirty="0">
              <a:latin typeface="Comic Sans MS" pitchFamily="66" charset="0"/>
            </a:endParaRPr>
          </a:p>
          <a:p>
            <a:pPr>
              <a:buNone/>
            </a:pPr>
            <a:r>
              <a:rPr lang="el-GR" sz="2800" dirty="0">
                <a:latin typeface="Comic Sans MS" pitchFamily="66" charset="0"/>
              </a:rPr>
              <a:t> Το γονιμοποιημένο ωάριο λέγεται και </a:t>
            </a:r>
            <a:r>
              <a:rPr lang="el-GR" sz="2800" dirty="0" err="1">
                <a:latin typeface="Comic Sans MS" pitchFamily="66" charset="0"/>
              </a:rPr>
              <a:t>ζυγωτό</a:t>
            </a:r>
            <a:r>
              <a:rPr lang="el-GR" sz="2800" dirty="0">
                <a:latin typeface="Comic Sans MS" pitchFamily="66" charset="0"/>
              </a:rPr>
              <a:t> φθάνει στην κοιλότητα της μήτρας σε 4-6 ημέρες, όπου και εμφυτεύεται</a:t>
            </a:r>
            <a:r>
              <a:rPr lang="en-US" sz="2800" dirty="0">
                <a:latin typeface="Comic Sans MS" pitchFamily="66" charset="0"/>
              </a:rPr>
              <a:t>.</a:t>
            </a:r>
            <a:endParaRPr lang="el-GR" sz="2800" dirty="0">
              <a:latin typeface="Comic Sans MS" pitchFamily="66" charset="0"/>
            </a:endParaRPr>
          </a:p>
          <a:p>
            <a:pPr>
              <a:buNone/>
            </a:pPr>
            <a:endParaRPr lang="el-GR" sz="2800" dirty="0">
              <a:latin typeface="Comic Sans MS" pitchFamily="66" charset="0"/>
            </a:endParaRPr>
          </a:p>
          <a:p>
            <a:pPr>
              <a:buNone/>
            </a:pPr>
            <a:r>
              <a:rPr lang="el-GR" sz="2800" dirty="0">
                <a:latin typeface="Comic Sans MS" pitchFamily="66" charset="0"/>
              </a:rPr>
              <a:t>Το </a:t>
            </a:r>
            <a:r>
              <a:rPr lang="el-GR" sz="2800" dirty="0" err="1">
                <a:latin typeface="Comic Sans MS" pitchFamily="66" charset="0"/>
              </a:rPr>
              <a:t>ζυγωτό</a:t>
            </a:r>
            <a:r>
              <a:rPr lang="el-GR" sz="2800" dirty="0">
                <a:latin typeface="Comic Sans MS" pitchFamily="66" charset="0"/>
              </a:rPr>
              <a:t> είναι το πρώτο κύτταρο του νέου οργανισμού.</a:t>
            </a:r>
          </a:p>
          <a:p>
            <a:pPr>
              <a:buNone/>
            </a:pPr>
            <a:r>
              <a:rPr lang="el-GR" sz="2800" dirty="0">
                <a:latin typeface="Comic Sans MS" pitchFamily="66" charset="0"/>
              </a:rPr>
              <a:t> </a:t>
            </a:r>
          </a:p>
          <a:p>
            <a:pPr>
              <a:buNone/>
            </a:pPr>
            <a:r>
              <a:rPr lang="el-GR" sz="2800" dirty="0">
                <a:latin typeface="Comic Sans MS" pitchFamily="66" charset="0"/>
              </a:rPr>
              <a:t>Η </a:t>
            </a:r>
            <a:r>
              <a:rPr lang="el-GR" sz="2800" dirty="0" err="1">
                <a:latin typeface="Comic Sans MS" pitchFamily="66" charset="0"/>
              </a:rPr>
              <a:t>βλαστοκύστη</a:t>
            </a:r>
            <a:r>
              <a:rPr lang="el-GR" sz="2800" dirty="0">
                <a:latin typeface="Comic Sans MS" pitchFamily="66" charset="0"/>
              </a:rPr>
              <a:t> αποτελείται εξωτερικά από την </a:t>
            </a:r>
            <a:r>
              <a:rPr lang="el-GR" sz="2800" dirty="0" err="1">
                <a:latin typeface="Comic Sans MS" pitchFamily="66" charset="0"/>
              </a:rPr>
              <a:t>τροφοβλάστη</a:t>
            </a:r>
            <a:r>
              <a:rPr lang="el-GR" sz="2800" dirty="0">
                <a:latin typeface="Comic Sans MS" pitchFamily="66" charset="0"/>
              </a:rPr>
              <a:t> και εσωτερικά από την </a:t>
            </a:r>
            <a:r>
              <a:rPr lang="el-GR" sz="2800" dirty="0" err="1">
                <a:latin typeface="Comic Sans MS" pitchFamily="66" charset="0"/>
              </a:rPr>
              <a:t>εμβρυοβλάστη</a:t>
            </a:r>
            <a:r>
              <a:rPr lang="el-GR" sz="2800" dirty="0">
                <a:latin typeface="Comic Sans MS" pitchFamily="66" charset="0"/>
              </a:rPr>
              <a:t>. </a:t>
            </a:r>
          </a:p>
          <a:p>
            <a:r>
              <a:rPr lang="el-GR" sz="2800" b="1" dirty="0">
                <a:solidFill>
                  <a:srgbClr val="FFC000"/>
                </a:solidFill>
                <a:sym typeface="Wingdings 2"/>
              </a:rPr>
              <a:t> </a:t>
            </a:r>
            <a:r>
              <a:rPr lang="el-GR" sz="2800" dirty="0">
                <a:latin typeface="Comic Sans MS" pitchFamily="66" charset="0"/>
              </a:rPr>
              <a:t>Από την </a:t>
            </a:r>
            <a:r>
              <a:rPr lang="el-GR" sz="2800" dirty="0" err="1">
                <a:latin typeface="Comic Sans MS" pitchFamily="66" charset="0"/>
              </a:rPr>
              <a:t>εμβρυοβλάστη</a:t>
            </a:r>
            <a:r>
              <a:rPr lang="el-GR" sz="2800" dirty="0">
                <a:latin typeface="Comic Sans MS" pitchFamily="66" charset="0"/>
              </a:rPr>
              <a:t> θα σχηματιστεί το έμβρυο.</a:t>
            </a:r>
          </a:p>
          <a:p>
            <a:r>
              <a:rPr lang="el-GR" sz="2800" b="1" dirty="0">
                <a:solidFill>
                  <a:srgbClr val="FFC000"/>
                </a:solidFill>
                <a:sym typeface="Wingdings 2"/>
              </a:rPr>
              <a:t> </a:t>
            </a:r>
            <a:r>
              <a:rPr lang="el-GR" sz="2800" dirty="0">
                <a:latin typeface="Comic Sans MS" pitchFamily="66" charset="0"/>
              </a:rPr>
              <a:t>Από την </a:t>
            </a:r>
            <a:r>
              <a:rPr lang="el-GR" sz="2800" dirty="0" err="1">
                <a:latin typeface="Comic Sans MS" pitchFamily="66" charset="0"/>
              </a:rPr>
              <a:t>τροφοβλάστη</a:t>
            </a:r>
            <a:r>
              <a:rPr lang="el-GR" sz="2800" dirty="0">
                <a:latin typeface="Comic Sans MS" pitchFamily="66" charset="0"/>
              </a:rPr>
              <a:t> θα σχηματιστεί το χόριο, οι </a:t>
            </a:r>
            <a:r>
              <a:rPr lang="el-GR" sz="2800" dirty="0" err="1">
                <a:latin typeface="Comic Sans MS" pitchFamily="66" charset="0"/>
              </a:rPr>
              <a:t>λάχνες</a:t>
            </a:r>
            <a:r>
              <a:rPr lang="el-GR" sz="2800" dirty="0">
                <a:latin typeface="Comic Sans MS" pitchFamily="66" charset="0"/>
              </a:rPr>
              <a:t> και ο πλακούντας. </a:t>
            </a:r>
          </a:p>
          <a:p>
            <a:pPr>
              <a:buNone/>
            </a:pPr>
            <a:endParaRPr lang="el-GR" sz="2800" dirty="0">
              <a:latin typeface="Comic Sans MS" pitchFamily="66" charset="0"/>
            </a:endParaRPr>
          </a:p>
          <a:p>
            <a:pPr>
              <a:buNone/>
            </a:pPr>
            <a:r>
              <a:rPr lang="el-GR" sz="2800" dirty="0">
                <a:latin typeface="Comic Sans MS" pitchFamily="66" charset="0"/>
              </a:rPr>
              <a:t>Πολλαπλασιάζεται ταχέως και εμφυτεύεται στη μήτρα </a:t>
            </a:r>
          </a:p>
          <a:p>
            <a:pPr>
              <a:buNone/>
            </a:pPr>
            <a:endParaRPr lang="el-GR" sz="2800" dirty="0">
              <a:latin typeface="Comic Sans MS" pitchFamily="66" charset="0"/>
            </a:endParaRPr>
          </a:p>
          <a:p>
            <a:pPr>
              <a:buBlip>
                <a:blip r:embed="rId2"/>
              </a:buBlip>
            </a:pPr>
            <a:endParaRPr lang="el-GR" dirty="0"/>
          </a:p>
        </p:txBody>
      </p:sp>
      <p:sp>
        <p:nvSpPr>
          <p:cNvPr id="2" name="Ορθογώνιο 1">
            <a:extLst>
              <a:ext uri="{FF2B5EF4-FFF2-40B4-BE49-F238E27FC236}">
                <a16:creationId xmlns:a16="http://schemas.microsoft.com/office/drawing/2014/main" id="{2C2F639D-F5B5-4BB6-B26F-0F8EE75FCAD3}"/>
              </a:ext>
            </a:extLst>
          </p:cNvPr>
          <p:cNvSpPr/>
          <p:nvPr/>
        </p:nvSpPr>
        <p:spPr>
          <a:xfrm>
            <a:off x="1979712" y="6369849"/>
            <a:ext cx="5472608" cy="369332"/>
          </a:xfrm>
          <a:prstGeom prst="rect">
            <a:avLst/>
          </a:prstGeom>
        </p:spPr>
        <p:txBody>
          <a:bodyPr wrap="square">
            <a:spAutoFit/>
          </a:bodyPr>
          <a:lstStyle/>
          <a:p>
            <a:r>
              <a:rPr lang="en-US" dirty="0">
                <a:hlinkClick r:id="rId3"/>
              </a:rPr>
              <a:t>https://www.youtube.com/watch?v=GxVSc8ez6_c</a:t>
            </a:r>
            <a:r>
              <a:rPr lang="el-GR" dirty="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a:bodyPr>
          <a:lstStyle/>
          <a:p>
            <a:pPr algn="ctr">
              <a:buNone/>
            </a:pPr>
            <a:r>
              <a:rPr lang="el-GR" sz="2800" b="1" dirty="0">
                <a:latin typeface="Comic Sans MS" pitchFamily="66" charset="0"/>
              </a:rPr>
              <a:t>Πλεονεκτήματα Μητρικού Θηλασμού</a:t>
            </a:r>
            <a:endParaRPr lang="el-GR" sz="2400" b="1" dirty="0">
              <a:latin typeface="Comic Sans MS" pitchFamily="66" charset="0"/>
            </a:endParaRPr>
          </a:p>
          <a:p>
            <a:pPr algn="ctr">
              <a:buNone/>
            </a:pPr>
            <a:r>
              <a:rPr lang="el-GR" sz="2800" b="1" dirty="0">
                <a:latin typeface="Comic Sans MS" pitchFamily="66" charset="0"/>
              </a:rPr>
              <a:t>Για την κοινωνία-πολιτεία</a:t>
            </a:r>
          </a:p>
          <a:p>
            <a:pPr>
              <a:buNone/>
            </a:pPr>
            <a:endParaRPr lang="el-GR" sz="2800" dirty="0">
              <a:latin typeface="Comic Sans MS" pitchFamily="66" charset="0"/>
            </a:endParaRPr>
          </a:p>
          <a:p>
            <a:pPr>
              <a:buFont typeface="Wingdings" pitchFamily="2" charset="2"/>
              <a:buChar char="v"/>
            </a:pPr>
            <a:r>
              <a:rPr lang="el-GR" sz="2800" dirty="0">
                <a:latin typeface="Comic Sans MS" pitchFamily="66" charset="0"/>
              </a:rPr>
              <a:t>Είναι οικολογικά αστείρευτος πόρος, ευεργετικός για τον πλανήτη και το παιδί</a:t>
            </a:r>
          </a:p>
          <a:p>
            <a:pPr>
              <a:buFont typeface="Wingdings" pitchFamily="2" charset="2"/>
              <a:buChar char="v"/>
            </a:pPr>
            <a:r>
              <a:rPr lang="el-GR" sz="2800" dirty="0">
                <a:latin typeface="Comic Sans MS" pitchFamily="66" charset="0"/>
              </a:rPr>
              <a:t>Μειώνει την παιδική νοσηρότητα</a:t>
            </a:r>
          </a:p>
          <a:p>
            <a:pPr>
              <a:buFont typeface="Wingdings" pitchFamily="2" charset="2"/>
              <a:buChar char="v"/>
            </a:pPr>
            <a:r>
              <a:rPr lang="el-GR" sz="2800" dirty="0">
                <a:latin typeface="Comic Sans MS" pitchFamily="66" charset="0"/>
              </a:rPr>
              <a:t>Μειώνει τα έξοδα της φαρμακευτικής και νοσοκομειακής περίθαλψης</a:t>
            </a:r>
          </a:p>
          <a:p>
            <a:pPr>
              <a:buFont typeface="Wingdings" pitchFamily="2" charset="2"/>
              <a:buChar char="v"/>
            </a:pPr>
            <a:r>
              <a:rPr lang="el-GR" sz="2800" dirty="0">
                <a:latin typeface="Comic Sans MS" pitchFamily="66" charset="0"/>
              </a:rPr>
              <a:t>Μειώνει τα έξοδα αγοράς ξένου γάλακτος</a:t>
            </a:r>
          </a:p>
          <a:p>
            <a:pPr>
              <a:buFont typeface="Wingdings" pitchFamily="2" charset="2"/>
              <a:buChar char="v"/>
            </a:pPr>
            <a:endParaRPr lang="el-GR" sz="2800" dirty="0">
              <a:latin typeface="Comic Sans MS" pitchFamily="66" charset="0"/>
            </a:endParaRPr>
          </a:p>
          <a:p>
            <a:pPr>
              <a:buFont typeface="Wingdings" pitchFamily="2" charset="2"/>
              <a:buChar char="v"/>
            </a:pPr>
            <a:r>
              <a:rPr lang="en-US" sz="2000" dirty="0">
                <a:latin typeface="Comic Sans MS" pitchFamily="66" charset="0"/>
              </a:rPr>
              <a:t>H </a:t>
            </a:r>
            <a:r>
              <a:rPr lang="el-GR" sz="2000" dirty="0">
                <a:latin typeface="Comic Sans MS" pitchFamily="66" charset="0"/>
              </a:rPr>
              <a:t>προστασία του θηλασμού σε δημόσιο χώρο</a:t>
            </a:r>
            <a:r>
              <a:rPr lang="en-US" sz="2000" dirty="0">
                <a:latin typeface="Comic Sans MS" pitchFamily="66" charset="0"/>
              </a:rPr>
              <a:t> </a:t>
            </a:r>
            <a:r>
              <a:rPr lang="el-GR" sz="2000" dirty="0">
                <a:latin typeface="Comic Sans MS" pitchFamily="66" charset="0"/>
              </a:rPr>
              <a:t>αναφέρεται</a:t>
            </a:r>
            <a:r>
              <a:rPr lang="en-US" sz="2000" dirty="0">
                <a:latin typeface="Comic Sans MS" pitchFamily="66" charset="0"/>
              </a:rPr>
              <a:t> </a:t>
            </a:r>
            <a:r>
              <a:rPr lang="el-GR" sz="2000" dirty="0">
                <a:latin typeface="Comic Sans MS" pitchFamily="66" charset="0"/>
              </a:rPr>
              <a:t>νόμο 4316/2014 για την προστασία της μητρότητας, στο άρθρο 3 παρ. 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14290"/>
            <a:ext cx="8715436" cy="6429420"/>
          </a:xfrm>
        </p:spPr>
        <p:txBody>
          <a:bodyPr>
            <a:normAutofit fontScale="92500" lnSpcReduction="10000"/>
          </a:bodyPr>
          <a:lstStyle/>
          <a:p>
            <a:pPr>
              <a:buNone/>
            </a:pPr>
            <a:r>
              <a:rPr lang="el-GR" sz="2800" b="1" dirty="0">
                <a:latin typeface="Comic Sans MS" pitchFamily="66" charset="0"/>
              </a:rPr>
              <a:t>Ο νοσηλευτικός ρόλος στο μητρικό θηλασμό </a:t>
            </a:r>
            <a:endParaRPr lang="el-GR" sz="2800" dirty="0">
              <a:latin typeface="Comic Sans MS" pitchFamily="66" charset="0"/>
            </a:endParaRPr>
          </a:p>
          <a:p>
            <a:pPr>
              <a:buNone/>
            </a:pPr>
            <a:endParaRPr lang="el-GR" sz="2800" dirty="0">
              <a:latin typeface="Comic Sans MS" pitchFamily="66" charset="0"/>
            </a:endParaRPr>
          </a:p>
          <a:p>
            <a:pPr>
              <a:lnSpc>
                <a:spcPct val="100000"/>
              </a:lnSpc>
              <a:spcBef>
                <a:spcPts val="0"/>
              </a:spcBef>
              <a:spcAft>
                <a:spcPts val="1200"/>
              </a:spcAft>
              <a:buBlip>
                <a:blip r:embed="rId2"/>
              </a:buBlip>
            </a:pPr>
            <a:r>
              <a:rPr lang="el-GR" sz="2400" dirty="0">
                <a:latin typeface="Comic Sans MS" pitchFamily="66" charset="0"/>
              </a:rPr>
              <a:t>προαγωγή και υποστήριξη του μητρικού θηλασμού</a:t>
            </a:r>
          </a:p>
          <a:p>
            <a:pPr>
              <a:lnSpc>
                <a:spcPct val="100000"/>
              </a:lnSpc>
              <a:spcBef>
                <a:spcPts val="0"/>
              </a:spcBef>
              <a:spcAft>
                <a:spcPts val="1200"/>
              </a:spcAft>
              <a:buBlip>
                <a:blip r:embed="rId2"/>
              </a:buBlip>
            </a:pPr>
            <a:r>
              <a:rPr lang="el-GR" sz="2400" dirty="0">
                <a:latin typeface="Comic Sans MS" pitchFamily="66" charset="0"/>
              </a:rPr>
              <a:t>ενθάρρυνση των γυναικών να θηλάζουν</a:t>
            </a:r>
          </a:p>
          <a:p>
            <a:pPr>
              <a:lnSpc>
                <a:spcPct val="100000"/>
              </a:lnSpc>
              <a:spcBef>
                <a:spcPts val="0"/>
              </a:spcBef>
              <a:spcAft>
                <a:spcPts val="1200"/>
              </a:spcAft>
              <a:buBlip>
                <a:blip r:embed="rId2"/>
              </a:buBlip>
            </a:pPr>
            <a:r>
              <a:rPr lang="el-GR" sz="2400" dirty="0">
                <a:latin typeface="Comic Sans MS" pitchFamily="66" charset="0"/>
              </a:rPr>
              <a:t>ορθή και έγκαιρη ενημέρωση</a:t>
            </a:r>
          </a:p>
          <a:p>
            <a:pPr>
              <a:lnSpc>
                <a:spcPct val="100000"/>
              </a:lnSpc>
              <a:spcBef>
                <a:spcPts val="0"/>
              </a:spcBef>
              <a:spcAft>
                <a:spcPts val="1200"/>
              </a:spcAft>
              <a:buBlip>
                <a:blip r:embed="rId2"/>
              </a:buBlip>
            </a:pPr>
            <a:r>
              <a:rPr lang="el-GR" sz="2400" dirty="0">
                <a:latin typeface="Comic Sans MS" pitchFamily="66" charset="0"/>
              </a:rPr>
              <a:t>συμβουλευτική</a:t>
            </a:r>
          </a:p>
          <a:p>
            <a:pPr>
              <a:lnSpc>
                <a:spcPct val="100000"/>
              </a:lnSpc>
              <a:spcBef>
                <a:spcPts val="0"/>
              </a:spcBef>
              <a:spcAft>
                <a:spcPts val="1200"/>
              </a:spcAft>
              <a:buBlip>
                <a:blip r:embed="rId2"/>
              </a:buBlip>
            </a:pPr>
            <a:r>
              <a:rPr lang="el-GR" sz="2400" dirty="0">
                <a:latin typeface="Comic Sans MS" pitchFamily="66" charset="0"/>
              </a:rPr>
              <a:t>αποθήκευση  γάλακτος </a:t>
            </a:r>
          </a:p>
          <a:p>
            <a:pPr>
              <a:lnSpc>
                <a:spcPct val="100000"/>
              </a:lnSpc>
              <a:spcBef>
                <a:spcPts val="0"/>
              </a:spcBef>
              <a:spcAft>
                <a:spcPts val="1200"/>
              </a:spcAft>
              <a:buBlip>
                <a:blip r:embed="rId2"/>
              </a:buBlip>
            </a:pPr>
            <a:r>
              <a:rPr lang="el-GR" sz="2400" dirty="0">
                <a:latin typeface="Comic Sans MS" pitchFamily="66" charset="0"/>
              </a:rPr>
              <a:t>τόνωση και γενικότερα πληροφόρηση της μητέρας αλλά και της κοινωνίας για τα οφέλη που αποκομίζουν από το μητρικό θηλασμό, </a:t>
            </a:r>
          </a:p>
          <a:p>
            <a:pPr>
              <a:lnSpc>
                <a:spcPct val="100000"/>
              </a:lnSpc>
              <a:spcBef>
                <a:spcPts val="0"/>
              </a:spcBef>
              <a:spcAft>
                <a:spcPts val="1200"/>
              </a:spcAft>
              <a:buBlip>
                <a:blip r:embed="rId2"/>
              </a:buBlip>
            </a:pPr>
            <a:r>
              <a:rPr lang="el-GR" sz="2400" dirty="0">
                <a:latin typeface="Comic Sans MS" pitchFamily="66" charset="0"/>
              </a:rPr>
              <a:t>πρακτικές συμβουλές και εκπαίδευση (πλεονεκτήματα του μητρικού θηλασμού, τη σπουδαιότητα του ελεύθερου και απεριόριστου θηλασμού, τη σωστή τοποθέτηση του βρέφους στο μαστό, τα μειονεκτήματα της τεχνητής διατροφής, διατροφή μητέρας, φροντίδα μαστών, κ.α.)</a:t>
            </a:r>
          </a:p>
          <a:p>
            <a:pPr>
              <a:lnSpc>
                <a:spcPct val="100000"/>
              </a:lnSpc>
              <a:spcBef>
                <a:spcPts val="0"/>
              </a:spcBef>
              <a:spcAft>
                <a:spcPts val="1200"/>
              </a:spcAft>
              <a:buBlip>
                <a:blip r:embed="rId2"/>
              </a:buBlip>
            </a:pPr>
            <a:r>
              <a:rPr lang="el-GR" sz="2400" dirty="0">
                <a:latin typeface="Comic Sans MS" pitchFamily="66" charset="0"/>
              </a:rPr>
              <a:t>Απογαλακτισμό: τη σταδιακή αλλαγή του διαιτολογίου του βρέφους από γάλα αποκλειστικά, σε στέρεα τροφή.</a:t>
            </a:r>
          </a:p>
          <a:p>
            <a:pPr>
              <a:lnSpc>
                <a:spcPct val="100000"/>
              </a:lnSpc>
              <a:spcBef>
                <a:spcPts val="0"/>
              </a:spcBef>
              <a:spcAft>
                <a:spcPts val="1200"/>
              </a:spcAft>
              <a:buBlip>
                <a:blip r:embed="rId2"/>
              </a:buBlip>
            </a:pPr>
            <a:endParaRPr lang="el-GR" sz="2400" dirty="0">
              <a:latin typeface="Comic Sans MS" pitchFamily="66" charset="0"/>
            </a:endParaRPr>
          </a:p>
          <a:p>
            <a:pPr>
              <a:lnSpc>
                <a:spcPct val="100000"/>
              </a:lnSpc>
              <a:spcBef>
                <a:spcPts val="0"/>
              </a:spcBef>
              <a:spcAft>
                <a:spcPts val="1200"/>
              </a:spcAft>
              <a:buBlip>
                <a:blip r:embed="rId2"/>
              </a:buBlip>
            </a:pPr>
            <a:endParaRPr lang="el-GR" sz="2400" dirty="0">
              <a:latin typeface="Comic Sans MS" pitchFamily="66" charset="0"/>
            </a:endParaRPr>
          </a:p>
          <a:p>
            <a:pPr>
              <a:buNone/>
            </a:pP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5581284" cy="6429420"/>
          </a:xfrm>
        </p:spPr>
        <p:txBody>
          <a:bodyPr>
            <a:normAutofit fontScale="92500" lnSpcReduction="10000"/>
          </a:bodyPr>
          <a:lstStyle/>
          <a:p>
            <a:pPr algn="ctr">
              <a:buNone/>
            </a:pPr>
            <a:r>
              <a:rPr lang="el-GR" sz="3200" b="1" dirty="0">
                <a:latin typeface="Comic Sans MS" pitchFamily="66" charset="0"/>
              </a:rPr>
              <a:t>Τεχνητή διατροφή</a:t>
            </a:r>
          </a:p>
          <a:p>
            <a:pPr>
              <a:buNone/>
            </a:pPr>
            <a:endParaRPr lang="el-GR" sz="2800" dirty="0">
              <a:latin typeface="Comic Sans MS" pitchFamily="66" charset="0"/>
            </a:endParaRPr>
          </a:p>
          <a:p>
            <a:pPr>
              <a:buNone/>
            </a:pPr>
            <a:r>
              <a:rPr lang="el-GR" sz="2800" b="1" dirty="0">
                <a:latin typeface="Comic Sans MS" pitchFamily="66" charset="0"/>
              </a:rPr>
              <a:t>Γάλατα τεχνητής διατροφής</a:t>
            </a:r>
          </a:p>
          <a:p>
            <a:pPr>
              <a:lnSpc>
                <a:spcPct val="100000"/>
              </a:lnSpc>
              <a:spcBef>
                <a:spcPts val="0"/>
              </a:spcBef>
              <a:spcAft>
                <a:spcPts val="1200"/>
              </a:spcAft>
            </a:pPr>
            <a:r>
              <a:rPr lang="el-GR" sz="2400" dirty="0">
                <a:latin typeface="Comic Sans MS" pitchFamily="66" charset="0"/>
              </a:rPr>
              <a:t>Ωμό γάλα</a:t>
            </a:r>
          </a:p>
          <a:p>
            <a:pPr>
              <a:lnSpc>
                <a:spcPct val="100000"/>
              </a:lnSpc>
              <a:spcBef>
                <a:spcPts val="0"/>
              </a:spcBef>
              <a:spcAft>
                <a:spcPts val="1200"/>
              </a:spcAft>
            </a:pPr>
            <a:r>
              <a:rPr lang="el-GR" sz="2400" dirty="0">
                <a:latin typeface="Comic Sans MS" pitchFamily="66" charset="0"/>
              </a:rPr>
              <a:t>Παστεριωμένο γάλα</a:t>
            </a:r>
            <a:r>
              <a:rPr lang="en-US" sz="2400" dirty="0">
                <a:latin typeface="Comic Sans MS" pitchFamily="66" charset="0"/>
              </a:rPr>
              <a:t> </a:t>
            </a:r>
            <a:r>
              <a:rPr lang="en-US" sz="1600" dirty="0"/>
              <a:t>(</a:t>
            </a:r>
            <a:r>
              <a:rPr lang="el-GR" sz="1600" dirty="0"/>
              <a:t>θερμική επεξεργασία κατά την οποία γίνεται χρήση σχετικά χαμηλών θερμοκρασιών με σκοπό την καταστροφή ή την ελάττωση των βλαπτικών μορφών των μικροοργανισμών</a:t>
            </a:r>
            <a:r>
              <a:rPr lang="en-US" sz="1600" dirty="0"/>
              <a:t>)</a:t>
            </a:r>
            <a:endParaRPr lang="el-GR" sz="1600" dirty="0"/>
          </a:p>
          <a:p>
            <a:pPr>
              <a:lnSpc>
                <a:spcPct val="100000"/>
              </a:lnSpc>
              <a:spcBef>
                <a:spcPts val="0"/>
              </a:spcBef>
              <a:spcAft>
                <a:spcPts val="1200"/>
              </a:spcAft>
            </a:pPr>
            <a:r>
              <a:rPr lang="el-GR" sz="2400" dirty="0" err="1">
                <a:latin typeface="Comic Sans MS" pitchFamily="66" charset="0"/>
              </a:rPr>
              <a:t>Ομογενοποιημένο</a:t>
            </a:r>
            <a:r>
              <a:rPr lang="en-US" sz="2400" dirty="0">
                <a:latin typeface="Comic Sans MS" pitchFamily="66" charset="0"/>
              </a:rPr>
              <a:t> </a:t>
            </a:r>
            <a:r>
              <a:rPr lang="en-US" sz="1600" dirty="0">
                <a:latin typeface="Comic Sans MS" pitchFamily="66" charset="0"/>
              </a:rPr>
              <a:t>(</a:t>
            </a:r>
            <a:r>
              <a:rPr lang="el-GR" sz="1600" dirty="0">
                <a:latin typeface="Comic Sans MS" pitchFamily="66" charset="0"/>
              </a:rPr>
              <a:t>Το λίπος του γάλακτος ανέρχεται προς την επιφάνεια και να σχηματίζει ένα στρώμα κρέμας</a:t>
            </a:r>
            <a:r>
              <a:rPr lang="en-US" sz="1600" dirty="0">
                <a:latin typeface="Comic Sans MS" pitchFamily="66" charset="0"/>
              </a:rPr>
              <a:t>….)</a:t>
            </a:r>
            <a:endParaRPr lang="el-GR" sz="2400" dirty="0">
              <a:latin typeface="Comic Sans MS" pitchFamily="66" charset="0"/>
            </a:endParaRPr>
          </a:p>
          <a:p>
            <a:pPr>
              <a:lnSpc>
                <a:spcPct val="100000"/>
              </a:lnSpc>
              <a:spcBef>
                <a:spcPts val="0"/>
              </a:spcBef>
              <a:spcAft>
                <a:spcPts val="1200"/>
              </a:spcAft>
            </a:pPr>
            <a:r>
              <a:rPr lang="el-GR" sz="2400" dirty="0">
                <a:latin typeface="Comic Sans MS" pitchFamily="66" charset="0"/>
              </a:rPr>
              <a:t>Συμπυκνωμένο γάλα χωρίς σάκχαρα</a:t>
            </a:r>
          </a:p>
          <a:p>
            <a:pPr>
              <a:lnSpc>
                <a:spcPct val="100000"/>
              </a:lnSpc>
              <a:spcBef>
                <a:spcPts val="0"/>
              </a:spcBef>
              <a:spcAft>
                <a:spcPts val="1200"/>
              </a:spcAft>
            </a:pPr>
            <a:r>
              <a:rPr lang="el-GR" sz="2400" dirty="0">
                <a:latin typeface="Comic Sans MS" pitchFamily="66" charset="0"/>
              </a:rPr>
              <a:t>Συμπυκνωμένα γάλατα με σάκχαρα</a:t>
            </a:r>
          </a:p>
          <a:p>
            <a:pPr>
              <a:lnSpc>
                <a:spcPct val="100000"/>
              </a:lnSpc>
              <a:spcBef>
                <a:spcPts val="0"/>
              </a:spcBef>
              <a:spcAft>
                <a:spcPts val="1200"/>
              </a:spcAft>
            </a:pPr>
            <a:r>
              <a:rPr lang="el-GR" sz="2400" dirty="0">
                <a:latin typeface="Comic Sans MS" pitchFamily="66" charset="0"/>
              </a:rPr>
              <a:t>Κονιοποιημένα γάλατα</a:t>
            </a:r>
          </a:p>
          <a:p>
            <a:pPr>
              <a:lnSpc>
                <a:spcPct val="100000"/>
              </a:lnSpc>
              <a:spcBef>
                <a:spcPts val="0"/>
              </a:spcBef>
              <a:spcAft>
                <a:spcPts val="1200"/>
              </a:spcAft>
            </a:pPr>
            <a:r>
              <a:rPr lang="el-GR" sz="2400" dirty="0">
                <a:latin typeface="Comic Sans MS" pitchFamily="66" charset="0"/>
              </a:rPr>
              <a:t>Εξανθρωποποιημένα γάλατα</a:t>
            </a:r>
          </a:p>
          <a:p>
            <a:pPr>
              <a:lnSpc>
                <a:spcPct val="100000"/>
              </a:lnSpc>
              <a:spcBef>
                <a:spcPts val="0"/>
              </a:spcBef>
              <a:spcAft>
                <a:spcPts val="1200"/>
              </a:spcAft>
            </a:pPr>
            <a:r>
              <a:rPr lang="el-GR" sz="2400" dirty="0" err="1">
                <a:latin typeface="Comic Sans MS" pitchFamily="66" charset="0"/>
              </a:rPr>
              <a:t>Αντιαλλεργικά</a:t>
            </a:r>
            <a:r>
              <a:rPr lang="el-GR" sz="2400" dirty="0">
                <a:latin typeface="Comic Sans MS" pitchFamily="66" charset="0"/>
              </a:rPr>
              <a:t> γάλατα</a:t>
            </a:r>
          </a:p>
          <a:p>
            <a:pPr>
              <a:lnSpc>
                <a:spcPct val="100000"/>
              </a:lnSpc>
              <a:spcBef>
                <a:spcPts val="0"/>
              </a:spcBef>
              <a:spcAft>
                <a:spcPts val="1200"/>
              </a:spcAft>
            </a:pPr>
            <a:r>
              <a:rPr lang="el-GR" sz="2400" dirty="0">
                <a:latin typeface="Comic Sans MS" pitchFamily="66" charset="0"/>
              </a:rPr>
              <a:t>Ειδικά γάλατα</a:t>
            </a:r>
          </a:p>
          <a:p>
            <a:pPr>
              <a:buNone/>
            </a:pPr>
            <a:endParaRPr lang="el-GR" dirty="0"/>
          </a:p>
          <a:p>
            <a:pPr>
              <a:buNone/>
            </a:pPr>
            <a:endParaRPr lang="el-GR" dirty="0"/>
          </a:p>
          <a:p>
            <a:pPr>
              <a:buNone/>
            </a:pPr>
            <a:endParaRPr lang="el-GR" dirty="0"/>
          </a:p>
        </p:txBody>
      </p:sp>
      <p:sp>
        <p:nvSpPr>
          <p:cNvPr id="2" name="Δεξί άγκιστρο 1">
            <a:extLst>
              <a:ext uri="{FF2B5EF4-FFF2-40B4-BE49-F238E27FC236}">
                <a16:creationId xmlns:a16="http://schemas.microsoft.com/office/drawing/2014/main" id="{4C6ED2E0-53E3-4325-A407-1666FF1B9102}"/>
              </a:ext>
            </a:extLst>
          </p:cNvPr>
          <p:cNvSpPr/>
          <p:nvPr/>
        </p:nvSpPr>
        <p:spPr>
          <a:xfrm>
            <a:off x="5436096" y="1196752"/>
            <a:ext cx="576064" cy="5184576"/>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4" name="Ορθογώνιο 3">
            <a:extLst>
              <a:ext uri="{FF2B5EF4-FFF2-40B4-BE49-F238E27FC236}">
                <a16:creationId xmlns:a16="http://schemas.microsoft.com/office/drawing/2014/main" id="{37BD7A69-619D-4D51-B29E-049BAD4D09FA}"/>
              </a:ext>
            </a:extLst>
          </p:cNvPr>
          <p:cNvSpPr/>
          <p:nvPr/>
        </p:nvSpPr>
        <p:spPr>
          <a:xfrm>
            <a:off x="6114342" y="1484784"/>
            <a:ext cx="3059832" cy="3108543"/>
          </a:xfrm>
          <a:prstGeom prst="rect">
            <a:avLst/>
          </a:prstGeom>
        </p:spPr>
        <p:txBody>
          <a:bodyPr wrap="square">
            <a:spAutoFit/>
          </a:bodyPr>
          <a:lstStyle/>
          <a:p>
            <a:endParaRPr lang="el-GR" sz="2000" dirty="0">
              <a:latin typeface="Comic Sans MS" pitchFamily="66" charset="0"/>
            </a:endParaRPr>
          </a:p>
          <a:p>
            <a:r>
              <a:rPr lang="el-GR" sz="2000" b="1" dirty="0">
                <a:latin typeface="Comic Sans MS" pitchFamily="66" charset="0"/>
              </a:rPr>
              <a:t>Νοσηλευτής</a:t>
            </a:r>
            <a:r>
              <a:rPr lang="el-GR" sz="2000" dirty="0">
                <a:latin typeface="Comic Sans MS" pitchFamily="66" charset="0"/>
              </a:rPr>
              <a:t> : </a:t>
            </a:r>
          </a:p>
          <a:p>
            <a:endParaRPr lang="el-GR" sz="1600" dirty="0">
              <a:latin typeface="Comic Sans MS" pitchFamily="66" charset="0"/>
            </a:endParaRPr>
          </a:p>
          <a:p>
            <a:pPr marL="285750" indent="-285750">
              <a:buFont typeface="Arial" panose="020B0604020202020204" pitchFamily="34" charset="0"/>
              <a:buChar char="•"/>
            </a:pPr>
            <a:r>
              <a:rPr lang="el-GR" sz="2000" dirty="0">
                <a:latin typeface="Comic Sans MS" pitchFamily="66" charset="0"/>
              </a:rPr>
              <a:t>διδασκαλία της σωστής τεχνικής</a:t>
            </a:r>
          </a:p>
          <a:p>
            <a:pPr marL="285750" indent="-285750">
              <a:buFont typeface="Arial" panose="020B0604020202020204" pitchFamily="34" charset="0"/>
              <a:buChar char="•"/>
            </a:pPr>
            <a:r>
              <a:rPr lang="el-GR" sz="2000" dirty="0">
                <a:latin typeface="Comic Sans MS" pitchFamily="66" charset="0"/>
              </a:rPr>
              <a:t>διδασκαλία καθαρισμού και αποστείρωσης των υλικών</a:t>
            </a:r>
          </a:p>
          <a:p>
            <a:pPr marL="285750" indent="-285750">
              <a:buFont typeface="Arial" panose="020B0604020202020204" pitchFamily="34" charset="0"/>
              <a:buChar char="•"/>
            </a:pPr>
            <a:r>
              <a:rPr lang="el-GR" sz="2000" dirty="0">
                <a:latin typeface="Comic Sans MS" pitchFamily="66" charset="0"/>
              </a:rPr>
              <a:t>τήρηση του σωστού </a:t>
            </a:r>
            <a:r>
              <a:rPr lang="el-GR" sz="2000" dirty="0" err="1">
                <a:latin typeface="Comic Sans MS" pitchFamily="66" charset="0"/>
              </a:rPr>
              <a:t>δοσολογικού</a:t>
            </a:r>
            <a:r>
              <a:rPr lang="el-GR" sz="2000" dirty="0">
                <a:latin typeface="Comic Sans MS" pitchFamily="66" charset="0"/>
              </a:rPr>
              <a:t> σχήματος</a:t>
            </a:r>
            <a:endParaRPr lang="el-GR" sz="16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AEABD0-A959-4EB8-99F7-6657C56E00D8}"/>
              </a:ext>
            </a:extLst>
          </p:cNvPr>
          <p:cNvSpPr>
            <a:spLocks noGrp="1"/>
          </p:cNvSpPr>
          <p:nvPr>
            <p:ph type="title"/>
          </p:nvPr>
        </p:nvSpPr>
        <p:spPr/>
        <p:txBody>
          <a:bodyPr/>
          <a:lstStyle/>
          <a:p>
            <a:r>
              <a:rPr lang="el-GR" b="1" dirty="0"/>
              <a:t>Ευχαριστώ </a:t>
            </a:r>
          </a:p>
        </p:txBody>
      </p:sp>
      <p:sp>
        <p:nvSpPr>
          <p:cNvPr id="3" name="Θέση κειμένου 2">
            <a:extLst>
              <a:ext uri="{FF2B5EF4-FFF2-40B4-BE49-F238E27FC236}">
                <a16:creationId xmlns:a16="http://schemas.microsoft.com/office/drawing/2014/main" id="{00C80AB4-622A-4FF3-9810-8814BB33FB90}"/>
              </a:ext>
            </a:extLst>
          </p:cNvPr>
          <p:cNvSpPr>
            <a:spLocks noGrp="1"/>
          </p:cNvSpPr>
          <p:nvPr>
            <p:ph type="body" idx="1"/>
          </p:nvPr>
        </p:nvSpPr>
        <p:spPr/>
        <p:txBody>
          <a:bodyPr/>
          <a:lstStyle/>
          <a:p>
            <a:endParaRPr lang="el-GR"/>
          </a:p>
        </p:txBody>
      </p:sp>
    </p:spTree>
    <p:extLst>
      <p:ext uri="{BB962C8B-B14F-4D97-AF65-F5344CB8AC3E}">
        <p14:creationId xmlns:p14="http://schemas.microsoft.com/office/powerpoint/2010/main" val="3178962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A56C44-1C0A-4411-9112-685AAFC599D4}"/>
              </a:ext>
            </a:extLst>
          </p:cNvPr>
          <p:cNvSpPr>
            <a:spLocks noGrp="1"/>
          </p:cNvSpPr>
          <p:nvPr>
            <p:ph type="title"/>
          </p:nvPr>
        </p:nvSpPr>
        <p:spPr>
          <a:xfrm>
            <a:off x="628650" y="116632"/>
            <a:ext cx="7886700" cy="1325563"/>
          </a:xfrm>
        </p:spPr>
        <p:txBody>
          <a:bodyPr/>
          <a:lstStyle/>
          <a:p>
            <a:r>
              <a:rPr lang="el-GR" b="1" dirty="0">
                <a:latin typeface="Comic Sans MS" panose="030F0702030302020204" pitchFamily="66" charset="0"/>
              </a:rPr>
              <a:t>Ενδομήτρια ανάπτυξη </a:t>
            </a:r>
          </a:p>
        </p:txBody>
      </p:sp>
      <p:sp>
        <p:nvSpPr>
          <p:cNvPr id="3" name="Θέση περιεχομένου 2">
            <a:extLst>
              <a:ext uri="{FF2B5EF4-FFF2-40B4-BE49-F238E27FC236}">
                <a16:creationId xmlns:a16="http://schemas.microsoft.com/office/drawing/2014/main" id="{F2B50183-3081-49D8-A794-44B9CBEE3766}"/>
              </a:ext>
            </a:extLst>
          </p:cNvPr>
          <p:cNvSpPr>
            <a:spLocks noGrp="1"/>
          </p:cNvSpPr>
          <p:nvPr>
            <p:ph idx="1"/>
          </p:nvPr>
        </p:nvSpPr>
        <p:spPr/>
        <p:txBody>
          <a:bodyPr>
            <a:normAutofit/>
          </a:bodyPr>
          <a:lstStyle/>
          <a:p>
            <a:r>
              <a:rPr lang="el-GR" sz="2400" b="1" dirty="0">
                <a:latin typeface="Comic Sans MS" panose="030F0702030302020204" pitchFamily="66" charset="0"/>
              </a:rPr>
              <a:t>Στάδιο του ωαρίου :</a:t>
            </a:r>
            <a:r>
              <a:rPr lang="el-GR" sz="2400" dirty="0">
                <a:latin typeface="Comic Sans MS" panose="030F0702030302020204" pitchFamily="66" charset="0"/>
              </a:rPr>
              <a:t> 1-2εβδομάδα, περίοδος διαίρεσης του </a:t>
            </a:r>
            <a:r>
              <a:rPr lang="el-GR" sz="2400" dirty="0" err="1">
                <a:latin typeface="Comic Sans MS" panose="030F0702030302020204" pitchFamily="66" charset="0"/>
              </a:rPr>
              <a:t>ζυγώτη</a:t>
            </a:r>
            <a:r>
              <a:rPr lang="el-GR" sz="2400" dirty="0">
                <a:latin typeface="Comic Sans MS" panose="030F0702030302020204" pitchFamily="66" charset="0"/>
              </a:rPr>
              <a:t> εμφύτευσης και του </a:t>
            </a:r>
            <a:r>
              <a:rPr lang="el-GR" sz="2400" dirty="0" err="1">
                <a:latin typeface="Comic Sans MS" panose="030F0702030302020204" pitchFamily="66" charset="0"/>
              </a:rPr>
              <a:t>δίστιβου</a:t>
            </a:r>
            <a:r>
              <a:rPr lang="el-GR" sz="2400" dirty="0">
                <a:latin typeface="Comic Sans MS" panose="030F0702030302020204" pitchFamily="66" charset="0"/>
              </a:rPr>
              <a:t> εμβρύου </a:t>
            </a:r>
          </a:p>
          <a:p>
            <a:endParaRPr lang="el-GR" sz="2400" dirty="0">
              <a:latin typeface="Comic Sans MS" panose="030F0702030302020204" pitchFamily="66" charset="0"/>
            </a:endParaRPr>
          </a:p>
          <a:p>
            <a:r>
              <a:rPr lang="el-GR" sz="2400" b="1" dirty="0">
                <a:latin typeface="Comic Sans MS" panose="030F0702030302020204" pitchFamily="66" charset="0"/>
              </a:rPr>
              <a:t>Στάδιο του πρώιμου εμβρύου: </a:t>
            </a:r>
            <a:r>
              <a:rPr lang="el-GR" sz="2400" dirty="0">
                <a:latin typeface="Comic Sans MS" panose="030F0702030302020204" pitchFamily="66" charset="0"/>
              </a:rPr>
              <a:t>3η-8</a:t>
            </a:r>
            <a:r>
              <a:rPr lang="el-GR" sz="2400" baseline="30000" dirty="0">
                <a:latin typeface="Comic Sans MS" panose="030F0702030302020204" pitchFamily="66" charset="0"/>
              </a:rPr>
              <a:t>η</a:t>
            </a:r>
            <a:r>
              <a:rPr lang="el-GR" sz="2400" dirty="0">
                <a:latin typeface="Comic Sans MS" panose="030F0702030302020204" pitchFamily="66" charset="0"/>
              </a:rPr>
              <a:t> εβδομάδα, ανάπτυξη των συστημάτων του οργανισμού του εμβρύου και των κύριων εξωτερικών χαρακτηριστικών του. Στο τέλος της 8</a:t>
            </a:r>
            <a:r>
              <a:rPr lang="el-GR" sz="2400" baseline="30000" dirty="0">
                <a:latin typeface="Comic Sans MS" panose="030F0702030302020204" pitchFamily="66" charset="0"/>
              </a:rPr>
              <a:t>ης</a:t>
            </a:r>
            <a:r>
              <a:rPr lang="el-GR" sz="2400" dirty="0">
                <a:latin typeface="Comic Sans MS" panose="030F0702030302020204" pitchFamily="66" charset="0"/>
              </a:rPr>
              <a:t> εβδομάδας το έμβρυο είναι πλέον ένας άνθρωπος. </a:t>
            </a:r>
          </a:p>
          <a:p>
            <a:endParaRPr lang="el-GR" sz="2400" dirty="0">
              <a:latin typeface="Comic Sans MS" panose="030F0702030302020204" pitchFamily="66" charset="0"/>
            </a:endParaRPr>
          </a:p>
          <a:p>
            <a:r>
              <a:rPr lang="el-GR" sz="2400" b="1" dirty="0">
                <a:latin typeface="Comic Sans MS" panose="030F0702030302020204" pitchFamily="66" charset="0"/>
              </a:rPr>
              <a:t>Στάδιο όψιμου εμβρύου ή ωρίμανσης του εμβρύου: </a:t>
            </a:r>
            <a:r>
              <a:rPr lang="el-GR" sz="2400" dirty="0">
                <a:latin typeface="Comic Sans MS" panose="030F0702030302020204" pitchFamily="66" charset="0"/>
              </a:rPr>
              <a:t>9</a:t>
            </a:r>
            <a:r>
              <a:rPr lang="el-GR" sz="2400" baseline="30000" dirty="0">
                <a:latin typeface="Comic Sans MS" panose="030F0702030302020204" pitchFamily="66" charset="0"/>
              </a:rPr>
              <a:t>η</a:t>
            </a:r>
            <a:r>
              <a:rPr lang="el-GR" sz="2400" dirty="0">
                <a:latin typeface="Comic Sans MS" panose="030F0702030302020204" pitchFamily="66" charset="0"/>
              </a:rPr>
              <a:t> με 38 εβδομάδα, τελειοποίηση δομής και λειτουργιών.</a:t>
            </a:r>
          </a:p>
        </p:txBody>
      </p:sp>
    </p:spTree>
    <p:extLst>
      <p:ext uri="{BB962C8B-B14F-4D97-AF65-F5344CB8AC3E}">
        <p14:creationId xmlns:p14="http://schemas.microsoft.com/office/powerpoint/2010/main" val="705753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786874" cy="6429420"/>
          </a:xfrm>
        </p:spPr>
        <p:txBody>
          <a:bodyPr>
            <a:noAutofit/>
          </a:bodyPr>
          <a:lstStyle/>
          <a:p>
            <a:pPr>
              <a:buNone/>
            </a:pPr>
            <a:r>
              <a:rPr lang="el-GR" sz="3200" b="1" dirty="0">
                <a:latin typeface="Comic Sans MS" pitchFamily="66" charset="0"/>
              </a:rPr>
              <a:t>Ο πλακούντας </a:t>
            </a:r>
            <a:r>
              <a:rPr lang="el-GR" sz="3200" dirty="0">
                <a:latin typeface="Comic Sans MS" pitchFamily="66" charset="0"/>
              </a:rPr>
              <a:t>διαπλάθεται από την 9</a:t>
            </a:r>
            <a:r>
              <a:rPr lang="el-GR" sz="3200" baseline="30000" dirty="0">
                <a:latin typeface="Comic Sans MS" pitchFamily="66" charset="0"/>
              </a:rPr>
              <a:t>η</a:t>
            </a:r>
            <a:r>
              <a:rPr lang="el-GR" sz="3200" dirty="0">
                <a:latin typeface="Comic Sans MS" pitchFamily="66" charset="0"/>
              </a:rPr>
              <a:t>  έως την 13</a:t>
            </a:r>
            <a:r>
              <a:rPr lang="el-GR" sz="3200" baseline="30000" dirty="0">
                <a:latin typeface="Comic Sans MS" pitchFamily="66" charset="0"/>
              </a:rPr>
              <a:t>η</a:t>
            </a:r>
            <a:r>
              <a:rPr lang="el-GR" sz="3200" dirty="0">
                <a:latin typeface="Comic Sans MS" pitchFamily="66" charset="0"/>
              </a:rPr>
              <a:t> εβδομάδα της κύησης και τελειοποιείται στο τέλος του 3</a:t>
            </a:r>
            <a:r>
              <a:rPr lang="el-GR" sz="3200" baseline="30000" dirty="0">
                <a:latin typeface="Comic Sans MS" pitchFamily="66" charset="0"/>
              </a:rPr>
              <a:t>ου</a:t>
            </a:r>
            <a:r>
              <a:rPr lang="el-GR" sz="3200" dirty="0">
                <a:latin typeface="Comic Sans MS" pitchFamily="66" charset="0"/>
              </a:rPr>
              <a:t>  μήνα</a:t>
            </a:r>
          </a:p>
          <a:p>
            <a:pPr>
              <a:buNone/>
            </a:pPr>
            <a:endParaRPr lang="el-GR" sz="3200" dirty="0">
              <a:latin typeface="Comic Sans MS" pitchFamily="66" charset="0"/>
            </a:endParaRPr>
          </a:p>
          <a:p>
            <a:r>
              <a:rPr lang="el-GR" sz="2000" dirty="0">
                <a:latin typeface="Comic Sans MS" pitchFamily="66" charset="0"/>
              </a:rPr>
              <a:t>Μεταφέρει οξυγόνο και θρεπτικές ουσίες και αποβάλλει διοξείδιο του άνθρακα και άλλες άχρηστες ουσίες του μεταβολισμού.</a:t>
            </a:r>
          </a:p>
          <a:p>
            <a:endParaRPr lang="el-GR" sz="2000" dirty="0">
              <a:latin typeface="Comic Sans MS" pitchFamily="66" charset="0"/>
            </a:endParaRPr>
          </a:p>
          <a:p>
            <a:r>
              <a:rPr lang="el-GR" sz="2000" dirty="0">
                <a:latin typeface="Comic Sans MS" pitchFamily="66" charset="0"/>
              </a:rPr>
              <a:t>Συμμετέχει στην διακίνηση ύδατος και ηλεκτρολυτών.</a:t>
            </a:r>
          </a:p>
          <a:p>
            <a:endParaRPr lang="el-GR" sz="2000" dirty="0">
              <a:latin typeface="Comic Sans MS" pitchFamily="66" charset="0"/>
            </a:endParaRPr>
          </a:p>
          <a:p>
            <a:r>
              <a:rPr lang="el-GR" sz="2000" dirty="0">
                <a:latin typeface="Comic Sans MS" pitchFamily="66" charset="0"/>
              </a:rPr>
              <a:t>Παράγει </a:t>
            </a:r>
            <a:r>
              <a:rPr lang="el-GR" sz="2000" dirty="0" err="1">
                <a:latin typeface="Comic Sans MS" pitchFamily="66" charset="0"/>
              </a:rPr>
              <a:t>ενζυμικά</a:t>
            </a:r>
            <a:r>
              <a:rPr lang="el-GR" sz="2000" dirty="0">
                <a:latin typeface="Comic Sans MS" pitchFamily="66" charset="0"/>
              </a:rPr>
              <a:t> συστήματα και διάφορες απαραίτητες ουσίες για την ανάπτυξη του εμβρύου (</a:t>
            </a:r>
            <a:r>
              <a:rPr lang="el-GR" sz="2000" dirty="0" err="1">
                <a:latin typeface="Comic Sans MS" pitchFamily="66" charset="0"/>
              </a:rPr>
              <a:t>εμβρυοπλακουντιακή</a:t>
            </a:r>
            <a:r>
              <a:rPr lang="el-GR" sz="2000" dirty="0">
                <a:latin typeface="Comic Sans MS" pitchFamily="66" charset="0"/>
              </a:rPr>
              <a:t> μονάδα).</a:t>
            </a:r>
          </a:p>
          <a:p>
            <a:endParaRPr lang="el-GR" sz="2000" dirty="0">
              <a:latin typeface="Comic Sans MS" pitchFamily="66" charset="0"/>
            </a:endParaRPr>
          </a:p>
          <a:p>
            <a:r>
              <a:rPr lang="el-GR" sz="2000" dirty="0">
                <a:latin typeface="Comic Sans MS" pitchFamily="66" charset="0"/>
              </a:rPr>
              <a:t>Παράγει ορμόνες που είναι απαραίτητες για την καλή λειτουργία της </a:t>
            </a:r>
            <a:r>
              <a:rPr lang="el-GR" sz="2000" dirty="0" err="1">
                <a:latin typeface="Comic Sans MS" pitchFamily="66" charset="0"/>
              </a:rPr>
              <a:t>εμβρυοπλακουντιακής</a:t>
            </a:r>
            <a:r>
              <a:rPr lang="el-GR" sz="2000" dirty="0">
                <a:latin typeface="Comic Sans MS" pitchFamily="66" charset="0"/>
              </a:rPr>
              <a:t> μονάδας.</a:t>
            </a: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2000"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052736"/>
            <a:ext cx="8786874" cy="5590974"/>
          </a:xfrm>
        </p:spPr>
        <p:txBody>
          <a:bodyPr>
            <a:noAutofit/>
          </a:bodyPr>
          <a:lstStyle/>
          <a:p>
            <a:pPr>
              <a:buNone/>
            </a:pPr>
            <a:r>
              <a:rPr lang="el-GR" sz="3200" b="1" dirty="0">
                <a:latin typeface="Comic Sans MS" pitchFamily="66" charset="0"/>
              </a:rPr>
              <a:t>Το αμνιακό υγρό </a:t>
            </a:r>
            <a:r>
              <a:rPr lang="el-GR" sz="3200" dirty="0">
                <a:latin typeface="Comic Sans MS" pitchFamily="66" charset="0"/>
              </a:rPr>
              <a:t>περιβάλλει το έμβρυο </a:t>
            </a:r>
          </a:p>
          <a:p>
            <a:pPr>
              <a:buNone/>
            </a:pPr>
            <a:endParaRPr lang="el-GR" sz="3200" dirty="0">
              <a:latin typeface="Comic Sans MS" pitchFamily="66" charset="0"/>
            </a:endParaRPr>
          </a:p>
          <a:p>
            <a:endParaRPr lang="el-GR" sz="2000" dirty="0">
              <a:latin typeface="Comic Sans MS" pitchFamily="66" charset="0"/>
            </a:endParaRPr>
          </a:p>
          <a:p>
            <a:pPr>
              <a:buFont typeface="Wingdings" panose="05000000000000000000" pitchFamily="2" charset="2"/>
              <a:buChar char="q"/>
            </a:pPr>
            <a:r>
              <a:rPr lang="el-GR" sz="2400" dirty="0">
                <a:latin typeface="Comic Sans MS" pitchFamily="66" charset="0"/>
              </a:rPr>
              <a:t>Το έμβρυο καταπίνει το υγρό, αυτό ρέει μέσα και έξω από τους εμβρυικούς πνεύμονες και ουρεί μέσα σε αυτό.</a:t>
            </a:r>
          </a:p>
          <a:p>
            <a:pPr>
              <a:buFont typeface="Wingdings" panose="05000000000000000000" pitchFamily="2" charset="2"/>
              <a:buChar char="q"/>
            </a:pPr>
            <a:r>
              <a:rPr lang="el-GR" sz="2400" dirty="0">
                <a:latin typeface="Comic Sans MS" pitchFamily="66" charset="0"/>
              </a:rPr>
              <a:t>Ο όγκος του μεταβάλλεται σταθερά (800-1200</a:t>
            </a:r>
            <a:r>
              <a:rPr lang="en-US" sz="2400" dirty="0">
                <a:latin typeface="Comic Sans MS" pitchFamily="66" charset="0"/>
              </a:rPr>
              <a:t>ml)</a:t>
            </a:r>
            <a:endParaRPr lang="el-GR" sz="2400" dirty="0">
              <a:latin typeface="Comic Sans MS" pitchFamily="66" charset="0"/>
            </a:endParaRPr>
          </a:p>
          <a:p>
            <a:pPr>
              <a:buFont typeface="Wingdings" panose="05000000000000000000" pitchFamily="2" charset="2"/>
              <a:buChar char="q"/>
            </a:pPr>
            <a:r>
              <a:rPr lang="el-GR" sz="2400" dirty="0">
                <a:latin typeface="Comic Sans MS" pitchFamily="66" charset="0"/>
              </a:rPr>
              <a:t>Διατηρεί τη θερμοκρασία του σώματος του εμβρύου σταθερή</a:t>
            </a:r>
          </a:p>
          <a:p>
            <a:pPr>
              <a:buFont typeface="Wingdings" panose="05000000000000000000" pitchFamily="2" charset="2"/>
              <a:buChar char="q"/>
            </a:pPr>
            <a:r>
              <a:rPr lang="el-GR" sz="2400" dirty="0">
                <a:latin typeface="Comic Sans MS" pitchFamily="66" charset="0"/>
              </a:rPr>
              <a:t>Είναι πηγή υγρών </a:t>
            </a:r>
          </a:p>
          <a:p>
            <a:pPr>
              <a:buFont typeface="Wingdings" panose="05000000000000000000" pitchFamily="2" charset="2"/>
              <a:buChar char="q"/>
            </a:pPr>
            <a:r>
              <a:rPr lang="el-GR" sz="2400" dirty="0">
                <a:latin typeface="Comic Sans MS" pitchFamily="66" charset="0"/>
              </a:rPr>
              <a:t>Είναι αποθήκη άχρηστων ουσιών</a:t>
            </a:r>
          </a:p>
          <a:p>
            <a:pPr>
              <a:buFont typeface="Wingdings" panose="05000000000000000000" pitchFamily="2" charset="2"/>
              <a:buChar char="q"/>
            </a:pPr>
            <a:r>
              <a:rPr lang="el-GR" sz="2400" dirty="0">
                <a:latin typeface="Comic Sans MS" pitchFamily="66" charset="0"/>
              </a:rPr>
              <a:t>Προφυλάσσει από τραυματισμούς </a:t>
            </a: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3200" dirty="0">
              <a:latin typeface="Comic Sans MS" pitchFamily="66" charset="0"/>
            </a:endParaRPr>
          </a:p>
          <a:p>
            <a:pPr>
              <a:buNone/>
            </a:pPr>
            <a:endParaRPr lang="el-GR" sz="2000" dirty="0">
              <a:latin typeface="Comic Sans MS" pitchFamily="66" charset="0"/>
            </a:endParaRPr>
          </a:p>
        </p:txBody>
      </p:sp>
    </p:spTree>
    <p:extLst>
      <p:ext uri="{BB962C8B-B14F-4D97-AF65-F5344CB8AC3E}">
        <p14:creationId xmlns:p14="http://schemas.microsoft.com/office/powerpoint/2010/main" val="3208790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45D947-D7E6-482D-B3C8-F9B8ECBDCDF7}"/>
              </a:ext>
            </a:extLst>
          </p:cNvPr>
          <p:cNvSpPr>
            <a:spLocks noGrp="1"/>
          </p:cNvSpPr>
          <p:nvPr>
            <p:ph type="ctrTitle"/>
          </p:nvPr>
        </p:nvSpPr>
        <p:spPr>
          <a:xfrm>
            <a:off x="1143000" y="1772815"/>
            <a:ext cx="6858000" cy="1737147"/>
          </a:xfrm>
        </p:spPr>
        <p:txBody>
          <a:bodyPr/>
          <a:lstStyle/>
          <a:p>
            <a:r>
              <a:rPr lang="en-US" sz="4800" b="1" dirty="0">
                <a:latin typeface="Comic Sans MS" pitchFamily="66" charset="0"/>
              </a:rPr>
              <a:t>D</a:t>
            </a:r>
            <a:r>
              <a:rPr lang="el-GR" sz="4800" b="1" dirty="0" err="1">
                <a:latin typeface="Comic Sans MS" pitchFamily="66" charset="0"/>
              </a:rPr>
              <a:t>ιάγνωση</a:t>
            </a:r>
            <a:r>
              <a:rPr lang="el-GR" sz="4800" b="1" dirty="0">
                <a:latin typeface="Comic Sans MS" pitchFamily="66" charset="0"/>
              </a:rPr>
              <a:t> της κύησης</a:t>
            </a:r>
            <a:br>
              <a:rPr lang="el-GR" sz="4800" b="1" dirty="0">
                <a:latin typeface="Comic Sans MS" pitchFamily="66" charset="0"/>
              </a:rPr>
            </a:br>
            <a:endParaRPr lang="el-GR" dirty="0"/>
          </a:p>
        </p:txBody>
      </p:sp>
      <p:sp>
        <p:nvSpPr>
          <p:cNvPr id="3" name="Υπότιτλος 2">
            <a:extLst>
              <a:ext uri="{FF2B5EF4-FFF2-40B4-BE49-F238E27FC236}">
                <a16:creationId xmlns:a16="http://schemas.microsoft.com/office/drawing/2014/main" id="{92DD0EF7-3B67-4EA3-89D6-C57283EA2100}"/>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3553405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214290"/>
            <a:ext cx="8858312" cy="6429420"/>
          </a:xfrm>
        </p:spPr>
        <p:txBody>
          <a:bodyPr>
            <a:normAutofit/>
          </a:bodyPr>
          <a:lstStyle/>
          <a:p>
            <a:pPr>
              <a:buNone/>
            </a:pPr>
            <a:r>
              <a:rPr lang="en-US" sz="3200" b="1" dirty="0">
                <a:latin typeface="Comic Sans MS" pitchFamily="66" charset="0"/>
              </a:rPr>
              <a:t>D</a:t>
            </a:r>
            <a:r>
              <a:rPr lang="el-GR" sz="3200" b="1" dirty="0" err="1">
                <a:latin typeface="Comic Sans MS" pitchFamily="66" charset="0"/>
              </a:rPr>
              <a:t>ιάγνωση</a:t>
            </a:r>
            <a:r>
              <a:rPr lang="el-GR" sz="3200" b="1" dirty="0">
                <a:latin typeface="Comic Sans MS" pitchFamily="66" charset="0"/>
              </a:rPr>
              <a:t> της κύησης</a:t>
            </a:r>
          </a:p>
          <a:p>
            <a:pPr>
              <a:buNone/>
            </a:pPr>
            <a:r>
              <a:rPr lang="el-GR" sz="2800" dirty="0">
                <a:latin typeface="Comic Sans MS" pitchFamily="66" charset="0"/>
              </a:rPr>
              <a:t>Η διάγνωση της εγκυμοσύνης γίνεται με βάση τα συμπτώματα και τα αντικειμενικά ευρήματα από τα διάφορα συστήματα</a:t>
            </a:r>
          </a:p>
          <a:p>
            <a:pPr>
              <a:buNone/>
            </a:pPr>
            <a:endParaRPr lang="el-GR" sz="2800" dirty="0">
              <a:latin typeface="Comic Sans MS" pitchFamily="66" charset="0"/>
            </a:endParaRPr>
          </a:p>
          <a:p>
            <a:pPr>
              <a:buNone/>
            </a:pPr>
            <a:r>
              <a:rPr lang="el-GR" sz="2800" b="1" dirty="0">
                <a:latin typeface="Comic Sans MS" pitchFamily="66" charset="0"/>
              </a:rPr>
              <a:t>Συμπτώματα αναγνώρισης της εγκυμοσύνης</a:t>
            </a:r>
          </a:p>
          <a:p>
            <a:pPr>
              <a:buBlip>
                <a:blip r:embed="rId2"/>
              </a:buBlip>
            </a:pPr>
            <a:r>
              <a:rPr lang="el-GR" sz="2800" dirty="0">
                <a:latin typeface="Comic Sans MS" pitchFamily="66" charset="0"/>
              </a:rPr>
              <a:t>Καθυστέρηση της εμμηνορρυσίας.</a:t>
            </a:r>
          </a:p>
          <a:p>
            <a:pPr>
              <a:buBlip>
                <a:blip r:embed="rId2"/>
              </a:buBlip>
            </a:pPr>
            <a:r>
              <a:rPr lang="el-GR" sz="2800" dirty="0">
                <a:latin typeface="Comic Sans MS" pitchFamily="66" charset="0"/>
              </a:rPr>
              <a:t>Ναυτία με ή χωρίς έμετο</a:t>
            </a:r>
          </a:p>
          <a:p>
            <a:pPr>
              <a:buBlip>
                <a:blip r:embed="rId2"/>
              </a:buBlip>
            </a:pPr>
            <a:r>
              <a:rPr lang="el-GR" sz="2800" dirty="0">
                <a:latin typeface="Comic Sans MS" pitchFamily="66" charset="0"/>
              </a:rPr>
              <a:t>Διόγκωση μαστών</a:t>
            </a:r>
          </a:p>
          <a:p>
            <a:pPr>
              <a:buBlip>
                <a:blip r:embed="rId2"/>
              </a:buBlip>
            </a:pPr>
            <a:r>
              <a:rPr lang="el-GR" sz="2800" dirty="0">
                <a:latin typeface="Comic Sans MS" pitchFamily="66" charset="0"/>
              </a:rPr>
              <a:t>Συχνουρία</a:t>
            </a:r>
          </a:p>
          <a:p>
            <a:pPr>
              <a:buBlip>
                <a:blip r:embed="rId2"/>
              </a:buBlip>
            </a:pPr>
            <a:r>
              <a:rPr lang="el-GR" sz="2800" dirty="0">
                <a:latin typeface="Comic Sans MS" pitchFamily="66" charset="0"/>
              </a:rPr>
              <a:t>Κόπωση, υπνηλία, σιελόρροια</a:t>
            </a:r>
          </a:p>
        </p:txBody>
      </p:sp>
    </p:spTree>
    <p:extLst>
      <p:ext uri="{BB962C8B-B14F-4D97-AF65-F5344CB8AC3E}">
        <p14:creationId xmlns:p14="http://schemas.microsoft.com/office/powerpoint/2010/main" val="369413511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9819</TotalTime>
  <Words>2595</Words>
  <Application>Microsoft Office PowerPoint</Application>
  <PresentationFormat>Προβολή στην οθόνη (4:3)</PresentationFormat>
  <Paragraphs>410</Paragraphs>
  <Slides>43</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43</vt:i4>
      </vt:variant>
    </vt:vector>
  </HeadingPairs>
  <TitlesOfParts>
    <vt:vector size="50" baseType="lpstr">
      <vt:lpstr>Arial</vt:lpstr>
      <vt:lpstr>Calibri</vt:lpstr>
      <vt:lpstr>Calibri Light</vt:lpstr>
      <vt:lpstr>Comic Sans MS</vt:lpstr>
      <vt:lpstr>Wingdings</vt:lpstr>
      <vt:lpstr>Wingdings 2</vt:lpstr>
      <vt:lpstr>Θέμα του Office</vt:lpstr>
      <vt:lpstr>Σύλληψη-Εγκυμοσύνη-Τοκετός – Ανάπτυξη βρέφους</vt:lpstr>
      <vt:lpstr>Σύλληψη</vt:lpstr>
      <vt:lpstr>Παρουσίαση του PowerPoint</vt:lpstr>
      <vt:lpstr>Παρουσίαση του PowerPoint</vt:lpstr>
      <vt:lpstr>Ενδομήτρια ανάπτυξη </vt:lpstr>
      <vt:lpstr>Παρουσίαση του PowerPoint</vt:lpstr>
      <vt:lpstr>Παρουσίαση του PowerPoint</vt:lpstr>
      <vt:lpstr>Dιάγνωση της κύησης </vt:lpstr>
      <vt:lpstr>Παρουσίαση του PowerPoint</vt:lpstr>
      <vt:lpstr>Παρουσίαση του PowerPoint</vt:lpstr>
      <vt:lpstr>Προσαρμογή οικογένειας κατά τη διάρκεια της κύησης </vt:lpstr>
      <vt:lpstr>Προσαρμογή της μητέρας </vt:lpstr>
      <vt:lpstr>Προσαρμογή των αδερφών </vt:lpstr>
      <vt:lpstr>Παρουσίαση του PowerPoint</vt:lpstr>
      <vt:lpstr>Φροντίδα της εγκύου </vt:lpstr>
      <vt:lpstr>Παρουσίαση του PowerPoint</vt:lpstr>
      <vt:lpstr>Παρουσίαση του PowerPoint</vt:lpstr>
      <vt:lpstr>Παρουσίαση του PowerPoint</vt:lpstr>
      <vt:lpstr>Παρουσίαση του PowerPoint</vt:lpstr>
      <vt:lpstr>Τοκετός </vt:lpstr>
      <vt:lpstr>Σημεία έναρξης του τοκετού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Γνωστική εξέλιξη</vt:lpstr>
      <vt:lpstr>Παρουσίαση του PowerPoint</vt:lpstr>
      <vt:lpstr>Παρουσίαση του PowerPoint</vt:lpstr>
      <vt:lpstr>Παρουσίαση του PowerPoint</vt:lpstr>
      <vt:lpstr>Παρουσίαση του PowerPoint</vt:lpstr>
      <vt:lpstr>Διατροφή βρέφους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Ευχαριστώ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ΚΟΙΝΟΤΙΚΗ ΝΟΣΗΛΕΥΤΙΚΗ Ι</dc:title>
  <dc:creator>user</dc:creator>
  <cp:lastModifiedBy>ΓΕΩΡΓΙΑ ΦΑΣΟΗ</cp:lastModifiedBy>
  <cp:revision>509</cp:revision>
  <dcterms:created xsi:type="dcterms:W3CDTF">2009-10-09T15:51:26Z</dcterms:created>
  <dcterms:modified xsi:type="dcterms:W3CDTF">2019-01-19T22:51:59Z</dcterms:modified>
</cp:coreProperties>
</file>