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3"/>
  </p:notesMasterIdLst>
  <p:sldIdLst>
    <p:sldId id="577" r:id="rId2"/>
    <p:sldId id="487" r:id="rId3"/>
    <p:sldId id="488" r:id="rId4"/>
    <p:sldId id="578" r:id="rId5"/>
    <p:sldId id="489" r:id="rId6"/>
    <p:sldId id="490" r:id="rId7"/>
    <p:sldId id="579" r:id="rId8"/>
    <p:sldId id="547" r:id="rId9"/>
    <p:sldId id="548" r:id="rId10"/>
    <p:sldId id="554" r:id="rId11"/>
    <p:sldId id="495" r:id="rId12"/>
    <p:sldId id="584" r:id="rId13"/>
    <p:sldId id="496" r:id="rId14"/>
    <p:sldId id="497" r:id="rId15"/>
    <p:sldId id="498" r:id="rId16"/>
    <p:sldId id="499" r:id="rId17"/>
    <p:sldId id="500" r:id="rId18"/>
    <p:sldId id="501" r:id="rId19"/>
    <p:sldId id="583" r:id="rId20"/>
    <p:sldId id="574" r:id="rId21"/>
    <p:sldId id="571" r:id="rId22"/>
    <p:sldId id="581" r:id="rId23"/>
    <p:sldId id="582" r:id="rId24"/>
    <p:sldId id="502" r:id="rId25"/>
    <p:sldId id="503" r:id="rId26"/>
    <p:sldId id="504" r:id="rId27"/>
    <p:sldId id="570" r:id="rId28"/>
    <p:sldId id="576" r:id="rId29"/>
    <p:sldId id="505" r:id="rId30"/>
    <p:sldId id="506" r:id="rId31"/>
    <p:sldId id="586"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66FF33"/>
    <a:srgbClr val="3ED1E0"/>
    <a:srgbClr val="FF9900"/>
    <a:srgbClr val="3BCCFF"/>
    <a:srgbClr val="CC6600"/>
    <a:srgbClr val="00FA71"/>
    <a:srgbClr val="008DF6"/>
    <a:srgbClr val="FF0066"/>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96" autoAdjust="0"/>
    <p:restoredTop sz="94660"/>
  </p:normalViewPr>
  <p:slideViewPr>
    <p:cSldViewPr>
      <p:cViewPr varScale="1">
        <p:scale>
          <a:sx n="108" d="100"/>
          <a:sy n="108" d="100"/>
        </p:scale>
        <p:origin x="163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F27A69-1680-41EB-90FE-1BB9AF628DC2}" type="datetimeFigureOut">
              <a:rPr lang="el-GR" smtClean="0"/>
              <a:pPr/>
              <a:t>20/1/2019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01D367-5B14-40F5-A88B-573356A688F6}"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A001D367-5B14-40F5-A88B-573356A688F6}" type="slidenum">
              <a:rPr lang="el-GR" smtClean="0"/>
              <a:pPr/>
              <a:t>13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8" name="7 - Θέση αριθμού διαφάνειας"/>
          <p:cNvSpPr>
            <a:spLocks noGrp="1"/>
          </p:cNvSpPr>
          <p:nvPr>
            <p:ph type="sldNum" sz="quarter" idx="11"/>
          </p:nvPr>
        </p:nvSpPr>
        <p:spPr/>
        <p:txBody>
          <a:bodyPr/>
          <a:lstStyle/>
          <a:p>
            <a:fld id="{77480D44-9047-41F0-82BD-9794E9F2C699}"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468C1602-2D16-4F20-8DCD-3BD3738D3C03}" type="datetimeFigureOut">
              <a:rPr lang="el-GR" smtClean="0"/>
              <a:pPr/>
              <a:t>20/1/2019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77480D44-9047-41F0-82BD-9794E9F2C69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468C1602-2D16-4F20-8DCD-3BD3738D3C03}" type="datetimeFigureOut">
              <a:rPr lang="el-GR" smtClean="0"/>
              <a:pPr/>
              <a:t>20/1/2019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7480D44-9047-41F0-82BD-9794E9F2C699}"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68C1602-2D16-4F20-8DCD-3BD3738D3C03}" type="datetimeFigureOut">
              <a:rPr lang="el-GR" smtClean="0"/>
              <a:pPr/>
              <a:t>20/1/2019</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7480D44-9047-41F0-82BD-9794E9F2C699}"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hadam@uniwa.gr" TargetMode="External"/><Relationship Id="rId2" Type="http://schemas.openxmlformats.org/officeDocument/2006/relationships/hyperlink" Target="mailto:adamakidou@yahoo.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FF94EC-A71B-41ED-9DD7-613611D2998E}"/>
              </a:ext>
            </a:extLst>
          </p:cNvPr>
          <p:cNvSpPr>
            <a:spLocks noGrp="1"/>
          </p:cNvSpPr>
          <p:nvPr>
            <p:ph type="ctrTitle"/>
          </p:nvPr>
        </p:nvSpPr>
        <p:spPr>
          <a:xfrm>
            <a:off x="1116288" y="2204864"/>
            <a:ext cx="6480048" cy="2301240"/>
          </a:xfrm>
        </p:spPr>
        <p:txBody>
          <a:bodyPr/>
          <a:lstStyle/>
          <a:p>
            <a:pPr algn="ctr"/>
            <a:r>
              <a:rPr lang="el-GR" dirty="0">
                <a:solidFill>
                  <a:srgbClr val="FFFF00"/>
                </a:solidFill>
              </a:rPr>
              <a:t>Π</a:t>
            </a:r>
            <a:r>
              <a:rPr lang="el-GR" cap="none" dirty="0">
                <a:solidFill>
                  <a:srgbClr val="FFFF00"/>
                </a:solidFill>
              </a:rPr>
              <a:t>ρόληψη </a:t>
            </a:r>
            <a:r>
              <a:rPr lang="el-GR" dirty="0">
                <a:solidFill>
                  <a:srgbClr val="FFFF00"/>
                </a:solidFill>
              </a:rPr>
              <a:t>Σ</a:t>
            </a:r>
            <a:r>
              <a:rPr lang="el-GR" cap="none" dirty="0">
                <a:solidFill>
                  <a:srgbClr val="FFFF00"/>
                </a:solidFill>
              </a:rPr>
              <a:t>υνήθων </a:t>
            </a:r>
            <a:r>
              <a:rPr lang="el-GR" dirty="0">
                <a:solidFill>
                  <a:srgbClr val="FFFF00"/>
                </a:solidFill>
              </a:rPr>
              <a:t>π</a:t>
            </a:r>
            <a:r>
              <a:rPr lang="el-GR" cap="none" dirty="0">
                <a:solidFill>
                  <a:srgbClr val="FFFF00"/>
                </a:solidFill>
              </a:rPr>
              <a:t>ροβλημάτων</a:t>
            </a:r>
            <a:r>
              <a:rPr lang="el-GR" dirty="0">
                <a:solidFill>
                  <a:srgbClr val="FFFF00"/>
                </a:solidFill>
              </a:rPr>
              <a:t> </a:t>
            </a:r>
            <a:r>
              <a:rPr lang="el-GR" cap="none" dirty="0">
                <a:solidFill>
                  <a:srgbClr val="FFFF00"/>
                </a:solidFill>
              </a:rPr>
              <a:t>στην</a:t>
            </a:r>
            <a:r>
              <a:rPr lang="el-GR" dirty="0">
                <a:solidFill>
                  <a:srgbClr val="FFFF00"/>
                </a:solidFill>
              </a:rPr>
              <a:t> π</a:t>
            </a:r>
            <a:r>
              <a:rPr lang="el-GR" cap="none" dirty="0">
                <a:solidFill>
                  <a:srgbClr val="FFFF00"/>
                </a:solidFill>
              </a:rPr>
              <a:t>αιδική</a:t>
            </a:r>
            <a:r>
              <a:rPr lang="el-GR" dirty="0">
                <a:solidFill>
                  <a:srgbClr val="FFFF00"/>
                </a:solidFill>
              </a:rPr>
              <a:t> η</a:t>
            </a:r>
            <a:r>
              <a:rPr lang="el-GR" cap="none" dirty="0">
                <a:solidFill>
                  <a:srgbClr val="FFFF00"/>
                </a:solidFill>
              </a:rPr>
              <a:t>λικία</a:t>
            </a:r>
            <a:endParaRPr lang="el-GR" dirty="0">
              <a:solidFill>
                <a:srgbClr val="FFFF00"/>
              </a:solidFill>
            </a:endParaRPr>
          </a:p>
        </p:txBody>
      </p:sp>
      <p:sp>
        <p:nvSpPr>
          <p:cNvPr id="4" name="Ορθογώνιο 3">
            <a:extLst>
              <a:ext uri="{FF2B5EF4-FFF2-40B4-BE49-F238E27FC236}">
                <a16:creationId xmlns:a16="http://schemas.microsoft.com/office/drawing/2014/main" id="{1933A320-2C62-4DCD-86F2-0DE5518ADA92}"/>
              </a:ext>
            </a:extLst>
          </p:cNvPr>
          <p:cNvSpPr/>
          <p:nvPr/>
        </p:nvSpPr>
        <p:spPr>
          <a:xfrm>
            <a:off x="1979712" y="5013176"/>
            <a:ext cx="5112568" cy="1477328"/>
          </a:xfrm>
          <a:prstGeom prst="rect">
            <a:avLst/>
          </a:prstGeom>
        </p:spPr>
        <p:txBody>
          <a:bodyPr wrap="square">
            <a:spAutoFit/>
          </a:bodyPr>
          <a:lstStyle/>
          <a:p>
            <a:pPr algn="ctr"/>
            <a:r>
              <a:rPr lang="el-GR" dirty="0"/>
              <a:t>Δρ. Θεοδούλα </a:t>
            </a:r>
            <a:r>
              <a:rPr lang="el-GR" dirty="0" err="1"/>
              <a:t>Αδαμακίδου</a:t>
            </a:r>
            <a:r>
              <a:rPr lang="el-GR" dirty="0"/>
              <a:t> </a:t>
            </a:r>
          </a:p>
          <a:p>
            <a:pPr algn="ctr"/>
            <a:r>
              <a:rPr lang="el-GR" dirty="0"/>
              <a:t>Επίκουρος καθηγήτρια Κοινοτικής Νοσηλευτικής </a:t>
            </a:r>
            <a:endParaRPr lang="en-US" dirty="0"/>
          </a:p>
          <a:p>
            <a:pPr algn="ctr"/>
            <a:r>
              <a:rPr lang="el-GR" dirty="0"/>
              <a:t>και </a:t>
            </a:r>
            <a:r>
              <a:rPr lang="en-US" dirty="0"/>
              <a:t>K</a:t>
            </a:r>
            <a:r>
              <a:rPr lang="el-GR" dirty="0" err="1"/>
              <a:t>ατ’οίκον</a:t>
            </a:r>
            <a:r>
              <a:rPr lang="el-GR" dirty="0"/>
              <a:t> νοσηλευτικής Φροντίδας </a:t>
            </a:r>
          </a:p>
          <a:p>
            <a:pPr algn="ctr"/>
            <a:r>
              <a:rPr lang="en-US" dirty="0">
                <a:hlinkClick r:id="rId2"/>
              </a:rPr>
              <a:t>adamakidou@yahoo.gr</a:t>
            </a:r>
            <a:r>
              <a:rPr lang="en-US" dirty="0"/>
              <a:t> </a:t>
            </a:r>
          </a:p>
          <a:p>
            <a:pPr algn="ctr"/>
            <a:r>
              <a:rPr lang="en-US" dirty="0">
                <a:hlinkClick r:id="rId3"/>
              </a:rPr>
              <a:t>thadam@uniwa.gr</a:t>
            </a:r>
            <a:r>
              <a:rPr lang="en-US" dirty="0"/>
              <a:t> </a:t>
            </a:r>
            <a:endParaRPr lang="el-GR" dirty="0"/>
          </a:p>
        </p:txBody>
      </p:sp>
    </p:spTree>
    <p:extLst>
      <p:ext uri="{BB962C8B-B14F-4D97-AF65-F5344CB8AC3E}">
        <p14:creationId xmlns:p14="http://schemas.microsoft.com/office/powerpoint/2010/main" val="94214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36712"/>
            <a:ext cx="8291264" cy="5688632"/>
          </a:xfrm>
        </p:spPr>
        <p:txBody>
          <a:bodyPr>
            <a:normAutofit/>
          </a:bodyPr>
          <a:lstStyle/>
          <a:p>
            <a:pPr>
              <a:buNone/>
            </a:pPr>
            <a:r>
              <a:rPr lang="el-GR" sz="2400" dirty="0">
                <a:latin typeface="Comic Sans MS" pitchFamily="66" charset="0"/>
              </a:rPr>
              <a:t>Εμφανίζονται συχνότερα στα αγόρια απ’ ότι στα κορίτσια σε αναλογία σε αναλογία 4:1 ή 6:1.</a:t>
            </a:r>
          </a:p>
          <a:p>
            <a:pPr>
              <a:buNone/>
            </a:pPr>
            <a:r>
              <a:rPr lang="el-GR" sz="2400" dirty="0">
                <a:latin typeface="Comic Sans MS" pitchFamily="66" charset="0"/>
              </a:rPr>
              <a:t>Οι διαφορές αυτές αποδίδονται συνήθως σε κοινωνικούς παράγοντες ή στη μεγαλύτερη προδιάθεση των αγοριών σε ήπια νευρολογικά προβλήματα</a:t>
            </a:r>
            <a:r>
              <a:rPr lang="en-US" sz="2400" dirty="0">
                <a:latin typeface="Comic Sans MS" pitchFamily="66" charset="0"/>
              </a:rPr>
              <a:t>.</a:t>
            </a:r>
            <a:r>
              <a:rPr lang="el-GR" sz="2400" dirty="0">
                <a:latin typeface="Comic Sans MS" pitchFamily="66" charset="0"/>
              </a:rPr>
              <a:t> </a:t>
            </a:r>
          </a:p>
          <a:p>
            <a:pPr>
              <a:buNone/>
            </a:pPr>
            <a:r>
              <a:rPr lang="el-GR" sz="2400" dirty="0">
                <a:latin typeface="Comic Sans MS" pitchFamily="66" charset="0"/>
              </a:rPr>
              <a:t>Αναφέρεται ότι άτομα με Μαθησιακές Δυσκολίες ανήκουν στο πάνω μέρος της κλίμακας νοημοσύνης</a:t>
            </a:r>
            <a:r>
              <a:rPr lang="en-US" sz="2400" dirty="0">
                <a:latin typeface="Comic Sans MS" pitchFamily="66" charset="0"/>
              </a:rPr>
              <a:t>.</a:t>
            </a:r>
            <a:r>
              <a:rPr lang="el-GR" sz="2400" dirty="0">
                <a:latin typeface="Comic Sans MS" pitchFamily="66" charset="0"/>
              </a:rPr>
              <a:t> </a:t>
            </a:r>
          </a:p>
          <a:p>
            <a:pPr>
              <a:buNone/>
            </a:pPr>
            <a:r>
              <a:rPr lang="el-GR" sz="2400" dirty="0">
                <a:latin typeface="Comic Sans MS" pitchFamily="66" charset="0"/>
              </a:rPr>
              <a:t>U.S.A.: περίπου 15% του πληθυσμού έχει κάποια μαθησιακή δυσκολία, κυρίως με συμπτώματα στη γραφή και στην ανάγνωση.</a:t>
            </a:r>
          </a:p>
          <a:p>
            <a:pPr>
              <a:buNone/>
            </a:pPr>
            <a:endParaRPr lang="en-US" sz="2400" dirty="0">
              <a:latin typeface="Comic Sans MS" pitchFamily="66" charset="0"/>
            </a:endParaRPr>
          </a:p>
        </p:txBody>
      </p:sp>
      <p:sp>
        <p:nvSpPr>
          <p:cNvPr id="2" name="Ορθογώνιο 1">
            <a:extLst>
              <a:ext uri="{FF2B5EF4-FFF2-40B4-BE49-F238E27FC236}">
                <a16:creationId xmlns:a16="http://schemas.microsoft.com/office/drawing/2014/main" id="{7F44005D-2D17-47F2-A647-FFA393C2269B}"/>
              </a:ext>
            </a:extLst>
          </p:cNvPr>
          <p:cNvSpPr/>
          <p:nvPr/>
        </p:nvSpPr>
        <p:spPr>
          <a:xfrm>
            <a:off x="2169313" y="189772"/>
            <a:ext cx="4867038" cy="646331"/>
          </a:xfrm>
          <a:prstGeom prst="rect">
            <a:avLst/>
          </a:prstGeom>
        </p:spPr>
        <p:txBody>
          <a:bodyPr wrap="none">
            <a:spAutoFit/>
          </a:bodyPr>
          <a:lstStyle/>
          <a:p>
            <a:r>
              <a:rPr lang="el-GR" sz="3600" dirty="0">
                <a:solidFill>
                  <a:srgbClr val="FFFF00"/>
                </a:solidFill>
                <a:latin typeface="Comic Sans MS" pitchFamily="66" charset="0"/>
              </a:rPr>
              <a:t>Μαθησιακές δυσκολίες</a:t>
            </a:r>
            <a:endParaRPr lang="el-GR"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78445" y="1628800"/>
            <a:ext cx="8858312" cy="4078236"/>
          </a:xfrm>
        </p:spPr>
        <p:txBody>
          <a:bodyPr>
            <a:normAutofit/>
          </a:bodyPr>
          <a:lstStyle/>
          <a:p>
            <a:pPr algn="ctr">
              <a:buNone/>
            </a:pPr>
            <a:r>
              <a:rPr lang="el-GR" b="1" dirty="0">
                <a:solidFill>
                  <a:srgbClr val="FFFF00"/>
                </a:solidFill>
                <a:latin typeface="Comic Sans MS" pitchFamily="66" charset="0"/>
              </a:rPr>
              <a:t>Είδη μαθησιακών δυσκολιών</a:t>
            </a:r>
          </a:p>
          <a:p>
            <a:pPr algn="ctr">
              <a:buNone/>
            </a:pPr>
            <a:endParaRPr lang="el-GR" sz="3500" dirty="0">
              <a:solidFill>
                <a:srgbClr val="FFFF00"/>
              </a:solidFill>
              <a:latin typeface="Comic Sans MS" pitchFamily="66" charset="0"/>
            </a:endParaRPr>
          </a:p>
          <a:p>
            <a:pPr>
              <a:buFont typeface="Wingdings" pitchFamily="2" charset="2"/>
              <a:buChar char="ü"/>
            </a:pPr>
            <a:r>
              <a:rPr lang="el-GR" sz="3200" dirty="0">
                <a:latin typeface="Comic Sans MS" pitchFamily="66" charset="0"/>
              </a:rPr>
              <a:t>διαταραχή της ανάγνωσης</a:t>
            </a:r>
          </a:p>
          <a:p>
            <a:pPr>
              <a:buFont typeface="Wingdings" pitchFamily="2" charset="2"/>
              <a:buChar char="ü"/>
            </a:pPr>
            <a:r>
              <a:rPr lang="el-GR" sz="3200" dirty="0">
                <a:latin typeface="Comic Sans MS" pitchFamily="66" charset="0"/>
              </a:rPr>
              <a:t>διαταραχή της γραπτής έκφρασης-γραφής </a:t>
            </a:r>
          </a:p>
          <a:p>
            <a:pPr>
              <a:buFont typeface="Wingdings" pitchFamily="2" charset="2"/>
              <a:buChar char="ü"/>
            </a:pPr>
            <a:r>
              <a:rPr lang="el-GR" sz="3200" dirty="0">
                <a:latin typeface="Comic Sans MS" pitchFamily="66" charset="0"/>
              </a:rPr>
              <a:t>διαταραχή της αριθμητικής</a:t>
            </a:r>
            <a:endParaRPr lang="el-GR" sz="3200" dirty="0"/>
          </a:p>
          <a:p>
            <a:pPr>
              <a:buNone/>
            </a:pPr>
            <a:endParaRPr lang="el-GR" dirty="0">
              <a:solidFill>
                <a:srgbClr val="FFFF00"/>
              </a:solidFill>
              <a:latin typeface="Comic Sans MS" pitchFamily="66" charset="0"/>
            </a:endParaRPr>
          </a:p>
          <a:p>
            <a:pPr>
              <a:buNone/>
            </a:pPr>
            <a:endParaRPr lang="el-GR" dirty="0">
              <a:latin typeface="Comic Sans MS" pitchFamily="66" charset="0"/>
            </a:endParaRPr>
          </a:p>
          <a:p>
            <a:pPr>
              <a:buNone/>
            </a:pPr>
            <a:endParaRPr lang="el-GR" dirty="0"/>
          </a:p>
          <a:p>
            <a:pPr>
              <a:buNone/>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12776"/>
            <a:ext cx="8858312" cy="5302372"/>
          </a:xfrm>
        </p:spPr>
        <p:txBody>
          <a:bodyPr>
            <a:normAutofit/>
          </a:bodyPr>
          <a:lstStyle/>
          <a:p>
            <a:pPr>
              <a:buNone/>
            </a:pPr>
            <a:endParaRPr lang="el-GR" dirty="0">
              <a:solidFill>
                <a:srgbClr val="FFFF00"/>
              </a:solidFill>
              <a:latin typeface="Comic Sans MS" pitchFamily="66" charset="0"/>
            </a:endParaRPr>
          </a:p>
          <a:p>
            <a:pPr>
              <a:buNone/>
            </a:pPr>
            <a:endParaRPr lang="el-GR" dirty="0">
              <a:solidFill>
                <a:srgbClr val="FFFF00"/>
              </a:solidFill>
              <a:latin typeface="Comic Sans MS" pitchFamily="66" charset="0"/>
            </a:endParaRPr>
          </a:p>
          <a:p>
            <a:pPr>
              <a:buNone/>
            </a:pPr>
            <a:r>
              <a:rPr lang="el-GR" dirty="0">
                <a:solidFill>
                  <a:srgbClr val="FFFF00"/>
                </a:solidFill>
                <a:latin typeface="Comic Sans MS" pitchFamily="66" charset="0"/>
              </a:rPr>
              <a:t>Αναπτυξιακή διαταραχή της ανάγνωσης</a:t>
            </a:r>
          </a:p>
          <a:p>
            <a:pPr>
              <a:buNone/>
            </a:pPr>
            <a:r>
              <a:rPr lang="el-GR" dirty="0">
                <a:solidFill>
                  <a:srgbClr val="FFFF00"/>
                </a:solidFill>
                <a:latin typeface="Comic Sans MS" pitchFamily="66" charset="0"/>
              </a:rPr>
              <a:t> </a:t>
            </a:r>
            <a:r>
              <a:rPr lang="el-GR" sz="2800" dirty="0">
                <a:latin typeface="Comic Sans MS" pitchFamily="66" charset="0"/>
              </a:rPr>
              <a:t>Η επίδοση στην ανάγνωση είναι σημαντικά κάτω του αναμενόμενου δεδομένων της ηλικίας, της </a:t>
            </a:r>
            <a:r>
              <a:rPr lang="el-GR" sz="2800" dirty="0" err="1">
                <a:latin typeface="Comic Sans MS" pitchFamily="66" charset="0"/>
              </a:rPr>
              <a:t>μετρηθείσης</a:t>
            </a:r>
            <a:r>
              <a:rPr lang="el-GR" sz="2800" dirty="0">
                <a:latin typeface="Comic Sans MS" pitchFamily="66" charset="0"/>
              </a:rPr>
              <a:t> νοημοσύνης και της εκπαίδευσης</a:t>
            </a:r>
            <a:r>
              <a:rPr lang="en-US" sz="2800" dirty="0">
                <a:latin typeface="Comic Sans MS" pitchFamily="66" charset="0"/>
              </a:rPr>
              <a:t>.</a:t>
            </a:r>
            <a:endParaRPr lang="el-GR" sz="2800" dirty="0">
              <a:latin typeface="Comic Sans MS" pitchFamily="66" charset="0"/>
            </a:endParaRPr>
          </a:p>
          <a:p>
            <a:pPr>
              <a:buNone/>
            </a:pPr>
            <a:endParaRPr lang="el-GR" dirty="0">
              <a:latin typeface="Comic Sans MS" pitchFamily="66" charset="0"/>
            </a:endParaRPr>
          </a:p>
          <a:p>
            <a:pPr>
              <a:buNone/>
            </a:pPr>
            <a:endParaRPr lang="el-GR" dirty="0">
              <a:latin typeface="Comic Sans MS" pitchFamily="66" charset="0"/>
            </a:endParaRPr>
          </a:p>
          <a:p>
            <a:pPr>
              <a:buNone/>
            </a:pPr>
            <a:endParaRPr lang="el-GR" dirty="0"/>
          </a:p>
          <a:p>
            <a:pPr>
              <a:buNone/>
            </a:pPr>
            <a:endParaRPr lang="el-GR" dirty="0"/>
          </a:p>
        </p:txBody>
      </p:sp>
    </p:spTree>
    <p:extLst>
      <p:ext uri="{BB962C8B-B14F-4D97-AF65-F5344CB8AC3E}">
        <p14:creationId xmlns:p14="http://schemas.microsoft.com/office/powerpoint/2010/main" val="792379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548680"/>
            <a:ext cx="8858312" cy="6166468"/>
          </a:xfrm>
        </p:spPr>
        <p:txBody>
          <a:bodyPr>
            <a:normAutofit lnSpcReduction="10000"/>
          </a:bodyPr>
          <a:lstStyle/>
          <a:p>
            <a:pPr>
              <a:buNone/>
            </a:pPr>
            <a:r>
              <a:rPr lang="el-GR" sz="2800" dirty="0">
                <a:solidFill>
                  <a:srgbClr val="FFFF00"/>
                </a:solidFill>
                <a:latin typeface="Comic Sans MS" pitchFamily="66" charset="0"/>
              </a:rPr>
              <a:t>Αναπτυξιακή διαταραχή της γραπτής έκφρασης-γραφής </a:t>
            </a:r>
          </a:p>
          <a:p>
            <a:pPr>
              <a:buNone/>
            </a:pPr>
            <a:endParaRPr lang="el-GR" sz="2400" dirty="0">
              <a:solidFill>
                <a:srgbClr val="00CC00"/>
              </a:solidFill>
              <a:latin typeface="Comic Sans MS" pitchFamily="66" charset="0"/>
            </a:endParaRPr>
          </a:p>
          <a:p>
            <a:pPr>
              <a:buNone/>
            </a:pPr>
            <a:r>
              <a:rPr lang="el-GR" sz="2400" dirty="0" err="1">
                <a:solidFill>
                  <a:srgbClr val="00CC00"/>
                </a:solidFill>
                <a:latin typeface="Comic Sans MS" pitchFamily="66" charset="0"/>
              </a:rPr>
              <a:t>Δυσορθογραφία</a:t>
            </a:r>
            <a:r>
              <a:rPr lang="el-GR" sz="2400" dirty="0">
                <a:solidFill>
                  <a:srgbClr val="00CC00"/>
                </a:solidFill>
                <a:latin typeface="Comic Sans MS" pitchFamily="66" charset="0"/>
              </a:rPr>
              <a:t>:</a:t>
            </a:r>
            <a:r>
              <a:rPr lang="el-GR" sz="2400" dirty="0">
                <a:solidFill>
                  <a:srgbClr val="66FF33"/>
                </a:solidFill>
                <a:latin typeface="Comic Sans MS" pitchFamily="66" charset="0"/>
              </a:rPr>
              <a:t> </a:t>
            </a:r>
            <a:r>
              <a:rPr lang="el-GR" sz="2400" dirty="0">
                <a:latin typeface="Comic Sans MS" pitchFamily="66" charset="0"/>
              </a:rPr>
              <a:t>Είναι ειδική μαθησιακή δυσκολία που αφορά την ολοκλήρωση της γραπτής λεκτικής μορφής και της πιστότητας γραπτής απόδοσης</a:t>
            </a:r>
            <a:r>
              <a:rPr lang="en-US" sz="2400" dirty="0">
                <a:latin typeface="Comic Sans MS" pitchFamily="66" charset="0"/>
              </a:rPr>
              <a:t>.</a:t>
            </a:r>
            <a:r>
              <a:rPr lang="el-GR" sz="2400" dirty="0">
                <a:latin typeface="Comic Sans MS" pitchFamily="66" charset="0"/>
              </a:rPr>
              <a:t> </a:t>
            </a:r>
          </a:p>
          <a:p>
            <a:pPr>
              <a:buNone/>
            </a:pPr>
            <a:endParaRPr lang="en-US" sz="2400" dirty="0">
              <a:solidFill>
                <a:srgbClr val="00CC00"/>
              </a:solidFill>
              <a:latin typeface="Comic Sans MS" pitchFamily="66" charset="0"/>
            </a:endParaRPr>
          </a:p>
          <a:p>
            <a:pPr>
              <a:buNone/>
            </a:pPr>
            <a:r>
              <a:rPr lang="el-GR" sz="2400" dirty="0" err="1">
                <a:solidFill>
                  <a:srgbClr val="00CC00"/>
                </a:solidFill>
                <a:latin typeface="Comic Sans MS" pitchFamily="66" charset="0"/>
              </a:rPr>
              <a:t>Αγραφία</a:t>
            </a:r>
            <a:r>
              <a:rPr lang="el-GR" sz="2400" dirty="0">
                <a:solidFill>
                  <a:srgbClr val="00CC00"/>
                </a:solidFill>
                <a:latin typeface="Comic Sans MS" pitchFamily="66" charset="0"/>
              </a:rPr>
              <a:t> –</a:t>
            </a:r>
            <a:r>
              <a:rPr lang="el-GR" sz="2400" dirty="0" err="1">
                <a:solidFill>
                  <a:srgbClr val="00CC00"/>
                </a:solidFill>
                <a:latin typeface="Comic Sans MS" pitchFamily="66" charset="0"/>
              </a:rPr>
              <a:t>Δυσγραφία</a:t>
            </a:r>
            <a:r>
              <a:rPr lang="el-GR" sz="2400" dirty="0">
                <a:solidFill>
                  <a:srgbClr val="00CC00"/>
                </a:solidFill>
                <a:latin typeface="Comic Sans MS" pitchFamily="66" charset="0"/>
              </a:rPr>
              <a:t>-Κακογραφία</a:t>
            </a:r>
          </a:p>
          <a:p>
            <a:pPr>
              <a:buNone/>
            </a:pPr>
            <a:endParaRPr lang="el-GR" sz="2400" dirty="0">
              <a:latin typeface="Comic Sans MS" pitchFamily="66" charset="0"/>
            </a:endParaRPr>
          </a:p>
          <a:p>
            <a:pPr>
              <a:buNone/>
            </a:pPr>
            <a:r>
              <a:rPr lang="el-GR" sz="2400" u="sng" dirty="0" err="1">
                <a:solidFill>
                  <a:srgbClr val="00CC00"/>
                </a:solidFill>
                <a:latin typeface="Comic Sans MS" pitchFamily="66" charset="0"/>
              </a:rPr>
              <a:t>Αγραφία</a:t>
            </a:r>
            <a:r>
              <a:rPr lang="el-GR" sz="2400" dirty="0">
                <a:latin typeface="Comic Sans MS" pitchFamily="66" charset="0"/>
              </a:rPr>
              <a:t> είναι η απώλεια της αποκτημένης γραφής</a:t>
            </a:r>
          </a:p>
          <a:p>
            <a:pPr>
              <a:buNone/>
            </a:pPr>
            <a:endParaRPr lang="el-GR" sz="2400" dirty="0">
              <a:latin typeface="Comic Sans MS" pitchFamily="66" charset="0"/>
            </a:endParaRPr>
          </a:p>
          <a:p>
            <a:pPr>
              <a:buNone/>
            </a:pPr>
            <a:r>
              <a:rPr lang="el-GR" sz="2400" u="sng" dirty="0" err="1">
                <a:solidFill>
                  <a:srgbClr val="00CC00"/>
                </a:solidFill>
                <a:latin typeface="Comic Sans MS" pitchFamily="66" charset="0"/>
              </a:rPr>
              <a:t>Δυσγραφία</a:t>
            </a:r>
            <a:r>
              <a:rPr lang="el-GR" sz="2400" dirty="0">
                <a:latin typeface="Comic Sans MS" pitchFamily="66" charset="0"/>
              </a:rPr>
              <a:t> είναι η δυσκολία στην μάθηση γραφής ή ατελής κατάκτησή της</a:t>
            </a:r>
          </a:p>
          <a:p>
            <a:pPr>
              <a:buNone/>
            </a:pPr>
            <a:endParaRPr lang="el-GR" sz="2400" dirty="0">
              <a:latin typeface="Comic Sans MS" pitchFamily="66" charset="0"/>
            </a:endParaRPr>
          </a:p>
          <a:p>
            <a:pPr>
              <a:buNone/>
            </a:pPr>
            <a:r>
              <a:rPr lang="el-GR" sz="2400" u="sng" dirty="0">
                <a:solidFill>
                  <a:srgbClr val="00CC00"/>
                </a:solidFill>
                <a:latin typeface="Comic Sans MS" pitchFamily="66" charset="0"/>
              </a:rPr>
              <a:t>Κακογραφία</a:t>
            </a:r>
            <a:r>
              <a:rPr lang="el-GR" sz="2400" dirty="0">
                <a:latin typeface="Comic Sans MS" pitchFamily="66" charset="0"/>
              </a:rPr>
              <a:t> είναι διαταραγμένη εξωτερική έκφραση γραφής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lgn="ctr">
              <a:buNone/>
            </a:pPr>
            <a:r>
              <a:rPr lang="el-GR" dirty="0">
                <a:solidFill>
                  <a:srgbClr val="FFFF00"/>
                </a:solidFill>
                <a:latin typeface="Comic Sans MS" pitchFamily="66" charset="0"/>
              </a:rPr>
              <a:t>Αναπτυξιακή διαταραχή της αριθμητικής</a:t>
            </a:r>
          </a:p>
          <a:p>
            <a:pPr>
              <a:buNone/>
            </a:pPr>
            <a:endParaRPr lang="el-GR" sz="2400" dirty="0">
              <a:latin typeface="Comic Sans MS" pitchFamily="66" charset="0"/>
            </a:endParaRPr>
          </a:p>
          <a:p>
            <a:pPr>
              <a:buNone/>
            </a:pPr>
            <a:r>
              <a:rPr lang="el-GR" sz="2400" dirty="0">
                <a:latin typeface="Comic Sans MS" pitchFamily="66" charset="0"/>
              </a:rPr>
              <a:t>Ειδική διαταραχή που σχετίζεται με την αντίληψη και τη χρήση των αριθμών και των πράξεων</a:t>
            </a:r>
            <a:r>
              <a:rPr lang="en-US" sz="2400" dirty="0">
                <a:latin typeface="Comic Sans MS" pitchFamily="66" charset="0"/>
              </a:rPr>
              <a:t>.</a:t>
            </a:r>
            <a:endParaRPr lang="el-GR" sz="2400" dirty="0">
              <a:latin typeface="Comic Sans MS" pitchFamily="66" charset="0"/>
            </a:endParaRPr>
          </a:p>
          <a:p>
            <a:pPr>
              <a:buNone/>
            </a:pPr>
            <a:endParaRPr lang="el-GR" sz="2400" dirty="0">
              <a:latin typeface="Comic Sans MS" pitchFamily="66" charset="0"/>
            </a:endParaRPr>
          </a:p>
          <a:p>
            <a:pPr>
              <a:buNone/>
            </a:pPr>
            <a:r>
              <a:rPr lang="el-GR" sz="2400" dirty="0">
                <a:latin typeface="Comic Sans MS" pitchFamily="66" charset="0"/>
              </a:rPr>
              <a:t>Η διαταραχή αυτή ονομάζεται </a:t>
            </a:r>
            <a:r>
              <a:rPr lang="el-GR" sz="2400" dirty="0" err="1">
                <a:latin typeface="Comic Sans MS" pitchFamily="66" charset="0"/>
              </a:rPr>
              <a:t>δυσκαλκουλία</a:t>
            </a:r>
            <a:r>
              <a:rPr lang="el-GR" sz="2400" dirty="0">
                <a:latin typeface="Comic Sans MS" pitchFamily="66" charset="0"/>
              </a:rPr>
              <a:t>-</a:t>
            </a:r>
            <a:r>
              <a:rPr lang="el-GR" sz="2400" dirty="0" err="1">
                <a:latin typeface="Comic Sans MS" pitchFamily="66" charset="0"/>
              </a:rPr>
              <a:t>δυσαριθμησία</a:t>
            </a:r>
            <a:r>
              <a:rPr lang="el-GR" sz="2400" dirty="0">
                <a:latin typeface="Comic Sans MS" pitchFamily="66" charset="0"/>
              </a:rPr>
              <a:t> και έχει 3 εκφάνσεις:</a:t>
            </a:r>
          </a:p>
          <a:p>
            <a:pPr>
              <a:buBlip>
                <a:blip r:embed="rId2"/>
              </a:buBlip>
            </a:pPr>
            <a:r>
              <a:rPr lang="el-GR" sz="2400" dirty="0">
                <a:latin typeface="Comic Sans MS" pitchFamily="66" charset="0"/>
              </a:rPr>
              <a:t>Διαταραχή στο χειρισμό απλών αριθμητικών επεξεργασιών</a:t>
            </a:r>
            <a:r>
              <a:rPr lang="en-US" sz="2400" dirty="0">
                <a:latin typeface="Comic Sans MS" pitchFamily="66" charset="0"/>
              </a:rPr>
              <a:t>.</a:t>
            </a:r>
            <a:endParaRPr lang="el-GR" sz="2400" dirty="0">
              <a:latin typeface="Comic Sans MS" pitchFamily="66" charset="0"/>
            </a:endParaRPr>
          </a:p>
          <a:p>
            <a:pPr>
              <a:buBlip>
                <a:blip r:embed="rId2"/>
              </a:buBlip>
            </a:pPr>
            <a:endParaRPr lang="el-GR" sz="2400" dirty="0">
              <a:latin typeface="Comic Sans MS" pitchFamily="66" charset="0"/>
            </a:endParaRPr>
          </a:p>
          <a:p>
            <a:pPr>
              <a:buBlip>
                <a:blip r:embed="rId2"/>
              </a:buBlip>
            </a:pPr>
            <a:r>
              <a:rPr lang="el-GR" sz="2400" dirty="0">
                <a:latin typeface="Comic Sans MS" pitchFamily="66" charset="0"/>
              </a:rPr>
              <a:t>Διαταραχή στις γεωμετρικές πράξεις, τον πολλαπλασιασμό και τα σύμβολα</a:t>
            </a:r>
            <a:r>
              <a:rPr lang="en-US" sz="2400" dirty="0">
                <a:latin typeface="Comic Sans MS" pitchFamily="66" charset="0"/>
              </a:rPr>
              <a:t>.</a:t>
            </a:r>
            <a:endParaRPr lang="el-GR" sz="2400" dirty="0">
              <a:latin typeface="Comic Sans MS" pitchFamily="66" charset="0"/>
            </a:endParaRPr>
          </a:p>
          <a:p>
            <a:pPr>
              <a:buBlip>
                <a:blip r:embed="rId2"/>
              </a:buBlip>
            </a:pPr>
            <a:endParaRPr lang="el-GR" sz="2400" dirty="0">
              <a:latin typeface="Comic Sans MS" pitchFamily="66" charset="0"/>
            </a:endParaRPr>
          </a:p>
          <a:p>
            <a:pPr>
              <a:buBlip>
                <a:blip r:embed="rId2"/>
              </a:buBlip>
            </a:pPr>
            <a:r>
              <a:rPr lang="el-GR" sz="2400" dirty="0">
                <a:latin typeface="Comic Sans MS" pitchFamily="66" charset="0"/>
              </a:rPr>
              <a:t>Αποτυχία αναφορικά με την αναγνώριση και την ονομασία των αριθμών</a:t>
            </a:r>
            <a:r>
              <a:rPr lang="en-US" sz="2400" dirty="0">
                <a:latin typeface="Comic Sans MS" pitchFamily="66" charset="0"/>
              </a:rPr>
              <a:t>.</a:t>
            </a:r>
            <a:endParaRPr lang="el-GR" sz="2400" dirty="0">
              <a:latin typeface="Comic Sans MS" pitchFamily="66" charset="0"/>
            </a:endParaRPr>
          </a:p>
          <a:p>
            <a:pPr>
              <a:buBlip>
                <a:blip r:embed="rId2"/>
              </a:buBlip>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fontScale="77500" lnSpcReduction="20000"/>
          </a:bodyPr>
          <a:lstStyle/>
          <a:p>
            <a:pPr algn="ctr">
              <a:buNone/>
            </a:pPr>
            <a:r>
              <a:rPr lang="el-GR" sz="3800" dirty="0">
                <a:solidFill>
                  <a:srgbClr val="FFFF00"/>
                </a:solidFill>
                <a:latin typeface="Comic Sans MS" pitchFamily="66" charset="0"/>
              </a:rPr>
              <a:t>Παράγοντες που πιθανά ευθύνονται</a:t>
            </a:r>
            <a:r>
              <a:rPr lang="en-US" sz="3800" dirty="0">
                <a:solidFill>
                  <a:srgbClr val="FFFF00"/>
                </a:solidFill>
                <a:latin typeface="Comic Sans MS" pitchFamily="66" charset="0"/>
              </a:rPr>
              <a:t> </a:t>
            </a:r>
            <a:r>
              <a:rPr lang="el-GR" sz="3800" dirty="0">
                <a:solidFill>
                  <a:srgbClr val="FFFF00"/>
                </a:solidFill>
                <a:latin typeface="Comic Sans MS" pitchFamily="66" charset="0"/>
              </a:rPr>
              <a:t>για τις μαθησιακές δυσκολίες</a:t>
            </a:r>
            <a:endParaRPr lang="en-US" sz="3800" dirty="0">
              <a:solidFill>
                <a:srgbClr val="FFFF00"/>
              </a:solidFill>
              <a:latin typeface="Comic Sans MS" pitchFamily="66" charset="0"/>
            </a:endParaRPr>
          </a:p>
          <a:p>
            <a:pPr algn="ctr">
              <a:buNone/>
            </a:pPr>
            <a:endParaRPr lang="el-GR" sz="3800" dirty="0">
              <a:solidFill>
                <a:srgbClr val="FFFF00"/>
              </a:solidFill>
              <a:latin typeface="Comic Sans MS" pitchFamily="66" charset="0"/>
            </a:endParaRPr>
          </a:p>
          <a:p>
            <a:pPr>
              <a:buNone/>
            </a:pPr>
            <a:r>
              <a:rPr lang="el-GR" sz="3300" dirty="0">
                <a:solidFill>
                  <a:srgbClr val="FFFF00"/>
                </a:solidFill>
                <a:latin typeface="Comic Sans MS" pitchFamily="66" charset="0"/>
              </a:rPr>
              <a:t>1. Περιβαλλοντικοί παράγοντες</a:t>
            </a:r>
          </a:p>
          <a:p>
            <a:pPr>
              <a:buNone/>
            </a:pPr>
            <a:endParaRPr lang="el-GR" dirty="0">
              <a:solidFill>
                <a:srgbClr val="00FF00"/>
              </a:solidFill>
              <a:latin typeface="Comic Sans MS" pitchFamily="66" charset="0"/>
            </a:endParaRPr>
          </a:p>
          <a:p>
            <a:pPr>
              <a:buNone/>
            </a:pPr>
            <a:r>
              <a:rPr lang="el-GR" sz="2800" b="1" dirty="0">
                <a:solidFill>
                  <a:srgbClr val="FFC000"/>
                </a:solidFill>
                <a:sym typeface="Wingdings 2"/>
              </a:rPr>
              <a:t> </a:t>
            </a:r>
            <a:r>
              <a:rPr lang="el-GR" dirty="0">
                <a:solidFill>
                  <a:srgbClr val="00FF00"/>
                </a:solidFill>
                <a:latin typeface="Comic Sans MS" pitchFamily="66" charset="0"/>
              </a:rPr>
              <a:t>Κοινωνικό-πολιτιστικοί</a:t>
            </a:r>
            <a:r>
              <a:rPr lang="el-GR" dirty="0">
                <a:latin typeface="Comic Sans MS" pitchFamily="66" charset="0"/>
              </a:rPr>
              <a:t> όπως: έλλειψη επαφής με την οικογένεια, μεμονωμένα ερεθίσματα, μειωμένο ενδιαφέρον γονέων</a:t>
            </a:r>
            <a:r>
              <a:rPr lang="en-US" dirty="0">
                <a:latin typeface="Comic Sans MS" pitchFamily="66" charset="0"/>
              </a:rPr>
              <a:t>.</a:t>
            </a:r>
            <a:endParaRPr lang="el-GR" dirty="0">
              <a:latin typeface="Comic Sans MS" pitchFamily="66" charset="0"/>
            </a:endParaRPr>
          </a:p>
          <a:p>
            <a:pPr>
              <a:buNone/>
            </a:pPr>
            <a:endParaRPr lang="el-GR" dirty="0">
              <a:solidFill>
                <a:srgbClr val="00FF00"/>
              </a:solidFill>
              <a:latin typeface="Comic Sans MS" pitchFamily="66" charset="0"/>
            </a:endParaRPr>
          </a:p>
          <a:p>
            <a:pPr>
              <a:buNone/>
            </a:pPr>
            <a:r>
              <a:rPr lang="el-GR" dirty="0">
                <a:solidFill>
                  <a:srgbClr val="00FF00"/>
                </a:solidFill>
                <a:latin typeface="Comic Sans MS" pitchFamily="66" charset="0"/>
              </a:rPr>
              <a:t>Κοινωνικό-οικονομικοί</a:t>
            </a:r>
            <a:r>
              <a:rPr lang="el-GR" dirty="0">
                <a:latin typeface="Comic Sans MS" pitchFamily="66" charset="0"/>
              </a:rPr>
              <a:t> όπως: κακή εργασιακή θέση γονέων, μειωμένες οικονομικές αποδοχές, ανεργία, </a:t>
            </a:r>
            <a:r>
              <a:rPr lang="el-GR" dirty="0" err="1">
                <a:latin typeface="Comic Sans MS" pitchFamily="66" charset="0"/>
              </a:rPr>
              <a:t>απαξιωτικές</a:t>
            </a:r>
            <a:r>
              <a:rPr lang="el-GR" dirty="0">
                <a:latin typeface="Comic Sans MS" pitchFamily="66" charset="0"/>
              </a:rPr>
              <a:t> και χαοτικές οικογενειακές συνθήκες</a:t>
            </a:r>
            <a:r>
              <a:rPr lang="en-US" dirty="0">
                <a:latin typeface="Comic Sans MS" pitchFamily="66" charset="0"/>
              </a:rPr>
              <a:t>.</a:t>
            </a:r>
            <a:endParaRPr lang="el-GR" dirty="0">
              <a:latin typeface="Comic Sans MS" pitchFamily="66" charset="0"/>
            </a:endParaRPr>
          </a:p>
          <a:p>
            <a:pPr>
              <a:buNone/>
            </a:pPr>
            <a:endParaRPr lang="el-GR" dirty="0">
              <a:solidFill>
                <a:srgbClr val="00FF00"/>
              </a:solidFill>
              <a:latin typeface="Comic Sans MS" pitchFamily="66" charset="0"/>
            </a:endParaRPr>
          </a:p>
          <a:p>
            <a:pPr>
              <a:buNone/>
            </a:pPr>
            <a:r>
              <a:rPr lang="el-GR" dirty="0">
                <a:solidFill>
                  <a:srgbClr val="00FF00"/>
                </a:solidFill>
                <a:latin typeface="Comic Sans MS" pitchFamily="66" charset="0"/>
              </a:rPr>
              <a:t>Ψυχοκοινωνικοί</a:t>
            </a:r>
            <a:r>
              <a:rPr lang="el-GR" dirty="0">
                <a:latin typeface="Comic Sans MS" pitchFamily="66" charset="0"/>
              </a:rPr>
              <a:t> όπως: έλλειψη σωστής οικογενειακής δομής και συναισθηματικής σύνδεσης  μητέρας-παιδιού</a:t>
            </a:r>
            <a:r>
              <a:rPr lang="en-US" dirty="0">
                <a:latin typeface="Comic Sans MS" pitchFamily="66" charset="0"/>
              </a:rPr>
              <a:t>.</a:t>
            </a:r>
            <a:r>
              <a:rPr lang="el-GR" dirty="0">
                <a:latin typeface="Comic Sans MS" pitchFamily="66" charset="0"/>
              </a:rPr>
              <a:t> </a:t>
            </a:r>
          </a:p>
          <a:p>
            <a:pPr>
              <a:buNone/>
            </a:pPr>
            <a:endParaRPr lang="el-GR" dirty="0">
              <a:solidFill>
                <a:srgbClr val="00FF00"/>
              </a:solidFill>
              <a:latin typeface="Comic Sans MS" pitchFamily="66" charset="0"/>
            </a:endParaRPr>
          </a:p>
          <a:p>
            <a:pPr>
              <a:buNone/>
            </a:pPr>
            <a:r>
              <a:rPr lang="el-GR" dirty="0">
                <a:solidFill>
                  <a:srgbClr val="00FF00"/>
                </a:solidFill>
                <a:latin typeface="Comic Sans MS" pitchFamily="66" charset="0"/>
              </a:rPr>
              <a:t>Σχολικές απαιτήσεις </a:t>
            </a:r>
            <a:r>
              <a:rPr lang="el-GR" dirty="0">
                <a:latin typeface="Comic Sans MS" pitchFamily="66" charset="0"/>
              </a:rPr>
              <a:t>όπως: ακατάλληλο σχολικό περιβάλλον</a:t>
            </a:r>
            <a:r>
              <a:rPr lang="en-US" dirty="0">
                <a:latin typeface="Comic Sans MS" pitchFamily="66" charset="0"/>
              </a:rPr>
              <a:t>.</a:t>
            </a:r>
            <a:r>
              <a:rPr lang="el-GR" dirty="0">
                <a:latin typeface="Comic Sans MS" pitchFamily="66" charset="0"/>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buNone/>
            </a:pPr>
            <a:r>
              <a:rPr lang="el-GR" dirty="0">
                <a:solidFill>
                  <a:srgbClr val="FFFF00"/>
                </a:solidFill>
                <a:latin typeface="Comic Sans MS" pitchFamily="66" charset="0"/>
              </a:rPr>
              <a:t>2. Συναισθηματικοί παράγοντες</a:t>
            </a:r>
          </a:p>
          <a:p>
            <a:pPr>
              <a:buFont typeface="Wingdings" pitchFamily="2" charset="2"/>
              <a:buChar char="ü"/>
            </a:pPr>
            <a:r>
              <a:rPr lang="el-GR" dirty="0">
                <a:latin typeface="Comic Sans MS" pitchFamily="66" charset="0"/>
              </a:rPr>
              <a:t>π.χ. κατάθλιψη, χρόνιο άγχος, παθολογικά και ναρκισσιστικά χαρακτηριστικά αναστέλλουν τη μαθησιακή λειτουργία, συναισθήματα ενοχής και τιμωρίας ή εναντίωσης στις γονικές προσδοκίες</a:t>
            </a:r>
            <a:r>
              <a:rPr lang="en-US" dirty="0">
                <a:latin typeface="Comic Sans MS" pitchFamily="66" charset="0"/>
              </a:rPr>
              <a:t>.</a:t>
            </a:r>
            <a:endParaRPr lang="el-GR" dirty="0">
              <a:latin typeface="Comic Sans MS" pitchFamily="66" charset="0"/>
            </a:endParaRPr>
          </a:p>
          <a:p>
            <a:pPr>
              <a:buNone/>
            </a:pPr>
            <a:endParaRPr lang="el-GR" dirty="0">
              <a:latin typeface="Comic Sans MS" pitchFamily="66" charset="0"/>
            </a:endParaRPr>
          </a:p>
          <a:p>
            <a:pPr>
              <a:buNone/>
            </a:pPr>
            <a:r>
              <a:rPr lang="el-GR" dirty="0">
                <a:solidFill>
                  <a:srgbClr val="FFFF00"/>
                </a:solidFill>
                <a:latin typeface="Comic Sans MS" pitchFamily="66" charset="0"/>
              </a:rPr>
              <a:t>3. Παράγοντες εξαρτώμενοι από το μαθητή</a:t>
            </a:r>
          </a:p>
          <a:p>
            <a:pPr>
              <a:buFont typeface="Wingdings" pitchFamily="2" charset="2"/>
              <a:buChar char="ü"/>
            </a:pPr>
            <a:r>
              <a:rPr lang="el-GR" dirty="0">
                <a:latin typeface="Comic Sans MS" pitchFamily="66" charset="0"/>
              </a:rPr>
              <a:t>π.χ. γενετικοί παράγοντες, </a:t>
            </a:r>
            <a:r>
              <a:rPr lang="el-GR" dirty="0" err="1">
                <a:latin typeface="Comic Sans MS" pitchFamily="66" charset="0"/>
              </a:rPr>
              <a:t>νευροβιολογικοί</a:t>
            </a:r>
            <a:r>
              <a:rPr lang="el-GR" dirty="0">
                <a:latin typeface="Comic Sans MS" pitchFamily="66" charset="0"/>
              </a:rPr>
              <a:t> παράγοντες</a:t>
            </a:r>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lnSpcReduction="10000"/>
          </a:bodyPr>
          <a:lstStyle/>
          <a:p>
            <a:pPr algn="ctr">
              <a:buNone/>
            </a:pPr>
            <a:r>
              <a:rPr lang="el-GR" sz="3600" b="1" dirty="0">
                <a:solidFill>
                  <a:srgbClr val="FFFF00"/>
                </a:solidFill>
                <a:latin typeface="Comic Sans MS" pitchFamily="66" charset="0"/>
              </a:rPr>
              <a:t>Διάγνωση-Πρόγνωση-θεραπεία των μαθησιακών δυσκολιών</a:t>
            </a:r>
          </a:p>
          <a:p>
            <a:pPr>
              <a:buNone/>
            </a:pPr>
            <a:endParaRPr lang="el-GR" dirty="0">
              <a:latin typeface="Comic Sans MS" pitchFamily="66" charset="0"/>
            </a:endParaRPr>
          </a:p>
          <a:p>
            <a:pPr>
              <a:buNone/>
            </a:pPr>
            <a:r>
              <a:rPr lang="el-GR" sz="2800" u="sng" dirty="0">
                <a:solidFill>
                  <a:srgbClr val="FFFF00"/>
                </a:solidFill>
                <a:latin typeface="Comic Sans MS" pitchFamily="66" charset="0"/>
              </a:rPr>
              <a:t>Μέθοδοι ανίχνευσης</a:t>
            </a:r>
          </a:p>
          <a:p>
            <a:pPr>
              <a:buNone/>
            </a:pPr>
            <a:r>
              <a:rPr lang="el-GR" sz="2800" dirty="0">
                <a:latin typeface="Comic Sans MS" pitchFamily="66" charset="0"/>
              </a:rPr>
              <a:t>Η ηλικία ανίχνευσης εξαρτάται από:</a:t>
            </a:r>
          </a:p>
          <a:p>
            <a:pPr>
              <a:buFont typeface="Wingdings" pitchFamily="2" charset="2"/>
              <a:buChar char="ü"/>
            </a:pPr>
            <a:r>
              <a:rPr lang="el-GR" sz="2800" dirty="0">
                <a:latin typeface="Comic Sans MS" pitchFamily="66" charset="0"/>
              </a:rPr>
              <a:t> τον τύπο και τη σοβαρότητα της διαταραχής και </a:t>
            </a:r>
          </a:p>
          <a:p>
            <a:pPr>
              <a:buFont typeface="Wingdings" pitchFamily="2" charset="2"/>
              <a:buChar char="ü"/>
            </a:pPr>
            <a:r>
              <a:rPr lang="el-GR" sz="2800" dirty="0">
                <a:latin typeface="Comic Sans MS" pitchFamily="66" charset="0"/>
              </a:rPr>
              <a:t> τις βλάβες που την συνοδεύουν</a:t>
            </a:r>
          </a:p>
          <a:p>
            <a:pPr>
              <a:buNone/>
            </a:pPr>
            <a:endParaRPr lang="el-GR" sz="2800" dirty="0">
              <a:latin typeface="Comic Sans MS" pitchFamily="66" charset="0"/>
            </a:endParaRPr>
          </a:p>
          <a:p>
            <a:pPr>
              <a:buNone/>
            </a:pPr>
            <a:r>
              <a:rPr lang="el-GR" sz="2800" dirty="0">
                <a:latin typeface="Comic Sans MS" pitchFamily="66" charset="0"/>
              </a:rPr>
              <a:t>Για τη διαγνωστική προσέγγιση των μαθησιακών προβλημάτων απαιτείται:</a:t>
            </a:r>
          </a:p>
          <a:p>
            <a:pPr>
              <a:buNone/>
            </a:pPr>
            <a:r>
              <a:rPr lang="el-GR" sz="2800" b="1" dirty="0">
                <a:solidFill>
                  <a:srgbClr val="FFFF00"/>
                </a:solidFill>
                <a:sym typeface="Wingdings 2"/>
              </a:rPr>
              <a:t> </a:t>
            </a:r>
            <a:r>
              <a:rPr lang="el-GR" sz="2800" dirty="0">
                <a:latin typeface="Comic Sans MS" pitchFamily="66" charset="0"/>
              </a:rPr>
              <a:t>Φυσική εξέταση</a:t>
            </a:r>
          </a:p>
          <a:p>
            <a:pPr>
              <a:buNone/>
            </a:pPr>
            <a:r>
              <a:rPr lang="el-GR" sz="2400" b="1" dirty="0">
                <a:solidFill>
                  <a:srgbClr val="FFFF00"/>
                </a:solidFill>
                <a:sym typeface="Wingdings 2"/>
              </a:rPr>
              <a:t> </a:t>
            </a:r>
            <a:r>
              <a:rPr lang="el-GR" sz="2800" dirty="0">
                <a:latin typeface="Comic Sans MS" pitchFamily="66" charset="0"/>
              </a:rPr>
              <a:t>Λήψη λεπτομερούς ιστορικού</a:t>
            </a:r>
          </a:p>
          <a:p>
            <a:pPr>
              <a:buNone/>
            </a:pPr>
            <a:r>
              <a:rPr lang="el-GR" sz="2400" b="1" dirty="0">
                <a:solidFill>
                  <a:srgbClr val="FFFF00"/>
                </a:solidFill>
                <a:sym typeface="Wingdings 2"/>
              </a:rPr>
              <a:t> </a:t>
            </a:r>
            <a:r>
              <a:rPr lang="el-GR" sz="2800" dirty="0">
                <a:latin typeface="Comic Sans MS" pitchFamily="66" charset="0"/>
              </a:rPr>
              <a:t>Ψυχομετρικές δοκιμασίες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lnSpcReduction="10000"/>
          </a:bodyPr>
          <a:lstStyle/>
          <a:p>
            <a:pPr algn="ctr">
              <a:buNone/>
            </a:pPr>
            <a:r>
              <a:rPr lang="el-GR" sz="3200" b="1" dirty="0">
                <a:solidFill>
                  <a:srgbClr val="FFFF00"/>
                </a:solidFill>
                <a:latin typeface="Comic Sans MS" pitchFamily="66" charset="0"/>
              </a:rPr>
              <a:t>Διαφορική διάγνωση</a:t>
            </a:r>
          </a:p>
          <a:p>
            <a:pPr algn="ctr">
              <a:buNone/>
            </a:pPr>
            <a:endParaRPr lang="el-GR" sz="3200" b="1" dirty="0">
              <a:solidFill>
                <a:srgbClr val="FFFF00"/>
              </a:solidFill>
              <a:latin typeface="Comic Sans MS" pitchFamily="66" charset="0"/>
            </a:endParaRPr>
          </a:p>
          <a:p>
            <a:pPr>
              <a:buNone/>
            </a:pPr>
            <a:r>
              <a:rPr lang="el-GR" dirty="0">
                <a:latin typeface="Comic Sans MS" pitchFamily="66" charset="0"/>
              </a:rPr>
              <a:t> </a:t>
            </a:r>
            <a:r>
              <a:rPr lang="el-GR" sz="2800" dirty="0">
                <a:latin typeface="Comic Sans MS" pitchFamily="66" charset="0"/>
              </a:rPr>
              <a:t>Οι μαθησιακές δυσκολίες πρέπει να διαγιγνώσκονται και να αντιμετωπίζονται έγκαιρα επειδή μπορεί να επηρεάσουν τη συναισθηματική και κοινωνική εξέλιξη του παιδιού</a:t>
            </a:r>
            <a:r>
              <a:rPr lang="en-US" sz="2800" dirty="0">
                <a:latin typeface="Comic Sans MS" pitchFamily="66" charset="0"/>
              </a:rPr>
              <a:t>.</a:t>
            </a:r>
            <a:r>
              <a:rPr lang="el-GR" sz="2800" dirty="0">
                <a:latin typeface="Comic Sans MS" pitchFamily="66" charset="0"/>
              </a:rPr>
              <a:t> </a:t>
            </a:r>
          </a:p>
          <a:p>
            <a:pPr>
              <a:buNone/>
            </a:pPr>
            <a:endParaRPr lang="el-GR" dirty="0">
              <a:latin typeface="Comic Sans MS" pitchFamily="66" charset="0"/>
            </a:endParaRPr>
          </a:p>
          <a:p>
            <a:pPr>
              <a:buNone/>
            </a:pPr>
            <a:r>
              <a:rPr lang="el-GR" sz="2800" dirty="0">
                <a:latin typeface="Comic Sans MS" pitchFamily="66" charset="0"/>
              </a:rPr>
              <a:t>Η διαφορική διάγνωση πρέπει να γίνεται από:</a:t>
            </a:r>
          </a:p>
          <a:p>
            <a:pPr>
              <a:buClr>
                <a:srgbClr val="FFFF00"/>
              </a:buClr>
              <a:buFont typeface="Wingdings" panose="05000000000000000000" pitchFamily="2" charset="2"/>
              <a:buChar char="v"/>
            </a:pPr>
            <a:r>
              <a:rPr lang="el-GR" sz="2800" dirty="0">
                <a:latin typeface="Comic Sans MS" pitchFamily="66" charset="0"/>
              </a:rPr>
              <a:t>Ελαφρά διανοητική καθυστέρηση</a:t>
            </a:r>
            <a:endParaRPr lang="en-US" sz="2800" dirty="0">
              <a:latin typeface="Comic Sans MS" pitchFamily="66" charset="0"/>
            </a:endParaRPr>
          </a:p>
          <a:p>
            <a:pPr>
              <a:buClr>
                <a:srgbClr val="FFFF00"/>
              </a:buClr>
              <a:buFont typeface="Wingdings" panose="05000000000000000000" pitchFamily="2" charset="2"/>
              <a:buChar char="v"/>
            </a:pPr>
            <a:r>
              <a:rPr lang="el-GR" sz="2800" dirty="0">
                <a:latin typeface="Comic Sans MS" pitchFamily="66" charset="0"/>
              </a:rPr>
              <a:t>Αισθητηριακές διαταραχές (ακοή, όραση)</a:t>
            </a:r>
          </a:p>
          <a:p>
            <a:pPr>
              <a:buClr>
                <a:srgbClr val="FFFF00"/>
              </a:buClr>
              <a:buFont typeface="Wingdings" panose="05000000000000000000" pitchFamily="2" charset="2"/>
              <a:buChar char="v"/>
            </a:pPr>
            <a:r>
              <a:rPr lang="el-GR" sz="2800" b="1" dirty="0">
                <a:solidFill>
                  <a:srgbClr val="FFC000"/>
                </a:solidFill>
                <a:sym typeface="Wingdings 2"/>
              </a:rPr>
              <a:t> </a:t>
            </a:r>
            <a:r>
              <a:rPr lang="el-GR" sz="2800" dirty="0">
                <a:latin typeface="Comic Sans MS" pitchFamily="66" charset="0"/>
              </a:rPr>
              <a:t>Διαταραχή συμπεριφοράς</a:t>
            </a:r>
          </a:p>
          <a:p>
            <a:pPr>
              <a:buClr>
                <a:srgbClr val="FFFF00"/>
              </a:buClr>
              <a:buFont typeface="Wingdings" panose="05000000000000000000" pitchFamily="2" charset="2"/>
              <a:buChar char="v"/>
            </a:pPr>
            <a:r>
              <a:rPr lang="el-GR" sz="2800" b="1" dirty="0">
                <a:solidFill>
                  <a:srgbClr val="FFC000"/>
                </a:solidFill>
                <a:sym typeface="Wingdings 2"/>
              </a:rPr>
              <a:t> </a:t>
            </a:r>
            <a:r>
              <a:rPr lang="el-GR" sz="2800" dirty="0">
                <a:latin typeface="Comic Sans MS" pitchFamily="66" charset="0"/>
              </a:rPr>
              <a:t>Πρωτοπαθής διαταραχή του συναισθήματος</a:t>
            </a:r>
          </a:p>
          <a:p>
            <a:pPr>
              <a:buClr>
                <a:srgbClr val="FFFF00"/>
              </a:buClr>
              <a:buFont typeface="Wingdings" panose="05000000000000000000" pitchFamily="2" charset="2"/>
              <a:buChar char="v"/>
            </a:pPr>
            <a:r>
              <a:rPr lang="el-GR" sz="2800" b="1" dirty="0">
                <a:solidFill>
                  <a:srgbClr val="FFC000"/>
                </a:solidFill>
                <a:sym typeface="Wingdings 2"/>
              </a:rPr>
              <a:t> </a:t>
            </a:r>
            <a:r>
              <a:rPr lang="el-GR" sz="2800" dirty="0">
                <a:latin typeface="Comic Sans MS" pitchFamily="66" charset="0"/>
              </a:rPr>
              <a:t>Νευρολογική διαταραχή</a:t>
            </a:r>
          </a:p>
          <a:p>
            <a:pPr>
              <a:buNone/>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27143D2-A044-4460-B171-6298D88CC23C}"/>
              </a:ext>
            </a:extLst>
          </p:cNvPr>
          <p:cNvSpPr>
            <a:spLocks noGrp="1"/>
          </p:cNvSpPr>
          <p:nvPr>
            <p:ph idx="1"/>
          </p:nvPr>
        </p:nvSpPr>
        <p:spPr>
          <a:xfrm>
            <a:off x="755576" y="836712"/>
            <a:ext cx="7467600" cy="5789240"/>
          </a:xfrm>
        </p:spPr>
        <p:txBody>
          <a:bodyPr>
            <a:normAutofit fontScale="92500"/>
          </a:bodyPr>
          <a:lstStyle/>
          <a:p>
            <a:pPr marL="36576" indent="0">
              <a:buNone/>
            </a:pPr>
            <a:r>
              <a:rPr lang="el-GR" dirty="0">
                <a:latin typeface="Comic Sans MS" panose="030F0702030302020204" pitchFamily="66" charset="0"/>
              </a:rPr>
              <a:t>Οι  </a:t>
            </a:r>
            <a:r>
              <a:rPr lang="el-GR" dirty="0">
                <a:solidFill>
                  <a:srgbClr val="FFFF00"/>
                </a:solidFill>
                <a:latin typeface="Comic Sans MS" panose="030F0702030302020204" pitchFamily="66" charset="0"/>
              </a:rPr>
              <a:t>Ειδικές Μαθησιακές Δυσκολίες </a:t>
            </a:r>
            <a:r>
              <a:rPr lang="el-GR" dirty="0">
                <a:latin typeface="Comic Sans MS" panose="030F0702030302020204" pitchFamily="66" charset="0"/>
              </a:rPr>
              <a:t>διακρίνονται σε δύο μεγάλες κατηγορίες: </a:t>
            </a:r>
          </a:p>
          <a:p>
            <a:pPr marL="36576" indent="0">
              <a:buNone/>
            </a:pPr>
            <a:endParaRPr lang="el-GR" dirty="0">
              <a:latin typeface="Comic Sans MS" panose="030F0702030302020204" pitchFamily="66" charset="0"/>
            </a:endParaRPr>
          </a:p>
          <a:p>
            <a:r>
              <a:rPr lang="el-GR" dirty="0">
                <a:latin typeface="Comic Sans MS" panose="030F0702030302020204" pitchFamily="66" charset="0"/>
              </a:rPr>
              <a:t>α) στη Δυσλεξία (</a:t>
            </a:r>
            <a:r>
              <a:rPr lang="el-GR" dirty="0" err="1">
                <a:latin typeface="Comic Sans MS" panose="030F0702030302020204" pitchFamily="66" charset="0"/>
              </a:rPr>
              <a:t>δυσαναγνωσία</a:t>
            </a:r>
            <a:r>
              <a:rPr lang="el-GR" dirty="0">
                <a:latin typeface="Comic Sans MS" panose="030F0702030302020204" pitchFamily="66" charset="0"/>
              </a:rPr>
              <a:t>, </a:t>
            </a:r>
            <a:r>
              <a:rPr lang="el-GR" dirty="0" err="1">
                <a:latin typeface="Comic Sans MS" panose="030F0702030302020204" pitchFamily="66" charset="0"/>
              </a:rPr>
              <a:t>δυσγραφία</a:t>
            </a:r>
            <a:r>
              <a:rPr lang="el-GR" dirty="0">
                <a:latin typeface="Comic Sans MS" panose="030F0702030302020204" pitchFamily="66" charset="0"/>
              </a:rPr>
              <a:t>, </a:t>
            </a:r>
            <a:r>
              <a:rPr lang="el-GR" dirty="0" err="1">
                <a:latin typeface="Comic Sans MS" panose="030F0702030302020204" pitchFamily="66" charset="0"/>
              </a:rPr>
              <a:t>δυσορθογραφία</a:t>
            </a:r>
            <a:r>
              <a:rPr lang="el-GR" dirty="0">
                <a:latin typeface="Comic Sans MS" panose="030F0702030302020204" pitchFamily="66" charset="0"/>
              </a:rPr>
              <a:t>, </a:t>
            </a:r>
            <a:r>
              <a:rPr lang="el-GR" dirty="0" err="1">
                <a:latin typeface="Comic Sans MS" panose="030F0702030302020204" pitchFamily="66" charset="0"/>
              </a:rPr>
              <a:t>δυσαριθμησία</a:t>
            </a:r>
            <a:r>
              <a:rPr lang="el-GR" dirty="0">
                <a:latin typeface="Comic Sans MS" panose="030F0702030302020204" pitchFamily="66" charset="0"/>
              </a:rPr>
              <a:t>)</a:t>
            </a:r>
          </a:p>
          <a:p>
            <a:endParaRPr lang="el-GR" dirty="0">
              <a:latin typeface="Comic Sans MS" panose="030F0702030302020204" pitchFamily="66" charset="0"/>
            </a:endParaRPr>
          </a:p>
          <a:p>
            <a:r>
              <a:rPr lang="el-GR" dirty="0">
                <a:latin typeface="Comic Sans MS" panose="030F0702030302020204" pitchFamily="66" charset="0"/>
              </a:rPr>
              <a:t>β) στη ΔΕΠΥ (Διαταραχή Ελλειμματικής Προσοχής – </a:t>
            </a:r>
            <a:r>
              <a:rPr lang="el-GR" dirty="0" err="1">
                <a:latin typeface="Comic Sans MS" panose="030F0702030302020204" pitchFamily="66" charset="0"/>
              </a:rPr>
              <a:t>Υπερκινητικότητα</a:t>
            </a:r>
            <a:r>
              <a:rPr lang="el-GR" dirty="0">
                <a:latin typeface="Comic Sans MS" panose="030F0702030302020204" pitchFamily="66" charset="0"/>
              </a:rPr>
              <a:t>), η οποία συχνά συνυπάρχει με τη Δυσλεξία χωρίς όμως αυτό να είναι απαραίτητο.</a:t>
            </a:r>
            <a:br>
              <a:rPr lang="el-GR" dirty="0">
                <a:latin typeface="Comic Sans MS" panose="030F0702030302020204" pitchFamily="66" charset="0"/>
              </a:rPr>
            </a:br>
            <a:br>
              <a:rPr lang="el-GR" dirty="0">
                <a:latin typeface="Comic Sans MS" panose="030F0702030302020204" pitchFamily="66" charset="0"/>
              </a:rPr>
            </a:br>
            <a:endParaRPr lang="el-GR" dirty="0">
              <a:latin typeface="Comic Sans MS" panose="030F0702030302020204" pitchFamily="66" charset="0"/>
            </a:endParaRPr>
          </a:p>
        </p:txBody>
      </p:sp>
    </p:spTree>
    <p:extLst>
      <p:ext uri="{BB962C8B-B14F-4D97-AF65-F5344CB8AC3E}">
        <p14:creationId xmlns:p14="http://schemas.microsoft.com/office/powerpoint/2010/main" val="15719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715436" cy="6429420"/>
          </a:xfrm>
        </p:spPr>
        <p:txBody>
          <a:bodyPr>
            <a:noAutofit/>
          </a:bodyPr>
          <a:lstStyle/>
          <a:p>
            <a:pPr>
              <a:buNone/>
            </a:pPr>
            <a:endParaRPr lang="el-GR" sz="2800" dirty="0">
              <a:latin typeface="Comic Sans MS" pitchFamily="66" charset="0"/>
            </a:endParaRPr>
          </a:p>
          <a:p>
            <a:pPr>
              <a:buNone/>
            </a:pPr>
            <a:endParaRPr lang="el-GR" sz="2800" dirty="0">
              <a:latin typeface="Comic Sans MS" pitchFamily="66" charset="0"/>
            </a:endParaRPr>
          </a:p>
          <a:p>
            <a:pPr>
              <a:buNone/>
            </a:pPr>
            <a:r>
              <a:rPr lang="el-GR" sz="2800" b="1" dirty="0">
                <a:solidFill>
                  <a:srgbClr val="FFFF00"/>
                </a:solidFill>
                <a:latin typeface="Comic Sans MS" pitchFamily="66" charset="0"/>
              </a:rPr>
              <a:t>Συγγενές </a:t>
            </a:r>
            <a:r>
              <a:rPr lang="el-GR" sz="2800" b="1" dirty="0" err="1">
                <a:solidFill>
                  <a:srgbClr val="FFFF00"/>
                </a:solidFill>
                <a:latin typeface="Comic Sans MS" pitchFamily="66" charset="0"/>
              </a:rPr>
              <a:t>Εξάρθρημα</a:t>
            </a:r>
            <a:r>
              <a:rPr lang="el-GR" sz="2800" b="1" dirty="0">
                <a:solidFill>
                  <a:srgbClr val="FFFF00"/>
                </a:solidFill>
                <a:latin typeface="Comic Sans MS" pitchFamily="66" charset="0"/>
              </a:rPr>
              <a:t> του Ισχίου (ΣΕΙ):</a:t>
            </a:r>
          </a:p>
          <a:p>
            <a:pPr>
              <a:buNone/>
            </a:pPr>
            <a:r>
              <a:rPr lang="el-GR" sz="2800" dirty="0">
                <a:latin typeface="Comic Sans MS" pitchFamily="66" charset="0"/>
              </a:rPr>
              <a:t>Πλήρης ή μερική </a:t>
            </a:r>
            <a:r>
              <a:rPr lang="el-GR" sz="2800" dirty="0" err="1">
                <a:latin typeface="Comic Sans MS" pitchFamily="66" charset="0"/>
              </a:rPr>
              <a:t>παρεκτόπιση</a:t>
            </a:r>
            <a:r>
              <a:rPr lang="el-GR" sz="2800" dirty="0">
                <a:latin typeface="Comic Sans MS" pitchFamily="66" charset="0"/>
              </a:rPr>
              <a:t> της κεφαλής του μηριαίου εκτός της κοτύλης</a:t>
            </a:r>
            <a:r>
              <a:rPr lang="en-US" sz="2800" dirty="0">
                <a:latin typeface="Comic Sans MS" pitchFamily="66" charset="0"/>
              </a:rPr>
              <a:t>.</a:t>
            </a:r>
            <a:endParaRPr lang="el-GR" sz="2800" dirty="0">
              <a:latin typeface="Comic Sans MS" pitchFamily="66" charset="0"/>
            </a:endParaRPr>
          </a:p>
          <a:p>
            <a:pPr>
              <a:buFont typeface="Wingdings" pitchFamily="2" charset="2"/>
              <a:buChar char="ü"/>
            </a:pPr>
            <a:r>
              <a:rPr lang="el-GR" sz="2800" dirty="0">
                <a:latin typeface="Comic Sans MS" pitchFamily="66" charset="0"/>
              </a:rPr>
              <a:t>Η διάγνωση γίνεται στην νεογνική ηλικία</a:t>
            </a:r>
            <a:r>
              <a:rPr lang="en-US" sz="2800" dirty="0">
                <a:latin typeface="Comic Sans MS" pitchFamily="66" charset="0"/>
              </a:rPr>
              <a:t> </a:t>
            </a:r>
            <a:r>
              <a:rPr lang="el-GR" sz="2800" dirty="0">
                <a:latin typeface="Comic Sans MS" pitchFamily="66" charset="0"/>
              </a:rPr>
              <a:t> με κατάλληλους χειρισμούς</a:t>
            </a:r>
            <a:r>
              <a:rPr lang="en-US" sz="2800" dirty="0">
                <a:latin typeface="Comic Sans MS" pitchFamily="66" charset="0"/>
              </a:rPr>
              <a:t> </a:t>
            </a:r>
            <a:r>
              <a:rPr lang="el-GR" sz="2800" dirty="0">
                <a:latin typeface="Comic Sans MS" pitchFamily="66" charset="0"/>
              </a:rPr>
              <a:t>αλλά και ακτινολογικά</a:t>
            </a:r>
            <a:r>
              <a:rPr lang="en-US" sz="2800" dirty="0">
                <a:latin typeface="Comic Sans MS" pitchFamily="66" charset="0"/>
              </a:rPr>
              <a:t>.</a:t>
            </a:r>
            <a:endParaRPr lang="el-GR" sz="2800" dirty="0">
              <a:latin typeface="Comic Sans MS" pitchFamily="66" charset="0"/>
            </a:endParaRPr>
          </a:p>
          <a:p>
            <a:pPr>
              <a:buFont typeface="Wingdings" pitchFamily="2" charset="2"/>
              <a:buChar char="ü"/>
            </a:pPr>
            <a:endParaRPr lang="el-GR" sz="2800" dirty="0">
              <a:latin typeface="Comic Sans MS" pitchFamily="66" charset="0"/>
            </a:endParaRPr>
          </a:p>
          <a:p>
            <a:pPr>
              <a:buFont typeface="Wingdings" pitchFamily="2" charset="2"/>
              <a:buChar char="ü"/>
            </a:pPr>
            <a:r>
              <a:rPr lang="el-GR" sz="2800" dirty="0">
                <a:latin typeface="Comic Sans MS" pitchFamily="66" charset="0"/>
              </a:rPr>
              <a:t>Εμφανίζεται ατελής απαγωγή ισχίων, </a:t>
            </a:r>
            <a:r>
              <a:rPr lang="el-GR" sz="2800" dirty="0" err="1">
                <a:latin typeface="Comic Sans MS" pitchFamily="66" charset="0"/>
              </a:rPr>
              <a:t>ανισοσκελία</a:t>
            </a:r>
            <a:r>
              <a:rPr lang="el-GR" sz="2800" dirty="0">
                <a:latin typeface="Comic Sans MS" pitchFamily="66" charset="0"/>
              </a:rPr>
              <a:t>, ασυμμετρία πτυχών δέρματος του μηρού </a:t>
            </a:r>
          </a:p>
          <a:p>
            <a:pPr>
              <a:buNone/>
            </a:pPr>
            <a:endParaRPr lang="el-GR" sz="2800" dirty="0">
              <a:latin typeface="Comic Sans MS" pitchFamily="66" charset="0"/>
            </a:endParaRPr>
          </a:p>
          <a:p>
            <a:pPr>
              <a:buNone/>
            </a:pPr>
            <a:r>
              <a:rPr lang="el-GR" sz="2800" dirty="0">
                <a:latin typeface="Comic Sans MS" pitchFamily="66"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00858"/>
          </a:xfrm>
        </p:spPr>
        <p:txBody>
          <a:bodyPr>
            <a:normAutofit/>
          </a:bodyPr>
          <a:lstStyle/>
          <a:p>
            <a:pPr>
              <a:buNone/>
            </a:pPr>
            <a:r>
              <a:rPr lang="el-GR" dirty="0">
                <a:solidFill>
                  <a:srgbClr val="FFFF00"/>
                </a:solidFill>
                <a:latin typeface="Comic Sans MS" pitchFamily="66" charset="0"/>
              </a:rPr>
              <a:t>Μαθησιακές δυσκολίες- </a:t>
            </a:r>
          </a:p>
          <a:p>
            <a:pPr>
              <a:buNone/>
            </a:pPr>
            <a:endParaRPr lang="el-GR" dirty="0">
              <a:solidFill>
                <a:srgbClr val="FFFF00"/>
              </a:solidFill>
              <a:latin typeface="Comic Sans MS" pitchFamily="66" charset="0"/>
            </a:endParaRPr>
          </a:p>
          <a:p>
            <a:pPr>
              <a:buNone/>
            </a:pPr>
            <a:r>
              <a:rPr lang="el-GR" dirty="0">
                <a:solidFill>
                  <a:srgbClr val="FFFF00"/>
                </a:solidFill>
                <a:latin typeface="Comic Sans MS" pitchFamily="66" charset="0"/>
              </a:rPr>
              <a:t>Δυσλεξία = </a:t>
            </a:r>
            <a:r>
              <a:rPr lang="el-GR" dirty="0">
                <a:latin typeface="Comic Sans MS" pitchFamily="66" charset="0"/>
              </a:rPr>
              <a:t>είδος ειδικής μαθησιακής δυσκολίας</a:t>
            </a:r>
          </a:p>
          <a:p>
            <a:pPr>
              <a:buNone/>
            </a:pPr>
            <a:endParaRPr lang="el-GR" sz="3000" dirty="0">
              <a:latin typeface="Comic Sans MS" pitchFamily="66" charset="0"/>
            </a:endParaRPr>
          </a:p>
          <a:p>
            <a:pPr>
              <a:buNone/>
            </a:pPr>
            <a:endParaRPr lang="el-GR" sz="2800" dirty="0">
              <a:latin typeface="Comic Sans MS" pitchFamily="66" charset="0"/>
            </a:endParaRPr>
          </a:p>
          <a:p>
            <a:pPr>
              <a:buNone/>
            </a:pPr>
            <a:r>
              <a:rPr lang="el-GR" sz="2800" dirty="0">
                <a:solidFill>
                  <a:srgbClr val="FFFF00"/>
                </a:solidFill>
                <a:latin typeface="Comic Sans MS" pitchFamily="66" charset="0"/>
              </a:rPr>
              <a:t>Δυσλεξία</a:t>
            </a:r>
            <a:r>
              <a:rPr lang="el-GR" sz="2800" dirty="0">
                <a:latin typeface="Comic Sans MS" pitchFamily="66" charset="0"/>
              </a:rPr>
              <a:t> είναι η διαταραχή που εμφανίζουν τα παιδιά, που παρά την εμπειρία τους σε κανονικές σχολικές τάξεις δεν καταφέρνουν να αποκτήσουν τις γλωσσικές δεξιότητες της ανάγνωσης, γραφής και ορθογραφίας ανάλογα με τις διανοητικές τους δυνατότητες</a:t>
            </a:r>
            <a:r>
              <a:rPr lang="en-US" sz="2800" dirty="0">
                <a:latin typeface="Comic Sans MS" pitchFamily="66" charset="0"/>
              </a:rPr>
              <a:t>.</a:t>
            </a:r>
            <a:endParaRPr lang="el-GR" sz="2800" dirty="0">
              <a:latin typeface="Comic Sans MS" pitchFamily="66" charset="0"/>
            </a:endParaRPr>
          </a:p>
          <a:p>
            <a:pPr algn="ctr">
              <a:buNone/>
            </a:pPr>
            <a:endParaRPr lang="el-GR" dirty="0">
              <a:solidFill>
                <a:srgbClr val="00FF00"/>
              </a:solidFill>
            </a:endParaRPr>
          </a:p>
        </p:txBody>
      </p:sp>
    </p:spTree>
    <p:extLst>
      <p:ext uri="{BB962C8B-B14F-4D97-AF65-F5344CB8AC3E}">
        <p14:creationId xmlns:p14="http://schemas.microsoft.com/office/powerpoint/2010/main" val="2628412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88640"/>
            <a:ext cx="8712968" cy="6480720"/>
          </a:xfrm>
        </p:spPr>
        <p:txBody>
          <a:bodyPr>
            <a:normAutofit fontScale="92500"/>
          </a:bodyPr>
          <a:lstStyle/>
          <a:p>
            <a:pPr>
              <a:buNone/>
            </a:pPr>
            <a:r>
              <a:rPr lang="el-GR" dirty="0">
                <a:latin typeface="Comic Sans MS" pitchFamily="66" charset="0"/>
              </a:rPr>
              <a:t>Η </a:t>
            </a:r>
            <a:r>
              <a:rPr lang="el-GR" dirty="0">
                <a:solidFill>
                  <a:srgbClr val="FFFF00"/>
                </a:solidFill>
                <a:latin typeface="Comic Sans MS" pitchFamily="66" charset="0"/>
              </a:rPr>
              <a:t>Δυσλεξία</a:t>
            </a:r>
            <a:r>
              <a:rPr lang="el-GR" dirty="0">
                <a:latin typeface="Comic Sans MS" pitchFamily="66" charset="0"/>
              </a:rPr>
              <a:t> ΔΕΝ είναι ασθένεια, αλλά μια διαφορετικότητα στη δομή του εγκεφάλου, η οποία χρειάζεται έναν διαφορετικό τρόπο διδασκαλίας. </a:t>
            </a:r>
          </a:p>
          <a:p>
            <a:pPr>
              <a:buNone/>
            </a:pPr>
            <a:endParaRPr lang="el-GR" dirty="0">
              <a:latin typeface="Comic Sans MS" pitchFamily="66" charset="0"/>
            </a:endParaRPr>
          </a:p>
          <a:p>
            <a:pPr>
              <a:buNone/>
            </a:pPr>
            <a:r>
              <a:rPr lang="el-GR" dirty="0">
                <a:latin typeface="Comic Sans MS" pitchFamily="66" charset="0"/>
              </a:rPr>
              <a:t>Τα άτομα με Δυσλεξία είναι χαρισματικά και πολύ παραγωγικά. </a:t>
            </a:r>
          </a:p>
          <a:p>
            <a:pPr>
              <a:buNone/>
            </a:pPr>
            <a:endParaRPr lang="el-GR" dirty="0">
              <a:latin typeface="Comic Sans MS" pitchFamily="66" charset="0"/>
            </a:endParaRPr>
          </a:p>
          <a:p>
            <a:pPr>
              <a:buNone/>
            </a:pPr>
            <a:r>
              <a:rPr lang="el-GR" dirty="0">
                <a:latin typeface="Comic Sans MS" pitchFamily="66" charset="0"/>
              </a:rPr>
              <a:t>Επίσης, σύμφωνα με καινούργιες μελέτες η νοημοσύνη δεν έχει σχέση με τη Δυσλεξία.</a:t>
            </a:r>
          </a:p>
          <a:p>
            <a:pPr>
              <a:buNone/>
            </a:pPr>
            <a:endParaRPr lang="el-GR" dirty="0">
              <a:latin typeface="Comic Sans MS" pitchFamily="66" charset="0"/>
            </a:endParaRPr>
          </a:p>
          <a:p>
            <a:pPr>
              <a:buNone/>
            </a:pPr>
            <a:r>
              <a:rPr lang="el-GR" dirty="0">
                <a:latin typeface="Comic Sans MS" pitchFamily="66" charset="0"/>
              </a:rPr>
              <a:t>Συχνότητα: 3-15%</a:t>
            </a:r>
          </a:p>
          <a:p>
            <a:pPr>
              <a:buNone/>
            </a:pPr>
            <a:endParaRPr lang="el-GR" dirty="0">
              <a:latin typeface="Comic Sans MS" pitchFamily="66" charset="0"/>
            </a:endParaRPr>
          </a:p>
          <a:p>
            <a:pPr>
              <a:buNone/>
            </a:pPr>
            <a:r>
              <a:rPr lang="el-GR" dirty="0">
                <a:latin typeface="Comic Sans MS" pitchFamily="66" charset="0"/>
              </a:rPr>
              <a:t>Αγόρια : κορίτσια = 3-4:1</a:t>
            </a:r>
            <a:endParaRPr lang="el-GR" dirty="0"/>
          </a:p>
        </p:txBody>
      </p:sp>
    </p:spTree>
    <p:extLst>
      <p:ext uri="{BB962C8B-B14F-4D97-AF65-F5344CB8AC3E}">
        <p14:creationId xmlns:p14="http://schemas.microsoft.com/office/powerpoint/2010/main" val="10450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2724261-B909-4327-A173-2D58E29597A4}"/>
              </a:ext>
            </a:extLst>
          </p:cNvPr>
          <p:cNvSpPr>
            <a:spLocks noGrp="1"/>
          </p:cNvSpPr>
          <p:nvPr>
            <p:ph idx="1"/>
          </p:nvPr>
        </p:nvSpPr>
        <p:spPr>
          <a:xfrm>
            <a:off x="457200" y="1600200"/>
            <a:ext cx="8219256" cy="4525963"/>
          </a:xfrm>
        </p:spPr>
        <p:txBody>
          <a:bodyPr>
            <a:normAutofit/>
          </a:bodyPr>
          <a:lstStyle/>
          <a:p>
            <a:pPr marL="36576" indent="0">
              <a:buNone/>
            </a:pPr>
            <a:r>
              <a:rPr lang="el-GR" sz="2800" b="1" dirty="0">
                <a:latin typeface="Comic Sans MS" pitchFamily="66" charset="0"/>
              </a:rPr>
              <a:t>Δυσλεξία</a:t>
            </a:r>
            <a:r>
              <a:rPr lang="el-GR" sz="2800" dirty="0">
                <a:latin typeface="Comic Sans MS" pitchFamily="66" charset="0"/>
              </a:rPr>
              <a:t> χαρακτηρίζεται από διαταραχές </a:t>
            </a:r>
          </a:p>
          <a:p>
            <a:r>
              <a:rPr lang="el-GR" sz="2800" dirty="0">
                <a:latin typeface="Comic Sans MS" pitchFamily="66" charset="0"/>
              </a:rPr>
              <a:t>στην ανάγνωση, </a:t>
            </a:r>
          </a:p>
          <a:p>
            <a:r>
              <a:rPr lang="el-GR" sz="2800" b="1" dirty="0">
                <a:solidFill>
                  <a:srgbClr val="FFC000"/>
                </a:solidFill>
                <a:sym typeface="Wingdings 2"/>
              </a:rPr>
              <a:t> </a:t>
            </a:r>
            <a:r>
              <a:rPr lang="el-GR" sz="2800" dirty="0">
                <a:latin typeface="Comic Sans MS" pitchFamily="66" charset="0"/>
              </a:rPr>
              <a:t>στην ορθογραφία, </a:t>
            </a:r>
          </a:p>
          <a:p>
            <a:r>
              <a:rPr lang="el-GR" sz="2800" dirty="0">
                <a:latin typeface="Comic Sans MS" pitchFamily="66" charset="0"/>
              </a:rPr>
              <a:t>στη γραφή, </a:t>
            </a:r>
          </a:p>
          <a:p>
            <a:r>
              <a:rPr lang="el-GR" sz="2800" dirty="0">
                <a:latin typeface="Comic Sans MS" pitchFamily="66" charset="0"/>
              </a:rPr>
              <a:t>στον προφορικό λόγο και </a:t>
            </a:r>
          </a:p>
          <a:p>
            <a:r>
              <a:rPr lang="el-GR" sz="2800" dirty="0">
                <a:latin typeface="Comic Sans MS" pitchFamily="66" charset="0"/>
              </a:rPr>
              <a:t>μερικές φορές στην ακουστική ικανότητα</a:t>
            </a:r>
            <a:endParaRPr lang="el-GR" sz="2800" dirty="0"/>
          </a:p>
        </p:txBody>
      </p:sp>
    </p:spTree>
    <p:extLst>
      <p:ext uri="{BB962C8B-B14F-4D97-AF65-F5344CB8AC3E}">
        <p14:creationId xmlns:p14="http://schemas.microsoft.com/office/powerpoint/2010/main" val="1339671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E3F3E3-C6B1-483C-B0C6-1D6A2D02937F}"/>
              </a:ext>
            </a:extLst>
          </p:cNvPr>
          <p:cNvSpPr>
            <a:spLocks noGrp="1"/>
          </p:cNvSpPr>
          <p:nvPr>
            <p:ph type="title"/>
          </p:nvPr>
        </p:nvSpPr>
        <p:spPr>
          <a:xfrm>
            <a:off x="457200" y="274638"/>
            <a:ext cx="8435280" cy="850106"/>
          </a:xfrm>
        </p:spPr>
        <p:txBody>
          <a:bodyPr>
            <a:noAutofit/>
          </a:bodyPr>
          <a:lstStyle/>
          <a:p>
            <a:r>
              <a:rPr lang="el-GR" sz="2800" b="1" dirty="0">
                <a:solidFill>
                  <a:srgbClr val="FFFF00"/>
                </a:solidFill>
                <a:latin typeface="Comic Sans MS" pitchFamily="66" charset="0"/>
              </a:rPr>
              <a:t>Πώς θα καταλάβω αν ένα παιδί έχει δυσλεξία;</a:t>
            </a:r>
            <a:br>
              <a:rPr lang="el-GR" sz="2800" dirty="0">
                <a:solidFill>
                  <a:srgbClr val="FFFF00"/>
                </a:solidFill>
                <a:latin typeface="Comic Sans MS" pitchFamily="66" charset="0"/>
              </a:rPr>
            </a:br>
            <a:endParaRPr lang="el-GR" sz="2800" dirty="0"/>
          </a:p>
        </p:txBody>
      </p:sp>
      <p:sp>
        <p:nvSpPr>
          <p:cNvPr id="3" name="Θέση περιεχομένου 2">
            <a:extLst>
              <a:ext uri="{FF2B5EF4-FFF2-40B4-BE49-F238E27FC236}">
                <a16:creationId xmlns:a16="http://schemas.microsoft.com/office/drawing/2014/main" id="{A651987C-8727-4624-A200-4CC2E4EA1398}"/>
              </a:ext>
            </a:extLst>
          </p:cNvPr>
          <p:cNvSpPr>
            <a:spLocks noGrp="1"/>
          </p:cNvSpPr>
          <p:nvPr>
            <p:ph idx="1"/>
          </p:nvPr>
        </p:nvSpPr>
        <p:spPr>
          <a:xfrm>
            <a:off x="457200" y="1196752"/>
            <a:ext cx="8219256" cy="5400600"/>
          </a:xfrm>
        </p:spPr>
        <p:txBody>
          <a:bodyPr>
            <a:normAutofit fontScale="47500" lnSpcReduction="20000"/>
          </a:bodyPr>
          <a:lstStyle/>
          <a:p>
            <a:pPr>
              <a:lnSpc>
                <a:spcPct val="120000"/>
              </a:lnSpc>
              <a:spcBef>
                <a:spcPts val="0"/>
              </a:spcBef>
              <a:spcAft>
                <a:spcPts val="1200"/>
              </a:spcAft>
              <a:buClr>
                <a:srgbClr val="FFFF00"/>
              </a:buClr>
            </a:pPr>
            <a:r>
              <a:rPr lang="el-GR" sz="3200" dirty="0">
                <a:latin typeface="Comic Sans MS" pitchFamily="66" charset="0"/>
              </a:rPr>
              <a:t>Άργησε το παιδί σας να μιλήσει ή να μιλήσει καθαρά;</a:t>
            </a:r>
          </a:p>
          <a:p>
            <a:pPr>
              <a:lnSpc>
                <a:spcPct val="120000"/>
              </a:lnSpc>
              <a:spcBef>
                <a:spcPts val="0"/>
              </a:spcBef>
              <a:spcAft>
                <a:spcPts val="1200"/>
              </a:spcAft>
              <a:buClr>
                <a:srgbClr val="FFFF00"/>
              </a:buClr>
            </a:pPr>
            <a:r>
              <a:rPr lang="el-GR" sz="3200" dirty="0">
                <a:latin typeface="Comic Sans MS" pitchFamily="66" charset="0"/>
              </a:rPr>
              <a:t>Φαίνεται έξυπνο σε κάποιες δραστηριότητες ενώ «μπλοκάρει» σε κάποιες άλλες;</a:t>
            </a:r>
            <a:endParaRPr lang="el-GR" dirty="0"/>
          </a:p>
          <a:p>
            <a:pPr>
              <a:lnSpc>
                <a:spcPct val="120000"/>
              </a:lnSpc>
              <a:spcBef>
                <a:spcPts val="0"/>
              </a:spcBef>
              <a:spcAft>
                <a:spcPts val="1200"/>
              </a:spcAft>
              <a:buClr>
                <a:srgbClr val="FFFF00"/>
              </a:buClr>
            </a:pPr>
            <a:r>
              <a:rPr lang="el-GR" dirty="0"/>
              <a:t>Η ανάγνωση γίνεται αργά, συλλαβίζει και δεν έχει ρυθμό; </a:t>
            </a:r>
          </a:p>
          <a:p>
            <a:pPr>
              <a:lnSpc>
                <a:spcPct val="120000"/>
              </a:lnSpc>
              <a:spcBef>
                <a:spcPts val="0"/>
              </a:spcBef>
              <a:spcAft>
                <a:spcPts val="1200"/>
              </a:spcAft>
              <a:buClr>
                <a:srgbClr val="FFFF00"/>
              </a:buClr>
            </a:pPr>
            <a:r>
              <a:rPr lang="el-GR" dirty="0"/>
              <a:t>Παραλείπει ή προσθέτει γράμματα ή συλλαβές ή λέξεις; </a:t>
            </a:r>
          </a:p>
          <a:p>
            <a:pPr>
              <a:lnSpc>
                <a:spcPct val="120000"/>
              </a:lnSpc>
              <a:spcBef>
                <a:spcPts val="0"/>
              </a:spcBef>
              <a:spcAft>
                <a:spcPts val="1200"/>
              </a:spcAft>
              <a:buClr>
                <a:srgbClr val="FFFF00"/>
              </a:buClr>
            </a:pPr>
            <a:r>
              <a:rPr lang="el-GR" dirty="0"/>
              <a:t>Αντιστρέφει γράμματα ή αριθμούς; </a:t>
            </a:r>
          </a:p>
          <a:p>
            <a:pPr>
              <a:lnSpc>
                <a:spcPct val="120000"/>
              </a:lnSpc>
              <a:spcBef>
                <a:spcPts val="0"/>
              </a:spcBef>
              <a:spcAft>
                <a:spcPts val="1200"/>
              </a:spcAft>
              <a:buClr>
                <a:srgbClr val="FFFF00"/>
              </a:buClr>
            </a:pPr>
            <a:r>
              <a:rPr lang="el-GR" dirty="0"/>
              <a:t>Αντικαθιστά ή αντιμεταθέτει γράμματα ή συλλαβές ή λέξεις;</a:t>
            </a:r>
            <a:r>
              <a:rPr lang="en-US" dirty="0"/>
              <a:t> </a:t>
            </a:r>
            <a:r>
              <a:rPr lang="el-GR" dirty="0"/>
              <a:t>Παράδειγμα: </a:t>
            </a:r>
            <a:r>
              <a:rPr lang="el-GR" dirty="0" err="1"/>
              <a:t>κραπέζι</a:t>
            </a:r>
            <a:r>
              <a:rPr lang="el-GR" dirty="0"/>
              <a:t> αντί τραπέζι ή </a:t>
            </a:r>
            <a:r>
              <a:rPr lang="el-GR" dirty="0" err="1"/>
              <a:t>αργότης</a:t>
            </a:r>
            <a:r>
              <a:rPr lang="el-GR" dirty="0"/>
              <a:t> αντί αγρότης. </a:t>
            </a:r>
          </a:p>
          <a:p>
            <a:pPr>
              <a:lnSpc>
                <a:spcPct val="120000"/>
              </a:lnSpc>
              <a:spcBef>
                <a:spcPts val="0"/>
              </a:spcBef>
              <a:spcAft>
                <a:spcPts val="1200"/>
              </a:spcAft>
              <a:buClr>
                <a:srgbClr val="FFFF00"/>
              </a:buClr>
            </a:pPr>
            <a:r>
              <a:rPr lang="el-GR" dirty="0"/>
              <a:t>Έχει δυσκολία να ξεχωρίσει ήχους όπως β-δ ή θ-δ;</a:t>
            </a:r>
          </a:p>
          <a:p>
            <a:pPr>
              <a:lnSpc>
                <a:spcPct val="120000"/>
              </a:lnSpc>
              <a:spcBef>
                <a:spcPts val="0"/>
              </a:spcBef>
              <a:spcAft>
                <a:spcPts val="1200"/>
              </a:spcAft>
              <a:buClr>
                <a:srgbClr val="FFFF00"/>
              </a:buClr>
            </a:pPr>
            <a:r>
              <a:rPr lang="el-GR" dirty="0"/>
              <a:t>Αντικαθιστά λέξεις με άλλες με που έχουν νοηματική συγγένεια; Παράδειγμα: άσπρο αντί λευκό. </a:t>
            </a:r>
          </a:p>
          <a:p>
            <a:pPr>
              <a:lnSpc>
                <a:spcPct val="120000"/>
              </a:lnSpc>
              <a:spcBef>
                <a:spcPts val="0"/>
              </a:spcBef>
              <a:spcAft>
                <a:spcPts val="1200"/>
              </a:spcAft>
              <a:buClr>
                <a:srgbClr val="FFFF00"/>
              </a:buClr>
            </a:pPr>
            <a:r>
              <a:rPr lang="el-GR" dirty="0"/>
              <a:t>Κάνει λάθη σε λέξεις που έχουν τα συμπλέγματα </a:t>
            </a:r>
            <a:r>
              <a:rPr lang="el-GR" dirty="0" err="1"/>
              <a:t>μπρ</a:t>
            </a:r>
            <a:r>
              <a:rPr lang="el-GR" dirty="0"/>
              <a:t>, </a:t>
            </a:r>
            <a:r>
              <a:rPr lang="el-GR" dirty="0" err="1"/>
              <a:t>στρ</a:t>
            </a:r>
            <a:r>
              <a:rPr lang="el-GR" dirty="0"/>
              <a:t>; </a:t>
            </a:r>
          </a:p>
          <a:p>
            <a:pPr>
              <a:lnSpc>
                <a:spcPct val="120000"/>
              </a:lnSpc>
              <a:spcBef>
                <a:spcPts val="0"/>
              </a:spcBef>
              <a:spcAft>
                <a:spcPts val="1200"/>
              </a:spcAft>
              <a:buClr>
                <a:srgbClr val="FFFF00"/>
              </a:buClr>
            </a:pPr>
            <a:r>
              <a:rPr lang="el-GR" dirty="0"/>
              <a:t>Έχει δυσκολίες στον τονισμό και τη στίξη; </a:t>
            </a:r>
          </a:p>
          <a:p>
            <a:pPr>
              <a:lnSpc>
                <a:spcPct val="120000"/>
              </a:lnSpc>
              <a:spcBef>
                <a:spcPts val="0"/>
              </a:spcBef>
              <a:spcAft>
                <a:spcPts val="1200"/>
              </a:spcAft>
              <a:buClr>
                <a:srgbClr val="FFFF00"/>
              </a:buClr>
            </a:pPr>
            <a:r>
              <a:rPr lang="el-GR" dirty="0"/>
              <a:t>Έχει δυσκολία στην κατανόηση του κειμένου; Δηλαδή να ανακαλέσει και να εξάγει συμπεράσματα; </a:t>
            </a:r>
          </a:p>
        </p:txBody>
      </p:sp>
    </p:spTree>
    <p:extLst>
      <p:ext uri="{BB962C8B-B14F-4D97-AF65-F5344CB8AC3E}">
        <p14:creationId xmlns:p14="http://schemas.microsoft.com/office/powerpoint/2010/main" val="170561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1196752"/>
            <a:ext cx="8677628" cy="3672408"/>
          </a:xfrm>
        </p:spPr>
        <p:txBody>
          <a:bodyPr>
            <a:normAutofit fontScale="85000" lnSpcReduction="10000"/>
          </a:bodyPr>
          <a:lstStyle/>
          <a:p>
            <a:pPr algn="ctr">
              <a:buNone/>
            </a:pPr>
            <a:r>
              <a:rPr lang="el-GR" sz="3500" b="1" dirty="0">
                <a:solidFill>
                  <a:srgbClr val="FFFF00"/>
                </a:solidFill>
                <a:latin typeface="Comic Sans MS" pitchFamily="66" charset="0"/>
              </a:rPr>
              <a:t>Αντιμετώπιση – Θεραπεία</a:t>
            </a:r>
          </a:p>
          <a:p>
            <a:pPr algn="ctr">
              <a:buNone/>
            </a:pPr>
            <a:endParaRPr lang="en-US" sz="3500" b="1" dirty="0">
              <a:solidFill>
                <a:srgbClr val="FFFF00"/>
              </a:solidFill>
              <a:latin typeface="Comic Sans MS" pitchFamily="66" charset="0"/>
            </a:endParaRPr>
          </a:p>
          <a:p>
            <a:pPr>
              <a:buBlip>
                <a:blip r:embed="rId2"/>
              </a:buBlip>
            </a:pPr>
            <a:r>
              <a:rPr lang="el-GR" dirty="0">
                <a:latin typeface="Comic Sans MS" pitchFamily="66" charset="0"/>
              </a:rPr>
              <a:t>Οι μαθησιακές δυσκολίες χαρακτηρίζουν ένα παιδί για όλη του τη ζωή.</a:t>
            </a:r>
          </a:p>
          <a:p>
            <a:pPr>
              <a:buBlip>
                <a:blip r:embed="rId2"/>
              </a:buBlip>
            </a:pPr>
            <a:r>
              <a:rPr lang="el-GR" dirty="0">
                <a:latin typeface="Comic Sans MS" pitchFamily="66" charset="0"/>
              </a:rPr>
              <a:t>Δεν θεραπεύονται παρά μόνο τα συμπτώματά τους.</a:t>
            </a:r>
          </a:p>
          <a:p>
            <a:pPr>
              <a:buBlip>
                <a:blip r:embed="rId2"/>
              </a:buBlip>
            </a:pPr>
            <a:r>
              <a:rPr lang="el-GR" dirty="0">
                <a:latin typeface="Comic Sans MS" pitchFamily="66" charset="0"/>
              </a:rPr>
              <a:t>Είναι απαραίτητη η συμμετοχή σε προγράμματα ενισχυτικής διδασκαλίας και μοντέλων ενσωμάτωσης των παιδιών αυτών στα κανονικά σχολεία.</a:t>
            </a:r>
          </a:p>
          <a:p>
            <a:pPr>
              <a:buNone/>
            </a:pPr>
            <a:endParaRPr lang="el-GR" dirty="0">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214755"/>
            <a:ext cx="8858312" cy="5734420"/>
          </a:xfrm>
        </p:spPr>
        <p:txBody>
          <a:bodyPr>
            <a:normAutofit/>
          </a:bodyPr>
          <a:lstStyle/>
          <a:p>
            <a:pPr>
              <a:spcBef>
                <a:spcPts val="0"/>
              </a:spcBef>
              <a:spcAft>
                <a:spcPts val="1200"/>
              </a:spcAft>
              <a:buFont typeface="Wingdings" pitchFamily="2" charset="2"/>
              <a:buChar char="ü"/>
            </a:pPr>
            <a:endParaRPr lang="el-GR" sz="2000" dirty="0">
              <a:latin typeface="Comic Sans MS" pitchFamily="66" charset="0"/>
            </a:endParaRPr>
          </a:p>
          <a:p>
            <a:pPr>
              <a:spcBef>
                <a:spcPts val="0"/>
              </a:spcBef>
              <a:spcAft>
                <a:spcPts val="1200"/>
              </a:spcAft>
              <a:buFont typeface="Wingdings" pitchFamily="2" charset="2"/>
              <a:buChar char="ü"/>
            </a:pPr>
            <a:r>
              <a:rPr lang="el-GR" sz="2000" dirty="0">
                <a:latin typeface="Comic Sans MS" pitchFamily="66" charset="0"/>
              </a:rPr>
              <a:t>Αποκατάσταση όλων των ικανοτήτων στους τομείς που εκδηλώνεται η μειονεξία. </a:t>
            </a:r>
          </a:p>
          <a:p>
            <a:pPr>
              <a:spcBef>
                <a:spcPts val="0"/>
              </a:spcBef>
              <a:spcAft>
                <a:spcPts val="1200"/>
              </a:spcAft>
              <a:buFont typeface="Wingdings" pitchFamily="2" charset="2"/>
              <a:buChar char="ü"/>
            </a:pPr>
            <a:r>
              <a:rPr lang="el-GR" sz="2000" dirty="0">
                <a:latin typeface="Comic Sans MS" pitchFamily="66" charset="0"/>
              </a:rPr>
              <a:t>Εξειδικευμένος εκπαιδευτικός και νοσηλευτής στη διάγνωση και θεραπεία.</a:t>
            </a:r>
          </a:p>
          <a:p>
            <a:pPr>
              <a:spcBef>
                <a:spcPts val="0"/>
              </a:spcBef>
              <a:spcAft>
                <a:spcPts val="1200"/>
              </a:spcAft>
              <a:buFont typeface="Wingdings" pitchFamily="2" charset="2"/>
              <a:buChar char="ü"/>
            </a:pPr>
            <a:r>
              <a:rPr lang="el-GR" sz="2000" dirty="0">
                <a:latin typeface="Comic Sans MS" pitchFamily="66" charset="0"/>
              </a:rPr>
              <a:t>Ειδική και διαφορετική μέθοδος διδασκαλίας της ανάγνωσης και της ορθογραφίας.</a:t>
            </a:r>
          </a:p>
          <a:p>
            <a:pPr>
              <a:spcBef>
                <a:spcPts val="0"/>
              </a:spcBef>
              <a:spcAft>
                <a:spcPts val="1200"/>
              </a:spcAft>
              <a:buFont typeface="Wingdings" pitchFamily="2" charset="2"/>
              <a:buChar char="ü"/>
            </a:pPr>
            <a:r>
              <a:rPr lang="el-GR" sz="2000" dirty="0">
                <a:latin typeface="Comic Sans MS" pitchFamily="66" charset="0"/>
              </a:rPr>
              <a:t>Οργανωμένο και αυστηρό πρόγραμμα διδασκαλίας του γραπτού λόγου.</a:t>
            </a:r>
          </a:p>
          <a:p>
            <a:pPr>
              <a:spcBef>
                <a:spcPts val="0"/>
              </a:spcBef>
              <a:spcAft>
                <a:spcPts val="1200"/>
              </a:spcAft>
              <a:buFont typeface="Wingdings" pitchFamily="2" charset="2"/>
              <a:buChar char="ü"/>
            </a:pPr>
            <a:r>
              <a:rPr lang="el-GR" sz="2000" dirty="0">
                <a:latin typeface="Comic Sans MS" pitchFamily="66" charset="0"/>
              </a:rPr>
              <a:t>Οργάνωση και διαβάθμιση του γλωσσικού υλικού.</a:t>
            </a:r>
          </a:p>
          <a:p>
            <a:pPr>
              <a:spcBef>
                <a:spcPts val="0"/>
              </a:spcBef>
              <a:spcAft>
                <a:spcPts val="1200"/>
              </a:spcAft>
              <a:buFont typeface="Wingdings" pitchFamily="2" charset="2"/>
              <a:buChar char="ü"/>
            </a:pPr>
            <a:r>
              <a:rPr lang="el-GR" sz="2000" dirty="0">
                <a:latin typeface="Comic Sans MS" pitchFamily="66" charset="0"/>
              </a:rPr>
              <a:t>Μικρές ενότητες και εξασφάλιση επιτυχίας σε μια ενότητα πριν πάει στην επόμενη.</a:t>
            </a:r>
          </a:p>
          <a:p>
            <a:pPr>
              <a:spcBef>
                <a:spcPts val="0"/>
              </a:spcBef>
              <a:spcAft>
                <a:spcPts val="1200"/>
              </a:spcAft>
              <a:buFont typeface="Wingdings" pitchFamily="2" charset="2"/>
              <a:buChar char="ü"/>
            </a:pPr>
            <a:r>
              <a:rPr lang="el-GR" sz="2000" dirty="0">
                <a:latin typeface="Comic Sans MS" pitchFamily="66" charset="0"/>
              </a:rPr>
              <a:t>Εποπτικό υλικό πλούσιο και ελκυστικό και συνεχής ανανέωσή του.</a:t>
            </a:r>
          </a:p>
          <a:p>
            <a:pPr>
              <a:spcBef>
                <a:spcPts val="0"/>
              </a:spcBef>
              <a:spcAft>
                <a:spcPts val="1200"/>
              </a:spcAft>
              <a:buFont typeface="Wingdings" pitchFamily="2" charset="2"/>
              <a:buChar char="ü"/>
            </a:pPr>
            <a:r>
              <a:rPr lang="el-GR" sz="2000" dirty="0">
                <a:latin typeface="Comic Sans MS" pitchFamily="66" charset="0"/>
              </a:rPr>
              <a:t>Ποικιλία δραστηριοτήτων-ασκήσεων-παιχνιδιών. </a:t>
            </a:r>
          </a:p>
        </p:txBody>
      </p:sp>
      <p:sp>
        <p:nvSpPr>
          <p:cNvPr id="2" name="TextBox 1">
            <a:extLst>
              <a:ext uri="{FF2B5EF4-FFF2-40B4-BE49-F238E27FC236}">
                <a16:creationId xmlns:a16="http://schemas.microsoft.com/office/drawing/2014/main" id="{AA4694BA-F084-4918-A371-A476A653F742}"/>
              </a:ext>
            </a:extLst>
          </p:cNvPr>
          <p:cNvSpPr txBox="1"/>
          <p:nvPr/>
        </p:nvSpPr>
        <p:spPr>
          <a:xfrm>
            <a:off x="827584" y="260648"/>
            <a:ext cx="6912768" cy="954107"/>
          </a:xfrm>
          <a:prstGeom prst="rect">
            <a:avLst/>
          </a:prstGeom>
          <a:noFill/>
        </p:spPr>
        <p:txBody>
          <a:bodyPr wrap="square" rtlCol="0">
            <a:spAutoFit/>
          </a:bodyPr>
          <a:lstStyle/>
          <a:p>
            <a:pPr algn="ctr"/>
            <a:r>
              <a:rPr lang="el-GR" sz="2800" b="1" dirty="0">
                <a:solidFill>
                  <a:srgbClr val="FFFF00"/>
                </a:solidFill>
              </a:rPr>
              <a:t>Εκπαιδευτικές αρχές προσέγγισης ενός μαθητή με δυσλεξία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688" y="980728"/>
            <a:ext cx="8858312" cy="6572296"/>
          </a:xfrm>
        </p:spPr>
        <p:txBody>
          <a:bodyPr>
            <a:normAutofit/>
          </a:bodyPr>
          <a:lstStyle/>
          <a:p>
            <a:pPr>
              <a:buNone/>
            </a:pPr>
            <a:endParaRPr lang="el-GR" sz="2400" dirty="0">
              <a:latin typeface="Comic Sans MS" pitchFamily="66" charset="0"/>
            </a:endParaRPr>
          </a:p>
          <a:p>
            <a:pPr>
              <a:buFont typeface="Wingdings" pitchFamily="2" charset="2"/>
              <a:buChar char="ü"/>
            </a:pPr>
            <a:r>
              <a:rPr lang="el-GR" sz="2000" dirty="0">
                <a:latin typeface="Comic Sans MS" pitchFamily="66" charset="0"/>
              </a:rPr>
              <a:t>Διασκεδαστικό και ευχάριστο μάθημα, με συμμετοχή όλων των αισθήσεων.</a:t>
            </a:r>
          </a:p>
          <a:p>
            <a:pPr>
              <a:buFont typeface="Wingdings" pitchFamily="2" charset="2"/>
              <a:buChar char="ü"/>
            </a:pPr>
            <a:endParaRPr lang="el-GR" sz="2000" dirty="0">
              <a:latin typeface="Comic Sans MS" pitchFamily="66" charset="0"/>
            </a:endParaRPr>
          </a:p>
          <a:p>
            <a:pPr>
              <a:buFont typeface="Wingdings" pitchFamily="2" charset="2"/>
              <a:buChar char="ü"/>
            </a:pPr>
            <a:r>
              <a:rPr lang="el-GR" sz="2000" dirty="0">
                <a:latin typeface="Comic Sans MS" pitchFamily="66" charset="0"/>
              </a:rPr>
              <a:t>Σημείωση ικανοποιητικής επίδοσης στο τέλος του μαθήματος.</a:t>
            </a:r>
          </a:p>
          <a:p>
            <a:pPr>
              <a:buFont typeface="Wingdings" pitchFamily="2" charset="2"/>
              <a:buChar char="ü"/>
            </a:pPr>
            <a:endParaRPr lang="el-GR" sz="2000" dirty="0">
              <a:latin typeface="Comic Sans MS" pitchFamily="66" charset="0"/>
            </a:endParaRPr>
          </a:p>
          <a:p>
            <a:pPr>
              <a:buFont typeface="Wingdings" pitchFamily="2" charset="2"/>
              <a:buChar char="ü"/>
            </a:pPr>
            <a:r>
              <a:rPr lang="el-GR" sz="2000" dirty="0">
                <a:latin typeface="Comic Sans MS" pitchFamily="66" charset="0"/>
              </a:rPr>
              <a:t>Τόνωση του συναισθήματος της αυτοεκτίμησης, ενθάρρυνση.</a:t>
            </a:r>
          </a:p>
          <a:p>
            <a:pPr>
              <a:buFont typeface="Wingdings" pitchFamily="2" charset="2"/>
              <a:buChar char="ü"/>
            </a:pPr>
            <a:endParaRPr lang="el-GR" sz="2000" dirty="0">
              <a:latin typeface="Comic Sans MS" pitchFamily="66" charset="0"/>
            </a:endParaRPr>
          </a:p>
          <a:p>
            <a:pPr>
              <a:buFont typeface="Wingdings" pitchFamily="2" charset="2"/>
              <a:buChar char="ü"/>
            </a:pPr>
            <a:r>
              <a:rPr lang="el-GR" sz="2000" dirty="0">
                <a:latin typeface="Comic Sans MS" pitchFamily="66" charset="0"/>
              </a:rPr>
              <a:t>Εξατομικευμένο πρόγραμμα και ανάπτυξη τεχνικών οργάνωσης της μελέτης.</a:t>
            </a:r>
          </a:p>
          <a:p>
            <a:pPr>
              <a:buFont typeface="Wingdings" pitchFamily="2" charset="2"/>
              <a:buChar char="ü"/>
            </a:pPr>
            <a:endParaRPr lang="el-GR" sz="2000" dirty="0">
              <a:latin typeface="Comic Sans MS" pitchFamily="66" charset="0"/>
            </a:endParaRPr>
          </a:p>
          <a:p>
            <a:pPr>
              <a:buFont typeface="Wingdings" pitchFamily="2" charset="2"/>
              <a:buChar char="ü"/>
            </a:pPr>
            <a:r>
              <a:rPr lang="el-GR" sz="2000" dirty="0">
                <a:latin typeface="Comic Sans MS" pitchFamily="66" charset="0"/>
              </a:rPr>
              <a:t>Συμβουλευτική και συνεργασία με γονείς, νοσηλευτή και εκπαιδευτικό και συνεργασία με ειδικό ψυχολόγο.</a:t>
            </a:r>
          </a:p>
          <a:p>
            <a:pPr>
              <a:buNone/>
            </a:pP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79C7F7-02C6-4A01-AE68-FA70714330C7}"/>
              </a:ext>
            </a:extLst>
          </p:cNvPr>
          <p:cNvSpPr>
            <a:spLocks noGrp="1"/>
          </p:cNvSpPr>
          <p:nvPr>
            <p:ph type="title"/>
          </p:nvPr>
        </p:nvSpPr>
        <p:spPr>
          <a:xfrm>
            <a:off x="457200" y="274638"/>
            <a:ext cx="8147248" cy="1143000"/>
          </a:xfrm>
        </p:spPr>
        <p:txBody>
          <a:bodyPr>
            <a:noAutofit/>
          </a:bodyPr>
          <a:lstStyle/>
          <a:p>
            <a:r>
              <a:rPr lang="el-GR" sz="3600" dirty="0">
                <a:solidFill>
                  <a:srgbClr val="FFFF00"/>
                </a:solidFill>
                <a:latin typeface="Comic Sans MS" panose="030F0702030302020204" pitchFamily="66" charset="0"/>
              </a:rPr>
              <a:t>Διαταραχή Ελλειμματικής Προσοχής-</a:t>
            </a:r>
            <a:r>
              <a:rPr lang="el-GR" sz="3600" dirty="0" err="1">
                <a:solidFill>
                  <a:srgbClr val="FFFF00"/>
                </a:solidFill>
                <a:latin typeface="Comic Sans MS" panose="030F0702030302020204" pitchFamily="66" charset="0"/>
              </a:rPr>
              <a:t>Υπερκινητικότητα</a:t>
            </a:r>
            <a:r>
              <a:rPr lang="el-GR" sz="3600" dirty="0">
                <a:solidFill>
                  <a:srgbClr val="FFFF00"/>
                </a:solidFill>
                <a:latin typeface="Comic Sans MS" panose="030F0702030302020204" pitchFamily="66" charset="0"/>
              </a:rPr>
              <a:t> (ΔΕΠΥ) </a:t>
            </a:r>
          </a:p>
        </p:txBody>
      </p:sp>
      <p:sp>
        <p:nvSpPr>
          <p:cNvPr id="3" name="Θέση περιεχομένου 2">
            <a:extLst>
              <a:ext uri="{FF2B5EF4-FFF2-40B4-BE49-F238E27FC236}">
                <a16:creationId xmlns:a16="http://schemas.microsoft.com/office/drawing/2014/main" id="{27274DBB-E3DA-4FC3-BE35-3513BD71D216}"/>
              </a:ext>
            </a:extLst>
          </p:cNvPr>
          <p:cNvSpPr>
            <a:spLocks noGrp="1"/>
          </p:cNvSpPr>
          <p:nvPr>
            <p:ph idx="1"/>
          </p:nvPr>
        </p:nvSpPr>
        <p:spPr/>
        <p:txBody>
          <a:bodyPr>
            <a:normAutofit fontScale="92500" lnSpcReduction="10000"/>
          </a:bodyPr>
          <a:lstStyle/>
          <a:p>
            <a:pPr marL="36576" indent="0">
              <a:buNone/>
            </a:pPr>
            <a:r>
              <a:rPr lang="el-GR" sz="2400" dirty="0">
                <a:latin typeface="Comic Sans MS" panose="030F0702030302020204" pitchFamily="66" charset="0"/>
              </a:rPr>
              <a:t>3-5% παιδιά σχολικής ηλικίας</a:t>
            </a:r>
          </a:p>
          <a:p>
            <a:pPr marL="36576" indent="0">
              <a:buNone/>
            </a:pPr>
            <a:r>
              <a:rPr lang="el-GR" sz="2400" dirty="0">
                <a:latin typeface="Comic Sans MS" panose="030F0702030302020204" pitchFamily="66" charset="0"/>
              </a:rPr>
              <a:t>Αγόρια : κορίτσια = 3:1</a:t>
            </a:r>
          </a:p>
          <a:p>
            <a:pPr marL="36576" indent="0">
              <a:buNone/>
            </a:pPr>
            <a:r>
              <a:rPr lang="el-GR" sz="2400" dirty="0">
                <a:latin typeface="Comic Sans MS" panose="030F0702030302020204" pitchFamily="66" charset="0"/>
              </a:rPr>
              <a:t>25-70% συνύπαρξη ΔΕΠΥ και Μαθησιακών Δυσκολιών </a:t>
            </a:r>
          </a:p>
          <a:p>
            <a:pPr marL="36576" indent="0">
              <a:buNone/>
            </a:pPr>
            <a:endParaRPr lang="el-GR" sz="2400" dirty="0">
              <a:latin typeface="Comic Sans MS" panose="030F0702030302020204" pitchFamily="66" charset="0"/>
            </a:endParaRPr>
          </a:p>
          <a:p>
            <a:pPr marL="36576" indent="0">
              <a:buNone/>
            </a:pPr>
            <a:r>
              <a:rPr lang="el-GR" sz="2400" dirty="0" err="1">
                <a:latin typeface="Comic Sans MS" panose="030F0702030302020204" pitchFamily="66" charset="0"/>
              </a:rPr>
              <a:t>Νευροαναπτυξιακή</a:t>
            </a:r>
            <a:r>
              <a:rPr lang="el-GR" sz="2400" dirty="0">
                <a:latin typeface="Comic Sans MS" panose="030F0702030302020204" pitchFamily="66" charset="0"/>
              </a:rPr>
              <a:t> διαταραχή που χαρακτηρίζεται από </a:t>
            </a:r>
            <a:endParaRPr lang="el-GR" sz="2400" b="1" dirty="0">
              <a:latin typeface="Comic Sans MS" panose="030F0702030302020204" pitchFamily="66" charset="0"/>
            </a:endParaRPr>
          </a:p>
          <a:p>
            <a:r>
              <a:rPr lang="el-GR" sz="2400" b="1" dirty="0">
                <a:latin typeface="Comic Sans MS" panose="030F0702030302020204" pitchFamily="66" charset="0"/>
              </a:rPr>
              <a:t>Ελλειμματική προσοχή-Απροσεξία </a:t>
            </a:r>
            <a:r>
              <a:rPr lang="el-GR" b="1" dirty="0">
                <a:latin typeface="Comic Sans MS" panose="030F0702030302020204" pitchFamily="66" charset="0"/>
              </a:rPr>
              <a:t>(</a:t>
            </a:r>
            <a:r>
              <a:rPr lang="el-GR" sz="2000" b="1" dirty="0">
                <a:latin typeface="Comic Sans MS" panose="030F0702030302020204" pitchFamily="66" charset="0"/>
              </a:rPr>
              <a:t>δυσκολία συγκέντρωσης σε κάτι, λάθη απροσεξίας, αποφυγή δραστηριοτήτων που απαιτούν παρατεταμένη συγκέντρωση, </a:t>
            </a:r>
            <a:r>
              <a:rPr lang="el-GR" sz="2000" b="1" dirty="0" err="1">
                <a:latin typeface="Comic Sans MS" panose="030F0702030302020204" pitchFamily="66" charset="0"/>
              </a:rPr>
              <a:t>κ.α</a:t>
            </a:r>
            <a:r>
              <a:rPr lang="el-GR" sz="2000" b="1" dirty="0">
                <a:latin typeface="Comic Sans MS" panose="030F0702030302020204" pitchFamily="66" charset="0"/>
              </a:rPr>
              <a:t>)</a:t>
            </a:r>
          </a:p>
          <a:p>
            <a:r>
              <a:rPr lang="el-GR" sz="2400" b="1" dirty="0">
                <a:latin typeface="Comic Sans MS" panose="030F0702030302020204" pitchFamily="66" charset="0"/>
              </a:rPr>
              <a:t>Παρορμητικότητα</a:t>
            </a:r>
            <a:r>
              <a:rPr lang="el-GR" b="1" dirty="0">
                <a:latin typeface="Comic Sans MS" panose="030F0702030302020204" pitchFamily="66" charset="0"/>
              </a:rPr>
              <a:t> </a:t>
            </a:r>
            <a:r>
              <a:rPr lang="el-GR" sz="2000" b="1" dirty="0">
                <a:latin typeface="Comic Sans MS" panose="030F0702030302020204" pitchFamily="66" charset="0"/>
              </a:rPr>
              <a:t>(χαμηλό αυτοέλεγχο, δεν σκέφτονται τις συνέπειες, δεν μπορούν να περιμένουν, κ.α.)</a:t>
            </a:r>
          </a:p>
          <a:p>
            <a:r>
              <a:rPr lang="el-GR" sz="2400" b="1" dirty="0" err="1">
                <a:latin typeface="Comic Sans MS" panose="030F0702030302020204" pitchFamily="66" charset="0"/>
              </a:rPr>
              <a:t>Υπερκινητικότητα</a:t>
            </a:r>
            <a:endParaRPr lang="el-GR" sz="2400" b="1" dirty="0">
              <a:latin typeface="Comic Sans MS" panose="030F0702030302020204" pitchFamily="66" charset="0"/>
            </a:endParaRPr>
          </a:p>
          <a:p>
            <a:endParaRPr lang="el-GR" dirty="0">
              <a:latin typeface="Comic Sans MS" panose="030F0702030302020204" pitchFamily="66" charset="0"/>
            </a:endParaRPr>
          </a:p>
        </p:txBody>
      </p:sp>
    </p:spTree>
    <p:extLst>
      <p:ext uri="{BB962C8B-B14F-4D97-AF65-F5344CB8AC3E}">
        <p14:creationId xmlns:p14="http://schemas.microsoft.com/office/powerpoint/2010/main" val="3258773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79C7F7-02C6-4A01-AE68-FA70714330C7}"/>
              </a:ext>
            </a:extLst>
          </p:cNvPr>
          <p:cNvSpPr>
            <a:spLocks noGrp="1"/>
          </p:cNvSpPr>
          <p:nvPr>
            <p:ph type="title"/>
          </p:nvPr>
        </p:nvSpPr>
        <p:spPr>
          <a:xfrm>
            <a:off x="457200" y="274638"/>
            <a:ext cx="8147248" cy="1143000"/>
          </a:xfrm>
        </p:spPr>
        <p:txBody>
          <a:bodyPr>
            <a:noAutofit/>
          </a:bodyPr>
          <a:lstStyle/>
          <a:p>
            <a:r>
              <a:rPr lang="el-GR" sz="3600" dirty="0">
                <a:solidFill>
                  <a:srgbClr val="FFFF00"/>
                </a:solidFill>
                <a:latin typeface="Comic Sans MS" panose="030F0702030302020204" pitchFamily="66" charset="0"/>
              </a:rPr>
              <a:t>Διαταραχή Ελλειμματικής Προσοχής-</a:t>
            </a:r>
            <a:r>
              <a:rPr lang="el-GR" sz="3600" dirty="0" err="1">
                <a:solidFill>
                  <a:srgbClr val="FFFF00"/>
                </a:solidFill>
                <a:latin typeface="Comic Sans MS" panose="030F0702030302020204" pitchFamily="66" charset="0"/>
              </a:rPr>
              <a:t>Υπερκινητικότητα</a:t>
            </a:r>
            <a:r>
              <a:rPr lang="el-GR" sz="3600" dirty="0">
                <a:solidFill>
                  <a:srgbClr val="FFFF00"/>
                </a:solidFill>
                <a:latin typeface="Comic Sans MS" panose="030F0702030302020204" pitchFamily="66" charset="0"/>
              </a:rPr>
              <a:t> (ΔΕΠΥ) </a:t>
            </a:r>
          </a:p>
        </p:txBody>
      </p:sp>
      <p:sp>
        <p:nvSpPr>
          <p:cNvPr id="3" name="Θέση περιεχομένου 2">
            <a:extLst>
              <a:ext uri="{FF2B5EF4-FFF2-40B4-BE49-F238E27FC236}">
                <a16:creationId xmlns:a16="http://schemas.microsoft.com/office/drawing/2014/main" id="{27274DBB-E3DA-4FC3-BE35-3513BD71D216}"/>
              </a:ext>
            </a:extLst>
          </p:cNvPr>
          <p:cNvSpPr>
            <a:spLocks noGrp="1"/>
          </p:cNvSpPr>
          <p:nvPr>
            <p:ph idx="1"/>
          </p:nvPr>
        </p:nvSpPr>
        <p:spPr/>
        <p:txBody>
          <a:bodyPr>
            <a:normAutofit fontScale="92500"/>
          </a:bodyPr>
          <a:lstStyle/>
          <a:p>
            <a:pPr marL="36576" indent="0">
              <a:buNone/>
            </a:pPr>
            <a:r>
              <a:rPr lang="el-GR" sz="2400" b="1" dirty="0">
                <a:latin typeface="Comic Sans MS" panose="030F0702030302020204" pitchFamily="66" charset="0"/>
              </a:rPr>
              <a:t>Θεραπεία:</a:t>
            </a:r>
          </a:p>
          <a:p>
            <a:pPr marL="36576" indent="0">
              <a:buNone/>
            </a:pPr>
            <a:endParaRPr lang="el-GR" sz="2400" dirty="0">
              <a:latin typeface="Comic Sans MS" panose="030F0702030302020204" pitchFamily="66" charset="0"/>
            </a:endParaRPr>
          </a:p>
          <a:p>
            <a:pPr marL="36576" indent="0">
              <a:buNone/>
            </a:pPr>
            <a:r>
              <a:rPr lang="el-GR" sz="2400" b="1" dirty="0">
                <a:latin typeface="Comic Sans MS" panose="030F0702030302020204" pitchFamily="66" charset="0"/>
              </a:rPr>
              <a:t>Θεραπεία συμπεριφοράς</a:t>
            </a:r>
            <a:r>
              <a:rPr lang="el-GR" sz="2400" dirty="0">
                <a:latin typeface="Comic Sans MS" panose="030F0702030302020204" pitchFamily="66" charset="0"/>
              </a:rPr>
              <a:t>: εκπαίδευση στον έλεγχο συμπεριφοράς, στις κοινωνικές δεξιότητες, στον έλεγχο του θυμού, εκπαίδευση των γονέων</a:t>
            </a:r>
          </a:p>
          <a:p>
            <a:pPr marL="36576" indent="0">
              <a:buNone/>
            </a:pPr>
            <a:endParaRPr lang="el-GR" sz="2400" dirty="0">
              <a:latin typeface="Comic Sans MS" panose="030F0702030302020204" pitchFamily="66" charset="0"/>
            </a:endParaRPr>
          </a:p>
          <a:p>
            <a:pPr marL="36576" indent="0">
              <a:buNone/>
            </a:pPr>
            <a:r>
              <a:rPr lang="el-GR" sz="2400" b="1" dirty="0">
                <a:latin typeface="Comic Sans MS" panose="030F0702030302020204" pitchFamily="66" charset="0"/>
              </a:rPr>
              <a:t>Φαρμακευτική θεραπεία</a:t>
            </a:r>
            <a:r>
              <a:rPr lang="el-GR" sz="2400" dirty="0">
                <a:latin typeface="Comic Sans MS" panose="030F0702030302020204" pitchFamily="66" charset="0"/>
              </a:rPr>
              <a:t>: για βελτίωση των συμπτωμάτων </a:t>
            </a:r>
          </a:p>
          <a:p>
            <a:endParaRPr lang="el-GR" dirty="0">
              <a:latin typeface="Comic Sans MS" panose="030F0702030302020204" pitchFamily="66" charset="0"/>
            </a:endParaRPr>
          </a:p>
          <a:p>
            <a:r>
              <a:rPr lang="el-GR" sz="2200" dirty="0">
                <a:latin typeface="Comic Sans MS" panose="030F0702030302020204" pitchFamily="66" charset="0"/>
              </a:rPr>
              <a:t>Ειδικό Ιατρείο Διάγνωσης και Αντιμετώπισης Διαταραχών Ελλειμματικής Προσοχής και Υπερκινητικότητας Νοσοκομείο </a:t>
            </a:r>
            <a:r>
              <a:rPr lang="el-GR" sz="2200" dirty="0" err="1">
                <a:latin typeface="Comic Sans MS" panose="030F0702030302020204" pitchFamily="66" charset="0"/>
              </a:rPr>
              <a:t>Παίδων</a:t>
            </a:r>
            <a:r>
              <a:rPr lang="el-GR" sz="2200" dirty="0">
                <a:latin typeface="Comic Sans MS" panose="030F0702030302020204" pitchFamily="66" charset="0"/>
              </a:rPr>
              <a:t> «ΠΑΝ.&amp;ΑΓΛ. ΚΥΡΙΑΚΟΥ»</a:t>
            </a:r>
          </a:p>
          <a:p>
            <a:endParaRPr lang="el-GR" dirty="0">
              <a:latin typeface="Comic Sans MS" panose="030F0702030302020204" pitchFamily="66" charset="0"/>
            </a:endParaRPr>
          </a:p>
        </p:txBody>
      </p:sp>
    </p:spTree>
    <p:extLst>
      <p:ext uri="{BB962C8B-B14F-4D97-AF65-F5344CB8AC3E}">
        <p14:creationId xmlns:p14="http://schemas.microsoft.com/office/powerpoint/2010/main" val="33891322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fontScale="92500" lnSpcReduction="10000"/>
          </a:bodyPr>
          <a:lstStyle/>
          <a:p>
            <a:pPr algn="ctr">
              <a:buNone/>
            </a:pPr>
            <a:r>
              <a:rPr lang="el-GR" sz="3200" b="1" dirty="0">
                <a:solidFill>
                  <a:srgbClr val="FFFF00"/>
                </a:solidFill>
                <a:latin typeface="Comic Sans MS" pitchFamily="66" charset="0"/>
              </a:rPr>
              <a:t>Αυτισμός – Αυτιστικό Παιδί</a:t>
            </a:r>
          </a:p>
          <a:p>
            <a:pPr>
              <a:buNone/>
            </a:pPr>
            <a:endParaRPr lang="el-GR" sz="2400" dirty="0">
              <a:latin typeface="Comic Sans MS" pitchFamily="66" charset="0"/>
            </a:endParaRPr>
          </a:p>
          <a:p>
            <a:pPr>
              <a:buNone/>
            </a:pPr>
            <a:r>
              <a:rPr lang="el-GR" sz="2400" dirty="0">
                <a:latin typeface="Comic Sans MS" pitchFamily="66" charset="0"/>
              </a:rPr>
              <a:t>Είναι η κατεξοχήν πρώιμη διαταραχή της εξέλιξης.</a:t>
            </a:r>
          </a:p>
          <a:p>
            <a:pPr>
              <a:buNone/>
            </a:pPr>
            <a:r>
              <a:rPr lang="el-GR" sz="2400" dirty="0">
                <a:latin typeface="Comic Sans MS" pitchFamily="66" charset="0"/>
              </a:rPr>
              <a:t>Διαγιγνώσκεται στην πλειοψηφία των περιπτώσεων μετά την ηλικία των 4 ετών.</a:t>
            </a:r>
          </a:p>
          <a:p>
            <a:pPr>
              <a:buNone/>
            </a:pPr>
            <a:endParaRPr lang="el-GR" sz="2400" dirty="0">
              <a:latin typeface="Comic Sans MS" pitchFamily="66" charset="0"/>
            </a:endParaRPr>
          </a:p>
          <a:p>
            <a:pPr>
              <a:buNone/>
            </a:pPr>
            <a:r>
              <a:rPr lang="el-GR" sz="2400" dirty="0">
                <a:latin typeface="Comic Sans MS" pitchFamily="66" charset="0"/>
              </a:rPr>
              <a:t>Σύμφωνα με νέες μελέτες οι διαφορές μεταξύ των παιδιών με ομαλή εξέλιξη και εκείνων που θα διαγνωστούν σαν αυτιστικά μπορούν να διαγνωστούν από το 1</a:t>
            </a:r>
            <a:r>
              <a:rPr lang="el-GR" sz="2400" baseline="30000" dirty="0">
                <a:latin typeface="Comic Sans MS" pitchFamily="66" charset="0"/>
              </a:rPr>
              <a:t>ο</a:t>
            </a:r>
            <a:r>
              <a:rPr lang="el-GR" sz="2400" dirty="0">
                <a:latin typeface="Comic Sans MS" pitchFamily="66" charset="0"/>
              </a:rPr>
              <a:t> έτος ζωής.</a:t>
            </a:r>
          </a:p>
          <a:p>
            <a:pPr>
              <a:buNone/>
            </a:pPr>
            <a:endParaRPr lang="el-GR" sz="2400" dirty="0">
              <a:latin typeface="Comic Sans MS" pitchFamily="66" charset="0"/>
            </a:endParaRPr>
          </a:p>
          <a:p>
            <a:pPr>
              <a:buNone/>
            </a:pPr>
            <a:r>
              <a:rPr lang="el-GR" sz="2400" dirty="0">
                <a:latin typeface="Comic Sans MS" pitchFamily="66" charset="0"/>
              </a:rPr>
              <a:t>Το φυσιολογικό βρέφος αντιδρά στο περιβάλλον και προοδευτικά αλληλεπιδρά σε αυτό.</a:t>
            </a:r>
          </a:p>
          <a:p>
            <a:pPr>
              <a:buNone/>
            </a:pPr>
            <a:endParaRPr lang="el-GR" sz="2400" dirty="0">
              <a:latin typeface="Comic Sans MS" pitchFamily="66" charset="0"/>
            </a:endParaRPr>
          </a:p>
          <a:p>
            <a:pPr>
              <a:buNone/>
            </a:pPr>
            <a:r>
              <a:rPr lang="el-GR" sz="2400" dirty="0">
                <a:latin typeface="Comic Sans MS" pitchFamily="66" charset="0"/>
              </a:rPr>
              <a:t>Το αυτιστικό παιδί αποφεύγει την επικοινωνία και αποστρέφεται την κοινωνική συναλλαγή.</a:t>
            </a:r>
          </a:p>
          <a:p>
            <a:pPr>
              <a:buNone/>
            </a:pPr>
            <a:endParaRPr lang="el-GR" sz="2400" dirty="0">
              <a:latin typeface="Comic Sans MS" pitchFamily="66" charset="0"/>
            </a:endParaRPr>
          </a:p>
          <a:p>
            <a:pPr>
              <a:buNone/>
            </a:pPr>
            <a:r>
              <a:rPr lang="el-GR" sz="2400" dirty="0">
                <a:latin typeface="Comic Sans MS" pitchFamily="66" charset="0"/>
              </a:rPr>
              <a:t>Πολλά παιδιά με αυτισμό διαπρέπουν σε συγκεκριμένους τομείς (μουσική, μαθηματικά, τέχνες, </a:t>
            </a:r>
            <a:r>
              <a:rPr lang="el-GR" sz="2400" dirty="0" err="1">
                <a:latin typeface="Comic Sans MS" pitchFamily="66" charset="0"/>
              </a:rPr>
              <a:t>κ.α</a:t>
            </a:r>
            <a:r>
              <a:rPr lang="el-GR" sz="2400" dirty="0">
                <a:latin typeface="Comic Sans MS" pitchFamily="66" charset="0"/>
              </a:rPr>
              <a:t>).</a:t>
            </a:r>
          </a:p>
          <a:p>
            <a:pPr>
              <a:buNone/>
            </a:pPr>
            <a:endParaRPr lang="el-GR" sz="2400"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198756"/>
            <a:ext cx="8858312" cy="2736304"/>
          </a:xfrm>
        </p:spPr>
        <p:txBody>
          <a:bodyPr>
            <a:normAutofit fontScale="85000" lnSpcReduction="10000"/>
          </a:bodyPr>
          <a:lstStyle/>
          <a:p>
            <a:pPr>
              <a:buNone/>
            </a:pPr>
            <a:r>
              <a:rPr lang="el-GR" sz="2800" b="1" dirty="0">
                <a:solidFill>
                  <a:srgbClr val="FFFF00"/>
                </a:solidFill>
                <a:latin typeface="Comic Sans MS" pitchFamily="66" charset="0"/>
              </a:rPr>
              <a:t>Σκολίωση: </a:t>
            </a:r>
            <a:r>
              <a:rPr lang="el-GR" sz="2800" dirty="0">
                <a:latin typeface="Comic Sans MS" pitchFamily="66" charset="0"/>
              </a:rPr>
              <a:t>είναι σχήματος </a:t>
            </a:r>
            <a:r>
              <a:rPr lang="en-US" sz="2800" dirty="0">
                <a:latin typeface="Comic Sans MS" pitchFamily="66" charset="0"/>
              </a:rPr>
              <a:t>S </a:t>
            </a:r>
            <a:r>
              <a:rPr lang="el-GR" sz="2800" dirty="0">
                <a:latin typeface="Comic Sans MS" pitchFamily="66" charset="0"/>
              </a:rPr>
              <a:t>πλάγια κύρτωση της σπονδυλικής στήλης με στροφή των σπονδυλικών σωμάτων</a:t>
            </a:r>
          </a:p>
          <a:p>
            <a:pPr>
              <a:buNone/>
            </a:pPr>
            <a:endParaRPr lang="el-GR" sz="2800" dirty="0">
              <a:latin typeface="Comic Sans MS" pitchFamily="66" charset="0"/>
            </a:endParaRPr>
          </a:p>
          <a:p>
            <a:r>
              <a:rPr lang="el-GR" sz="2800" dirty="0">
                <a:latin typeface="Comic Sans MS" pitchFamily="66" charset="0"/>
              </a:rPr>
              <a:t>Ο έλεγχος</a:t>
            </a:r>
            <a:r>
              <a:rPr lang="en-US" sz="2800" dirty="0">
                <a:latin typeface="Comic Sans MS" pitchFamily="66" charset="0"/>
              </a:rPr>
              <a:t> (screening) </a:t>
            </a:r>
            <a:r>
              <a:rPr lang="el-GR" sz="2800" dirty="0">
                <a:latin typeface="Comic Sans MS" pitchFamily="66" charset="0"/>
              </a:rPr>
              <a:t>εφαρμόζεται με τη δοκιμασία της επίκυψης</a:t>
            </a:r>
          </a:p>
          <a:p>
            <a:pPr marL="36576" indent="0">
              <a:buNone/>
            </a:pPr>
            <a:endParaRPr lang="el-GR" sz="2800" dirty="0">
              <a:latin typeface="Comic Sans MS" pitchFamily="66" charset="0"/>
            </a:endParaRPr>
          </a:p>
          <a:p>
            <a:r>
              <a:rPr lang="el-GR" sz="2800" dirty="0">
                <a:latin typeface="Comic Sans MS" pitchFamily="66" charset="0"/>
              </a:rPr>
              <a:t>Θεραπεία: κηδεμόνες και άσκηση, χειρουργική</a:t>
            </a:r>
          </a:p>
          <a:p>
            <a:pPr>
              <a:buNone/>
            </a:pPr>
            <a:endParaRPr lang="el-GR" sz="2800" dirty="0">
              <a:latin typeface="Comic Sans MS" pitchFamily="66" charset="0"/>
            </a:endParaRPr>
          </a:p>
          <a:p>
            <a:pPr>
              <a:buNone/>
            </a:pPr>
            <a:endParaRPr lang="el-GR" dirty="0"/>
          </a:p>
        </p:txBody>
      </p:sp>
      <p:pic>
        <p:nvPicPr>
          <p:cNvPr id="2" name="Εικόνα 1">
            <a:extLst>
              <a:ext uri="{FF2B5EF4-FFF2-40B4-BE49-F238E27FC236}">
                <a16:creationId xmlns:a16="http://schemas.microsoft.com/office/drawing/2014/main" id="{19ECDAA0-DDEE-470F-8FC8-2510BF4CA3ED}"/>
              </a:ext>
            </a:extLst>
          </p:cNvPr>
          <p:cNvPicPr>
            <a:picLocks noChangeAspect="1"/>
          </p:cNvPicPr>
          <p:nvPr/>
        </p:nvPicPr>
        <p:blipFill>
          <a:blip r:embed="rId2"/>
          <a:stretch>
            <a:fillRect/>
          </a:stretch>
        </p:blipFill>
        <p:spPr>
          <a:xfrm>
            <a:off x="395536" y="3068960"/>
            <a:ext cx="7956376" cy="2996952"/>
          </a:xfrm>
          <a:prstGeom prst="rect">
            <a:avLst/>
          </a:prstGeom>
        </p:spPr>
      </p:pic>
      <p:sp>
        <p:nvSpPr>
          <p:cNvPr id="4" name="TextBox 3">
            <a:extLst>
              <a:ext uri="{FF2B5EF4-FFF2-40B4-BE49-F238E27FC236}">
                <a16:creationId xmlns:a16="http://schemas.microsoft.com/office/drawing/2014/main" id="{472ADD5D-D6F3-4AA0-A630-0F11F5BD23D6}"/>
              </a:ext>
            </a:extLst>
          </p:cNvPr>
          <p:cNvSpPr txBox="1"/>
          <p:nvPr/>
        </p:nvSpPr>
        <p:spPr>
          <a:xfrm>
            <a:off x="395536" y="6211669"/>
            <a:ext cx="8136904" cy="646331"/>
          </a:xfrm>
          <a:prstGeom prst="rect">
            <a:avLst/>
          </a:prstGeom>
          <a:noFill/>
        </p:spPr>
        <p:txBody>
          <a:bodyPr wrap="square" rtlCol="0">
            <a:spAutoFit/>
          </a:bodyPr>
          <a:lstStyle/>
          <a:p>
            <a:r>
              <a:rPr lang="el-GR" sz="1200" dirty="0"/>
              <a:t>α)κανονική ΣΣ, β)κύφωση, γ)Λόρδωση, δ)κανονική ΣΣ, ε)Ήπια σκολίωση σε ισορροπία, </a:t>
            </a:r>
            <a:r>
              <a:rPr lang="el-GR" sz="1200" dirty="0" err="1"/>
              <a:t>στ</a:t>
            </a:r>
            <a:r>
              <a:rPr lang="el-GR" sz="1200" dirty="0"/>
              <a:t>)Σοβαρή σκολίωση όχι σε ισορροπία, ζ)ασυμμετρία πλευρών και ωμοπλάτης κατά την κάμψη λόγω περιστροφής  </a:t>
            </a:r>
          </a:p>
          <a:p>
            <a:r>
              <a:rPr lang="el-GR" sz="1200" dirty="0"/>
              <a:t>(Πηγή </a:t>
            </a:r>
            <a:r>
              <a:rPr lang="en-US" sz="1200" dirty="0"/>
              <a:t>Hockenberry &amp; Wilson </a:t>
            </a:r>
            <a:r>
              <a:rPr lang="el-GR" sz="1200" dirty="0"/>
              <a:t>(</a:t>
            </a:r>
            <a:r>
              <a:rPr lang="en-US" sz="1200" dirty="0"/>
              <a:t>2011</a:t>
            </a:r>
            <a:r>
              <a:rPr lang="el-GR" sz="1200" dirty="0"/>
              <a:t>)Παιδιατρική Νοσηλευτική</a:t>
            </a:r>
            <a:r>
              <a:rPr lang="en-US" sz="1200" dirty="0"/>
              <a:t>,</a:t>
            </a:r>
            <a:r>
              <a:rPr lang="el-GR" sz="1200" dirty="0"/>
              <a:t> επιμέλεια Κυρίτση, </a:t>
            </a:r>
            <a:r>
              <a:rPr lang="el-GR" sz="1200" dirty="0" err="1"/>
              <a:t>σελ</a:t>
            </a:r>
            <a:r>
              <a:rPr lang="el-GR" sz="1200" dirty="0"/>
              <a:t> 1285)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buNone/>
            </a:pPr>
            <a:endParaRPr lang="el-GR" sz="2400" dirty="0">
              <a:latin typeface="Comic Sans MS" pitchFamily="66" charset="0"/>
            </a:endParaRPr>
          </a:p>
          <a:p>
            <a:pPr>
              <a:buNone/>
            </a:pPr>
            <a:endParaRPr lang="el-GR" dirty="0">
              <a:latin typeface="Comic Sans MS" pitchFamily="66" charset="0"/>
            </a:endParaRPr>
          </a:p>
          <a:p>
            <a:pPr>
              <a:buNone/>
            </a:pPr>
            <a:r>
              <a:rPr lang="el-GR" dirty="0">
                <a:latin typeface="Comic Sans MS" pitchFamily="66" charset="0"/>
              </a:rPr>
              <a:t>Υπάρχουν ασφαλή και έγκυρα εργαλεία για την πρώιμη διάγνωση του αυτισμού.</a:t>
            </a:r>
          </a:p>
          <a:p>
            <a:pPr>
              <a:buNone/>
            </a:pPr>
            <a:endParaRPr lang="el-GR" dirty="0">
              <a:latin typeface="Comic Sans MS" pitchFamily="66" charset="0"/>
            </a:endParaRPr>
          </a:p>
          <a:p>
            <a:pPr>
              <a:buNone/>
            </a:pPr>
            <a:r>
              <a:rPr lang="el-GR" sz="2800" b="1" dirty="0">
                <a:solidFill>
                  <a:srgbClr val="FFFF00"/>
                </a:solidFill>
                <a:latin typeface="Comic Sans MS" pitchFamily="66" charset="0"/>
              </a:rPr>
              <a:t>Χαρακτηριστικά παιδιού με αυτισμό</a:t>
            </a:r>
          </a:p>
          <a:p>
            <a:pPr>
              <a:buClr>
                <a:srgbClr val="FFFF00"/>
              </a:buClr>
            </a:pPr>
            <a:r>
              <a:rPr lang="el-GR" sz="1900" dirty="0">
                <a:latin typeface="Comic Sans MS" pitchFamily="66" charset="0"/>
              </a:rPr>
              <a:t>Διαταραχή </a:t>
            </a:r>
            <a:r>
              <a:rPr lang="el-GR" sz="1900" dirty="0" err="1">
                <a:latin typeface="Comic Sans MS" pitchFamily="66" charset="0"/>
              </a:rPr>
              <a:t>βλεμματικής</a:t>
            </a:r>
            <a:r>
              <a:rPr lang="el-GR" sz="1900" dirty="0">
                <a:latin typeface="Comic Sans MS" pitchFamily="66" charset="0"/>
              </a:rPr>
              <a:t> επαφής</a:t>
            </a:r>
          </a:p>
          <a:p>
            <a:pPr>
              <a:buClr>
                <a:srgbClr val="FFFF00"/>
              </a:buClr>
            </a:pPr>
            <a:r>
              <a:rPr lang="el-GR" sz="1900" dirty="0">
                <a:latin typeface="Comic Sans MS" pitchFamily="66" charset="0"/>
              </a:rPr>
              <a:t>Απουσία χαμόγελου</a:t>
            </a:r>
          </a:p>
          <a:p>
            <a:pPr>
              <a:buClr>
                <a:srgbClr val="FFFF00"/>
              </a:buClr>
            </a:pPr>
            <a:r>
              <a:rPr lang="el-GR" sz="1900" dirty="0">
                <a:latin typeface="Comic Sans MS" pitchFamily="66" charset="0"/>
              </a:rPr>
              <a:t>Αναζήτηση απομόνωσης</a:t>
            </a:r>
          </a:p>
          <a:p>
            <a:pPr>
              <a:buClr>
                <a:srgbClr val="FFFF00"/>
              </a:buClr>
            </a:pPr>
            <a:r>
              <a:rPr lang="el-GR" sz="1900" dirty="0">
                <a:latin typeface="Comic Sans MS" pitchFamily="66" charset="0"/>
              </a:rPr>
              <a:t>Αποφυγή επικοινωνίας</a:t>
            </a:r>
          </a:p>
          <a:p>
            <a:pPr>
              <a:buClr>
                <a:srgbClr val="FFFF00"/>
              </a:buClr>
            </a:pPr>
            <a:r>
              <a:rPr lang="el-GR" sz="1900" dirty="0">
                <a:latin typeface="Comic Sans MS" pitchFamily="66" charset="0"/>
              </a:rPr>
              <a:t>Έλλειψη κοινωνικής ανταπόκρισης</a:t>
            </a:r>
          </a:p>
          <a:p>
            <a:pPr>
              <a:buClr>
                <a:srgbClr val="FFFF00"/>
              </a:buClr>
            </a:pPr>
            <a:r>
              <a:rPr lang="el-GR" sz="1900" dirty="0">
                <a:latin typeface="Comic Sans MS" pitchFamily="66" charset="0"/>
              </a:rPr>
              <a:t>Ανεπαρκής συνδυαστική προσοχή</a:t>
            </a:r>
          </a:p>
          <a:p>
            <a:pPr>
              <a:buClr>
                <a:srgbClr val="FFFF00"/>
              </a:buClr>
            </a:pPr>
            <a:r>
              <a:rPr lang="el-GR" sz="1900" dirty="0">
                <a:latin typeface="Comic Sans MS" pitchFamily="66" charset="0"/>
              </a:rPr>
              <a:t>Ανεπάρκεια μίμησης</a:t>
            </a:r>
          </a:p>
          <a:p>
            <a:pPr>
              <a:buClr>
                <a:srgbClr val="FFFF00"/>
              </a:buClr>
            </a:pPr>
            <a:r>
              <a:rPr lang="el-GR" sz="1900" dirty="0">
                <a:latin typeface="Comic Sans MS" pitchFamily="66" charset="0"/>
              </a:rPr>
              <a:t>Ανεπαρκής συναισθηματική αντίδραση</a:t>
            </a:r>
          </a:p>
          <a:p>
            <a:pPr>
              <a:buClr>
                <a:srgbClr val="FFFF00"/>
              </a:buClr>
            </a:pPr>
            <a:r>
              <a:rPr lang="el-GR" sz="1900" dirty="0">
                <a:latin typeface="Comic Sans MS" pitchFamily="66" charset="0"/>
              </a:rPr>
              <a:t>Ιδιόρρυθμη, αλλόκοτη και τελετουργική συμπεριφορά</a:t>
            </a:r>
          </a:p>
          <a:p>
            <a:pPr>
              <a:buClr>
                <a:srgbClr val="FFFF00"/>
              </a:buClr>
            </a:pPr>
            <a:r>
              <a:rPr lang="el-GR" sz="1900" dirty="0">
                <a:latin typeface="Comic Sans MS" pitchFamily="66" charset="0"/>
              </a:rPr>
              <a:t>Αισθητηριακές και κινητικές διαταραχές  </a:t>
            </a:r>
          </a:p>
          <a:p>
            <a:pPr>
              <a:buNone/>
            </a:pP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9D05CC-6136-4DBD-B231-7E78E24DADE8}"/>
              </a:ext>
            </a:extLst>
          </p:cNvPr>
          <p:cNvSpPr>
            <a:spLocks noGrp="1"/>
          </p:cNvSpPr>
          <p:nvPr>
            <p:ph type="title"/>
          </p:nvPr>
        </p:nvSpPr>
        <p:spPr>
          <a:xfrm>
            <a:off x="685800" y="3583837"/>
            <a:ext cx="7486600" cy="1826363"/>
          </a:xfrm>
        </p:spPr>
        <p:txBody>
          <a:bodyPr/>
          <a:lstStyle/>
          <a:p>
            <a:r>
              <a:rPr lang="el-GR" dirty="0"/>
              <a:t>Ευχαριστώ για την προσοχή σας </a:t>
            </a:r>
          </a:p>
        </p:txBody>
      </p:sp>
      <p:sp>
        <p:nvSpPr>
          <p:cNvPr id="3" name="Θέση κειμένου 2">
            <a:extLst>
              <a:ext uri="{FF2B5EF4-FFF2-40B4-BE49-F238E27FC236}">
                <a16:creationId xmlns:a16="http://schemas.microsoft.com/office/drawing/2014/main" id="{0A584C2B-CE3C-4476-9237-DB447409831C}"/>
              </a:ext>
            </a:extLst>
          </p:cNvPr>
          <p:cNvSpPr>
            <a:spLocks noGrp="1"/>
          </p:cNvSpPr>
          <p:nvPr>
            <p:ph type="body" idx="1"/>
          </p:nvPr>
        </p:nvSpPr>
        <p:spPr/>
        <p:txBody>
          <a:bodyPr/>
          <a:lstStyle/>
          <a:p>
            <a:endParaRPr lang="el-GR"/>
          </a:p>
        </p:txBody>
      </p:sp>
    </p:spTree>
    <p:extLst>
      <p:ext uri="{BB962C8B-B14F-4D97-AF65-F5344CB8AC3E}">
        <p14:creationId xmlns:p14="http://schemas.microsoft.com/office/powerpoint/2010/main" val="4174747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12776"/>
            <a:ext cx="8858312" cy="5302372"/>
          </a:xfrm>
        </p:spPr>
        <p:txBody>
          <a:bodyPr>
            <a:normAutofit/>
          </a:bodyPr>
          <a:lstStyle/>
          <a:p>
            <a:pPr>
              <a:buNone/>
            </a:pPr>
            <a:endParaRPr lang="el-GR" sz="2800" dirty="0">
              <a:latin typeface="Comic Sans MS" pitchFamily="66" charset="0"/>
            </a:endParaRPr>
          </a:p>
          <a:p>
            <a:pPr>
              <a:buNone/>
            </a:pPr>
            <a:r>
              <a:rPr lang="el-GR" sz="2800" b="1" dirty="0">
                <a:solidFill>
                  <a:srgbClr val="FFFF00"/>
                </a:solidFill>
                <a:latin typeface="Comic Sans MS" pitchFamily="66" charset="0"/>
              </a:rPr>
              <a:t>Πλατυποδία:</a:t>
            </a:r>
            <a:r>
              <a:rPr lang="el-GR" sz="2800" dirty="0">
                <a:solidFill>
                  <a:srgbClr val="FFFF00"/>
                </a:solidFill>
                <a:latin typeface="Comic Sans MS" pitchFamily="66" charset="0"/>
              </a:rPr>
              <a:t> </a:t>
            </a:r>
            <a:r>
              <a:rPr lang="el-GR" sz="2800" dirty="0">
                <a:latin typeface="Comic Sans MS" pitchFamily="66" charset="0"/>
              </a:rPr>
              <a:t>είναι η εξάλειψη της ποδικής καμάρας που σχηματίζουν τα οστά του ποδιού, σε σχέση με το έδαφος</a:t>
            </a:r>
          </a:p>
          <a:p>
            <a:pPr>
              <a:buFont typeface="Wingdings" pitchFamily="2" charset="2"/>
              <a:buChar char="ü"/>
            </a:pPr>
            <a:endParaRPr lang="el-GR" sz="2800" dirty="0">
              <a:latin typeface="Comic Sans MS" pitchFamily="66" charset="0"/>
            </a:endParaRPr>
          </a:p>
          <a:p>
            <a:pPr>
              <a:buFont typeface="Wingdings" pitchFamily="2" charset="2"/>
              <a:buChar char="ü"/>
            </a:pPr>
            <a:r>
              <a:rPr lang="el-GR" sz="2800" dirty="0">
                <a:latin typeface="Comic Sans MS" pitchFamily="66" charset="0"/>
              </a:rPr>
              <a:t>Η εξέταση γίνεται μετά τα 3 έτη, γιατί στις ηλικίες 2ως 3 ετών είναι πολύ κοινή (</a:t>
            </a:r>
            <a:r>
              <a:rPr lang="el-GR" sz="2800" dirty="0" err="1">
                <a:latin typeface="Comic Sans MS" pitchFamily="66" charset="0"/>
              </a:rPr>
              <a:t>ψευδο</a:t>
            </a:r>
            <a:r>
              <a:rPr lang="el-GR" sz="2800" dirty="0">
                <a:latin typeface="Comic Sans MS" pitchFamily="66" charset="0"/>
              </a:rPr>
              <a:t>-πλατυποδία)  </a:t>
            </a:r>
          </a:p>
          <a:p>
            <a:pPr>
              <a:buNone/>
            </a:pPr>
            <a:endParaRPr lang="el-GR" dirty="0"/>
          </a:p>
        </p:txBody>
      </p:sp>
    </p:spTree>
    <p:extLst>
      <p:ext uri="{BB962C8B-B14F-4D97-AF65-F5344CB8AC3E}">
        <p14:creationId xmlns:p14="http://schemas.microsoft.com/office/powerpoint/2010/main" val="2788256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83568" y="404664"/>
            <a:ext cx="7992888" cy="5184576"/>
          </a:xfrm>
        </p:spPr>
        <p:txBody>
          <a:bodyPr>
            <a:normAutofit fontScale="92500" lnSpcReduction="10000"/>
          </a:bodyPr>
          <a:lstStyle/>
          <a:p>
            <a:pPr algn="ctr">
              <a:buNone/>
            </a:pPr>
            <a:r>
              <a:rPr lang="en-US" sz="3600" b="1" dirty="0">
                <a:solidFill>
                  <a:srgbClr val="FFFF00"/>
                </a:solidFill>
                <a:latin typeface="Comic Sans MS" pitchFamily="66" charset="0"/>
              </a:rPr>
              <a:t>A</a:t>
            </a:r>
            <a:r>
              <a:rPr lang="el-GR" sz="3600" b="1" dirty="0" err="1">
                <a:solidFill>
                  <a:srgbClr val="FFFF00"/>
                </a:solidFill>
                <a:latin typeface="Comic Sans MS" pitchFamily="66" charset="0"/>
              </a:rPr>
              <a:t>ισθητηριακές</a:t>
            </a:r>
            <a:r>
              <a:rPr lang="el-GR" sz="3600" b="1" dirty="0">
                <a:solidFill>
                  <a:srgbClr val="FFFF00"/>
                </a:solidFill>
                <a:latin typeface="Comic Sans MS" pitchFamily="66" charset="0"/>
              </a:rPr>
              <a:t> διαταραχές στα παιδιά </a:t>
            </a:r>
          </a:p>
          <a:p>
            <a:pPr>
              <a:buNone/>
            </a:pPr>
            <a:endParaRPr lang="el-GR" dirty="0">
              <a:solidFill>
                <a:srgbClr val="00FF00"/>
              </a:solidFill>
            </a:endParaRPr>
          </a:p>
          <a:p>
            <a:pPr marL="36576" indent="0">
              <a:buNone/>
            </a:pPr>
            <a:endParaRPr lang="el-GR" sz="2800" dirty="0">
              <a:latin typeface="Comic Sans MS" pitchFamily="66" charset="0"/>
            </a:endParaRPr>
          </a:p>
          <a:p>
            <a:pPr marL="36576" indent="0">
              <a:buNone/>
            </a:pPr>
            <a:endParaRPr lang="en-US" sz="2800" dirty="0">
              <a:latin typeface="Comic Sans MS" pitchFamily="66" charset="0"/>
            </a:endParaRPr>
          </a:p>
          <a:p>
            <a:pPr marL="36576" indent="0">
              <a:buNone/>
            </a:pPr>
            <a:r>
              <a:rPr lang="el-GR" sz="2800" dirty="0">
                <a:latin typeface="Comic Sans MS" pitchFamily="66" charset="0"/>
              </a:rPr>
              <a:t>Από την </a:t>
            </a:r>
            <a:r>
              <a:rPr lang="el-GR" sz="2800" b="1" dirty="0">
                <a:latin typeface="Comic Sans MS" pitchFamily="66" charset="0"/>
              </a:rPr>
              <a:t>ακοή</a:t>
            </a:r>
            <a:r>
              <a:rPr lang="el-GR" sz="2800" dirty="0">
                <a:latin typeface="Comic Sans MS" pitchFamily="66" charset="0"/>
              </a:rPr>
              <a:t> εξαρτώνται:</a:t>
            </a:r>
          </a:p>
          <a:p>
            <a:pPr>
              <a:buFont typeface="Wingdings" pitchFamily="2" charset="2"/>
              <a:buChar char="ü"/>
            </a:pPr>
            <a:endParaRPr lang="en-US" sz="2800" dirty="0">
              <a:latin typeface="Comic Sans MS" pitchFamily="66" charset="0"/>
            </a:endParaRPr>
          </a:p>
          <a:p>
            <a:pPr>
              <a:buFont typeface="Wingdings" pitchFamily="2" charset="2"/>
              <a:buChar char="ü"/>
            </a:pPr>
            <a:r>
              <a:rPr lang="el-GR" sz="2800" dirty="0">
                <a:latin typeface="Comic Sans MS" pitchFamily="66" charset="0"/>
              </a:rPr>
              <a:t>Η ομιλία</a:t>
            </a:r>
          </a:p>
          <a:p>
            <a:pPr>
              <a:buFont typeface="Wingdings" pitchFamily="2" charset="2"/>
              <a:buChar char="ü"/>
            </a:pPr>
            <a:r>
              <a:rPr lang="el-GR" sz="2800" dirty="0">
                <a:latin typeface="Comic Sans MS" pitchFamily="66" charset="0"/>
              </a:rPr>
              <a:t>Η νοημοσύνη</a:t>
            </a:r>
          </a:p>
          <a:p>
            <a:pPr>
              <a:buFont typeface="Wingdings" pitchFamily="2" charset="2"/>
              <a:buChar char="ü"/>
            </a:pPr>
            <a:r>
              <a:rPr lang="el-GR" sz="2800" dirty="0">
                <a:latin typeface="Comic Sans MS" pitchFamily="66" charset="0"/>
              </a:rPr>
              <a:t>Ο ψυχικός κόσμος</a:t>
            </a:r>
          </a:p>
          <a:p>
            <a:pPr>
              <a:buFont typeface="Wingdings" pitchFamily="2" charset="2"/>
              <a:buChar char="ü"/>
            </a:pPr>
            <a:r>
              <a:rPr lang="el-GR" sz="2800" dirty="0">
                <a:latin typeface="Comic Sans MS" pitchFamily="66" charset="0"/>
              </a:rPr>
              <a:t>Η κοινωνικότητα</a:t>
            </a:r>
          </a:p>
          <a:p>
            <a:pPr>
              <a:buFont typeface="Wingdings" pitchFamily="2" charset="2"/>
              <a:buChar char="ü"/>
            </a:pPr>
            <a:r>
              <a:rPr lang="el-GR" sz="2800" dirty="0">
                <a:latin typeface="Comic Sans MS" pitchFamily="66" charset="0"/>
              </a:rPr>
              <a:t>Η επαγγελματική αποκατάσταση</a:t>
            </a:r>
          </a:p>
          <a:p>
            <a:pPr>
              <a:buBlip>
                <a:blip r:embed="rId2"/>
              </a:buBlip>
            </a:pPr>
            <a:endParaRPr lang="en-US" sz="2800" dirty="0">
              <a:latin typeface="Comic Sans MS" pitchFamily="66" charset="0"/>
            </a:endParaRPr>
          </a:p>
          <a:p>
            <a:pPr>
              <a:buNone/>
            </a:pPr>
            <a:endParaRPr lang="en-US" sz="2800" dirty="0">
              <a:latin typeface="Comic Sans MS" pitchFamily="66" charset="0"/>
            </a:endParaRPr>
          </a:p>
          <a:p>
            <a:pPr>
              <a:buBlip>
                <a:blip r:embed="rId2"/>
              </a:buBlip>
            </a:pPr>
            <a:endParaRPr lang="en-US" sz="28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lgn="ctr">
              <a:buNone/>
            </a:pPr>
            <a:r>
              <a:rPr lang="el-GR" sz="3200" b="1" dirty="0">
                <a:solidFill>
                  <a:srgbClr val="FFFF00"/>
                </a:solidFill>
                <a:latin typeface="Comic Sans MS" pitchFamily="66" charset="0"/>
              </a:rPr>
              <a:t>Προληπτικός έλεγχος της ακοής</a:t>
            </a:r>
          </a:p>
          <a:p>
            <a:pPr algn="ctr">
              <a:buNone/>
            </a:pPr>
            <a:endParaRPr lang="el-GR" sz="3200" b="1" dirty="0">
              <a:solidFill>
                <a:srgbClr val="3ED1E0"/>
              </a:solidFill>
              <a:latin typeface="Comic Sans MS" pitchFamily="66" charset="0"/>
            </a:endParaRPr>
          </a:p>
          <a:p>
            <a:pPr>
              <a:buNone/>
            </a:pPr>
            <a:r>
              <a:rPr lang="el-GR" sz="3200" b="1" dirty="0">
                <a:solidFill>
                  <a:srgbClr val="FFFF00"/>
                </a:solidFill>
                <a:latin typeface="Comic Sans MS" pitchFamily="66" charset="0"/>
              </a:rPr>
              <a:t>Βρέφη </a:t>
            </a:r>
          </a:p>
          <a:p>
            <a:pPr>
              <a:buNone/>
            </a:pPr>
            <a:r>
              <a:rPr lang="el-GR" sz="2400" dirty="0">
                <a:latin typeface="Comic Sans MS" pitchFamily="66" charset="0"/>
              </a:rPr>
              <a:t>Απουσία αιφνιδιασμού ή βλεφαρισμού σε δυνατό ήχο </a:t>
            </a:r>
          </a:p>
          <a:p>
            <a:pPr>
              <a:buNone/>
            </a:pPr>
            <a:r>
              <a:rPr lang="el-GR" sz="2400" dirty="0">
                <a:latin typeface="Comic Sans MS" pitchFamily="66" charset="0"/>
              </a:rPr>
              <a:t>Δεν ξυπνά από δυνατούς θορύβους στο περιβάλλον </a:t>
            </a:r>
          </a:p>
          <a:p>
            <a:pPr>
              <a:buNone/>
            </a:pPr>
            <a:r>
              <a:rPr lang="el-GR" sz="2400" dirty="0">
                <a:latin typeface="Comic Sans MS" pitchFamily="66" charset="0"/>
              </a:rPr>
              <a:t>Δεν εντοπίζει την πηγή του ήχου στην ηλικία των 6 μηνών </a:t>
            </a:r>
          </a:p>
          <a:p>
            <a:pPr>
              <a:buNone/>
            </a:pPr>
            <a:r>
              <a:rPr lang="el-GR" sz="2400" dirty="0">
                <a:latin typeface="Comic Sans MS" pitchFamily="66" charset="0"/>
              </a:rPr>
              <a:t>Δεν μουρμουρίζει μέχρι την ηλικία των 7 μηνών </a:t>
            </a:r>
          </a:p>
          <a:p>
            <a:pPr>
              <a:buNone/>
            </a:pPr>
            <a:r>
              <a:rPr lang="el-GR" sz="2400" dirty="0">
                <a:latin typeface="Comic Sans MS" pitchFamily="66" charset="0"/>
              </a:rPr>
              <a:t>Έλλειψη αντίδρασης σε λέξεις</a:t>
            </a:r>
          </a:p>
          <a:p>
            <a:pPr>
              <a:buNone/>
            </a:pPr>
            <a:r>
              <a:rPr lang="el-GR" sz="2400" dirty="0">
                <a:latin typeface="Comic Sans MS" pitchFamily="66" charset="0"/>
              </a:rPr>
              <a:t>Δεν ακολουθεί λεκτικές οδηγίες </a:t>
            </a:r>
          </a:p>
          <a:p>
            <a:pPr>
              <a:buNone/>
            </a:pPr>
            <a:r>
              <a:rPr lang="el-GR" sz="2400" dirty="0">
                <a:latin typeface="Comic Sans MS" pitchFamily="66" charset="0"/>
              </a:rPr>
              <a:t>Αντιδρά σε δυνατούς ήχους και όχι στη φωνή, κ.α.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42844" y="142852"/>
            <a:ext cx="8858312" cy="6572296"/>
          </a:xfrm>
        </p:spPr>
        <p:txBody>
          <a:bodyPr>
            <a:normAutofit/>
          </a:bodyPr>
          <a:lstStyle/>
          <a:p>
            <a:pPr algn="ctr">
              <a:buNone/>
            </a:pPr>
            <a:r>
              <a:rPr lang="el-GR" sz="3200" b="1" dirty="0">
                <a:solidFill>
                  <a:srgbClr val="FFFF00"/>
                </a:solidFill>
                <a:latin typeface="Comic Sans MS" pitchFamily="66" charset="0"/>
              </a:rPr>
              <a:t>Προληπτικός έλεγχος της ακοής</a:t>
            </a:r>
          </a:p>
          <a:p>
            <a:pPr algn="ctr">
              <a:buNone/>
            </a:pPr>
            <a:endParaRPr lang="el-GR" sz="3200" b="1" dirty="0">
              <a:solidFill>
                <a:srgbClr val="3ED1E0"/>
              </a:solidFill>
              <a:latin typeface="Comic Sans MS" pitchFamily="66" charset="0"/>
            </a:endParaRPr>
          </a:p>
          <a:p>
            <a:pPr>
              <a:buNone/>
            </a:pPr>
            <a:r>
              <a:rPr lang="el-GR" sz="3200" b="1" dirty="0">
                <a:solidFill>
                  <a:srgbClr val="FFFF00"/>
                </a:solidFill>
                <a:latin typeface="Comic Sans MS" pitchFamily="66" charset="0"/>
              </a:rPr>
              <a:t>Παιδιά</a:t>
            </a:r>
            <a:r>
              <a:rPr lang="el-GR" sz="3200" b="1" dirty="0">
                <a:solidFill>
                  <a:srgbClr val="3ED1E0"/>
                </a:solidFill>
                <a:latin typeface="Comic Sans MS" pitchFamily="66" charset="0"/>
              </a:rPr>
              <a:t>  </a:t>
            </a:r>
          </a:p>
          <a:p>
            <a:pPr>
              <a:buNone/>
            </a:pPr>
            <a:r>
              <a:rPr lang="el-GR" sz="2400" dirty="0">
                <a:latin typeface="Comic Sans MS" pitchFamily="66" charset="0"/>
              </a:rPr>
              <a:t>Χρήση νευμάτων και όχι ομιλία για να εκφραστεί </a:t>
            </a:r>
          </a:p>
          <a:p>
            <a:pPr>
              <a:buNone/>
            </a:pPr>
            <a:r>
              <a:rPr lang="el-GR" sz="2400" dirty="0">
                <a:latin typeface="Comic Sans MS" pitchFamily="66" charset="0"/>
              </a:rPr>
              <a:t>Δεν έχει αναπτύξει κατανοητό λόγο μέχρι την ηλικία των 24 μηνών</a:t>
            </a:r>
          </a:p>
          <a:p>
            <a:pPr>
              <a:buNone/>
            </a:pPr>
            <a:r>
              <a:rPr lang="el-GR" sz="2400" dirty="0">
                <a:latin typeface="Comic Sans MS" pitchFamily="66" charset="0"/>
              </a:rPr>
              <a:t>Μονότονη ή ακατανόητη ομιλία </a:t>
            </a:r>
          </a:p>
          <a:p>
            <a:pPr>
              <a:buNone/>
            </a:pPr>
            <a:r>
              <a:rPr lang="el-GR" sz="2400" dirty="0">
                <a:latin typeface="Comic Sans MS" pitchFamily="66" charset="0"/>
              </a:rPr>
              <a:t>Περιορισμένο γέλιο</a:t>
            </a:r>
          </a:p>
          <a:p>
            <a:pPr>
              <a:buNone/>
            </a:pPr>
            <a:r>
              <a:rPr lang="el-GR" sz="2400" dirty="0">
                <a:latin typeface="Comic Sans MS" pitchFamily="66" charset="0"/>
              </a:rPr>
              <a:t>Φωνάζει ή τσιρίζει για να εκφραστεί </a:t>
            </a:r>
          </a:p>
          <a:p>
            <a:pPr>
              <a:buNone/>
            </a:pPr>
            <a:r>
              <a:rPr lang="el-GR" sz="2400" dirty="0">
                <a:latin typeface="Comic Sans MS" pitchFamily="66" charset="0"/>
              </a:rPr>
              <a:t>Ζητά επανάληψη των προτάσεων </a:t>
            </a:r>
          </a:p>
          <a:p>
            <a:pPr>
              <a:buNone/>
            </a:pPr>
            <a:r>
              <a:rPr lang="el-GR" sz="2400" dirty="0">
                <a:latin typeface="Comic Sans MS" pitchFamily="66" charset="0"/>
              </a:rPr>
              <a:t>Αποφεύγει κοινωνικές επαφές </a:t>
            </a:r>
          </a:p>
          <a:p>
            <a:pPr>
              <a:buNone/>
            </a:pPr>
            <a:r>
              <a:rPr lang="el-GR" sz="2400" dirty="0">
                <a:latin typeface="Comic Sans MS" pitchFamily="66" charset="0"/>
              </a:rPr>
              <a:t>Ντροπαλό, συνεσταλμένο</a:t>
            </a:r>
          </a:p>
          <a:p>
            <a:pPr>
              <a:buNone/>
            </a:pPr>
            <a:r>
              <a:rPr lang="el-GR" sz="2400" dirty="0">
                <a:latin typeface="Comic Sans MS" pitchFamily="66" charset="0"/>
              </a:rPr>
              <a:t>Έκφραση απορίας, κ.α.</a:t>
            </a:r>
          </a:p>
          <a:p>
            <a:pPr>
              <a:buNone/>
            </a:pPr>
            <a:endParaRPr lang="el-GR" sz="3200" dirty="0">
              <a:solidFill>
                <a:srgbClr val="3ED1E0"/>
              </a:solidFill>
              <a:latin typeface="Comic Sans MS" pitchFamily="66" charset="0"/>
            </a:endParaRPr>
          </a:p>
        </p:txBody>
      </p:sp>
    </p:spTree>
    <p:extLst>
      <p:ext uri="{BB962C8B-B14F-4D97-AF65-F5344CB8AC3E}">
        <p14:creationId xmlns:p14="http://schemas.microsoft.com/office/powerpoint/2010/main" val="154286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3" y="1169368"/>
            <a:ext cx="8784976" cy="5688632"/>
          </a:xfrm>
        </p:spPr>
        <p:txBody>
          <a:bodyPr>
            <a:normAutofit/>
          </a:bodyPr>
          <a:lstStyle/>
          <a:p>
            <a:pPr marL="36576" indent="0">
              <a:buNone/>
            </a:pPr>
            <a:r>
              <a:rPr lang="el-GR" sz="2400" dirty="0">
                <a:latin typeface="Comic Sans MS" pitchFamily="66" charset="0"/>
              </a:rPr>
              <a:t>Σχετίζονται με Δυσλεξία, Απομόνωση, Διαταραχές συμπεριφοράς</a:t>
            </a:r>
          </a:p>
          <a:p>
            <a:pPr>
              <a:buNone/>
            </a:pPr>
            <a:endParaRPr lang="el-GR" sz="2400" dirty="0">
              <a:latin typeface="Comic Sans MS" pitchFamily="66" charset="0"/>
            </a:endParaRPr>
          </a:p>
          <a:p>
            <a:pPr>
              <a:buNone/>
            </a:pPr>
            <a:r>
              <a:rPr lang="el-GR" sz="2400" dirty="0">
                <a:latin typeface="Comic Sans MS" pitchFamily="66" charset="0"/>
              </a:rPr>
              <a:t>Η οπτική οξύτητα μετριέται με δέκατα</a:t>
            </a:r>
          </a:p>
          <a:p>
            <a:pPr>
              <a:buNone/>
            </a:pPr>
            <a:r>
              <a:rPr lang="el-GR" sz="2400" dirty="0">
                <a:latin typeface="Comic Sans MS" pitchFamily="66" charset="0"/>
              </a:rPr>
              <a:t>Κάτω του 1/10 θεωρείται τύφλωση</a:t>
            </a:r>
          </a:p>
          <a:p>
            <a:pPr>
              <a:buNone/>
            </a:pPr>
            <a:r>
              <a:rPr lang="el-GR" sz="2400" dirty="0">
                <a:latin typeface="Comic Sans MS" pitchFamily="66" charset="0"/>
              </a:rPr>
              <a:t>Κάτω του 4/10 είναι αμβλυωπία</a:t>
            </a:r>
          </a:p>
          <a:p>
            <a:pPr>
              <a:buNone/>
            </a:pPr>
            <a:endParaRPr lang="el-GR" sz="2400" dirty="0">
              <a:latin typeface="Comic Sans MS" pitchFamily="66" charset="0"/>
            </a:endParaRPr>
          </a:p>
          <a:p>
            <a:pPr>
              <a:buNone/>
            </a:pPr>
            <a:r>
              <a:rPr lang="el-GR" sz="2400" dirty="0">
                <a:latin typeface="Comic Sans MS" pitchFamily="66" charset="0"/>
              </a:rPr>
              <a:t>Ο έλεγχος της οπτικής οξύτητας γίνεται με </a:t>
            </a:r>
            <a:r>
              <a:rPr lang="el-GR" sz="2400" dirty="0" err="1">
                <a:latin typeface="Comic Sans MS" pitchFamily="66" charset="0"/>
              </a:rPr>
              <a:t>οπτότυπους</a:t>
            </a:r>
            <a:r>
              <a:rPr lang="el-GR" sz="2400" dirty="0">
                <a:latin typeface="Comic Sans MS" pitchFamily="66" charset="0"/>
              </a:rPr>
              <a:t> με νούμερα ή σχήματα</a:t>
            </a:r>
            <a:r>
              <a:rPr lang="en-US" sz="2400" dirty="0">
                <a:latin typeface="Comic Sans MS" pitchFamily="66" charset="0"/>
              </a:rPr>
              <a:t>,</a:t>
            </a:r>
            <a:r>
              <a:rPr lang="el-GR" sz="2400" dirty="0">
                <a:latin typeface="Comic Sans MS" pitchFamily="66" charset="0"/>
              </a:rPr>
              <a:t> με </a:t>
            </a:r>
            <a:r>
              <a:rPr lang="el-GR" sz="2400" dirty="0" err="1">
                <a:latin typeface="Comic Sans MS" pitchFamily="66" charset="0"/>
              </a:rPr>
              <a:t>ελαττούμενα</a:t>
            </a:r>
            <a:r>
              <a:rPr lang="el-GR" sz="2400" dirty="0">
                <a:latin typeface="Comic Sans MS" pitchFamily="66" charset="0"/>
              </a:rPr>
              <a:t> τα μεγέθη τους κατακόρυφα και από ορισμένη απόσταση</a:t>
            </a:r>
            <a:r>
              <a:rPr lang="en-US" sz="2400" dirty="0">
                <a:latin typeface="Comic Sans MS" pitchFamily="66" charset="0"/>
              </a:rPr>
              <a:t>.</a:t>
            </a:r>
            <a:endParaRPr lang="el-GR" sz="2400" dirty="0">
              <a:latin typeface="Comic Sans MS" pitchFamily="66" charset="0"/>
            </a:endParaRPr>
          </a:p>
          <a:p>
            <a:pPr>
              <a:buNone/>
            </a:pPr>
            <a:endParaRPr lang="el-GR" sz="2400" dirty="0">
              <a:latin typeface="Comic Sans MS" pitchFamily="66" charset="0"/>
            </a:endParaRPr>
          </a:p>
          <a:p>
            <a:pPr>
              <a:buNone/>
            </a:pPr>
            <a:r>
              <a:rPr lang="el-GR" sz="2400" dirty="0">
                <a:latin typeface="Comic Sans MS" pitchFamily="66" charset="0"/>
              </a:rPr>
              <a:t>Οι νοσηλευτές συμμετέχουν στον έλεγχο της οπτικής και ακουστικής οξύτητας που γίνεται στα σχολεία. </a:t>
            </a:r>
          </a:p>
          <a:p>
            <a:pPr>
              <a:buNone/>
            </a:pPr>
            <a:endParaRPr lang="el-GR" sz="2400" dirty="0"/>
          </a:p>
        </p:txBody>
      </p:sp>
      <p:sp>
        <p:nvSpPr>
          <p:cNvPr id="2" name="Ορθογώνιο 1">
            <a:extLst>
              <a:ext uri="{FF2B5EF4-FFF2-40B4-BE49-F238E27FC236}">
                <a16:creationId xmlns:a16="http://schemas.microsoft.com/office/drawing/2014/main" id="{6FF32435-7B61-4B33-A08D-C09A058D892C}"/>
              </a:ext>
            </a:extLst>
          </p:cNvPr>
          <p:cNvSpPr/>
          <p:nvPr/>
        </p:nvSpPr>
        <p:spPr>
          <a:xfrm>
            <a:off x="2637817" y="260648"/>
            <a:ext cx="3868368" cy="584775"/>
          </a:xfrm>
          <a:prstGeom prst="rect">
            <a:avLst/>
          </a:prstGeom>
        </p:spPr>
        <p:txBody>
          <a:bodyPr wrap="none">
            <a:spAutoFit/>
          </a:bodyPr>
          <a:lstStyle/>
          <a:p>
            <a:pPr algn="ctr">
              <a:buNone/>
            </a:pPr>
            <a:r>
              <a:rPr lang="el-GR" sz="3200" b="1" dirty="0">
                <a:solidFill>
                  <a:srgbClr val="FFFF00"/>
                </a:solidFill>
                <a:latin typeface="Comic Sans MS" pitchFamily="66" charset="0"/>
              </a:rPr>
              <a:t>Διαταραχές όρασης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712968" cy="864096"/>
          </a:xfrm>
        </p:spPr>
        <p:txBody>
          <a:bodyPr>
            <a:normAutofit fontScale="90000"/>
          </a:bodyPr>
          <a:lstStyle/>
          <a:p>
            <a:br>
              <a:rPr lang="en-US" dirty="0">
                <a:solidFill>
                  <a:srgbClr val="FFFF00"/>
                </a:solidFill>
                <a:latin typeface="Comic Sans MS" pitchFamily="66" charset="0"/>
              </a:rPr>
            </a:br>
            <a:r>
              <a:rPr lang="el-GR" dirty="0">
                <a:solidFill>
                  <a:srgbClr val="FFFF00"/>
                </a:solidFill>
                <a:latin typeface="Comic Sans MS" pitchFamily="66" charset="0"/>
              </a:rPr>
              <a:t>Μαθησιακές δυσκολίες</a:t>
            </a:r>
            <a:br>
              <a:rPr lang="el-GR" dirty="0">
                <a:solidFill>
                  <a:srgbClr val="FFFF00"/>
                </a:solidFill>
                <a:latin typeface="Comic Sans MS" pitchFamily="66" charset="0"/>
              </a:rPr>
            </a:br>
            <a:endParaRPr lang="el-GR" dirty="0">
              <a:latin typeface="Comic Sans MS" pitchFamily="66" charset="0"/>
            </a:endParaRPr>
          </a:p>
        </p:txBody>
      </p:sp>
      <p:sp>
        <p:nvSpPr>
          <p:cNvPr id="3" name="2 - Θέση περιεχομένου"/>
          <p:cNvSpPr>
            <a:spLocks noGrp="1"/>
          </p:cNvSpPr>
          <p:nvPr>
            <p:ph idx="1"/>
          </p:nvPr>
        </p:nvSpPr>
        <p:spPr>
          <a:xfrm>
            <a:off x="179512" y="1124744"/>
            <a:ext cx="8784976" cy="5544616"/>
          </a:xfrm>
        </p:spPr>
        <p:txBody>
          <a:bodyPr>
            <a:normAutofit fontScale="70000" lnSpcReduction="20000"/>
          </a:bodyPr>
          <a:lstStyle/>
          <a:p>
            <a:pPr>
              <a:buNone/>
            </a:pPr>
            <a:r>
              <a:rPr lang="el-GR" dirty="0">
                <a:latin typeface="Comic Sans MS" pitchFamily="66" charset="0"/>
              </a:rPr>
              <a:t>Σύμφωνα με έναν ευρέως αποδεκτό από την επιστημονική κοινότητα ορισμό, </a:t>
            </a:r>
            <a:endParaRPr lang="en-US" dirty="0">
              <a:latin typeface="Comic Sans MS" pitchFamily="66" charset="0"/>
            </a:endParaRPr>
          </a:p>
          <a:p>
            <a:pPr>
              <a:buNone/>
            </a:pPr>
            <a:r>
              <a:rPr lang="el-GR" dirty="0">
                <a:latin typeface="Comic Sans MS" pitchFamily="66" charset="0"/>
              </a:rPr>
              <a:t>“Οι Μαθησιακές Δυσκολίες </a:t>
            </a:r>
            <a:r>
              <a:rPr lang="en-US" i="1" dirty="0">
                <a:latin typeface="Comic Sans MS" pitchFamily="66" charset="0"/>
              </a:rPr>
              <a:t>(Learning Disabilities) </a:t>
            </a:r>
            <a:r>
              <a:rPr lang="el-GR" dirty="0">
                <a:latin typeface="Comic Sans MS" pitchFamily="66" charset="0"/>
              </a:rPr>
              <a:t>είναι ένας γενικός όρος που αναφέρεται σε μια ανομοιογενή ομάδα διαταραχών οι οποίες εκδηλώνονται με σημαντικές </a:t>
            </a:r>
            <a:r>
              <a:rPr lang="el-GR" b="1" dirty="0">
                <a:solidFill>
                  <a:srgbClr val="FFFF00"/>
                </a:solidFill>
                <a:latin typeface="Comic Sans MS" pitchFamily="66" charset="0"/>
              </a:rPr>
              <a:t>δυσκολίες στην πρόσκτηση και χρήση ικανοτήτων</a:t>
            </a:r>
            <a:r>
              <a:rPr lang="el-GR" dirty="0">
                <a:solidFill>
                  <a:srgbClr val="FFFF00"/>
                </a:solidFill>
                <a:latin typeface="Comic Sans MS" pitchFamily="66" charset="0"/>
              </a:rPr>
              <a:t> ακρόασης, ομιλίας, ανάγνωσης, γραφής, συλλογισμού ή μαθηματικών ικανοτήτων</a:t>
            </a:r>
            <a:r>
              <a:rPr lang="el-GR" dirty="0">
                <a:latin typeface="Comic Sans MS" pitchFamily="66" charset="0"/>
              </a:rPr>
              <a:t>. Οι διαταραχές αυτές είναι </a:t>
            </a:r>
            <a:r>
              <a:rPr lang="el-GR" b="1" dirty="0">
                <a:solidFill>
                  <a:srgbClr val="FFFF00"/>
                </a:solidFill>
                <a:latin typeface="Comic Sans MS" pitchFamily="66" charset="0"/>
              </a:rPr>
              <a:t>εγγενείς στο άτομο </a:t>
            </a:r>
            <a:r>
              <a:rPr lang="el-GR" dirty="0">
                <a:latin typeface="Comic Sans MS" pitchFamily="66" charset="0"/>
              </a:rPr>
              <a:t>και αποδίδονται σε δυσλειτουργία του κεντρικού νευρικού συστήματος και μπορεί να υπάρχουν σε όλη τη διάρκεια της ζωής. Προβλήματα σε συμπεριφορές αυτοελέγχου, κοινωνικής αντίληψης και κοινωνικής αλληλεπίδρασης μπορεί να συνυπάρχουν με τις Μαθησιακές Δυσκολίες, αλλά δεν συνιστούν από μόνα τους Μαθησιακές Δυσκολίες. Αν και οι Μαθησιακές Δυσκολίες μπορεί να εμφανίζονται μαζί με άλλες καταστάσεις μειονεξίας (π.χ. αισθητηριακή βλάβη, νοητική καθυστέρηση, σοβαρή συναισθηματική διαταραχή) ή με εξωτερικές επιδράσεις, όπως οι πολιτισμικές διαφορές, η ανεπαρκής ή ακατάλληλη διδασκαλία, δεν είναι το άμεσο αποτέλεσμα αυτών των καταστάσεων ή επιδράσεων” </a:t>
            </a:r>
            <a:endParaRPr lang="en-US" dirty="0">
              <a:latin typeface="Comic Sans MS" pitchFamily="66" charset="0"/>
            </a:endParaRPr>
          </a:p>
          <a:p>
            <a:pPr>
              <a:buNone/>
            </a:pPr>
            <a:endParaRPr lang="en-US" dirty="0">
              <a:latin typeface="Comic Sans MS" pitchFamily="66" charset="0"/>
            </a:endParaRPr>
          </a:p>
          <a:p>
            <a:pPr>
              <a:buNone/>
            </a:pPr>
            <a:r>
              <a:rPr lang="en-US" dirty="0">
                <a:latin typeface="Comic Sans MS" pitchFamily="66" charset="0"/>
              </a:rPr>
              <a:t>                                                                            </a:t>
            </a:r>
            <a:r>
              <a:rPr lang="el-GR" dirty="0">
                <a:latin typeface="Comic Sans MS" pitchFamily="66" charset="0"/>
              </a:rPr>
              <a:t>(</a:t>
            </a:r>
            <a:r>
              <a:rPr lang="el-GR" dirty="0" err="1">
                <a:latin typeface="Comic Sans MS" pitchFamily="66" charset="0"/>
              </a:rPr>
              <a:t>Hammill</a:t>
            </a:r>
            <a:r>
              <a:rPr lang="el-GR" dirty="0">
                <a:latin typeface="Comic Sans MS" pitchFamily="66" charset="0"/>
              </a:rPr>
              <a:t>, 1990)</a:t>
            </a:r>
          </a:p>
        </p:txBody>
      </p:sp>
    </p:spTree>
  </p:cSld>
  <p:clrMapOvr>
    <a:masterClrMapping/>
  </p:clrMapOvr>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10279</TotalTime>
  <Words>1772</Words>
  <Application>Microsoft Office PowerPoint</Application>
  <PresentationFormat>Προβολή στην οθόνη (4:3)</PresentationFormat>
  <Paragraphs>260</Paragraphs>
  <Slides>31</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31</vt:i4>
      </vt:variant>
    </vt:vector>
  </HeadingPairs>
  <TitlesOfParts>
    <vt:vector size="38" baseType="lpstr">
      <vt:lpstr>Arial</vt:lpstr>
      <vt:lpstr>Calibri</vt:lpstr>
      <vt:lpstr>Comic Sans MS</vt:lpstr>
      <vt:lpstr>Franklin Gothic Book</vt:lpstr>
      <vt:lpstr>Wingdings</vt:lpstr>
      <vt:lpstr>Wingdings 2</vt:lpstr>
      <vt:lpstr>Τεχνικό</vt:lpstr>
      <vt:lpstr>Πρόληψη Συνήθων προβλημάτων στην παιδική ηλικία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Μαθησιακές δυσκολίες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Πώς θα καταλάβω αν ένα παιδί έχει δυσλεξία; </vt:lpstr>
      <vt:lpstr>Παρουσίαση του PowerPoint</vt:lpstr>
      <vt:lpstr>Παρουσίαση του PowerPoint</vt:lpstr>
      <vt:lpstr>Παρουσίαση του PowerPoint</vt:lpstr>
      <vt:lpstr>Διαταραχή Ελλειμματικής Προσοχής-Υπερκινητικότητα (ΔΕΠΥ) </vt:lpstr>
      <vt:lpstr>Διαταραχή Ελλειμματικής Προσοχής-Υπερκινητικότητα (ΔΕΠΥ) </vt:lpstr>
      <vt:lpstr>Παρουσίαση του PowerPoint</vt:lpstr>
      <vt:lpstr>Παρουσίαση του PowerPoint</vt:lpstr>
      <vt:lpstr>Ευχαριστώ για την προσοχή σας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ΚΟΙΝΟΤΙΚΗ ΝΟΣΗΛΕΥΤΙΚΗ Ι</dc:title>
  <dc:creator>user</dc:creator>
  <cp:lastModifiedBy>ΓΕΩΡΓΙΑ ΦΑΣΟΗ</cp:lastModifiedBy>
  <cp:revision>507</cp:revision>
  <dcterms:created xsi:type="dcterms:W3CDTF">2009-10-09T15:51:26Z</dcterms:created>
  <dcterms:modified xsi:type="dcterms:W3CDTF">2019-01-19T22:51:20Z</dcterms:modified>
</cp:coreProperties>
</file>