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79" r:id="rId7"/>
    <p:sldId id="261" r:id="rId8"/>
    <p:sldId id="262" r:id="rId9"/>
    <p:sldId id="281" r:id="rId10"/>
    <p:sldId id="282" r:id="rId11"/>
    <p:sldId id="263" r:id="rId12"/>
    <p:sldId id="264" r:id="rId13"/>
    <p:sldId id="265" r:id="rId14"/>
    <p:sldId id="266" r:id="rId15"/>
    <p:sldId id="267" r:id="rId16"/>
    <p:sldId id="268" r:id="rId17"/>
    <p:sldId id="278" r:id="rId18"/>
    <p:sldId id="269" r:id="rId19"/>
    <p:sldId id="277" r:id="rId20"/>
    <p:sldId id="276" r:id="rId21"/>
    <p:sldId id="275" r:id="rId22"/>
    <p:sldId id="274" r:id="rId23"/>
    <p:sldId id="273" r:id="rId24"/>
    <p:sldId id="283" r:id="rId25"/>
    <p:sldId id="280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8705E2-D099-42AD-BBF3-FF1D707D3B04}" type="datetimeFigureOut">
              <a:rPr lang="el-GR" smtClean="0"/>
              <a:pPr/>
              <a:t>22/11/2018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F4310F9-0D8B-4AD7-A680-3DE09993050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95400" y="4149080"/>
            <a:ext cx="6400800" cy="1440160"/>
          </a:xfrm>
        </p:spPr>
        <p:txBody>
          <a:bodyPr/>
          <a:lstStyle/>
          <a:p>
            <a:endParaRPr lang="el-GR" dirty="0" smtClean="0"/>
          </a:p>
          <a:p>
            <a:r>
              <a:rPr lang="el-GR" b="1" dirty="0" smtClean="0"/>
              <a:t>ΣΥΝΤΑΞΗ ΒΙΒΛΙΟΓΡΑΦΙΚΩΝ </a:t>
            </a:r>
            <a:r>
              <a:rPr lang="el-GR" b="1" u="sng" dirty="0" smtClean="0"/>
              <a:t>ΑΝΑΦΟΡΩΝ</a:t>
            </a:r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51520" y="1484784"/>
            <a:ext cx="8712968" cy="1584176"/>
          </a:xfrm>
        </p:spPr>
        <p:txBody>
          <a:bodyPr>
            <a:normAutofit fontScale="90000"/>
          </a:bodyPr>
          <a:lstStyle/>
          <a:p>
            <a:r>
              <a:rPr lang="el-GR" sz="3100" b="1" dirty="0" smtClean="0">
                <a:solidFill>
                  <a:schemeClr val="bg1"/>
                </a:solidFill>
                <a:latin typeface="Cambria" pitchFamily="18" charset="0"/>
              </a:rPr>
              <a:t/>
            </a:r>
            <a:br>
              <a:rPr lang="el-GR" sz="3100" b="1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l-GR" sz="3100" b="1" dirty="0" smtClean="0">
                <a:solidFill>
                  <a:schemeClr val="bg1"/>
                </a:solidFill>
                <a:latin typeface="Cambria" pitchFamily="18" charset="0"/>
              </a:rPr>
              <a:t>ΠΑΝΕΠΙΣΤΗΜΙΟ ΔΥΤΙΚΗΣ ΑΤΤΙΚΗΣ</a:t>
            </a:r>
            <a:r>
              <a:rPr lang="el-GR" sz="3100" b="1" smtClean="0">
                <a:solidFill>
                  <a:schemeClr val="bg1"/>
                </a:solidFill>
                <a:latin typeface="Cambria" pitchFamily="18" charset="0"/>
              </a:rPr>
              <a:t/>
            </a:r>
            <a:br>
              <a:rPr lang="el-GR" sz="3100" b="1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l-GR" sz="3100" b="1" i="1" dirty="0" smtClean="0">
                <a:solidFill>
                  <a:schemeClr val="bg1"/>
                </a:solidFill>
                <a:latin typeface="Cambria" pitchFamily="18" charset="0"/>
              </a:rPr>
              <a:t/>
            </a:r>
            <a:br>
              <a:rPr lang="el-GR" sz="3100" b="1" i="1" dirty="0" smtClean="0">
                <a:solidFill>
                  <a:schemeClr val="bg1"/>
                </a:solidFill>
                <a:latin typeface="Cambria" pitchFamily="18" charset="0"/>
              </a:rPr>
            </a:br>
            <a:endParaRPr lang="el-GR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κεφάλαιο βιβλίου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447800"/>
            <a:ext cx="8568952" cy="5077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b="1" dirty="0" smtClean="0">
                <a:latin typeface="Arial Narrow" pitchFamily="34" charset="0"/>
              </a:rPr>
              <a:t>   </a:t>
            </a:r>
            <a:r>
              <a:rPr lang="el-GR" sz="2400" b="1" dirty="0" smtClean="0">
                <a:latin typeface="Arial Narrow" pitchFamily="34" charset="0"/>
              </a:rPr>
              <a:t>Παραδείγματα: </a:t>
            </a:r>
            <a:r>
              <a:rPr lang="el-GR" sz="2400" dirty="0" smtClean="0">
                <a:latin typeface="Arial Narrow" pitchFamily="34" charset="0"/>
              </a:rPr>
              <a:t/>
            </a:r>
            <a:br>
              <a:rPr lang="el-GR" sz="2400" dirty="0" smtClean="0">
                <a:latin typeface="Arial Narrow" pitchFamily="34" charset="0"/>
              </a:rPr>
            </a:br>
            <a:r>
              <a:rPr lang="el-GR" sz="2400" dirty="0" err="1" smtClean="0">
                <a:latin typeface="Arial Narrow" pitchFamily="34" charset="0"/>
              </a:rPr>
              <a:t>Μπόση</a:t>
            </a:r>
            <a:r>
              <a:rPr lang="el-GR" sz="2400" dirty="0" smtClean="0">
                <a:latin typeface="Arial Narrow" pitchFamily="34" charset="0"/>
              </a:rPr>
              <a:t> Μ. Η μετεξέλιξη της τρομοκρατίας σε διεθνές επίπεδο: νέες μορφές και δεδομένα. Στο</a:t>
            </a:r>
            <a:r>
              <a:rPr lang="en-US" sz="2400" dirty="0" smtClean="0">
                <a:latin typeface="Arial Narrow" pitchFamily="34" charset="0"/>
              </a:rPr>
              <a:t>:</a:t>
            </a:r>
            <a:r>
              <a:rPr lang="el-GR" sz="2400" dirty="0" smtClean="0">
                <a:latin typeface="Arial Narrow" pitchFamily="34" charset="0"/>
              </a:rPr>
              <a:t> Λιούσης </a:t>
            </a:r>
            <a:r>
              <a:rPr lang="en-US" sz="2400" dirty="0" smtClean="0">
                <a:latin typeface="Arial Narrow" pitchFamily="34" charset="0"/>
              </a:rPr>
              <a:t>N</a:t>
            </a:r>
            <a:r>
              <a:rPr lang="el-GR" sz="2400" dirty="0" smtClean="0">
                <a:latin typeface="Arial Narrow" pitchFamily="34" charset="0"/>
              </a:rPr>
              <a:t>, Ντάλης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l-GR" sz="2400" dirty="0" smtClean="0">
                <a:latin typeface="Arial Narrow" pitchFamily="34" charset="0"/>
              </a:rPr>
              <a:t>Σ. Οι διεθνείς σχέσεις στη μεταψυχροπολεμική εποχή: από τη γεωπολιτική στη γεωοικονομία και οι προκλήσεις του 21ου αιώνα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l-GR" sz="2400" dirty="0" smtClean="0">
                <a:latin typeface="Arial Narrow" pitchFamily="34" charset="0"/>
              </a:rPr>
              <a:t>(2</a:t>
            </a:r>
            <a:r>
              <a:rPr lang="el-GR" sz="2400" baseline="30000" dirty="0" smtClean="0">
                <a:latin typeface="Arial Narrow" pitchFamily="34" charset="0"/>
              </a:rPr>
              <a:t>η</a:t>
            </a:r>
            <a:r>
              <a:rPr lang="el-GR" sz="2400" dirty="0" smtClean="0">
                <a:latin typeface="Arial Narrow" pitchFamily="34" charset="0"/>
              </a:rPr>
              <a:t> </a:t>
            </a:r>
            <a:r>
              <a:rPr lang="el-GR" sz="2400" dirty="0" err="1" smtClean="0">
                <a:latin typeface="Arial Narrow" pitchFamily="34" charset="0"/>
              </a:rPr>
              <a:t>έκδ</a:t>
            </a:r>
            <a:r>
              <a:rPr lang="en-US" sz="2400" dirty="0" smtClean="0">
                <a:latin typeface="Arial Narrow" pitchFamily="34" charset="0"/>
              </a:rPr>
              <a:t>)</a:t>
            </a:r>
            <a:r>
              <a:rPr lang="el-GR" sz="2400" dirty="0" smtClean="0">
                <a:latin typeface="Arial Narrow" pitchFamily="34" charset="0"/>
              </a:rPr>
              <a:t>. </a:t>
            </a:r>
            <a:r>
              <a:rPr lang="el-GR" sz="2400" dirty="0" err="1" smtClean="0">
                <a:latin typeface="Arial Narrow" pitchFamily="34" charset="0"/>
              </a:rPr>
              <a:t>Παπαζήσης</a:t>
            </a:r>
            <a:r>
              <a:rPr lang="el-GR" sz="2400" dirty="0" smtClean="0">
                <a:latin typeface="Arial Narrow" pitchFamily="34" charset="0"/>
              </a:rPr>
              <a:t>, Αθήνα, 1999:241-256.</a:t>
            </a:r>
          </a:p>
          <a:p>
            <a:pPr>
              <a:buNone/>
            </a:pPr>
            <a:endParaRPr lang="el-GR" sz="2400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sz="2400" dirty="0" smtClean="0">
                <a:latin typeface="Arial Narrow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</a:rPr>
              <a:t>   Weiss NS. Clinical Epidemiology. In: Rothman KJ, Greenland S, Lash TL. Modern epidemiology. 3</a:t>
            </a:r>
            <a:r>
              <a:rPr lang="en-US" sz="2400" baseline="30000" dirty="0" smtClean="0">
                <a:latin typeface="Arial Narrow" pitchFamily="34" charset="0"/>
              </a:rPr>
              <a:t>rd</a:t>
            </a:r>
            <a:r>
              <a:rPr lang="en-US" sz="2400" dirty="0" smtClean="0">
                <a:latin typeface="Arial Narrow" pitchFamily="34" charset="0"/>
              </a:rPr>
              <a:t> ed. Lippincott Williams &amp; Wilkins, Philadelphia, 2008:642-652.</a:t>
            </a:r>
            <a:endParaRPr lang="el-GR" sz="2400" dirty="0"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b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άρθρο περιοδικού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447800"/>
            <a:ext cx="8964488" cy="5077544"/>
          </a:xfrm>
        </p:spPr>
        <p:txBody>
          <a:bodyPr>
            <a:normAutofit fontScale="925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dirty="0" smtClean="0">
                <a:latin typeface="Arial Narrow" pitchFamily="34" charset="0"/>
              </a:rPr>
              <a:t>Γράφονται κατά σειρά: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>
                <a:latin typeface="Arial Narrow" pitchFamily="34" charset="0"/>
              </a:rPr>
              <a:t>Τα επώνυμα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l-GR" dirty="0" smtClean="0">
                <a:latin typeface="Arial Narrow" pitchFamily="34" charset="0"/>
              </a:rPr>
              <a:t>κόμμα, και τα αρχικά των ονομάτων των συγγραφέων (μέχρι 3, από 4 και πάνω γράφουμε </a:t>
            </a:r>
            <a:r>
              <a:rPr lang="en-US" dirty="0" smtClean="0">
                <a:latin typeface="Arial Narrow" pitchFamily="34" charset="0"/>
              </a:rPr>
              <a:t>et al </a:t>
            </a:r>
            <a:r>
              <a:rPr lang="el-GR" dirty="0" smtClean="0">
                <a:latin typeface="Arial Narrow" pitchFamily="34" charset="0"/>
              </a:rPr>
              <a:t>ή και συν.). Στο τέλος του ονόματος του τελευταίου συγγραφέα βάζουμε τελεία και αφήνουμε κενό.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>
                <a:latin typeface="Arial Narrow" pitchFamily="34" charset="0"/>
              </a:rPr>
              <a:t>Ο τίτλος του άρθρου (όπως και στην αναφορά σε όνομα βιβλίου).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>
                <a:latin typeface="Arial Narrow" pitchFamily="34" charset="0"/>
              </a:rPr>
              <a:t>Ο τίτλος του περιοδικού (με τη συντομογραφία που εμφανίζεται στο </a:t>
            </a:r>
            <a:r>
              <a:rPr lang="en-US" dirty="0" err="1" smtClean="0">
                <a:latin typeface="Arial Narrow" pitchFamily="34" charset="0"/>
              </a:rPr>
              <a:t>PubMed</a:t>
            </a:r>
            <a:r>
              <a:rPr lang="en-US" dirty="0" smtClean="0">
                <a:latin typeface="Arial Narrow" pitchFamily="34" charset="0"/>
              </a:rPr>
              <a:t>). </a:t>
            </a:r>
            <a:r>
              <a:rPr lang="el-GR" dirty="0" smtClean="0">
                <a:latin typeface="Arial Narrow" pitchFamily="34" charset="0"/>
              </a:rPr>
              <a:t>Μετά αφήνουμε ένα κενό.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>
                <a:latin typeface="Arial Narrow" pitchFamily="34" charset="0"/>
              </a:rPr>
              <a:t>Η χρονιά έκδοσης. Μετά βάζουμε κόμμα και αφήνουμε κενό.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>
                <a:latin typeface="Arial Narrow" pitchFamily="34" charset="0"/>
              </a:rPr>
              <a:t>Ο τόμος και το τεύχος. Δεν αφήνουμε κενό ανάμεσα, αλλά βάζουμε τον αριθμό του τεύχους σε παρένθεση. Μετά βάζουμε άνω και κάτω τελεία.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>
                <a:latin typeface="Arial Narrow" pitchFamily="34" charset="0"/>
              </a:rPr>
              <a:t>Τον αριθμό των σελίδων. Μετά βάζουμε τελεία.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άρθρο περιοδικού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988840"/>
            <a:ext cx="8219256" cy="4030960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l-GR" sz="2800" b="1" dirty="0" smtClean="0">
                <a:latin typeface="Arial Narrow" pitchFamily="34" charset="0"/>
              </a:rPr>
              <a:t>Παράδειγμα:</a:t>
            </a:r>
          </a:p>
          <a:p>
            <a:pPr>
              <a:buFont typeface="Wingdings 2" pitchFamily="18" charset="2"/>
              <a:buNone/>
            </a:pPr>
            <a:endParaRPr lang="el-GR" sz="2800" dirty="0" smtClean="0">
              <a:latin typeface="Arial Narrow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 smtClean="0">
                <a:latin typeface="Arial Narrow" pitchFamily="34" charset="0"/>
              </a:rPr>
              <a:t>Russell FD, Coppell AL, Davenport </a:t>
            </a:r>
            <a:r>
              <a:rPr lang="el-GR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AP. In vitro enzymatic</a:t>
            </a:r>
            <a:endParaRPr lang="el-GR" sz="2800" dirty="0" smtClean="0">
              <a:latin typeface="Arial Narrow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 smtClean="0">
                <a:latin typeface="Arial Narrow" pitchFamily="34" charset="0"/>
              </a:rPr>
              <a:t>processing of </a:t>
            </a:r>
            <a:r>
              <a:rPr lang="en-US" sz="2800" dirty="0" err="1" smtClean="0">
                <a:latin typeface="Arial Narrow" pitchFamily="34" charset="0"/>
              </a:rPr>
              <a:t>radiolabelled</a:t>
            </a:r>
            <a:r>
              <a:rPr lang="en-US" sz="2800" dirty="0" smtClean="0">
                <a:latin typeface="Arial Narrow" pitchFamily="34" charset="0"/>
              </a:rPr>
              <a:t> big ET-1 in human kidney as a </a:t>
            </a:r>
            <a:endParaRPr lang="el-GR" sz="2800" dirty="0" smtClean="0">
              <a:latin typeface="Arial Narrow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 smtClean="0">
                <a:latin typeface="Arial Narrow" pitchFamily="34" charset="0"/>
              </a:rPr>
              <a:t>food ingredient. </a:t>
            </a:r>
            <a:r>
              <a:rPr lang="en-US" sz="2800" dirty="0" err="1" smtClean="0">
                <a:latin typeface="Arial Narrow" pitchFamily="34" charset="0"/>
              </a:rPr>
              <a:t>Biochem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Pharmacol</a:t>
            </a:r>
            <a:r>
              <a:rPr lang="en-US" sz="2800" dirty="0" smtClean="0">
                <a:latin typeface="Arial Narrow" pitchFamily="34" charset="0"/>
              </a:rPr>
              <a:t> 1998</a:t>
            </a:r>
            <a:r>
              <a:rPr lang="el-GR" sz="2800" dirty="0" smtClean="0">
                <a:latin typeface="Arial Narrow" pitchFamily="34" charset="0"/>
              </a:rPr>
              <a:t>, </a:t>
            </a:r>
            <a:r>
              <a:rPr lang="en-US" sz="2800" dirty="0" smtClean="0">
                <a:latin typeface="Arial Narrow" pitchFamily="34" charset="0"/>
              </a:rPr>
              <a:t>55</a:t>
            </a:r>
            <a:r>
              <a:rPr lang="el-GR" sz="2800" dirty="0" smtClean="0">
                <a:latin typeface="Arial Narrow" pitchFamily="34" charset="0"/>
              </a:rPr>
              <a:t>(</a:t>
            </a:r>
            <a:r>
              <a:rPr lang="en-US" sz="2800" dirty="0" smtClean="0">
                <a:latin typeface="Arial Narrow" pitchFamily="34" charset="0"/>
              </a:rPr>
              <a:t>5</a:t>
            </a:r>
            <a:r>
              <a:rPr lang="el-GR" sz="2800" dirty="0" smtClean="0">
                <a:latin typeface="Arial Narrow" pitchFamily="34" charset="0"/>
              </a:rPr>
              <a:t>)</a:t>
            </a:r>
            <a:r>
              <a:rPr lang="en-US" sz="2800" dirty="0" smtClean="0">
                <a:latin typeface="Arial Narrow" pitchFamily="34" charset="0"/>
              </a:rPr>
              <a:t>:697-701.</a:t>
            </a:r>
            <a:endParaRPr lang="el-GR" sz="28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ηλεκτρονικές πηγές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824536"/>
          </a:xfrm>
        </p:spPr>
        <p:txBody>
          <a:bodyPr>
            <a:normAutofit/>
          </a:bodyPr>
          <a:lstStyle/>
          <a:p>
            <a:pPr marL="365760" indent="-283464">
              <a:defRPr/>
            </a:pPr>
            <a:r>
              <a:rPr lang="el-GR" b="1" dirty="0" smtClean="0">
                <a:latin typeface="Arial Narrow" pitchFamily="34" charset="0"/>
              </a:rPr>
              <a:t>Συγγραφείς</a:t>
            </a:r>
            <a:r>
              <a:rPr lang="el-GR" dirty="0" smtClean="0">
                <a:latin typeface="Arial Narrow" pitchFamily="34" charset="0"/>
              </a:rPr>
              <a:t> (τελεία, κενό) </a:t>
            </a:r>
          </a:p>
          <a:p>
            <a:pPr marL="365760" indent="-283464">
              <a:defRPr/>
            </a:pPr>
            <a:r>
              <a:rPr lang="el-GR" b="1" dirty="0" smtClean="0">
                <a:latin typeface="Arial Narrow" pitchFamily="34" charset="0"/>
              </a:rPr>
              <a:t>Τίτλος άρθρου</a:t>
            </a:r>
            <a:r>
              <a:rPr lang="el-GR" dirty="0" smtClean="0">
                <a:latin typeface="Arial Narrow" pitchFamily="34" charset="0"/>
              </a:rPr>
              <a:t> (τελεία, κενό )</a:t>
            </a:r>
          </a:p>
          <a:p>
            <a:pPr marL="365760" indent="-283464">
              <a:defRPr/>
            </a:pPr>
            <a:r>
              <a:rPr lang="el-GR" b="1" dirty="0" smtClean="0">
                <a:latin typeface="Arial Narrow" pitchFamily="34" charset="0"/>
              </a:rPr>
              <a:t>Τίτλος ηλεκτρονικού περιοδικού με συντομογραφία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l-GR" dirty="0" smtClean="0">
                <a:latin typeface="Arial Narrow" pitchFamily="34" charset="0"/>
              </a:rPr>
              <a:t>(κενό) </a:t>
            </a:r>
          </a:p>
          <a:p>
            <a:pPr marL="365760" indent="-283464">
              <a:buNone/>
              <a:defRPr/>
            </a:pPr>
            <a:r>
              <a:rPr lang="el-GR" b="1" dirty="0" smtClean="0">
                <a:latin typeface="Arial Narrow" pitchFamily="34" charset="0"/>
              </a:rPr>
              <a:t>    Έτος δημοσίευσης </a:t>
            </a:r>
            <a:r>
              <a:rPr lang="el-GR" dirty="0" smtClean="0">
                <a:latin typeface="Arial Narrow" pitchFamily="34" charset="0"/>
              </a:rPr>
              <a:t>(κενό) </a:t>
            </a:r>
          </a:p>
          <a:p>
            <a:pPr marL="365760" indent="-283464">
              <a:defRPr/>
            </a:pPr>
            <a:r>
              <a:rPr lang="el-GR" b="1" dirty="0" smtClean="0">
                <a:latin typeface="Arial Narrow" pitchFamily="34" charset="0"/>
              </a:rPr>
              <a:t>[Ανακτήθηκε 17 Αυγούστου 1999], [</a:t>
            </a:r>
            <a:r>
              <a:rPr lang="en-US" b="1" dirty="0" smtClean="0">
                <a:latin typeface="Arial Narrow" pitchFamily="34" charset="0"/>
              </a:rPr>
              <a:t>cited 1999 August 17]</a:t>
            </a:r>
            <a:r>
              <a:rPr lang="el-GR" b="1" dirty="0" smtClean="0">
                <a:latin typeface="Arial Narrow" pitchFamily="34" charset="0"/>
              </a:rPr>
              <a:t>, ερωτηματικό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l-GR" b="1" dirty="0" smtClean="0">
                <a:latin typeface="Arial Narrow" pitchFamily="34" charset="0"/>
              </a:rPr>
              <a:t> </a:t>
            </a:r>
          </a:p>
          <a:p>
            <a:pPr marL="365760" indent="-283464">
              <a:defRPr/>
            </a:pPr>
            <a:r>
              <a:rPr lang="el-GR" b="1" dirty="0" smtClean="0">
                <a:latin typeface="Arial Narrow" pitchFamily="34" charset="0"/>
              </a:rPr>
              <a:t>Τόμος</a:t>
            </a:r>
            <a:r>
              <a:rPr lang="el-GR" dirty="0" smtClean="0">
                <a:latin typeface="Arial Narrow" pitchFamily="34" charset="0"/>
              </a:rPr>
              <a:t> (χωρίς κενό) </a:t>
            </a:r>
          </a:p>
          <a:p>
            <a:pPr marL="365760" indent="-283464">
              <a:defRPr/>
            </a:pPr>
            <a:r>
              <a:rPr lang="el-GR" b="1" dirty="0" smtClean="0">
                <a:latin typeface="Arial Narrow" pitchFamily="34" charset="0"/>
              </a:rPr>
              <a:t>Τεύχος</a:t>
            </a:r>
            <a:r>
              <a:rPr lang="el-GR" dirty="0" smtClean="0">
                <a:latin typeface="Arial Narrow" pitchFamily="34" charset="0"/>
              </a:rPr>
              <a:t> (μέσα σε παρένθεση, άνω και κάτω τελεία),</a:t>
            </a:r>
          </a:p>
          <a:p>
            <a:pPr marL="365760" indent="-283464">
              <a:defRPr/>
            </a:pPr>
            <a:r>
              <a:rPr lang="el-GR" b="1" dirty="0" smtClean="0">
                <a:latin typeface="Arial Narrow" pitchFamily="34" charset="0"/>
              </a:rPr>
              <a:t>Σελίδες </a:t>
            </a:r>
            <a:r>
              <a:rPr lang="el-GR" dirty="0" smtClean="0">
                <a:latin typeface="Arial Narrow" pitchFamily="34" charset="0"/>
              </a:rPr>
              <a:t>(τελεία, κενό) </a:t>
            </a:r>
          </a:p>
          <a:p>
            <a:pPr marL="365760" indent="-283464">
              <a:defRPr/>
            </a:pPr>
            <a:r>
              <a:rPr lang="el-GR" b="1" dirty="0" smtClean="0">
                <a:latin typeface="Arial Narrow" pitchFamily="34" charset="0"/>
              </a:rPr>
              <a:t>Διαθέσιμο από/ </a:t>
            </a:r>
            <a:r>
              <a:rPr lang="en-US" b="1" dirty="0" smtClean="0">
                <a:latin typeface="Arial Narrow" pitchFamily="34" charset="0"/>
              </a:rPr>
              <a:t>Available from </a:t>
            </a:r>
            <a:r>
              <a:rPr lang="el-GR" dirty="0" smtClean="0">
                <a:latin typeface="Arial Narrow" pitchFamily="34" charset="0"/>
              </a:rPr>
              <a:t>(άνω και κάτω τελεία, κενό) </a:t>
            </a:r>
            <a:r>
              <a:rPr lang="en-US" dirty="0" smtClean="0">
                <a:latin typeface="Arial Narrow" pitchFamily="34" charset="0"/>
              </a:rPr>
              <a:t>URL</a:t>
            </a:r>
            <a:endParaRPr lang="el-GR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ηλεκτρονικές πηγές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4824536"/>
          </a:xfrm>
        </p:spPr>
        <p:txBody>
          <a:bodyPr>
            <a:no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800" b="1" dirty="0" smtClean="0">
                <a:latin typeface="Arial Narrow" pitchFamily="34" charset="0"/>
              </a:rPr>
              <a:t>Παραδείγματα: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el-GR" sz="2800" dirty="0" smtClean="0">
              <a:latin typeface="Arial Narrow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err="1" smtClean="0">
                <a:latin typeface="Arial Narrow" pitchFamily="34" charset="0"/>
              </a:rPr>
              <a:t>Garfinkel</a:t>
            </a:r>
            <a:r>
              <a:rPr lang="en-US" sz="2800" dirty="0" smtClean="0">
                <a:latin typeface="Arial Narrow" pitchFamily="34" charset="0"/>
              </a:rPr>
              <a:t> PE, Lin E, Goering P. Should </a:t>
            </a:r>
            <a:r>
              <a:rPr lang="en-US" sz="2800" dirty="0" err="1" smtClean="0">
                <a:latin typeface="Arial Narrow" pitchFamily="34" charset="0"/>
              </a:rPr>
              <a:t>amenorrhoea</a:t>
            </a:r>
            <a:r>
              <a:rPr lang="en-US" sz="2800" dirty="0" smtClean="0">
                <a:latin typeface="Arial Narrow" pitchFamily="34" charset="0"/>
              </a:rPr>
              <a:t> be necessary for the diagnosis of anorexia nervosa? Br J Psych 1996 [cited 1999 Aug 17]; 168(4):500-6. </a:t>
            </a:r>
            <a:r>
              <a:rPr lang="el-GR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Available from: URL:http://</a:t>
            </a:r>
            <a:r>
              <a:rPr lang="en-US" sz="2800" dirty="0" err="1" smtClean="0">
                <a:latin typeface="Arial Narrow" pitchFamily="34" charset="0"/>
              </a:rPr>
              <a:t>biomed.niss.ac.uk</a:t>
            </a:r>
            <a:endParaRPr lang="el-GR" sz="2800" dirty="0" smtClean="0">
              <a:latin typeface="Arial Narrow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sz="2800" dirty="0" smtClean="0">
              <a:latin typeface="Arial Narrow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 Narrow" pitchFamily="34" charset="0"/>
              </a:rPr>
              <a:t>National Organization for Rare Diseases. 1999 [cited 1999 Aug 21]; Available from: URL:http://</a:t>
            </a:r>
            <a:r>
              <a:rPr lang="en-US" sz="2800" dirty="0" err="1" smtClean="0">
                <a:latin typeface="Arial Narrow" pitchFamily="34" charset="0"/>
              </a:rPr>
              <a:t>www.rarediseases.org</a:t>
            </a:r>
            <a:r>
              <a:rPr lang="en-US" sz="2800" dirty="0" smtClean="0">
                <a:latin typeface="Arial Narrow" pitchFamily="34" charset="0"/>
              </a:rPr>
              <a:t>/</a:t>
            </a:r>
            <a:endParaRPr lang="el-GR" sz="2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πρακτικά συνεδρίου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174976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 Narrow" pitchFamily="34" charset="0"/>
              </a:rPr>
              <a:t>Η αναφορά σε πρακτικά συνεδρίου γίνεται με τρόπο παρόμοιο με αυτόν που γίνεται η αναφορά σε βιβλία. </a:t>
            </a:r>
          </a:p>
          <a:p>
            <a:pPr>
              <a:buNone/>
            </a:pPr>
            <a:r>
              <a:rPr lang="el-GR" sz="2800" dirty="0" smtClean="0">
                <a:latin typeface="Arial Narrow" pitchFamily="34" charset="0"/>
              </a:rPr>
              <a:t>   </a:t>
            </a:r>
          </a:p>
          <a:p>
            <a:pPr>
              <a:buNone/>
            </a:pPr>
            <a:r>
              <a:rPr lang="el-GR" sz="2800" dirty="0" smtClean="0">
                <a:latin typeface="Arial Narrow" pitchFamily="34" charset="0"/>
              </a:rPr>
              <a:t>    </a:t>
            </a:r>
            <a:r>
              <a:rPr lang="el-GR" sz="2800" b="1" dirty="0" smtClean="0">
                <a:latin typeface="Arial Narrow" pitchFamily="34" charset="0"/>
              </a:rPr>
              <a:t>Παράδειγμα:</a:t>
            </a:r>
          </a:p>
          <a:p>
            <a:pPr>
              <a:buFont typeface="Wingdings 2" pitchFamily="18" charset="2"/>
              <a:buNone/>
            </a:pPr>
            <a:r>
              <a:rPr lang="el-GR" sz="2800" dirty="0" smtClean="0">
                <a:latin typeface="Arial Narrow" pitchFamily="34" charset="0"/>
              </a:rPr>
              <a:t>    </a:t>
            </a:r>
            <a:r>
              <a:rPr lang="en-US" sz="2800" dirty="0" smtClean="0">
                <a:latin typeface="Arial Narrow" pitchFamily="34" charset="0"/>
              </a:rPr>
              <a:t>Kimura J, </a:t>
            </a:r>
            <a:r>
              <a:rPr lang="en-US" sz="2800" dirty="0" err="1" smtClean="0">
                <a:latin typeface="Arial Narrow" pitchFamily="34" charset="0"/>
              </a:rPr>
              <a:t>Shibasaki</a:t>
            </a:r>
            <a:r>
              <a:rPr lang="en-US" sz="2800" dirty="0" smtClean="0">
                <a:latin typeface="Arial Narrow" pitchFamily="34" charset="0"/>
              </a:rPr>
              <a:t> H. Recent </a:t>
            </a:r>
            <a:r>
              <a:rPr lang="en-US" sz="2800" dirty="0" err="1" smtClean="0">
                <a:latin typeface="Arial Narrow" pitchFamily="34" charset="0"/>
              </a:rPr>
              <a:t>advancesin</a:t>
            </a:r>
            <a:r>
              <a:rPr lang="en-US" sz="2800" dirty="0" smtClean="0">
                <a:latin typeface="Arial Narrow" pitchFamily="34" charset="0"/>
              </a:rPr>
              <a:t> clinical neurophysiology. Proceedings of the 10th International Congress of EMG and Clinical Neurophysiology</a:t>
            </a:r>
            <a:r>
              <a:rPr lang="el-GR" sz="2800" dirty="0" smtClean="0">
                <a:latin typeface="Arial Narrow" pitchFamily="34" charset="0"/>
              </a:rPr>
              <a:t>.</a:t>
            </a:r>
            <a:r>
              <a:rPr lang="en-US" sz="2800" dirty="0" smtClean="0">
                <a:latin typeface="Arial Narrow" pitchFamily="34" charset="0"/>
              </a:rPr>
              <a:t> Kyoto, Japan</a:t>
            </a:r>
            <a:r>
              <a:rPr lang="el-GR" sz="2800" dirty="0" smtClean="0">
                <a:latin typeface="Arial Narrow" pitchFamily="34" charset="0"/>
              </a:rPr>
              <a:t>,</a:t>
            </a:r>
            <a:r>
              <a:rPr lang="en-US" sz="2800" dirty="0" smtClean="0">
                <a:latin typeface="Arial Narrow" pitchFamily="34" charset="0"/>
              </a:rPr>
              <a:t> 1995 Oct 15-19</a:t>
            </a:r>
            <a:r>
              <a:rPr lang="el-GR" sz="2800" dirty="0" smtClean="0">
                <a:latin typeface="Arial Narrow" pitchFamily="34" charset="0"/>
              </a:rPr>
              <a:t>.</a:t>
            </a:r>
            <a:r>
              <a:rPr lang="en-US" sz="2800" dirty="0" smtClean="0">
                <a:latin typeface="Arial Narrow" pitchFamily="34" charset="0"/>
              </a:rPr>
              <a:t> </a:t>
            </a:r>
            <a:endParaRPr lang="el-GR" sz="28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άρθρο εφημερίδας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447800"/>
            <a:ext cx="8568952" cy="4572000"/>
          </a:xfrm>
        </p:spPr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dirty="0" smtClean="0">
                <a:latin typeface="Arial Narrow" pitchFamily="34" charset="0"/>
              </a:rPr>
              <a:t>Η αναφορά σε άρθρο εφημερίδας γίνεται με τον εξής τρόπο: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dirty="0" smtClean="0">
                <a:latin typeface="Arial Narrow" pitchFamily="34" charset="0"/>
              </a:rPr>
              <a:t>    Συγγραφέας </a:t>
            </a:r>
            <a:r>
              <a:rPr lang="el-GR" dirty="0" smtClean="0">
                <a:latin typeface="Arial Narrow" pitchFamily="34" charset="0"/>
              </a:rPr>
              <a:t>(τελεία, κενό) </a:t>
            </a:r>
            <a:r>
              <a:rPr lang="el-GR" b="1" dirty="0" smtClean="0">
                <a:latin typeface="Arial Narrow" pitchFamily="34" charset="0"/>
              </a:rPr>
              <a:t>Τίτλος άρθρου </a:t>
            </a:r>
            <a:r>
              <a:rPr lang="el-GR" dirty="0" smtClean="0">
                <a:latin typeface="Arial Narrow" pitchFamily="34" charset="0"/>
              </a:rPr>
              <a:t>(τελεία, κενό) </a:t>
            </a:r>
            <a:r>
              <a:rPr lang="el-GR" b="1" dirty="0" smtClean="0">
                <a:latin typeface="Arial Narrow" pitchFamily="34" charset="0"/>
              </a:rPr>
              <a:t>Όνομα εφημερίδας </a:t>
            </a:r>
            <a:r>
              <a:rPr lang="el-GR" dirty="0" smtClean="0">
                <a:latin typeface="Arial Narrow" pitchFamily="34" charset="0"/>
              </a:rPr>
              <a:t>(κενό) </a:t>
            </a:r>
            <a:r>
              <a:rPr lang="el-GR" b="1" dirty="0" smtClean="0">
                <a:latin typeface="Arial Narrow" pitchFamily="34" charset="0"/>
              </a:rPr>
              <a:t>Χρονιά Μήνας Ημέρα Έκδοσης </a:t>
            </a:r>
            <a:r>
              <a:rPr lang="el-GR" dirty="0" smtClean="0">
                <a:latin typeface="Arial Narrow" pitchFamily="34" charset="0"/>
              </a:rPr>
              <a:t>(ελληνικό ερωτηματικό, χωρίς κενό) </a:t>
            </a:r>
            <a:r>
              <a:rPr lang="el-GR" b="1" dirty="0" smtClean="0">
                <a:latin typeface="Arial Narrow" pitchFamily="34" charset="0"/>
              </a:rPr>
              <a:t>Σελίδα </a:t>
            </a:r>
            <a:r>
              <a:rPr lang="el-GR" dirty="0" smtClean="0">
                <a:latin typeface="Arial Narrow" pitchFamily="34" charset="0"/>
              </a:rPr>
              <a:t>(κενό) </a:t>
            </a:r>
            <a:r>
              <a:rPr lang="el-GR" b="1" dirty="0" smtClean="0">
                <a:latin typeface="Arial Narrow" pitchFamily="34" charset="0"/>
              </a:rPr>
              <a:t>Αριθμός στήλης </a:t>
            </a:r>
            <a:r>
              <a:rPr lang="el-GR" dirty="0" smtClean="0">
                <a:latin typeface="Arial Narrow" pitchFamily="34" charset="0"/>
              </a:rPr>
              <a:t>(μέσα σε παρένθεση, μετά τελεία)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dirty="0" smtClean="0">
                <a:latin typeface="Arial Narrow" pitchFamily="34" charset="0"/>
              </a:rPr>
              <a:t>   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dirty="0" smtClean="0">
                <a:latin typeface="Arial Narrow" pitchFamily="34" charset="0"/>
              </a:rPr>
              <a:t>Παράδειγμα: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Arial Narrow" pitchFamily="34" charset="0"/>
              </a:rPr>
              <a:t>Lee G. Hospitalizations tied to ozone pollution: study estimates</a:t>
            </a:r>
            <a:endParaRPr lang="el-GR" dirty="0" smtClean="0">
              <a:latin typeface="Arial Narrow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Arial Narrow" pitchFamily="34" charset="0"/>
              </a:rPr>
              <a:t>50,000 admissions annually. </a:t>
            </a:r>
            <a:r>
              <a:rPr lang="el-GR" dirty="0" smtClean="0">
                <a:latin typeface="Arial Narrow" pitchFamily="34" charset="0"/>
              </a:rPr>
              <a:t> </a:t>
            </a:r>
            <a:r>
              <a:rPr lang="en-US" dirty="0" smtClean="0">
                <a:latin typeface="Arial Narrow" pitchFamily="34" charset="0"/>
              </a:rPr>
              <a:t>The Washington Post 1996 Jun</a:t>
            </a:r>
            <a:endParaRPr lang="el-GR" dirty="0" smtClean="0">
              <a:latin typeface="Arial Narrow" pitchFamily="34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Arial Narrow" pitchFamily="34" charset="0"/>
              </a:rPr>
              <a:t>21;3 (col. 5).</a:t>
            </a:r>
            <a:endParaRPr lang="el-GR" dirty="0"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627031" y="2967335"/>
            <a:ext cx="58899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HARVARD SYSTEM</a:t>
            </a:r>
            <a:endParaRPr lang="el-GR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Harvard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βιβλίο</a:t>
            </a:r>
            <a:r>
              <a:rPr lang="en-US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ενός συγγραφέα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968552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Arial Narrow" pitchFamily="34" charset="0"/>
              </a:rPr>
              <a:t>Επίθετο – Όνομα – (Έτος έκδοσης). Τίτλος έργου. Έκδοση</a:t>
            </a:r>
            <a:r>
              <a:rPr lang="en-US" dirty="0" smtClean="0">
                <a:latin typeface="Arial Narrow" pitchFamily="34" charset="0"/>
              </a:rPr>
              <a:t> (</a:t>
            </a:r>
            <a:r>
              <a:rPr lang="el-GR" dirty="0" smtClean="0">
                <a:latin typeface="Arial Narrow" pitchFamily="34" charset="0"/>
              </a:rPr>
              <a:t>αν είναι η 1</a:t>
            </a:r>
            <a:r>
              <a:rPr lang="el-GR" baseline="30000" dirty="0" smtClean="0">
                <a:latin typeface="Arial Narrow" pitchFamily="34" charset="0"/>
              </a:rPr>
              <a:t>η</a:t>
            </a:r>
            <a:r>
              <a:rPr lang="el-GR" dirty="0" smtClean="0">
                <a:latin typeface="Arial Narrow" pitchFamily="34" charset="0"/>
              </a:rPr>
              <a:t> δεν αναγράφεται). Εκδοτικός οίκος, Τόπος έκδοσης. </a:t>
            </a:r>
          </a:p>
          <a:p>
            <a:pPr>
              <a:buNone/>
            </a:pPr>
            <a:r>
              <a:rPr lang="el-GR" b="1" dirty="0" smtClean="0">
                <a:latin typeface="Arial Narrow" pitchFamily="34" charset="0"/>
              </a:rPr>
              <a:t>    </a:t>
            </a:r>
          </a:p>
          <a:p>
            <a:pPr>
              <a:buNone/>
            </a:pPr>
            <a:r>
              <a:rPr lang="el-GR" b="1" dirty="0" smtClean="0">
                <a:latin typeface="Arial Narrow" pitchFamily="34" charset="0"/>
              </a:rPr>
              <a:t>    Παραδείγματα: </a:t>
            </a:r>
            <a:r>
              <a:rPr lang="el-GR" dirty="0" smtClean="0">
                <a:latin typeface="Arial Narrow" pitchFamily="34" charset="0"/>
              </a:rPr>
              <a:t/>
            </a:r>
            <a:br>
              <a:rPr lang="el-GR" dirty="0" smtClean="0">
                <a:latin typeface="Arial Narrow" pitchFamily="34" charset="0"/>
              </a:rPr>
            </a:br>
            <a:r>
              <a:rPr lang="el-GR" dirty="0" err="1" smtClean="0">
                <a:latin typeface="Arial Narrow" pitchFamily="34" charset="0"/>
              </a:rPr>
              <a:t>Λιοδάκης</a:t>
            </a:r>
            <a:r>
              <a:rPr lang="el-GR" dirty="0" smtClean="0">
                <a:latin typeface="Arial Narrow" pitchFamily="34" charset="0"/>
              </a:rPr>
              <a:t> Γ (1994). </a:t>
            </a:r>
            <a:r>
              <a:rPr lang="el-GR" dirty="0" err="1" smtClean="0">
                <a:latin typeface="Arial Narrow" pitchFamily="34" charset="0"/>
              </a:rPr>
              <a:t>Γαιοπρόσοδος</a:t>
            </a:r>
            <a:r>
              <a:rPr lang="el-GR" dirty="0" smtClean="0">
                <a:latin typeface="Arial Narrow" pitchFamily="34" charset="0"/>
              </a:rPr>
              <a:t>, επιτόκια και αγροτικές τιμές: οικονομικές πλευρές του αγροτικού ζητήματος. (2</a:t>
            </a:r>
            <a:r>
              <a:rPr lang="el-GR" baseline="30000" dirty="0" smtClean="0">
                <a:latin typeface="Arial Narrow" pitchFamily="34" charset="0"/>
              </a:rPr>
              <a:t>η</a:t>
            </a:r>
            <a:r>
              <a:rPr lang="el-GR" dirty="0" smtClean="0">
                <a:latin typeface="Arial Narrow" pitchFamily="34" charset="0"/>
              </a:rPr>
              <a:t> </a:t>
            </a:r>
            <a:r>
              <a:rPr lang="el-GR" dirty="0" err="1" smtClean="0">
                <a:latin typeface="Arial Narrow" pitchFamily="34" charset="0"/>
              </a:rPr>
              <a:t>έκδ</a:t>
            </a:r>
            <a:r>
              <a:rPr lang="el-GR" dirty="0" smtClean="0">
                <a:latin typeface="Arial Narrow" pitchFamily="34" charset="0"/>
              </a:rPr>
              <a:t>). Σύγχρονη Εποχή, Αθήνα.</a:t>
            </a:r>
          </a:p>
          <a:p>
            <a:pPr>
              <a:buNone/>
            </a:pPr>
            <a:endParaRPr lang="el-GR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dirty="0" smtClean="0">
                <a:latin typeface="Arial Narrow" pitchFamily="34" charset="0"/>
              </a:rPr>
              <a:t>    </a:t>
            </a:r>
            <a:r>
              <a:rPr lang="en-US" dirty="0" smtClean="0">
                <a:latin typeface="Arial Narrow" pitchFamily="34" charset="0"/>
              </a:rPr>
              <a:t>Rothman KJ (2002). Epidemiology. An introduction. Oxford University Press, New York.</a:t>
            </a:r>
            <a:endParaRPr lang="el-GR" dirty="0" smtClean="0">
              <a:latin typeface="Arial Narrow" pitchFamily="34" charset="0"/>
            </a:endParaRPr>
          </a:p>
          <a:p>
            <a:pPr>
              <a:buNone/>
            </a:pPr>
            <a:endParaRPr lang="el-GR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dirty="0" smtClean="0">
                <a:latin typeface="Arial Narrow" pitchFamily="34" charset="0"/>
              </a:rPr>
              <a:t>    </a:t>
            </a:r>
            <a:endParaRPr lang="el-GR" dirty="0"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Harvard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βιβλίο</a:t>
            </a:r>
            <a:r>
              <a:rPr lang="en-US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2-3 συγγραφέων</a:t>
            </a:r>
            <a:endParaRPr lang="el-GR" sz="3200" b="1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968552"/>
          </a:xfrm>
        </p:spPr>
        <p:txBody>
          <a:bodyPr>
            <a:normAutofit fontScale="85000" lnSpcReduction="10000"/>
          </a:bodyPr>
          <a:lstStyle/>
          <a:p>
            <a:r>
              <a:rPr lang="el-GR" sz="2800" dirty="0" smtClean="0">
                <a:latin typeface="Arial Narrow" pitchFamily="34" charset="0"/>
              </a:rPr>
              <a:t>Επίθετο – Όνομα – (Έτος έκδοσης). Τίτλος έργου. Έκδοση</a:t>
            </a:r>
            <a:r>
              <a:rPr lang="en-US" sz="2800" dirty="0" smtClean="0">
                <a:latin typeface="Arial Narrow" pitchFamily="34" charset="0"/>
              </a:rPr>
              <a:t> (</a:t>
            </a:r>
            <a:r>
              <a:rPr lang="el-GR" sz="2800" dirty="0" smtClean="0">
                <a:latin typeface="Arial Narrow" pitchFamily="34" charset="0"/>
              </a:rPr>
              <a:t>αν είναι η 1</a:t>
            </a:r>
            <a:r>
              <a:rPr lang="el-GR" sz="2800" baseline="30000" dirty="0" smtClean="0">
                <a:latin typeface="Arial Narrow" pitchFamily="34" charset="0"/>
              </a:rPr>
              <a:t>η</a:t>
            </a:r>
            <a:r>
              <a:rPr lang="el-GR" sz="2800" dirty="0" smtClean="0">
                <a:latin typeface="Arial Narrow" pitchFamily="34" charset="0"/>
              </a:rPr>
              <a:t> δεν αναγράφεται). Εκδοτικός οίκος, Τόπος έκδοσης</a:t>
            </a:r>
            <a:r>
              <a:rPr lang="en-US" sz="2800" dirty="0" smtClean="0">
                <a:latin typeface="Arial Narrow" pitchFamily="34" charset="0"/>
              </a:rPr>
              <a:t> (</a:t>
            </a:r>
            <a:r>
              <a:rPr lang="el-GR" sz="2800" dirty="0" smtClean="0">
                <a:latin typeface="Arial Narrow" pitchFamily="34" charset="0"/>
              </a:rPr>
              <a:t>αν έχω συγκεκριμένες σελίδες, βάζω κόμμα και τις σημειώνω, μετά τελεία). </a:t>
            </a:r>
          </a:p>
          <a:p>
            <a:endParaRPr lang="el-GR" sz="2800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sz="2800" dirty="0" smtClean="0">
                <a:latin typeface="Arial Narrow" pitchFamily="34" charset="0"/>
              </a:rPr>
              <a:t>    </a:t>
            </a:r>
            <a:r>
              <a:rPr lang="el-GR" sz="2800" b="1" dirty="0" smtClean="0">
                <a:latin typeface="Arial Narrow" pitchFamily="34" charset="0"/>
              </a:rPr>
              <a:t>Παραδείγματα:</a:t>
            </a:r>
            <a:r>
              <a:rPr lang="el-GR" sz="2800" dirty="0" smtClean="0">
                <a:latin typeface="Arial Narrow" pitchFamily="34" charset="0"/>
              </a:rPr>
              <a:t/>
            </a:r>
            <a:br>
              <a:rPr lang="el-GR" sz="2800" dirty="0" smtClean="0">
                <a:latin typeface="Arial Narrow" pitchFamily="34" charset="0"/>
              </a:rPr>
            </a:br>
            <a:r>
              <a:rPr lang="el-GR" sz="2800" dirty="0" err="1" smtClean="0">
                <a:latin typeface="Arial Narrow" pitchFamily="34" charset="0"/>
              </a:rPr>
              <a:t>Κουσκούκης</a:t>
            </a:r>
            <a:r>
              <a:rPr lang="el-GR" sz="2800" dirty="0" smtClean="0">
                <a:latin typeface="Arial Narrow" pitchFamily="34" charset="0"/>
              </a:rPr>
              <a:t> ΚΕ, </a:t>
            </a:r>
            <a:r>
              <a:rPr lang="el-GR" sz="2800" dirty="0" err="1" smtClean="0">
                <a:latin typeface="Arial Narrow" pitchFamily="34" charset="0"/>
              </a:rPr>
              <a:t>Καρπούζης</a:t>
            </a:r>
            <a:r>
              <a:rPr lang="el-GR" sz="2800" dirty="0" smtClean="0">
                <a:latin typeface="Arial Narrow" pitchFamily="34" charset="0"/>
              </a:rPr>
              <a:t> Α (2005). Σύγχρονη κλινική δερματολογία και αφροδισιολογία. Ιατρικές εκδόσεις Πασχαλίδης, Αθήνα.</a:t>
            </a:r>
            <a:endParaRPr lang="en-US" sz="2800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 Narrow" pitchFamily="34" charset="0"/>
              </a:rPr>
              <a:t>    </a:t>
            </a:r>
          </a:p>
          <a:p>
            <a:pPr>
              <a:buNone/>
            </a:pPr>
            <a:r>
              <a:rPr lang="en-US" sz="2800" dirty="0" smtClean="0">
                <a:latin typeface="Arial Narrow" pitchFamily="34" charset="0"/>
              </a:rPr>
              <a:t>    Rothman KJ, Greenland S, Lash TL (2008). Modern epidemiology. 3</a:t>
            </a:r>
            <a:r>
              <a:rPr lang="en-US" sz="2800" baseline="30000" dirty="0" smtClean="0">
                <a:latin typeface="Arial Narrow" pitchFamily="34" charset="0"/>
              </a:rPr>
              <a:t>rd</a:t>
            </a:r>
            <a:r>
              <a:rPr lang="en-US" sz="2800" dirty="0" smtClean="0">
                <a:latin typeface="Arial Narrow" pitchFamily="34" charset="0"/>
              </a:rPr>
              <a:t> ed. Lippincott Williams &amp; Wilkins, Philadelphia, 259-262.</a:t>
            </a:r>
            <a:endParaRPr lang="el-GR" sz="2800" dirty="0" smtClean="0">
              <a:latin typeface="Arial Narrow" pitchFamily="34" charset="0"/>
            </a:endParaRPr>
          </a:p>
          <a:p>
            <a:pPr>
              <a:buNone/>
            </a:pPr>
            <a:endParaRPr lang="el-GR" sz="2800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sz="2800" dirty="0" smtClean="0">
                <a:latin typeface="Arial Narrow" pitchFamily="34" charset="0"/>
              </a:rPr>
              <a:t>     </a:t>
            </a:r>
          </a:p>
          <a:p>
            <a:pPr>
              <a:buNone/>
            </a:pPr>
            <a:endParaRPr lang="el-GR" sz="2800" dirty="0"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latin typeface="Arial Narrow" pitchFamily="34" charset="0"/>
              </a:rPr>
              <a:t>Σε παγκόσμιο επίπεδο……</a:t>
            </a:r>
            <a:endParaRPr lang="el-GR" sz="3600" b="1" dirty="0"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>
                <a:latin typeface="Arial Narrow" pitchFamily="34" charset="0"/>
              </a:rPr>
              <a:t>…………έχουν κατά καιρούς αναπτυχθεί διάφορα συστήματα βιβλιογραφικών αναφορών, τα οποία διαφέρουν ως προς τον  τρόπο με τον οποίο δομείται και παρουσιάζεται η βιβλιογραφική πληροφορία. Για παράδειγμα, κάποια από αυτά τα συστήματα είναι τα: </a:t>
            </a:r>
            <a:r>
              <a:rPr lang="en-US" dirty="0" smtClean="0">
                <a:latin typeface="Arial Narrow" pitchFamily="34" charset="0"/>
              </a:rPr>
              <a:t>APA</a:t>
            </a:r>
            <a:r>
              <a:rPr lang="el-GR" dirty="0" smtClean="0">
                <a:latin typeface="Arial Narrow" pitchFamily="34" charset="0"/>
              </a:rPr>
              <a:t> (</a:t>
            </a:r>
            <a:r>
              <a:rPr lang="en-US" dirty="0" smtClean="0">
                <a:latin typeface="Arial Narrow" pitchFamily="34" charset="0"/>
              </a:rPr>
              <a:t>American Psychological Association</a:t>
            </a:r>
            <a:r>
              <a:rPr lang="el-GR" dirty="0" smtClean="0">
                <a:latin typeface="Arial Narrow" pitchFamily="34" charset="0"/>
              </a:rPr>
              <a:t>), </a:t>
            </a:r>
            <a:r>
              <a:rPr lang="en-US" dirty="0" smtClean="0">
                <a:latin typeface="Arial Narrow" pitchFamily="34" charset="0"/>
              </a:rPr>
              <a:t>Numeric</a:t>
            </a:r>
            <a:r>
              <a:rPr lang="el-GR" dirty="0" smtClean="0">
                <a:latin typeface="Arial Narrow" pitchFamily="34" charset="0"/>
              </a:rPr>
              <a:t>, </a:t>
            </a:r>
            <a:r>
              <a:rPr lang="en-US" dirty="0" smtClean="0">
                <a:latin typeface="Arial Narrow" pitchFamily="34" charset="0"/>
              </a:rPr>
              <a:t>Harvard</a:t>
            </a:r>
            <a:r>
              <a:rPr lang="el-GR" dirty="0" smtClean="0">
                <a:latin typeface="Arial Narrow" pitchFamily="34" charset="0"/>
              </a:rPr>
              <a:t>, </a:t>
            </a:r>
            <a:r>
              <a:rPr lang="en-US" dirty="0" smtClean="0">
                <a:latin typeface="Arial Narrow" pitchFamily="34" charset="0"/>
              </a:rPr>
              <a:t>Vancouver, </a:t>
            </a:r>
            <a:r>
              <a:rPr lang="el-GR" dirty="0" smtClean="0">
                <a:latin typeface="Arial Narrow" pitchFamily="34" charset="0"/>
              </a:rPr>
              <a:t> </a:t>
            </a:r>
            <a:r>
              <a:rPr lang="en-US" dirty="0" smtClean="0">
                <a:latin typeface="Arial Narrow" pitchFamily="34" charset="0"/>
              </a:rPr>
              <a:t>MLA</a:t>
            </a:r>
            <a:r>
              <a:rPr lang="el-GR" dirty="0" smtClean="0">
                <a:latin typeface="Arial Narrow" pitchFamily="34" charset="0"/>
              </a:rPr>
              <a:t> (</a:t>
            </a:r>
            <a:r>
              <a:rPr lang="en-US" dirty="0" smtClean="0">
                <a:latin typeface="Arial Narrow" pitchFamily="34" charset="0"/>
              </a:rPr>
              <a:t>Modern Language Association</a:t>
            </a:r>
            <a:r>
              <a:rPr lang="el-GR" dirty="0" smtClean="0">
                <a:latin typeface="Arial Narrow" pitchFamily="34" charset="0"/>
              </a:rPr>
              <a:t>), </a:t>
            </a:r>
            <a:r>
              <a:rPr lang="en-US" dirty="0" smtClean="0">
                <a:latin typeface="Arial Narrow" pitchFamily="34" charset="0"/>
              </a:rPr>
              <a:t>footnotes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Harvard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βιβλίο</a:t>
            </a:r>
            <a:r>
              <a:rPr lang="en-US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4 και πλέον συγγραφέων</a:t>
            </a:r>
            <a:endParaRPr lang="el-GR" sz="3200" b="1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824536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 Narrow" pitchFamily="34" charset="0"/>
              </a:rPr>
              <a:t>Επίθετο – Όνομα – (Έτος έκδοσης). Τίτλος έργου. Έκδοση</a:t>
            </a:r>
            <a:r>
              <a:rPr lang="en-US" sz="2800" dirty="0" smtClean="0">
                <a:latin typeface="Arial Narrow" pitchFamily="34" charset="0"/>
              </a:rPr>
              <a:t> (</a:t>
            </a:r>
            <a:r>
              <a:rPr lang="el-GR" sz="2800" dirty="0" smtClean="0">
                <a:latin typeface="Arial Narrow" pitchFamily="34" charset="0"/>
              </a:rPr>
              <a:t>αν είναι η 1</a:t>
            </a:r>
            <a:r>
              <a:rPr lang="el-GR" sz="2800" baseline="30000" dirty="0" smtClean="0">
                <a:latin typeface="Arial Narrow" pitchFamily="34" charset="0"/>
              </a:rPr>
              <a:t>η</a:t>
            </a:r>
            <a:r>
              <a:rPr lang="el-GR" sz="2800" dirty="0" smtClean="0">
                <a:latin typeface="Arial Narrow" pitchFamily="34" charset="0"/>
              </a:rPr>
              <a:t> δεν αναγράφεται). Εκδοτικός οίκος, Τόπος έκδοσης</a:t>
            </a:r>
            <a:r>
              <a:rPr lang="en-US" sz="2800" dirty="0" smtClean="0">
                <a:latin typeface="Arial Narrow" pitchFamily="34" charset="0"/>
              </a:rPr>
              <a:t> (</a:t>
            </a:r>
            <a:r>
              <a:rPr lang="el-GR" sz="2800" dirty="0" smtClean="0">
                <a:latin typeface="Arial Narrow" pitchFamily="34" charset="0"/>
              </a:rPr>
              <a:t>αν έχω συγκεκριμένες σελίδες, βάζω κόμμα και τις σημειώνω, μετά τελεία). </a:t>
            </a:r>
          </a:p>
          <a:p>
            <a:endParaRPr lang="el-GR" sz="2800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sz="2800" dirty="0" smtClean="0">
                <a:latin typeface="Arial Narrow" pitchFamily="34" charset="0"/>
              </a:rPr>
              <a:t>    </a:t>
            </a:r>
            <a:r>
              <a:rPr lang="el-GR" sz="2800" b="1" dirty="0" smtClean="0">
                <a:latin typeface="Arial Narrow" pitchFamily="34" charset="0"/>
              </a:rPr>
              <a:t>Παράδειγμα: </a:t>
            </a:r>
            <a:r>
              <a:rPr lang="el-GR" sz="2800" dirty="0" smtClean="0">
                <a:latin typeface="Arial Narrow" pitchFamily="34" charset="0"/>
              </a:rPr>
              <a:t/>
            </a:r>
            <a:br>
              <a:rPr lang="el-GR" sz="2800" dirty="0" smtClean="0">
                <a:latin typeface="Arial Narrow" pitchFamily="34" charset="0"/>
              </a:rPr>
            </a:br>
            <a:r>
              <a:rPr lang="en-US" sz="2800" dirty="0" smtClean="0">
                <a:latin typeface="Arial Narrow" pitchFamily="34" charset="0"/>
              </a:rPr>
              <a:t>Lodish H, Baltimore D, </a:t>
            </a:r>
            <a:r>
              <a:rPr lang="en-US" sz="2800" dirty="0" err="1" smtClean="0">
                <a:latin typeface="Arial Narrow" pitchFamily="34" charset="0"/>
              </a:rPr>
              <a:t>Berk</a:t>
            </a:r>
            <a:r>
              <a:rPr lang="en-US" sz="2800" dirty="0" smtClean="0">
                <a:latin typeface="Arial Narrow" pitchFamily="34" charset="0"/>
              </a:rPr>
              <a:t> A, </a:t>
            </a:r>
            <a:r>
              <a:rPr lang="en-US" sz="2800" dirty="0" err="1" smtClean="0">
                <a:latin typeface="Arial Narrow" pitchFamily="34" charset="0"/>
              </a:rPr>
              <a:t>Zipursky</a:t>
            </a:r>
            <a:r>
              <a:rPr lang="en-US" sz="2800" dirty="0" smtClean="0">
                <a:latin typeface="Arial Narrow" pitchFamily="34" charset="0"/>
              </a:rPr>
              <a:t> SL, </a:t>
            </a:r>
            <a:r>
              <a:rPr lang="en-US" sz="2800" dirty="0" err="1" smtClean="0">
                <a:latin typeface="Arial Narrow" pitchFamily="34" charset="0"/>
              </a:rPr>
              <a:t>Matsudaira</a:t>
            </a:r>
            <a:r>
              <a:rPr lang="en-US" sz="2800" dirty="0" smtClean="0">
                <a:latin typeface="Arial Narrow" pitchFamily="34" charset="0"/>
              </a:rPr>
              <a:t> </a:t>
            </a:r>
            <a:endParaRPr lang="el-GR" sz="2800" dirty="0" smtClean="0">
              <a:latin typeface="Arial Narrow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l-GR" sz="2800" dirty="0" smtClean="0">
                <a:latin typeface="Arial Narrow" pitchFamily="34" charset="0"/>
              </a:rPr>
              <a:t>    </a:t>
            </a:r>
            <a:r>
              <a:rPr lang="en-US" sz="2800" dirty="0" smtClean="0">
                <a:latin typeface="Arial Narrow" pitchFamily="34" charset="0"/>
              </a:rPr>
              <a:t>P,</a:t>
            </a:r>
            <a:r>
              <a:rPr lang="el-GR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Darnell J</a:t>
            </a:r>
            <a:r>
              <a:rPr lang="el-GR" sz="2800" dirty="0" smtClean="0">
                <a:latin typeface="Arial Narrow" pitchFamily="34" charset="0"/>
              </a:rPr>
              <a:t> (1995)</a:t>
            </a:r>
            <a:r>
              <a:rPr lang="en-US" sz="2800" dirty="0" smtClean="0">
                <a:latin typeface="Arial Narrow" pitchFamily="34" charset="0"/>
              </a:rPr>
              <a:t>. Molecular cell biology. </a:t>
            </a:r>
            <a:r>
              <a:rPr lang="el-GR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3rd ed. Scientific</a:t>
            </a:r>
            <a:endParaRPr lang="el-GR" sz="2800" dirty="0" smtClean="0">
              <a:latin typeface="Arial Narrow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l-GR" sz="2800" dirty="0" smtClean="0">
                <a:latin typeface="Arial Narrow" pitchFamily="34" charset="0"/>
              </a:rPr>
              <a:t>    </a:t>
            </a:r>
            <a:r>
              <a:rPr lang="en-US" sz="2800" dirty="0" smtClean="0">
                <a:latin typeface="Arial Narrow" pitchFamily="34" charset="0"/>
              </a:rPr>
              <a:t>American</a:t>
            </a:r>
            <a:r>
              <a:rPr lang="el-GR" sz="2800" dirty="0" smtClean="0">
                <a:latin typeface="Arial Narrow" pitchFamily="34" charset="0"/>
              </a:rPr>
              <a:t>, </a:t>
            </a:r>
            <a:r>
              <a:rPr lang="en-US" sz="2800" dirty="0" smtClean="0">
                <a:latin typeface="Arial Narrow" pitchFamily="34" charset="0"/>
              </a:rPr>
              <a:t>New York. </a:t>
            </a:r>
            <a:endParaRPr lang="el-GR" sz="2800" dirty="0" smtClean="0">
              <a:latin typeface="Arial Narrow" pitchFamily="34" charset="0"/>
            </a:endParaRPr>
          </a:p>
          <a:p>
            <a:pPr>
              <a:buNone/>
            </a:pPr>
            <a:endParaRPr lang="el-GR" sz="2800" dirty="0"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Harvard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κεφάλαιο βιβλίου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447800"/>
            <a:ext cx="8568952" cy="5077544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 Narrow" pitchFamily="34" charset="0"/>
              </a:rPr>
              <a:t>Επίθετο – Όνομα (Έτος έκδοσης). Τίτλος κεφαλαίου. Στο: Επίθετο – Όνομα (έκδοση) Τίτλος βιβλίου. Εκδοτικός οίκος, Τόπος έκδοσης, σελίδες. </a:t>
            </a:r>
          </a:p>
          <a:p>
            <a:endParaRPr lang="el-GR" sz="2800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sz="2800" b="1" dirty="0" smtClean="0">
                <a:latin typeface="Arial Narrow" pitchFamily="34" charset="0"/>
              </a:rPr>
              <a:t>   Παράδειγμα: </a:t>
            </a:r>
            <a:r>
              <a:rPr lang="el-GR" sz="2800" dirty="0" smtClean="0">
                <a:latin typeface="Arial Narrow" pitchFamily="34" charset="0"/>
              </a:rPr>
              <a:t/>
            </a:r>
            <a:br>
              <a:rPr lang="el-GR" sz="2800" dirty="0" smtClean="0">
                <a:latin typeface="Arial Narrow" pitchFamily="34" charset="0"/>
              </a:rPr>
            </a:br>
            <a:r>
              <a:rPr lang="el-GR" sz="2800" dirty="0" err="1" smtClean="0">
                <a:latin typeface="Arial Narrow" pitchFamily="34" charset="0"/>
              </a:rPr>
              <a:t>Μπόση</a:t>
            </a:r>
            <a:r>
              <a:rPr lang="el-GR" sz="2800" dirty="0" smtClean="0">
                <a:latin typeface="Arial Narrow" pitchFamily="34" charset="0"/>
              </a:rPr>
              <a:t> Μ (1999). Η μετεξέλιξη της τρομοκρατίας σε διεθνές επίπεδο: νέες μορφές και δεδομένα. Στο: Λιούσης Ν, Ντάλης Σ (2</a:t>
            </a:r>
            <a:r>
              <a:rPr lang="el-GR" sz="2800" baseline="30000" dirty="0" smtClean="0">
                <a:latin typeface="Arial Narrow" pitchFamily="34" charset="0"/>
              </a:rPr>
              <a:t>η</a:t>
            </a:r>
            <a:r>
              <a:rPr lang="el-GR" sz="2800" dirty="0" smtClean="0">
                <a:latin typeface="Arial Narrow" pitchFamily="34" charset="0"/>
              </a:rPr>
              <a:t> </a:t>
            </a:r>
            <a:r>
              <a:rPr lang="el-GR" sz="2800" dirty="0" err="1" smtClean="0">
                <a:latin typeface="Arial Narrow" pitchFamily="34" charset="0"/>
              </a:rPr>
              <a:t>έκδ</a:t>
            </a:r>
            <a:r>
              <a:rPr lang="el-GR" sz="2800" dirty="0" smtClean="0">
                <a:latin typeface="Arial Narrow" pitchFamily="34" charset="0"/>
              </a:rPr>
              <a:t>) Οι διεθνείς σχέσεις στη μεταψυχροπολεμική εποχή: από τη γεωπολιτική στη γεωοικονομία και οι προκλήσεις του 21ου αιώνα. </a:t>
            </a:r>
            <a:r>
              <a:rPr lang="el-GR" sz="2800" dirty="0" err="1" smtClean="0">
                <a:latin typeface="Arial Narrow" pitchFamily="34" charset="0"/>
              </a:rPr>
              <a:t>Παπαζήσης</a:t>
            </a:r>
            <a:r>
              <a:rPr lang="el-GR" sz="2800" dirty="0" smtClean="0">
                <a:latin typeface="Arial Narrow" pitchFamily="34" charset="0"/>
              </a:rPr>
              <a:t>, Αθήνα, 241-256. </a:t>
            </a:r>
            <a:endParaRPr lang="el-GR" sz="2800" dirty="0"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Harvard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άρθρο περιοδικού</a:t>
            </a:r>
            <a:endParaRPr lang="el-GR" sz="3200" b="1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132856"/>
            <a:ext cx="8568952" cy="3886944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 Narrow" pitchFamily="34" charset="0"/>
              </a:rPr>
              <a:t>Επίθετο – Όνομα (Έτος Έκδοσης). Τίτλος άρθρου. Τίτλος περιοδικού, Τόμος (Τεύχος):σελίδες. </a:t>
            </a:r>
          </a:p>
          <a:p>
            <a:endParaRPr lang="el-GR" sz="2800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sz="2800" dirty="0" smtClean="0">
                <a:latin typeface="Arial Narrow" pitchFamily="34" charset="0"/>
              </a:rPr>
              <a:t>    </a:t>
            </a:r>
            <a:r>
              <a:rPr lang="el-GR" sz="2800" b="1" dirty="0" smtClean="0">
                <a:latin typeface="Arial Narrow" pitchFamily="34" charset="0"/>
              </a:rPr>
              <a:t>Παράδειγμα: </a:t>
            </a:r>
            <a:r>
              <a:rPr lang="el-GR" sz="2800" dirty="0" smtClean="0">
                <a:latin typeface="Arial Narrow" pitchFamily="34" charset="0"/>
              </a:rPr>
              <a:t/>
            </a:r>
            <a:br>
              <a:rPr lang="el-GR" sz="2800" dirty="0" smtClean="0">
                <a:latin typeface="Arial Narrow" pitchFamily="34" charset="0"/>
              </a:rPr>
            </a:br>
            <a:r>
              <a:rPr lang="el-GR" sz="2800" dirty="0" err="1" smtClean="0">
                <a:latin typeface="Arial Narrow" pitchFamily="34" charset="0"/>
              </a:rPr>
              <a:t>Γκαλέας</a:t>
            </a:r>
            <a:r>
              <a:rPr lang="el-GR" sz="2800" dirty="0" smtClean="0">
                <a:latin typeface="Arial Narrow" pitchFamily="34" charset="0"/>
              </a:rPr>
              <a:t> Θ (1996). Η αναγκαιότητα της χρήσης της ελληνικής ιατρικής ορολογίας, όπως αποδεικνύεται στην πράξη παγκοσμίως. Επιθεώρηση Υγείας, 7(39):43-45. </a:t>
            </a:r>
            <a:endParaRPr lang="el-GR" sz="2800" dirty="0"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Harvard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 Αναφορά σε άρθρο ηλεκτρονικού περιοδικού</a:t>
            </a:r>
            <a:endParaRPr lang="el-GR" sz="3200" b="1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2" cy="4608512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 Narrow" pitchFamily="34" charset="0"/>
              </a:rPr>
              <a:t>Επίθετο</a:t>
            </a:r>
            <a:r>
              <a:rPr lang="en-US" dirty="0" smtClean="0">
                <a:latin typeface="Arial Narrow" pitchFamily="34" charset="0"/>
              </a:rPr>
              <a:t> – </a:t>
            </a:r>
            <a:r>
              <a:rPr lang="el-GR" dirty="0" smtClean="0">
                <a:latin typeface="Arial Narrow" pitchFamily="34" charset="0"/>
              </a:rPr>
              <a:t>Όνομα</a:t>
            </a:r>
            <a:r>
              <a:rPr lang="en-US" dirty="0" smtClean="0">
                <a:latin typeface="Arial Narrow" pitchFamily="34" charset="0"/>
              </a:rPr>
              <a:t> (</a:t>
            </a:r>
            <a:r>
              <a:rPr lang="el-GR" dirty="0" smtClean="0">
                <a:latin typeface="Arial Narrow" pitchFamily="34" charset="0"/>
              </a:rPr>
              <a:t>Έτος έκδοσης</a:t>
            </a:r>
            <a:r>
              <a:rPr lang="en-US" dirty="0" smtClean="0">
                <a:latin typeface="Arial Narrow" pitchFamily="34" charset="0"/>
              </a:rPr>
              <a:t>)</a:t>
            </a:r>
            <a:r>
              <a:rPr lang="el-GR" dirty="0" smtClean="0">
                <a:latin typeface="Arial Narrow" pitchFamily="34" charset="0"/>
              </a:rPr>
              <a:t>. Τίτλος άρθρου. Τίτλος περιοδικού. (Τεύχος), Σελίδες αν είναι διαθέσιμες, Διαθέσιμο στη: διεύθυνση ιστοσελίδας και επιπρόσθετες πληροφορίες όπως εκδότης [Ημερομηνία Πρόσβασης] </a:t>
            </a:r>
          </a:p>
          <a:p>
            <a:endParaRPr lang="el-GR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b="1" dirty="0" smtClean="0">
                <a:latin typeface="Arial Narrow" pitchFamily="34" charset="0"/>
              </a:rPr>
              <a:t>    Παράδειγμα: </a:t>
            </a:r>
            <a:r>
              <a:rPr lang="el-GR" dirty="0" smtClean="0">
                <a:latin typeface="Arial Narrow" pitchFamily="34" charset="0"/>
              </a:rPr>
              <a:t/>
            </a:r>
            <a:br>
              <a:rPr lang="el-GR" dirty="0" smtClean="0">
                <a:latin typeface="Arial Narrow" pitchFamily="34" charset="0"/>
              </a:rPr>
            </a:br>
            <a:r>
              <a:rPr lang="en-US" dirty="0" smtClean="0">
                <a:latin typeface="Arial Narrow" pitchFamily="34" charset="0"/>
              </a:rPr>
              <a:t>Lyons</a:t>
            </a:r>
            <a:r>
              <a:rPr lang="el-GR" dirty="0" smtClean="0">
                <a:latin typeface="Arial Narrow" pitchFamily="34" charset="0"/>
              </a:rPr>
              <a:t> </a:t>
            </a:r>
            <a:r>
              <a:rPr lang="en-US" dirty="0" smtClean="0">
                <a:latin typeface="Arial Narrow" pitchFamily="34" charset="0"/>
              </a:rPr>
              <a:t>PA</a:t>
            </a:r>
            <a:r>
              <a:rPr lang="el-GR" dirty="0" smtClean="0">
                <a:latin typeface="Arial Narrow" pitchFamily="34" charset="0"/>
              </a:rPr>
              <a:t> (</a:t>
            </a:r>
            <a:r>
              <a:rPr lang="en-US" dirty="0" smtClean="0">
                <a:latin typeface="Arial Narrow" pitchFamily="34" charset="0"/>
              </a:rPr>
              <a:t>1995</a:t>
            </a:r>
            <a:r>
              <a:rPr lang="el-GR" dirty="0" smtClean="0">
                <a:latin typeface="Arial Narrow" pitchFamily="34" charset="0"/>
              </a:rPr>
              <a:t>)</a:t>
            </a:r>
            <a:r>
              <a:rPr lang="en-US" dirty="0" smtClean="0">
                <a:latin typeface="Arial Narrow" pitchFamily="34" charset="0"/>
              </a:rPr>
              <a:t>. Access to Digital Objects: A Communications Law Strategy. </a:t>
            </a:r>
            <a:r>
              <a:rPr lang="en-US" dirty="0" err="1" smtClean="0">
                <a:latin typeface="Arial Narrow" pitchFamily="34" charset="0"/>
              </a:rPr>
              <a:t>DLib</a:t>
            </a:r>
            <a:r>
              <a:rPr lang="en-US" dirty="0" smtClean="0">
                <a:latin typeface="Arial Narrow" pitchFamily="34" charset="0"/>
              </a:rPr>
              <a:t> Magazine. [Online] 1, Available from URL</a:t>
            </a:r>
            <a:r>
              <a:rPr lang="el-GR" dirty="0" smtClean="0">
                <a:latin typeface="Arial Narrow" pitchFamily="34" charset="0"/>
              </a:rPr>
              <a:t>: </a:t>
            </a:r>
            <a:r>
              <a:rPr lang="en-US" dirty="0" smtClean="0">
                <a:latin typeface="Arial Narrow" pitchFamily="34" charset="0"/>
              </a:rPr>
              <a:t>http://www.dlib.org/dlib/october95/10lyons.html [cited</a:t>
            </a:r>
            <a:r>
              <a:rPr lang="el-GR" dirty="0" smtClean="0">
                <a:latin typeface="Arial Narrow" pitchFamily="34" charset="0"/>
              </a:rPr>
              <a:t> </a:t>
            </a:r>
            <a:r>
              <a:rPr lang="en-US" dirty="0" smtClean="0">
                <a:latin typeface="Arial Narrow" pitchFamily="34" charset="0"/>
              </a:rPr>
              <a:t>2007 Oct </a:t>
            </a:r>
            <a:r>
              <a:rPr lang="el-GR" dirty="0" smtClean="0">
                <a:latin typeface="Arial Narrow" pitchFamily="34" charset="0"/>
              </a:rPr>
              <a:t>30]</a:t>
            </a:r>
            <a:r>
              <a:rPr lang="en-US" dirty="0" smtClean="0">
                <a:latin typeface="Arial Narrow" pitchFamily="34" charset="0"/>
              </a:rPr>
              <a:t>.</a:t>
            </a:r>
            <a:r>
              <a:rPr lang="el-GR" dirty="0" smtClean="0">
                <a:latin typeface="Arial Narrow" pitchFamily="34" charset="0"/>
              </a:rPr>
              <a:t> </a:t>
            </a:r>
            <a:endParaRPr lang="el-GR" dirty="0"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14202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latin typeface="Arial Narrow" pitchFamily="34" charset="0"/>
              </a:rPr>
              <a:t>  </a:t>
            </a:r>
            <a:r>
              <a:rPr lang="el-GR" sz="2800" b="1" dirty="0" smtClean="0">
                <a:latin typeface="Arial Narrow" pitchFamily="34" charset="0"/>
              </a:rPr>
              <a:t>ΒΙΒΛΙΟΓΡΑΦΙΑ</a:t>
            </a:r>
            <a:endParaRPr lang="el-GR" sz="2800" b="1" dirty="0"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2132856"/>
            <a:ext cx="7772400" cy="3886944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    Γαλάνης Π. Βιβλιογραφικές παραπομπές. Νοσηλευτική 2013, 52(3):253-260.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Αποτέλεσμα εικόνας για end of presentation ima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412776"/>
            <a:ext cx="5760640" cy="41627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latin typeface="Arial Narrow" pitchFamily="34" charset="0"/>
              </a:rPr>
              <a:t>Όλα τα συστήματα……..</a:t>
            </a:r>
            <a:endParaRPr lang="el-GR" sz="3600" b="1" dirty="0"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2060848"/>
            <a:ext cx="7772400" cy="3958952"/>
          </a:xfrm>
        </p:spPr>
        <p:txBody>
          <a:bodyPr/>
          <a:lstStyle/>
          <a:p>
            <a:r>
              <a:rPr lang="el-GR" dirty="0" smtClean="0">
                <a:latin typeface="Arial Narrow" pitchFamily="34" charset="0"/>
              </a:rPr>
              <a:t>…………….βιβλιογραφικών αναφορών παρέχουν τις ίδιες πληροφορίες όπως όνομα </a:t>
            </a:r>
            <a:r>
              <a:rPr lang="el-GR" u="sng" dirty="0" smtClean="0">
                <a:latin typeface="Arial Narrow" pitchFamily="34" charset="0"/>
              </a:rPr>
              <a:t>συγγραφέα, τίτλος, τόπος έκδοσης και εκδότης,</a:t>
            </a:r>
            <a:r>
              <a:rPr lang="el-GR" dirty="0" smtClean="0">
                <a:latin typeface="Arial Narrow" pitchFamily="34" charset="0"/>
              </a:rPr>
              <a:t> αλλά το καθένα έχει τις δικές του ξεχωριστές απαιτήσεις. Γι αυτό και πρέπει να χρησιμοποιείται </a:t>
            </a:r>
            <a:r>
              <a:rPr lang="el-GR" b="1" dirty="0" smtClean="0">
                <a:latin typeface="Arial Narrow" pitchFamily="34" charset="0"/>
              </a:rPr>
              <a:t>ένα μόνο σύστημα τη φορά.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b="1" dirty="0" smtClean="0">
                <a:latin typeface="Arial Narrow" pitchFamily="34" charset="0"/>
              </a:rPr>
              <a:t>Παραδείγματα</a:t>
            </a:r>
            <a:endParaRPr lang="el-GR" sz="3600" b="1" dirty="0"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568952" cy="6624736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>
                <a:latin typeface="Arial Narrow" pitchFamily="34" charset="0"/>
              </a:rPr>
              <a:t>APA</a:t>
            </a:r>
            <a:r>
              <a:rPr lang="el-GR" b="1" u="sng" dirty="0" smtClean="0">
                <a:latin typeface="Arial Narrow" pitchFamily="34" charset="0"/>
              </a:rPr>
              <a:t>:</a:t>
            </a:r>
            <a:endParaRPr lang="el-GR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dirty="0" smtClean="0">
                <a:latin typeface="Arial Narrow" pitchFamily="34" charset="0"/>
              </a:rPr>
              <a:t>    </a:t>
            </a:r>
            <a:r>
              <a:rPr lang="en-US" dirty="0" smtClean="0">
                <a:latin typeface="Arial Narrow" pitchFamily="34" charset="0"/>
              </a:rPr>
              <a:t>Batt</a:t>
            </a:r>
            <a:r>
              <a:rPr lang="el-GR" dirty="0" smtClean="0">
                <a:latin typeface="Arial Narrow" pitchFamily="34" charset="0"/>
              </a:rPr>
              <a:t>, </a:t>
            </a:r>
            <a:r>
              <a:rPr lang="en-US" dirty="0" smtClean="0">
                <a:latin typeface="Arial Narrow" pitchFamily="34" charset="0"/>
              </a:rPr>
              <a:t>Chris</a:t>
            </a:r>
            <a:r>
              <a:rPr lang="el-GR" dirty="0" smtClean="0">
                <a:latin typeface="Arial Narrow" pitchFamily="34" charset="0"/>
              </a:rPr>
              <a:t> (1998).</a:t>
            </a:r>
            <a:r>
              <a:rPr lang="el-GR" i="1" dirty="0" smtClean="0">
                <a:latin typeface="Arial Narrow" pitchFamily="34" charset="0"/>
              </a:rPr>
              <a:t> </a:t>
            </a:r>
            <a:r>
              <a:rPr lang="en-US" i="1" dirty="0" smtClean="0">
                <a:latin typeface="Arial Narrow" pitchFamily="34" charset="0"/>
              </a:rPr>
              <a:t>Information Technology in Public Libraries</a:t>
            </a:r>
            <a:r>
              <a:rPr lang="en-US" dirty="0" smtClean="0">
                <a:latin typeface="Arial Narrow" pitchFamily="34" charset="0"/>
              </a:rPr>
              <a:t>. 6</a:t>
            </a:r>
            <a:r>
              <a:rPr lang="en-US" baseline="30000" dirty="0" smtClean="0">
                <a:latin typeface="Arial Narrow" pitchFamily="34" charset="0"/>
              </a:rPr>
              <a:t>th</a:t>
            </a:r>
            <a:r>
              <a:rPr lang="en-US" dirty="0" smtClean="0">
                <a:latin typeface="Arial Narrow" pitchFamily="34" charset="0"/>
              </a:rPr>
              <a:t> ed. London: Library Association Publishing.</a:t>
            </a:r>
            <a:endParaRPr lang="el-GR" dirty="0" smtClean="0">
              <a:latin typeface="Arial Narrow" pitchFamily="34" charset="0"/>
            </a:endParaRPr>
          </a:p>
          <a:p>
            <a:r>
              <a:rPr lang="en-US" b="1" u="sng" dirty="0" smtClean="0">
                <a:latin typeface="Arial Narrow" pitchFamily="34" charset="0"/>
              </a:rPr>
              <a:t>Numeric:</a:t>
            </a:r>
            <a:endParaRPr lang="el-GR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dirty="0" smtClean="0">
                <a:latin typeface="Arial Narrow" pitchFamily="34" charset="0"/>
              </a:rPr>
              <a:t>    </a:t>
            </a:r>
            <a:r>
              <a:rPr lang="en-US" dirty="0" smtClean="0">
                <a:latin typeface="Arial Narrow" pitchFamily="34" charset="0"/>
              </a:rPr>
              <a:t>Batt, Chris. </a:t>
            </a:r>
            <a:r>
              <a:rPr lang="en-US" i="1" dirty="0" smtClean="0">
                <a:latin typeface="Arial Narrow" pitchFamily="34" charset="0"/>
              </a:rPr>
              <a:t>Information Technology in Public Libraries</a:t>
            </a:r>
            <a:r>
              <a:rPr lang="en-US" dirty="0" smtClean="0">
                <a:latin typeface="Arial Narrow" pitchFamily="34" charset="0"/>
              </a:rPr>
              <a:t>. 6</a:t>
            </a:r>
            <a:r>
              <a:rPr lang="en-US" baseline="30000" dirty="0" smtClean="0">
                <a:latin typeface="Arial Narrow" pitchFamily="34" charset="0"/>
              </a:rPr>
              <a:t>th</a:t>
            </a:r>
            <a:r>
              <a:rPr lang="en-US" dirty="0" smtClean="0">
                <a:latin typeface="Arial Narrow" pitchFamily="34" charset="0"/>
              </a:rPr>
              <a:t> ed. London: Library Association Publishing, 1998.</a:t>
            </a:r>
            <a:endParaRPr lang="el-GR" dirty="0" smtClean="0">
              <a:latin typeface="Arial Narrow" pitchFamily="34" charset="0"/>
            </a:endParaRPr>
          </a:p>
          <a:p>
            <a:r>
              <a:rPr lang="en-US" b="1" u="sng" dirty="0" smtClean="0">
                <a:latin typeface="Arial Narrow" pitchFamily="34" charset="0"/>
              </a:rPr>
              <a:t>Harvard:</a:t>
            </a:r>
            <a:endParaRPr lang="el-GR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dirty="0" smtClean="0">
                <a:latin typeface="Arial Narrow" pitchFamily="34" charset="0"/>
              </a:rPr>
              <a:t>    </a:t>
            </a:r>
            <a:r>
              <a:rPr lang="en-US" dirty="0" smtClean="0">
                <a:latin typeface="Arial Narrow" pitchFamily="34" charset="0"/>
              </a:rPr>
              <a:t>BATT, Chris, 1998. </a:t>
            </a:r>
            <a:r>
              <a:rPr lang="en-US" i="1" dirty="0" smtClean="0">
                <a:latin typeface="Arial Narrow" pitchFamily="34" charset="0"/>
              </a:rPr>
              <a:t>Information Technology in Public Libraries</a:t>
            </a:r>
            <a:r>
              <a:rPr lang="en-US" dirty="0" smtClean="0">
                <a:latin typeface="Arial Narrow" pitchFamily="34" charset="0"/>
              </a:rPr>
              <a:t>. 6</a:t>
            </a:r>
            <a:r>
              <a:rPr lang="en-US" baseline="30000" dirty="0" smtClean="0">
                <a:latin typeface="Arial Narrow" pitchFamily="34" charset="0"/>
              </a:rPr>
              <a:t>th</a:t>
            </a:r>
            <a:r>
              <a:rPr lang="en-US" dirty="0" smtClean="0">
                <a:latin typeface="Arial Narrow" pitchFamily="34" charset="0"/>
              </a:rPr>
              <a:t> ed. London: Library Association Publishing.</a:t>
            </a:r>
          </a:p>
          <a:p>
            <a:r>
              <a:rPr lang="en-US" b="1" u="sng" dirty="0" smtClean="0">
                <a:latin typeface="Arial Narrow" pitchFamily="34" charset="0"/>
              </a:rPr>
              <a:t>Vancouver</a:t>
            </a:r>
          </a:p>
          <a:p>
            <a:r>
              <a:rPr lang="en-US" dirty="0" smtClean="0">
                <a:latin typeface="Arial Narrow" pitchFamily="34" charset="0"/>
              </a:rPr>
              <a:t>Batt B, Chris a. Information Technology in Public Libraries. 6rd ed. London: Library Association Publishing; 1998. </a:t>
            </a:r>
            <a:endParaRPr lang="el-GR" b="1" u="sng" dirty="0" smtClean="0">
              <a:latin typeface="Arial Narrow" pitchFamily="34" charset="0"/>
            </a:endParaRPr>
          </a:p>
          <a:p>
            <a:r>
              <a:rPr lang="fr-FR" b="1" u="sng" dirty="0" smtClean="0">
                <a:latin typeface="Arial Narrow" pitchFamily="34" charset="0"/>
              </a:rPr>
              <a:t>MLA:</a:t>
            </a:r>
            <a:endParaRPr lang="el-GR" dirty="0" smtClean="0">
              <a:latin typeface="Arial Narrow" pitchFamily="34" charset="0"/>
            </a:endParaRPr>
          </a:p>
          <a:p>
            <a:pPr>
              <a:buNone/>
            </a:pPr>
            <a:r>
              <a:rPr lang="el-GR" dirty="0" smtClean="0">
                <a:latin typeface="Arial Narrow" pitchFamily="34" charset="0"/>
              </a:rPr>
              <a:t>    </a:t>
            </a:r>
            <a:r>
              <a:rPr lang="fr-FR" dirty="0" smtClean="0">
                <a:latin typeface="Arial Narrow" pitchFamily="34" charset="0"/>
              </a:rPr>
              <a:t>BATT, Chris. </a:t>
            </a:r>
            <a:r>
              <a:rPr lang="en-US" i="1" dirty="0" smtClean="0">
                <a:latin typeface="Arial Narrow" pitchFamily="34" charset="0"/>
              </a:rPr>
              <a:t>Information Technology in Public Libraries</a:t>
            </a:r>
            <a:r>
              <a:rPr lang="en-US" dirty="0" smtClean="0">
                <a:latin typeface="Arial Narrow" pitchFamily="34" charset="0"/>
              </a:rPr>
              <a:t>. 6</a:t>
            </a:r>
            <a:r>
              <a:rPr lang="en-US" baseline="30000" dirty="0" smtClean="0">
                <a:latin typeface="Arial Narrow" pitchFamily="34" charset="0"/>
              </a:rPr>
              <a:t>th</a:t>
            </a:r>
            <a:r>
              <a:rPr lang="en-US" dirty="0" smtClean="0">
                <a:latin typeface="Arial Narrow" pitchFamily="34" charset="0"/>
              </a:rPr>
              <a:t> ed. London</a:t>
            </a:r>
            <a:r>
              <a:rPr lang="en-GB" dirty="0" smtClean="0">
                <a:latin typeface="Arial Narrow" pitchFamily="34" charset="0"/>
              </a:rPr>
              <a:t>: </a:t>
            </a:r>
            <a:r>
              <a:rPr lang="en-US" dirty="0" smtClean="0">
                <a:latin typeface="Arial Narrow" pitchFamily="34" charset="0"/>
              </a:rPr>
              <a:t>Library Association Publishing</a:t>
            </a:r>
            <a:r>
              <a:rPr lang="en-GB" dirty="0" smtClean="0">
                <a:latin typeface="Arial Narrow" pitchFamily="34" charset="0"/>
              </a:rPr>
              <a:t>, 1998.</a:t>
            </a:r>
          </a:p>
          <a:p>
            <a:pPr>
              <a:buNone/>
            </a:pPr>
            <a:r>
              <a:rPr lang="en-US" dirty="0" smtClean="0">
                <a:latin typeface="Arial Narrow" pitchFamily="34" charset="0"/>
              </a:rPr>
              <a:t>    </a:t>
            </a:r>
            <a:endParaRPr lang="el-GR" dirty="0" smtClean="0">
              <a:latin typeface="Arial Narrow" pitchFamily="34" charset="0"/>
            </a:endParaRPr>
          </a:p>
          <a:p>
            <a:pPr>
              <a:buNone/>
            </a:pPr>
            <a:endParaRPr lang="el-GR" dirty="0" smtClean="0">
              <a:latin typeface="Arial Narrow" pitchFamily="34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04448" cy="34290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>
                <a:latin typeface="Arial Narrow" pitchFamily="34" charset="0"/>
              </a:rPr>
              <a:t/>
            </a:r>
            <a:br>
              <a:rPr lang="el-GR" dirty="0" smtClean="0">
                <a:latin typeface="Arial Narrow" pitchFamily="34" charset="0"/>
              </a:rPr>
            </a:br>
            <a:r>
              <a:rPr lang="el-GR" dirty="0" smtClean="0">
                <a:latin typeface="Arial Narrow" pitchFamily="34" charset="0"/>
              </a:rPr>
              <a:t/>
            </a:r>
            <a:br>
              <a:rPr lang="el-GR" dirty="0" smtClean="0">
                <a:latin typeface="Arial Narrow" pitchFamily="34" charset="0"/>
              </a:rPr>
            </a:br>
            <a:r>
              <a:rPr lang="el-GR" sz="3600" b="1" dirty="0" smtClean="0">
                <a:latin typeface="Arial Narrow" pitchFamily="34" charset="0"/>
              </a:rPr>
              <a:t>Στην ακαδημαϊκή κοινότητα, οι πιο διαδεδομένες μορφές βιβλιογραφικών </a:t>
            </a:r>
            <a:r>
              <a:rPr lang="el-GR" sz="3600" b="1" u="sng" dirty="0" smtClean="0">
                <a:latin typeface="Arial Narrow" pitchFamily="34" charset="0"/>
              </a:rPr>
              <a:t>αναφορών</a:t>
            </a:r>
            <a:r>
              <a:rPr lang="el-GR" sz="3600" b="1" dirty="0" smtClean="0">
                <a:latin typeface="Arial Narrow" pitchFamily="34" charset="0"/>
              </a:rPr>
              <a:t> είναι: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55776" y="2924944"/>
            <a:ext cx="6131024" cy="3094856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 Narrow" pitchFamily="34" charset="0"/>
              </a:rPr>
              <a:t>Το</a:t>
            </a:r>
            <a:r>
              <a:rPr lang="el-GR" sz="2800" b="1" dirty="0" smtClean="0">
                <a:latin typeface="Arial Narrow" pitchFamily="34" charset="0"/>
              </a:rPr>
              <a:t> </a:t>
            </a:r>
            <a:r>
              <a:rPr lang="en-US" sz="2800" b="1" dirty="0" smtClean="0">
                <a:latin typeface="Arial Narrow" pitchFamily="34" charset="0"/>
              </a:rPr>
              <a:t>Vancouver system</a:t>
            </a:r>
          </a:p>
          <a:p>
            <a:endParaRPr lang="el-GR" sz="2800" b="1" dirty="0" smtClean="0">
              <a:latin typeface="Arial Narrow" pitchFamily="34" charset="0"/>
            </a:endParaRPr>
          </a:p>
          <a:p>
            <a:pPr lvl="0"/>
            <a:r>
              <a:rPr lang="en-GB" sz="2800" dirty="0" smtClean="0">
                <a:latin typeface="Arial Narrow" pitchFamily="34" charset="0"/>
              </a:rPr>
              <a:t>Τo </a:t>
            </a:r>
            <a:r>
              <a:rPr lang="en-US" sz="2800" b="1" dirty="0" smtClean="0">
                <a:latin typeface="Arial Narrow" pitchFamily="34" charset="0"/>
              </a:rPr>
              <a:t>Harvard system</a:t>
            </a:r>
            <a:r>
              <a:rPr lang="en-GB" sz="2800" dirty="0" smtClean="0">
                <a:latin typeface="Arial Narrow" pitchFamily="34" charset="0"/>
              </a:rPr>
              <a:t> </a:t>
            </a:r>
          </a:p>
          <a:p>
            <a:pPr lvl="0">
              <a:buNone/>
            </a:pPr>
            <a:endParaRPr lang="el-GR" sz="2800" dirty="0" smtClean="0">
              <a:latin typeface="Arial Narrow" pitchFamily="34" charset="0"/>
            </a:endParaRPr>
          </a:p>
          <a:p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235804" y="2967335"/>
            <a:ext cx="66724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VANCOUVER SYSTEM</a:t>
            </a:r>
            <a:endParaRPr lang="el-GR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βιβλίο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680520"/>
          </a:xfrm>
        </p:spPr>
        <p:txBody>
          <a:bodyPr>
            <a:no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400" b="1" dirty="0" smtClean="0">
                <a:latin typeface="Arial Narrow" pitchFamily="34" charset="0"/>
              </a:rPr>
              <a:t>Γράφονται κατά σειρά: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2400" dirty="0" smtClean="0">
                <a:latin typeface="Arial Narrow" pitchFamily="34" charset="0"/>
              </a:rPr>
              <a:t>Τα επώνυμα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l-GR" sz="2400" dirty="0" smtClean="0">
                <a:latin typeface="Arial Narrow" pitchFamily="34" charset="0"/>
              </a:rPr>
              <a:t>κόμμα, και τα αρχικά των ονομάτων των συγγραφέων (μέχρι 3, από 4 και πάνω γράφουμε </a:t>
            </a:r>
            <a:r>
              <a:rPr lang="en-US" sz="2400" dirty="0" smtClean="0">
                <a:latin typeface="Arial Narrow" pitchFamily="34" charset="0"/>
              </a:rPr>
              <a:t>et al </a:t>
            </a:r>
            <a:r>
              <a:rPr lang="el-GR" sz="2400" dirty="0" smtClean="0">
                <a:latin typeface="Arial Narrow" pitchFamily="34" charset="0"/>
              </a:rPr>
              <a:t>ή και συν.). Στο τέλος του ονόματος του τελευταίου συγγραφέα βάζουμε τελεία και αφήνουμε κενό.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2400" dirty="0" smtClean="0">
                <a:latin typeface="Arial Narrow" pitchFamily="34" charset="0"/>
              </a:rPr>
              <a:t>Ο τίτλος του βιβλίου. Μετά βάζουμε τελεία και κενό.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2400" dirty="0" smtClean="0">
                <a:latin typeface="Arial Narrow" pitchFamily="34" charset="0"/>
              </a:rPr>
              <a:t>Η έκδοση (αν δεν είναι η πρώτη). Μετά βάζουμε τελεία και κενό.</a:t>
            </a:r>
          </a:p>
          <a:p>
            <a:pPr marL="365760" indent="-283464">
              <a:buFont typeface="Arial" pitchFamily="34" charset="0"/>
              <a:buChar char="•"/>
              <a:defRPr/>
            </a:pPr>
            <a:r>
              <a:rPr lang="el-GR" sz="2400" dirty="0" smtClean="0">
                <a:latin typeface="Arial Narrow" pitchFamily="34" charset="0"/>
              </a:rPr>
              <a:t>Ο εκδοτικός οίκος. Μετά βάζουμε κόμμα και αφήνουμε κενό.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2400" dirty="0" smtClean="0">
                <a:latin typeface="Arial Narrow" pitchFamily="34" charset="0"/>
              </a:rPr>
              <a:t>Ο τόπος έκδοσης. Μετά βάζουμε κόμμα και αφήνουμε κενό.</a:t>
            </a:r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2400" dirty="0" smtClean="0">
                <a:latin typeface="Arial Narrow" pitchFamily="34" charset="0"/>
              </a:rPr>
              <a:t>Η χρονιά έκδοσης. Μετά βάζουμε τελεία.</a:t>
            </a:r>
            <a:endParaRPr lang="el-GR" sz="2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βιβλίο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331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204864"/>
            <a:ext cx="8219256" cy="3814936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l-GR" sz="2800" b="1" dirty="0" smtClean="0">
                <a:latin typeface="Arial Narrow" pitchFamily="34" charset="0"/>
              </a:rPr>
              <a:t>Παράδειγμα:</a:t>
            </a:r>
          </a:p>
          <a:p>
            <a:pPr>
              <a:buFont typeface="Wingdings 2" pitchFamily="18" charset="2"/>
              <a:buNone/>
            </a:pPr>
            <a:endParaRPr lang="el-GR" sz="2800" dirty="0" smtClean="0">
              <a:latin typeface="Arial Narrow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 smtClean="0">
                <a:latin typeface="Arial Narrow" pitchFamily="34" charset="0"/>
              </a:rPr>
              <a:t>Lodish H, Baltimore D, </a:t>
            </a:r>
            <a:r>
              <a:rPr lang="en-US" sz="2800" dirty="0" err="1" smtClean="0">
                <a:latin typeface="Arial Narrow" pitchFamily="34" charset="0"/>
              </a:rPr>
              <a:t>Berk</a:t>
            </a:r>
            <a:r>
              <a:rPr lang="en-US" sz="2800" dirty="0" smtClean="0">
                <a:latin typeface="Arial Narrow" pitchFamily="34" charset="0"/>
              </a:rPr>
              <a:t> A, </a:t>
            </a:r>
            <a:r>
              <a:rPr lang="en-US" sz="2800" dirty="0" err="1" smtClean="0">
                <a:latin typeface="Arial Narrow" pitchFamily="34" charset="0"/>
              </a:rPr>
              <a:t>Zipursky</a:t>
            </a:r>
            <a:r>
              <a:rPr lang="en-US" sz="2800" dirty="0" smtClean="0">
                <a:latin typeface="Arial Narrow" pitchFamily="34" charset="0"/>
              </a:rPr>
              <a:t> SL, </a:t>
            </a:r>
            <a:r>
              <a:rPr lang="en-US" sz="2800" dirty="0" err="1" smtClean="0">
                <a:latin typeface="Arial Narrow" pitchFamily="34" charset="0"/>
              </a:rPr>
              <a:t>Matsudaira</a:t>
            </a:r>
            <a:r>
              <a:rPr lang="en-US" sz="2800" dirty="0" smtClean="0">
                <a:latin typeface="Arial Narrow" pitchFamily="34" charset="0"/>
              </a:rPr>
              <a:t> </a:t>
            </a:r>
            <a:endParaRPr lang="el-GR" sz="2800" dirty="0" smtClean="0">
              <a:latin typeface="Arial Narrow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 smtClean="0">
                <a:latin typeface="Arial Narrow" pitchFamily="34" charset="0"/>
              </a:rPr>
              <a:t>P,</a:t>
            </a:r>
            <a:r>
              <a:rPr lang="el-GR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Darnell J. Molecular cell biology. </a:t>
            </a:r>
            <a:r>
              <a:rPr lang="el-GR" sz="2800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3rd ed. Scientific</a:t>
            </a:r>
            <a:endParaRPr lang="el-GR" sz="2800" dirty="0" smtClean="0">
              <a:latin typeface="Arial Narrow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 smtClean="0">
                <a:latin typeface="Arial Narrow" pitchFamily="34" charset="0"/>
              </a:rPr>
              <a:t>American</a:t>
            </a:r>
            <a:r>
              <a:rPr lang="el-GR" sz="2800" dirty="0" smtClean="0">
                <a:latin typeface="Arial Narrow" pitchFamily="34" charset="0"/>
              </a:rPr>
              <a:t>, </a:t>
            </a:r>
            <a:r>
              <a:rPr lang="en-US" sz="2800" dirty="0" smtClean="0">
                <a:latin typeface="Arial Narrow" pitchFamily="34" charset="0"/>
              </a:rPr>
              <a:t>New York</a:t>
            </a:r>
            <a:r>
              <a:rPr lang="el-GR" sz="2800" dirty="0" smtClean="0">
                <a:latin typeface="Arial Narrow" pitchFamily="34" charset="0"/>
              </a:rPr>
              <a:t>,</a:t>
            </a:r>
            <a:r>
              <a:rPr lang="en-US" sz="2800" dirty="0" smtClean="0">
                <a:latin typeface="Arial Narrow" pitchFamily="34" charset="0"/>
              </a:rPr>
              <a:t> 1995. </a:t>
            </a:r>
            <a:endParaRPr lang="el-GR" sz="28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Βιβλιογραφία κατά </a:t>
            </a: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Vancouver</a:t>
            </a: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/>
            </a:r>
            <a:b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</a:br>
            <a:r>
              <a:rPr lang="el-GR" sz="3200" b="1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Αναφορά σε </a:t>
            </a:r>
            <a:r>
              <a:rPr lang="el-GR" sz="3200" b="1" u="sng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κεφάλαιο βιβλίου</a:t>
            </a:r>
            <a:endParaRPr lang="el-GR" sz="3200" b="1" u="sng" dirty="0">
              <a:solidFill>
                <a:schemeClr val="tx2">
                  <a:satMod val="13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896544"/>
          </a:xfrm>
        </p:spPr>
        <p:txBody>
          <a:bodyPr>
            <a:normAutofit fontScale="25000" lnSpcReduction="20000"/>
          </a:bodyPr>
          <a:lstStyle/>
          <a:p>
            <a:r>
              <a:rPr lang="el-GR" sz="9600" dirty="0" smtClean="0">
                <a:latin typeface="Arial Narrow" pitchFamily="34" charset="0"/>
              </a:rPr>
              <a:t>Το επώνυμο των συγγραφέων του κεφαλαίου στο</a:t>
            </a:r>
            <a:r>
              <a:rPr lang="en-US" sz="9600" dirty="0" smtClean="0">
                <a:latin typeface="Arial Narrow" pitchFamily="34" charset="0"/>
              </a:rPr>
              <a:t> </a:t>
            </a:r>
            <a:r>
              <a:rPr lang="el-GR" sz="9600" dirty="0" smtClean="0">
                <a:latin typeface="Arial Narrow" pitchFamily="34" charset="0"/>
              </a:rPr>
              <a:t>οποίο γίνεται η </a:t>
            </a:r>
            <a:endParaRPr lang="en-US" sz="9600" dirty="0" smtClean="0">
              <a:latin typeface="Arial Narrow" pitchFamily="34" charset="0"/>
            </a:endParaRPr>
          </a:p>
          <a:p>
            <a:r>
              <a:rPr lang="el-GR" sz="9600" dirty="0" smtClean="0">
                <a:latin typeface="Arial Narrow" pitchFamily="34" charset="0"/>
              </a:rPr>
              <a:t>παραπομπή, καθώς</a:t>
            </a:r>
            <a:r>
              <a:rPr lang="en-US" sz="9600" dirty="0" smtClean="0">
                <a:latin typeface="Arial Narrow" pitchFamily="34" charset="0"/>
              </a:rPr>
              <a:t> </a:t>
            </a:r>
            <a:r>
              <a:rPr lang="el-GR" sz="9600" dirty="0" smtClean="0">
                <a:latin typeface="Arial Narrow" pitchFamily="34" charset="0"/>
              </a:rPr>
              <a:t>επίσης και το πρώτο γράμμα του ονόματός τους. </a:t>
            </a:r>
            <a:endParaRPr lang="en-US" sz="9600" dirty="0" smtClean="0">
              <a:latin typeface="Arial Narrow" pitchFamily="34" charset="0"/>
            </a:endParaRPr>
          </a:p>
          <a:p>
            <a:r>
              <a:rPr lang="el-GR" sz="9600" dirty="0" smtClean="0">
                <a:latin typeface="Arial Narrow" pitchFamily="34" charset="0"/>
              </a:rPr>
              <a:t>Ο τίτλος του κεφαλαίου.</a:t>
            </a:r>
          </a:p>
          <a:p>
            <a:r>
              <a:rPr lang="el-GR" sz="9600" dirty="0" smtClean="0">
                <a:latin typeface="Arial Narrow" pitchFamily="34" charset="0"/>
              </a:rPr>
              <a:t>Τα επώνυμα των εκδοτών του βιβλίου και το πρώτο</a:t>
            </a:r>
            <a:r>
              <a:rPr lang="en-US" sz="9600" dirty="0" smtClean="0">
                <a:latin typeface="Arial Narrow" pitchFamily="34" charset="0"/>
              </a:rPr>
              <a:t> </a:t>
            </a:r>
            <a:r>
              <a:rPr lang="el-GR" sz="9600" dirty="0" smtClean="0">
                <a:latin typeface="Arial Narrow" pitchFamily="34" charset="0"/>
              </a:rPr>
              <a:t>γράμμα του</a:t>
            </a:r>
            <a:endParaRPr lang="en-US" sz="9600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sz="9600" dirty="0" smtClean="0">
                <a:latin typeface="Arial Narrow" pitchFamily="34" charset="0"/>
              </a:rPr>
              <a:t>    </a:t>
            </a:r>
            <a:r>
              <a:rPr lang="el-GR" sz="9600" dirty="0" smtClean="0">
                <a:latin typeface="Arial Narrow" pitchFamily="34" charset="0"/>
              </a:rPr>
              <a:t> ονόματός</a:t>
            </a:r>
            <a:r>
              <a:rPr lang="en-US" sz="9600" dirty="0" smtClean="0">
                <a:latin typeface="Arial Narrow" pitchFamily="34" charset="0"/>
              </a:rPr>
              <a:t> </a:t>
            </a:r>
            <a:r>
              <a:rPr lang="el-GR" sz="9600" dirty="0" smtClean="0">
                <a:latin typeface="Arial Narrow" pitchFamily="34" charset="0"/>
              </a:rPr>
              <a:t>τους.</a:t>
            </a:r>
            <a:endParaRPr lang="en-US" sz="9600" dirty="0" smtClean="0">
              <a:latin typeface="Arial Narrow" pitchFamily="34" charset="0"/>
            </a:endParaRPr>
          </a:p>
          <a:p>
            <a:r>
              <a:rPr lang="el-GR" sz="9600" dirty="0" smtClean="0">
                <a:latin typeface="Arial Narrow" pitchFamily="34" charset="0"/>
              </a:rPr>
              <a:t>Ο τίτλος του βιβλίου.</a:t>
            </a:r>
          </a:p>
          <a:p>
            <a:r>
              <a:rPr lang="el-GR" sz="9600" dirty="0" smtClean="0">
                <a:latin typeface="Arial Narrow" pitchFamily="34" charset="0"/>
              </a:rPr>
              <a:t>Ο αριθμός έκδοσης. Στην περίπτωση που είναι η πρώτη έκδοση ενός </a:t>
            </a:r>
            <a:endParaRPr lang="en-US" sz="9600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sz="9600" dirty="0" smtClean="0">
                <a:latin typeface="Arial Narrow" pitchFamily="34" charset="0"/>
              </a:rPr>
              <a:t>     </a:t>
            </a:r>
            <a:r>
              <a:rPr lang="el-GR" sz="9600" dirty="0" smtClean="0">
                <a:latin typeface="Arial Narrow" pitchFamily="34" charset="0"/>
              </a:rPr>
              <a:t>βιβλίου δεν αναφέρεται ο αριθμός έκδοσης.</a:t>
            </a:r>
          </a:p>
          <a:p>
            <a:r>
              <a:rPr lang="el-GR" sz="9600" dirty="0" smtClean="0">
                <a:latin typeface="Arial Narrow" pitchFamily="34" charset="0"/>
              </a:rPr>
              <a:t>Ο εκδοτικός οίκος.</a:t>
            </a:r>
          </a:p>
          <a:p>
            <a:r>
              <a:rPr lang="el-GR" sz="9600" dirty="0" smtClean="0">
                <a:latin typeface="Arial Narrow" pitchFamily="34" charset="0"/>
              </a:rPr>
              <a:t>Η πόλη στην οποία εδρεύει ο εκδοτικός οίκος.</a:t>
            </a:r>
          </a:p>
          <a:p>
            <a:r>
              <a:rPr lang="el-GR" sz="9600" dirty="0" smtClean="0">
                <a:latin typeface="Arial Narrow" pitchFamily="34" charset="0"/>
              </a:rPr>
              <a:t>Το έτος έκδοσης.</a:t>
            </a:r>
            <a:endParaRPr lang="en-US" sz="9600" dirty="0" smtClean="0">
              <a:latin typeface="Arial Narrow" pitchFamily="34" charset="0"/>
            </a:endParaRPr>
          </a:p>
          <a:p>
            <a:r>
              <a:rPr lang="el-GR" sz="9600" dirty="0" smtClean="0">
                <a:latin typeface="Arial Narrow" pitchFamily="34" charset="0"/>
              </a:rPr>
              <a:t>Οι σελίδες του κεφαλαίου στο βιβλίο.</a:t>
            </a:r>
            <a:endParaRPr lang="en-US" sz="9600" dirty="0" smtClean="0">
              <a:latin typeface="Arial Narrow" pitchFamily="34" charset="0"/>
            </a:endParaRPr>
          </a:p>
          <a:p>
            <a:pPr>
              <a:buNone/>
            </a:pPr>
            <a:endParaRPr lang="en-US" sz="51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l-GR" sz="2800" dirty="0" smtClean="0"/>
              <a:t> </a:t>
            </a:r>
            <a:r>
              <a:rPr lang="el-GR" sz="2800" b="1" dirty="0" smtClean="0">
                <a:latin typeface="Arial Narrow" pitchFamily="34" charset="0"/>
              </a:rPr>
              <a:t>    </a:t>
            </a:r>
            <a:endParaRPr lang="el-GR" sz="2800" dirty="0"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172</TotalTime>
  <Words>1180</Words>
  <Application>Microsoft Office PowerPoint</Application>
  <PresentationFormat>On-screen Show (4:3)</PresentationFormat>
  <Paragraphs>143</Paragraphs>
  <Slides>25</Slides>
  <Notes>0</Notes>
  <HiddenSlides>9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Δικαιοσύνη</vt:lpstr>
      <vt:lpstr> ΠΑΝΕΠΙΣΤΗΜΙΟ ΔΥΤΙΚΗΣ ΑΤΤΙΚΗΣ  </vt:lpstr>
      <vt:lpstr>Σε παγκόσμιο επίπεδο……</vt:lpstr>
      <vt:lpstr>Όλα τα συστήματα……..</vt:lpstr>
      <vt:lpstr>Παραδείγματα</vt:lpstr>
      <vt:lpstr>  Στην ακαδημαϊκή κοινότητα, οι πιο διαδεδομένες μορφές βιβλιογραφικών αναφορών είναι:   </vt:lpstr>
      <vt:lpstr>Slide 6</vt:lpstr>
      <vt:lpstr>Βιβλιογραφία κατά Vancouver  Αναφορά σε βιβλίο</vt:lpstr>
      <vt:lpstr>Βιβλιογραφία κατά Vancouver  Αναφορά σε βιβλίο</vt:lpstr>
      <vt:lpstr>Βιβλιογραφία κατά Vancouver Αναφορά σε κεφάλαιο βιβλίου</vt:lpstr>
      <vt:lpstr>Βιβλιογραφία κατά Vancouver Αναφορά σε κεφάλαιο βιβλίου</vt:lpstr>
      <vt:lpstr>Βιβλιογραφία κατά Vancouver Αναφορά σε άρθρο περιοδικού</vt:lpstr>
      <vt:lpstr>Βιβλιογραφία κατά Vancouver  Αναφορά σε άρθρο περιοδικού</vt:lpstr>
      <vt:lpstr>Βιβλιογραφία κατά Vancouver Αναφορά σε ηλεκτρονικές πηγές</vt:lpstr>
      <vt:lpstr>Βιβλιογραφία κατά Vancouver  Αναφορά σε ηλεκτρονικές πηγές</vt:lpstr>
      <vt:lpstr>Βιβλιογραφία κατά Vancouver Αναφορά σε πρακτικά συνεδρίου</vt:lpstr>
      <vt:lpstr>Βιβλιογραφία κατά Vancouver Αναφορά σε άρθρο εφημερίδας</vt:lpstr>
      <vt:lpstr>Slide 17</vt:lpstr>
      <vt:lpstr>Βιβλιογραφία κατά Harvard Αναφορά σε βιβλίο ενός συγγραφέα</vt:lpstr>
      <vt:lpstr>Βιβλιογραφία κατά Harvard  Αναφορά σε βιβλίο 2-3 συγγραφέων</vt:lpstr>
      <vt:lpstr>Βιβλιογραφία κατά Harvard  Αναφορά σε βιβλίο 4 και πλέον συγγραφέων</vt:lpstr>
      <vt:lpstr>Βιβλιογραφία κατά Harvard Αναφορά σε κεφάλαιο βιβλίου</vt:lpstr>
      <vt:lpstr>Βιβλιογραφία κατά Harvard Αναφορά σε άρθρο περιοδικού</vt:lpstr>
      <vt:lpstr>Βιβλιογραφία κατά Harvard   Αναφορά σε άρθρο ηλεκτρονικού περιοδικού</vt:lpstr>
      <vt:lpstr>  ΒΙΒΛΙΟΓΡΑΦΙΑ</vt:lpstr>
      <vt:lpstr>Slide 25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ΠΑΝΕΠΙΣΤΗΜΙΟ ΔΥΤΙΚΗΣ ΑΤΤΙΚΗΣ ΠΡΟΓΡΑΜΜΑ ΜΕΤΑΠΤΥΧΙΑΚΩΝ ΣΠΟΥΔΩΝ   ΤΡΑΥΜΑΤΑ &amp; ΕΛΚΗ, ΘΕΡΑΠΕΙΑ - ΦΡΟΝΤΙΔΑ  </dc:title>
  <dc:creator>GNA The Evaggelismos</dc:creator>
  <cp:lastModifiedBy>KeyCERT Πρακτική</cp:lastModifiedBy>
  <cp:revision>45</cp:revision>
  <dcterms:created xsi:type="dcterms:W3CDTF">2018-05-24T18:56:25Z</dcterms:created>
  <dcterms:modified xsi:type="dcterms:W3CDTF">2018-11-21T23:16:38Z</dcterms:modified>
</cp:coreProperties>
</file>