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  <p:sldId id="268" r:id="rId5"/>
    <p:sldId id="269" r:id="rId6"/>
    <p:sldId id="270" r:id="rId7"/>
    <p:sldId id="272" r:id="rId8"/>
    <p:sldId id="276" r:id="rId9"/>
    <p:sldId id="277" r:id="rId10"/>
    <p:sldId id="278" r:id="rId11"/>
    <p:sldId id="273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FEC37F3-0AD3-4D77-89E9-CF968DCE3D1B}" type="datetimeFigureOut">
              <a:rPr lang="el-GR" smtClean="0"/>
              <a:pPr/>
              <a:t>29/11/2018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122682E-C098-4DA8-A9BF-D19B36E07AE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20688"/>
            <a:ext cx="8115328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>
                <a:solidFill>
                  <a:srgbClr val="002060"/>
                </a:solidFill>
                <a:latin typeface="Cambria" pitchFamily="18" charset="0"/>
              </a:rPr>
              <a:t>ΕΡΓΑΛΕΙΑ ΣΥΝΤΑΞΗΣ </a:t>
            </a:r>
            <a:br>
              <a:rPr lang="el-GR" sz="32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el-GR" sz="3200" b="1" dirty="0" smtClean="0">
                <a:solidFill>
                  <a:srgbClr val="002060"/>
                </a:solidFill>
                <a:latin typeface="Cambria" pitchFamily="18" charset="0"/>
              </a:rPr>
              <a:t>ΒΙΒΛΙΟΓΡΑΦΙΚΏΝ ΠΑΡΑΠΟΜΠΩΝ</a:t>
            </a:r>
            <a:endParaRPr lang="el-GR" sz="32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23928" y="2071678"/>
            <a:ext cx="4862914" cy="44022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b="1" dirty="0" smtClean="0">
                <a:latin typeface="Cambria" pitchFamily="18" charset="0"/>
              </a:rPr>
              <a:t>ΠΑΝΕΠΙΣΤΗΜΙΟ </a:t>
            </a:r>
          </a:p>
          <a:p>
            <a:pPr algn="ctr">
              <a:buNone/>
            </a:pPr>
            <a:r>
              <a:rPr lang="el-GR" b="1" dirty="0" smtClean="0">
                <a:latin typeface="Cambria" pitchFamily="18" charset="0"/>
              </a:rPr>
              <a:t>ΔΥΤΙΚΗΣ ΑΤΤΙΚΗΣ</a:t>
            </a:r>
          </a:p>
          <a:p>
            <a:pPr algn="ctr">
              <a:buNone/>
            </a:pPr>
            <a:endParaRPr lang="el-GR" b="1" dirty="0" smtClean="0">
              <a:latin typeface="Cambria" pitchFamily="18" charset="0"/>
            </a:endParaRPr>
          </a:p>
          <a:p>
            <a:pPr algn="ctr">
              <a:buNone/>
            </a:pPr>
            <a:endParaRPr lang="el-GR" b="1" dirty="0" smtClean="0">
              <a:latin typeface="Cambria" pitchFamily="18" charset="0"/>
            </a:endParaRPr>
          </a:p>
          <a:p>
            <a:pPr algn="ctr">
              <a:buNone/>
            </a:pPr>
            <a:endParaRPr lang="el-GR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el-GR" i="1" dirty="0" smtClean="0">
                <a:latin typeface="Cambria" pitchFamily="18" charset="0"/>
              </a:rPr>
              <a:t>Μάρθα </a:t>
            </a:r>
            <a:r>
              <a:rPr lang="el-GR" i="1" dirty="0" smtClean="0">
                <a:latin typeface="Cambria" pitchFamily="18" charset="0"/>
              </a:rPr>
              <a:t>Κελέση</a:t>
            </a:r>
          </a:p>
          <a:p>
            <a:pPr algn="ctr">
              <a:buNone/>
            </a:pPr>
            <a:r>
              <a:rPr lang="el-GR" i="1" dirty="0" smtClean="0">
                <a:latin typeface="Cambria" pitchFamily="18" charset="0"/>
              </a:rPr>
              <a:t>Καθηγήτρια</a:t>
            </a:r>
            <a:endParaRPr lang="el-GR" i="1" dirty="0" smtClean="0">
              <a:latin typeface="Cambria" pitchFamily="18" charset="0"/>
            </a:endParaRPr>
          </a:p>
          <a:p>
            <a:endParaRPr lang="el-GR" dirty="0"/>
          </a:p>
        </p:txBody>
      </p:sp>
      <p:pic>
        <p:nvPicPr>
          <p:cNvPr id="1026" name="Picture 2" descr="https://t1.ftcdn.net/jpg/00/38/21/64/400_F_38216436_gpPgfMTBRgdqedxwysrvUNWZKXFX8zE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428868"/>
            <a:ext cx="3514725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The Harvard System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r>
              <a:rPr lang="el-GR" dirty="0" smtClean="0">
                <a:latin typeface="Cambria" pitchFamily="18" charset="0"/>
              </a:rPr>
              <a:t>Όταν το κείμενο έχει δύο συγγραφείς αναφέρονται και τα δύο ονόματα, κάθε φορά που χρησιμοποιείται η συγκεκριμένη αναφορά (μεταξύ των δύο ονομάτων παρεμβάλλεται ο σύνδεσμος </a:t>
            </a:r>
            <a:r>
              <a:rPr lang="el-GR" b="1" dirty="0" smtClean="0">
                <a:latin typeface="Cambria" pitchFamily="18" charset="0"/>
              </a:rPr>
              <a:t>και). </a:t>
            </a:r>
          </a:p>
          <a:p>
            <a:pPr>
              <a:buNone/>
            </a:pPr>
            <a:r>
              <a:rPr lang="el-GR" b="1" dirty="0" smtClean="0">
                <a:latin typeface="Cambria" pitchFamily="18" charset="0"/>
              </a:rPr>
              <a:t>   Παράδειγμα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</a:rPr>
              <a:t>  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dirty="0" smtClean="0">
                <a:latin typeface="Cambria" pitchFamily="18" charset="0"/>
              </a:rPr>
              <a:t> (</a:t>
            </a:r>
            <a:r>
              <a:rPr lang="el-GR" dirty="0" smtClean="0">
                <a:latin typeface="Cambria" pitchFamily="18" charset="0"/>
              </a:rPr>
              <a:t>Παπαγεωργίου και Καλαντζής 2002).</a:t>
            </a:r>
            <a:endParaRPr lang="el-GR" b="1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The Harvard System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752528"/>
          </a:xfrm>
        </p:spPr>
        <p:txBody>
          <a:bodyPr>
            <a:noAutofit/>
          </a:bodyPr>
          <a:lstStyle/>
          <a:p>
            <a:r>
              <a:rPr lang="el-GR" dirty="0" smtClean="0">
                <a:latin typeface="Cambria" pitchFamily="18" charset="0"/>
              </a:rPr>
              <a:t>Αν οι συγγραφείς είναι έως πέντε αναγράφεται το επώνυμο όλων μόνο την πρώτη φορά που χρησιμοποιείται η συγκεκριμένη πηγή και τις επόμενες φορές γράφεται το επώνυμο μόνο του πρώτου και η συντομογραφία «και 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l-GR" dirty="0" smtClean="0">
                <a:latin typeface="Cambria" pitchFamily="18" charset="0"/>
              </a:rPr>
              <a:t>συν.» (και συνεργάτες, για ελληνική βιβλιογραφία) ή «</a:t>
            </a:r>
            <a:r>
              <a:rPr lang="el-GR" dirty="0" err="1" smtClean="0">
                <a:latin typeface="Cambria" pitchFamily="18" charset="0"/>
              </a:rPr>
              <a:t>et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al</a:t>
            </a:r>
            <a:r>
              <a:rPr lang="el-GR" dirty="0" smtClean="0">
                <a:latin typeface="Cambria" pitchFamily="18" charset="0"/>
              </a:rPr>
              <a:t>.» (για ξένη βιβλιογραφία).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The Harvard System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 smtClean="0">
                <a:latin typeface="Cambria" pitchFamily="18" charset="0"/>
              </a:rPr>
              <a:t>    Παράδειγμα</a:t>
            </a:r>
          </a:p>
          <a:p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l-GR" sz="2400" dirty="0" smtClean="0">
                <a:latin typeface="Cambria" pitchFamily="18" charset="0"/>
              </a:rPr>
              <a:t>Παπαγεωργίου, Καλαντζής, </a:t>
            </a:r>
            <a:r>
              <a:rPr lang="el-GR" sz="2400" dirty="0" err="1" smtClean="0">
                <a:latin typeface="Cambria" pitchFamily="18" charset="0"/>
              </a:rPr>
              <a:t>Ντάσιου</a:t>
            </a:r>
            <a:r>
              <a:rPr lang="el-GR" sz="2400" dirty="0" smtClean="0">
                <a:latin typeface="Cambria" pitchFamily="18" charset="0"/>
              </a:rPr>
              <a:t>, </a:t>
            </a:r>
            <a:r>
              <a:rPr lang="el-GR" sz="2400" dirty="0" err="1" smtClean="0">
                <a:latin typeface="Cambria" pitchFamily="18" charset="0"/>
              </a:rPr>
              <a:t>Κρινάς</a:t>
            </a:r>
            <a:r>
              <a:rPr lang="el-GR" sz="2400" dirty="0" smtClean="0">
                <a:latin typeface="Cambria" pitchFamily="18" charset="0"/>
              </a:rPr>
              <a:t> και </a:t>
            </a:r>
            <a:r>
              <a:rPr lang="el-GR" sz="2400" dirty="0" err="1" smtClean="0">
                <a:latin typeface="Cambria" pitchFamily="18" charset="0"/>
              </a:rPr>
              <a:t>Μπρέανος</a:t>
            </a:r>
            <a:r>
              <a:rPr lang="el-GR" sz="2400" dirty="0" smtClean="0">
                <a:latin typeface="Cambria" pitchFamily="18" charset="0"/>
              </a:rPr>
              <a:t> 2002).</a:t>
            </a:r>
          </a:p>
          <a:p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sz="2400" dirty="0" smtClean="0">
                <a:latin typeface="Cambria" pitchFamily="18" charset="0"/>
              </a:rPr>
              <a:t> (</a:t>
            </a:r>
            <a:r>
              <a:rPr lang="el-GR" sz="2400" dirty="0" smtClean="0">
                <a:latin typeface="Cambria" pitchFamily="18" charset="0"/>
              </a:rPr>
              <a:t>Παπαγεωργίου και συν. 2002).</a:t>
            </a:r>
            <a:endParaRPr lang="el-GR" sz="2400" b="1" dirty="0" smtClean="0">
              <a:latin typeface="Cambria" pitchFamily="18" charset="0"/>
            </a:endParaRPr>
          </a:p>
          <a:p>
            <a:endParaRPr lang="el-GR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The Harvard System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 smtClean="0">
                <a:latin typeface="Cambria" pitchFamily="18" charset="0"/>
              </a:rPr>
              <a:t>    Παράδειγμα</a:t>
            </a:r>
          </a:p>
          <a:p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sz="2400" dirty="0" smtClean="0">
                <a:latin typeface="Cambria" pitchFamily="18" charset="0"/>
              </a:rPr>
              <a:t> (Jeferson, </a:t>
            </a:r>
            <a:r>
              <a:rPr lang="en-US" sz="2400" dirty="0" err="1" smtClean="0">
                <a:latin typeface="Cambria" pitchFamily="18" charset="0"/>
              </a:rPr>
              <a:t>Mandleton</a:t>
            </a:r>
            <a:r>
              <a:rPr lang="en-US" sz="2400" dirty="0" smtClean="0">
                <a:latin typeface="Cambria" pitchFamily="18" charset="0"/>
              </a:rPr>
              <a:t>, Wilson</a:t>
            </a:r>
            <a:r>
              <a:rPr lang="el-GR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Patson</a:t>
            </a:r>
            <a:r>
              <a:rPr lang="en-US" sz="2400" dirty="0" smtClean="0">
                <a:latin typeface="Cambria" pitchFamily="18" charset="0"/>
              </a:rPr>
              <a:t> and </a:t>
            </a:r>
            <a:r>
              <a:rPr lang="en-US" sz="2400" dirty="0" err="1" smtClean="0">
                <a:latin typeface="Cambria" pitchFamily="18" charset="0"/>
              </a:rPr>
              <a:t>Wrock</a:t>
            </a:r>
            <a:r>
              <a:rPr lang="el-GR" sz="2400" dirty="0" smtClean="0">
                <a:latin typeface="Cambria" pitchFamily="18" charset="0"/>
              </a:rPr>
              <a:t> 2002).</a:t>
            </a:r>
          </a:p>
          <a:p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sz="2400" dirty="0" smtClean="0">
                <a:latin typeface="Cambria" pitchFamily="18" charset="0"/>
              </a:rPr>
              <a:t> (Jeferson et al. </a:t>
            </a:r>
            <a:r>
              <a:rPr lang="el-GR" sz="2400" dirty="0" smtClean="0">
                <a:latin typeface="Cambria" pitchFamily="18" charset="0"/>
              </a:rPr>
              <a:t>2002).</a:t>
            </a:r>
            <a:endParaRPr lang="el-GR" sz="2400" b="1" dirty="0" smtClean="0">
              <a:latin typeface="Cambria" pitchFamily="18" charset="0"/>
            </a:endParaRPr>
          </a:p>
          <a:p>
            <a:endParaRPr lang="el-GR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Cambria" pitchFamily="18" charset="0"/>
              </a:rPr>
              <a:t>Workshop 2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ambria" pitchFamily="18" charset="0"/>
              </a:rPr>
              <a:t>    </a:t>
            </a:r>
            <a:r>
              <a:rPr lang="el-GR" sz="2400" b="1" dirty="0" smtClean="0">
                <a:latin typeface="Cambria" pitchFamily="18" charset="0"/>
              </a:rPr>
              <a:t>Χρησιμοποιήστε το </a:t>
            </a:r>
            <a:r>
              <a:rPr lang="en-US" sz="2400" b="1" smtClean="0">
                <a:latin typeface="Cambria" pitchFamily="18" charset="0"/>
              </a:rPr>
              <a:t>Harvard </a:t>
            </a:r>
            <a:r>
              <a:rPr lang="en-US" sz="2400" b="1" dirty="0" smtClean="0">
                <a:latin typeface="Cambria" pitchFamily="18" charset="0"/>
              </a:rPr>
              <a:t>Style</a:t>
            </a:r>
            <a:r>
              <a:rPr lang="el-GR" sz="2400" b="1" dirty="0" smtClean="0">
                <a:latin typeface="Cambria" pitchFamily="18" charset="0"/>
              </a:rPr>
              <a:t> </a:t>
            </a:r>
            <a:endParaRPr lang="en-US" sz="2400" b="1" dirty="0" smtClean="0">
              <a:latin typeface="Cambria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Cambria" pitchFamily="18" charset="0"/>
              </a:rPr>
              <a:t>    </a:t>
            </a:r>
            <a:r>
              <a:rPr lang="el-GR" sz="2400" dirty="0" smtClean="0">
                <a:latin typeface="Cambria" pitchFamily="18" charset="0"/>
              </a:rPr>
              <a:t>Οι χειρουργικές προσεγγίσεις των ηλεκτρικών εγκαυμάτων περιλαμβάνουν την εσχαροτομή και την περιτονιοτομή, το χειρουργικό καθαρισμό κατά τις πρώτες 3-4 ημέρες και τον καθορισμό των επόμενων επεμβάσεων, ενώ τα τραύματα καλύπτονται άμεσα με επιδεσμικό υλικό για την κάλυψη των εκτεθειμένων τενόντων, νεύρων ή οστών. </a:t>
            </a: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Μόνο παρένθεση</a:t>
            </a: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Όπως αναφέρει ο Παπαγεωργίου Δ</a:t>
            </a:r>
            <a:r>
              <a:rPr lang="en-US" sz="2400" i="1" dirty="0" smtClean="0">
                <a:latin typeface="Cambria" pitchFamily="18" charset="0"/>
              </a:rPr>
              <a:t>…</a:t>
            </a:r>
            <a:r>
              <a:rPr lang="el-GR" sz="2400" i="1" dirty="0" smtClean="0">
                <a:latin typeface="Cambria" pitchFamily="18" charset="0"/>
              </a:rPr>
              <a:t>……..</a:t>
            </a: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Παπαγεωργίου Δ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Καλαντζής Στ</a:t>
            </a:r>
            <a:r>
              <a:rPr lang="en-US" sz="2400" i="1" dirty="0" smtClean="0">
                <a:latin typeface="Cambria" pitchFamily="18" charset="0"/>
              </a:rPr>
              <a:t>.</a:t>
            </a: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Παπαγεωργίου Δ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Καλαντζής Στ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Πάνου Ν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Πέτρου Ν., </a:t>
            </a:r>
            <a:r>
              <a:rPr lang="el-GR" sz="2400" i="1" dirty="0" err="1" smtClean="0">
                <a:latin typeface="Cambria" pitchFamily="18" charset="0"/>
              </a:rPr>
              <a:t>Ντάτση</a:t>
            </a:r>
            <a:r>
              <a:rPr lang="el-GR" sz="2400" i="1" dirty="0" smtClean="0">
                <a:latin typeface="Cambria" pitchFamily="18" charset="0"/>
              </a:rPr>
              <a:t> Μ. (1</a:t>
            </a:r>
            <a:r>
              <a:rPr lang="el-GR" sz="2400" i="1" baseline="30000" dirty="0" smtClean="0">
                <a:latin typeface="Cambria" pitchFamily="18" charset="0"/>
              </a:rPr>
              <a:t>η</a:t>
            </a:r>
            <a:r>
              <a:rPr lang="el-GR" sz="2400" i="1" dirty="0" smtClean="0">
                <a:latin typeface="Cambria" pitchFamily="18" charset="0"/>
              </a:rPr>
              <a:t> αναφορά και 2</a:t>
            </a:r>
            <a:r>
              <a:rPr lang="el-GR" sz="2400" i="1" baseline="30000" dirty="0" smtClean="0">
                <a:latin typeface="Cambria" pitchFamily="18" charset="0"/>
              </a:rPr>
              <a:t>η</a:t>
            </a:r>
            <a:r>
              <a:rPr lang="el-GR" sz="2400" i="1" dirty="0" smtClean="0">
                <a:latin typeface="Cambria" pitchFamily="18" charset="0"/>
              </a:rPr>
              <a:t>  αναφορά μέσα στο κείμενο)</a:t>
            </a:r>
          </a:p>
          <a:p>
            <a:pPr marL="457200" indent="-457200">
              <a:buFont typeface="Wingdings 2"/>
              <a:buAutoNum type="arabicParenR"/>
            </a:pPr>
            <a:r>
              <a:rPr lang="en-US" sz="2400" i="1" dirty="0" smtClean="0">
                <a:latin typeface="Cambria" pitchFamily="18" charset="0"/>
              </a:rPr>
              <a:t>Jeferson M., </a:t>
            </a:r>
            <a:r>
              <a:rPr lang="en-US" sz="2400" i="1" dirty="0" err="1" smtClean="0">
                <a:latin typeface="Cambria" pitchFamily="18" charset="0"/>
              </a:rPr>
              <a:t>Mandleton</a:t>
            </a:r>
            <a:r>
              <a:rPr lang="en-US" sz="2400" i="1" dirty="0" smtClean="0">
                <a:latin typeface="Cambria" pitchFamily="18" charset="0"/>
              </a:rPr>
              <a:t> P., Wilson N.</a:t>
            </a:r>
            <a:r>
              <a:rPr lang="el-GR" sz="2400" i="1" dirty="0" smtClean="0">
                <a:latin typeface="Cambria" pitchFamily="18" charset="0"/>
              </a:rPr>
              <a:t>, </a:t>
            </a:r>
            <a:r>
              <a:rPr lang="en-US" sz="2400" i="1" dirty="0" smtClean="0">
                <a:latin typeface="Cambria" pitchFamily="18" charset="0"/>
              </a:rPr>
              <a:t>Perry W., Frankly G.</a:t>
            </a:r>
            <a:r>
              <a:rPr lang="el-GR" sz="2400" i="1" dirty="0" smtClean="0">
                <a:latin typeface="Cambria" pitchFamily="18" charset="0"/>
              </a:rPr>
              <a:t> (1</a:t>
            </a:r>
            <a:r>
              <a:rPr lang="el-GR" sz="2400" i="1" baseline="30000" dirty="0" smtClean="0">
                <a:latin typeface="Cambria" pitchFamily="18" charset="0"/>
              </a:rPr>
              <a:t>η</a:t>
            </a:r>
            <a:r>
              <a:rPr lang="el-GR" sz="2400" i="1" dirty="0" smtClean="0">
                <a:latin typeface="Cambria" pitchFamily="18" charset="0"/>
              </a:rPr>
              <a:t> αναφορά και 2</a:t>
            </a:r>
            <a:r>
              <a:rPr lang="el-GR" sz="2400" i="1" baseline="30000" dirty="0" smtClean="0">
                <a:latin typeface="Cambria" pitchFamily="18" charset="0"/>
              </a:rPr>
              <a:t>η</a:t>
            </a:r>
            <a:r>
              <a:rPr lang="el-GR" sz="2400" i="1" dirty="0" smtClean="0">
                <a:latin typeface="Cambria" pitchFamily="18" charset="0"/>
              </a:rPr>
              <a:t>  αναφορά μέσα στο κείμενο)</a:t>
            </a:r>
            <a:endParaRPr lang="en-US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AutoNum type="arabicParenR"/>
            </a:pPr>
            <a:endParaRPr lang="el-GR" sz="2400" dirty="0" smtClean="0">
              <a:latin typeface="Cambria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9817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Εργαλεία σύνταξης </a:t>
            </a:r>
            <a:br>
              <a:rPr lang="el-GR" sz="3200" dirty="0" smtClean="0">
                <a:latin typeface="Cambria" pitchFamily="18" charset="0"/>
              </a:rPr>
            </a:br>
            <a:r>
              <a:rPr lang="el-GR" sz="3200" dirty="0" smtClean="0">
                <a:latin typeface="Cambria" pitchFamily="18" charset="0"/>
              </a:rPr>
              <a:t>βιβλιογραφικών παραπομπών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2708920"/>
            <a:ext cx="4176464" cy="3888432"/>
          </a:xfrm>
        </p:spPr>
        <p:txBody>
          <a:bodyPr>
            <a:normAutofit/>
          </a:bodyPr>
          <a:lstStyle/>
          <a:p>
            <a:r>
              <a:rPr lang="el-GR" b="1" dirty="0" smtClean="0">
                <a:latin typeface="Cambria" pitchFamily="18" charset="0"/>
              </a:rPr>
              <a:t>Vancouver </a:t>
            </a:r>
            <a:r>
              <a:rPr lang="en-US" b="1" dirty="0" smtClean="0">
                <a:latin typeface="Cambria" pitchFamily="18" charset="0"/>
              </a:rPr>
              <a:t>Style</a:t>
            </a:r>
            <a:endParaRPr lang="el-GR" dirty="0" smtClean="0">
              <a:latin typeface="Cambria" pitchFamily="18" charset="0"/>
            </a:endParaRPr>
          </a:p>
          <a:p>
            <a:pPr>
              <a:buNone/>
            </a:pPr>
            <a:endParaRPr lang="el-GR" dirty="0" smtClean="0">
              <a:latin typeface="Cambria" pitchFamily="18" charset="0"/>
            </a:endParaRPr>
          </a:p>
          <a:p>
            <a:r>
              <a:rPr lang="el-GR" b="1" dirty="0" smtClean="0">
                <a:latin typeface="Cambria" pitchFamily="18" charset="0"/>
              </a:rPr>
              <a:t>The Harvard System</a:t>
            </a:r>
            <a:endParaRPr lang="el-GR" dirty="0" smtClean="0">
              <a:latin typeface="Cambria" pitchFamily="18" charset="0"/>
            </a:endParaRPr>
          </a:p>
          <a:p>
            <a:pPr lvl="0">
              <a:buNone/>
            </a:pPr>
            <a:endParaRPr lang="el-GR" sz="2600" dirty="0">
              <a:latin typeface="Cambria" pitchFamily="18" charset="0"/>
            </a:endParaRPr>
          </a:p>
        </p:txBody>
      </p:sp>
      <p:pic>
        <p:nvPicPr>
          <p:cNvPr id="35842" name="Picture 2" descr="http://thumb7.shutterstock.com/display_pic_with_logo/581500/581500,1279097220,5/stock-photo--d-small-people-with-a-wrench-in-hands-d-image-isolated-white-background-571228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988840"/>
            <a:ext cx="3566170" cy="3724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Vancouver Style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204864"/>
            <a:ext cx="8424936" cy="439248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 pitchFamily="18" charset="0"/>
              </a:rPr>
              <a:t>Μέσα στο κείμενο σημειώνεται ο αριθμητικός δείκτης (εκθέτης) που δείχνει τη σειρά εμφάνισης της βιβλιογραφικής πηγής στην εργασία.</a:t>
            </a:r>
            <a:endParaRPr lang="en-US" dirty="0" smtClean="0">
              <a:latin typeface="Cambria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</a:endParaRPr>
          </a:p>
          <a:p>
            <a:r>
              <a:rPr lang="el-GR" dirty="0" smtClean="0">
                <a:latin typeface="Cambria" pitchFamily="18" charset="0"/>
              </a:rPr>
              <a:t>Ο ίδιος εκθέτης σημειώνεται κάθε φορά που χρησιμοποιείται η ίδια βιβλιογραφική πηγή.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Vancouver Style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5040560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 pitchFamily="18" charset="0"/>
              </a:rPr>
              <a:t>Σε περίπτωση αναφοράς ονομάτων συγγραφέων στο κείμενο, αναγράφεται μόνο το επώνυμό τους.</a:t>
            </a:r>
            <a:endParaRPr lang="en-US" dirty="0" smtClean="0">
              <a:latin typeface="Cambria" pitchFamily="18" charset="0"/>
            </a:endParaRPr>
          </a:p>
          <a:p>
            <a:pPr>
              <a:buNone/>
            </a:pPr>
            <a:endParaRPr lang="en-US" dirty="0" smtClean="0">
              <a:latin typeface="Cambria" pitchFamily="18" charset="0"/>
            </a:endParaRPr>
          </a:p>
          <a:p>
            <a:r>
              <a:rPr lang="el-GR" dirty="0" smtClean="0">
                <a:latin typeface="Cambria" pitchFamily="18" charset="0"/>
              </a:rPr>
              <a:t>Στα ελληνικά άρθρα, αν οι συγγραφείς αυτοί είναι δύο, μεταξύ των επωνύμων τοποθετείται "και", ενώ αν είναι περισσότεροι, αναγράφεται το επώνυμο του πρώτου ακολουθούμενο από τη συντομογραφία "</a:t>
            </a:r>
            <a:r>
              <a:rPr lang="el-GR" dirty="0" err="1" smtClean="0">
                <a:latin typeface="Cambria" pitchFamily="18" charset="0"/>
              </a:rPr>
              <a:t>et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al</a:t>
            </a:r>
            <a:r>
              <a:rPr lang="el-GR" dirty="0" smtClean="0">
                <a:latin typeface="Cambria" pitchFamily="18" charset="0"/>
              </a:rPr>
              <a:t>", όταν πρόκειται για ξένους, και από τη συντομογραφία «και συν.», όταν είναι Έλληνες.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Παραδείγματα  - </a:t>
            </a:r>
            <a:r>
              <a:rPr lang="en-US" sz="3200" dirty="0" smtClean="0">
                <a:latin typeface="Cambria" pitchFamily="18" charset="0"/>
              </a:rPr>
              <a:t>Vancouver Style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328592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1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r>
              <a:rPr lang="el-GR" sz="2400" dirty="0" smtClean="0">
                <a:latin typeface="Cambria" pitchFamily="18" charset="0"/>
              </a:rPr>
              <a:t>Σύμφωνα με τον Παπαγεωργίου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l-GR" sz="2400" dirty="0" smtClean="0">
                <a:latin typeface="Cambria" pitchFamily="18" charset="0"/>
              </a:rPr>
              <a:t>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1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r>
              <a:rPr lang="el-GR" sz="2400" dirty="0" smtClean="0">
                <a:latin typeface="Cambria" pitchFamily="18" charset="0"/>
              </a:rPr>
              <a:t>Σύμφωνα με τους Παπαγεωργίου και Καλαντζή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2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endParaRPr lang="el-GR" dirty="0" smtClean="0">
              <a:latin typeface="Cambria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Παραδείγματα  - </a:t>
            </a:r>
            <a:r>
              <a:rPr lang="en-US" sz="3200" dirty="0" smtClean="0">
                <a:latin typeface="Cambria" pitchFamily="18" charset="0"/>
              </a:rPr>
              <a:t>Vancouver Style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5328592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mbria" pitchFamily="18" charset="0"/>
              </a:rPr>
              <a:t>Σύμφωνα με τους Παπαγεωργίου και συν.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3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r>
              <a:rPr lang="el-GR" sz="2400" dirty="0" smtClean="0">
                <a:latin typeface="Cambria" pitchFamily="18" charset="0"/>
              </a:rPr>
              <a:t>Σύμφωνα με τους </a:t>
            </a:r>
            <a:r>
              <a:rPr lang="en-US" sz="2400" dirty="0" smtClean="0">
                <a:latin typeface="Cambria" pitchFamily="18" charset="0"/>
              </a:rPr>
              <a:t>Jeferson and </a:t>
            </a:r>
            <a:r>
              <a:rPr lang="en-US" sz="2400" dirty="0" err="1" smtClean="0">
                <a:latin typeface="Cambria" pitchFamily="18" charset="0"/>
              </a:rPr>
              <a:t>Mandletton</a:t>
            </a:r>
            <a:r>
              <a:rPr lang="el-GR" sz="2400" dirty="0" smtClean="0">
                <a:latin typeface="Cambria" pitchFamily="18" charset="0"/>
              </a:rPr>
              <a:t>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4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r>
              <a:rPr lang="el-GR" sz="2400" dirty="0" smtClean="0">
                <a:latin typeface="Cambria" pitchFamily="18" charset="0"/>
              </a:rPr>
              <a:t>Σύμφωνα με τους </a:t>
            </a:r>
            <a:r>
              <a:rPr lang="en-US" sz="2400" dirty="0" smtClean="0">
                <a:latin typeface="Cambria" pitchFamily="18" charset="0"/>
              </a:rPr>
              <a:t>Jeferson et al.</a:t>
            </a:r>
            <a:r>
              <a:rPr lang="el-GR" sz="2400" dirty="0" smtClean="0">
                <a:latin typeface="Cambria" pitchFamily="18" charset="0"/>
              </a:rPr>
              <a:t>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l-GR" sz="2400" baseline="30000" dirty="0" smtClean="0">
                <a:latin typeface="Cambria" pitchFamily="18" charset="0"/>
              </a:rPr>
              <a:t>5</a:t>
            </a:r>
            <a:r>
              <a:rPr lang="el-GR" sz="2400" dirty="0" smtClean="0">
                <a:latin typeface="Cambria" pitchFamily="18" charset="0"/>
              </a:rPr>
              <a:t>.</a:t>
            </a:r>
          </a:p>
          <a:p>
            <a:endParaRPr lang="el-GR" dirty="0" smtClean="0">
              <a:latin typeface="Cambria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Cambria" pitchFamily="18" charset="0"/>
              </a:rPr>
              <a:t>Workshop 1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ambria" pitchFamily="18" charset="0"/>
              </a:rPr>
              <a:t>    </a:t>
            </a:r>
            <a:r>
              <a:rPr lang="el-GR" sz="2400" b="1" dirty="0" smtClean="0">
                <a:latin typeface="Cambria" pitchFamily="18" charset="0"/>
              </a:rPr>
              <a:t>Χρησιμοποιήστε το </a:t>
            </a:r>
            <a:r>
              <a:rPr lang="en-US" sz="2400" b="1" dirty="0" smtClean="0">
                <a:latin typeface="Cambria" pitchFamily="18" charset="0"/>
              </a:rPr>
              <a:t>Vancouver Style</a:t>
            </a:r>
            <a:r>
              <a:rPr lang="el-GR" sz="2400" b="1" dirty="0" smtClean="0">
                <a:latin typeface="Cambria" pitchFamily="18" charset="0"/>
              </a:rPr>
              <a:t> </a:t>
            </a:r>
            <a:endParaRPr lang="en-US" sz="2400" b="1" dirty="0" smtClean="0">
              <a:latin typeface="Cambria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Cambria" pitchFamily="18" charset="0"/>
              </a:rPr>
              <a:t>    </a:t>
            </a:r>
            <a:r>
              <a:rPr lang="el-GR" sz="2400" dirty="0" smtClean="0">
                <a:latin typeface="Cambria" pitchFamily="18" charset="0"/>
              </a:rPr>
              <a:t>Οι χειρουργικές προσεγγίσεις των ηλεκτρικών εγκαυμάτων περιλαμβάνουν την εσχαροτομή και την περιτονιοτομή, το χειρουργικό καθαρισμό κατά τις πρώτες 3-4 ημέρες και τον καθορισμό των επόμενων επεμβάσεων, ενώ τα τραύματα καλύπτονται άμεσα με επιδεσμικό υλικό για την κάλυψη των εκτεθειμένων τενόντων, νεύρων ή οστών. </a:t>
            </a: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Μόνο εκθέτης</a:t>
            </a:r>
            <a:r>
              <a:rPr lang="en-US" sz="2400" i="1" dirty="0" smtClean="0">
                <a:latin typeface="Cambria" pitchFamily="18" charset="0"/>
              </a:rPr>
              <a:t> (3)</a:t>
            </a: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Παπαγεωργίου Δ</a:t>
            </a:r>
            <a:r>
              <a:rPr lang="en-US" sz="2400" i="1" dirty="0" smtClean="0">
                <a:latin typeface="Cambria" pitchFamily="18" charset="0"/>
              </a:rPr>
              <a:t>.</a:t>
            </a: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Παπαγεωργίου Δ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Καλαντζής Στ</a:t>
            </a:r>
            <a:r>
              <a:rPr lang="en-US" sz="2400" i="1" dirty="0" smtClean="0">
                <a:latin typeface="Cambria" pitchFamily="18" charset="0"/>
              </a:rPr>
              <a:t>.</a:t>
            </a: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r>
              <a:rPr lang="el-GR" sz="2400" i="1" dirty="0" smtClean="0">
                <a:latin typeface="Cambria" pitchFamily="18" charset="0"/>
              </a:rPr>
              <a:t>Παπαγεωργίου Δ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Καλαντζής Στ</a:t>
            </a:r>
            <a:r>
              <a:rPr lang="en-US" sz="2400" i="1" dirty="0" smtClean="0">
                <a:latin typeface="Cambria" pitchFamily="18" charset="0"/>
              </a:rPr>
              <a:t>.</a:t>
            </a:r>
            <a:r>
              <a:rPr lang="el-GR" sz="2400" i="1" dirty="0" smtClean="0">
                <a:latin typeface="Cambria" pitchFamily="18" charset="0"/>
              </a:rPr>
              <a:t>, Πάνου Ν</a:t>
            </a:r>
            <a:r>
              <a:rPr lang="en-US" sz="2400" i="1" dirty="0" smtClean="0">
                <a:latin typeface="Cambria" pitchFamily="18" charset="0"/>
              </a:rPr>
              <a:t>.</a:t>
            </a: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r>
              <a:rPr lang="en-US" sz="2400" i="1" dirty="0" smtClean="0">
                <a:latin typeface="Cambria" pitchFamily="18" charset="0"/>
              </a:rPr>
              <a:t>Jeferson M., </a:t>
            </a:r>
            <a:r>
              <a:rPr lang="en-US" sz="2400" i="1" dirty="0" err="1" smtClean="0">
                <a:latin typeface="Cambria" pitchFamily="18" charset="0"/>
              </a:rPr>
              <a:t>Mandleton</a:t>
            </a:r>
            <a:r>
              <a:rPr lang="en-US" sz="2400" i="1" dirty="0" smtClean="0">
                <a:latin typeface="Cambria" pitchFamily="18" charset="0"/>
              </a:rPr>
              <a:t> P.</a:t>
            </a:r>
          </a:p>
          <a:p>
            <a:pPr marL="457200" indent="-457200">
              <a:buFont typeface="Wingdings 2"/>
              <a:buAutoNum type="arabicParenR"/>
            </a:pPr>
            <a:r>
              <a:rPr lang="en-US" sz="2400" i="1" dirty="0" smtClean="0">
                <a:latin typeface="Cambria" pitchFamily="18" charset="0"/>
              </a:rPr>
              <a:t>Jeferson M., </a:t>
            </a:r>
            <a:r>
              <a:rPr lang="en-US" sz="2400" i="1" dirty="0" err="1" smtClean="0">
                <a:latin typeface="Cambria" pitchFamily="18" charset="0"/>
              </a:rPr>
              <a:t>Mandleton</a:t>
            </a:r>
            <a:r>
              <a:rPr lang="en-US" sz="2400" i="1" dirty="0" smtClean="0">
                <a:latin typeface="Cambria" pitchFamily="18" charset="0"/>
              </a:rPr>
              <a:t> P., Wilson N.</a:t>
            </a:r>
          </a:p>
          <a:p>
            <a:pPr marL="457200" indent="-457200">
              <a:buFont typeface="Wingdings 2"/>
              <a:buAutoNum type="arabicParenR"/>
            </a:pP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Font typeface="Wingdings 2"/>
              <a:buAutoNum type="arabicParenR"/>
            </a:pPr>
            <a:endParaRPr lang="el-GR" sz="2400" i="1" dirty="0" smtClean="0">
              <a:latin typeface="Cambria" pitchFamily="18" charset="0"/>
            </a:endParaRPr>
          </a:p>
          <a:p>
            <a:pPr marL="457200" indent="-457200">
              <a:buAutoNum type="arabicParenR"/>
            </a:pPr>
            <a:endParaRPr lang="el-GR" sz="2400" dirty="0" smtClean="0">
              <a:latin typeface="Cambria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The Harvard System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itchFamily="18" charset="0"/>
              </a:rPr>
              <a:t>O</a:t>
            </a:r>
            <a:r>
              <a:rPr lang="el-GR" dirty="0" smtClean="0">
                <a:latin typeface="Cambria" pitchFamily="18" charset="0"/>
              </a:rPr>
              <a:t>ι παραπομπές παρεμβάλλονται στη ροή του κειμένου</a:t>
            </a:r>
            <a:r>
              <a:rPr lang="en-US" dirty="0" smtClean="0">
                <a:latin typeface="Cambria" pitchFamily="18" charset="0"/>
              </a:rPr>
              <a:t>,</a:t>
            </a:r>
            <a:r>
              <a:rPr lang="el-GR" dirty="0" smtClean="0">
                <a:latin typeface="Cambria" pitchFamily="18" charset="0"/>
              </a:rPr>
              <a:t>εντός παρενθέσεως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l-GR" dirty="0" smtClean="0">
                <a:latin typeface="Cambria" pitchFamily="18" charset="0"/>
              </a:rPr>
              <a:t>και συντάσσονται ως εξής:</a:t>
            </a:r>
          </a:p>
          <a:p>
            <a:r>
              <a:rPr lang="el-GR" dirty="0" smtClean="0">
                <a:latin typeface="Cambria" pitchFamily="18" charset="0"/>
              </a:rPr>
              <a:t>Επίθετο συγγραφέα χρονολογία δημοσίευσης.</a:t>
            </a:r>
            <a:endParaRPr lang="en-US" dirty="0" smtClean="0">
              <a:latin typeface="Cambria" pitchFamily="18" charset="0"/>
            </a:endParaRPr>
          </a:p>
          <a:p>
            <a:pPr>
              <a:buNone/>
            </a:pPr>
            <a:r>
              <a:rPr lang="el-GR" b="1" dirty="0" smtClean="0">
                <a:latin typeface="Cambria" pitchFamily="18" charset="0"/>
              </a:rPr>
              <a:t>   Παράδειγμα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</a:rPr>
              <a:t>  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</a:t>
            </a:r>
            <a:r>
              <a:rPr lang="en-US" dirty="0" smtClean="0">
                <a:latin typeface="Cambria" pitchFamily="18" charset="0"/>
              </a:rPr>
              <a:t> (</a:t>
            </a:r>
            <a:r>
              <a:rPr lang="el-GR" dirty="0" smtClean="0">
                <a:latin typeface="Cambria" pitchFamily="18" charset="0"/>
              </a:rPr>
              <a:t>Παπαγεωργίου 2002).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Cambria" pitchFamily="18" charset="0"/>
              </a:rPr>
              <a:t>Παραπομπές μέσα στο κείμενο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The Harvard System</a:t>
            </a:r>
            <a:endParaRPr lang="el-GR" sz="3200" dirty="0">
              <a:latin typeface="Cambria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628800"/>
            <a:ext cx="8496944" cy="5040560"/>
          </a:xfrm>
        </p:spPr>
        <p:txBody>
          <a:bodyPr>
            <a:noAutofit/>
          </a:bodyPr>
          <a:lstStyle/>
          <a:p>
            <a:r>
              <a:rPr lang="el-GR" dirty="0" smtClean="0">
                <a:latin typeface="Cambria" pitchFamily="18" charset="0"/>
              </a:rPr>
              <a:t>Στην περίπτωση που το όνομα του συγγραφέα αναφέρεται στο κείμενο, τότε μέσα στην παρένθεση μπαίνει η χρονολογία και η σελιδαρίθμηση. </a:t>
            </a:r>
          </a:p>
          <a:p>
            <a:pPr>
              <a:buNone/>
            </a:pPr>
            <a:r>
              <a:rPr lang="el-GR" b="1" dirty="0" smtClean="0">
                <a:latin typeface="Cambria" pitchFamily="18" charset="0"/>
              </a:rPr>
              <a:t>    Παράδειγμα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</a:rPr>
              <a:t>   Όπως αναφέρει ο Παπαγεωργίου (2002, σ.44) μια από τις κυρίαρχες υπευθυνότητες των νοσηλευτών των ΜΕΘ είναι η αξιολόγηση της αποτελεσματικότητας και της αποδοτικότητας της παρεχόμενης φροντίδας».</a:t>
            </a:r>
            <a:endParaRPr lang="el-GR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174</TotalTime>
  <Words>871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Άποψη</vt:lpstr>
      <vt:lpstr>ΕΡΓΑΛΕΙΑ ΣΥΝΤΑΞΗΣ  ΒΙΒΛΙΟΓΡΑΦΙΚΏΝ ΠΑΡΑΠΟΜΠΩΝ</vt:lpstr>
      <vt:lpstr>Εργαλεία σύνταξης  βιβλιογραφικών παραπομπών</vt:lpstr>
      <vt:lpstr>Παραπομπές μέσα στο κείμενο  Vancouver Style</vt:lpstr>
      <vt:lpstr>Παραπομπές μέσα στο κείμενο  Vancouver Style</vt:lpstr>
      <vt:lpstr>Παραδείγματα  - Vancouver Style</vt:lpstr>
      <vt:lpstr>Παραδείγματα  - Vancouver Style</vt:lpstr>
      <vt:lpstr>Workshop 1</vt:lpstr>
      <vt:lpstr>Παραπομπές μέσα στο κείμενο  The Harvard System</vt:lpstr>
      <vt:lpstr>Παραπομπές μέσα στο κείμενο  The Harvard System</vt:lpstr>
      <vt:lpstr>Παραπομπές μέσα στο κείμενο  The Harvard System</vt:lpstr>
      <vt:lpstr>Παραπομπές μέσα στο κείμενο  The Harvard System</vt:lpstr>
      <vt:lpstr>Παραπομπές μέσα στο κείμενο  The Harvard System</vt:lpstr>
      <vt:lpstr>Παραπομπές μέσα στο κείμενο  The Harvard System</vt:lpstr>
      <vt:lpstr>Workshop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ΣΥΓΓΡΑΦΗ ΕΠΙΣΤΗΜΟΝΙΚΗΣ ΕΡΓΑΣΙΑΣ</dc:title>
  <dc:creator>jim</dc:creator>
  <cp:lastModifiedBy>KeyCERT Πρακτική</cp:lastModifiedBy>
  <cp:revision>38</cp:revision>
  <dcterms:created xsi:type="dcterms:W3CDTF">2015-05-04T17:13:25Z</dcterms:created>
  <dcterms:modified xsi:type="dcterms:W3CDTF">2018-11-29T09:20:54Z</dcterms:modified>
</cp:coreProperties>
</file>