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1"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5" name="14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Στρογγυλεμένο ορθογώνιο"/>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Τίτλος"/>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l-GR" smtClean="0"/>
              <a:t>Kλικ για επεξεργασία του τίτλου</a:t>
            </a:r>
            <a:endParaRPr kumimoji="0" lang="en-US"/>
          </a:p>
        </p:txBody>
      </p:sp>
      <p:sp>
        <p:nvSpPr>
          <p:cNvPr id="20" name="19 - Υπότιτλος"/>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19" name="18 - Θέση ημερομηνίας"/>
          <p:cNvSpPr>
            <a:spLocks noGrp="1"/>
          </p:cNvSpPr>
          <p:nvPr>
            <p:ph type="dt" sz="half" idx="10"/>
          </p:nvPr>
        </p:nvSpPr>
        <p:spPr/>
        <p:txBody>
          <a:bodyPr/>
          <a:lstStyle>
            <a:extLst/>
          </a:lstStyle>
          <a:p>
            <a:fld id="{6FEC37F3-0AD3-4D77-89E9-CF968DCE3D1B}" type="datetimeFigureOut">
              <a:rPr lang="el-GR" smtClean="0"/>
              <a:pPr/>
              <a:t>14/5/2018</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11" name="10 - Θέση αριθμού διαφάνειας"/>
          <p:cNvSpPr>
            <a:spLocks noGrp="1"/>
          </p:cNvSpPr>
          <p:nvPr>
            <p:ph type="sldNum" sz="quarter" idx="12"/>
          </p:nvPr>
        </p:nvSpPr>
        <p:spPr/>
        <p:txBody>
          <a:bodyPr/>
          <a:lstStyle>
            <a:extLst/>
          </a:lstStyle>
          <a:p>
            <a:fld id="{6122682E-C098-4DA8-A9BF-D19B36E07AE3}"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02920" y="530352"/>
            <a:ext cx="8183880" cy="4187952"/>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6FEC37F3-0AD3-4D77-89E9-CF968DCE3D1B}" type="datetimeFigureOut">
              <a:rPr lang="el-GR" smtClean="0"/>
              <a:pPr/>
              <a:t>14/5/2018</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6122682E-C098-4DA8-A9BF-D19B36E07AE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533404"/>
            <a:ext cx="1981200" cy="5257799"/>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33400" y="533402"/>
            <a:ext cx="5943600" cy="525780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6FEC37F3-0AD3-4D77-89E9-CF968DCE3D1B}" type="datetimeFigureOut">
              <a:rPr lang="el-GR" smtClean="0"/>
              <a:pPr/>
              <a:t>14/5/2018</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6122682E-C098-4DA8-A9BF-D19B36E07AE3}"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502920" y="530352"/>
            <a:ext cx="8183880" cy="4187952"/>
          </a:xfrm>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6FEC37F3-0AD3-4D77-89E9-CF968DCE3D1B}" type="datetimeFigureOut">
              <a:rPr lang="el-GR" smtClean="0"/>
              <a:pPr/>
              <a:t>14/5/2018</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6122682E-C098-4DA8-A9BF-D19B36E07AE3}"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13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Στρογγυλεμένο ορθογώνιο"/>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6FEC37F3-0AD3-4D77-89E9-CF968DCE3D1B}" type="datetimeFigureOut">
              <a:rPr lang="el-GR" smtClean="0"/>
              <a:pPr/>
              <a:t>14/5/2018</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6122682E-C098-4DA8-A9BF-D19B36E07AE3}"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6FEC37F3-0AD3-4D77-89E9-CF968DCE3D1B}" type="datetimeFigureOut">
              <a:rPr lang="el-GR" smtClean="0"/>
              <a:pPr/>
              <a:t>14/5/2018</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6122682E-C098-4DA8-A9BF-D19B36E07AE3}"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nchor="b"/>
          <a:lstStyle>
            <a:lvl1pPr>
              <a:defRPr b="1"/>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6FEC37F3-0AD3-4D77-89E9-CF968DCE3D1B}" type="datetimeFigureOut">
              <a:rPr lang="el-GR" smtClean="0"/>
              <a:pPr/>
              <a:t>14/5/2018</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6122682E-C098-4DA8-A9BF-D19B36E07AE3}"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6FEC37F3-0AD3-4D77-89E9-CF968DCE3D1B}" type="datetimeFigureOut">
              <a:rPr lang="el-GR" smtClean="0"/>
              <a:pPr/>
              <a:t>14/5/2018</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6122682E-C098-4DA8-A9BF-D19B36E07AE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6FEC37F3-0AD3-4D77-89E9-CF968DCE3D1B}" type="datetimeFigureOut">
              <a:rPr lang="el-GR" smtClean="0"/>
              <a:pPr/>
              <a:t>14/5/2018</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6122682E-C098-4DA8-A9BF-D19B36E07AE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6FEC37F3-0AD3-4D77-89E9-CF968DCE3D1B}" type="datetimeFigureOut">
              <a:rPr lang="el-GR" smtClean="0"/>
              <a:pPr/>
              <a:t>14/5/2018</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6122682E-C098-4DA8-A9BF-D19B36E07AE3}"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14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Στρογγύλεμα μίας γωνίας ορθογωνίου"/>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6FEC37F3-0AD3-4D77-89E9-CF968DCE3D1B}" type="datetimeFigureOut">
              <a:rPr lang="el-GR" smtClean="0"/>
              <a:pPr/>
              <a:t>14/5/2018</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6122682E-C098-4DA8-A9BF-D19B36E07AE3}" type="slidenum">
              <a:rPr lang="el-GR" smtClean="0"/>
              <a:pPr/>
              <a:t>‹#›</a:t>
            </a:fld>
            <a:endParaRPr lang="el-GR"/>
          </a:p>
        </p:txBody>
      </p:sp>
      <p:sp>
        <p:nvSpPr>
          <p:cNvPr id="3" name="2 - Θέση εικόνας"/>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Στρογγυλεμένο ορθογώνιο"/>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 Θέση τίτλου"/>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l-GR" smtClean="0"/>
              <a:t>Kλικ για επεξεργασία του τίτλου</a:t>
            </a:r>
            <a:endParaRPr kumimoji="0" lang="en-US"/>
          </a:p>
        </p:txBody>
      </p:sp>
      <p:sp>
        <p:nvSpPr>
          <p:cNvPr id="4" name="3 - Θέση κειμένου"/>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5" name="24 - Θέση ημερομηνίας"/>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FEC37F3-0AD3-4D77-89E9-CF968DCE3D1B}" type="datetimeFigureOut">
              <a:rPr lang="el-GR" smtClean="0"/>
              <a:pPr/>
              <a:t>14/5/2018</a:t>
            </a:fld>
            <a:endParaRPr lang="el-GR"/>
          </a:p>
        </p:txBody>
      </p:sp>
      <p:sp>
        <p:nvSpPr>
          <p:cNvPr id="18" name="17 - Θέση υποσέλιδου"/>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l-GR"/>
          </a:p>
        </p:txBody>
      </p:sp>
      <p:sp>
        <p:nvSpPr>
          <p:cNvPr id="5" name="4 - Θέση αριθμού διαφάνειας"/>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122682E-C098-4DA8-A9BF-D19B36E07AE3}"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20688"/>
            <a:ext cx="8115328" cy="796950"/>
          </a:xfrm>
        </p:spPr>
        <p:txBody>
          <a:bodyPr>
            <a:normAutofit/>
          </a:bodyPr>
          <a:lstStyle/>
          <a:p>
            <a:pPr algn="ctr"/>
            <a:r>
              <a:rPr lang="el-GR" sz="3200" b="1" dirty="0" smtClean="0">
                <a:solidFill>
                  <a:srgbClr val="002060"/>
                </a:solidFill>
                <a:latin typeface="Cambria" pitchFamily="18" charset="0"/>
              </a:rPr>
              <a:t>ΣΥΓΓΡΑΦΗ ΕΠΙΣΤΗΜΟΝΙΚΗΣ ΕΡΓΑΣΙΑΣ</a:t>
            </a:r>
            <a:endParaRPr lang="el-GR" sz="3200" dirty="0">
              <a:solidFill>
                <a:srgbClr val="002060"/>
              </a:solidFill>
              <a:latin typeface="Cambria" pitchFamily="18" charset="0"/>
            </a:endParaRPr>
          </a:p>
        </p:txBody>
      </p:sp>
      <p:sp>
        <p:nvSpPr>
          <p:cNvPr id="3" name="2 - Θέση περιεχομένου"/>
          <p:cNvSpPr>
            <a:spLocks noGrp="1"/>
          </p:cNvSpPr>
          <p:nvPr>
            <p:ph idx="1"/>
          </p:nvPr>
        </p:nvSpPr>
        <p:spPr>
          <a:xfrm>
            <a:off x="3923928" y="2071678"/>
            <a:ext cx="4862914" cy="4402274"/>
          </a:xfrm>
        </p:spPr>
        <p:txBody>
          <a:bodyPr>
            <a:normAutofit fontScale="77500" lnSpcReduction="20000"/>
          </a:bodyPr>
          <a:lstStyle/>
          <a:p>
            <a:pPr algn="ctr">
              <a:buNone/>
            </a:pPr>
            <a:r>
              <a:rPr lang="el-GR" b="1" dirty="0" smtClean="0">
                <a:latin typeface="Cambria" pitchFamily="18" charset="0"/>
              </a:rPr>
              <a:t>ΠΑΝΕΠΙΣΤΗΜΙΟ </a:t>
            </a:r>
          </a:p>
          <a:p>
            <a:pPr algn="ctr">
              <a:buNone/>
            </a:pPr>
            <a:r>
              <a:rPr lang="el-GR" b="1" dirty="0" smtClean="0">
                <a:latin typeface="Cambria" pitchFamily="18" charset="0"/>
              </a:rPr>
              <a:t>ΔΥΤΙΚΗΣ ΑΤΤΙΚΗΣ</a:t>
            </a:r>
            <a:endParaRPr lang="el-GR" b="1" dirty="0" smtClean="0">
              <a:latin typeface="Cambria" pitchFamily="18" charset="0"/>
            </a:endParaRPr>
          </a:p>
          <a:p>
            <a:pPr algn="ctr">
              <a:buNone/>
            </a:pPr>
            <a:r>
              <a:rPr lang="el-GR" sz="2000" b="1" i="1" dirty="0" smtClean="0">
                <a:latin typeface="Cambria" pitchFamily="18" charset="0"/>
              </a:rPr>
              <a:t>ΠΡΟΓΡΑΜΜΑ ΜΕΤΑΠΤΥΧΙΑΚΩΝ ΣΠΟΥΔΩΝ </a:t>
            </a:r>
            <a:r>
              <a:rPr lang="el-GR" sz="2000" b="1" i="1" dirty="0" smtClean="0">
                <a:latin typeface="Cambria" pitchFamily="18" charset="0"/>
              </a:rPr>
              <a:t> ΤΡΑΥΜΑΤΑ &amp; ΕΛΚΗ</a:t>
            </a:r>
            <a:r>
              <a:rPr lang="el-GR" sz="2000" b="1" i="1" dirty="0" smtClean="0">
                <a:latin typeface="Cambria" pitchFamily="18" charset="0"/>
              </a:rPr>
              <a:t>, </a:t>
            </a:r>
            <a:endParaRPr lang="el-GR" sz="2000" b="1" i="1" dirty="0" smtClean="0">
              <a:latin typeface="Cambria" pitchFamily="18" charset="0"/>
            </a:endParaRPr>
          </a:p>
          <a:p>
            <a:pPr algn="ctr">
              <a:buNone/>
            </a:pPr>
            <a:r>
              <a:rPr lang="el-GR" sz="2000" b="1" i="1" dirty="0" smtClean="0">
                <a:latin typeface="Cambria" pitchFamily="18" charset="0"/>
              </a:rPr>
              <a:t>    ΘΕΡΑΠΕΙΑ - ΦΡΟΝΤΙΔΑ </a:t>
            </a:r>
            <a:endParaRPr lang="el-GR" sz="2000" b="1" i="1" dirty="0" smtClean="0">
              <a:latin typeface="Cambria" pitchFamily="18" charset="0"/>
            </a:endParaRPr>
          </a:p>
          <a:p>
            <a:pPr algn="ctr">
              <a:buNone/>
            </a:pPr>
            <a:endParaRPr lang="el-GR" b="1" dirty="0" smtClean="0">
              <a:latin typeface="Cambria" pitchFamily="18" charset="0"/>
            </a:endParaRPr>
          </a:p>
          <a:p>
            <a:pPr algn="ctr">
              <a:buNone/>
            </a:pPr>
            <a:endParaRPr lang="el-GR" b="1" dirty="0" smtClean="0">
              <a:latin typeface="Cambria" pitchFamily="18" charset="0"/>
            </a:endParaRPr>
          </a:p>
          <a:p>
            <a:pPr algn="ctr">
              <a:buNone/>
            </a:pPr>
            <a:endParaRPr lang="el-GR" b="1" dirty="0" smtClean="0">
              <a:latin typeface="Cambria" pitchFamily="18" charset="0"/>
            </a:endParaRPr>
          </a:p>
          <a:p>
            <a:pPr algn="ctr">
              <a:buNone/>
            </a:pPr>
            <a:r>
              <a:rPr lang="el-GR" b="1" dirty="0" smtClean="0">
                <a:latin typeface="Cambria" pitchFamily="18" charset="0"/>
              </a:rPr>
              <a:t>Επιστημονικά </a:t>
            </a:r>
            <a:r>
              <a:rPr lang="el-GR" b="1" dirty="0" smtClean="0">
                <a:latin typeface="Cambria" pitchFamily="18" charset="0"/>
              </a:rPr>
              <a:t>Υπεύθυνοι</a:t>
            </a:r>
            <a:r>
              <a:rPr lang="el-GR" dirty="0" smtClean="0">
                <a:latin typeface="Cambria" pitchFamily="18" charset="0"/>
              </a:rPr>
              <a:t> </a:t>
            </a:r>
            <a:endParaRPr lang="el-GR" dirty="0" smtClean="0">
              <a:latin typeface="Cambria" pitchFamily="18" charset="0"/>
            </a:endParaRPr>
          </a:p>
          <a:p>
            <a:pPr algn="ctr">
              <a:buNone/>
            </a:pPr>
            <a:r>
              <a:rPr lang="el-GR" i="1" dirty="0" smtClean="0">
                <a:latin typeface="Cambria" pitchFamily="18" charset="0"/>
              </a:rPr>
              <a:t>Μάρθα Κελέση</a:t>
            </a:r>
          </a:p>
          <a:p>
            <a:pPr algn="ctr">
              <a:buNone/>
            </a:pPr>
            <a:r>
              <a:rPr lang="el-GR" i="1" dirty="0" smtClean="0">
                <a:latin typeface="Cambria" pitchFamily="18" charset="0"/>
              </a:rPr>
              <a:t>Αναπληρώτρια Καθηγήτρια</a:t>
            </a:r>
          </a:p>
          <a:p>
            <a:pPr algn="ctr">
              <a:buNone/>
            </a:pPr>
            <a:r>
              <a:rPr lang="el-GR" i="1" dirty="0" smtClean="0">
                <a:latin typeface="Cambria" pitchFamily="18" charset="0"/>
              </a:rPr>
              <a:t>Διευθύντρια ΠΜΣ</a:t>
            </a:r>
          </a:p>
          <a:p>
            <a:pPr algn="ctr">
              <a:buNone/>
            </a:pPr>
            <a:r>
              <a:rPr lang="el-GR" i="1" dirty="0" smtClean="0">
                <a:latin typeface="Cambria" pitchFamily="18" charset="0"/>
              </a:rPr>
              <a:t>Μαρία Πολυκανδριώτη</a:t>
            </a:r>
          </a:p>
          <a:p>
            <a:pPr algn="ctr">
              <a:buNone/>
            </a:pPr>
            <a:r>
              <a:rPr lang="el-GR" i="1" dirty="0" smtClean="0">
                <a:latin typeface="Cambria" pitchFamily="18" charset="0"/>
              </a:rPr>
              <a:t>Επίκουρος Καθηγήτρια</a:t>
            </a:r>
            <a:endParaRPr lang="el-GR" dirty="0" smtClean="0">
              <a:latin typeface="Cambria" pitchFamily="18" charset="0"/>
            </a:endParaRPr>
          </a:p>
          <a:p>
            <a:endParaRPr lang="el-GR" dirty="0"/>
          </a:p>
        </p:txBody>
      </p:sp>
      <p:pic>
        <p:nvPicPr>
          <p:cNvPr id="1026" name="Picture 2" descr="https://t1.ftcdn.net/jpg/00/38/21/64/400_F_38216436_gpPgfMTBRgdqedxwysrvUNWZKXFX8zEf.jpg"/>
          <p:cNvPicPr>
            <a:picLocks noChangeAspect="1" noChangeArrowheads="1"/>
          </p:cNvPicPr>
          <p:nvPr/>
        </p:nvPicPr>
        <p:blipFill>
          <a:blip r:embed="rId2" cstate="print"/>
          <a:srcRect/>
          <a:stretch>
            <a:fillRect/>
          </a:stretch>
        </p:blipFill>
        <p:spPr bwMode="auto">
          <a:xfrm>
            <a:off x="357158" y="2428868"/>
            <a:ext cx="3514725" cy="3810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0"/>
            <a:ext cx="8229600" cy="706090"/>
          </a:xfrm>
          <a:solidFill>
            <a:srgbClr val="0070C0"/>
          </a:solidFill>
        </p:spPr>
        <p:txBody>
          <a:bodyPr>
            <a:noAutofit/>
          </a:bodyPr>
          <a:lstStyle/>
          <a:p>
            <a:r>
              <a:rPr lang="el-GR" sz="3200" b="1" dirty="0" smtClean="0">
                <a:solidFill>
                  <a:srgbClr val="FFFF00"/>
                </a:solidFill>
                <a:latin typeface="Arial Narrow" pitchFamily="34" charset="0"/>
              </a:rPr>
              <a:t># 1 Μητρορραγία</a:t>
            </a:r>
            <a:endParaRPr lang="el-GR" sz="3200" b="1" dirty="0">
              <a:solidFill>
                <a:srgbClr val="FFFF00"/>
              </a:solidFill>
              <a:latin typeface="Arial Narrow" pitchFamily="34" charset="0"/>
            </a:endParaRPr>
          </a:p>
        </p:txBody>
      </p:sp>
      <p:sp>
        <p:nvSpPr>
          <p:cNvPr id="3" name="2 - Θέση περιεχομένου"/>
          <p:cNvSpPr>
            <a:spLocks noGrp="1"/>
          </p:cNvSpPr>
          <p:nvPr>
            <p:ph idx="1"/>
          </p:nvPr>
        </p:nvSpPr>
        <p:spPr>
          <a:xfrm>
            <a:off x="323528" y="620688"/>
            <a:ext cx="8496944" cy="6237312"/>
          </a:xfrm>
        </p:spPr>
        <p:txBody>
          <a:bodyPr>
            <a:normAutofit fontScale="92500"/>
          </a:bodyPr>
          <a:lstStyle/>
          <a:p>
            <a:pPr algn="just"/>
            <a:r>
              <a:rPr lang="el-GR" sz="2600" dirty="0">
                <a:latin typeface="Arial Narrow" pitchFamily="34" charset="0"/>
              </a:rPr>
              <a:t>Μητρορραγία: όταν εμφανίζεται αίμα σε στιγμές άσχετες από την περίοδο. Μπορεί να οφείλεται σε ορμονικές, ανατομικές, αιματολογικές διαταραχές, αλλά ακόμα και σε σπανιότερες περιπτώσεις τραυματισμούς, όγκους ή ακόμα και σε εγκυμοσύνη. Η θεραπεία στοχεύει πάντα το αίτιο. Οι καταστάσεις αυτές μπορεί να πάρουν και το χαρακτήρα του επείγοντος, καθώς απώλεια μεγάλης ποσότητας αίματος μπορεί να γίνει απειλητική ακόμα και για τη ζωή</a:t>
            </a:r>
            <a:r>
              <a:rPr lang="el-GR" sz="2600" dirty="0" smtClean="0">
                <a:latin typeface="Arial Narrow" pitchFamily="34" charset="0"/>
              </a:rPr>
              <a:t>.</a:t>
            </a:r>
          </a:p>
          <a:p>
            <a:pPr algn="just"/>
            <a:r>
              <a:rPr lang="el-GR" sz="2600" dirty="0">
                <a:latin typeface="Arial Narrow" pitchFamily="34" charset="0"/>
              </a:rPr>
              <a:t>Με τον όρο μητρορραγία εννοείται η εμφάνιση αιμορραγίας σε χρονικά διαστήματα άσχετα με την περίοδο. </a:t>
            </a:r>
            <a:r>
              <a:rPr lang="el-GR" sz="2600" dirty="0" smtClean="0">
                <a:latin typeface="Arial Narrow" pitchFamily="34" charset="0"/>
              </a:rPr>
              <a:t>Η </a:t>
            </a:r>
            <a:r>
              <a:rPr lang="el-GR" sz="2600" dirty="0">
                <a:latin typeface="Arial Narrow" pitchFamily="34" charset="0"/>
              </a:rPr>
              <a:t>μητρορραγία μπορεί να είναι σοβαρή ή ήπια και τα αίτια που την προκαλούν, ποικίλλουν. Τα κυριότερα </a:t>
            </a:r>
            <a:r>
              <a:rPr lang="el-GR" sz="2600" dirty="0" smtClean="0">
                <a:latin typeface="Arial Narrow" pitchFamily="34" charset="0"/>
              </a:rPr>
              <a:t>είναι </a:t>
            </a:r>
            <a:r>
              <a:rPr lang="el-GR" sz="2600" dirty="0">
                <a:latin typeface="Arial Narrow" pitchFamily="34" charset="0"/>
              </a:rPr>
              <a:t>ο καρκίνος του ενδομητρίου και του τραχήλου της μήτρας, οι πολύποδες του ενδομητρίου και οι επιπλοκές της αρχόμενης κύησης, όπως για παράδειγμα, η επαπειλούμενη ή αναπόφευκτη αποβολή σε μια γυναίκα που ίσως δεν ξέρει ότι είναι </a:t>
            </a:r>
            <a:r>
              <a:rPr lang="el-GR" sz="2600" dirty="0" smtClean="0">
                <a:latin typeface="Arial Narrow" pitchFamily="34" charset="0"/>
              </a:rPr>
              <a:t>έγκυος. Άρα η </a:t>
            </a:r>
            <a:r>
              <a:rPr lang="el-GR" sz="2600" dirty="0">
                <a:latin typeface="Arial Narrow" pitchFamily="34" charset="0"/>
              </a:rPr>
              <a:t>αντιμετώπιση της μητρορραγίας προϋποθέτει τη θεραπεία της υποβόσκουσας παθολογίας.</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50106"/>
          </a:xfrm>
          <a:solidFill>
            <a:srgbClr val="0070C0"/>
          </a:solidFill>
        </p:spPr>
        <p:txBody>
          <a:bodyPr>
            <a:normAutofit/>
          </a:bodyPr>
          <a:lstStyle/>
          <a:p>
            <a:r>
              <a:rPr lang="el-GR" sz="3200" b="1" dirty="0" smtClean="0">
                <a:solidFill>
                  <a:srgbClr val="FFFF00"/>
                </a:solidFill>
                <a:latin typeface="Arial Narrow" pitchFamily="34" charset="0"/>
              </a:rPr>
              <a:t># 1 ΑΠΑΝΤΗΣΗ</a:t>
            </a:r>
            <a:endParaRPr lang="el-GR" sz="3200" b="1" dirty="0">
              <a:solidFill>
                <a:srgbClr val="FFFF00"/>
              </a:solidFill>
              <a:latin typeface="Arial Narrow" pitchFamily="34" charset="0"/>
            </a:endParaRPr>
          </a:p>
        </p:txBody>
      </p:sp>
      <p:sp>
        <p:nvSpPr>
          <p:cNvPr id="3" name="2 - Θέση περιεχομένου"/>
          <p:cNvSpPr>
            <a:spLocks noGrp="1"/>
          </p:cNvSpPr>
          <p:nvPr>
            <p:ph idx="1"/>
          </p:nvPr>
        </p:nvSpPr>
        <p:spPr>
          <a:xfrm>
            <a:off x="457200" y="1556792"/>
            <a:ext cx="8229600" cy="4569371"/>
          </a:xfrm>
        </p:spPr>
        <p:txBody>
          <a:bodyPr>
            <a:normAutofit fontScale="92500" lnSpcReduction="10000"/>
          </a:bodyPr>
          <a:lstStyle/>
          <a:p>
            <a:r>
              <a:rPr lang="el-GR" sz="2800" dirty="0">
                <a:latin typeface="Arial Narrow" pitchFamily="34" charset="0"/>
              </a:rPr>
              <a:t>Άμεση συνέπεια της ιδιαιτερότητας του γυναικείου οργανισμού είναι η δυνητική εμφάνιση μιας σειράς κλινικών εκδηλώσεων, μιας εκ των οποίων είναι και η μητρορραγία. Με τον όρο μητρορραγία εννοείται η εμφάνιση αιμορραγίας σε χρονικά διαστήματα άσχετα με την περίοδο. Μπορεί να είναι ήπια ή σοβαρή, και όταν υπάρχει απώλεια μεγάλης ποσότητας αίματος μπορεί να γίνει απειλητική ακόμα και για τη ζωή. Μπορεί να οφείλεται σε καρκίνο του ενδομητρίου και του τραχήλου της μήτρας, σε πολύποδες του ενδομητρίου και σε επιπλοκές αρχόμενης κύησης, όπως είναι η επαπειλούμενη ή αναπόφευκτη αποβολή σε μια γυναίκα που ίσως δεν γνωρίζει ότι είναι έγκυος</a:t>
            </a:r>
            <a:r>
              <a:rPr lang="el-GR" sz="2800" baseline="30000" dirty="0">
                <a:latin typeface="Arial Narrow" pitchFamily="34" charset="0"/>
              </a:rPr>
              <a:t>1,2</a:t>
            </a:r>
            <a:r>
              <a:rPr lang="el-GR" sz="2800" dirty="0">
                <a:latin typeface="Arial Narrow" pitchFamily="34" charset="0"/>
              </a:rPr>
              <a:t>.</a:t>
            </a:r>
          </a:p>
          <a:p>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90066"/>
          </a:xfrm>
          <a:solidFill>
            <a:srgbClr val="0070C0"/>
          </a:solidFill>
        </p:spPr>
        <p:txBody>
          <a:bodyPr>
            <a:noAutofit/>
          </a:bodyPr>
          <a:lstStyle/>
          <a:p>
            <a:r>
              <a:rPr lang="el-GR" sz="3200" b="1" dirty="0" smtClean="0">
                <a:solidFill>
                  <a:srgbClr val="FFFF00"/>
                </a:solidFill>
                <a:latin typeface="Arial Narrow" pitchFamily="34" charset="0"/>
              </a:rPr>
              <a:t># 2 Θεραπεία πνευμοθώρακα </a:t>
            </a:r>
            <a:endParaRPr lang="el-GR" sz="3200" b="1" dirty="0">
              <a:solidFill>
                <a:srgbClr val="FFFF00"/>
              </a:solidFill>
              <a:latin typeface="Arial Narrow" pitchFamily="34" charset="0"/>
            </a:endParaRPr>
          </a:p>
        </p:txBody>
      </p:sp>
      <p:sp>
        <p:nvSpPr>
          <p:cNvPr id="3" name="2 - Θέση περιεχομένου"/>
          <p:cNvSpPr>
            <a:spLocks noGrp="1"/>
          </p:cNvSpPr>
          <p:nvPr>
            <p:ph idx="1"/>
          </p:nvPr>
        </p:nvSpPr>
        <p:spPr>
          <a:xfrm>
            <a:off x="0" y="836712"/>
            <a:ext cx="9144000" cy="6021288"/>
          </a:xfrm>
        </p:spPr>
        <p:txBody>
          <a:bodyPr>
            <a:normAutofit fontScale="62500" lnSpcReduction="20000"/>
          </a:bodyPr>
          <a:lstStyle/>
          <a:p>
            <a:r>
              <a:rPr lang="el-GR" dirty="0"/>
              <a:t>Είναι σημαντικό να αναζητήσει ο ασθενής με πνευμοθώρακα άμεσα ιατρική φροντίδα, έτσι ώστε ο </a:t>
            </a:r>
            <a:r>
              <a:rPr lang="el-GR" dirty="0" smtClean="0"/>
              <a:t>ιατρός </a:t>
            </a:r>
            <a:r>
              <a:rPr lang="el-GR" dirty="0"/>
              <a:t>να λάβει τα κατάλληλα μέτρα για τη θεραπεία του προβλήματος αλλά και την πρόληψη των πιθανών υποτροπών. Οι θεραπευτικές επιλογές περιλαμβάνουν την συστηματική παρακολούθηση του ασθενούς, την αναρρόφηση του αέρα μέσω βελόνας, την τοποθέτηση παροχέτευσης στο θώρακα και την χειρουργική επέμβαση</a:t>
            </a:r>
            <a:r>
              <a:rPr lang="el-GR" dirty="0" smtClean="0"/>
              <a:t>.</a:t>
            </a:r>
            <a:r>
              <a:rPr lang="el-GR" dirty="0"/>
              <a:t> </a:t>
            </a:r>
          </a:p>
          <a:p>
            <a:r>
              <a:rPr lang="el-GR" dirty="0"/>
              <a:t>Σε περίπτωση μικρής ποσότητας αέρα, αυτός μπορεί να απορροφηθεί από μόνος </a:t>
            </a:r>
            <a:r>
              <a:rPr lang="el-GR" dirty="0" smtClean="0"/>
              <a:t>του (</a:t>
            </a:r>
            <a:r>
              <a:rPr lang="el-GR" dirty="0" smtClean="0"/>
              <a:t>5-7 ημέρες)</a:t>
            </a:r>
            <a:r>
              <a:rPr lang="el-GR" dirty="0" smtClean="0"/>
              <a:t>, </a:t>
            </a:r>
            <a:r>
              <a:rPr lang="el-GR" dirty="0"/>
              <a:t>αλλά τις περισσότερες φορές απαιτείται θεραπευτική αντιμετώπιση. Αυτή επιτυγχάνεται με την εισαγωγή καθετήρα που το ένα άκρο του βρίσκεται μέσα στην υπεζωκοτική κοιλότητα και το άλλο στον πυθμένα ειδικού δοχείου με νερό (</a:t>
            </a:r>
            <a:r>
              <a:rPr lang="el-GR" i="1" dirty="0" err="1"/>
              <a:t>Bülau</a:t>
            </a:r>
            <a:r>
              <a:rPr lang="el-GR" dirty="0"/>
              <a:t>). Με τον τρόπο αυτό αφαιρείται σταδιακά ο </a:t>
            </a:r>
            <a:r>
              <a:rPr lang="el-GR" dirty="0" smtClean="0"/>
              <a:t>αέρας. Σε </a:t>
            </a:r>
            <a:r>
              <a:rPr lang="el-GR" dirty="0"/>
              <a:t>επιμονή του </a:t>
            </a:r>
            <a:r>
              <a:rPr lang="el-GR" dirty="0" smtClean="0"/>
              <a:t>πνευμοθώρακα ή υποτροπιάζοντα πνευμοθώρακα, </a:t>
            </a:r>
            <a:r>
              <a:rPr lang="el-GR" dirty="0"/>
              <a:t>ίσως απαιτηθεί </a:t>
            </a:r>
            <a:r>
              <a:rPr lang="el-GR" dirty="0" smtClean="0"/>
              <a:t>χειρουργείο.</a:t>
            </a:r>
            <a:endParaRPr lang="el-GR" dirty="0"/>
          </a:p>
          <a:p>
            <a:r>
              <a:rPr lang="el-GR" dirty="0"/>
              <a:t>Εάν ο πνευμοθώρακας είναι  μικρός (15%)  αντιμετωπίζεται συντηρητικά   με χορήγηση οξυγόνου</a:t>
            </a:r>
            <a:r>
              <a:rPr lang="el-GR" b="1" dirty="0"/>
              <a:t>. </a:t>
            </a:r>
            <a:r>
              <a:rPr lang="el-GR" dirty="0"/>
              <a:t>O ασθενής τίθεται υπό παρακολούθηση για </a:t>
            </a:r>
            <a:r>
              <a:rPr lang="el-GR" dirty="0" smtClean="0"/>
              <a:t>ένα </a:t>
            </a:r>
            <a:r>
              <a:rPr lang="el-GR" dirty="0"/>
              <a:t>24/ωρο.</a:t>
            </a:r>
            <a:r>
              <a:rPr lang="el-GR" b="1" dirty="0"/>
              <a:t> </a:t>
            </a:r>
            <a:r>
              <a:rPr lang="el-GR" dirty="0"/>
              <a:t>Εάν ο πνευμοθώρακας μεγαλώσει τότε πρέπει να τοποθετηθεί σωλήνας κλειστής παροχέτευσης. Πνευμοθώρακας &gt; </a:t>
            </a:r>
            <a:r>
              <a:rPr lang="el-GR" dirty="0" smtClean="0"/>
              <a:t>15% </a:t>
            </a:r>
            <a:r>
              <a:rPr lang="el-GR" dirty="0"/>
              <a:t> αντιμετωπίζεται με τοποθέτηση σωλήνα κλειστής παροχέτευσης. Με τον τρόπο αυτό παροχετεύεται ο αέρας που βρίσκεται στο ημιθωράκιο επιτρέποντας στον πνεύμονα να </a:t>
            </a:r>
            <a:r>
              <a:rPr lang="el-GR" dirty="0" smtClean="0"/>
              <a:t>εκπτυχθεί. </a:t>
            </a:r>
            <a:r>
              <a:rPr lang="el-GR" dirty="0"/>
              <a:t>Εάν υπάρχει διαφυγή αέρα για χρονικό διάστημα &gt; 48 h  τότε ο πνευμοθώρακας ονομάζεται εμμένων και είναι ένδειξη για χειρουργείο ακόμα και αν είναι το πρώτο επεισόδιο.</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50106"/>
          </a:xfrm>
          <a:solidFill>
            <a:srgbClr val="0070C0"/>
          </a:solidFill>
        </p:spPr>
        <p:txBody>
          <a:bodyPr>
            <a:normAutofit/>
          </a:bodyPr>
          <a:lstStyle/>
          <a:p>
            <a:r>
              <a:rPr lang="el-GR" sz="3200" b="1" dirty="0" smtClean="0">
                <a:solidFill>
                  <a:srgbClr val="FFFF00"/>
                </a:solidFill>
                <a:latin typeface="Arial Narrow" pitchFamily="34" charset="0"/>
              </a:rPr>
              <a:t># 2 ΑΠΑΝΤΗΣΗ</a:t>
            </a:r>
            <a:endParaRPr lang="el-GR" sz="3200" b="1" dirty="0">
              <a:solidFill>
                <a:srgbClr val="FFFF00"/>
              </a:solidFill>
              <a:latin typeface="Arial Narrow" pitchFamily="34" charset="0"/>
            </a:endParaRPr>
          </a:p>
        </p:txBody>
      </p:sp>
      <p:sp>
        <p:nvSpPr>
          <p:cNvPr id="3" name="2 - Θέση περιεχομένου"/>
          <p:cNvSpPr>
            <a:spLocks noGrp="1"/>
          </p:cNvSpPr>
          <p:nvPr>
            <p:ph idx="1"/>
          </p:nvPr>
        </p:nvSpPr>
        <p:spPr>
          <a:xfrm>
            <a:off x="457200" y="1556792"/>
            <a:ext cx="8229600" cy="4569371"/>
          </a:xfrm>
        </p:spPr>
        <p:txBody>
          <a:bodyPr>
            <a:normAutofit/>
          </a:bodyPr>
          <a:lstStyle/>
          <a:p>
            <a:pPr algn="just"/>
            <a:r>
              <a:rPr lang="el-GR" sz="2600" dirty="0">
                <a:latin typeface="Arial Narrow" pitchFamily="34" charset="0"/>
              </a:rPr>
              <a:t>Η θεραπεία του πνευμοθώρακα είναι συνάρτηση της βαρύτητάς του. Όταν καταλαμβάνει λιγότερο από το 15% του ημιθωρακίου συστήνεται απλά η παρακολούθηση του ασθενή </a:t>
            </a:r>
            <a:r>
              <a:rPr lang="el-GR" sz="2600" dirty="0" smtClean="0">
                <a:latin typeface="Arial Narrow" pitchFamily="34" charset="0"/>
              </a:rPr>
              <a:t>για 24</a:t>
            </a:r>
            <a:r>
              <a:rPr lang="en-US" sz="2600" dirty="0" smtClean="0">
                <a:latin typeface="Arial Narrow" pitchFamily="34" charset="0"/>
              </a:rPr>
              <a:t>h</a:t>
            </a:r>
            <a:r>
              <a:rPr lang="el-GR" sz="2600" dirty="0" smtClean="0">
                <a:latin typeface="Arial Narrow" pitchFamily="34" charset="0"/>
              </a:rPr>
              <a:t> </a:t>
            </a:r>
            <a:r>
              <a:rPr lang="el-GR" sz="2600" dirty="0" smtClean="0">
                <a:latin typeface="Arial Narrow" pitchFamily="34" charset="0"/>
              </a:rPr>
              <a:t>και χορήγηση οξυγόνου. </a:t>
            </a:r>
            <a:r>
              <a:rPr lang="el-GR" sz="2600" dirty="0">
                <a:latin typeface="Arial Narrow" pitchFamily="34" charset="0"/>
              </a:rPr>
              <a:t>Στην περίπτωση αυτή ο αέρας απορροφάται αυτόματα σε ένα διάστημα 5-7 ημερών. Όταν ο πνευμοθώρακας καταλαμβάνει περισσότερο από το 15% του ημιθωρακίου, τοποθετείται στην υπεζωκοτική κοιλότητα σωλήνας, το περιφερικό άκρο του οποίου εμβαπτίζεται σε δοχείο με νερό. Όταν τα συντηρητικά μέτρα αποτύχουν διενεργείται χειρουργική </a:t>
            </a:r>
            <a:r>
              <a:rPr lang="el-GR" sz="2600" dirty="0" smtClean="0">
                <a:latin typeface="Arial Narrow" pitchFamily="34" charset="0"/>
              </a:rPr>
              <a:t>θωρακοτομή</a:t>
            </a:r>
            <a:r>
              <a:rPr lang="el-GR" sz="2400" baseline="30000" dirty="0" smtClean="0">
                <a:latin typeface="Arial Narrow" pitchFamily="34" charset="0"/>
              </a:rPr>
              <a:t>1,2,3</a:t>
            </a:r>
            <a:r>
              <a:rPr lang="el-GR" sz="2600" dirty="0" smtClean="0">
                <a:latin typeface="Arial Narrow" pitchFamily="34" charset="0"/>
              </a:rPr>
              <a:t>.</a:t>
            </a:r>
            <a:endParaRPr lang="el-GR" sz="2600" dirty="0">
              <a:latin typeface="Arial Narrow" pitchFamily="34" charset="0"/>
            </a:endParaRPr>
          </a:p>
          <a:p>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210146"/>
          </a:xfrm>
        </p:spPr>
        <p:txBody>
          <a:bodyPr>
            <a:normAutofit/>
          </a:bodyPr>
          <a:lstStyle/>
          <a:p>
            <a:r>
              <a:rPr lang="el-GR" sz="3200" dirty="0" smtClean="0">
                <a:latin typeface="Cambria" pitchFamily="18" charset="0"/>
              </a:rPr>
              <a:t>Πνευματική ιδιοκτησία</a:t>
            </a:r>
            <a:endParaRPr lang="el-GR" sz="3200" dirty="0">
              <a:latin typeface="Cambria" pitchFamily="18" charset="0"/>
            </a:endParaRPr>
          </a:p>
        </p:txBody>
      </p:sp>
      <p:sp>
        <p:nvSpPr>
          <p:cNvPr id="3" name="2 - Θέση περιεχομένου"/>
          <p:cNvSpPr>
            <a:spLocks noGrp="1"/>
          </p:cNvSpPr>
          <p:nvPr>
            <p:ph idx="1"/>
          </p:nvPr>
        </p:nvSpPr>
        <p:spPr>
          <a:xfrm>
            <a:off x="251520" y="2060848"/>
            <a:ext cx="5040560" cy="4536504"/>
          </a:xfrm>
        </p:spPr>
        <p:txBody>
          <a:bodyPr>
            <a:normAutofit/>
          </a:bodyPr>
          <a:lstStyle/>
          <a:p>
            <a:pPr>
              <a:buNone/>
            </a:pPr>
            <a:r>
              <a:rPr lang="el-GR" dirty="0" smtClean="0"/>
              <a:t>  </a:t>
            </a:r>
            <a:r>
              <a:rPr lang="el-GR" dirty="0" smtClean="0">
                <a:latin typeface="Cambria" pitchFamily="18" charset="0"/>
              </a:rPr>
              <a:t>Ως </a:t>
            </a:r>
            <a:r>
              <a:rPr lang="el-GR" dirty="0">
                <a:latin typeface="Cambria" pitchFamily="18" charset="0"/>
              </a:rPr>
              <a:t>πνευματικό έργο νοείται σύμφωνα με την κείμενη νομοθεσία κάθε πρωτότυπο πνευματικό δημιούργημα λόγου, τέχνης ή επιστήμης, που εκφράζεται με οποιαδήποτε </a:t>
            </a:r>
            <a:r>
              <a:rPr lang="el-GR" dirty="0" smtClean="0">
                <a:latin typeface="Cambria" pitchFamily="18" charset="0"/>
              </a:rPr>
              <a:t>μορφή.</a:t>
            </a:r>
            <a:endParaRPr lang="el-GR" dirty="0">
              <a:latin typeface="Cambria" pitchFamily="18" charset="0"/>
            </a:endParaRPr>
          </a:p>
          <a:p>
            <a:endParaRPr lang="el-GR" dirty="0"/>
          </a:p>
        </p:txBody>
      </p:sp>
      <p:pic>
        <p:nvPicPr>
          <p:cNvPr id="14338" name="Picture 2" descr="http://thumbs.dreamstime.com/x/3d-small-people-pen-12547809.jpg"/>
          <p:cNvPicPr>
            <a:picLocks noChangeAspect="1" noChangeArrowheads="1"/>
          </p:cNvPicPr>
          <p:nvPr/>
        </p:nvPicPr>
        <p:blipFill>
          <a:blip r:embed="rId2" cstate="print"/>
          <a:srcRect/>
          <a:stretch>
            <a:fillRect/>
          </a:stretch>
        </p:blipFill>
        <p:spPr bwMode="auto">
          <a:xfrm>
            <a:off x="5652120" y="2060848"/>
            <a:ext cx="2591780" cy="311013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Autofit/>
          </a:bodyPr>
          <a:lstStyle/>
          <a:p>
            <a:r>
              <a:rPr lang="el-GR" sz="3200" dirty="0" smtClean="0">
                <a:latin typeface="Cambria" pitchFamily="18" charset="0"/>
              </a:rPr>
              <a:t>Τι περιλαμβάνει η πνευματική ιδιοκτησία</a:t>
            </a:r>
            <a:endParaRPr lang="el-GR" sz="3200" dirty="0">
              <a:latin typeface="Cambria" pitchFamily="18" charset="0"/>
            </a:endParaRPr>
          </a:p>
        </p:txBody>
      </p:sp>
      <p:sp>
        <p:nvSpPr>
          <p:cNvPr id="3" name="2 - Θέση περιεχομένου"/>
          <p:cNvSpPr>
            <a:spLocks noGrp="1"/>
          </p:cNvSpPr>
          <p:nvPr>
            <p:ph idx="1"/>
          </p:nvPr>
        </p:nvSpPr>
        <p:spPr>
          <a:xfrm>
            <a:off x="251520" y="1196752"/>
            <a:ext cx="8280920" cy="5400600"/>
          </a:xfrm>
        </p:spPr>
        <p:txBody>
          <a:bodyPr>
            <a:normAutofit/>
          </a:bodyPr>
          <a:lstStyle/>
          <a:p>
            <a:pPr lvl="0"/>
            <a:r>
              <a:rPr lang="el-GR" dirty="0" smtClean="0">
                <a:latin typeface="Cambria" pitchFamily="18" charset="0"/>
              </a:rPr>
              <a:t>γραπτά </a:t>
            </a:r>
            <a:r>
              <a:rPr lang="el-GR" dirty="0">
                <a:latin typeface="Cambria" pitchFamily="18" charset="0"/>
              </a:rPr>
              <a:t>ή προφορικά κείμενα</a:t>
            </a:r>
          </a:p>
          <a:p>
            <a:pPr lvl="0"/>
            <a:r>
              <a:rPr lang="el-GR" dirty="0" smtClean="0">
                <a:latin typeface="Cambria" pitchFamily="18" charset="0"/>
              </a:rPr>
              <a:t>οπτικοακουστικά </a:t>
            </a:r>
            <a:r>
              <a:rPr lang="el-GR" dirty="0">
                <a:latin typeface="Cambria" pitchFamily="18" charset="0"/>
              </a:rPr>
              <a:t>έργα</a:t>
            </a:r>
          </a:p>
          <a:p>
            <a:pPr lvl="0"/>
            <a:r>
              <a:rPr lang="el-GR" dirty="0">
                <a:latin typeface="Cambria" pitchFamily="18" charset="0"/>
              </a:rPr>
              <a:t>έργα εικαστικών τεχνών συμπεριλαμβανομένων των αρχιτεκτονικών έργων και των φωτογραφιών</a:t>
            </a:r>
          </a:p>
          <a:p>
            <a:pPr lvl="0"/>
            <a:r>
              <a:rPr lang="el-GR" dirty="0">
                <a:latin typeface="Cambria" pitchFamily="18" charset="0"/>
              </a:rPr>
              <a:t>μεταφράσεις, διασκευές, προσαρμογές και άλλες μετατροπές έργων ή εκφράσεων λαϊκής παράδοσης</a:t>
            </a:r>
          </a:p>
          <a:p>
            <a:pPr lvl="0"/>
            <a:r>
              <a:rPr lang="el-GR" dirty="0">
                <a:latin typeface="Cambria" pitchFamily="18" charset="0"/>
              </a:rPr>
              <a:t>εγκυκλοπαίδειες, ανθολογίες και βάσεις </a:t>
            </a:r>
            <a:r>
              <a:rPr lang="el-GR" dirty="0" smtClean="0">
                <a:latin typeface="Cambria" pitchFamily="18" charset="0"/>
              </a:rPr>
              <a:t>δεδομένων</a:t>
            </a:r>
            <a:endParaRPr lang="el-GR" dirty="0">
              <a:latin typeface="Cambria" pitchFamily="18" charset="0"/>
            </a:endParaRPr>
          </a:p>
          <a:p>
            <a:pPr lvl="0"/>
            <a:r>
              <a:rPr lang="el-GR" dirty="0">
                <a:latin typeface="Cambria" pitchFamily="18" charset="0"/>
              </a:rPr>
              <a:t>προγράμματα </a:t>
            </a:r>
            <a:r>
              <a:rPr lang="el-GR" dirty="0" smtClean="0">
                <a:latin typeface="Cambria" pitchFamily="18" charset="0"/>
              </a:rPr>
              <a:t>Η/Υ</a:t>
            </a:r>
            <a:endParaRPr lang="el-GR" dirty="0">
              <a:latin typeface="Cambria" pitchFamily="18" charset="0"/>
            </a:endParaRPr>
          </a:p>
          <a:p>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22114"/>
          </a:xfrm>
        </p:spPr>
        <p:txBody>
          <a:bodyPr>
            <a:noAutofit/>
          </a:bodyPr>
          <a:lstStyle/>
          <a:p>
            <a:r>
              <a:rPr lang="el-GR" sz="3200" dirty="0" smtClean="0">
                <a:effectLst>
                  <a:outerShdw blurRad="38100" dist="38100" dir="2700000" algn="tl">
                    <a:srgbClr val="000000">
                      <a:alpha val="43137"/>
                    </a:srgbClr>
                  </a:outerShdw>
                </a:effectLst>
                <a:latin typeface="Cambria" pitchFamily="18" charset="0"/>
              </a:rPr>
              <a:t>Λογοκλοπή</a:t>
            </a:r>
            <a:endParaRPr lang="el-GR" sz="3200" dirty="0">
              <a:effectLst>
                <a:outerShdw blurRad="38100" dist="38100" dir="2700000" algn="tl">
                  <a:srgbClr val="000000">
                    <a:alpha val="43137"/>
                  </a:srgbClr>
                </a:outerShdw>
              </a:effectLst>
              <a:latin typeface="Cambria" pitchFamily="18" charset="0"/>
            </a:endParaRPr>
          </a:p>
        </p:txBody>
      </p:sp>
      <p:sp>
        <p:nvSpPr>
          <p:cNvPr id="3" name="2 - Θέση περιεχομένου"/>
          <p:cNvSpPr>
            <a:spLocks noGrp="1"/>
          </p:cNvSpPr>
          <p:nvPr>
            <p:ph idx="1"/>
          </p:nvPr>
        </p:nvSpPr>
        <p:spPr>
          <a:xfrm>
            <a:off x="251520" y="1196752"/>
            <a:ext cx="6048672" cy="5400600"/>
          </a:xfrm>
        </p:spPr>
        <p:txBody>
          <a:bodyPr>
            <a:normAutofit/>
          </a:bodyPr>
          <a:lstStyle/>
          <a:p>
            <a:r>
              <a:rPr lang="el-GR" dirty="0" smtClean="0">
                <a:latin typeface="Cambria" pitchFamily="18" charset="0"/>
              </a:rPr>
              <a:t>Η λογοκλοπή αναφέρεται ως η ιδιοποίηση ξένης πνευματικής ιδιοκτησίας με ανήθικο, παράνομο τρόπο.</a:t>
            </a:r>
          </a:p>
          <a:p>
            <a:r>
              <a:rPr lang="el-GR" dirty="0" smtClean="0">
                <a:latin typeface="Cambria" pitchFamily="18" charset="0"/>
              </a:rPr>
              <a:t>Λογοκλοπή αποτελεί η οικειοποίηση ενός έργου, μιας ιδέας, μιας εικόνας, κλπ χωρίς να γίνεται σχετική αναφορά στο δημιουργό, άσχετα αν υπάρχει ή όχι πρόθεση.</a:t>
            </a:r>
          </a:p>
          <a:p>
            <a:pPr lvl="0"/>
            <a:endParaRPr lang="el-GR" dirty="0"/>
          </a:p>
        </p:txBody>
      </p:sp>
      <p:pic>
        <p:nvPicPr>
          <p:cNvPr id="28674" name="Picture 2" descr="http://www.sainegestion.org/wp-content/uploads/2011/05/iStock_000012486442XSmall.jpg"/>
          <p:cNvPicPr>
            <a:picLocks noChangeAspect="1" noChangeArrowheads="1"/>
          </p:cNvPicPr>
          <p:nvPr/>
        </p:nvPicPr>
        <p:blipFill>
          <a:blip r:embed="rId2" cstate="print"/>
          <a:srcRect/>
          <a:stretch>
            <a:fillRect/>
          </a:stretch>
        </p:blipFill>
        <p:spPr bwMode="auto">
          <a:xfrm>
            <a:off x="6012160" y="1772816"/>
            <a:ext cx="2585095" cy="280831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38138"/>
          </a:xfrm>
        </p:spPr>
        <p:txBody>
          <a:bodyPr>
            <a:noAutofit/>
          </a:bodyPr>
          <a:lstStyle/>
          <a:p>
            <a:r>
              <a:rPr lang="el-GR" sz="3200" dirty="0" smtClean="0">
                <a:latin typeface="Cambria" pitchFamily="18" charset="0"/>
              </a:rPr>
              <a:t>Τι περιλαμβάνει η λογοκλοπή</a:t>
            </a:r>
            <a:endParaRPr lang="el-GR" sz="3200" dirty="0">
              <a:latin typeface="Cambria" pitchFamily="18" charset="0"/>
            </a:endParaRPr>
          </a:p>
        </p:txBody>
      </p:sp>
      <p:sp>
        <p:nvSpPr>
          <p:cNvPr id="3" name="2 - Θέση περιεχομένου"/>
          <p:cNvSpPr>
            <a:spLocks noGrp="1"/>
          </p:cNvSpPr>
          <p:nvPr>
            <p:ph idx="1"/>
          </p:nvPr>
        </p:nvSpPr>
        <p:spPr>
          <a:xfrm>
            <a:off x="251520" y="1772816"/>
            <a:ext cx="8280920" cy="4824536"/>
          </a:xfrm>
        </p:spPr>
        <p:txBody>
          <a:bodyPr>
            <a:normAutofit/>
          </a:bodyPr>
          <a:lstStyle/>
          <a:p>
            <a:pPr lvl="0"/>
            <a:r>
              <a:rPr lang="el-GR" dirty="0" smtClean="0">
                <a:latin typeface="Cambria" pitchFamily="18" charset="0"/>
              </a:rPr>
              <a:t>Αντιγραφή και επικόλληση κειμένου από έντυπη ή ηλεκτρονική πηγή, χωρίς χρήση εισαγωγικών και χωρίς παράθεση της πηγής</a:t>
            </a:r>
          </a:p>
          <a:p>
            <a:pPr lvl="0"/>
            <a:r>
              <a:rPr lang="el-GR" dirty="0" smtClean="0">
                <a:latin typeface="Cambria" pitchFamily="18" charset="0"/>
              </a:rPr>
              <a:t>Αντιγραφή και επικόλληση κειμένου με χρήση εισαγωγικών, αλλά χωρίς παράθεση της πηγής</a:t>
            </a:r>
          </a:p>
          <a:p>
            <a:pPr lvl="0"/>
            <a:r>
              <a:rPr lang="el-GR" dirty="0" smtClean="0">
                <a:latin typeface="Cambria" pitchFamily="18" charset="0"/>
              </a:rPr>
              <a:t>Οικειοποίηση ιδέας ή παράφραση κειμένου, χωρίς παράθεση της πηγής</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282154"/>
          </a:xfrm>
        </p:spPr>
        <p:txBody>
          <a:bodyPr>
            <a:noAutofit/>
          </a:bodyPr>
          <a:lstStyle/>
          <a:p>
            <a:r>
              <a:rPr lang="el-GR" sz="3200" dirty="0" smtClean="0">
                <a:latin typeface="Cambria" pitchFamily="18" charset="0"/>
              </a:rPr>
              <a:t>Τι περιλαμβάνει η λογοκλοπή</a:t>
            </a:r>
            <a:endParaRPr lang="el-GR" sz="3200" dirty="0">
              <a:latin typeface="Cambria" pitchFamily="18" charset="0"/>
            </a:endParaRPr>
          </a:p>
        </p:txBody>
      </p:sp>
      <p:sp>
        <p:nvSpPr>
          <p:cNvPr id="3" name="2 - Θέση περιεχομένου"/>
          <p:cNvSpPr>
            <a:spLocks noGrp="1"/>
          </p:cNvSpPr>
          <p:nvPr>
            <p:ph idx="1"/>
          </p:nvPr>
        </p:nvSpPr>
        <p:spPr>
          <a:xfrm>
            <a:off x="251520" y="1772816"/>
            <a:ext cx="8280920" cy="4824536"/>
          </a:xfrm>
        </p:spPr>
        <p:txBody>
          <a:bodyPr>
            <a:normAutofit/>
          </a:bodyPr>
          <a:lstStyle/>
          <a:p>
            <a:pPr lvl="0"/>
            <a:r>
              <a:rPr lang="el-GR" dirty="0" smtClean="0">
                <a:latin typeface="Cambria" pitchFamily="18" charset="0"/>
              </a:rPr>
              <a:t>Μετάφραση και οικειοποίηση ξενόγλωσσου κειμένου, χωρίς παράθεση της πηγής</a:t>
            </a:r>
          </a:p>
          <a:p>
            <a:pPr lvl="0"/>
            <a:r>
              <a:rPr lang="el-GR" dirty="0" smtClean="0">
                <a:latin typeface="Cambria" pitchFamily="18" charset="0"/>
              </a:rPr>
              <a:t>Χρήση εικόνων, φωτογραφιών, κλπ από το Διαδίκτυο, χωρίς παράθεση της πηγής</a:t>
            </a:r>
          </a:p>
          <a:p>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19256" cy="850106"/>
          </a:xfrm>
        </p:spPr>
        <p:txBody>
          <a:bodyPr>
            <a:noAutofit/>
          </a:bodyPr>
          <a:lstStyle/>
          <a:p>
            <a:r>
              <a:rPr lang="el-GR" sz="3200" dirty="0" smtClean="0">
                <a:latin typeface="Cambria" pitchFamily="18" charset="0"/>
              </a:rPr>
              <a:t>Νομοθεσία</a:t>
            </a:r>
            <a:endParaRPr lang="el-GR" sz="3200" dirty="0">
              <a:latin typeface="Cambria" pitchFamily="18" charset="0"/>
            </a:endParaRPr>
          </a:p>
        </p:txBody>
      </p:sp>
      <p:sp>
        <p:nvSpPr>
          <p:cNvPr id="3" name="2 - Θέση περιεχομένου"/>
          <p:cNvSpPr>
            <a:spLocks noGrp="1"/>
          </p:cNvSpPr>
          <p:nvPr>
            <p:ph idx="1"/>
          </p:nvPr>
        </p:nvSpPr>
        <p:spPr>
          <a:xfrm>
            <a:off x="179512" y="1196752"/>
            <a:ext cx="5616624" cy="4752528"/>
          </a:xfrm>
        </p:spPr>
        <p:txBody>
          <a:bodyPr>
            <a:normAutofit fontScale="92500"/>
          </a:bodyPr>
          <a:lstStyle/>
          <a:p>
            <a:pPr lvl="0">
              <a:buNone/>
            </a:pPr>
            <a:r>
              <a:rPr lang="el-GR" dirty="0" smtClean="0"/>
              <a:t>  </a:t>
            </a:r>
            <a:r>
              <a:rPr lang="el-GR" sz="2600" dirty="0" smtClean="0">
                <a:latin typeface="Cambria" pitchFamily="18" charset="0"/>
              </a:rPr>
              <a:t>«Επιτρέπεται, χωρίς την άδεια του δημιουργού και χωρίς αμοιβή, η παράθεση σύντομων αποσπασμάτων από έργο άλλου νομίμως δημοσιευμένου για την υποστήριξη της γνώμης εκείνου που παραθέτει ή την κριτική της γνώμης του άλλου, εφόσον η παράθεση των αποσπασμάτων αυτών είναι σύμφωνη προς τα χρηστά ήθη και η έκταση των αποσπασμάτων δικαιολογείται από τον επιδιωκόμενο σκοπό». </a:t>
            </a:r>
            <a:endParaRPr lang="el-GR" sz="2600" dirty="0">
              <a:latin typeface="Cambria" pitchFamily="18" charset="0"/>
            </a:endParaRPr>
          </a:p>
        </p:txBody>
      </p:sp>
      <p:pic>
        <p:nvPicPr>
          <p:cNvPr id="31746" name="Picture 2" descr="http://thumb101.shutterstock.com/display_pic_with_logo/705394/159197897/stock-photo-the-judge-dude-the-judge-holding-law-book-and-hammer-159197897.jpg"/>
          <p:cNvPicPr>
            <a:picLocks noChangeAspect="1" noChangeArrowheads="1"/>
          </p:cNvPicPr>
          <p:nvPr/>
        </p:nvPicPr>
        <p:blipFill>
          <a:blip r:embed="rId2" cstate="print"/>
          <a:srcRect/>
          <a:stretch>
            <a:fillRect/>
          </a:stretch>
        </p:blipFill>
        <p:spPr bwMode="auto">
          <a:xfrm>
            <a:off x="5940152" y="1916832"/>
            <a:ext cx="2203344" cy="312861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19256" cy="850106"/>
          </a:xfrm>
        </p:spPr>
        <p:txBody>
          <a:bodyPr>
            <a:noAutofit/>
          </a:bodyPr>
          <a:lstStyle/>
          <a:p>
            <a:r>
              <a:rPr lang="el-GR" sz="3200" dirty="0" smtClean="0">
                <a:latin typeface="Cambria" pitchFamily="18" charset="0"/>
              </a:rPr>
              <a:t>Νομοθεσία</a:t>
            </a:r>
            <a:endParaRPr lang="el-GR" sz="3200" dirty="0">
              <a:latin typeface="Cambria" pitchFamily="18" charset="0"/>
            </a:endParaRPr>
          </a:p>
        </p:txBody>
      </p:sp>
      <p:sp>
        <p:nvSpPr>
          <p:cNvPr id="3" name="2 - Θέση περιεχομένου"/>
          <p:cNvSpPr>
            <a:spLocks noGrp="1"/>
          </p:cNvSpPr>
          <p:nvPr>
            <p:ph idx="1"/>
          </p:nvPr>
        </p:nvSpPr>
        <p:spPr>
          <a:xfrm>
            <a:off x="179512" y="1340768"/>
            <a:ext cx="4608512" cy="5256584"/>
          </a:xfrm>
        </p:spPr>
        <p:txBody>
          <a:bodyPr>
            <a:normAutofit/>
          </a:bodyPr>
          <a:lstStyle/>
          <a:p>
            <a:pPr lvl="0">
              <a:buNone/>
            </a:pPr>
            <a:r>
              <a:rPr lang="el-GR" dirty="0" smtClean="0"/>
              <a:t>  </a:t>
            </a:r>
            <a:r>
              <a:rPr lang="el-GR" sz="2600" dirty="0" smtClean="0">
                <a:latin typeface="Cambria" pitchFamily="18" charset="0"/>
              </a:rPr>
              <a:t>«Η παράθεση του αποσπάσματος πρέπει να συνοδεύεται από την ένδειξη της πηγής και των ονομάτων του δημιουργού και του εκδότη, εφόσον τα ονόματα αυτά εμφανίζονται στην πηγή».</a:t>
            </a:r>
            <a:endParaRPr lang="el-GR" sz="2600" dirty="0">
              <a:latin typeface="Cambria" pitchFamily="18" charset="0"/>
            </a:endParaRPr>
          </a:p>
        </p:txBody>
      </p:sp>
      <p:pic>
        <p:nvPicPr>
          <p:cNvPr id="34818" name="Picture 2" descr="http://thumbs.dreamstime.com/z/d-people-reading-book-education-concept-white-background-36029785.jpg"/>
          <p:cNvPicPr>
            <a:picLocks noChangeAspect="1" noChangeArrowheads="1"/>
          </p:cNvPicPr>
          <p:nvPr/>
        </p:nvPicPr>
        <p:blipFill>
          <a:blip r:embed="rId2" cstate="print"/>
          <a:srcRect/>
          <a:stretch>
            <a:fillRect/>
          </a:stretch>
        </p:blipFill>
        <p:spPr bwMode="auto">
          <a:xfrm>
            <a:off x="4788024" y="1916832"/>
            <a:ext cx="3814843" cy="2808312"/>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1820206"/>
            <a:ext cx="7772400" cy="1104738"/>
          </a:xfrm>
          <a:noFill/>
        </p:spPr>
        <p:txBody>
          <a:bodyPr>
            <a:normAutofit/>
          </a:bodyPr>
          <a:lstStyle/>
          <a:p>
            <a:r>
              <a:rPr lang="el-GR" sz="3600" b="1" dirty="0" smtClean="0">
                <a:solidFill>
                  <a:schemeClr val="accent3">
                    <a:lumMod val="75000"/>
                  </a:schemeClr>
                </a:solidFill>
                <a:latin typeface="Arial Narrow" pitchFamily="34" charset="0"/>
              </a:rPr>
              <a:t>ΣΥΝΘΕΣΗ &amp; ΠΑΡΑΓΩΓΗ ΚΕΙΜΕΝΟΥ</a:t>
            </a:r>
            <a:endParaRPr lang="el-GR" sz="3600" b="1" dirty="0">
              <a:solidFill>
                <a:schemeClr val="accent3">
                  <a:lumMod val="75000"/>
                </a:schemeClr>
              </a:solidFill>
              <a:latin typeface="Arial Narrow"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157</TotalTime>
  <Words>739</Words>
  <Application>Microsoft Office PowerPoint</Application>
  <PresentationFormat>Προβολή στην οθόνη (4:3)</PresentationFormat>
  <Paragraphs>49</Paragraphs>
  <Slides>13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Άποψη</vt:lpstr>
      <vt:lpstr>ΣΥΓΓΡΑΦΗ ΕΠΙΣΤΗΜΟΝΙΚΗΣ ΕΡΓΑΣΙΑΣ</vt:lpstr>
      <vt:lpstr>Πνευματική ιδιοκτησία</vt:lpstr>
      <vt:lpstr>Τι περιλαμβάνει η πνευματική ιδιοκτησία</vt:lpstr>
      <vt:lpstr>Λογοκλοπή</vt:lpstr>
      <vt:lpstr>Τι περιλαμβάνει η λογοκλοπή</vt:lpstr>
      <vt:lpstr>Τι περιλαμβάνει η λογοκλοπή</vt:lpstr>
      <vt:lpstr>Νομοθεσία</vt:lpstr>
      <vt:lpstr>Νομοθεσία</vt:lpstr>
      <vt:lpstr>ΣΥΝΘΕΣΗ &amp; ΠΑΡΑΓΩΓΗ ΚΕΙΜΕΝΟΥ</vt:lpstr>
      <vt:lpstr># 1 Μητρορραγία</vt:lpstr>
      <vt:lpstr># 1 ΑΠΑΝΤΗΣΗ</vt:lpstr>
      <vt:lpstr># 2 Θεραπεία πνευμοθώρακα </vt:lpstr>
      <vt:lpstr># 2 ΑΠΑΝΤΗΣΗ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ΣΥΓΓΡΑΦΗ ΕΠΙΣΤΗΜΟΝΙΚΗΣ ΕΡΓΑΣΙΑΣ</dc:title>
  <dc:creator>jim</dc:creator>
  <cp:lastModifiedBy>GNA The Evaggelismos</cp:lastModifiedBy>
  <cp:revision>34</cp:revision>
  <dcterms:created xsi:type="dcterms:W3CDTF">2015-05-04T17:13:25Z</dcterms:created>
  <dcterms:modified xsi:type="dcterms:W3CDTF">2018-05-14T05:06:01Z</dcterms:modified>
</cp:coreProperties>
</file>