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1"/>
  </p:notesMasterIdLst>
  <p:sldIdLst>
    <p:sldId id="276" r:id="rId2"/>
    <p:sldId id="277" r:id="rId3"/>
    <p:sldId id="278" r:id="rId4"/>
    <p:sldId id="274" r:id="rId5"/>
    <p:sldId id="263" r:id="rId6"/>
    <p:sldId id="264" r:id="rId7"/>
    <p:sldId id="272" r:id="rId8"/>
    <p:sldId id="268" r:id="rId9"/>
    <p:sldId id="259" r:id="rId10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2508" y="-7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2B7BA9-868E-4CA0-83D4-64A8ADEC69F7}" type="datetimeFigureOut">
              <a:rPr lang="el-GR" smtClean="0"/>
              <a:pPr/>
              <a:t>4/1/2019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71792A-4F71-4E42-B55B-273680FCDFFB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71792A-4F71-4E42-B55B-273680FCDFFB}" type="slidenum">
              <a:rPr lang="el-GR" smtClean="0"/>
              <a:pPr/>
              <a:t>8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Τίτλος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7" name="16 - Υπότιτλος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30" name="2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AB5B-D4A1-4307-919E-37D3CF45F1B1}" type="datetimeFigureOut">
              <a:rPr lang="el-GR" smtClean="0"/>
              <a:pPr/>
              <a:t>4/1/2019</a:t>
            </a:fld>
            <a:endParaRPr lang="el-GR"/>
          </a:p>
        </p:txBody>
      </p:sp>
      <p:sp>
        <p:nvSpPr>
          <p:cNvPr id="19" name="1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987D2-6BFD-4759-B0DF-D1A02329D90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AB5B-D4A1-4307-919E-37D3CF45F1B1}" type="datetimeFigureOut">
              <a:rPr lang="el-GR" smtClean="0"/>
              <a:pPr/>
              <a:t>4/1/2019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987D2-6BFD-4759-B0DF-D1A02329D90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AB5B-D4A1-4307-919E-37D3CF45F1B1}" type="datetimeFigureOut">
              <a:rPr lang="el-GR" smtClean="0"/>
              <a:pPr/>
              <a:t>4/1/2019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987D2-6BFD-4759-B0DF-D1A02329D90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AB5B-D4A1-4307-919E-37D3CF45F1B1}" type="datetimeFigureOut">
              <a:rPr lang="el-GR" smtClean="0"/>
              <a:pPr/>
              <a:t>4/1/2019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987D2-6BFD-4759-B0DF-D1A02329D90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AB5B-D4A1-4307-919E-37D3CF45F1B1}" type="datetimeFigureOut">
              <a:rPr lang="el-GR" smtClean="0"/>
              <a:pPr/>
              <a:t>4/1/2019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987D2-6BFD-4759-B0DF-D1A02329D90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AB5B-D4A1-4307-919E-37D3CF45F1B1}" type="datetimeFigureOut">
              <a:rPr lang="el-GR" smtClean="0"/>
              <a:pPr/>
              <a:t>4/1/2019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987D2-6BFD-4759-B0DF-D1A02329D90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AB5B-D4A1-4307-919E-37D3CF45F1B1}" type="datetimeFigureOut">
              <a:rPr lang="el-GR" smtClean="0"/>
              <a:pPr/>
              <a:t>4/1/2019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987D2-6BFD-4759-B0DF-D1A02329D90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AB5B-D4A1-4307-919E-37D3CF45F1B1}" type="datetimeFigureOut">
              <a:rPr lang="el-GR" smtClean="0"/>
              <a:pPr/>
              <a:t>4/1/2019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987D2-6BFD-4759-B0DF-D1A02329D90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AB5B-D4A1-4307-919E-37D3CF45F1B1}" type="datetimeFigureOut">
              <a:rPr lang="el-GR" smtClean="0"/>
              <a:pPr/>
              <a:t>4/1/2019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987D2-6BFD-4759-B0DF-D1A02329D90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AB5B-D4A1-4307-919E-37D3CF45F1B1}" type="datetimeFigureOut">
              <a:rPr lang="el-GR" smtClean="0"/>
              <a:pPr/>
              <a:t>4/1/2019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987D2-6BFD-4759-B0DF-D1A02329D90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Ψαλίδισμα και στρογγύλεμα μίας γωνίας του ορθογωνίου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 τρίγωνο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AB5B-D4A1-4307-919E-37D3CF45F1B1}" type="datetimeFigureOut">
              <a:rPr lang="el-GR" smtClean="0"/>
              <a:pPr/>
              <a:t>4/1/2019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90987D2-6BFD-4759-B0DF-D1A02329D901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10" name="9 - Ελεύθερη σχεδίαση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- Ελεύθερη σχεδίαση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λεύθερη σχεδίαση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- Ελεύθερη σχεδίαση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- Θέση τίτλου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0" name="29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EEAB5B-D4A1-4307-919E-37D3CF45F1B1}" type="datetimeFigureOut">
              <a:rPr lang="el-GR" smtClean="0"/>
              <a:pPr/>
              <a:t>4/1/2019</a:t>
            </a:fld>
            <a:endParaRPr lang="el-GR"/>
          </a:p>
        </p:txBody>
      </p:sp>
      <p:sp>
        <p:nvSpPr>
          <p:cNvPr id="22" name="21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18" name="17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90987D2-6BFD-4759-B0DF-D1A02329D901}" type="slidenum">
              <a:rPr lang="el-GR" smtClean="0"/>
              <a:pPr/>
              <a:t>‹#›</a:t>
            </a:fld>
            <a:endParaRPr lang="el-GR"/>
          </a:p>
        </p:txBody>
      </p:sp>
      <p:grpSp>
        <p:nvGrpSpPr>
          <p:cNvPr id="2" name="1 - Ομάδα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- Ελεύθερη σχεδίαση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- Ελεύθερη σχεδίαση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80696"/>
          </a:xfrm>
        </p:spPr>
        <p:txBody>
          <a:bodyPr>
            <a:normAutofit/>
          </a:bodyPr>
          <a:lstStyle/>
          <a:p>
            <a:pPr algn="ctr"/>
            <a:r>
              <a:rPr lang="el-GR" sz="3600" b="1" dirty="0" smtClean="0">
                <a:latin typeface="Arial Narrow" pitchFamily="34" charset="0"/>
              </a:rPr>
              <a:t>Συγγραφή Επιστημονικής Εργασίας</a:t>
            </a:r>
            <a:endParaRPr lang="el-GR" sz="3600" b="1" dirty="0">
              <a:latin typeface="Arial Narrow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211960" y="2924944"/>
            <a:ext cx="4402832" cy="302433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l-GR" sz="2800" b="1" dirty="0" smtClean="0">
                <a:solidFill>
                  <a:srgbClr val="0070C0"/>
                </a:solidFill>
                <a:latin typeface="Arial Narrow" pitchFamily="34" charset="0"/>
              </a:rPr>
              <a:t>Μάρθα Κελέση</a:t>
            </a:r>
          </a:p>
          <a:p>
            <a:pPr algn="ctr">
              <a:buNone/>
            </a:pPr>
            <a:r>
              <a:rPr lang="el-GR" sz="2800" b="1" dirty="0" smtClean="0">
                <a:solidFill>
                  <a:srgbClr val="0070C0"/>
                </a:solidFill>
                <a:latin typeface="Arial Narrow" pitchFamily="34" charset="0"/>
              </a:rPr>
              <a:t>Καθηγήτρια</a:t>
            </a:r>
            <a:endParaRPr lang="en-US" sz="2800" b="1" dirty="0" smtClean="0">
              <a:solidFill>
                <a:srgbClr val="0070C0"/>
              </a:solidFill>
              <a:latin typeface="Arial Narrow" pitchFamily="34" charset="0"/>
            </a:endParaRPr>
          </a:p>
          <a:p>
            <a:pPr algn="ctr">
              <a:buNone/>
            </a:pPr>
            <a:r>
              <a:rPr lang="el-GR" sz="2800" b="1" dirty="0" smtClean="0">
                <a:solidFill>
                  <a:srgbClr val="0070C0"/>
                </a:solidFill>
                <a:latin typeface="Arial Narrow" pitchFamily="34" charset="0"/>
              </a:rPr>
              <a:t>ΠΑΔΑ</a:t>
            </a:r>
          </a:p>
        </p:txBody>
      </p:sp>
      <p:pic>
        <p:nvPicPr>
          <p:cNvPr id="102402" name="Picture 2" descr="Αποτέλεσμα εικόνας για homework by internet 3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780928"/>
            <a:ext cx="4286250" cy="26003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936104"/>
          </a:xfrm>
        </p:spPr>
        <p:txBody>
          <a:bodyPr>
            <a:normAutofit/>
          </a:bodyPr>
          <a:lstStyle/>
          <a:p>
            <a:pPr algn="ctr"/>
            <a:r>
              <a:rPr lang="el-GR" sz="3600" b="1" dirty="0" smtClean="0">
                <a:latin typeface="Arial Narrow" pitchFamily="34" charset="0"/>
              </a:rPr>
              <a:t>Γενικές πληροφορίες</a:t>
            </a:r>
            <a:endParaRPr lang="el-GR" sz="36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79512" y="1628800"/>
            <a:ext cx="8784976" cy="5229200"/>
          </a:xfrm>
        </p:spPr>
        <p:txBody>
          <a:bodyPr>
            <a:normAutofit/>
          </a:bodyPr>
          <a:lstStyle/>
          <a:p>
            <a:r>
              <a:rPr lang="el-GR" sz="2800" b="1" dirty="0" smtClean="0">
                <a:latin typeface="Arial Narrow" pitchFamily="34" charset="0"/>
              </a:rPr>
              <a:t>Είδος μαθήματος:  </a:t>
            </a:r>
            <a:r>
              <a:rPr lang="el-GR" sz="2800" dirty="0" smtClean="0">
                <a:latin typeface="Arial Narrow" pitchFamily="34" charset="0"/>
              </a:rPr>
              <a:t>Θεωρητικό / Εργαστηριακό</a:t>
            </a:r>
          </a:p>
          <a:p>
            <a:r>
              <a:rPr lang="el-GR" sz="2800" b="1" dirty="0" smtClean="0">
                <a:latin typeface="Arial Narrow" pitchFamily="34" charset="0"/>
              </a:rPr>
              <a:t>Ημέρα μαθήματος:  </a:t>
            </a:r>
            <a:r>
              <a:rPr lang="el-GR" sz="2800" dirty="0" smtClean="0">
                <a:latin typeface="Arial Narrow" pitchFamily="34" charset="0"/>
              </a:rPr>
              <a:t>Πέμπτη</a:t>
            </a:r>
          </a:p>
          <a:p>
            <a:r>
              <a:rPr lang="el-GR" sz="2800" b="1" dirty="0" smtClean="0">
                <a:latin typeface="Arial Narrow" pitchFamily="34" charset="0"/>
              </a:rPr>
              <a:t>Ώρα μαθήματος: </a:t>
            </a:r>
            <a:r>
              <a:rPr lang="el-GR" sz="2800" dirty="0" smtClean="0">
                <a:latin typeface="Arial Narrow" pitchFamily="34" charset="0"/>
              </a:rPr>
              <a:t>15.00 – 17.00(θ)</a:t>
            </a:r>
          </a:p>
          <a:p>
            <a:r>
              <a:rPr lang="el-GR" sz="2800" b="1" dirty="0" smtClean="0">
                <a:latin typeface="Arial Narrow" pitchFamily="34" charset="0"/>
              </a:rPr>
              <a:t>Τόπος μαθήματος: </a:t>
            </a:r>
            <a:r>
              <a:rPr lang="el-GR" sz="2800" dirty="0" smtClean="0">
                <a:latin typeface="Arial Narrow" pitchFamily="34" charset="0"/>
              </a:rPr>
              <a:t>Αμφιθέατρο Φυσικής</a:t>
            </a:r>
            <a:endParaRPr lang="el-GR" sz="2800" dirty="0" smtClean="0">
              <a:latin typeface="Arial Narrow" pitchFamily="34" charset="0"/>
            </a:endParaRPr>
          </a:p>
          <a:p>
            <a:r>
              <a:rPr lang="el-GR" sz="2800" i="1" dirty="0" smtClean="0">
                <a:latin typeface="Arial Narrow" pitchFamily="34" charset="0"/>
              </a:rPr>
              <a:t>Διαλέξεις, χρήση εποπτικών μέσων (Η/Υ και </a:t>
            </a:r>
            <a:r>
              <a:rPr lang="en-US" sz="2800" i="1" dirty="0" smtClean="0">
                <a:latin typeface="Arial Narrow" pitchFamily="34" charset="0"/>
              </a:rPr>
              <a:t>projector</a:t>
            </a:r>
            <a:r>
              <a:rPr lang="el-GR" sz="2800" i="1" dirty="0" smtClean="0">
                <a:latin typeface="Arial Narrow" pitchFamily="34" charset="0"/>
              </a:rPr>
              <a:t>),  άμεση πρακτική εφαρμογή στην αίθουσα διδασκαλίας (ατομικές ή και ομαδικές εργασίες), και </a:t>
            </a:r>
            <a:r>
              <a:rPr lang="el-GR" sz="2800" b="1" i="1" dirty="0" smtClean="0">
                <a:latin typeface="Arial Narrow" pitchFamily="34" charset="0"/>
              </a:rPr>
              <a:t>ατομική </a:t>
            </a:r>
            <a:r>
              <a:rPr lang="el-GR" sz="2800" i="1" dirty="0" smtClean="0">
                <a:latin typeface="Arial Narrow" pitchFamily="34" charset="0"/>
              </a:rPr>
              <a:t>γραπτή εργασία.</a:t>
            </a:r>
          </a:p>
          <a:p>
            <a:r>
              <a:rPr lang="el-GR" sz="2800" i="1" dirty="0" smtClean="0">
                <a:latin typeface="Arial Narrow" pitchFamily="34" charset="0"/>
              </a:rPr>
              <a:t>Η ατομική γραπτή εργασία θα παραδοθεί στο τελευταίο μάθημα του εξαμήνου και θα βαθμολογηθεί σε ποσοστό (100%). </a:t>
            </a:r>
          </a:p>
          <a:p>
            <a:endParaRPr lang="el-GR" sz="2800" dirty="0" smtClean="0">
              <a:latin typeface="Arial Narrow" pitchFamily="34" charset="0"/>
            </a:endParaRPr>
          </a:p>
          <a:p>
            <a:endParaRPr lang="el-GR" sz="2800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720080"/>
          </a:xfrm>
        </p:spPr>
        <p:txBody>
          <a:bodyPr>
            <a:normAutofit/>
          </a:bodyPr>
          <a:lstStyle/>
          <a:p>
            <a:pPr algn="ctr"/>
            <a:r>
              <a:rPr lang="el-GR" sz="3600" b="1" dirty="0" smtClean="0">
                <a:latin typeface="Arial Narrow" pitchFamily="34" charset="0"/>
              </a:rPr>
              <a:t>Εισαγωγικά στοιχεία</a:t>
            </a:r>
            <a:endParaRPr lang="el-GR" sz="3600" b="1" dirty="0">
              <a:latin typeface="Arial Narrow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51520" y="1628800"/>
            <a:ext cx="8435280" cy="4896544"/>
          </a:xfrm>
        </p:spPr>
        <p:txBody>
          <a:bodyPr/>
          <a:lstStyle/>
          <a:p>
            <a:pPr>
              <a:buNone/>
            </a:pPr>
            <a:r>
              <a:rPr lang="el-GR" sz="2800" dirty="0" smtClean="0">
                <a:latin typeface="Arial Narrow" pitchFamily="34" charset="0"/>
              </a:rPr>
              <a:t>Η επιστημονική εργασία προϋποθέτει:</a:t>
            </a:r>
          </a:p>
          <a:p>
            <a:pPr lvl="0"/>
            <a:r>
              <a:rPr lang="el-GR" sz="2800" dirty="0" smtClean="0">
                <a:latin typeface="Arial Narrow" pitchFamily="34" charset="0"/>
              </a:rPr>
              <a:t>συγκέντρωση και αξιοποίηση (ανάλυση, παρουσίαση και ερμηνεία) πληροφοριών/δεδομένων</a:t>
            </a:r>
          </a:p>
          <a:p>
            <a:pPr lvl="0"/>
            <a:r>
              <a:rPr lang="el-GR" sz="2800" dirty="0" smtClean="0">
                <a:latin typeface="Arial Narrow" pitchFamily="34" charset="0"/>
              </a:rPr>
              <a:t>διαμόρφωση απάντησης/λύσης σε συγκεκριμένο ερώτημα/πρόβλημα και,</a:t>
            </a:r>
          </a:p>
          <a:p>
            <a:pPr lvl="0"/>
            <a:r>
              <a:rPr lang="el-GR" sz="2800" dirty="0" smtClean="0">
                <a:latin typeface="Arial Narrow" pitchFamily="34" charset="0"/>
              </a:rPr>
              <a:t>εφαρμογή διαδικασίας που στηρίζεται σε αυστηρά λογική ανάλυση.</a:t>
            </a:r>
          </a:p>
          <a:p>
            <a:r>
              <a:rPr lang="el-GR" sz="2800" dirty="0" smtClean="0">
                <a:latin typeface="Arial Narrow" pitchFamily="34" charset="0"/>
              </a:rPr>
              <a:t>Οι επιστημονικές εργασίες διακρίνονται σε δύο μεγάλες κατηγορίες: στην βιβλιογραφική ανασκόπηση και την έρευνα.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Autofit/>
          </a:bodyPr>
          <a:lstStyle/>
          <a:p>
            <a:pPr algn="ctr"/>
            <a:r>
              <a:rPr lang="el-GR" sz="3600" b="1" dirty="0" smtClean="0">
                <a:latin typeface="Arial Narrow" pitchFamily="34" charset="0"/>
              </a:rPr>
              <a:t>Αντικειμενικοί σκοποί </a:t>
            </a:r>
            <a:endParaRPr lang="el-GR" sz="3600" b="1" dirty="0">
              <a:latin typeface="Arial Narrow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1124744"/>
            <a:ext cx="9144000" cy="5733256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</a:pPr>
            <a:r>
              <a:rPr lang="el-GR" sz="11200" dirty="0" smtClean="0">
                <a:latin typeface="Arial Narrow" pitchFamily="34" charset="0"/>
              </a:rPr>
              <a:t>Να επιλέγετε με σαφήνεια το θέμα  </a:t>
            </a:r>
          </a:p>
          <a:p>
            <a:pPr>
              <a:lnSpc>
                <a:spcPct val="120000"/>
              </a:lnSpc>
            </a:pPr>
            <a:r>
              <a:rPr lang="el-GR" sz="11200" dirty="0" smtClean="0">
                <a:latin typeface="Arial Narrow" pitchFamily="34" charset="0"/>
              </a:rPr>
              <a:t>Να το επεξεργάζεστε αυτοδύναμα </a:t>
            </a:r>
          </a:p>
          <a:p>
            <a:pPr>
              <a:lnSpc>
                <a:spcPct val="120000"/>
              </a:lnSpc>
            </a:pPr>
            <a:r>
              <a:rPr lang="el-GR" sz="11200" dirty="0" smtClean="0">
                <a:latin typeface="Arial Narrow" pitchFamily="34" charset="0"/>
              </a:rPr>
              <a:t>Να βρίσκετε και να χρησιμοποιείτε παραγωγικά την απαραίτητη βιβλιογραφία </a:t>
            </a:r>
          </a:p>
          <a:p>
            <a:pPr>
              <a:lnSpc>
                <a:spcPct val="120000"/>
              </a:lnSpc>
            </a:pPr>
            <a:r>
              <a:rPr lang="el-GR" sz="11200" dirty="0" smtClean="0">
                <a:latin typeface="Arial Narrow" pitchFamily="34" charset="0"/>
              </a:rPr>
              <a:t>Να δομείτε το περιεχόμενο της εργασίας με τον κατάλληλο τρόπο </a:t>
            </a:r>
          </a:p>
          <a:p>
            <a:pPr>
              <a:lnSpc>
                <a:spcPct val="120000"/>
              </a:lnSpc>
            </a:pPr>
            <a:r>
              <a:rPr lang="el-GR" sz="11200" dirty="0" smtClean="0">
                <a:latin typeface="Arial Narrow" pitchFamily="34" charset="0"/>
              </a:rPr>
              <a:t>Να περιορίζετε την ανάπτυξή του στην αναγκαία έκταση </a:t>
            </a:r>
          </a:p>
          <a:p>
            <a:pPr>
              <a:lnSpc>
                <a:spcPct val="120000"/>
              </a:lnSpc>
            </a:pPr>
            <a:r>
              <a:rPr lang="el-GR" sz="11200" dirty="0" smtClean="0">
                <a:latin typeface="Arial Narrow" pitchFamily="34" charset="0"/>
              </a:rPr>
              <a:t>Να γράφετε με τρόπο γλωσσικά ορθό </a:t>
            </a:r>
          </a:p>
          <a:p>
            <a:pPr>
              <a:lnSpc>
                <a:spcPct val="120000"/>
              </a:lnSpc>
            </a:pPr>
            <a:r>
              <a:rPr lang="el-GR" sz="11200" dirty="0" smtClean="0">
                <a:latin typeface="Arial Narrow" pitchFamily="34" charset="0"/>
              </a:rPr>
              <a:t>Να γράφετε κατανοητά  </a:t>
            </a:r>
          </a:p>
          <a:p>
            <a:pPr>
              <a:lnSpc>
                <a:spcPct val="120000"/>
              </a:lnSpc>
            </a:pPr>
            <a:r>
              <a:rPr lang="el-GR" sz="11200" dirty="0" smtClean="0">
                <a:latin typeface="Arial Narrow" pitchFamily="34" charset="0"/>
              </a:rPr>
              <a:t>Να παρουσιάζετε τα συμπεράσματα με τρόπο εύληπτο και σαφή </a:t>
            </a:r>
          </a:p>
          <a:p>
            <a:pPr>
              <a:lnSpc>
                <a:spcPct val="120000"/>
              </a:lnSpc>
            </a:pPr>
            <a:r>
              <a:rPr lang="el-GR" sz="11200" dirty="0" smtClean="0">
                <a:latin typeface="Arial Narrow" pitchFamily="34" charset="0"/>
              </a:rPr>
              <a:t>Να παραπέμπετε και να παραθέτετε με τρόπο ορθό και ενιαίο </a:t>
            </a:r>
          </a:p>
          <a:p>
            <a:pPr>
              <a:lnSpc>
                <a:spcPct val="120000"/>
              </a:lnSpc>
            </a:pPr>
            <a:r>
              <a:rPr lang="el-GR" sz="11200" dirty="0" smtClean="0">
                <a:latin typeface="Arial Narrow" pitchFamily="34" charset="0"/>
              </a:rPr>
              <a:t>Να δίνετε στο κείμενο μια ενιαία εξωτερική όψη </a:t>
            </a:r>
          </a:p>
          <a:p>
            <a:endParaRPr lang="el-GR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720"/>
          </a:xfrm>
        </p:spPr>
        <p:txBody>
          <a:bodyPr>
            <a:normAutofit/>
          </a:bodyPr>
          <a:lstStyle/>
          <a:p>
            <a:pPr algn="ctr"/>
            <a:r>
              <a:rPr lang="el-GR" sz="3600" b="1" dirty="0" smtClean="0">
                <a:latin typeface="Arial Narrow" pitchFamily="34" charset="0"/>
              </a:rPr>
              <a:t>Περίγραμμα </a:t>
            </a:r>
            <a:endParaRPr lang="el-GR" sz="3600" b="1" dirty="0">
              <a:latin typeface="Arial Narrow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23528" y="1052736"/>
            <a:ext cx="8424936" cy="5616624"/>
          </a:xfrm>
        </p:spPr>
        <p:txBody>
          <a:bodyPr>
            <a:normAutofit fontScale="92500"/>
          </a:bodyPr>
          <a:lstStyle/>
          <a:p>
            <a:r>
              <a:rPr lang="el-GR" sz="3000" dirty="0" smtClean="0">
                <a:latin typeface="Arial Narrow" pitchFamily="34" charset="0"/>
              </a:rPr>
              <a:t>Στρατηγικές αναζήτησης σε διεθνείς βάσεις δεδομένων  Μηχανές αναζήτησης στο διαδίκτυο</a:t>
            </a:r>
          </a:p>
          <a:p>
            <a:endParaRPr lang="el-GR" sz="3000" dirty="0" smtClean="0">
              <a:latin typeface="Arial Narrow" pitchFamily="34" charset="0"/>
            </a:endParaRPr>
          </a:p>
          <a:p>
            <a:r>
              <a:rPr lang="en-US" sz="3000" dirty="0" smtClean="0">
                <a:latin typeface="Arial Narrow" pitchFamily="34" charset="0"/>
              </a:rPr>
              <a:t>Endnote</a:t>
            </a:r>
            <a:r>
              <a:rPr lang="el-GR" sz="3000" dirty="0" smtClean="0">
                <a:latin typeface="Arial Narrow" pitchFamily="34" charset="0"/>
              </a:rPr>
              <a:t>: Εργαλείο διαχείρισης βιβλιογραφικών αναφορών</a:t>
            </a:r>
          </a:p>
          <a:p>
            <a:pPr>
              <a:buNone/>
            </a:pPr>
            <a:endParaRPr lang="el-GR" sz="3000" dirty="0" smtClean="0">
              <a:latin typeface="Arial Narrow" pitchFamily="34" charset="0"/>
            </a:endParaRPr>
          </a:p>
          <a:p>
            <a:r>
              <a:rPr lang="el-GR" sz="3000" dirty="0" smtClean="0">
                <a:latin typeface="Arial Narrow" pitchFamily="34" charset="0"/>
              </a:rPr>
              <a:t>Προσδιορισμός θέματος εργασίας και ανάλυση</a:t>
            </a:r>
          </a:p>
          <a:p>
            <a:endParaRPr lang="el-GR" sz="3000" dirty="0" smtClean="0">
              <a:latin typeface="Arial Narrow" pitchFamily="34" charset="0"/>
            </a:endParaRPr>
          </a:p>
          <a:p>
            <a:r>
              <a:rPr lang="el-GR" sz="3000" dirty="0" smtClean="0">
                <a:latin typeface="Arial Narrow" pitchFamily="34" charset="0"/>
              </a:rPr>
              <a:t>Ανάγνωση άρθρων</a:t>
            </a:r>
          </a:p>
          <a:p>
            <a:endParaRPr lang="el-GR" sz="3000" dirty="0" smtClean="0">
              <a:latin typeface="Arial Narrow" pitchFamily="34" charset="0"/>
            </a:endParaRPr>
          </a:p>
          <a:p>
            <a:r>
              <a:rPr lang="el-GR" sz="3000" dirty="0" smtClean="0">
                <a:latin typeface="Arial Narrow" pitchFamily="34" charset="0"/>
              </a:rPr>
              <a:t>Σύνθεση και παραγωγή κειμένου</a:t>
            </a:r>
          </a:p>
          <a:p>
            <a:pPr>
              <a:buNone/>
            </a:pPr>
            <a:r>
              <a:rPr lang="el-GR" sz="3000" dirty="0" smtClean="0">
                <a:latin typeface="Cambria" pitchFamily="18" charset="0"/>
              </a:rPr>
              <a:t> </a:t>
            </a:r>
          </a:p>
          <a:p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pPr algn="ctr"/>
            <a:r>
              <a:rPr lang="el-GR" sz="3600" b="1" dirty="0" smtClean="0">
                <a:latin typeface="Arial Narrow" pitchFamily="34" charset="0"/>
              </a:rPr>
              <a:t>Περίγραμμα</a:t>
            </a:r>
            <a:endParaRPr lang="el-GR" sz="36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196752"/>
            <a:ext cx="8435280" cy="5184576"/>
          </a:xfrm>
        </p:spPr>
        <p:txBody>
          <a:bodyPr>
            <a:normAutofit/>
          </a:bodyPr>
          <a:lstStyle/>
          <a:p>
            <a:r>
              <a:rPr lang="el-GR" sz="2800" dirty="0" smtClean="0">
                <a:latin typeface="Arial Narrow" pitchFamily="34" charset="0"/>
              </a:rPr>
              <a:t>Στάδια </a:t>
            </a:r>
            <a:r>
              <a:rPr lang="el-GR" sz="2800" b="1" dirty="0" smtClean="0">
                <a:latin typeface="Arial Narrow" pitchFamily="34" charset="0"/>
              </a:rPr>
              <a:t>ΠΡΟΕΤΟΙΜΑΣΙΑΣ</a:t>
            </a:r>
            <a:r>
              <a:rPr lang="el-GR" sz="2800" dirty="0" smtClean="0">
                <a:latin typeface="Arial Narrow" pitchFamily="34" charset="0"/>
              </a:rPr>
              <a:t> της επιστημονικής εργασίας</a:t>
            </a:r>
          </a:p>
          <a:p>
            <a:pPr marL="514350" indent="-514350">
              <a:buFont typeface="+mj-lt"/>
              <a:buAutoNum type="arabicPeriod"/>
            </a:pPr>
            <a:r>
              <a:rPr lang="el-GR" sz="2800" dirty="0" smtClean="0">
                <a:latin typeface="Arial Narrow" pitchFamily="34" charset="0"/>
              </a:rPr>
              <a:t>Ορισμός θέματος</a:t>
            </a:r>
          </a:p>
          <a:p>
            <a:pPr marL="514350" indent="-514350">
              <a:buFont typeface="+mj-lt"/>
              <a:buAutoNum type="arabicPeriod"/>
            </a:pPr>
            <a:r>
              <a:rPr lang="el-GR" sz="2800" dirty="0" smtClean="0">
                <a:latin typeface="Arial Narrow" pitchFamily="34" charset="0"/>
              </a:rPr>
              <a:t>Προσδιορισμός σκοπού</a:t>
            </a:r>
          </a:p>
          <a:p>
            <a:pPr marL="514350" indent="-514350">
              <a:buFont typeface="+mj-lt"/>
              <a:buAutoNum type="arabicPeriod"/>
            </a:pPr>
            <a:r>
              <a:rPr lang="el-GR" sz="2800" dirty="0" smtClean="0">
                <a:latin typeface="Arial Narrow" pitchFamily="34" charset="0"/>
              </a:rPr>
              <a:t>Συλλογή βιβλιογραφίας</a:t>
            </a:r>
          </a:p>
          <a:p>
            <a:pPr marL="514350" indent="-514350">
              <a:buFont typeface="+mj-lt"/>
              <a:buAutoNum type="arabicPeriod"/>
            </a:pPr>
            <a:r>
              <a:rPr lang="el-GR" sz="2800" dirty="0" smtClean="0">
                <a:latin typeface="Arial Narrow" pitchFamily="34" charset="0"/>
              </a:rPr>
              <a:t>Δημιουργία προσχεδίου</a:t>
            </a:r>
          </a:p>
          <a:p>
            <a:pPr marL="514350" indent="-514350">
              <a:buFont typeface="+mj-lt"/>
              <a:buAutoNum type="arabicPeriod"/>
            </a:pPr>
            <a:r>
              <a:rPr lang="el-GR" sz="2800" dirty="0" smtClean="0">
                <a:latin typeface="Arial Narrow" pitchFamily="34" charset="0"/>
              </a:rPr>
              <a:t>Αρχικό κείμενο – ύφος, πρόσωπο, ορθογραφία, σημεία στίξης, μορφοποίηση κειμένου</a:t>
            </a:r>
          </a:p>
          <a:p>
            <a:pPr marL="514350" indent="-514350">
              <a:buFont typeface="+mj-lt"/>
              <a:buAutoNum type="arabicPeriod"/>
            </a:pPr>
            <a:r>
              <a:rPr lang="el-GR" sz="2800" dirty="0" smtClean="0">
                <a:latin typeface="Arial Narrow" pitchFamily="34" charset="0"/>
              </a:rPr>
              <a:t> Ανάγνωση από τρίτους</a:t>
            </a:r>
          </a:p>
          <a:p>
            <a:pPr marL="514350" indent="-514350">
              <a:buFont typeface="+mj-lt"/>
              <a:buAutoNum type="arabicPeriod"/>
            </a:pPr>
            <a:r>
              <a:rPr lang="el-GR" sz="2800" dirty="0" smtClean="0">
                <a:latin typeface="Arial Narrow" pitchFamily="34" charset="0"/>
              </a:rPr>
              <a:t>Αναδιάρθρωση κειμένου</a:t>
            </a:r>
            <a:endParaRPr lang="el-GR" sz="2800" dirty="0"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92696"/>
          </a:xfrm>
        </p:spPr>
        <p:txBody>
          <a:bodyPr>
            <a:normAutofit/>
          </a:bodyPr>
          <a:lstStyle/>
          <a:p>
            <a:pPr algn="ctr"/>
            <a:r>
              <a:rPr lang="el-GR" sz="3600" b="1" dirty="0" smtClean="0">
                <a:latin typeface="Arial Narrow" pitchFamily="34" charset="0"/>
              </a:rPr>
              <a:t>Περίγραμμα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755576" y="836712"/>
            <a:ext cx="7931224" cy="5832648"/>
          </a:xfrm>
        </p:spPr>
        <p:txBody>
          <a:bodyPr>
            <a:normAutofit fontScale="92500" lnSpcReduction="10000"/>
          </a:bodyPr>
          <a:lstStyle/>
          <a:p>
            <a:r>
              <a:rPr lang="el-GR" sz="2800" dirty="0" smtClean="0">
                <a:latin typeface="Arial Narrow" pitchFamily="34" charset="0"/>
              </a:rPr>
              <a:t>Δομή </a:t>
            </a:r>
            <a:r>
              <a:rPr lang="el-GR" sz="2800" b="1" dirty="0" smtClean="0">
                <a:latin typeface="Arial Narrow" pitchFamily="34" charset="0"/>
              </a:rPr>
              <a:t>ΣΥΓΓΡΑΦΗΣ</a:t>
            </a:r>
            <a:r>
              <a:rPr lang="el-GR" sz="2800" dirty="0" smtClean="0">
                <a:latin typeface="Arial Narrow" pitchFamily="34" charset="0"/>
              </a:rPr>
              <a:t> της επιστημονικής εργασίας </a:t>
            </a:r>
          </a:p>
          <a:p>
            <a:pPr marL="514350" indent="-514350">
              <a:buFont typeface="+mj-lt"/>
              <a:buAutoNum type="arabicPeriod"/>
            </a:pPr>
            <a:r>
              <a:rPr lang="el-GR" sz="2800" dirty="0" smtClean="0">
                <a:latin typeface="Arial Narrow" pitchFamily="34" charset="0"/>
              </a:rPr>
              <a:t>Εξώφυλλο</a:t>
            </a:r>
          </a:p>
          <a:p>
            <a:pPr marL="514350" indent="-514350">
              <a:buFont typeface="+mj-lt"/>
              <a:buAutoNum type="arabicPeriod"/>
            </a:pPr>
            <a:r>
              <a:rPr lang="el-GR" sz="2800" dirty="0" smtClean="0">
                <a:latin typeface="Arial Narrow" pitchFamily="34" charset="0"/>
              </a:rPr>
              <a:t>Εσώφυλλο</a:t>
            </a:r>
          </a:p>
          <a:p>
            <a:pPr marL="514350" indent="-514350">
              <a:buFont typeface="+mj-lt"/>
              <a:buAutoNum type="arabicPeriod"/>
            </a:pPr>
            <a:r>
              <a:rPr lang="el-GR" sz="2800" dirty="0" smtClean="0">
                <a:latin typeface="Arial Narrow" pitchFamily="34" charset="0"/>
              </a:rPr>
              <a:t>Πρόλογος</a:t>
            </a:r>
          </a:p>
          <a:p>
            <a:pPr marL="514350" indent="-514350">
              <a:buFont typeface="+mj-lt"/>
              <a:buAutoNum type="arabicPeriod"/>
            </a:pPr>
            <a:r>
              <a:rPr lang="el-GR" sz="2800" dirty="0" smtClean="0">
                <a:latin typeface="Arial Narrow" pitchFamily="34" charset="0"/>
              </a:rPr>
              <a:t>Σελίδα αφιέρωσης</a:t>
            </a:r>
          </a:p>
          <a:p>
            <a:pPr marL="514350" indent="-514350">
              <a:buFont typeface="+mj-lt"/>
              <a:buAutoNum type="arabicPeriod"/>
            </a:pPr>
            <a:r>
              <a:rPr lang="el-GR" sz="2800" dirty="0" smtClean="0">
                <a:latin typeface="Arial Narrow" pitchFamily="34" charset="0"/>
              </a:rPr>
              <a:t>Πίνακας περιεχομένων</a:t>
            </a:r>
          </a:p>
          <a:p>
            <a:pPr marL="514350" indent="-514350">
              <a:buFont typeface="+mj-lt"/>
              <a:buAutoNum type="arabicPeriod"/>
            </a:pPr>
            <a:r>
              <a:rPr lang="el-GR" sz="2800" dirty="0" smtClean="0">
                <a:latin typeface="Arial Narrow" pitchFamily="34" charset="0"/>
              </a:rPr>
              <a:t>Εισαγωγή</a:t>
            </a:r>
          </a:p>
          <a:p>
            <a:pPr marL="514350" indent="-514350">
              <a:buFont typeface="+mj-lt"/>
              <a:buAutoNum type="arabicPeriod"/>
            </a:pPr>
            <a:r>
              <a:rPr lang="el-GR" sz="2800" dirty="0" smtClean="0">
                <a:latin typeface="Arial Narrow" pitchFamily="34" charset="0"/>
              </a:rPr>
              <a:t>Γενικό μέρος</a:t>
            </a:r>
          </a:p>
          <a:p>
            <a:pPr marL="514350" indent="-514350">
              <a:buFont typeface="+mj-lt"/>
              <a:buAutoNum type="arabicPeriod"/>
            </a:pPr>
            <a:r>
              <a:rPr lang="el-GR" sz="2800" dirty="0" smtClean="0">
                <a:latin typeface="Arial Narrow" pitchFamily="34" charset="0"/>
              </a:rPr>
              <a:t>Επίλογος / συμπεράσματα</a:t>
            </a:r>
          </a:p>
          <a:p>
            <a:pPr marL="514350" indent="-514350">
              <a:buFont typeface="+mj-lt"/>
              <a:buAutoNum type="arabicPeriod"/>
            </a:pPr>
            <a:r>
              <a:rPr lang="el-GR" sz="2800" dirty="0" smtClean="0">
                <a:latin typeface="Arial Narrow" pitchFamily="34" charset="0"/>
              </a:rPr>
              <a:t>Βιβλιογραφία</a:t>
            </a:r>
          </a:p>
          <a:p>
            <a:pPr marL="514350" indent="-514350">
              <a:buFont typeface="+mj-lt"/>
              <a:buAutoNum type="arabicPeriod"/>
            </a:pPr>
            <a:r>
              <a:rPr lang="el-GR" sz="2800" dirty="0" smtClean="0">
                <a:latin typeface="Arial Narrow" pitchFamily="34" charset="0"/>
              </a:rPr>
              <a:t>Ελληνική περίληψη</a:t>
            </a:r>
          </a:p>
          <a:p>
            <a:pPr marL="514350" indent="-514350">
              <a:buFont typeface="+mj-lt"/>
              <a:buAutoNum type="arabicPeriod"/>
            </a:pPr>
            <a:r>
              <a:rPr lang="el-GR" sz="2800" dirty="0" smtClean="0">
                <a:latin typeface="Arial Narrow" pitchFamily="34" charset="0"/>
              </a:rPr>
              <a:t>Αγγλική περίληψη</a:t>
            </a:r>
          </a:p>
          <a:p>
            <a:pPr marL="514350" indent="-514350">
              <a:buFont typeface="+mj-lt"/>
              <a:buAutoNum type="arabicPeriod"/>
            </a:pPr>
            <a:r>
              <a:rPr lang="el-GR" sz="2800" dirty="0" smtClean="0">
                <a:latin typeface="Arial Narrow" pitchFamily="34" charset="0"/>
              </a:rPr>
              <a:t>Παραρτήματα</a:t>
            </a:r>
            <a:endParaRPr lang="el-GR" sz="2800" dirty="0"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92696"/>
          </a:xfrm>
        </p:spPr>
        <p:txBody>
          <a:bodyPr>
            <a:normAutofit/>
          </a:bodyPr>
          <a:lstStyle/>
          <a:p>
            <a:pPr algn="ctr"/>
            <a:r>
              <a:rPr lang="el-GR" sz="3600" b="1" dirty="0" smtClean="0">
                <a:latin typeface="Arial Narrow" pitchFamily="34" charset="0"/>
              </a:rPr>
              <a:t>Περίγραμμα </a:t>
            </a:r>
            <a:endParaRPr lang="el-GR" sz="3600" b="1" dirty="0">
              <a:latin typeface="Arial Narrow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403648" y="1052736"/>
            <a:ext cx="7283152" cy="5616624"/>
          </a:xfrm>
        </p:spPr>
        <p:txBody>
          <a:bodyPr>
            <a:normAutofit fontScale="92500" lnSpcReduction="20000"/>
          </a:bodyPr>
          <a:lstStyle/>
          <a:p>
            <a:r>
              <a:rPr lang="el-GR" sz="2800" dirty="0" smtClean="0">
                <a:latin typeface="Arial Narrow" pitchFamily="34" charset="0"/>
              </a:rPr>
              <a:t>Πνευματική ιδιοκτησία / Λογοκλοπή</a:t>
            </a:r>
          </a:p>
          <a:p>
            <a:endParaRPr lang="el-GR" sz="2800" dirty="0" smtClean="0">
              <a:latin typeface="Arial Narrow" pitchFamily="34" charset="0"/>
            </a:endParaRPr>
          </a:p>
          <a:p>
            <a:r>
              <a:rPr lang="el-GR" sz="2800" dirty="0" smtClean="0">
                <a:latin typeface="Arial Narrow" pitchFamily="34" charset="0"/>
              </a:rPr>
              <a:t>Βιβλιογραφικές παραπομπές</a:t>
            </a:r>
          </a:p>
          <a:p>
            <a:endParaRPr lang="el-GR" sz="2800" dirty="0" smtClean="0">
              <a:latin typeface="Arial Narrow" pitchFamily="34" charset="0"/>
            </a:endParaRPr>
          </a:p>
          <a:p>
            <a:r>
              <a:rPr lang="el-GR" sz="2800" dirty="0" smtClean="0">
                <a:latin typeface="Arial Narrow" pitchFamily="34" charset="0"/>
              </a:rPr>
              <a:t>Βιβλιογραφικές αναφορές</a:t>
            </a:r>
          </a:p>
          <a:p>
            <a:endParaRPr lang="el-GR" sz="2800" dirty="0" smtClean="0">
              <a:latin typeface="Arial Narrow" pitchFamily="34" charset="0"/>
            </a:endParaRPr>
          </a:p>
          <a:p>
            <a:r>
              <a:rPr lang="el-GR" sz="2800" dirty="0" smtClean="0">
                <a:latin typeface="Arial Narrow" pitchFamily="34" charset="0"/>
              </a:rPr>
              <a:t>Οδηγίες παρουσίασης σε μορφή </a:t>
            </a:r>
            <a:r>
              <a:rPr lang="en-US" sz="2800" dirty="0" smtClean="0">
                <a:latin typeface="Arial Narrow" pitchFamily="34" charset="0"/>
              </a:rPr>
              <a:t>power point</a:t>
            </a:r>
            <a:endParaRPr lang="el-GR" sz="2800" dirty="0" smtClean="0">
              <a:latin typeface="Arial Narrow" pitchFamily="34" charset="0"/>
            </a:endParaRPr>
          </a:p>
          <a:p>
            <a:endParaRPr lang="el-GR" sz="2800" dirty="0" smtClean="0">
              <a:latin typeface="Arial Narrow" pitchFamily="34" charset="0"/>
            </a:endParaRPr>
          </a:p>
          <a:p>
            <a:r>
              <a:rPr lang="el-GR" sz="2800" dirty="0" smtClean="0">
                <a:latin typeface="Arial Narrow" pitchFamily="34" charset="0"/>
              </a:rPr>
              <a:t>Διαδικασία δημοσίευσης άρθρου</a:t>
            </a:r>
          </a:p>
          <a:p>
            <a:endParaRPr lang="el-GR" sz="2800" dirty="0" smtClean="0">
              <a:latin typeface="Arial Narrow" pitchFamily="34" charset="0"/>
            </a:endParaRPr>
          </a:p>
          <a:p>
            <a:r>
              <a:rPr lang="el-GR" sz="2800" dirty="0" smtClean="0">
                <a:latin typeface="Arial Narrow" pitchFamily="34" charset="0"/>
              </a:rPr>
              <a:t>Παρουσίαση εργασιών σε </a:t>
            </a:r>
            <a:r>
              <a:rPr lang="en-US" sz="2800" dirty="0" smtClean="0">
                <a:latin typeface="Arial Narrow" pitchFamily="34" charset="0"/>
              </a:rPr>
              <a:t>power point</a:t>
            </a:r>
            <a:endParaRPr lang="el-GR" sz="2800" dirty="0" smtClean="0">
              <a:latin typeface="Arial Narrow" pitchFamily="34" charset="0"/>
            </a:endParaRPr>
          </a:p>
          <a:p>
            <a:endParaRPr lang="el-GR" sz="2800" dirty="0" smtClean="0">
              <a:latin typeface="Arial Narrow" pitchFamily="34" charset="0"/>
            </a:endParaRPr>
          </a:p>
          <a:p>
            <a:r>
              <a:rPr lang="el-GR" sz="2800" dirty="0" smtClean="0">
                <a:latin typeface="Arial Narrow" pitchFamily="34" charset="0"/>
              </a:rPr>
              <a:t>Παράδοση εργασιών</a:t>
            </a:r>
          </a:p>
          <a:p>
            <a:endParaRPr lang="el-GR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1 - Τίτλος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2217737"/>
          </a:xfrm>
        </p:spPr>
        <p:txBody>
          <a:bodyPr/>
          <a:lstStyle/>
          <a:p>
            <a:r>
              <a:rPr lang="el-GR" dirty="0" smtClean="0">
                <a:solidFill>
                  <a:srgbClr val="FFFF00"/>
                </a:solidFill>
              </a:rPr>
              <a:t/>
            </a:r>
            <a:br>
              <a:rPr lang="el-GR" dirty="0" smtClean="0">
                <a:solidFill>
                  <a:srgbClr val="FFFF00"/>
                </a:solidFill>
              </a:rPr>
            </a:br>
            <a:endParaRPr lang="el-GR" dirty="0" smtClean="0">
              <a:solidFill>
                <a:srgbClr val="FFFF00"/>
              </a:solidFill>
            </a:endParaRPr>
          </a:p>
        </p:txBody>
      </p:sp>
      <p:pic>
        <p:nvPicPr>
          <p:cNvPr id="2" name="Picture 2" descr="http://b-i.forbesimg.com/actiontrumpseverything/files/2013/05/Start-Up-Business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63888" y="836712"/>
            <a:ext cx="5405474" cy="5400600"/>
          </a:xfrm>
          <a:prstGeom prst="rect">
            <a:avLst/>
          </a:prstGeom>
          <a:noFill/>
        </p:spPr>
      </p:pic>
      <p:pic>
        <p:nvPicPr>
          <p:cNvPr id="3" name="Picture 4" descr="http://broadway-performance-systems.com/images/quick_start-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2132856"/>
            <a:ext cx="3168352" cy="23762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Ροή">
  <a:themeElements>
    <a:clrScheme name="Ροή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Ροή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Ροή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699</TotalTime>
  <Words>316</Words>
  <Application>Microsoft Office PowerPoint</Application>
  <PresentationFormat>On-screen Show (4:3)</PresentationFormat>
  <Paragraphs>78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Ροή</vt:lpstr>
      <vt:lpstr>Συγγραφή Επιστημονικής Εργασίας</vt:lpstr>
      <vt:lpstr>Γενικές πληροφορίες</vt:lpstr>
      <vt:lpstr>Εισαγωγικά στοιχεία</vt:lpstr>
      <vt:lpstr>Αντικειμενικοί σκοποί </vt:lpstr>
      <vt:lpstr>Περίγραμμα </vt:lpstr>
      <vt:lpstr>Περίγραμμα</vt:lpstr>
      <vt:lpstr>Περίγραμμα</vt:lpstr>
      <vt:lpstr>Περίγραμμα </vt:lpstr>
      <vt:lpstr>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Συγγραφή Επιστημονικής Εργασίας</dc:title>
  <dc:creator>jim</dc:creator>
  <cp:lastModifiedBy>KeyCERT Πρακτική</cp:lastModifiedBy>
  <cp:revision>80</cp:revision>
  <dcterms:created xsi:type="dcterms:W3CDTF">2015-02-05T05:20:14Z</dcterms:created>
  <dcterms:modified xsi:type="dcterms:W3CDTF">2019-01-03T22:27:57Z</dcterms:modified>
</cp:coreProperties>
</file>