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4" r:id="rId3"/>
    <p:sldId id="276" r:id="rId4"/>
    <p:sldId id="275" r:id="rId5"/>
    <p:sldId id="260" r:id="rId6"/>
    <p:sldId id="256" r:id="rId7"/>
    <p:sldId id="263" r:id="rId8"/>
    <p:sldId id="278" r:id="rId9"/>
    <p:sldId id="286" r:id="rId10"/>
    <p:sldId id="289" r:id="rId11"/>
    <p:sldId id="295" r:id="rId12"/>
    <p:sldId id="296" r:id="rId13"/>
    <p:sldId id="297" r:id="rId14"/>
    <p:sldId id="298" r:id="rId15"/>
    <p:sldId id="299" r:id="rId16"/>
    <p:sldId id="288" r:id="rId17"/>
    <p:sldId id="290" r:id="rId18"/>
    <p:sldId id="292" r:id="rId19"/>
    <p:sldId id="291" r:id="rId20"/>
    <p:sldId id="293" r:id="rId21"/>
    <p:sldId id="294" r:id="rId22"/>
    <p:sldId id="285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7C998-F94F-4A3C-AEBD-BB3CC6F7C7F5}" type="datetimeFigureOut">
              <a:rPr lang="el-GR" smtClean="0"/>
              <a:pPr/>
              <a:t>8/11/2018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C248B-9D72-49C2-9A35-EB7012C42B2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12576" y="0"/>
            <a:ext cx="975657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714356"/>
            <a:ext cx="8215338" cy="142876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l-GR" sz="3600" b="1" dirty="0" smtClean="0">
                <a:solidFill>
                  <a:srgbClr val="FFFF00"/>
                </a:solidFill>
              </a:rPr>
              <a:t>       </a:t>
            </a:r>
            <a:endParaRPr lang="el-GR" sz="3600" b="1" u="sng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l-GR" sz="3600" b="1" dirty="0" smtClean="0">
                <a:solidFill>
                  <a:srgbClr val="FFFF00"/>
                </a:solidFill>
              </a:rPr>
              <a:t/>
            </a:r>
            <a:br>
              <a:rPr lang="el-GR" sz="3600" b="1" dirty="0" smtClean="0">
                <a:solidFill>
                  <a:srgbClr val="FFFF00"/>
                </a:solidFill>
              </a:rPr>
            </a:br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ΑΝΑΣΚΟΠΗΣΗ ΤΗΣ ΒΙΒΛΙΟΓΡΑΦΙΑΣ</a:t>
            </a:r>
          </a:p>
        </p:txBody>
      </p:sp>
      <p:sp>
        <p:nvSpPr>
          <p:cNvPr id="8" name="7 - Ορθογώνιο"/>
          <p:cNvSpPr/>
          <p:nvPr/>
        </p:nvSpPr>
        <p:spPr>
          <a:xfrm>
            <a:off x="467544" y="3714752"/>
            <a:ext cx="6768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l-GR" sz="2400" i="1" dirty="0" smtClean="0">
                <a:solidFill>
                  <a:schemeClr val="bg1"/>
                </a:solidFill>
                <a:latin typeface="Cambria" pitchFamily="18" charset="0"/>
              </a:rPr>
              <a:t>ΚΕΛΕΣΗ   ΜΑΡΘΑ</a:t>
            </a:r>
            <a:endParaRPr lang="el-GR" sz="2400" i="1" dirty="0" smtClean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ΑΞΙΟΛΟΓΗΣΗ ΑΡΘΡΩΝ ΚΑΙ ΒΙΒΛΙΩΝ </a:t>
            </a:r>
            <a:endParaRPr lang="el-GR" sz="36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285720" y="1071546"/>
            <a:ext cx="8643998" cy="5786454"/>
          </a:xfrm>
        </p:spPr>
        <p:txBody>
          <a:bodyPr>
            <a:normAutofit fontScale="70000" lnSpcReduction="20000"/>
          </a:bodyPr>
          <a:lstStyle/>
          <a:p>
            <a:endParaRPr lang="el-GR" sz="2800" b="1" dirty="0" smtClean="0">
              <a:solidFill>
                <a:srgbClr val="FFFF00"/>
              </a:solidFill>
            </a:endParaRPr>
          </a:p>
          <a:p>
            <a:pPr lvl="0"/>
            <a:r>
              <a:rPr lang="el-GR" sz="4000" dirty="0" smtClean="0">
                <a:solidFill>
                  <a:schemeClr val="bg1"/>
                </a:solidFill>
                <a:latin typeface="Cambria" pitchFamily="18" charset="0"/>
              </a:rPr>
              <a:t>Είναι αξιόπιστος ο συγγραφέας; </a:t>
            </a:r>
          </a:p>
          <a:p>
            <a:pPr lvl="0"/>
            <a:r>
              <a:rPr lang="el-GR" sz="4000" dirty="0" smtClean="0">
                <a:solidFill>
                  <a:schemeClr val="bg1"/>
                </a:solidFill>
                <a:latin typeface="Cambria" pitchFamily="18" charset="0"/>
              </a:rPr>
              <a:t>Ποιος είναι ο στόχος του συγγραφέα; </a:t>
            </a:r>
          </a:p>
          <a:p>
            <a:pPr lvl="0"/>
            <a:r>
              <a:rPr lang="el-GR" sz="4000" dirty="0" smtClean="0">
                <a:solidFill>
                  <a:schemeClr val="bg1"/>
                </a:solidFill>
                <a:latin typeface="Cambria" pitchFamily="18" charset="0"/>
              </a:rPr>
              <a:t>Ποιο είναι το επιδιωκόμενο κοινό; Καλύπτει τις πληροφοριακές του ανάγκες;</a:t>
            </a:r>
          </a:p>
          <a:p>
            <a:pPr lvl="0"/>
            <a:r>
              <a:rPr lang="el-GR" sz="4000" dirty="0" smtClean="0">
                <a:solidFill>
                  <a:schemeClr val="bg1"/>
                </a:solidFill>
                <a:latin typeface="Cambria" pitchFamily="18" charset="0"/>
              </a:rPr>
              <a:t>Είναι τεκμηριωμένο το περιεχόμενο </a:t>
            </a:r>
          </a:p>
          <a:p>
            <a:pPr lvl="0">
              <a:buNone/>
            </a:pPr>
            <a:r>
              <a:rPr lang="el-GR" sz="4000" dirty="0" smtClean="0">
                <a:solidFill>
                  <a:schemeClr val="bg1"/>
                </a:solidFill>
                <a:latin typeface="Cambria" pitchFamily="18" charset="0"/>
              </a:rPr>
              <a:t>    με σχετική βιβλιογραφία;</a:t>
            </a:r>
          </a:p>
          <a:p>
            <a:pPr lvl="0"/>
            <a:r>
              <a:rPr lang="el-GR" sz="4000" dirty="0" smtClean="0">
                <a:solidFill>
                  <a:schemeClr val="bg1"/>
                </a:solidFill>
                <a:latin typeface="Cambria" pitchFamily="18" charset="0"/>
              </a:rPr>
              <a:t>Ημερομηνία έκδοσης; Ανάλογα με το θέμα που πραγματεύεται, θεωρείται επίκαιρο ή παρωχημένο;</a:t>
            </a:r>
          </a:p>
          <a:p>
            <a:pPr lvl="0"/>
            <a:r>
              <a:rPr lang="el-GR" sz="4000" dirty="0" smtClean="0">
                <a:solidFill>
                  <a:schemeClr val="bg1"/>
                </a:solidFill>
                <a:latin typeface="Cambria" pitchFamily="18" charset="0"/>
              </a:rPr>
              <a:t>Είναι η πρώτη έκδοση; Αν όχι, είναι εμφανείς οι αλλαγές, βελτιώσεις ή και προσθήκες που έχουν γίνει;</a:t>
            </a:r>
          </a:p>
          <a:p>
            <a:pPr lvl="0"/>
            <a:r>
              <a:rPr lang="el-GR" sz="4000" dirty="0" smtClean="0">
                <a:solidFill>
                  <a:schemeClr val="bg1"/>
                </a:solidFill>
                <a:latin typeface="Cambria" pitchFamily="18" charset="0"/>
              </a:rPr>
              <a:t>Ποιος είναι ο εκδότης; Είναι αναγνωρισμένος στο χώρο; Εξειδικεύεται στη συγκεκριμένη θεματολογία;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0" y="-3"/>
          <a:ext cx="9144000" cy="6858002"/>
        </p:xfrm>
        <a:graphic>
          <a:graphicData uri="http://schemas.openxmlformats.org/drawingml/2006/table">
            <a:tbl>
              <a:tblPr/>
              <a:tblGrid>
                <a:gridCol w="1705481"/>
                <a:gridCol w="3714886"/>
                <a:gridCol w="3723633"/>
              </a:tblGrid>
              <a:tr h="169101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 smtClean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Πίνακας 1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F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691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Στοιχείο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FA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Άρθρο επιστημονικού περιοδικού 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FA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Άρθρο περιοδικού ποικίλης ύλης 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AFAF"/>
                    </a:solidFill>
                  </a:tcPr>
                </a:tc>
              </a:tr>
              <a:tr h="1737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>
                          <a:solidFill>
                            <a:srgbClr val="66666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Σκοπός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Να γνωστοποιήσουν σε άλλους επιστήμονες τα αποτελέσματα έρευνας και πειραμάτων.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Να ενημερώσουν και να πληροφορήσουν ή να ψυχαγωγήσουν.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</a:tr>
              <a:tr h="1737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>
                          <a:solidFill>
                            <a:srgbClr val="66666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Συγγραφέας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Αναγνωρισμένος επιστήμονας ή ερευνητής ειδικός στον τομέα. Πάντα αναφέρονται ονόματα.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Δημοσιογράφος˙ δεν αναφέρονται πάντα ονόματα.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" y="1"/>
          <a:ext cx="9143998" cy="6857999"/>
        </p:xfrm>
        <a:graphic>
          <a:graphicData uri="http://schemas.openxmlformats.org/drawingml/2006/table">
            <a:tbl>
              <a:tblPr/>
              <a:tblGrid>
                <a:gridCol w="1705480"/>
                <a:gridCol w="3714886"/>
                <a:gridCol w="3723632"/>
              </a:tblGrid>
              <a:tr h="1754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>
                          <a:solidFill>
                            <a:srgbClr val="66666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Εκδότης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Επιστημονική ένωση πανεπιστήμιο ή καθιερωμένος ποιοτικός εκδότης.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Εμπορικός εκδότης.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</a:tr>
              <a:tr h="3348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66666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Αποδοχή άρθρου για δημοσίευση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Ειδικοί στον τομέα (κριτές) αξιολογούν κάθε άρθρο που υποβάλλεται πριν γίνει δεκτό για δημοσίευση. Τα ονόματα των συγγραφέων δεν αποκαλύπτονται στους κριτές.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Συχνά οι συγγραφείς είναι υπάλληλοι του περιοδικού ή του εκδότη˙ αποδοχή του άρθρου για δημοσίευση βασίζεται, κυρίως, στην επικαιρότητα και απήχηση που θα έχει στο ευρύ κοινό.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</a:tr>
              <a:tr h="17546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66666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Κοινό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Άλλοι επιστήμονες ή ερευνητές του τομέα, ή όσοι ενδιαφέρονται για το θέμα σε ερευνητικό επίπεδο.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Το ευρύ κοινό.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" y="0"/>
          <a:ext cx="9143998" cy="6857999"/>
        </p:xfrm>
        <a:graphic>
          <a:graphicData uri="http://schemas.openxmlformats.org/drawingml/2006/table">
            <a:tbl>
              <a:tblPr/>
              <a:tblGrid>
                <a:gridCol w="1907703"/>
                <a:gridCol w="3512663"/>
                <a:gridCol w="3723632"/>
              </a:tblGrid>
              <a:tr h="51399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>
                          <a:solidFill>
                            <a:srgbClr val="66666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Περιεχόμενο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Παρουσίαση επιστημονικής εργασίας. Τα άρθρα έχουν συγκεκριμένη δομή και περιλαμβάνουν π.χ. ανασκόπηση βιβλιογραφίας, μεθοδολογία, αποτελέσματα, συμπεράσματα και περαιτέρω μελέτη ή έρευνα.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Συχνά παρουσιάζεται ως ιστορία, με συμβάντα που διηγούνται άλλα άτομα.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</a:tr>
              <a:tr h="1718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solidFill>
                            <a:srgbClr val="66666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Ύφος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Η γλώσσα είναι επίσημη και  περιλαμβάνει εξειδικευμένο λεξιλόγιο της επιστήμης.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Η γλώσσα είναι απλή. 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" y="1"/>
          <a:ext cx="9143998" cy="6857999"/>
        </p:xfrm>
        <a:graphic>
          <a:graphicData uri="http://schemas.openxmlformats.org/drawingml/2006/table">
            <a:tbl>
              <a:tblPr/>
              <a:tblGrid>
                <a:gridCol w="1907703"/>
                <a:gridCol w="3512663"/>
                <a:gridCol w="3723632"/>
              </a:tblGrid>
              <a:tr h="6857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66666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Εμφάνιση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 smtClean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Απλός </a:t>
                      </a: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σχεδιασμός, συνήθως μαύρα στοιχεία σε λευκό χαρτί˙ πίνακες ή διαγράμματα διευκρινίζουν ή εικονογραφούν στοιχεία της έρευνας˙ ελάχιστες εικόνες˙ λιγοστές διαφημίσεις, που, όταν υπάρχουν, συνδέονται με το θέμα και απευθύνονται στην ακαδημαϊκή ή ερευνητική κοινότητα.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Συχνά σε χαρτί πολυτελείας με έγχρωμο κείμενο ή επικεφαλίδες. Συνήθως υπάρχουν φωτογραφίες ή γραφικά˙ πολλές διαφημίσεις για καταναλωτικά προϊόντα.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- Πίνακας"/>
          <p:cNvGraphicFramePr>
            <a:graphicFrameLocks noGrp="1"/>
          </p:cNvGraphicFramePr>
          <p:nvPr/>
        </p:nvGraphicFramePr>
        <p:xfrm>
          <a:off x="1" y="0"/>
          <a:ext cx="9143998" cy="6858000"/>
        </p:xfrm>
        <a:graphic>
          <a:graphicData uri="http://schemas.openxmlformats.org/drawingml/2006/table">
            <a:tbl>
              <a:tblPr/>
              <a:tblGrid>
                <a:gridCol w="2123727"/>
                <a:gridCol w="3296639"/>
                <a:gridCol w="3723632"/>
              </a:tblGrid>
              <a:tr h="685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>
                          <a:solidFill>
                            <a:srgbClr val="666666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Παραπομπές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Περιλαμβάνονται πάντα.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Απίθανη η ύπαρξή τους˙ το κείμενο μπορεί να περιέχει αόριστες αναφορές για «μελέτη που δημοσιεύτηκε…» ή «ερευνητές έχουν ανακαλύψει ότι…» χωρίς περισσότερες λεπτομέρειες για τις πληροφορίες αυτές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ΚΡΙΤΗΡΙΑ ΑΞΙΟΛΟΓΗΣΗΣ ΙΣΤΟΣΕΛΙΔΩΝ </a:t>
            </a:r>
            <a:endParaRPr lang="el-GR" sz="36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686800" cy="5214974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l-GR" sz="2400" b="1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0">
              <a:buNone/>
            </a:pPr>
            <a:r>
              <a:rPr lang="el-GR" sz="2800" b="1" i="1" dirty="0" smtClean="0">
                <a:solidFill>
                  <a:schemeClr val="bg1"/>
                </a:solidFill>
                <a:latin typeface="Cambria" pitchFamily="18" charset="0"/>
              </a:rPr>
              <a:t>Α) Στόχος της ιστοσελίδας και επιδιωκόμενο κοινό</a:t>
            </a:r>
            <a:endParaRPr lang="el-GR" sz="2800" i="1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endParaRPr lang="el-GR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Αναφέρεται το επιδιωκόμενο κοινό;</a:t>
            </a:r>
          </a:p>
          <a:p>
            <a:pPr lvl="1"/>
            <a:endParaRPr lang="el-GR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Ο στόχος της ιστοσελίδας είναι να </a:t>
            </a:r>
          </a:p>
          <a:p>
            <a:pPr lvl="1">
              <a:buNone/>
            </a:pPr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    ενημερώσει, να πείσει, να υπερασπιστεί, </a:t>
            </a:r>
          </a:p>
          <a:p>
            <a:pPr lvl="1">
              <a:buNone/>
            </a:pPr>
            <a:r>
              <a:rPr lang="el-GR" smtClean="0">
                <a:solidFill>
                  <a:schemeClr val="bg1"/>
                </a:solidFill>
                <a:latin typeface="Cambria" pitchFamily="18" charset="0"/>
              </a:rPr>
              <a:t>    να </a:t>
            </a:r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διασκεδάσει ή να πουλήσει ένα προϊόν;</a:t>
            </a:r>
          </a:p>
          <a:p>
            <a:pPr>
              <a:buNone/>
            </a:pPr>
            <a:endParaRPr lang="el-GR" sz="280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ΚΡΙΤΗΡΙΑ ΑΞΙΟΛΟΓΗΣΗΣ ΙΣΤΟΣΕΛΙΔΩΝ </a:t>
            </a:r>
            <a:endParaRPr lang="el-GR" sz="36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686800" cy="5214974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800" b="1" i="1" dirty="0" smtClean="0">
                <a:solidFill>
                  <a:schemeClr val="bg1"/>
                </a:solidFill>
                <a:latin typeface="Cambria" pitchFamily="18" charset="0"/>
              </a:rPr>
              <a:t>B</a:t>
            </a:r>
            <a:r>
              <a:rPr lang="el-GR" sz="2800" b="1" i="1" dirty="0" smtClean="0">
                <a:solidFill>
                  <a:schemeClr val="bg1"/>
                </a:solidFill>
                <a:latin typeface="Cambria" pitchFamily="18" charset="0"/>
              </a:rPr>
              <a:t>) Αξιοπιστία του συγγραφέα</a:t>
            </a:r>
            <a:endParaRPr lang="el-GR" sz="2800" i="1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endParaRPr lang="en-US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Αναφέρεται ο δημιουργός της ιστοσελίδας και ο υπεύθυνος για το περιεχόμενο της ιστοσελίδας;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Υπάρχουν στοιχεία επικοινωνίας με το συγγραφέα;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Ποια είναι η ιδιότητα και οι δραστηριότητες του συγγραφέα; Ο συγγραφέας είναι ειδικός επί του θέματος;</a:t>
            </a:r>
          </a:p>
          <a:p>
            <a:pPr lvl="0">
              <a:buNone/>
            </a:pPr>
            <a:endParaRPr lang="el-GR" sz="280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ΚΡΙΤΗΡΙΑ ΑΞΙΟΛΟΓΗΣΗΣ ΙΣΤΟΣΕΛΙΔΩΝ </a:t>
            </a:r>
            <a:endParaRPr lang="el-GR" sz="36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214282" y="1285860"/>
            <a:ext cx="8929718" cy="557214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l-GR" sz="2800" b="1" i="1" dirty="0" smtClean="0">
                <a:solidFill>
                  <a:schemeClr val="bg1"/>
                </a:solidFill>
                <a:latin typeface="Cambria" pitchFamily="18" charset="0"/>
              </a:rPr>
              <a:t>Γ1)</a:t>
            </a:r>
            <a:r>
              <a:rPr lang="el-GR" sz="2800" b="1" dirty="0" smtClean="0">
                <a:solidFill>
                  <a:schemeClr val="bg1"/>
                </a:solidFill>
              </a:rPr>
              <a:t> </a:t>
            </a:r>
            <a:r>
              <a:rPr lang="el-GR" sz="2800" b="1" i="1" dirty="0" smtClean="0">
                <a:solidFill>
                  <a:schemeClr val="bg1"/>
                </a:solidFill>
              </a:rPr>
              <a:t>Ακρίβεια και αξιοπιστία της πληροφορίας στην</a:t>
            </a:r>
          </a:p>
          <a:p>
            <a:pPr lvl="0">
              <a:buNone/>
            </a:pPr>
            <a:r>
              <a:rPr lang="el-GR" sz="2800" b="1" i="1" dirty="0" smtClean="0">
                <a:solidFill>
                  <a:schemeClr val="bg1"/>
                </a:solidFill>
              </a:rPr>
              <a:t>        ιστοσελίδα</a:t>
            </a:r>
          </a:p>
          <a:p>
            <a:pPr lvl="0">
              <a:buNone/>
            </a:pPr>
            <a:endParaRPr lang="el-GR" sz="2400" i="1" dirty="0" smtClean="0">
              <a:solidFill>
                <a:schemeClr val="bg1"/>
              </a:solidFill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</a:rPr>
              <a:t>Εμφανίζεται η ιστοσελίδα ως εύκολα αναζητήσιμη;</a:t>
            </a:r>
            <a:endParaRPr lang="el-GR" sz="2000" dirty="0" smtClean="0">
              <a:solidFill>
                <a:schemeClr val="bg1"/>
              </a:solidFill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</a:rPr>
              <a:t>Υπάρχουν αναφορές σε πηγές που υποστηρίζουν τα λεγόμενα της ιστοσελίδας;</a:t>
            </a:r>
            <a:endParaRPr lang="el-GR" sz="2000" dirty="0" smtClean="0">
              <a:solidFill>
                <a:schemeClr val="bg1"/>
              </a:solidFill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</a:rPr>
              <a:t>Έχει η ιστοσελίδα γραμματικά, ορθογραφικά ή τυπογραφικά λάθη;</a:t>
            </a:r>
            <a:endParaRPr lang="el-GR" sz="2000" dirty="0" smtClean="0">
              <a:solidFill>
                <a:schemeClr val="bg1"/>
              </a:solidFill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</a:rPr>
              <a:t>Αν παραπέμπει σε άλλες ιστοσελίδες, αυτές είναι ποιοτικές;</a:t>
            </a:r>
            <a:endParaRPr lang="el-GR" sz="2000" dirty="0" smtClean="0">
              <a:solidFill>
                <a:schemeClr val="bg1"/>
              </a:solidFill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</a:rPr>
              <a:t>Καλύπτει πολύπλευρα ή μονοδιάστατα το θέμα;</a:t>
            </a:r>
            <a:endParaRPr lang="el-GR" sz="2000" dirty="0" smtClean="0">
              <a:solidFill>
                <a:schemeClr val="bg1"/>
              </a:solidFill>
            </a:endParaRPr>
          </a:p>
          <a:p>
            <a:pPr lvl="0">
              <a:buNone/>
            </a:pPr>
            <a:endParaRPr lang="el-GR" sz="280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ΚΡΙΤΗΡΙΑ ΑΞΙΟΛΟΓΗΣΗΣ ΙΣΤΟΣΕΛΙΔΩΝ </a:t>
            </a:r>
            <a:endParaRPr lang="el-GR" sz="36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5785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l-GR" sz="2800" b="1" i="1" dirty="0" smtClean="0">
                <a:solidFill>
                  <a:schemeClr val="bg1"/>
                </a:solidFill>
                <a:latin typeface="Cambria" pitchFamily="18" charset="0"/>
              </a:rPr>
              <a:t>Γ2)</a:t>
            </a:r>
            <a:r>
              <a:rPr lang="el-GR" sz="2800" b="1" dirty="0" smtClean="0">
                <a:solidFill>
                  <a:schemeClr val="bg1"/>
                </a:solidFill>
              </a:rPr>
              <a:t> </a:t>
            </a:r>
            <a:r>
              <a:rPr lang="el-GR" sz="2800" b="1" i="1" dirty="0" smtClean="0">
                <a:solidFill>
                  <a:schemeClr val="bg1"/>
                </a:solidFill>
              </a:rPr>
              <a:t>Ακρίβεια και αξιοπιστία της πληροφορίας στην</a:t>
            </a:r>
          </a:p>
          <a:p>
            <a:pPr lvl="0">
              <a:buNone/>
            </a:pPr>
            <a:r>
              <a:rPr lang="el-GR" sz="2800" b="1" i="1" dirty="0" smtClean="0">
                <a:solidFill>
                  <a:schemeClr val="bg1"/>
                </a:solidFill>
                <a:latin typeface="Cambria" pitchFamily="18" charset="0"/>
              </a:rPr>
              <a:t>        ιστοσελίδα</a:t>
            </a:r>
          </a:p>
          <a:p>
            <a:pPr lvl="0">
              <a:buNone/>
            </a:pPr>
            <a:endParaRPr lang="el-GR" sz="2800" b="1" i="1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Περιλαμβάνει κυρίως απόψεις ή γεγονότα;</a:t>
            </a:r>
            <a:endParaRPr lang="el-GR" sz="2000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Διακρίνεται μεροληψία στις πληροφορίες και στις απόψεις που διατυπώνονται;</a:t>
            </a:r>
            <a:endParaRPr lang="el-GR" sz="2000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Υπάρχουν διαφημίσεις στην ιστοσελίδα;</a:t>
            </a:r>
            <a:endParaRPr lang="el-GR" sz="2000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Η ιστοσελίδα είναι εμπορική, κυβερνητική, ακαδημαϊκή, προσωπική, εταιρική; Ποια είναι η κεντρική διεύθυνση της ιστοσελίδας (.</a:t>
            </a:r>
            <a:r>
              <a:rPr lang="el-GR" dirty="0" err="1" smtClean="0">
                <a:solidFill>
                  <a:schemeClr val="bg1"/>
                </a:solidFill>
                <a:latin typeface="Cambria" pitchFamily="18" charset="0"/>
              </a:rPr>
              <a:t>edu</a:t>
            </a:r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, .</a:t>
            </a:r>
            <a:r>
              <a:rPr lang="el-GR" dirty="0" err="1" smtClean="0">
                <a:solidFill>
                  <a:schemeClr val="bg1"/>
                </a:solidFill>
                <a:latin typeface="Cambria" pitchFamily="18" charset="0"/>
              </a:rPr>
              <a:t>gov</a:t>
            </a:r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, .</a:t>
            </a:r>
            <a:r>
              <a:rPr lang="el-GR" dirty="0" err="1" smtClean="0">
                <a:solidFill>
                  <a:schemeClr val="bg1"/>
                </a:solidFill>
                <a:latin typeface="Cambria" pitchFamily="18" charset="0"/>
              </a:rPr>
              <a:t>org</a:t>
            </a:r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, .</a:t>
            </a:r>
            <a:r>
              <a:rPr lang="el-GR" dirty="0" err="1" smtClean="0">
                <a:solidFill>
                  <a:schemeClr val="bg1"/>
                </a:solidFill>
                <a:latin typeface="Cambria" pitchFamily="18" charset="0"/>
              </a:rPr>
              <a:t>com</a:t>
            </a:r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); Επιχορηγείται από κάποιο οργανισμό;</a:t>
            </a:r>
            <a:endParaRPr lang="el-GR" sz="2000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Θα αποτελούσε καλή πηγή πληροφοριών για ερευνητική εργασία;</a:t>
            </a:r>
            <a:endParaRPr lang="el-GR" sz="2000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0">
              <a:buNone/>
            </a:pPr>
            <a:endParaRPr lang="el-GR" sz="28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725602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FFFF00"/>
                </a:solidFill>
                <a:latin typeface="Cambria" pitchFamily="18" charset="0"/>
              </a:rPr>
              <a:t>ΔΙΑΚΡΙΣΗ ΒΙΒΛΙΟΓΡΑΦΙΚΗΣ ΑΝΑΣΚΟΠΗΣΗΣ</a:t>
            </a:r>
            <a:endParaRPr lang="el-GR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/>
          </a:bodyPr>
          <a:lstStyle/>
          <a:p>
            <a:endParaRPr lang="el-GR" sz="2800" dirty="0" smtClean="0">
              <a:solidFill>
                <a:srgbClr val="FFFF00"/>
              </a:solidFill>
            </a:endParaRPr>
          </a:p>
          <a:p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Θεωρητική Βιβλιογραφική Ανασκόπηση</a:t>
            </a:r>
          </a:p>
          <a:p>
            <a:endParaRPr lang="el-GR" sz="2800" dirty="0" smtClean="0">
              <a:solidFill>
                <a:schemeClr val="bg1"/>
              </a:solidFill>
              <a:latin typeface="Cambria" pitchFamily="18" charset="0"/>
            </a:endParaRPr>
          </a:p>
          <a:p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Ερευνητική Βιβλιογραφική Ανασκόπηση</a:t>
            </a:r>
          </a:p>
          <a:p>
            <a:endParaRPr lang="el-GR" sz="2800" dirty="0" smtClean="0">
              <a:solidFill>
                <a:schemeClr val="bg1"/>
              </a:solidFill>
              <a:latin typeface="Cambria" pitchFamily="18" charset="0"/>
            </a:endParaRPr>
          </a:p>
          <a:p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Κριτική ή Συστηματική Ερευνητική Βιβλιογραφική Ανασκόπηση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ΚΡΙΤΗΡΙΑ ΑΞΙΟΛΟΓΗΣΗΣ ΙΣΤΟΣΕΛΙΔΩΝ </a:t>
            </a:r>
            <a:endParaRPr lang="el-GR" sz="36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357158" y="1643050"/>
            <a:ext cx="8143932" cy="500066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l-GR" sz="2800" b="1" i="1" dirty="0" smtClean="0">
                <a:solidFill>
                  <a:schemeClr val="bg1"/>
                </a:solidFill>
                <a:latin typeface="Cambria" pitchFamily="18" charset="0"/>
              </a:rPr>
              <a:t>Δ)</a:t>
            </a:r>
            <a:r>
              <a:rPr lang="el-GR" sz="2800" b="1" dirty="0" smtClean="0">
                <a:latin typeface="Cambria" pitchFamily="18" charset="0"/>
              </a:rPr>
              <a:t> </a:t>
            </a:r>
            <a:r>
              <a:rPr lang="el-GR" sz="2800" b="1" dirty="0" smtClean="0">
                <a:solidFill>
                  <a:schemeClr val="bg1"/>
                </a:solidFill>
                <a:latin typeface="Cambria" pitchFamily="18" charset="0"/>
              </a:rPr>
              <a:t>Ενημερότητα και επικαιρότητα των πληροφοριών της ιστοσελίδας</a:t>
            </a:r>
          </a:p>
          <a:p>
            <a:pPr lvl="0">
              <a:buNone/>
            </a:pPr>
            <a:endParaRPr lang="el-GR" sz="2800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Πότε δημιουργήθηκε η ιστοσελίδα;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Ανανεώνεται;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Πότε έγινε η τελευταία ανανέωση;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Υπάρχουν μη ενεργοί σύνδεσμοι</a:t>
            </a:r>
            <a:r>
              <a:rPr lang="el-GR" dirty="0" smtClean="0"/>
              <a:t>;</a:t>
            </a:r>
            <a:endParaRPr lang="el-GR" sz="28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ΚΡΙΤΗΡΙΑ ΑΞΙΟΛΟΓΗΣΗΣ ΙΣΤΟΣΕΛΙΔΩΝ </a:t>
            </a:r>
            <a:endParaRPr lang="el-GR" sz="36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357158" y="1643050"/>
            <a:ext cx="8143932" cy="500066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l-GR" sz="2800" b="1" i="1" dirty="0" smtClean="0">
                <a:solidFill>
                  <a:schemeClr val="bg1"/>
                </a:solidFill>
                <a:latin typeface="Cambria" pitchFamily="18" charset="0"/>
              </a:rPr>
              <a:t>Ε) Δομή και πλοήγηση της ιστοσελίδας</a:t>
            </a:r>
            <a:endParaRPr lang="el-GR" sz="2800" i="1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endParaRPr lang="el-GR" dirty="0" smtClean="0">
              <a:solidFill>
                <a:schemeClr val="bg1"/>
              </a:solidFill>
              <a:latin typeface="Cambria" pitchFamily="18" charset="0"/>
            </a:endParaRP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Είναι κατανοητή η οργάνωση της ιστοσελίδας;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Είναι εύκολη η πλοήγηση στα διάφορα μέρη της ιστοσελίδας;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Υπάρχει σύνδεσμος για επιστροφή στην αρχική σελίδα;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Προσφέρει κατάλογο περιεχομένων </a:t>
            </a:r>
            <a:r>
              <a:rPr lang="el-GR" dirty="0" smtClean="0"/>
              <a:t>ή </a:t>
            </a:r>
            <a:r>
              <a:rPr lang="el-GR" dirty="0" smtClean="0">
                <a:solidFill>
                  <a:schemeClr val="bg1"/>
                </a:solidFill>
                <a:latin typeface="Cambria" pitchFamily="18" charset="0"/>
              </a:rPr>
              <a:t>ευρετήριο;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el-GR" sz="3200" b="1" dirty="0" smtClean="0">
                <a:solidFill>
                  <a:srgbClr val="002060"/>
                </a:solidFill>
              </a:rPr>
              <a:t>Ενδεικτικό των χαρακτηριστικών μίας ιστοσελίδας αποτελεί και η κατάληξή της</a:t>
            </a:r>
            <a:endParaRPr lang="el-GR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79512" y="1412774"/>
          <a:ext cx="8784976" cy="5184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249"/>
                <a:gridCol w="1408087"/>
                <a:gridCol w="5760640"/>
              </a:tblGrid>
              <a:tr h="467355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ΚΑΤΑΛΗΞΗ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ΕΙΔΟΣ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ΠΕΡΙΓΡΑΦΗ</a:t>
                      </a:r>
                      <a:endParaRPr lang="el-GR" dirty="0"/>
                    </a:p>
                  </a:txBody>
                  <a:tcPr/>
                </a:tc>
              </a:tr>
              <a:tr h="968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l-GR" sz="2000" dirty="0" err="1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com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εμπορική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Σκοπός των δημιουργών είναι η προώθηση και πώληση προϊόντων.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</a:tr>
              <a:tr h="1249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l-GR" sz="2000" dirty="0" err="1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edu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ακαδημαϊκή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Σκοπός των δημιουργών είναι η ενημέρωση για θέματα εκπαίδευσης και έρευνας. Συνήθως ανήκει σε εκπαιδευτικά ιδρύματα.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</a:tr>
              <a:tr h="1249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.gov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κυβερνητική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Σκοπός των δημιουργών είναι η ενημέρωση και προώθηση της κυβερνητικής πληροφόρησης με επίσημα στοιχεία και δεδομένα.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</a:tr>
              <a:tr h="1249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l-GR" sz="2000" dirty="0" err="1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org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εταιρική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50505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Σκοπός των δημιουργών είναι η ενημέρωση για έρευνα που σχετίζεται κατά κύριο λόγο με την εταιρεία ή τον οργανισμό.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0" marR="55880" marT="15875" marB="1587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FFFF00"/>
                </a:solidFill>
                <a:latin typeface="Cambria" pitchFamily="18" charset="0"/>
              </a:rPr>
              <a:t>ΕΚΤΑΣΗ ΒΙΒΛΙΟΓΡΑΦΙΚΗΣ ΑΝΑΣΚΟΠΗΣΗΣ</a:t>
            </a:r>
            <a:endParaRPr lang="el-GR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285720" y="1785926"/>
            <a:ext cx="8286808" cy="4786346"/>
          </a:xfrm>
        </p:spPr>
        <p:txBody>
          <a:bodyPr>
            <a:normAutofit/>
          </a:bodyPr>
          <a:lstStyle/>
          <a:p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Τύπος πληροφοριών και διαθεσιμότητα πηγών</a:t>
            </a:r>
          </a:p>
          <a:p>
            <a:endParaRPr lang="el-GR" sz="2800" dirty="0" smtClean="0">
              <a:solidFill>
                <a:schemeClr val="bg1"/>
              </a:solidFill>
              <a:latin typeface="Cambria" pitchFamily="18" charset="0"/>
            </a:endParaRPr>
          </a:p>
          <a:p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Βάθος και πλάτος πληροφοριών</a:t>
            </a:r>
          </a:p>
          <a:p>
            <a:endParaRPr lang="el-GR" sz="2800" dirty="0" smtClean="0">
              <a:solidFill>
                <a:schemeClr val="bg1"/>
              </a:solidFill>
              <a:latin typeface="Cambria" pitchFamily="18" charset="0"/>
            </a:endParaRPr>
          </a:p>
          <a:p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Χρονικό διάστημα υλοποίησης</a:t>
            </a:r>
            <a:endParaRPr lang="el-GR" sz="280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11430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FFFF00"/>
                </a:solidFill>
                <a:latin typeface="Cambria" pitchFamily="18" charset="0"/>
              </a:rPr>
              <a:t>ΠΗΓΕΣ  ΒΙΒΛΙΟΓΡΑΦΙΚΗΣ  ΑΝΑΣΚΟΠΗΣΗΣ</a:t>
            </a:r>
            <a:endParaRPr lang="el-GR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285720" y="1600200"/>
            <a:ext cx="7143800" cy="49720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Βιβλία</a:t>
            </a:r>
          </a:p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Επιστημονικά περιοδικά</a:t>
            </a:r>
          </a:p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Πρακτικά συνεδρίων</a:t>
            </a:r>
          </a:p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Διατριβές – μεταπτυχιακές εργασίες (</a:t>
            </a:r>
            <a:r>
              <a:rPr lang="en-US" sz="2800" dirty="0" smtClean="0">
                <a:solidFill>
                  <a:schemeClr val="bg1"/>
                </a:solidFill>
                <a:latin typeface="Cambria" pitchFamily="18" charset="0"/>
              </a:rPr>
              <a:t>www.ekt.gr)</a:t>
            </a: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endParaRPr lang="el-GR" sz="2800" i="1" dirty="0" smtClean="0">
              <a:solidFill>
                <a:schemeClr val="bg1"/>
              </a:solidFill>
              <a:latin typeface="Cambria" pitchFamily="18" charset="0"/>
            </a:endParaRPr>
          </a:p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Ηλεκτρονικές βάσεις δεδομένων</a:t>
            </a:r>
          </a:p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Ιστοσελίδες επιστημονικών συλλόγων – Οργανισμών</a:t>
            </a:r>
          </a:p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Κυβερνητικά έγγραφα</a:t>
            </a:r>
          </a:p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Εκθέσεις ερευνητικών έργων</a:t>
            </a:r>
            <a:endParaRPr lang="en-US" sz="2800" dirty="0" smtClean="0">
              <a:solidFill>
                <a:schemeClr val="bg1"/>
              </a:solidFill>
              <a:latin typeface="Cambria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solidFill>
                  <a:schemeClr val="bg1"/>
                </a:solidFill>
                <a:latin typeface="Cambria" pitchFamily="18" charset="0"/>
              </a:rPr>
              <a:t>PROQUEST (</a:t>
            </a: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διδακτορικά, βιβλία)</a:t>
            </a:r>
            <a:endParaRPr lang="en-US" sz="2800" dirty="0" smtClean="0">
              <a:solidFill>
                <a:schemeClr val="bg1"/>
              </a:solidFill>
              <a:latin typeface="Cambria" pitchFamily="18" charset="0"/>
            </a:endParaRPr>
          </a:p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Εκδοτικοί οίκοι επιστημονικών περιοδικών </a:t>
            </a:r>
            <a:endParaRPr lang="en-US" sz="2800" dirty="0" smtClean="0">
              <a:solidFill>
                <a:schemeClr val="bg1"/>
              </a:solidFill>
              <a:latin typeface="Cambria" pitchFamily="18" charset="0"/>
            </a:endParaRPr>
          </a:p>
          <a:p>
            <a:pPr>
              <a:lnSpc>
                <a:spcPct val="80000"/>
              </a:lnSpc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(πχ</a:t>
            </a:r>
            <a:r>
              <a:rPr lang="en-US" sz="2800" dirty="0" smtClean="0">
                <a:solidFill>
                  <a:schemeClr val="bg1"/>
                </a:solidFill>
                <a:latin typeface="Cambria" pitchFamily="18" charset="0"/>
              </a:rPr>
              <a:t> ELSEVIER, SPRINGER,HINDAWI </a:t>
            </a:r>
            <a:r>
              <a:rPr lang="el-GR" sz="2800" dirty="0" err="1" smtClean="0">
                <a:solidFill>
                  <a:schemeClr val="bg1"/>
                </a:solidFill>
                <a:latin typeface="Cambria" pitchFamily="18" charset="0"/>
              </a:rPr>
              <a:t>κ.α</a:t>
            </a: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).</a:t>
            </a:r>
          </a:p>
          <a:p>
            <a:endParaRPr lang="el-G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FFFF00"/>
                </a:solidFill>
                <a:latin typeface="Cambria" pitchFamily="18" charset="0"/>
              </a:rPr>
              <a:t>ΔΙΑΚΡΙΣΗ ΠΗΓΩΝ ΠΛΗΡΟΦΟΡΗΣΗΣ</a:t>
            </a:r>
            <a:r>
              <a:rPr lang="el-GR" sz="3200" dirty="0">
                <a:solidFill>
                  <a:schemeClr val="bg1"/>
                </a:solidFill>
              </a:rPr>
              <a:t/>
            </a:r>
            <a:br>
              <a:rPr lang="el-GR" sz="3200" dirty="0">
                <a:solidFill>
                  <a:schemeClr val="bg1"/>
                </a:solidFill>
              </a:rPr>
            </a:br>
            <a:endParaRPr lang="el-GR" sz="3200" dirty="0">
              <a:solidFill>
                <a:schemeClr val="bg1"/>
              </a:solidFill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285720" y="1357298"/>
            <a:ext cx="8643998" cy="550070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l-GR" sz="4400" b="1" dirty="0" smtClean="0">
                <a:solidFill>
                  <a:schemeClr val="bg1"/>
                </a:solidFill>
              </a:rPr>
              <a:t>     </a:t>
            </a:r>
            <a:r>
              <a:rPr lang="el-GR" sz="5100" b="1" dirty="0" smtClean="0">
                <a:solidFill>
                  <a:srgbClr val="FFFF00"/>
                </a:solidFill>
                <a:latin typeface="Cambria" pitchFamily="18" charset="0"/>
              </a:rPr>
              <a:t>Πρωτογενείς πηγές πληροφόρησης</a:t>
            </a:r>
            <a:r>
              <a:rPr lang="el-GR" sz="5100" dirty="0">
                <a:solidFill>
                  <a:schemeClr val="bg1"/>
                </a:solidFill>
                <a:latin typeface="Cambria" pitchFamily="18" charset="0"/>
              </a:rPr>
              <a:t> </a:t>
            </a:r>
            <a:r>
              <a:rPr lang="el-GR" sz="5100" dirty="0" smtClean="0">
                <a:solidFill>
                  <a:schemeClr val="bg1"/>
                </a:solidFill>
                <a:latin typeface="Cambria" pitchFamily="18" charset="0"/>
              </a:rPr>
              <a:t>θεωρούνται </a:t>
            </a:r>
            <a:r>
              <a:rPr lang="el-GR" sz="5100" dirty="0">
                <a:solidFill>
                  <a:schemeClr val="bg1"/>
                </a:solidFill>
                <a:latin typeface="Cambria" pitchFamily="18" charset="0"/>
              </a:rPr>
              <a:t>όσες περιγράφουν ένα γεγονός ή είναι τα αποτελέσματα μιας έρευνας χωρίς όμως να αποτελέσουν αντικείμενο επεξεργασίας ή αξιολόγησης. </a:t>
            </a:r>
            <a:endParaRPr lang="el-GR" sz="5100" b="1" dirty="0" smtClean="0">
              <a:solidFill>
                <a:schemeClr val="bg1"/>
              </a:solidFill>
              <a:latin typeface="Cambria" pitchFamily="18" charset="0"/>
            </a:endParaRPr>
          </a:p>
          <a:p>
            <a:pPr>
              <a:buNone/>
            </a:pPr>
            <a:r>
              <a:rPr lang="el-GR" sz="5100" b="1" dirty="0" smtClean="0">
                <a:solidFill>
                  <a:schemeClr val="bg1"/>
                </a:solidFill>
                <a:latin typeface="Cambria" pitchFamily="18" charset="0"/>
              </a:rPr>
              <a:t>     </a:t>
            </a:r>
          </a:p>
          <a:p>
            <a:pPr>
              <a:buNone/>
            </a:pPr>
            <a:r>
              <a:rPr lang="el-GR" sz="5100" b="1" dirty="0" smtClean="0">
                <a:solidFill>
                  <a:srgbClr val="FFFF00"/>
                </a:solidFill>
                <a:latin typeface="Cambria" pitchFamily="18" charset="0"/>
              </a:rPr>
              <a:t>    Παραδείγματα </a:t>
            </a:r>
            <a:r>
              <a:rPr lang="el-GR" sz="5100" b="1" dirty="0">
                <a:solidFill>
                  <a:srgbClr val="FFFF00"/>
                </a:solidFill>
                <a:latin typeface="Cambria" pitchFamily="18" charset="0"/>
              </a:rPr>
              <a:t>πρωτογενών πηγών:</a:t>
            </a:r>
            <a:endParaRPr lang="el-GR" sz="5100" dirty="0">
              <a:solidFill>
                <a:srgbClr val="FFFF00"/>
              </a:solidFill>
              <a:latin typeface="Cambria" pitchFamily="18" charset="0"/>
            </a:endParaRPr>
          </a:p>
          <a:p>
            <a:pPr lvl="0"/>
            <a:r>
              <a:rPr lang="el-GR" sz="5100" dirty="0">
                <a:solidFill>
                  <a:schemeClr val="bg1"/>
                </a:solidFill>
                <a:latin typeface="Cambria" pitchFamily="18" charset="0"/>
              </a:rPr>
              <a:t>Στατιστικά στοιχεία</a:t>
            </a:r>
          </a:p>
          <a:p>
            <a:pPr lvl="0"/>
            <a:r>
              <a:rPr lang="el-GR" sz="5100" dirty="0">
                <a:solidFill>
                  <a:schemeClr val="bg1"/>
                </a:solidFill>
                <a:latin typeface="Cambria" pitchFamily="18" charset="0"/>
              </a:rPr>
              <a:t>Μετρήσεις</a:t>
            </a:r>
          </a:p>
          <a:p>
            <a:pPr lvl="0"/>
            <a:r>
              <a:rPr lang="el-GR" sz="5100" dirty="0">
                <a:solidFill>
                  <a:schemeClr val="bg1"/>
                </a:solidFill>
                <a:latin typeface="Cambria" pitchFamily="18" charset="0"/>
              </a:rPr>
              <a:t>Συνεντεύξεις</a:t>
            </a:r>
          </a:p>
          <a:p>
            <a:pPr lvl="0"/>
            <a:r>
              <a:rPr lang="el-GR" sz="5100" dirty="0">
                <a:solidFill>
                  <a:schemeClr val="bg1"/>
                </a:solidFill>
                <a:latin typeface="Cambria" pitchFamily="18" charset="0"/>
              </a:rPr>
              <a:t>Νόμοι</a:t>
            </a:r>
          </a:p>
          <a:p>
            <a:pPr lvl="0"/>
            <a:r>
              <a:rPr lang="el-GR" sz="5100" dirty="0">
                <a:solidFill>
                  <a:schemeClr val="bg1"/>
                </a:solidFill>
                <a:latin typeface="Cambria" pitchFamily="18" charset="0"/>
              </a:rPr>
              <a:t>Αποφάσεις</a:t>
            </a:r>
          </a:p>
          <a:p>
            <a:pPr lvl="0"/>
            <a:r>
              <a:rPr lang="el-GR" sz="5100" dirty="0">
                <a:solidFill>
                  <a:schemeClr val="bg1"/>
                </a:solidFill>
                <a:latin typeface="Cambria" pitchFamily="18" charset="0"/>
              </a:rPr>
              <a:t>Εκθέσεις Οργανισμών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285720" y="274638"/>
            <a:ext cx="8858280" cy="6250706"/>
          </a:xfrm>
        </p:spPr>
        <p:txBody>
          <a:bodyPr>
            <a:normAutofit/>
          </a:bodyPr>
          <a:lstStyle/>
          <a:p>
            <a:pPr algn="l"/>
            <a:r>
              <a:rPr lang="el-GR" sz="2800" b="1" dirty="0">
                <a:solidFill>
                  <a:srgbClr val="FFFF00"/>
                </a:solidFill>
                <a:latin typeface="Cambria" pitchFamily="18" charset="0"/>
              </a:rPr>
              <a:t>Οι δευτερογενείς </a:t>
            </a:r>
            <a:r>
              <a:rPr lang="el-GR" sz="2800" b="1" dirty="0" smtClean="0">
                <a:solidFill>
                  <a:srgbClr val="FFFF00"/>
                </a:solidFill>
                <a:latin typeface="Cambria" pitchFamily="18" charset="0"/>
              </a:rPr>
              <a:t>πηγές πληροφόρησης</a:t>
            </a:r>
            <a:r>
              <a:rPr lang="el-GR" sz="2800" dirty="0">
                <a:solidFill>
                  <a:schemeClr val="bg1"/>
                </a:solidFill>
                <a:latin typeface="Cambria" pitchFamily="18" charset="0"/>
              </a:rPr>
              <a:t> προκύπτουν ως το αποτέλεσμα της επεξεργασίας των πρωτογενών πηγών πληροφόρησης.</a:t>
            </a:r>
            <a:br>
              <a:rPr lang="el-GR" sz="2800" dirty="0">
                <a:solidFill>
                  <a:schemeClr val="bg1"/>
                </a:solidFill>
                <a:latin typeface="Cambria" pitchFamily="18" charset="0"/>
              </a:rPr>
            </a:b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/>
            </a:r>
            <a:b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/>
            </a:r>
            <a:b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l-GR" sz="2800" b="1" dirty="0" smtClean="0">
                <a:solidFill>
                  <a:srgbClr val="FFFF00"/>
                </a:solidFill>
                <a:latin typeface="Cambria" pitchFamily="18" charset="0"/>
              </a:rPr>
              <a:t>Παραδείγματα </a:t>
            </a:r>
            <a:r>
              <a:rPr lang="el-GR" sz="2800" b="1" dirty="0">
                <a:solidFill>
                  <a:srgbClr val="FFFF00"/>
                </a:solidFill>
                <a:latin typeface="Cambria" pitchFamily="18" charset="0"/>
              </a:rPr>
              <a:t>δευτερογενών πηγών:</a:t>
            </a:r>
            <a:r>
              <a:rPr lang="el-GR" sz="2800" dirty="0">
                <a:solidFill>
                  <a:schemeClr val="bg1"/>
                </a:solidFill>
                <a:latin typeface="Cambria" pitchFamily="18" charset="0"/>
              </a:rPr>
              <a:t/>
            </a:r>
            <a:br>
              <a:rPr lang="el-GR" sz="2800" dirty="0">
                <a:solidFill>
                  <a:schemeClr val="bg1"/>
                </a:solidFill>
                <a:latin typeface="Cambria" pitchFamily="18" charset="0"/>
              </a:rPr>
            </a:br>
            <a:r>
              <a:rPr lang="el-GR" sz="2800" dirty="0">
                <a:solidFill>
                  <a:schemeClr val="bg1"/>
                </a:solidFill>
                <a:latin typeface="Cambria" pitchFamily="18" charset="0"/>
              </a:rPr>
              <a:t>Διδακτορική διατριβή</a:t>
            </a:r>
            <a:br>
              <a:rPr lang="el-GR" sz="2800" dirty="0">
                <a:solidFill>
                  <a:schemeClr val="bg1"/>
                </a:solidFill>
                <a:latin typeface="Cambria" pitchFamily="18" charset="0"/>
              </a:rPr>
            </a:br>
            <a:r>
              <a:rPr lang="el-GR" sz="2800" dirty="0">
                <a:solidFill>
                  <a:schemeClr val="bg1"/>
                </a:solidFill>
                <a:latin typeface="Cambria" pitchFamily="18" charset="0"/>
              </a:rPr>
              <a:t>Μονογραφία</a:t>
            </a:r>
            <a:br>
              <a:rPr lang="el-GR" sz="2800" dirty="0">
                <a:solidFill>
                  <a:schemeClr val="bg1"/>
                </a:solidFill>
                <a:latin typeface="Cambria" pitchFamily="18" charset="0"/>
              </a:rPr>
            </a:br>
            <a:r>
              <a:rPr lang="el-GR" sz="2800" dirty="0">
                <a:solidFill>
                  <a:schemeClr val="bg1"/>
                </a:solidFill>
                <a:latin typeface="Cambria" pitchFamily="18" charset="0"/>
              </a:rPr>
              <a:t>Άρθρα σε επιστημονικά περιοδικά</a:t>
            </a:r>
            <a:r>
              <a:rPr lang="el-GR" dirty="0">
                <a:solidFill>
                  <a:schemeClr val="bg1"/>
                </a:solidFill>
              </a:rPr>
              <a:t/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pPr algn="l"/>
            <a:r>
              <a:rPr lang="el-GR" sz="2800" b="1" dirty="0">
                <a:solidFill>
                  <a:srgbClr val="FFFF00"/>
                </a:solidFill>
                <a:latin typeface="Cambria" pitchFamily="18" charset="0"/>
              </a:rPr>
              <a:t>Οι τριτογενείς πηγές</a:t>
            </a:r>
            <a:r>
              <a:rPr lang="el-GR" sz="2800" dirty="0">
                <a:solidFill>
                  <a:srgbClr val="FFFF00"/>
                </a:solidFill>
                <a:latin typeface="Cambria" pitchFamily="18" charset="0"/>
              </a:rPr>
              <a:t> </a:t>
            </a:r>
            <a:r>
              <a:rPr lang="el-GR" sz="2800" dirty="0">
                <a:solidFill>
                  <a:schemeClr val="bg1"/>
                </a:solidFill>
                <a:latin typeface="Cambria" pitchFamily="18" charset="0"/>
              </a:rPr>
              <a:t>περιέχουν πληροφορίες που έχουν συλλεχθεί από πρωτογενείς και δευτερογενείς πηγές, έχουν υποστεί νέα επεξεργασία και περιλαμβάνουν το απόσταγμά τους.</a:t>
            </a:r>
            <a:r>
              <a:rPr lang="el-GR" sz="2800" dirty="0">
                <a:solidFill>
                  <a:srgbClr val="FFFF00"/>
                </a:solidFill>
                <a:latin typeface="Cambria" pitchFamily="18" charset="0"/>
              </a:rPr>
              <a:t/>
            </a:r>
            <a:br>
              <a:rPr lang="el-GR" sz="2800" dirty="0">
                <a:solidFill>
                  <a:srgbClr val="FFFF00"/>
                </a:solidFill>
                <a:latin typeface="Cambria" pitchFamily="18" charset="0"/>
              </a:rPr>
            </a:br>
            <a:r>
              <a:rPr lang="el-GR" sz="2800" dirty="0" smtClean="0">
                <a:solidFill>
                  <a:srgbClr val="FFFF00"/>
                </a:solidFill>
                <a:latin typeface="Cambria" pitchFamily="18" charset="0"/>
              </a:rPr>
              <a:t/>
            </a:r>
            <a:br>
              <a:rPr lang="el-GR" sz="2800" dirty="0" smtClean="0">
                <a:solidFill>
                  <a:srgbClr val="FFFF00"/>
                </a:solidFill>
                <a:latin typeface="Cambria" pitchFamily="18" charset="0"/>
              </a:rPr>
            </a:br>
            <a:r>
              <a:rPr lang="el-GR" sz="2800" dirty="0" smtClean="0">
                <a:solidFill>
                  <a:srgbClr val="FFFF00"/>
                </a:solidFill>
                <a:latin typeface="Cambria" pitchFamily="18" charset="0"/>
              </a:rPr>
              <a:t/>
            </a:r>
            <a:br>
              <a:rPr lang="el-GR" sz="2800" dirty="0" smtClean="0">
                <a:solidFill>
                  <a:srgbClr val="FFFF00"/>
                </a:solidFill>
                <a:latin typeface="Cambria" pitchFamily="18" charset="0"/>
              </a:rPr>
            </a:br>
            <a:r>
              <a:rPr lang="el-GR" sz="2800" b="1" dirty="0" smtClean="0">
                <a:solidFill>
                  <a:srgbClr val="FFFF00"/>
                </a:solidFill>
                <a:latin typeface="Cambria" pitchFamily="18" charset="0"/>
              </a:rPr>
              <a:t>Παραδείγματα τριτογενών </a:t>
            </a:r>
            <a:r>
              <a:rPr lang="el-GR" sz="2800" b="1" dirty="0">
                <a:solidFill>
                  <a:srgbClr val="FFFF00"/>
                </a:solidFill>
                <a:latin typeface="Cambria" pitchFamily="18" charset="0"/>
              </a:rPr>
              <a:t>πηγών:</a:t>
            </a:r>
            <a:r>
              <a:rPr lang="el-GR" sz="2800" dirty="0">
                <a:solidFill>
                  <a:srgbClr val="FFFF00"/>
                </a:solidFill>
                <a:latin typeface="Cambria" pitchFamily="18" charset="0"/>
              </a:rPr>
              <a:t/>
            </a:r>
            <a:br>
              <a:rPr lang="el-GR" sz="2800" dirty="0">
                <a:solidFill>
                  <a:srgbClr val="FFFF00"/>
                </a:solidFill>
                <a:latin typeface="Cambria" pitchFamily="18" charset="0"/>
              </a:rPr>
            </a:br>
            <a:r>
              <a:rPr lang="el-GR" sz="2800" dirty="0">
                <a:solidFill>
                  <a:schemeClr val="bg1"/>
                </a:solidFill>
                <a:latin typeface="Cambria" pitchFamily="18" charset="0"/>
              </a:rPr>
              <a:t>Εγκυκλοπαίδεια</a:t>
            </a:r>
            <a:br>
              <a:rPr lang="el-GR" sz="2800" dirty="0">
                <a:solidFill>
                  <a:schemeClr val="bg1"/>
                </a:solidFill>
                <a:latin typeface="Cambria" pitchFamily="18" charset="0"/>
              </a:rPr>
            </a:br>
            <a:r>
              <a:rPr lang="el-GR" sz="2800" dirty="0">
                <a:solidFill>
                  <a:schemeClr val="bg1"/>
                </a:solidFill>
                <a:latin typeface="Cambria" pitchFamily="18" charset="0"/>
              </a:rPr>
              <a:t>Ανασκόπηση</a:t>
            </a:r>
            <a:r>
              <a:rPr lang="el-GR" dirty="0">
                <a:solidFill>
                  <a:schemeClr val="bg1"/>
                </a:solidFill>
              </a:rPr>
              <a:t/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Άσκηση</a:t>
            </a:r>
            <a:r>
              <a:rPr lang="en-US" sz="36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l-GR" sz="3600" b="1" dirty="0" smtClean="0">
                <a:solidFill>
                  <a:srgbClr val="FFFF00"/>
                </a:solidFill>
                <a:latin typeface="Cambria" pitchFamily="18" charset="0"/>
              </a:rPr>
              <a:t>1 </a:t>
            </a:r>
            <a:endParaRPr lang="el-GR" sz="36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6400816" cy="4525963"/>
          </a:xfrm>
        </p:spPr>
        <p:txBody>
          <a:bodyPr>
            <a:normAutofit/>
          </a:bodyPr>
          <a:lstStyle/>
          <a:p>
            <a:endParaRPr lang="el-GR" sz="28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l-GR" sz="2800" dirty="0" smtClean="0">
                <a:solidFill>
                  <a:srgbClr val="FFFF00"/>
                </a:solidFill>
                <a:latin typeface="Cambria" pitchFamily="18" charset="0"/>
              </a:rPr>
              <a:t>     </a:t>
            </a: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Κατηγοριοποιήστε τα δεδομένα του </a:t>
            </a:r>
          </a:p>
          <a:p>
            <a:pPr>
              <a:buNone/>
            </a:pPr>
            <a:r>
              <a:rPr lang="el-GR" sz="2800" dirty="0" smtClean="0">
                <a:solidFill>
                  <a:schemeClr val="bg1"/>
                </a:solidFill>
                <a:latin typeface="Cambria" pitchFamily="18" charset="0"/>
              </a:rPr>
              <a:t>     έντυπου  σε πρωτογενείς, δευτερογενείς  και  τριτογενείς πηγές</a:t>
            </a:r>
            <a:endParaRPr lang="el-GR" sz="280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vladstudio_thetwoandthelighthouse_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16" cy="5440378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FFFF00"/>
                </a:solidFill>
                <a:latin typeface="Cambria" pitchFamily="18" charset="0"/>
              </a:rPr>
              <a:t>ΑΞΙΟΛΟΓΗΣΗ  ΠΗΓΩΝ ΠΛΗΡΟΦΟΡΗΣΗΣ </a:t>
            </a:r>
            <a:endParaRPr lang="el-GR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890</Words>
  <Application>Microsoft Office PowerPoint</Application>
  <PresentationFormat>On-screen Show (4:3)</PresentationFormat>
  <Paragraphs>149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Θέμα του Office</vt:lpstr>
      <vt:lpstr>Slide 1</vt:lpstr>
      <vt:lpstr>ΔΙΑΚΡΙΣΗ ΒΙΒΛΙΟΓΡΑΦΙΚΗΣ ΑΝΑΣΚΟΠΗΣΗΣ</vt:lpstr>
      <vt:lpstr>ΕΚΤΑΣΗ ΒΙΒΛΙΟΓΡΑΦΙΚΗΣ ΑΝΑΣΚΟΠΗΣΗΣ</vt:lpstr>
      <vt:lpstr>ΠΗΓΕΣ  ΒΙΒΛΙΟΓΡΑΦΙΚΗΣ  ΑΝΑΣΚΟΠΗΣΗΣ</vt:lpstr>
      <vt:lpstr>ΔΙΑΚΡΙΣΗ ΠΗΓΩΝ ΠΛΗΡΟΦΟΡΗΣΗΣ </vt:lpstr>
      <vt:lpstr>Οι δευτερογενείς πηγές πληροφόρησης προκύπτουν ως το αποτέλεσμα της επεξεργασίας των πρωτογενών πηγών πληροφόρησης.   Παραδείγματα δευτερογενών πηγών: Διδακτορική διατριβή Μονογραφία Άρθρα σε επιστημονικά περιοδικά </vt:lpstr>
      <vt:lpstr>Οι τριτογενείς πηγές περιέχουν πληροφορίες που έχουν συλλεχθεί από πρωτογενείς και δευτερογενείς πηγές, έχουν υποστεί νέα επεξεργασία και περιλαμβάνουν το απόσταγμά τους.   Παραδείγματα τριτογενών πηγών: Εγκυκλοπαίδεια Ανασκόπηση </vt:lpstr>
      <vt:lpstr>Άσκηση 1 </vt:lpstr>
      <vt:lpstr>ΑΞΙΟΛΟΓΗΣΗ  ΠΗΓΩΝ ΠΛΗΡΟΦΟΡΗΣΗΣ </vt:lpstr>
      <vt:lpstr>ΑΞΙΟΛΟΓΗΣΗ ΑΡΘΡΩΝ ΚΑΙ ΒΙΒΛΙΩΝ </vt:lpstr>
      <vt:lpstr>Slide 11</vt:lpstr>
      <vt:lpstr>Slide 12</vt:lpstr>
      <vt:lpstr>Slide 13</vt:lpstr>
      <vt:lpstr>Slide 14</vt:lpstr>
      <vt:lpstr>Slide 15</vt:lpstr>
      <vt:lpstr>ΚΡΙΤΗΡΙΑ ΑΞΙΟΛΟΓΗΣΗΣ ΙΣΤΟΣΕΛΙΔΩΝ </vt:lpstr>
      <vt:lpstr>ΚΡΙΤΗΡΙΑ ΑΞΙΟΛΟΓΗΣΗΣ ΙΣΤΟΣΕΛΙΔΩΝ </vt:lpstr>
      <vt:lpstr>ΚΡΙΤΗΡΙΑ ΑΞΙΟΛΟΓΗΣΗΣ ΙΣΤΟΣΕΛΙΔΩΝ </vt:lpstr>
      <vt:lpstr>ΚΡΙΤΗΡΙΑ ΑΞΙΟΛΟΓΗΣΗΣ ΙΣΤΟΣΕΛΙΔΩΝ </vt:lpstr>
      <vt:lpstr>ΚΡΙΤΗΡΙΑ ΑΞΙΟΛΟΓΗΣΗΣ ΙΣΤΟΣΕΛΙΔΩΝ </vt:lpstr>
      <vt:lpstr>ΚΡΙΤΗΡΙΑ ΑΞΙΟΛΟΓΗΣΗΣ ΙΣΤΟΣΕΛΙΔΩΝ </vt:lpstr>
      <vt:lpstr>Ενδεικτικό των χαρακτηριστικών μίας ιστοσελίδας αποτελεί και η κατάληξή της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jim</dc:creator>
  <cp:lastModifiedBy>KeyCERT Πρακτική</cp:lastModifiedBy>
  <cp:revision>51</cp:revision>
  <dcterms:created xsi:type="dcterms:W3CDTF">2015-02-18T16:15:52Z</dcterms:created>
  <dcterms:modified xsi:type="dcterms:W3CDTF">2018-11-08T00:29:56Z</dcterms:modified>
</cp:coreProperties>
</file>