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1" r:id="rId2"/>
    <p:sldId id="278" r:id="rId3"/>
    <p:sldId id="277" r:id="rId4"/>
    <p:sldId id="257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B7BA9-868E-4CA0-83D4-64A8ADEC69F7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1792A-4F71-4E42-B55B-273680FCDFF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AB5B-D4A1-4307-919E-37D3CF45F1B1}" type="datetimeFigureOut">
              <a:rPr lang="el-GR" smtClean="0"/>
              <a:pPr/>
              <a:t>27/2/2018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2938338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Ανάλυση </a:t>
            </a:r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</a:br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θέματος εργασίας</a:t>
            </a:r>
            <a:endParaRPr lang="el-GR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pic>
        <p:nvPicPr>
          <p:cNvPr id="16386" name="Picture 2" descr="http://www.educationquizzes.com/library/KS3_Categories/Quiz-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356992"/>
            <a:ext cx="3810000" cy="2486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Προσδιορισμός θέματος εργασίας</a:t>
            </a:r>
            <a:endParaRPr lang="el-GR" sz="360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l-GR" sz="2800" b="1" dirty="0" smtClean="0">
                <a:solidFill>
                  <a:srgbClr val="FFFF00"/>
                </a:solidFill>
              </a:rPr>
              <a:t>Εμπειρία</a:t>
            </a:r>
            <a:r>
              <a:rPr lang="el-GR" sz="2800" dirty="0" smtClean="0">
                <a:solidFill>
                  <a:srgbClr val="FFFF00"/>
                </a:solidFill>
              </a:rPr>
              <a:t>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l-GR" sz="2800" dirty="0" smtClean="0">
                <a:solidFill>
                  <a:srgbClr val="FFFF00"/>
                </a:solidFill>
              </a:rPr>
              <a:t>    (π.χ. προεγχειρητικό </a:t>
            </a:r>
            <a:r>
              <a:rPr lang="en-US" sz="2800" dirty="0" smtClean="0">
                <a:solidFill>
                  <a:srgbClr val="FFFF00"/>
                </a:solidFill>
              </a:rPr>
              <a:t>stress</a:t>
            </a:r>
            <a:r>
              <a:rPr lang="el-GR" sz="2800" dirty="0" smtClean="0">
                <a:solidFill>
                  <a:srgbClr val="FFFF00"/>
                </a:solidFill>
              </a:rPr>
              <a:t>, ψυχολογική υποστήριξη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l-GR" sz="2800" dirty="0" smtClean="0">
                <a:solidFill>
                  <a:srgbClr val="FFFF00"/>
                </a:solidFill>
              </a:rPr>
              <a:t>    ασθενών, ενδοτραχειακή αναρρόφηση ανά τακτά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l-GR" sz="2800" dirty="0" smtClean="0">
                <a:solidFill>
                  <a:srgbClr val="FFFF00"/>
                </a:solidFill>
              </a:rPr>
              <a:t>    διαστήματα ή μετά από αξιολόγηση……)</a:t>
            </a:r>
          </a:p>
          <a:p>
            <a:pPr>
              <a:lnSpc>
                <a:spcPct val="90000"/>
              </a:lnSpc>
              <a:defRPr/>
            </a:pPr>
            <a:endParaRPr lang="el-GR" sz="2800" dirty="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l-GR" sz="2800" b="1" dirty="0" smtClean="0">
                <a:solidFill>
                  <a:srgbClr val="FFFF00"/>
                </a:solidFill>
              </a:rPr>
              <a:t>Βιβλιογραφία</a:t>
            </a:r>
          </a:p>
          <a:p>
            <a:pPr>
              <a:lnSpc>
                <a:spcPct val="90000"/>
              </a:lnSpc>
              <a:defRPr/>
            </a:pPr>
            <a:endParaRPr lang="el-GR" sz="2800" b="1" dirty="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l-GR" sz="2800" b="1" dirty="0" smtClean="0">
                <a:solidFill>
                  <a:srgbClr val="FFFF00"/>
                </a:solidFill>
              </a:rPr>
              <a:t>Διανοητικά και επιστημονικά ενδιαφέροντα</a:t>
            </a:r>
          </a:p>
          <a:p>
            <a:pPr>
              <a:lnSpc>
                <a:spcPct val="90000"/>
              </a:lnSpc>
              <a:defRPr/>
            </a:pPr>
            <a:endParaRPr lang="el-GR" sz="2800" b="1" dirty="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l-GR" sz="2800" b="1" dirty="0" smtClean="0">
                <a:solidFill>
                  <a:srgbClr val="FFFF00"/>
                </a:solidFill>
              </a:rPr>
              <a:t>Άνθρωποι κλειδιά, ειδικοί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Διαδικασία ανάλυσης θέματος</a:t>
            </a:r>
            <a:endParaRPr lang="el-GR" sz="3600" b="1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7260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b="1" dirty="0" smtClean="0"/>
              <a:t>Step 1: </a:t>
            </a:r>
            <a:r>
              <a:rPr lang="el-GR" sz="2800" dirty="0" smtClean="0">
                <a:solidFill>
                  <a:srgbClr val="FFFF00"/>
                </a:solidFill>
              </a:rPr>
              <a:t>Σε χαρτί Α4 γράψτε το </a:t>
            </a:r>
            <a:r>
              <a:rPr lang="el-GR" sz="2800" b="1" dirty="0" smtClean="0">
                <a:solidFill>
                  <a:srgbClr val="FFFF00"/>
                </a:solidFill>
              </a:rPr>
              <a:t>κεντρικό θέμα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l-GR" sz="2800" dirty="0" smtClean="0">
                <a:solidFill>
                  <a:srgbClr val="FFFF00"/>
                </a:solidFill>
              </a:rPr>
              <a:t>της εργασίας σας στο πάνω μέρος της σελίδας</a:t>
            </a:r>
            <a:endParaRPr lang="en-US" sz="2800" dirty="0" smtClean="0">
              <a:solidFill>
                <a:srgbClr val="FFFF00"/>
              </a:solidFill>
            </a:endParaRPr>
          </a:p>
          <a:p>
            <a:endParaRPr lang="el-GR" sz="2800" b="1" dirty="0" smtClean="0"/>
          </a:p>
          <a:p>
            <a:r>
              <a:rPr lang="en-US" sz="2800" b="1" dirty="0" smtClean="0"/>
              <a:t>Step 2: </a:t>
            </a:r>
            <a:r>
              <a:rPr lang="el-GR" sz="2800" dirty="0" smtClean="0">
                <a:solidFill>
                  <a:srgbClr val="FFFF00"/>
                </a:solidFill>
              </a:rPr>
              <a:t>Ακριβώς από κάτω, </a:t>
            </a:r>
            <a:r>
              <a:rPr lang="el-GR" sz="2800" b="1" dirty="0" smtClean="0">
                <a:solidFill>
                  <a:srgbClr val="FFFF00"/>
                </a:solidFill>
              </a:rPr>
              <a:t>προσδιορίστε το ακριβές θέμα </a:t>
            </a:r>
            <a:r>
              <a:rPr lang="el-GR" sz="2800" dirty="0" smtClean="0">
                <a:solidFill>
                  <a:srgbClr val="FFFF00"/>
                </a:solidFill>
              </a:rPr>
              <a:t>που θέλετε να μελετήσετε και συνδέστε με </a:t>
            </a:r>
            <a:r>
              <a:rPr lang="en-US" sz="2800" dirty="0" smtClean="0">
                <a:solidFill>
                  <a:srgbClr val="FFFF00"/>
                </a:solidFill>
              </a:rPr>
              <a:t>step 1</a:t>
            </a:r>
          </a:p>
          <a:p>
            <a:pPr lvl="0"/>
            <a:endParaRPr lang="el-GR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en-US" sz="2800" b="1" dirty="0" smtClean="0"/>
              <a:t>Step </a:t>
            </a:r>
            <a:r>
              <a:rPr lang="el-GR" sz="2800" b="1" dirty="0" smtClean="0"/>
              <a:t>3</a:t>
            </a:r>
            <a:r>
              <a:rPr lang="en-US" sz="2800" b="1" dirty="0" smtClean="0"/>
              <a:t>: </a:t>
            </a:r>
            <a:r>
              <a:rPr lang="el-GR" sz="2800" dirty="0" smtClean="0">
                <a:solidFill>
                  <a:srgbClr val="FFFF00"/>
                </a:solidFill>
              </a:rPr>
              <a:t>Σημειώστε </a:t>
            </a:r>
            <a:r>
              <a:rPr lang="el-GR" sz="2800" b="1" dirty="0" smtClean="0">
                <a:solidFill>
                  <a:srgbClr val="FFFF00"/>
                </a:solidFill>
              </a:rPr>
              <a:t>βασικές έννοιες ή στοιχεία </a:t>
            </a:r>
            <a:r>
              <a:rPr lang="el-GR" sz="2800" dirty="0" smtClean="0">
                <a:solidFill>
                  <a:srgbClr val="FFFF00"/>
                </a:solidFill>
              </a:rPr>
              <a:t>γύρω από το εξειδικευμένο θέμα και συνδέστε με το </a:t>
            </a:r>
            <a:r>
              <a:rPr lang="en-US" sz="2800" dirty="0" smtClean="0">
                <a:solidFill>
                  <a:srgbClr val="FFFF00"/>
                </a:solidFill>
              </a:rPr>
              <a:t>step 2</a:t>
            </a:r>
          </a:p>
          <a:p>
            <a:pPr lvl="0"/>
            <a:endParaRPr lang="el-GR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en-US" sz="2800" b="1" dirty="0" smtClean="0"/>
              <a:t>Step </a:t>
            </a:r>
            <a:r>
              <a:rPr lang="el-GR" sz="2800" b="1" dirty="0" smtClean="0"/>
              <a:t>4</a:t>
            </a:r>
            <a:r>
              <a:rPr lang="en-US" sz="2800" b="1" dirty="0" smtClean="0"/>
              <a:t>: </a:t>
            </a:r>
            <a:r>
              <a:rPr lang="el-GR" sz="2800" dirty="0" smtClean="0">
                <a:solidFill>
                  <a:srgbClr val="FFFF00"/>
                </a:solidFill>
              </a:rPr>
              <a:t>Σε κάθε βασική έννοια ή στοιχείο που έχει προκύψει στο προηγούμενο βήμα, </a:t>
            </a:r>
            <a:r>
              <a:rPr lang="el-GR" sz="2800" b="1" dirty="0" smtClean="0">
                <a:solidFill>
                  <a:srgbClr val="FFFF00"/>
                </a:solidFill>
              </a:rPr>
              <a:t>προσθέστε έννοιες </a:t>
            </a:r>
            <a:r>
              <a:rPr lang="el-GR" sz="2800" dirty="0" smtClean="0">
                <a:solidFill>
                  <a:srgbClr val="FFFF00"/>
                </a:solidFill>
              </a:rPr>
              <a:t>και συνδέστε ανάλογα με το </a:t>
            </a:r>
            <a:r>
              <a:rPr lang="en-US" sz="2800" dirty="0" smtClean="0">
                <a:solidFill>
                  <a:srgbClr val="FFFF00"/>
                </a:solidFill>
              </a:rPr>
              <a:t>step 3</a:t>
            </a:r>
            <a:r>
              <a:rPr lang="el-GR" sz="2800" dirty="0" smtClean="0">
                <a:solidFill>
                  <a:srgbClr val="FFFF00"/>
                </a:solidFill>
              </a:rPr>
              <a:t>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2627313" y="260350"/>
            <a:ext cx="3529012" cy="3603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/>
              <a:t>Νοσοκομειακές λοιμώξεις</a:t>
            </a:r>
          </a:p>
        </p:txBody>
      </p:sp>
      <p:sp>
        <p:nvSpPr>
          <p:cNvPr id="9" name="8 - Έλλειψη"/>
          <p:cNvSpPr/>
          <p:nvPr/>
        </p:nvSpPr>
        <p:spPr>
          <a:xfrm>
            <a:off x="1403350" y="908050"/>
            <a:ext cx="5976938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Εφαρμογή αρχών υγιεινής των χεριών</a:t>
            </a: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179388" y="2205038"/>
            <a:ext cx="2808287" cy="13684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Παράγοντες που </a:t>
            </a:r>
            <a:r>
              <a:rPr lang="el-GR">
                <a:solidFill>
                  <a:schemeClr val="tx1"/>
                </a:solidFill>
              </a:rPr>
              <a:t>επηρεάζουν </a:t>
            </a:r>
            <a:r>
              <a:rPr lang="el-GR" smtClean="0">
                <a:solidFill>
                  <a:schemeClr val="tx1"/>
                </a:solidFill>
              </a:rPr>
              <a:t>την </a:t>
            </a:r>
            <a:r>
              <a:rPr lang="el-GR" dirty="0">
                <a:solidFill>
                  <a:schemeClr val="tx1"/>
                </a:solidFill>
              </a:rPr>
              <a:t>συμμόρφωση με τις αρχές υγιεινής των χεριών</a:t>
            </a:r>
            <a:r>
              <a:rPr lang="el-GR" dirty="0"/>
              <a:t> </a:t>
            </a: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203575" y="2205038"/>
            <a:ext cx="2881313" cy="1368425"/>
          </a:xfrm>
          <a:prstGeom prst="roundRect">
            <a:avLst/>
          </a:prstGeom>
          <a:solidFill>
            <a:srgbClr val="E62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Επιπτώσεις της εφαρμογής των αρχών υγιεινής των χεριών στις νοσοκομειακές λοιμώξεις</a:t>
            </a: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6443663" y="2205038"/>
            <a:ext cx="2376487" cy="1368425"/>
          </a:xfrm>
          <a:prstGeom prst="roundRect">
            <a:avLst/>
          </a:prstGeom>
          <a:solidFill>
            <a:srgbClr val="B0F2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Σημασία της υγιεινής των χεριών σε διάφορες θρησκείες και Πολιτισμούς</a:t>
            </a: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0" y="5876925"/>
            <a:ext cx="2520950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Ενδυμασία ή η χρήση γαντιών</a:t>
            </a:r>
          </a:p>
        </p:txBody>
      </p:sp>
      <p:cxnSp>
        <p:nvCxnSpPr>
          <p:cNvPr id="17" name="16 - Ευθεία γραμμή σύνδεσης"/>
          <p:cNvCxnSpPr>
            <a:stCxn id="9" idx="4"/>
            <a:endCxn id="12" idx="0"/>
          </p:cNvCxnSpPr>
          <p:nvPr/>
        </p:nvCxnSpPr>
        <p:spPr>
          <a:xfrm flipH="1">
            <a:off x="1584325" y="1700213"/>
            <a:ext cx="2808288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>
            <a:stCxn id="9" idx="4"/>
            <a:endCxn id="14" idx="0"/>
          </p:cNvCxnSpPr>
          <p:nvPr/>
        </p:nvCxnSpPr>
        <p:spPr>
          <a:xfrm>
            <a:off x="4392613" y="1700213"/>
            <a:ext cx="3240087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>
            <a:stCxn id="9" idx="4"/>
            <a:endCxn id="13" idx="0"/>
          </p:cNvCxnSpPr>
          <p:nvPr/>
        </p:nvCxnSpPr>
        <p:spPr>
          <a:xfrm>
            <a:off x="4392613" y="1700213"/>
            <a:ext cx="250825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εία γραμμή σύνδεσης"/>
          <p:cNvCxnSpPr>
            <a:stCxn id="5" idx="2"/>
            <a:endCxn id="9" idx="0"/>
          </p:cNvCxnSpPr>
          <p:nvPr/>
        </p:nvCxnSpPr>
        <p:spPr>
          <a:xfrm>
            <a:off x="4392613" y="620713"/>
            <a:ext cx="0" cy="287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- Στρογγυλεμένο ορθογώνιο"/>
          <p:cNvSpPr/>
          <p:nvPr/>
        </p:nvSpPr>
        <p:spPr>
          <a:xfrm>
            <a:off x="179388" y="3933825"/>
            <a:ext cx="1152525" cy="358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Ιδιότητα</a:t>
            </a:r>
          </a:p>
        </p:txBody>
      </p:sp>
      <p:sp>
        <p:nvSpPr>
          <p:cNvPr id="29" name="28 - Στρογγυλεμένο ορθογώνιο"/>
          <p:cNvSpPr/>
          <p:nvPr/>
        </p:nvSpPr>
        <p:spPr>
          <a:xfrm>
            <a:off x="611188" y="4437063"/>
            <a:ext cx="2016125" cy="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Χώρος εργασίας</a:t>
            </a:r>
          </a:p>
        </p:txBody>
      </p:sp>
      <p:sp>
        <p:nvSpPr>
          <p:cNvPr id="30" name="29 - Στρογγυλεμένο ορθογώνιο"/>
          <p:cNvSpPr/>
          <p:nvPr/>
        </p:nvSpPr>
        <p:spPr>
          <a:xfrm>
            <a:off x="179388" y="5013325"/>
            <a:ext cx="1800225" cy="503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Έλλειψη </a:t>
            </a:r>
          </a:p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προσωπικού</a:t>
            </a:r>
          </a:p>
        </p:txBody>
      </p:sp>
      <p:cxnSp>
        <p:nvCxnSpPr>
          <p:cNvPr id="32" name="31 - Ευθεία γραμμή σύνδεσης"/>
          <p:cNvCxnSpPr>
            <a:stCxn id="12" idx="2"/>
            <a:endCxn id="28" idx="0"/>
          </p:cNvCxnSpPr>
          <p:nvPr/>
        </p:nvCxnSpPr>
        <p:spPr>
          <a:xfrm flipH="1">
            <a:off x="755650" y="3573463"/>
            <a:ext cx="828675" cy="360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- Ευθεία γραμμή σύνδεσης"/>
          <p:cNvCxnSpPr>
            <a:stCxn id="12" idx="2"/>
            <a:endCxn id="29" idx="0"/>
          </p:cNvCxnSpPr>
          <p:nvPr/>
        </p:nvCxnSpPr>
        <p:spPr>
          <a:xfrm>
            <a:off x="1584325" y="3573463"/>
            <a:ext cx="34925" cy="86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εία γραμμή σύνδεσης"/>
          <p:cNvCxnSpPr>
            <a:stCxn id="12" idx="2"/>
            <a:endCxn id="30" idx="0"/>
          </p:cNvCxnSpPr>
          <p:nvPr/>
        </p:nvCxnSpPr>
        <p:spPr>
          <a:xfrm flipH="1">
            <a:off x="1079500" y="3573463"/>
            <a:ext cx="504825" cy="1439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- Ευθεία γραμμή σύνδεσης"/>
          <p:cNvCxnSpPr>
            <a:stCxn id="12" idx="2"/>
            <a:endCxn id="15" idx="0"/>
          </p:cNvCxnSpPr>
          <p:nvPr/>
        </p:nvCxnSpPr>
        <p:spPr>
          <a:xfrm flipH="1">
            <a:off x="1260475" y="3573463"/>
            <a:ext cx="323850" cy="2303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- Έλλειψη"/>
          <p:cNvSpPr/>
          <p:nvPr/>
        </p:nvSpPr>
        <p:spPr>
          <a:xfrm>
            <a:off x="2484438" y="3789363"/>
            <a:ext cx="25193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Αποτελέσματα ερευνών</a:t>
            </a:r>
          </a:p>
        </p:txBody>
      </p:sp>
      <p:sp>
        <p:nvSpPr>
          <p:cNvPr id="50" name="49 - Έλλειψη"/>
          <p:cNvSpPr/>
          <p:nvPr/>
        </p:nvSpPr>
        <p:spPr>
          <a:xfrm>
            <a:off x="2843213" y="5373688"/>
            <a:ext cx="3744912" cy="1223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Μείωση χρόνου παραμονής των ασθενών στο νοσοκομείο</a:t>
            </a:r>
          </a:p>
        </p:txBody>
      </p:sp>
      <p:sp>
        <p:nvSpPr>
          <p:cNvPr id="51" name="50 - Έλλειψη"/>
          <p:cNvSpPr/>
          <p:nvPr/>
        </p:nvSpPr>
        <p:spPr>
          <a:xfrm>
            <a:off x="2700338" y="4508500"/>
            <a:ext cx="3600450" cy="649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Μείωση ποσοστών μόλυνσης -μετάδοσης</a:t>
            </a:r>
          </a:p>
        </p:txBody>
      </p:sp>
      <p:cxnSp>
        <p:nvCxnSpPr>
          <p:cNvPr id="53" name="52 - Ευθεία γραμμή σύνδεσης"/>
          <p:cNvCxnSpPr>
            <a:stCxn id="13" idx="2"/>
            <a:endCxn id="49" idx="0"/>
          </p:cNvCxnSpPr>
          <p:nvPr/>
        </p:nvCxnSpPr>
        <p:spPr>
          <a:xfrm flipH="1">
            <a:off x="3743325" y="3573463"/>
            <a:ext cx="900113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- Ευθεία γραμμή σύνδεσης"/>
          <p:cNvCxnSpPr>
            <a:stCxn id="13" idx="2"/>
            <a:endCxn id="51" idx="0"/>
          </p:cNvCxnSpPr>
          <p:nvPr/>
        </p:nvCxnSpPr>
        <p:spPr>
          <a:xfrm flipH="1">
            <a:off x="4500563" y="3573463"/>
            <a:ext cx="142875" cy="93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- Ευθεία γραμμή σύνδεσης"/>
          <p:cNvCxnSpPr>
            <a:stCxn id="13" idx="2"/>
            <a:endCxn id="50" idx="0"/>
          </p:cNvCxnSpPr>
          <p:nvPr/>
        </p:nvCxnSpPr>
        <p:spPr>
          <a:xfrm>
            <a:off x="4643438" y="3573463"/>
            <a:ext cx="73025" cy="1800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- Κυματισμός"/>
          <p:cNvSpPr/>
          <p:nvPr/>
        </p:nvSpPr>
        <p:spPr>
          <a:xfrm>
            <a:off x="6732588" y="4724400"/>
            <a:ext cx="2195512" cy="149066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Λόγοι υγιεινής, τελετουργικοί, συμβολικοί</a:t>
            </a:r>
          </a:p>
        </p:txBody>
      </p:sp>
      <p:sp>
        <p:nvSpPr>
          <p:cNvPr id="67" name="66 - Κυματισμός"/>
          <p:cNvSpPr/>
          <p:nvPr/>
        </p:nvSpPr>
        <p:spPr>
          <a:xfrm>
            <a:off x="6227763" y="3789363"/>
            <a:ext cx="2232025" cy="71913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Επηρεάζεται ή όχι;</a:t>
            </a:r>
          </a:p>
        </p:txBody>
      </p:sp>
      <p:cxnSp>
        <p:nvCxnSpPr>
          <p:cNvPr id="70" name="69 - Ευθεία γραμμή σύνδεσης"/>
          <p:cNvCxnSpPr>
            <a:stCxn id="14" idx="2"/>
            <a:endCxn id="67" idx="0"/>
          </p:cNvCxnSpPr>
          <p:nvPr/>
        </p:nvCxnSpPr>
        <p:spPr>
          <a:xfrm flipH="1">
            <a:off x="7343775" y="3573463"/>
            <a:ext cx="288925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- Ευθεία γραμμή σύνδεσης"/>
          <p:cNvCxnSpPr>
            <a:stCxn id="14" idx="2"/>
            <a:endCxn id="66" idx="0"/>
          </p:cNvCxnSpPr>
          <p:nvPr/>
        </p:nvCxnSpPr>
        <p:spPr>
          <a:xfrm>
            <a:off x="7632700" y="3573463"/>
            <a:ext cx="196850" cy="1338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100 - Ορθογώνιο"/>
          <p:cNvSpPr/>
          <p:nvPr/>
        </p:nvSpPr>
        <p:spPr>
          <a:xfrm>
            <a:off x="6516688" y="6426200"/>
            <a:ext cx="1871662" cy="431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Εκπαίδευση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196</Words>
  <Application>Microsoft Office PowerPoint</Application>
  <PresentationFormat>Προβολή στην οθόνη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Ανάλυση  θέματος εργασίας</vt:lpstr>
      <vt:lpstr>Προσδιορισμός θέματος εργασίας</vt:lpstr>
      <vt:lpstr>Διαδικασία ανάλυσης θέματος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Συγγραφή Επιστημονικής Εργασίας</dc:title>
  <dc:creator>jim</dc:creator>
  <cp:lastModifiedBy>GNA The Evaggelismos</cp:lastModifiedBy>
  <cp:revision>69</cp:revision>
  <dcterms:created xsi:type="dcterms:W3CDTF">2015-02-05T05:20:14Z</dcterms:created>
  <dcterms:modified xsi:type="dcterms:W3CDTF">2018-02-27T19:18:45Z</dcterms:modified>
</cp:coreProperties>
</file>