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sldIdLst>
    <p:sldId id="258" r:id="rId2"/>
    <p:sldId id="259" r:id="rId3"/>
    <p:sldId id="260" r:id="rId4"/>
    <p:sldId id="261" r:id="rId5"/>
    <p:sldId id="262" r:id="rId6"/>
    <p:sldId id="263" r:id="rId7"/>
    <p:sldId id="264" r:id="rId8"/>
    <p:sldId id="265" r:id="rId9"/>
    <p:sldId id="266" r:id="rId10"/>
    <p:sldId id="269" r:id="rId11"/>
    <p:sldId id="268" r:id="rId12"/>
    <p:sldId id="267" r:id="rId13"/>
    <p:sldId id="270" r:id="rId14"/>
    <p:sldId id="271" r:id="rId15"/>
    <p:sldId id="273" r:id="rId16"/>
    <p:sldId id="272" r:id="rId17"/>
    <p:sldId id="274" r:id="rId18"/>
    <p:sldId id="275"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DC98DF23-C4E5-41FB-80E5-D9954752B944}" type="datetimeFigureOut">
              <a:rPr lang="el-GR" smtClean="0"/>
              <a:pPr/>
              <a:t>8/11/2018</a:t>
            </a:fld>
            <a:endParaRPr lang="el-G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4B4D7042-B8E8-4CB2-93A6-05CE884D4FC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C98DF23-C4E5-41FB-80E5-D9954752B944}" type="datetimeFigureOut">
              <a:rPr lang="el-GR" smtClean="0"/>
              <a:pPr/>
              <a:t>8/11/2018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4D7042-B8E8-4CB2-93A6-05CE884D4FC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C98DF23-C4E5-41FB-80E5-D9954752B944}" type="datetimeFigureOut">
              <a:rPr lang="el-GR" smtClean="0"/>
              <a:pPr/>
              <a:t>8/11/2018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4D7042-B8E8-4CB2-93A6-05CE884D4FC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DC98DF23-C4E5-41FB-80E5-D9954752B944}" type="datetimeFigureOut">
              <a:rPr lang="el-GR" smtClean="0"/>
              <a:pPr/>
              <a:t>8/11/2018</a:t>
            </a:fld>
            <a:endParaRPr lang="el-GR"/>
          </a:p>
        </p:txBody>
      </p:sp>
      <p:sp>
        <p:nvSpPr>
          <p:cNvPr id="9" name="8 - Θέση αριθμού διαφάνειας"/>
          <p:cNvSpPr>
            <a:spLocks noGrp="1"/>
          </p:cNvSpPr>
          <p:nvPr>
            <p:ph type="sldNum" sz="quarter" idx="15"/>
          </p:nvPr>
        </p:nvSpPr>
        <p:spPr/>
        <p:txBody>
          <a:bodyPr rtlCol="0"/>
          <a:lstStyle/>
          <a:p>
            <a:fld id="{4B4D7042-B8E8-4CB2-93A6-05CE884D4FC8}"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DC98DF23-C4E5-41FB-80E5-D9954752B944}" type="datetimeFigureOut">
              <a:rPr lang="el-GR" smtClean="0"/>
              <a:pPr/>
              <a:t>8/11/2018</a:t>
            </a:fld>
            <a:endParaRPr lang="el-G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4B4D7042-B8E8-4CB2-93A6-05CE884D4FC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DC98DF23-C4E5-41FB-80E5-D9954752B944}" type="datetimeFigureOut">
              <a:rPr lang="el-GR" smtClean="0"/>
              <a:pPr/>
              <a:t>8/11/2018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B4D7042-B8E8-4CB2-93A6-05CE884D4FC8}"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DC98DF23-C4E5-41FB-80E5-D9954752B944}" type="datetimeFigureOut">
              <a:rPr lang="el-GR" smtClean="0"/>
              <a:pPr/>
              <a:t>8/11/2018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B4D7042-B8E8-4CB2-93A6-05CE884D4FC8}"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DC98DF23-C4E5-41FB-80E5-D9954752B944}" type="datetimeFigureOut">
              <a:rPr lang="el-GR" smtClean="0"/>
              <a:pPr/>
              <a:t>8/11/2018</a:t>
            </a:fld>
            <a:endParaRPr lang="el-GR"/>
          </a:p>
        </p:txBody>
      </p:sp>
      <p:sp>
        <p:nvSpPr>
          <p:cNvPr id="7" name="6 - Θέση αριθμού διαφάνειας"/>
          <p:cNvSpPr>
            <a:spLocks noGrp="1"/>
          </p:cNvSpPr>
          <p:nvPr>
            <p:ph type="sldNum" sz="quarter" idx="11"/>
          </p:nvPr>
        </p:nvSpPr>
        <p:spPr/>
        <p:txBody>
          <a:bodyPr rtlCol="0"/>
          <a:lstStyle/>
          <a:p>
            <a:fld id="{4B4D7042-B8E8-4CB2-93A6-05CE884D4FC8}"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C98DF23-C4E5-41FB-80E5-D9954752B944}" type="datetimeFigureOut">
              <a:rPr lang="el-GR" smtClean="0"/>
              <a:pPr/>
              <a:t>8/11/2018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B4D7042-B8E8-4CB2-93A6-05CE884D4FC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DC98DF23-C4E5-41FB-80E5-D9954752B944}" type="datetimeFigureOut">
              <a:rPr lang="el-GR" smtClean="0"/>
              <a:pPr/>
              <a:t>8/11/2018</a:t>
            </a:fld>
            <a:endParaRPr lang="el-GR"/>
          </a:p>
        </p:txBody>
      </p:sp>
      <p:sp>
        <p:nvSpPr>
          <p:cNvPr id="22" name="21 - Θέση αριθμού διαφάνειας"/>
          <p:cNvSpPr>
            <a:spLocks noGrp="1"/>
          </p:cNvSpPr>
          <p:nvPr>
            <p:ph type="sldNum" sz="quarter" idx="15"/>
          </p:nvPr>
        </p:nvSpPr>
        <p:spPr/>
        <p:txBody>
          <a:bodyPr rtlCol="0"/>
          <a:lstStyle/>
          <a:p>
            <a:fld id="{4B4D7042-B8E8-4CB2-93A6-05CE884D4FC8}"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DC98DF23-C4E5-41FB-80E5-D9954752B944}" type="datetimeFigureOut">
              <a:rPr lang="el-GR" smtClean="0"/>
              <a:pPr/>
              <a:t>8/11/2018</a:t>
            </a:fld>
            <a:endParaRPr lang="el-GR"/>
          </a:p>
        </p:txBody>
      </p:sp>
      <p:sp>
        <p:nvSpPr>
          <p:cNvPr id="18" name="17 - Θέση αριθμού διαφάνειας"/>
          <p:cNvSpPr>
            <a:spLocks noGrp="1"/>
          </p:cNvSpPr>
          <p:nvPr>
            <p:ph type="sldNum" sz="quarter" idx="11"/>
          </p:nvPr>
        </p:nvSpPr>
        <p:spPr/>
        <p:txBody>
          <a:bodyPr rtlCol="0"/>
          <a:lstStyle/>
          <a:p>
            <a:fld id="{4B4D7042-B8E8-4CB2-93A6-05CE884D4FC8}"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C98DF23-C4E5-41FB-80E5-D9954752B944}" type="datetimeFigureOut">
              <a:rPr lang="el-GR" smtClean="0"/>
              <a:pPr/>
              <a:t>8/11/2018</a:t>
            </a:fld>
            <a:endParaRPr lang="el-G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B4D7042-B8E8-4CB2-93A6-05CE884D4FC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115328" cy="1143000"/>
          </a:xfrm>
        </p:spPr>
        <p:txBody>
          <a:bodyPr>
            <a:normAutofit/>
          </a:bodyPr>
          <a:lstStyle/>
          <a:p>
            <a:pPr algn="ctr"/>
            <a:r>
              <a:rPr lang="el-GR" sz="3200" b="1" dirty="0" smtClean="0">
                <a:solidFill>
                  <a:srgbClr val="002060"/>
                </a:solidFill>
                <a:latin typeface="Cambria" pitchFamily="18" charset="0"/>
              </a:rPr>
              <a:t>ΣΥΓΓΡΑΦΗ ΕΠΙΣΤΗΜΟΝΙΚΗΣ ΕΡΓΑΣΙΑΣ</a:t>
            </a:r>
            <a:endParaRPr lang="el-GR" sz="3200" dirty="0">
              <a:solidFill>
                <a:srgbClr val="002060"/>
              </a:solidFill>
              <a:latin typeface="Cambria" pitchFamily="18" charset="0"/>
            </a:endParaRPr>
          </a:p>
        </p:txBody>
      </p:sp>
      <p:sp>
        <p:nvSpPr>
          <p:cNvPr id="3" name="2 - Θέση περιεχομένου"/>
          <p:cNvSpPr>
            <a:spLocks noGrp="1"/>
          </p:cNvSpPr>
          <p:nvPr>
            <p:ph sz="quarter" idx="1"/>
          </p:nvPr>
        </p:nvSpPr>
        <p:spPr>
          <a:xfrm>
            <a:off x="4214810" y="2071678"/>
            <a:ext cx="4572032" cy="4402274"/>
          </a:xfrm>
        </p:spPr>
        <p:txBody>
          <a:bodyPr>
            <a:normAutofit/>
          </a:bodyPr>
          <a:lstStyle/>
          <a:p>
            <a:pPr algn="ctr">
              <a:buNone/>
            </a:pPr>
            <a:r>
              <a:rPr lang="el-GR" b="1" i="1" dirty="0" smtClean="0">
                <a:latin typeface="Cambria" pitchFamily="18" charset="0"/>
              </a:rPr>
              <a:t>Μάρθα Κελέση</a:t>
            </a:r>
          </a:p>
          <a:p>
            <a:pPr algn="ctr">
              <a:buNone/>
            </a:pPr>
            <a:endParaRPr lang="en-US" dirty="0" smtClean="0">
              <a:latin typeface="Cambria" pitchFamily="18" charset="0"/>
            </a:endParaRPr>
          </a:p>
          <a:p>
            <a:pPr algn="ctr">
              <a:buNone/>
            </a:pPr>
            <a:endParaRPr lang="el-GR" dirty="0" smtClean="0">
              <a:latin typeface="Cambria" pitchFamily="18" charset="0"/>
            </a:endParaRPr>
          </a:p>
          <a:p>
            <a:pPr algn="ctr">
              <a:buNone/>
            </a:pPr>
            <a:r>
              <a:rPr lang="el-GR" dirty="0" smtClean="0">
                <a:latin typeface="Cambria" pitchFamily="18" charset="0"/>
              </a:rPr>
              <a:t>Καθηγήτρια</a:t>
            </a:r>
            <a:endParaRPr lang="el-GR" dirty="0" smtClean="0">
              <a:latin typeface="Cambria" pitchFamily="18" charset="0"/>
            </a:endParaRPr>
          </a:p>
          <a:p>
            <a:pPr algn="ctr">
              <a:buNone/>
            </a:pPr>
            <a:r>
              <a:rPr lang="el-GR" dirty="0" smtClean="0">
                <a:latin typeface="Cambria" pitchFamily="18" charset="0"/>
              </a:rPr>
              <a:t>Πανεπιστήμιο Δυτικής Αττικής</a:t>
            </a:r>
          </a:p>
          <a:p>
            <a:pPr algn="ctr">
              <a:buNone/>
            </a:pPr>
            <a:endParaRPr lang="el-GR" dirty="0" smtClean="0">
              <a:latin typeface="Cambria" pitchFamily="18" charset="0"/>
            </a:endParaRPr>
          </a:p>
          <a:p>
            <a:endParaRPr lang="el-GR" dirty="0"/>
          </a:p>
        </p:txBody>
      </p:sp>
      <p:pic>
        <p:nvPicPr>
          <p:cNvPr id="1026" name="Picture 2" descr="https://t1.ftcdn.net/jpg/00/38/21/64/400_F_38216436_gpPgfMTBRgdqedxwysrvUNWZKXFX8zEf.jpg"/>
          <p:cNvPicPr>
            <a:picLocks noChangeAspect="1" noChangeArrowheads="1"/>
          </p:cNvPicPr>
          <p:nvPr/>
        </p:nvPicPr>
        <p:blipFill>
          <a:blip r:embed="rId2" cstate="print"/>
          <a:srcRect/>
          <a:stretch>
            <a:fillRect/>
          </a:stretch>
        </p:blipFill>
        <p:spPr bwMode="auto">
          <a:xfrm>
            <a:off x="357158" y="2428868"/>
            <a:ext cx="3514725" cy="3810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285720" y="274638"/>
            <a:ext cx="8572560" cy="1011222"/>
          </a:xfrm>
          <a:solidFill>
            <a:schemeClr val="accent5"/>
          </a:solidFill>
        </p:spPr>
        <p:txBody>
          <a:bodyPr>
            <a:normAutofit fontScale="90000"/>
          </a:bodyPr>
          <a:lstStyle/>
          <a:p>
            <a:pPr algn="ctr"/>
            <a:r>
              <a:rPr lang="el-GR" sz="3200" b="1" dirty="0" smtClean="0">
                <a:solidFill>
                  <a:srgbClr val="002060"/>
                </a:solidFill>
                <a:latin typeface="Cambria" pitchFamily="18" charset="0"/>
              </a:rPr>
              <a:t/>
            </a:r>
            <a:br>
              <a:rPr lang="el-GR" sz="3200" b="1" dirty="0" smtClean="0">
                <a:solidFill>
                  <a:srgbClr val="002060"/>
                </a:solidFill>
                <a:latin typeface="Cambria" pitchFamily="18" charset="0"/>
              </a:rPr>
            </a:br>
            <a:r>
              <a:rPr lang="el-GR" sz="3200" b="1" dirty="0" smtClean="0">
                <a:solidFill>
                  <a:srgbClr val="002060"/>
                </a:solidFill>
                <a:latin typeface="Cambria" pitchFamily="18" charset="0"/>
              </a:rPr>
              <a:t/>
            </a:r>
            <a:br>
              <a:rPr lang="el-GR" sz="3200" b="1" dirty="0" smtClean="0">
                <a:solidFill>
                  <a:srgbClr val="002060"/>
                </a:solidFill>
                <a:latin typeface="Cambria" pitchFamily="18" charset="0"/>
              </a:rPr>
            </a:br>
            <a:r>
              <a:rPr lang="el-GR" sz="3200" b="1" dirty="0" err="1" smtClean="0">
                <a:solidFill>
                  <a:srgbClr val="002060"/>
                </a:solidFill>
                <a:latin typeface="Cambria" pitchFamily="18" charset="0"/>
              </a:rPr>
              <a:t>Αρχικο</a:t>
            </a:r>
            <a:r>
              <a:rPr lang="el-GR" sz="3200" b="1" dirty="0" smtClean="0">
                <a:solidFill>
                  <a:srgbClr val="002060"/>
                </a:solidFill>
                <a:latin typeface="Cambria" pitchFamily="18" charset="0"/>
              </a:rPr>
              <a:t> </a:t>
            </a:r>
            <a:r>
              <a:rPr lang="el-GR" sz="3200" b="1" dirty="0" err="1" smtClean="0">
                <a:solidFill>
                  <a:srgbClr val="002060"/>
                </a:solidFill>
                <a:latin typeface="Cambria" pitchFamily="18" charset="0"/>
              </a:rPr>
              <a:t>Κειμενο</a:t>
            </a:r>
            <a:r>
              <a:rPr lang="el-GR" sz="3200" b="1" dirty="0" smtClean="0">
                <a:solidFill>
                  <a:srgbClr val="002060"/>
                </a:solidFill>
                <a:latin typeface="Cambria" pitchFamily="18" charset="0"/>
              </a:rPr>
              <a:t> </a:t>
            </a:r>
            <a:r>
              <a:rPr lang="el-GR" b="1" dirty="0" smtClean="0">
                <a:solidFill>
                  <a:srgbClr val="002060"/>
                </a:solidFill>
              </a:rPr>
              <a:t/>
            </a:r>
            <a:br>
              <a:rPr lang="el-GR" b="1" dirty="0" smtClean="0">
                <a:solidFill>
                  <a:srgbClr val="002060"/>
                </a:solidFill>
              </a:rPr>
            </a:br>
            <a:endParaRPr lang="el-GR" b="1" dirty="0">
              <a:solidFill>
                <a:srgbClr val="002060"/>
              </a:solidFill>
            </a:endParaRPr>
          </a:p>
        </p:txBody>
      </p:sp>
      <p:sp>
        <p:nvSpPr>
          <p:cNvPr id="5" name="4 - Θέση περιεχομένου"/>
          <p:cNvSpPr>
            <a:spLocks noGrp="1"/>
          </p:cNvSpPr>
          <p:nvPr>
            <p:ph sz="quarter" idx="1"/>
          </p:nvPr>
        </p:nvSpPr>
        <p:spPr>
          <a:xfrm>
            <a:off x="0" y="1357298"/>
            <a:ext cx="6572264" cy="5286412"/>
          </a:xfrm>
        </p:spPr>
        <p:txBody>
          <a:bodyPr>
            <a:normAutofit lnSpcReduction="10000"/>
          </a:bodyPr>
          <a:lstStyle/>
          <a:p>
            <a:r>
              <a:rPr lang="el-GR" b="1" dirty="0" smtClean="0"/>
              <a:t>Πρόσωπο:</a:t>
            </a:r>
            <a:r>
              <a:rPr lang="el-GR" dirty="0" smtClean="0"/>
              <a:t> </a:t>
            </a:r>
          </a:p>
          <a:p>
            <a:pPr>
              <a:buNone/>
            </a:pPr>
            <a:r>
              <a:rPr lang="el-GR" dirty="0" smtClean="0"/>
              <a:t>    </a:t>
            </a:r>
            <a:r>
              <a:rPr lang="el-GR" b="1" dirty="0" smtClean="0">
                <a:solidFill>
                  <a:srgbClr val="002060"/>
                </a:solidFill>
                <a:latin typeface="Cambria" pitchFamily="18" charset="0"/>
              </a:rPr>
              <a:t>Το γ' ενικό πρόσωπο θα πρέπει να προτιμάται κατά τη συγγραφή του κειμένου μιας εργασίας. Σε ορισμένες περιπτώσεις, η χρήση του γ' ενικού προσώπου είναι απαγορευτική, </a:t>
            </a:r>
            <a:r>
              <a:rPr lang="el-GR" b="1" dirty="0" smtClean="0">
                <a:solidFill>
                  <a:srgbClr val="002060"/>
                </a:solidFill>
                <a:latin typeface="Cambria" pitchFamily="18" charset="0"/>
              </a:rPr>
              <a:t>στην </a:t>
            </a:r>
            <a:r>
              <a:rPr lang="el-GR" b="1" dirty="0" smtClean="0">
                <a:solidFill>
                  <a:srgbClr val="002060"/>
                </a:solidFill>
                <a:latin typeface="Cambria" pitchFamily="18" charset="0"/>
              </a:rPr>
              <a:t>περίπτωση που στο κείμενο εκφράζονται υποκειμενικές απόψεις του συγγραφέα. </a:t>
            </a:r>
          </a:p>
          <a:p>
            <a:pPr>
              <a:buNone/>
            </a:pPr>
            <a:r>
              <a:rPr lang="el-GR" b="1" dirty="0" smtClean="0">
                <a:solidFill>
                  <a:srgbClr val="002060"/>
                </a:solidFill>
                <a:latin typeface="Cambria" pitchFamily="18" charset="0"/>
              </a:rPr>
              <a:t>    Σε τέτοιες περιπτώσεις ο συγγραφέας θα πρέπει να αξιολογήσει τη δυνατότητα συνδυασμένης χρήσης του α' και του β' πληθυντικού προσώπου. Ειδικά στις εργασίες που συμμετέχουν και άλλοι συγγραφείς, το α' πληθυντικό πρόσωπο είναι η μοναδική επιλογή. </a:t>
            </a:r>
          </a:p>
          <a:p>
            <a:pPr>
              <a:buNone/>
            </a:pPr>
            <a:endParaRPr lang="el-GR" b="1" dirty="0" smtClean="0">
              <a:latin typeface="Cambria" pitchFamily="18" charset="0"/>
            </a:endParaRPr>
          </a:p>
          <a:p>
            <a:pPr>
              <a:buNone/>
            </a:pPr>
            <a:endParaRPr lang="el-GR" b="1" dirty="0" smtClean="0">
              <a:latin typeface="Cambria" pitchFamily="18" charset="0"/>
            </a:endParaRPr>
          </a:p>
          <a:p>
            <a:pPr>
              <a:buNone/>
            </a:pPr>
            <a:endParaRPr lang="el-GR" b="1" dirty="0" smtClean="0">
              <a:latin typeface="Cambria" pitchFamily="18" charset="0"/>
            </a:endParaRPr>
          </a:p>
          <a:p>
            <a:endParaRPr lang="el-GR" dirty="0"/>
          </a:p>
        </p:txBody>
      </p:sp>
      <p:pic>
        <p:nvPicPr>
          <p:cNvPr id="23554" name="Picture 2" descr="https://lh4.ggpht.com/kNaZDH7zpyiIe25WTMs0mpINWcWU6mmiOZ1mvGKT5YzMn_v4Vf2hlzPgLeK3MPxUuCc=w300"/>
          <p:cNvPicPr>
            <a:picLocks noChangeAspect="1" noChangeArrowheads="1"/>
          </p:cNvPicPr>
          <p:nvPr/>
        </p:nvPicPr>
        <p:blipFill>
          <a:blip r:embed="rId2" cstate="print"/>
          <a:srcRect/>
          <a:stretch>
            <a:fillRect/>
          </a:stretch>
        </p:blipFill>
        <p:spPr bwMode="auto">
          <a:xfrm>
            <a:off x="6429388" y="1357298"/>
            <a:ext cx="2500310"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285720" y="274638"/>
            <a:ext cx="8572560" cy="1011222"/>
          </a:xfrm>
          <a:solidFill>
            <a:schemeClr val="accent5"/>
          </a:solidFill>
        </p:spPr>
        <p:txBody>
          <a:bodyPr>
            <a:normAutofit fontScale="90000"/>
          </a:bodyPr>
          <a:lstStyle/>
          <a:p>
            <a:pPr algn="ctr"/>
            <a:r>
              <a:rPr lang="el-GR" sz="3200" b="1" dirty="0" smtClean="0">
                <a:solidFill>
                  <a:srgbClr val="002060"/>
                </a:solidFill>
                <a:latin typeface="Cambria" pitchFamily="18" charset="0"/>
              </a:rPr>
              <a:t/>
            </a:r>
            <a:br>
              <a:rPr lang="el-GR" sz="3200" b="1" dirty="0" smtClean="0">
                <a:solidFill>
                  <a:srgbClr val="002060"/>
                </a:solidFill>
                <a:latin typeface="Cambria" pitchFamily="18" charset="0"/>
              </a:rPr>
            </a:br>
            <a:r>
              <a:rPr lang="el-GR" sz="3200" b="1" dirty="0" smtClean="0">
                <a:solidFill>
                  <a:srgbClr val="002060"/>
                </a:solidFill>
                <a:latin typeface="Cambria" pitchFamily="18" charset="0"/>
              </a:rPr>
              <a:t/>
            </a:r>
            <a:br>
              <a:rPr lang="el-GR" sz="3200" b="1" dirty="0" smtClean="0">
                <a:solidFill>
                  <a:srgbClr val="002060"/>
                </a:solidFill>
                <a:latin typeface="Cambria" pitchFamily="18" charset="0"/>
              </a:rPr>
            </a:br>
            <a:r>
              <a:rPr lang="el-GR" sz="3200" b="1" dirty="0" err="1" smtClean="0">
                <a:solidFill>
                  <a:srgbClr val="002060"/>
                </a:solidFill>
                <a:latin typeface="Cambria" pitchFamily="18" charset="0"/>
              </a:rPr>
              <a:t>Αρχικο</a:t>
            </a:r>
            <a:r>
              <a:rPr lang="el-GR" sz="3200" b="1" dirty="0" smtClean="0">
                <a:solidFill>
                  <a:srgbClr val="002060"/>
                </a:solidFill>
                <a:latin typeface="Cambria" pitchFamily="18" charset="0"/>
              </a:rPr>
              <a:t> </a:t>
            </a:r>
            <a:r>
              <a:rPr lang="el-GR" sz="3200" b="1" dirty="0" err="1" smtClean="0">
                <a:solidFill>
                  <a:srgbClr val="002060"/>
                </a:solidFill>
                <a:latin typeface="Cambria" pitchFamily="18" charset="0"/>
              </a:rPr>
              <a:t>Κειμενο</a:t>
            </a:r>
            <a:r>
              <a:rPr lang="el-GR" sz="3200" b="1" dirty="0" smtClean="0">
                <a:solidFill>
                  <a:srgbClr val="002060"/>
                </a:solidFill>
                <a:latin typeface="Cambria" pitchFamily="18" charset="0"/>
              </a:rPr>
              <a:t> </a:t>
            </a:r>
            <a:r>
              <a:rPr lang="el-GR" b="1" dirty="0" smtClean="0">
                <a:solidFill>
                  <a:srgbClr val="002060"/>
                </a:solidFill>
              </a:rPr>
              <a:t/>
            </a:r>
            <a:br>
              <a:rPr lang="el-GR" b="1" dirty="0" smtClean="0">
                <a:solidFill>
                  <a:srgbClr val="002060"/>
                </a:solidFill>
              </a:rPr>
            </a:br>
            <a:endParaRPr lang="el-GR" b="1" dirty="0">
              <a:solidFill>
                <a:srgbClr val="002060"/>
              </a:solidFill>
            </a:endParaRPr>
          </a:p>
        </p:txBody>
      </p:sp>
      <p:sp>
        <p:nvSpPr>
          <p:cNvPr id="5" name="4 - Θέση περιεχομένου"/>
          <p:cNvSpPr>
            <a:spLocks noGrp="1"/>
          </p:cNvSpPr>
          <p:nvPr>
            <p:ph sz="quarter" idx="1"/>
          </p:nvPr>
        </p:nvSpPr>
        <p:spPr>
          <a:xfrm>
            <a:off x="0" y="1357298"/>
            <a:ext cx="8786842" cy="5286412"/>
          </a:xfrm>
        </p:spPr>
        <p:txBody>
          <a:bodyPr>
            <a:normAutofit/>
          </a:bodyPr>
          <a:lstStyle/>
          <a:p>
            <a:r>
              <a:rPr lang="el-GR" b="1" dirty="0" smtClean="0"/>
              <a:t>Ορθογραφία:</a:t>
            </a:r>
            <a:r>
              <a:rPr lang="el-GR" dirty="0" smtClean="0"/>
              <a:t> </a:t>
            </a:r>
          </a:p>
          <a:p>
            <a:pPr>
              <a:buNone/>
            </a:pPr>
            <a:r>
              <a:rPr lang="el-GR" dirty="0" smtClean="0"/>
              <a:t>   </a:t>
            </a:r>
            <a:r>
              <a:rPr lang="el-GR" b="1" dirty="0" smtClean="0">
                <a:solidFill>
                  <a:srgbClr val="002060"/>
                </a:solidFill>
                <a:latin typeface="Cambria" pitchFamily="18" charset="0"/>
              </a:rPr>
              <a:t>Συστηματικός ορθογραφικός έλεγχος θα πρέπει να γίνεται σε όλα τα στάδια συγγραφής. Ένα κείμενο που περιέχει ορθογραφικά λάθη προδιαθέτει αρνητικά τον αναγνώστη και αφήνει κακή τελική εντύπωση. </a:t>
            </a:r>
          </a:p>
          <a:p>
            <a:pPr>
              <a:buNone/>
            </a:pPr>
            <a:endParaRPr lang="el-GR" b="1" dirty="0" smtClean="0">
              <a:latin typeface="Cambria" pitchFamily="18" charset="0"/>
            </a:endParaRPr>
          </a:p>
          <a:p>
            <a:pPr>
              <a:buNone/>
            </a:pPr>
            <a:endParaRPr lang="el-GR" b="1" dirty="0" smtClean="0">
              <a:latin typeface="Cambria" pitchFamily="18" charset="0"/>
            </a:endParaRPr>
          </a:p>
          <a:p>
            <a:pPr>
              <a:buNone/>
            </a:pPr>
            <a:endParaRPr lang="el-GR" b="1" dirty="0" smtClean="0">
              <a:latin typeface="Cambria" pitchFamily="18" charset="0"/>
            </a:endParaRPr>
          </a:p>
          <a:p>
            <a:endParaRPr lang="el-GR" dirty="0"/>
          </a:p>
        </p:txBody>
      </p:sp>
      <p:pic>
        <p:nvPicPr>
          <p:cNvPr id="24578" name="Picture 2" descr="http://2.bp.blogspot.com/-eADCtG7OaBk/VGjtXEhAG7I/AAAAAAAAA3I/378lRlZ1lK4/s1600/malono.jpg"/>
          <p:cNvPicPr>
            <a:picLocks noChangeAspect="1" noChangeArrowheads="1"/>
          </p:cNvPicPr>
          <p:nvPr/>
        </p:nvPicPr>
        <p:blipFill>
          <a:blip r:embed="rId2" cstate="print"/>
          <a:srcRect/>
          <a:stretch>
            <a:fillRect/>
          </a:stretch>
        </p:blipFill>
        <p:spPr bwMode="auto">
          <a:xfrm>
            <a:off x="1785918" y="3357562"/>
            <a:ext cx="5731967" cy="32861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285720" y="274638"/>
            <a:ext cx="8572560" cy="1011222"/>
          </a:xfrm>
          <a:solidFill>
            <a:schemeClr val="accent5"/>
          </a:solidFill>
        </p:spPr>
        <p:txBody>
          <a:bodyPr>
            <a:normAutofit fontScale="90000"/>
          </a:bodyPr>
          <a:lstStyle/>
          <a:p>
            <a:pPr algn="ctr"/>
            <a:r>
              <a:rPr lang="el-GR" sz="3200" b="1" dirty="0" smtClean="0">
                <a:solidFill>
                  <a:srgbClr val="002060"/>
                </a:solidFill>
                <a:latin typeface="Cambria" pitchFamily="18" charset="0"/>
              </a:rPr>
              <a:t/>
            </a:r>
            <a:br>
              <a:rPr lang="el-GR" sz="3200" b="1" dirty="0" smtClean="0">
                <a:solidFill>
                  <a:srgbClr val="002060"/>
                </a:solidFill>
                <a:latin typeface="Cambria" pitchFamily="18" charset="0"/>
              </a:rPr>
            </a:br>
            <a:r>
              <a:rPr lang="el-GR" sz="3200" b="1" dirty="0" smtClean="0">
                <a:solidFill>
                  <a:srgbClr val="002060"/>
                </a:solidFill>
                <a:latin typeface="Cambria" pitchFamily="18" charset="0"/>
              </a:rPr>
              <a:t/>
            </a:r>
            <a:br>
              <a:rPr lang="el-GR" sz="3200" b="1" dirty="0" smtClean="0">
                <a:solidFill>
                  <a:srgbClr val="002060"/>
                </a:solidFill>
                <a:latin typeface="Cambria" pitchFamily="18" charset="0"/>
              </a:rPr>
            </a:br>
            <a:r>
              <a:rPr lang="el-GR" sz="3200" b="1" dirty="0" err="1" smtClean="0">
                <a:solidFill>
                  <a:srgbClr val="002060"/>
                </a:solidFill>
                <a:latin typeface="Cambria" pitchFamily="18" charset="0"/>
              </a:rPr>
              <a:t>Αρχικο</a:t>
            </a:r>
            <a:r>
              <a:rPr lang="el-GR" sz="3200" b="1" dirty="0" smtClean="0">
                <a:solidFill>
                  <a:srgbClr val="002060"/>
                </a:solidFill>
                <a:latin typeface="Cambria" pitchFamily="18" charset="0"/>
              </a:rPr>
              <a:t> </a:t>
            </a:r>
            <a:r>
              <a:rPr lang="el-GR" sz="3200" b="1" dirty="0" err="1" smtClean="0">
                <a:solidFill>
                  <a:srgbClr val="002060"/>
                </a:solidFill>
                <a:latin typeface="Cambria" pitchFamily="18" charset="0"/>
              </a:rPr>
              <a:t>Κειμενο</a:t>
            </a:r>
            <a:r>
              <a:rPr lang="el-GR" sz="3200" b="1" dirty="0" smtClean="0">
                <a:solidFill>
                  <a:srgbClr val="002060"/>
                </a:solidFill>
                <a:latin typeface="Cambria" pitchFamily="18" charset="0"/>
              </a:rPr>
              <a:t> </a:t>
            </a:r>
            <a:r>
              <a:rPr lang="el-GR" b="1" dirty="0" smtClean="0">
                <a:solidFill>
                  <a:srgbClr val="002060"/>
                </a:solidFill>
              </a:rPr>
              <a:t/>
            </a:r>
            <a:br>
              <a:rPr lang="el-GR" b="1" dirty="0" smtClean="0">
                <a:solidFill>
                  <a:srgbClr val="002060"/>
                </a:solidFill>
              </a:rPr>
            </a:br>
            <a:endParaRPr lang="el-GR" b="1" dirty="0">
              <a:solidFill>
                <a:srgbClr val="002060"/>
              </a:solidFill>
            </a:endParaRPr>
          </a:p>
        </p:txBody>
      </p:sp>
      <p:sp>
        <p:nvSpPr>
          <p:cNvPr id="5" name="4 - Θέση περιεχομένου"/>
          <p:cNvSpPr>
            <a:spLocks noGrp="1"/>
          </p:cNvSpPr>
          <p:nvPr>
            <p:ph sz="quarter" idx="1"/>
          </p:nvPr>
        </p:nvSpPr>
        <p:spPr>
          <a:xfrm>
            <a:off x="0" y="1357298"/>
            <a:ext cx="6072198" cy="5286412"/>
          </a:xfrm>
        </p:spPr>
        <p:txBody>
          <a:bodyPr>
            <a:normAutofit fontScale="92500" lnSpcReduction="20000"/>
          </a:bodyPr>
          <a:lstStyle/>
          <a:p>
            <a:r>
              <a:rPr lang="el-GR" b="1" dirty="0" smtClean="0">
                <a:solidFill>
                  <a:srgbClr val="002060"/>
                </a:solidFill>
                <a:latin typeface="Cambria" pitchFamily="18" charset="0"/>
              </a:rPr>
              <a:t>  </a:t>
            </a:r>
            <a:r>
              <a:rPr lang="el-GR" b="1" dirty="0" smtClean="0"/>
              <a:t>Σημεία στίξης:</a:t>
            </a:r>
            <a:r>
              <a:rPr lang="el-GR" dirty="0" smtClean="0"/>
              <a:t> </a:t>
            </a:r>
          </a:p>
          <a:p>
            <a:pPr>
              <a:buNone/>
            </a:pPr>
            <a:r>
              <a:rPr lang="el-GR" b="1" dirty="0" smtClean="0">
                <a:solidFill>
                  <a:srgbClr val="002060"/>
                </a:solidFill>
                <a:latin typeface="Cambria" pitchFamily="18" charset="0"/>
              </a:rPr>
              <a:t>   </a:t>
            </a:r>
          </a:p>
          <a:p>
            <a:pPr marL="457200" indent="-457200">
              <a:buFont typeface="+mj-lt"/>
              <a:buAutoNum type="arabicPeriod"/>
            </a:pPr>
            <a:r>
              <a:rPr lang="el-GR" b="1" dirty="0" smtClean="0">
                <a:solidFill>
                  <a:srgbClr val="002060"/>
                </a:solidFill>
                <a:latin typeface="Cambria" pitchFamily="18" charset="0"/>
              </a:rPr>
              <a:t>Ένα σφάλμα που εντοπίζεται συχνά σε κείμενα εργασιών αφορά τη χρήση της τελείας (.) και του κόμματος (,). Είναι σημαντικό να μην υπάρχει κενό ανάμεσα στην προηγούμενη λέξη και την τελεία ή το κόμμα. </a:t>
            </a:r>
          </a:p>
          <a:p>
            <a:pPr marL="457200" indent="-457200">
              <a:buFont typeface="+mj-lt"/>
              <a:buAutoNum type="arabicPeriod"/>
            </a:pPr>
            <a:r>
              <a:rPr lang="el-GR" b="1" dirty="0" smtClean="0">
                <a:solidFill>
                  <a:srgbClr val="002060"/>
                </a:solidFill>
                <a:latin typeface="Cambria" pitchFamily="18" charset="0"/>
              </a:rPr>
              <a:t>Παράδειγμα εσφαλμένης χρήσης των σημείων στίξης αποτελεί η επόμενη πρόταση, στην οποία όλα τα σημεία στίξης έχουν τοποθετηθεί στη λάθος θέση: «Σύμφωνα με τους συγγραφείς , αν οι παράμετροι επιλεγούν σωστά ,τότε η μέθοδος αυτή μπορεί να διπλασιάζει την ταχύτητα ανάκτησης των αποτελεσμάτων .».</a:t>
            </a:r>
          </a:p>
          <a:p>
            <a:pPr>
              <a:buNone/>
            </a:pPr>
            <a:endParaRPr lang="el-GR" b="1" dirty="0" smtClean="0">
              <a:solidFill>
                <a:srgbClr val="002060"/>
              </a:solidFill>
              <a:latin typeface="Cambria" pitchFamily="18" charset="0"/>
            </a:endParaRPr>
          </a:p>
          <a:p>
            <a:pPr>
              <a:buNone/>
            </a:pPr>
            <a:endParaRPr lang="el-GR" b="1" dirty="0" smtClean="0">
              <a:latin typeface="Cambria" pitchFamily="18" charset="0"/>
            </a:endParaRPr>
          </a:p>
          <a:p>
            <a:pPr>
              <a:buNone/>
            </a:pPr>
            <a:endParaRPr lang="el-GR" b="1" dirty="0" smtClean="0">
              <a:latin typeface="Cambria" pitchFamily="18" charset="0"/>
            </a:endParaRPr>
          </a:p>
          <a:p>
            <a:pPr>
              <a:buNone/>
            </a:pPr>
            <a:endParaRPr lang="el-GR" b="1" dirty="0" smtClean="0">
              <a:latin typeface="Cambria" pitchFamily="18" charset="0"/>
            </a:endParaRPr>
          </a:p>
          <a:p>
            <a:endParaRPr lang="el-GR" dirty="0"/>
          </a:p>
        </p:txBody>
      </p:sp>
      <p:pic>
        <p:nvPicPr>
          <p:cNvPr id="25602" name="Picture 2" descr="http://thumb7.shutterstock.com/display_pic_with_logo/960205/118055035/stock-photo--d-small-people-detective-118055035.jpg"/>
          <p:cNvPicPr>
            <a:picLocks noChangeAspect="1" noChangeArrowheads="1"/>
          </p:cNvPicPr>
          <p:nvPr/>
        </p:nvPicPr>
        <p:blipFill>
          <a:blip r:embed="rId2" cstate="print"/>
          <a:srcRect/>
          <a:stretch>
            <a:fillRect/>
          </a:stretch>
        </p:blipFill>
        <p:spPr bwMode="auto">
          <a:xfrm>
            <a:off x="6215074" y="2500306"/>
            <a:ext cx="2381143" cy="28622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285720" y="274638"/>
            <a:ext cx="8572560" cy="1011222"/>
          </a:xfrm>
          <a:solidFill>
            <a:schemeClr val="accent5"/>
          </a:solidFill>
        </p:spPr>
        <p:txBody>
          <a:bodyPr>
            <a:normAutofit fontScale="90000"/>
          </a:bodyPr>
          <a:lstStyle/>
          <a:p>
            <a:pPr algn="ctr"/>
            <a:r>
              <a:rPr lang="el-GR" sz="3200" b="1" dirty="0" smtClean="0">
                <a:solidFill>
                  <a:srgbClr val="002060"/>
                </a:solidFill>
                <a:latin typeface="Cambria" pitchFamily="18" charset="0"/>
              </a:rPr>
              <a:t/>
            </a:r>
            <a:br>
              <a:rPr lang="el-GR" sz="3200" b="1" dirty="0" smtClean="0">
                <a:solidFill>
                  <a:srgbClr val="002060"/>
                </a:solidFill>
                <a:latin typeface="Cambria" pitchFamily="18" charset="0"/>
              </a:rPr>
            </a:br>
            <a:r>
              <a:rPr lang="el-GR" sz="3200" b="1" dirty="0" smtClean="0">
                <a:solidFill>
                  <a:srgbClr val="002060"/>
                </a:solidFill>
                <a:latin typeface="Cambria" pitchFamily="18" charset="0"/>
              </a:rPr>
              <a:t/>
            </a:r>
            <a:br>
              <a:rPr lang="el-GR" sz="3200" b="1" dirty="0" smtClean="0">
                <a:solidFill>
                  <a:srgbClr val="002060"/>
                </a:solidFill>
                <a:latin typeface="Cambria" pitchFamily="18" charset="0"/>
              </a:rPr>
            </a:br>
            <a:r>
              <a:rPr lang="el-GR" sz="3200" b="1" dirty="0" err="1" smtClean="0">
                <a:solidFill>
                  <a:srgbClr val="002060"/>
                </a:solidFill>
                <a:latin typeface="Cambria" pitchFamily="18" charset="0"/>
              </a:rPr>
              <a:t>Αρχικο</a:t>
            </a:r>
            <a:r>
              <a:rPr lang="el-GR" sz="3200" b="1" dirty="0" smtClean="0">
                <a:solidFill>
                  <a:srgbClr val="002060"/>
                </a:solidFill>
                <a:latin typeface="Cambria" pitchFamily="18" charset="0"/>
              </a:rPr>
              <a:t> </a:t>
            </a:r>
            <a:r>
              <a:rPr lang="el-GR" sz="3200" b="1" dirty="0" err="1" smtClean="0">
                <a:solidFill>
                  <a:srgbClr val="002060"/>
                </a:solidFill>
                <a:latin typeface="Cambria" pitchFamily="18" charset="0"/>
              </a:rPr>
              <a:t>Κειμενο</a:t>
            </a:r>
            <a:r>
              <a:rPr lang="el-GR" sz="3200" b="1" dirty="0" smtClean="0">
                <a:solidFill>
                  <a:srgbClr val="002060"/>
                </a:solidFill>
                <a:latin typeface="Cambria" pitchFamily="18" charset="0"/>
              </a:rPr>
              <a:t> </a:t>
            </a:r>
            <a:r>
              <a:rPr lang="el-GR" b="1" dirty="0" smtClean="0">
                <a:solidFill>
                  <a:srgbClr val="002060"/>
                </a:solidFill>
              </a:rPr>
              <a:t/>
            </a:r>
            <a:br>
              <a:rPr lang="el-GR" b="1" dirty="0" smtClean="0">
                <a:solidFill>
                  <a:srgbClr val="002060"/>
                </a:solidFill>
              </a:rPr>
            </a:br>
            <a:endParaRPr lang="el-GR" b="1" dirty="0">
              <a:solidFill>
                <a:srgbClr val="002060"/>
              </a:solidFill>
            </a:endParaRPr>
          </a:p>
        </p:txBody>
      </p:sp>
      <p:sp>
        <p:nvSpPr>
          <p:cNvPr id="5" name="4 - Θέση περιεχομένου"/>
          <p:cNvSpPr>
            <a:spLocks noGrp="1"/>
          </p:cNvSpPr>
          <p:nvPr>
            <p:ph sz="quarter" idx="1"/>
          </p:nvPr>
        </p:nvSpPr>
        <p:spPr>
          <a:xfrm>
            <a:off x="0" y="1357298"/>
            <a:ext cx="5786446" cy="5286412"/>
          </a:xfrm>
        </p:spPr>
        <p:txBody>
          <a:bodyPr>
            <a:normAutofit fontScale="92500"/>
          </a:bodyPr>
          <a:lstStyle/>
          <a:p>
            <a:r>
              <a:rPr lang="el-GR" b="1" dirty="0" smtClean="0">
                <a:solidFill>
                  <a:srgbClr val="002060"/>
                </a:solidFill>
                <a:latin typeface="Cambria" pitchFamily="18" charset="0"/>
              </a:rPr>
              <a:t> </a:t>
            </a:r>
            <a:r>
              <a:rPr lang="el-GR" b="1" dirty="0" smtClean="0"/>
              <a:t>Χρήση κενών χαρακτήρων:</a:t>
            </a:r>
            <a:r>
              <a:rPr lang="el-GR" dirty="0" smtClean="0"/>
              <a:t> </a:t>
            </a:r>
          </a:p>
          <a:p>
            <a:pPr>
              <a:buNone/>
            </a:pPr>
            <a:r>
              <a:rPr lang="el-GR" dirty="0" smtClean="0"/>
              <a:t>    </a:t>
            </a:r>
          </a:p>
          <a:p>
            <a:pPr marL="457200" indent="-457200">
              <a:buFont typeface="+mj-lt"/>
              <a:buAutoNum type="arabicPeriod"/>
            </a:pPr>
            <a:r>
              <a:rPr lang="el-GR" b="1" dirty="0" smtClean="0">
                <a:solidFill>
                  <a:srgbClr val="002060"/>
                </a:solidFill>
                <a:latin typeface="Cambria" pitchFamily="18" charset="0"/>
              </a:rPr>
              <a:t>Μεταξύ δύο λέξεων μιας παραγράφου πρέπει να παρεμβάλλεται ένας μόνο κενός χαρακτήρας. </a:t>
            </a:r>
          </a:p>
          <a:p>
            <a:pPr marL="457200" indent="-457200">
              <a:buFont typeface="+mj-lt"/>
              <a:buAutoNum type="arabicPeriod"/>
            </a:pPr>
            <a:r>
              <a:rPr lang="el-GR" b="1" dirty="0" smtClean="0">
                <a:solidFill>
                  <a:srgbClr val="002060"/>
                </a:solidFill>
                <a:latin typeface="Cambria" pitchFamily="18" charset="0"/>
              </a:rPr>
              <a:t>Η χρήση δύο ή περισσότερων διαδοχικών κενών χαρακτήρων είναι κακή πρακτική και μπορεί να αλλοιώσει την τελική μορφή του κειμένου. </a:t>
            </a:r>
          </a:p>
          <a:p>
            <a:pPr marL="457200" indent="-457200">
              <a:buFont typeface="+mj-lt"/>
              <a:buAutoNum type="arabicPeriod"/>
            </a:pPr>
            <a:r>
              <a:rPr lang="el-GR" b="1" dirty="0" smtClean="0">
                <a:solidFill>
                  <a:srgbClr val="002060"/>
                </a:solidFill>
                <a:latin typeface="Cambria" pitchFamily="18" charset="0"/>
              </a:rPr>
              <a:t>Εξίσου κακή πρακτική είναι η χρήση των κενών χαρακτήρων για την επίτευξη της σωστής στοίχισης των κειμένων.</a:t>
            </a:r>
          </a:p>
          <a:p>
            <a:pPr>
              <a:buNone/>
            </a:pPr>
            <a:endParaRPr lang="el-GR" b="1" dirty="0" smtClean="0">
              <a:solidFill>
                <a:srgbClr val="002060"/>
              </a:solidFill>
              <a:latin typeface="Cambria" pitchFamily="18" charset="0"/>
            </a:endParaRPr>
          </a:p>
          <a:p>
            <a:pPr>
              <a:buNone/>
            </a:pPr>
            <a:endParaRPr lang="el-GR" b="1" dirty="0" smtClean="0">
              <a:latin typeface="Cambria" pitchFamily="18" charset="0"/>
            </a:endParaRPr>
          </a:p>
          <a:p>
            <a:pPr>
              <a:buNone/>
            </a:pPr>
            <a:endParaRPr lang="el-GR" b="1" dirty="0" smtClean="0">
              <a:latin typeface="Cambria" pitchFamily="18" charset="0"/>
            </a:endParaRPr>
          </a:p>
          <a:p>
            <a:pPr>
              <a:buNone/>
            </a:pPr>
            <a:endParaRPr lang="el-GR" b="1" dirty="0" smtClean="0">
              <a:latin typeface="Cambria" pitchFamily="18" charset="0"/>
            </a:endParaRPr>
          </a:p>
          <a:p>
            <a:endParaRPr lang="el-GR" dirty="0"/>
          </a:p>
        </p:txBody>
      </p:sp>
      <p:pic>
        <p:nvPicPr>
          <p:cNvPr id="30724" name="Picture 4" descr="http://0.s3.envato.com/files/54984513/3d%20small%20people%20-%20I%20am%20fed.jpg"/>
          <p:cNvPicPr>
            <a:picLocks noChangeAspect="1" noChangeArrowheads="1"/>
          </p:cNvPicPr>
          <p:nvPr/>
        </p:nvPicPr>
        <p:blipFill>
          <a:blip r:embed="rId2" cstate="print"/>
          <a:srcRect/>
          <a:stretch>
            <a:fillRect/>
          </a:stretch>
        </p:blipFill>
        <p:spPr bwMode="auto">
          <a:xfrm>
            <a:off x="5929322" y="2714620"/>
            <a:ext cx="2786081" cy="27860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285720" y="274638"/>
            <a:ext cx="8572560" cy="1011222"/>
          </a:xfrm>
          <a:solidFill>
            <a:schemeClr val="accent5"/>
          </a:solidFill>
        </p:spPr>
        <p:txBody>
          <a:bodyPr>
            <a:normAutofit fontScale="90000"/>
          </a:bodyPr>
          <a:lstStyle/>
          <a:p>
            <a:pPr algn="ctr"/>
            <a:r>
              <a:rPr lang="el-GR" sz="3200" b="1" dirty="0" smtClean="0">
                <a:solidFill>
                  <a:srgbClr val="002060"/>
                </a:solidFill>
                <a:latin typeface="Cambria" pitchFamily="18" charset="0"/>
              </a:rPr>
              <a:t/>
            </a:r>
            <a:br>
              <a:rPr lang="el-GR" sz="3200" b="1" dirty="0" smtClean="0">
                <a:solidFill>
                  <a:srgbClr val="002060"/>
                </a:solidFill>
                <a:latin typeface="Cambria" pitchFamily="18" charset="0"/>
              </a:rPr>
            </a:br>
            <a:r>
              <a:rPr lang="el-GR" sz="3200" b="1" dirty="0" smtClean="0">
                <a:solidFill>
                  <a:srgbClr val="002060"/>
                </a:solidFill>
                <a:latin typeface="Cambria" pitchFamily="18" charset="0"/>
              </a:rPr>
              <a:t/>
            </a:r>
            <a:br>
              <a:rPr lang="el-GR" sz="3200" b="1" dirty="0" smtClean="0">
                <a:solidFill>
                  <a:srgbClr val="002060"/>
                </a:solidFill>
                <a:latin typeface="Cambria" pitchFamily="18" charset="0"/>
              </a:rPr>
            </a:br>
            <a:r>
              <a:rPr lang="el-GR" sz="3200" b="1" dirty="0" err="1" smtClean="0">
                <a:solidFill>
                  <a:srgbClr val="002060"/>
                </a:solidFill>
                <a:latin typeface="Cambria" pitchFamily="18" charset="0"/>
              </a:rPr>
              <a:t>Αρχικο</a:t>
            </a:r>
            <a:r>
              <a:rPr lang="el-GR" sz="3200" b="1" dirty="0" smtClean="0">
                <a:solidFill>
                  <a:srgbClr val="002060"/>
                </a:solidFill>
                <a:latin typeface="Cambria" pitchFamily="18" charset="0"/>
              </a:rPr>
              <a:t> </a:t>
            </a:r>
            <a:r>
              <a:rPr lang="el-GR" sz="3200" b="1" dirty="0" err="1" smtClean="0">
                <a:solidFill>
                  <a:srgbClr val="002060"/>
                </a:solidFill>
                <a:latin typeface="Cambria" pitchFamily="18" charset="0"/>
              </a:rPr>
              <a:t>Κειμενο</a:t>
            </a:r>
            <a:r>
              <a:rPr lang="el-GR" sz="3200" b="1" dirty="0" smtClean="0">
                <a:solidFill>
                  <a:srgbClr val="002060"/>
                </a:solidFill>
                <a:latin typeface="Cambria" pitchFamily="18" charset="0"/>
              </a:rPr>
              <a:t> </a:t>
            </a:r>
            <a:r>
              <a:rPr lang="el-GR" b="1" dirty="0" smtClean="0">
                <a:solidFill>
                  <a:srgbClr val="002060"/>
                </a:solidFill>
              </a:rPr>
              <a:t/>
            </a:r>
            <a:br>
              <a:rPr lang="el-GR" b="1" dirty="0" smtClean="0">
                <a:solidFill>
                  <a:srgbClr val="002060"/>
                </a:solidFill>
              </a:rPr>
            </a:br>
            <a:endParaRPr lang="el-GR" b="1" dirty="0">
              <a:solidFill>
                <a:srgbClr val="002060"/>
              </a:solidFill>
            </a:endParaRPr>
          </a:p>
        </p:txBody>
      </p:sp>
      <p:sp>
        <p:nvSpPr>
          <p:cNvPr id="5" name="4 - Θέση περιεχομένου"/>
          <p:cNvSpPr>
            <a:spLocks noGrp="1"/>
          </p:cNvSpPr>
          <p:nvPr>
            <p:ph sz="quarter" idx="1"/>
          </p:nvPr>
        </p:nvSpPr>
        <p:spPr>
          <a:xfrm>
            <a:off x="0" y="1357298"/>
            <a:ext cx="5072066" cy="5286412"/>
          </a:xfrm>
        </p:spPr>
        <p:txBody>
          <a:bodyPr>
            <a:normAutofit fontScale="92500"/>
          </a:bodyPr>
          <a:lstStyle/>
          <a:p>
            <a:r>
              <a:rPr lang="el-GR" b="1" dirty="0" smtClean="0">
                <a:solidFill>
                  <a:srgbClr val="002060"/>
                </a:solidFill>
                <a:latin typeface="Cambria" pitchFamily="18" charset="0"/>
              </a:rPr>
              <a:t> </a:t>
            </a:r>
            <a:r>
              <a:rPr lang="el-GR" b="1" dirty="0" smtClean="0"/>
              <a:t>Μορφοποίηση κειμένου:</a:t>
            </a:r>
            <a:r>
              <a:rPr lang="el-GR" dirty="0" smtClean="0"/>
              <a:t> </a:t>
            </a:r>
          </a:p>
          <a:p>
            <a:pPr>
              <a:buNone/>
            </a:pPr>
            <a:r>
              <a:rPr lang="el-GR" b="1" dirty="0" smtClean="0">
                <a:solidFill>
                  <a:srgbClr val="002060"/>
                </a:solidFill>
                <a:latin typeface="Cambria" pitchFamily="18" charset="0"/>
              </a:rPr>
              <a:t>    </a:t>
            </a:r>
          </a:p>
          <a:p>
            <a:pPr marL="457200" indent="-457200">
              <a:buFont typeface="+mj-lt"/>
              <a:buAutoNum type="arabicPeriod"/>
            </a:pPr>
            <a:r>
              <a:rPr lang="el-GR" b="1" dirty="0" smtClean="0">
                <a:solidFill>
                  <a:srgbClr val="002060"/>
                </a:solidFill>
                <a:latin typeface="Cambria" pitchFamily="18" charset="0"/>
              </a:rPr>
              <a:t> Η σωστή μορφοποίηση εξασφαλίζει την ομοιομορφία του συνόλου και διευκολύνει τον αναγνώστη κατά τη μελέτη των επιμέρους κειμένων. </a:t>
            </a:r>
          </a:p>
          <a:p>
            <a:pPr marL="457200" indent="-457200">
              <a:buFont typeface="+mj-lt"/>
              <a:buAutoNum type="arabicPeriod"/>
            </a:pPr>
            <a:r>
              <a:rPr lang="el-GR" b="1" dirty="0" smtClean="0">
                <a:solidFill>
                  <a:srgbClr val="002060"/>
                </a:solidFill>
                <a:latin typeface="Cambria" pitchFamily="18" charset="0"/>
              </a:rPr>
              <a:t>Για να διευκολύνει τους συντάκτες του κειμένου να ακολουθήσουν τους κανόνες μορφοποίησης ο εκάστοτε φορέας, το ίδρυμα ή ο καθηγητής μπορεί να διαθέσει κατάλληλα μορφοποιημένα υποδείγματα.</a:t>
            </a:r>
          </a:p>
          <a:p>
            <a:pPr>
              <a:buNone/>
            </a:pPr>
            <a:endParaRPr lang="el-GR" b="1" dirty="0" smtClean="0">
              <a:solidFill>
                <a:srgbClr val="002060"/>
              </a:solidFill>
              <a:latin typeface="Cambria" pitchFamily="18" charset="0"/>
            </a:endParaRPr>
          </a:p>
          <a:p>
            <a:pPr>
              <a:buNone/>
            </a:pPr>
            <a:endParaRPr lang="el-GR" b="1" dirty="0" smtClean="0">
              <a:latin typeface="Cambria" pitchFamily="18" charset="0"/>
            </a:endParaRPr>
          </a:p>
          <a:p>
            <a:pPr>
              <a:buNone/>
            </a:pPr>
            <a:endParaRPr lang="el-GR" b="1" dirty="0" smtClean="0">
              <a:latin typeface="Cambria" pitchFamily="18" charset="0"/>
            </a:endParaRPr>
          </a:p>
          <a:p>
            <a:pPr>
              <a:buNone/>
            </a:pPr>
            <a:endParaRPr lang="el-GR" b="1" dirty="0" smtClean="0">
              <a:latin typeface="Cambria" pitchFamily="18" charset="0"/>
            </a:endParaRPr>
          </a:p>
          <a:p>
            <a:endParaRPr lang="el-GR" dirty="0"/>
          </a:p>
        </p:txBody>
      </p:sp>
      <p:pic>
        <p:nvPicPr>
          <p:cNvPr id="29698" name="Picture 2" descr="https://t2.ftcdn.net/jpg/00/57/59/73/400_F_57597338_hByCDUHDsjTo4F9IsbwPcdqz4VJVUyh2.jpg"/>
          <p:cNvPicPr>
            <a:picLocks noChangeAspect="1" noChangeArrowheads="1"/>
          </p:cNvPicPr>
          <p:nvPr/>
        </p:nvPicPr>
        <p:blipFill>
          <a:blip r:embed="rId2" cstate="print"/>
          <a:srcRect/>
          <a:stretch>
            <a:fillRect/>
          </a:stretch>
        </p:blipFill>
        <p:spPr bwMode="auto">
          <a:xfrm>
            <a:off x="5143504" y="2428868"/>
            <a:ext cx="360045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285720" y="274638"/>
            <a:ext cx="8572560" cy="1011222"/>
          </a:xfrm>
          <a:solidFill>
            <a:schemeClr val="accent5"/>
          </a:solidFill>
        </p:spPr>
        <p:txBody>
          <a:bodyPr>
            <a:normAutofit fontScale="90000"/>
          </a:bodyPr>
          <a:lstStyle/>
          <a:p>
            <a:pPr algn="ctr"/>
            <a:r>
              <a:rPr lang="el-GR" sz="3200" b="1" dirty="0" smtClean="0">
                <a:solidFill>
                  <a:srgbClr val="002060"/>
                </a:solidFill>
                <a:latin typeface="Cambria" pitchFamily="18" charset="0"/>
              </a:rPr>
              <a:t/>
            </a:r>
            <a:br>
              <a:rPr lang="el-GR" sz="3200" b="1" dirty="0" smtClean="0">
                <a:solidFill>
                  <a:srgbClr val="002060"/>
                </a:solidFill>
                <a:latin typeface="Cambria" pitchFamily="18" charset="0"/>
              </a:rPr>
            </a:br>
            <a:r>
              <a:rPr lang="el-GR" sz="3200" b="1" dirty="0" smtClean="0">
                <a:solidFill>
                  <a:srgbClr val="002060"/>
                </a:solidFill>
                <a:latin typeface="Cambria" pitchFamily="18" charset="0"/>
              </a:rPr>
              <a:t/>
            </a:r>
            <a:br>
              <a:rPr lang="el-GR" sz="3200" b="1" dirty="0" smtClean="0">
                <a:solidFill>
                  <a:srgbClr val="002060"/>
                </a:solidFill>
                <a:latin typeface="Cambria" pitchFamily="18" charset="0"/>
              </a:rPr>
            </a:br>
            <a:r>
              <a:rPr lang="el-GR" sz="3200" b="1" dirty="0" err="1" smtClean="0">
                <a:solidFill>
                  <a:srgbClr val="002060"/>
                </a:solidFill>
                <a:latin typeface="Cambria" pitchFamily="18" charset="0"/>
              </a:rPr>
              <a:t>Αναγνωση</a:t>
            </a:r>
            <a:r>
              <a:rPr lang="el-GR" sz="3200" b="1" dirty="0" smtClean="0">
                <a:solidFill>
                  <a:srgbClr val="002060"/>
                </a:solidFill>
                <a:latin typeface="Cambria" pitchFamily="18" charset="0"/>
              </a:rPr>
              <a:t> από </a:t>
            </a:r>
            <a:r>
              <a:rPr lang="el-GR" sz="3200" b="1" dirty="0" err="1" smtClean="0">
                <a:solidFill>
                  <a:srgbClr val="002060"/>
                </a:solidFill>
                <a:latin typeface="Cambria" pitchFamily="18" charset="0"/>
              </a:rPr>
              <a:t>τριτο</a:t>
            </a:r>
            <a:r>
              <a:rPr lang="el-GR" sz="3200" b="1" dirty="0" smtClean="0">
                <a:solidFill>
                  <a:srgbClr val="002060"/>
                </a:solidFill>
                <a:latin typeface="Cambria" pitchFamily="18" charset="0"/>
              </a:rPr>
              <a:t> </a:t>
            </a:r>
            <a:r>
              <a:rPr lang="el-GR" sz="3200" b="1" dirty="0" err="1" smtClean="0">
                <a:solidFill>
                  <a:srgbClr val="002060"/>
                </a:solidFill>
                <a:latin typeface="Cambria" pitchFamily="18" charset="0"/>
              </a:rPr>
              <a:t>Ατομο</a:t>
            </a:r>
            <a:r>
              <a:rPr lang="el-GR" b="1" dirty="0" smtClean="0">
                <a:solidFill>
                  <a:srgbClr val="002060"/>
                </a:solidFill>
              </a:rPr>
              <a:t/>
            </a:r>
            <a:br>
              <a:rPr lang="el-GR" b="1" dirty="0" smtClean="0">
                <a:solidFill>
                  <a:srgbClr val="002060"/>
                </a:solidFill>
              </a:rPr>
            </a:br>
            <a:endParaRPr lang="el-GR" b="1" dirty="0">
              <a:solidFill>
                <a:srgbClr val="002060"/>
              </a:solidFill>
            </a:endParaRPr>
          </a:p>
        </p:txBody>
      </p:sp>
      <p:sp>
        <p:nvSpPr>
          <p:cNvPr id="5" name="4 - Θέση περιεχομένου"/>
          <p:cNvSpPr>
            <a:spLocks noGrp="1"/>
          </p:cNvSpPr>
          <p:nvPr>
            <p:ph sz="quarter" idx="1"/>
          </p:nvPr>
        </p:nvSpPr>
        <p:spPr>
          <a:xfrm>
            <a:off x="0" y="1357298"/>
            <a:ext cx="5143504" cy="5286412"/>
          </a:xfrm>
        </p:spPr>
        <p:txBody>
          <a:bodyPr>
            <a:normAutofit/>
          </a:bodyPr>
          <a:lstStyle/>
          <a:p>
            <a:r>
              <a:rPr lang="el-GR" b="1" dirty="0" smtClean="0">
                <a:solidFill>
                  <a:srgbClr val="002060"/>
                </a:solidFill>
                <a:latin typeface="Cambria" pitchFamily="18" charset="0"/>
              </a:rPr>
              <a:t>Αφού ολοκληρωθεί ο έλεγχος και η πρώτη αναθεώρηση του κειμένου της εργασίας, καλό θα ήταν να ζητηθεί η βοήθεια κάποιου τρίτου (φίλος ή συμφοιτητής) ο οποίος θα διαβάσει το κείμενο και θα εντοπίσει πιθανά λάθη ή παραλείψεις, τις οποίες ο ίδιος ο συγγραφέας δεν κατάφερε να αποφύγει. Εναλλακτικά, μπορεί να προσφύγετε στη μεγαλόφωνη ανάγνωση με τα ίδια θετικά αποτελέσματα.</a:t>
            </a:r>
          </a:p>
          <a:p>
            <a:pPr>
              <a:buNone/>
            </a:pPr>
            <a:endParaRPr lang="el-GR" b="1" dirty="0" smtClean="0">
              <a:solidFill>
                <a:srgbClr val="002060"/>
              </a:solidFill>
              <a:latin typeface="Cambria" pitchFamily="18" charset="0"/>
            </a:endParaRPr>
          </a:p>
          <a:p>
            <a:pPr>
              <a:buNone/>
            </a:pPr>
            <a:endParaRPr lang="el-GR" b="1" dirty="0" smtClean="0">
              <a:latin typeface="Cambria" pitchFamily="18" charset="0"/>
            </a:endParaRPr>
          </a:p>
          <a:p>
            <a:pPr>
              <a:buNone/>
            </a:pPr>
            <a:endParaRPr lang="el-GR" b="1" dirty="0" smtClean="0">
              <a:latin typeface="Cambria" pitchFamily="18" charset="0"/>
            </a:endParaRPr>
          </a:p>
          <a:p>
            <a:pPr>
              <a:buNone/>
            </a:pPr>
            <a:endParaRPr lang="el-GR" b="1" dirty="0" smtClean="0">
              <a:latin typeface="Cambria" pitchFamily="18" charset="0"/>
            </a:endParaRPr>
          </a:p>
          <a:p>
            <a:endParaRPr lang="el-GR" dirty="0"/>
          </a:p>
        </p:txBody>
      </p:sp>
      <p:pic>
        <p:nvPicPr>
          <p:cNvPr id="27650" name="Picture 2" descr="http://static1.bigstockphoto.com/thumbs/3/8/1/large2/18312890.jpg"/>
          <p:cNvPicPr>
            <a:picLocks noChangeAspect="1" noChangeArrowheads="1"/>
          </p:cNvPicPr>
          <p:nvPr/>
        </p:nvPicPr>
        <p:blipFill>
          <a:blip r:embed="rId2" cstate="print"/>
          <a:srcRect/>
          <a:stretch>
            <a:fillRect/>
          </a:stretch>
        </p:blipFill>
        <p:spPr bwMode="auto">
          <a:xfrm>
            <a:off x="5214942" y="2143116"/>
            <a:ext cx="3500432" cy="31146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285720" y="274638"/>
            <a:ext cx="8572560" cy="1011222"/>
          </a:xfrm>
          <a:solidFill>
            <a:schemeClr val="accent5"/>
          </a:solidFill>
        </p:spPr>
        <p:txBody>
          <a:bodyPr>
            <a:normAutofit fontScale="90000"/>
          </a:bodyPr>
          <a:lstStyle/>
          <a:p>
            <a:pPr algn="ctr"/>
            <a:r>
              <a:rPr lang="el-GR" sz="3200" b="1" dirty="0" smtClean="0">
                <a:solidFill>
                  <a:srgbClr val="002060"/>
                </a:solidFill>
                <a:latin typeface="Cambria" pitchFamily="18" charset="0"/>
              </a:rPr>
              <a:t/>
            </a:r>
            <a:br>
              <a:rPr lang="el-GR" sz="3200" b="1" dirty="0" smtClean="0">
                <a:solidFill>
                  <a:srgbClr val="002060"/>
                </a:solidFill>
                <a:latin typeface="Cambria" pitchFamily="18" charset="0"/>
              </a:rPr>
            </a:br>
            <a:r>
              <a:rPr lang="el-GR" sz="3200" b="1" dirty="0" smtClean="0">
                <a:solidFill>
                  <a:srgbClr val="002060"/>
                </a:solidFill>
                <a:latin typeface="Cambria" pitchFamily="18" charset="0"/>
              </a:rPr>
              <a:t/>
            </a:r>
            <a:br>
              <a:rPr lang="el-GR" sz="3200" b="1" dirty="0" smtClean="0">
                <a:solidFill>
                  <a:srgbClr val="002060"/>
                </a:solidFill>
                <a:latin typeface="Cambria" pitchFamily="18" charset="0"/>
              </a:rPr>
            </a:br>
            <a:r>
              <a:rPr lang="el-GR" sz="3200" b="1" dirty="0" err="1" smtClean="0">
                <a:solidFill>
                  <a:srgbClr val="002060"/>
                </a:solidFill>
                <a:latin typeface="Cambria" pitchFamily="18" charset="0"/>
              </a:rPr>
              <a:t>Αποστασιοποιηση</a:t>
            </a:r>
            <a:r>
              <a:rPr lang="el-GR" sz="3200" b="1" dirty="0" smtClean="0">
                <a:solidFill>
                  <a:srgbClr val="002060"/>
                </a:solidFill>
                <a:latin typeface="Cambria" pitchFamily="18" charset="0"/>
              </a:rPr>
              <a:t> και </a:t>
            </a:r>
            <a:r>
              <a:rPr lang="el-GR" sz="3200" b="1" dirty="0" err="1" smtClean="0">
                <a:solidFill>
                  <a:srgbClr val="002060"/>
                </a:solidFill>
                <a:latin typeface="Cambria" pitchFamily="18" charset="0"/>
              </a:rPr>
              <a:t>αναθεωρηση</a:t>
            </a:r>
            <a:r>
              <a:rPr lang="el-GR" sz="3200" b="1" dirty="0" smtClean="0">
                <a:solidFill>
                  <a:srgbClr val="002060"/>
                </a:solidFill>
                <a:latin typeface="Cambria" pitchFamily="18" charset="0"/>
              </a:rPr>
              <a:t> </a:t>
            </a:r>
            <a:r>
              <a:rPr lang="el-GR" b="1" dirty="0" smtClean="0">
                <a:solidFill>
                  <a:srgbClr val="002060"/>
                </a:solidFill>
              </a:rPr>
              <a:t/>
            </a:r>
            <a:br>
              <a:rPr lang="el-GR" b="1" dirty="0" smtClean="0">
                <a:solidFill>
                  <a:srgbClr val="002060"/>
                </a:solidFill>
              </a:rPr>
            </a:br>
            <a:endParaRPr lang="el-GR" b="1" dirty="0">
              <a:solidFill>
                <a:srgbClr val="002060"/>
              </a:solidFill>
            </a:endParaRPr>
          </a:p>
        </p:txBody>
      </p:sp>
      <p:sp>
        <p:nvSpPr>
          <p:cNvPr id="5" name="4 - Θέση περιεχομένου"/>
          <p:cNvSpPr>
            <a:spLocks noGrp="1"/>
          </p:cNvSpPr>
          <p:nvPr>
            <p:ph sz="quarter" idx="1"/>
          </p:nvPr>
        </p:nvSpPr>
        <p:spPr>
          <a:xfrm>
            <a:off x="285720" y="1357298"/>
            <a:ext cx="4357718" cy="5286412"/>
          </a:xfrm>
        </p:spPr>
        <p:txBody>
          <a:bodyPr>
            <a:normAutofit lnSpcReduction="10000"/>
          </a:bodyPr>
          <a:lstStyle/>
          <a:p>
            <a:r>
              <a:rPr lang="el-GR" b="1" dirty="0" smtClean="0">
                <a:solidFill>
                  <a:srgbClr val="002060"/>
                </a:solidFill>
                <a:latin typeface="Cambria" pitchFamily="18" charset="0"/>
              </a:rPr>
              <a:t>Η σωστή αναθεώρηση μπορεί να γίνει μόνο εφόσον ο φοιτητής επισκεφθεί ξανά το κείμενό του μετά από ένα διάστημα αποχής από τη συγγραφή και μελέτη του. </a:t>
            </a:r>
          </a:p>
          <a:p>
            <a:r>
              <a:rPr lang="el-GR" b="1" dirty="0" smtClean="0">
                <a:solidFill>
                  <a:srgbClr val="002060"/>
                </a:solidFill>
                <a:latin typeface="Cambria" pitchFamily="18" charset="0"/>
              </a:rPr>
              <a:t>Το διάστημα αποχής επιτρέπει στο φοιτητή να εντοπίσει ευκολότερα τέτοιου είδους παραλήψεις, να εντοπίσει και να διορθώσει τα λάθη, τις επαναλήψεις και τις ασάφειες. </a:t>
            </a:r>
          </a:p>
          <a:p>
            <a:pPr>
              <a:buNone/>
            </a:pPr>
            <a:endParaRPr lang="el-GR" b="1" dirty="0" smtClean="0">
              <a:solidFill>
                <a:srgbClr val="002060"/>
              </a:solidFill>
              <a:latin typeface="Cambria" pitchFamily="18" charset="0"/>
            </a:endParaRPr>
          </a:p>
          <a:p>
            <a:pPr>
              <a:buNone/>
            </a:pPr>
            <a:endParaRPr lang="el-GR" b="1" dirty="0" smtClean="0">
              <a:latin typeface="Cambria" pitchFamily="18" charset="0"/>
            </a:endParaRPr>
          </a:p>
          <a:p>
            <a:pPr>
              <a:buNone/>
            </a:pPr>
            <a:endParaRPr lang="el-GR" b="1" dirty="0" smtClean="0">
              <a:latin typeface="Cambria" pitchFamily="18" charset="0"/>
            </a:endParaRPr>
          </a:p>
          <a:p>
            <a:pPr>
              <a:buNone/>
            </a:pPr>
            <a:endParaRPr lang="el-GR" b="1" dirty="0" smtClean="0">
              <a:latin typeface="Cambria" pitchFamily="18" charset="0"/>
            </a:endParaRPr>
          </a:p>
          <a:p>
            <a:endParaRPr lang="el-GR" dirty="0"/>
          </a:p>
        </p:txBody>
      </p:sp>
      <p:pic>
        <p:nvPicPr>
          <p:cNvPr id="28674" name="Picture 2" descr="https://0.s3.envato.com/files/67375012/3d%20small%20people%20-%20paradise%20pr.jpg"/>
          <p:cNvPicPr>
            <a:picLocks noChangeAspect="1" noChangeArrowheads="1"/>
          </p:cNvPicPr>
          <p:nvPr/>
        </p:nvPicPr>
        <p:blipFill>
          <a:blip r:embed="rId2" cstate="print"/>
          <a:srcRect/>
          <a:stretch>
            <a:fillRect/>
          </a:stretch>
        </p:blipFill>
        <p:spPr bwMode="auto">
          <a:xfrm>
            <a:off x="4714876" y="2357430"/>
            <a:ext cx="4000496" cy="327498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285720" y="274638"/>
            <a:ext cx="8572560" cy="1011222"/>
          </a:xfrm>
          <a:solidFill>
            <a:schemeClr val="accent5"/>
          </a:solidFill>
        </p:spPr>
        <p:txBody>
          <a:bodyPr>
            <a:normAutofit fontScale="90000"/>
          </a:bodyPr>
          <a:lstStyle/>
          <a:p>
            <a:pPr algn="ctr"/>
            <a:r>
              <a:rPr lang="el-GR" sz="3200" b="1" dirty="0" smtClean="0">
                <a:solidFill>
                  <a:srgbClr val="002060"/>
                </a:solidFill>
                <a:latin typeface="Cambria" pitchFamily="18" charset="0"/>
              </a:rPr>
              <a:t/>
            </a:r>
            <a:br>
              <a:rPr lang="el-GR" sz="3200" b="1" dirty="0" smtClean="0">
                <a:solidFill>
                  <a:srgbClr val="002060"/>
                </a:solidFill>
                <a:latin typeface="Cambria" pitchFamily="18" charset="0"/>
              </a:rPr>
            </a:br>
            <a:r>
              <a:rPr lang="el-GR" sz="3200" b="1" dirty="0" smtClean="0">
                <a:solidFill>
                  <a:srgbClr val="002060"/>
                </a:solidFill>
                <a:latin typeface="Cambria" pitchFamily="18" charset="0"/>
              </a:rPr>
              <a:t/>
            </a:r>
            <a:br>
              <a:rPr lang="el-GR" sz="3200" b="1" dirty="0" smtClean="0">
                <a:solidFill>
                  <a:srgbClr val="002060"/>
                </a:solidFill>
                <a:latin typeface="Cambria" pitchFamily="18" charset="0"/>
              </a:rPr>
            </a:br>
            <a:r>
              <a:rPr lang="el-GR" sz="3200" b="1" dirty="0" err="1" smtClean="0">
                <a:solidFill>
                  <a:srgbClr val="002060"/>
                </a:solidFill>
                <a:latin typeface="Cambria" pitchFamily="18" charset="0"/>
              </a:rPr>
              <a:t>Αναδιαρθρωση</a:t>
            </a:r>
            <a:r>
              <a:rPr lang="el-GR" sz="3200" b="1" dirty="0" smtClean="0">
                <a:solidFill>
                  <a:srgbClr val="002060"/>
                </a:solidFill>
                <a:latin typeface="Cambria" pitchFamily="18" charset="0"/>
              </a:rPr>
              <a:t> και </a:t>
            </a:r>
            <a:r>
              <a:rPr lang="el-GR" sz="3200" b="1" dirty="0" err="1" smtClean="0">
                <a:solidFill>
                  <a:srgbClr val="002060"/>
                </a:solidFill>
                <a:latin typeface="Cambria" pitchFamily="18" charset="0"/>
              </a:rPr>
              <a:t>συμπληρωση</a:t>
            </a:r>
            <a:r>
              <a:rPr lang="el-GR" sz="3200" b="1" dirty="0" smtClean="0">
                <a:solidFill>
                  <a:srgbClr val="002060"/>
                </a:solidFill>
                <a:latin typeface="Cambria" pitchFamily="18" charset="0"/>
              </a:rPr>
              <a:t> </a:t>
            </a:r>
            <a:r>
              <a:rPr lang="el-GR" sz="3200" b="1" dirty="0" err="1" smtClean="0">
                <a:solidFill>
                  <a:srgbClr val="002060"/>
                </a:solidFill>
                <a:latin typeface="Cambria" pitchFamily="18" charset="0"/>
              </a:rPr>
              <a:t>Τελικου</a:t>
            </a:r>
            <a:r>
              <a:rPr lang="el-GR" sz="3200" b="1" dirty="0" smtClean="0">
                <a:solidFill>
                  <a:srgbClr val="002060"/>
                </a:solidFill>
                <a:latin typeface="Cambria" pitchFamily="18" charset="0"/>
              </a:rPr>
              <a:t> Κειμένου</a:t>
            </a:r>
            <a:r>
              <a:rPr lang="el-GR" b="1" dirty="0" smtClean="0">
                <a:solidFill>
                  <a:srgbClr val="002060"/>
                </a:solidFill>
              </a:rPr>
              <a:t/>
            </a:r>
            <a:br>
              <a:rPr lang="el-GR" b="1" dirty="0" smtClean="0">
                <a:solidFill>
                  <a:srgbClr val="002060"/>
                </a:solidFill>
              </a:rPr>
            </a:br>
            <a:endParaRPr lang="el-GR" b="1" dirty="0">
              <a:solidFill>
                <a:srgbClr val="002060"/>
              </a:solidFill>
            </a:endParaRPr>
          </a:p>
        </p:txBody>
      </p:sp>
      <p:sp>
        <p:nvSpPr>
          <p:cNvPr id="5" name="4 - Θέση περιεχομένου"/>
          <p:cNvSpPr>
            <a:spLocks noGrp="1"/>
          </p:cNvSpPr>
          <p:nvPr>
            <p:ph sz="quarter" idx="1"/>
          </p:nvPr>
        </p:nvSpPr>
        <p:spPr>
          <a:xfrm>
            <a:off x="285720" y="2571744"/>
            <a:ext cx="4929222" cy="4071966"/>
          </a:xfrm>
        </p:spPr>
        <p:txBody>
          <a:bodyPr>
            <a:normAutofit/>
          </a:bodyPr>
          <a:lstStyle/>
          <a:p>
            <a:r>
              <a:rPr lang="el-GR" b="1" dirty="0" smtClean="0">
                <a:solidFill>
                  <a:srgbClr val="002060"/>
                </a:solidFill>
                <a:latin typeface="Cambria" pitchFamily="18" charset="0"/>
              </a:rPr>
              <a:t>Έχοντας ολοκληρώσει τους παραπάνω ελέγχους γίνεται η τελευταία αναδιάρθρωση και συμπλήρωση του κειμένου, ώστε να λάβει την τελική μορφή του ως προς το περιεχόμενο και τη δομή.</a:t>
            </a:r>
          </a:p>
          <a:p>
            <a:pPr>
              <a:buNone/>
            </a:pPr>
            <a:endParaRPr lang="el-GR" b="1" dirty="0" smtClean="0">
              <a:solidFill>
                <a:srgbClr val="002060"/>
              </a:solidFill>
              <a:latin typeface="Cambria" pitchFamily="18" charset="0"/>
            </a:endParaRPr>
          </a:p>
          <a:p>
            <a:pPr>
              <a:buNone/>
            </a:pPr>
            <a:endParaRPr lang="el-GR" b="1" dirty="0" smtClean="0">
              <a:latin typeface="Cambria" pitchFamily="18" charset="0"/>
            </a:endParaRPr>
          </a:p>
          <a:p>
            <a:pPr>
              <a:buNone/>
            </a:pPr>
            <a:endParaRPr lang="el-GR" b="1" dirty="0" smtClean="0">
              <a:latin typeface="Cambria" pitchFamily="18" charset="0"/>
            </a:endParaRPr>
          </a:p>
          <a:p>
            <a:pPr>
              <a:buNone/>
            </a:pPr>
            <a:endParaRPr lang="el-GR" b="1" dirty="0" smtClean="0">
              <a:latin typeface="Cambria" pitchFamily="18" charset="0"/>
            </a:endParaRPr>
          </a:p>
          <a:p>
            <a:endParaRPr lang="el-GR" dirty="0"/>
          </a:p>
        </p:txBody>
      </p:sp>
      <p:pic>
        <p:nvPicPr>
          <p:cNvPr id="26626" name="Picture 2" descr="http://thumb101.shutterstock.com/display_pic_with_logo/581500/581500,1286201552,3/stock-photo--d-small-people-sitting-on-a-positive-symbol-d-image-isolated-white-background-62286460.jpg"/>
          <p:cNvPicPr>
            <a:picLocks noChangeAspect="1" noChangeArrowheads="1"/>
          </p:cNvPicPr>
          <p:nvPr/>
        </p:nvPicPr>
        <p:blipFill>
          <a:blip r:embed="rId2" cstate="print"/>
          <a:srcRect/>
          <a:stretch>
            <a:fillRect/>
          </a:stretch>
        </p:blipFill>
        <p:spPr bwMode="auto">
          <a:xfrm>
            <a:off x="5214942" y="1785926"/>
            <a:ext cx="3505200" cy="44767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tatic6.depositphotos.com/1000423/646/i/950/depositphotos_6461889-3D-man-on-the-finish-line.jpg"/>
          <p:cNvPicPr>
            <a:picLocks noChangeAspect="1" noChangeArrowheads="1"/>
          </p:cNvPicPr>
          <p:nvPr/>
        </p:nvPicPr>
        <p:blipFill>
          <a:blip r:embed="rId2" cstate="print"/>
          <a:srcRect/>
          <a:stretch>
            <a:fillRect/>
          </a:stretch>
        </p:blipFill>
        <p:spPr bwMode="auto">
          <a:xfrm>
            <a:off x="357158" y="357166"/>
            <a:ext cx="8358246" cy="621510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285720" y="188640"/>
            <a:ext cx="8572560" cy="1368152"/>
          </a:xfrm>
          <a:solidFill>
            <a:schemeClr val="accent5"/>
          </a:solidFill>
        </p:spPr>
        <p:txBody>
          <a:bodyPr>
            <a:normAutofit fontScale="90000"/>
          </a:bodyPr>
          <a:lstStyle/>
          <a:p>
            <a:pPr algn="ctr"/>
            <a:r>
              <a:rPr lang="el-GR" sz="3200" b="1" dirty="0" smtClean="0">
                <a:solidFill>
                  <a:srgbClr val="002060"/>
                </a:solidFill>
                <a:latin typeface="Cambria" pitchFamily="18" charset="0"/>
              </a:rPr>
              <a:t/>
            </a:r>
            <a:br>
              <a:rPr lang="el-GR" sz="3200" b="1" dirty="0" smtClean="0">
                <a:solidFill>
                  <a:srgbClr val="002060"/>
                </a:solidFill>
                <a:latin typeface="Cambria" pitchFamily="18" charset="0"/>
              </a:rPr>
            </a:br>
            <a:r>
              <a:rPr lang="el-GR" sz="3200" b="1" dirty="0" smtClean="0">
                <a:solidFill>
                  <a:srgbClr val="002060"/>
                </a:solidFill>
                <a:latin typeface="Cambria" pitchFamily="18" charset="0"/>
              </a:rPr>
              <a:t/>
            </a:r>
            <a:br>
              <a:rPr lang="el-GR" sz="3200" b="1" dirty="0" smtClean="0">
                <a:solidFill>
                  <a:srgbClr val="002060"/>
                </a:solidFill>
                <a:latin typeface="Cambria" pitchFamily="18" charset="0"/>
              </a:rPr>
            </a:br>
            <a:r>
              <a:rPr lang="el-GR" sz="3200" b="1" dirty="0" smtClean="0">
                <a:solidFill>
                  <a:srgbClr val="002060"/>
                </a:solidFill>
                <a:latin typeface="Cambria" pitchFamily="18" charset="0"/>
              </a:rPr>
              <a:t>Σταδια ΠΡΟΕΤΟΙΜΑΣΙΑΣ </a:t>
            </a:r>
            <a:br>
              <a:rPr lang="el-GR" sz="3200" b="1" dirty="0" smtClean="0">
                <a:solidFill>
                  <a:srgbClr val="002060"/>
                </a:solidFill>
                <a:latin typeface="Cambria" pitchFamily="18" charset="0"/>
              </a:rPr>
            </a:br>
            <a:r>
              <a:rPr lang="el-GR" sz="3200" b="1" dirty="0" smtClean="0">
                <a:solidFill>
                  <a:srgbClr val="002060"/>
                </a:solidFill>
                <a:latin typeface="Cambria" pitchFamily="18" charset="0"/>
              </a:rPr>
              <a:t>Τησ Επιστημονικησ Εργασιασ </a:t>
            </a:r>
            <a:r>
              <a:rPr lang="el-GR" b="1" dirty="0" smtClean="0">
                <a:solidFill>
                  <a:srgbClr val="002060"/>
                </a:solidFill>
              </a:rPr>
              <a:t/>
            </a:r>
            <a:br>
              <a:rPr lang="el-GR" b="1" dirty="0" smtClean="0">
                <a:solidFill>
                  <a:srgbClr val="002060"/>
                </a:solidFill>
              </a:rPr>
            </a:br>
            <a:endParaRPr lang="el-GR" b="1" dirty="0">
              <a:solidFill>
                <a:srgbClr val="002060"/>
              </a:solidFill>
            </a:endParaRPr>
          </a:p>
        </p:txBody>
      </p:sp>
      <p:sp>
        <p:nvSpPr>
          <p:cNvPr id="5" name="4 - Θέση περιεχομένου"/>
          <p:cNvSpPr>
            <a:spLocks noGrp="1"/>
          </p:cNvSpPr>
          <p:nvPr>
            <p:ph sz="quarter" idx="1"/>
          </p:nvPr>
        </p:nvSpPr>
        <p:spPr>
          <a:xfrm>
            <a:off x="428596" y="1714488"/>
            <a:ext cx="4714908" cy="4786346"/>
          </a:xfrm>
        </p:spPr>
        <p:txBody>
          <a:bodyPr>
            <a:normAutofit/>
          </a:bodyPr>
          <a:lstStyle/>
          <a:p>
            <a:r>
              <a:rPr lang="el-GR" b="1" dirty="0" smtClean="0">
                <a:latin typeface="Cambria" pitchFamily="18" charset="0"/>
              </a:rPr>
              <a:t>Ορισμός θέματος</a:t>
            </a:r>
            <a:endParaRPr lang="el-GR" dirty="0" smtClean="0">
              <a:latin typeface="Cambria" pitchFamily="18" charset="0"/>
            </a:endParaRPr>
          </a:p>
          <a:p>
            <a:pPr lvl="0"/>
            <a:r>
              <a:rPr lang="el-GR" b="1" dirty="0" smtClean="0">
                <a:latin typeface="Cambria" pitchFamily="18" charset="0"/>
              </a:rPr>
              <a:t>Προσδιορισμός σκοπού</a:t>
            </a:r>
            <a:endParaRPr lang="el-GR" dirty="0" smtClean="0">
              <a:latin typeface="Cambria" pitchFamily="18" charset="0"/>
            </a:endParaRPr>
          </a:p>
          <a:p>
            <a:pPr lvl="0"/>
            <a:r>
              <a:rPr lang="el-GR" b="1" dirty="0" smtClean="0">
                <a:latin typeface="Cambria" pitchFamily="18" charset="0"/>
              </a:rPr>
              <a:t>Συλλογή και μελέτη βιβλιογραφίας</a:t>
            </a:r>
            <a:endParaRPr lang="el-GR" dirty="0" smtClean="0">
              <a:latin typeface="Cambria" pitchFamily="18" charset="0"/>
            </a:endParaRPr>
          </a:p>
          <a:p>
            <a:pPr lvl="0"/>
            <a:r>
              <a:rPr lang="el-GR" b="1" dirty="0" smtClean="0">
                <a:latin typeface="Cambria" pitchFamily="18" charset="0"/>
              </a:rPr>
              <a:t>Δημιουργία προσχεδίου</a:t>
            </a:r>
            <a:endParaRPr lang="el-GR" dirty="0" smtClean="0">
              <a:latin typeface="Cambria" pitchFamily="18" charset="0"/>
            </a:endParaRPr>
          </a:p>
          <a:p>
            <a:pPr lvl="0"/>
            <a:r>
              <a:rPr lang="el-GR" b="1" dirty="0" smtClean="0">
                <a:latin typeface="Cambria" pitchFamily="18" charset="0"/>
              </a:rPr>
              <a:t>Αρχικό κείμενο</a:t>
            </a:r>
            <a:endParaRPr lang="el-GR" dirty="0" smtClean="0">
              <a:latin typeface="Cambria" pitchFamily="18" charset="0"/>
            </a:endParaRPr>
          </a:p>
          <a:p>
            <a:pPr lvl="0"/>
            <a:r>
              <a:rPr lang="el-GR" b="1" dirty="0" smtClean="0">
                <a:latin typeface="Cambria" pitchFamily="18" charset="0"/>
              </a:rPr>
              <a:t>Αποστασιοποίηση και αναθεώρηση</a:t>
            </a:r>
            <a:endParaRPr lang="el-GR" dirty="0" smtClean="0">
              <a:latin typeface="Cambria" pitchFamily="18" charset="0"/>
            </a:endParaRPr>
          </a:p>
          <a:p>
            <a:pPr lvl="0"/>
            <a:r>
              <a:rPr lang="el-GR" b="1" dirty="0" smtClean="0">
                <a:latin typeface="Cambria" pitchFamily="18" charset="0"/>
              </a:rPr>
              <a:t>Ανάγνωση από τρίτο</a:t>
            </a:r>
            <a:endParaRPr lang="el-GR" dirty="0" smtClean="0">
              <a:latin typeface="Cambria" pitchFamily="18" charset="0"/>
            </a:endParaRPr>
          </a:p>
          <a:p>
            <a:pPr lvl="0"/>
            <a:r>
              <a:rPr lang="el-GR" b="1" dirty="0" smtClean="0">
                <a:latin typeface="Cambria" pitchFamily="18" charset="0"/>
              </a:rPr>
              <a:t>Αναδιάρθρωση</a:t>
            </a:r>
            <a:r>
              <a:rPr lang="en-US" dirty="0" smtClean="0">
                <a:latin typeface="Cambria" pitchFamily="18" charset="0"/>
              </a:rPr>
              <a:t>.</a:t>
            </a:r>
            <a:endParaRPr lang="el-GR" b="1" dirty="0" smtClean="0">
              <a:latin typeface="Cambria" pitchFamily="18" charset="0"/>
            </a:endParaRPr>
          </a:p>
          <a:p>
            <a:endParaRPr lang="el-GR" dirty="0"/>
          </a:p>
        </p:txBody>
      </p:sp>
      <p:pic>
        <p:nvPicPr>
          <p:cNvPr id="15362" name="Picture 2" descr="https://0.s3.envato.com/files/67695918/3d%20small%20people%20-%20concept%20of%20creating%20pr.jpg"/>
          <p:cNvPicPr>
            <a:picLocks noChangeAspect="1" noChangeArrowheads="1"/>
          </p:cNvPicPr>
          <p:nvPr/>
        </p:nvPicPr>
        <p:blipFill>
          <a:blip r:embed="rId2" cstate="print"/>
          <a:srcRect/>
          <a:stretch>
            <a:fillRect/>
          </a:stretch>
        </p:blipFill>
        <p:spPr bwMode="auto">
          <a:xfrm>
            <a:off x="4286248" y="1500174"/>
            <a:ext cx="4429156" cy="49768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2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285720" y="274638"/>
            <a:ext cx="8572560" cy="1082660"/>
          </a:xfrm>
          <a:solidFill>
            <a:schemeClr val="accent5"/>
          </a:solidFill>
        </p:spPr>
        <p:txBody>
          <a:bodyPr>
            <a:normAutofit/>
          </a:bodyPr>
          <a:lstStyle/>
          <a:p>
            <a:pPr algn="ctr"/>
            <a:r>
              <a:rPr lang="el-GR" sz="3200" b="1" dirty="0" smtClean="0">
                <a:solidFill>
                  <a:srgbClr val="002060"/>
                </a:solidFill>
                <a:latin typeface="Cambria" pitchFamily="18" charset="0"/>
              </a:rPr>
              <a:t>Ορισμοσ </a:t>
            </a:r>
            <a:r>
              <a:rPr lang="el-GR" sz="3200" b="1" dirty="0" err="1" smtClean="0">
                <a:solidFill>
                  <a:srgbClr val="002060"/>
                </a:solidFill>
                <a:latin typeface="Cambria" pitchFamily="18" charset="0"/>
              </a:rPr>
              <a:t>Θεματοσ</a:t>
            </a:r>
            <a:r>
              <a:rPr lang="el-GR" sz="3200" b="1" dirty="0" smtClean="0">
                <a:solidFill>
                  <a:srgbClr val="002060"/>
                </a:solidFill>
                <a:latin typeface="Cambria" pitchFamily="18" charset="0"/>
              </a:rPr>
              <a:t> </a:t>
            </a:r>
            <a:r>
              <a:rPr lang="el-GR" b="1" dirty="0" smtClean="0">
                <a:solidFill>
                  <a:srgbClr val="002060"/>
                </a:solidFill>
              </a:rPr>
              <a:t/>
            </a:r>
            <a:br>
              <a:rPr lang="el-GR" b="1" dirty="0" smtClean="0">
                <a:solidFill>
                  <a:srgbClr val="002060"/>
                </a:solidFill>
              </a:rPr>
            </a:br>
            <a:endParaRPr lang="el-GR" b="1" dirty="0">
              <a:solidFill>
                <a:srgbClr val="002060"/>
              </a:solidFill>
            </a:endParaRPr>
          </a:p>
        </p:txBody>
      </p:sp>
      <p:sp>
        <p:nvSpPr>
          <p:cNvPr id="5" name="4 - Θέση περιεχομένου"/>
          <p:cNvSpPr>
            <a:spLocks noGrp="1"/>
          </p:cNvSpPr>
          <p:nvPr>
            <p:ph sz="quarter" idx="1"/>
          </p:nvPr>
        </p:nvSpPr>
        <p:spPr>
          <a:xfrm>
            <a:off x="179512" y="1628800"/>
            <a:ext cx="4071966" cy="4786346"/>
          </a:xfrm>
        </p:spPr>
        <p:txBody>
          <a:bodyPr>
            <a:normAutofit/>
          </a:bodyPr>
          <a:lstStyle/>
          <a:p>
            <a:pPr>
              <a:buNone/>
            </a:pPr>
            <a:r>
              <a:rPr lang="el-GR" dirty="0" smtClean="0">
                <a:latin typeface="Cambria" pitchFamily="18" charset="0"/>
              </a:rPr>
              <a:t>    </a:t>
            </a:r>
            <a:r>
              <a:rPr lang="el-GR" b="1" dirty="0" smtClean="0">
                <a:latin typeface="Cambria" pitchFamily="18" charset="0"/>
              </a:rPr>
              <a:t>Η επιλογή κατάλληλου θέματος εργασίας από την ευρύτερη σφαίρα ενδιαφερόντων σας είναι πρωταρχικής σημασίας για την εγγύηση ενός καλού τελικού αποτελέσματος. </a:t>
            </a:r>
          </a:p>
          <a:p>
            <a:pPr>
              <a:buNone/>
            </a:pPr>
            <a:endParaRPr lang="el-GR" b="1" dirty="0" smtClean="0">
              <a:latin typeface="Cambria" pitchFamily="18" charset="0"/>
            </a:endParaRPr>
          </a:p>
          <a:p>
            <a:endParaRPr lang="el-GR" dirty="0"/>
          </a:p>
        </p:txBody>
      </p:sp>
      <p:pic>
        <p:nvPicPr>
          <p:cNvPr id="16386" name="Picture 2" descr="https://0.s3.envato.com/files/67696740/3d%20small%20people%20-%20choice%20of%20direction%20pr.jpg"/>
          <p:cNvPicPr>
            <a:picLocks noChangeAspect="1" noChangeArrowheads="1"/>
          </p:cNvPicPr>
          <p:nvPr/>
        </p:nvPicPr>
        <p:blipFill>
          <a:blip r:embed="rId2" cstate="print"/>
          <a:srcRect/>
          <a:stretch>
            <a:fillRect/>
          </a:stretch>
        </p:blipFill>
        <p:spPr bwMode="auto">
          <a:xfrm>
            <a:off x="4500562" y="1571612"/>
            <a:ext cx="4000527" cy="40005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285720" y="274638"/>
            <a:ext cx="8572560" cy="1082660"/>
          </a:xfrm>
          <a:solidFill>
            <a:schemeClr val="accent5"/>
          </a:solidFill>
        </p:spPr>
        <p:txBody>
          <a:bodyPr>
            <a:normAutofit/>
          </a:bodyPr>
          <a:lstStyle/>
          <a:p>
            <a:pPr algn="ctr"/>
            <a:r>
              <a:rPr lang="el-GR" sz="3200" b="1" dirty="0" err="1" smtClean="0">
                <a:solidFill>
                  <a:srgbClr val="002060"/>
                </a:solidFill>
                <a:latin typeface="Cambria" pitchFamily="18" charset="0"/>
              </a:rPr>
              <a:t>Προσδιορισμοσ</a:t>
            </a:r>
            <a:r>
              <a:rPr lang="el-GR" sz="3200" b="1" dirty="0" smtClean="0">
                <a:solidFill>
                  <a:srgbClr val="002060"/>
                </a:solidFill>
                <a:latin typeface="Cambria" pitchFamily="18" charset="0"/>
              </a:rPr>
              <a:t> </a:t>
            </a:r>
            <a:r>
              <a:rPr lang="el-GR" sz="3200" b="1" dirty="0" err="1" smtClean="0">
                <a:solidFill>
                  <a:srgbClr val="002060"/>
                </a:solidFill>
                <a:latin typeface="Cambria" pitchFamily="18" charset="0"/>
              </a:rPr>
              <a:t>Σκοπου</a:t>
            </a:r>
            <a:r>
              <a:rPr lang="el-GR" sz="3200" b="1" dirty="0" smtClean="0">
                <a:solidFill>
                  <a:srgbClr val="002060"/>
                </a:solidFill>
                <a:latin typeface="Cambria" pitchFamily="18" charset="0"/>
              </a:rPr>
              <a:t> </a:t>
            </a:r>
            <a:r>
              <a:rPr lang="el-GR" b="1" dirty="0" smtClean="0">
                <a:solidFill>
                  <a:srgbClr val="002060"/>
                </a:solidFill>
              </a:rPr>
              <a:t/>
            </a:r>
            <a:br>
              <a:rPr lang="el-GR" b="1" dirty="0" smtClean="0">
                <a:solidFill>
                  <a:srgbClr val="002060"/>
                </a:solidFill>
              </a:rPr>
            </a:br>
            <a:endParaRPr lang="el-GR" b="1" dirty="0">
              <a:solidFill>
                <a:srgbClr val="002060"/>
              </a:solidFill>
            </a:endParaRPr>
          </a:p>
        </p:txBody>
      </p:sp>
      <p:sp>
        <p:nvSpPr>
          <p:cNvPr id="5" name="4 - Θέση περιεχομένου"/>
          <p:cNvSpPr>
            <a:spLocks noGrp="1"/>
          </p:cNvSpPr>
          <p:nvPr>
            <p:ph sz="quarter" idx="1"/>
          </p:nvPr>
        </p:nvSpPr>
        <p:spPr>
          <a:xfrm>
            <a:off x="214282" y="2143116"/>
            <a:ext cx="4071966" cy="4357718"/>
          </a:xfrm>
        </p:spPr>
        <p:txBody>
          <a:bodyPr>
            <a:normAutofit/>
          </a:bodyPr>
          <a:lstStyle/>
          <a:p>
            <a:pPr>
              <a:buNone/>
            </a:pPr>
            <a:r>
              <a:rPr lang="el-GR" dirty="0" smtClean="0">
                <a:latin typeface="Cambria" pitchFamily="18" charset="0"/>
              </a:rPr>
              <a:t>    </a:t>
            </a:r>
            <a:r>
              <a:rPr lang="el-GR" b="1" dirty="0" smtClean="0">
                <a:latin typeface="Cambria" pitchFamily="18" charset="0"/>
              </a:rPr>
              <a:t>Πριν ξεκινήσει η διαδικασία συγγραφής πρέπει ο φοιτητής να είναι σε θέση να προσδιορίσει και να θέσει τον κύριο σκοπό και τους επιμέρους στόχους της εργασίας του. </a:t>
            </a:r>
          </a:p>
          <a:p>
            <a:pPr>
              <a:buNone/>
            </a:pPr>
            <a:endParaRPr lang="el-GR" b="1" dirty="0" smtClean="0">
              <a:latin typeface="Cambria" pitchFamily="18" charset="0"/>
            </a:endParaRPr>
          </a:p>
          <a:p>
            <a:pPr>
              <a:buNone/>
            </a:pPr>
            <a:endParaRPr lang="el-GR" b="1" dirty="0" smtClean="0">
              <a:latin typeface="Cambria" pitchFamily="18" charset="0"/>
            </a:endParaRPr>
          </a:p>
          <a:p>
            <a:endParaRPr lang="el-GR" dirty="0"/>
          </a:p>
        </p:txBody>
      </p:sp>
      <p:pic>
        <p:nvPicPr>
          <p:cNvPr id="17410" name="Picture 2" descr="http://thumbs.dreamstime.com/z/3d-small-people-magnifier-15592874.jpg"/>
          <p:cNvPicPr>
            <a:picLocks noChangeAspect="1" noChangeArrowheads="1"/>
          </p:cNvPicPr>
          <p:nvPr/>
        </p:nvPicPr>
        <p:blipFill>
          <a:blip r:embed="rId2" cstate="print"/>
          <a:srcRect/>
          <a:stretch>
            <a:fillRect/>
          </a:stretch>
        </p:blipFill>
        <p:spPr bwMode="auto">
          <a:xfrm>
            <a:off x="4714876" y="1714488"/>
            <a:ext cx="4036013" cy="478634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285720" y="274638"/>
            <a:ext cx="8572560" cy="1082660"/>
          </a:xfrm>
          <a:solidFill>
            <a:schemeClr val="accent5"/>
          </a:solidFill>
        </p:spPr>
        <p:txBody>
          <a:bodyPr>
            <a:normAutofit/>
          </a:bodyPr>
          <a:lstStyle/>
          <a:p>
            <a:pPr algn="ctr"/>
            <a:r>
              <a:rPr lang="el-GR" sz="3200" b="1" dirty="0" smtClean="0">
                <a:solidFill>
                  <a:srgbClr val="002060"/>
                </a:solidFill>
                <a:latin typeface="Cambria" pitchFamily="18" charset="0"/>
              </a:rPr>
              <a:t>Συλλογή και Μελετη </a:t>
            </a:r>
            <a:r>
              <a:rPr lang="el-GR" sz="3200" b="1" dirty="0" err="1" smtClean="0">
                <a:solidFill>
                  <a:srgbClr val="002060"/>
                </a:solidFill>
                <a:latin typeface="Cambria" pitchFamily="18" charset="0"/>
              </a:rPr>
              <a:t>Βιβλιογραφιασ</a:t>
            </a:r>
            <a:r>
              <a:rPr lang="el-GR" sz="3200" b="1" dirty="0" smtClean="0">
                <a:solidFill>
                  <a:srgbClr val="002060"/>
                </a:solidFill>
                <a:latin typeface="Cambria" pitchFamily="18" charset="0"/>
              </a:rPr>
              <a:t> </a:t>
            </a:r>
            <a:r>
              <a:rPr lang="el-GR" b="1" dirty="0" smtClean="0">
                <a:solidFill>
                  <a:srgbClr val="002060"/>
                </a:solidFill>
              </a:rPr>
              <a:t/>
            </a:r>
            <a:br>
              <a:rPr lang="el-GR" b="1" dirty="0" smtClean="0">
                <a:solidFill>
                  <a:srgbClr val="002060"/>
                </a:solidFill>
              </a:rPr>
            </a:br>
            <a:endParaRPr lang="el-GR" b="1" dirty="0">
              <a:solidFill>
                <a:srgbClr val="002060"/>
              </a:solidFill>
            </a:endParaRPr>
          </a:p>
        </p:txBody>
      </p:sp>
      <p:sp>
        <p:nvSpPr>
          <p:cNvPr id="5" name="4 - Θέση περιεχομένου"/>
          <p:cNvSpPr>
            <a:spLocks noGrp="1"/>
          </p:cNvSpPr>
          <p:nvPr>
            <p:ph sz="quarter" idx="1"/>
          </p:nvPr>
        </p:nvSpPr>
        <p:spPr>
          <a:xfrm>
            <a:off x="214282" y="2357430"/>
            <a:ext cx="4357718" cy="4143404"/>
          </a:xfrm>
        </p:spPr>
        <p:txBody>
          <a:bodyPr>
            <a:normAutofit/>
          </a:bodyPr>
          <a:lstStyle/>
          <a:p>
            <a:pPr>
              <a:buNone/>
            </a:pPr>
            <a:r>
              <a:rPr lang="el-GR" b="1" dirty="0" smtClean="0">
                <a:latin typeface="Cambria" pitchFamily="18" charset="0"/>
              </a:rPr>
              <a:t>     Είναι χρήσιμο να καταχωρούνται ιδέες, απόψεις, συμπεράσματα </a:t>
            </a:r>
            <a:r>
              <a:rPr lang="el-GR" b="1" dirty="0" smtClean="0">
                <a:latin typeface="Cambria" pitchFamily="18" charset="0"/>
              </a:rPr>
              <a:t>που </a:t>
            </a:r>
            <a:r>
              <a:rPr lang="el-GR" b="1" dirty="0" smtClean="0">
                <a:latin typeface="Cambria" pitchFamily="18" charset="0"/>
              </a:rPr>
              <a:t>κρίνονται ενδιαφέροντα και τα οποία πρόκειται να χρησιμοποιήσετε από κάθε βιβλίο και άρθρο που μελετάτε μαζί με τα αντίστοιχα βιβλιογραφικά δεδομένα. </a:t>
            </a:r>
          </a:p>
          <a:p>
            <a:pPr>
              <a:buNone/>
            </a:pPr>
            <a:endParaRPr lang="el-GR" b="1" dirty="0" smtClean="0">
              <a:latin typeface="Cambria" pitchFamily="18" charset="0"/>
            </a:endParaRPr>
          </a:p>
          <a:p>
            <a:pPr>
              <a:buNone/>
            </a:pPr>
            <a:endParaRPr lang="el-GR" b="1" dirty="0" smtClean="0">
              <a:latin typeface="Cambria" pitchFamily="18" charset="0"/>
            </a:endParaRPr>
          </a:p>
          <a:p>
            <a:endParaRPr lang="el-GR" dirty="0"/>
          </a:p>
        </p:txBody>
      </p:sp>
      <p:pic>
        <p:nvPicPr>
          <p:cNvPr id="18434" name="Picture 2" descr="http://cloud.graphicleftovers.com/58012/1710570/3d-small-people-reading-book.jpg"/>
          <p:cNvPicPr>
            <a:picLocks noChangeAspect="1" noChangeArrowheads="1"/>
          </p:cNvPicPr>
          <p:nvPr/>
        </p:nvPicPr>
        <p:blipFill>
          <a:blip r:embed="rId2" cstate="print"/>
          <a:srcRect/>
          <a:stretch>
            <a:fillRect/>
          </a:stretch>
        </p:blipFill>
        <p:spPr bwMode="auto">
          <a:xfrm>
            <a:off x="4786314" y="2143116"/>
            <a:ext cx="3905244" cy="41434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285720" y="274638"/>
            <a:ext cx="8572560" cy="1082660"/>
          </a:xfrm>
          <a:solidFill>
            <a:schemeClr val="accent5"/>
          </a:solidFill>
        </p:spPr>
        <p:txBody>
          <a:bodyPr>
            <a:normAutofit/>
          </a:bodyPr>
          <a:lstStyle/>
          <a:p>
            <a:pPr algn="ctr"/>
            <a:r>
              <a:rPr lang="el-GR" sz="3200" b="1" dirty="0" err="1" smtClean="0">
                <a:solidFill>
                  <a:srgbClr val="002060"/>
                </a:solidFill>
                <a:latin typeface="Cambria" pitchFamily="18" charset="0"/>
              </a:rPr>
              <a:t>Δημιουργια</a:t>
            </a:r>
            <a:r>
              <a:rPr lang="el-GR" sz="3200" b="1" dirty="0" smtClean="0">
                <a:solidFill>
                  <a:srgbClr val="002060"/>
                </a:solidFill>
                <a:latin typeface="Cambria" pitchFamily="18" charset="0"/>
              </a:rPr>
              <a:t> </a:t>
            </a:r>
            <a:r>
              <a:rPr lang="el-GR" sz="3200" b="1" dirty="0" err="1" smtClean="0">
                <a:solidFill>
                  <a:srgbClr val="002060"/>
                </a:solidFill>
                <a:latin typeface="Cambria" pitchFamily="18" charset="0"/>
              </a:rPr>
              <a:t>Προσχεδιου</a:t>
            </a:r>
            <a:r>
              <a:rPr lang="el-GR" sz="3200" b="1" dirty="0" smtClean="0">
                <a:solidFill>
                  <a:srgbClr val="002060"/>
                </a:solidFill>
                <a:latin typeface="Cambria" pitchFamily="18" charset="0"/>
              </a:rPr>
              <a:t> </a:t>
            </a:r>
            <a:r>
              <a:rPr lang="el-GR" b="1" dirty="0" smtClean="0">
                <a:solidFill>
                  <a:srgbClr val="002060"/>
                </a:solidFill>
              </a:rPr>
              <a:t/>
            </a:r>
            <a:br>
              <a:rPr lang="el-GR" b="1" dirty="0" smtClean="0">
                <a:solidFill>
                  <a:srgbClr val="002060"/>
                </a:solidFill>
              </a:rPr>
            </a:br>
            <a:endParaRPr lang="el-GR" b="1" dirty="0">
              <a:solidFill>
                <a:srgbClr val="002060"/>
              </a:solidFill>
            </a:endParaRPr>
          </a:p>
        </p:txBody>
      </p:sp>
      <p:sp>
        <p:nvSpPr>
          <p:cNvPr id="5" name="4 - Θέση περιεχομένου"/>
          <p:cNvSpPr>
            <a:spLocks noGrp="1"/>
          </p:cNvSpPr>
          <p:nvPr>
            <p:ph sz="quarter" idx="1"/>
          </p:nvPr>
        </p:nvSpPr>
        <p:spPr>
          <a:xfrm>
            <a:off x="214282" y="1857364"/>
            <a:ext cx="4357718" cy="4643470"/>
          </a:xfrm>
        </p:spPr>
        <p:txBody>
          <a:bodyPr>
            <a:normAutofit/>
          </a:bodyPr>
          <a:lstStyle/>
          <a:p>
            <a:pPr>
              <a:buNone/>
            </a:pPr>
            <a:r>
              <a:rPr lang="el-GR" b="1" dirty="0" smtClean="0">
                <a:latin typeface="Cambria" pitchFamily="18" charset="0"/>
              </a:rPr>
              <a:t>     Η δημιουργία ενός προσχεδίου της εργασίας και ενός αρχικού πίνακα περιεχομένων προσφέρουν τη δυνατότητα να οργανώσετε εύκολα τη δομή του κειμένου και να ελέγξετε τη λογική ακολουθία των ενοτήτων στις οποίες θα το χωρίσετε. </a:t>
            </a:r>
          </a:p>
          <a:p>
            <a:pPr>
              <a:buNone/>
            </a:pPr>
            <a:endParaRPr lang="el-GR" b="1" dirty="0" smtClean="0">
              <a:latin typeface="Cambria" pitchFamily="18" charset="0"/>
            </a:endParaRPr>
          </a:p>
          <a:p>
            <a:pPr>
              <a:buNone/>
            </a:pPr>
            <a:endParaRPr lang="el-GR" b="1" dirty="0" smtClean="0">
              <a:latin typeface="Cambria" pitchFamily="18" charset="0"/>
            </a:endParaRPr>
          </a:p>
          <a:p>
            <a:endParaRPr lang="el-GR" dirty="0"/>
          </a:p>
        </p:txBody>
      </p:sp>
      <p:pic>
        <p:nvPicPr>
          <p:cNvPr id="19458" name="Picture 2" descr="https://0.s3.envato.com/files/67691774/3d%20small%20people%20-%20game%20on%20a%20laptop%20pr.jpg"/>
          <p:cNvPicPr>
            <a:picLocks noChangeAspect="1" noChangeArrowheads="1"/>
          </p:cNvPicPr>
          <p:nvPr/>
        </p:nvPicPr>
        <p:blipFill>
          <a:blip r:embed="rId2" cstate="print"/>
          <a:srcRect/>
          <a:stretch>
            <a:fillRect/>
          </a:stretch>
        </p:blipFill>
        <p:spPr bwMode="auto">
          <a:xfrm>
            <a:off x="4500562" y="2143116"/>
            <a:ext cx="4311604" cy="30400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285720" y="274638"/>
            <a:ext cx="8572560" cy="1011222"/>
          </a:xfrm>
          <a:solidFill>
            <a:schemeClr val="accent5"/>
          </a:solidFill>
        </p:spPr>
        <p:txBody>
          <a:bodyPr>
            <a:normAutofit fontScale="90000"/>
          </a:bodyPr>
          <a:lstStyle/>
          <a:p>
            <a:pPr algn="ctr"/>
            <a:r>
              <a:rPr lang="el-GR" sz="3200" b="1" dirty="0" smtClean="0">
                <a:solidFill>
                  <a:srgbClr val="002060"/>
                </a:solidFill>
                <a:latin typeface="Cambria" pitchFamily="18" charset="0"/>
              </a:rPr>
              <a:t/>
            </a:r>
            <a:br>
              <a:rPr lang="el-GR" sz="3200" b="1" dirty="0" smtClean="0">
                <a:solidFill>
                  <a:srgbClr val="002060"/>
                </a:solidFill>
                <a:latin typeface="Cambria" pitchFamily="18" charset="0"/>
              </a:rPr>
            </a:br>
            <a:r>
              <a:rPr lang="el-GR" sz="3200" b="1" dirty="0" smtClean="0">
                <a:solidFill>
                  <a:srgbClr val="002060"/>
                </a:solidFill>
                <a:latin typeface="Cambria" pitchFamily="18" charset="0"/>
              </a:rPr>
              <a:t/>
            </a:r>
            <a:br>
              <a:rPr lang="el-GR" sz="3200" b="1" dirty="0" smtClean="0">
                <a:solidFill>
                  <a:srgbClr val="002060"/>
                </a:solidFill>
                <a:latin typeface="Cambria" pitchFamily="18" charset="0"/>
              </a:rPr>
            </a:br>
            <a:r>
              <a:rPr lang="el-GR" sz="3200" b="1" dirty="0" err="1" smtClean="0">
                <a:solidFill>
                  <a:srgbClr val="002060"/>
                </a:solidFill>
                <a:latin typeface="Cambria" pitchFamily="18" charset="0"/>
              </a:rPr>
              <a:t>Δημιουργια</a:t>
            </a:r>
            <a:r>
              <a:rPr lang="el-GR" sz="3200" b="1" dirty="0" smtClean="0">
                <a:solidFill>
                  <a:srgbClr val="002060"/>
                </a:solidFill>
                <a:latin typeface="Cambria" pitchFamily="18" charset="0"/>
              </a:rPr>
              <a:t> </a:t>
            </a:r>
            <a:r>
              <a:rPr lang="el-GR" sz="3200" b="1" dirty="0" err="1" smtClean="0">
                <a:solidFill>
                  <a:srgbClr val="002060"/>
                </a:solidFill>
                <a:latin typeface="Cambria" pitchFamily="18" charset="0"/>
              </a:rPr>
              <a:t>Προσχεδιου</a:t>
            </a:r>
            <a:r>
              <a:rPr lang="el-GR" sz="3200" b="1" dirty="0" smtClean="0">
                <a:solidFill>
                  <a:srgbClr val="002060"/>
                </a:solidFill>
                <a:latin typeface="Cambria" pitchFamily="18" charset="0"/>
              </a:rPr>
              <a:t> </a:t>
            </a:r>
            <a:r>
              <a:rPr lang="el-GR" b="1" dirty="0" smtClean="0">
                <a:solidFill>
                  <a:srgbClr val="002060"/>
                </a:solidFill>
              </a:rPr>
              <a:t/>
            </a:r>
            <a:br>
              <a:rPr lang="el-GR" b="1" dirty="0" smtClean="0">
                <a:solidFill>
                  <a:srgbClr val="002060"/>
                </a:solidFill>
              </a:rPr>
            </a:br>
            <a:endParaRPr lang="el-GR" b="1" dirty="0">
              <a:solidFill>
                <a:srgbClr val="002060"/>
              </a:solidFill>
            </a:endParaRPr>
          </a:p>
        </p:txBody>
      </p:sp>
      <p:sp>
        <p:nvSpPr>
          <p:cNvPr id="5" name="4 - Θέση περιεχομένου"/>
          <p:cNvSpPr>
            <a:spLocks noGrp="1"/>
          </p:cNvSpPr>
          <p:nvPr>
            <p:ph sz="quarter" idx="1"/>
          </p:nvPr>
        </p:nvSpPr>
        <p:spPr>
          <a:xfrm>
            <a:off x="0" y="1357298"/>
            <a:ext cx="6215074" cy="5286412"/>
          </a:xfrm>
        </p:spPr>
        <p:txBody>
          <a:bodyPr>
            <a:normAutofit fontScale="92500" lnSpcReduction="20000"/>
          </a:bodyPr>
          <a:lstStyle/>
          <a:p>
            <a:pPr>
              <a:buNone/>
            </a:pPr>
            <a:r>
              <a:rPr lang="el-GR" b="1" dirty="0" smtClean="0">
                <a:latin typeface="Cambria" pitchFamily="18" charset="0"/>
              </a:rPr>
              <a:t>    Ιδέες για τη δημιουργία προσχεδίου εργασίας:</a:t>
            </a:r>
            <a:endParaRPr lang="el-GR" dirty="0" smtClean="0">
              <a:latin typeface="Cambria" pitchFamily="18" charset="0"/>
            </a:endParaRPr>
          </a:p>
          <a:p>
            <a:pPr lvl="0"/>
            <a:r>
              <a:rPr lang="el-GR" sz="2600" dirty="0" smtClean="0">
                <a:latin typeface="Cambria" pitchFamily="18" charset="0"/>
              </a:rPr>
              <a:t>Καταγράψτε τις κυριότερες σκέψεις σας.</a:t>
            </a:r>
          </a:p>
          <a:p>
            <a:pPr lvl="0"/>
            <a:r>
              <a:rPr lang="el-GR" sz="2600" dirty="0" smtClean="0">
                <a:latin typeface="Cambria" pitchFamily="18" charset="0"/>
              </a:rPr>
              <a:t>Δημιουργήστε μια λογική ακολουθία στις σημειώσεις σας.</a:t>
            </a:r>
          </a:p>
          <a:p>
            <a:pPr lvl="0"/>
            <a:r>
              <a:rPr lang="el-GR" sz="2600" dirty="0" smtClean="0">
                <a:latin typeface="Cambria" pitchFamily="18" charset="0"/>
              </a:rPr>
              <a:t>Δημιουργήστε ενότητες και υποενότητες σχηματίζοντας επικεφαλίδες από τις σημειώσεις σας.</a:t>
            </a:r>
          </a:p>
          <a:p>
            <a:pPr lvl="0"/>
            <a:r>
              <a:rPr lang="el-GR" sz="2600" dirty="0" smtClean="0">
                <a:latin typeface="Cambria" pitchFamily="18" charset="0"/>
              </a:rPr>
              <a:t>Όταν ολοκληρώσετε το προσχέδιο της εργασίας σταματήστε να το επεξεργάζεστε για μερικές ημέρες και στη συνέχεια μελετήστε το ξανά προκειμένου να κάνετε διορθώσεις.</a:t>
            </a:r>
          </a:p>
          <a:p>
            <a:pPr lvl="0"/>
            <a:r>
              <a:rPr lang="el-GR" sz="2600" dirty="0" smtClean="0">
                <a:latin typeface="Cambria" pitchFamily="18" charset="0"/>
              </a:rPr>
              <a:t>Χρησιμοποιήστε το προσχέδιο για να ξεκινήσετε να γράφετε το τελικό σας κείμενο.</a:t>
            </a:r>
          </a:p>
          <a:p>
            <a:pPr>
              <a:buNone/>
            </a:pPr>
            <a:endParaRPr lang="el-GR" b="1" dirty="0" smtClean="0">
              <a:latin typeface="Cambria" pitchFamily="18" charset="0"/>
            </a:endParaRPr>
          </a:p>
          <a:p>
            <a:pPr>
              <a:buNone/>
            </a:pPr>
            <a:endParaRPr lang="el-GR" b="1" dirty="0" smtClean="0">
              <a:latin typeface="Cambria" pitchFamily="18" charset="0"/>
            </a:endParaRPr>
          </a:p>
          <a:p>
            <a:pPr>
              <a:buNone/>
            </a:pPr>
            <a:endParaRPr lang="el-GR" b="1" dirty="0" smtClean="0">
              <a:latin typeface="Cambria" pitchFamily="18" charset="0"/>
            </a:endParaRPr>
          </a:p>
          <a:p>
            <a:endParaRPr lang="el-GR" dirty="0"/>
          </a:p>
        </p:txBody>
      </p:sp>
      <p:pic>
        <p:nvPicPr>
          <p:cNvPr id="20484" name="Picture 4" descr="http://www.tailored.com.au/wp-content/uploads/2013/02/ideas-man.jpg"/>
          <p:cNvPicPr>
            <a:picLocks noChangeAspect="1" noChangeArrowheads="1"/>
          </p:cNvPicPr>
          <p:nvPr/>
        </p:nvPicPr>
        <p:blipFill>
          <a:blip r:embed="rId2" cstate="print"/>
          <a:srcRect/>
          <a:stretch>
            <a:fillRect/>
          </a:stretch>
        </p:blipFill>
        <p:spPr bwMode="auto">
          <a:xfrm>
            <a:off x="6215074" y="2000240"/>
            <a:ext cx="2381250" cy="35242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285720" y="274638"/>
            <a:ext cx="8572560" cy="1082660"/>
          </a:xfrm>
          <a:solidFill>
            <a:schemeClr val="accent5"/>
          </a:solidFill>
        </p:spPr>
        <p:txBody>
          <a:bodyPr>
            <a:normAutofit fontScale="90000"/>
          </a:bodyPr>
          <a:lstStyle/>
          <a:p>
            <a:pPr algn="ctr"/>
            <a:r>
              <a:rPr lang="el-GR" sz="3200" b="1" dirty="0" smtClean="0">
                <a:solidFill>
                  <a:srgbClr val="002060"/>
                </a:solidFill>
                <a:latin typeface="Cambria" pitchFamily="18" charset="0"/>
              </a:rPr>
              <a:t/>
            </a:r>
            <a:br>
              <a:rPr lang="el-GR" sz="3200" b="1" dirty="0" smtClean="0">
                <a:solidFill>
                  <a:srgbClr val="002060"/>
                </a:solidFill>
                <a:latin typeface="Cambria" pitchFamily="18" charset="0"/>
              </a:rPr>
            </a:br>
            <a:r>
              <a:rPr lang="el-GR" sz="3200" b="1" dirty="0" err="1" smtClean="0">
                <a:solidFill>
                  <a:srgbClr val="002060"/>
                </a:solidFill>
                <a:latin typeface="Cambria" pitchFamily="18" charset="0"/>
              </a:rPr>
              <a:t>Αρχικο</a:t>
            </a:r>
            <a:r>
              <a:rPr lang="el-GR" sz="3200" b="1" dirty="0" smtClean="0">
                <a:solidFill>
                  <a:srgbClr val="002060"/>
                </a:solidFill>
                <a:latin typeface="Cambria" pitchFamily="18" charset="0"/>
              </a:rPr>
              <a:t> </a:t>
            </a:r>
            <a:r>
              <a:rPr lang="el-GR" sz="3200" b="1" dirty="0" err="1" smtClean="0">
                <a:solidFill>
                  <a:srgbClr val="002060"/>
                </a:solidFill>
                <a:latin typeface="Cambria" pitchFamily="18" charset="0"/>
              </a:rPr>
              <a:t>Κειμενο</a:t>
            </a:r>
            <a:r>
              <a:rPr lang="el-GR" sz="3200" b="1" dirty="0" smtClean="0">
                <a:solidFill>
                  <a:srgbClr val="002060"/>
                </a:solidFill>
                <a:latin typeface="Cambria" pitchFamily="18" charset="0"/>
              </a:rPr>
              <a:t> </a:t>
            </a:r>
            <a:r>
              <a:rPr lang="el-GR" b="1" dirty="0" smtClean="0">
                <a:solidFill>
                  <a:srgbClr val="002060"/>
                </a:solidFill>
              </a:rPr>
              <a:t/>
            </a:r>
            <a:br>
              <a:rPr lang="el-GR" b="1" dirty="0" smtClean="0">
                <a:solidFill>
                  <a:srgbClr val="002060"/>
                </a:solidFill>
              </a:rPr>
            </a:br>
            <a:endParaRPr lang="el-GR" b="1" dirty="0">
              <a:solidFill>
                <a:srgbClr val="002060"/>
              </a:solidFill>
            </a:endParaRPr>
          </a:p>
        </p:txBody>
      </p:sp>
      <p:sp>
        <p:nvSpPr>
          <p:cNvPr id="5" name="4 - Θέση περιεχομένου"/>
          <p:cNvSpPr>
            <a:spLocks noGrp="1"/>
          </p:cNvSpPr>
          <p:nvPr>
            <p:ph sz="quarter" idx="1"/>
          </p:nvPr>
        </p:nvSpPr>
        <p:spPr>
          <a:xfrm>
            <a:off x="0" y="1357298"/>
            <a:ext cx="5572132" cy="5286412"/>
          </a:xfrm>
        </p:spPr>
        <p:txBody>
          <a:bodyPr>
            <a:normAutofit/>
          </a:bodyPr>
          <a:lstStyle/>
          <a:p>
            <a:r>
              <a:rPr lang="el-GR" b="1" dirty="0" smtClean="0"/>
              <a:t>Περιεχόμενο: </a:t>
            </a:r>
          </a:p>
          <a:p>
            <a:pPr>
              <a:buNone/>
            </a:pPr>
            <a:r>
              <a:rPr lang="el-GR" b="1" dirty="0" smtClean="0"/>
              <a:t>   </a:t>
            </a:r>
            <a:r>
              <a:rPr lang="el-GR" b="1" dirty="0" smtClean="0">
                <a:solidFill>
                  <a:srgbClr val="002060"/>
                </a:solidFill>
                <a:latin typeface="Cambria" pitchFamily="18" charset="0"/>
              </a:rPr>
              <a:t>Εξαρτάται από τους στόχους του συγγραφέα. Για το λόγο αυτό είναι απαραίτητο οι στόχοι να είναι ξεκάθαροι και προσδιορισμένοι από την αρχή. Πρόκειται για κείμενο που έχει ως στόχο να εξηγήσει, να πείσει, να περιγράψει; Στην περίπτωση μιας εργασίας στο ακαδημαϊκό πλαίσιο ο στόχος μπορεί να είναι σύνθετος και να συνδυάζει τους τρεις προαναφερθέντες. </a:t>
            </a:r>
          </a:p>
          <a:p>
            <a:pPr>
              <a:buNone/>
            </a:pPr>
            <a:endParaRPr lang="el-GR" b="1" dirty="0" smtClean="0">
              <a:latin typeface="Cambria" pitchFamily="18" charset="0"/>
            </a:endParaRPr>
          </a:p>
          <a:p>
            <a:pPr>
              <a:buNone/>
            </a:pPr>
            <a:endParaRPr lang="el-GR" b="1" dirty="0" smtClean="0">
              <a:latin typeface="Cambria" pitchFamily="18" charset="0"/>
            </a:endParaRPr>
          </a:p>
          <a:p>
            <a:pPr>
              <a:buNone/>
            </a:pPr>
            <a:endParaRPr lang="el-GR" b="1" dirty="0" smtClean="0">
              <a:latin typeface="Cambria" pitchFamily="18" charset="0"/>
            </a:endParaRPr>
          </a:p>
          <a:p>
            <a:endParaRPr lang="el-GR" dirty="0"/>
          </a:p>
        </p:txBody>
      </p:sp>
      <p:pic>
        <p:nvPicPr>
          <p:cNvPr id="22530" name="Picture 2" descr="http://thumb1.shutterstock.com/display_pic_with_logo/960205/99449828/stock-photo--d-small-people-target-99449828.jpg"/>
          <p:cNvPicPr>
            <a:picLocks noChangeAspect="1" noChangeArrowheads="1"/>
          </p:cNvPicPr>
          <p:nvPr/>
        </p:nvPicPr>
        <p:blipFill>
          <a:blip r:embed="rId2" cstate="print"/>
          <a:srcRect/>
          <a:stretch>
            <a:fillRect/>
          </a:stretch>
        </p:blipFill>
        <p:spPr bwMode="auto">
          <a:xfrm>
            <a:off x="5572132" y="2214554"/>
            <a:ext cx="3198726" cy="31845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285720" y="274638"/>
            <a:ext cx="8572560" cy="1011222"/>
          </a:xfrm>
          <a:solidFill>
            <a:schemeClr val="accent5"/>
          </a:solidFill>
        </p:spPr>
        <p:txBody>
          <a:bodyPr>
            <a:normAutofit fontScale="90000"/>
          </a:bodyPr>
          <a:lstStyle/>
          <a:p>
            <a:pPr algn="ctr"/>
            <a:r>
              <a:rPr lang="el-GR" sz="3200" b="1" dirty="0" smtClean="0">
                <a:solidFill>
                  <a:srgbClr val="002060"/>
                </a:solidFill>
                <a:latin typeface="Cambria" pitchFamily="18" charset="0"/>
              </a:rPr>
              <a:t/>
            </a:r>
            <a:br>
              <a:rPr lang="el-GR" sz="3200" b="1" dirty="0" smtClean="0">
                <a:solidFill>
                  <a:srgbClr val="002060"/>
                </a:solidFill>
                <a:latin typeface="Cambria" pitchFamily="18" charset="0"/>
              </a:rPr>
            </a:br>
            <a:r>
              <a:rPr lang="el-GR" sz="3200" b="1" dirty="0" smtClean="0">
                <a:solidFill>
                  <a:srgbClr val="002060"/>
                </a:solidFill>
                <a:latin typeface="Cambria" pitchFamily="18" charset="0"/>
              </a:rPr>
              <a:t/>
            </a:r>
            <a:br>
              <a:rPr lang="el-GR" sz="3200" b="1" dirty="0" smtClean="0">
                <a:solidFill>
                  <a:srgbClr val="002060"/>
                </a:solidFill>
                <a:latin typeface="Cambria" pitchFamily="18" charset="0"/>
              </a:rPr>
            </a:br>
            <a:r>
              <a:rPr lang="el-GR" sz="3200" b="1" dirty="0" err="1" smtClean="0">
                <a:solidFill>
                  <a:srgbClr val="002060"/>
                </a:solidFill>
                <a:latin typeface="Cambria" pitchFamily="18" charset="0"/>
              </a:rPr>
              <a:t>Αρχικο</a:t>
            </a:r>
            <a:r>
              <a:rPr lang="el-GR" sz="3200" b="1" dirty="0" smtClean="0">
                <a:solidFill>
                  <a:srgbClr val="002060"/>
                </a:solidFill>
                <a:latin typeface="Cambria" pitchFamily="18" charset="0"/>
              </a:rPr>
              <a:t> </a:t>
            </a:r>
            <a:r>
              <a:rPr lang="el-GR" sz="3200" b="1" dirty="0" err="1" smtClean="0">
                <a:solidFill>
                  <a:srgbClr val="002060"/>
                </a:solidFill>
                <a:latin typeface="Cambria" pitchFamily="18" charset="0"/>
              </a:rPr>
              <a:t>Κειμενο</a:t>
            </a:r>
            <a:r>
              <a:rPr lang="el-GR" sz="3200" b="1" dirty="0" smtClean="0">
                <a:solidFill>
                  <a:srgbClr val="002060"/>
                </a:solidFill>
                <a:latin typeface="Cambria" pitchFamily="18" charset="0"/>
              </a:rPr>
              <a:t> </a:t>
            </a:r>
            <a:r>
              <a:rPr lang="el-GR" b="1" dirty="0" smtClean="0">
                <a:solidFill>
                  <a:srgbClr val="002060"/>
                </a:solidFill>
              </a:rPr>
              <a:t/>
            </a:r>
            <a:br>
              <a:rPr lang="el-GR" b="1" dirty="0" smtClean="0">
                <a:solidFill>
                  <a:srgbClr val="002060"/>
                </a:solidFill>
              </a:rPr>
            </a:br>
            <a:endParaRPr lang="el-GR" b="1" dirty="0">
              <a:solidFill>
                <a:srgbClr val="002060"/>
              </a:solidFill>
            </a:endParaRPr>
          </a:p>
        </p:txBody>
      </p:sp>
      <p:sp>
        <p:nvSpPr>
          <p:cNvPr id="5" name="4 - Θέση περιεχομένου"/>
          <p:cNvSpPr>
            <a:spLocks noGrp="1"/>
          </p:cNvSpPr>
          <p:nvPr>
            <p:ph sz="quarter" idx="1"/>
          </p:nvPr>
        </p:nvSpPr>
        <p:spPr>
          <a:xfrm>
            <a:off x="0" y="1357298"/>
            <a:ext cx="8786842" cy="5286412"/>
          </a:xfrm>
        </p:spPr>
        <p:txBody>
          <a:bodyPr>
            <a:normAutofit lnSpcReduction="10000"/>
          </a:bodyPr>
          <a:lstStyle/>
          <a:p>
            <a:endParaRPr lang="el-GR" b="1" dirty="0" smtClean="0"/>
          </a:p>
          <a:p>
            <a:endParaRPr lang="el-GR" b="1" dirty="0" smtClean="0"/>
          </a:p>
          <a:p>
            <a:r>
              <a:rPr lang="el-GR" b="1" dirty="0" smtClean="0"/>
              <a:t>Ύφος:</a:t>
            </a:r>
            <a:r>
              <a:rPr lang="el-GR" dirty="0" smtClean="0"/>
              <a:t> </a:t>
            </a:r>
          </a:p>
          <a:p>
            <a:endParaRPr lang="el-GR" dirty="0" smtClean="0"/>
          </a:p>
          <a:p>
            <a:pPr>
              <a:buNone/>
            </a:pPr>
            <a:r>
              <a:rPr lang="el-GR" dirty="0" smtClean="0"/>
              <a:t>   </a:t>
            </a:r>
          </a:p>
          <a:p>
            <a:pPr>
              <a:buNone/>
            </a:pPr>
            <a:endParaRPr lang="el-GR" b="1" dirty="0" smtClean="0">
              <a:solidFill>
                <a:srgbClr val="002060"/>
              </a:solidFill>
              <a:latin typeface="Cambria" pitchFamily="18" charset="0"/>
            </a:endParaRPr>
          </a:p>
          <a:p>
            <a:pPr>
              <a:buNone/>
            </a:pPr>
            <a:r>
              <a:rPr lang="el-GR" b="1" dirty="0" smtClean="0">
                <a:solidFill>
                  <a:srgbClr val="002060"/>
                </a:solidFill>
                <a:latin typeface="Cambria" pitchFamily="18" charset="0"/>
              </a:rPr>
              <a:t>    Στην περίπτωση μιας επιστημονικής εργασίας, το κοινό αποτελείται από ακαδημαϊκούς, </a:t>
            </a:r>
            <a:r>
              <a:rPr lang="el-GR" b="1" dirty="0" smtClean="0">
                <a:solidFill>
                  <a:srgbClr val="002060"/>
                </a:solidFill>
                <a:latin typeface="Cambria" pitchFamily="18" charset="0"/>
              </a:rPr>
              <a:t>ο </a:t>
            </a:r>
            <a:r>
              <a:rPr lang="el-GR" b="1" dirty="0" smtClean="0">
                <a:solidFill>
                  <a:srgbClr val="002060"/>
                </a:solidFill>
                <a:latin typeface="Cambria" pitchFamily="18" charset="0"/>
              </a:rPr>
              <a:t>επιβλέπων καθηγητής σας, κάποια επιτροπή καθηγητών ή ακαδημαϊκοί ερευνητές. Συνεπώς το ύφος του κειμένου πρέπει να είναι επίσημο και ταυτόχρονα αναλυτικό, περιγραφικό και πειστικό για να υποστηρίξει και τους στόχους της εργασίας.</a:t>
            </a:r>
          </a:p>
          <a:p>
            <a:pPr>
              <a:buNone/>
            </a:pPr>
            <a:endParaRPr lang="el-GR" b="1" dirty="0" smtClean="0">
              <a:latin typeface="Cambria" pitchFamily="18" charset="0"/>
            </a:endParaRPr>
          </a:p>
          <a:p>
            <a:pPr>
              <a:buNone/>
            </a:pPr>
            <a:endParaRPr lang="el-GR" b="1" dirty="0" smtClean="0">
              <a:latin typeface="Cambria" pitchFamily="18" charset="0"/>
            </a:endParaRPr>
          </a:p>
          <a:p>
            <a:pPr>
              <a:buNone/>
            </a:pPr>
            <a:endParaRPr lang="el-GR" b="1" dirty="0" smtClean="0">
              <a:latin typeface="Cambria" pitchFamily="18" charset="0"/>
            </a:endParaRPr>
          </a:p>
          <a:p>
            <a:endParaRPr lang="el-GR" dirty="0"/>
          </a:p>
        </p:txBody>
      </p:sp>
      <p:pic>
        <p:nvPicPr>
          <p:cNvPr id="21506" name="Picture 2" descr="https://encrypted-tbn0.gstatic.com/images?q=tbn:ANd9GcRNgusoT3LMflKA2Y4G7HnNFJLSkp3XYnbOPP35p2gD32DIHym6"/>
          <p:cNvPicPr>
            <a:picLocks noChangeAspect="1" noChangeArrowheads="1"/>
          </p:cNvPicPr>
          <p:nvPr/>
        </p:nvPicPr>
        <p:blipFill>
          <a:blip r:embed="rId2" cstate="print"/>
          <a:srcRect/>
          <a:stretch>
            <a:fillRect/>
          </a:stretch>
        </p:blipFill>
        <p:spPr bwMode="auto">
          <a:xfrm>
            <a:off x="2714612" y="1714488"/>
            <a:ext cx="2466975" cy="18478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down)">
                                      <p:cBhvr>
                                        <p:cTn id="7" dur="500"/>
                                        <p:tgtEl>
                                          <p:spTgt spid="5">
                                            <p:txEl>
                                              <p:pRg st="2" end="2"/>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wipe(down)">
                                      <p:cBhvr>
                                        <p:cTn id="10" dur="500"/>
                                        <p:tgtEl>
                                          <p:spTgt spid="5">
                                            <p:txEl>
                                              <p:pRg st="4" end="4"/>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Effect transition="in" filter="wipe(down)">
                                      <p:cBhvr>
                                        <p:cTn id="1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181</TotalTime>
  <Words>461</Words>
  <Application>Microsoft Office PowerPoint</Application>
  <PresentationFormat>On-screen Show (4:3)</PresentationFormat>
  <Paragraphs>102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Προεξοχή</vt:lpstr>
      <vt:lpstr>ΣΥΓΓΡΑΦΗ ΕΠΙΣΤΗΜΟΝΙΚΗΣ ΕΡΓΑΣΙΑΣ</vt:lpstr>
      <vt:lpstr>  Σταδια ΠΡΟΕΤΟΙΜΑΣΙΑΣ  Τησ Επιστημονικησ Εργασιασ  </vt:lpstr>
      <vt:lpstr>Ορισμοσ Θεματοσ  </vt:lpstr>
      <vt:lpstr>Προσδιορισμοσ Σκοπου  </vt:lpstr>
      <vt:lpstr>Συλλογή και Μελετη Βιβλιογραφιασ  </vt:lpstr>
      <vt:lpstr>Δημιουργια Προσχεδιου  </vt:lpstr>
      <vt:lpstr>  Δημιουργια Προσχεδιου  </vt:lpstr>
      <vt:lpstr> Αρχικο Κειμενο  </vt:lpstr>
      <vt:lpstr>  Αρχικο Κειμενο  </vt:lpstr>
      <vt:lpstr>  Αρχικο Κειμενο  </vt:lpstr>
      <vt:lpstr>  Αρχικο Κειμενο  </vt:lpstr>
      <vt:lpstr>  Αρχικο Κειμενο  </vt:lpstr>
      <vt:lpstr>  Αρχικο Κειμενο  </vt:lpstr>
      <vt:lpstr>  Αρχικο Κειμενο  </vt:lpstr>
      <vt:lpstr>  Αναγνωση από τριτο Ατομο </vt:lpstr>
      <vt:lpstr>  Αποστασιοποιηση και αναθεωρηση  </vt:lpstr>
      <vt:lpstr>  Αναδιαρθρωση και συμπληρωση Τελικου Κειμένου </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Δομη επιστημονικησ εργασιασ</dc:title>
  <dc:creator>user</dc:creator>
  <cp:lastModifiedBy>KeyCERT Πρακτική</cp:lastModifiedBy>
  <cp:revision>44</cp:revision>
  <dcterms:created xsi:type="dcterms:W3CDTF">2015-04-10T06:23:03Z</dcterms:created>
  <dcterms:modified xsi:type="dcterms:W3CDTF">2018-11-08T00:37:54Z</dcterms:modified>
</cp:coreProperties>
</file>