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71" r:id="rId4"/>
    <p:sldId id="273" r:id="rId5"/>
    <p:sldId id="266" r:id="rId6"/>
    <p:sldId id="265" r:id="rId7"/>
    <p:sldId id="259" r:id="rId8"/>
    <p:sldId id="264" r:id="rId9"/>
    <p:sldId id="263" r:id="rId10"/>
    <p:sldId id="262" r:id="rId11"/>
    <p:sldId id="261" r:id="rId12"/>
    <p:sldId id="260" r:id="rId13"/>
    <p:sldId id="268" r:id="rId14"/>
    <p:sldId id="269" r:id="rId15"/>
    <p:sldId id="270" r:id="rId1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7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Τίτλος"/>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lgn="l">
              <a:defRPr/>
            </a:lvl1p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8 - Ελεύθερη σχεδίαση"/>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1 - Τίτλος"/>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7467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320"/>
            <a:ext cx="7470648" cy="1143000"/>
          </a:xfrm>
        </p:spPr>
        <p:txBody>
          <a:bodyPr anchor="ctr"/>
          <a:lstStyle>
            <a:lvl1pPr algn="l">
              <a:defRPr sz="4600"/>
            </a:lvl1pPr>
          </a:lstStyle>
          <a:p>
            <a:r>
              <a:rPr kumimoji="0" lang="el-GR" smtClean="0"/>
              <a:t>Kλικ για επεξεργασία του τίτλου</a:t>
            </a:r>
            <a:endParaRPr kumimoji="0" lang="en-US"/>
          </a:p>
        </p:txBody>
      </p:sp>
      <p:sp>
        <p:nvSpPr>
          <p:cNvPr id="7" name="6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8" name="7 - Θέση αριθμού διαφάνειας"/>
          <p:cNvSpPr>
            <a:spLocks noGrp="1"/>
          </p:cNvSpPr>
          <p:nvPr>
            <p:ph type="sldNum" sz="quarter" idx="11"/>
          </p:nvPr>
        </p:nvSpPr>
        <p:spPr/>
        <p:txBody>
          <a:bodyPr/>
          <a:lstStyle/>
          <a:p>
            <a:fld id="{FB8FF62D-4C1C-4A6C-BCB1-78F37407676E}" type="slidenum">
              <a:rPr lang="el-GR" smtClean="0"/>
              <a:pPr/>
              <a:t>‹#›</a:t>
            </a:fld>
            <a:endParaRPr lang="el-GR"/>
          </a:p>
        </p:txBody>
      </p:sp>
      <p:sp>
        <p:nvSpPr>
          <p:cNvPr id="9" name="8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CB5E8994-24AB-4E59-B2E9-6463C71D1B92}" type="datetimeFigureOut">
              <a:rPr lang="el-GR" smtClean="0"/>
              <a:pPr/>
              <a:t>4/1/2019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156448" y="6422064"/>
            <a:ext cx="762000" cy="365125"/>
          </a:xfrm>
        </p:spPr>
        <p:txBody>
          <a:bodyPr/>
          <a:lstStyle/>
          <a:p>
            <a:fld id="{FB8FF62D-4C1C-4A6C-BCB1-78F37407676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l-GR" smtClean="0"/>
              <a:t>Kλικ για επεξεργασία του τίτλου</a:t>
            </a:r>
            <a:endParaRPr kumimoji="0" lang="en-US"/>
          </a:p>
        </p:txBody>
      </p:sp>
      <p:sp>
        <p:nvSpPr>
          <p:cNvPr id="3" name="2 - Θέση εικόνας"/>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4" name="3 - Θέση κειμένου"/>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422064"/>
            <a:ext cx="2133600" cy="365125"/>
          </a:xfrm>
        </p:spPr>
        <p:txBody>
          <a:bodyPr/>
          <a:lstStyle/>
          <a:p>
            <a:fld id="{CB5E8994-24AB-4E59-B2E9-6463C71D1B92}" type="datetimeFigureOut">
              <a:rPr lang="el-GR" smtClean="0"/>
              <a:pPr/>
              <a:t>4/1/2019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FB8FF62D-4C1C-4A6C-BCB1-78F37407676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11 - Ελεύθερη σχεδίαση"/>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15 - Ελεύθερη σχεδίαση"/>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8 - Θέση τίτλου"/>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CB5E8994-24AB-4E59-B2E9-6463C71D1B92}" type="datetimeFigureOut">
              <a:rPr lang="el-GR" smtClean="0"/>
              <a:pPr/>
              <a:t>4/1/2019</a:t>
            </a:fld>
            <a:endParaRPr lang="el-GR"/>
          </a:p>
        </p:txBody>
      </p:sp>
      <p:sp>
        <p:nvSpPr>
          <p:cNvPr id="22" name="21 - Θέση υποσέλιδου"/>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l-GR"/>
          </a:p>
        </p:txBody>
      </p:sp>
      <p:sp>
        <p:nvSpPr>
          <p:cNvPr id="18" name="17 - Θέση αριθμού διαφάνειας"/>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B8FF62D-4C1C-4A6C-BCB1-78F37407676E}"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a:xfrm>
            <a:off x="457200" y="274638"/>
            <a:ext cx="8043890" cy="1143000"/>
          </a:xfrm>
        </p:spPr>
        <p:txBody>
          <a:bodyPr>
            <a:normAutofit/>
          </a:bodyPr>
          <a:lstStyle/>
          <a:p>
            <a:pPr algn="ctr"/>
            <a:r>
              <a:rPr lang="el-GR" sz="3200" b="1" dirty="0" smtClean="0">
                <a:latin typeface="Cambria" pitchFamily="18" charset="0"/>
              </a:rPr>
              <a:t>ΣΥΓΓΡΑΦΗ ΕΠΙΣΤΗΜΟΝΙΚΗΣ ΕΡΓΑΣΙΑΣ </a:t>
            </a:r>
            <a:endParaRPr lang="el-GR" sz="3200" b="1" dirty="0">
              <a:latin typeface="Cambria" pitchFamily="18" charset="0"/>
            </a:endParaRPr>
          </a:p>
        </p:txBody>
      </p:sp>
      <p:sp>
        <p:nvSpPr>
          <p:cNvPr id="5" name="4 - Θέση περιεχομένου"/>
          <p:cNvSpPr>
            <a:spLocks noGrp="1"/>
          </p:cNvSpPr>
          <p:nvPr>
            <p:ph idx="1"/>
          </p:nvPr>
        </p:nvSpPr>
        <p:spPr>
          <a:xfrm>
            <a:off x="0" y="1600200"/>
            <a:ext cx="5357818" cy="4525963"/>
          </a:xfrm>
        </p:spPr>
        <p:txBody>
          <a:bodyPr>
            <a:normAutofit/>
          </a:bodyPr>
          <a:lstStyle/>
          <a:p>
            <a:pPr algn="ctr">
              <a:buNone/>
            </a:pPr>
            <a:endParaRPr lang="el-GR" sz="2800" b="1" dirty="0" smtClean="0">
              <a:latin typeface="Cambria" pitchFamily="18" charset="0"/>
            </a:endParaRPr>
          </a:p>
          <a:p>
            <a:pPr algn="ctr">
              <a:buNone/>
            </a:pPr>
            <a:endParaRPr lang="el-GR" sz="2800" b="1" dirty="0" smtClean="0">
              <a:latin typeface="Cambria" pitchFamily="18" charset="0"/>
            </a:endParaRPr>
          </a:p>
          <a:p>
            <a:pPr algn="ctr">
              <a:buNone/>
            </a:pPr>
            <a:endParaRPr lang="el-GR" sz="2800" b="1" dirty="0" smtClean="0">
              <a:latin typeface="Cambria" pitchFamily="18" charset="0"/>
            </a:endParaRPr>
          </a:p>
          <a:p>
            <a:pPr algn="ctr">
              <a:buNone/>
            </a:pPr>
            <a:r>
              <a:rPr lang="el-GR" sz="2800" dirty="0" smtClean="0">
                <a:latin typeface="Cambria" pitchFamily="18" charset="0"/>
              </a:rPr>
              <a:t>Κελέση Μάρθα </a:t>
            </a:r>
            <a:endParaRPr lang="el-GR" sz="2800" dirty="0" smtClean="0">
              <a:latin typeface="Cambria" pitchFamily="18" charset="0"/>
            </a:endParaRPr>
          </a:p>
          <a:p>
            <a:pPr algn="ctr">
              <a:buNone/>
            </a:pPr>
            <a:r>
              <a:rPr lang="el-GR" sz="2800" dirty="0" smtClean="0">
                <a:latin typeface="Cambria" pitchFamily="18" charset="0"/>
              </a:rPr>
              <a:t>Καθηγήτρια</a:t>
            </a:r>
            <a:endParaRPr lang="el-GR" sz="2800" dirty="0" smtClean="0">
              <a:latin typeface="Cambria" pitchFamily="18" charset="0"/>
            </a:endParaRPr>
          </a:p>
          <a:p>
            <a:pPr algn="ctr">
              <a:buNone/>
            </a:pPr>
            <a:r>
              <a:rPr lang="el-GR" sz="2800" dirty="0" smtClean="0">
                <a:latin typeface="Cambria" pitchFamily="18" charset="0"/>
              </a:rPr>
              <a:t>Νοσηλευτικής</a:t>
            </a:r>
          </a:p>
          <a:p>
            <a:pPr algn="ctr">
              <a:buNone/>
            </a:pPr>
            <a:r>
              <a:rPr lang="el-GR" sz="2800" smtClean="0">
                <a:latin typeface="Cambria" pitchFamily="18" charset="0"/>
              </a:rPr>
              <a:t>Πανεπιστήμιο Δυτικής Αττικής</a:t>
            </a:r>
            <a:endParaRPr lang="el-GR" sz="2800" dirty="0" smtClean="0">
              <a:latin typeface="Cambria" pitchFamily="18" charset="0"/>
            </a:endParaRPr>
          </a:p>
          <a:p>
            <a:endParaRPr lang="el-GR" dirty="0" smtClean="0"/>
          </a:p>
          <a:p>
            <a:endParaRPr lang="el-GR" dirty="0"/>
          </a:p>
        </p:txBody>
      </p:sp>
      <p:pic>
        <p:nvPicPr>
          <p:cNvPr id="6" name="Picture 2" descr="https://t1.ftcdn.net/jpg/00/38/21/64/400_F_38216436_gpPgfMTBRgdqedxwysrvUNWZKXFX8zEf.jpg"/>
          <p:cNvPicPr>
            <a:picLocks noChangeAspect="1" noChangeArrowheads="1"/>
          </p:cNvPicPr>
          <p:nvPr/>
        </p:nvPicPr>
        <p:blipFill>
          <a:blip r:embed="rId2" cstate="print"/>
          <a:srcRect/>
          <a:stretch>
            <a:fillRect/>
          </a:stretch>
        </p:blipFill>
        <p:spPr bwMode="auto">
          <a:xfrm>
            <a:off x="5357818" y="1643050"/>
            <a:ext cx="3514725" cy="3810000"/>
          </a:xfrm>
          <a:prstGeom prst="rect">
            <a:avLst/>
          </a:prstGeom>
          <a:noFill/>
        </p:spPr>
      </p:pic>
      <p:sp>
        <p:nvSpPr>
          <p:cNvPr id="7" name="Rectangle 6"/>
          <p:cNvSpPr/>
          <p:nvPr/>
        </p:nvSpPr>
        <p:spPr>
          <a:xfrm>
            <a:off x="179512" y="1988841"/>
            <a:ext cx="5184576" cy="954107"/>
          </a:xfrm>
          <a:prstGeom prst="rect">
            <a:avLst/>
          </a:prstGeom>
        </p:spPr>
        <p:txBody>
          <a:bodyPr wrap="square">
            <a:spAutoFit/>
          </a:bodyPr>
          <a:lstStyle/>
          <a:p>
            <a:r>
              <a:rPr lang="el-GR" sz="2800" b="1" dirty="0" smtClean="0">
                <a:latin typeface="Cambria Math" pitchFamily="18" charset="0"/>
                <a:ea typeface="Cambria Math" pitchFamily="18" charset="0"/>
              </a:rPr>
              <a:t>ΔΟΜΗ </a:t>
            </a:r>
            <a:r>
              <a:rPr lang="el-GR" sz="2800" b="1" dirty="0" smtClean="0">
                <a:latin typeface="Cambria Math" pitchFamily="18" charset="0"/>
                <a:ea typeface="Cambria Math" pitchFamily="18" charset="0"/>
              </a:rPr>
              <a:t>ΤΗΣ </a:t>
            </a:r>
            <a:r>
              <a:rPr lang="el-GR" sz="2800" b="1" dirty="0" smtClean="0">
                <a:latin typeface="Cambria Math" pitchFamily="18" charset="0"/>
                <a:ea typeface="Cambria Math" pitchFamily="18" charset="0"/>
              </a:rPr>
              <a:t>ΕΠΙΣΤΗΜΟΝΙΚΗΣ ΕΡΓΑΣΙΑΣ</a:t>
            </a:r>
            <a:endParaRPr lang="el-G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ΕΠΙΛΟΓΟΣ / ΣΥΜΠΕΡΑΣΜΑΤΑ</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0" y="1285860"/>
            <a:ext cx="5643570" cy="5143536"/>
          </a:xfrm>
        </p:spPr>
        <p:txBody>
          <a:bodyPr>
            <a:normAutofit/>
          </a:bodyPr>
          <a:lstStyle/>
          <a:p>
            <a:r>
              <a:rPr lang="el-GR" sz="2800" b="1" dirty="0" smtClean="0">
                <a:latin typeface="Cambria Math" pitchFamily="18" charset="0"/>
                <a:ea typeface="Cambria Math" pitchFamily="18" charset="0"/>
              </a:rPr>
              <a:t>Ανακεφαλαιώνεται ο σκοπός της μελέτης και καταγράφονται τα συμπεράσματα που προέκυψαν. </a:t>
            </a:r>
          </a:p>
          <a:p>
            <a:r>
              <a:rPr lang="el-GR" sz="2800" b="1" dirty="0" smtClean="0">
                <a:latin typeface="Cambria Math" pitchFamily="18" charset="0"/>
                <a:ea typeface="Cambria Math" pitchFamily="18" charset="0"/>
              </a:rPr>
              <a:t>Αναφέρεται η συμβολή της παρούσας μελέτης στη συγκεκριμένη θεωρία. </a:t>
            </a:r>
          </a:p>
          <a:p>
            <a:r>
              <a:rPr lang="el-GR" sz="2800" b="1" dirty="0" smtClean="0">
                <a:latin typeface="Cambria Math" pitchFamily="18" charset="0"/>
                <a:ea typeface="Cambria Math" pitchFamily="18" charset="0"/>
              </a:rPr>
              <a:t>Επαληθεύονται ή διαψεύδονται οι επιστημονικές υποθέσεις που διατυπώθηκαν στην εισαγωγή και διατυπώνονται προτάσεις για μελλοντικές εργασίες. </a:t>
            </a:r>
            <a:endParaRPr lang="el-GR" sz="2800" b="1" dirty="0">
              <a:latin typeface="Cambria Math" pitchFamily="18" charset="0"/>
              <a:ea typeface="Cambria Math" pitchFamily="18" charset="0"/>
            </a:endParaRPr>
          </a:p>
        </p:txBody>
      </p:sp>
      <p:pic>
        <p:nvPicPr>
          <p:cNvPr id="20482" name="Picture 2" descr="http://blogs.msdn.com/blogfiles/willy-peter_schaub/WindowsLiveWriter/VSTSRangerProjectssummaryofprojectscover_9094/CLIPART_OF_25029_SMJPG_2.jpg"/>
          <p:cNvPicPr>
            <a:picLocks noChangeAspect="1" noChangeArrowheads="1"/>
          </p:cNvPicPr>
          <p:nvPr/>
        </p:nvPicPr>
        <p:blipFill>
          <a:blip r:embed="rId2" cstate="print"/>
          <a:srcRect/>
          <a:stretch>
            <a:fillRect/>
          </a:stretch>
        </p:blipFill>
        <p:spPr bwMode="auto">
          <a:xfrm>
            <a:off x="5786446" y="1785926"/>
            <a:ext cx="3143272" cy="385765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ΒΙΒΛΙΟΓΡΑΦΙΑ</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4643470" cy="5143536"/>
          </a:xfrm>
        </p:spPr>
        <p:txBody>
          <a:bodyPr>
            <a:normAutofit/>
          </a:bodyPr>
          <a:lstStyle/>
          <a:p>
            <a:r>
              <a:rPr lang="el-GR" sz="2400" b="1" dirty="0" smtClean="0">
                <a:latin typeface="Cambria Math" pitchFamily="18" charset="0"/>
                <a:ea typeface="Cambria Math" pitchFamily="18" charset="0"/>
              </a:rPr>
              <a:t>Στην ενότητα της βιβλιογραφίας αναγράφονται συγκεντρωτικά οι βιβλιογραφικές παραπομπές που αντιστοιχούν στο σύνολο της βιβλιογραφίας που μελέτησε ο φοιτητής για την εκπόνηση της εργασίας. </a:t>
            </a:r>
          </a:p>
          <a:p>
            <a:r>
              <a:rPr lang="el-GR" sz="2400" b="1" dirty="0" smtClean="0">
                <a:latin typeface="Cambria Math" pitchFamily="18" charset="0"/>
                <a:ea typeface="Cambria Math" pitchFamily="18" charset="0"/>
              </a:rPr>
              <a:t>Η σύνταξη των βιβλιογραφικών παραπομπών γίνεται ακολουθώντας συγκεκριμένα πρότυπα μορφοποίησης. </a:t>
            </a:r>
            <a:endParaRPr lang="el-GR" sz="2400" b="1" dirty="0">
              <a:latin typeface="Cambria Math" pitchFamily="18" charset="0"/>
              <a:ea typeface="Cambria Math" pitchFamily="18" charset="0"/>
            </a:endParaRPr>
          </a:p>
        </p:txBody>
      </p:sp>
      <p:pic>
        <p:nvPicPr>
          <p:cNvPr id="21506" name="Picture 2" descr="http://cloud.graphicleftovers.com/58012/1710570/3d-small-people-reading-book.jpg"/>
          <p:cNvPicPr>
            <a:picLocks noChangeAspect="1" noChangeArrowheads="1"/>
          </p:cNvPicPr>
          <p:nvPr/>
        </p:nvPicPr>
        <p:blipFill>
          <a:blip r:embed="rId2" cstate="print"/>
          <a:srcRect/>
          <a:stretch>
            <a:fillRect/>
          </a:stretch>
        </p:blipFill>
        <p:spPr bwMode="auto">
          <a:xfrm>
            <a:off x="5143504" y="1928802"/>
            <a:ext cx="3357586" cy="385765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ΠΕΡΙΛΗΨΗ / ΛΕΞΕΙΣ-ΚΛΕΙΔΙΑ</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8786874" cy="5143536"/>
          </a:xfrm>
        </p:spPr>
        <p:txBody>
          <a:bodyPr>
            <a:normAutofit fontScale="85000" lnSpcReduction="10000"/>
          </a:bodyPr>
          <a:lstStyle/>
          <a:p>
            <a:r>
              <a:rPr lang="el-GR" sz="2800" b="1" dirty="0" smtClean="0">
                <a:latin typeface="Cambria Math" pitchFamily="18" charset="0"/>
                <a:ea typeface="Cambria Math" pitchFamily="18" charset="0"/>
              </a:rPr>
              <a:t>Η περίληψη είναι σημαντικό τμήμα στη δομή κάποιας εργασίας και μπορεί να εμφανίζεται εκτός από την ελληνική και σε κάποια από τις κυριότερες ξένες γλώσσες. Σε αυτήν ο συγγραφέας παρουσιάζει συνοπτικά τα περιεχόμενα της εργασίας και συμπεριλαμβάνει τα σημαντικότερα από τα αποτελέσματα ή/και τα συμπεράσματα της έρευνάς του. </a:t>
            </a:r>
          </a:p>
          <a:p>
            <a:r>
              <a:rPr lang="el-GR" sz="2800" b="1" dirty="0" smtClean="0">
                <a:latin typeface="Cambria Math" pitchFamily="18" charset="0"/>
                <a:ea typeface="Cambria Math" pitchFamily="18" charset="0"/>
              </a:rPr>
              <a:t>Η αξία της περίληψης καταδεικνύεται από το γεγονός ότι οι περιλήψεις (μαζί με τους τίτλους και τα ονόματα των συγγραφέων) συμπεριλαμβάνονται στα ευρετήρια βάσεων δεδομένων επιστημονικών περιοδικών. </a:t>
            </a:r>
          </a:p>
          <a:p>
            <a:r>
              <a:rPr lang="el-GR" sz="2800" b="1" dirty="0" smtClean="0">
                <a:latin typeface="Cambria Math" pitchFamily="18" charset="0"/>
                <a:ea typeface="Cambria Math" pitchFamily="18" charset="0"/>
              </a:rPr>
              <a:t>Η περίληψη συνοδεύεται από λέξεις-κλειδιά. Οι λέξεις-κλειδιά προσδιορίζουν το επιστημονικό πλαίσιο της εργασίας και βοηθούν τους υπόλοιπους ερευνητές να καταλάβουν άμεσα αν τους ενδιαφέρει το αντικείμενο ή όχι.</a:t>
            </a:r>
            <a:endParaRPr lang="el-GR" sz="2800" b="1" dirty="0">
              <a:latin typeface="Cambria Math" pitchFamily="18" charset="0"/>
              <a:ea typeface="Cambria Math"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ΥΠΟΔΕΙΓΜΑ ΕΛΛΗΝΙΚΗΣ ΠΕΡΙΛΗΨΗΣ </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8786874" cy="5572140"/>
          </a:xfrm>
        </p:spPr>
        <p:txBody>
          <a:bodyPr>
            <a:normAutofit fontScale="85000" lnSpcReduction="20000"/>
          </a:bodyPr>
          <a:lstStyle/>
          <a:p>
            <a:pPr lvl="0"/>
            <a:r>
              <a:rPr lang="el-GR" sz="3100" b="1" dirty="0" smtClean="0">
                <a:solidFill>
                  <a:srgbClr val="FFFF00"/>
                </a:solidFill>
                <a:latin typeface="Cambria Math" pitchFamily="18" charset="0"/>
                <a:ea typeface="Cambria Math" pitchFamily="18" charset="0"/>
              </a:rPr>
              <a:t>Εισαγωγή: </a:t>
            </a:r>
            <a:r>
              <a:rPr lang="el-GR" sz="3100" b="1" dirty="0" smtClean="0">
                <a:latin typeface="Cambria Math" pitchFamily="18" charset="0"/>
                <a:ea typeface="Cambria Math" pitchFamily="18" charset="0"/>
              </a:rPr>
              <a:t>Σύντομη αναφορά στο υπό μελέτη θέμα.</a:t>
            </a:r>
          </a:p>
          <a:p>
            <a:pPr lvl="0"/>
            <a:r>
              <a:rPr lang="el-GR" sz="3100" b="1" dirty="0" smtClean="0">
                <a:solidFill>
                  <a:srgbClr val="FFFF00"/>
                </a:solidFill>
                <a:latin typeface="Cambria Math" pitchFamily="18" charset="0"/>
                <a:ea typeface="Cambria Math" pitchFamily="18" charset="0"/>
              </a:rPr>
              <a:t>Σκοπός: </a:t>
            </a:r>
            <a:r>
              <a:rPr lang="el-GR" sz="3100" b="1" dirty="0" smtClean="0">
                <a:latin typeface="Cambria Math" pitchFamily="18" charset="0"/>
                <a:ea typeface="Cambria Math" pitchFamily="18" charset="0"/>
              </a:rPr>
              <a:t>Αναφέρεται ο σκοπός της εργασίας. </a:t>
            </a:r>
          </a:p>
          <a:p>
            <a:pPr lvl="0"/>
            <a:r>
              <a:rPr lang="el-GR" sz="3100" b="1" dirty="0" smtClean="0">
                <a:solidFill>
                  <a:srgbClr val="FFFF00"/>
                </a:solidFill>
                <a:latin typeface="Cambria Math" pitchFamily="18" charset="0"/>
                <a:ea typeface="Cambria Math" pitchFamily="18" charset="0"/>
              </a:rPr>
              <a:t>Μεθοδολογία: </a:t>
            </a:r>
            <a:r>
              <a:rPr lang="el-GR" sz="3100" b="1" dirty="0" smtClean="0">
                <a:latin typeface="Cambria Math" pitchFamily="18" charset="0"/>
                <a:ea typeface="Cambria Math" pitchFamily="18" charset="0"/>
              </a:rPr>
              <a:t>Π.χ. ποια μέθοδος χρησιμοποιήθηκε για τη συλλογή των δεδομένων (πχ. αναζήτηση σε διεθνείς βάσεις δεδομένων, πειραματικά δεδομένα, ερωτηματολόγια).</a:t>
            </a:r>
          </a:p>
          <a:p>
            <a:pPr lvl="0"/>
            <a:r>
              <a:rPr lang="el-GR" sz="3100" b="1" dirty="0" smtClean="0">
                <a:solidFill>
                  <a:srgbClr val="FFFF00"/>
                </a:solidFill>
                <a:latin typeface="Cambria Math" pitchFamily="18" charset="0"/>
                <a:ea typeface="Cambria Math" pitchFamily="18" charset="0"/>
              </a:rPr>
              <a:t>Αποτελέσματα: </a:t>
            </a:r>
            <a:r>
              <a:rPr lang="el-GR" sz="3100" b="1" dirty="0" smtClean="0">
                <a:latin typeface="Cambria Math" pitchFamily="18" charset="0"/>
                <a:ea typeface="Cambria Math" pitchFamily="18" charset="0"/>
              </a:rPr>
              <a:t>Ποια είναι τα σημαντικότερα ευρήματα της εργασίας; </a:t>
            </a:r>
          </a:p>
          <a:p>
            <a:pPr lvl="0"/>
            <a:r>
              <a:rPr lang="el-GR" sz="3100" b="1" dirty="0" smtClean="0">
                <a:solidFill>
                  <a:srgbClr val="FFFF00"/>
                </a:solidFill>
                <a:latin typeface="Cambria Math" pitchFamily="18" charset="0"/>
                <a:ea typeface="Cambria Math" pitchFamily="18" charset="0"/>
              </a:rPr>
              <a:t>Συμπεράσματα: </a:t>
            </a:r>
            <a:r>
              <a:rPr lang="el-GR" sz="3100" b="1" dirty="0" smtClean="0">
                <a:latin typeface="Cambria Math" pitchFamily="18" charset="0"/>
                <a:ea typeface="Cambria Math" pitchFamily="18" charset="0"/>
              </a:rPr>
              <a:t>Υπάρχει δυνατότητα πρακτικής εφαρμογής των ευρημάτων ή των συμπερασμάτων της εργασίας; Σε ποιες περιπτώσεις και με ποιο τρόπο; Είναι πρωτότυπα τα συμπεράσματα, τα ευρήματα ή οι μέθοδοι που αναπτύσσονται στην εργασία; Πώς αλλάζουν τα έως τώρα δεδομένα;</a:t>
            </a:r>
          </a:p>
          <a:p>
            <a:pPr lvl="0"/>
            <a:r>
              <a:rPr lang="el-GR" sz="3100" b="1" dirty="0" smtClean="0">
                <a:solidFill>
                  <a:srgbClr val="FFFF00"/>
                </a:solidFill>
                <a:latin typeface="Cambria Math" pitchFamily="18" charset="0"/>
                <a:ea typeface="Cambria Math" pitchFamily="18" charset="0"/>
              </a:rPr>
              <a:t>Λέξεις – κλειδιά</a:t>
            </a:r>
          </a:p>
          <a:p>
            <a:pPr>
              <a:buNone/>
            </a:pPr>
            <a:endParaRPr lang="el-GR" sz="3100" b="1" dirty="0" smtClean="0">
              <a:latin typeface="Cambria Math" pitchFamily="18" charset="0"/>
              <a:ea typeface="Cambria Math" pitchFamily="18" charset="0"/>
            </a:endParaRPr>
          </a:p>
          <a:p>
            <a:endParaRPr lang="el-GR" sz="2800" b="1" dirty="0">
              <a:latin typeface="Cambria Math" pitchFamily="18" charset="0"/>
              <a:ea typeface="Cambria Math"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ΥΠΟΔΕΙΓΜΑ ΑΓΓΛΙΚΗΣ ΠΕΡΙΛΗΨΗΣ </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8786874" cy="5143536"/>
          </a:xfrm>
        </p:spPr>
        <p:txBody>
          <a:bodyPr>
            <a:normAutofit/>
          </a:bodyPr>
          <a:lstStyle/>
          <a:p>
            <a:r>
              <a:rPr lang="en-US" sz="3100" b="1" dirty="0" smtClean="0">
                <a:latin typeface="Cambria Math" pitchFamily="18" charset="0"/>
                <a:ea typeface="Cambria Math" pitchFamily="18" charset="0"/>
              </a:rPr>
              <a:t>Introduction</a:t>
            </a:r>
          </a:p>
          <a:p>
            <a:r>
              <a:rPr lang="en-US" sz="3100" b="1" dirty="0" smtClean="0">
                <a:latin typeface="Cambria Math" pitchFamily="18" charset="0"/>
                <a:ea typeface="Cambria Math" pitchFamily="18" charset="0"/>
              </a:rPr>
              <a:t>Aim</a:t>
            </a:r>
          </a:p>
          <a:p>
            <a:r>
              <a:rPr lang="en-US" sz="3100" b="1" dirty="0" smtClean="0">
                <a:latin typeface="Cambria Math" pitchFamily="18" charset="0"/>
                <a:ea typeface="Cambria Math" pitchFamily="18" charset="0"/>
              </a:rPr>
              <a:t>Methodology</a:t>
            </a:r>
          </a:p>
          <a:p>
            <a:r>
              <a:rPr lang="en-US" sz="3100" b="1" dirty="0" smtClean="0">
                <a:latin typeface="Cambria Math" pitchFamily="18" charset="0"/>
                <a:ea typeface="Cambria Math" pitchFamily="18" charset="0"/>
              </a:rPr>
              <a:t>Results</a:t>
            </a:r>
          </a:p>
          <a:p>
            <a:r>
              <a:rPr lang="en-US" sz="3100" b="1" dirty="0" smtClean="0">
                <a:latin typeface="Cambria Math" pitchFamily="18" charset="0"/>
                <a:ea typeface="Cambria Math" pitchFamily="18" charset="0"/>
              </a:rPr>
              <a:t>Conclusion</a:t>
            </a:r>
          </a:p>
          <a:p>
            <a:endParaRPr lang="en-US" sz="3100" b="1" dirty="0" smtClean="0">
              <a:latin typeface="Cambria Math" pitchFamily="18" charset="0"/>
              <a:ea typeface="Cambria Math" pitchFamily="18" charset="0"/>
            </a:endParaRPr>
          </a:p>
          <a:p>
            <a:r>
              <a:rPr lang="en-US" sz="3100" b="1" dirty="0" smtClean="0">
                <a:latin typeface="Cambria Math" pitchFamily="18" charset="0"/>
                <a:ea typeface="Cambria Math" pitchFamily="18" charset="0"/>
              </a:rPr>
              <a:t>Key-words</a:t>
            </a:r>
            <a:endParaRPr lang="el-GR" sz="3100" b="1" dirty="0" smtClean="0">
              <a:latin typeface="Cambria Math" pitchFamily="18" charset="0"/>
              <a:ea typeface="Cambria Math" pitchFamily="18" charset="0"/>
            </a:endParaRPr>
          </a:p>
          <a:p>
            <a:endParaRPr lang="el-GR" sz="2800" b="1" dirty="0">
              <a:latin typeface="Cambria Math" pitchFamily="18" charset="0"/>
              <a:ea typeface="Cambria Math" pitchFamily="18" charset="0"/>
            </a:endParaRPr>
          </a:p>
        </p:txBody>
      </p:sp>
      <p:pic>
        <p:nvPicPr>
          <p:cNvPr id="25602" name="Picture 2" descr="http://www.sustained.ie/wp-content/uploads/2011/11/Fotolia_31790854_S.jpg"/>
          <p:cNvPicPr>
            <a:picLocks noChangeAspect="1" noChangeArrowheads="1"/>
          </p:cNvPicPr>
          <p:nvPr/>
        </p:nvPicPr>
        <p:blipFill>
          <a:blip r:embed="rId2" cstate="print"/>
          <a:srcRect/>
          <a:stretch>
            <a:fillRect/>
          </a:stretch>
        </p:blipFill>
        <p:spPr bwMode="auto">
          <a:xfrm>
            <a:off x="4143372" y="1500174"/>
            <a:ext cx="4388895" cy="359247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ΠΑΡΑΡΤΗΜΑ </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4429156" cy="5143536"/>
          </a:xfrm>
        </p:spPr>
        <p:txBody>
          <a:bodyPr>
            <a:normAutofit lnSpcReduction="10000"/>
          </a:bodyPr>
          <a:lstStyle/>
          <a:p>
            <a:r>
              <a:rPr lang="el-GR" sz="2400" b="1" dirty="0" smtClean="0">
                <a:latin typeface="Cambria Math" pitchFamily="18" charset="0"/>
                <a:ea typeface="Cambria Math" pitchFamily="18" charset="0"/>
              </a:rPr>
              <a:t>Το παράρτημα είναι προαιρετικό και περιέχει συνήθως πληροφορίες που δεν μπορούν να συμπεριληφθούν στο κυρίως κείμενο της εργασίας, όπως είναι π.χ. στατιστικοί πίνακες, υπόδειγμα ερωτηματολογίου συλλογής δεδομένων, εικόνες, σχεδιαγράμματα, δημόσια έγγραφα, νόμοι </a:t>
            </a:r>
            <a:r>
              <a:rPr lang="el-GR" sz="2400" b="1" dirty="0" err="1" smtClean="0">
                <a:latin typeface="Cambria Math" pitchFamily="18" charset="0"/>
                <a:ea typeface="Cambria Math" pitchFamily="18" charset="0"/>
              </a:rPr>
              <a:t>κ.λ.π</a:t>
            </a:r>
            <a:r>
              <a:rPr lang="el-GR" sz="2400" b="1" dirty="0" smtClean="0">
                <a:latin typeface="Cambria Math" pitchFamily="18" charset="0"/>
                <a:ea typeface="Cambria Math" pitchFamily="18" charset="0"/>
              </a:rPr>
              <a:t>. και τα οποία σχετίζονται άμεσα με την εργασία.</a:t>
            </a:r>
          </a:p>
          <a:p>
            <a:endParaRPr lang="el-GR" sz="2800" b="1" dirty="0">
              <a:latin typeface="Cambria Math" pitchFamily="18" charset="0"/>
              <a:ea typeface="Cambria Math" pitchFamily="18" charset="0"/>
            </a:endParaRPr>
          </a:p>
        </p:txBody>
      </p:sp>
      <p:pic>
        <p:nvPicPr>
          <p:cNvPr id="27650" name="Picture 2" descr="http://t1.ftcdn.net/jpg/00/42/23/30/400_F_42233027_nCVHWZe0FXNrxpvy63XpThczLSF34gki.jpg"/>
          <p:cNvPicPr>
            <a:picLocks noChangeAspect="1" noChangeArrowheads="1"/>
          </p:cNvPicPr>
          <p:nvPr/>
        </p:nvPicPr>
        <p:blipFill>
          <a:blip r:embed="rId2" cstate="print"/>
          <a:srcRect/>
          <a:stretch>
            <a:fillRect/>
          </a:stretch>
        </p:blipFill>
        <p:spPr bwMode="auto">
          <a:xfrm>
            <a:off x="4929190" y="1785926"/>
            <a:ext cx="3810000" cy="3810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994122"/>
          </a:xfrm>
        </p:spPr>
        <p:txBody>
          <a:bodyPr>
            <a:normAutofit fontScale="90000"/>
          </a:bodyPr>
          <a:lstStyle/>
          <a:p>
            <a:pPr algn="ctr"/>
            <a:r>
              <a:rPr lang="el-GR" sz="3200" b="1" dirty="0" smtClean="0">
                <a:latin typeface="Cambria Math" pitchFamily="18" charset="0"/>
                <a:ea typeface="Cambria Math" pitchFamily="18" charset="0"/>
              </a:rPr>
              <a:t>ΔΟΜΗ ΣΥΓΓΡΑΦΗΣ </a:t>
            </a:r>
            <a:br>
              <a:rPr lang="el-GR" sz="3200" b="1" dirty="0" smtClean="0">
                <a:latin typeface="Cambria Math" pitchFamily="18" charset="0"/>
                <a:ea typeface="Cambria Math" pitchFamily="18" charset="0"/>
              </a:rPr>
            </a:br>
            <a:r>
              <a:rPr lang="el-GR" sz="3200" b="1" dirty="0" smtClean="0">
                <a:latin typeface="Cambria Math" pitchFamily="18" charset="0"/>
                <a:ea typeface="Cambria Math" pitchFamily="18" charset="0"/>
              </a:rPr>
              <a:t>ΤΗΣ ΕΠΙΣΤΗΜΟΝΙΚΗΣ ΕΡΓΑΣΙΑΣ</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179512" y="1412776"/>
            <a:ext cx="5760640" cy="5445224"/>
          </a:xfrm>
        </p:spPr>
        <p:txBody>
          <a:bodyPr>
            <a:normAutofit lnSpcReduction="10000"/>
          </a:bodyPr>
          <a:lstStyle/>
          <a:p>
            <a:r>
              <a:rPr lang="el-GR" sz="2600" b="1" dirty="0" smtClean="0">
                <a:latin typeface="Cambria Math" pitchFamily="18" charset="0"/>
                <a:ea typeface="Cambria Math" pitchFamily="18" charset="0"/>
              </a:rPr>
              <a:t>Εξώφυλλο</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Εσώφυλλο</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Πρόλογος</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Σελίδα αφιέρωσης</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Πίνακας περιεχομένων</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Εισαγωγή</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Γενικό μέρος</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Επίλογος / συμπεράσματα</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Βιβλιογραφία</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Περίληψη (ελληνική και αγγλική) / λέξεις - κλειδιά</a:t>
            </a:r>
            <a:endParaRPr lang="el-GR" sz="2600" dirty="0" smtClean="0">
              <a:latin typeface="Cambria Math" pitchFamily="18" charset="0"/>
              <a:ea typeface="Cambria Math" pitchFamily="18" charset="0"/>
            </a:endParaRPr>
          </a:p>
          <a:p>
            <a:r>
              <a:rPr lang="el-GR" sz="2600" b="1" dirty="0" smtClean="0">
                <a:latin typeface="Cambria Math" pitchFamily="18" charset="0"/>
                <a:ea typeface="Cambria Math" pitchFamily="18" charset="0"/>
              </a:rPr>
              <a:t>Παράρτημα</a:t>
            </a:r>
            <a:endParaRPr lang="el-GR" sz="2600" dirty="0" smtClean="0">
              <a:latin typeface="Cambria Math" pitchFamily="18" charset="0"/>
              <a:ea typeface="Cambria Math" pitchFamily="18" charset="0"/>
            </a:endParaRPr>
          </a:p>
          <a:p>
            <a:endParaRPr lang="el-GR" dirty="0"/>
          </a:p>
        </p:txBody>
      </p:sp>
      <p:pic>
        <p:nvPicPr>
          <p:cNvPr id="1026" name="Picture 2" descr="https://0.s3.envato.com/files/67688302/3d%20small%20people%20-%20installation%20of%20check%20marks%20pr.jpg"/>
          <p:cNvPicPr>
            <a:picLocks noChangeAspect="1" noChangeArrowheads="1"/>
          </p:cNvPicPr>
          <p:nvPr/>
        </p:nvPicPr>
        <p:blipFill>
          <a:blip r:embed="rId2" cstate="print"/>
          <a:srcRect/>
          <a:stretch>
            <a:fillRect/>
          </a:stretch>
        </p:blipFill>
        <p:spPr bwMode="auto">
          <a:xfrm>
            <a:off x="5796136" y="2204864"/>
            <a:ext cx="3168352" cy="377983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20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20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20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20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Ε</a:t>
            </a:r>
            <a:r>
              <a:rPr lang="el-GR" sz="3600" b="1" dirty="0" smtClean="0">
                <a:solidFill>
                  <a:srgbClr val="FFC000"/>
                </a:solidFill>
                <a:latin typeface="Cambria Math" pitchFamily="18" charset="0"/>
                <a:ea typeface="Cambria Math" pitchFamily="18" charset="0"/>
              </a:rPr>
              <a:t>Ξ</a:t>
            </a:r>
            <a:r>
              <a:rPr lang="el-GR" sz="3200" b="1" dirty="0" smtClean="0">
                <a:latin typeface="Cambria Math" pitchFamily="18" charset="0"/>
                <a:ea typeface="Cambria Math" pitchFamily="18" charset="0"/>
              </a:rPr>
              <a:t>ΩΦΥΛΛΟ</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85720" y="1285860"/>
            <a:ext cx="8501122" cy="5143536"/>
          </a:xfrm>
        </p:spPr>
        <p:txBody>
          <a:bodyPr>
            <a:normAutofit/>
          </a:bodyPr>
          <a:lstStyle/>
          <a:p>
            <a:r>
              <a:rPr lang="el-GR" sz="2400" b="1" dirty="0" smtClean="0">
                <a:latin typeface="Cambria Math" pitchFamily="18" charset="0"/>
                <a:ea typeface="Cambria Math" pitchFamily="18" charset="0"/>
              </a:rPr>
              <a:t>Στο εξώφυλλο της εργασίας αναγράφονται -με τη σειρά που αναφέρονται στη συνέχεια- τα πλήρη στοιχεία του τμήματος (εκπαιδευτικό ίδρυμα, σχολή, τμήμα) ο τίτλος της εργασίας, το όνομα του φοιτητή  κατά ευθεία σειρά (δηλ. Δημήτρης Παπαγεωργίου και όχι Παπαγεωργίου Δημήτρης), η τοποθεσία και το έτος παράδοσης της εργασίας. </a:t>
            </a:r>
          </a:p>
          <a:p>
            <a:r>
              <a:rPr lang="el-GR" sz="2400" b="1" dirty="0" smtClean="0">
                <a:latin typeface="Cambria Math" pitchFamily="18" charset="0"/>
                <a:ea typeface="Cambria Math" pitchFamily="18" charset="0"/>
              </a:rPr>
              <a:t>Στην περίπτωση ομαδικής εργασίας η σειρά αναγραφής των ονομάτων στο εξώφυλλο είναι αλφαβητική. </a:t>
            </a:r>
          </a:p>
          <a:p>
            <a:r>
              <a:rPr lang="el-GR" sz="2400" b="1" dirty="0" smtClean="0">
                <a:latin typeface="Cambria Math" pitchFamily="18" charset="0"/>
                <a:ea typeface="Cambria Math" pitchFamily="18" charset="0"/>
              </a:rPr>
              <a:t>Ορισμένα ιδρύματα προτείνουν συγκεκριμένη μορφή για τα εξώφυλλα των εργασιών, οπότε ο φοιτητής ακολουθεί τις προτεινόμενες προδιαγραφές.</a:t>
            </a:r>
          </a:p>
          <a:p>
            <a:endParaRPr lang="el-GR" sz="2400" b="1" dirty="0">
              <a:latin typeface="Cambria Math" pitchFamily="18" charset="0"/>
              <a:ea typeface="Cambria Math"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Ε</a:t>
            </a:r>
            <a:r>
              <a:rPr lang="el-GR" sz="3600" b="1" dirty="0" smtClean="0">
                <a:solidFill>
                  <a:srgbClr val="FFC000"/>
                </a:solidFill>
                <a:latin typeface="Cambria Math" pitchFamily="18" charset="0"/>
                <a:ea typeface="Cambria Math" pitchFamily="18" charset="0"/>
              </a:rPr>
              <a:t>Σ</a:t>
            </a:r>
            <a:r>
              <a:rPr lang="el-GR" sz="3200" b="1" dirty="0" smtClean="0">
                <a:latin typeface="Cambria Math" pitchFamily="18" charset="0"/>
                <a:ea typeface="Cambria Math" pitchFamily="18" charset="0"/>
              </a:rPr>
              <a:t>ΩΦΥΛΛΟ</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4572032" cy="5143536"/>
          </a:xfrm>
        </p:spPr>
        <p:txBody>
          <a:bodyPr>
            <a:normAutofit/>
          </a:bodyPr>
          <a:lstStyle/>
          <a:p>
            <a:endParaRPr lang="el-GR" sz="2400" b="1" dirty="0" smtClean="0">
              <a:latin typeface="Cambria Math" pitchFamily="18" charset="0"/>
              <a:ea typeface="Cambria Math" pitchFamily="18" charset="0"/>
            </a:endParaRPr>
          </a:p>
          <a:p>
            <a:endParaRPr lang="el-GR" sz="2400" b="1" dirty="0" smtClean="0">
              <a:latin typeface="Cambria Math" pitchFamily="18" charset="0"/>
              <a:ea typeface="Cambria Math" pitchFamily="18" charset="0"/>
            </a:endParaRPr>
          </a:p>
          <a:p>
            <a:r>
              <a:rPr lang="el-GR" sz="2400" b="1" dirty="0" smtClean="0">
                <a:latin typeface="Cambria Math" pitchFamily="18" charset="0"/>
                <a:ea typeface="Cambria Math" pitchFamily="18" charset="0"/>
              </a:rPr>
              <a:t>Στη σελίδα τίτλου επαναλαμβάνονται τα στοιχεία που υπάρχουν στο εξώφυλλο και εμπλουτίζονται με επιπρόσθετα στοιχεία για την εργασία, π.χ. με το όνομα του επόπτη της εργασίας.</a:t>
            </a:r>
            <a:endParaRPr lang="el-GR" sz="2400" b="1" dirty="0">
              <a:latin typeface="Cambria Math" pitchFamily="18" charset="0"/>
              <a:ea typeface="Cambria Math" pitchFamily="18" charset="0"/>
            </a:endParaRPr>
          </a:p>
        </p:txBody>
      </p:sp>
      <p:pic>
        <p:nvPicPr>
          <p:cNvPr id="15364" name="Picture 4" descr="http://comps.canstockphoto.com/can-stock-photo_csp8524549.jpg"/>
          <p:cNvPicPr>
            <a:picLocks noChangeAspect="1" noChangeArrowheads="1"/>
          </p:cNvPicPr>
          <p:nvPr/>
        </p:nvPicPr>
        <p:blipFill>
          <a:blip r:embed="rId2" cstate="print"/>
          <a:srcRect/>
          <a:stretch>
            <a:fillRect/>
          </a:stretch>
        </p:blipFill>
        <p:spPr bwMode="auto">
          <a:xfrm>
            <a:off x="4857750" y="1714488"/>
            <a:ext cx="4286250" cy="340042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ΠΡΟΛΟΓΟΣ</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500034" y="1285860"/>
            <a:ext cx="3929090" cy="5143536"/>
          </a:xfrm>
        </p:spPr>
        <p:txBody>
          <a:bodyPr>
            <a:normAutofit/>
          </a:bodyPr>
          <a:lstStyle/>
          <a:p>
            <a:endParaRPr lang="el-GR" sz="2400" b="1" dirty="0" smtClean="0">
              <a:latin typeface="Cambria Math" pitchFamily="18" charset="0"/>
              <a:ea typeface="Cambria Math" pitchFamily="18" charset="0"/>
            </a:endParaRPr>
          </a:p>
          <a:p>
            <a:endParaRPr lang="el-GR" sz="2400" b="1" dirty="0" smtClean="0">
              <a:latin typeface="Cambria Math" pitchFamily="18" charset="0"/>
              <a:ea typeface="Cambria Math" pitchFamily="18" charset="0"/>
            </a:endParaRPr>
          </a:p>
          <a:p>
            <a:endParaRPr lang="el-GR" sz="2400" b="1" dirty="0" smtClean="0">
              <a:latin typeface="Cambria Math" pitchFamily="18" charset="0"/>
              <a:ea typeface="Cambria Math" pitchFamily="18" charset="0"/>
            </a:endParaRPr>
          </a:p>
          <a:p>
            <a:r>
              <a:rPr lang="el-GR" sz="2400" b="1" dirty="0" smtClean="0">
                <a:latin typeface="Cambria Math" pitchFamily="18" charset="0"/>
                <a:ea typeface="Cambria Math" pitchFamily="18" charset="0"/>
              </a:rPr>
              <a:t>Γίνεται αναφορά στα κίνητρα που οδήγησαν τον φοιτητή στην επιλογή του συγκεκριμένου θέματος.</a:t>
            </a:r>
            <a:endParaRPr lang="el-GR" sz="2400" b="1" dirty="0">
              <a:latin typeface="Cambria Math" pitchFamily="18" charset="0"/>
              <a:ea typeface="Cambria Math" pitchFamily="18" charset="0"/>
            </a:endParaRPr>
          </a:p>
        </p:txBody>
      </p:sp>
      <p:pic>
        <p:nvPicPr>
          <p:cNvPr id="16388" name="Picture 4" descr="https://encrypted-tbn0.gstatic.com/images?q=tbn:ANd9GcQAZZH0MxOpv7Xl0SwOnfWRNiwwNcLq6Z2kKB4iqlGaVLg4Dsvm"/>
          <p:cNvPicPr>
            <a:picLocks noChangeAspect="1" noChangeArrowheads="1"/>
          </p:cNvPicPr>
          <p:nvPr/>
        </p:nvPicPr>
        <p:blipFill>
          <a:blip r:embed="rId2" cstate="print"/>
          <a:srcRect/>
          <a:stretch>
            <a:fillRect/>
          </a:stretch>
        </p:blipFill>
        <p:spPr bwMode="auto">
          <a:xfrm>
            <a:off x="5214942" y="1643050"/>
            <a:ext cx="3286148" cy="457203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ΣΕΛΙΔΑ ΑΦΙΕΡΩΣΗΣ</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857224" y="1285860"/>
            <a:ext cx="4071966" cy="5143536"/>
          </a:xfrm>
        </p:spPr>
        <p:txBody>
          <a:bodyPr>
            <a:normAutofit/>
          </a:bodyPr>
          <a:lstStyle/>
          <a:p>
            <a:r>
              <a:rPr lang="el-GR" sz="2800" dirty="0" smtClean="0"/>
              <a:t>Σε συνέχεια της σελίδας τίτλου είναι η προαιρετική σελίδα στην οποία αναγράφεται τυχόν αφιέρωση ή αναγράφονται οι ευχαριστίες που εκφράζει ο φοιτητής για την ολοκλήρωση του έργου του.</a:t>
            </a:r>
            <a:endParaRPr lang="el-GR" sz="2800" dirty="0"/>
          </a:p>
        </p:txBody>
      </p:sp>
      <p:pic>
        <p:nvPicPr>
          <p:cNvPr id="4" name="Picture 2" descr="http://1.s3.envato.com/files/24809460/3d%20small%20people%20-%20singer%20pr.jpg"/>
          <p:cNvPicPr>
            <a:picLocks noChangeAspect="1" noChangeArrowheads="1"/>
          </p:cNvPicPr>
          <p:nvPr/>
        </p:nvPicPr>
        <p:blipFill>
          <a:blip r:embed="rId2" cstate="print"/>
          <a:srcRect/>
          <a:stretch>
            <a:fillRect/>
          </a:stretch>
        </p:blipFill>
        <p:spPr bwMode="auto">
          <a:xfrm>
            <a:off x="5143504" y="1428736"/>
            <a:ext cx="3428992" cy="499108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ΠΙΝΑΚΑΣ ΠΕΡΙΕΧΟΜΕΝΩΝ</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428596" y="1285860"/>
            <a:ext cx="8391876" cy="5143536"/>
          </a:xfrm>
        </p:spPr>
        <p:txBody>
          <a:bodyPr>
            <a:normAutofit/>
          </a:bodyPr>
          <a:lstStyle/>
          <a:p>
            <a:r>
              <a:rPr lang="el-GR" sz="2400" b="1" dirty="0" smtClean="0">
                <a:latin typeface="Cambria" pitchFamily="18" charset="0"/>
              </a:rPr>
              <a:t>Ο πίνακας περιεχομένων παραπέμπει στο περιεχόμενο της εργασίας και χρησιμοποιεί την αρίθμηση 1,2,3 στις ΕΝΟΤΗΤΕΣ και 1.1., 1.2, …… ή 2.1, 2.2…..στις ΥΠΟΕΝΟΤΗΤΕΣ. </a:t>
            </a:r>
          </a:p>
          <a:p>
            <a:r>
              <a:rPr lang="el-GR" sz="2400" b="1" dirty="0" smtClean="0">
                <a:latin typeface="Cambria" pitchFamily="18" charset="0"/>
                <a:ea typeface="Cambria Math" pitchFamily="18" charset="0"/>
              </a:rPr>
              <a:t>Ανάμεσα στις κύριες ενότητες παρεμβάλλεται διάστιχο 1.5, ενώ στις υποενότητες υπάρχει μεγαλύτερη εσοχή από το αριστερό άκρο του κειμένου. </a:t>
            </a:r>
          </a:p>
          <a:p>
            <a:r>
              <a:rPr lang="el-GR" sz="2400" b="1" dirty="0" smtClean="0">
                <a:latin typeface="Cambria" pitchFamily="18" charset="0"/>
                <a:ea typeface="Cambria Math" pitchFamily="18" charset="0"/>
              </a:rPr>
              <a:t>Αν το ίδρυμα ή ο καθηγητής προτείνει συγκεκριμένο πρότυπο για την μορφοποίηση της εργασίας, τότε ο φοιτητής θα πρέπει να ακολουθήσει την προτεινόμενη μορφοποίηση.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1143000"/>
          </a:xfrm>
        </p:spPr>
        <p:txBody>
          <a:bodyPr>
            <a:normAutofit/>
          </a:bodyPr>
          <a:lstStyle/>
          <a:p>
            <a:pPr algn="ctr"/>
            <a:r>
              <a:rPr lang="el-GR" sz="3200" b="1" dirty="0" smtClean="0">
                <a:latin typeface="Cambria Math" pitchFamily="18" charset="0"/>
                <a:ea typeface="Cambria Math" pitchFamily="18" charset="0"/>
              </a:rPr>
              <a:t>ΕΙΣΑΓΩΓΗ</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1285860"/>
            <a:ext cx="5500726" cy="5357850"/>
          </a:xfrm>
        </p:spPr>
        <p:txBody>
          <a:bodyPr>
            <a:normAutofit lnSpcReduction="10000"/>
          </a:bodyPr>
          <a:lstStyle/>
          <a:p>
            <a:r>
              <a:rPr lang="el-GR" sz="2400" b="1" dirty="0" smtClean="0">
                <a:latin typeface="Cambria Math" pitchFamily="18" charset="0"/>
                <a:ea typeface="Cambria Math" pitchFamily="18" charset="0"/>
              </a:rPr>
              <a:t>Ο φοιτητής στην εισαγωγή παρουσιάζει με συνοπτικό και παράλληλα ακριβή τρόπο το περιεχόμενο της εργασίας του ώστε να ενημερώσει τον αναγνώστη για το θέμα που πραγματεύεται. </a:t>
            </a:r>
          </a:p>
          <a:p>
            <a:r>
              <a:rPr lang="el-GR" sz="2400" b="1" dirty="0" smtClean="0">
                <a:latin typeface="Cambria Math" pitchFamily="18" charset="0"/>
                <a:ea typeface="Cambria Math" pitchFamily="18" charset="0"/>
              </a:rPr>
              <a:t>Διατυπώνεται το πρόβλημα, οι επιστημονικές υποθέσεις και οι μέθοδοι που ακολουθήθηκαν κατά τη διάρκεια σύνταξης της εργασίας. </a:t>
            </a:r>
          </a:p>
          <a:p>
            <a:r>
              <a:rPr lang="el-GR" sz="2400" b="1" dirty="0" smtClean="0">
                <a:latin typeface="Cambria Math" pitchFamily="18" charset="0"/>
                <a:ea typeface="Cambria Math" pitchFamily="18" charset="0"/>
              </a:rPr>
              <a:t>Στην εισαγωγή επιπλέον, γίνεται παρουσίαση της δομής της εργασίας και του περιεχομένου κάθε κεφαλαίου.</a:t>
            </a:r>
            <a:endParaRPr lang="el-GR" sz="2400" b="1" dirty="0">
              <a:latin typeface="Cambria Math" pitchFamily="18" charset="0"/>
              <a:ea typeface="Cambria Math" pitchFamily="18" charset="0"/>
            </a:endParaRPr>
          </a:p>
        </p:txBody>
      </p:sp>
      <p:pic>
        <p:nvPicPr>
          <p:cNvPr id="18434" name="Picture 2" descr="http://www.ellenfinkelstein.com/pptblog/wordpress/wp-content/uploads/2011/the-beginning-road-sign.jpg"/>
          <p:cNvPicPr>
            <a:picLocks noChangeAspect="1" noChangeArrowheads="1"/>
          </p:cNvPicPr>
          <p:nvPr/>
        </p:nvPicPr>
        <p:blipFill>
          <a:blip r:embed="rId2" cstate="print"/>
          <a:srcRect/>
          <a:stretch>
            <a:fillRect/>
          </a:stretch>
        </p:blipFill>
        <p:spPr bwMode="auto">
          <a:xfrm>
            <a:off x="5715008" y="2714620"/>
            <a:ext cx="3222309" cy="214314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58204" cy="706090"/>
          </a:xfrm>
        </p:spPr>
        <p:txBody>
          <a:bodyPr>
            <a:normAutofit/>
          </a:bodyPr>
          <a:lstStyle/>
          <a:p>
            <a:pPr algn="ctr"/>
            <a:r>
              <a:rPr lang="el-GR" sz="3200" b="1" dirty="0" smtClean="0">
                <a:latin typeface="Cambria Math" pitchFamily="18" charset="0"/>
                <a:ea typeface="Cambria Math" pitchFamily="18" charset="0"/>
              </a:rPr>
              <a:t>ΓΕΝΙΚΟ ΜΕΡΟΣ</a:t>
            </a:r>
            <a:endParaRPr lang="el-GR" sz="3200" b="1" dirty="0">
              <a:latin typeface="Cambria Math" pitchFamily="18" charset="0"/>
              <a:ea typeface="Cambria Math" pitchFamily="18" charset="0"/>
            </a:endParaRPr>
          </a:p>
        </p:txBody>
      </p:sp>
      <p:sp>
        <p:nvSpPr>
          <p:cNvPr id="3" name="2 - Θέση περιεχομένου"/>
          <p:cNvSpPr>
            <a:spLocks noGrp="1"/>
          </p:cNvSpPr>
          <p:nvPr>
            <p:ph idx="1"/>
          </p:nvPr>
        </p:nvSpPr>
        <p:spPr>
          <a:xfrm>
            <a:off x="214282" y="980728"/>
            <a:ext cx="8786874" cy="5734420"/>
          </a:xfrm>
        </p:spPr>
        <p:txBody>
          <a:bodyPr>
            <a:normAutofit fontScale="70000" lnSpcReduction="20000"/>
          </a:bodyPr>
          <a:lstStyle/>
          <a:p>
            <a:r>
              <a:rPr lang="el-GR" sz="3400" b="1" dirty="0" smtClean="0">
                <a:latin typeface="Cambria" pitchFamily="18" charset="0"/>
                <a:ea typeface="Cambria Math" pitchFamily="18" charset="0"/>
              </a:rPr>
              <a:t>Ανάπτυξη του θέματος της μελέτης σε ενότητες και υποενότητες, οι οποίες συνδέονται με λογική συνέχεια. </a:t>
            </a:r>
          </a:p>
          <a:p>
            <a:pPr lvl="0"/>
            <a:r>
              <a:rPr lang="el-GR" sz="3400" b="1" dirty="0" smtClean="0">
                <a:latin typeface="Cambria" pitchFamily="18" charset="0"/>
                <a:ea typeface="Cambria Math" pitchFamily="18" charset="0"/>
              </a:rPr>
              <a:t>Οι απόψεις που αναπτύσσονται σε κάθε ενότητα πρέπει να είναι διατυπωμένες με σαφήνεια και να είναι τεκμηριωμένες. </a:t>
            </a:r>
          </a:p>
          <a:p>
            <a:pPr lvl="0"/>
            <a:r>
              <a:rPr lang="el-GR" sz="3400" dirty="0" smtClean="0">
                <a:latin typeface="Cambria" pitchFamily="18" charset="0"/>
              </a:rPr>
              <a:t>Κάθε </a:t>
            </a:r>
            <a:r>
              <a:rPr lang="el-GR" sz="3400" b="1" dirty="0" smtClean="0">
                <a:latin typeface="Cambria" pitchFamily="18" charset="0"/>
              </a:rPr>
              <a:t>ΕΝΟΤΗΤΑ</a:t>
            </a:r>
            <a:r>
              <a:rPr lang="el-GR" sz="3400" dirty="0" smtClean="0">
                <a:latin typeface="Cambria" pitchFamily="18" charset="0"/>
              </a:rPr>
              <a:t> ξεκινά από ξεχωριστή σελίδα.</a:t>
            </a:r>
            <a:endParaRPr lang="el-GR" sz="3400" b="1" dirty="0" smtClean="0">
              <a:latin typeface="Cambria" pitchFamily="18" charset="0"/>
              <a:ea typeface="Cambria Math" pitchFamily="18" charset="0"/>
            </a:endParaRPr>
          </a:p>
          <a:p>
            <a:r>
              <a:rPr lang="el-GR" sz="3400" b="1" dirty="0" smtClean="0">
                <a:latin typeface="Cambria" pitchFamily="18" charset="0"/>
                <a:ea typeface="Cambria Math" pitchFamily="18" charset="0"/>
              </a:rPr>
              <a:t>Η βιβλιογραφική ανασκόπηση είναι μια συλλογή από επιλεγμένες δημοσιευμένες πηγές σχετικές με το θέμα της εργασίας και οι οποίες συνοδεύονται από σχολιασμό, κριτική ανάλυση των περιεχομένων και παράθεση σε ορισμένες περιπτώσεις των βασικών συμπερασμάτων κάθε μελέτης/ έρευνας. </a:t>
            </a:r>
          </a:p>
          <a:p>
            <a:r>
              <a:rPr lang="el-GR" sz="3400" b="1" dirty="0" smtClean="0">
                <a:latin typeface="Cambria" pitchFamily="18" charset="0"/>
                <a:ea typeface="Cambria Math" pitchFamily="18" charset="0"/>
              </a:rPr>
              <a:t>Επιπλέον, αποδεικνύει ότι ο φοιτητής έχει μελετήσει σε βάθος τη σχετική βιβλιογραφία και έχει αναπτύξει επαρκώς το θεωρητικό του υπόβαθρο</a:t>
            </a:r>
            <a:r>
              <a:rPr lang="el-GR" sz="3400" dirty="0" smtClean="0">
                <a:latin typeface="Cambria" pitchFamily="18" charset="0"/>
              </a:rPr>
              <a:t>.</a:t>
            </a:r>
          </a:p>
          <a:p>
            <a:endParaRPr lang="el-GR" sz="2800" dirty="0" smtClean="0"/>
          </a:p>
          <a:p>
            <a:r>
              <a:rPr lang="el-GR" sz="3100" b="1" dirty="0" smtClean="0">
                <a:solidFill>
                  <a:srgbClr val="FFC000"/>
                </a:solidFill>
                <a:latin typeface="Cambria Math" pitchFamily="18" charset="0"/>
                <a:ea typeface="Cambria Math" pitchFamily="18" charset="0"/>
              </a:rPr>
              <a:t>Βιβλιογραφική παραπομπή σε κάθε παράγραφο</a:t>
            </a:r>
            <a:endParaRPr lang="el-GR" sz="3100" b="1" dirty="0">
              <a:solidFill>
                <a:srgbClr val="FFC000"/>
              </a:solidFill>
              <a:latin typeface="Cambria Math" pitchFamily="18" charset="0"/>
              <a:ea typeface="Cambria Math"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Τεχνικό">
  <a:themeElements>
    <a:clrScheme name="Τεχνικό">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Τεχνικό">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Τεχνικό">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86</TotalTime>
  <Words>717</Words>
  <Application>Microsoft Office PowerPoint</Application>
  <PresentationFormat>On-screen Show (4:3)</PresentationFormat>
  <Paragraphs>80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Τεχνικό</vt:lpstr>
      <vt:lpstr>ΣΥΓΓΡΑΦΗ ΕΠΙΣΤΗΜΟΝΙΚΗΣ ΕΡΓΑΣΙΑΣ </vt:lpstr>
      <vt:lpstr>ΔΟΜΗ ΣΥΓΓΡΑΦΗΣ  ΤΗΣ ΕΠΙΣΤΗΜΟΝΙΚΗΣ ΕΡΓΑΣΙΑΣ</vt:lpstr>
      <vt:lpstr>ΕΞΩΦΥΛΛΟ</vt:lpstr>
      <vt:lpstr>ΕΣΩΦΥΛΛΟ</vt:lpstr>
      <vt:lpstr>ΠΡΟΛΟΓΟΣ</vt:lpstr>
      <vt:lpstr>ΣΕΛΙΔΑ ΑΦΙΕΡΩΣΗΣ</vt:lpstr>
      <vt:lpstr>ΠΙΝΑΚΑΣ ΠΕΡΙΕΧΟΜΕΝΩΝ</vt:lpstr>
      <vt:lpstr>ΕΙΣΑΓΩΓΗ</vt:lpstr>
      <vt:lpstr>ΓΕΝΙΚΟ ΜΕΡΟΣ</vt:lpstr>
      <vt:lpstr>ΕΠΙΛΟΓΟΣ / ΣΥΜΠΕΡΑΣΜΑΤΑ</vt:lpstr>
      <vt:lpstr>ΒΙΒΛΙΟΓΡΑΦΙΑ</vt:lpstr>
      <vt:lpstr>ΠΕΡΙΛΗΨΗ / ΛΕΞΕΙΣ-ΚΛΕΙΔΙΑ</vt:lpstr>
      <vt:lpstr>ΥΠΟΔΕΙΓΜΑ ΕΛΛΗΝΙΚΗΣ ΠΕΡΙΛΗΨΗΣ </vt:lpstr>
      <vt:lpstr>ΥΠΟΔΕΙΓΜΑ ΑΓΓΛΙΚΗΣ ΠΕΡΙΛΗΨΗΣ </vt:lpstr>
      <vt:lpstr>ΠΑΡΑΡΤΗΜΑ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ΣΥΓΓΡΑΦΗ ΕΠΙΣΤΗΜΟΝΙΚΗΣ ΕΡΓΑΣΙΑΣ</dc:title>
  <dc:creator>user</dc:creator>
  <cp:lastModifiedBy>KeyCERT Πρακτική</cp:lastModifiedBy>
  <cp:revision>23</cp:revision>
  <dcterms:created xsi:type="dcterms:W3CDTF">2015-04-10T11:30:28Z</dcterms:created>
  <dcterms:modified xsi:type="dcterms:W3CDTF">2019-01-03T22:48:36Z</dcterms:modified>
</cp:coreProperties>
</file>