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301" r:id="rId39"/>
    <p:sldId id="302" r:id="rId40"/>
    <p:sldId id="303" r:id="rId41"/>
    <p:sldId id="304" r:id="rId42"/>
    <p:sldId id="305" r:id="rId43"/>
    <p:sldId id="306" r:id="rId44"/>
    <p:sldId id="307" r:id="rId45"/>
    <p:sldId id="308" r:id="rId46"/>
    <p:sldId id="309" r:id="rId47"/>
    <p:sldId id="310" r:id="rId48"/>
    <p:sldId id="311" r:id="rId49"/>
    <p:sldId id="312" r:id="rId50"/>
    <p:sldId id="313" r:id="rId51"/>
    <p:sldId id="315" r:id="rId52"/>
    <p:sldId id="314" r:id="rId53"/>
  </p:sldIdLst>
  <p:sldSz cx="9144000" cy="6858000" type="screen4x3"/>
  <p:notesSz cx="7559675" cy="10691813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pic>
        <p:nvPicPr>
          <p:cNvPr id="37" name="36 - Εικόνα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  <p:pic>
        <p:nvPicPr>
          <p:cNvPr id="38" name="37 - Εικόνα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9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81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l-GR" sz="4400">
                <a:solidFill>
                  <a:srgbClr val="000000"/>
                </a:solidFill>
                <a:latin typeface="Calibri"/>
              </a:rPr>
              <a:t>Πατήστε για επεξεργασία της μορφής κειμένου του τίτλουKλικ για επεξεργασία του τίτλου</a:t>
            </a:r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buSzPct val="25000"/>
              <a:buFont typeface="StarSymbol"/>
              <a:buChar char=""/>
            </a:pPr>
            <a:r>
              <a:rPr lang="el-GR" sz="3200">
                <a:solidFill>
                  <a:srgbClr val="000000"/>
                </a:solidFill>
                <a:latin typeface="Calibri"/>
              </a:rPr>
              <a:t>Πατήστε για επεξεργασία της μορφής κειμένου διάρθρωσης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el-GR" sz="3200">
                <a:solidFill>
                  <a:srgbClr val="000000"/>
                </a:solidFill>
                <a:latin typeface="Calibri"/>
              </a:rPr>
              <a:t>Δεύτερο επίπεδο διάρθρωσης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el-GR" sz="3200">
                <a:solidFill>
                  <a:srgbClr val="000000"/>
                </a:solidFill>
                <a:latin typeface="Calibri"/>
              </a:rPr>
              <a:t>Τρίτο επίπεδο διάρθρωσης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el-GR" sz="3200">
                <a:solidFill>
                  <a:srgbClr val="000000"/>
                </a:solidFill>
                <a:latin typeface="Calibri"/>
              </a:rPr>
              <a:t>Τέταρτο επίπεδο διάρθρωσης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el-GR" sz="3200">
                <a:solidFill>
                  <a:srgbClr val="000000"/>
                </a:solidFill>
                <a:latin typeface="Calibri"/>
              </a:rPr>
              <a:t>Πέμπτο επίπεδο διάρθρωσης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el-GR" sz="3200">
                <a:solidFill>
                  <a:srgbClr val="000000"/>
                </a:solidFill>
                <a:latin typeface="Calibri"/>
              </a:rPr>
              <a:t>Έκτο επίπεδο διάρθρωσης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3200">
                <a:solidFill>
                  <a:srgbClr val="000000"/>
                </a:solidFill>
                <a:latin typeface="Calibri"/>
              </a:rPr>
              <a:t>Έβδομο επίπεδο διάρθρωσηςKλικ για επεξεργασία των στυλ του υποδείγματος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l-GR" sz="2800">
                <a:solidFill>
                  <a:srgbClr val="000000"/>
                </a:solidFill>
                <a:latin typeface="Calibri"/>
              </a:rPr>
              <a:t>Δεύτερου επιπέδου</a:t>
            </a:r>
            <a:endParaRPr/>
          </a:p>
          <a:p>
            <a:pPr lvl="2">
              <a:lnSpc>
                <a:spcPct val="100000"/>
              </a:lnSpc>
              <a:buFont typeface="Arial"/>
              <a:buChar char="•"/>
            </a:pPr>
            <a:r>
              <a:rPr lang="el-GR" sz="2400">
                <a:solidFill>
                  <a:srgbClr val="000000"/>
                </a:solidFill>
                <a:latin typeface="Calibri"/>
              </a:rPr>
              <a:t>Τρίτου επιπέδου</a:t>
            </a:r>
            <a:endParaRPr/>
          </a:p>
          <a:p>
            <a:pPr lvl="3">
              <a:lnSpc>
                <a:spcPct val="100000"/>
              </a:lnSpc>
              <a:buFont typeface="Arial"/>
              <a:buChar char="–"/>
            </a:pPr>
            <a:r>
              <a:rPr lang="el-GR" sz="2000">
                <a:solidFill>
                  <a:srgbClr val="000000"/>
                </a:solidFill>
                <a:latin typeface="Calibri"/>
              </a:rPr>
              <a:t>Τέταρτου επιπέδου</a:t>
            </a:r>
            <a:endParaRPr/>
          </a:p>
          <a:p>
            <a:pPr lvl="4">
              <a:lnSpc>
                <a:spcPct val="100000"/>
              </a:lnSpc>
              <a:buFont typeface="Arial"/>
              <a:buChar char="»"/>
            </a:pPr>
            <a:r>
              <a:rPr lang="el-GR" sz="2000">
                <a:solidFill>
                  <a:srgbClr val="000000"/>
                </a:solidFill>
                <a:latin typeface="Calibri"/>
              </a:rPr>
              <a:t>Πέμπτου επιπέδου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l-GR" sz="1200">
                <a:solidFill>
                  <a:srgbClr val="8B8B8B"/>
                </a:solidFill>
                <a:latin typeface="Calibri"/>
              </a:rPr>
              <a:t>18/5/2008</a:t>
            </a:r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lstStyle/>
          <a:p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552A5EBF-87D8-4BDD-ADB6-B9D2936BDEA9}" type="slidenum">
              <a:rPr lang="el-GR" sz="120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l-GR" sz="4400">
                <a:solidFill>
                  <a:srgbClr val="000000"/>
                </a:solidFill>
                <a:latin typeface="Calibri"/>
              </a:rPr>
              <a:t>Τι είναι ψυχιατρική;</a:t>
            </a:r>
            <a:endParaRPr/>
          </a:p>
        </p:txBody>
      </p:sp>
      <p:sp>
        <p:nvSpPr>
          <p:cNvPr id="40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el-GR" sz="2400" dirty="0" err="1" smtClean="0">
                <a:solidFill>
                  <a:srgbClr val="000000"/>
                </a:solidFill>
                <a:latin typeface="Calibri"/>
              </a:rPr>
              <a:t>Eίναι</a:t>
            </a:r>
            <a:r>
              <a:rPr lang="el-GR" sz="2400" dirty="0" smtClean="0">
                <a:solidFill>
                  <a:srgbClr val="000000"/>
                </a:solidFill>
                <a:latin typeface="Calibri"/>
              </a:rPr>
              <a:t> ο </a:t>
            </a:r>
            <a:r>
              <a:rPr lang="el-GR" sz="2400" dirty="0">
                <a:solidFill>
                  <a:srgbClr val="000000"/>
                </a:solidFill>
                <a:latin typeface="Calibri"/>
              </a:rPr>
              <a:t>κλάδος της ιατρικής επιστήμης που ασχολείται με τη διερεύνηση των αιτιών, τη </a:t>
            </a:r>
            <a:r>
              <a:rPr lang="el-GR" sz="2400" dirty="0" smtClean="0">
                <a:solidFill>
                  <a:srgbClr val="000000"/>
                </a:solidFill>
                <a:latin typeface="Calibri"/>
              </a:rPr>
              <a:t>διάγνωση, </a:t>
            </a:r>
            <a:r>
              <a:rPr lang="el-GR" sz="2400" dirty="0">
                <a:solidFill>
                  <a:srgbClr val="000000"/>
                </a:solidFill>
                <a:latin typeface="Calibri"/>
              </a:rPr>
              <a:t>τη θεραπεία ή και την αποκατάσταση των ψυχικών διαταραχών οι οποίες διαταράσσουν την ψυχική ισορροπία τις διαπροσωπικές σχέσεις, τη λειτουργικότητα και την προσαρμογή του ατόμου </a:t>
            </a:r>
            <a:r>
              <a:rPr lang="el-GR" sz="2400" dirty="0" smtClean="0">
                <a:solidFill>
                  <a:srgbClr val="000000"/>
                </a:solidFill>
                <a:latin typeface="Calibri"/>
              </a:rPr>
              <a:t>στο </a:t>
            </a:r>
            <a:r>
              <a:rPr lang="el-GR" sz="2400" dirty="0" err="1" smtClean="0">
                <a:solidFill>
                  <a:srgbClr val="000000"/>
                </a:solidFill>
                <a:latin typeface="Calibri"/>
              </a:rPr>
              <a:t>κοινωνικοπολιτισμικό</a:t>
            </a:r>
            <a:r>
              <a:rPr lang="el-GR" sz="2400" dirty="0" smtClean="0">
                <a:solidFill>
                  <a:srgbClr val="000000"/>
                </a:solidFill>
                <a:latin typeface="Calibri"/>
              </a:rPr>
              <a:t> του </a:t>
            </a:r>
            <a:r>
              <a:rPr lang="el-GR" sz="2400" dirty="0">
                <a:solidFill>
                  <a:srgbClr val="000000"/>
                </a:solidFill>
                <a:latin typeface="Calibri"/>
              </a:rPr>
              <a:t>περιβάλλον σε συγκεκριμένο χώρο και χρόνο.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l-GR" sz="4400">
                <a:solidFill>
                  <a:srgbClr val="000000"/>
                </a:solidFill>
                <a:latin typeface="Calibri"/>
              </a:rPr>
              <a:t>Ιστορική εξέλιξη της ψυχιατρικής</a:t>
            </a:r>
            <a:endParaRPr/>
          </a:p>
        </p:txBody>
      </p:sp>
      <p:sp>
        <p:nvSpPr>
          <p:cNvPr id="58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400" dirty="0" err="1">
                <a:solidFill>
                  <a:srgbClr val="000000"/>
                </a:solidFill>
                <a:latin typeface="Calibri"/>
              </a:rPr>
              <a:t>Βυζάντιο:Μιχαήλ</a:t>
            </a:r>
            <a:r>
              <a:rPr lang="el-GR" sz="24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l-GR" sz="2400" dirty="0" smtClean="0">
                <a:solidFill>
                  <a:srgbClr val="000000"/>
                </a:solidFill>
                <a:latin typeface="Calibri"/>
              </a:rPr>
              <a:t>Ψελλός   </a:t>
            </a:r>
            <a:r>
              <a:rPr lang="el-GR" sz="2400" dirty="0" err="1" smtClean="0">
                <a:solidFill>
                  <a:srgbClr val="000000"/>
                </a:solidFill>
                <a:latin typeface="Calibri"/>
              </a:rPr>
              <a:t>Δαιμονοκατοχή</a:t>
            </a:r>
            <a:endParaRPr lang="el-GR" sz="2400" dirty="0" smtClean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</a:pPr>
            <a:endParaRPr sz="2400"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400" dirty="0">
                <a:solidFill>
                  <a:srgbClr val="000000"/>
                </a:solidFill>
                <a:latin typeface="Calibri"/>
              </a:rPr>
              <a:t>1247 Λονδίνο (Το πρώτο άσυλο)</a:t>
            </a:r>
            <a:endParaRPr sz="2400" dirty="0"/>
          </a:p>
          <a:p>
            <a:pPr>
              <a:lnSpc>
                <a:spcPct val="100000"/>
              </a:lnSpc>
              <a:buFont typeface="Arial"/>
              <a:buChar char="•"/>
            </a:pPr>
            <a:endParaRPr lang="el-GR" sz="2400" dirty="0" smtClean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400" dirty="0" smtClean="0">
                <a:solidFill>
                  <a:srgbClr val="000000"/>
                </a:solidFill>
                <a:latin typeface="Calibri"/>
              </a:rPr>
              <a:t>Εποχής </a:t>
            </a:r>
            <a:r>
              <a:rPr lang="el-GR" sz="2400" dirty="0">
                <a:solidFill>
                  <a:srgbClr val="000000"/>
                </a:solidFill>
                <a:latin typeface="Calibri"/>
              </a:rPr>
              <a:t>της ηθικής θεραπείας (Διαφωτισμός)</a:t>
            </a:r>
            <a:endParaRPr sz="2400" dirty="0"/>
          </a:p>
          <a:p>
            <a:pPr>
              <a:lnSpc>
                <a:spcPct val="100000"/>
              </a:lnSpc>
              <a:buFont typeface="Arial"/>
              <a:buChar char="•"/>
            </a:pPr>
            <a:endParaRPr lang="el-GR" sz="2400" dirty="0" smtClean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400" dirty="0" smtClean="0">
                <a:solidFill>
                  <a:srgbClr val="000000"/>
                </a:solidFill>
                <a:latin typeface="Calibri"/>
              </a:rPr>
              <a:t>1835 </a:t>
            </a:r>
            <a:r>
              <a:rPr lang="el-GR" sz="2400" dirty="0" err="1" smtClean="0">
                <a:solidFill>
                  <a:srgbClr val="000000"/>
                </a:solidFill>
                <a:latin typeface="Calibri"/>
              </a:rPr>
              <a:t>Μaudsley</a:t>
            </a:r>
            <a:r>
              <a:rPr lang="el-GR" sz="2400" dirty="0" smtClean="0">
                <a:solidFill>
                  <a:srgbClr val="000000"/>
                </a:solidFill>
                <a:latin typeface="Calibri"/>
              </a:rPr>
              <a:t>(o διαταραγμένος εγκέφαλος </a:t>
            </a:r>
            <a:r>
              <a:rPr lang="el-GR" sz="2400" dirty="0" err="1" smtClean="0">
                <a:solidFill>
                  <a:srgbClr val="000000"/>
                </a:solidFill>
                <a:latin typeface="Calibri"/>
              </a:rPr>
              <a:t>προκαλει</a:t>
            </a:r>
            <a:r>
              <a:rPr lang="el-GR" sz="2400" dirty="0" smtClean="0">
                <a:solidFill>
                  <a:srgbClr val="000000"/>
                </a:solidFill>
                <a:latin typeface="Calibri"/>
              </a:rPr>
              <a:t> τις </a:t>
            </a:r>
            <a:r>
              <a:rPr lang="el-GR" sz="2400" dirty="0" err="1" smtClean="0">
                <a:solidFill>
                  <a:srgbClr val="000000"/>
                </a:solidFill>
                <a:latin typeface="Calibri"/>
              </a:rPr>
              <a:t>ψυχικεςδιαταραχές</a:t>
            </a:r>
            <a:r>
              <a:rPr lang="el-GR" sz="2400" dirty="0">
                <a:solidFill>
                  <a:srgbClr val="000000"/>
                </a:solidFill>
                <a:latin typeface="Calibri"/>
              </a:rPr>
              <a:t>)</a:t>
            </a:r>
            <a:endParaRPr sz="2400" dirty="0"/>
          </a:p>
          <a:p>
            <a:pPr>
              <a:lnSpc>
                <a:spcPct val="100000"/>
              </a:lnSpc>
              <a:buFont typeface="Arial"/>
              <a:buChar char="•"/>
            </a:pPr>
            <a:endParaRPr lang="el-GR" sz="2400" dirty="0" smtClean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400" dirty="0" smtClean="0">
                <a:solidFill>
                  <a:srgbClr val="000000"/>
                </a:solidFill>
                <a:latin typeface="Calibri"/>
              </a:rPr>
              <a:t>1840</a:t>
            </a:r>
            <a:r>
              <a:rPr lang="el-GR" sz="2400" dirty="0">
                <a:solidFill>
                  <a:srgbClr val="000000"/>
                </a:solidFill>
                <a:latin typeface="Calibri"/>
              </a:rPr>
              <a:t>: </a:t>
            </a:r>
            <a:r>
              <a:rPr lang="el-GR" sz="2400" dirty="0" err="1">
                <a:solidFill>
                  <a:srgbClr val="000000"/>
                </a:solidFill>
                <a:latin typeface="Calibri"/>
              </a:rPr>
              <a:t>Hβηφρένεια</a:t>
            </a:r>
            <a:endParaRPr sz="2400" dirty="0"/>
          </a:p>
          <a:p>
            <a:pPr>
              <a:lnSpc>
                <a:spcPct val="100000"/>
              </a:lnSpc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l-GR" sz="3600" b="1" dirty="0" smtClean="0">
                <a:solidFill>
                  <a:srgbClr val="000000"/>
                </a:solidFill>
                <a:latin typeface="Calibri"/>
              </a:rPr>
              <a:t>O ΑΝΘΡΩΠΟΣ </a:t>
            </a:r>
            <a:r>
              <a:rPr lang="el-GR" sz="3600" b="1" dirty="0">
                <a:solidFill>
                  <a:srgbClr val="000000"/>
                </a:solidFill>
                <a:latin typeface="Calibri"/>
              </a:rPr>
              <a:t>ΚΑΙ Η ΣΥΜΠΕΡΙΦΟΡΑ ΤΟΥ</a:t>
            </a:r>
            <a:endParaRPr dirty="0"/>
          </a:p>
        </p:txBody>
      </p:sp>
      <p:sp>
        <p:nvSpPr>
          <p:cNvPr id="60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3200" dirty="0">
                <a:solidFill>
                  <a:srgbClr val="000000"/>
                </a:solidFill>
                <a:latin typeface="Calibri"/>
              </a:rPr>
              <a:t>Η ψυχοδυναμική θεώρηση όπου ερμηνεύεται </a:t>
            </a:r>
            <a:r>
              <a:rPr lang="el-GR" sz="3200" dirty="0" smtClean="0">
                <a:solidFill>
                  <a:srgbClr val="000000"/>
                </a:solidFill>
                <a:latin typeface="Calibri"/>
              </a:rPr>
              <a:t>η </a:t>
            </a:r>
            <a:r>
              <a:rPr lang="el-GR" sz="3200" dirty="0" err="1" smtClean="0">
                <a:solidFill>
                  <a:srgbClr val="000000"/>
                </a:solidFill>
                <a:latin typeface="Calibri"/>
              </a:rPr>
              <a:t>παθογένεσητων</a:t>
            </a:r>
            <a:r>
              <a:rPr lang="el-GR" sz="3200" dirty="0" smtClean="0">
                <a:solidFill>
                  <a:srgbClr val="000000"/>
                </a:solidFill>
                <a:latin typeface="Calibri"/>
              </a:rPr>
              <a:t> </a:t>
            </a:r>
            <a:r>
              <a:rPr lang="el-GR" sz="3200" dirty="0">
                <a:solidFill>
                  <a:srgbClr val="000000"/>
                </a:solidFill>
                <a:latin typeface="Calibri"/>
              </a:rPr>
              <a:t>νευρώσεων με εμπειρικά </a:t>
            </a:r>
            <a:r>
              <a:rPr lang="el-GR" sz="3200" dirty="0" smtClean="0">
                <a:solidFill>
                  <a:srgbClr val="000000"/>
                </a:solidFill>
                <a:latin typeface="Calibri"/>
              </a:rPr>
              <a:t>δεδομένα</a:t>
            </a:r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3200" dirty="0">
                <a:solidFill>
                  <a:srgbClr val="000000"/>
                </a:solidFill>
                <a:latin typeface="Calibri"/>
              </a:rPr>
              <a:t>Θεωρία της μάθησης</a:t>
            </a:r>
            <a:r>
              <a:rPr lang="el-GR" sz="3200" dirty="0" smtClean="0">
                <a:solidFill>
                  <a:srgbClr val="000000"/>
                </a:solidFill>
                <a:latin typeface="Calibri"/>
              </a:rPr>
              <a:t>: μάθηση </a:t>
            </a:r>
            <a:r>
              <a:rPr lang="el-GR" sz="3200" dirty="0">
                <a:solidFill>
                  <a:srgbClr val="000000"/>
                </a:solidFill>
                <a:latin typeface="Calibri"/>
              </a:rPr>
              <a:t>είναι μέρος των προσαρμοστικών συμπεριφορών του ατόμου ή κάθε άλλου έμβιου όντος ως απάντηση στις μεταβολές του περιβάλλοντος ή σε βιολογικές αλλαγές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l-GR" sz="3200" b="1" dirty="0">
                <a:solidFill>
                  <a:srgbClr val="000000"/>
                </a:solidFill>
                <a:latin typeface="Calibri"/>
              </a:rPr>
              <a:t>Μίκρο </a:t>
            </a:r>
            <a:r>
              <a:rPr lang="el-GR" sz="3200" b="1" dirty="0" smtClean="0">
                <a:solidFill>
                  <a:srgbClr val="000000"/>
                </a:solidFill>
                <a:latin typeface="Calibri"/>
              </a:rPr>
              <a:t>και </a:t>
            </a:r>
            <a:r>
              <a:rPr lang="el-GR" sz="3200" b="1" dirty="0" err="1" smtClean="0">
                <a:solidFill>
                  <a:srgbClr val="000000"/>
                </a:solidFill>
                <a:latin typeface="Calibri"/>
              </a:rPr>
              <a:t>Μακροπεριβάλλονκαι</a:t>
            </a:r>
            <a:r>
              <a:rPr lang="el-GR" sz="3200" b="1" dirty="0" smtClean="0">
                <a:solidFill>
                  <a:srgbClr val="000000"/>
                </a:solidFill>
                <a:latin typeface="Calibri"/>
              </a:rPr>
              <a:t> </a:t>
            </a:r>
            <a:r>
              <a:rPr lang="el-GR" sz="3200" b="1" dirty="0">
                <a:solidFill>
                  <a:srgbClr val="000000"/>
                </a:solidFill>
                <a:latin typeface="Calibri"/>
              </a:rPr>
              <a:t>ψυχική υγεία</a:t>
            </a:r>
            <a:endParaRPr sz="3200" b="1" dirty="0"/>
          </a:p>
        </p:txBody>
      </p:sp>
      <p:sp>
        <p:nvSpPr>
          <p:cNvPr id="62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l-GR" sz="2400" dirty="0">
                <a:solidFill>
                  <a:srgbClr val="000000"/>
                </a:solidFill>
                <a:latin typeface="Calibri"/>
              </a:rPr>
              <a:t>Ο</a:t>
            </a:r>
            <a:r>
              <a:rPr lang="el-GR" sz="2400" dirty="0">
                <a:solidFill>
                  <a:srgbClr val="000000"/>
                </a:solidFill>
                <a:latin typeface="Times New Roman"/>
              </a:rPr>
              <a:t>ικογένεια </a:t>
            </a:r>
            <a:r>
              <a:rPr lang="el-GR" sz="2400" dirty="0">
                <a:solidFill>
                  <a:srgbClr val="000000"/>
                </a:solidFill>
                <a:latin typeface="Calibri"/>
              </a:rPr>
              <a:t>είναι </a:t>
            </a:r>
            <a:r>
              <a:rPr lang="el-GR" sz="2400" dirty="0" err="1" smtClean="0">
                <a:solidFill>
                  <a:srgbClr val="000000"/>
                </a:solidFill>
                <a:latin typeface="Calibri"/>
              </a:rPr>
              <a:t>ενας</a:t>
            </a:r>
            <a:r>
              <a:rPr lang="el-GR" sz="2400" dirty="0" smtClean="0">
                <a:solidFill>
                  <a:srgbClr val="000000"/>
                </a:solidFill>
                <a:latin typeface="Calibri"/>
              </a:rPr>
              <a:t> ιστορικά </a:t>
            </a:r>
            <a:r>
              <a:rPr lang="el-GR" sz="2400" dirty="0">
                <a:solidFill>
                  <a:srgbClr val="000000"/>
                </a:solidFill>
                <a:latin typeface="Calibri"/>
              </a:rPr>
              <a:t>εξελισσόμενος παγκόσμιος θεσμός που χαρακτηρίζεται από την οργάνωση της κοινής ζωής δύο ή περισσοτέρων  ατόμων  και καθορίζεται από τις μεταβολές του κοινωνικού και οικονομικού πλαισίου</a:t>
            </a:r>
            <a:r>
              <a:rPr lang="el-GR" sz="2400" dirty="0" smtClean="0">
                <a:solidFill>
                  <a:srgbClr val="000000"/>
                </a:solidFill>
                <a:latin typeface="Calibri"/>
              </a:rPr>
              <a:t>.</a:t>
            </a:r>
          </a:p>
          <a:p>
            <a:pPr>
              <a:lnSpc>
                <a:spcPct val="100000"/>
              </a:lnSpc>
            </a:pPr>
            <a:endParaRPr sz="2400" dirty="0"/>
          </a:p>
          <a:p>
            <a:pPr>
              <a:lnSpc>
                <a:spcPct val="100000"/>
              </a:lnSpc>
            </a:pPr>
            <a:r>
              <a:rPr lang="el-GR" sz="2400" dirty="0">
                <a:solidFill>
                  <a:srgbClr val="000000"/>
                </a:solidFill>
                <a:latin typeface="Calibri"/>
              </a:rPr>
              <a:t>Έχει ως κύρια λειτουργία την αναπαραγωγή (</a:t>
            </a:r>
            <a:r>
              <a:rPr lang="el-GR" sz="2400" dirty="0" err="1">
                <a:solidFill>
                  <a:srgbClr val="000000"/>
                </a:solidFill>
                <a:latin typeface="Calibri"/>
              </a:rPr>
              <a:t>βιολογική,ψυχολογική</a:t>
            </a:r>
            <a:r>
              <a:rPr lang="el-GR" sz="2400" dirty="0">
                <a:solidFill>
                  <a:srgbClr val="000000"/>
                </a:solidFill>
                <a:latin typeface="Calibri"/>
              </a:rPr>
              <a:t>, πολιτιστική). </a:t>
            </a:r>
            <a:endParaRPr lang="el-GR" sz="2400" dirty="0" smtClean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</a:pPr>
            <a:endParaRPr lang="el-GR" sz="2400" dirty="0" smtClean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el-GR" sz="2400" dirty="0" smtClean="0">
                <a:solidFill>
                  <a:srgbClr val="000000"/>
                </a:solidFill>
                <a:latin typeface="Calibri"/>
              </a:rPr>
              <a:t>Τα </a:t>
            </a:r>
            <a:r>
              <a:rPr lang="el-GR" sz="2400" dirty="0">
                <a:solidFill>
                  <a:srgbClr val="000000"/>
                </a:solidFill>
                <a:latin typeface="Calibri"/>
              </a:rPr>
              <a:t>άτομα υπόκεινται σε </a:t>
            </a:r>
            <a:r>
              <a:rPr lang="el-GR" sz="2400" dirty="0" smtClean="0">
                <a:solidFill>
                  <a:srgbClr val="000000"/>
                </a:solidFill>
                <a:latin typeface="Calibri"/>
              </a:rPr>
              <a:t>καθημερινή συναισθηματική </a:t>
            </a:r>
            <a:r>
              <a:rPr lang="el-GR" sz="2400" dirty="0">
                <a:solidFill>
                  <a:srgbClr val="000000"/>
                </a:solidFill>
                <a:latin typeface="Calibri"/>
              </a:rPr>
              <a:t>αλληλεπίδραση</a:t>
            </a:r>
            <a:r>
              <a:rPr lang="el-GR" sz="2400" dirty="0" smtClean="0">
                <a:solidFill>
                  <a:srgbClr val="000000"/>
                </a:solidFill>
                <a:latin typeface="Calibri"/>
              </a:rPr>
              <a:t>.</a:t>
            </a:r>
            <a:endParaRPr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Shape 1"/>
          <p:cNvSpPr txBox="1"/>
          <p:nvPr/>
        </p:nvSpPr>
        <p:spPr>
          <a:xfrm>
            <a:off x="457200" y="260648"/>
            <a:ext cx="8229240" cy="5865112"/>
          </a:xfrm>
          <a:prstGeom prst="rect">
            <a:avLst/>
          </a:prstGeom>
        </p:spPr>
        <p:txBody>
          <a:bodyPr/>
          <a:lstStyle/>
          <a:p>
            <a:pPr>
              <a:buSzPct val="25000"/>
              <a:buFont typeface="StarSymbol"/>
              <a:buChar char=""/>
            </a:pPr>
            <a:r>
              <a:rPr lang="el-GR" b="1" dirty="0"/>
              <a:t>Η οικογένεια λειτουργεί</a:t>
            </a:r>
            <a:r>
              <a:rPr lang="el-GR" dirty="0" smtClean="0"/>
              <a:t>:</a:t>
            </a:r>
          </a:p>
          <a:p>
            <a:pPr>
              <a:buSzPct val="25000"/>
              <a:buFont typeface="StarSymbol"/>
              <a:buChar char=""/>
            </a:pPr>
            <a:endParaRPr dirty="0"/>
          </a:p>
          <a:p>
            <a:pPr>
              <a:buSzPct val="25000"/>
            </a:pPr>
            <a:r>
              <a:rPr lang="el-GR" sz="2400" dirty="0" smtClean="0"/>
              <a:t>Ως </a:t>
            </a:r>
            <a:r>
              <a:rPr lang="el-GR" sz="2400" dirty="0"/>
              <a:t>ένα σύστημα με καθοδηγητική </a:t>
            </a:r>
            <a:r>
              <a:rPr lang="el-GR" sz="2400" dirty="0" err="1" smtClean="0"/>
              <a:t>επανατροφοδότηση</a:t>
            </a:r>
            <a:endParaRPr lang="el-GR" sz="2400" dirty="0" smtClean="0"/>
          </a:p>
          <a:p>
            <a:pPr>
              <a:buSzPct val="25000"/>
            </a:pPr>
            <a:endParaRPr sz="2400" dirty="0"/>
          </a:p>
          <a:p>
            <a:pPr>
              <a:buSzPct val="25000"/>
            </a:pPr>
            <a:r>
              <a:rPr lang="el-GR" sz="2400" dirty="0"/>
              <a:t>Ως πηγή ιδεολογίας δοξασιών και αξιών</a:t>
            </a:r>
            <a:endParaRPr sz="2400" dirty="0"/>
          </a:p>
          <a:p>
            <a:pPr>
              <a:buSzPct val="25000"/>
            </a:pPr>
            <a:endParaRPr lang="el-GR" sz="2400" dirty="0" smtClean="0"/>
          </a:p>
          <a:p>
            <a:pPr>
              <a:buSzPct val="25000"/>
            </a:pPr>
            <a:r>
              <a:rPr lang="el-GR" sz="2400" dirty="0" smtClean="0"/>
              <a:t>Ως </a:t>
            </a:r>
            <a:r>
              <a:rPr lang="el-GR" sz="2400" dirty="0"/>
              <a:t>φορέας καθοδήγησης στην επίλυση προβλημάτων</a:t>
            </a:r>
            <a:endParaRPr sz="2400" dirty="0"/>
          </a:p>
          <a:p>
            <a:pPr>
              <a:buSzPct val="25000"/>
            </a:pPr>
            <a:endParaRPr lang="el-GR" sz="2400" dirty="0" smtClean="0"/>
          </a:p>
          <a:p>
            <a:pPr>
              <a:buSzPct val="25000"/>
            </a:pPr>
            <a:r>
              <a:rPr lang="el-GR" sz="2400" dirty="0" smtClean="0"/>
              <a:t>Ως </a:t>
            </a:r>
            <a:r>
              <a:rPr lang="el-GR" sz="2400" dirty="0"/>
              <a:t>πηγή πρακτικής βοήθειας σε διάφορες καταστάσεις</a:t>
            </a:r>
            <a:endParaRPr sz="2400" dirty="0"/>
          </a:p>
          <a:p>
            <a:pPr>
              <a:buSzPct val="25000"/>
            </a:pPr>
            <a:endParaRPr lang="el-GR" sz="2400" dirty="0" smtClean="0"/>
          </a:p>
          <a:p>
            <a:pPr>
              <a:buSzPct val="25000"/>
            </a:pPr>
            <a:r>
              <a:rPr lang="el-GR" sz="2400" dirty="0" smtClean="0"/>
              <a:t>Ως </a:t>
            </a:r>
            <a:r>
              <a:rPr lang="el-GR" sz="2400" dirty="0"/>
              <a:t>καταφύγιο για τα μέλη </a:t>
            </a:r>
            <a:r>
              <a:rPr lang="el-GR" sz="2400" dirty="0" smtClean="0"/>
              <a:t>της</a:t>
            </a:r>
          </a:p>
          <a:p>
            <a:pPr>
              <a:buSzPct val="25000"/>
            </a:pPr>
            <a:endParaRPr lang="el-GR" sz="2400" dirty="0"/>
          </a:p>
          <a:p>
            <a:pPr>
              <a:buSzPct val="25000"/>
            </a:pPr>
            <a:r>
              <a:rPr lang="el-GR" sz="2400" dirty="0" smtClean="0"/>
              <a:t>Ως </a:t>
            </a:r>
            <a:r>
              <a:rPr lang="el-GR" sz="2400" dirty="0"/>
              <a:t>εγγυήτρια της ταυτότητας των μελών </a:t>
            </a:r>
            <a:r>
              <a:rPr lang="el-GR" sz="2400" dirty="0" smtClean="0"/>
              <a:t>μέσα </a:t>
            </a:r>
            <a:r>
              <a:rPr lang="el-GR" sz="2400" dirty="0"/>
              <a:t>από τη παροχή αισθήματος </a:t>
            </a:r>
            <a:r>
              <a:rPr lang="el-GR" sz="2400" dirty="0" smtClean="0"/>
              <a:t>ασφάλειας</a:t>
            </a:r>
          </a:p>
          <a:p>
            <a:pPr>
              <a:buSzPct val="25000"/>
            </a:pPr>
            <a:endParaRPr sz="2400" dirty="0"/>
          </a:p>
          <a:p>
            <a:pPr>
              <a:buSzPct val="25000"/>
            </a:pPr>
            <a:r>
              <a:rPr lang="el-GR" sz="2400" dirty="0"/>
              <a:t>Ως φορέας ελέγχου των συναισθημάτων</a:t>
            </a:r>
            <a:endParaRPr sz="2400" dirty="0"/>
          </a:p>
          <a:p>
            <a:pPr>
              <a:buSzPct val="25000"/>
              <a:buFont typeface="StarSymbol"/>
              <a:buChar char=""/>
            </a:pPr>
            <a:endParaRPr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el-GR" b="1" dirty="0"/>
              <a:t>ΑCKERMAN 1966</a:t>
            </a:r>
            <a:endParaRPr b="1" dirty="0"/>
          </a:p>
        </p:txBody>
      </p:sp>
      <p:sp>
        <p:nvSpPr>
          <p:cNvPr id="65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buSzPct val="25000"/>
            </a:pPr>
            <a:r>
              <a:rPr lang="el-GR" sz="2400" dirty="0"/>
              <a:t>H οικογένεια ασκεί μία σειρά από </a:t>
            </a:r>
            <a:r>
              <a:rPr lang="el-GR" sz="2400" dirty="0" err="1"/>
              <a:t>βιοψυχοκοινωνικους</a:t>
            </a:r>
            <a:r>
              <a:rPr lang="el-GR" sz="2400" dirty="0"/>
              <a:t> </a:t>
            </a:r>
            <a:r>
              <a:rPr lang="el-GR" sz="2400" dirty="0" smtClean="0"/>
              <a:t>ρόλους, </a:t>
            </a:r>
            <a:r>
              <a:rPr lang="el-GR" sz="2400" dirty="0"/>
              <a:t>όπως η παροχή τροφής, υλικών αγαθών και προστασίας, η παροχή συντροφικότητας, η παροχή δυνατοτήτων για την ανάπτυξη της ταυτότητας των μελών της και τέλος η παροχή δυνατοτήτων για κοινωνικοποίηση , καλλιέργεια γνώσεων και τη δημιουργία σεξουαλικών προτύπων και ταυτίσεων</a:t>
            </a:r>
            <a:endParaRPr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el-GR" b="1" dirty="0"/>
              <a:t>Ψυχική υγεία στην οικογένεια</a:t>
            </a:r>
            <a:endParaRPr b="1" dirty="0"/>
          </a:p>
        </p:txBody>
      </p:sp>
      <p:sp>
        <p:nvSpPr>
          <p:cNvPr id="67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buSzPct val="25000"/>
            </a:pPr>
            <a:r>
              <a:rPr lang="el-GR" dirty="0"/>
              <a:t>Τα χαρακτηριστικά της υγιούς </a:t>
            </a:r>
            <a:r>
              <a:rPr lang="el-GR" dirty="0" smtClean="0"/>
              <a:t>οικογένειας</a:t>
            </a:r>
          </a:p>
          <a:p>
            <a:pPr>
              <a:buSzPct val="25000"/>
              <a:buFont typeface="StarSymbol"/>
              <a:buChar char=""/>
            </a:pPr>
            <a:endParaRPr lang="el-GR" dirty="0" smtClean="0"/>
          </a:p>
          <a:p>
            <a:pPr>
              <a:buSzPct val="25000"/>
            </a:pPr>
            <a:r>
              <a:rPr lang="el-GR" i="1" u="sng" dirty="0" smtClean="0"/>
              <a:t>Δομή</a:t>
            </a:r>
            <a:r>
              <a:rPr lang="el-GR" u="sng" dirty="0"/>
              <a:t>:</a:t>
            </a:r>
            <a:r>
              <a:rPr lang="el-GR" dirty="0"/>
              <a:t> ευέλικτη με σαφή όρια και ιεραρχία, αποφάσεις μετά  </a:t>
            </a:r>
            <a:r>
              <a:rPr lang="el-GR" dirty="0" smtClean="0"/>
              <a:t>από διαπραγματεύσεις, </a:t>
            </a:r>
            <a:r>
              <a:rPr lang="el-GR" dirty="0"/>
              <a:t>ισχυρός </a:t>
            </a:r>
            <a:r>
              <a:rPr lang="el-GR" dirty="0" err="1"/>
              <a:t>γονεικός</a:t>
            </a:r>
            <a:r>
              <a:rPr lang="el-GR" dirty="0"/>
              <a:t> </a:t>
            </a:r>
            <a:r>
              <a:rPr lang="el-GR" dirty="0" smtClean="0"/>
              <a:t>συνασπισμός</a:t>
            </a:r>
          </a:p>
          <a:p>
            <a:pPr>
              <a:buSzPct val="25000"/>
              <a:buFont typeface="StarSymbol"/>
              <a:buChar char=""/>
            </a:pPr>
            <a:endParaRPr dirty="0"/>
          </a:p>
          <a:p>
            <a:pPr>
              <a:buSzPct val="25000"/>
            </a:pPr>
            <a:r>
              <a:rPr lang="el-GR" i="1" u="sng" dirty="0"/>
              <a:t>Επικοινωνία</a:t>
            </a:r>
            <a:r>
              <a:rPr lang="el-GR" dirty="0"/>
              <a:t>: </a:t>
            </a:r>
            <a:r>
              <a:rPr lang="el-GR" dirty="0" err="1"/>
              <a:t>Aνοιχτή</a:t>
            </a:r>
            <a:r>
              <a:rPr lang="el-GR" dirty="0"/>
              <a:t>, άμεση, σαφής ειλικρινής, δεκτές οι νέες </a:t>
            </a:r>
            <a:r>
              <a:rPr lang="el-GR" dirty="0" smtClean="0"/>
              <a:t>ιδέες</a:t>
            </a:r>
          </a:p>
          <a:p>
            <a:pPr>
              <a:buSzPct val="25000"/>
            </a:pPr>
            <a:endParaRPr dirty="0"/>
          </a:p>
          <a:p>
            <a:pPr>
              <a:buSzPct val="25000"/>
            </a:pPr>
            <a:r>
              <a:rPr lang="el-GR" i="1" u="sng" dirty="0"/>
              <a:t>Διαφοροποίηση</a:t>
            </a:r>
            <a:r>
              <a:rPr lang="el-GR" dirty="0"/>
              <a:t>: Σαφής </a:t>
            </a:r>
            <a:r>
              <a:rPr lang="el-GR" dirty="0" err="1"/>
              <a:t>ταυτότητα,καθορισμένη</a:t>
            </a:r>
            <a:r>
              <a:rPr lang="el-GR" dirty="0"/>
              <a:t> και σταθερή οικειότητα, μεγάλη ατομική </a:t>
            </a:r>
            <a:r>
              <a:rPr lang="el-GR" dirty="0" smtClean="0"/>
              <a:t>υπευθυνότητα</a:t>
            </a:r>
          </a:p>
          <a:p>
            <a:pPr>
              <a:buSzPct val="25000"/>
            </a:pPr>
            <a:endParaRPr dirty="0"/>
          </a:p>
          <a:p>
            <a:pPr>
              <a:buSzPct val="25000"/>
            </a:pPr>
            <a:r>
              <a:rPr lang="el-GR" i="1" u="sng" dirty="0" smtClean="0"/>
              <a:t>Αίσθηση </a:t>
            </a:r>
            <a:r>
              <a:rPr lang="el-GR" i="1" u="sng" dirty="0"/>
              <a:t>της πραγματικότητας</a:t>
            </a:r>
            <a:r>
              <a:rPr lang="el-GR" dirty="0"/>
              <a:t>: η εικόνα του εαυτού συμβαδίζει με τη πραγματικότητα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endParaRPr/>
          </a:p>
        </p:txBody>
      </p:sp>
      <p:sp>
        <p:nvSpPr>
          <p:cNvPr id="69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buSzPct val="25000"/>
            </a:pPr>
            <a:r>
              <a:rPr lang="el-GR" sz="2400" i="1" dirty="0"/>
              <a:t>Σχέσεις</a:t>
            </a:r>
            <a:r>
              <a:rPr lang="el-GR" sz="2400" dirty="0"/>
              <a:t>: </a:t>
            </a:r>
            <a:r>
              <a:rPr lang="el-GR" sz="2400" dirty="0" err="1"/>
              <a:t>προσεταιριστικές</a:t>
            </a:r>
            <a:r>
              <a:rPr lang="el-GR" sz="2400" dirty="0"/>
              <a:t>, εμπιστοσύνης, αμοιβαίος σεβασμός, υπευθυνότητα, αμοιβαιότητα, συμπληρωματικοί ρόλοι. </a:t>
            </a:r>
            <a:endParaRPr lang="el-GR" sz="2400" dirty="0" smtClean="0"/>
          </a:p>
          <a:p>
            <a:pPr>
              <a:buSzPct val="25000"/>
              <a:buFont typeface="StarSymbol"/>
              <a:buChar char=""/>
            </a:pPr>
            <a:endParaRPr lang="el-GR" sz="2400" dirty="0"/>
          </a:p>
          <a:p>
            <a:pPr>
              <a:buSzPct val="25000"/>
            </a:pPr>
            <a:r>
              <a:rPr lang="el-GR" sz="2400" dirty="0" smtClean="0"/>
              <a:t>Τα </a:t>
            </a:r>
            <a:r>
              <a:rPr lang="el-GR" sz="2400" dirty="0"/>
              <a:t>αμφιθυμικά συναισθήματα είναι αποδεκτά. </a:t>
            </a:r>
            <a:r>
              <a:rPr lang="el-GR" sz="2400" dirty="0" err="1"/>
              <a:t>Ευκαμπτος</a:t>
            </a:r>
            <a:r>
              <a:rPr lang="el-GR" sz="2400" dirty="0"/>
              <a:t> λόγος.</a:t>
            </a:r>
            <a:endParaRPr sz="2400" dirty="0"/>
          </a:p>
          <a:p>
            <a:pPr>
              <a:buSzPct val="25000"/>
              <a:buFont typeface="StarSymbol"/>
              <a:buChar char=""/>
            </a:pPr>
            <a:endParaRPr lang="el-GR" sz="2400" dirty="0" smtClean="0"/>
          </a:p>
          <a:p>
            <a:pPr>
              <a:buSzPct val="25000"/>
            </a:pPr>
            <a:r>
              <a:rPr lang="el-GR" sz="2400" i="1" dirty="0" smtClean="0"/>
              <a:t>Συναίσθημα</a:t>
            </a:r>
            <a:r>
              <a:rPr lang="el-GR" sz="2400" dirty="0"/>
              <a:t>: </a:t>
            </a:r>
            <a:r>
              <a:rPr lang="el-GR" sz="2400" dirty="0" err="1"/>
              <a:t>Zεστασιά</a:t>
            </a:r>
            <a:r>
              <a:rPr lang="el-GR" sz="2400" dirty="0"/>
              <a:t>, τρυφερότητα, χιούμορ.</a:t>
            </a:r>
            <a:endParaRPr sz="2400" dirty="0"/>
          </a:p>
          <a:p>
            <a:pPr>
              <a:buSzPct val="25000"/>
              <a:buFont typeface="StarSymbol"/>
              <a:buChar char=""/>
            </a:pPr>
            <a:endParaRPr lang="el-GR" sz="2400" dirty="0" smtClean="0"/>
          </a:p>
          <a:p>
            <a:pPr>
              <a:buSzPct val="25000"/>
            </a:pPr>
            <a:r>
              <a:rPr lang="el-GR" sz="2400" i="1" dirty="0" smtClean="0"/>
              <a:t>Στάση </a:t>
            </a:r>
            <a:r>
              <a:rPr lang="el-GR" sz="2400" i="1" dirty="0"/>
              <a:t>προς κάθε αλλαγή</a:t>
            </a:r>
            <a:r>
              <a:rPr lang="el-GR" sz="2400" dirty="0" smtClean="0"/>
              <a:t>: κάθε </a:t>
            </a:r>
            <a:r>
              <a:rPr lang="el-GR" sz="2400" dirty="0"/>
              <a:t>αλλαγή , α</a:t>
            </a:r>
            <a:r>
              <a:rPr lang="el-GR" sz="2400" dirty="0" smtClean="0"/>
              <a:t>νάπτυξη</a:t>
            </a:r>
            <a:r>
              <a:rPr lang="el-GR" sz="2400" dirty="0"/>
              <a:t>, αποχωρισμός, θάνατος είναι αποδεκτά, με ρεαλιστικό τρόπο ξεπερνιούνται.</a:t>
            </a:r>
            <a:endParaRPr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el-GR" sz="3200" b="1"/>
              <a:t>Παράγοντες που επηρέαζουν τη λειτουργία της οικογένειας</a:t>
            </a:r>
            <a:endParaRPr/>
          </a:p>
        </p:txBody>
      </p:sp>
      <p:sp>
        <p:nvSpPr>
          <p:cNvPr id="71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buSzPct val="25000"/>
            </a:pPr>
            <a:r>
              <a:rPr lang="el-GR" sz="2400" dirty="0"/>
              <a:t>Δημογραφικοί </a:t>
            </a:r>
            <a:r>
              <a:rPr lang="el-GR" sz="2400" dirty="0" smtClean="0"/>
              <a:t>παράγοντες</a:t>
            </a:r>
          </a:p>
          <a:p>
            <a:pPr>
              <a:buSzPct val="25000"/>
              <a:buFont typeface="StarSymbol"/>
              <a:buChar char=""/>
            </a:pPr>
            <a:endParaRPr sz="2400" dirty="0"/>
          </a:p>
          <a:p>
            <a:pPr>
              <a:buSzPct val="25000"/>
            </a:pPr>
            <a:r>
              <a:rPr lang="el-GR" sz="2400" dirty="0"/>
              <a:t>Κοινωνικοί: κινητικότητα</a:t>
            </a:r>
            <a:r>
              <a:rPr lang="el-GR" sz="2400" dirty="0" smtClean="0"/>
              <a:t>, ανεπαρκές </a:t>
            </a:r>
            <a:r>
              <a:rPr lang="el-GR" sz="2400" dirty="0"/>
              <a:t>υποστηρικτικό </a:t>
            </a:r>
            <a:r>
              <a:rPr lang="el-GR" sz="2400" dirty="0" smtClean="0"/>
              <a:t>σύστημα</a:t>
            </a:r>
          </a:p>
          <a:p>
            <a:pPr>
              <a:buSzPct val="25000"/>
            </a:pPr>
            <a:endParaRPr sz="2400" dirty="0"/>
          </a:p>
          <a:p>
            <a:pPr>
              <a:buSzPct val="25000"/>
            </a:pPr>
            <a:r>
              <a:rPr lang="el-GR" sz="2400" dirty="0"/>
              <a:t>Οικονομικοί: Ανέχεια, επίπεδα φτώχειας, </a:t>
            </a:r>
            <a:r>
              <a:rPr lang="el-GR" sz="2400" dirty="0" smtClean="0"/>
              <a:t>ανεργία</a:t>
            </a:r>
          </a:p>
          <a:p>
            <a:pPr>
              <a:buSzPct val="25000"/>
            </a:pPr>
            <a:endParaRPr sz="2400" dirty="0"/>
          </a:p>
          <a:p>
            <a:pPr>
              <a:buSzPct val="25000"/>
            </a:pPr>
            <a:r>
              <a:rPr lang="el-GR" sz="2400" dirty="0"/>
              <a:t>Πολιτισμικοί: </a:t>
            </a:r>
            <a:r>
              <a:rPr lang="el-GR" sz="2400" dirty="0" err="1"/>
              <a:t>Παραδοσιακότητα</a:t>
            </a:r>
            <a:r>
              <a:rPr lang="el-GR" sz="2400" dirty="0"/>
              <a:t>, μοντερνισμός</a:t>
            </a:r>
            <a:endParaRPr sz="2400" dirty="0"/>
          </a:p>
          <a:p>
            <a:pPr>
              <a:buSzPct val="25000"/>
            </a:pPr>
            <a:endParaRPr lang="el-GR" sz="2400" dirty="0" smtClean="0"/>
          </a:p>
          <a:p>
            <a:pPr>
              <a:buSzPct val="25000"/>
            </a:pPr>
            <a:r>
              <a:rPr lang="el-GR" sz="2400" dirty="0" smtClean="0"/>
              <a:t>Πολιτικοί</a:t>
            </a:r>
            <a:r>
              <a:rPr lang="el-GR" sz="2400" dirty="0"/>
              <a:t>: </a:t>
            </a:r>
            <a:r>
              <a:rPr lang="el-GR" sz="2400" dirty="0" err="1"/>
              <a:t>Kοινωνική</a:t>
            </a:r>
            <a:r>
              <a:rPr lang="el-GR" sz="2400" dirty="0"/>
              <a:t> αναστάτωση, πολιτική αστάθεια</a:t>
            </a:r>
            <a:endParaRPr sz="2400" dirty="0"/>
          </a:p>
          <a:p>
            <a:pPr>
              <a:buSzPct val="25000"/>
              <a:buFont typeface="StarSymbol"/>
              <a:buChar char=""/>
            </a:pPr>
            <a:endParaRPr lang="el-GR" sz="2400" dirty="0" smtClean="0"/>
          </a:p>
          <a:p>
            <a:pPr>
              <a:buSzPct val="25000"/>
            </a:pPr>
            <a:r>
              <a:rPr lang="el-GR" sz="2400" dirty="0" smtClean="0"/>
              <a:t>Ιατρικοί</a:t>
            </a:r>
            <a:r>
              <a:rPr lang="el-GR" sz="2400" dirty="0"/>
              <a:t>: Χρόνια αρρώστια μέλους</a:t>
            </a:r>
            <a:endParaRPr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el-GR" b="1" dirty="0"/>
              <a:t>Δομή της Ελληνικής οικογένειας και ψυχική υγεία</a:t>
            </a:r>
            <a:endParaRPr b="1" dirty="0"/>
          </a:p>
        </p:txBody>
      </p:sp>
      <p:sp>
        <p:nvSpPr>
          <p:cNvPr id="73" name="TextShape 2"/>
          <p:cNvSpPr txBox="1"/>
          <p:nvPr/>
        </p:nvSpPr>
        <p:spPr>
          <a:xfrm>
            <a:off x="410760" y="16560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buSzPct val="25000"/>
            </a:pPr>
            <a:r>
              <a:rPr lang="el-GR" dirty="0"/>
              <a:t>Δύο τύποι οικογένειας  συνυπάρχουν στην ελληνική κοινωνία: </a:t>
            </a:r>
            <a:endParaRPr dirty="0"/>
          </a:p>
          <a:p>
            <a:pPr>
              <a:buSzPct val="25000"/>
            </a:pPr>
            <a:endParaRPr lang="el-GR" dirty="0" smtClean="0"/>
          </a:p>
          <a:p>
            <a:pPr>
              <a:buSzPct val="25000"/>
            </a:pPr>
            <a:endParaRPr lang="el-GR" dirty="0" smtClean="0"/>
          </a:p>
          <a:p>
            <a:pPr>
              <a:buSzPct val="25000"/>
            </a:pPr>
            <a:r>
              <a:rPr lang="el-GR" dirty="0" smtClean="0"/>
              <a:t>H </a:t>
            </a:r>
            <a:r>
              <a:rPr lang="el-GR" dirty="0"/>
              <a:t>παραδοσιακή εκτεταμένη</a:t>
            </a:r>
            <a:endParaRPr dirty="0"/>
          </a:p>
          <a:p>
            <a:pPr>
              <a:buSzPct val="25000"/>
            </a:pPr>
            <a:endParaRPr lang="el-GR" dirty="0" smtClean="0"/>
          </a:p>
          <a:p>
            <a:pPr>
              <a:buSzPct val="25000"/>
            </a:pPr>
            <a:endParaRPr lang="el-GR" dirty="0"/>
          </a:p>
          <a:p>
            <a:pPr>
              <a:buSzPct val="25000"/>
            </a:pPr>
            <a:endParaRPr lang="el-GR" dirty="0" smtClean="0"/>
          </a:p>
          <a:p>
            <a:pPr>
              <a:buSzPct val="25000"/>
            </a:pPr>
            <a:r>
              <a:rPr lang="el-GR" dirty="0" smtClean="0"/>
              <a:t>Η </a:t>
            </a:r>
            <a:r>
              <a:rPr lang="el-GR" dirty="0"/>
              <a:t>σύγχρονη πυρηνική οικογένεια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el-GR" b="1" dirty="0" smtClean="0"/>
              <a:t>Παραδοσιακός </a:t>
            </a:r>
            <a:r>
              <a:rPr lang="el-GR" b="1" dirty="0"/>
              <a:t>οικογενειακό σύστημα</a:t>
            </a:r>
            <a:endParaRPr b="1" dirty="0"/>
          </a:p>
        </p:txBody>
      </p:sp>
      <p:sp>
        <p:nvSpPr>
          <p:cNvPr id="75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buSzPct val="25000"/>
            </a:pPr>
            <a:r>
              <a:rPr lang="el-GR" i="1" dirty="0"/>
              <a:t>Τύπος</a:t>
            </a:r>
            <a:r>
              <a:rPr lang="el-GR" dirty="0"/>
              <a:t>: </a:t>
            </a:r>
            <a:r>
              <a:rPr lang="el-GR" dirty="0" smtClean="0"/>
              <a:t> Εκτεταμένη οικογένεια</a:t>
            </a:r>
          </a:p>
          <a:p>
            <a:pPr>
              <a:buSzPct val="25000"/>
              <a:buFont typeface="StarSymbol"/>
              <a:buChar char=""/>
            </a:pPr>
            <a:endParaRPr dirty="0"/>
          </a:p>
          <a:p>
            <a:pPr>
              <a:buSzPct val="25000"/>
            </a:pPr>
            <a:r>
              <a:rPr lang="el-GR" dirty="0" smtClean="0"/>
              <a:t> </a:t>
            </a:r>
            <a:r>
              <a:rPr lang="el-GR" i="1" dirty="0" smtClean="0"/>
              <a:t>Ρόλοι</a:t>
            </a:r>
            <a:r>
              <a:rPr lang="el-GR" dirty="0"/>
              <a:t>: </a:t>
            </a:r>
            <a:r>
              <a:rPr lang="el-GR" dirty="0" smtClean="0"/>
              <a:t> πατέρας </a:t>
            </a:r>
            <a:r>
              <a:rPr lang="el-GR" dirty="0"/>
              <a:t>προστάτης της τιμής και κουβαλητής, </a:t>
            </a:r>
            <a:r>
              <a:rPr lang="el-GR" dirty="0" err="1"/>
              <a:t>μητερα</a:t>
            </a:r>
            <a:r>
              <a:rPr lang="el-GR" dirty="0"/>
              <a:t> </a:t>
            </a:r>
            <a:r>
              <a:rPr lang="el-GR" dirty="0" err="1"/>
              <a:t>ανατρέφι</a:t>
            </a:r>
            <a:r>
              <a:rPr lang="el-GR" dirty="0"/>
              <a:t> και τιμωρεί τα παιδιά</a:t>
            </a:r>
            <a:endParaRPr dirty="0"/>
          </a:p>
          <a:p>
            <a:pPr>
              <a:buSzPct val="25000"/>
              <a:buFont typeface="StarSymbol"/>
              <a:buChar char=""/>
            </a:pPr>
            <a:endParaRPr lang="el-GR" dirty="0" smtClean="0"/>
          </a:p>
          <a:p>
            <a:pPr>
              <a:buSzPct val="25000"/>
            </a:pPr>
            <a:r>
              <a:rPr lang="el-GR" i="1" dirty="0" smtClean="0"/>
              <a:t>Ψυχοσυναισθηματική </a:t>
            </a:r>
            <a:r>
              <a:rPr lang="el-GR" i="1" dirty="0"/>
              <a:t>συναλλαγή</a:t>
            </a:r>
            <a:r>
              <a:rPr lang="el-GR" dirty="0"/>
              <a:t>: </a:t>
            </a:r>
            <a:r>
              <a:rPr lang="el-GR" dirty="0" smtClean="0"/>
              <a:t> πατέρας </a:t>
            </a:r>
            <a:r>
              <a:rPr lang="el-GR" dirty="0"/>
              <a:t>στο περιθώριο , μητέρα συναισθηματικά παρούσα</a:t>
            </a:r>
            <a:endParaRPr dirty="0"/>
          </a:p>
          <a:p>
            <a:pPr>
              <a:buSzPct val="25000"/>
              <a:buFont typeface="StarSymbol"/>
              <a:buChar char=""/>
            </a:pPr>
            <a:endParaRPr lang="el-GR" dirty="0" smtClean="0"/>
          </a:p>
          <a:p>
            <a:pPr>
              <a:buSzPct val="25000"/>
            </a:pPr>
            <a:r>
              <a:rPr lang="el-GR" i="1" dirty="0" err="1" smtClean="0"/>
              <a:t>Εργο</a:t>
            </a:r>
            <a:r>
              <a:rPr lang="el-GR" i="1" dirty="0"/>
              <a:t>:</a:t>
            </a:r>
            <a:r>
              <a:rPr lang="el-GR" dirty="0"/>
              <a:t> </a:t>
            </a:r>
            <a:r>
              <a:rPr lang="el-GR" dirty="0" smtClean="0"/>
              <a:t> </a:t>
            </a:r>
            <a:r>
              <a:rPr lang="el-GR" dirty="0" err="1" smtClean="0"/>
              <a:t>Aναπαραγωγή</a:t>
            </a:r>
            <a:r>
              <a:rPr lang="el-GR" dirty="0" smtClean="0"/>
              <a:t> </a:t>
            </a:r>
            <a:r>
              <a:rPr lang="el-GR" dirty="0" err="1"/>
              <a:t>αξιών,εκπαίδευση</a:t>
            </a:r>
            <a:r>
              <a:rPr lang="el-GR" dirty="0"/>
              <a:t>, κοινωνικοποίηση παιδιών μέσα στην οικογένεια</a:t>
            </a:r>
            <a:endParaRPr dirty="0"/>
          </a:p>
          <a:p>
            <a:pPr>
              <a:buSzPct val="25000"/>
              <a:buFont typeface="StarSymbol"/>
              <a:buChar char=""/>
            </a:pPr>
            <a:endParaRPr lang="el-GR" dirty="0" smtClean="0"/>
          </a:p>
          <a:p>
            <a:pPr>
              <a:buSzPct val="25000"/>
            </a:pPr>
            <a:r>
              <a:rPr lang="el-GR" i="1" dirty="0" smtClean="0"/>
              <a:t>Οικονομική </a:t>
            </a:r>
            <a:r>
              <a:rPr lang="el-GR" i="1" dirty="0"/>
              <a:t>παραγωγή</a:t>
            </a:r>
            <a:r>
              <a:rPr lang="el-GR" dirty="0"/>
              <a:t>: </a:t>
            </a:r>
            <a:r>
              <a:rPr lang="el-GR" dirty="0" smtClean="0"/>
              <a:t>Αυτόνομη</a:t>
            </a:r>
          </a:p>
          <a:p>
            <a:pPr>
              <a:buSzPct val="25000"/>
            </a:pPr>
            <a:endParaRPr i="1" dirty="0"/>
          </a:p>
          <a:p>
            <a:pPr>
              <a:buSzPct val="25000"/>
            </a:pPr>
            <a:r>
              <a:rPr lang="el-GR" i="1" dirty="0"/>
              <a:t>Προσανατολισμός αξιών</a:t>
            </a:r>
            <a:r>
              <a:rPr lang="el-GR" dirty="0"/>
              <a:t>: προς το παρελθόν</a:t>
            </a:r>
            <a:endParaRPr dirty="0"/>
          </a:p>
          <a:p>
            <a:pPr>
              <a:buSzPct val="25000"/>
            </a:pPr>
            <a:endParaRPr lang="el-GR" dirty="0" smtClean="0"/>
          </a:p>
          <a:p>
            <a:pPr>
              <a:buSzPct val="25000"/>
            </a:pPr>
            <a:r>
              <a:rPr lang="el-GR" i="1" dirty="0" err="1" smtClean="0"/>
              <a:t>Συγγενικοι</a:t>
            </a:r>
            <a:r>
              <a:rPr lang="el-GR" i="1" dirty="0" smtClean="0"/>
              <a:t> </a:t>
            </a:r>
            <a:r>
              <a:rPr lang="el-GR" i="1" dirty="0"/>
              <a:t>δεσμοί</a:t>
            </a:r>
            <a:r>
              <a:rPr lang="el-GR" dirty="0"/>
              <a:t>: στενοί 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l-GR" sz="4400">
                <a:solidFill>
                  <a:srgbClr val="000000"/>
                </a:solidFill>
                <a:latin typeface="Calibri"/>
              </a:rPr>
              <a:t>Κλάδοι της ψυχιατρικής</a:t>
            </a:r>
            <a:endParaRPr/>
          </a:p>
        </p:txBody>
      </p:sp>
      <p:sp>
        <p:nvSpPr>
          <p:cNvPr id="42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3200">
                <a:solidFill>
                  <a:srgbClr val="000000"/>
                </a:solidFill>
                <a:latin typeface="Calibri"/>
              </a:rPr>
              <a:t>Βιολογική ψυχιατρική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3200">
                <a:solidFill>
                  <a:srgbClr val="000000"/>
                </a:solidFill>
                <a:latin typeface="Calibri"/>
              </a:rPr>
              <a:t>Κοινωνική ψυχιατρική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3200">
                <a:solidFill>
                  <a:srgbClr val="000000"/>
                </a:solidFill>
                <a:latin typeface="Calibri"/>
              </a:rPr>
              <a:t>Κοινοτική ψυχιατρική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3200">
                <a:solidFill>
                  <a:srgbClr val="000000"/>
                </a:solidFill>
                <a:latin typeface="Calibri"/>
              </a:rPr>
              <a:t>Ψυχολογική Ψυχιατρική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3200">
                <a:solidFill>
                  <a:srgbClr val="000000"/>
                </a:solidFill>
                <a:latin typeface="Calibri"/>
              </a:rPr>
              <a:t>Παιδοψυχιατρική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3200">
                <a:solidFill>
                  <a:srgbClr val="000000"/>
                </a:solidFill>
                <a:latin typeface="Calibri"/>
              </a:rPr>
              <a:t>Ψυχογηριατρική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3200">
                <a:solidFill>
                  <a:srgbClr val="000000"/>
                </a:solidFill>
                <a:latin typeface="Calibri"/>
              </a:rPr>
              <a:t>Ψυχιατροδικαστική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el-GR" b="1" dirty="0" err="1"/>
              <a:t>Αστικο</a:t>
            </a:r>
            <a:r>
              <a:rPr lang="el-GR" b="1" dirty="0"/>
              <a:t> </a:t>
            </a:r>
            <a:r>
              <a:rPr lang="el-GR" b="1" dirty="0" err="1"/>
              <a:t>συγχρονο</a:t>
            </a:r>
            <a:r>
              <a:rPr lang="el-GR" b="1" dirty="0"/>
              <a:t> </a:t>
            </a:r>
            <a:r>
              <a:rPr lang="el-GR" b="1" dirty="0" err="1"/>
              <a:t>οικογενειακο</a:t>
            </a:r>
            <a:r>
              <a:rPr lang="el-GR" b="1" dirty="0"/>
              <a:t> </a:t>
            </a:r>
            <a:r>
              <a:rPr lang="el-GR" b="1" dirty="0" err="1"/>
              <a:t>συστημα</a:t>
            </a:r>
            <a:endParaRPr b="1" dirty="0"/>
          </a:p>
        </p:txBody>
      </p:sp>
      <p:sp>
        <p:nvSpPr>
          <p:cNvPr id="77" name="TextShape 2"/>
          <p:cNvSpPr txBox="1"/>
          <p:nvPr/>
        </p:nvSpPr>
        <p:spPr>
          <a:xfrm>
            <a:off x="457200" y="1124744"/>
            <a:ext cx="8229240" cy="5001016"/>
          </a:xfrm>
          <a:prstGeom prst="rect">
            <a:avLst/>
          </a:prstGeom>
        </p:spPr>
        <p:txBody>
          <a:bodyPr/>
          <a:lstStyle/>
          <a:p>
            <a:pPr>
              <a:buSzPct val="25000"/>
            </a:pPr>
            <a:r>
              <a:rPr lang="el-GR" sz="2000" dirty="0"/>
              <a:t>Τύπος: </a:t>
            </a:r>
            <a:r>
              <a:rPr lang="el-GR" sz="2000" dirty="0" smtClean="0"/>
              <a:t>πυρηνική </a:t>
            </a:r>
            <a:r>
              <a:rPr lang="el-GR" sz="2000" dirty="0"/>
              <a:t>(</a:t>
            </a:r>
            <a:r>
              <a:rPr lang="el-GR" sz="2000" dirty="0" err="1"/>
              <a:t>πατερας</a:t>
            </a:r>
            <a:r>
              <a:rPr lang="el-GR" sz="2000" dirty="0"/>
              <a:t>-</a:t>
            </a:r>
            <a:r>
              <a:rPr lang="el-GR" sz="2000" dirty="0" err="1"/>
              <a:t>μητερα</a:t>
            </a:r>
            <a:r>
              <a:rPr lang="el-GR" sz="2000" dirty="0"/>
              <a:t>-</a:t>
            </a:r>
            <a:r>
              <a:rPr lang="el-GR" sz="2000" dirty="0" err="1"/>
              <a:t>παιδι</a:t>
            </a:r>
            <a:r>
              <a:rPr lang="el-GR" sz="2000" dirty="0" smtClean="0"/>
              <a:t>)</a:t>
            </a:r>
          </a:p>
          <a:p>
            <a:pPr>
              <a:buSzPct val="25000"/>
            </a:pPr>
            <a:endParaRPr sz="2000" dirty="0"/>
          </a:p>
          <a:p>
            <a:pPr>
              <a:buSzPct val="25000"/>
            </a:pPr>
            <a:r>
              <a:rPr lang="el-GR" sz="2000" dirty="0"/>
              <a:t>Ρόλοι: </a:t>
            </a:r>
            <a:r>
              <a:rPr lang="el-GR" sz="2000" dirty="0" smtClean="0"/>
              <a:t>πατέρας </a:t>
            </a:r>
            <a:r>
              <a:rPr lang="el-GR" sz="2000" dirty="0" err="1"/>
              <a:t>κουβαλητης</a:t>
            </a:r>
            <a:r>
              <a:rPr lang="el-GR" sz="2000" dirty="0"/>
              <a:t> </a:t>
            </a:r>
            <a:r>
              <a:rPr lang="el-GR" sz="2000" dirty="0" smtClean="0"/>
              <a:t>αγαθών </a:t>
            </a:r>
            <a:r>
              <a:rPr lang="el-GR" sz="2000" dirty="0"/>
              <a:t>μοιράζεται μέρος των ρόλων, </a:t>
            </a:r>
            <a:r>
              <a:rPr lang="el-GR" sz="2000" dirty="0" smtClean="0"/>
              <a:t>εργάζεται </a:t>
            </a:r>
            <a:r>
              <a:rPr lang="el-GR" sz="2000" dirty="0"/>
              <a:t>και ανατρέφει τα </a:t>
            </a:r>
            <a:r>
              <a:rPr lang="el-GR" sz="2000" dirty="0" smtClean="0"/>
              <a:t>παιδιά</a:t>
            </a:r>
            <a:endParaRPr sz="2000" dirty="0"/>
          </a:p>
          <a:p>
            <a:pPr>
              <a:buSzPct val="25000"/>
            </a:pPr>
            <a:endParaRPr lang="el-GR" sz="2000" dirty="0" smtClean="0"/>
          </a:p>
          <a:p>
            <a:pPr>
              <a:buSzPct val="25000"/>
            </a:pPr>
            <a:r>
              <a:rPr lang="el-GR" sz="2000" dirty="0" smtClean="0"/>
              <a:t>Ψυχοσυναισθηματική </a:t>
            </a:r>
            <a:r>
              <a:rPr lang="el-GR" sz="2000" dirty="0"/>
              <a:t>συναλλαγή: </a:t>
            </a:r>
            <a:r>
              <a:rPr lang="el-GR" sz="2000" dirty="0" err="1"/>
              <a:t>πατερας</a:t>
            </a:r>
            <a:r>
              <a:rPr lang="el-GR" sz="2000" dirty="0"/>
              <a:t> πιο συναισθηματικά παρών</a:t>
            </a:r>
            <a:endParaRPr sz="2000" dirty="0"/>
          </a:p>
          <a:p>
            <a:pPr>
              <a:buSzPct val="25000"/>
            </a:pPr>
            <a:endParaRPr lang="el-GR" sz="2000" dirty="0" smtClean="0"/>
          </a:p>
          <a:p>
            <a:pPr>
              <a:buSzPct val="25000"/>
            </a:pPr>
            <a:r>
              <a:rPr lang="el-GR" sz="2000" dirty="0" err="1" smtClean="0"/>
              <a:t>Εργο</a:t>
            </a:r>
            <a:r>
              <a:rPr lang="el-GR" sz="2000" dirty="0"/>
              <a:t>: </a:t>
            </a:r>
            <a:r>
              <a:rPr lang="el-GR" sz="2000" dirty="0" err="1"/>
              <a:t>Αναπαγωγή</a:t>
            </a:r>
            <a:r>
              <a:rPr lang="el-GR" sz="2000" dirty="0"/>
              <a:t> αξιών</a:t>
            </a:r>
            <a:endParaRPr sz="2000" dirty="0"/>
          </a:p>
          <a:p>
            <a:pPr>
              <a:buSzPct val="25000"/>
            </a:pPr>
            <a:endParaRPr lang="el-GR" sz="2000" dirty="0" smtClean="0"/>
          </a:p>
          <a:p>
            <a:pPr>
              <a:buSzPct val="25000"/>
            </a:pPr>
            <a:r>
              <a:rPr lang="el-GR" sz="2000" dirty="0" smtClean="0"/>
              <a:t>Οικονομική </a:t>
            </a:r>
            <a:r>
              <a:rPr lang="el-GR" sz="2000" dirty="0"/>
              <a:t>παραγωγή: εξαρτημένη </a:t>
            </a:r>
            <a:r>
              <a:rPr lang="el-GR" sz="2000" dirty="0" err="1"/>
              <a:t>απο</a:t>
            </a:r>
            <a:r>
              <a:rPr lang="el-GR" sz="2000" dirty="0"/>
              <a:t> </a:t>
            </a:r>
            <a:r>
              <a:rPr lang="el-GR" sz="2000" dirty="0" smtClean="0"/>
              <a:t>τρίτους</a:t>
            </a:r>
          </a:p>
          <a:p>
            <a:pPr>
              <a:buSzPct val="25000"/>
            </a:pPr>
            <a:endParaRPr sz="2000" dirty="0"/>
          </a:p>
          <a:p>
            <a:pPr>
              <a:buSzPct val="25000"/>
            </a:pPr>
            <a:r>
              <a:rPr lang="el-GR" sz="2000" dirty="0"/>
              <a:t>Προσανατολισμός αξιών: προς το </a:t>
            </a:r>
            <a:r>
              <a:rPr lang="el-GR" sz="2000" dirty="0" err="1"/>
              <a:t>παρον</a:t>
            </a:r>
            <a:r>
              <a:rPr lang="el-GR" sz="2000" dirty="0"/>
              <a:t> και το μέλλον</a:t>
            </a:r>
            <a:endParaRPr sz="2000" dirty="0"/>
          </a:p>
          <a:p>
            <a:pPr>
              <a:buSzPct val="25000"/>
            </a:pPr>
            <a:endParaRPr lang="el-GR" sz="2000" dirty="0" smtClean="0"/>
          </a:p>
          <a:p>
            <a:pPr>
              <a:buSzPct val="25000"/>
            </a:pPr>
            <a:r>
              <a:rPr lang="el-GR" sz="2000" dirty="0" err="1" smtClean="0"/>
              <a:t>Συγγενικοι</a:t>
            </a:r>
            <a:r>
              <a:rPr lang="el-GR" sz="2000" dirty="0" smtClean="0"/>
              <a:t> </a:t>
            </a:r>
            <a:r>
              <a:rPr lang="el-GR" sz="2000" dirty="0"/>
              <a:t>δεσμοί: χαλαροί ή ανύπαρκτοι</a:t>
            </a:r>
            <a:endParaRPr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el-GR" b="1" dirty="0"/>
              <a:t>Η ελληνική οικογένεια ως </a:t>
            </a:r>
            <a:r>
              <a:rPr lang="el-GR" b="1" dirty="0" smtClean="0"/>
              <a:t>πιθανός </a:t>
            </a:r>
            <a:r>
              <a:rPr lang="el-GR" b="1" dirty="0"/>
              <a:t>παράγοντας ψυχικών συγκρούσεων</a:t>
            </a:r>
            <a:endParaRPr b="1" dirty="0"/>
          </a:p>
        </p:txBody>
      </p:sp>
      <p:sp>
        <p:nvSpPr>
          <p:cNvPr id="79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buSzPct val="25000"/>
            </a:pPr>
            <a:r>
              <a:rPr lang="el-GR" sz="2400" dirty="0"/>
              <a:t>Κεντρική σχέση μεταξύ γονιών και </a:t>
            </a:r>
            <a:r>
              <a:rPr lang="el-GR" sz="2400" dirty="0" smtClean="0"/>
              <a:t>παιδιών</a:t>
            </a:r>
          </a:p>
          <a:p>
            <a:pPr>
              <a:buSzPct val="25000"/>
              <a:buFont typeface="StarSymbol"/>
              <a:buChar char=""/>
            </a:pPr>
            <a:endParaRPr sz="2400" dirty="0"/>
          </a:p>
          <a:p>
            <a:pPr>
              <a:buSzPct val="25000"/>
            </a:pPr>
            <a:r>
              <a:rPr lang="el-GR" sz="2400" dirty="0" smtClean="0"/>
              <a:t>Σχέση </a:t>
            </a:r>
            <a:r>
              <a:rPr lang="el-GR" sz="2400" dirty="0"/>
              <a:t>αγοριού μάνας</a:t>
            </a:r>
            <a:endParaRPr sz="2400" dirty="0"/>
          </a:p>
          <a:p>
            <a:pPr>
              <a:buSzPct val="25000"/>
              <a:buFont typeface="StarSymbol"/>
              <a:buChar char=""/>
            </a:pPr>
            <a:endParaRPr lang="el-GR" sz="2400" dirty="0" smtClean="0"/>
          </a:p>
          <a:p>
            <a:pPr>
              <a:buSzPct val="25000"/>
            </a:pPr>
            <a:r>
              <a:rPr lang="el-GR" sz="2400" dirty="0" smtClean="0"/>
              <a:t>Ελληνίδα </a:t>
            </a:r>
            <a:r>
              <a:rPr lang="el-GR" sz="2400" dirty="0"/>
              <a:t>μάνα υπερπροστατευτική </a:t>
            </a:r>
            <a:endParaRPr sz="2400" dirty="0"/>
          </a:p>
          <a:p>
            <a:pPr>
              <a:buSzPct val="25000"/>
            </a:pPr>
            <a:endParaRPr lang="el-GR" sz="2400" dirty="0" smtClean="0"/>
          </a:p>
          <a:p>
            <a:pPr>
              <a:buSzPct val="25000"/>
            </a:pPr>
            <a:r>
              <a:rPr lang="el-GR" sz="2400" dirty="0" smtClean="0"/>
              <a:t>Υγιής </a:t>
            </a:r>
            <a:r>
              <a:rPr lang="el-GR" sz="2400" dirty="0"/>
              <a:t>η φυσιολογική αποκόλληση μάνας παιδιού</a:t>
            </a:r>
            <a:endParaRPr sz="2400" dirty="0"/>
          </a:p>
          <a:p>
            <a:pPr>
              <a:buSzPct val="25000"/>
            </a:pPr>
            <a:endParaRPr lang="el-GR" sz="2400" dirty="0" smtClean="0"/>
          </a:p>
          <a:p>
            <a:pPr>
              <a:buSzPct val="25000"/>
            </a:pPr>
            <a:r>
              <a:rPr lang="el-GR" sz="2400" dirty="0" smtClean="0"/>
              <a:t>Έλλειψη </a:t>
            </a:r>
            <a:r>
              <a:rPr lang="el-GR" sz="2400" dirty="0"/>
              <a:t>συναισθηματικής αμοιβαιότητας </a:t>
            </a:r>
            <a:r>
              <a:rPr lang="el-GR" sz="2400" dirty="0" smtClean="0"/>
              <a:t>μεταξύ </a:t>
            </a:r>
            <a:r>
              <a:rPr lang="el-GR" sz="2400" dirty="0"/>
              <a:t>συζύγων οδηγεί σε προσκόλληση της </a:t>
            </a:r>
            <a:r>
              <a:rPr lang="el-GR" sz="2400" dirty="0" smtClean="0"/>
              <a:t>μητέρας </a:t>
            </a:r>
            <a:r>
              <a:rPr lang="el-GR" sz="2400" dirty="0"/>
              <a:t>στο </a:t>
            </a:r>
            <a:r>
              <a:rPr lang="el-GR" sz="2400" dirty="0" smtClean="0"/>
              <a:t>παιδί</a:t>
            </a:r>
            <a:endParaRPr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endParaRPr/>
          </a:p>
        </p:txBody>
      </p:sp>
      <p:sp>
        <p:nvSpPr>
          <p:cNvPr id="81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buSzPct val="25000"/>
            </a:pPr>
            <a:r>
              <a:rPr lang="el-GR" sz="2000" dirty="0"/>
              <a:t>Στην ελληνική παραδοσιακή οικογένεια έχουν περιγραφεί αντίθετες </a:t>
            </a:r>
            <a:r>
              <a:rPr lang="el-GR" sz="2000" dirty="0" smtClean="0"/>
              <a:t>δυάδες </a:t>
            </a:r>
            <a:r>
              <a:rPr lang="el-GR" sz="2000" dirty="0"/>
              <a:t>ανταγωνιστικές η μία με την </a:t>
            </a:r>
            <a:r>
              <a:rPr lang="el-GR" sz="2000" dirty="0" smtClean="0"/>
              <a:t>άλλη</a:t>
            </a:r>
          </a:p>
          <a:p>
            <a:pPr>
              <a:buSzPct val="25000"/>
              <a:buFont typeface="StarSymbol"/>
              <a:buChar char=""/>
            </a:pPr>
            <a:endParaRPr lang="el-GR" sz="2000" dirty="0" smtClean="0"/>
          </a:p>
          <a:p>
            <a:pPr>
              <a:buSzPct val="25000"/>
              <a:buFont typeface="StarSymbol"/>
              <a:buChar char=""/>
            </a:pPr>
            <a:endParaRPr sz="2000" dirty="0"/>
          </a:p>
          <a:p>
            <a:pPr>
              <a:buSzPct val="25000"/>
            </a:pPr>
            <a:r>
              <a:rPr lang="el-GR" sz="2000" dirty="0"/>
              <a:t>Η </a:t>
            </a:r>
            <a:r>
              <a:rPr lang="el-GR" sz="2000" dirty="0" smtClean="0"/>
              <a:t>σύζυγος </a:t>
            </a:r>
            <a:r>
              <a:rPr lang="el-GR" sz="2000" dirty="0"/>
              <a:t>αντλεί ικανοποίηση </a:t>
            </a:r>
            <a:r>
              <a:rPr lang="el-GR" sz="2000" dirty="0" smtClean="0"/>
              <a:t>μέσα </a:t>
            </a:r>
            <a:r>
              <a:rPr lang="el-GR" sz="2000" dirty="0"/>
              <a:t>από το ρόλο της μητέρας και </a:t>
            </a:r>
            <a:r>
              <a:rPr lang="el-GR" sz="2000" dirty="0" err="1"/>
              <a:t>οχι</a:t>
            </a:r>
            <a:r>
              <a:rPr lang="el-GR" sz="2000" dirty="0"/>
              <a:t> </a:t>
            </a:r>
            <a:r>
              <a:rPr lang="el-GR" sz="2000" dirty="0" smtClean="0"/>
              <a:t>από </a:t>
            </a:r>
            <a:r>
              <a:rPr lang="el-GR" sz="2000" dirty="0"/>
              <a:t>αυτόν της </a:t>
            </a:r>
            <a:r>
              <a:rPr lang="el-GR" sz="2000" dirty="0" smtClean="0"/>
              <a:t>συζύγου</a:t>
            </a:r>
          </a:p>
          <a:p>
            <a:pPr>
              <a:buSzPct val="25000"/>
            </a:pPr>
            <a:endParaRPr lang="el-GR" sz="2000" dirty="0"/>
          </a:p>
          <a:p>
            <a:pPr>
              <a:buSzPct val="25000"/>
            </a:pPr>
            <a:endParaRPr sz="2000" dirty="0"/>
          </a:p>
          <a:p>
            <a:pPr>
              <a:buSzPct val="25000"/>
            </a:pPr>
            <a:r>
              <a:rPr lang="el-GR" sz="2000" dirty="0"/>
              <a:t>Η έντονη </a:t>
            </a:r>
            <a:r>
              <a:rPr lang="el-GR" sz="2000" dirty="0" err="1"/>
              <a:t>έξαρτηση</a:t>
            </a:r>
            <a:r>
              <a:rPr lang="el-GR" sz="2000" dirty="0"/>
              <a:t> του </a:t>
            </a:r>
            <a:r>
              <a:rPr lang="el-GR" sz="2000" dirty="0" smtClean="0"/>
              <a:t>κάθε μέλους από </a:t>
            </a:r>
            <a:r>
              <a:rPr lang="el-GR" sz="2000" dirty="0"/>
              <a:t>την οικογένεια ακόμη και αν </a:t>
            </a:r>
            <a:r>
              <a:rPr lang="el-GR" sz="2000" dirty="0" smtClean="0"/>
              <a:t>έχει </a:t>
            </a:r>
            <a:r>
              <a:rPr lang="el-GR" sz="2000" dirty="0"/>
              <a:t>απομακρυνθεί από αυτή μπορεί να παραλληλιστεί με το ρόλο της οικογένειας, </a:t>
            </a:r>
            <a:r>
              <a:rPr lang="el-GR" sz="2000" dirty="0" smtClean="0"/>
              <a:t>όπως </a:t>
            </a:r>
            <a:r>
              <a:rPr lang="el-GR" sz="2000" dirty="0"/>
              <a:t>έχει περιγραφεί </a:t>
            </a:r>
            <a:r>
              <a:rPr lang="el-GR" sz="2000" dirty="0" err="1"/>
              <a:t>απο</a:t>
            </a:r>
            <a:r>
              <a:rPr lang="el-GR" sz="2000" dirty="0"/>
              <a:t> τον </a:t>
            </a:r>
            <a:r>
              <a:rPr lang="el-GR" sz="2000" dirty="0" err="1"/>
              <a:t>Wynn</a:t>
            </a:r>
            <a:r>
              <a:rPr lang="el-GR" sz="2000" dirty="0"/>
              <a:t>, ως λαστιχένιου φράχτη ο οποίος </a:t>
            </a:r>
            <a:r>
              <a:rPr lang="el-GR" sz="2000" dirty="0" smtClean="0"/>
              <a:t>ακλουθεί </a:t>
            </a:r>
            <a:r>
              <a:rPr lang="el-GR" sz="2000" dirty="0"/>
              <a:t>το “ ανεξάρτητο '' μέλος παντού.</a:t>
            </a:r>
            <a:endParaRPr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endParaRPr/>
          </a:p>
        </p:txBody>
      </p:sp>
      <p:sp>
        <p:nvSpPr>
          <p:cNvPr id="83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buSzPct val="25000"/>
            </a:pPr>
            <a:r>
              <a:rPr lang="el-GR" dirty="0"/>
              <a:t>Η </a:t>
            </a:r>
            <a:r>
              <a:rPr lang="el-GR" dirty="0" smtClean="0"/>
              <a:t>σύγχρονη </a:t>
            </a:r>
            <a:r>
              <a:rPr lang="el-GR" dirty="0"/>
              <a:t>πυρηνική οικογένεια αντανακλά όλες τις αντιθέσεις και αντιφάσεις της μεταβατικής ελληνικής κοινωνίας</a:t>
            </a:r>
            <a:r>
              <a:rPr lang="el-GR" dirty="0" smtClean="0"/>
              <a:t>.</a:t>
            </a:r>
          </a:p>
          <a:p>
            <a:pPr>
              <a:buSzPct val="25000"/>
              <a:buFont typeface="StarSymbol"/>
              <a:buChar char=""/>
            </a:pPr>
            <a:endParaRPr lang="el-GR" dirty="0"/>
          </a:p>
          <a:p>
            <a:pPr>
              <a:buSzPct val="25000"/>
              <a:buFont typeface="StarSymbol"/>
              <a:buChar char=""/>
            </a:pPr>
            <a:endParaRPr dirty="0"/>
          </a:p>
          <a:p>
            <a:pPr>
              <a:buSzPct val="25000"/>
            </a:pPr>
            <a:r>
              <a:rPr lang="el-GR" dirty="0"/>
              <a:t>Νέες αξίες </a:t>
            </a:r>
            <a:r>
              <a:rPr lang="el-GR" dirty="0" smtClean="0"/>
              <a:t>δεν </a:t>
            </a:r>
            <a:r>
              <a:rPr lang="el-GR" dirty="0"/>
              <a:t>έχουν αντικαταστήσει τις παλιές η οποίες αμφισβητούνται ή απορρίπτονται</a:t>
            </a:r>
            <a:r>
              <a:rPr lang="el-GR" dirty="0" smtClean="0"/>
              <a:t>.</a:t>
            </a:r>
          </a:p>
          <a:p>
            <a:pPr>
              <a:buSzPct val="25000"/>
              <a:buFont typeface="StarSymbol"/>
              <a:buChar char=""/>
            </a:pPr>
            <a:endParaRPr lang="el-GR" dirty="0"/>
          </a:p>
          <a:p>
            <a:pPr>
              <a:buSzPct val="25000"/>
              <a:buFont typeface="StarSymbol"/>
              <a:buChar char=""/>
            </a:pPr>
            <a:endParaRPr dirty="0"/>
          </a:p>
          <a:p>
            <a:pPr>
              <a:buSzPct val="25000"/>
            </a:pPr>
            <a:r>
              <a:rPr lang="el-GR" dirty="0"/>
              <a:t>Ρόλοι συγκρούονται ή </a:t>
            </a:r>
            <a:r>
              <a:rPr lang="el-GR" dirty="0" smtClean="0"/>
              <a:t>συγχέονται</a:t>
            </a:r>
          </a:p>
          <a:p>
            <a:pPr>
              <a:buSzPct val="25000"/>
              <a:buFont typeface="StarSymbol"/>
              <a:buChar char=""/>
            </a:pPr>
            <a:endParaRPr dirty="0"/>
          </a:p>
          <a:p>
            <a:pPr>
              <a:buSzPct val="25000"/>
            </a:pPr>
            <a:r>
              <a:rPr lang="el-GR" dirty="0"/>
              <a:t>Οι συζυγικές σχέσεις αναπτύσσονται σε άλλη βάση με ανάπτυξη της προσωπικής τους ζωής και των ενδιαφερόντων τους.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endParaRPr/>
          </a:p>
        </p:txBody>
      </p:sp>
      <p:sp>
        <p:nvSpPr>
          <p:cNvPr id="85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buSzPct val="25000"/>
            </a:pPr>
            <a:r>
              <a:rPr lang="el-GR" sz="2400" dirty="0"/>
              <a:t> Επιδημιολογικά δεδομένα δείχνουν ότι άτομα που διαμένουν στην ευρύτερη περιοχή της Αθήνας και στα άλλα αστικά κέντρα έχουν σε μεγαλύτερο ποσοστό ψυχολογικών προβλημάτων, </a:t>
            </a:r>
            <a:r>
              <a:rPr lang="el-GR" sz="2400" dirty="0" smtClean="0"/>
              <a:t>ένα </a:t>
            </a:r>
            <a:r>
              <a:rPr lang="el-GR" sz="2400" dirty="0"/>
              <a:t>μέρος των οποίων προέρχεται από τις συγκρούσεις μέσα στην οικογένεια. </a:t>
            </a:r>
            <a:endParaRPr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endParaRPr/>
          </a:p>
        </p:txBody>
      </p:sp>
      <p:sp>
        <p:nvSpPr>
          <p:cNvPr id="87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buSzPct val="25000"/>
            </a:pPr>
            <a:r>
              <a:rPr lang="el-GR" dirty="0"/>
              <a:t> </a:t>
            </a:r>
            <a:r>
              <a:rPr lang="el-GR" sz="2400" dirty="0"/>
              <a:t>Η </a:t>
            </a:r>
            <a:r>
              <a:rPr lang="el-GR" sz="2400" dirty="0" smtClean="0"/>
              <a:t>ελληνική </a:t>
            </a:r>
            <a:r>
              <a:rPr lang="el-GR" sz="2400" dirty="0"/>
              <a:t>παραδοσιακή οικογένεια </a:t>
            </a:r>
            <a:r>
              <a:rPr lang="el-GR" sz="2400" dirty="0" smtClean="0"/>
              <a:t>παίζει </a:t>
            </a:r>
            <a:r>
              <a:rPr lang="el-GR" sz="2400" dirty="0"/>
              <a:t>σημαντικό ρόλο στη προστασία του ψυχικού αρρώστου μέλους της με μία στάση προστατευτική που, σε ακραίες περιπτώσεις φθάνει στην απόκρυψη ή στην άρνηση της ψυχικής αρρώστιας και παράλληλα στη καθυστέρηση για αναζήτηση </a:t>
            </a:r>
            <a:r>
              <a:rPr lang="el-GR" sz="2400" dirty="0" smtClean="0"/>
              <a:t>ψυχιατρικής </a:t>
            </a:r>
            <a:r>
              <a:rPr lang="el-GR" sz="2400" dirty="0"/>
              <a:t>βοήθειας.</a:t>
            </a:r>
            <a:endParaRPr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endParaRPr/>
          </a:p>
        </p:txBody>
      </p:sp>
      <p:sp>
        <p:nvSpPr>
          <p:cNvPr id="89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buSzPct val="25000"/>
            </a:pPr>
            <a:r>
              <a:rPr lang="el-GR" sz="2400" dirty="0"/>
              <a:t>Αναγκαία η ανάπτυξη προσαρμοστικών μηχανισμών γύρω από την εγκατάσταση εξαρτημένων και ανεξάρτητων διαπροσωπικών σχέσεων και η σωστή εκμετάλλευση της εξάρτησης για δημιουργία ενός κλίματος υποστηρικτικού σε περιόδους της ζωής κατά τις οποίες το μέλος της οικογένειας το έχει ανάγκη.</a:t>
            </a:r>
            <a:endParaRPr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el-GR" b="1" dirty="0"/>
              <a:t>Η </a:t>
            </a:r>
            <a:r>
              <a:rPr lang="el-GR" b="1" dirty="0" err="1"/>
              <a:t>πολυπροβληματική</a:t>
            </a:r>
            <a:r>
              <a:rPr lang="el-GR" b="1" dirty="0"/>
              <a:t> οικογένεια</a:t>
            </a:r>
            <a:endParaRPr b="1" dirty="0"/>
          </a:p>
        </p:txBody>
      </p:sp>
      <p:sp>
        <p:nvSpPr>
          <p:cNvPr id="91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buSzPct val="25000"/>
            </a:pPr>
            <a:r>
              <a:rPr lang="el-GR" sz="2000" dirty="0"/>
              <a:t>Ο όρος χρησιμοποιήθηκε από ορισμένους ψυχιάτρους για να χαρακτηρίσουν εκείνες τις οικογένειες που παρουσιάζουν σύνθετα και ποικίλου βαθμού προβλήματα</a:t>
            </a:r>
            <a:r>
              <a:rPr lang="el-GR" sz="2000" dirty="0" smtClean="0"/>
              <a:t>.</a:t>
            </a:r>
          </a:p>
          <a:p>
            <a:pPr>
              <a:buSzPct val="25000"/>
              <a:buFont typeface="StarSymbol"/>
              <a:buChar char=""/>
            </a:pPr>
            <a:endParaRPr sz="2000" dirty="0"/>
          </a:p>
          <a:p>
            <a:pPr>
              <a:buSzPct val="25000"/>
            </a:pPr>
            <a:r>
              <a:rPr lang="el-GR" sz="2000" dirty="0"/>
              <a:t>Η έννοια είναι ευρεία και περιλαμβάνει προβλήματα </a:t>
            </a:r>
            <a:r>
              <a:rPr lang="el-GR" sz="2000" b="1" dirty="0"/>
              <a:t>κοινωνικά</a:t>
            </a:r>
            <a:r>
              <a:rPr lang="el-GR" sz="2000" dirty="0"/>
              <a:t> (υποβάθμιση συνθηκών διατροφής και διαβίωσης, διαμονής με </a:t>
            </a:r>
            <a:r>
              <a:rPr lang="el-GR" sz="2000" dirty="0" smtClean="0"/>
              <a:t>αυξημένο </a:t>
            </a:r>
            <a:r>
              <a:rPr lang="el-GR" sz="2000" dirty="0"/>
              <a:t>κίνδυνο ατυχήματος, σωματικής αρρώστιας, ανεργία, χρήση τοξικών ουσιών, πορνεία, διαζύγιο</a:t>
            </a:r>
            <a:r>
              <a:rPr lang="el-GR" sz="2000" dirty="0" smtClean="0"/>
              <a:t>)</a:t>
            </a:r>
          </a:p>
          <a:p>
            <a:pPr>
              <a:buSzPct val="25000"/>
            </a:pPr>
            <a:endParaRPr sz="2000" dirty="0"/>
          </a:p>
          <a:p>
            <a:pPr>
              <a:buSzPct val="25000"/>
            </a:pPr>
            <a:r>
              <a:rPr lang="el-GR" sz="2000" b="1" dirty="0" smtClean="0"/>
              <a:t>Ψυχολογικά </a:t>
            </a:r>
            <a:r>
              <a:rPr lang="el-GR" sz="2000" dirty="0"/>
              <a:t>( απουσία ή </a:t>
            </a:r>
            <a:r>
              <a:rPr lang="el-GR" sz="2000" dirty="0" smtClean="0"/>
              <a:t>σύγχυση </a:t>
            </a:r>
            <a:r>
              <a:rPr lang="el-GR" sz="2000" dirty="0"/>
              <a:t>ρόλων γονέων, εκμετάλλευση, ματαιώσεις) </a:t>
            </a:r>
            <a:r>
              <a:rPr lang="el-GR" sz="2000" dirty="0" err="1" smtClean="0"/>
              <a:t>κοινωνικοπολιτισμικά</a:t>
            </a:r>
            <a:r>
              <a:rPr lang="el-GR" sz="2000" dirty="0"/>
              <a:t>( </a:t>
            </a:r>
            <a:r>
              <a:rPr lang="el-GR" sz="2000" dirty="0" err="1"/>
              <a:t>υποκουλτούρα,περιθωριοποίηση</a:t>
            </a:r>
            <a:r>
              <a:rPr lang="el-GR" sz="2000" dirty="0" smtClean="0"/>
              <a:t>)</a:t>
            </a:r>
          </a:p>
          <a:p>
            <a:pPr>
              <a:buSzPct val="25000"/>
              <a:buFont typeface="StarSymbol"/>
              <a:buChar char=""/>
            </a:pPr>
            <a:endParaRPr sz="2000" dirty="0"/>
          </a:p>
          <a:p>
            <a:pPr>
              <a:buSzPct val="25000"/>
            </a:pPr>
            <a:r>
              <a:rPr lang="el-GR" sz="2000" b="1" dirty="0"/>
              <a:t>Ψυχιατρικά </a:t>
            </a:r>
            <a:r>
              <a:rPr lang="el-GR" sz="2000" dirty="0"/>
              <a:t>(αυξημένη γενική ψυχοπαθολογία σε ένα ή δύο μέλη)</a:t>
            </a:r>
            <a:endParaRPr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el-GR" b="1" dirty="0" err="1"/>
              <a:t>Μακροπεριβάλλον</a:t>
            </a:r>
            <a:r>
              <a:rPr lang="el-GR" b="1" dirty="0"/>
              <a:t> και ψυχική υγεία</a:t>
            </a:r>
            <a:endParaRPr b="1" dirty="0"/>
          </a:p>
        </p:txBody>
      </p:sp>
      <p:sp>
        <p:nvSpPr>
          <p:cNvPr id="93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buSzPct val="25000"/>
            </a:pPr>
            <a:r>
              <a:rPr lang="el-GR" sz="2400" dirty="0"/>
              <a:t>Σχέση ανθρώπου και φυσικό </a:t>
            </a:r>
            <a:r>
              <a:rPr lang="el-GR" sz="2400" dirty="0" smtClean="0"/>
              <a:t>περιβάλλον</a:t>
            </a:r>
          </a:p>
          <a:p>
            <a:pPr>
              <a:buSzPct val="25000"/>
              <a:buFont typeface="StarSymbol"/>
              <a:buChar char=""/>
            </a:pPr>
            <a:endParaRPr lang="el-GR" sz="2400" dirty="0" smtClean="0"/>
          </a:p>
          <a:p>
            <a:pPr>
              <a:buSzPct val="25000"/>
              <a:buFont typeface="StarSymbol"/>
              <a:buChar char=""/>
            </a:pPr>
            <a:endParaRPr lang="el-GR" sz="2400" dirty="0"/>
          </a:p>
          <a:p>
            <a:pPr>
              <a:buSzPct val="25000"/>
            </a:pPr>
            <a:r>
              <a:rPr lang="el-GR" sz="2400" dirty="0" smtClean="0"/>
              <a:t>Μελέτες </a:t>
            </a:r>
            <a:r>
              <a:rPr lang="el-GR" sz="2400" dirty="0"/>
              <a:t>με </a:t>
            </a:r>
            <a:r>
              <a:rPr lang="el-GR" sz="2400" dirty="0" smtClean="0"/>
              <a:t>γεωγραφικές, </a:t>
            </a:r>
            <a:r>
              <a:rPr lang="el-GR" sz="2400" dirty="0"/>
              <a:t>μετεωρολογικές, αρχιτεκτονικές και πολεοδομικές παραμέτρους</a:t>
            </a:r>
            <a:endParaRPr sz="2400" dirty="0"/>
          </a:p>
          <a:p>
            <a:pPr>
              <a:buSzPct val="25000"/>
            </a:pPr>
            <a:endParaRPr lang="el-GR" sz="2400" dirty="0" smtClean="0"/>
          </a:p>
          <a:p>
            <a:pPr>
              <a:buSzPct val="25000"/>
            </a:pPr>
            <a:endParaRPr lang="el-GR" sz="2400" dirty="0"/>
          </a:p>
          <a:p>
            <a:pPr>
              <a:buSzPct val="25000"/>
            </a:pPr>
            <a:r>
              <a:rPr lang="el-GR" sz="2400" dirty="0" smtClean="0"/>
              <a:t>Κλιματολογικές </a:t>
            </a:r>
            <a:r>
              <a:rPr lang="el-GR" sz="2400" dirty="0"/>
              <a:t>συνθήκες </a:t>
            </a:r>
            <a:r>
              <a:rPr lang="el-GR" sz="2400" dirty="0" smtClean="0"/>
              <a:t>-ζέστη-</a:t>
            </a:r>
            <a:r>
              <a:rPr lang="el-GR" sz="2400" dirty="0" err="1" smtClean="0"/>
              <a:t>χαμηλ</a:t>
            </a:r>
            <a:r>
              <a:rPr lang="el-GR" sz="2400" dirty="0" smtClean="0"/>
              <a:t>ο </a:t>
            </a:r>
            <a:r>
              <a:rPr lang="el-GR" sz="2400" dirty="0"/>
              <a:t>ποσοστό αλκοολισμού</a:t>
            </a:r>
            <a:endParaRPr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r>
              <a:rPr lang="el-GR" b="1" dirty="0"/>
              <a:t>Φυσικές καταστροφές και ψυχικές διαταραχές</a:t>
            </a:r>
            <a:endParaRPr b="1" dirty="0"/>
          </a:p>
        </p:txBody>
      </p:sp>
      <p:sp>
        <p:nvSpPr>
          <p:cNvPr id="95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buSzPct val="25000"/>
            </a:pPr>
            <a:r>
              <a:rPr lang="el-GR" dirty="0" smtClean="0"/>
              <a:t>Πυρκαγιά</a:t>
            </a:r>
          </a:p>
          <a:p>
            <a:pPr>
              <a:buSzPct val="25000"/>
              <a:buFont typeface="StarSymbol"/>
              <a:buChar char=""/>
            </a:pPr>
            <a:endParaRPr lang="el-GR" dirty="0"/>
          </a:p>
          <a:p>
            <a:pPr>
              <a:buSzPct val="25000"/>
            </a:pPr>
            <a:r>
              <a:rPr lang="el-GR" dirty="0" smtClean="0"/>
              <a:t> </a:t>
            </a:r>
            <a:endParaRPr dirty="0"/>
          </a:p>
          <a:p>
            <a:pPr>
              <a:buSzPct val="25000"/>
            </a:pPr>
            <a:r>
              <a:rPr lang="el-GR" dirty="0"/>
              <a:t>Σεισμός</a:t>
            </a:r>
            <a:endParaRPr dirty="0"/>
          </a:p>
          <a:p>
            <a:pPr>
              <a:buSzPct val="25000"/>
              <a:buFont typeface="StarSymbol"/>
              <a:buChar char=""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l-GR" sz="4400">
                <a:solidFill>
                  <a:srgbClr val="000000"/>
                </a:solidFill>
                <a:latin typeface="Calibri"/>
              </a:rPr>
              <a:t>Ψυχική υγεία</a:t>
            </a:r>
            <a:endParaRPr/>
          </a:p>
        </p:txBody>
      </p:sp>
      <p:sp>
        <p:nvSpPr>
          <p:cNvPr id="44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3200">
                <a:solidFill>
                  <a:srgbClr val="000000"/>
                </a:solidFill>
                <a:latin typeface="Calibri"/>
              </a:rPr>
              <a:t>Ορισμός:«Ψυχική υγεία είναι η κατάσταση της συναισθηματικής ευεξίας όπου το άτομο μπορεί να ζει και να εργάζεται με άνεση  μέσα στην κοινότητα και να ικανοποιείται από τα προσωπικά του χαρακτηριστικά και επιτεύγματα»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r>
              <a:rPr lang="el-GR"/>
              <a:t>Εποχιακότητα και ψυχικές διαταραχές</a:t>
            </a:r>
            <a:endParaRPr/>
          </a:p>
        </p:txBody>
      </p:sp>
      <p:sp>
        <p:nvSpPr>
          <p:cNvPr id="97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buSzPct val="25000"/>
            </a:pPr>
            <a:r>
              <a:rPr lang="el-GR" dirty="0"/>
              <a:t>Έξαρση στην εποχιακή κατανομή της κατάθλιψης την </a:t>
            </a:r>
            <a:r>
              <a:rPr lang="el-GR" dirty="0" smtClean="0"/>
              <a:t>άνοιξη</a:t>
            </a:r>
          </a:p>
          <a:p>
            <a:pPr>
              <a:buSzPct val="25000"/>
              <a:buFont typeface="StarSymbol"/>
              <a:buChar char=""/>
            </a:pPr>
            <a:endParaRPr dirty="0"/>
          </a:p>
          <a:p>
            <a:pPr>
              <a:buSzPct val="25000"/>
            </a:pPr>
            <a:endParaRPr lang="el-GR" dirty="0" smtClean="0"/>
          </a:p>
          <a:p>
            <a:pPr>
              <a:buSzPct val="25000"/>
            </a:pPr>
            <a:r>
              <a:rPr lang="el-GR" dirty="0" smtClean="0"/>
              <a:t>Εποχιακές </a:t>
            </a:r>
            <a:r>
              <a:rPr lang="el-GR" dirty="0"/>
              <a:t>συναισθηματικές διαταραχές</a:t>
            </a:r>
            <a:endParaRPr dirty="0"/>
          </a:p>
          <a:p>
            <a:pPr>
              <a:buSzPct val="25000"/>
            </a:pPr>
            <a:endParaRPr lang="el-GR" dirty="0" smtClean="0"/>
          </a:p>
          <a:p>
            <a:pPr>
              <a:buSzPct val="25000"/>
            </a:pPr>
            <a:endParaRPr lang="el-GR" dirty="0" smtClean="0"/>
          </a:p>
          <a:p>
            <a:pPr>
              <a:buSzPct val="25000"/>
            </a:pPr>
            <a:r>
              <a:rPr lang="el-GR" dirty="0" smtClean="0"/>
              <a:t>Αυτοκτονίες (</a:t>
            </a:r>
            <a:r>
              <a:rPr lang="el-GR" dirty="0" err="1"/>
              <a:t>Ε</a:t>
            </a:r>
            <a:r>
              <a:rPr lang="el-GR" dirty="0" err="1" smtClean="0"/>
              <a:t>λλαδα=ιούνιο</a:t>
            </a:r>
            <a:r>
              <a:rPr lang="el-GR" dirty="0"/>
              <a:t>)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el-GR" b="1" dirty="0"/>
              <a:t>Κοινωνικές και δημογραφικές μεταβλητές</a:t>
            </a:r>
            <a:endParaRPr b="1" dirty="0"/>
          </a:p>
        </p:txBody>
      </p:sp>
      <p:sp>
        <p:nvSpPr>
          <p:cNvPr id="99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buSzPct val="25000"/>
              <a:buFont typeface="StarSymbol"/>
              <a:buChar char=""/>
            </a:pPr>
            <a:r>
              <a:rPr lang="el-GR" dirty="0"/>
              <a:t>Ηλικία    </a:t>
            </a:r>
            <a:r>
              <a:rPr lang="el-GR" dirty="0" smtClean="0"/>
              <a:t>     = </a:t>
            </a:r>
            <a:r>
              <a:rPr lang="el-GR" dirty="0"/>
              <a:t>&gt;45</a:t>
            </a:r>
            <a:endParaRPr dirty="0"/>
          </a:p>
          <a:p>
            <a:pPr>
              <a:buSzPct val="25000"/>
              <a:buFont typeface="StarSymbol"/>
              <a:buChar char=""/>
            </a:pPr>
            <a:r>
              <a:rPr lang="el-GR" sz="2600" dirty="0"/>
              <a:t>Φύλο       =γυναίκες</a:t>
            </a:r>
            <a:endParaRPr dirty="0"/>
          </a:p>
          <a:p>
            <a:pPr>
              <a:buSzPct val="25000"/>
              <a:buFont typeface="StarSymbol"/>
              <a:buChar char=""/>
            </a:pPr>
            <a:r>
              <a:rPr lang="el-GR" sz="2600" dirty="0"/>
              <a:t>Οικογενειακή κατάσταση =χηρεία- διαζύγιο</a:t>
            </a:r>
            <a:endParaRPr dirty="0"/>
          </a:p>
          <a:p>
            <a:pPr>
              <a:buSzPct val="25000"/>
              <a:buFont typeface="StarSymbol"/>
              <a:buChar char=""/>
            </a:pPr>
            <a:r>
              <a:rPr lang="el-GR" sz="2600" dirty="0" err="1"/>
              <a:t>Απασχόληση=ανεργία</a:t>
            </a:r>
            <a:endParaRPr dirty="0"/>
          </a:p>
          <a:p>
            <a:pPr>
              <a:buSzPct val="25000"/>
              <a:buFont typeface="StarSymbol"/>
              <a:buChar char=""/>
            </a:pPr>
            <a:r>
              <a:rPr lang="el-GR" sz="2600" dirty="0" err="1"/>
              <a:t>Κοινωνικο</a:t>
            </a:r>
            <a:r>
              <a:rPr lang="el-GR" sz="2600" dirty="0"/>
              <a:t>-</a:t>
            </a:r>
            <a:r>
              <a:rPr lang="el-GR" sz="2600" dirty="0" err="1"/>
              <a:t>οικονομικη</a:t>
            </a:r>
            <a:r>
              <a:rPr lang="el-GR" sz="2600" dirty="0"/>
              <a:t> </a:t>
            </a:r>
            <a:r>
              <a:rPr lang="el-GR" sz="2600" dirty="0" err="1"/>
              <a:t>κατάσταση=χαμηλό</a:t>
            </a:r>
            <a:r>
              <a:rPr lang="el-GR" sz="2600" dirty="0"/>
              <a:t> εισόδημα</a:t>
            </a:r>
            <a:endParaRPr dirty="0"/>
          </a:p>
          <a:p>
            <a:pPr>
              <a:buSzPct val="25000"/>
              <a:buFont typeface="StarSymbol"/>
              <a:buChar char=""/>
            </a:pPr>
            <a:r>
              <a:rPr lang="el-GR" sz="2600" dirty="0"/>
              <a:t>Μόνιμη κατοικία= μεγαλούπολη</a:t>
            </a:r>
            <a:endParaRPr dirty="0"/>
          </a:p>
          <a:p>
            <a:pPr>
              <a:buSzPct val="25000"/>
              <a:buFont typeface="StarSymbol"/>
              <a:buChar char=""/>
            </a:pPr>
            <a:r>
              <a:rPr lang="el-GR" sz="2600" dirty="0"/>
              <a:t>Κινητικότητα </a:t>
            </a:r>
            <a:r>
              <a:rPr lang="el-GR" sz="2600" dirty="0" smtClean="0"/>
              <a:t>=πρόσφατοι </a:t>
            </a:r>
            <a:r>
              <a:rPr lang="el-GR" sz="2600" dirty="0"/>
              <a:t>μετανάστες- πρόσφυγες</a:t>
            </a:r>
            <a:endParaRPr dirty="0"/>
          </a:p>
          <a:p>
            <a:pPr>
              <a:buSzPct val="25000"/>
              <a:buFont typeface="StarSymbol"/>
              <a:buChar char=""/>
            </a:pPr>
            <a:r>
              <a:rPr lang="el-GR" sz="2600" dirty="0"/>
              <a:t>Πολιτιστική </a:t>
            </a:r>
            <a:r>
              <a:rPr lang="el-GR" sz="2600" dirty="0" err="1"/>
              <a:t>αλλαγή=στρες</a:t>
            </a:r>
            <a:r>
              <a:rPr lang="el-GR" sz="2600" dirty="0"/>
              <a:t> </a:t>
            </a:r>
            <a:r>
              <a:rPr lang="el-GR" sz="2600" dirty="0" err="1"/>
              <a:t>επιπολιτισμού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el-GR" sz="3200" b="1"/>
              <a:t>Ψυχοπιεστικά γεγονότα ζωής και ψυχοπαθολογία</a:t>
            </a:r>
            <a:endParaRPr/>
          </a:p>
        </p:txBody>
      </p:sp>
      <p:sp>
        <p:nvSpPr>
          <p:cNvPr id="101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buSzPct val="25000"/>
            </a:pPr>
            <a:r>
              <a:rPr lang="el-GR" dirty="0"/>
              <a:t>Η </a:t>
            </a:r>
            <a:r>
              <a:rPr lang="el-GR" dirty="0" err="1"/>
              <a:t>επιδραση</a:t>
            </a:r>
            <a:r>
              <a:rPr lang="el-GR" dirty="0"/>
              <a:t> των </a:t>
            </a:r>
            <a:r>
              <a:rPr lang="el-GR" dirty="0" err="1"/>
              <a:t>ψυχοπιεστικών</a:t>
            </a:r>
            <a:r>
              <a:rPr lang="el-GR" dirty="0"/>
              <a:t> γεγονότων </a:t>
            </a:r>
            <a:r>
              <a:rPr lang="el-GR" dirty="0" err="1"/>
              <a:t>εχει</a:t>
            </a:r>
            <a:r>
              <a:rPr lang="el-GR" dirty="0"/>
              <a:t> </a:t>
            </a:r>
            <a:r>
              <a:rPr lang="el-GR" dirty="0" err="1"/>
              <a:t>μελετηθει</a:t>
            </a:r>
            <a:r>
              <a:rPr lang="el-GR" dirty="0"/>
              <a:t> </a:t>
            </a:r>
            <a:r>
              <a:rPr lang="el-GR" dirty="0" err="1"/>
              <a:t>απο</a:t>
            </a:r>
            <a:r>
              <a:rPr lang="el-GR" dirty="0"/>
              <a:t> τη δεκαετία του 1920</a:t>
            </a:r>
            <a:endParaRPr dirty="0"/>
          </a:p>
          <a:p>
            <a:pPr>
              <a:buSzPct val="25000"/>
            </a:pPr>
            <a:r>
              <a:rPr lang="el-GR" dirty="0" err="1"/>
              <a:t>π.χ</a:t>
            </a:r>
            <a:r>
              <a:rPr lang="el-GR" dirty="0"/>
              <a:t> </a:t>
            </a:r>
            <a:r>
              <a:rPr lang="el-GR" dirty="0" err="1"/>
              <a:t>θανατος</a:t>
            </a:r>
            <a:r>
              <a:rPr lang="el-GR" dirty="0"/>
              <a:t>, απώλεια εργασίας, φυλάκιση, χωρισμός ή </a:t>
            </a:r>
            <a:r>
              <a:rPr lang="el-GR" dirty="0" err="1"/>
              <a:t>αποχωρισμός,έναρξη</a:t>
            </a:r>
            <a:r>
              <a:rPr lang="el-GR" dirty="0"/>
              <a:t> </a:t>
            </a:r>
            <a:r>
              <a:rPr lang="el-GR" dirty="0" err="1"/>
              <a:t>σχολείου,συνταξιοδότηση</a:t>
            </a:r>
            <a:r>
              <a:rPr lang="el-GR" dirty="0"/>
              <a:t>. 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el-GR" b="1"/>
              <a:t>Ερευνα των ψυχοπιεστικών γεγονότων</a:t>
            </a:r>
            <a:endParaRPr/>
          </a:p>
        </p:txBody>
      </p:sp>
      <p:sp>
        <p:nvSpPr>
          <p:cNvPr id="103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buSzPct val="25000"/>
            </a:pPr>
            <a:r>
              <a:rPr lang="el-GR" dirty="0"/>
              <a:t>1. </a:t>
            </a:r>
            <a:r>
              <a:rPr lang="el-GR" dirty="0" err="1"/>
              <a:t>Εννοια</a:t>
            </a:r>
            <a:r>
              <a:rPr lang="el-GR" dirty="0"/>
              <a:t> της αλλαγής στη ζωή του </a:t>
            </a:r>
            <a:r>
              <a:rPr lang="el-GR" dirty="0" smtClean="0"/>
              <a:t>ατόμου</a:t>
            </a:r>
            <a:endParaRPr lang="en-US" dirty="0" smtClean="0"/>
          </a:p>
          <a:p>
            <a:pPr>
              <a:buSzPct val="25000"/>
              <a:buFont typeface="StarSymbol"/>
              <a:buChar char=""/>
            </a:pPr>
            <a:endParaRPr dirty="0"/>
          </a:p>
          <a:p>
            <a:pPr>
              <a:buSzPct val="25000"/>
            </a:pPr>
            <a:r>
              <a:rPr lang="el-GR" dirty="0"/>
              <a:t>2. Το επιθυμητό ή </a:t>
            </a:r>
            <a:r>
              <a:rPr lang="el-GR" dirty="0" err="1"/>
              <a:t>οχι</a:t>
            </a:r>
            <a:r>
              <a:rPr lang="el-GR" dirty="0"/>
              <a:t> του γεγονότος</a:t>
            </a:r>
            <a:endParaRPr dirty="0"/>
          </a:p>
          <a:p>
            <a:pPr>
              <a:buSzPct val="25000"/>
            </a:pPr>
            <a:endParaRPr lang="el-GR" dirty="0" smtClean="0"/>
          </a:p>
          <a:p>
            <a:pPr>
              <a:buSzPct val="25000"/>
            </a:pPr>
            <a:r>
              <a:rPr lang="el-GR" dirty="0" smtClean="0"/>
              <a:t>3</a:t>
            </a:r>
            <a:r>
              <a:rPr lang="el-GR" dirty="0"/>
              <a:t>. Η βαρύτητα</a:t>
            </a:r>
            <a:endParaRPr dirty="0"/>
          </a:p>
          <a:p>
            <a:pPr>
              <a:buSzPct val="25000"/>
            </a:pPr>
            <a:endParaRPr lang="el-GR" dirty="0" smtClean="0"/>
          </a:p>
          <a:p>
            <a:pPr>
              <a:buSzPct val="25000"/>
            </a:pPr>
            <a:r>
              <a:rPr lang="el-GR" dirty="0" smtClean="0"/>
              <a:t>4</a:t>
            </a:r>
            <a:r>
              <a:rPr lang="el-GR" dirty="0"/>
              <a:t>. Η αντιμετώπιση του</a:t>
            </a:r>
            <a:endParaRPr dirty="0"/>
          </a:p>
          <a:p>
            <a:pPr>
              <a:buSzPct val="25000"/>
            </a:pPr>
            <a:r>
              <a:rPr lang="el-GR" dirty="0"/>
              <a:t> </a:t>
            </a:r>
            <a:r>
              <a:rPr lang="el-GR" dirty="0" smtClean="0"/>
              <a:t>   </a:t>
            </a:r>
            <a:r>
              <a:rPr lang="el-GR" dirty="0" err="1" smtClean="0"/>
              <a:t>κλιμακα</a:t>
            </a:r>
            <a:r>
              <a:rPr lang="el-GR" dirty="0" smtClean="0"/>
              <a:t> </a:t>
            </a:r>
            <a:r>
              <a:rPr lang="el-GR" dirty="0" err="1"/>
              <a:t>Holmes</a:t>
            </a:r>
            <a:r>
              <a:rPr lang="el-GR" dirty="0"/>
              <a:t> και </a:t>
            </a:r>
            <a:r>
              <a:rPr lang="el-GR" dirty="0" err="1"/>
              <a:t>Rache</a:t>
            </a:r>
            <a:r>
              <a:rPr lang="el-GR" dirty="0"/>
              <a:t> (43 γεγονότα ζωής)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r>
              <a:rPr lang="el-GR" b="1"/>
              <a:t>Υποθέσεις για τα ψυχοπιεστικά γεγονότα ζωής</a:t>
            </a:r>
            <a:endParaRPr/>
          </a:p>
        </p:txBody>
      </p:sp>
      <p:sp>
        <p:nvSpPr>
          <p:cNvPr id="105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buSzPct val="25000"/>
            </a:pPr>
            <a:r>
              <a:rPr lang="el-GR" sz="2400" dirty="0" smtClean="0"/>
              <a:t>Ταλαιπωρίας =ψυχοπαθολογία</a:t>
            </a:r>
          </a:p>
          <a:p>
            <a:pPr>
              <a:buSzPct val="25000"/>
            </a:pPr>
            <a:endParaRPr sz="2400" dirty="0"/>
          </a:p>
          <a:p>
            <a:pPr>
              <a:buSzPct val="25000"/>
            </a:pPr>
            <a:r>
              <a:rPr lang="el-GR" sz="2400" dirty="0" err="1" smtClean="0"/>
              <a:t>Ψυχοπιεστικό</a:t>
            </a:r>
            <a:r>
              <a:rPr lang="el-GR" sz="2400" dirty="0" smtClean="0"/>
              <a:t> </a:t>
            </a:r>
            <a:r>
              <a:rPr lang="el-GR" sz="2400" dirty="0" err="1"/>
              <a:t>γεγονος</a:t>
            </a:r>
            <a:r>
              <a:rPr lang="el-GR" sz="2400" dirty="0"/>
              <a:t> </a:t>
            </a:r>
            <a:r>
              <a:rPr lang="el-GR" sz="2400" dirty="0" err="1"/>
              <a:t>ζωής=δυσμενείς</a:t>
            </a:r>
            <a:r>
              <a:rPr lang="el-GR" sz="2400" dirty="0"/>
              <a:t> αλλαγές στην υγεία</a:t>
            </a:r>
            <a:endParaRPr sz="2400" dirty="0"/>
          </a:p>
          <a:p>
            <a:pPr>
              <a:buSzPct val="25000"/>
              <a:buFont typeface="StarSymbol"/>
              <a:buChar char=""/>
            </a:pPr>
            <a:endParaRPr lang="el-GR" sz="2400" dirty="0" smtClean="0"/>
          </a:p>
          <a:p>
            <a:pPr>
              <a:buSzPct val="25000"/>
            </a:pPr>
            <a:r>
              <a:rPr lang="el-GR" sz="2400" dirty="0" err="1" smtClean="0"/>
              <a:t>Ευαλωτότητας</a:t>
            </a:r>
            <a:r>
              <a:rPr lang="el-GR" sz="2400" dirty="0"/>
              <a:t>= </a:t>
            </a:r>
            <a:r>
              <a:rPr lang="el-GR" sz="2400" dirty="0" smtClean="0"/>
              <a:t>ψυχοπαθολογία-κ</a:t>
            </a:r>
            <a:r>
              <a:rPr lang="en-US" sz="2400" dirty="0" smtClean="0"/>
              <a:t>o</a:t>
            </a:r>
            <a:r>
              <a:rPr lang="el-GR" sz="2400" dirty="0" err="1" smtClean="0"/>
              <a:t>ινωνικές</a:t>
            </a:r>
            <a:r>
              <a:rPr lang="el-GR" sz="2400" dirty="0" smtClean="0"/>
              <a:t> </a:t>
            </a:r>
            <a:r>
              <a:rPr lang="el-GR" sz="2400" dirty="0"/>
              <a:t>καταστάσεις</a:t>
            </a:r>
            <a:endParaRPr sz="2400" dirty="0"/>
          </a:p>
          <a:p>
            <a:pPr>
              <a:buSzPct val="25000"/>
            </a:pPr>
            <a:endParaRPr lang="el-GR" sz="2400" dirty="0" smtClean="0"/>
          </a:p>
          <a:p>
            <a:pPr>
              <a:buSzPct val="25000"/>
            </a:pPr>
            <a:r>
              <a:rPr lang="el-GR" sz="2400" dirty="0" smtClean="0"/>
              <a:t>Προστιθέμενης </a:t>
            </a:r>
            <a:r>
              <a:rPr lang="el-GR" sz="2400" dirty="0" err="1"/>
              <a:t>επιβάρυνσης=ψυχοπαθολογία</a:t>
            </a:r>
            <a:endParaRPr sz="2400" dirty="0"/>
          </a:p>
          <a:p>
            <a:pPr>
              <a:buSzPct val="25000"/>
              <a:buFont typeface="StarSymbol"/>
              <a:buChar char=""/>
            </a:pPr>
            <a:endParaRPr lang="el-GR" sz="2400" dirty="0" smtClean="0"/>
          </a:p>
          <a:p>
            <a:pPr>
              <a:buSzPct val="25000"/>
            </a:pPr>
            <a:r>
              <a:rPr lang="el-GR" sz="2400" dirty="0" smtClean="0"/>
              <a:t>Χρόνια </a:t>
            </a:r>
            <a:r>
              <a:rPr lang="el-GR" sz="2400" dirty="0" err="1" smtClean="0"/>
              <a:t>επιβάρυνση=ψυχοπαθολογία</a:t>
            </a:r>
            <a:endParaRPr lang="el-GR" sz="2400" dirty="0" smtClean="0"/>
          </a:p>
          <a:p>
            <a:pPr>
              <a:buSzPct val="25000"/>
            </a:pPr>
            <a:endParaRPr sz="2400" dirty="0"/>
          </a:p>
          <a:p>
            <a:pPr>
              <a:buSzPct val="25000"/>
            </a:pPr>
            <a:r>
              <a:rPr lang="el-GR" sz="2400" dirty="0" smtClean="0"/>
              <a:t>Προδιάθεσης= </a:t>
            </a:r>
            <a:r>
              <a:rPr lang="el-GR" sz="2400" dirty="0" err="1" smtClean="0"/>
              <a:t>προηγουμενη</a:t>
            </a:r>
            <a:r>
              <a:rPr lang="el-GR" sz="2400" dirty="0" smtClean="0"/>
              <a:t> </a:t>
            </a:r>
            <a:r>
              <a:rPr lang="el-GR" sz="2400" dirty="0"/>
              <a:t>ψυχοπαθολογία= έξαρση της ψυχοπαθολογίας</a:t>
            </a:r>
            <a:endParaRPr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el-GR" b="1"/>
              <a:t>Πινακας ψυχοπιεστικών γεγονότων</a:t>
            </a:r>
            <a:endParaRPr/>
          </a:p>
        </p:txBody>
      </p:sp>
      <p:sp>
        <p:nvSpPr>
          <p:cNvPr id="107" name="TextShape 2"/>
          <p:cNvSpPr txBox="1"/>
          <p:nvPr/>
        </p:nvSpPr>
        <p:spPr>
          <a:xfrm>
            <a:off x="457200" y="1224000"/>
            <a:ext cx="8229240" cy="4901760"/>
          </a:xfrm>
          <a:prstGeom prst="rect">
            <a:avLst/>
          </a:prstGeom>
        </p:spPr>
        <p:txBody>
          <a:bodyPr/>
          <a:lstStyle/>
          <a:p>
            <a:pPr>
              <a:buSzPct val="25000"/>
              <a:buFont typeface="StarSymbol"/>
              <a:buChar char=""/>
            </a:pPr>
            <a:r>
              <a:rPr lang="el-GR" sz="2400" dirty="0" smtClean="0"/>
              <a:t>Θάνατος παιδιού</a:t>
            </a:r>
            <a:endParaRPr sz="2400" dirty="0"/>
          </a:p>
          <a:p>
            <a:pPr>
              <a:buSzPct val="25000"/>
              <a:buFont typeface="StarSymbol"/>
              <a:buChar char=""/>
            </a:pPr>
            <a:r>
              <a:rPr lang="el-GR" sz="2400" dirty="0" smtClean="0"/>
              <a:t>Θάνατος </a:t>
            </a:r>
            <a:r>
              <a:rPr lang="el-GR" sz="2400" dirty="0"/>
              <a:t>συντρόφου</a:t>
            </a:r>
            <a:endParaRPr sz="2400" dirty="0"/>
          </a:p>
          <a:p>
            <a:pPr>
              <a:buSzPct val="25000"/>
              <a:buFont typeface="StarSymbol"/>
              <a:buChar char=""/>
            </a:pPr>
            <a:r>
              <a:rPr lang="el-GR" sz="2400" dirty="0"/>
              <a:t>Ασθένεια προσωπική ή </a:t>
            </a:r>
            <a:r>
              <a:rPr lang="el-GR" sz="2400" dirty="0" err="1"/>
              <a:t>σημαντικου</a:t>
            </a:r>
            <a:r>
              <a:rPr lang="el-GR" sz="2400" dirty="0"/>
              <a:t> προσώπου</a:t>
            </a:r>
            <a:endParaRPr sz="2400" dirty="0"/>
          </a:p>
          <a:p>
            <a:pPr>
              <a:buSzPct val="25000"/>
              <a:buFont typeface="StarSymbol"/>
              <a:buChar char=""/>
            </a:pPr>
            <a:r>
              <a:rPr lang="el-GR" sz="2400" dirty="0"/>
              <a:t>Φυσική καταστροφή</a:t>
            </a:r>
            <a:endParaRPr sz="2400" dirty="0"/>
          </a:p>
          <a:p>
            <a:pPr>
              <a:buSzPct val="25000"/>
              <a:buFont typeface="StarSymbol"/>
              <a:buChar char=""/>
            </a:pPr>
            <a:r>
              <a:rPr lang="el-GR" sz="2400" dirty="0"/>
              <a:t>Οικονομική καταστροφή</a:t>
            </a:r>
            <a:endParaRPr sz="2400" dirty="0"/>
          </a:p>
          <a:p>
            <a:pPr>
              <a:buSzPct val="25000"/>
              <a:buFont typeface="StarSymbol"/>
              <a:buChar char=""/>
            </a:pPr>
            <a:r>
              <a:rPr lang="el-GR" sz="2400" dirty="0"/>
              <a:t>Ανεργία</a:t>
            </a:r>
            <a:endParaRPr sz="2400" dirty="0"/>
          </a:p>
          <a:p>
            <a:pPr>
              <a:buSzPct val="25000"/>
              <a:buFont typeface="StarSymbol"/>
              <a:buChar char=""/>
            </a:pPr>
            <a:r>
              <a:rPr lang="el-GR" sz="2400" dirty="0"/>
              <a:t>Χρέη</a:t>
            </a:r>
            <a:endParaRPr sz="2400" dirty="0"/>
          </a:p>
          <a:p>
            <a:pPr>
              <a:buSzPct val="25000"/>
              <a:buFont typeface="StarSymbol"/>
              <a:buChar char=""/>
            </a:pPr>
            <a:r>
              <a:rPr lang="el-GR" sz="2400" dirty="0"/>
              <a:t>Εγκατάλειψη διαζύγιο</a:t>
            </a:r>
            <a:endParaRPr sz="2400" dirty="0"/>
          </a:p>
          <a:p>
            <a:pPr>
              <a:buSzPct val="25000"/>
              <a:buFont typeface="StarSymbol"/>
              <a:buChar char=""/>
            </a:pPr>
            <a:r>
              <a:rPr lang="el-GR" sz="2400" dirty="0"/>
              <a:t>Μετανάστευση</a:t>
            </a:r>
            <a:endParaRPr sz="2400" dirty="0"/>
          </a:p>
          <a:p>
            <a:pPr>
              <a:buSzPct val="25000"/>
              <a:buFont typeface="StarSymbol"/>
              <a:buChar char=""/>
            </a:pPr>
            <a:r>
              <a:rPr lang="el-GR" sz="2400" dirty="0"/>
              <a:t>Αποχωρισμός</a:t>
            </a:r>
            <a:endParaRPr sz="2400" dirty="0"/>
          </a:p>
          <a:p>
            <a:pPr>
              <a:buSzPct val="25000"/>
              <a:buFont typeface="StarSymbol"/>
              <a:buChar char=""/>
            </a:pPr>
            <a:r>
              <a:rPr lang="el-GR" sz="2400" dirty="0"/>
              <a:t>Παραμονή στο εξωτερικό</a:t>
            </a:r>
            <a:endParaRPr sz="2400" dirty="0"/>
          </a:p>
          <a:p>
            <a:pPr>
              <a:buSzPct val="25000"/>
              <a:buFont typeface="StarSymbol"/>
              <a:buChar char=""/>
            </a:pPr>
            <a:r>
              <a:rPr lang="el-GR" sz="2400" dirty="0"/>
              <a:t>Προβλήματα προσωπικών σχέσεων</a:t>
            </a:r>
            <a:endParaRPr sz="2400" dirty="0"/>
          </a:p>
          <a:p>
            <a:pPr>
              <a:buSzPct val="25000"/>
              <a:buFont typeface="StarSymbol"/>
              <a:buChar char=""/>
            </a:pPr>
            <a:r>
              <a:rPr lang="el-GR" sz="2400" dirty="0"/>
              <a:t>Φυλάκιση</a:t>
            </a:r>
            <a:endParaRPr sz="2400" dirty="0"/>
          </a:p>
          <a:p>
            <a:pPr>
              <a:buSzPct val="25000"/>
              <a:buFont typeface="StarSymbol"/>
              <a:buChar char=""/>
            </a:pPr>
            <a:endParaRPr dirty="0"/>
          </a:p>
          <a:p>
            <a:pPr>
              <a:buSzPct val="25000"/>
              <a:buFont typeface="StarSymbol"/>
              <a:buChar char=""/>
            </a:pPr>
            <a:endParaRPr dirty="0"/>
          </a:p>
          <a:p>
            <a:pPr>
              <a:buSzPct val="25000"/>
              <a:buFont typeface="StarSymbol"/>
              <a:buChar char=""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el-GR" b="1"/>
              <a:t>Επιδημιολογία των ψυχικών διαταραχών</a:t>
            </a:r>
            <a:endParaRPr/>
          </a:p>
        </p:txBody>
      </p:sp>
      <p:sp>
        <p:nvSpPr>
          <p:cNvPr id="109" name="TextShape 2"/>
          <p:cNvSpPr txBox="1"/>
          <p:nvPr/>
        </p:nvSpPr>
        <p:spPr>
          <a:xfrm>
            <a:off x="457200" y="1196752"/>
            <a:ext cx="8229240" cy="5256584"/>
          </a:xfrm>
          <a:prstGeom prst="rect">
            <a:avLst/>
          </a:prstGeom>
        </p:spPr>
        <p:txBody>
          <a:bodyPr/>
          <a:lstStyle/>
          <a:p>
            <a:pPr>
              <a:buSzPct val="25000"/>
            </a:pPr>
            <a:r>
              <a:rPr lang="el-GR" sz="2000" dirty="0">
                <a:latin typeface="+mj-lt"/>
              </a:rPr>
              <a:t>Δημιουργήθηκε </a:t>
            </a:r>
            <a:r>
              <a:rPr lang="el-GR" sz="2000" dirty="0" smtClean="0">
                <a:latin typeface="+mj-lt"/>
              </a:rPr>
              <a:t>για </a:t>
            </a:r>
            <a:r>
              <a:rPr lang="el-GR" sz="2000" dirty="0">
                <a:latin typeface="+mj-lt"/>
              </a:rPr>
              <a:t>την εκτίμηση των ψυχιατρικών αναγκών σε επίπεδο περιοχών (νομοί, δήμοι, επαρχίες) ή και σε εθνικό επίπεδο για να αναπτυχθούν οι αναγκαίες υπηρεσίες ώστε να </a:t>
            </a:r>
            <a:r>
              <a:rPr lang="el-GR" sz="2000" dirty="0" smtClean="0">
                <a:latin typeface="+mj-lt"/>
              </a:rPr>
              <a:t>καλυφτούν </a:t>
            </a:r>
            <a:r>
              <a:rPr lang="el-GR" sz="2000" dirty="0">
                <a:latin typeface="+mj-lt"/>
              </a:rPr>
              <a:t>οι ανάγκες αυτές</a:t>
            </a:r>
            <a:r>
              <a:rPr lang="el-GR" sz="2000" dirty="0" smtClean="0">
                <a:latin typeface="+mj-lt"/>
              </a:rPr>
              <a:t>.</a:t>
            </a:r>
            <a:endParaRPr sz="2000" dirty="0">
              <a:latin typeface="+mj-lt"/>
            </a:endParaRPr>
          </a:p>
          <a:p>
            <a:pPr>
              <a:buSzPct val="25000"/>
            </a:pPr>
            <a:r>
              <a:rPr lang="en-US" sz="2000" dirty="0" smtClean="0">
                <a:latin typeface="+mj-lt"/>
              </a:rPr>
              <a:t> </a:t>
            </a:r>
            <a:r>
              <a:rPr lang="el-GR" sz="2000" dirty="0" smtClean="0">
                <a:latin typeface="+mj-lt"/>
              </a:rPr>
              <a:t>Η </a:t>
            </a:r>
            <a:r>
              <a:rPr lang="el-GR" sz="2000" dirty="0">
                <a:latin typeface="+mj-lt"/>
              </a:rPr>
              <a:t>ψυχιατρική επιδημιολογία έχει τους ακόλουθους στόχους</a:t>
            </a:r>
            <a:r>
              <a:rPr lang="el-GR" sz="2000" dirty="0" smtClean="0">
                <a:latin typeface="+mj-lt"/>
              </a:rPr>
              <a:t>:</a:t>
            </a:r>
            <a:endParaRPr lang="en-US" sz="2000" dirty="0" smtClean="0">
              <a:latin typeface="+mj-lt"/>
            </a:endParaRPr>
          </a:p>
          <a:p>
            <a:pPr>
              <a:buSzPct val="25000"/>
            </a:pPr>
            <a:endParaRPr sz="2000" dirty="0">
              <a:latin typeface="+mj-lt"/>
            </a:endParaRPr>
          </a:p>
          <a:p>
            <a:pPr>
              <a:buSzPct val="25000"/>
            </a:pPr>
            <a:r>
              <a:rPr lang="el-GR" sz="2000" dirty="0">
                <a:latin typeface="+mj-lt"/>
              </a:rPr>
              <a:t> 1. </a:t>
            </a:r>
            <a:r>
              <a:rPr lang="el-GR" sz="2000" dirty="0" err="1">
                <a:latin typeface="+mj-lt"/>
              </a:rPr>
              <a:t>Nα</a:t>
            </a:r>
            <a:r>
              <a:rPr lang="el-GR" sz="2000" dirty="0">
                <a:latin typeface="+mj-lt"/>
              </a:rPr>
              <a:t> διερευνήσει την επικράτηση και την επίπτωση των διαφόρων τύπων ψυχικά αρρώστων και ψυχικά υγιών στο γενικό </a:t>
            </a:r>
            <a:r>
              <a:rPr lang="el-GR" sz="2000" dirty="0" smtClean="0">
                <a:latin typeface="+mj-lt"/>
              </a:rPr>
              <a:t>πληθυσμό</a:t>
            </a:r>
            <a:endParaRPr lang="en-US" sz="2000" dirty="0" smtClean="0">
              <a:latin typeface="+mj-lt"/>
            </a:endParaRPr>
          </a:p>
          <a:p>
            <a:pPr>
              <a:buSzPct val="25000"/>
            </a:pPr>
            <a:endParaRPr sz="2000" dirty="0">
              <a:latin typeface="+mj-lt"/>
            </a:endParaRPr>
          </a:p>
          <a:p>
            <a:pPr>
              <a:buSzPct val="25000"/>
            </a:pPr>
            <a:r>
              <a:rPr lang="el-GR" sz="2000" dirty="0">
                <a:latin typeface="+mj-lt"/>
              </a:rPr>
              <a:t> 2. Να αποκαλύψει τις σχέσεις μεταξύ των χαρακτηριστικών του </a:t>
            </a:r>
            <a:r>
              <a:rPr lang="el-GR" sz="2000" dirty="0" smtClean="0">
                <a:latin typeface="+mj-lt"/>
              </a:rPr>
              <a:t>πληθυσμού </a:t>
            </a:r>
            <a:r>
              <a:rPr lang="el-GR" sz="2000" dirty="0">
                <a:latin typeface="+mj-lt"/>
              </a:rPr>
              <a:t>και της εμφάνισης της ψυχικής </a:t>
            </a:r>
            <a:r>
              <a:rPr lang="el-GR" sz="2000" dirty="0" smtClean="0">
                <a:latin typeface="+mj-lt"/>
              </a:rPr>
              <a:t>αρρώστιας</a:t>
            </a:r>
            <a:endParaRPr lang="en-US" sz="2000" dirty="0" smtClean="0">
              <a:latin typeface="+mj-lt"/>
            </a:endParaRPr>
          </a:p>
          <a:p>
            <a:pPr>
              <a:buSzPct val="25000"/>
            </a:pPr>
            <a:endParaRPr lang="en-US" sz="2000" dirty="0" smtClean="0">
              <a:latin typeface="+mj-lt"/>
            </a:endParaRPr>
          </a:p>
          <a:p>
            <a:pPr>
              <a:buSzPct val="25000"/>
            </a:pPr>
            <a:r>
              <a:rPr lang="el-GR" sz="2000" dirty="0" smtClean="0">
                <a:latin typeface="+mj-lt"/>
              </a:rPr>
              <a:t> </a:t>
            </a:r>
            <a:r>
              <a:rPr lang="el-GR" sz="2000" dirty="0">
                <a:latin typeface="+mj-lt"/>
              </a:rPr>
              <a:t>3. Να δοκιμάσει αιτιολογικές υποθέσεις που προέρχονται </a:t>
            </a:r>
            <a:r>
              <a:rPr lang="el-GR" sz="2000" dirty="0" err="1">
                <a:latin typeface="+mj-lt"/>
              </a:rPr>
              <a:t>έιτε</a:t>
            </a:r>
            <a:r>
              <a:rPr lang="el-GR" sz="2000" dirty="0">
                <a:latin typeface="+mj-lt"/>
              </a:rPr>
              <a:t> από εργαστηριακές </a:t>
            </a:r>
            <a:r>
              <a:rPr lang="el-GR" sz="2000" dirty="0" smtClean="0">
                <a:latin typeface="+mj-lt"/>
              </a:rPr>
              <a:t>είτε από </a:t>
            </a:r>
            <a:r>
              <a:rPr lang="el-GR" sz="2000" dirty="0">
                <a:latin typeface="+mj-lt"/>
              </a:rPr>
              <a:t>κλινικές </a:t>
            </a:r>
            <a:r>
              <a:rPr lang="el-GR" sz="2000" dirty="0" smtClean="0">
                <a:latin typeface="+mj-lt"/>
              </a:rPr>
              <a:t>μελέτες</a:t>
            </a:r>
            <a:endParaRPr lang="en-US" sz="2000" dirty="0" smtClean="0">
              <a:latin typeface="+mj-lt"/>
            </a:endParaRPr>
          </a:p>
          <a:p>
            <a:pPr>
              <a:buSzPct val="25000"/>
            </a:pPr>
            <a:endParaRPr sz="2000" dirty="0">
              <a:latin typeface="+mj-lt"/>
            </a:endParaRPr>
          </a:p>
          <a:p>
            <a:pPr>
              <a:buSzPct val="25000"/>
            </a:pPr>
            <a:r>
              <a:rPr lang="el-GR" sz="2000" dirty="0">
                <a:latin typeface="+mj-lt"/>
              </a:rPr>
              <a:t>4. Να εκτιμήσει τα ποσοστά θεραπευτικής βελτίωσης σ </a:t>
            </a:r>
            <a:r>
              <a:rPr lang="el-GR" sz="2000" dirty="0" err="1">
                <a:latin typeface="+mj-lt"/>
              </a:rPr>
              <a:t>σ΄χεση</a:t>
            </a:r>
            <a:r>
              <a:rPr lang="el-GR" sz="2000" dirty="0">
                <a:latin typeface="+mj-lt"/>
              </a:rPr>
              <a:t> με την αξιολόγηση της αποδοτικότητας των προληπτικών και θεραπευτικών μέτρων</a:t>
            </a:r>
            <a:endParaRPr sz="2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el-GR" b="1" dirty="0"/>
              <a:t>Ποσοστά </a:t>
            </a:r>
            <a:r>
              <a:rPr lang="el-GR" b="1" dirty="0" err="1"/>
              <a:t>επικράτης</a:t>
            </a:r>
            <a:r>
              <a:rPr lang="el-GR" b="1" dirty="0"/>
              <a:t> ψυχικών νόσων</a:t>
            </a:r>
            <a:endParaRPr b="1" dirty="0"/>
          </a:p>
        </p:txBody>
      </p:sp>
      <p:sp>
        <p:nvSpPr>
          <p:cNvPr id="111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buSzPct val="25000"/>
            </a:pPr>
            <a:r>
              <a:rPr lang="en-US" sz="2800" dirty="0" smtClean="0"/>
              <a:t> </a:t>
            </a:r>
            <a:r>
              <a:rPr lang="el-GR" sz="2800" dirty="0" smtClean="0"/>
              <a:t>Σχιζοφρένεια </a:t>
            </a:r>
            <a:r>
              <a:rPr lang="en-US" sz="2800" dirty="0" smtClean="0"/>
              <a:t>      </a:t>
            </a:r>
            <a:r>
              <a:rPr lang="el-GR" sz="2800" dirty="0" smtClean="0"/>
              <a:t>0.6-3%</a:t>
            </a:r>
            <a:endParaRPr lang="en-US" sz="2800" dirty="0" smtClean="0"/>
          </a:p>
          <a:p>
            <a:pPr>
              <a:buSzPct val="25000"/>
              <a:buFont typeface="StarSymbol"/>
              <a:buChar char=""/>
            </a:pPr>
            <a:endParaRPr sz="2800" dirty="0"/>
          </a:p>
          <a:p>
            <a:pPr>
              <a:buSzPct val="25000"/>
            </a:pPr>
            <a:r>
              <a:rPr lang="en-US" sz="2800" dirty="0" smtClean="0"/>
              <a:t> </a:t>
            </a:r>
            <a:r>
              <a:rPr lang="el-GR" sz="2800" dirty="0" smtClean="0"/>
              <a:t>Συναισθηματική ψύχωση</a:t>
            </a:r>
            <a:r>
              <a:rPr lang="en-US" sz="2800" dirty="0" smtClean="0"/>
              <a:t> </a:t>
            </a:r>
            <a:r>
              <a:rPr lang="el-GR" sz="2800" dirty="0" smtClean="0"/>
              <a:t> </a:t>
            </a:r>
            <a:r>
              <a:rPr lang="el-GR" sz="2800" dirty="0"/>
              <a:t>0.3</a:t>
            </a:r>
            <a:r>
              <a:rPr lang="el-GR" sz="2800" dirty="0" smtClean="0"/>
              <a:t>%</a:t>
            </a:r>
            <a:endParaRPr lang="en-US" sz="2800" dirty="0" smtClean="0"/>
          </a:p>
          <a:p>
            <a:pPr>
              <a:buSzPct val="25000"/>
              <a:buFont typeface="StarSymbol"/>
              <a:buChar char=""/>
            </a:pPr>
            <a:endParaRPr sz="2800" dirty="0"/>
          </a:p>
          <a:p>
            <a:pPr>
              <a:buSzPct val="25000"/>
            </a:pPr>
            <a:r>
              <a:rPr lang="en-US" sz="2800" dirty="0" smtClean="0"/>
              <a:t> </a:t>
            </a:r>
            <a:r>
              <a:rPr lang="el-GR" sz="2800" dirty="0" smtClean="0"/>
              <a:t>Νεύρωση </a:t>
            </a:r>
            <a:r>
              <a:rPr lang="en-US" sz="2800" dirty="0" smtClean="0"/>
              <a:t>          </a:t>
            </a:r>
            <a:r>
              <a:rPr lang="el-GR" sz="2800" dirty="0" smtClean="0"/>
              <a:t>0.0-15%</a:t>
            </a:r>
          </a:p>
          <a:p>
            <a:pPr>
              <a:buSzPct val="25000"/>
            </a:pPr>
            <a:endParaRPr lang="el-GR" sz="2800" dirty="0" smtClean="0"/>
          </a:p>
          <a:p>
            <a:pPr>
              <a:buSzPct val="25000"/>
            </a:pPr>
            <a:r>
              <a:rPr lang="en-US" sz="2800" dirty="0" smtClean="0"/>
              <a:t> </a:t>
            </a:r>
            <a:r>
              <a:rPr lang="el-GR" sz="2800" dirty="0" smtClean="0"/>
              <a:t>Διαταραχές προσωπικότητας</a:t>
            </a:r>
            <a:r>
              <a:rPr lang="en-US" sz="2800" dirty="0" smtClean="0"/>
              <a:t>   </a:t>
            </a:r>
            <a:r>
              <a:rPr lang="el-GR" sz="2800" dirty="0" smtClean="0"/>
              <a:t> </a:t>
            </a:r>
            <a:r>
              <a:rPr lang="el-GR" sz="2800" dirty="0"/>
              <a:t>7.0</a:t>
            </a:r>
            <a:r>
              <a:rPr lang="el-GR" sz="2800" dirty="0" smtClean="0"/>
              <a:t>%</a:t>
            </a:r>
            <a:endParaRPr lang="en-US" sz="2800" dirty="0" smtClean="0"/>
          </a:p>
          <a:p>
            <a:pPr>
              <a:buSzPct val="25000"/>
              <a:buFont typeface="StarSymbol"/>
              <a:buChar char=""/>
            </a:pPr>
            <a:endParaRPr sz="2800" dirty="0"/>
          </a:p>
          <a:p>
            <a:pPr>
              <a:buSzPct val="25000"/>
              <a:buFont typeface="StarSymbol"/>
              <a:buChar char=""/>
            </a:pPr>
            <a:r>
              <a:rPr lang="el-GR" sz="2800" dirty="0"/>
              <a:t>Συνολικές ψυχικές διαταραχές15.9-25.35</a:t>
            </a:r>
            <a:endParaRPr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Ταξινομητικό σύστημα </a:t>
            </a:r>
            <a:r>
              <a:rPr lang="en-US" dirty="0" smtClean="0"/>
              <a:t>DSM-IV</a:t>
            </a:r>
            <a:endParaRPr lang="el-GR" dirty="0"/>
          </a:p>
        </p:txBody>
      </p:sp>
      <p:sp>
        <p:nvSpPr>
          <p:cNvPr id="5" name="4 - Θέση περιεχομένου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r>
              <a:rPr lang="el-GR" dirty="0" smtClean="0"/>
              <a:t>  Διαθέτει πέντε άξονες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‘</a:t>
            </a:r>
            <a:r>
              <a:rPr lang="el-GR" dirty="0" err="1" smtClean="0"/>
              <a:t>Αξονας</a:t>
            </a:r>
            <a:r>
              <a:rPr lang="el-GR" dirty="0" smtClean="0"/>
              <a:t> Ι</a:t>
            </a:r>
            <a:r>
              <a:rPr lang="en-US" dirty="0" smtClean="0"/>
              <a:t>: </a:t>
            </a:r>
            <a:r>
              <a:rPr lang="el-GR" dirty="0" smtClean="0"/>
              <a:t>ψυχικές διαταραχές</a:t>
            </a:r>
          </a:p>
          <a:p>
            <a:pPr>
              <a:buNone/>
            </a:pPr>
            <a:r>
              <a:rPr lang="el-GR" dirty="0"/>
              <a:t> </a:t>
            </a:r>
            <a:r>
              <a:rPr lang="el-GR" dirty="0" smtClean="0"/>
              <a:t> Άξονας ΙΙ</a:t>
            </a:r>
            <a:r>
              <a:rPr lang="en-US" dirty="0" smtClean="0"/>
              <a:t>:</a:t>
            </a:r>
            <a:r>
              <a:rPr lang="el-GR" dirty="0" smtClean="0"/>
              <a:t> Νοητική υστέρηση, </a:t>
            </a:r>
            <a:r>
              <a:rPr lang="el-GR" dirty="0" err="1" smtClean="0"/>
              <a:t>διαταρχές</a:t>
            </a:r>
            <a:r>
              <a:rPr lang="el-GR" dirty="0" smtClean="0"/>
              <a:t> προσωπικότητας</a:t>
            </a:r>
          </a:p>
          <a:p>
            <a:pPr>
              <a:buNone/>
            </a:pPr>
            <a:r>
              <a:rPr lang="el-GR" dirty="0"/>
              <a:t> </a:t>
            </a:r>
            <a:r>
              <a:rPr lang="en-US" dirty="0" smtClean="0"/>
              <a:t> </a:t>
            </a:r>
            <a:r>
              <a:rPr lang="el-GR" dirty="0" smtClean="0"/>
              <a:t>Άξονας ΙΙΙ</a:t>
            </a:r>
            <a:r>
              <a:rPr lang="en-US" dirty="0" smtClean="0"/>
              <a:t>: </a:t>
            </a:r>
            <a:r>
              <a:rPr lang="el-GR" dirty="0" smtClean="0"/>
              <a:t>Σωματικές παθήσεις</a:t>
            </a:r>
          </a:p>
          <a:p>
            <a:pPr>
              <a:buNone/>
            </a:pPr>
            <a:r>
              <a:rPr lang="el-GR" dirty="0"/>
              <a:t> </a:t>
            </a:r>
            <a:r>
              <a:rPr lang="el-GR" dirty="0" smtClean="0"/>
              <a:t> Άξονας Ι</a:t>
            </a:r>
            <a:r>
              <a:rPr lang="en-US" dirty="0" smtClean="0"/>
              <a:t>V: </a:t>
            </a:r>
            <a:r>
              <a:rPr lang="el-GR" dirty="0" smtClean="0"/>
              <a:t>Ψυχοκοινωνικά προβλήματα</a:t>
            </a:r>
          </a:p>
          <a:p>
            <a:pPr>
              <a:buNone/>
            </a:pPr>
            <a:r>
              <a:rPr lang="el-GR" dirty="0"/>
              <a:t> </a:t>
            </a:r>
            <a:r>
              <a:rPr lang="el-GR" dirty="0" smtClean="0"/>
              <a:t> Άξονας </a:t>
            </a:r>
            <a:r>
              <a:rPr lang="en-US" dirty="0" smtClean="0"/>
              <a:t>V:  </a:t>
            </a:r>
            <a:r>
              <a:rPr lang="el-GR" dirty="0" smtClean="0"/>
              <a:t>Σφαιρική λειτουργικότητα</a:t>
            </a:r>
            <a:endParaRPr lang="el-GR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000" b="1" dirty="0" smtClean="0">
                <a:latin typeface="Calibri" pitchFamily="34" charset="0"/>
              </a:rPr>
              <a:t>ΔΙΑΤΑΡΑΧΕΣ</a:t>
            </a:r>
            <a:r>
              <a:rPr lang="el-GR" sz="2000" b="1" dirty="0" smtClean="0"/>
              <a:t> ΣΤΗ ΝΗΠΙΑΚΗ, ΠΑΙΔΙΚΗ Η’ ΕΦΗΒΙΚΗ ΗΛΙΚΙΑ</a:t>
            </a:r>
            <a:endParaRPr lang="el-GR" sz="2000" b="1" dirty="0"/>
          </a:p>
        </p:txBody>
      </p:sp>
      <p:sp>
        <p:nvSpPr>
          <p:cNvPr id="7" name="6 - Θέση περιεχομένου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l-GR" sz="2800" dirty="0" smtClean="0">
                <a:latin typeface="Calibri" pitchFamily="34" charset="0"/>
              </a:rPr>
              <a:t>Νοητική υστέρηση</a:t>
            </a:r>
          </a:p>
          <a:p>
            <a:r>
              <a:rPr lang="el-GR" sz="2800" dirty="0" smtClean="0">
                <a:latin typeface="Calibri" pitchFamily="34" charset="0"/>
              </a:rPr>
              <a:t>Διαταραχές μάθησης</a:t>
            </a:r>
          </a:p>
          <a:p>
            <a:r>
              <a:rPr lang="el-GR" sz="2800" dirty="0" smtClean="0">
                <a:latin typeface="Calibri" pitchFamily="34" charset="0"/>
              </a:rPr>
              <a:t>Διαταραχή κινητικών δεξιοτήτων</a:t>
            </a:r>
          </a:p>
          <a:p>
            <a:r>
              <a:rPr lang="el-GR" sz="2800" dirty="0" smtClean="0">
                <a:latin typeface="Calibri" pitchFamily="34" charset="0"/>
              </a:rPr>
              <a:t>Διαταραχές επικοινωνίας</a:t>
            </a:r>
          </a:p>
          <a:p>
            <a:r>
              <a:rPr lang="el-GR" sz="2800" dirty="0" smtClean="0">
                <a:latin typeface="Calibri" pitchFamily="34" charset="0"/>
              </a:rPr>
              <a:t>Διάχυτη αναπτυξιακή διαταραχή</a:t>
            </a:r>
          </a:p>
          <a:p>
            <a:r>
              <a:rPr lang="el-GR" sz="2800" dirty="0" smtClean="0">
                <a:latin typeface="Calibri" pitchFamily="34" charset="0"/>
              </a:rPr>
              <a:t>Διαταραχή ελλειμματικής προσοχής και </a:t>
            </a:r>
            <a:r>
              <a:rPr lang="el-GR" sz="2800" dirty="0" err="1" smtClean="0">
                <a:latin typeface="Calibri" pitchFamily="34" charset="0"/>
              </a:rPr>
              <a:t>υπερνικητικότητας</a:t>
            </a:r>
            <a:endParaRPr lang="el-GR" sz="2800" dirty="0" smtClean="0">
              <a:latin typeface="Calibri" pitchFamily="34" charset="0"/>
            </a:endParaRPr>
          </a:p>
          <a:p>
            <a:r>
              <a:rPr lang="el-GR" sz="2800" dirty="0" smtClean="0">
                <a:latin typeface="Calibri" pitchFamily="34" charset="0"/>
              </a:rPr>
              <a:t>Διαταραχή τικ</a:t>
            </a:r>
            <a:endParaRPr lang="el-GR" sz="28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l-GR" sz="4400" b="1">
                <a:solidFill>
                  <a:srgbClr val="000000"/>
                </a:solidFill>
                <a:latin typeface="Calibri"/>
              </a:rPr>
              <a:t>Eισαγωγή</a:t>
            </a:r>
            <a:endParaRPr/>
          </a:p>
        </p:txBody>
      </p:sp>
      <p:sp>
        <p:nvSpPr>
          <p:cNvPr id="46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3200">
                <a:solidFill>
                  <a:srgbClr val="000000"/>
                </a:solidFill>
                <a:latin typeface="Calibri"/>
              </a:rPr>
              <a:t>Ψυχική υγεία:ορισμός και κριτήρια αξιολόγησης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3200">
                <a:solidFill>
                  <a:srgbClr val="000000"/>
                </a:solidFill>
                <a:latin typeface="Calibri"/>
              </a:rPr>
              <a:t>Α. Το κριτήριο της άριστης λειτουργικότητας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3200">
                <a:solidFill>
                  <a:srgbClr val="000000"/>
                </a:solidFill>
                <a:latin typeface="Calibri"/>
              </a:rPr>
              <a:t>Β. Το στατιστικό κριτήριο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3200">
                <a:solidFill>
                  <a:srgbClr val="000000"/>
                </a:solidFill>
                <a:latin typeface="Calibri"/>
              </a:rPr>
              <a:t>Γ. Το αναπτυξιακό κριτήριο (βρεφική-νηπιακή-προσχολική-σχολική-μέσης ηλικίας)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3200">
                <a:solidFill>
                  <a:srgbClr val="000000"/>
                </a:solidFill>
                <a:latin typeface="Calibri"/>
              </a:rPr>
              <a:t>Δ. Το κριτήριο της κοινωνικής συμπεριφοράς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3200">
                <a:solidFill>
                  <a:srgbClr val="000000"/>
                </a:solidFill>
                <a:latin typeface="Calibri"/>
              </a:rPr>
              <a:t>Ε. Το υποκειμενικό κριτήριο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l-GR" sz="2000" b="1" dirty="0" smtClean="0"/>
              <a:t>ΟΞΕΑ ΣΥΓΧΥΤΙΚΟ </a:t>
            </a:r>
            <a:r>
              <a:rPr lang="el-GR" sz="2000" b="1" dirty="0" err="1" smtClean="0"/>
              <a:t>ΣΥΓΧΥΤΙΚΟ</a:t>
            </a:r>
            <a:r>
              <a:rPr lang="el-GR" sz="2000" b="1" dirty="0" smtClean="0"/>
              <a:t> ΣΥΝΔΡΟΜΟ, ΑΝΟΙΑ</a:t>
            </a:r>
            <a:endParaRPr lang="el-GR" sz="2000" b="1" dirty="0"/>
          </a:p>
        </p:txBody>
      </p:sp>
      <p:sp>
        <p:nvSpPr>
          <p:cNvPr id="5" name="4 - Θέση περιεχομένου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r>
              <a:rPr lang="el-GR" sz="3600" dirty="0" smtClean="0"/>
              <a:t>Οξύ </a:t>
            </a:r>
            <a:r>
              <a:rPr lang="el-GR" sz="3600" dirty="0" err="1" smtClean="0"/>
              <a:t>συγχυτικό</a:t>
            </a:r>
            <a:r>
              <a:rPr lang="el-GR" sz="3600" dirty="0" smtClean="0"/>
              <a:t> σύνδρομο</a:t>
            </a:r>
          </a:p>
          <a:p>
            <a:r>
              <a:rPr lang="el-GR" sz="3600" dirty="0" smtClean="0"/>
              <a:t>Άνοια</a:t>
            </a:r>
          </a:p>
          <a:p>
            <a:r>
              <a:rPr lang="el-GR" sz="3600" dirty="0" smtClean="0"/>
              <a:t>Διαταραχή αμνησιών</a:t>
            </a:r>
          </a:p>
          <a:p>
            <a:pPr>
              <a:buNone/>
            </a:pPr>
            <a:endParaRPr lang="el-GR" sz="36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400" b="1" dirty="0" smtClean="0"/>
              <a:t>ΔΙΑΤΑΡΑΧΕΣ ΣΧΕΤΙΖΟΜΕΝΕΣ ΜΕ ΤΗ ΛΗΨΗ ΟΥΣΙΩΝ</a:t>
            </a:r>
            <a:endParaRPr lang="el-GR" sz="2400" b="1" dirty="0"/>
          </a:p>
        </p:txBody>
      </p:sp>
      <p:sp>
        <p:nvSpPr>
          <p:cNvPr id="5" name="4 - Θέση περιεχομένου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l-GR" sz="2800" dirty="0" smtClean="0">
                <a:latin typeface="Calibri" pitchFamily="34" charset="0"/>
              </a:rPr>
              <a:t>Διαταραχές σχετιζόμενες με λήψη αλκοόλ</a:t>
            </a:r>
          </a:p>
          <a:p>
            <a:r>
              <a:rPr lang="el-GR" sz="2800" dirty="0" smtClean="0">
                <a:latin typeface="Calibri" pitchFamily="34" charset="0"/>
              </a:rPr>
              <a:t>Διαταραχές σχετιζόμενες με τη λήψη αμφεταμινών</a:t>
            </a:r>
          </a:p>
          <a:p>
            <a:r>
              <a:rPr lang="el-GR" sz="2800" dirty="0" smtClean="0">
                <a:latin typeface="Calibri" pitchFamily="34" charset="0"/>
              </a:rPr>
              <a:t>Διαταραχές σχετιζόμενες με κάνναβη</a:t>
            </a:r>
          </a:p>
          <a:p>
            <a:r>
              <a:rPr lang="el-GR" sz="2800" dirty="0" smtClean="0">
                <a:latin typeface="Calibri" pitchFamily="34" charset="0"/>
              </a:rPr>
              <a:t>Διαταραχές σχετιζόμενες με κοκαΐνη</a:t>
            </a:r>
          </a:p>
          <a:p>
            <a:r>
              <a:rPr lang="el-GR" sz="2800" dirty="0" smtClean="0">
                <a:latin typeface="Calibri" pitchFamily="34" charset="0"/>
              </a:rPr>
              <a:t>Διαταραχές  σχετιζόμενες με </a:t>
            </a:r>
            <a:r>
              <a:rPr lang="el-GR" sz="2800" dirty="0" err="1" smtClean="0">
                <a:latin typeface="Calibri" pitchFamily="34" charset="0"/>
              </a:rPr>
              <a:t>ψευδαισθησιογόνα</a:t>
            </a:r>
            <a:endParaRPr lang="el-GR" sz="2800" dirty="0" smtClean="0">
              <a:latin typeface="Calibri" pitchFamily="34" charset="0"/>
            </a:endParaRPr>
          </a:p>
          <a:p>
            <a:r>
              <a:rPr lang="el-GR" sz="2800" dirty="0" smtClean="0">
                <a:latin typeface="Calibri" pitchFamily="34" charset="0"/>
              </a:rPr>
              <a:t>Διαταραχές επαγόμενες από </a:t>
            </a:r>
            <a:r>
              <a:rPr lang="el-GR" sz="2800" dirty="0" err="1" smtClean="0">
                <a:latin typeface="Calibri" pitchFamily="34" charset="0"/>
              </a:rPr>
              <a:t>οπιοειδή</a:t>
            </a:r>
            <a:endParaRPr lang="el-GR" sz="2800" dirty="0" smtClean="0">
              <a:latin typeface="Calibri" pitchFamily="34" charset="0"/>
            </a:endParaRPr>
          </a:p>
          <a:p>
            <a:r>
              <a:rPr lang="el-GR" sz="2800" dirty="0" smtClean="0">
                <a:latin typeface="Calibri" pitchFamily="34" charset="0"/>
              </a:rPr>
              <a:t>Διαταραχές σχετιζόμενες με ηρεμιστικά, υπνωτικά ή αγχολυτικά</a:t>
            </a:r>
          </a:p>
          <a:p>
            <a:endParaRPr lang="el-GR" sz="28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b="1" dirty="0" smtClean="0"/>
              <a:t>ΣΧΙΖΟΦΡΕΝΕΙΑ ΚΑΙ ΑΛΛΕΣ ΨΥΧΩΣΙΚΕΣ ΔΙΑΤΑΡΑΧΕΣ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r>
              <a:rPr lang="el-GR" sz="3200" dirty="0" smtClean="0"/>
              <a:t>Σχιζοφρένεια</a:t>
            </a:r>
          </a:p>
          <a:p>
            <a:endParaRPr lang="el-GR" sz="3200" dirty="0" smtClean="0"/>
          </a:p>
          <a:p>
            <a:r>
              <a:rPr lang="el-GR" sz="3200" dirty="0" smtClean="0"/>
              <a:t>Παραληρητική διαταραχή</a:t>
            </a:r>
          </a:p>
          <a:p>
            <a:endParaRPr lang="el-GR" sz="3200" dirty="0" smtClean="0"/>
          </a:p>
          <a:p>
            <a:r>
              <a:rPr lang="el-GR" sz="3200" dirty="0" smtClean="0"/>
              <a:t>Βραχεία ψυχωτική διαταραχή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2800" b="1" dirty="0" smtClean="0"/>
              <a:t>ΔΙΑΤΑΡΑΧΕΣ ΔΙΑΘΕΣΗΣ</a:t>
            </a:r>
            <a:endParaRPr lang="el-GR" sz="2800" b="1" dirty="0"/>
          </a:p>
        </p:txBody>
      </p:sp>
      <p:sp>
        <p:nvSpPr>
          <p:cNvPr id="15" name="14 - Θέση περιεχομένου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r>
              <a:rPr lang="el-GR" sz="3200" dirty="0" smtClean="0"/>
              <a:t>Καταθλιπτική διαταραχή</a:t>
            </a:r>
          </a:p>
          <a:p>
            <a:r>
              <a:rPr lang="el-GR" sz="3200" dirty="0" smtClean="0"/>
              <a:t>Διπολική διαταραχή</a:t>
            </a:r>
          </a:p>
          <a:p>
            <a:r>
              <a:rPr lang="el-GR" sz="3200" dirty="0" err="1" smtClean="0"/>
              <a:t>Δυσθυμική</a:t>
            </a:r>
            <a:r>
              <a:rPr lang="el-GR" sz="3200" dirty="0" smtClean="0"/>
              <a:t> διαταραχή</a:t>
            </a:r>
          </a:p>
          <a:p>
            <a:r>
              <a:rPr lang="el-GR" sz="3200" dirty="0" smtClean="0"/>
              <a:t>Κυκλοθυμική διαταραχή</a:t>
            </a:r>
            <a:endParaRPr lang="el-GR" sz="3200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2800" b="1" dirty="0" smtClean="0"/>
              <a:t>ΑΓΧΩΔΕΙΣ ΔΙΑΤΑΡΑΧΕΣ</a:t>
            </a:r>
            <a:endParaRPr lang="el-GR" sz="2800" b="1" dirty="0"/>
          </a:p>
        </p:txBody>
      </p:sp>
      <p:sp>
        <p:nvSpPr>
          <p:cNvPr id="5" name="4 - Θέση περιεχομένου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l-GR" sz="3200" dirty="0" smtClean="0"/>
              <a:t>Διαταραχή πανικού με αγοραφοβία</a:t>
            </a:r>
          </a:p>
          <a:p>
            <a:r>
              <a:rPr lang="el-GR" sz="3200" dirty="0" smtClean="0"/>
              <a:t>Ειδική φοβία</a:t>
            </a:r>
          </a:p>
          <a:p>
            <a:r>
              <a:rPr lang="el-GR" sz="3200" dirty="0" smtClean="0"/>
              <a:t>Κοινωνική φοβία</a:t>
            </a:r>
          </a:p>
          <a:p>
            <a:r>
              <a:rPr lang="el-GR" sz="3200" dirty="0" err="1" smtClean="0"/>
              <a:t>Ιδεοψυχαναγκαστική</a:t>
            </a:r>
            <a:r>
              <a:rPr lang="el-GR" sz="3200" dirty="0" smtClean="0"/>
              <a:t> διαταραχή</a:t>
            </a:r>
          </a:p>
          <a:p>
            <a:r>
              <a:rPr lang="el-GR" sz="3200" dirty="0" smtClean="0"/>
              <a:t>Διαταραχή </a:t>
            </a:r>
            <a:r>
              <a:rPr lang="el-GR" sz="3200" dirty="0" err="1" smtClean="0"/>
              <a:t>μετατραυματικού</a:t>
            </a:r>
            <a:r>
              <a:rPr lang="el-GR" sz="3200" dirty="0" smtClean="0"/>
              <a:t> </a:t>
            </a:r>
            <a:r>
              <a:rPr lang="el-GR" sz="3200" dirty="0" err="1" smtClean="0"/>
              <a:t>στρεσ</a:t>
            </a:r>
            <a:endParaRPr lang="el-GR" sz="3200" dirty="0" smtClean="0"/>
          </a:p>
          <a:p>
            <a:r>
              <a:rPr lang="el-GR" sz="3200" dirty="0" smtClean="0"/>
              <a:t>Διαταραχή γενικευμένου άγχους</a:t>
            </a:r>
          </a:p>
          <a:p>
            <a:r>
              <a:rPr lang="el-GR" sz="3200" dirty="0" smtClean="0"/>
              <a:t>Διαταραχή άγχους οφειλόμενη σε ιατρική πάθηση</a:t>
            </a:r>
            <a:endParaRPr lang="el-GR" sz="3200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2800" b="1" dirty="0" smtClean="0"/>
              <a:t>ΣΩΜΑΤΟΜΟΡΦΕΣ ΔΙΑΤΑΡΑΧΕΣ</a:t>
            </a:r>
            <a:endParaRPr lang="el-GR" sz="2800" b="1" dirty="0"/>
          </a:p>
        </p:txBody>
      </p:sp>
      <p:sp>
        <p:nvSpPr>
          <p:cNvPr id="7" name="6 - Θέση περιεχομένου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r>
              <a:rPr lang="el-GR" sz="3200" dirty="0" smtClean="0"/>
              <a:t>Διαταραχή σωματοποίησης</a:t>
            </a:r>
          </a:p>
          <a:p>
            <a:r>
              <a:rPr lang="el-GR" sz="3200" dirty="0" smtClean="0"/>
              <a:t>Διαταραχή μετατροπής</a:t>
            </a:r>
          </a:p>
          <a:p>
            <a:r>
              <a:rPr lang="el-GR" sz="3200" dirty="0" smtClean="0"/>
              <a:t>Διαταραχή Πόνου</a:t>
            </a:r>
          </a:p>
          <a:p>
            <a:r>
              <a:rPr lang="el-GR" sz="3200" dirty="0" err="1" smtClean="0"/>
              <a:t>Υποχονδρίαση</a:t>
            </a:r>
            <a:endParaRPr lang="el-GR" sz="3200" dirty="0" smtClean="0"/>
          </a:p>
          <a:p>
            <a:r>
              <a:rPr lang="el-GR" sz="3200" dirty="0" err="1" smtClean="0"/>
              <a:t>Σωματοδυσμορφική</a:t>
            </a:r>
            <a:r>
              <a:rPr lang="el-GR" sz="3200" dirty="0" smtClean="0"/>
              <a:t> διαταραχή</a:t>
            </a:r>
          </a:p>
          <a:p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2800" b="1" dirty="0" smtClean="0"/>
              <a:t>ΔΙΑΣΧΙΣΤΙΚΗ ΔΙΑΤΑΡΑΧΗ</a:t>
            </a:r>
            <a:endParaRPr lang="el-GR" sz="2800" b="1" dirty="0"/>
          </a:p>
        </p:txBody>
      </p:sp>
      <p:sp>
        <p:nvSpPr>
          <p:cNvPr id="11" name="10 - Θέση περιεχομένου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r>
              <a:rPr lang="el-GR" sz="3200" dirty="0" err="1" smtClean="0"/>
              <a:t>Διασχιστική</a:t>
            </a:r>
            <a:r>
              <a:rPr lang="el-GR" sz="3200" dirty="0" smtClean="0"/>
              <a:t> αμνησία</a:t>
            </a:r>
          </a:p>
          <a:p>
            <a:r>
              <a:rPr lang="el-GR" sz="3200" dirty="0" err="1" smtClean="0"/>
              <a:t>Διασχιστική</a:t>
            </a:r>
            <a:r>
              <a:rPr lang="el-GR" sz="3200" dirty="0" smtClean="0"/>
              <a:t> φυγή</a:t>
            </a:r>
          </a:p>
          <a:p>
            <a:r>
              <a:rPr lang="el-GR" sz="3200" dirty="0" err="1" smtClean="0"/>
              <a:t>Διασχιαστική</a:t>
            </a:r>
            <a:r>
              <a:rPr lang="el-GR" sz="3200" dirty="0" smtClean="0"/>
              <a:t> διαταραχή ταυτότητας</a:t>
            </a:r>
          </a:p>
          <a:p>
            <a:r>
              <a:rPr lang="el-GR" sz="3200" dirty="0" smtClean="0"/>
              <a:t>Διαταραχή </a:t>
            </a:r>
            <a:r>
              <a:rPr lang="el-GR" sz="3200" dirty="0" err="1" smtClean="0"/>
              <a:t>αποπρωσοποίησης</a:t>
            </a:r>
            <a:endParaRPr lang="el-GR" sz="3200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2400" b="1" dirty="0" smtClean="0"/>
              <a:t>ΣΕΞΟΥΑΛΙΚΕΣ ΔΙΑΤΑΡΑΧΕΣ</a:t>
            </a:r>
            <a:endParaRPr lang="el-GR" sz="2400" b="1" dirty="0"/>
          </a:p>
        </p:txBody>
      </p:sp>
      <p:sp>
        <p:nvSpPr>
          <p:cNvPr id="5" name="4 - Θέση περιεχομένου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r>
              <a:rPr lang="el-GR" sz="2800" dirty="0" smtClean="0">
                <a:latin typeface="Calibri" pitchFamily="34" charset="0"/>
              </a:rPr>
              <a:t>Διαταραχή σεξουαλικής επιθυμίας</a:t>
            </a:r>
          </a:p>
          <a:p>
            <a:r>
              <a:rPr lang="el-GR" sz="2800" dirty="0" smtClean="0">
                <a:latin typeface="Calibri" pitchFamily="34" charset="0"/>
              </a:rPr>
              <a:t>Διαταραχή σεξουαλικής διέγερσης</a:t>
            </a:r>
          </a:p>
          <a:p>
            <a:r>
              <a:rPr lang="el-GR" sz="2800" dirty="0" smtClean="0">
                <a:latin typeface="Calibri" pitchFamily="34" charset="0"/>
              </a:rPr>
              <a:t>Διαταραχή οργασμού</a:t>
            </a:r>
          </a:p>
          <a:p>
            <a:r>
              <a:rPr lang="el-GR" sz="2800" dirty="0" smtClean="0">
                <a:latin typeface="Calibri" pitchFamily="34" charset="0"/>
              </a:rPr>
              <a:t>Διαταραχή σεξουαλικού πόνου</a:t>
            </a:r>
          </a:p>
          <a:p>
            <a:r>
              <a:rPr lang="el-GR" sz="2800" dirty="0" smtClean="0">
                <a:latin typeface="Calibri" pitchFamily="34" charset="0"/>
              </a:rPr>
              <a:t>Σεξουαλικές δυσλειτουργίες οφειλόμενες σε </a:t>
            </a:r>
            <a:r>
              <a:rPr lang="el-GR" sz="2800" dirty="0" err="1" smtClean="0">
                <a:latin typeface="Calibri" pitchFamily="34" charset="0"/>
              </a:rPr>
              <a:t>διαγνώσιμη</a:t>
            </a:r>
            <a:r>
              <a:rPr lang="el-GR" sz="2800" dirty="0" smtClean="0">
                <a:latin typeface="Calibri" pitchFamily="34" charset="0"/>
              </a:rPr>
              <a:t> ιατρική πάθηση</a:t>
            </a:r>
            <a:endParaRPr lang="el-GR" sz="28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2800" b="1" dirty="0" smtClean="0"/>
              <a:t>ΠΑΡΑΦΙΛΙΕΣ</a:t>
            </a:r>
            <a:endParaRPr lang="el-GR" sz="2800" b="1" dirty="0"/>
          </a:p>
        </p:txBody>
      </p:sp>
      <p:sp>
        <p:nvSpPr>
          <p:cNvPr id="5" name="4 - Θέση περιεχομένου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r>
              <a:rPr lang="el-GR" sz="2800" dirty="0" err="1" smtClean="0"/>
              <a:t>Επιδειξιομανία</a:t>
            </a:r>
            <a:endParaRPr lang="el-GR" sz="2800" dirty="0" smtClean="0"/>
          </a:p>
          <a:p>
            <a:r>
              <a:rPr lang="el-GR" sz="2800" dirty="0" smtClean="0"/>
              <a:t>Φετιχισμός</a:t>
            </a:r>
          </a:p>
          <a:p>
            <a:r>
              <a:rPr lang="el-GR" sz="2800" dirty="0" err="1" smtClean="0"/>
              <a:t>Εφαψιομανία</a:t>
            </a:r>
            <a:endParaRPr lang="el-GR" sz="2800" dirty="0" smtClean="0"/>
          </a:p>
          <a:p>
            <a:r>
              <a:rPr lang="el-GR" sz="2800" dirty="0" smtClean="0"/>
              <a:t>Παιδοφιλία</a:t>
            </a:r>
          </a:p>
          <a:p>
            <a:r>
              <a:rPr lang="el-GR" sz="2800" dirty="0" smtClean="0"/>
              <a:t>Σεξουαλικός μαζοχισμός</a:t>
            </a:r>
          </a:p>
          <a:p>
            <a:r>
              <a:rPr lang="el-GR" sz="2800" dirty="0" smtClean="0"/>
              <a:t>Σεξουαλικός σαδισμός</a:t>
            </a:r>
          </a:p>
          <a:p>
            <a:r>
              <a:rPr lang="el-GR" sz="2800" dirty="0" smtClean="0"/>
              <a:t>Ηδονοβλεψία</a:t>
            </a:r>
            <a:endParaRPr lang="el-GR" sz="2800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 smtClean="0"/>
              <a:t>ΔΙΑΤΑΡΑΧΕΣ ΠΡΟΣΛΗΨΗΣ ΤΡΟΦΗΣ</a:t>
            </a:r>
            <a:endParaRPr lang="el-GR" b="1" dirty="0"/>
          </a:p>
        </p:txBody>
      </p:sp>
      <p:sp>
        <p:nvSpPr>
          <p:cNvPr id="5" name="4 - Θέση περιεχομένου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r>
              <a:rPr lang="el-GR" sz="2800" dirty="0" smtClean="0"/>
              <a:t>Ψυχογενής ανορεξία</a:t>
            </a:r>
          </a:p>
          <a:p>
            <a:endParaRPr lang="el-GR" sz="2800" dirty="0" smtClean="0"/>
          </a:p>
          <a:p>
            <a:endParaRPr lang="el-GR" sz="2800" dirty="0"/>
          </a:p>
          <a:p>
            <a:r>
              <a:rPr lang="el-GR" sz="2800" dirty="0" smtClean="0"/>
              <a:t>Ψυχογενής βουλιμία</a:t>
            </a:r>
            <a:endParaRPr lang="el-GR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l-GR" sz="4400" b="1" dirty="0" err="1" smtClean="0">
                <a:solidFill>
                  <a:srgbClr val="000000"/>
                </a:solidFill>
                <a:latin typeface="Calibri"/>
              </a:rPr>
              <a:t>Αιτιοπαθογένεια</a:t>
            </a:r>
            <a:r>
              <a:rPr lang="el-GR" sz="4400" b="1" dirty="0" smtClean="0">
                <a:solidFill>
                  <a:srgbClr val="000000"/>
                </a:solidFill>
                <a:latin typeface="Calibri"/>
              </a:rPr>
              <a:t> ψυχικών </a:t>
            </a:r>
            <a:r>
              <a:rPr lang="el-GR" sz="4400" b="1" dirty="0">
                <a:solidFill>
                  <a:srgbClr val="000000"/>
                </a:solidFill>
                <a:latin typeface="Calibri"/>
              </a:rPr>
              <a:t>διαταραχών</a:t>
            </a:r>
            <a:endParaRPr b="1" dirty="0"/>
          </a:p>
        </p:txBody>
      </p:sp>
      <p:sp>
        <p:nvSpPr>
          <p:cNvPr id="48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3200">
                <a:solidFill>
                  <a:srgbClr val="000000"/>
                </a:solidFill>
                <a:latin typeface="Calibri"/>
              </a:rPr>
              <a:t>Βιολογική θεώρηση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3200">
                <a:solidFill>
                  <a:srgbClr val="000000"/>
                </a:solidFill>
                <a:latin typeface="Calibri"/>
              </a:rPr>
              <a:t>Ψυχολογικήθέωρηση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3200">
                <a:solidFill>
                  <a:srgbClr val="000000"/>
                </a:solidFill>
                <a:latin typeface="Calibri"/>
              </a:rPr>
              <a:t>Ψυχοκοινωνική θεώρηση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b="1" dirty="0" smtClean="0"/>
              <a:t>ΔΙΑΤΑΡΑΧΕΣ ΕΛΕΓΧΟΥ ΠΑΡΟΡΜΗΣΕΩΝ ΠΟΥ ΔΕΝ ΤΑΞΙΝΟΜΟΎΝΤΑΙ ΑΛΛΟΥ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r>
              <a:rPr lang="el-GR" sz="3200" dirty="0" smtClean="0"/>
              <a:t>Διαταραχή διαλειπουσών εκρήξεων</a:t>
            </a:r>
          </a:p>
          <a:p>
            <a:r>
              <a:rPr lang="el-GR" sz="3200" dirty="0" smtClean="0"/>
              <a:t>Κλεπτομανία</a:t>
            </a:r>
          </a:p>
          <a:p>
            <a:r>
              <a:rPr lang="el-GR" sz="3200" dirty="0" smtClean="0"/>
              <a:t>Πυρομανία</a:t>
            </a:r>
          </a:p>
          <a:p>
            <a:r>
              <a:rPr lang="el-GR" sz="3200" dirty="0" smtClean="0"/>
              <a:t>Τριχοτιλλομανία</a:t>
            </a:r>
          </a:p>
          <a:p>
            <a:r>
              <a:rPr lang="el-GR" sz="3200" dirty="0" smtClean="0"/>
              <a:t>Παθολογική </a:t>
            </a:r>
            <a:r>
              <a:rPr lang="el-GR" sz="3200" dirty="0" err="1" smtClean="0"/>
              <a:t>στοιχηματοπαιξία</a:t>
            </a:r>
            <a:endParaRPr lang="el-GR" sz="3200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pPr algn="ctr"/>
            <a:r>
              <a:rPr lang="el-GR" sz="2400" b="1" dirty="0" smtClean="0"/>
              <a:t>ΔΙΑΤΑΡΑΧΕΣ ΠΡΟΣΩΠΙΚΟΤΗΤΑΣ</a:t>
            </a:r>
            <a:endParaRPr lang="el-GR" sz="2400" b="1" dirty="0"/>
          </a:p>
        </p:txBody>
      </p:sp>
      <p:sp>
        <p:nvSpPr>
          <p:cNvPr id="5" name="4 - Θέση περιεχομένου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l-GR" sz="2400" dirty="0" smtClean="0"/>
              <a:t>Παρανοειδής διαταραχή προσωπικότητας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400" dirty="0" smtClean="0"/>
              <a:t>Σχιζοειδής διαταραχή προσωπικότητας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400" dirty="0" err="1" smtClean="0"/>
              <a:t>Σχιζότυπη</a:t>
            </a:r>
            <a:r>
              <a:rPr lang="el-GR" sz="2400" dirty="0" smtClean="0"/>
              <a:t> διαταραχή προσωπικότητας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400" dirty="0" smtClean="0"/>
              <a:t>Αντικοινωνική </a:t>
            </a:r>
            <a:r>
              <a:rPr lang="el-GR" sz="2400" dirty="0" err="1" smtClean="0"/>
              <a:t>διαταρχή</a:t>
            </a:r>
            <a:r>
              <a:rPr lang="el-GR" sz="2400" dirty="0" smtClean="0"/>
              <a:t> προσωπικότητας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400" dirty="0" smtClean="0"/>
              <a:t>Μεθοριακή διαταραχή προσωπικότητας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O</a:t>
            </a:r>
            <a:r>
              <a:rPr lang="el-GR" sz="2400" dirty="0" smtClean="0"/>
              <a:t>ιστριονική διαταραχή προσωπικότητας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400" dirty="0" err="1" smtClean="0"/>
              <a:t>Ναρκισισσιστική</a:t>
            </a:r>
            <a:r>
              <a:rPr lang="el-GR" sz="2400" dirty="0" smtClean="0"/>
              <a:t> διαταραχή προσωπικότητας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400" dirty="0" err="1" smtClean="0"/>
              <a:t>Αποφευκτική</a:t>
            </a:r>
            <a:r>
              <a:rPr lang="el-GR" sz="2400" dirty="0" smtClean="0"/>
              <a:t> διαταραχή προσωπικότητας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400" dirty="0" err="1" smtClean="0"/>
              <a:t>Εξαρτητική</a:t>
            </a:r>
            <a:r>
              <a:rPr lang="el-GR" sz="2400" dirty="0" smtClean="0"/>
              <a:t> διαταραχή </a:t>
            </a:r>
            <a:r>
              <a:rPr lang="el-GR" sz="2400" dirty="0" err="1" smtClean="0"/>
              <a:t>πρσωπικότητας</a:t>
            </a:r>
            <a:endParaRPr lang="el-GR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l-GR" sz="2400" dirty="0" err="1"/>
              <a:t>Ι</a:t>
            </a:r>
            <a:r>
              <a:rPr lang="el-GR" sz="2400" dirty="0" err="1" smtClean="0"/>
              <a:t>δεοψυχαναγκαστική</a:t>
            </a:r>
            <a:r>
              <a:rPr lang="el-GR" sz="2400" dirty="0" smtClean="0"/>
              <a:t> διαταραχή προσωπικότητας</a:t>
            </a:r>
          </a:p>
          <a:p>
            <a:pPr marL="342900" indent="-342900"/>
            <a:endParaRPr lang="el-GR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2400" b="1" dirty="0" smtClean="0"/>
              <a:t>ΔΙΑΤΑΡΑΧΕΣ ΠΡΟΣΑΡΜΟΓΗΣ</a:t>
            </a:r>
            <a:endParaRPr lang="el-GR" sz="2400" b="1" dirty="0"/>
          </a:p>
        </p:txBody>
      </p:sp>
      <p:sp>
        <p:nvSpPr>
          <p:cNvPr id="5" name="4 - Θέση περιεχομένου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l-GR" sz="3200" dirty="0" smtClean="0"/>
              <a:t>Με καταθλιπτική διάθεση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3200" dirty="0" smtClean="0"/>
              <a:t>Με άγχος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3200" dirty="0" smtClean="0"/>
              <a:t>Με άγχος και καταθλιπτική διάθεση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3200" dirty="0" smtClean="0"/>
              <a:t>Με διαταραχή διαγωγής</a:t>
            </a:r>
          </a:p>
          <a:p>
            <a:pPr>
              <a:buNone/>
            </a:pPr>
            <a:endParaRPr lang="el-GR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l-GR" sz="4400" b="1" dirty="0">
                <a:solidFill>
                  <a:srgbClr val="000000"/>
                </a:solidFill>
                <a:latin typeface="Calibri"/>
              </a:rPr>
              <a:t>Βιολογική θεώρηση</a:t>
            </a:r>
            <a:endParaRPr b="1" dirty="0"/>
          </a:p>
        </p:txBody>
      </p:sp>
      <p:sp>
        <p:nvSpPr>
          <p:cNvPr id="50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3200">
                <a:solidFill>
                  <a:srgbClr val="000000"/>
                </a:solidFill>
                <a:latin typeface="Calibri"/>
              </a:rPr>
              <a:t>Αναφέρεται στο ιατρικό μοντέλο που διαμορφώθηκε από τις γνώσεις που αποκτήθηκαν σχετικάπροσφατααπό τηνευροχημικήέρευνα, τηψυχοφαμακολογία, τη γενετική και τις σύγχρονεςνευροαπεικονιστικέςτεχνικές.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l-GR" sz="4400" b="1" dirty="0">
                <a:solidFill>
                  <a:srgbClr val="000000"/>
                </a:solidFill>
                <a:latin typeface="Calibri"/>
              </a:rPr>
              <a:t>Ψυχολογική θεώρηση</a:t>
            </a:r>
            <a:endParaRPr b="1" dirty="0"/>
          </a:p>
        </p:txBody>
      </p:sp>
      <p:sp>
        <p:nvSpPr>
          <p:cNvPr id="52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3200">
                <a:solidFill>
                  <a:srgbClr val="000000"/>
                </a:solidFill>
                <a:latin typeface="Calibri"/>
              </a:rPr>
              <a:t>Γίνεται αναφορά στα τέσσερα κύρια πρότυπα ψυχολογικής θεώρησης.</a:t>
            </a:r>
            <a:endParaRPr/>
          </a:p>
          <a:p>
            <a:pPr>
              <a:lnSpc>
                <a:spcPct val="100000"/>
              </a:lnSpc>
            </a:pPr>
            <a:r>
              <a:rPr lang="el-GR" sz="3200">
                <a:solidFill>
                  <a:srgbClr val="000000"/>
                </a:solidFill>
                <a:latin typeface="Calibri"/>
              </a:rPr>
              <a:t>Α. Ψυχαναλυτικό</a:t>
            </a:r>
            <a:endParaRPr/>
          </a:p>
          <a:p>
            <a:pPr>
              <a:lnSpc>
                <a:spcPct val="100000"/>
              </a:lnSpc>
            </a:pPr>
            <a:r>
              <a:rPr lang="el-GR" sz="3200">
                <a:solidFill>
                  <a:srgbClr val="000000"/>
                </a:solidFill>
                <a:latin typeface="Calibri"/>
              </a:rPr>
              <a:t>Β.Συμπεριφορικό</a:t>
            </a:r>
            <a:endParaRPr/>
          </a:p>
          <a:p>
            <a:pPr>
              <a:lnSpc>
                <a:spcPct val="100000"/>
              </a:lnSpc>
            </a:pPr>
            <a:r>
              <a:rPr lang="el-GR" sz="3200">
                <a:solidFill>
                  <a:srgbClr val="000000"/>
                </a:solidFill>
                <a:latin typeface="Calibri"/>
              </a:rPr>
              <a:t>Γ.Γνωσιακό</a:t>
            </a:r>
            <a:endParaRPr/>
          </a:p>
          <a:p>
            <a:pPr>
              <a:lnSpc>
                <a:spcPct val="100000"/>
              </a:lnSpc>
            </a:pPr>
            <a:r>
              <a:rPr lang="el-GR" sz="3200">
                <a:solidFill>
                  <a:srgbClr val="000000"/>
                </a:solidFill>
                <a:latin typeface="Calibri"/>
              </a:rPr>
              <a:t>Δ.Συστημικό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l-GR" sz="4400" b="1" dirty="0">
                <a:solidFill>
                  <a:srgbClr val="000000"/>
                </a:solidFill>
                <a:latin typeface="Calibri"/>
              </a:rPr>
              <a:t>Ψυχοκοινωνική θεώρηση</a:t>
            </a:r>
            <a:endParaRPr b="1" dirty="0"/>
          </a:p>
        </p:txBody>
      </p:sp>
      <p:sp>
        <p:nvSpPr>
          <p:cNvPr id="54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l-GR" sz="3200" dirty="0" smtClean="0">
                <a:solidFill>
                  <a:srgbClr val="000000"/>
                </a:solidFill>
                <a:latin typeface="Calibri"/>
              </a:rPr>
              <a:t>Γίνεται</a:t>
            </a:r>
            <a:r>
              <a:rPr lang="en-US" sz="3200" dirty="0" smtClean="0">
                <a:solidFill>
                  <a:srgbClr val="000000"/>
                </a:solidFill>
                <a:latin typeface="Calibri"/>
              </a:rPr>
              <a:t> </a:t>
            </a:r>
            <a:r>
              <a:rPr lang="el-GR" sz="3200" dirty="0" smtClean="0">
                <a:solidFill>
                  <a:srgbClr val="000000"/>
                </a:solidFill>
                <a:latin typeface="Calibri"/>
              </a:rPr>
              <a:t>αναφορά στους</a:t>
            </a:r>
            <a:r>
              <a:rPr lang="en-US" sz="3200" dirty="0" smtClean="0">
                <a:solidFill>
                  <a:srgbClr val="000000"/>
                </a:solidFill>
                <a:latin typeface="Calibri"/>
              </a:rPr>
              <a:t> </a:t>
            </a:r>
            <a:r>
              <a:rPr lang="el-GR" sz="3200" dirty="0" err="1" smtClean="0">
                <a:solidFill>
                  <a:srgbClr val="000000"/>
                </a:solidFill>
                <a:latin typeface="Calibri"/>
              </a:rPr>
              <a:t>στρεσσογόνους</a:t>
            </a:r>
            <a:r>
              <a:rPr lang="en-US" sz="3200" dirty="0" smtClean="0">
                <a:solidFill>
                  <a:srgbClr val="000000"/>
                </a:solidFill>
                <a:latin typeface="Calibri"/>
              </a:rPr>
              <a:t> </a:t>
            </a:r>
            <a:r>
              <a:rPr lang="el-GR" sz="3200" dirty="0" smtClean="0">
                <a:solidFill>
                  <a:srgbClr val="000000"/>
                </a:solidFill>
                <a:latin typeface="Calibri"/>
              </a:rPr>
              <a:t>ψυχοκοινωνικούς </a:t>
            </a:r>
            <a:r>
              <a:rPr lang="el-GR" sz="3200" dirty="0">
                <a:solidFill>
                  <a:srgbClr val="000000"/>
                </a:solidFill>
                <a:latin typeface="Calibri"/>
              </a:rPr>
              <a:t>παράγοντες και ιδιαίτερα </a:t>
            </a:r>
            <a:r>
              <a:rPr lang="el-GR" sz="3200" dirty="0" smtClean="0">
                <a:solidFill>
                  <a:srgbClr val="000000"/>
                </a:solidFill>
                <a:latin typeface="Calibri"/>
              </a:rPr>
              <a:t>στα</a:t>
            </a:r>
            <a:r>
              <a:rPr lang="en-US" sz="3200" dirty="0" smtClean="0">
                <a:solidFill>
                  <a:srgbClr val="000000"/>
                </a:solidFill>
                <a:latin typeface="Calibri"/>
              </a:rPr>
              <a:t> </a:t>
            </a:r>
            <a:r>
              <a:rPr lang="el-GR" sz="3200" dirty="0" err="1" smtClean="0">
                <a:solidFill>
                  <a:srgbClr val="000000"/>
                </a:solidFill>
                <a:latin typeface="Calibri"/>
              </a:rPr>
              <a:t>ψυχοπιεστικά</a:t>
            </a:r>
            <a:r>
              <a:rPr lang="en-US" sz="3200" dirty="0" smtClean="0">
                <a:solidFill>
                  <a:srgbClr val="000000"/>
                </a:solidFill>
                <a:latin typeface="Calibri"/>
              </a:rPr>
              <a:t> </a:t>
            </a:r>
            <a:r>
              <a:rPr lang="el-GR" sz="3200" dirty="0" smtClean="0">
                <a:solidFill>
                  <a:srgbClr val="000000"/>
                </a:solidFill>
                <a:latin typeface="Calibri"/>
              </a:rPr>
              <a:t>γεγονότα.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l-GR" sz="4400" b="1" dirty="0">
                <a:solidFill>
                  <a:srgbClr val="000000"/>
                </a:solidFill>
                <a:latin typeface="Calibri"/>
              </a:rPr>
              <a:t>Ιστορική εξέλιξη της ψυχιατρικής</a:t>
            </a:r>
            <a:endParaRPr b="1" dirty="0"/>
          </a:p>
        </p:txBody>
      </p:sp>
      <p:sp>
        <p:nvSpPr>
          <p:cNvPr id="56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400" dirty="0">
                <a:solidFill>
                  <a:srgbClr val="000000"/>
                </a:solidFill>
                <a:latin typeface="Calibri"/>
              </a:rPr>
              <a:t>4</a:t>
            </a:r>
            <a:r>
              <a:rPr lang="el-GR" sz="2400" baseline="30000" dirty="0">
                <a:solidFill>
                  <a:srgbClr val="000000"/>
                </a:solidFill>
                <a:latin typeface="Calibri"/>
              </a:rPr>
              <a:t>ο</a:t>
            </a:r>
            <a:r>
              <a:rPr lang="el-GR" sz="2400" dirty="0">
                <a:solidFill>
                  <a:srgbClr val="000000"/>
                </a:solidFill>
                <a:latin typeface="Calibri"/>
              </a:rPr>
              <a:t>αιώνα π.χ. αναπτύσσεται η ιπποκρατική άποψη για τη ψυχική αρρώστια όπου η ψυχική αρρώστια είναι αποτέλεσμα των αλληλεπιδράσεων των τεσσάρων σωματικών χυμών (αίματος, μαύρη και κίτρινη χολή και φλέγματος</a:t>
            </a:r>
            <a:r>
              <a:rPr lang="el-GR" sz="2400" dirty="0" smtClean="0">
                <a:solidFill>
                  <a:srgbClr val="000000"/>
                </a:solidFill>
                <a:latin typeface="Calibri"/>
              </a:rPr>
              <a:t>)</a:t>
            </a:r>
          </a:p>
          <a:p>
            <a:pPr>
              <a:lnSpc>
                <a:spcPct val="100000"/>
              </a:lnSpc>
            </a:pPr>
            <a:endParaRPr sz="2400"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400" dirty="0">
                <a:solidFill>
                  <a:srgbClr val="000000"/>
                </a:solidFill>
                <a:latin typeface="Calibri"/>
              </a:rPr>
              <a:t>Γαληνός(130-200μχ</a:t>
            </a:r>
            <a:r>
              <a:rPr lang="el-GR" sz="2400" dirty="0" smtClean="0">
                <a:solidFill>
                  <a:srgbClr val="000000"/>
                </a:solidFill>
                <a:latin typeface="Calibri"/>
              </a:rPr>
              <a:t>) </a:t>
            </a:r>
            <a:r>
              <a:rPr lang="el-GR" sz="2400" dirty="0" err="1" smtClean="0">
                <a:solidFill>
                  <a:srgbClr val="000000"/>
                </a:solidFill>
                <a:latin typeface="Calibri"/>
              </a:rPr>
              <a:t>Σωματοψυχική</a:t>
            </a:r>
            <a:r>
              <a:rPr lang="el-GR" sz="2400" dirty="0" smtClean="0">
                <a:solidFill>
                  <a:srgbClr val="000000"/>
                </a:solidFill>
                <a:latin typeface="Calibri"/>
              </a:rPr>
              <a:t> αντίληψη</a:t>
            </a:r>
          </a:p>
          <a:p>
            <a:pPr>
              <a:lnSpc>
                <a:spcPct val="100000"/>
              </a:lnSpc>
            </a:pPr>
            <a:endParaRPr sz="2400"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400" dirty="0">
                <a:solidFill>
                  <a:srgbClr val="000000"/>
                </a:solidFill>
                <a:latin typeface="Calibri"/>
              </a:rPr>
              <a:t>Άγιος Αυγουστίνος(354-430μχ) σημασία των πρώιμων </a:t>
            </a:r>
            <a:r>
              <a:rPr lang="el-GR" sz="2400" dirty="0" smtClean="0">
                <a:solidFill>
                  <a:srgbClr val="000000"/>
                </a:solidFill>
                <a:latin typeface="Calibri"/>
              </a:rPr>
              <a:t>εμπειριών</a:t>
            </a:r>
          </a:p>
          <a:p>
            <a:pPr>
              <a:lnSpc>
                <a:spcPct val="100000"/>
              </a:lnSpc>
            </a:pPr>
            <a:endParaRPr sz="2400"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400" dirty="0">
                <a:solidFill>
                  <a:srgbClr val="000000"/>
                </a:solidFill>
                <a:latin typeface="Calibri"/>
              </a:rPr>
              <a:t>Μεσαίωνας (6-7</a:t>
            </a:r>
            <a:r>
              <a:rPr lang="el-GR" sz="2400" baseline="30000" dirty="0">
                <a:solidFill>
                  <a:srgbClr val="000000"/>
                </a:solidFill>
                <a:latin typeface="Calibri"/>
              </a:rPr>
              <a:t>ος</a:t>
            </a:r>
            <a:r>
              <a:rPr lang="el-GR" sz="2400" dirty="0">
                <a:solidFill>
                  <a:srgbClr val="000000"/>
                </a:solidFill>
                <a:latin typeface="Calibri"/>
              </a:rPr>
              <a:t>αιώνας)</a:t>
            </a:r>
            <a:endParaRPr sz="2400"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1813</Words>
  <Application>Microsoft Office PowerPoint</Application>
  <PresentationFormat>Προβολή στην οθόνη (4:3)</PresentationFormat>
  <Paragraphs>370</Paragraphs>
  <Slides>52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52</vt:i4>
      </vt:variant>
    </vt:vector>
  </HeadingPairs>
  <TitlesOfParts>
    <vt:vector size="53" baseType="lpstr">
      <vt:lpstr>Office Theme</vt:lpstr>
      <vt:lpstr>Διαφάνεια 1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  <vt:lpstr>Διαφάνεια 10</vt:lpstr>
      <vt:lpstr>Διαφάνεια 11</vt:lpstr>
      <vt:lpstr>Διαφάνεια 12</vt:lpstr>
      <vt:lpstr>Διαφάνεια 13</vt:lpstr>
      <vt:lpstr>Διαφάνεια 14</vt:lpstr>
      <vt:lpstr>Διαφάνεια 15</vt:lpstr>
      <vt:lpstr>Διαφάνεια 16</vt:lpstr>
      <vt:lpstr>Διαφάνεια 17</vt:lpstr>
      <vt:lpstr>Διαφάνεια 18</vt:lpstr>
      <vt:lpstr>Διαφάνεια 19</vt:lpstr>
      <vt:lpstr>Διαφάνεια 20</vt:lpstr>
      <vt:lpstr>Διαφάνεια 21</vt:lpstr>
      <vt:lpstr>Διαφάνεια 22</vt:lpstr>
      <vt:lpstr>Διαφάνεια 23</vt:lpstr>
      <vt:lpstr>Διαφάνεια 24</vt:lpstr>
      <vt:lpstr>Διαφάνεια 25</vt:lpstr>
      <vt:lpstr>Διαφάνεια 26</vt:lpstr>
      <vt:lpstr>Διαφάνεια 27</vt:lpstr>
      <vt:lpstr>Διαφάνεια 28</vt:lpstr>
      <vt:lpstr>Διαφάνεια 29</vt:lpstr>
      <vt:lpstr>Διαφάνεια 30</vt:lpstr>
      <vt:lpstr>Διαφάνεια 31</vt:lpstr>
      <vt:lpstr>Διαφάνεια 32</vt:lpstr>
      <vt:lpstr>Διαφάνεια 33</vt:lpstr>
      <vt:lpstr>Διαφάνεια 34</vt:lpstr>
      <vt:lpstr>Διαφάνεια 35</vt:lpstr>
      <vt:lpstr>Διαφάνεια 36</vt:lpstr>
      <vt:lpstr>Διαφάνεια 37</vt:lpstr>
      <vt:lpstr>Ταξινομητικό σύστημα DSM-IV</vt:lpstr>
      <vt:lpstr>ΔΙΑΤΑΡΑΧΕΣ ΣΤΗ ΝΗΠΙΑΚΗ, ΠΑΙΔΙΚΗ Η’ ΕΦΗΒΙΚΗ ΗΛΙΚΙΑ</vt:lpstr>
      <vt:lpstr>ΟΞΕΑ ΣΥΓΧΥΤΙΚΟ ΣΥΓΧΥΤΙΚΟ ΣΥΝΔΡΟΜΟ, ΑΝΟΙΑ</vt:lpstr>
      <vt:lpstr>ΔΙΑΤΑΡΑΧΕΣ ΣΧΕΤΙΖΟΜΕΝΕΣ ΜΕ ΤΗ ΛΗΨΗ ΟΥΣΙΩΝ</vt:lpstr>
      <vt:lpstr>ΣΧΙΖΟΦΡΕΝΕΙΑ ΚΑΙ ΑΛΛΕΣ ΨΥΧΩΣΙΚΕΣ ΔΙΑΤΑΡΑΧΕΣ</vt:lpstr>
      <vt:lpstr>ΔΙΑΤΑΡΑΧΕΣ ΔΙΑΘΕΣΗΣ</vt:lpstr>
      <vt:lpstr>ΑΓΧΩΔΕΙΣ ΔΙΑΤΑΡΑΧΕΣ</vt:lpstr>
      <vt:lpstr>ΣΩΜΑΤΟΜΟΡΦΕΣ ΔΙΑΤΑΡΑΧΕΣ</vt:lpstr>
      <vt:lpstr>ΔΙΑΣΧΙΣΤΙΚΗ ΔΙΑΤΑΡΑΧΗ</vt:lpstr>
      <vt:lpstr>ΣΕΞΟΥΑΛΙΚΕΣ ΔΙΑΤΑΡΑΧΕΣ</vt:lpstr>
      <vt:lpstr>ΠΑΡΑΦΙΛΙΕΣ</vt:lpstr>
      <vt:lpstr>ΔΙΑΤΑΡΑΧΕΣ ΠΡΟΣΛΗΨΗΣ ΤΡΟΦΗΣ</vt:lpstr>
      <vt:lpstr>ΔΙΑΤΑΡΑΧΕΣ ΕΛΕΓΧΟΥ ΠΑΡΟΡΜΗΣΕΩΝ ΠΟΥ ΔΕΝ ΤΑΞΙΝΟΜΟΎΝΤΑΙ ΑΛΛΟΥ</vt:lpstr>
      <vt:lpstr>ΔΙΑΤΑΡΑΧΕΣ ΠΡΟΣΩΠΙΚΟΤΗΤΑΣ</vt:lpstr>
      <vt:lpstr>ΔΙΑΤΑΡΑΧΕΣ ΠΡΟΣΑΡΜΟΓΗΣ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Ntinos</dc:creator>
  <cp:lastModifiedBy>Tzo</cp:lastModifiedBy>
  <cp:revision>9</cp:revision>
  <dcterms:modified xsi:type="dcterms:W3CDTF">2019-02-01T18:32:25Z</dcterms:modified>
</cp:coreProperties>
</file>