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271" r:id="rId32"/>
    <p:sldId id="273" r:id="rId33"/>
    <p:sldId id="274" r:id="rId34"/>
    <p:sldId id="275" r:id="rId35"/>
    <p:sldId id="276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BD4FB-8001-49D3-851C-71B946ED4F50}" type="datetimeFigureOut">
              <a:rPr lang="el-GR" smtClean="0"/>
              <a:pPr/>
              <a:t>1/2/2019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Ψυχιατρική Σημειολογία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περιγραφή των κλινικών σημείων και των συμπτωμάτων τη; Νοσολογίας των ψυχικών διαταραχών αποτελεί τη ψυχιατρική σημειολογία</a:t>
            </a:r>
          </a:p>
          <a:p>
            <a:r>
              <a:rPr lang="el-GR" sz="2400" dirty="0" smtClean="0"/>
              <a:t>Καταγράφεται η συμπεριφορά και η γενικότερη εμφάνιση του ασθενούς</a:t>
            </a:r>
          </a:p>
          <a:p>
            <a:r>
              <a:rPr lang="el-GR" sz="2400" dirty="0" smtClean="0"/>
              <a:t>Η επικοινωνία με τον εξετάζοντα κατά την κλινική εξέταση</a:t>
            </a:r>
          </a:p>
          <a:p>
            <a:endParaRPr lang="el-GR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tinos\Downloads\20180416_213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964488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tinos\Downloads\20180416_213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964488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tinos\Downloads\20180416_213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56984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tinos\Downloads\20180416_213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3999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κλινική παρατήρηση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Προσανατολισμός</a:t>
            </a:r>
          </a:p>
          <a:p>
            <a:r>
              <a:rPr lang="el-GR" dirty="0" smtClean="0"/>
              <a:t>Προσοχή και συγκέντρωση</a:t>
            </a:r>
          </a:p>
          <a:p>
            <a:r>
              <a:rPr lang="el-GR" dirty="0" smtClean="0"/>
              <a:t>Μνήμη</a:t>
            </a:r>
          </a:p>
          <a:p>
            <a:r>
              <a:rPr lang="el-GR" dirty="0" smtClean="0"/>
              <a:t>Αντίληψη</a:t>
            </a:r>
          </a:p>
          <a:p>
            <a:r>
              <a:rPr lang="el-GR" dirty="0" smtClean="0"/>
              <a:t>Σκέψη</a:t>
            </a:r>
          </a:p>
          <a:p>
            <a:r>
              <a:rPr lang="el-GR" dirty="0" smtClean="0"/>
              <a:t>Συναίσθημα</a:t>
            </a:r>
          </a:p>
          <a:p>
            <a:r>
              <a:rPr lang="el-GR" dirty="0" smtClean="0"/>
              <a:t>Βούληση</a:t>
            </a: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προσανατολισμού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Αδυναμία του αρρώστου να </a:t>
            </a:r>
            <a:r>
              <a:rPr lang="el-GR" dirty="0" err="1" smtClean="0"/>
              <a:t>εχει</a:t>
            </a:r>
            <a:r>
              <a:rPr lang="el-GR" dirty="0" smtClean="0"/>
              <a:t> συνείδηση εαυτού σε σχέση με το χρόνο, </a:t>
            </a:r>
            <a:r>
              <a:rPr lang="el-GR" dirty="0" err="1" smtClean="0"/>
              <a:t>χώρο,πρόσωπα</a:t>
            </a:r>
            <a:r>
              <a:rPr lang="el-GR" dirty="0" smtClean="0"/>
              <a:t> του περιβάλλοντος.</a:t>
            </a:r>
          </a:p>
          <a:p>
            <a:endParaRPr lang="el-GR" dirty="0"/>
          </a:p>
          <a:p>
            <a:r>
              <a:rPr lang="el-GR" dirty="0" smtClean="0"/>
              <a:t>Οργανικά </a:t>
            </a:r>
            <a:r>
              <a:rPr lang="el-GR" dirty="0" err="1" smtClean="0"/>
              <a:t>ψυχοσύνδρομα</a:t>
            </a:r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Διαταραχές προσοχής και συγκέντρωσης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2000" dirty="0" smtClean="0"/>
              <a:t>Η προσοχή είναι μια ανώτερη ψυχική λειτουργία η οποία βοήθα το άτομο να εστιάσει ενεργητικά ή παθητικά σε κάποιο ερέθισμα, ενώ η συγκέντρωση εκφράζει τη διατήρηση του συγκεκριμένου </a:t>
            </a:r>
            <a:r>
              <a:rPr lang="el-GR" sz="2000" dirty="0" err="1" smtClean="0"/>
              <a:t>εστιασμού</a:t>
            </a:r>
            <a:r>
              <a:rPr lang="el-GR" sz="2000" dirty="0" smtClean="0"/>
              <a:t>.</a:t>
            </a:r>
          </a:p>
          <a:p>
            <a:pPr algn="just"/>
            <a:r>
              <a:rPr lang="el-GR" sz="2000" dirty="0" smtClean="0"/>
              <a:t>Απροσεξία ή άμεση εξάντληση της </a:t>
            </a:r>
            <a:r>
              <a:rPr lang="el-GR" sz="2000" u="sng" dirty="0" smtClean="0"/>
              <a:t>προσοχής</a:t>
            </a:r>
            <a:r>
              <a:rPr lang="el-GR" sz="2000" i="1" u="sng" dirty="0" smtClean="0"/>
              <a:t>(οργανικά </a:t>
            </a:r>
            <a:r>
              <a:rPr lang="el-GR" sz="2000" i="1" u="sng" dirty="0" err="1" smtClean="0"/>
              <a:t>ψυχοσύνδρομα</a:t>
            </a:r>
            <a:r>
              <a:rPr lang="el-GR" sz="2000" i="1" u="sng" dirty="0" smtClean="0"/>
              <a:t>, νοητική καθυστέρηση)</a:t>
            </a:r>
          </a:p>
          <a:p>
            <a:pPr algn="just"/>
            <a:r>
              <a:rPr lang="el-GR" sz="2000" dirty="0" smtClean="0"/>
              <a:t>Διάσπαση ή διασπορά προσοχής(</a:t>
            </a:r>
            <a:r>
              <a:rPr lang="el-GR" sz="2000" i="1" u="sng" dirty="0" err="1" smtClean="0"/>
              <a:t>υπερθυμικές</a:t>
            </a:r>
            <a:r>
              <a:rPr lang="el-GR" sz="2000" i="1" u="sng" dirty="0" smtClean="0"/>
              <a:t> καταστάσεις)</a:t>
            </a:r>
          </a:p>
          <a:p>
            <a:pPr algn="just"/>
            <a:r>
              <a:rPr lang="el-GR" sz="2000" dirty="0" smtClean="0"/>
              <a:t>Δυσκολία μετατόπισης της προσοχής ή καθήλωση της προσοχής (</a:t>
            </a:r>
            <a:r>
              <a:rPr lang="el-GR" sz="2000" i="1" u="sng" dirty="0" smtClean="0"/>
              <a:t>κατάθλιψη, σχιζοφρένεια)</a:t>
            </a:r>
          </a:p>
          <a:p>
            <a:pPr algn="just"/>
            <a:r>
              <a:rPr lang="el-GR" sz="2000" dirty="0" smtClean="0"/>
              <a:t>Συρρίκνωση της προσοχής ή περιορισμός του πεδίου </a:t>
            </a:r>
            <a:r>
              <a:rPr lang="el-GR" sz="2000" i="1" u="sng" dirty="0" smtClean="0"/>
              <a:t>της(παρανοειδείς ψυχώσεις, </a:t>
            </a:r>
            <a:r>
              <a:rPr lang="el-GR" sz="2000" i="1" u="sng" dirty="0" err="1" smtClean="0"/>
              <a:t>ιδεοψυχαναγκαστική</a:t>
            </a:r>
            <a:r>
              <a:rPr lang="el-GR" sz="2000" i="1" u="sng" dirty="0" smtClean="0"/>
              <a:t> διαταραχή, </a:t>
            </a:r>
            <a:r>
              <a:rPr lang="el-GR" sz="2000" i="1" u="sng" dirty="0" err="1" smtClean="0"/>
              <a:t>αγχωδεις</a:t>
            </a:r>
            <a:r>
              <a:rPr lang="el-GR" sz="2000" i="1" u="sng" dirty="0" smtClean="0"/>
              <a:t> καταστάσεις)</a:t>
            </a:r>
          </a:p>
          <a:p>
            <a:pPr algn="just"/>
            <a:r>
              <a:rPr lang="el-GR" sz="2000" dirty="0" smtClean="0"/>
              <a:t>Εκλεκτική απροσεξία (</a:t>
            </a:r>
            <a:r>
              <a:rPr lang="el-GR" sz="2000" i="1" u="sng" dirty="0" smtClean="0"/>
              <a:t>διαταραχές προσωπικότητας, </a:t>
            </a:r>
            <a:r>
              <a:rPr lang="el-GR" sz="2000" i="1" u="sng" dirty="0" err="1" smtClean="0"/>
              <a:t>σωματόμορφες</a:t>
            </a:r>
            <a:r>
              <a:rPr lang="el-GR" sz="2000" i="1" u="sng" dirty="0" smtClean="0"/>
              <a:t> διαταραχές)</a:t>
            </a:r>
          </a:p>
          <a:p>
            <a:pPr algn="just"/>
            <a:r>
              <a:rPr lang="el-GR" sz="2000" dirty="0" smtClean="0"/>
              <a:t>Διαταραχή προσοχής και σχιζοφρένεια</a:t>
            </a:r>
          </a:p>
          <a:p>
            <a:pPr algn="just">
              <a:buNone/>
            </a:pPr>
            <a:endParaRPr lang="el-GR" dirty="0" smtClean="0"/>
          </a:p>
          <a:p>
            <a:pPr algn="just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Διαταραχες</a:t>
            </a:r>
            <a:r>
              <a:rPr lang="el-GR" dirty="0" smtClean="0"/>
              <a:t> μνήμης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l-GR" dirty="0" err="1" smtClean="0"/>
              <a:t>νεπάρκεια</a:t>
            </a:r>
            <a:r>
              <a:rPr lang="el-GR" dirty="0" smtClean="0"/>
              <a:t> της ικανότητας για μάθηση </a:t>
            </a:r>
            <a:r>
              <a:rPr lang="el-GR" dirty="0" err="1" smtClean="0"/>
              <a:t>νεων</a:t>
            </a:r>
            <a:r>
              <a:rPr lang="el-GR" dirty="0" smtClean="0"/>
              <a:t> πληροφοριών(προδρομική αμνησία)</a:t>
            </a:r>
          </a:p>
          <a:p>
            <a:r>
              <a:rPr lang="el-GR" dirty="0" smtClean="0"/>
              <a:t>Αδυναμία ανάκλησης των ήδη μαθημένων (αναδρομική αμνησία)</a:t>
            </a:r>
          </a:p>
          <a:p>
            <a:r>
              <a:rPr lang="el-GR" dirty="0" smtClean="0"/>
              <a:t>Αμνησία (οξεία ή βαθμιαία)</a:t>
            </a:r>
            <a:endParaRPr lang="el-G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Κλινική Ταξινόμηση </a:t>
            </a:r>
            <a:r>
              <a:rPr lang="el-GR" dirty="0" err="1" smtClean="0"/>
              <a:t>αμνησιακών</a:t>
            </a:r>
            <a:r>
              <a:rPr lang="el-GR" dirty="0" smtClean="0"/>
              <a:t> διαταραχών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dirty="0" err="1" smtClean="0"/>
              <a:t>Αμνησιακές</a:t>
            </a:r>
            <a:r>
              <a:rPr lang="el-GR" sz="1600" dirty="0" smtClean="0"/>
              <a:t> καταστάσεις </a:t>
            </a:r>
            <a:r>
              <a:rPr lang="el-GR" sz="1600" dirty="0" err="1" smtClean="0"/>
              <a:t>αιφνλιδιας</a:t>
            </a:r>
            <a:r>
              <a:rPr lang="el-GR" sz="1600" dirty="0" smtClean="0"/>
              <a:t> εγκατάστασης και βραχείας διάρκειας</a:t>
            </a:r>
          </a:p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i="1" u="sng" dirty="0" smtClean="0"/>
              <a:t>(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Κροταφικη</a:t>
            </a:r>
            <a:r>
              <a:rPr lang="el-GR" sz="1600" i="1" u="sng" dirty="0" smtClean="0">
                <a:solidFill>
                  <a:schemeClr val="accent1"/>
                </a:solidFill>
              </a:rPr>
              <a:t>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επιληψια</a:t>
            </a:r>
            <a:r>
              <a:rPr lang="el-GR" sz="1600" i="1" u="sng" dirty="0" smtClean="0">
                <a:solidFill>
                  <a:schemeClr val="accent1"/>
                </a:solidFill>
              </a:rPr>
              <a:t>,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μεταδιασεισικές</a:t>
            </a:r>
            <a:r>
              <a:rPr lang="el-GR" sz="1600" i="1" u="sng" dirty="0" smtClean="0">
                <a:solidFill>
                  <a:schemeClr val="accent1"/>
                </a:solidFill>
              </a:rPr>
              <a:t> καταστάσεις, </a:t>
            </a:r>
            <a:r>
              <a:rPr lang="en-US" sz="1600" i="1" u="sng" dirty="0" smtClean="0">
                <a:solidFill>
                  <a:schemeClr val="accent1"/>
                </a:solidFill>
              </a:rPr>
              <a:t>ECT, </a:t>
            </a:r>
            <a:r>
              <a:rPr lang="el-GR" sz="1600" i="1" u="sng" dirty="0" smtClean="0">
                <a:solidFill>
                  <a:schemeClr val="accent1"/>
                </a:solidFill>
              </a:rPr>
              <a:t>Φαρμακευτική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τοξίκωση</a:t>
            </a:r>
            <a:r>
              <a:rPr lang="el-GR" sz="1600" i="1" u="sng" dirty="0" smtClean="0"/>
              <a:t>)</a:t>
            </a:r>
          </a:p>
          <a:p>
            <a:pPr>
              <a:buNone/>
            </a:pPr>
            <a:endParaRPr lang="el-GR" sz="1600" i="1" u="sng" dirty="0" smtClean="0"/>
          </a:p>
          <a:p>
            <a:r>
              <a:rPr lang="el-GR" sz="1600" dirty="0" err="1" smtClean="0"/>
              <a:t>Αμνησιακά</a:t>
            </a:r>
            <a:r>
              <a:rPr lang="el-GR" sz="1600" dirty="0" smtClean="0"/>
              <a:t> σύνδρομα χαρακτηριζόμενα από αιφνίδια εγκατάσταση και συνήθως από βαθμιαία ατελή αποκατάσταση</a:t>
            </a:r>
          </a:p>
          <a:p>
            <a:pPr>
              <a:buNone/>
            </a:pPr>
            <a:r>
              <a:rPr lang="el-GR" sz="1600" dirty="0" smtClean="0"/>
              <a:t>        (</a:t>
            </a:r>
            <a:r>
              <a:rPr lang="el-GR" sz="1600" i="1" u="sng" dirty="0" smtClean="0">
                <a:solidFill>
                  <a:schemeClr val="accent1"/>
                </a:solidFill>
              </a:rPr>
              <a:t>ΑΕΕ, Τραυματικές βλάβες των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μεσων</a:t>
            </a:r>
            <a:r>
              <a:rPr lang="el-GR" sz="1600" i="1" u="sng" dirty="0" smtClean="0">
                <a:solidFill>
                  <a:schemeClr val="accent1"/>
                </a:solidFill>
              </a:rPr>
              <a:t> κροταφικών περιοχών</a:t>
            </a:r>
            <a:r>
              <a:rPr lang="el-GR" sz="1600" dirty="0" smtClean="0">
                <a:solidFill>
                  <a:schemeClr val="accent1"/>
                </a:solidFill>
              </a:rPr>
              <a:t>)</a:t>
            </a:r>
          </a:p>
          <a:p>
            <a:pPr>
              <a:buNone/>
            </a:pPr>
            <a:endParaRPr lang="el-GR" sz="1600" dirty="0" smtClean="0"/>
          </a:p>
          <a:p>
            <a:r>
              <a:rPr lang="el-GR" sz="1600" dirty="0" err="1" smtClean="0"/>
              <a:t>Αμνησιακά</a:t>
            </a:r>
            <a:r>
              <a:rPr lang="el-GR" sz="1600" dirty="0" smtClean="0"/>
              <a:t> σύνδρομα </a:t>
            </a:r>
            <a:r>
              <a:rPr lang="el-GR" sz="1600" dirty="0" err="1" smtClean="0"/>
              <a:t>υποξείας</a:t>
            </a:r>
            <a:r>
              <a:rPr lang="el-GR" sz="1600" dirty="0" smtClean="0"/>
              <a:t> εγκατάστασης που ποικίλλουν σε βαθμό αποκατάστασης και που </a:t>
            </a:r>
            <a:r>
              <a:rPr lang="el-GR" sz="1600" dirty="0" err="1" smtClean="0"/>
              <a:t>καταλέιπουν</a:t>
            </a:r>
            <a:r>
              <a:rPr lang="el-GR" sz="1600" dirty="0" smtClean="0"/>
              <a:t> συνήθως υπολειπόμενη μνημονική λειτουργία</a:t>
            </a:r>
          </a:p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i="1" u="sng" dirty="0" smtClean="0">
                <a:solidFill>
                  <a:schemeClr val="accent1"/>
                </a:solidFill>
              </a:rPr>
              <a:t>(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Εγκεφαλιτιδα</a:t>
            </a:r>
            <a:r>
              <a:rPr lang="el-GR" sz="1600" i="1" u="sng" dirty="0" smtClean="0">
                <a:solidFill>
                  <a:schemeClr val="accent1"/>
                </a:solidFill>
              </a:rPr>
              <a:t> από απλό έρπητα, μηνιγγίτιδα,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Συνδρομο</a:t>
            </a:r>
            <a:r>
              <a:rPr lang="el-GR" sz="1600" i="1" u="sng" dirty="0" smtClean="0">
                <a:solidFill>
                  <a:schemeClr val="accent1"/>
                </a:solidFill>
              </a:rPr>
              <a:t> </a:t>
            </a:r>
            <a:r>
              <a:rPr lang="en-US" sz="1600" i="1" u="sng" dirty="0" err="1" smtClean="0">
                <a:solidFill>
                  <a:schemeClr val="accent1"/>
                </a:solidFill>
              </a:rPr>
              <a:t>Wenicke-Korsakoff</a:t>
            </a:r>
            <a:r>
              <a:rPr lang="en-US" sz="1600" dirty="0" smtClean="0"/>
              <a:t>)</a:t>
            </a:r>
          </a:p>
          <a:p>
            <a:pPr>
              <a:buNone/>
            </a:pPr>
            <a:endParaRPr lang="el-GR" sz="1600" dirty="0" smtClean="0"/>
          </a:p>
          <a:p>
            <a:r>
              <a:rPr lang="el-GR" sz="1600" dirty="0" smtClean="0"/>
              <a:t>Βραδέως εξελισσόμενα </a:t>
            </a:r>
            <a:r>
              <a:rPr lang="el-GR" sz="1600" dirty="0" err="1" smtClean="0"/>
              <a:t>αμνησιακά</a:t>
            </a:r>
            <a:r>
              <a:rPr lang="el-GR" sz="1600" dirty="0" smtClean="0"/>
              <a:t> σύνδρομα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        (</a:t>
            </a:r>
            <a:r>
              <a:rPr lang="en-US" sz="1600" i="1" u="sng" dirty="0" smtClean="0">
                <a:solidFill>
                  <a:schemeClr val="accent1"/>
                </a:solidFill>
              </a:rPr>
              <a:t>O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γκοι</a:t>
            </a:r>
            <a:r>
              <a:rPr lang="el-GR" sz="1600" i="1" u="sng" dirty="0" smtClean="0">
                <a:solidFill>
                  <a:schemeClr val="accent1"/>
                </a:solidFill>
              </a:rPr>
              <a:t> εγκεφάλου, ΣΚΠ, Ν.</a:t>
            </a:r>
            <a:r>
              <a:rPr lang="en-US" sz="1600" i="1" u="sng" dirty="0" smtClean="0">
                <a:solidFill>
                  <a:schemeClr val="accent1"/>
                </a:solidFill>
              </a:rPr>
              <a:t>Alzheimer, </a:t>
            </a:r>
            <a:r>
              <a:rPr lang="en-US" sz="1600" i="1" u="sng" dirty="0" err="1" smtClean="0">
                <a:solidFill>
                  <a:schemeClr val="accent1"/>
                </a:solidFill>
              </a:rPr>
              <a:t>N.Pick</a:t>
            </a:r>
            <a:r>
              <a:rPr lang="en-US" sz="1600" i="1" u="sng" dirty="0" smtClean="0">
                <a:solidFill>
                  <a:schemeClr val="accent1"/>
                </a:solidFill>
              </a:rPr>
              <a:t>, </a:t>
            </a:r>
            <a:r>
              <a:rPr lang="el-GR" sz="1600" i="1" u="sng" dirty="0" smtClean="0">
                <a:solidFill>
                  <a:schemeClr val="accent1"/>
                </a:solidFill>
              </a:rPr>
              <a:t>Εγκεφαλοπάθεια </a:t>
            </a:r>
            <a:r>
              <a:rPr lang="en-US" sz="1600" i="1" u="sng" dirty="0" smtClean="0">
                <a:solidFill>
                  <a:schemeClr val="accent1"/>
                </a:solidFill>
              </a:rPr>
              <a:t>AIDS., </a:t>
            </a:r>
            <a:r>
              <a:rPr lang="en-US" sz="1600" i="1" u="sng" dirty="0" err="1" smtClean="0">
                <a:solidFill>
                  <a:schemeClr val="accent1"/>
                </a:solidFill>
              </a:rPr>
              <a:t>Creutzfeldt</a:t>
            </a:r>
            <a:r>
              <a:rPr lang="en-US" sz="1600" i="1" u="sng" dirty="0" smtClean="0">
                <a:solidFill>
                  <a:schemeClr val="accent1"/>
                </a:solidFill>
              </a:rPr>
              <a:t>-Jacob</a:t>
            </a:r>
            <a:r>
              <a:rPr lang="en-US" sz="1600" dirty="0" smtClean="0"/>
              <a:t>)</a:t>
            </a:r>
            <a:endParaRPr lang="el-GR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αντίληψης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Αντίληψη= </a:t>
            </a:r>
            <a:r>
              <a:rPr lang="el-GR" dirty="0" err="1" smtClean="0"/>
              <a:t>αφορα</a:t>
            </a:r>
            <a:r>
              <a:rPr lang="el-GR" dirty="0" smtClean="0"/>
              <a:t> όλες εκείνες τις διεργασίες με τις οποίες τα αισθητηριακά δεδομένα αναγνωρίζονται και ερμηνεύονται με τη βοήθεια της προηγούμενης πείρας του ατόμου.</a:t>
            </a:r>
          </a:p>
          <a:p>
            <a:pPr>
              <a:buNone/>
            </a:pPr>
            <a:r>
              <a:rPr lang="el-GR" dirty="0" smtClean="0"/>
              <a:t> 1. Ψευδαισθήσεις</a:t>
            </a:r>
          </a:p>
          <a:p>
            <a:pPr>
              <a:buNone/>
            </a:pPr>
            <a:r>
              <a:rPr lang="el-GR" dirty="0" smtClean="0"/>
              <a:t> 2. </a:t>
            </a:r>
            <a:r>
              <a:rPr lang="el-GR" dirty="0" err="1" smtClean="0"/>
              <a:t>Ψευδοψευδαισθήσεις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3. Παραισθήσεις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κλινική εξέταση και η σχέση γιατρού-ασθενούς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Αντιληπτικότητα των ψυχοπαθολογικών συμπτωμάτων</a:t>
            </a:r>
          </a:p>
          <a:p>
            <a:r>
              <a:rPr lang="el-GR" dirty="0" smtClean="0"/>
              <a:t>Η αρρώστια περιλαμβάνει τις δευτερογενείς προσωπικές και κοινωνικές αντιδράσεις του ατόμου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Ψευδαισθήσεις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Εσφαλμένη εντύπωση χωρίς ανάλογο αισθητηριακό ερέθισμα ή τη παρουσία φυσικού αντικειμένου.</a:t>
            </a:r>
          </a:p>
          <a:p>
            <a:pPr>
              <a:buNone/>
            </a:pPr>
            <a:r>
              <a:rPr lang="el-GR" dirty="0" smtClean="0"/>
              <a:t>   Α. Στοιχειώδεις ή ανοργάνωτες και σύνθετες ή οργανωμένες</a:t>
            </a:r>
          </a:p>
          <a:p>
            <a:pPr>
              <a:buNone/>
            </a:pPr>
            <a:r>
              <a:rPr lang="el-GR" dirty="0" smtClean="0"/>
              <a:t>   Β. </a:t>
            </a:r>
            <a:r>
              <a:rPr lang="el-GR" dirty="0" err="1" smtClean="0"/>
              <a:t>Αναλογα</a:t>
            </a:r>
            <a:r>
              <a:rPr lang="el-GR" dirty="0" smtClean="0"/>
              <a:t> με το αισθητήριο όργανο αναφοράς τους (</a:t>
            </a:r>
            <a:r>
              <a:rPr lang="el-GR" dirty="0" err="1" smtClean="0"/>
              <a:t>Ακουστικές,οπτικές</a:t>
            </a:r>
            <a:r>
              <a:rPr lang="el-GR" dirty="0" smtClean="0"/>
              <a:t>, οσφρητικές, γευστικές, </a:t>
            </a:r>
            <a:r>
              <a:rPr lang="el-GR" dirty="0" err="1" smtClean="0"/>
              <a:t>επιπολης</a:t>
            </a:r>
            <a:r>
              <a:rPr lang="el-GR" dirty="0" smtClean="0"/>
              <a:t> </a:t>
            </a:r>
            <a:r>
              <a:rPr lang="el-GR" dirty="0" err="1" smtClean="0"/>
              <a:t>αισθητικότητας,κοιναισθητικές</a:t>
            </a:r>
            <a:r>
              <a:rPr lang="el-GR" dirty="0" smtClean="0"/>
              <a:t>)</a:t>
            </a:r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Ψευδο</a:t>
            </a:r>
            <a:r>
              <a:rPr lang="el-GR" dirty="0" smtClean="0"/>
              <a:t>-</a:t>
            </a:r>
            <a:r>
              <a:rPr lang="el-GR" dirty="0" err="1" smtClean="0"/>
              <a:t>ψευαδαισθησεις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Κατάσταση όπου ο ασθενής αναφέρει το ψευδαισθητικό βίωμα αλλά έχει συναίσθηση ότι δημιουργήθηκε χωρίς την ύπαρξη του αντίστοιχου αισθητηριακού ερεθίσματος </a:t>
            </a:r>
          </a:p>
          <a:p>
            <a:r>
              <a:rPr lang="el-GR" dirty="0" smtClean="0"/>
              <a:t>ΦΥΣΙΟΛΟΓΙΚΕΣ(</a:t>
            </a:r>
            <a:r>
              <a:rPr lang="el-GR" dirty="0" err="1" smtClean="0"/>
              <a:t>κοπωση,επέλευση</a:t>
            </a:r>
            <a:r>
              <a:rPr lang="el-GR" dirty="0" smtClean="0"/>
              <a:t> του </a:t>
            </a:r>
            <a:r>
              <a:rPr lang="el-GR" dirty="0" err="1" smtClean="0"/>
              <a:t>υπνου</a:t>
            </a:r>
            <a:r>
              <a:rPr lang="el-GR" dirty="0" smtClean="0"/>
              <a:t>)</a:t>
            </a:r>
          </a:p>
          <a:p>
            <a:r>
              <a:rPr lang="el-GR" dirty="0" smtClean="0"/>
              <a:t>ΠΑΘΟΛΟΓΙΚΕΣ (Βλάβες αισθητηριακών οργάνων)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ΠΑΡΑΙΣΘΗΣΕΙΣ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 smtClean="0"/>
              <a:t>Υπάρχει εσφαλμένη αντίληψη μιας πραγματικής αισθητηριακής εντύπωσης.(το αντικείμενο υπάρχει </a:t>
            </a:r>
            <a:r>
              <a:rPr lang="el-GR" dirty="0" err="1" smtClean="0"/>
              <a:t>αλλα</a:t>
            </a:r>
            <a:r>
              <a:rPr lang="el-GR" dirty="0" smtClean="0"/>
              <a:t> το </a:t>
            </a:r>
            <a:r>
              <a:rPr lang="el-GR" dirty="0" err="1" smtClean="0"/>
              <a:t>ατομο</a:t>
            </a:r>
            <a:r>
              <a:rPr lang="el-GR" dirty="0" smtClean="0"/>
              <a:t> έχει παραποιημένη αντίληψη για αυτό)</a:t>
            </a:r>
          </a:p>
          <a:p>
            <a:endParaRPr lang="el-GR" dirty="0" smtClean="0"/>
          </a:p>
          <a:p>
            <a:r>
              <a:rPr lang="el-GR" dirty="0" err="1" smtClean="0"/>
              <a:t>Παρειδώλια</a:t>
            </a:r>
            <a:r>
              <a:rPr lang="el-GR" dirty="0" smtClean="0"/>
              <a:t>(οι παραισθήσεις υπόκεινται στον </a:t>
            </a:r>
            <a:r>
              <a:rPr lang="el-GR" dirty="0" err="1" smtClean="0"/>
              <a:t>ελεγχο</a:t>
            </a:r>
            <a:r>
              <a:rPr lang="el-GR" dirty="0" smtClean="0"/>
              <a:t> της βούλησης και παρατηρούνται συχνότερα κατά τη </a:t>
            </a:r>
            <a:r>
              <a:rPr lang="el-GR" dirty="0" err="1" smtClean="0"/>
              <a:t>παιδικη</a:t>
            </a:r>
            <a:r>
              <a:rPr lang="el-GR" dirty="0" smtClean="0"/>
              <a:t> ηλικία)</a:t>
            </a:r>
          </a:p>
          <a:p>
            <a:pPr>
              <a:buNone/>
            </a:pPr>
            <a:r>
              <a:rPr lang="el-GR" dirty="0" smtClean="0"/>
              <a:t>      </a:t>
            </a:r>
          </a:p>
          <a:p>
            <a:r>
              <a:rPr lang="el-GR" dirty="0" smtClean="0"/>
              <a:t>ΆΛΛΕΣ ΔΙΑΤΑΡΑΧΕΣ( η εντύπωση του </a:t>
            </a:r>
            <a:r>
              <a:rPr lang="el-GR" dirty="0" err="1" smtClean="0"/>
              <a:t>ηδηδ</a:t>
            </a:r>
            <a:r>
              <a:rPr lang="el-GR" dirty="0" smtClean="0"/>
              <a:t> </a:t>
            </a:r>
            <a:r>
              <a:rPr lang="el-GR" dirty="0" err="1" smtClean="0"/>
              <a:t>ιδωθέντος</a:t>
            </a:r>
            <a:r>
              <a:rPr lang="el-GR" dirty="0" smtClean="0"/>
              <a:t>, η εντύπωση του μη </a:t>
            </a:r>
            <a:r>
              <a:rPr lang="el-GR" dirty="0" err="1" smtClean="0"/>
              <a:t>ιδωθεντος</a:t>
            </a:r>
            <a:r>
              <a:rPr lang="el-GR" dirty="0" smtClean="0"/>
              <a:t>, </a:t>
            </a:r>
            <a:r>
              <a:rPr lang="el-GR" dirty="0" err="1" smtClean="0"/>
              <a:t>αποπραγματισμος</a:t>
            </a:r>
            <a:r>
              <a:rPr lang="el-GR" dirty="0" smtClean="0"/>
              <a:t>, </a:t>
            </a:r>
            <a:r>
              <a:rPr lang="el-GR" dirty="0" err="1" smtClean="0"/>
              <a:t>αποπροσωποιηση</a:t>
            </a:r>
            <a:r>
              <a:rPr lang="el-GR" dirty="0" smtClean="0"/>
              <a:t>, </a:t>
            </a:r>
            <a:r>
              <a:rPr lang="el-GR" dirty="0" err="1" smtClean="0"/>
              <a:t>δυσμορφοβια</a:t>
            </a:r>
            <a:r>
              <a:rPr lang="el-GR" dirty="0" smtClean="0"/>
              <a:t>)</a:t>
            </a:r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σκέψης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Παραγωγη</a:t>
            </a:r>
            <a:r>
              <a:rPr lang="el-GR" dirty="0" smtClean="0"/>
              <a:t>, ροη, </a:t>
            </a:r>
            <a:r>
              <a:rPr lang="el-GR" dirty="0" err="1" smtClean="0"/>
              <a:t>περιχόμενο</a:t>
            </a:r>
            <a:endParaRPr lang="el-GR" dirty="0" smtClean="0"/>
          </a:p>
          <a:p>
            <a:r>
              <a:rPr lang="el-GR" dirty="0" smtClean="0"/>
              <a:t>Διαγιγνώσκονται στο γραπτό ή στο προφορικό  λόγο</a:t>
            </a:r>
          </a:p>
          <a:p>
            <a:r>
              <a:rPr lang="el-GR" dirty="0" err="1" smtClean="0"/>
              <a:t>Βαριες</a:t>
            </a:r>
            <a:r>
              <a:rPr lang="el-GR" dirty="0" smtClean="0"/>
              <a:t> περιπτώσεις =</a:t>
            </a:r>
            <a:r>
              <a:rPr lang="el-GR" dirty="0" err="1" smtClean="0"/>
              <a:t>ασυνδεσία</a:t>
            </a:r>
            <a:r>
              <a:rPr lang="el-GR" dirty="0" smtClean="0"/>
              <a:t>, </a:t>
            </a:r>
            <a:r>
              <a:rPr lang="el-GR" dirty="0" err="1" smtClean="0"/>
              <a:t>εσφαλμενη</a:t>
            </a:r>
            <a:r>
              <a:rPr lang="el-GR" dirty="0" smtClean="0"/>
              <a:t> ερμηνεία</a:t>
            </a:r>
          </a:p>
          <a:p>
            <a:pPr>
              <a:buNone/>
            </a:pPr>
            <a:r>
              <a:rPr lang="el-GR" dirty="0" smtClean="0"/>
              <a:t>   </a:t>
            </a:r>
            <a:endParaRPr 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σκέψης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Πρωτογενή διεργασία σκέψης (ο αρχέγονος τρόπος σκέψης που αναφαίνεται κλασικά στα όνειρα αλλά και σε νεαρά παιδιά και σε </a:t>
            </a:r>
            <a:r>
              <a:rPr lang="el-GR" dirty="0" err="1" smtClean="0"/>
              <a:t>ψυχωσικές</a:t>
            </a:r>
            <a:r>
              <a:rPr lang="el-GR" dirty="0" smtClean="0"/>
              <a:t> καταστάσεις)</a:t>
            </a:r>
          </a:p>
          <a:p>
            <a:r>
              <a:rPr lang="el-GR" dirty="0" err="1" smtClean="0"/>
              <a:t>Δευτερογενη</a:t>
            </a:r>
            <a:r>
              <a:rPr lang="el-GR" dirty="0" smtClean="0"/>
              <a:t> διεργασία σκέψης (χαρακτηρίζεται από τη λογική και σε αντίθεση με τη πρωτογενή διεργασία χρησιμοποιεί κατά κανόνα το χρόνο, τη </a:t>
            </a:r>
            <a:r>
              <a:rPr lang="el-GR" dirty="0" err="1" smtClean="0"/>
              <a:t>προβλεψιμότητα</a:t>
            </a:r>
            <a:r>
              <a:rPr lang="el-GR" dirty="0" smtClean="0"/>
              <a:t>, τη σαφήνεια) </a:t>
            </a:r>
            <a:endParaRPr lang="el-G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Διαταραχές στη δομή και στην οργάνωση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Προεξάρχει η διάσπαση της σκέψης, η </a:t>
            </a:r>
            <a:r>
              <a:rPr lang="el-GR" dirty="0" err="1" smtClean="0"/>
              <a:t>χαλαση</a:t>
            </a:r>
            <a:r>
              <a:rPr lang="el-GR" dirty="0" smtClean="0"/>
              <a:t> συνειρμού, ασυναρτησία και </a:t>
            </a:r>
            <a:r>
              <a:rPr lang="el-GR" dirty="0" err="1" smtClean="0"/>
              <a:t>αρα</a:t>
            </a:r>
            <a:r>
              <a:rPr lang="el-GR" dirty="0" smtClean="0"/>
              <a:t> διακρίνουμε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sz="1900" dirty="0" smtClean="0"/>
              <a:t>    </a:t>
            </a:r>
            <a:r>
              <a:rPr lang="el-GR" sz="1900" dirty="0" smtClean="0"/>
              <a:t>1.</a:t>
            </a:r>
            <a:r>
              <a:rPr lang="en-US" sz="1900" dirty="0" smtClean="0"/>
              <a:t>A</a:t>
            </a:r>
            <a:r>
              <a:rPr lang="el-GR" sz="1900" dirty="0" err="1" smtClean="0"/>
              <a:t>σάφεια</a:t>
            </a:r>
            <a:r>
              <a:rPr lang="el-GR" sz="1900" dirty="0" smtClean="0"/>
              <a:t> και αοριστία νοήματος</a:t>
            </a:r>
          </a:p>
          <a:p>
            <a:pPr>
              <a:buNone/>
            </a:pPr>
            <a:r>
              <a:rPr lang="el-GR" sz="1900" dirty="0" smtClean="0"/>
              <a:t>    2.Αλληλοείσδυση εννοιών</a:t>
            </a:r>
          </a:p>
          <a:p>
            <a:pPr>
              <a:buNone/>
            </a:pPr>
            <a:r>
              <a:rPr lang="el-GR" sz="1900" dirty="0" smtClean="0"/>
              <a:t>    3.Συγχώνευση ιδεών</a:t>
            </a:r>
          </a:p>
          <a:p>
            <a:pPr>
              <a:buNone/>
            </a:pPr>
            <a:r>
              <a:rPr lang="el-GR" sz="1900" dirty="0" smtClean="0"/>
              <a:t>    4. Συνωστισμό ιδεών</a:t>
            </a:r>
          </a:p>
          <a:p>
            <a:pPr>
              <a:buNone/>
            </a:pPr>
            <a:r>
              <a:rPr lang="el-GR" sz="1900" dirty="0" smtClean="0"/>
              <a:t>    5. Τμηματικό και ανολοκλήρωτο λόγο</a:t>
            </a:r>
          </a:p>
          <a:p>
            <a:pPr>
              <a:buNone/>
            </a:pPr>
            <a:r>
              <a:rPr lang="el-GR" sz="1900" dirty="0" smtClean="0"/>
              <a:t>    6. Εκτροχιασμό λόγου</a:t>
            </a:r>
          </a:p>
          <a:p>
            <a:pPr>
              <a:buNone/>
            </a:pPr>
            <a:r>
              <a:rPr lang="el-GR" sz="1900" dirty="0" smtClean="0"/>
              <a:t>    7. </a:t>
            </a:r>
            <a:r>
              <a:rPr lang="el-GR" sz="1900" dirty="0" err="1" smtClean="0"/>
              <a:t>Χαλαση</a:t>
            </a:r>
            <a:r>
              <a:rPr lang="el-GR" sz="1900" dirty="0" smtClean="0"/>
              <a:t> συνειρμικών ιδεών</a:t>
            </a:r>
          </a:p>
          <a:p>
            <a:pPr>
              <a:buNone/>
            </a:pPr>
            <a:r>
              <a:rPr lang="el-GR" sz="1900" dirty="0" smtClean="0"/>
              <a:t>    8.Παραλογία </a:t>
            </a:r>
          </a:p>
          <a:p>
            <a:pPr>
              <a:buNone/>
            </a:pPr>
            <a:r>
              <a:rPr lang="el-GR" sz="1900" dirty="0" smtClean="0"/>
              <a:t>    9. </a:t>
            </a:r>
            <a:r>
              <a:rPr lang="el-GR" sz="1900" dirty="0" err="1" smtClean="0"/>
              <a:t>Ασκοπο</a:t>
            </a:r>
            <a:r>
              <a:rPr lang="el-GR" sz="1900" dirty="0" smtClean="0"/>
              <a:t> </a:t>
            </a:r>
            <a:r>
              <a:rPr lang="el-GR" sz="1900" dirty="0" err="1" smtClean="0"/>
              <a:t>πλατυασμό</a:t>
            </a:r>
            <a:endParaRPr lang="el-GR" sz="1900" dirty="0" smtClean="0"/>
          </a:p>
          <a:p>
            <a:pPr>
              <a:buNone/>
            </a:pPr>
            <a:r>
              <a:rPr lang="el-GR" sz="1900" dirty="0" smtClean="0"/>
              <a:t>   10. </a:t>
            </a:r>
            <a:r>
              <a:rPr lang="el-GR" sz="1900" dirty="0" err="1" smtClean="0"/>
              <a:t>Επίπμονη</a:t>
            </a:r>
            <a:r>
              <a:rPr lang="el-GR" sz="1900" dirty="0" smtClean="0"/>
              <a:t> </a:t>
            </a:r>
            <a:r>
              <a:rPr lang="el-GR" sz="1900" dirty="0" err="1" smtClean="0"/>
              <a:t>αναφορα</a:t>
            </a:r>
            <a:r>
              <a:rPr lang="el-GR" sz="1900" dirty="0" smtClean="0"/>
              <a:t> στον εαυτό του</a:t>
            </a:r>
          </a:p>
          <a:p>
            <a:pPr>
              <a:buNone/>
            </a:pPr>
            <a:r>
              <a:rPr lang="el-GR" sz="1900" dirty="0" smtClean="0"/>
              <a:t>   11. Εμμονή</a:t>
            </a:r>
          </a:p>
          <a:p>
            <a:pPr>
              <a:buNone/>
            </a:pPr>
            <a:r>
              <a:rPr lang="el-GR" sz="1900" dirty="0" smtClean="0"/>
              <a:t>   12.Νεολογισμους και </a:t>
            </a:r>
            <a:r>
              <a:rPr lang="el-GR" sz="1900" dirty="0" err="1" smtClean="0"/>
              <a:t>νεολεξίες</a:t>
            </a:r>
            <a:endParaRPr lang="el-GR" sz="1900" dirty="0" smtClean="0"/>
          </a:p>
          <a:p>
            <a:pPr>
              <a:buNone/>
            </a:pPr>
            <a:r>
              <a:rPr lang="el-GR" sz="1900" dirty="0" smtClean="0"/>
              <a:t>   13. Μωρολογία</a:t>
            </a:r>
            <a:endParaRPr lang="el-GR"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στη ροή της σκέψης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Ανακοπή σκέψης</a:t>
            </a:r>
          </a:p>
          <a:p>
            <a:r>
              <a:rPr lang="el-GR" dirty="0" err="1" smtClean="0"/>
              <a:t>Αυξηση</a:t>
            </a:r>
            <a:r>
              <a:rPr lang="el-GR" dirty="0" smtClean="0"/>
              <a:t> ροής σκέψης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Διαταραχές στο </a:t>
            </a:r>
            <a:r>
              <a:rPr lang="el-GR" dirty="0" err="1" smtClean="0"/>
              <a:t>ιδεατικό</a:t>
            </a:r>
            <a:r>
              <a:rPr lang="el-GR" dirty="0" smtClean="0"/>
              <a:t> περιεχόμενο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Παραληρητικές ιδέες</a:t>
            </a:r>
          </a:p>
          <a:p>
            <a:r>
              <a:rPr lang="el-GR" dirty="0" err="1" smtClean="0"/>
              <a:t>Πρωτογενες</a:t>
            </a:r>
            <a:r>
              <a:rPr lang="el-GR" dirty="0" smtClean="0"/>
              <a:t> ή </a:t>
            </a:r>
            <a:r>
              <a:rPr lang="el-GR" dirty="0" err="1" smtClean="0"/>
              <a:t>αυτόχθονο</a:t>
            </a:r>
            <a:r>
              <a:rPr lang="el-GR" dirty="0" smtClean="0"/>
              <a:t> παραλήρημα( παραληρητικό συναίσθημα, παραληρητική αντίληψη)</a:t>
            </a:r>
          </a:p>
          <a:p>
            <a:r>
              <a:rPr lang="el-GR" dirty="0" err="1" smtClean="0"/>
              <a:t>Χαρακτηριστικα</a:t>
            </a:r>
            <a:r>
              <a:rPr lang="el-GR" dirty="0" smtClean="0"/>
              <a:t> της παραληρητικής ιδέας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1. </a:t>
            </a:r>
            <a:r>
              <a:rPr lang="el-GR" dirty="0" smtClean="0"/>
              <a:t>Δεν διαταράσσεται η συνείδηση</a:t>
            </a:r>
          </a:p>
          <a:p>
            <a:pPr>
              <a:buNone/>
            </a:pPr>
            <a:r>
              <a:rPr lang="el-GR" dirty="0" smtClean="0"/>
              <a:t>    2. Δεν υπάρχει </a:t>
            </a:r>
            <a:r>
              <a:rPr lang="el-GR" dirty="0" err="1" smtClean="0"/>
              <a:t>εναισθησία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3. </a:t>
            </a:r>
            <a:r>
              <a:rPr lang="el-GR" dirty="0" err="1" smtClean="0"/>
              <a:t>Λειπει</a:t>
            </a:r>
            <a:r>
              <a:rPr lang="el-GR" dirty="0" smtClean="0"/>
              <a:t> ο συντονισμός με το περιεχόμενο του παραληρήματος</a:t>
            </a:r>
          </a:p>
          <a:p>
            <a:pPr>
              <a:buNone/>
            </a:pPr>
            <a:r>
              <a:rPr lang="el-GR" dirty="0" smtClean="0"/>
              <a:t>    4. Επηρεάζεται από τις εμπειρίες του ατόμου και τους </a:t>
            </a:r>
            <a:r>
              <a:rPr lang="el-GR" dirty="0" err="1" smtClean="0"/>
              <a:t>κοινωνικο</a:t>
            </a:r>
            <a:r>
              <a:rPr lang="el-GR" dirty="0" smtClean="0"/>
              <a:t>-πολιτισμικούς </a:t>
            </a:r>
            <a:r>
              <a:rPr lang="el-GR" dirty="0" err="1" smtClean="0"/>
              <a:t>παραγοντες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5. </a:t>
            </a:r>
            <a:r>
              <a:rPr lang="el-GR" dirty="0" err="1" smtClean="0"/>
              <a:t>Μπορει</a:t>
            </a:r>
            <a:r>
              <a:rPr lang="el-GR" dirty="0" smtClean="0"/>
              <a:t> να φανερώνεται στη </a:t>
            </a:r>
            <a:r>
              <a:rPr lang="el-GR" dirty="0" err="1" smtClean="0"/>
              <a:t>συμπεριφορα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6. Υπάρχει ποικιλία σε ένταση και σταθερότητα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</a:t>
            </a:r>
            <a:r>
              <a:rPr lang="el-GR" dirty="0" err="1" smtClean="0"/>
              <a:t>συναίσθηματος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Είναι η λειτουργία που καθορίζει τη ψυχική διάθεση</a:t>
            </a:r>
          </a:p>
          <a:p>
            <a:r>
              <a:rPr lang="el-GR" dirty="0" smtClean="0"/>
              <a:t>Ποιότητα </a:t>
            </a:r>
          </a:p>
          <a:p>
            <a:r>
              <a:rPr lang="el-GR" dirty="0" smtClean="0"/>
              <a:t>Διάρκεια</a:t>
            </a:r>
          </a:p>
          <a:p>
            <a:r>
              <a:rPr lang="el-GR" dirty="0" smtClean="0"/>
              <a:t> σταθερότητα </a:t>
            </a:r>
            <a:r>
              <a:rPr lang="el-GR" dirty="0" err="1" smtClean="0"/>
              <a:t>προσφορότητα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smtClean="0"/>
              <a:t>Καταθλιπτικό συναίσθημα</a:t>
            </a:r>
          </a:p>
          <a:p>
            <a:pPr marL="514350" indent="-514350">
              <a:buAutoNum type="arabicPeriod"/>
            </a:pPr>
            <a:r>
              <a:rPr lang="el-GR" dirty="0" smtClean="0"/>
              <a:t>Ευφορία συναίσθημα</a:t>
            </a:r>
          </a:p>
          <a:p>
            <a:pPr marL="514350" indent="-514350">
              <a:buAutoNum type="arabicPeriod"/>
            </a:pPr>
            <a:r>
              <a:rPr lang="el-GR" dirty="0" smtClean="0"/>
              <a:t>Συναισθηματική υπαισθησία</a:t>
            </a:r>
          </a:p>
          <a:p>
            <a:pPr marL="514350" indent="-514350">
              <a:buAutoNum type="arabicPeriod"/>
            </a:pPr>
            <a:r>
              <a:rPr lang="el-GR" dirty="0" smtClean="0"/>
              <a:t>Συναισθηματική </a:t>
            </a:r>
            <a:r>
              <a:rPr lang="el-GR" dirty="0" err="1" smtClean="0"/>
              <a:t>ευμεταβλητότητα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smtClean="0"/>
              <a:t>Αμφιθυμία</a:t>
            </a:r>
          </a:p>
          <a:p>
            <a:pPr marL="514350" indent="-514350">
              <a:buAutoNum type="arabicPeriod"/>
            </a:pPr>
            <a:r>
              <a:rPr lang="el-GR" dirty="0" smtClean="0"/>
              <a:t>Συναισθηματική </a:t>
            </a:r>
            <a:r>
              <a:rPr lang="el-GR" dirty="0" err="1" smtClean="0"/>
              <a:t>απρσφορότητα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err="1" smtClean="0"/>
              <a:t>Ανηδονία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err="1" smtClean="0"/>
              <a:t>Αλεξιθυμία</a:t>
            </a:r>
            <a:endParaRPr lang="el-GR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συνείδησης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Πρωτοβάθμια συνείδηση (</a:t>
            </a:r>
            <a:r>
              <a:rPr lang="el-GR" dirty="0" err="1" smtClean="0"/>
              <a:t>περιλαβάνει</a:t>
            </a:r>
            <a:r>
              <a:rPr lang="el-GR" dirty="0" smtClean="0"/>
              <a:t> την αίσθηση και αντίληψη εξωτερικών και εσωτερικών ως προς το άτομο καταστάσεων ή συμβάντων και καλείται επίγνωση</a:t>
            </a:r>
          </a:p>
          <a:p>
            <a:r>
              <a:rPr lang="el-GR" dirty="0" smtClean="0"/>
              <a:t>Δευτεροβάθμια συνείδηση( συνίσταται στο στοχασμό του ατόμου πάνω στα βιώματα της πρωτοβάθμιας συνείδηση του και καλείται επίγνωση εαυτού ή συνείδηση εαυτού)</a:t>
            </a:r>
          </a:p>
          <a:p>
            <a:r>
              <a:rPr lang="el-GR" dirty="0" smtClean="0"/>
              <a:t>Διαταραχές της διαύγειας της συνείδησης( ελαφρά υπνηλία, </a:t>
            </a:r>
            <a:r>
              <a:rPr lang="el-GR" dirty="0" err="1" smtClean="0"/>
              <a:t>ναρκη</a:t>
            </a:r>
            <a:r>
              <a:rPr lang="el-GR" dirty="0" smtClean="0"/>
              <a:t>, προ </a:t>
            </a:r>
            <a:r>
              <a:rPr lang="el-GR" dirty="0" err="1" smtClean="0"/>
              <a:t>κωμα</a:t>
            </a:r>
            <a:r>
              <a:rPr lang="el-GR" dirty="0" smtClean="0"/>
              <a:t>. </a:t>
            </a:r>
            <a:r>
              <a:rPr lang="el-GR" dirty="0" err="1" smtClean="0"/>
              <a:t>Κωμα</a:t>
            </a:r>
            <a:r>
              <a:rPr lang="el-GR" dirty="0" smtClean="0"/>
              <a:t>)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Κλινική θεραπευτική εργασία(</a:t>
            </a:r>
            <a:r>
              <a:rPr lang="en-US" dirty="0" smtClean="0"/>
              <a:t>intake)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Συλλογή πληροφοριών</a:t>
            </a:r>
          </a:p>
          <a:p>
            <a:r>
              <a:rPr lang="el-GR" dirty="0" smtClean="0"/>
              <a:t>Κλινική εξέταση(διαγνωστικά κριτήρια)</a:t>
            </a:r>
          </a:p>
          <a:p>
            <a:r>
              <a:rPr lang="el-GR" dirty="0" smtClean="0"/>
              <a:t>Σύνθεση των πληροφοριών</a:t>
            </a:r>
          </a:p>
          <a:p>
            <a:r>
              <a:rPr lang="el-GR" dirty="0" smtClean="0"/>
              <a:t>Αξιολόγηση των πληροφοριών</a:t>
            </a:r>
          </a:p>
          <a:p>
            <a:r>
              <a:rPr lang="el-GR" dirty="0" smtClean="0"/>
              <a:t>Καθορισμός προτεραιοτήτων</a:t>
            </a:r>
          </a:p>
          <a:p>
            <a:r>
              <a:rPr lang="el-GR" dirty="0" smtClean="0"/>
              <a:t>Κλινικές σκέψεις για τη διάγνωση/θεραπεία</a:t>
            </a:r>
          </a:p>
          <a:p>
            <a:r>
              <a:rPr lang="el-GR" dirty="0" smtClean="0"/>
              <a:t>Συντονισμός των επιθυμιών του αρρώστου και της κρίσης (</a:t>
            </a:r>
            <a:r>
              <a:rPr lang="el-GR" dirty="0" err="1" smtClean="0"/>
              <a:t>π.χ.αποφυγή</a:t>
            </a:r>
            <a:r>
              <a:rPr lang="el-GR" dirty="0" smtClean="0"/>
              <a:t> εισαγωγής στο ψυχιατρείο)</a:t>
            </a:r>
          </a:p>
          <a:p>
            <a:r>
              <a:rPr lang="el-GR" dirty="0" smtClean="0"/>
              <a:t>Αξιολόγηση και στάθμιση των πλεονεκτημάτων με τους κινδύνους </a:t>
            </a:r>
          </a:p>
          <a:p>
            <a:r>
              <a:rPr lang="el-GR" dirty="0" smtClean="0"/>
              <a:t>Εντοπισμός των προβλημάτων και σύνθεση εναλλακτικών λύσεων</a:t>
            </a:r>
          </a:p>
          <a:p>
            <a:r>
              <a:rPr lang="el-GR" dirty="0" smtClean="0"/>
              <a:t>Επιλογή βέλτιστης λύσης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της βούλησης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l-GR" dirty="0" err="1" smtClean="0"/>
              <a:t>Ακινητικές</a:t>
            </a:r>
            <a:r>
              <a:rPr lang="el-GR" dirty="0" smtClean="0"/>
              <a:t> διαταραχές</a:t>
            </a:r>
          </a:p>
          <a:p>
            <a:pPr>
              <a:buNone/>
            </a:pPr>
            <a:r>
              <a:rPr lang="el-GR" dirty="0" smtClean="0"/>
              <a:t>      1.Υποκινητικότητα</a:t>
            </a:r>
          </a:p>
          <a:p>
            <a:pPr>
              <a:buNone/>
            </a:pPr>
            <a:r>
              <a:rPr lang="el-GR" dirty="0" smtClean="0"/>
              <a:t>      2. Αρνητισμός</a:t>
            </a:r>
          </a:p>
          <a:p>
            <a:pPr>
              <a:buNone/>
            </a:pPr>
            <a:r>
              <a:rPr lang="el-GR" dirty="0" smtClean="0"/>
              <a:t>      3. </a:t>
            </a:r>
            <a:r>
              <a:rPr lang="el-GR" dirty="0" err="1" smtClean="0"/>
              <a:t>Αμφιβουλησία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4.Κηρώδης ευκαμψία</a:t>
            </a:r>
          </a:p>
          <a:p>
            <a:pPr>
              <a:buNone/>
            </a:pPr>
            <a:r>
              <a:rPr lang="el-GR" dirty="0" smtClean="0"/>
              <a:t>      5.Προκλητη </a:t>
            </a:r>
            <a:r>
              <a:rPr lang="el-GR" dirty="0" err="1" smtClean="0"/>
              <a:t>υποβολιμότητα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6. Αγαλματώδεις στάσεις</a:t>
            </a:r>
          </a:p>
          <a:p>
            <a:pPr>
              <a:buNone/>
            </a:pPr>
            <a:r>
              <a:rPr lang="el-GR" dirty="0" smtClean="0"/>
              <a:t>      7.Αλαλία</a:t>
            </a:r>
          </a:p>
          <a:p>
            <a:pPr>
              <a:buNone/>
            </a:pPr>
            <a:r>
              <a:rPr lang="el-GR" dirty="0" smtClean="0"/>
              <a:t>     </a:t>
            </a:r>
          </a:p>
          <a:p>
            <a:r>
              <a:rPr lang="el-GR" dirty="0" smtClean="0"/>
              <a:t>Υπερκινητικές διαταραχές</a:t>
            </a:r>
          </a:p>
          <a:p>
            <a:pPr>
              <a:buNone/>
            </a:pPr>
            <a:r>
              <a:rPr lang="el-GR" dirty="0" smtClean="0"/>
              <a:t>      1. </a:t>
            </a:r>
            <a:r>
              <a:rPr lang="el-GR" dirty="0" err="1" smtClean="0"/>
              <a:t>Υπερκινητικότητα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2. ψυχοκινητική διέγερση</a:t>
            </a:r>
          </a:p>
          <a:p>
            <a:pPr>
              <a:buNone/>
            </a:pPr>
            <a:r>
              <a:rPr lang="el-GR" dirty="0" smtClean="0"/>
              <a:t>      3. Παρορμητικότητα</a:t>
            </a:r>
          </a:p>
          <a:p>
            <a:r>
              <a:rPr lang="el-GR" dirty="0" smtClean="0"/>
              <a:t>Παρακινητικές διαταραχές</a:t>
            </a:r>
          </a:p>
          <a:p>
            <a:pPr>
              <a:buNone/>
            </a:pPr>
            <a:r>
              <a:rPr lang="el-GR" dirty="0" smtClean="0"/>
              <a:t>       1. </a:t>
            </a:r>
            <a:r>
              <a:rPr lang="el-GR" dirty="0" err="1" smtClean="0"/>
              <a:t>ιδιοτροπισμοί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 2. Στερεοτυπίες</a:t>
            </a:r>
          </a:p>
          <a:p>
            <a:pPr>
              <a:buNone/>
            </a:pPr>
            <a:r>
              <a:rPr lang="el-GR" dirty="0" smtClean="0"/>
              <a:t>       3. φαινόμενα </a:t>
            </a:r>
            <a:r>
              <a:rPr lang="el-GR" smtClean="0"/>
              <a:t>ηχούς</a:t>
            </a:r>
            <a:endParaRPr lang="el-GR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tinos\Downloads\20180416_225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tinos\Downloads\20180416_225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tinos\Downloads\20180416_225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tinos\Downloads\20180416_225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007"/>
            <a:ext cx="9144000" cy="6245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tinos\Downloads\20180416_225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Διάγνωση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Είναι η διαδικασία προσδιορισμού της φύσης μιας συγκεκριμένης νόσου μέσα από ιατρικές εξετάσεις</a:t>
            </a:r>
          </a:p>
          <a:p>
            <a:r>
              <a:rPr lang="el-GR" dirty="0" smtClean="0"/>
              <a:t>Βασική προϋπόθεση στη κλινική διαγνωστική  διαδικασία αποτελεί η επίτευξη ορθής διάγνωσης με τη χρήση κριτηρίων που έχουν τις ακόλουθες ιδιότητες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1. E</a:t>
            </a:r>
            <a:r>
              <a:rPr lang="el-GR" dirty="0" err="1" smtClean="0"/>
              <a:t>υαισθησία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2. Ειδικότητα</a:t>
            </a:r>
          </a:p>
          <a:p>
            <a:pPr>
              <a:buNone/>
            </a:pPr>
            <a:r>
              <a:rPr lang="el-GR" dirty="0" smtClean="0"/>
              <a:t>    3. Αληθώς θετικό</a:t>
            </a:r>
          </a:p>
          <a:p>
            <a:pPr>
              <a:buNone/>
            </a:pPr>
            <a:r>
              <a:rPr lang="el-GR" dirty="0" smtClean="0"/>
              <a:t>    4. Αληθώς αρνητικό</a:t>
            </a:r>
          </a:p>
          <a:p>
            <a:pPr>
              <a:buNone/>
            </a:pPr>
            <a:r>
              <a:rPr lang="el-GR" dirty="0" smtClean="0"/>
              <a:t>    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διαδικασία για τη λήψη αποφάσεων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1. Καθορισμός του προβλήματος</a:t>
            </a:r>
          </a:p>
          <a:p>
            <a:r>
              <a:rPr lang="el-GR" dirty="0" smtClean="0"/>
              <a:t>2. Ανάλυση των πληροφοριών</a:t>
            </a:r>
          </a:p>
          <a:p>
            <a:r>
              <a:rPr lang="el-GR" dirty="0" smtClean="0"/>
              <a:t>3. Σύνθεση εναλλακτικών λύσεων που επιλέγονται</a:t>
            </a:r>
          </a:p>
          <a:p>
            <a:r>
              <a:rPr lang="el-GR" dirty="0" smtClean="0"/>
              <a:t>4. Υλοποίηση της βέλτιστης λύσης</a:t>
            </a:r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Προβλήματα στο καθορισμό της απόφασης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1. Ο υποκειμενισμός του εξετάζοντος</a:t>
            </a:r>
          </a:p>
          <a:p>
            <a:r>
              <a:rPr lang="el-GR" dirty="0" smtClean="0"/>
              <a:t>2. Η έλλειψη έγκυρων και αξιόπιστων αντικειμενικών κριτηρίων</a:t>
            </a:r>
          </a:p>
          <a:p>
            <a:r>
              <a:rPr lang="el-GR" dirty="0" smtClean="0"/>
              <a:t>3. Η επιλογή της προτεραιότητας</a:t>
            </a:r>
          </a:p>
          <a:p>
            <a:r>
              <a:rPr lang="el-GR" dirty="0" smtClean="0"/>
              <a:t>4. Οι μελλοντικές συνέπειες της επιλογής</a:t>
            </a:r>
          </a:p>
          <a:p>
            <a:r>
              <a:rPr lang="el-GR" dirty="0" smtClean="0"/>
              <a:t>5. Ηθικά ζητήματα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tinos\Downloads\20180415_232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tinos\Downloads\20180415_232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Συναίνεση του αρρώστου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Συναίνεση είναι ο βαθμός στον οποίο η συμπεριφορά του συμπίπτει  με τις ιατρικές οδηγίες, δηλαδή ακολουθεί τις συστάσεις του ψυχιάτρου του.</a:t>
            </a:r>
          </a:p>
          <a:p>
            <a:r>
              <a:rPr lang="el-GR" dirty="0" smtClean="0"/>
              <a:t>Αφορά τη λήψη φαρμακευτικής αγωγής αλλά και κάθε ψυχιατρική παρέμβαση</a:t>
            </a:r>
          </a:p>
          <a:p>
            <a:r>
              <a:rPr lang="el-GR" dirty="0" smtClean="0"/>
              <a:t>Η συναίνεση αναπαριστά τη προσωπική συμμετοχή του αρρώστου στην αντιμετώπιση των συμπτωμάτων της νόσου.</a:t>
            </a: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1103</Words>
  <Application>Microsoft Office PowerPoint</Application>
  <PresentationFormat>Προβολή στην οθόνη (4:3)</PresentationFormat>
  <Paragraphs>168</Paragraphs>
  <Slides>35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6" baseType="lpstr">
      <vt:lpstr>Θέμα του Office</vt:lpstr>
      <vt:lpstr>Ψυχιατρική Σημειολογία</vt:lpstr>
      <vt:lpstr>Η κλινική εξέταση και η σχέση γιατρού-ασθενούς</vt:lpstr>
      <vt:lpstr>Κλινική θεραπευτική εργασία(intake)</vt:lpstr>
      <vt:lpstr>Διάγνωση</vt:lpstr>
      <vt:lpstr>Η διαδικασία για τη λήψη αποφάσεων</vt:lpstr>
      <vt:lpstr>Προβλήματα στο καθορισμό της απόφασης</vt:lpstr>
      <vt:lpstr>Διαφάνεια 7</vt:lpstr>
      <vt:lpstr>Διαφάνεια 8</vt:lpstr>
      <vt:lpstr>Συναίνεση του αρρώστου</vt:lpstr>
      <vt:lpstr>Διαφάνεια 10</vt:lpstr>
      <vt:lpstr>Διαφάνεια 11</vt:lpstr>
      <vt:lpstr>Διαφάνεια 12</vt:lpstr>
      <vt:lpstr>Διαφάνεια 13</vt:lpstr>
      <vt:lpstr>Η κλινική παρατήρηση</vt:lpstr>
      <vt:lpstr>Διαταραχές προσανατολισμού</vt:lpstr>
      <vt:lpstr>Διαταραχές προσοχής και συγκέντρωσης</vt:lpstr>
      <vt:lpstr>Διαταραχες μνήμης</vt:lpstr>
      <vt:lpstr>Κλινική Ταξινόμηση αμνησιακών διαταραχών</vt:lpstr>
      <vt:lpstr>Διαταραχές αντίληψης</vt:lpstr>
      <vt:lpstr>Ψευδαισθήσεις</vt:lpstr>
      <vt:lpstr>Ψευδο-ψευαδαισθησεις</vt:lpstr>
      <vt:lpstr>ΠΑΡΑΙΣΘΗΣΕΙΣ</vt:lpstr>
      <vt:lpstr>Διαταραχές σκέψης</vt:lpstr>
      <vt:lpstr>Τύποι σκέψης</vt:lpstr>
      <vt:lpstr>Διαταραχές στη δομή και στην οργάνωση</vt:lpstr>
      <vt:lpstr>Διαταραχές στη ροή της σκέψης</vt:lpstr>
      <vt:lpstr>Διαταραχές στο ιδεατικό περιεχόμενο</vt:lpstr>
      <vt:lpstr>Διαταραχές συναίσθηματος</vt:lpstr>
      <vt:lpstr>Διαταραχές συνείδησης</vt:lpstr>
      <vt:lpstr>Διαταραχές της βούλησης </vt:lpstr>
      <vt:lpstr>Διαφάνεια 31</vt:lpstr>
      <vt:lpstr>Διαφάνεια 32</vt:lpstr>
      <vt:lpstr>Διαφάνεια 33</vt:lpstr>
      <vt:lpstr>Διαφάνεια 34</vt:lpstr>
      <vt:lpstr>Διαφάνεια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Ntinos</dc:creator>
  <cp:lastModifiedBy>Tzo</cp:lastModifiedBy>
  <cp:revision>37</cp:revision>
  <dcterms:created xsi:type="dcterms:W3CDTF">2018-04-15T17:16:44Z</dcterms:created>
  <dcterms:modified xsi:type="dcterms:W3CDTF">2019-02-01T18:36:45Z</dcterms:modified>
</cp:coreProperties>
</file>