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307" r:id="rId3"/>
    <p:sldId id="308" r:id="rId4"/>
    <p:sldId id="309" r:id="rId5"/>
    <p:sldId id="310" r:id="rId6"/>
    <p:sldId id="311" r:id="rId7"/>
    <p:sldId id="312" r:id="rId8"/>
    <p:sldId id="313" r:id="rId9"/>
    <p:sldId id="315" r:id="rId10"/>
    <p:sldId id="316" r:id="rId11"/>
    <p:sldId id="317" r:id="rId12"/>
    <p:sldId id="258" r:id="rId13"/>
    <p:sldId id="256" r:id="rId14"/>
    <p:sldId id="257" r:id="rId15"/>
    <p:sldId id="259" r:id="rId16"/>
    <p:sldId id="260" r:id="rId17"/>
    <p:sldId id="261" r:id="rId18"/>
    <p:sldId id="319" r:id="rId19"/>
    <p:sldId id="318" r:id="rId20"/>
    <p:sldId id="263" r:id="rId21"/>
    <p:sldId id="320" r:id="rId22"/>
    <p:sldId id="264" r:id="rId23"/>
    <p:sldId id="321" r:id="rId24"/>
    <p:sldId id="322" r:id="rId25"/>
    <p:sldId id="323" r:id="rId26"/>
    <p:sldId id="324" r:id="rId27"/>
    <p:sldId id="325" r:id="rId28"/>
    <p:sldId id="333" r:id="rId29"/>
    <p:sldId id="326" r:id="rId30"/>
    <p:sldId id="314" r:id="rId31"/>
    <p:sldId id="265" r:id="rId32"/>
    <p:sldId id="267" r:id="rId33"/>
    <p:sldId id="268" r:id="rId34"/>
    <p:sldId id="269" r:id="rId35"/>
    <p:sldId id="334" r:id="rId36"/>
    <p:sldId id="327" r:id="rId3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9DA5E55-5C26-4F33-8E45-3CE1AF308B18}" type="datetimeFigureOut">
              <a:rPr lang="el-GR" smtClean="0"/>
              <a:pPr/>
              <a:t>1/2/2019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B8D09C6-E36E-4351-9E20-D89426D709C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A5E55-5C26-4F33-8E45-3CE1AF308B18}" type="datetimeFigureOut">
              <a:rPr lang="el-GR" smtClean="0"/>
              <a:pPr/>
              <a:t>1/2/2019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D09C6-E36E-4351-9E20-D89426D709C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p:txBody>
          <a:bodyPr/>
          <a:lstStyle/>
          <a:p>
            <a:pPr algn="ctr" eaLnBrk="1" hangingPunct="1"/>
            <a:r>
              <a:rPr lang="en-US" b="1" smtClean="0"/>
              <a:t>O</a:t>
            </a:r>
            <a:r>
              <a:rPr lang="el-GR" b="1" smtClean="0">
                <a:latin typeface="Arial" charset="0"/>
              </a:rPr>
              <a:t>ργανικό ψυχοσύνδρομο</a:t>
            </a:r>
          </a:p>
        </p:txBody>
      </p:sp>
      <p:sp>
        <p:nvSpPr>
          <p:cNvPr id="3" name="2 - Θέση περιεχομένου"/>
          <p:cNvSpPr>
            <a:spLocks noGrp="1"/>
          </p:cNvSpPr>
          <p:nvPr>
            <p:ph idx="1"/>
          </p:nvPr>
        </p:nvSpPr>
        <p:spPr/>
        <p:txBody>
          <a:bodyPr>
            <a:normAutofit fontScale="70000" lnSpcReduction="20000"/>
          </a:bodyPr>
          <a:lstStyle/>
          <a:p>
            <a:pPr marL="365760" indent="-256032" eaLnBrk="1" fontAlgn="auto" hangingPunct="1">
              <a:spcAft>
                <a:spcPts val="0"/>
              </a:spcAft>
              <a:buClr>
                <a:schemeClr val="accent3"/>
              </a:buClr>
              <a:buFont typeface="Georgia"/>
              <a:buChar char="•"/>
              <a:defRPr/>
            </a:pPr>
            <a:r>
              <a:rPr lang="el-GR" dirty="0" smtClean="0"/>
              <a:t>Διαταραχή προσανατολισμού</a:t>
            </a:r>
          </a:p>
          <a:p>
            <a:pPr marL="365760" indent="-256032" eaLnBrk="1" fontAlgn="auto" hangingPunct="1">
              <a:spcAft>
                <a:spcPts val="0"/>
              </a:spcAft>
              <a:buClr>
                <a:schemeClr val="accent3"/>
              </a:buClr>
              <a:buFont typeface="Georgia"/>
              <a:buChar char="•"/>
              <a:defRPr/>
            </a:pPr>
            <a:r>
              <a:rPr lang="el-GR" dirty="0" err="1" smtClean="0"/>
              <a:t>Διαταραχη</a:t>
            </a:r>
            <a:r>
              <a:rPr lang="el-GR" dirty="0" smtClean="0"/>
              <a:t> προσοχής</a:t>
            </a:r>
          </a:p>
          <a:p>
            <a:pPr marL="365760" indent="-256032" eaLnBrk="1" fontAlgn="auto" hangingPunct="1">
              <a:spcAft>
                <a:spcPts val="0"/>
              </a:spcAft>
              <a:buClr>
                <a:schemeClr val="accent3"/>
              </a:buClr>
              <a:buFont typeface="Georgia"/>
              <a:buChar char="•"/>
              <a:defRPr/>
            </a:pPr>
            <a:r>
              <a:rPr lang="el-GR" dirty="0" smtClean="0"/>
              <a:t>Διαταραχή του κύκλου ύπνου εγρήγορσης</a:t>
            </a:r>
          </a:p>
          <a:p>
            <a:pPr marL="365760" indent="-256032" eaLnBrk="1" fontAlgn="auto" hangingPunct="1">
              <a:spcAft>
                <a:spcPts val="0"/>
              </a:spcAft>
              <a:buClr>
                <a:schemeClr val="accent3"/>
              </a:buClr>
              <a:buFont typeface="Georgia"/>
              <a:buChar char="•"/>
              <a:defRPr/>
            </a:pPr>
            <a:r>
              <a:rPr lang="el-GR" dirty="0" smtClean="0"/>
              <a:t>Διαταραχές της σκέψης και του λόγου</a:t>
            </a:r>
          </a:p>
          <a:p>
            <a:pPr marL="365760" indent="-256032" eaLnBrk="1" fontAlgn="auto" hangingPunct="1">
              <a:spcAft>
                <a:spcPts val="0"/>
              </a:spcAft>
              <a:buClr>
                <a:schemeClr val="accent3"/>
              </a:buClr>
              <a:buFont typeface="Georgia"/>
              <a:buNone/>
              <a:defRPr/>
            </a:pPr>
            <a:endParaRPr lang="el-GR" dirty="0" smtClean="0"/>
          </a:p>
          <a:p>
            <a:pPr marL="365760" indent="-256032" eaLnBrk="1" fontAlgn="auto" hangingPunct="1">
              <a:spcAft>
                <a:spcPts val="0"/>
              </a:spcAft>
              <a:buClr>
                <a:schemeClr val="accent3"/>
              </a:buClr>
              <a:buFont typeface="Georgia"/>
              <a:buNone/>
              <a:defRPr/>
            </a:pPr>
            <a:r>
              <a:rPr lang="el-GR" dirty="0" smtClean="0"/>
              <a:t>ΠΡΟΔΡΟΜΗ ΦΑΣΗ 2-3  ΗΜΕΡΩΝ</a:t>
            </a:r>
          </a:p>
          <a:p>
            <a:pPr marL="365760" indent="-256032" eaLnBrk="1" fontAlgn="auto" hangingPunct="1">
              <a:spcAft>
                <a:spcPts val="0"/>
              </a:spcAft>
              <a:buClr>
                <a:schemeClr val="accent3"/>
              </a:buClr>
              <a:buFont typeface="Georgia"/>
              <a:buNone/>
              <a:defRPr/>
            </a:pPr>
            <a:r>
              <a:rPr lang="el-GR" dirty="0" smtClean="0"/>
              <a:t>Αδιαθεσία</a:t>
            </a:r>
          </a:p>
          <a:p>
            <a:pPr marL="365760" indent="-256032" eaLnBrk="1" fontAlgn="auto" hangingPunct="1">
              <a:spcAft>
                <a:spcPts val="0"/>
              </a:spcAft>
              <a:buClr>
                <a:schemeClr val="accent3"/>
              </a:buClr>
              <a:buFont typeface="Georgia"/>
              <a:buNone/>
              <a:defRPr/>
            </a:pPr>
            <a:r>
              <a:rPr lang="el-GR" dirty="0" smtClean="0"/>
              <a:t>Ανησυχία συγκέντρωσης</a:t>
            </a:r>
          </a:p>
          <a:p>
            <a:pPr marL="365760" indent="-256032" eaLnBrk="1" fontAlgn="auto" hangingPunct="1">
              <a:spcAft>
                <a:spcPts val="0"/>
              </a:spcAft>
              <a:buClr>
                <a:schemeClr val="accent3"/>
              </a:buClr>
              <a:buFont typeface="Georgia"/>
              <a:buNone/>
              <a:defRPr/>
            </a:pPr>
            <a:r>
              <a:rPr lang="el-GR" dirty="0" smtClean="0"/>
              <a:t>Άγχος</a:t>
            </a:r>
          </a:p>
          <a:p>
            <a:pPr marL="365760" indent="-256032" eaLnBrk="1" fontAlgn="auto" hangingPunct="1">
              <a:spcAft>
                <a:spcPts val="0"/>
              </a:spcAft>
              <a:buClr>
                <a:schemeClr val="accent3"/>
              </a:buClr>
              <a:buFont typeface="Georgia"/>
              <a:buNone/>
              <a:defRPr/>
            </a:pPr>
            <a:r>
              <a:rPr lang="el-GR" dirty="0" smtClean="0"/>
              <a:t>Ευερεθιστότητα</a:t>
            </a:r>
          </a:p>
          <a:p>
            <a:pPr marL="365760" indent="-256032" eaLnBrk="1" fontAlgn="auto" hangingPunct="1">
              <a:spcAft>
                <a:spcPts val="0"/>
              </a:spcAft>
              <a:buClr>
                <a:schemeClr val="accent3"/>
              </a:buClr>
              <a:buFont typeface="Georgia"/>
              <a:buNone/>
              <a:defRPr/>
            </a:pPr>
            <a:r>
              <a:rPr lang="el-GR" dirty="0" smtClean="0"/>
              <a:t>Διαταραχές ύπνου</a:t>
            </a:r>
          </a:p>
          <a:p>
            <a:pPr marL="365760" indent="-256032" eaLnBrk="1" fontAlgn="auto" hangingPunct="1">
              <a:spcAft>
                <a:spcPts val="0"/>
              </a:spcAft>
              <a:buClr>
                <a:schemeClr val="accent3"/>
              </a:buClr>
              <a:buFont typeface="Georgia"/>
              <a:buNone/>
              <a:defRPr/>
            </a:pPr>
            <a:r>
              <a:rPr lang="el-GR" dirty="0" smtClean="0"/>
              <a:t>Εφιάλτες</a:t>
            </a:r>
          </a:p>
          <a:p>
            <a:pPr marL="365760" indent="-256032" eaLnBrk="1" fontAlgn="auto" hangingPunct="1">
              <a:spcAft>
                <a:spcPts val="0"/>
              </a:spcAft>
              <a:buClr>
                <a:schemeClr val="accent3"/>
              </a:buClr>
              <a:buFont typeface="Georgia"/>
              <a:buNone/>
              <a:defRPr/>
            </a:pP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normAutofit fontScale="90000"/>
          </a:bodyPr>
          <a:lstStyle/>
          <a:p>
            <a:pPr algn="ctr" eaLnBrk="1" hangingPunct="1"/>
            <a:r>
              <a:rPr lang="el-GR" sz="3600" b="1" smtClean="0"/>
              <a:t>ΠΡΟΛΗΨΗ ΤΟΥ</a:t>
            </a:r>
            <a:r>
              <a:rPr lang="el-GR" sz="3600" b="1" smtClean="0">
                <a:latin typeface="Arial" charset="0"/>
              </a:rPr>
              <a:t> ΟΡΓΑΝΙΚΟΥ ΨΥΧΟΣΥΝΔΡΟΜΟΥ</a:t>
            </a:r>
          </a:p>
        </p:txBody>
      </p:sp>
      <p:sp>
        <p:nvSpPr>
          <p:cNvPr id="17411" name="2 - Θέση περιεχομένου"/>
          <p:cNvSpPr>
            <a:spLocks noGrp="1"/>
          </p:cNvSpPr>
          <p:nvPr>
            <p:ph idx="1"/>
          </p:nvPr>
        </p:nvSpPr>
        <p:spPr/>
        <p:txBody>
          <a:bodyPr/>
          <a:lstStyle/>
          <a:p>
            <a:pPr eaLnBrk="1" hangingPunct="1"/>
            <a:r>
              <a:rPr lang="en-US" smtClean="0"/>
              <a:t>H </a:t>
            </a:r>
            <a:r>
              <a:rPr lang="el-GR" smtClean="0"/>
              <a:t>προεγχειρητικη ενημέρωση</a:t>
            </a:r>
          </a:p>
          <a:p>
            <a:pPr eaLnBrk="1" hangingPunct="1"/>
            <a:r>
              <a:rPr lang="el-GR" smtClean="0"/>
              <a:t>Προληπτική θεραπεία</a:t>
            </a:r>
          </a:p>
          <a:p>
            <a:pPr eaLnBrk="1" hangingPunct="1"/>
            <a:r>
              <a:rPr lang="el-GR" smtClean="0"/>
              <a:t>Καθορισμός του αιτίου</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p:txBody>
          <a:bodyPr/>
          <a:lstStyle/>
          <a:p>
            <a:pPr algn="ctr" eaLnBrk="1" hangingPunct="1"/>
            <a:r>
              <a:rPr lang="el-GR" smtClean="0"/>
              <a:t>Φαρμακευτική θεραπεία(Ι)</a:t>
            </a:r>
          </a:p>
        </p:txBody>
      </p:sp>
      <p:sp>
        <p:nvSpPr>
          <p:cNvPr id="18435" name="2 - Θέση περιεχομένου"/>
          <p:cNvSpPr>
            <a:spLocks noGrp="1"/>
          </p:cNvSpPr>
          <p:nvPr>
            <p:ph idx="1"/>
          </p:nvPr>
        </p:nvSpPr>
        <p:spPr/>
        <p:txBody>
          <a:bodyPr/>
          <a:lstStyle/>
          <a:p>
            <a:pPr eaLnBrk="1" hangingPunct="1"/>
            <a:r>
              <a:rPr lang="el-GR" smtClean="0"/>
              <a:t>Χρησιμοποίηση ενός φαρμάκου κάθε φορά</a:t>
            </a:r>
          </a:p>
          <a:p>
            <a:pPr eaLnBrk="1" hangingPunct="1"/>
            <a:r>
              <a:rPr lang="el-GR" smtClean="0"/>
              <a:t>Η δόση η μικρότερη δυνατή</a:t>
            </a:r>
          </a:p>
          <a:p>
            <a:pPr eaLnBrk="1" hangingPunct="1"/>
            <a:r>
              <a:rPr lang="el-GR" smtClean="0"/>
              <a:t>Προσαρμογή των δόσεων</a:t>
            </a:r>
          </a:p>
          <a:p>
            <a:pPr eaLnBrk="1" hangingPunct="1"/>
            <a:r>
              <a:rPr lang="el-GR" smtClean="0"/>
              <a:t>Διακοπή της θεραπείας 7-10 ημέρες</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Μορφές  </a:t>
            </a:r>
            <a:r>
              <a:rPr lang="en-US" dirty="0" smtClean="0"/>
              <a:t>A</a:t>
            </a:r>
            <a:r>
              <a:rPr lang="el-GR" dirty="0" err="1" smtClean="0"/>
              <a:t>νοιας</a:t>
            </a:r>
            <a:endParaRPr lang="el-GR" dirty="0"/>
          </a:p>
        </p:txBody>
      </p:sp>
      <p:sp>
        <p:nvSpPr>
          <p:cNvPr id="3" name="2 - Θέση περιεχομένου"/>
          <p:cNvSpPr>
            <a:spLocks noGrp="1"/>
          </p:cNvSpPr>
          <p:nvPr>
            <p:ph idx="1"/>
          </p:nvPr>
        </p:nvSpPr>
        <p:spPr/>
        <p:txBody>
          <a:bodyPr/>
          <a:lstStyle/>
          <a:p>
            <a:r>
              <a:rPr lang="el-GR" dirty="0" smtClean="0"/>
              <a:t>Άνοια επί νόσου </a:t>
            </a:r>
            <a:r>
              <a:rPr lang="en-US" dirty="0" smtClean="0"/>
              <a:t>Alzheimer</a:t>
            </a:r>
          </a:p>
          <a:p>
            <a:r>
              <a:rPr lang="en-US" dirty="0" smtClean="0"/>
              <a:t>A</a:t>
            </a:r>
            <a:r>
              <a:rPr lang="el-GR" dirty="0" err="1" smtClean="0"/>
              <a:t>γγειακή</a:t>
            </a:r>
            <a:r>
              <a:rPr lang="el-GR" dirty="0" smtClean="0"/>
              <a:t> άνοια </a:t>
            </a:r>
          </a:p>
          <a:p>
            <a:r>
              <a:rPr lang="el-GR" dirty="0" smtClean="0"/>
              <a:t>Άνοια μη καθοριζόμενη</a:t>
            </a:r>
          </a:p>
          <a:p>
            <a:r>
              <a:rPr lang="el-GR" dirty="0" smtClean="0"/>
              <a:t>Άνοια επί νόσων που ταξινομούνται αλλού</a:t>
            </a: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pic>
        <p:nvPicPr>
          <p:cNvPr id="7170" name="Picture 2" descr="C:\Users\Ntinos\Downloads\20180422_103429.jpg"/>
          <p:cNvPicPr>
            <a:picLocks noChangeAspect="1" noChangeArrowheads="1"/>
          </p:cNvPicPr>
          <p:nvPr/>
        </p:nvPicPr>
        <p:blipFill>
          <a:blip r:embed="rId2" cstate="print"/>
          <a:srcRect/>
          <a:stretch>
            <a:fillRect/>
          </a:stretch>
        </p:blipFill>
        <p:spPr bwMode="auto">
          <a:xfrm>
            <a:off x="0" y="0"/>
            <a:ext cx="9036496" cy="685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endParaRPr lang="el-GR"/>
          </a:p>
        </p:txBody>
      </p:sp>
      <p:sp>
        <p:nvSpPr>
          <p:cNvPr id="5" name="4 - Θέση περιεχομένου"/>
          <p:cNvSpPr>
            <a:spLocks noGrp="1"/>
          </p:cNvSpPr>
          <p:nvPr>
            <p:ph idx="1"/>
          </p:nvPr>
        </p:nvSpPr>
        <p:spPr/>
        <p:txBody>
          <a:bodyPr/>
          <a:lstStyle/>
          <a:p>
            <a:endParaRPr lang="el-GR"/>
          </a:p>
        </p:txBody>
      </p:sp>
      <p:pic>
        <p:nvPicPr>
          <p:cNvPr id="9218" name="Picture 2" descr="C:\Users\Ntinos\Downloads\20180422_103452.jpg"/>
          <p:cNvPicPr>
            <a:picLocks noChangeAspect="1" noChangeArrowheads="1"/>
          </p:cNvPicPr>
          <p:nvPr/>
        </p:nvPicPr>
        <p:blipFill>
          <a:blip r:embed="rId2" cstate="print"/>
          <a:srcRect/>
          <a:stretch>
            <a:fillRect/>
          </a:stretch>
        </p:blipFill>
        <p:spPr bwMode="auto">
          <a:xfrm>
            <a:off x="179512" y="0"/>
            <a:ext cx="8964488"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Διαγνωστικά κριτήρια άνοιας</a:t>
            </a:r>
            <a:endParaRPr lang="el-GR" dirty="0"/>
          </a:p>
        </p:txBody>
      </p:sp>
      <p:sp>
        <p:nvSpPr>
          <p:cNvPr id="3" name="2 - Θέση περιεχομένου"/>
          <p:cNvSpPr>
            <a:spLocks noGrp="1"/>
          </p:cNvSpPr>
          <p:nvPr>
            <p:ph idx="1"/>
          </p:nvPr>
        </p:nvSpPr>
        <p:spPr/>
        <p:txBody>
          <a:bodyPr>
            <a:normAutofit/>
          </a:bodyPr>
          <a:lstStyle/>
          <a:p>
            <a:pPr>
              <a:buNone/>
            </a:pPr>
            <a:r>
              <a:rPr lang="el-GR" sz="2000" dirty="0" smtClean="0"/>
              <a:t>Α. Ανάπτυξη </a:t>
            </a:r>
            <a:r>
              <a:rPr lang="el-GR" sz="2000" dirty="0" err="1" smtClean="0"/>
              <a:t>γνωσιακών</a:t>
            </a:r>
            <a:r>
              <a:rPr lang="el-GR" sz="2000" dirty="0" smtClean="0"/>
              <a:t> ελλειμμάτων που εκδηλώνονται</a:t>
            </a:r>
            <a:r>
              <a:rPr lang="en-US" sz="2000" dirty="0" smtClean="0"/>
              <a:t>:</a:t>
            </a:r>
          </a:p>
          <a:p>
            <a:pPr>
              <a:buNone/>
            </a:pPr>
            <a:r>
              <a:rPr lang="en-US" sz="2000" dirty="0" smtClean="0"/>
              <a:t>  1. </a:t>
            </a:r>
            <a:r>
              <a:rPr lang="el-GR" sz="2000" dirty="0" smtClean="0"/>
              <a:t>με έκπτωση της μνήμης</a:t>
            </a:r>
          </a:p>
          <a:p>
            <a:pPr>
              <a:buNone/>
            </a:pPr>
            <a:r>
              <a:rPr lang="el-GR" sz="2000" dirty="0" smtClean="0"/>
              <a:t>  2. Με</a:t>
            </a:r>
            <a:r>
              <a:rPr lang="en-US" sz="2000" dirty="0" smtClean="0"/>
              <a:t>: </a:t>
            </a:r>
            <a:r>
              <a:rPr lang="el-GR" sz="2000" dirty="0" smtClean="0"/>
              <a:t>αφασία, απραξία, αγνωσία, διαταραχή στην εκτελεστική λειτουργία</a:t>
            </a:r>
          </a:p>
          <a:p>
            <a:pPr>
              <a:buNone/>
            </a:pPr>
            <a:r>
              <a:rPr lang="el-GR" sz="2000" dirty="0" smtClean="0"/>
              <a:t> Β. Τα </a:t>
            </a:r>
            <a:r>
              <a:rPr lang="el-GR" sz="2000" dirty="0" err="1" smtClean="0"/>
              <a:t>γνωσιακά</a:t>
            </a:r>
            <a:r>
              <a:rPr lang="el-GR" sz="2000" dirty="0" smtClean="0"/>
              <a:t> </a:t>
            </a:r>
            <a:r>
              <a:rPr lang="el-GR" sz="2000" dirty="0" err="1" smtClean="0"/>
              <a:t>ελλείματα</a:t>
            </a:r>
            <a:r>
              <a:rPr lang="el-GR" sz="2000" dirty="0" smtClean="0"/>
              <a:t> δημιουργούν σημαντική έκπτωση στη κοινωνική ή επαγγελματική λειτουργικότητα</a:t>
            </a:r>
          </a:p>
          <a:p>
            <a:pPr>
              <a:buNone/>
            </a:pPr>
            <a:r>
              <a:rPr lang="el-GR" sz="2000" dirty="0" smtClean="0"/>
              <a:t>Γ. Η πορεία χαρακτηρίζεται από βαθμιαία έναρξη και συνεχιζόμενη </a:t>
            </a:r>
            <a:r>
              <a:rPr lang="el-GR" sz="2000" dirty="0" err="1" smtClean="0"/>
              <a:t>γνωσιακή</a:t>
            </a:r>
            <a:r>
              <a:rPr lang="el-GR" sz="2000" dirty="0" smtClean="0"/>
              <a:t> έκπτωση</a:t>
            </a:r>
          </a:p>
          <a:p>
            <a:pPr>
              <a:buNone/>
            </a:pPr>
            <a:r>
              <a:rPr lang="el-GR" sz="2000" dirty="0" smtClean="0"/>
              <a:t>Δ. Τα </a:t>
            </a:r>
            <a:r>
              <a:rPr lang="el-GR" sz="2000" dirty="0" err="1" smtClean="0"/>
              <a:t>γνωσιακά</a:t>
            </a:r>
            <a:r>
              <a:rPr lang="el-GR" sz="2000" dirty="0" smtClean="0"/>
              <a:t> </a:t>
            </a:r>
            <a:r>
              <a:rPr lang="el-GR" sz="2000" dirty="0" err="1" smtClean="0"/>
              <a:t>ελλείματα</a:t>
            </a:r>
            <a:r>
              <a:rPr lang="el-GR" sz="2000" dirty="0" smtClean="0"/>
              <a:t> στα κριτήρια Α1και Α2</a:t>
            </a:r>
            <a:r>
              <a:rPr lang="en-US" sz="2000" dirty="0" smtClean="0"/>
              <a:t> </a:t>
            </a:r>
            <a:r>
              <a:rPr lang="el-GR" sz="2000" dirty="0" smtClean="0"/>
              <a:t>δεν οφείλονται σε άλλες καταστάσεις του ΚΝΣ ή σε συστηματικές νόσους</a:t>
            </a:r>
          </a:p>
          <a:p>
            <a:pPr>
              <a:buNone/>
            </a:pPr>
            <a:r>
              <a:rPr lang="el-GR" sz="2000" dirty="0" smtClean="0"/>
              <a:t>Ε. Τα </a:t>
            </a:r>
            <a:r>
              <a:rPr lang="el-GR" sz="2000" dirty="0" err="1" smtClean="0"/>
              <a:t>ελλείματα</a:t>
            </a:r>
            <a:r>
              <a:rPr lang="el-GR" sz="2000" dirty="0" smtClean="0"/>
              <a:t> δεν συμβαίνουν κατά τη πορεία ενός παραληρήματος</a:t>
            </a:r>
          </a:p>
          <a:p>
            <a:pPr>
              <a:buNone/>
            </a:pPr>
            <a:r>
              <a:rPr lang="el-GR" sz="2000" dirty="0" smtClean="0"/>
              <a:t>Στ. Η διαταραχή δεν εξηγείται καλύτερα από  κάποια άλλη διαταραχή του </a:t>
            </a:r>
            <a:r>
              <a:rPr lang="el-GR" sz="2000" dirty="0" err="1" smtClean="0"/>
              <a:t>Αξονα</a:t>
            </a:r>
            <a:r>
              <a:rPr lang="el-GR" sz="2000" dirty="0" smtClean="0"/>
              <a:t> Ι (π.χ. μείζων καταθλιπτική διαταραχή ή σχιζοφρένεια)</a:t>
            </a:r>
            <a:endParaRPr lang="el-GR"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Πρώιμα συμπτώματα άνοιας τύπου </a:t>
            </a:r>
            <a:r>
              <a:rPr lang="en-US" dirty="0" err="1" smtClean="0"/>
              <a:t>Alzxeimer</a:t>
            </a:r>
            <a:endParaRPr lang="el-GR" dirty="0"/>
          </a:p>
        </p:txBody>
      </p:sp>
      <p:sp>
        <p:nvSpPr>
          <p:cNvPr id="3" name="2 - Θέση περιεχομένου"/>
          <p:cNvSpPr>
            <a:spLocks noGrp="1"/>
          </p:cNvSpPr>
          <p:nvPr>
            <p:ph idx="1"/>
          </p:nvPr>
        </p:nvSpPr>
        <p:spPr/>
        <p:txBody>
          <a:bodyPr>
            <a:normAutofit fontScale="92500" lnSpcReduction="10000"/>
          </a:bodyPr>
          <a:lstStyle/>
          <a:p>
            <a:r>
              <a:rPr lang="el-GR" dirty="0" smtClean="0"/>
              <a:t>Προβλήματα πρόσφατης μνήμης</a:t>
            </a:r>
          </a:p>
          <a:p>
            <a:r>
              <a:rPr lang="el-GR" dirty="0" smtClean="0"/>
              <a:t>Δυσκολίες σε συνηθισμένες ασχολίες στην ολοκλήρωση τους</a:t>
            </a:r>
          </a:p>
          <a:p>
            <a:r>
              <a:rPr lang="el-GR" dirty="0" smtClean="0"/>
              <a:t>Προβλήματα λόγου και προφορικής έκφρασης</a:t>
            </a:r>
          </a:p>
          <a:p>
            <a:r>
              <a:rPr lang="el-GR" dirty="0" smtClean="0"/>
              <a:t>Μειωμένη κρίση</a:t>
            </a:r>
          </a:p>
          <a:p>
            <a:r>
              <a:rPr lang="el-GR" dirty="0" smtClean="0"/>
              <a:t>Προβλήματα στην αφαιρετική κρίση</a:t>
            </a:r>
          </a:p>
          <a:p>
            <a:r>
              <a:rPr lang="el-GR" dirty="0" smtClean="0"/>
              <a:t>Μεταβολές της διάθεσης</a:t>
            </a:r>
          </a:p>
          <a:p>
            <a:r>
              <a:rPr lang="el-GR" dirty="0" smtClean="0"/>
              <a:t>Απώλεια πρωτοβουλιών</a:t>
            </a:r>
          </a:p>
          <a:p>
            <a:r>
              <a:rPr lang="el-GR" dirty="0" smtClean="0"/>
              <a:t>Τοποθέτηση αντικειμένων σε λάθος θέση</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Άνοια σε άλλους νόσους</a:t>
            </a:r>
            <a:endParaRPr lang="el-GR" dirty="0"/>
          </a:p>
        </p:txBody>
      </p:sp>
      <p:sp>
        <p:nvSpPr>
          <p:cNvPr id="3" name="2 - Θέση περιεχομένου"/>
          <p:cNvSpPr>
            <a:spLocks noGrp="1"/>
          </p:cNvSpPr>
          <p:nvPr>
            <p:ph idx="1"/>
          </p:nvPr>
        </p:nvSpPr>
        <p:spPr/>
        <p:txBody>
          <a:bodyPr/>
          <a:lstStyle/>
          <a:p>
            <a:r>
              <a:rPr lang="el-GR" dirty="0" smtClean="0"/>
              <a:t>Η νόσος του </a:t>
            </a:r>
            <a:r>
              <a:rPr lang="en-US" dirty="0" smtClean="0"/>
              <a:t>Huntington</a:t>
            </a:r>
          </a:p>
          <a:p>
            <a:r>
              <a:rPr lang="en-US" dirty="0" smtClean="0"/>
              <a:t>H </a:t>
            </a:r>
            <a:r>
              <a:rPr lang="el-GR" dirty="0" smtClean="0"/>
              <a:t>νόσος του </a:t>
            </a:r>
            <a:r>
              <a:rPr lang="en-US" dirty="0" smtClean="0"/>
              <a:t>Parkinson</a:t>
            </a:r>
          </a:p>
          <a:p>
            <a:r>
              <a:rPr lang="en-US" dirty="0" smtClean="0"/>
              <a:t>H </a:t>
            </a:r>
            <a:r>
              <a:rPr lang="el-GR" dirty="0" smtClean="0"/>
              <a:t>νόσος του </a:t>
            </a:r>
            <a:r>
              <a:rPr lang="en-US" dirty="0" err="1" smtClean="0"/>
              <a:t>Creutzfeldt</a:t>
            </a:r>
            <a:r>
              <a:rPr lang="en-US" dirty="0" smtClean="0"/>
              <a:t>-Jacob</a:t>
            </a:r>
          </a:p>
          <a:p>
            <a:r>
              <a:rPr lang="en-US" dirty="0" smtClean="0"/>
              <a:t>H </a:t>
            </a:r>
            <a:r>
              <a:rPr lang="el-GR" dirty="0" smtClean="0"/>
              <a:t>νόσος των τρελών αγελάδων</a:t>
            </a:r>
          </a:p>
          <a:p>
            <a:r>
              <a:rPr lang="el-GR" dirty="0" smtClean="0"/>
              <a:t>Η άνοια οφειλόμενη σε ΑΙ</a:t>
            </a:r>
            <a:r>
              <a:rPr lang="en-US" dirty="0" smtClean="0"/>
              <a:t>DS</a:t>
            </a:r>
          </a:p>
          <a:p>
            <a:r>
              <a:rPr lang="en-US" dirty="0" smtClean="0"/>
              <a:t>H </a:t>
            </a:r>
            <a:r>
              <a:rPr lang="el-GR" dirty="0" smtClean="0"/>
              <a:t>άνοια σε αγγειακή νόσο</a:t>
            </a: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descr="C:\Users\Ntinos\Downloads\20180422_214914.jpg"/>
          <p:cNvPicPr>
            <a:picLocks noGrp="1" noChangeAspect="1" noChangeArrowheads="1"/>
          </p:cNvPicPr>
          <p:nvPr>
            <p:ph idx="1"/>
          </p:nvPr>
        </p:nvPicPr>
        <p:blipFill>
          <a:blip r:embed="rId2" cstate="print"/>
          <a:srcRect/>
          <a:stretch>
            <a:fillRect/>
          </a:stretch>
        </p:blipFill>
        <p:spPr bwMode="auto">
          <a:xfrm>
            <a:off x="107504" y="332656"/>
            <a:ext cx="9036496" cy="640871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ΨΥΧΙΚΕΣ ΔΙΑΤΑΡΑΧΕΣ ΟΦΕΙΛΟΜΕΝΕΣ ΣΕ ΧΡΗΣΗ ΟΥΣΙΩΝ</a:t>
            </a:r>
            <a:endParaRPr lang="el-GR" dirty="0"/>
          </a:p>
        </p:txBody>
      </p:sp>
      <p:sp>
        <p:nvSpPr>
          <p:cNvPr id="3" name="2 - Θέση περιεχομένου"/>
          <p:cNvSpPr>
            <a:spLocks noGrp="1"/>
          </p:cNvSpPr>
          <p:nvPr>
            <p:ph idx="1"/>
          </p:nvPr>
        </p:nvSpPr>
        <p:spPr/>
        <p:txBody>
          <a:bodyPr>
            <a:normAutofit/>
          </a:bodyPr>
          <a:lstStyle/>
          <a:p>
            <a:pPr algn="just"/>
            <a:r>
              <a:rPr lang="el-GR" sz="2800" dirty="0" smtClean="0"/>
              <a:t>Οι διαταραχές αυτές προέρχονται από τη δράση μιας σειράς </a:t>
            </a:r>
            <a:r>
              <a:rPr lang="el-GR" sz="2800" dirty="0" err="1" smtClean="0"/>
              <a:t>ψυχοδραστικών</a:t>
            </a:r>
            <a:r>
              <a:rPr lang="el-GR" sz="2800" dirty="0" smtClean="0"/>
              <a:t> ουσιών στο Κεντρικό Νευρικό Σύστημα οι οποίες προκαλούν συμπτώματα και συμπεριφορές που αποτελούν μία δυσάρεστη εμπειρία για το χρήστη και το περιβάλλον του ενώ από άποψη θεραπευτική συνιστούν ένα πρόβλημα βιολογικό, ψυχοκοινωνικό, νομικό και ψυχολογικό.</a:t>
            </a:r>
            <a:endParaRPr lang="el-GR"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pPr algn="ctr" eaLnBrk="1" hangingPunct="1"/>
            <a:r>
              <a:rPr lang="el-GR" smtClean="0"/>
              <a:t>Παράγοντες κινδύνου</a:t>
            </a:r>
            <a:r>
              <a:rPr lang="en-US" smtClean="0"/>
              <a:t>-</a:t>
            </a:r>
            <a:r>
              <a:rPr lang="el-GR" smtClean="0"/>
              <a:t>ενδογενεις</a:t>
            </a:r>
          </a:p>
        </p:txBody>
      </p:sp>
      <p:sp>
        <p:nvSpPr>
          <p:cNvPr id="3" name="2 - Θέση περιεχομένου"/>
          <p:cNvSpPr>
            <a:spLocks noGrp="1"/>
          </p:cNvSpPr>
          <p:nvPr>
            <p:ph idx="1"/>
          </p:nvPr>
        </p:nvSpPr>
        <p:spPr/>
        <p:txBody>
          <a:bodyPr>
            <a:normAutofit fontScale="70000" lnSpcReduction="20000"/>
          </a:bodyPr>
          <a:lstStyle/>
          <a:p>
            <a:pPr marL="365760" indent="-256032" eaLnBrk="1" fontAlgn="auto" hangingPunct="1">
              <a:spcAft>
                <a:spcPts val="0"/>
              </a:spcAft>
              <a:buClr>
                <a:schemeClr val="accent3"/>
              </a:buClr>
              <a:buFont typeface="Georgia"/>
              <a:buChar char="•"/>
              <a:defRPr/>
            </a:pPr>
            <a:r>
              <a:rPr lang="el-GR" dirty="0" smtClean="0"/>
              <a:t>Εκφυλιστικές (φλεγμονώδεις</a:t>
            </a:r>
            <a:r>
              <a:rPr lang="en-US" dirty="0" smtClean="0"/>
              <a:t>:</a:t>
            </a:r>
            <a:r>
              <a:rPr lang="el-GR" dirty="0" err="1" smtClean="0"/>
              <a:t>μηνιγγοεγκεφαλίτιδα</a:t>
            </a:r>
            <a:r>
              <a:rPr lang="el-GR" dirty="0" smtClean="0"/>
              <a:t>, </a:t>
            </a:r>
            <a:r>
              <a:rPr lang="el-GR" dirty="0" err="1" smtClean="0"/>
              <a:t>αγγειίτιδα,ΗΙ</a:t>
            </a:r>
            <a:r>
              <a:rPr lang="en-US" dirty="0" smtClean="0"/>
              <a:t>V)</a:t>
            </a:r>
          </a:p>
          <a:p>
            <a:pPr marL="365760" indent="-256032" eaLnBrk="1" fontAlgn="auto" hangingPunct="1">
              <a:spcAft>
                <a:spcPts val="0"/>
              </a:spcAft>
              <a:buClr>
                <a:schemeClr val="accent3"/>
              </a:buClr>
              <a:buFont typeface="Georgia"/>
              <a:buChar char="•"/>
              <a:defRPr/>
            </a:pPr>
            <a:r>
              <a:rPr lang="el-GR" dirty="0" smtClean="0"/>
              <a:t>Τραυματικές</a:t>
            </a:r>
          </a:p>
          <a:p>
            <a:pPr marL="365760" indent="-256032" eaLnBrk="1" fontAlgn="auto" hangingPunct="1">
              <a:spcAft>
                <a:spcPts val="0"/>
              </a:spcAft>
              <a:buClr>
                <a:schemeClr val="accent3"/>
              </a:buClr>
              <a:buFont typeface="Georgia"/>
              <a:buChar char="•"/>
              <a:defRPr/>
            </a:pPr>
            <a:r>
              <a:rPr lang="el-GR" dirty="0" smtClean="0"/>
              <a:t>Αγγειακές (Αγγειακό εγκεφαλικό επεισόδιο, παροδικό ισχαιμικό </a:t>
            </a:r>
            <a:r>
              <a:rPr lang="el-GR" dirty="0" err="1" smtClean="0"/>
              <a:t>επεισόδιο,αιμορραγία</a:t>
            </a:r>
            <a:r>
              <a:rPr lang="el-GR" dirty="0" smtClean="0"/>
              <a:t>).</a:t>
            </a:r>
          </a:p>
          <a:p>
            <a:pPr marL="365760" indent="-256032" eaLnBrk="1" fontAlgn="auto" hangingPunct="1">
              <a:spcAft>
                <a:spcPts val="0"/>
              </a:spcAft>
              <a:buClr>
                <a:schemeClr val="accent3"/>
              </a:buClr>
              <a:buFont typeface="Georgia"/>
              <a:buChar char="•"/>
              <a:defRPr/>
            </a:pPr>
            <a:r>
              <a:rPr lang="el-GR" dirty="0" smtClean="0"/>
              <a:t>Νεοπλάσματα</a:t>
            </a:r>
          </a:p>
          <a:p>
            <a:pPr marL="365760" indent="-256032" eaLnBrk="1" fontAlgn="auto" hangingPunct="1">
              <a:spcAft>
                <a:spcPts val="0"/>
              </a:spcAft>
              <a:buClr>
                <a:schemeClr val="accent3"/>
              </a:buClr>
              <a:buFont typeface="Georgia"/>
              <a:buChar char="•"/>
              <a:defRPr/>
            </a:pPr>
            <a:r>
              <a:rPr lang="el-GR" dirty="0" smtClean="0"/>
              <a:t>Επιληψία</a:t>
            </a:r>
          </a:p>
          <a:p>
            <a:pPr marL="365760" indent="-256032" eaLnBrk="1" fontAlgn="auto" hangingPunct="1">
              <a:spcAft>
                <a:spcPts val="0"/>
              </a:spcAft>
              <a:buClr>
                <a:schemeClr val="accent3"/>
              </a:buClr>
              <a:buFont typeface="Georgia"/>
              <a:buChar char="•"/>
              <a:defRPr/>
            </a:pPr>
            <a:r>
              <a:rPr lang="el-GR" dirty="0" smtClean="0"/>
              <a:t>Αισθητηριακή αποστέρηση(οπτική, ακουστική εξασθένηση)</a:t>
            </a:r>
          </a:p>
          <a:p>
            <a:pPr marL="365760" indent="-256032" eaLnBrk="1" fontAlgn="auto" hangingPunct="1">
              <a:spcAft>
                <a:spcPts val="0"/>
              </a:spcAft>
              <a:buClr>
                <a:schemeClr val="accent3"/>
              </a:buClr>
              <a:buFont typeface="Georgia"/>
              <a:buChar char="•"/>
              <a:defRPr/>
            </a:pPr>
            <a:r>
              <a:rPr lang="el-GR" dirty="0" smtClean="0"/>
              <a:t>Μεταβολικές(υποξία, αναιμία, υπογλυκαιμία, αφυδάτωση, οξείδωση)</a:t>
            </a:r>
          </a:p>
          <a:p>
            <a:pPr marL="365760" indent="-256032" eaLnBrk="1" fontAlgn="auto" hangingPunct="1">
              <a:spcAft>
                <a:spcPts val="0"/>
              </a:spcAft>
              <a:buClr>
                <a:schemeClr val="accent3"/>
              </a:buClr>
              <a:buFont typeface="Georgia"/>
              <a:buChar char="•"/>
              <a:defRPr/>
            </a:pPr>
            <a:r>
              <a:rPr lang="el-GR" dirty="0" smtClean="0"/>
              <a:t>Ενδοκρινικές διαταραχές (</a:t>
            </a:r>
            <a:r>
              <a:rPr lang="el-GR" dirty="0" err="1" smtClean="0"/>
              <a:t>υπο</a:t>
            </a:r>
            <a:r>
              <a:rPr lang="el-GR" dirty="0" smtClean="0"/>
              <a:t> και υπερθυρεοειδισμός)</a:t>
            </a:r>
          </a:p>
          <a:p>
            <a:pPr marL="365760" indent="-256032" eaLnBrk="1" fontAlgn="auto" hangingPunct="1">
              <a:spcAft>
                <a:spcPts val="0"/>
              </a:spcAft>
              <a:buClr>
                <a:schemeClr val="accent3"/>
              </a:buClr>
              <a:buFont typeface="Georgia"/>
              <a:buChar char="•"/>
              <a:defRPr/>
            </a:pPr>
            <a:r>
              <a:rPr lang="el-GR" dirty="0" smtClean="0"/>
              <a:t>Αβιταμινώσεις (Β1,Β2, </a:t>
            </a:r>
            <a:r>
              <a:rPr lang="el-GR" dirty="0" err="1" smtClean="0"/>
              <a:t>φυλλικό</a:t>
            </a:r>
            <a:r>
              <a:rPr lang="el-GR" dirty="0" smtClean="0"/>
              <a:t> οξύ)</a:t>
            </a:r>
          </a:p>
          <a:p>
            <a:pPr marL="365760" indent="-256032" eaLnBrk="1" fontAlgn="auto" hangingPunct="1">
              <a:spcAft>
                <a:spcPts val="0"/>
              </a:spcAft>
              <a:buClr>
                <a:schemeClr val="accent3"/>
              </a:buClr>
              <a:buFont typeface="Georgia"/>
              <a:buChar char="•"/>
              <a:defRPr/>
            </a:pPr>
            <a:r>
              <a:rPr lang="el-GR" dirty="0" smtClean="0"/>
              <a:t>Ανεπάρκεια καρδιακή, αναπνευστική, νεφρική, ηπατική</a:t>
            </a:r>
          </a:p>
          <a:p>
            <a:pPr marL="365760" indent="-256032" eaLnBrk="1" fontAlgn="auto" hangingPunct="1">
              <a:spcAft>
                <a:spcPts val="0"/>
              </a:spcAft>
              <a:buClr>
                <a:schemeClr val="accent3"/>
              </a:buClr>
              <a:buFont typeface="Georgia"/>
              <a:buChar char="•"/>
              <a:defRPr/>
            </a:pPr>
            <a:r>
              <a:rPr lang="el-GR" dirty="0" smtClean="0"/>
              <a:t>Συστηματικές φλεγμονές</a:t>
            </a:r>
            <a:r>
              <a:rPr lang="en-US" dirty="0" smtClean="0"/>
              <a:t>:</a:t>
            </a:r>
            <a:r>
              <a:rPr lang="el-GR" dirty="0" smtClean="0"/>
              <a:t>πνευμονία, περιτονίτιδα, σηψαιμία)</a:t>
            </a:r>
          </a:p>
          <a:p>
            <a:pPr marL="365760" indent="-256032" eaLnBrk="1" fontAlgn="auto" hangingPunct="1">
              <a:spcAft>
                <a:spcPts val="0"/>
              </a:spcAft>
              <a:buClr>
                <a:schemeClr val="accent3"/>
              </a:buClr>
              <a:buFont typeface="Georgia"/>
              <a:buChar char="•"/>
              <a:defRPr/>
            </a:pPr>
            <a:endParaRPr lang="el-GR" dirty="0" smtClean="0"/>
          </a:p>
          <a:p>
            <a:pPr marL="365760" indent="-256032" eaLnBrk="1" fontAlgn="auto" hangingPunct="1">
              <a:spcAft>
                <a:spcPts val="0"/>
              </a:spcAft>
              <a:buClr>
                <a:schemeClr val="accent3"/>
              </a:buClr>
              <a:buFont typeface="Georgia"/>
              <a:buNone/>
              <a:defRPr/>
            </a:pP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ΤΑΞΙΝΟΜΗΣΗ</a:t>
            </a:r>
            <a:endParaRPr lang="el-GR" dirty="0"/>
          </a:p>
        </p:txBody>
      </p:sp>
      <p:sp>
        <p:nvSpPr>
          <p:cNvPr id="3" name="2 - Θέση περιεχομένου"/>
          <p:cNvSpPr>
            <a:spLocks noGrp="1"/>
          </p:cNvSpPr>
          <p:nvPr>
            <p:ph idx="1"/>
          </p:nvPr>
        </p:nvSpPr>
        <p:spPr/>
        <p:txBody>
          <a:bodyPr/>
          <a:lstStyle/>
          <a:p>
            <a:endParaRPr lang="el-GR"/>
          </a:p>
        </p:txBody>
      </p:sp>
      <p:pic>
        <p:nvPicPr>
          <p:cNvPr id="3074" name="Picture 2" descr="C:\Users\Ntinos\Downloads\20180422_103314.jpg"/>
          <p:cNvPicPr>
            <a:picLocks noChangeAspect="1" noChangeArrowheads="1"/>
          </p:cNvPicPr>
          <p:nvPr/>
        </p:nvPicPr>
        <p:blipFill>
          <a:blip r:embed="rId2" cstate="print"/>
          <a:srcRect/>
          <a:stretch>
            <a:fillRect/>
          </a:stretch>
        </p:blipFill>
        <p:spPr bwMode="auto">
          <a:xfrm>
            <a:off x="0" y="1340768"/>
            <a:ext cx="9144000" cy="551723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Κλινικές καταστάσεις από τη χρήση</a:t>
            </a:r>
            <a:endParaRPr lang="el-GR" dirty="0"/>
          </a:p>
        </p:txBody>
      </p:sp>
      <p:sp>
        <p:nvSpPr>
          <p:cNvPr id="3" name="2 - Θέση περιεχομένου"/>
          <p:cNvSpPr>
            <a:spLocks noGrp="1"/>
          </p:cNvSpPr>
          <p:nvPr>
            <p:ph idx="1"/>
          </p:nvPr>
        </p:nvSpPr>
        <p:spPr/>
        <p:txBody>
          <a:bodyPr/>
          <a:lstStyle/>
          <a:p>
            <a:r>
              <a:rPr lang="el-GR" dirty="0" smtClean="0"/>
              <a:t>Οξεία </a:t>
            </a:r>
            <a:r>
              <a:rPr lang="el-GR" dirty="0" err="1" smtClean="0"/>
              <a:t>τοξίκωση</a:t>
            </a:r>
            <a:endParaRPr lang="el-GR" dirty="0" smtClean="0"/>
          </a:p>
          <a:p>
            <a:r>
              <a:rPr lang="el-GR" dirty="0" smtClean="0"/>
              <a:t>Σύνδρομο εξάρτησης</a:t>
            </a:r>
          </a:p>
          <a:p>
            <a:r>
              <a:rPr lang="el-GR" dirty="0" smtClean="0"/>
              <a:t>Κατάσταση απόσυρσης(στέρησης)</a:t>
            </a:r>
          </a:p>
          <a:p>
            <a:r>
              <a:rPr lang="el-GR" dirty="0" err="1" smtClean="0"/>
              <a:t>Ψυχωσική</a:t>
            </a:r>
            <a:r>
              <a:rPr lang="el-GR" dirty="0" smtClean="0"/>
              <a:t> διαταραχή</a:t>
            </a:r>
          </a:p>
          <a:p>
            <a:r>
              <a:rPr lang="el-GR" dirty="0" err="1" smtClean="0"/>
              <a:t>Αμνησιακό</a:t>
            </a:r>
            <a:r>
              <a:rPr lang="el-GR" dirty="0" smtClean="0"/>
              <a:t> σύνδρομο</a:t>
            </a:r>
          </a:p>
          <a:p>
            <a:r>
              <a:rPr lang="el-GR" dirty="0" smtClean="0"/>
              <a:t>Υπολειμματική και όψιμη εγκατάσταση </a:t>
            </a:r>
            <a:r>
              <a:rPr lang="el-GR" dirty="0" err="1" smtClean="0"/>
              <a:t>ψυχωσικής</a:t>
            </a:r>
            <a:r>
              <a:rPr lang="el-GR" dirty="0" smtClean="0"/>
              <a:t> διαταραχής</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098" name="Picture 2" descr="C:\Users\Ntinos\Downloads\20180422_103915.jpg"/>
          <p:cNvPicPr>
            <a:picLocks noChangeAspect="1" noChangeArrowheads="1"/>
          </p:cNvPicPr>
          <p:nvPr/>
        </p:nvPicPr>
        <p:blipFill>
          <a:blip r:embed="rId2" cstate="print"/>
          <a:srcRect/>
          <a:stretch>
            <a:fillRect/>
          </a:stretch>
        </p:blipFill>
        <p:spPr bwMode="auto">
          <a:xfrm>
            <a:off x="0" y="188640"/>
            <a:ext cx="8964488" cy="633670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tinos\Downloads\20180422_23075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Ntinos\Downloads\20180422_230730.jpg"/>
          <p:cNvPicPr>
            <a:picLocks noGrp="1" noChangeAspect="1" noChangeArrowheads="1"/>
          </p:cNvPicPr>
          <p:nvPr>
            <p:ph idx="1"/>
          </p:nvPr>
        </p:nvPicPr>
        <p:blipFill>
          <a:blip r:embed="rId2" cstate="print"/>
          <a:srcRect/>
          <a:stretch>
            <a:fillRect/>
          </a:stretch>
        </p:blipFill>
        <p:spPr bwMode="auto">
          <a:xfrm>
            <a:off x="0" y="260648"/>
            <a:ext cx="9144000" cy="659735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Ntinos\Downloads\20180422_230654.jpg"/>
          <p:cNvPicPr>
            <a:picLocks noGrp="1" noChangeAspect="1" noChangeArrowheads="1"/>
          </p:cNvPicPr>
          <p:nvPr>
            <p:ph idx="1"/>
          </p:nvPr>
        </p:nvPicPr>
        <p:blipFill>
          <a:blip r:embed="rId2" cstate="print"/>
          <a:srcRect/>
          <a:stretch>
            <a:fillRect/>
          </a:stretch>
        </p:blipFill>
        <p:spPr bwMode="auto">
          <a:xfrm>
            <a:off x="0" y="332656"/>
            <a:ext cx="8964488" cy="652534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Χρήση οινοπνευματωδών(αλκοόλ)</a:t>
            </a:r>
            <a:endParaRPr lang="el-GR" dirty="0"/>
          </a:p>
        </p:txBody>
      </p:sp>
      <p:sp>
        <p:nvSpPr>
          <p:cNvPr id="3" name="2 - Θέση περιεχομένου"/>
          <p:cNvSpPr>
            <a:spLocks noGrp="1"/>
          </p:cNvSpPr>
          <p:nvPr>
            <p:ph idx="1"/>
          </p:nvPr>
        </p:nvSpPr>
        <p:spPr/>
        <p:txBody>
          <a:bodyPr/>
          <a:lstStyle/>
          <a:p>
            <a:r>
              <a:rPr lang="el-GR" dirty="0" smtClean="0"/>
              <a:t>Τα άτομα τα οποία καταναλώνουν αλκοόλ έχουν κατηγοριοποιηθεί σε τέσσερις τύπους</a:t>
            </a:r>
            <a:r>
              <a:rPr lang="en-US" dirty="0" smtClean="0"/>
              <a:t>:</a:t>
            </a:r>
          </a:p>
          <a:p>
            <a:r>
              <a:rPr lang="en-US" dirty="0" smtClean="0"/>
              <a:t>1. </a:t>
            </a:r>
            <a:r>
              <a:rPr lang="el-GR" dirty="0" smtClean="0"/>
              <a:t>στους κοινωνικούς πότες</a:t>
            </a:r>
          </a:p>
          <a:p>
            <a:r>
              <a:rPr lang="el-GR" dirty="0" smtClean="0"/>
              <a:t>2. στους επεισοδιακά υπερβολικούς πότες</a:t>
            </a:r>
          </a:p>
          <a:p>
            <a:r>
              <a:rPr lang="el-GR" dirty="0" smtClean="0"/>
              <a:t>3. στους προοδευτικά υπερβολικούς πότες</a:t>
            </a:r>
          </a:p>
          <a:p>
            <a:r>
              <a:rPr lang="el-GR" dirty="0" smtClean="0"/>
              <a:t>4. στους χρόνιους αλκοολικούς</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Επιδημιολογία</a:t>
            </a:r>
            <a:endParaRPr lang="el-GR" dirty="0"/>
          </a:p>
        </p:txBody>
      </p:sp>
      <p:sp>
        <p:nvSpPr>
          <p:cNvPr id="3" name="2 - Θέση περιεχομένου"/>
          <p:cNvSpPr>
            <a:spLocks noGrp="1"/>
          </p:cNvSpPr>
          <p:nvPr>
            <p:ph idx="1"/>
          </p:nvPr>
        </p:nvSpPr>
        <p:spPr/>
        <p:txBody>
          <a:bodyPr/>
          <a:lstStyle/>
          <a:p>
            <a:r>
              <a:rPr lang="el-GR" dirty="0" smtClean="0"/>
              <a:t>Η πανελλήνια συγχρονική έρευνα σε 4.300 νοικοκυριά της χώρας μας το 1984 έδειξε</a:t>
            </a:r>
            <a:r>
              <a:rPr lang="en-US" dirty="0" smtClean="0"/>
              <a:t>:</a:t>
            </a:r>
            <a:endParaRPr lang="en-US" dirty="0"/>
          </a:p>
          <a:p>
            <a:r>
              <a:rPr lang="el-GR" dirty="0" smtClean="0"/>
              <a:t>Το 25% των ενηλίκων 18-64 ετών και το 12,8% των εφήβων 12-17 ετών ανέφεραν μία συστηματική χρήση</a:t>
            </a:r>
          </a:p>
          <a:p>
            <a:r>
              <a:rPr lang="el-GR" dirty="0" smtClean="0"/>
              <a:t>Στην ομάδα ηλικιών 18-24% το 14%.</a:t>
            </a:r>
            <a:endParaRPr lang="en-US" dirty="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ΝΟΣΟΛΟΓΙΑ ΑΛΚΟΟΛΙΣΜΟΥ</a:t>
            </a:r>
            <a:endParaRPr lang="el-GR" dirty="0"/>
          </a:p>
        </p:txBody>
      </p:sp>
      <p:sp>
        <p:nvSpPr>
          <p:cNvPr id="7" name="6 - Θέση περιεχομένου"/>
          <p:cNvSpPr>
            <a:spLocks noGrp="1"/>
          </p:cNvSpPr>
          <p:nvPr>
            <p:ph idx="1"/>
          </p:nvPr>
        </p:nvSpPr>
        <p:spPr/>
        <p:txBody>
          <a:bodyPr>
            <a:normAutofit lnSpcReduction="10000"/>
          </a:bodyPr>
          <a:lstStyle/>
          <a:p>
            <a:r>
              <a:rPr lang="el-GR" dirty="0" smtClean="0"/>
              <a:t>ΕΞΑΡΤΗΣΗ</a:t>
            </a:r>
          </a:p>
          <a:p>
            <a:r>
              <a:rPr lang="el-GR" dirty="0" smtClean="0"/>
              <a:t>ΤΟΞΙΚΩΣΗ =αλκοολική μέθη</a:t>
            </a:r>
            <a:r>
              <a:rPr lang="en-US" dirty="0" smtClean="0"/>
              <a:t>:</a:t>
            </a:r>
            <a:endParaRPr lang="el-GR" dirty="0" smtClean="0"/>
          </a:p>
          <a:p>
            <a:r>
              <a:rPr lang="el-GR" i="1" dirty="0" smtClean="0"/>
              <a:t>Διαταραχές συμπεριφοράς</a:t>
            </a:r>
            <a:r>
              <a:rPr lang="en-US" i="1" dirty="0" smtClean="0"/>
              <a:t>:</a:t>
            </a:r>
            <a:r>
              <a:rPr lang="el-GR" dirty="0" smtClean="0"/>
              <a:t> άρση αναστολών, </a:t>
            </a:r>
            <a:r>
              <a:rPr lang="el-GR" dirty="0" err="1" smtClean="0"/>
              <a:t>ευφορία,διαχυτικότητα,μείωση</a:t>
            </a:r>
            <a:r>
              <a:rPr lang="el-GR" dirty="0" smtClean="0"/>
              <a:t> της κρίσης, </a:t>
            </a:r>
            <a:r>
              <a:rPr lang="el-GR" dirty="0" err="1" smtClean="0"/>
              <a:t>διέγερση,επιθετικότητα</a:t>
            </a:r>
            <a:r>
              <a:rPr lang="el-GR" dirty="0" smtClean="0"/>
              <a:t>)</a:t>
            </a:r>
            <a:endParaRPr lang="en-US" dirty="0" smtClean="0"/>
          </a:p>
          <a:p>
            <a:r>
              <a:rPr lang="en-US" i="1" dirty="0" smtClean="0"/>
              <a:t>N</a:t>
            </a:r>
            <a:r>
              <a:rPr lang="el-GR" i="1" dirty="0" err="1" smtClean="0"/>
              <a:t>ευρολογικές</a:t>
            </a:r>
            <a:r>
              <a:rPr lang="el-GR" i="1" dirty="0" smtClean="0"/>
              <a:t> διαταραχές</a:t>
            </a:r>
            <a:r>
              <a:rPr lang="en-US" dirty="0" smtClean="0"/>
              <a:t>:</a:t>
            </a:r>
            <a:r>
              <a:rPr lang="el-GR" dirty="0" err="1" smtClean="0"/>
              <a:t>δυσαρθρία,αταξία</a:t>
            </a:r>
            <a:r>
              <a:rPr lang="el-GR" dirty="0" smtClean="0"/>
              <a:t>, αστάθεια στο βάδισμα, νυσταγμός</a:t>
            </a:r>
          </a:p>
          <a:p>
            <a:r>
              <a:rPr lang="el-GR" dirty="0" smtClean="0"/>
              <a:t>Σωματικές</a:t>
            </a:r>
            <a:r>
              <a:rPr lang="en-US" dirty="0" smtClean="0"/>
              <a:t>:</a:t>
            </a:r>
            <a:r>
              <a:rPr lang="el-GR" dirty="0" err="1" smtClean="0"/>
              <a:t>εξέρυθρο</a:t>
            </a:r>
            <a:r>
              <a:rPr lang="el-GR" dirty="0" smtClean="0"/>
              <a:t> </a:t>
            </a:r>
            <a:r>
              <a:rPr lang="el-GR" dirty="0" err="1" smtClean="0"/>
              <a:t>πρόσωπο,ταχυκαρδία,υπέρταση</a:t>
            </a: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fontScale="90000"/>
          </a:bodyPr>
          <a:lstStyle/>
          <a:p>
            <a:r>
              <a:rPr lang="el-GR" dirty="0" err="1" smtClean="0"/>
              <a:t>Αιτιοπαθογενετικοί</a:t>
            </a:r>
            <a:r>
              <a:rPr lang="el-GR" dirty="0" smtClean="0"/>
              <a:t> μηχανισμοί αλκοολισμού</a:t>
            </a:r>
            <a:endParaRPr lang="el-GR" dirty="0"/>
          </a:p>
        </p:txBody>
      </p:sp>
      <p:sp>
        <p:nvSpPr>
          <p:cNvPr id="5" name="4 - Θέση περιεχομένου"/>
          <p:cNvSpPr>
            <a:spLocks noGrp="1"/>
          </p:cNvSpPr>
          <p:nvPr>
            <p:ph idx="1"/>
          </p:nvPr>
        </p:nvSpPr>
        <p:spPr/>
        <p:txBody>
          <a:bodyPr>
            <a:normAutofit fontScale="92500" lnSpcReduction="10000"/>
          </a:bodyPr>
          <a:lstStyle/>
          <a:p>
            <a:r>
              <a:rPr lang="el-GR" b="1" dirty="0" smtClean="0"/>
              <a:t>Ψυχαναλυτικές θεωρίες</a:t>
            </a:r>
            <a:r>
              <a:rPr lang="en-US" dirty="0" smtClean="0"/>
              <a:t>:</a:t>
            </a:r>
            <a:r>
              <a:rPr lang="el-GR" dirty="0" smtClean="0"/>
              <a:t> ο </a:t>
            </a:r>
            <a:r>
              <a:rPr lang="en-US" dirty="0" smtClean="0"/>
              <a:t>Freud </a:t>
            </a:r>
            <a:r>
              <a:rPr lang="el-GR" dirty="0" smtClean="0"/>
              <a:t>θεωρούσε ότι το αλκοόλ παλινδρομεί τη σκέψη μέσα σε ένα πλαίσιο διαφυγής από τη πραγματικότητα</a:t>
            </a:r>
          </a:p>
          <a:p>
            <a:r>
              <a:rPr lang="el-GR" b="1" dirty="0" smtClean="0"/>
              <a:t>Μαθησιακές θεωρίες</a:t>
            </a:r>
            <a:r>
              <a:rPr lang="en-US" b="1" dirty="0" smtClean="0"/>
              <a:t>: </a:t>
            </a:r>
            <a:r>
              <a:rPr lang="el-GR" dirty="0" smtClean="0"/>
              <a:t>βασίζονται στην εγκατάσταση ενός αντανακλαστικού ενίσχυσης της δράσης του αλκοόλ ως αγχολυτικού</a:t>
            </a:r>
          </a:p>
          <a:p>
            <a:r>
              <a:rPr lang="el-GR" b="1" dirty="0" smtClean="0"/>
              <a:t>Κοινωνιολογικές θεωρίες</a:t>
            </a:r>
            <a:r>
              <a:rPr lang="en-US" dirty="0" smtClean="0"/>
              <a:t>: </a:t>
            </a:r>
            <a:r>
              <a:rPr lang="el-GR" dirty="0" smtClean="0"/>
              <a:t>το πρόβλημα σχετίζεται με την κοινωνική οργάνωση , το πολιτισμό και τις </a:t>
            </a:r>
            <a:r>
              <a:rPr lang="el-GR" dirty="0" err="1" smtClean="0"/>
              <a:t>περιαβλλοντικές</a:t>
            </a:r>
            <a:r>
              <a:rPr lang="el-GR" dirty="0" smtClean="0"/>
              <a:t> συνθήκες όπως το κλίμα</a:t>
            </a: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lstStyle/>
          <a:p>
            <a:pPr eaLnBrk="1" hangingPunct="1"/>
            <a:r>
              <a:rPr lang="el-GR" smtClean="0"/>
              <a:t>Παράγοντες κινδύνου-εξωγενείς</a:t>
            </a:r>
          </a:p>
        </p:txBody>
      </p:sp>
      <p:sp>
        <p:nvSpPr>
          <p:cNvPr id="3" name="2 - Θέση περιεχομένου"/>
          <p:cNvSpPr>
            <a:spLocks noGrp="1"/>
          </p:cNvSpPr>
          <p:nvPr>
            <p:ph idx="1"/>
          </p:nvPr>
        </p:nvSpPr>
        <p:spPr/>
        <p:txBody>
          <a:bodyPr>
            <a:normAutofit fontScale="77500" lnSpcReduction="20000"/>
          </a:bodyPr>
          <a:lstStyle/>
          <a:p>
            <a:pPr marL="365760" indent="-256032" eaLnBrk="1" fontAlgn="auto" hangingPunct="1">
              <a:spcAft>
                <a:spcPts val="0"/>
              </a:spcAft>
              <a:buClr>
                <a:schemeClr val="accent3"/>
              </a:buClr>
              <a:buFont typeface="Georgia"/>
              <a:buChar char="•"/>
              <a:defRPr/>
            </a:pPr>
            <a:r>
              <a:rPr lang="el-GR" dirty="0" smtClean="0"/>
              <a:t>Φαρμακευτική αγωγή</a:t>
            </a:r>
            <a:endParaRPr lang="el-GR" dirty="0"/>
          </a:p>
          <a:p>
            <a:pPr marL="365760" indent="-256032" eaLnBrk="1" fontAlgn="auto" hangingPunct="1">
              <a:spcAft>
                <a:spcPts val="0"/>
              </a:spcAft>
              <a:buClr>
                <a:schemeClr val="accent3"/>
              </a:buClr>
              <a:buFont typeface="Georgia"/>
              <a:buChar char="•"/>
              <a:defRPr/>
            </a:pPr>
            <a:r>
              <a:rPr lang="el-GR" dirty="0" err="1" smtClean="0"/>
              <a:t>Ψυχοδραστικές</a:t>
            </a:r>
            <a:r>
              <a:rPr lang="el-GR" dirty="0" smtClean="0"/>
              <a:t> ουσίες</a:t>
            </a:r>
            <a:r>
              <a:rPr lang="en-US" dirty="0" smtClean="0"/>
              <a:t>:</a:t>
            </a:r>
            <a:r>
              <a:rPr lang="el-GR" dirty="0" smtClean="0"/>
              <a:t>κατασταλτικά, </a:t>
            </a:r>
            <a:r>
              <a:rPr lang="el-GR" dirty="0" err="1" smtClean="0"/>
              <a:t>υπνωτικά,αντισπασμικά</a:t>
            </a:r>
            <a:r>
              <a:rPr lang="el-GR" dirty="0" smtClean="0"/>
              <a:t>, </a:t>
            </a:r>
            <a:r>
              <a:rPr lang="el-GR" dirty="0" err="1" smtClean="0"/>
              <a:t>αντιπαρκινσονικά</a:t>
            </a:r>
            <a:r>
              <a:rPr lang="el-GR" dirty="0" smtClean="0"/>
              <a:t>, </a:t>
            </a:r>
            <a:r>
              <a:rPr lang="el-GR" dirty="0" err="1" smtClean="0"/>
              <a:t>λίθιο</a:t>
            </a:r>
            <a:r>
              <a:rPr lang="el-GR" dirty="0" smtClean="0"/>
              <a:t>, αναισθητικά</a:t>
            </a:r>
          </a:p>
          <a:p>
            <a:pPr marL="365760" indent="-256032" eaLnBrk="1" fontAlgn="auto" hangingPunct="1">
              <a:spcAft>
                <a:spcPts val="0"/>
              </a:spcAft>
              <a:buClr>
                <a:schemeClr val="accent3"/>
              </a:buClr>
              <a:buFont typeface="Georgia"/>
              <a:buChar char="•"/>
              <a:defRPr/>
            </a:pPr>
            <a:r>
              <a:rPr lang="el-GR" dirty="0" smtClean="0"/>
              <a:t>Αλλα</a:t>
            </a:r>
            <a:r>
              <a:rPr lang="en-US" dirty="0" smtClean="0"/>
              <a:t>:</a:t>
            </a:r>
            <a:r>
              <a:rPr lang="el-GR" dirty="0" smtClean="0"/>
              <a:t>αντιχολινεργικά,διγοξίνη,στεροειδή,σιμετιδίνη,αναλγητικά,αντιισταμινικά,αντιβιοτικά,αντιυπερτασικά,</a:t>
            </a:r>
          </a:p>
          <a:p>
            <a:pPr marL="365760" indent="-256032" eaLnBrk="1" fontAlgn="auto" hangingPunct="1">
              <a:spcAft>
                <a:spcPts val="0"/>
              </a:spcAft>
              <a:buClr>
                <a:schemeClr val="accent3"/>
              </a:buClr>
              <a:buFont typeface="Georgia"/>
              <a:buNone/>
              <a:defRPr/>
            </a:pPr>
            <a:r>
              <a:rPr lang="el-GR" dirty="0" smtClean="0"/>
              <a:t>    ιντερφερόνη,ινσουλίνη,σαλικυλικά</a:t>
            </a:r>
          </a:p>
          <a:p>
            <a:pPr marL="365760" indent="-256032" eaLnBrk="1" fontAlgn="auto" hangingPunct="1">
              <a:spcAft>
                <a:spcPts val="0"/>
              </a:spcAft>
              <a:buClr>
                <a:schemeClr val="accent3"/>
              </a:buClr>
              <a:buFont typeface="Georgia"/>
              <a:buChar char="•"/>
              <a:defRPr/>
            </a:pPr>
            <a:r>
              <a:rPr lang="el-GR" dirty="0" smtClean="0"/>
              <a:t>Κατάχρηση ουσιών</a:t>
            </a:r>
            <a:r>
              <a:rPr lang="en-US" dirty="0" smtClean="0"/>
              <a:t>(</a:t>
            </a:r>
            <a:r>
              <a:rPr lang="el-GR" dirty="0" err="1" smtClean="0"/>
              <a:t>τοξίκωση</a:t>
            </a:r>
            <a:r>
              <a:rPr lang="el-GR" dirty="0" smtClean="0"/>
              <a:t> ή διακοπή)</a:t>
            </a:r>
            <a:r>
              <a:rPr lang="en-US" dirty="0" smtClean="0"/>
              <a:t>: </a:t>
            </a:r>
            <a:r>
              <a:rPr lang="el-GR" dirty="0" smtClean="0"/>
              <a:t>αλκοόλ, </a:t>
            </a:r>
            <a:r>
              <a:rPr lang="el-GR" dirty="0" err="1" smtClean="0"/>
              <a:t>οπιοειδή</a:t>
            </a:r>
            <a:r>
              <a:rPr lang="el-GR" dirty="0" smtClean="0"/>
              <a:t>, </a:t>
            </a:r>
            <a:r>
              <a:rPr lang="el-GR" dirty="0" err="1" smtClean="0"/>
              <a:t>κοκαίνη</a:t>
            </a:r>
            <a:r>
              <a:rPr lang="el-GR" dirty="0" smtClean="0"/>
              <a:t>, </a:t>
            </a:r>
            <a:r>
              <a:rPr lang="el-GR" dirty="0" err="1" smtClean="0"/>
              <a:t>αμφεταμίνες,ινδική</a:t>
            </a:r>
            <a:r>
              <a:rPr lang="el-GR" dirty="0" smtClean="0"/>
              <a:t> κάνναβη,</a:t>
            </a:r>
            <a:r>
              <a:rPr lang="en-US" dirty="0" smtClean="0"/>
              <a:t>LSD)</a:t>
            </a:r>
          </a:p>
          <a:p>
            <a:pPr marL="365760" indent="-256032" eaLnBrk="1" fontAlgn="auto" hangingPunct="1">
              <a:spcAft>
                <a:spcPts val="0"/>
              </a:spcAft>
              <a:buClr>
                <a:schemeClr val="accent3"/>
              </a:buClr>
              <a:buFont typeface="Georgia"/>
              <a:buChar char="•"/>
              <a:defRPr/>
            </a:pPr>
            <a:r>
              <a:rPr lang="el-GR" dirty="0" smtClean="0"/>
              <a:t>Τοξικές ουσίες</a:t>
            </a:r>
            <a:r>
              <a:rPr lang="en-US" dirty="0" smtClean="0"/>
              <a:t>:</a:t>
            </a:r>
            <a:r>
              <a:rPr lang="el-GR" dirty="0" err="1" smtClean="0"/>
              <a:t>οργανοφωσφορικά</a:t>
            </a:r>
            <a:r>
              <a:rPr lang="el-GR" dirty="0" smtClean="0"/>
              <a:t>, μονοξείδιο άνθρακα, </a:t>
            </a:r>
            <a:r>
              <a:rPr lang="el-GR" dirty="0" err="1" smtClean="0"/>
              <a:t>καυσιμές</a:t>
            </a:r>
            <a:r>
              <a:rPr lang="el-GR" dirty="0" smtClean="0"/>
              <a:t> ύλες, εντομοκτόνα, υδράργυρος, μόλυβδος)</a:t>
            </a:r>
          </a:p>
          <a:p>
            <a:pPr marL="365760" indent="-256032" eaLnBrk="1" fontAlgn="auto" hangingPunct="1">
              <a:spcAft>
                <a:spcPts val="0"/>
              </a:spcAft>
              <a:buClr>
                <a:schemeClr val="accent3"/>
              </a:buClr>
              <a:buFont typeface="Georgia"/>
              <a:buChar char="•"/>
              <a:defRPr/>
            </a:pPr>
            <a:r>
              <a:rPr lang="el-GR" dirty="0" smtClean="0"/>
              <a:t>Διακοπή </a:t>
            </a:r>
            <a:r>
              <a:rPr lang="el-GR" dirty="0" err="1" smtClean="0"/>
              <a:t>ψυχοδραστικών</a:t>
            </a:r>
            <a:r>
              <a:rPr lang="el-GR" dirty="0" smtClean="0"/>
              <a:t> ουσιών</a:t>
            </a:r>
            <a:r>
              <a:rPr lang="en-US" dirty="0" smtClean="0"/>
              <a:t>: </a:t>
            </a:r>
            <a:r>
              <a:rPr lang="el-GR" dirty="0" err="1" smtClean="0"/>
              <a:t>αλκοόλ,βενζοδιαζεπίνες</a:t>
            </a:r>
            <a:r>
              <a:rPr lang="el-GR" dirty="0" smtClean="0"/>
              <a:t>, βαρβιτουρικά, </a:t>
            </a:r>
            <a:r>
              <a:rPr lang="el-GR" dirty="0" err="1" smtClean="0"/>
              <a:t>οπιοειδή</a:t>
            </a:r>
            <a:r>
              <a:rPr lang="el-GR" dirty="0" smtClean="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pic>
        <p:nvPicPr>
          <p:cNvPr id="8194" name="Picture 2" descr="C:\Users\Ntinos\Downloads\20180422_104043.jpg"/>
          <p:cNvPicPr>
            <a:picLocks noChangeAspect="1" noChangeArrowheads="1"/>
          </p:cNvPicPr>
          <p:nvPr/>
        </p:nvPicPr>
        <p:blipFill>
          <a:blip r:embed="rId2" cstate="print"/>
          <a:srcRect/>
          <a:stretch>
            <a:fillRect/>
          </a:stretch>
        </p:blipFill>
        <p:spPr bwMode="auto">
          <a:xfrm>
            <a:off x="0" y="0"/>
            <a:ext cx="8964488"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122" name="Picture 2" descr="C:\Users\Ntinos\Downloads\20180422_104459 (1).jpg"/>
          <p:cNvPicPr>
            <a:picLocks noChangeAspect="1" noChangeArrowheads="1"/>
          </p:cNvPicPr>
          <p:nvPr/>
        </p:nvPicPr>
        <p:blipFill>
          <a:blip r:embed="rId2" cstate="print"/>
          <a:srcRect/>
          <a:stretch>
            <a:fillRect/>
          </a:stretch>
        </p:blipFill>
        <p:spPr bwMode="auto">
          <a:xfrm>
            <a:off x="0" y="0"/>
            <a:ext cx="8748464"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descr="C:\Users\Ntinos\Downloads\20180422_103947.jpg"/>
          <p:cNvPicPr>
            <a:picLocks noChangeAspect="1" noChangeArrowheads="1"/>
          </p:cNvPicPr>
          <p:nvPr/>
        </p:nvPicPr>
        <p:blipFill>
          <a:blip r:embed="rId2" cstate="print"/>
          <a:srcRect/>
          <a:stretch>
            <a:fillRect/>
          </a:stretch>
        </p:blipFill>
        <p:spPr bwMode="auto">
          <a:xfrm>
            <a:off x="0" y="116632"/>
            <a:ext cx="9144000" cy="674136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C:\Users\Ntinos\Downloads\20180422_104459.jpg"/>
          <p:cNvPicPr>
            <a:picLocks noChangeAspect="1" noChangeArrowheads="1"/>
          </p:cNvPicPr>
          <p:nvPr/>
        </p:nvPicPr>
        <p:blipFill>
          <a:blip r:embed="rId2" cstate="print"/>
          <a:srcRect/>
          <a:stretch>
            <a:fillRect/>
          </a:stretch>
        </p:blipFill>
        <p:spPr bwMode="auto">
          <a:xfrm>
            <a:off x="0" y="0"/>
            <a:ext cx="8964487"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146" name="Picture 2" descr="C:\Users\Ntinos\Downloads\20180422_103823.jpg"/>
          <p:cNvPicPr>
            <a:picLocks noChangeAspect="1" noChangeArrowheads="1"/>
          </p:cNvPicPr>
          <p:nvPr/>
        </p:nvPicPr>
        <p:blipFill>
          <a:blip r:embed="rId2" cstate="print"/>
          <a:srcRect/>
          <a:stretch>
            <a:fillRect/>
          </a:stretch>
        </p:blipFill>
        <p:spPr bwMode="auto">
          <a:xfrm>
            <a:off x="0" y="332656"/>
            <a:ext cx="9144000" cy="640871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err="1" smtClean="0"/>
              <a:t>Νευροψυχιατρικές</a:t>
            </a:r>
            <a:r>
              <a:rPr lang="el-GR" dirty="0" smtClean="0"/>
              <a:t> επιπλοκές</a:t>
            </a:r>
            <a:endParaRPr lang="el-GR" dirty="0"/>
          </a:p>
        </p:txBody>
      </p:sp>
      <p:sp>
        <p:nvSpPr>
          <p:cNvPr id="5" name="4 - Θέση περιεχομένου"/>
          <p:cNvSpPr>
            <a:spLocks noGrp="1"/>
          </p:cNvSpPr>
          <p:nvPr>
            <p:ph idx="1"/>
          </p:nvPr>
        </p:nvSpPr>
        <p:spPr/>
        <p:txBody>
          <a:bodyPr/>
          <a:lstStyle/>
          <a:p>
            <a:pPr>
              <a:buNone/>
            </a:pPr>
            <a:r>
              <a:rPr lang="el-GR" dirty="0" smtClean="0"/>
              <a:t>Τρομώδες παραλήρημα λόγω </a:t>
            </a:r>
            <a:r>
              <a:rPr lang="el-GR" dirty="0" err="1" smtClean="0"/>
              <a:t>τοξίκωσης</a:t>
            </a:r>
            <a:endParaRPr lang="el-GR" dirty="0" smtClean="0"/>
          </a:p>
          <a:p>
            <a:pPr>
              <a:buNone/>
            </a:pPr>
            <a:r>
              <a:rPr lang="el-GR" dirty="0" err="1" smtClean="0"/>
              <a:t>Αμνησιακή</a:t>
            </a:r>
            <a:r>
              <a:rPr lang="el-GR" dirty="0" smtClean="0"/>
              <a:t> διαταραχή </a:t>
            </a:r>
          </a:p>
          <a:p>
            <a:pPr>
              <a:buNone/>
            </a:pPr>
            <a:r>
              <a:rPr lang="el-GR" dirty="0" err="1" smtClean="0"/>
              <a:t>Ψυχωσική</a:t>
            </a:r>
            <a:r>
              <a:rPr lang="el-GR" dirty="0" smtClean="0"/>
              <a:t> διαταραχή</a:t>
            </a:r>
          </a:p>
          <a:p>
            <a:pPr>
              <a:buNone/>
            </a:pPr>
            <a:r>
              <a:rPr lang="el-GR" dirty="0" smtClean="0"/>
              <a:t>Συναισθηματική διαταραχή</a:t>
            </a:r>
          </a:p>
          <a:p>
            <a:pPr>
              <a:buNone/>
            </a:pPr>
            <a:r>
              <a:rPr lang="el-GR" dirty="0" smtClean="0"/>
              <a:t>Περιφερική νευροπάθεια</a:t>
            </a:r>
          </a:p>
          <a:p>
            <a:pPr>
              <a:buNone/>
            </a:pPr>
            <a:r>
              <a:rPr lang="el-GR" dirty="0" err="1" smtClean="0"/>
              <a:t>Ανοια</a:t>
            </a:r>
            <a:endParaRPr lang="el-GR" dirty="0" smtClean="0"/>
          </a:p>
          <a:p>
            <a:pPr>
              <a:buNone/>
            </a:pPr>
            <a:r>
              <a:rPr lang="el-GR" dirty="0" smtClean="0"/>
              <a:t>Σεξουαλική δυσλειτουργία</a:t>
            </a:r>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t>Άλλες διαταραχές από οινόπνευμα</a:t>
            </a:r>
            <a:endParaRPr lang="el-GR" dirty="0"/>
          </a:p>
        </p:txBody>
      </p:sp>
      <p:sp>
        <p:nvSpPr>
          <p:cNvPr id="5" name="4 - Θέση περιεχομένου"/>
          <p:cNvSpPr>
            <a:spLocks noGrp="1"/>
          </p:cNvSpPr>
          <p:nvPr>
            <p:ph idx="1"/>
          </p:nvPr>
        </p:nvSpPr>
        <p:spPr/>
        <p:txBody>
          <a:bodyPr>
            <a:normAutofit lnSpcReduction="10000"/>
          </a:bodyPr>
          <a:lstStyle/>
          <a:p>
            <a:r>
              <a:rPr lang="el-GR" dirty="0" smtClean="0"/>
              <a:t>Αγγειακό εγκεφαλικό επεισόδιο</a:t>
            </a:r>
          </a:p>
          <a:p>
            <a:r>
              <a:rPr lang="el-GR" dirty="0" smtClean="0"/>
              <a:t>Καρκίνος στοματικής κοιλότητας</a:t>
            </a:r>
          </a:p>
          <a:p>
            <a:r>
              <a:rPr lang="el-GR" dirty="0" smtClean="0"/>
              <a:t>Καρκίνος οισοφάγου</a:t>
            </a:r>
          </a:p>
          <a:p>
            <a:r>
              <a:rPr lang="el-GR" dirty="0" smtClean="0"/>
              <a:t>Καρκίνος ήπατος</a:t>
            </a:r>
          </a:p>
          <a:p>
            <a:r>
              <a:rPr lang="el-GR" dirty="0" smtClean="0"/>
              <a:t>Παγκρεατίτιδα</a:t>
            </a:r>
          </a:p>
          <a:p>
            <a:r>
              <a:rPr lang="el-GR" dirty="0" err="1" smtClean="0"/>
              <a:t>Οστεπόρωση</a:t>
            </a:r>
            <a:endParaRPr lang="el-GR" dirty="0" smtClean="0"/>
          </a:p>
          <a:p>
            <a:r>
              <a:rPr lang="el-GR" dirty="0" smtClean="0"/>
              <a:t>Κίρρωση ήπατος</a:t>
            </a:r>
          </a:p>
          <a:p>
            <a:r>
              <a:rPr lang="el-GR" dirty="0" smtClean="0"/>
              <a:t>Ατυχήματα-τραυματισμοί</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p:txBody>
          <a:bodyPr/>
          <a:lstStyle/>
          <a:p>
            <a:pPr algn="ctr" eaLnBrk="1" hangingPunct="1"/>
            <a:r>
              <a:rPr lang="el-GR" smtClean="0"/>
              <a:t>Παράγοντες κινδύνου</a:t>
            </a:r>
          </a:p>
        </p:txBody>
      </p:sp>
      <p:sp>
        <p:nvSpPr>
          <p:cNvPr id="11267" name="2 - Θέση περιεχομένου"/>
          <p:cNvSpPr>
            <a:spLocks noGrp="1"/>
          </p:cNvSpPr>
          <p:nvPr>
            <p:ph idx="1"/>
          </p:nvPr>
        </p:nvSpPr>
        <p:spPr/>
        <p:txBody>
          <a:bodyPr/>
          <a:lstStyle/>
          <a:p>
            <a:pPr eaLnBrk="1" hangingPunct="1"/>
            <a:r>
              <a:rPr lang="el-GR" smtClean="0"/>
              <a:t>Ηλικία</a:t>
            </a:r>
            <a:r>
              <a:rPr lang="en-US" smtClean="0"/>
              <a:t>: </a:t>
            </a:r>
            <a:r>
              <a:rPr lang="el-GR" smtClean="0"/>
              <a:t>ηλικιωμένους ασθενείς(15-56%) και στους νεότερους ασθενείς (10-40%) </a:t>
            </a:r>
          </a:p>
          <a:p>
            <a:pPr eaLnBrk="1" hangingPunct="1"/>
            <a:r>
              <a:rPr lang="el-GR" smtClean="0"/>
              <a:t>Φύλο</a:t>
            </a:r>
            <a:r>
              <a:rPr lang="en-US" smtClean="0"/>
              <a:t> : </a:t>
            </a:r>
            <a:r>
              <a:rPr lang="el-GR" smtClean="0"/>
              <a:t>ηλικιωμένοι  άνδρες &gt; Ηλικιωμένες γυναίκες</a:t>
            </a:r>
          </a:p>
          <a:p>
            <a:pPr eaLnBrk="1" hangingPunct="1"/>
            <a:r>
              <a:rPr lang="el-GR" smtClean="0"/>
              <a:t>Προυπάρχουσα παθολογική κατάσταση του εγκεφάλου(Ν.</a:t>
            </a:r>
            <a:r>
              <a:rPr lang="en-US" smtClean="0"/>
              <a:t>Parkinson)</a:t>
            </a:r>
          </a:p>
          <a:p>
            <a:pPr eaLnBrk="1" hangingPunct="1"/>
            <a:r>
              <a:rPr lang="el-GR" smtClean="0"/>
              <a:t>Μείζονες χειρουργικές επεμβάσεις (2</a:t>
            </a:r>
            <a:r>
              <a:rPr lang="el-GR" baseline="30000" smtClean="0"/>
              <a:t>η</a:t>
            </a:r>
            <a:r>
              <a:rPr lang="el-GR" smtClean="0"/>
              <a:t> ή 3</a:t>
            </a:r>
            <a:r>
              <a:rPr lang="el-GR" baseline="30000" smtClean="0"/>
              <a:t>η</a:t>
            </a:r>
            <a:r>
              <a:rPr lang="el-GR" smtClean="0"/>
              <a:t> μετεγχειρητική ημέρα σε ποσοστό 32-37%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p:txBody>
          <a:bodyPr/>
          <a:lstStyle/>
          <a:p>
            <a:pPr algn="ctr" eaLnBrk="1" hangingPunct="1"/>
            <a:r>
              <a:rPr lang="el-GR" smtClean="0"/>
              <a:t>ΚΛΙΝΙΚΑ ΧΑΡΑΚΤΗΡΙΣΤΙΚΑ(Ι)</a:t>
            </a:r>
          </a:p>
        </p:txBody>
      </p:sp>
      <p:sp>
        <p:nvSpPr>
          <p:cNvPr id="3" name="2 - Θέση περιεχομένου"/>
          <p:cNvSpPr>
            <a:spLocks noGrp="1"/>
          </p:cNvSpPr>
          <p:nvPr>
            <p:ph idx="1"/>
          </p:nvPr>
        </p:nvSpPr>
        <p:spPr/>
        <p:txBody>
          <a:bodyPr>
            <a:normAutofit fontScale="77500" lnSpcReduction="20000"/>
          </a:bodyPr>
          <a:lstStyle/>
          <a:p>
            <a:pPr marL="365760" indent="-256032" eaLnBrk="1" fontAlgn="auto" hangingPunct="1">
              <a:spcAft>
                <a:spcPts val="0"/>
              </a:spcAft>
              <a:buClr>
                <a:schemeClr val="accent3"/>
              </a:buClr>
              <a:buFont typeface="Georgia"/>
              <a:buChar char="•"/>
              <a:defRPr/>
            </a:pPr>
            <a:r>
              <a:rPr lang="el-GR" b="1" dirty="0" smtClean="0"/>
              <a:t>ΔΙΑΤΑΡΑΧΗ ΣΥΝΕΙΔΗΣΗΣ </a:t>
            </a:r>
          </a:p>
          <a:p>
            <a:pPr marL="365760" indent="-256032" eaLnBrk="1" fontAlgn="auto" hangingPunct="1">
              <a:spcAft>
                <a:spcPts val="0"/>
              </a:spcAft>
              <a:buClr>
                <a:schemeClr val="accent3"/>
              </a:buClr>
              <a:buFont typeface="Georgia"/>
              <a:buNone/>
              <a:defRPr/>
            </a:pPr>
            <a:r>
              <a:rPr lang="el-GR" dirty="0" smtClean="0"/>
              <a:t>     Αποπροσανατολισμένοι στο χώρο και χρόνο</a:t>
            </a:r>
          </a:p>
          <a:p>
            <a:pPr marL="365760" indent="-256032" eaLnBrk="1" fontAlgn="auto" hangingPunct="1">
              <a:spcAft>
                <a:spcPts val="0"/>
              </a:spcAft>
              <a:buClr>
                <a:schemeClr val="accent3"/>
              </a:buClr>
              <a:buFont typeface="Georgia"/>
              <a:buNone/>
              <a:defRPr/>
            </a:pPr>
            <a:r>
              <a:rPr lang="el-GR" dirty="0" smtClean="0"/>
              <a:t>     Ελαττωμένη προσοχή</a:t>
            </a:r>
          </a:p>
          <a:p>
            <a:pPr marL="365760" indent="-256032" eaLnBrk="1" fontAlgn="auto" hangingPunct="1">
              <a:spcAft>
                <a:spcPts val="0"/>
              </a:spcAft>
              <a:buClr>
                <a:schemeClr val="accent3"/>
              </a:buClr>
              <a:buFont typeface="Georgia"/>
              <a:buNone/>
              <a:defRPr/>
            </a:pPr>
            <a:r>
              <a:rPr lang="el-GR" dirty="0" smtClean="0"/>
              <a:t>     Σύγχυση</a:t>
            </a:r>
          </a:p>
          <a:p>
            <a:pPr marL="365760" indent="-256032" eaLnBrk="1" fontAlgn="auto" hangingPunct="1">
              <a:spcAft>
                <a:spcPts val="0"/>
              </a:spcAft>
              <a:buClr>
                <a:schemeClr val="accent3"/>
              </a:buClr>
              <a:buFont typeface="Georgia"/>
              <a:buNone/>
              <a:defRPr/>
            </a:pPr>
            <a:r>
              <a:rPr lang="el-GR" dirty="0" smtClean="0"/>
              <a:t>     Διαταραγμένη αφαιρετική σκέψη</a:t>
            </a:r>
          </a:p>
          <a:p>
            <a:pPr marL="365760" indent="-256032" eaLnBrk="1" fontAlgn="auto" hangingPunct="1">
              <a:spcAft>
                <a:spcPts val="0"/>
              </a:spcAft>
              <a:buClr>
                <a:schemeClr val="accent3"/>
              </a:buClr>
              <a:buFont typeface="Georgia"/>
              <a:buNone/>
              <a:defRPr/>
            </a:pPr>
            <a:r>
              <a:rPr lang="el-GR" dirty="0" smtClean="0"/>
              <a:t>    </a:t>
            </a:r>
            <a:r>
              <a:rPr lang="en-US" dirty="0" smtClean="0"/>
              <a:t> </a:t>
            </a:r>
            <a:r>
              <a:rPr lang="el-GR" dirty="0" smtClean="0"/>
              <a:t>Διαταραγμένη ικανότητα ροής λόγου</a:t>
            </a:r>
          </a:p>
          <a:p>
            <a:pPr marL="365760" indent="-256032" eaLnBrk="1" fontAlgn="auto" hangingPunct="1">
              <a:spcAft>
                <a:spcPts val="0"/>
              </a:spcAft>
              <a:buClr>
                <a:schemeClr val="accent3"/>
              </a:buClr>
              <a:buFont typeface="Georgia"/>
              <a:buNone/>
              <a:defRPr/>
            </a:pPr>
            <a:r>
              <a:rPr lang="el-GR" dirty="0" smtClean="0"/>
              <a:t>     Διαταραγμένη μνήμη</a:t>
            </a:r>
          </a:p>
          <a:p>
            <a:pPr marL="365760" indent="-256032" eaLnBrk="1" fontAlgn="auto" hangingPunct="1">
              <a:spcAft>
                <a:spcPts val="0"/>
              </a:spcAft>
              <a:buClr>
                <a:schemeClr val="accent3"/>
              </a:buClr>
              <a:buFont typeface="Georgia"/>
              <a:buNone/>
              <a:defRPr/>
            </a:pPr>
            <a:r>
              <a:rPr lang="el-GR" dirty="0" smtClean="0"/>
              <a:t>     </a:t>
            </a:r>
            <a:r>
              <a:rPr lang="el-GR" dirty="0" err="1" smtClean="0"/>
              <a:t>Χάλαση</a:t>
            </a:r>
            <a:r>
              <a:rPr lang="el-GR" dirty="0" smtClean="0"/>
              <a:t> συνειρμού</a:t>
            </a:r>
          </a:p>
          <a:p>
            <a:pPr marL="365760" indent="-256032" eaLnBrk="1" fontAlgn="auto" hangingPunct="1">
              <a:spcAft>
                <a:spcPts val="0"/>
              </a:spcAft>
              <a:buClr>
                <a:schemeClr val="accent3"/>
              </a:buClr>
              <a:buFont typeface="Georgia"/>
              <a:buNone/>
              <a:defRPr/>
            </a:pPr>
            <a:r>
              <a:rPr lang="el-GR" dirty="0" smtClean="0"/>
              <a:t>     Αδυναμία κατανόησης προφορικού και </a:t>
            </a:r>
          </a:p>
          <a:p>
            <a:pPr marL="365760" indent="-256032" eaLnBrk="1" fontAlgn="auto" hangingPunct="1">
              <a:spcAft>
                <a:spcPts val="0"/>
              </a:spcAft>
              <a:buClr>
                <a:schemeClr val="accent3"/>
              </a:buClr>
              <a:buFont typeface="Georgia"/>
              <a:buNone/>
              <a:defRPr/>
            </a:pPr>
            <a:r>
              <a:rPr lang="el-GR" dirty="0" smtClean="0"/>
              <a:t>     γραπτού λόγου</a:t>
            </a:r>
          </a:p>
          <a:p>
            <a:pPr marL="365760" indent="-256032" eaLnBrk="1" fontAlgn="auto" hangingPunct="1">
              <a:spcAft>
                <a:spcPts val="0"/>
              </a:spcAft>
              <a:buClr>
                <a:schemeClr val="accent3"/>
              </a:buClr>
              <a:buFont typeface="Georgia"/>
              <a:buNone/>
              <a:defRPr/>
            </a:pPr>
            <a:r>
              <a:rPr lang="el-GR" dirty="0" smtClean="0"/>
              <a:t>      Στερεότυπες κινήσεις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p:txBody>
          <a:bodyPr/>
          <a:lstStyle/>
          <a:p>
            <a:pPr algn="ctr" eaLnBrk="1" hangingPunct="1"/>
            <a:r>
              <a:rPr lang="el-GR" b="1" smtClean="0"/>
              <a:t>ΚΛΙΝΙΚΑ ΧΑΡΑΚΤΗΡΙΣΤΙΚΑ(ΙΙ)</a:t>
            </a:r>
          </a:p>
        </p:txBody>
      </p:sp>
      <p:sp>
        <p:nvSpPr>
          <p:cNvPr id="3" name="2 - Θέση περιεχομένου"/>
          <p:cNvSpPr>
            <a:spLocks noGrp="1"/>
          </p:cNvSpPr>
          <p:nvPr>
            <p:ph idx="1"/>
          </p:nvPr>
        </p:nvSpPr>
        <p:spPr/>
        <p:txBody>
          <a:bodyPr>
            <a:normAutofit fontScale="77500" lnSpcReduction="20000"/>
          </a:bodyPr>
          <a:lstStyle/>
          <a:p>
            <a:pPr marL="365760" indent="-256032" eaLnBrk="1" fontAlgn="auto" hangingPunct="1">
              <a:spcAft>
                <a:spcPts val="0"/>
              </a:spcAft>
              <a:buClr>
                <a:schemeClr val="accent3"/>
              </a:buClr>
              <a:buFont typeface="Georgia"/>
              <a:buChar char="•"/>
              <a:defRPr/>
            </a:pPr>
            <a:r>
              <a:rPr lang="el-GR" b="1" dirty="0" smtClean="0"/>
              <a:t>ΔΙΑΤΑΡΑΧΕΣ ΑΝΤΙΛΗΨΗΣ</a:t>
            </a:r>
          </a:p>
          <a:p>
            <a:pPr marL="365760" indent="-256032" eaLnBrk="1" fontAlgn="auto" hangingPunct="1">
              <a:spcAft>
                <a:spcPts val="0"/>
              </a:spcAft>
              <a:buClr>
                <a:schemeClr val="accent3"/>
              </a:buClr>
              <a:buFont typeface="Georgia"/>
              <a:buNone/>
              <a:defRPr/>
            </a:pPr>
            <a:r>
              <a:rPr lang="el-GR" b="1" dirty="0" smtClean="0"/>
              <a:t>    </a:t>
            </a:r>
            <a:r>
              <a:rPr lang="el-GR" dirty="0" smtClean="0"/>
              <a:t>Παραισθήσεις</a:t>
            </a:r>
          </a:p>
          <a:p>
            <a:pPr marL="365760" indent="-256032" eaLnBrk="1" fontAlgn="auto" hangingPunct="1">
              <a:spcAft>
                <a:spcPts val="0"/>
              </a:spcAft>
              <a:buClr>
                <a:schemeClr val="accent3"/>
              </a:buClr>
              <a:buFont typeface="Georgia"/>
              <a:buNone/>
              <a:defRPr/>
            </a:pPr>
            <a:r>
              <a:rPr lang="el-GR" dirty="0" smtClean="0"/>
              <a:t>     Ψευδαισθήσεις (οπτικές κυρίως)</a:t>
            </a:r>
          </a:p>
          <a:p>
            <a:pPr marL="365760" indent="-256032" eaLnBrk="1" fontAlgn="auto" hangingPunct="1">
              <a:spcAft>
                <a:spcPts val="0"/>
              </a:spcAft>
              <a:buClr>
                <a:schemeClr val="accent3"/>
              </a:buClr>
              <a:buFont typeface="Georgia"/>
              <a:buNone/>
              <a:defRPr/>
            </a:pPr>
            <a:r>
              <a:rPr lang="el-GR" dirty="0" smtClean="0"/>
              <a:t>   </a:t>
            </a:r>
          </a:p>
          <a:p>
            <a:pPr marL="365760" indent="-256032" eaLnBrk="1" fontAlgn="auto" hangingPunct="1">
              <a:spcAft>
                <a:spcPts val="0"/>
              </a:spcAft>
              <a:buClr>
                <a:schemeClr val="accent3"/>
              </a:buClr>
              <a:buFont typeface="Georgia"/>
              <a:buNone/>
              <a:defRPr/>
            </a:pPr>
            <a:r>
              <a:rPr lang="el-GR" dirty="0" smtClean="0"/>
              <a:t>    </a:t>
            </a:r>
            <a:r>
              <a:rPr lang="el-GR" b="1" dirty="0" smtClean="0"/>
              <a:t>ΔΙΑΤΑΡΑΧΕΣ  ΣΥΝΑΙΣΘΗΜΑΤΟΣ</a:t>
            </a:r>
          </a:p>
          <a:p>
            <a:pPr marL="365760" indent="-256032" eaLnBrk="1" fontAlgn="auto" hangingPunct="1">
              <a:spcAft>
                <a:spcPts val="0"/>
              </a:spcAft>
              <a:buClr>
                <a:schemeClr val="accent3"/>
              </a:buClr>
              <a:buFont typeface="Georgia"/>
              <a:buNone/>
              <a:defRPr/>
            </a:pPr>
            <a:r>
              <a:rPr lang="el-GR" b="1" dirty="0" smtClean="0"/>
              <a:t>     </a:t>
            </a:r>
            <a:r>
              <a:rPr lang="el-GR" dirty="0" smtClean="0"/>
              <a:t>θυμός</a:t>
            </a:r>
          </a:p>
          <a:p>
            <a:pPr marL="365760" indent="-256032" eaLnBrk="1" fontAlgn="auto" hangingPunct="1">
              <a:spcAft>
                <a:spcPts val="0"/>
              </a:spcAft>
              <a:buClr>
                <a:schemeClr val="accent3"/>
              </a:buClr>
              <a:buFont typeface="Georgia"/>
              <a:buNone/>
              <a:defRPr/>
            </a:pPr>
            <a:r>
              <a:rPr lang="el-GR" dirty="0" smtClean="0"/>
              <a:t>     Οργή</a:t>
            </a:r>
          </a:p>
          <a:p>
            <a:pPr marL="365760" indent="-256032" eaLnBrk="1" fontAlgn="auto" hangingPunct="1">
              <a:spcAft>
                <a:spcPts val="0"/>
              </a:spcAft>
              <a:buClr>
                <a:schemeClr val="accent3"/>
              </a:buClr>
              <a:buFont typeface="Georgia"/>
              <a:buNone/>
              <a:defRPr/>
            </a:pPr>
            <a:r>
              <a:rPr lang="el-GR" dirty="0" smtClean="0"/>
              <a:t>     Αδικαιολόγητος φόβος</a:t>
            </a:r>
          </a:p>
          <a:p>
            <a:pPr marL="365760" indent="-256032" eaLnBrk="1" fontAlgn="auto" hangingPunct="1">
              <a:spcAft>
                <a:spcPts val="0"/>
              </a:spcAft>
              <a:buClr>
                <a:schemeClr val="accent3"/>
              </a:buClr>
              <a:buFont typeface="Georgia"/>
              <a:buNone/>
              <a:defRPr/>
            </a:pPr>
            <a:r>
              <a:rPr lang="el-GR" dirty="0" smtClean="0"/>
              <a:t>     Απάθεια </a:t>
            </a:r>
          </a:p>
          <a:p>
            <a:pPr marL="365760" indent="-256032" eaLnBrk="1" fontAlgn="auto" hangingPunct="1">
              <a:spcAft>
                <a:spcPts val="0"/>
              </a:spcAft>
              <a:buClr>
                <a:schemeClr val="accent3"/>
              </a:buClr>
              <a:buFont typeface="Georgia"/>
              <a:buNone/>
              <a:defRPr/>
            </a:pPr>
            <a:r>
              <a:rPr lang="el-GR" dirty="0" smtClean="0"/>
              <a:t>     Κατάθλιψη</a:t>
            </a:r>
          </a:p>
          <a:p>
            <a:pPr marL="365760" indent="-256032" eaLnBrk="1" fontAlgn="auto" hangingPunct="1">
              <a:spcAft>
                <a:spcPts val="0"/>
              </a:spcAft>
              <a:buClr>
                <a:schemeClr val="accent3"/>
              </a:buClr>
              <a:buFont typeface="Georgia"/>
              <a:buNone/>
              <a:defRPr/>
            </a:pPr>
            <a:r>
              <a:rPr lang="el-GR" dirty="0" smtClean="0"/>
              <a:t>     Ευφορία</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p:txBody>
          <a:bodyPr/>
          <a:lstStyle/>
          <a:p>
            <a:pPr algn="ctr" eaLnBrk="1" hangingPunct="1"/>
            <a:r>
              <a:rPr lang="el-GR" smtClean="0"/>
              <a:t>Κλινικά χαρακτηριστικά (ΙΙΙ)</a:t>
            </a:r>
          </a:p>
        </p:txBody>
      </p:sp>
      <p:sp>
        <p:nvSpPr>
          <p:cNvPr id="14339" name="2 - Θέση περιεχομένου"/>
          <p:cNvSpPr>
            <a:spLocks noGrp="1"/>
          </p:cNvSpPr>
          <p:nvPr>
            <p:ph idx="1"/>
          </p:nvPr>
        </p:nvSpPr>
        <p:spPr/>
        <p:txBody>
          <a:bodyPr>
            <a:normAutofit fontScale="92500"/>
          </a:bodyPr>
          <a:lstStyle/>
          <a:p>
            <a:pPr eaLnBrk="1" hangingPunct="1"/>
            <a:r>
              <a:rPr lang="el-GR" smtClean="0"/>
              <a:t>Ψυχοκινητικές διαταραχές</a:t>
            </a:r>
          </a:p>
          <a:p>
            <a:pPr eaLnBrk="1" hangingPunct="1"/>
            <a:r>
              <a:rPr lang="el-GR" smtClean="0"/>
              <a:t>Διαταραχές του κύκλου ύπνου εγρήγορσης</a:t>
            </a:r>
          </a:p>
          <a:p>
            <a:pPr eaLnBrk="1" hangingPunct="1"/>
            <a:r>
              <a:rPr lang="el-GR" smtClean="0"/>
              <a:t>Νευρολογικές εκδηλώσεις (τρόμος, μυοκλονίες, νυσταγμό, αταξία, αδυναμία, ακράτεια ούρων,εστιακά νευρολογικά συμπτώματα)</a:t>
            </a:r>
          </a:p>
          <a:p>
            <a:pPr eaLnBrk="1" hangingPunct="1"/>
            <a:r>
              <a:rPr lang="el-GR" smtClean="0"/>
              <a:t>Εκδηλώσεις από το αυτόνομο νευρικό σύστημα(υπερθερμία, ταχυκαρδία,υπέρταση,ναυτία, διάρροια, δυσκοιλιότητα).</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3 - Τίτλος"/>
          <p:cNvSpPr>
            <a:spLocks noGrp="1"/>
          </p:cNvSpPr>
          <p:nvPr>
            <p:ph type="title"/>
          </p:nvPr>
        </p:nvSpPr>
        <p:spPr/>
        <p:txBody>
          <a:bodyPr/>
          <a:lstStyle/>
          <a:p>
            <a:pPr algn="ctr" eaLnBrk="1" hangingPunct="1"/>
            <a:r>
              <a:rPr lang="el-GR" smtClean="0"/>
              <a:t>ΔΙΑΦΟΡΙΚΗ ΔΙΑΓΝΩΣΗ</a:t>
            </a:r>
          </a:p>
        </p:txBody>
      </p:sp>
      <p:sp>
        <p:nvSpPr>
          <p:cNvPr id="15363" name="4 - Θέση περιεχομένου"/>
          <p:cNvSpPr>
            <a:spLocks noGrp="1"/>
          </p:cNvSpPr>
          <p:nvPr>
            <p:ph idx="1"/>
          </p:nvPr>
        </p:nvSpPr>
        <p:spPr/>
        <p:txBody>
          <a:bodyPr/>
          <a:lstStyle/>
          <a:p>
            <a:pPr eaLnBrk="1" hangingPunct="1"/>
            <a:r>
              <a:rPr lang="el-GR" smtClean="0"/>
              <a:t>Άνοια </a:t>
            </a:r>
          </a:p>
          <a:p>
            <a:pPr eaLnBrk="1" hangingPunct="1"/>
            <a:r>
              <a:rPr lang="el-GR" smtClean="0"/>
              <a:t>Σχιζοφρένεια</a:t>
            </a:r>
          </a:p>
          <a:p>
            <a:pPr eaLnBrk="1" hangingPunct="1"/>
            <a:r>
              <a:rPr lang="el-GR" smtClean="0"/>
              <a:t>Συναισθηματικές διαταραχές (με ψυχωσικά στοιχεία)</a:t>
            </a:r>
          </a:p>
          <a:p>
            <a:pPr eaLnBrk="1" hangingPunct="1"/>
            <a:endParaRPr lang="el-GR"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pPr algn="ctr" eaLnBrk="1" hangingPunct="1"/>
            <a:r>
              <a:rPr lang="el-GR" smtClean="0"/>
              <a:t>ΠΟΡΕΙΑ-ΠΡΟΓΝΩΣΗ</a:t>
            </a:r>
          </a:p>
        </p:txBody>
      </p:sp>
      <p:sp>
        <p:nvSpPr>
          <p:cNvPr id="16387" name="2 - Θέση περιεχομένου"/>
          <p:cNvSpPr>
            <a:spLocks noGrp="1"/>
          </p:cNvSpPr>
          <p:nvPr>
            <p:ph idx="1"/>
          </p:nvPr>
        </p:nvSpPr>
        <p:spPr/>
        <p:txBody>
          <a:bodyPr/>
          <a:lstStyle/>
          <a:p>
            <a:pPr eaLnBrk="1" hangingPunct="1"/>
            <a:r>
              <a:rPr lang="el-GR" smtClean="0"/>
              <a:t>Πλήρη ύφεση</a:t>
            </a:r>
          </a:p>
          <a:p>
            <a:pPr eaLnBrk="1" hangingPunct="1"/>
            <a:r>
              <a:rPr lang="el-GR" smtClean="0"/>
              <a:t>Εξέλιξη προς ένα χρόνιο εγκεφαλικό σύνδρομο</a:t>
            </a:r>
          </a:p>
          <a:p>
            <a:pPr eaLnBrk="1" hangingPunct="1"/>
            <a:r>
              <a:rPr lang="el-GR" smtClean="0"/>
              <a:t>Εξέλιξη προς μία λειτουργική ψύχωση</a:t>
            </a:r>
          </a:p>
          <a:p>
            <a:pPr eaLnBrk="1" hangingPunct="1"/>
            <a:r>
              <a:rPr lang="el-GR" smtClean="0"/>
              <a:t>Υφεση ενός οξέος επεισοδίου που επικάθεται σε προυπάρχουσα άνοια</a:t>
            </a:r>
          </a:p>
          <a:p>
            <a:pPr eaLnBrk="1" hangingPunct="1"/>
            <a:r>
              <a:rPr lang="el-GR" smtClean="0"/>
              <a:t>Θάνατο</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876</Words>
  <Application>Microsoft Office PowerPoint</Application>
  <PresentationFormat>Προβολή στην οθόνη (4:3)</PresentationFormat>
  <Paragraphs>163</Paragraphs>
  <Slides>36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36</vt:i4>
      </vt:variant>
    </vt:vector>
  </HeadingPairs>
  <TitlesOfParts>
    <vt:vector size="37" baseType="lpstr">
      <vt:lpstr>Θέμα του Office</vt:lpstr>
      <vt:lpstr>Oργανικό ψυχοσύνδρομο</vt:lpstr>
      <vt:lpstr>Παράγοντες κινδύνου-ενδογενεις</vt:lpstr>
      <vt:lpstr>Παράγοντες κινδύνου-εξωγενείς</vt:lpstr>
      <vt:lpstr>Παράγοντες κινδύνου</vt:lpstr>
      <vt:lpstr>ΚΛΙΝΙΚΑ ΧΑΡΑΚΤΗΡΙΣΤΙΚΑ(Ι)</vt:lpstr>
      <vt:lpstr>ΚΛΙΝΙΚΑ ΧΑΡΑΚΤΗΡΙΣΤΙΚΑ(ΙΙ)</vt:lpstr>
      <vt:lpstr>Κλινικά χαρακτηριστικά (ΙΙΙ)</vt:lpstr>
      <vt:lpstr>ΔΙΑΦΟΡΙΚΗ ΔΙΑΓΝΩΣΗ</vt:lpstr>
      <vt:lpstr>ΠΟΡΕΙΑ-ΠΡΟΓΝΩΣΗ</vt:lpstr>
      <vt:lpstr>ΠΡΟΛΗΨΗ ΤΟΥ ΟΡΓΑΝΙΚΟΥ ΨΥΧΟΣΥΝΔΡΟΜΟΥ</vt:lpstr>
      <vt:lpstr>Φαρμακευτική θεραπεία(Ι)</vt:lpstr>
      <vt:lpstr> Μορφές  Aνοιας</vt:lpstr>
      <vt:lpstr>Διαφάνεια 13</vt:lpstr>
      <vt:lpstr>Διαφάνεια 14</vt:lpstr>
      <vt:lpstr>Διαγνωστικά κριτήρια άνοιας</vt:lpstr>
      <vt:lpstr>Πρώιμα συμπτώματα άνοιας τύπου Alzxeimer</vt:lpstr>
      <vt:lpstr> Άνοια σε άλλους νόσους</vt:lpstr>
      <vt:lpstr>Διαφάνεια 18</vt:lpstr>
      <vt:lpstr>ΨΥΧΙΚΕΣ ΔΙΑΤΑΡΑΧΕΣ ΟΦΕΙΛΟΜΕΝΕΣ ΣΕ ΧΡΗΣΗ ΟΥΣΙΩΝ</vt:lpstr>
      <vt:lpstr>ΤΑΞΙΝΟΜΗΣΗ</vt:lpstr>
      <vt:lpstr>Κλινικές καταστάσεις από τη χρήση</vt:lpstr>
      <vt:lpstr>Διαφάνεια 22</vt:lpstr>
      <vt:lpstr>Διαφάνεια 23</vt:lpstr>
      <vt:lpstr>Διαφάνεια 24</vt:lpstr>
      <vt:lpstr>Διαφάνεια 25</vt:lpstr>
      <vt:lpstr>Χρήση οινοπνευματωδών(αλκοόλ)</vt:lpstr>
      <vt:lpstr>Επιδημιολογία</vt:lpstr>
      <vt:lpstr>ΝΟΣΟΛΟΓΙΑ ΑΛΚΟΟΛΙΣΜΟΥ</vt:lpstr>
      <vt:lpstr>Αιτιοπαθογενετικοί μηχανισμοί αλκοολισμού</vt:lpstr>
      <vt:lpstr>Διαφάνεια 30</vt:lpstr>
      <vt:lpstr>Διαφάνεια 31</vt:lpstr>
      <vt:lpstr>Διαφάνεια 32</vt:lpstr>
      <vt:lpstr>Διαφάνεια 33</vt:lpstr>
      <vt:lpstr>Διαφάνεια 34</vt:lpstr>
      <vt:lpstr>Νευροψυχιατρικές επιπλοκές</vt:lpstr>
      <vt:lpstr>Άλλες διαταραχές από οινόπνευμα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Ntinos</dc:creator>
  <cp:lastModifiedBy>Tzo</cp:lastModifiedBy>
  <cp:revision>30</cp:revision>
  <dcterms:created xsi:type="dcterms:W3CDTF">2018-04-22T14:36:15Z</dcterms:created>
  <dcterms:modified xsi:type="dcterms:W3CDTF">2019-02-01T18:37:11Z</dcterms:modified>
</cp:coreProperties>
</file>