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04" r:id="rId58"/>
    <p:sldId id="314" r:id="rId59"/>
    <p:sldId id="315" r:id="rId6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56E6-08EF-41AA-96DE-29D60EC27569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56E6-08EF-41AA-96DE-29D60EC27569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56E6-08EF-41AA-96DE-29D60EC27569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56E6-08EF-41AA-96DE-29D60EC27569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56E6-08EF-41AA-96DE-29D60EC27569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56E6-08EF-41AA-96DE-29D60EC27569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56E6-08EF-41AA-96DE-29D60EC27569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56E6-08EF-41AA-96DE-29D60EC27569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56E6-08EF-41AA-96DE-29D60EC27569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56E6-08EF-41AA-96DE-29D60EC27569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B56E6-08EF-41AA-96DE-29D60EC27569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B56E6-08EF-41AA-96DE-29D60EC27569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688B2-CB4D-4EC7-9766-50D61B3743C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ΑΓΧΩΔΕΙΣ ΔΙΑΤΑΡΑΧΕΣ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l-GR" dirty="0"/>
          </a:p>
          <a:p>
            <a:r>
              <a:rPr lang="el-GR" dirty="0"/>
              <a:t>Άγχος Φόβος </a:t>
            </a:r>
          </a:p>
          <a:p>
            <a:r>
              <a:rPr lang="el-GR" i="1" dirty="0"/>
              <a:t>Φόβος: πρωτογενές συναίσθημα όταν σαφής και πραγματική απειλή </a:t>
            </a:r>
          </a:p>
          <a:p>
            <a:r>
              <a:rPr lang="el-GR" i="1" dirty="0"/>
              <a:t>Άγχος: σύνθετο συναίσθημα χωρίς σαφή ή ση-μαντική για την ζωή απειλή. Ψυχική λειτουργία (αμυντική) που επηρεάζεται από βιολογικούς, ψυχολογικούς και κοινωνικούς παράγοντες </a:t>
            </a:r>
          </a:p>
          <a:p>
            <a:r>
              <a:rPr lang="el-GR" dirty="0"/>
              <a:t>Το </a:t>
            </a:r>
            <a:r>
              <a:rPr lang="el-GR" i="1" dirty="0"/>
              <a:t>άγχος κοινή πανανθρώπινη εμπειρία γίνεται ψυχική διαταραχή όταν έχει μεγάλη ένταση, διάρκεια, ή προκαλεί μεγάλη δυσλειτουργία 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dirty="0"/>
              <a:t>Οργανικό Άγχος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l-GR" dirty="0"/>
          </a:p>
          <a:p>
            <a:r>
              <a:rPr lang="el-GR" i="1" dirty="0"/>
              <a:t>Παράγοντες που σχετίζονται με οργανικό άγχος: </a:t>
            </a:r>
          </a:p>
          <a:p>
            <a:r>
              <a:rPr lang="el-GR" dirty="0" smtClean="0"/>
              <a:t>Έναρξη </a:t>
            </a:r>
            <a:r>
              <a:rPr lang="el-GR" dirty="0"/>
              <a:t>αγχώδους διαταραχής προ των 35 χρ. </a:t>
            </a:r>
          </a:p>
          <a:p>
            <a:r>
              <a:rPr lang="el-GR" dirty="0" smtClean="0"/>
              <a:t>Απουσία </a:t>
            </a:r>
            <a:r>
              <a:rPr lang="el-GR" dirty="0"/>
              <a:t>ιστορικού αγχώδους διαταραχής </a:t>
            </a:r>
          </a:p>
          <a:p>
            <a:r>
              <a:rPr lang="el-GR" dirty="0" smtClean="0"/>
              <a:t>Απουσία </a:t>
            </a:r>
            <a:r>
              <a:rPr lang="el-GR" dirty="0"/>
              <a:t>ιστορικού μεγάλου άγχους, φοβιών στην παιδική ηλικία </a:t>
            </a:r>
          </a:p>
          <a:p>
            <a:r>
              <a:rPr lang="el-GR" dirty="0" smtClean="0"/>
              <a:t>Απουσία </a:t>
            </a:r>
            <a:r>
              <a:rPr lang="el-GR" dirty="0" err="1"/>
              <a:t>αποφευκτικών</a:t>
            </a:r>
            <a:r>
              <a:rPr lang="el-GR" dirty="0"/>
              <a:t> συμπεριφορών </a:t>
            </a:r>
          </a:p>
          <a:p>
            <a:r>
              <a:rPr lang="el-GR" dirty="0" smtClean="0"/>
              <a:t>Απουσία </a:t>
            </a:r>
            <a:r>
              <a:rPr lang="el-GR" dirty="0"/>
              <a:t>σημαντικών γεγονότων ζωής που πυροδοτούν ή αναζωπυρώνουν τα αγχώδη συμπτώματα </a:t>
            </a:r>
          </a:p>
          <a:p>
            <a:r>
              <a:rPr lang="el-GR" dirty="0" smtClean="0"/>
              <a:t>Πενιχρή </a:t>
            </a:r>
            <a:r>
              <a:rPr lang="el-GR" dirty="0"/>
              <a:t>ανταπόκριση σε φάρμακα που κατά-στέλλουν τις κρίσεις πανικού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dirty="0"/>
              <a:t>Επιδημιολογία Αγχωδών </a:t>
            </a:r>
            <a:r>
              <a:rPr lang="el-GR" dirty="0" smtClean="0"/>
              <a:t>Διαταραχών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Συχνές σε γενικό πληθυσμό </a:t>
            </a:r>
          </a:p>
          <a:p>
            <a:r>
              <a:rPr lang="el-GR" dirty="0" err="1" smtClean="0"/>
              <a:t>Επιπολασμός</a:t>
            </a:r>
            <a:r>
              <a:rPr lang="el-GR" dirty="0" smtClean="0"/>
              <a:t> </a:t>
            </a:r>
            <a:r>
              <a:rPr lang="el-GR" dirty="0"/>
              <a:t>βίου 20% </a:t>
            </a:r>
          </a:p>
          <a:p>
            <a:r>
              <a:rPr lang="el-GR" dirty="0" smtClean="0"/>
              <a:t>Πιο </a:t>
            </a:r>
            <a:r>
              <a:rPr lang="el-GR" dirty="0"/>
              <a:t>συχνές σε φοβίες </a:t>
            </a:r>
          </a:p>
          <a:p>
            <a:r>
              <a:rPr lang="el-GR" dirty="0" smtClean="0"/>
              <a:t>Συχνή </a:t>
            </a:r>
            <a:r>
              <a:rPr lang="el-GR" dirty="0" err="1"/>
              <a:t>συννοσηρότητα</a:t>
            </a:r>
            <a:r>
              <a:rPr lang="el-GR" dirty="0"/>
              <a:t> με εξαρτήσεις, κατάθλιψη και δυσθυμία </a:t>
            </a:r>
          </a:p>
          <a:p>
            <a:r>
              <a:rPr lang="el-GR" dirty="0" smtClean="0"/>
              <a:t>Μεγαλύτερη </a:t>
            </a:r>
            <a:r>
              <a:rPr lang="el-GR" dirty="0"/>
              <a:t>νοσηρότητα σε γυναίκες εκτός από ΙΔΨ και κοινωνικό άγχος </a:t>
            </a:r>
          </a:p>
          <a:p>
            <a:r>
              <a:rPr lang="el-GR" dirty="0" smtClean="0"/>
              <a:t>Υψηλότερη </a:t>
            </a:r>
            <a:r>
              <a:rPr lang="el-GR" dirty="0"/>
              <a:t>επίπτωση 24-44 χρ. </a:t>
            </a:r>
          </a:p>
          <a:p>
            <a:r>
              <a:rPr lang="el-GR" dirty="0" smtClean="0"/>
              <a:t>4.6</a:t>
            </a:r>
            <a:r>
              <a:rPr lang="el-GR" dirty="0"/>
              <a:t>% παραπομπών σε πρωτοβάθμια περίθαλψη </a:t>
            </a:r>
          </a:p>
          <a:p>
            <a:pPr>
              <a:buNone/>
            </a:pPr>
            <a:r>
              <a:rPr lang="el-GR" dirty="0" smtClean="0"/>
              <a:t> 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2700" b="1" dirty="0"/>
              <a:t>Παράγοντες αυξημένου κινδύνου για εκδήλωση Αγχώδους Διαταραχής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Νεότερη ηλικία </a:t>
            </a:r>
          </a:p>
          <a:p>
            <a:r>
              <a:rPr lang="el-GR" dirty="0" smtClean="0"/>
              <a:t>Γυναικείο </a:t>
            </a:r>
            <a:r>
              <a:rPr lang="el-GR" dirty="0"/>
              <a:t>φύλο </a:t>
            </a:r>
          </a:p>
          <a:p>
            <a:r>
              <a:rPr lang="el-GR" dirty="0" smtClean="0"/>
              <a:t>Χαμηλό </a:t>
            </a:r>
            <a:r>
              <a:rPr lang="el-GR" dirty="0"/>
              <a:t>οικονομικό επίπεδο </a:t>
            </a:r>
          </a:p>
          <a:p>
            <a:r>
              <a:rPr lang="el-GR" dirty="0" smtClean="0"/>
              <a:t>Χαμηλό </a:t>
            </a:r>
            <a:r>
              <a:rPr lang="el-GR" dirty="0"/>
              <a:t>μορφωτικό επίπεδο </a:t>
            </a:r>
          </a:p>
          <a:p>
            <a:r>
              <a:rPr lang="el-GR" dirty="0" err="1" smtClean="0"/>
              <a:t>Ψυχοπιεστικά</a:t>
            </a:r>
            <a:r>
              <a:rPr lang="el-GR" dirty="0" smtClean="0"/>
              <a:t> </a:t>
            </a:r>
            <a:r>
              <a:rPr lang="el-GR" dirty="0"/>
              <a:t>– αρνητικά γεγονότα ζωής (ανεργία – διαζύγιο – βία) </a:t>
            </a:r>
          </a:p>
          <a:p>
            <a:r>
              <a:rPr lang="el-GR" dirty="0" smtClean="0"/>
              <a:t>Επανειλημμένες </a:t>
            </a:r>
            <a:r>
              <a:rPr lang="el-GR" dirty="0"/>
              <a:t>διαπροσωπικές απώλειες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Πορεία – Πρόγνωση Αγχωδών </a:t>
            </a:r>
            <a:r>
              <a:rPr lang="el-GR" b="1" dirty="0" err="1"/>
              <a:t>Διατ</a:t>
            </a:r>
            <a:r>
              <a:rPr lang="el-GR" dirty="0"/>
              <a:t>.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l-GR" dirty="0"/>
          </a:p>
          <a:p>
            <a:r>
              <a:rPr lang="el-GR" dirty="0"/>
              <a:t>Πορεία χρόνια με εξάρσεις και υφέσεις </a:t>
            </a:r>
          </a:p>
          <a:p>
            <a:r>
              <a:rPr lang="el-GR" dirty="0"/>
              <a:t>Φοβίες σταθερές ή επιδείνωση με την πάροδο </a:t>
            </a:r>
          </a:p>
          <a:p>
            <a:r>
              <a:rPr lang="el-GR" dirty="0"/>
              <a:t>ΓΑΔ μάλλον βελτίωση του χρόνου </a:t>
            </a:r>
          </a:p>
          <a:p>
            <a:r>
              <a:rPr lang="el-GR" dirty="0" err="1"/>
              <a:t>Συννοσηρότητα</a:t>
            </a:r>
            <a:r>
              <a:rPr lang="el-GR" dirty="0"/>
              <a:t> με: </a:t>
            </a:r>
          </a:p>
          <a:p>
            <a:r>
              <a:rPr lang="el-GR" dirty="0"/>
              <a:t>Αλκοόλ και ουσίες </a:t>
            </a:r>
          </a:p>
          <a:p>
            <a:r>
              <a:rPr lang="el-GR" dirty="0"/>
              <a:t>Κατάθλιψη – αυτοκτονικός ιδεασμός </a:t>
            </a:r>
          </a:p>
          <a:p>
            <a:r>
              <a:rPr lang="el-GR" dirty="0"/>
              <a:t>Διαταραχή προσωπικότητας </a:t>
            </a:r>
            <a:r>
              <a:rPr lang="el-GR" sz="4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=</a:t>
            </a:r>
            <a:r>
              <a:rPr lang="el-GR" dirty="0" smtClean="0">
                <a:solidFill>
                  <a:srgbClr val="FF0000"/>
                </a:solidFill>
              </a:rPr>
              <a:t>Δυσμενής </a:t>
            </a:r>
            <a:r>
              <a:rPr lang="el-GR" dirty="0">
                <a:solidFill>
                  <a:srgbClr val="FF0000"/>
                </a:solidFill>
              </a:rPr>
              <a:t>πρόγνωση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 smtClean="0"/>
              <a:t>Αιτιολογία Αγχωδών Διαταραχών (</a:t>
            </a:r>
            <a:r>
              <a:rPr lang="el-GR" b="1" dirty="0" err="1" smtClean="0"/>
              <a:t>πολυπαραγοντική</a:t>
            </a:r>
            <a:r>
              <a:rPr lang="el-GR" dirty="0" smtClean="0"/>
              <a:t>) 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l-GR" dirty="0"/>
          </a:p>
          <a:p>
            <a:r>
              <a:rPr lang="el-GR" dirty="0"/>
              <a:t>Γενετική επιβάρυνση: οι </a:t>
            </a:r>
            <a:r>
              <a:rPr lang="el-GR" dirty="0" err="1"/>
              <a:t>μονοζυγωτικοί</a:t>
            </a:r>
            <a:r>
              <a:rPr lang="el-GR" dirty="0"/>
              <a:t> Χ10, σε σχέση με </a:t>
            </a:r>
            <a:r>
              <a:rPr lang="el-GR" dirty="0" err="1"/>
              <a:t>διζυγωτικούς</a:t>
            </a:r>
            <a:r>
              <a:rPr lang="el-GR" dirty="0"/>
              <a:t> διδύμους για ανάπτυξη αγχώδους διαταραχής </a:t>
            </a:r>
          </a:p>
          <a:p>
            <a:r>
              <a:rPr lang="el-GR" dirty="0"/>
              <a:t>Η ΔΠ, η ΓΑΔ, οι φοβίες, η ΙΔΨ έχουν </a:t>
            </a:r>
            <a:r>
              <a:rPr lang="el-GR" dirty="0" smtClean="0"/>
              <a:t>μεγαλύτερη </a:t>
            </a:r>
            <a:r>
              <a:rPr lang="el-GR" dirty="0"/>
              <a:t>κληρονομική και γενετική επιβάρυνση </a:t>
            </a:r>
          </a:p>
          <a:p>
            <a:r>
              <a:rPr lang="el-GR" dirty="0"/>
              <a:t>Σημαντική επικάλυψη μεταξύ αγχωδών </a:t>
            </a:r>
            <a:r>
              <a:rPr lang="el-GR" dirty="0" err="1" smtClean="0"/>
              <a:t>διατ</a:t>
            </a:r>
            <a:r>
              <a:rPr lang="el-GR" dirty="0" smtClean="0"/>
              <a:t>, </a:t>
            </a:r>
            <a:r>
              <a:rPr lang="el-GR" dirty="0"/>
              <a:t>κατάθλιψης, κατάχρησης αλκοόλ και ουσιών </a:t>
            </a:r>
          </a:p>
          <a:p>
            <a:r>
              <a:rPr lang="el-GR" dirty="0"/>
              <a:t>Δεν έχουν εντοπισθεί ακόμα γονίδια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dirty="0"/>
              <a:t>Αιτιολογία Αγχωδών Διαταραχών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Επίδραση περιβάλλοντος: </a:t>
            </a:r>
          </a:p>
          <a:p>
            <a:r>
              <a:rPr lang="el-GR" dirty="0" smtClean="0"/>
              <a:t>Έκθεση </a:t>
            </a:r>
            <a:r>
              <a:rPr lang="el-GR" dirty="0"/>
              <a:t>σε </a:t>
            </a:r>
            <a:r>
              <a:rPr lang="el-GR" dirty="0" err="1"/>
              <a:t>ψυχοπιεστικά</a:t>
            </a:r>
            <a:r>
              <a:rPr lang="el-GR" dirty="0"/>
              <a:t> γεγονότα ζωής κατά τη διάρκεια της ανάπτυξης </a:t>
            </a:r>
          </a:p>
          <a:p>
            <a:r>
              <a:rPr lang="el-GR" dirty="0" smtClean="0"/>
              <a:t>Πορεία </a:t>
            </a:r>
            <a:r>
              <a:rPr lang="el-GR" dirty="0"/>
              <a:t>διαδικασίας του φαινομένου της παιδικής </a:t>
            </a:r>
            <a:r>
              <a:rPr lang="el-GR" dirty="0" smtClean="0"/>
              <a:t>προσκόλλησης 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i="1" dirty="0"/>
              <a:t>Ευαισθησία στο άγχος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l-GR" dirty="0"/>
          </a:p>
          <a:p>
            <a:r>
              <a:rPr lang="el-GR" dirty="0"/>
              <a:t>Αλληλεπίδραση βιολογίας-περιβάλλοντος: </a:t>
            </a:r>
          </a:p>
          <a:p>
            <a:r>
              <a:rPr lang="el-GR" dirty="0"/>
              <a:t>Εγγενές χαρακτηριστικό (</a:t>
            </a:r>
            <a:r>
              <a:rPr lang="el-GR" dirty="0" err="1"/>
              <a:t>trait</a:t>
            </a:r>
            <a:r>
              <a:rPr lang="el-GR" dirty="0"/>
              <a:t>) κάθε ατόμου.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   Ορίζεται </a:t>
            </a:r>
            <a:r>
              <a:rPr lang="el-GR" dirty="0"/>
              <a:t>ως η ανταπόκριση του κάθε ατόμου στις μεταβολές της φυσιολογίας που συνδέονται με το άγχος και το φόβο και σχετίζεται με </a:t>
            </a:r>
            <a:r>
              <a:rPr lang="el-GR" dirty="0" smtClean="0"/>
              <a:t> παρερμηνεία </a:t>
            </a:r>
            <a:r>
              <a:rPr lang="el-GR" dirty="0"/>
              <a:t>των σωματικών σημάτων ως επικίνδυνων και καταστροφικών και με τη συστηματική </a:t>
            </a:r>
            <a:r>
              <a:rPr lang="el-GR" dirty="0" err="1" smtClean="0"/>
              <a:t>γνωσιακή</a:t>
            </a:r>
            <a:r>
              <a:rPr lang="el-GR" dirty="0" smtClean="0"/>
              <a:t> </a:t>
            </a:r>
            <a:r>
              <a:rPr lang="el-GR" dirty="0"/>
              <a:t>προκατάληψη υπέρ της απειλής (σχετίζεται με την «</a:t>
            </a:r>
            <a:r>
              <a:rPr lang="el-GR" dirty="0" err="1"/>
              <a:t>συμπεριφορική</a:t>
            </a:r>
            <a:r>
              <a:rPr lang="el-GR" dirty="0"/>
              <a:t> αναστολή των παιδιών»)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Αγχώδεις Διαταραχές Ψυχολογικές θεωρίες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l-GR" dirty="0"/>
          </a:p>
          <a:p>
            <a:r>
              <a:rPr lang="el-GR" i="1" dirty="0"/>
              <a:t>Θεωρίες της μάθησης</a:t>
            </a:r>
            <a:r>
              <a:rPr lang="el-GR" dirty="0"/>
              <a:t>: </a:t>
            </a:r>
          </a:p>
          <a:p>
            <a:pPr>
              <a:buNone/>
            </a:pPr>
            <a:r>
              <a:rPr lang="el-GR" dirty="0" smtClean="0"/>
              <a:t>     Τα </a:t>
            </a:r>
            <a:r>
              <a:rPr lang="el-GR" dirty="0"/>
              <a:t>παιδιά μαθαίνουν τον φόβο και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     συμπεριφορές </a:t>
            </a:r>
            <a:r>
              <a:rPr lang="el-GR" dirty="0"/>
              <a:t>αντιμετώπισής του </a:t>
            </a:r>
          </a:p>
          <a:p>
            <a:r>
              <a:rPr lang="el-GR" i="1" dirty="0" err="1"/>
              <a:t>Γνωσιακές</a:t>
            </a:r>
            <a:r>
              <a:rPr lang="el-GR" i="1" dirty="0"/>
              <a:t> θεωρίες</a:t>
            </a:r>
            <a:r>
              <a:rPr lang="el-GR" dirty="0"/>
              <a:t>: </a:t>
            </a:r>
          </a:p>
          <a:p>
            <a:pPr>
              <a:buNone/>
            </a:pPr>
            <a:r>
              <a:rPr lang="el-GR" dirty="0" smtClean="0"/>
              <a:t>    Εστιάζουν </a:t>
            </a:r>
            <a:r>
              <a:rPr lang="el-GR" dirty="0"/>
              <a:t>στο σχεδιασμό δράσης με βάση την αξιολόγηση από το φλοιό των σημάτων που προσλαμβάνονται από το εξωτερικό </a:t>
            </a:r>
            <a:r>
              <a:rPr lang="el-GR" dirty="0" smtClean="0"/>
              <a:t>και</a:t>
            </a:r>
          </a:p>
          <a:p>
            <a:pPr>
              <a:buNone/>
            </a:pPr>
            <a:r>
              <a:rPr lang="el-GR" dirty="0" smtClean="0"/>
              <a:t>    εσωτερικό </a:t>
            </a:r>
            <a:r>
              <a:rPr lang="el-GR" dirty="0"/>
              <a:t>περιβάλλον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3100" b="1" dirty="0"/>
              <a:t>Αγχώδεις Διαταραχές Ψυχοδυναμικές θεωρίες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l-GR" dirty="0"/>
          </a:p>
          <a:p>
            <a:r>
              <a:rPr lang="el-GR" dirty="0"/>
              <a:t>Το άγχος διαταραχή λόγω ανεπιτυχούς παρέμβασης των αμυντικών μηχανισμών του εγώ (εγγυητή ισορροπίας μεταξύ υποκειμένου και πραγματικότητας) στις εσωτερικές καταστάσεις κινδύνου (άγχος αποχωρισμού, </a:t>
            </a:r>
            <a:r>
              <a:rPr lang="el-GR" dirty="0" err="1"/>
              <a:t>υπερεγωτικό</a:t>
            </a:r>
            <a:r>
              <a:rPr lang="el-GR" dirty="0"/>
              <a:t> άγχος στην απειλή ανάδυσης απαγορευμένων </a:t>
            </a:r>
            <a:r>
              <a:rPr lang="el-GR" dirty="0" err="1"/>
              <a:t>ενορμήσεων</a:t>
            </a:r>
            <a:r>
              <a:rPr lang="el-GR" dirty="0"/>
              <a:t>) </a:t>
            </a:r>
          </a:p>
          <a:p>
            <a:r>
              <a:rPr lang="el-GR" dirty="0"/>
              <a:t>Κλιμάκωση του άγχους, ανάλογα με το επίπεδο ψυχοσεξουαλικής ανάπτυξης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3100" b="1" dirty="0"/>
              <a:t>Αγχώδεις Διαταραχές Βιολογικές θεωρίες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l-GR" dirty="0"/>
          </a:p>
          <a:p>
            <a:r>
              <a:rPr lang="el-GR" dirty="0" err="1"/>
              <a:t>Νοραδρεναλίνη</a:t>
            </a:r>
            <a:r>
              <a:rPr lang="el-GR" dirty="0"/>
              <a:t> </a:t>
            </a:r>
          </a:p>
          <a:p>
            <a:r>
              <a:rPr lang="el-GR" dirty="0" err="1"/>
              <a:t>Σεροτονίνη</a:t>
            </a:r>
            <a:r>
              <a:rPr lang="el-GR" dirty="0"/>
              <a:t> συνδέονται με αντί- </a:t>
            </a:r>
            <a:r>
              <a:rPr lang="en-US" dirty="0" smtClean="0"/>
              <a:t>GABA </a:t>
            </a:r>
            <a:r>
              <a:rPr lang="el-GR" dirty="0" err="1"/>
              <a:t>δραση</a:t>
            </a:r>
            <a:r>
              <a:rPr lang="el-GR" dirty="0"/>
              <a:t> στο </a:t>
            </a:r>
            <a:r>
              <a:rPr lang="en-US" dirty="0"/>
              <a:t>stress </a:t>
            </a:r>
          </a:p>
          <a:p>
            <a:r>
              <a:rPr lang="en-US" dirty="0"/>
              <a:t>CRF (</a:t>
            </a:r>
            <a:r>
              <a:rPr lang="el-GR" dirty="0"/>
              <a:t>παράγοντας </a:t>
            </a:r>
            <a:r>
              <a:rPr lang="el-GR" dirty="0" smtClean="0"/>
              <a:t>έκλυσης </a:t>
            </a:r>
            <a:r>
              <a:rPr lang="el-GR" dirty="0" err="1"/>
              <a:t>κορτικοτροπίνης</a:t>
            </a:r>
            <a:r>
              <a:rPr lang="el-GR" dirty="0"/>
              <a:t>) </a:t>
            </a:r>
          </a:p>
          <a:p>
            <a:r>
              <a:rPr lang="el-GR" dirty="0" smtClean="0"/>
              <a:t>Οι </a:t>
            </a:r>
            <a:r>
              <a:rPr lang="el-GR" dirty="0"/>
              <a:t>αγχώδεις καταστάσεις συνδέονται με διαταραχή της ομοιόστασης στην </a:t>
            </a:r>
            <a:r>
              <a:rPr lang="el-GR" dirty="0" smtClean="0"/>
              <a:t>επικοινωνία </a:t>
            </a:r>
            <a:r>
              <a:rPr lang="el-GR" dirty="0"/>
              <a:t>(</a:t>
            </a:r>
            <a:r>
              <a:rPr lang="el-GR" dirty="0" err="1"/>
              <a:t>cross</a:t>
            </a:r>
            <a:r>
              <a:rPr lang="el-GR" dirty="0"/>
              <a:t>-</a:t>
            </a:r>
            <a:r>
              <a:rPr lang="el-GR" dirty="0" err="1"/>
              <a:t>talk</a:t>
            </a:r>
            <a:r>
              <a:rPr lang="el-GR" dirty="0"/>
              <a:t>) μεταξύ αυτών των </a:t>
            </a:r>
            <a:r>
              <a:rPr lang="el-GR" dirty="0" err="1" smtClean="0"/>
              <a:t>νευρομεταβιβαστών</a:t>
            </a:r>
            <a:r>
              <a:rPr lang="el-GR" dirty="0" smtClean="0"/>
              <a:t> </a:t>
            </a:r>
            <a:endParaRPr lang="el-GR" dirty="0"/>
          </a:p>
          <a:p>
            <a:r>
              <a:rPr lang="el-GR" dirty="0" smtClean="0"/>
              <a:t>Λειτουργική </a:t>
            </a:r>
            <a:r>
              <a:rPr lang="el-GR" dirty="0"/>
              <a:t>ανατομία: αμυγδαλή, </a:t>
            </a:r>
            <a:r>
              <a:rPr lang="el-GR" dirty="0" smtClean="0"/>
              <a:t>σημαντικός </a:t>
            </a:r>
            <a:r>
              <a:rPr lang="el-GR" dirty="0"/>
              <a:t>ο ρόλος της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dirty="0"/>
              <a:t>Τύποι Αγχωδών Διαταραχών 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el-GR" dirty="0"/>
          </a:p>
          <a:p>
            <a:r>
              <a:rPr lang="el-GR" dirty="0"/>
              <a:t>Το άγχος εκδηλώνεται με: </a:t>
            </a:r>
          </a:p>
          <a:p>
            <a:r>
              <a:rPr lang="el-GR" dirty="0" smtClean="0"/>
              <a:t>Φοβίες </a:t>
            </a:r>
            <a:endParaRPr lang="el-GR" dirty="0"/>
          </a:p>
          <a:p>
            <a:r>
              <a:rPr lang="el-GR" dirty="0" smtClean="0"/>
              <a:t>Αγοραφοβία </a:t>
            </a:r>
            <a:endParaRPr lang="el-GR" dirty="0"/>
          </a:p>
          <a:p>
            <a:r>
              <a:rPr lang="el-GR" dirty="0" smtClean="0"/>
              <a:t>Διαταραχή </a:t>
            </a:r>
            <a:r>
              <a:rPr lang="el-GR" dirty="0"/>
              <a:t>κοινωνικού άγχους </a:t>
            </a:r>
          </a:p>
          <a:p>
            <a:r>
              <a:rPr lang="el-GR" dirty="0" smtClean="0"/>
              <a:t>Ειδικές </a:t>
            </a:r>
            <a:r>
              <a:rPr lang="el-GR" dirty="0"/>
              <a:t>φοβίες </a:t>
            </a:r>
          </a:p>
          <a:p>
            <a:r>
              <a:rPr lang="el-GR" dirty="0" smtClean="0"/>
              <a:t>Έμμονες </a:t>
            </a:r>
            <a:r>
              <a:rPr lang="el-GR" dirty="0"/>
              <a:t>ιδέες και τελετουργίες </a:t>
            </a:r>
          </a:p>
          <a:p>
            <a:r>
              <a:rPr lang="el-GR" dirty="0" err="1" smtClean="0"/>
              <a:t>Ιδεοψυχαναγκαστική</a:t>
            </a:r>
            <a:r>
              <a:rPr lang="el-GR" dirty="0" smtClean="0"/>
              <a:t> </a:t>
            </a:r>
            <a:r>
              <a:rPr lang="el-GR" dirty="0"/>
              <a:t>διαταραχή </a:t>
            </a:r>
          </a:p>
          <a:p>
            <a:r>
              <a:rPr lang="el-GR" dirty="0" smtClean="0"/>
              <a:t>Αναβιώσεις </a:t>
            </a:r>
            <a:r>
              <a:rPr lang="el-GR" dirty="0"/>
              <a:t>τραυματικών γεγονότων </a:t>
            </a:r>
          </a:p>
          <a:p>
            <a:r>
              <a:rPr lang="el-GR" dirty="0" smtClean="0"/>
              <a:t>Οξεία </a:t>
            </a:r>
            <a:r>
              <a:rPr lang="el-GR" dirty="0"/>
              <a:t>αντίδραση στο </a:t>
            </a:r>
            <a:r>
              <a:rPr lang="en-US" dirty="0"/>
              <a:t>stress </a:t>
            </a:r>
          </a:p>
          <a:p>
            <a:r>
              <a:rPr lang="el-GR" dirty="0" smtClean="0"/>
              <a:t>Διαταραχή </a:t>
            </a:r>
            <a:r>
              <a:rPr lang="el-GR" dirty="0"/>
              <a:t>μετά από </a:t>
            </a:r>
            <a:r>
              <a:rPr lang="el-GR" dirty="0" err="1"/>
              <a:t>ψυχοτραυματικό</a:t>
            </a:r>
            <a:r>
              <a:rPr lang="el-GR" dirty="0"/>
              <a:t> </a:t>
            </a:r>
            <a:r>
              <a:rPr lang="el-GR" dirty="0" err="1"/>
              <a:t>stress</a:t>
            </a:r>
            <a:r>
              <a:rPr lang="el-GR" dirty="0"/>
              <a:t> </a:t>
            </a:r>
          </a:p>
          <a:p>
            <a:r>
              <a:rPr lang="el-GR" dirty="0" smtClean="0"/>
              <a:t>Με </a:t>
            </a:r>
            <a:r>
              <a:rPr lang="el-GR" dirty="0"/>
              <a:t>χρόνιες ανήσυχες σκέψεις και ποικίλα σωματικά συμπτώματα </a:t>
            </a:r>
          </a:p>
          <a:p>
            <a:r>
              <a:rPr lang="el-GR" dirty="0" smtClean="0"/>
              <a:t>Διαταραχή </a:t>
            </a:r>
            <a:r>
              <a:rPr lang="el-GR" dirty="0"/>
              <a:t>γενικευμένου άγχους ή επεισόδια </a:t>
            </a:r>
            <a:r>
              <a:rPr lang="el-GR" dirty="0" err="1"/>
              <a:t>παροξυσμικού</a:t>
            </a:r>
            <a:r>
              <a:rPr lang="el-GR" dirty="0"/>
              <a:t> άγχους με έντονα αυτονομικά συμπτώματα μεγάλης έντασης </a:t>
            </a:r>
          </a:p>
          <a:p>
            <a:r>
              <a:rPr lang="el-GR" dirty="0" smtClean="0"/>
              <a:t>Διαταραχή </a:t>
            </a:r>
            <a:r>
              <a:rPr lang="el-GR" dirty="0"/>
              <a:t>πανικού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Θεραπεία Αγχωδών Διαταραχών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Ψυχοθεραπεία </a:t>
            </a:r>
          </a:p>
          <a:p>
            <a:r>
              <a:rPr lang="el-GR" dirty="0" smtClean="0"/>
              <a:t>Φαρμακοθεραπεία 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4000" b="1" dirty="0"/>
              <a:t>Φοβίες </a:t>
            </a:r>
            <a:br>
              <a:rPr lang="el-GR" sz="4000" b="1" dirty="0"/>
            </a:br>
            <a:r>
              <a:rPr lang="el-GR" sz="4000" b="1" baseline="0" dirty="0" smtClean="0"/>
              <a:t/>
            </a:r>
            <a:br>
              <a:rPr lang="el-GR" sz="4000" b="1" baseline="0" dirty="0" smtClean="0"/>
            </a:br>
            <a:endParaRPr lang="el-GR" sz="40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Οι φόβοι πολύ συχνοί στην παιδική ηλικία, όμως το 60% τους ξεπερνά μεγαλώνοντας </a:t>
            </a:r>
          </a:p>
          <a:p>
            <a:r>
              <a:rPr lang="el-GR" dirty="0" smtClean="0"/>
              <a:t>Συχνές </a:t>
            </a:r>
            <a:r>
              <a:rPr lang="el-GR" dirty="0"/>
              <a:t>διαταραχές – το 40% του πληθυσμού εμφανίζει στη ζωή της κάποια φοβία </a:t>
            </a:r>
          </a:p>
          <a:p>
            <a:r>
              <a:rPr lang="el-GR" dirty="0" err="1" smtClean="0"/>
              <a:t>Επιπολασμός</a:t>
            </a:r>
            <a:r>
              <a:rPr lang="el-GR" dirty="0" smtClean="0"/>
              <a:t> </a:t>
            </a:r>
            <a:r>
              <a:rPr lang="el-GR" dirty="0"/>
              <a:t>έτους 2-7% </a:t>
            </a:r>
          </a:p>
          <a:p>
            <a:r>
              <a:rPr lang="el-GR" dirty="0" smtClean="0"/>
              <a:t>Πιο </a:t>
            </a:r>
            <a:r>
              <a:rPr lang="el-GR" dirty="0"/>
              <a:t>συχνή η ειδική φοβία </a:t>
            </a:r>
          </a:p>
          <a:p>
            <a:r>
              <a:rPr lang="el-GR" dirty="0" smtClean="0"/>
              <a:t>Πιο </a:t>
            </a:r>
            <a:r>
              <a:rPr lang="el-GR" dirty="0"/>
              <a:t>συχνά σε ψυχίατρο η αγοραφοβία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4000" b="1" dirty="0"/>
              <a:t>Ειδική (ή απλή) φοβία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Φόβος για εξωτερικά ερεθίσματα ή συνθήκες που δεν είναι αντικειμενικά επικίνδυνες </a:t>
            </a:r>
          </a:p>
          <a:p>
            <a:r>
              <a:rPr lang="el-GR" dirty="0" smtClean="0"/>
              <a:t>Συστηματική </a:t>
            </a:r>
            <a:r>
              <a:rPr lang="el-GR" dirty="0"/>
              <a:t>αποφυγή – άγχος </a:t>
            </a:r>
            <a:r>
              <a:rPr lang="el-GR" dirty="0" smtClean="0"/>
              <a:t>αναμονής </a:t>
            </a:r>
            <a:r>
              <a:rPr lang="el-GR" dirty="0"/>
              <a:t>– αίσθημα έντονου φόβου σε αναγκαστική έκθεση (ICD-10) </a:t>
            </a:r>
          </a:p>
          <a:p>
            <a:r>
              <a:rPr lang="el-GR" dirty="0" smtClean="0"/>
              <a:t>Επηρεάζεται </a:t>
            </a:r>
            <a:r>
              <a:rPr lang="el-GR" dirty="0"/>
              <a:t>σημαντικά η </a:t>
            </a:r>
            <a:r>
              <a:rPr lang="el-GR" dirty="0" smtClean="0"/>
              <a:t>λειτουργικότητα </a:t>
            </a:r>
            <a:r>
              <a:rPr lang="el-GR" dirty="0"/>
              <a:t>– Δυσφορία (DSM)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Κλινική Εικόνα Ειδικής Φοβίας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Αναγνώριση ότι ο φόβος είναι υπερβολικός και </a:t>
            </a:r>
            <a:r>
              <a:rPr lang="el-GR" dirty="0" smtClean="0"/>
              <a:t>αδικαιολόγητος </a:t>
            </a:r>
            <a:endParaRPr lang="el-GR" dirty="0"/>
          </a:p>
          <a:p>
            <a:r>
              <a:rPr lang="el-GR" dirty="0" smtClean="0"/>
              <a:t>Αυτόματη </a:t>
            </a:r>
            <a:r>
              <a:rPr lang="el-GR" dirty="0"/>
              <a:t>κινητοποίηση του συναισθήματος </a:t>
            </a:r>
          </a:p>
          <a:p>
            <a:r>
              <a:rPr lang="el-GR" dirty="0" smtClean="0"/>
              <a:t>Αυτόνομες </a:t>
            </a:r>
            <a:r>
              <a:rPr lang="el-GR" dirty="0"/>
              <a:t>εκδηλώσεις φόβου (ταχυκαρδία, τρόμος, ναυτία, αίσθημα αδυναμίας, λιποθυμική τάση έως κρίση πανικού) </a:t>
            </a:r>
          </a:p>
          <a:p>
            <a:r>
              <a:rPr lang="el-GR" dirty="0" smtClean="0"/>
              <a:t>Έντονη </a:t>
            </a:r>
            <a:r>
              <a:rPr lang="el-GR" dirty="0"/>
              <a:t>τάση φυγής </a:t>
            </a:r>
          </a:p>
          <a:p>
            <a:r>
              <a:rPr lang="el-GR" dirty="0" smtClean="0"/>
              <a:t>Μετά </a:t>
            </a:r>
            <a:r>
              <a:rPr lang="el-GR" dirty="0"/>
              <a:t>την απομάκρυνση, νικημένος-ντροπιασμένος </a:t>
            </a:r>
          </a:p>
          <a:p>
            <a:r>
              <a:rPr lang="el-GR" dirty="0" smtClean="0"/>
              <a:t>Συστηματική </a:t>
            </a:r>
            <a:r>
              <a:rPr lang="el-GR" dirty="0"/>
              <a:t>αποφυγή καταστάσεων ή </a:t>
            </a:r>
            <a:r>
              <a:rPr lang="el-GR" dirty="0" smtClean="0"/>
              <a:t>αντικειμένων </a:t>
            </a:r>
            <a:r>
              <a:rPr lang="el-GR" dirty="0"/>
              <a:t>που προκαλούν φόβο (με αντίστοιχη </a:t>
            </a:r>
            <a:r>
              <a:rPr lang="el-GR" dirty="0" smtClean="0"/>
              <a:t>οργάνωση </a:t>
            </a:r>
            <a:r>
              <a:rPr lang="el-GR" dirty="0"/>
              <a:t>ζωής) </a:t>
            </a:r>
          </a:p>
          <a:p>
            <a:r>
              <a:rPr lang="el-GR" dirty="0" smtClean="0"/>
              <a:t>«</a:t>
            </a:r>
            <a:r>
              <a:rPr lang="el-GR" dirty="0"/>
              <a:t>Φοβικός σύντροφος»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Επιδημιολογία Ειδικής Φοβίας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 err="1"/>
              <a:t>Επιπολασμός</a:t>
            </a:r>
            <a:r>
              <a:rPr lang="el-GR" dirty="0"/>
              <a:t> 11% - τα </a:t>
            </a:r>
            <a:r>
              <a:rPr lang="el-GR" dirty="0" smtClean="0"/>
              <a:t>2/3</a:t>
            </a:r>
            <a:endParaRPr lang="el-GR" dirty="0"/>
          </a:p>
          <a:p>
            <a:r>
              <a:rPr lang="el-GR" dirty="0" smtClean="0"/>
              <a:t>Λίγοι </a:t>
            </a:r>
            <a:r>
              <a:rPr lang="el-GR" dirty="0"/>
              <a:t>αναζητούν θεραπεία </a:t>
            </a:r>
          </a:p>
          <a:p>
            <a:r>
              <a:rPr lang="el-GR" dirty="0" smtClean="0"/>
              <a:t>Συχνότερες </a:t>
            </a:r>
            <a:r>
              <a:rPr lang="el-GR" dirty="0"/>
              <a:t>για ζώα, φυσικές καταστροφές, τραυματισμό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Πορεία – Πρόγνωση Ειδικής Φοβίας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Η έναρξη μπορεί να συνδέεται με τραυματικό γεγονός </a:t>
            </a:r>
          </a:p>
          <a:p>
            <a:r>
              <a:rPr lang="el-GR" dirty="0" smtClean="0"/>
              <a:t>Κάποια </a:t>
            </a:r>
            <a:r>
              <a:rPr lang="el-GR" dirty="0" err="1"/>
              <a:t>φοβογόνα</a:t>
            </a:r>
            <a:r>
              <a:rPr lang="el-GR" dirty="0"/>
              <a:t> αντικείμενα μέρος εγγενών φόβων που αφορούν το παρελθόν του είδους μας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Θεραπεία Ειδικής Φοβίας </a:t>
            </a:r>
            <a:br>
              <a:rPr lang="el-GR" b="1" dirty="0" smtClean="0"/>
            </a:b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 err="1" smtClean="0"/>
              <a:t>Βενζοδιαζεπίνες</a:t>
            </a:r>
            <a:endParaRPr lang="el-GR" dirty="0"/>
          </a:p>
          <a:p>
            <a:r>
              <a:rPr lang="el-GR" dirty="0" err="1" smtClean="0"/>
              <a:t>Γνωσιακή</a:t>
            </a:r>
            <a:r>
              <a:rPr lang="el-GR" dirty="0" smtClean="0"/>
              <a:t> ψυχοθεραπεία</a:t>
            </a:r>
            <a:r>
              <a:rPr lang="en-US" dirty="0" smtClean="0"/>
              <a:t> </a:t>
            </a:r>
            <a:endParaRPr lang="en-US" dirty="0"/>
          </a:p>
          <a:p>
            <a:r>
              <a:rPr lang="el-GR" dirty="0" smtClean="0"/>
              <a:t>Ψ/Θ 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3100" b="1" dirty="0"/>
              <a:t>Διαταραχή Κοινωνικού Άγχους - ΔΚΑ (κοινωνική φοβία)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l-GR" dirty="0"/>
          </a:p>
          <a:p>
            <a:r>
              <a:rPr lang="el-GR" dirty="0"/>
              <a:t>Κλινική εικόνα και διάγνωση </a:t>
            </a:r>
          </a:p>
          <a:p>
            <a:r>
              <a:rPr lang="el-GR" dirty="0" smtClean="0"/>
              <a:t>Επίμονος </a:t>
            </a:r>
            <a:r>
              <a:rPr lang="el-GR" dirty="0"/>
              <a:t>φόβος και αποφυγή κοινωνικών </a:t>
            </a:r>
            <a:r>
              <a:rPr lang="el-GR" dirty="0" smtClean="0"/>
              <a:t>καταστάσεων </a:t>
            </a:r>
            <a:r>
              <a:rPr lang="el-GR" dirty="0"/>
              <a:t>που ενδέχεται να γίνει αντικείμενο </a:t>
            </a:r>
            <a:r>
              <a:rPr lang="el-GR" dirty="0" smtClean="0"/>
              <a:t>παρατήρησης </a:t>
            </a:r>
            <a:r>
              <a:rPr lang="el-GR" dirty="0"/>
              <a:t>από άλλους </a:t>
            </a:r>
          </a:p>
          <a:p>
            <a:r>
              <a:rPr lang="el-GR" dirty="0" smtClean="0"/>
              <a:t>Η </a:t>
            </a:r>
            <a:r>
              <a:rPr lang="el-GR" dirty="0"/>
              <a:t>έκθεση ή και η σκέψη μόνο προκαλεί άγχος που εκδηλώνεται με ερυθρότητα, τρόμο, φόβο εμέτου, αίσθηση ούρησης ή αφόδευσης, έως κρίση πανικού </a:t>
            </a:r>
          </a:p>
          <a:p>
            <a:r>
              <a:rPr lang="el-GR" dirty="0" smtClean="0"/>
              <a:t>Δυσφορία </a:t>
            </a:r>
            <a:r>
              <a:rPr lang="el-GR" dirty="0"/>
              <a:t>(</a:t>
            </a:r>
            <a:r>
              <a:rPr lang="en-US" dirty="0"/>
              <a:t>ICD-10) </a:t>
            </a:r>
          </a:p>
          <a:p>
            <a:r>
              <a:rPr lang="el-GR" dirty="0" smtClean="0"/>
              <a:t>Διάρκεια </a:t>
            </a:r>
            <a:r>
              <a:rPr lang="el-GR" dirty="0"/>
              <a:t>&gt; 6 μήνες (σε μικρότερο των 18 ετών) (DSM) </a:t>
            </a:r>
          </a:p>
          <a:p>
            <a:r>
              <a:rPr lang="el-GR" dirty="0"/>
              <a:t>2 μορφές: α) Γενικευμένη β) Περιορισμένη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Επιδημιολογία ΔΚΑ </a:t>
            </a:r>
            <a:br>
              <a:rPr lang="el-GR" b="1" dirty="0" smtClean="0"/>
            </a:b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r>
              <a:rPr lang="el-GR" dirty="0" err="1" smtClean="0"/>
              <a:t>Επιπολασμός</a:t>
            </a:r>
            <a:r>
              <a:rPr lang="el-GR" dirty="0" smtClean="0"/>
              <a:t> </a:t>
            </a:r>
            <a:r>
              <a:rPr lang="el-GR" dirty="0"/>
              <a:t>βίου: 13% - μικρή </a:t>
            </a:r>
            <a:r>
              <a:rPr lang="el-GR" dirty="0" err="1"/>
              <a:t>υπεροχή</a:t>
            </a:r>
            <a:r>
              <a:rPr lang="el-GR" dirty="0"/>
              <a:t> </a:t>
            </a:r>
            <a:endParaRPr lang="el-GR" baseline="0" dirty="0" smtClean="0"/>
          </a:p>
          <a:p>
            <a:r>
              <a:rPr lang="el-GR" dirty="0"/>
              <a:t>Προφίλ: </a:t>
            </a:r>
          </a:p>
          <a:p>
            <a:r>
              <a:rPr lang="el-GR" dirty="0" smtClean="0"/>
              <a:t>Γυναίκα</a:t>
            </a:r>
            <a:r>
              <a:rPr lang="el-GR" dirty="0"/>
              <a:t>, νεαρή, ανύπανδρη, χαμηλού </a:t>
            </a:r>
            <a:r>
              <a:rPr lang="el-GR" dirty="0" err="1"/>
              <a:t>κοιν</a:t>
            </a:r>
            <a:r>
              <a:rPr lang="el-GR" dirty="0"/>
              <a:t>/</a:t>
            </a:r>
            <a:r>
              <a:rPr lang="el-GR" dirty="0" err="1"/>
              <a:t>οικ</a:t>
            </a:r>
            <a:r>
              <a:rPr lang="el-GR" dirty="0"/>
              <a:t>/</a:t>
            </a:r>
            <a:r>
              <a:rPr lang="el-GR" dirty="0" err="1"/>
              <a:t>μορφ</a:t>
            </a:r>
            <a:r>
              <a:rPr lang="el-GR" dirty="0"/>
              <a:t> επιπέδου </a:t>
            </a:r>
          </a:p>
          <a:p>
            <a:r>
              <a:rPr lang="el-GR" dirty="0" err="1" smtClean="0"/>
              <a:t>Συννοσηρότητα</a:t>
            </a:r>
            <a:r>
              <a:rPr lang="el-GR" dirty="0" smtClean="0"/>
              <a:t> </a:t>
            </a:r>
            <a:r>
              <a:rPr lang="el-GR" dirty="0"/>
              <a:t>με κατάθλιψη, κατάχρηση ουσιών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Πορεία – Πρόγνωση ΔΚΑ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Μεγαλύτερη νοσηρότητα από την απλή φοβία λόγω κοινωνικής από-μόνωσης </a:t>
            </a:r>
          </a:p>
          <a:p>
            <a:r>
              <a:rPr lang="el-GR" dirty="0" smtClean="0"/>
              <a:t>Έναρξη </a:t>
            </a:r>
            <a:r>
              <a:rPr lang="el-GR" dirty="0"/>
              <a:t>στην εφηβεία – σύνδεση με αγχώδεις καταστάσεις στην παιδική ηλικία. Χρόνια πορεία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n-US" dirty="0"/>
              <a:t>Sigmund Freud </a:t>
            </a:r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l-GR" dirty="0"/>
          </a:p>
          <a:p>
            <a:r>
              <a:rPr lang="el-GR" dirty="0"/>
              <a:t>1894 αγχώδης νεύρωση – νευρωτικό άγχος </a:t>
            </a:r>
          </a:p>
          <a:p>
            <a:r>
              <a:rPr lang="el-GR" dirty="0"/>
              <a:t>Δύο τύποι άγχους: </a:t>
            </a:r>
          </a:p>
          <a:p>
            <a:r>
              <a:rPr lang="el-GR" dirty="0" smtClean="0"/>
              <a:t>Διάχυτη </a:t>
            </a:r>
            <a:r>
              <a:rPr lang="el-GR" dirty="0"/>
              <a:t>αίσθηση ανησυχίας ή τρόμου (που προέρχεται από απωθημένη σκέψη ή </a:t>
            </a:r>
            <a:r>
              <a:rPr lang="el-GR" dirty="0" smtClean="0"/>
              <a:t>επιθυμία</a:t>
            </a:r>
            <a:r>
              <a:rPr lang="el-GR" dirty="0"/>
              <a:t>) </a:t>
            </a:r>
          </a:p>
          <a:p>
            <a:r>
              <a:rPr lang="el-GR" dirty="0" smtClean="0"/>
              <a:t>Κατακλυσμιαία </a:t>
            </a:r>
            <a:r>
              <a:rPr lang="el-GR" dirty="0"/>
              <a:t>αίσθηση πανικού, με εκδηλώσεις από το Α.Ν.Σ. και υποκειμενική αίσθηση τρόμου) (έλλειψη σεξουαλικής δραστηριότητας – </a:t>
            </a:r>
            <a:r>
              <a:rPr lang="el-GR" dirty="0" err="1"/>
              <a:t>ενεστώσα</a:t>
            </a:r>
            <a:r>
              <a:rPr lang="el-GR" dirty="0"/>
              <a:t> νεύρωση)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Αγοραφοβία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l-GR" dirty="0"/>
          </a:p>
          <a:p>
            <a:r>
              <a:rPr lang="el-GR" dirty="0"/>
              <a:t>Κλινική εικόνα και διάγνωση </a:t>
            </a:r>
          </a:p>
          <a:p>
            <a:r>
              <a:rPr lang="el-GR" dirty="0" smtClean="0"/>
              <a:t>Φόβος </a:t>
            </a:r>
            <a:r>
              <a:rPr lang="el-GR" dirty="0"/>
              <a:t>να βρεθεί μόνος σε μέρη ή καταστάσεις όπου η έξοδος θα ήταν δύσκολη ή η βοήθεια όχι διαθέσιμη επί κρίσεως πανικού (ανοιχτός χώρος, πλήθος, Μέσα Μαζικής Μεταφοράς) </a:t>
            </a:r>
          </a:p>
          <a:p>
            <a:r>
              <a:rPr lang="el-GR" dirty="0" smtClean="0"/>
              <a:t>Μεγάλη </a:t>
            </a:r>
            <a:r>
              <a:rPr lang="el-GR" dirty="0"/>
              <a:t>δυσλειτουργία όταν αποφυγή εξόδου από σπίτι χωρίς συνοδεία </a:t>
            </a:r>
          </a:p>
          <a:p>
            <a:r>
              <a:rPr lang="el-GR" dirty="0" smtClean="0"/>
              <a:t>Ζάλη</a:t>
            </a:r>
            <a:r>
              <a:rPr lang="el-GR" dirty="0"/>
              <a:t>, αποπροσωποποίηση, κατάθλιψη, κατά-</a:t>
            </a:r>
            <a:r>
              <a:rPr lang="el-GR" dirty="0" err="1"/>
              <a:t>χρηση</a:t>
            </a:r>
            <a:r>
              <a:rPr lang="el-GR" dirty="0"/>
              <a:t> αλκοόλ </a:t>
            </a:r>
          </a:p>
          <a:p>
            <a:r>
              <a:rPr lang="el-GR" dirty="0" smtClean="0"/>
              <a:t>Κρίσεις </a:t>
            </a:r>
            <a:r>
              <a:rPr lang="el-GR" dirty="0"/>
              <a:t>πανικού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Πορεία – Πρόγνωση Αγοραφοβίας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Πυροδότηση ή ένταση από </a:t>
            </a:r>
            <a:r>
              <a:rPr lang="el-GR" dirty="0" smtClean="0"/>
              <a:t>γεγονότα </a:t>
            </a:r>
            <a:r>
              <a:rPr lang="el-GR" dirty="0"/>
              <a:t>ζωής </a:t>
            </a:r>
          </a:p>
          <a:p>
            <a:r>
              <a:rPr lang="el-GR" dirty="0" smtClean="0"/>
              <a:t>Ξεκινά </a:t>
            </a:r>
            <a:r>
              <a:rPr lang="el-GR" dirty="0"/>
              <a:t>με ΚΠ και εγκαθίσταται με μηχανισμούς αποφυγής </a:t>
            </a:r>
          </a:p>
          <a:p>
            <a:r>
              <a:rPr lang="el-GR" dirty="0" smtClean="0"/>
              <a:t>Χρόνια </a:t>
            </a:r>
            <a:r>
              <a:rPr lang="el-GR" dirty="0"/>
              <a:t>πορεία με εξάρσεις και υφέσεις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Επιδημιολογία Αγοραφοβίας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 smtClean="0"/>
              <a:t>2/3 (θ) - </a:t>
            </a:r>
            <a:r>
              <a:rPr lang="el-GR" dirty="0"/>
              <a:t>ηλικία έναρξης 15-35 </a:t>
            </a:r>
          </a:p>
          <a:p>
            <a:r>
              <a:rPr lang="el-GR" dirty="0" smtClean="0"/>
              <a:t>Το </a:t>
            </a:r>
            <a:r>
              <a:rPr lang="el-GR" dirty="0"/>
              <a:t>20% και άλλη αγχώδη διαταραχή </a:t>
            </a:r>
          </a:p>
          <a:p>
            <a:r>
              <a:rPr lang="el-GR" dirty="0" smtClean="0"/>
              <a:t>Λιγότεροι </a:t>
            </a:r>
            <a:r>
              <a:rPr lang="el-GR" dirty="0"/>
              <a:t>από 25% αναζητούν θεραπεία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Θεραπεία Αγοραφοβίας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 err="1"/>
              <a:t>Συμπεριφορική</a:t>
            </a:r>
            <a:r>
              <a:rPr lang="el-GR" dirty="0"/>
              <a:t> </a:t>
            </a:r>
          </a:p>
          <a:p>
            <a:r>
              <a:rPr lang="el-GR" dirty="0" smtClean="0"/>
              <a:t>Αγχολυτικά </a:t>
            </a:r>
            <a:r>
              <a:rPr lang="el-GR" dirty="0"/>
              <a:t>και </a:t>
            </a:r>
            <a:r>
              <a:rPr lang="el-GR" dirty="0" err="1" smtClean="0"/>
              <a:t>σεροτονινεργικά</a:t>
            </a:r>
            <a:r>
              <a:rPr lang="el-GR" dirty="0" smtClean="0"/>
              <a:t> </a:t>
            </a:r>
            <a:r>
              <a:rPr lang="el-GR" dirty="0"/>
              <a:t>φάρμακα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Διαταραχή Πανικού (ΔΠ)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l-GR" dirty="0"/>
          </a:p>
          <a:p>
            <a:r>
              <a:rPr lang="el-GR" dirty="0"/>
              <a:t>Κλινική εικόνα χαρακτηρίζεται από την </a:t>
            </a:r>
            <a:r>
              <a:rPr lang="el-GR" dirty="0" smtClean="0"/>
              <a:t>εμφάνιση </a:t>
            </a:r>
            <a:r>
              <a:rPr lang="el-GR" dirty="0"/>
              <a:t>κρίσεων πανικού </a:t>
            </a:r>
          </a:p>
          <a:p>
            <a:r>
              <a:rPr lang="el-GR" dirty="0"/>
              <a:t>Κρίση πανικού: επεισόδια έντονου άγχους και αυτό-νομικών εκδηλώσεων, τα οποία εκλύονται </a:t>
            </a:r>
            <a:r>
              <a:rPr lang="el-GR" dirty="0" smtClean="0"/>
              <a:t>αυθόρμητα </a:t>
            </a:r>
            <a:r>
              <a:rPr lang="el-GR" dirty="0"/>
              <a:t>και αιφνίδια και διαρκούν συνήθως λιγότερο από μία ώρα </a:t>
            </a:r>
          </a:p>
          <a:p>
            <a:r>
              <a:rPr lang="el-GR" dirty="0"/>
              <a:t>Συνοδεύεται από: </a:t>
            </a:r>
          </a:p>
          <a:p>
            <a:r>
              <a:rPr lang="el-GR" dirty="0" smtClean="0"/>
              <a:t>Πόνο </a:t>
            </a:r>
            <a:r>
              <a:rPr lang="el-GR" dirty="0"/>
              <a:t>στο στήθος, αίσθημα πνιγμού, υπεραερισμός </a:t>
            </a:r>
          </a:p>
          <a:p>
            <a:r>
              <a:rPr lang="el-GR" dirty="0" smtClean="0"/>
              <a:t>Ζάλη</a:t>
            </a:r>
            <a:r>
              <a:rPr lang="el-GR" dirty="0"/>
              <a:t>, αίσθημα παλμών, αίσθημα λιποθυμίας </a:t>
            </a:r>
          </a:p>
          <a:p>
            <a:r>
              <a:rPr lang="el-GR" dirty="0" smtClean="0"/>
              <a:t>Τρόμο</a:t>
            </a:r>
            <a:r>
              <a:rPr lang="el-GR" dirty="0"/>
              <a:t>, εφίδρωση, παραισθήσεις, εξάψεις ή ρίγη </a:t>
            </a:r>
          </a:p>
          <a:p>
            <a:r>
              <a:rPr lang="el-GR" dirty="0" smtClean="0"/>
              <a:t>Ναυτία</a:t>
            </a:r>
            <a:r>
              <a:rPr lang="el-GR" dirty="0"/>
              <a:t>, </a:t>
            </a:r>
            <a:r>
              <a:rPr lang="el-GR" dirty="0" err="1"/>
              <a:t>επιγαστρική</a:t>
            </a:r>
            <a:r>
              <a:rPr lang="el-GR" dirty="0"/>
              <a:t> δυσφορία </a:t>
            </a:r>
          </a:p>
          <a:p>
            <a:r>
              <a:rPr lang="el-GR" dirty="0" smtClean="0"/>
              <a:t>Οξύ </a:t>
            </a:r>
            <a:r>
              <a:rPr lang="el-GR" dirty="0"/>
              <a:t>φόβο ότι πεθαίνουν </a:t>
            </a:r>
          </a:p>
          <a:p>
            <a:r>
              <a:rPr lang="el-GR" dirty="0" smtClean="0"/>
              <a:t>Έντονο </a:t>
            </a:r>
            <a:r>
              <a:rPr lang="el-GR" dirty="0"/>
              <a:t>φόβο ότι τρελαίνονται ή ότι χάνουν τον έλεγχο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3 Ομάδες Ασθενών με ΔΠ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l-GR" dirty="0"/>
          </a:p>
          <a:p>
            <a:r>
              <a:rPr lang="el-GR" dirty="0"/>
              <a:t>Κλινική συμπτωματολογία </a:t>
            </a:r>
          </a:p>
          <a:p>
            <a:r>
              <a:rPr lang="el-GR" dirty="0" err="1" smtClean="0"/>
              <a:t>Καρδιοαναπνευστικά</a:t>
            </a:r>
            <a:r>
              <a:rPr lang="el-GR" dirty="0" smtClean="0"/>
              <a:t> </a:t>
            </a:r>
            <a:r>
              <a:rPr lang="el-GR" dirty="0"/>
              <a:t>συμπτώματα </a:t>
            </a:r>
          </a:p>
          <a:p>
            <a:r>
              <a:rPr lang="el-GR" dirty="0" smtClean="0"/>
              <a:t>Συμπτώματα </a:t>
            </a:r>
            <a:r>
              <a:rPr lang="el-GR" dirty="0"/>
              <a:t>τύπου ζάλης </a:t>
            </a:r>
          </a:p>
          <a:p>
            <a:r>
              <a:rPr lang="el-GR" dirty="0" smtClean="0"/>
              <a:t>Ψυχολογικά </a:t>
            </a:r>
            <a:r>
              <a:rPr lang="el-GR" dirty="0"/>
              <a:t>συμπτώματα </a:t>
            </a:r>
          </a:p>
          <a:p>
            <a:r>
              <a:rPr lang="el-GR" dirty="0" smtClean="0"/>
              <a:t>Υπάρχουν </a:t>
            </a:r>
            <a:r>
              <a:rPr lang="el-GR" dirty="0"/>
              <a:t>με «κρίσεις πανικού περιορισμένων συμπτωμάτων» που με το χρόνο εξελίσσονται σε πλήρεις κρίσεις </a:t>
            </a:r>
          </a:p>
          <a:p>
            <a:r>
              <a:rPr lang="el-GR" dirty="0" smtClean="0"/>
              <a:t>«</a:t>
            </a:r>
            <a:r>
              <a:rPr lang="el-GR" dirty="0"/>
              <a:t>Νυκτερινές κρίσεις πανικού»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Κλινική εικόνα Κρίσης Πανικού (ΚΠ) 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 err="1" smtClean="0"/>
              <a:t>Προσδοκητικό</a:t>
            </a:r>
            <a:r>
              <a:rPr lang="el-GR" dirty="0" smtClean="0"/>
              <a:t> </a:t>
            </a:r>
            <a:r>
              <a:rPr lang="el-GR" dirty="0"/>
              <a:t>άγχος – άγχος αναμονής </a:t>
            </a:r>
          </a:p>
          <a:p>
            <a:r>
              <a:rPr lang="el-GR" dirty="0" smtClean="0"/>
              <a:t>Διαδικασία </a:t>
            </a:r>
            <a:r>
              <a:rPr lang="el-GR" dirty="0"/>
              <a:t>προφυλάξεων και αποφυγών </a:t>
            </a:r>
          </a:p>
          <a:p>
            <a:r>
              <a:rPr lang="el-GR" dirty="0" smtClean="0"/>
              <a:t>Αγοραφοβία 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r>
              <a:rPr lang="el-GR" dirty="0"/>
              <a:t>2 τύποι ΔΠ: </a:t>
            </a:r>
          </a:p>
          <a:p>
            <a:r>
              <a:rPr lang="el-GR" dirty="0" smtClean="0"/>
              <a:t>Αναπνευστικός </a:t>
            </a:r>
            <a:r>
              <a:rPr lang="en-US" dirty="0" smtClean="0"/>
              <a:t>:</a:t>
            </a:r>
            <a:r>
              <a:rPr lang="el-GR" dirty="0" smtClean="0"/>
              <a:t>(</a:t>
            </a:r>
            <a:r>
              <a:rPr lang="el-GR" dirty="0"/>
              <a:t>πνιγμός, βάρος-πόνος στο στήθος, μουδιάσματα, φόβος θανάτου, τάση φυγής) </a:t>
            </a:r>
          </a:p>
          <a:p>
            <a:r>
              <a:rPr lang="el-GR" dirty="0" smtClean="0"/>
              <a:t>Μη αναπνευστικός</a:t>
            </a:r>
            <a:r>
              <a:rPr lang="en-US" dirty="0" smtClean="0"/>
              <a:t>:</a:t>
            </a:r>
            <a:r>
              <a:rPr lang="el-GR" dirty="0" smtClean="0"/>
              <a:t>(</a:t>
            </a:r>
            <a:r>
              <a:rPr lang="el-GR" dirty="0"/>
              <a:t>αίσθημα παλμών, ζάλη, τρόμος, εξάψεις, εφίδρωση, ναυτία, φόβος τρέλας, αποπροσωποποίηση)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4900" b="1" dirty="0"/>
              <a:t>Διάγνωση ΔΠ </a:t>
            </a:r>
            <a:br>
              <a:rPr lang="el-GR" sz="4900" b="1" dirty="0"/>
            </a:br>
            <a:r>
              <a:rPr lang="el-GR" baseline="0" dirty="0" smtClean="0"/>
              <a:t/>
            </a:r>
            <a:br>
              <a:rPr lang="el-GR" baseline="0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Πολλές ΚΠ στη διάρκεια ενός μηνός που να ακολουθούνται από επίμονο φόβο ότι θα επαναληφθούν </a:t>
            </a:r>
          </a:p>
          <a:p>
            <a:r>
              <a:rPr lang="el-GR" dirty="0" smtClean="0"/>
              <a:t>Χωρίς </a:t>
            </a:r>
            <a:r>
              <a:rPr lang="el-GR" dirty="0" err="1"/>
              <a:t>φοβογόνο</a:t>
            </a:r>
            <a:r>
              <a:rPr lang="el-GR" dirty="0"/>
              <a:t> αντικείμενο </a:t>
            </a:r>
          </a:p>
          <a:p>
            <a:r>
              <a:rPr lang="el-GR" dirty="0" smtClean="0"/>
              <a:t>Όχι </a:t>
            </a:r>
            <a:r>
              <a:rPr lang="el-GR" dirty="0"/>
              <a:t>χρήση ή νόσος (</a:t>
            </a:r>
            <a:r>
              <a:rPr lang="el-GR" dirty="0" err="1"/>
              <a:t>όργ</a:t>
            </a:r>
            <a:r>
              <a:rPr lang="el-GR" dirty="0"/>
              <a:t>. ή ψυχ.)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Πορεία – Πρόγνωση ΔΠ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n-US" dirty="0"/>
              <a:t>Q</a:t>
            </a:r>
            <a:r>
              <a:rPr lang="el-GR" dirty="0"/>
              <a:t>ο</a:t>
            </a:r>
            <a:r>
              <a:rPr lang="en-US" dirty="0"/>
              <a:t>L </a:t>
            </a:r>
            <a:r>
              <a:rPr lang="el-GR" dirty="0"/>
              <a:t>παρόμοια με κατάθλιψη </a:t>
            </a:r>
          </a:p>
          <a:p>
            <a:r>
              <a:rPr lang="el-GR" dirty="0" smtClean="0"/>
              <a:t>Πάνω </a:t>
            </a:r>
            <a:r>
              <a:rPr lang="el-GR" dirty="0"/>
              <a:t>από 60% κάποια στιγμή κατάθλιψη </a:t>
            </a:r>
          </a:p>
          <a:p>
            <a:r>
              <a:rPr lang="el-GR" dirty="0" smtClean="0"/>
              <a:t>30-60</a:t>
            </a:r>
            <a:r>
              <a:rPr lang="el-GR" dirty="0"/>
              <a:t>% των καταθλιπτικών δευτερογενώς ΔΠ </a:t>
            </a:r>
          </a:p>
          <a:p>
            <a:r>
              <a:rPr lang="el-GR" dirty="0" smtClean="0"/>
              <a:t>Μεγάλα </a:t>
            </a:r>
            <a:r>
              <a:rPr lang="el-GR" dirty="0"/>
              <a:t>ποσοστά χρήσης σε προσπάθεια </a:t>
            </a:r>
            <a:r>
              <a:rPr lang="el-GR" dirty="0" err="1"/>
              <a:t>αυτοϊασης</a:t>
            </a:r>
            <a:r>
              <a:rPr lang="el-GR" dirty="0"/>
              <a:t> </a:t>
            </a:r>
          </a:p>
          <a:p>
            <a:r>
              <a:rPr lang="el-GR" dirty="0" smtClean="0"/>
              <a:t>Καλή </a:t>
            </a:r>
            <a:r>
              <a:rPr lang="el-GR" dirty="0"/>
              <a:t>πρόγνωση με θεραπεία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n-US" dirty="0"/>
              <a:t>Sigmund Freud </a:t>
            </a:r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Το άγχος περιλαμβάνεται στα συναισθήματα του Εγώ </a:t>
            </a:r>
          </a:p>
          <a:p>
            <a:r>
              <a:rPr lang="el-GR" dirty="0" smtClean="0"/>
              <a:t>Το </a:t>
            </a:r>
            <a:r>
              <a:rPr lang="el-GR" dirty="0"/>
              <a:t>Εγώ ελέγχει την πρόσβαση στο συνειδητό </a:t>
            </a:r>
          </a:p>
          <a:p>
            <a:r>
              <a:rPr lang="el-GR" dirty="0" smtClean="0"/>
              <a:t>Μέσω </a:t>
            </a:r>
            <a:r>
              <a:rPr lang="el-GR" dirty="0"/>
              <a:t>της απώθησης απομακρύνεται από κάθε σύνδεση με τις ενστικτώδεις διακινήσεις του Εκείνο </a:t>
            </a:r>
          </a:p>
          <a:p>
            <a:r>
              <a:rPr lang="el-GR" dirty="0" smtClean="0"/>
              <a:t>Λογοκρίνει </a:t>
            </a:r>
            <a:r>
              <a:rPr lang="el-GR" dirty="0"/>
              <a:t>μαζί και την </a:t>
            </a:r>
            <a:r>
              <a:rPr lang="el-GR" dirty="0" err="1"/>
              <a:t>ενόρμηση</a:t>
            </a:r>
            <a:r>
              <a:rPr lang="el-GR" dirty="0"/>
              <a:t> και την αντίστοιχη </a:t>
            </a:r>
            <a:r>
              <a:rPr lang="el-GR" dirty="0" err="1"/>
              <a:t>ενδοψυχική</a:t>
            </a:r>
            <a:r>
              <a:rPr lang="el-GR" dirty="0"/>
              <a:t> αναπαράσταση </a:t>
            </a:r>
          </a:p>
          <a:p>
            <a:r>
              <a:rPr lang="el-GR" dirty="0" smtClean="0"/>
              <a:t>Μία </a:t>
            </a:r>
            <a:r>
              <a:rPr lang="el-GR" dirty="0"/>
              <a:t>απωθημένη ενστικτώδης επιθυμία ή </a:t>
            </a:r>
            <a:r>
              <a:rPr lang="el-GR" dirty="0" err="1"/>
              <a:t>ενόρμηση</a:t>
            </a:r>
            <a:r>
              <a:rPr lang="el-GR" dirty="0"/>
              <a:t> ίσως και πάλι να εκφραστεί ως σύμπτωμα ή να μετατεθεί </a:t>
            </a:r>
          </a:p>
          <a:p>
            <a:r>
              <a:rPr lang="el-GR" dirty="0" smtClean="0"/>
              <a:t>Ανάλογα </a:t>
            </a:r>
            <a:r>
              <a:rPr lang="el-GR" dirty="0"/>
              <a:t>με την αμυντική λειτουργία και τα συμπτώματα που εμφανίζονται η νεύρωση παίρνει μορφή </a:t>
            </a:r>
            <a:r>
              <a:rPr lang="el-GR" dirty="0" err="1"/>
              <a:t>ψυχαναγκα</a:t>
            </a:r>
            <a:r>
              <a:rPr lang="el-GR" dirty="0"/>
              <a:t>-</a:t>
            </a:r>
            <a:r>
              <a:rPr lang="el-GR" dirty="0" err="1"/>
              <a:t>στικής</a:t>
            </a:r>
            <a:r>
              <a:rPr lang="el-GR" dirty="0"/>
              <a:t> σκέψης, υστερικής παράλυσης ή φοβικής </a:t>
            </a:r>
            <a:r>
              <a:rPr lang="el-GR" dirty="0" err="1"/>
              <a:t>αποφυ</a:t>
            </a:r>
            <a:r>
              <a:rPr lang="el-GR" dirty="0"/>
              <a:t>-</a:t>
            </a:r>
            <a:r>
              <a:rPr lang="el-GR" dirty="0" err="1"/>
              <a:t>γής</a:t>
            </a:r>
            <a:r>
              <a:rPr lang="el-GR" dirty="0"/>
              <a:t>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3600" b="1" dirty="0"/>
              <a:t>Επιδημιολογία ΔΠ </a:t>
            </a:r>
            <a:br>
              <a:rPr lang="el-GR" sz="3600" b="1" dirty="0"/>
            </a:br>
            <a:r>
              <a:rPr lang="el-GR" baseline="0" dirty="0" smtClean="0"/>
              <a:t/>
            </a:r>
            <a:br>
              <a:rPr lang="el-GR" baseline="0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Μεγάλη χρήση υπηρεσιών υγείας – πρωτοβάθμια περίθαλψη </a:t>
            </a:r>
          </a:p>
          <a:p>
            <a:r>
              <a:rPr lang="el-GR" dirty="0" smtClean="0"/>
              <a:t>Συνδέονται </a:t>
            </a:r>
            <a:r>
              <a:rPr lang="el-GR" dirty="0"/>
              <a:t>με κάπνισμα, υπέρταση, άσθμα, ευερέθιστο έντερο, ημικρανίες </a:t>
            </a:r>
          </a:p>
          <a:p>
            <a:r>
              <a:rPr lang="el-GR" dirty="0" smtClean="0"/>
              <a:t>Το </a:t>
            </a:r>
            <a:r>
              <a:rPr lang="el-GR" dirty="0"/>
              <a:t>25% των καρδιολογικών ασθενών πληρούν κριτήρια Δ.Π. </a:t>
            </a:r>
          </a:p>
          <a:p>
            <a:r>
              <a:rPr lang="el-GR" dirty="0" err="1" smtClean="0"/>
              <a:t>Επιπολασμός</a:t>
            </a:r>
            <a:r>
              <a:rPr lang="el-GR" dirty="0" smtClean="0"/>
              <a:t> </a:t>
            </a:r>
            <a:r>
              <a:rPr lang="el-GR" dirty="0"/>
              <a:t>βίου 1-2% (Χ20 συγγενείς ΔΠ) </a:t>
            </a:r>
          </a:p>
          <a:p>
            <a:r>
              <a:rPr lang="el-GR" dirty="0" smtClean="0"/>
              <a:t>Σε </a:t>
            </a:r>
            <a:r>
              <a:rPr lang="el-GR" dirty="0"/>
              <a:t>εφήβους </a:t>
            </a:r>
          </a:p>
          <a:p>
            <a:r>
              <a:rPr lang="el-GR" dirty="0" smtClean="0"/>
              <a:t> </a:t>
            </a:r>
            <a:r>
              <a:rPr lang="el-GR" dirty="0"/>
              <a:t>2-6 </a:t>
            </a:r>
            <a:r>
              <a:rPr lang="el-GR" dirty="0" smtClean="0"/>
              <a:t>σε</a:t>
            </a:r>
            <a:r>
              <a:rPr lang="en-US" dirty="0" smtClean="0"/>
              <a:t> </a:t>
            </a:r>
            <a:r>
              <a:rPr lang="el-GR" dirty="0" smtClean="0"/>
              <a:t> γυναίκες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dirty="0"/>
              <a:t>Θεραπεία ΔΠ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baseline="0" dirty="0" smtClean="0"/>
          </a:p>
          <a:p>
            <a:r>
              <a:rPr lang="el-GR" dirty="0" err="1" smtClean="0"/>
              <a:t>Γνωσιακή</a:t>
            </a:r>
            <a:r>
              <a:rPr lang="el-GR" dirty="0" smtClean="0"/>
              <a:t> </a:t>
            </a:r>
            <a:r>
              <a:rPr lang="el-GR" dirty="0" err="1" smtClean="0"/>
              <a:t>ψυχιθεραπεία</a:t>
            </a:r>
            <a:endParaRPr lang="en-US" dirty="0"/>
          </a:p>
          <a:p>
            <a:r>
              <a:rPr lang="el-GR" dirty="0" smtClean="0"/>
              <a:t>Αντικαταθλιπτικά</a:t>
            </a:r>
            <a:r>
              <a:rPr lang="en-US" dirty="0" smtClean="0"/>
              <a:t> </a:t>
            </a:r>
            <a:endParaRPr lang="en-US" dirty="0"/>
          </a:p>
          <a:p>
            <a:r>
              <a:rPr lang="el-GR" dirty="0" err="1" smtClean="0"/>
              <a:t>Βενζοδιαζεπίνες</a:t>
            </a:r>
            <a:r>
              <a:rPr lang="el-GR" dirty="0" smtClean="0"/>
              <a:t>(ηρεμιστικά)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3600" b="1" dirty="0"/>
              <a:t>Γενικευμένη Αγχώδης Διαταραχή (ΓΑΔ) </a:t>
            </a:r>
            <a:br>
              <a:rPr lang="el-GR" sz="3600" b="1" dirty="0"/>
            </a:br>
            <a:r>
              <a:rPr lang="el-GR" sz="3600" b="1" baseline="0" dirty="0" smtClean="0"/>
              <a:t/>
            </a:r>
            <a:br>
              <a:rPr lang="el-GR" sz="3600" b="1" baseline="0" dirty="0" smtClean="0"/>
            </a:b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Χρόνια αγχώδης κατάσταση με συχνές και επίμονες ανησυχίες για πολλαπλά θέματα της ζωής, δυσανάλογες προς τις αντικειμενικές διαστάσεις αυτών των θεμάτων 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3600" b="1" dirty="0"/>
              <a:t>Κλινική Εικόνα και Διάγνωση </a:t>
            </a:r>
            <a:r>
              <a:rPr lang="el-GR" sz="3600" b="1" dirty="0" err="1" smtClean="0"/>
              <a:t>Γενικευμενης</a:t>
            </a:r>
            <a:r>
              <a:rPr lang="el-GR" sz="3600" b="1" dirty="0" smtClean="0"/>
              <a:t> Αγχώδους Διαταραχής 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700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Χρόνια και έντονα συμπτώματα από το αυτόνομο συμπαθητικό λόγω διαρκούς </a:t>
            </a:r>
            <a:r>
              <a:rPr lang="el-GR" dirty="0" err="1"/>
              <a:t>υπερεγρήγορσης</a:t>
            </a:r>
            <a:r>
              <a:rPr lang="el-GR" dirty="0"/>
              <a:t> (μείωση συγκέντρωσης, ανησυχία, αϋπνία), μυϊκής έντασης (τρόμος, μυϊκή τάση, κινητική ανησυχία, εύκολη κόπωση) </a:t>
            </a:r>
          </a:p>
          <a:p>
            <a:r>
              <a:rPr lang="el-GR" dirty="0" smtClean="0"/>
              <a:t>Το </a:t>
            </a:r>
            <a:r>
              <a:rPr lang="el-GR" dirty="0"/>
              <a:t>άγχος δεν αναδύεται μόνο κάτω από ορισμένες συνθήκες, ούτε βελτιώνεται κάτω από ορισμένες περιστάσεις αλλά αποτελεί διαρκές βίωμα </a:t>
            </a:r>
          </a:p>
          <a:p>
            <a:r>
              <a:rPr lang="el-GR" dirty="0" smtClean="0"/>
              <a:t>Συχνή </a:t>
            </a:r>
            <a:r>
              <a:rPr lang="el-GR" dirty="0"/>
              <a:t>αλλά λιγότερο θορυβώδης </a:t>
            </a:r>
            <a:r>
              <a:rPr lang="el-GR" dirty="0" err="1"/>
              <a:t>γι’αυτό</a:t>
            </a:r>
            <a:r>
              <a:rPr lang="el-GR" dirty="0"/>
              <a:t> σπάνια σε ψυχίατρο </a:t>
            </a:r>
          </a:p>
          <a:p>
            <a:r>
              <a:rPr lang="el-GR" dirty="0" smtClean="0"/>
              <a:t>Διάρκεια </a:t>
            </a:r>
            <a:r>
              <a:rPr lang="el-GR" dirty="0"/>
              <a:t>συμπτωμάτων τουλάχιστον 6 μήνες, </a:t>
            </a:r>
            <a:r>
              <a:rPr lang="el-GR" dirty="0" err="1"/>
              <a:t>αδυ</a:t>
            </a:r>
            <a:r>
              <a:rPr lang="el-GR" dirty="0"/>
              <a:t>-</a:t>
            </a:r>
            <a:r>
              <a:rPr lang="el-GR" dirty="0" err="1"/>
              <a:t>ναμία</a:t>
            </a:r>
            <a:r>
              <a:rPr lang="el-GR" dirty="0"/>
              <a:t> ελέγχου της ανησυχίας, σημαντική επίδραση στη λειτουργικότητα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Πορεία – Πρόγνωση ΓΑΔ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dirty="0"/>
          </a:p>
          <a:p>
            <a:r>
              <a:rPr lang="el-GR" dirty="0"/>
              <a:t>Μέση ηλικία έναρξης το τέλος της εφηβείας ή αρχή ενήλικης ζωής </a:t>
            </a:r>
          </a:p>
          <a:p>
            <a:r>
              <a:rPr lang="el-GR" dirty="0" smtClean="0"/>
              <a:t>Χρόνια </a:t>
            </a:r>
            <a:r>
              <a:rPr lang="el-GR" dirty="0"/>
              <a:t>πορεία με μικρές διακυμάνσεις </a:t>
            </a:r>
          </a:p>
          <a:p>
            <a:r>
              <a:rPr lang="el-GR" dirty="0" smtClean="0"/>
              <a:t>Προσέρχονται </a:t>
            </a:r>
            <a:r>
              <a:rPr lang="el-GR" dirty="0"/>
              <a:t>για θεραπεία μετά από πολυετή παρουσία των συμπτωμάτων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Επιδημιολογία ΓΑΔ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 err="1"/>
              <a:t>Επιπολασμός</a:t>
            </a:r>
            <a:r>
              <a:rPr lang="el-GR" dirty="0"/>
              <a:t> 2-5% </a:t>
            </a:r>
          </a:p>
          <a:p>
            <a:r>
              <a:rPr lang="el-GR" dirty="0" smtClean="0"/>
              <a:t>Μετά </a:t>
            </a:r>
            <a:r>
              <a:rPr lang="el-GR" dirty="0"/>
              <a:t>τα 20 χρόνια συχνότερη στις </a:t>
            </a:r>
            <a:r>
              <a:rPr lang="el-GR" dirty="0" smtClean="0"/>
              <a:t> γυναίκες 2/1 </a:t>
            </a:r>
            <a:r>
              <a:rPr lang="el-GR" dirty="0"/>
              <a:t>έως 3/1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Θεραπεία ΓΑΔ </a:t>
            </a:r>
            <a:br>
              <a:rPr lang="el-GR" b="1" dirty="0"/>
            </a:br>
            <a:r>
              <a:rPr lang="el-GR" b="1" baseline="0" dirty="0" smtClean="0"/>
              <a:t/>
            </a:r>
            <a:br>
              <a:rPr lang="el-GR" b="1" baseline="0" dirty="0" smtClean="0"/>
            </a:b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Εκτίμηση βαρύτητας συμπτωμάτων και αποκλεισμός άλλης ειδικής κατάστασης </a:t>
            </a:r>
          </a:p>
          <a:p>
            <a:r>
              <a:rPr lang="el-GR" dirty="0" err="1" smtClean="0"/>
              <a:t>Βενζοδιαζεπίνες</a:t>
            </a:r>
            <a:r>
              <a:rPr lang="el-GR" dirty="0" smtClean="0"/>
              <a:t> </a:t>
            </a:r>
            <a:endParaRPr lang="el-GR" dirty="0"/>
          </a:p>
          <a:p>
            <a:r>
              <a:rPr lang="el-GR" dirty="0" smtClean="0"/>
              <a:t>Αντικαταθλιπτικά</a:t>
            </a:r>
            <a:endParaRPr lang="en-US" dirty="0"/>
          </a:p>
          <a:p>
            <a:r>
              <a:rPr lang="el-GR" dirty="0" err="1" smtClean="0"/>
              <a:t>Γνωσιακή</a:t>
            </a:r>
            <a:r>
              <a:rPr lang="el-GR" dirty="0" smtClean="0"/>
              <a:t> ψυχοθεραπεία</a:t>
            </a:r>
            <a:endParaRPr lang="en-US" dirty="0"/>
          </a:p>
          <a:p>
            <a:r>
              <a:rPr lang="el-GR" dirty="0" smtClean="0"/>
              <a:t>Ψυχαναλυτική </a:t>
            </a:r>
            <a:r>
              <a:rPr lang="el-GR" dirty="0"/>
              <a:t>Ψυχοθεραπεία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 err="1"/>
              <a:t>Ιδεοψυχαναγκαστική</a:t>
            </a:r>
            <a:r>
              <a:rPr lang="el-GR" b="1" dirty="0"/>
              <a:t> Διαταραχή (ΙΔΨ)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l-GR" dirty="0"/>
          </a:p>
          <a:p>
            <a:r>
              <a:rPr lang="el-GR" dirty="0"/>
              <a:t>Ίσως αποτελεί μια νοσολογική κατηγορία από μόνη της </a:t>
            </a:r>
          </a:p>
          <a:p>
            <a:r>
              <a:rPr lang="el-GR" dirty="0" smtClean="0"/>
              <a:t>Βιολογικά </a:t>
            </a:r>
            <a:r>
              <a:rPr lang="el-GR" dirty="0"/>
              <a:t>ευρήματα για δυσλειτουργία στο κύκλω-μα βασικών γαγγλίων – </a:t>
            </a:r>
            <a:r>
              <a:rPr lang="el-GR" dirty="0" err="1"/>
              <a:t>μεταιχμιακού</a:t>
            </a:r>
            <a:r>
              <a:rPr lang="el-GR" dirty="0"/>
              <a:t> συστήματος – προμετωπιαίου φλοιού </a:t>
            </a:r>
          </a:p>
          <a:p>
            <a:r>
              <a:rPr lang="el-GR" dirty="0" err="1" smtClean="0"/>
              <a:t>Νευροβιολογικές</a:t>
            </a:r>
            <a:r>
              <a:rPr lang="el-GR" dirty="0" smtClean="0"/>
              <a:t> </a:t>
            </a:r>
            <a:r>
              <a:rPr lang="el-GR" dirty="0"/>
              <a:t>ενδείξεις για </a:t>
            </a:r>
            <a:r>
              <a:rPr lang="el-GR" dirty="0" err="1"/>
              <a:t>σεροτονινεργική</a:t>
            </a:r>
            <a:r>
              <a:rPr lang="el-GR" dirty="0"/>
              <a:t> δυσλειτουργία </a:t>
            </a:r>
          </a:p>
          <a:p>
            <a:r>
              <a:rPr lang="el-GR" dirty="0" smtClean="0"/>
              <a:t>Αυξημένη </a:t>
            </a:r>
            <a:r>
              <a:rPr lang="el-GR" dirty="0"/>
              <a:t>παρουσία ηπίων νευρολογικών σημείων </a:t>
            </a:r>
          </a:p>
          <a:p>
            <a:r>
              <a:rPr lang="el-GR" dirty="0" smtClean="0"/>
              <a:t>Ίση </a:t>
            </a:r>
            <a:r>
              <a:rPr lang="el-GR" dirty="0"/>
              <a:t>αναλογία ανδρών-γυναικών </a:t>
            </a:r>
          </a:p>
          <a:p>
            <a:r>
              <a:rPr lang="el-GR" dirty="0" smtClean="0"/>
              <a:t>Κληρονομική-γενετική </a:t>
            </a:r>
            <a:r>
              <a:rPr lang="el-GR" dirty="0"/>
              <a:t>σχέση με διαταραχή </a:t>
            </a:r>
            <a:r>
              <a:rPr lang="el-GR" dirty="0" err="1"/>
              <a:t>Tourette</a:t>
            </a:r>
            <a:r>
              <a:rPr lang="el-GR" dirty="0"/>
              <a:t> συνηγορούν για βιολογική ιδιαιτερότητα της </a:t>
            </a:r>
            <a:r>
              <a:rPr lang="el-GR" dirty="0" err="1"/>
              <a:t>διατα</a:t>
            </a:r>
            <a:r>
              <a:rPr lang="el-GR" dirty="0"/>
              <a:t>-</a:t>
            </a:r>
            <a:r>
              <a:rPr lang="el-GR" dirty="0" err="1"/>
              <a:t>ραχής</a:t>
            </a:r>
            <a:r>
              <a:rPr lang="el-GR" dirty="0"/>
              <a:t>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l-GR" dirty="0"/>
          </a:p>
          <a:p>
            <a:r>
              <a:rPr lang="el-GR" dirty="0"/>
              <a:t>Ιδεοληψίες </a:t>
            </a:r>
            <a:r>
              <a:rPr lang="el-GR" dirty="0" smtClean="0">
                <a:solidFill>
                  <a:srgbClr val="00B0F0"/>
                </a:solidFill>
              </a:rPr>
              <a:t>=</a:t>
            </a:r>
            <a:r>
              <a:rPr lang="el-GR" dirty="0" smtClean="0"/>
              <a:t>  Ιδέες</a:t>
            </a:r>
            <a:r>
              <a:rPr lang="el-GR" dirty="0"/>
              <a:t>, σκέψεις, εικόνες ή παρορμήσεις αιφνίδιας </a:t>
            </a:r>
            <a:r>
              <a:rPr lang="el-GR" dirty="0" smtClean="0"/>
              <a:t>εισβολής</a:t>
            </a:r>
            <a:r>
              <a:rPr lang="el-GR" dirty="0"/>
              <a:t>, επίμονες και επαναλαμβανόμενες που βιώνονται από τον ασθενή ως παρείσακτες, ανεπιθύμητες, παρά-</a:t>
            </a:r>
            <a:r>
              <a:rPr lang="el-GR" dirty="0" err="1"/>
              <a:t>λογες</a:t>
            </a:r>
            <a:r>
              <a:rPr lang="el-GR" dirty="0"/>
              <a:t> ή απαράδεκτες και βασανιστικές που συνήθως οδηγούν σε </a:t>
            </a:r>
          </a:p>
          <a:p>
            <a:r>
              <a:rPr lang="el-GR" dirty="0" err="1"/>
              <a:t>Ψυχαναγκασμούς</a:t>
            </a:r>
            <a:r>
              <a:rPr lang="el-GR" dirty="0"/>
              <a:t> </a:t>
            </a:r>
            <a:r>
              <a:rPr lang="el-GR" dirty="0" smtClean="0">
                <a:solidFill>
                  <a:srgbClr val="00B0F0"/>
                </a:solidFill>
              </a:rPr>
              <a:t>=</a:t>
            </a:r>
            <a:r>
              <a:rPr lang="el-GR" dirty="0" smtClean="0"/>
              <a:t>Επαναλαμβανόμενες </a:t>
            </a:r>
            <a:r>
              <a:rPr lang="el-GR" dirty="0"/>
              <a:t>σκόπιμες συμπεριφορές ή </a:t>
            </a:r>
            <a:r>
              <a:rPr lang="el-GR" dirty="0" smtClean="0"/>
              <a:t>νοητικές </a:t>
            </a:r>
            <a:r>
              <a:rPr lang="el-GR" dirty="0"/>
              <a:t>δραστηριότητες με τελετουργικό χαρακτήρα που αποσκοπούν στην ακύρωση των ιδεοληψιών και στη μείωση του άγχους που προκαλούν οι ιδεοληψίες </a:t>
            </a:r>
          </a:p>
          <a:p>
            <a:r>
              <a:rPr lang="el-GR" dirty="0" smtClean="0"/>
              <a:t>Επίγνωση </a:t>
            </a:r>
            <a:r>
              <a:rPr lang="el-GR" dirty="0"/>
              <a:t>νοσηρού, ατελής </a:t>
            </a:r>
          </a:p>
          <a:p>
            <a:r>
              <a:rPr lang="el-GR" dirty="0" smtClean="0"/>
              <a:t>Ψυχαναγκαστική </a:t>
            </a:r>
            <a:r>
              <a:rPr lang="el-GR" dirty="0"/>
              <a:t>βραδύτητα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Πυρηνικά Χαρακτηριστικά ΙΔΨ Σκέψης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Παθολογική εκτίμηση του κινδύνου </a:t>
            </a:r>
          </a:p>
          <a:p>
            <a:r>
              <a:rPr lang="el-GR" dirty="0" smtClean="0"/>
              <a:t>Παθολογική </a:t>
            </a:r>
            <a:r>
              <a:rPr lang="el-GR" dirty="0"/>
              <a:t>αμφιβολία </a:t>
            </a:r>
          </a:p>
          <a:p>
            <a:r>
              <a:rPr lang="el-GR" dirty="0" smtClean="0"/>
              <a:t>Αίσθημα </a:t>
            </a:r>
            <a:r>
              <a:rPr lang="el-GR" dirty="0"/>
              <a:t>ατελείωτου </a:t>
            </a:r>
          </a:p>
          <a:p>
            <a:r>
              <a:rPr lang="el-GR" dirty="0"/>
              <a:t>Συχνότερα θέματα ιδεοληψιών </a:t>
            </a:r>
          </a:p>
          <a:p>
            <a:r>
              <a:rPr lang="el-GR" dirty="0" smtClean="0"/>
              <a:t>Μόλυνσης </a:t>
            </a:r>
            <a:endParaRPr lang="el-GR" dirty="0"/>
          </a:p>
          <a:p>
            <a:r>
              <a:rPr lang="el-GR" dirty="0" smtClean="0"/>
              <a:t>Ελέγχου </a:t>
            </a:r>
            <a:endParaRPr lang="el-GR" dirty="0"/>
          </a:p>
          <a:p>
            <a:r>
              <a:rPr lang="el-GR" dirty="0" smtClean="0"/>
              <a:t>Ταξινόμησης </a:t>
            </a:r>
            <a:endParaRPr lang="el-GR" dirty="0"/>
          </a:p>
          <a:p>
            <a:r>
              <a:rPr lang="el-GR" dirty="0" smtClean="0"/>
              <a:t>Βιαιότητας </a:t>
            </a:r>
            <a:endParaRPr lang="el-GR" dirty="0"/>
          </a:p>
          <a:p>
            <a:r>
              <a:rPr lang="el-GR" dirty="0" smtClean="0"/>
              <a:t>Κοινωνικά </a:t>
            </a:r>
            <a:r>
              <a:rPr lang="el-GR" dirty="0"/>
              <a:t>απαράδεκτης συμπεριφοράς </a:t>
            </a:r>
          </a:p>
          <a:p>
            <a:r>
              <a:rPr lang="el-GR" dirty="0" smtClean="0"/>
              <a:t>Παθολογικής </a:t>
            </a:r>
            <a:r>
              <a:rPr lang="el-GR" dirty="0"/>
              <a:t>αμφιβολίας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dirty="0"/>
              <a:t>Γενική προσέγγιση του ασθενούς με άγχος </a:t>
            </a:r>
          </a:p>
        </p:txBody>
      </p:sp>
      <p:sp>
        <p:nvSpPr>
          <p:cNvPr id="7" name="6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Συμπτώματα του άγχους </a:t>
            </a:r>
          </a:p>
          <a:p>
            <a:r>
              <a:rPr lang="el-GR" dirty="0" smtClean="0"/>
              <a:t>Βασανιστικό </a:t>
            </a:r>
            <a:r>
              <a:rPr lang="el-GR" dirty="0"/>
              <a:t>συναίσθημα που εκφράζεται ευθέως: άγχος, φόβος, εσωτερική ένταση, ανησυχία, </a:t>
            </a:r>
            <a:r>
              <a:rPr lang="el-GR" dirty="0" smtClean="0"/>
              <a:t>ευερεθιστότητα</a:t>
            </a:r>
            <a:r>
              <a:rPr lang="el-GR" dirty="0"/>
              <a:t>, δυσκολία συγκέντρωσης </a:t>
            </a:r>
          </a:p>
          <a:p>
            <a:r>
              <a:rPr lang="el-GR" dirty="0" smtClean="0"/>
              <a:t>Σωματικά </a:t>
            </a:r>
            <a:r>
              <a:rPr lang="el-GR" dirty="0"/>
              <a:t>ενοχλήματα (από </a:t>
            </a:r>
            <a:r>
              <a:rPr lang="el-GR" dirty="0" err="1"/>
              <a:t>υπερδραστηριοποίηση</a:t>
            </a:r>
            <a:r>
              <a:rPr lang="el-GR" dirty="0"/>
              <a:t> του αυτόνομου νευρικού συστήματος): δύσπνοια ή ταχύπνοια, ναυτία, έμετος, ξηροστομία ανορεξία ή </a:t>
            </a:r>
            <a:r>
              <a:rPr lang="el-GR" dirty="0" err="1"/>
              <a:t>δυσκαταποσία</a:t>
            </a:r>
            <a:r>
              <a:rPr lang="el-GR" dirty="0"/>
              <a:t>, σφίξιμο ή πόνος στο στήθος ή αίσθημα παλμών, ζάλη, πονοκέφαλος, αιμωδίες, τρόμος, θολή όραση … </a:t>
            </a:r>
          </a:p>
          <a:p>
            <a:r>
              <a:rPr lang="el-GR" dirty="0" smtClean="0"/>
              <a:t>Ανήσυχες </a:t>
            </a:r>
            <a:r>
              <a:rPr lang="el-GR" dirty="0"/>
              <a:t>σκέψεις που υποδηλώνουν άγχος </a:t>
            </a:r>
          </a:p>
          <a:p>
            <a:r>
              <a:rPr lang="el-GR" dirty="0" smtClean="0"/>
              <a:t>Συμπεριφορές </a:t>
            </a:r>
            <a:r>
              <a:rPr lang="el-GR" dirty="0"/>
              <a:t>που υποδηλώνουν άγχος όπως από-φυγή, </a:t>
            </a:r>
            <a:r>
              <a:rPr lang="el-GR" dirty="0" err="1"/>
              <a:t>ψυχαναγκασμοί</a:t>
            </a:r>
            <a:r>
              <a:rPr lang="el-GR" dirty="0"/>
              <a:t>, συχνές επισκέψεις σε </a:t>
            </a:r>
            <a:r>
              <a:rPr lang="el-GR" dirty="0" smtClean="0"/>
              <a:t>γιατρούς-νοσοκομεία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Διάγνωση ΙΔΨ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Οι ιδεοληψίες και οι </a:t>
            </a:r>
            <a:r>
              <a:rPr lang="el-GR" dirty="0" err="1"/>
              <a:t>ψυχαναγκασμοί</a:t>
            </a:r>
            <a:r>
              <a:rPr lang="el-GR" dirty="0"/>
              <a:t> να προκαλούν ση-μαντική ψυχική αναστάτωση και να τον απασχολούν τουλάχιστον για μία ώρα καθημερινά ή να επηρεάζουν τη λειτουργικότητά του </a:t>
            </a:r>
          </a:p>
          <a:p>
            <a:r>
              <a:rPr lang="el-GR" dirty="0" smtClean="0"/>
              <a:t>Αναγνώριση </a:t>
            </a:r>
            <a:r>
              <a:rPr lang="el-GR" dirty="0"/>
              <a:t>του νοσηρού ή «πτωχή </a:t>
            </a:r>
            <a:r>
              <a:rPr lang="el-GR" dirty="0" err="1"/>
              <a:t>εναισθησία</a:t>
            </a:r>
            <a:r>
              <a:rPr lang="el-GR" dirty="0"/>
              <a:t>» (ΙΔΨ ψύχωση) </a:t>
            </a:r>
          </a:p>
          <a:p>
            <a:r>
              <a:rPr lang="el-GR" dirty="0" smtClean="0"/>
              <a:t>Συνύπαρξη </a:t>
            </a:r>
            <a:r>
              <a:rPr lang="el-GR" dirty="0"/>
              <a:t>με κατάθλιψη ή άλλες αγχώδεις διαταραχές </a:t>
            </a:r>
          </a:p>
          <a:p>
            <a:r>
              <a:rPr lang="el-GR" dirty="0" smtClean="0"/>
              <a:t>Διαταραχές </a:t>
            </a:r>
            <a:r>
              <a:rPr lang="el-GR" dirty="0"/>
              <a:t>«ΙΔΨ φάσματος»: </a:t>
            </a:r>
          </a:p>
          <a:p>
            <a:r>
              <a:rPr lang="el-GR" dirty="0" smtClean="0"/>
              <a:t>Νόσος </a:t>
            </a:r>
            <a:r>
              <a:rPr lang="en-US" dirty="0" err="1"/>
              <a:t>Tourette</a:t>
            </a:r>
            <a:r>
              <a:rPr lang="en-US" dirty="0"/>
              <a:t> </a:t>
            </a:r>
          </a:p>
          <a:p>
            <a:r>
              <a:rPr lang="el-GR" dirty="0" smtClean="0"/>
              <a:t>Διαταραχή </a:t>
            </a:r>
            <a:r>
              <a:rPr lang="el-GR" dirty="0"/>
              <a:t>ελέγχου των παρορμήσεων (διαλείπουσα εκρηκτική </a:t>
            </a:r>
            <a:r>
              <a:rPr lang="el-GR" dirty="0" err="1"/>
              <a:t>διατ</a:t>
            </a:r>
            <a:r>
              <a:rPr lang="el-GR" dirty="0"/>
              <a:t>, κλεπτομανία, παθολογική χαρτοπαιξία, πυρομανία, </a:t>
            </a:r>
            <a:r>
              <a:rPr lang="el-GR" dirty="0" err="1"/>
              <a:t>τριχο</a:t>
            </a:r>
            <a:r>
              <a:rPr lang="el-GR" dirty="0"/>
              <a:t>-</a:t>
            </a:r>
            <a:r>
              <a:rPr lang="el-GR" dirty="0" err="1"/>
              <a:t>τιλλομανία</a:t>
            </a:r>
            <a:r>
              <a:rPr lang="el-GR" dirty="0"/>
              <a:t>) </a:t>
            </a:r>
          </a:p>
          <a:p>
            <a:r>
              <a:rPr lang="el-GR" dirty="0" smtClean="0"/>
              <a:t>Διαταραχή </a:t>
            </a:r>
            <a:r>
              <a:rPr lang="el-GR" dirty="0"/>
              <a:t>πρόσληψης τροφής </a:t>
            </a:r>
          </a:p>
          <a:p>
            <a:r>
              <a:rPr lang="el-GR" dirty="0" err="1" smtClean="0"/>
              <a:t>Δυσμορφοφοβία</a:t>
            </a:r>
            <a:r>
              <a:rPr lang="el-GR" dirty="0" smtClean="0"/>
              <a:t> </a:t>
            </a:r>
            <a:endParaRPr lang="el-GR" dirty="0"/>
          </a:p>
          <a:p>
            <a:r>
              <a:rPr lang="el-GR" dirty="0" err="1" smtClean="0"/>
              <a:t>Υποχονδρίαση</a:t>
            </a:r>
            <a:r>
              <a:rPr lang="el-GR" dirty="0" smtClean="0"/>
              <a:t> </a:t>
            </a:r>
            <a:endParaRPr lang="el-GR" dirty="0"/>
          </a:p>
          <a:p>
            <a:r>
              <a:rPr lang="el-GR" dirty="0" smtClean="0"/>
              <a:t>Παθολογική </a:t>
            </a:r>
            <a:r>
              <a:rPr lang="el-GR" dirty="0"/>
              <a:t>ζηλοτυπία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Πορεία – Πρόγνωση ΙΔΨ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Εμφάνιση στην εφηβεία ή </a:t>
            </a:r>
            <a:r>
              <a:rPr lang="el-GR" dirty="0" err="1"/>
              <a:t>πρώϊμη</a:t>
            </a:r>
            <a:r>
              <a:rPr lang="el-GR" dirty="0"/>
              <a:t> ενήλικη ζωή </a:t>
            </a:r>
          </a:p>
          <a:p>
            <a:r>
              <a:rPr lang="el-GR" dirty="0" smtClean="0"/>
              <a:t>½ </a:t>
            </a:r>
            <a:r>
              <a:rPr lang="el-GR" dirty="0"/>
              <a:t>μετά από </a:t>
            </a:r>
            <a:r>
              <a:rPr lang="el-GR" dirty="0" err="1"/>
              <a:t>ψυχοπιεστικό</a:t>
            </a:r>
            <a:r>
              <a:rPr lang="el-GR" dirty="0"/>
              <a:t> γεγονός – ½ εν αιθρία </a:t>
            </a:r>
          </a:p>
          <a:p>
            <a:r>
              <a:rPr lang="el-GR" dirty="0" smtClean="0"/>
              <a:t>Σε γυναίκες σε </a:t>
            </a:r>
            <a:r>
              <a:rPr lang="el-GR" dirty="0"/>
              <a:t>1/3 αρχή μετά κύηση και επιδείνωση </a:t>
            </a:r>
          </a:p>
          <a:p>
            <a:r>
              <a:rPr lang="el-GR" dirty="0" smtClean="0"/>
              <a:t>Πορεία </a:t>
            </a:r>
            <a:r>
              <a:rPr lang="el-GR" dirty="0"/>
              <a:t>χρόνια (54-61%), με διακυμάνσεις (24-33%) ή με εξάρσεις και υφέσεις (11-14%) </a:t>
            </a:r>
          </a:p>
          <a:p>
            <a:r>
              <a:rPr lang="el-GR" dirty="0" smtClean="0"/>
              <a:t>Καλύτερη </a:t>
            </a:r>
            <a:r>
              <a:rPr lang="el-GR" dirty="0"/>
              <a:t>πρόγνωση όταν </a:t>
            </a:r>
            <a:r>
              <a:rPr lang="el-GR" dirty="0" smtClean="0"/>
              <a:t>όψιμη </a:t>
            </a:r>
            <a:r>
              <a:rPr lang="el-GR" dirty="0"/>
              <a:t>έναρξη, </a:t>
            </a:r>
            <a:r>
              <a:rPr lang="el-GR" dirty="0" smtClean="0"/>
              <a:t>μέτριας </a:t>
            </a:r>
            <a:r>
              <a:rPr lang="el-GR" dirty="0"/>
              <a:t>βαρύτητας συμπτώματα, χωρίς διαταραχή προσωπικότητας, αρνητικό οικογενειακό </a:t>
            </a:r>
            <a:r>
              <a:rPr lang="el-GR" dirty="0" smtClean="0"/>
              <a:t>ιστορικό</a:t>
            </a:r>
            <a:r>
              <a:rPr lang="el-GR" dirty="0"/>
              <a:t>, χωρίς νοσηλείες, με εξάρσεις και υφέσεις, χωρίς παράδοξες ιδέες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Επιδημιολογία ΙΔΨ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 err="1"/>
              <a:t>Επιπολασμός</a:t>
            </a:r>
            <a:r>
              <a:rPr lang="el-GR" dirty="0"/>
              <a:t> βίου 2.5% </a:t>
            </a:r>
          </a:p>
          <a:p>
            <a:r>
              <a:rPr lang="el-GR" dirty="0" smtClean="0"/>
              <a:t>Ίδια αναλογία Α/</a:t>
            </a:r>
            <a:r>
              <a:rPr lang="el-GR" dirty="0"/>
              <a:t>Γ</a:t>
            </a:r>
            <a:r>
              <a:rPr lang="el-GR" dirty="0" smtClean="0"/>
              <a:t> </a:t>
            </a:r>
            <a:endParaRPr lang="el-GR" dirty="0"/>
          </a:p>
          <a:p>
            <a:r>
              <a:rPr lang="el-GR" dirty="0" err="1" smtClean="0"/>
              <a:t>Συννοσηρότητα</a:t>
            </a:r>
            <a:r>
              <a:rPr lang="el-GR" dirty="0" smtClean="0"/>
              <a:t> </a:t>
            </a:r>
            <a:r>
              <a:rPr lang="el-GR" dirty="0"/>
              <a:t>με άλλες διαταραχές ΙΔΨ φάσματος, κατάθλιψη και άλλες Αγχώδεις Διαταραχές </a:t>
            </a:r>
          </a:p>
          <a:p>
            <a:r>
              <a:rPr lang="el-GR" dirty="0" smtClean="0"/>
              <a:t>Διαταραχές </a:t>
            </a:r>
            <a:r>
              <a:rPr lang="el-GR" dirty="0"/>
              <a:t>προσωπικότητας σε 50%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Θεραπεία ΙΔΨ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 smtClean="0"/>
              <a:t>Αντικαταθλιπτικά</a:t>
            </a:r>
            <a:endParaRPr lang="el-GR" dirty="0"/>
          </a:p>
          <a:p>
            <a:r>
              <a:rPr lang="el-GR" dirty="0" smtClean="0"/>
              <a:t>Άτυπα </a:t>
            </a:r>
            <a:r>
              <a:rPr lang="el-GR" dirty="0" err="1"/>
              <a:t>αντιψυχωτικά</a:t>
            </a:r>
            <a:r>
              <a:rPr lang="el-GR" dirty="0"/>
              <a:t> – </a:t>
            </a:r>
            <a:r>
              <a:rPr lang="el-GR" dirty="0" err="1"/>
              <a:t>λίθιο</a:t>
            </a:r>
            <a:r>
              <a:rPr lang="el-GR" dirty="0"/>
              <a:t> </a:t>
            </a:r>
            <a:r>
              <a:rPr lang="en-US" dirty="0" smtClean="0"/>
              <a:t> </a:t>
            </a:r>
            <a:endParaRPr lang="el-GR" dirty="0"/>
          </a:p>
          <a:p>
            <a:r>
              <a:rPr lang="el-GR" dirty="0" err="1" smtClean="0"/>
              <a:t>Συμπεριφορική</a:t>
            </a:r>
            <a:r>
              <a:rPr lang="el-GR" dirty="0" smtClean="0"/>
              <a:t> </a:t>
            </a:r>
            <a:r>
              <a:rPr lang="el-GR" dirty="0"/>
              <a:t>θεραπεία – </a:t>
            </a:r>
            <a:r>
              <a:rPr lang="el-GR" dirty="0" err="1"/>
              <a:t>γνωσιακή</a:t>
            </a:r>
            <a:r>
              <a:rPr lang="el-GR" dirty="0"/>
              <a:t> θεραπεία </a:t>
            </a:r>
          </a:p>
          <a:p>
            <a:r>
              <a:rPr lang="el-GR" dirty="0" smtClean="0"/>
              <a:t>Ψυχοδυναμική </a:t>
            </a:r>
            <a:r>
              <a:rPr lang="el-GR" dirty="0"/>
              <a:t>θεραπεία ?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4000" b="1" dirty="0"/>
              <a:t>Διαταραχές του συνδέονται με το </a:t>
            </a:r>
            <a:r>
              <a:rPr lang="el-GR" sz="4000" b="1" dirty="0" err="1"/>
              <a:t>Stress</a:t>
            </a:r>
            <a:r>
              <a:rPr lang="el-GR" sz="4000" b="1" dirty="0"/>
              <a:t>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l-GR" dirty="0"/>
          </a:p>
          <a:p>
            <a:r>
              <a:rPr lang="el-GR" dirty="0" err="1"/>
              <a:t>Stress</a:t>
            </a:r>
            <a:r>
              <a:rPr lang="el-GR" dirty="0"/>
              <a:t> ψυχική πίεση προερχόμενη από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   εξωτερικά </a:t>
            </a:r>
            <a:r>
              <a:rPr lang="el-GR" dirty="0"/>
              <a:t>γεγονότα </a:t>
            </a:r>
          </a:p>
          <a:p>
            <a:r>
              <a:rPr lang="el-GR" dirty="0"/>
              <a:t>Διαταραχές που προκύπτουν μετά από έκθεση σε ένα ακραίο απειλητικό συμβάν (</a:t>
            </a:r>
            <a:r>
              <a:rPr lang="el-GR" dirty="0" err="1"/>
              <a:t>πραγματι</a:t>
            </a:r>
            <a:r>
              <a:rPr lang="el-GR" dirty="0"/>
              <a:t>-</a:t>
            </a:r>
            <a:r>
              <a:rPr lang="el-GR" dirty="0" err="1"/>
              <a:t>κός</a:t>
            </a:r>
            <a:r>
              <a:rPr lang="el-GR" dirty="0"/>
              <a:t> θάνατος ή θανάσιμος κίνδυνος) </a:t>
            </a:r>
          </a:p>
          <a:p>
            <a:r>
              <a:rPr lang="el-GR" dirty="0" smtClean="0"/>
              <a:t>Οξεία </a:t>
            </a:r>
            <a:r>
              <a:rPr lang="el-GR" dirty="0"/>
              <a:t>διαταραχή του </a:t>
            </a:r>
            <a:r>
              <a:rPr lang="en-US" dirty="0"/>
              <a:t>stress </a:t>
            </a:r>
          </a:p>
          <a:p>
            <a:r>
              <a:rPr lang="el-GR" dirty="0" smtClean="0"/>
              <a:t>Διαταραχή </a:t>
            </a:r>
            <a:r>
              <a:rPr lang="el-GR" dirty="0"/>
              <a:t>μετά από τραυματικό </a:t>
            </a:r>
            <a:r>
              <a:rPr lang="el-GR" dirty="0" err="1"/>
              <a:t>stress</a:t>
            </a:r>
            <a:r>
              <a:rPr lang="el-GR" dirty="0"/>
              <a:t>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Κλινική Εικόνα Οξείας Αντίδρασης στο </a:t>
            </a:r>
            <a:r>
              <a:rPr lang="el-GR" b="1" dirty="0" err="1"/>
              <a:t>Stress</a:t>
            </a:r>
            <a:r>
              <a:rPr lang="el-GR" b="1" dirty="0"/>
              <a:t>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Λίγα λεπτά έως μερικές ώρες το άτομο </a:t>
            </a:r>
            <a:r>
              <a:rPr lang="el-GR" dirty="0" err="1"/>
              <a:t>αποσβολω</a:t>
            </a:r>
            <a:r>
              <a:rPr lang="el-GR" dirty="0"/>
              <a:t>-</a:t>
            </a:r>
            <a:r>
              <a:rPr lang="el-GR" dirty="0" err="1"/>
              <a:t>μένο</a:t>
            </a:r>
            <a:r>
              <a:rPr lang="el-GR" dirty="0"/>
              <a:t> και συγκεχυμένο με έντονα αυτονομικά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    συμπτώματα </a:t>
            </a:r>
            <a:r>
              <a:rPr lang="el-GR" dirty="0"/>
              <a:t>άγχους (</a:t>
            </a:r>
            <a:r>
              <a:rPr lang="el-GR" dirty="0" err="1"/>
              <a:t>υπεραδρενεργική</a:t>
            </a:r>
            <a:r>
              <a:rPr lang="el-GR" dirty="0"/>
              <a:t> κατάσταση) </a:t>
            </a:r>
          </a:p>
          <a:p>
            <a:r>
              <a:rPr lang="el-GR" dirty="0" smtClean="0"/>
              <a:t>Συνολική </a:t>
            </a:r>
            <a:r>
              <a:rPr lang="el-GR" dirty="0"/>
              <a:t>αίσθηση «μουδιάσματος», αποσύνδεσης από το περιβάλλον ή απουσία συναισθηματικής </a:t>
            </a:r>
            <a:r>
              <a:rPr lang="el-GR" dirty="0" err="1"/>
              <a:t>απαντητικότητας</a:t>
            </a:r>
            <a:r>
              <a:rPr lang="el-GR" dirty="0"/>
              <a:t>, </a:t>
            </a:r>
            <a:r>
              <a:rPr lang="el-GR" dirty="0" err="1"/>
              <a:t>αποπραγματοποίησης</a:t>
            </a:r>
            <a:r>
              <a:rPr lang="el-GR" dirty="0"/>
              <a:t>, </a:t>
            </a:r>
            <a:r>
              <a:rPr lang="el-GR" dirty="0" err="1"/>
              <a:t>αποπρο</a:t>
            </a:r>
            <a:r>
              <a:rPr lang="el-GR" dirty="0"/>
              <a:t>-</a:t>
            </a:r>
            <a:r>
              <a:rPr lang="el-GR" dirty="0" err="1"/>
              <a:t>σωποποίησης</a:t>
            </a:r>
            <a:r>
              <a:rPr lang="el-GR" dirty="0"/>
              <a:t> ή εκλεκτική αμνησία για το γεγονός </a:t>
            </a:r>
          </a:p>
          <a:p>
            <a:r>
              <a:rPr lang="el-GR" dirty="0" smtClean="0"/>
              <a:t>Κάποιοι </a:t>
            </a:r>
            <a:r>
              <a:rPr lang="el-GR" dirty="0"/>
              <a:t>εμφανίζουν διέγερση, εμβροντησία, </a:t>
            </a:r>
            <a:r>
              <a:rPr lang="el-GR" dirty="0" err="1"/>
              <a:t>ψυχο</a:t>
            </a:r>
            <a:r>
              <a:rPr lang="el-GR" dirty="0"/>
              <a:t>-γενείς φυγές </a:t>
            </a:r>
          </a:p>
          <a:p>
            <a:r>
              <a:rPr lang="el-GR" dirty="0" smtClean="0"/>
              <a:t>Σιγά-σιγά </a:t>
            </a:r>
            <a:r>
              <a:rPr lang="el-GR" dirty="0"/>
              <a:t>ανάπτυξη προσαρμοστικών μηχανισμών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2700" b="1" dirty="0"/>
              <a:t>Διαταραχή </a:t>
            </a:r>
            <a:r>
              <a:rPr lang="el-GR" sz="2700" b="1" dirty="0" err="1"/>
              <a:t>Stress</a:t>
            </a:r>
            <a:r>
              <a:rPr lang="el-GR" sz="2700" b="1" dirty="0"/>
              <a:t> μετά από </a:t>
            </a:r>
            <a:r>
              <a:rPr lang="el-GR" sz="2700" b="1" dirty="0" err="1"/>
              <a:t>Ψυχοτραυματισμό</a:t>
            </a:r>
            <a:r>
              <a:rPr lang="el-GR" sz="2700" b="1" dirty="0"/>
              <a:t> (ή </a:t>
            </a:r>
            <a:r>
              <a:rPr lang="el-GR" sz="2700" b="1" dirty="0" err="1"/>
              <a:t>μετατραυματική</a:t>
            </a:r>
            <a:r>
              <a:rPr lang="el-GR" sz="2700" b="1" dirty="0"/>
              <a:t> διαταραχή του </a:t>
            </a:r>
            <a:r>
              <a:rPr lang="el-GR" sz="2700" b="1" dirty="0" err="1"/>
              <a:t>Stress</a:t>
            </a:r>
            <a:r>
              <a:rPr lang="el-GR" sz="2700" b="1" dirty="0"/>
              <a:t> – PTSD)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l-GR" dirty="0"/>
          </a:p>
          <a:p>
            <a:r>
              <a:rPr lang="el-GR" dirty="0"/>
              <a:t>Κλινική εικόνα και διάγνωση </a:t>
            </a:r>
          </a:p>
          <a:p>
            <a:r>
              <a:rPr lang="el-GR" i="1" dirty="0"/>
              <a:t>Μετά τον κίνδυνο: </a:t>
            </a:r>
          </a:p>
          <a:p>
            <a:r>
              <a:rPr lang="el-GR" dirty="0" err="1" smtClean="0"/>
              <a:t>Υπερεγρήγορση</a:t>
            </a:r>
            <a:r>
              <a:rPr lang="el-GR" dirty="0" smtClean="0"/>
              <a:t> </a:t>
            </a:r>
            <a:r>
              <a:rPr lang="el-GR" dirty="0"/>
              <a:t>(αυξημένο αντανακλαστικό, </a:t>
            </a:r>
            <a:r>
              <a:rPr lang="el-GR" dirty="0" err="1"/>
              <a:t>αιφνι</a:t>
            </a:r>
            <a:r>
              <a:rPr lang="el-GR" dirty="0"/>
              <a:t>-</a:t>
            </a:r>
            <a:r>
              <a:rPr lang="el-GR" dirty="0" err="1"/>
              <a:t>διασμού</a:t>
            </a:r>
            <a:r>
              <a:rPr lang="el-GR" dirty="0"/>
              <a:t>, αϋπνία, ευεργετικότητα, μειωμένη </a:t>
            </a:r>
            <a:r>
              <a:rPr lang="el-GR" dirty="0" err="1"/>
              <a:t>συγκέν</a:t>
            </a:r>
            <a:r>
              <a:rPr lang="el-GR" dirty="0"/>
              <a:t>-</a:t>
            </a:r>
            <a:r>
              <a:rPr lang="el-GR" dirty="0" err="1"/>
              <a:t>τρωση</a:t>
            </a:r>
            <a:r>
              <a:rPr lang="el-GR" dirty="0"/>
              <a:t>, αυξημένη αυτονομική δραστηριότητα) </a:t>
            </a:r>
          </a:p>
          <a:p>
            <a:r>
              <a:rPr lang="el-GR" dirty="0" smtClean="0"/>
              <a:t>Αναβίωση </a:t>
            </a:r>
            <a:r>
              <a:rPr lang="el-GR" dirty="0"/>
              <a:t>(μνημονικές αναβιώσεις, εφιάλτες, </a:t>
            </a:r>
            <a:r>
              <a:rPr lang="el-GR" dirty="0" err="1"/>
              <a:t>αναμνη</a:t>
            </a:r>
            <a:r>
              <a:rPr lang="el-GR" dirty="0"/>
              <a:t>-</a:t>
            </a:r>
            <a:r>
              <a:rPr lang="el-GR" dirty="0" err="1"/>
              <a:t>στικές</a:t>
            </a:r>
            <a:r>
              <a:rPr lang="el-GR" dirty="0"/>
              <a:t> αντιδράσεις σε επετείους και παρόμοια γεγονότα) </a:t>
            </a:r>
          </a:p>
          <a:p>
            <a:r>
              <a:rPr lang="el-GR" dirty="0" smtClean="0"/>
              <a:t>Αποφυγή </a:t>
            </a:r>
            <a:r>
              <a:rPr lang="el-GR" dirty="0"/>
              <a:t>(σκέψεων, συναισθημάτων, δραστηριοτήτων που θυμίζουν το τραύμα … έως αμνησία) </a:t>
            </a:r>
          </a:p>
          <a:p>
            <a:endParaRPr lang="el-GR" dirty="0"/>
          </a:p>
          <a:p>
            <a:r>
              <a:rPr lang="el-GR" b="1" dirty="0"/>
              <a:t>+ «μούδιασμα», τρόμος, </a:t>
            </a:r>
            <a:r>
              <a:rPr lang="el-GR" b="1" dirty="0" err="1"/>
              <a:t>αβοηθησία</a:t>
            </a:r>
            <a:r>
              <a:rPr lang="el-GR" b="1" dirty="0"/>
              <a:t>, απαισιοδοξία </a:t>
            </a:r>
            <a:endParaRPr lang="el-GR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Πορεία – Πρόγνωση </a:t>
            </a:r>
            <a:r>
              <a:rPr lang="en-US" b="1" dirty="0"/>
              <a:t>PTSD 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Έναρξη συχνά καθυστερημένη (εβδομάδες ή μήνες μετά) </a:t>
            </a:r>
          </a:p>
          <a:p>
            <a:r>
              <a:rPr lang="el-GR" dirty="0" smtClean="0"/>
              <a:t>Καθοριστική </a:t>
            </a:r>
            <a:r>
              <a:rPr lang="el-GR" dirty="0"/>
              <a:t>σημασία: </a:t>
            </a:r>
          </a:p>
          <a:p>
            <a:r>
              <a:rPr lang="el-GR" dirty="0" smtClean="0"/>
              <a:t>Μέγεθος </a:t>
            </a:r>
            <a:r>
              <a:rPr lang="el-GR" dirty="0"/>
              <a:t>τραύματος </a:t>
            </a:r>
          </a:p>
          <a:p>
            <a:r>
              <a:rPr lang="el-GR" dirty="0" smtClean="0"/>
              <a:t>Ύπαρξη </a:t>
            </a:r>
            <a:r>
              <a:rPr lang="el-GR" dirty="0"/>
              <a:t>προηγούμενης τραυματικής εμπειρίας </a:t>
            </a:r>
          </a:p>
          <a:p>
            <a:r>
              <a:rPr lang="el-GR" dirty="0" smtClean="0"/>
              <a:t>Παρουσία </a:t>
            </a:r>
            <a:r>
              <a:rPr lang="el-GR" dirty="0"/>
              <a:t>κοινωνικού υποστηρικτικού συστήματος </a:t>
            </a:r>
          </a:p>
          <a:p>
            <a:r>
              <a:rPr lang="el-GR" dirty="0" smtClean="0"/>
              <a:t>Χαρακτηριστικά </a:t>
            </a:r>
            <a:r>
              <a:rPr lang="el-GR" dirty="0"/>
              <a:t>προσωπικότητας </a:t>
            </a:r>
          </a:p>
          <a:p>
            <a:r>
              <a:rPr lang="el-GR" dirty="0" err="1" smtClean="0"/>
              <a:t>Επαναβίωση</a:t>
            </a:r>
            <a:r>
              <a:rPr lang="el-GR" dirty="0" smtClean="0"/>
              <a:t> </a:t>
            </a:r>
            <a:r>
              <a:rPr lang="el-GR" dirty="0"/>
              <a:t>– απευαισθητοποίηση </a:t>
            </a:r>
          </a:p>
          <a:p>
            <a:r>
              <a:rPr lang="el-GR" dirty="0" smtClean="0"/>
              <a:t>Σε </a:t>
            </a:r>
            <a:r>
              <a:rPr lang="el-GR" dirty="0"/>
              <a:t>10% η διαταραχή χρόνια και </a:t>
            </a:r>
            <a:r>
              <a:rPr lang="el-GR" dirty="0" err="1"/>
              <a:t>επιπλέκεται</a:t>
            </a:r>
            <a:r>
              <a:rPr lang="el-GR" dirty="0"/>
              <a:t> με κατάθλιψη και αλκοόλ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b="1" dirty="0"/>
              <a:t>Επιδημιολογία </a:t>
            </a:r>
            <a:r>
              <a:rPr lang="en-US" b="1" dirty="0"/>
              <a:t>PTSD 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dirty="0"/>
          </a:p>
          <a:p>
            <a:r>
              <a:rPr lang="el-GR" dirty="0"/>
              <a:t>Οι περισσότεροι τουλάχιστον 1 τραυματικό γεγονός στη ζωή μας </a:t>
            </a:r>
          </a:p>
          <a:p>
            <a:r>
              <a:rPr lang="el-GR" dirty="0" smtClean="0"/>
              <a:t>Το </a:t>
            </a:r>
            <a:r>
              <a:rPr lang="el-GR" dirty="0"/>
              <a:t>1-3% του γενικού </a:t>
            </a:r>
            <a:r>
              <a:rPr lang="el-GR" dirty="0" smtClean="0"/>
              <a:t>πληθυσμού </a:t>
            </a:r>
            <a:r>
              <a:rPr lang="el-GR" dirty="0"/>
              <a:t>– το 50% από επιζώντες </a:t>
            </a:r>
          </a:p>
          <a:p>
            <a:r>
              <a:rPr lang="el-GR" dirty="0" smtClean="0"/>
              <a:t>Γυναίκες </a:t>
            </a:r>
            <a:r>
              <a:rPr lang="el-GR" dirty="0"/>
              <a:t>Χ 2 </a:t>
            </a:r>
          </a:p>
          <a:p>
            <a:r>
              <a:rPr lang="el-GR" dirty="0" smtClean="0"/>
              <a:t>Μετά </a:t>
            </a:r>
            <a:r>
              <a:rPr lang="el-GR" dirty="0"/>
              <a:t>από ασθένεια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dirty="0"/>
              <a:t>Θεραπεία </a:t>
            </a:r>
            <a:r>
              <a:rPr lang="en-US" dirty="0"/>
              <a:t>PTSD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Ψυχοθεραπεία (διεξοδική αναβίωση στη φαντασία) </a:t>
            </a:r>
          </a:p>
          <a:p>
            <a:r>
              <a:rPr lang="el-GR" dirty="0" smtClean="0"/>
              <a:t>Επεξεργασία </a:t>
            </a:r>
            <a:r>
              <a:rPr lang="el-GR" dirty="0"/>
              <a:t>της εμπειρίας </a:t>
            </a:r>
          </a:p>
          <a:p>
            <a:r>
              <a:rPr lang="el-GR" dirty="0" smtClean="0"/>
              <a:t>Αντικαταθλιπτικά 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2.Διερεύνηση του άγχους </a:t>
            </a:r>
          </a:p>
          <a:p>
            <a:r>
              <a:rPr lang="el-GR" dirty="0" err="1"/>
              <a:t>I.Διερεύνηση</a:t>
            </a:r>
            <a:r>
              <a:rPr lang="el-GR" dirty="0"/>
              <a:t> των οργανικών αιτίων του άγχους </a:t>
            </a:r>
          </a:p>
          <a:p>
            <a:r>
              <a:rPr lang="el-GR" dirty="0" err="1"/>
              <a:t>II.Διερεύνηση</a:t>
            </a:r>
            <a:r>
              <a:rPr lang="el-GR" dirty="0"/>
              <a:t> ψυχιατρικών αιτίων του άγχους </a:t>
            </a:r>
          </a:p>
          <a:p>
            <a:r>
              <a:rPr lang="el-GR" dirty="0" err="1"/>
              <a:t>III.Εντοπισμός</a:t>
            </a:r>
            <a:r>
              <a:rPr lang="el-GR" dirty="0"/>
              <a:t> κάποιας ειδικής αγχώδους διαταραχής </a:t>
            </a:r>
          </a:p>
          <a:p>
            <a:r>
              <a:rPr lang="el-GR" i="1" dirty="0"/>
              <a:t>(Μόνο αν αποκλειστούν αυτά – διαταραχή προσαρμογής χωρίς ειδική αντιμετώπιση) 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n-US" i="1" u="sng" dirty="0"/>
              <a:t>I.</a:t>
            </a:r>
            <a:r>
              <a:rPr lang="el-GR" i="1" u="sng" dirty="0"/>
              <a:t>Αποκλεισμός </a:t>
            </a:r>
            <a:r>
              <a:rPr lang="el-GR" i="1" u="sng" dirty="0" err="1"/>
              <a:t>οργανικότητας</a:t>
            </a:r>
            <a:r>
              <a:rPr lang="el-GR" i="1" u="sng" dirty="0"/>
              <a:t> </a:t>
            </a:r>
          </a:p>
          <a:p>
            <a:r>
              <a:rPr lang="el-GR" dirty="0" smtClean="0"/>
              <a:t>Συνθήκες </a:t>
            </a:r>
            <a:r>
              <a:rPr lang="el-GR" dirty="0"/>
              <a:t>εμφάνισης άγχους </a:t>
            </a:r>
          </a:p>
          <a:p>
            <a:r>
              <a:rPr lang="el-GR" dirty="0" smtClean="0"/>
              <a:t>Ατομικό </a:t>
            </a:r>
            <a:r>
              <a:rPr lang="el-GR" dirty="0"/>
              <a:t>και οικογενειακό ιστορικό </a:t>
            </a:r>
          </a:p>
          <a:p>
            <a:r>
              <a:rPr lang="el-GR" dirty="0" smtClean="0"/>
              <a:t>Οργανική </a:t>
            </a:r>
            <a:r>
              <a:rPr lang="el-GR" dirty="0"/>
              <a:t>κατάσταση </a:t>
            </a:r>
          </a:p>
          <a:p>
            <a:r>
              <a:rPr lang="el-GR" dirty="0" smtClean="0"/>
              <a:t>Φαρμακευτική </a:t>
            </a:r>
            <a:r>
              <a:rPr lang="el-GR" dirty="0"/>
              <a:t>αγωγή </a:t>
            </a:r>
          </a:p>
          <a:p>
            <a:r>
              <a:rPr lang="en-US" i="1" u="sng" dirty="0"/>
              <a:t>II.</a:t>
            </a:r>
            <a:r>
              <a:rPr lang="el-GR" i="1" u="sng" dirty="0"/>
              <a:t>Αποκλεισμός ψυχιατρικής </a:t>
            </a:r>
            <a:r>
              <a:rPr lang="el-GR" i="1" u="sng" dirty="0" err="1"/>
              <a:t>συννοσηρότητας</a:t>
            </a:r>
            <a:r>
              <a:rPr lang="el-GR" i="1" u="sng" dirty="0"/>
              <a:t> </a:t>
            </a:r>
          </a:p>
          <a:p>
            <a:r>
              <a:rPr lang="el-GR" dirty="0" smtClean="0"/>
              <a:t>Κατάθλιψη </a:t>
            </a:r>
            <a:endParaRPr lang="el-GR" dirty="0"/>
          </a:p>
          <a:p>
            <a:r>
              <a:rPr lang="el-GR" dirty="0" smtClean="0"/>
              <a:t>Ψυχική </a:t>
            </a:r>
            <a:endParaRPr lang="el-GR" dirty="0"/>
          </a:p>
          <a:p>
            <a:r>
              <a:rPr lang="el-GR" dirty="0" err="1" smtClean="0"/>
              <a:t>Σωματόμορφες</a:t>
            </a:r>
            <a:r>
              <a:rPr lang="el-GR" dirty="0" smtClean="0"/>
              <a:t> </a:t>
            </a:r>
            <a:r>
              <a:rPr lang="el-GR" dirty="0"/>
              <a:t>διαταραχές </a:t>
            </a:r>
          </a:p>
          <a:p>
            <a:r>
              <a:rPr lang="el-GR" dirty="0"/>
              <a:t>Προσοχή με προσωπικότητα </a:t>
            </a:r>
          </a:p>
          <a:p>
            <a:r>
              <a:rPr lang="en-US" i="1" u="sng" dirty="0"/>
              <a:t>III.</a:t>
            </a:r>
            <a:r>
              <a:rPr lang="el-GR" i="1" u="sng" dirty="0"/>
              <a:t>Διάγνωση πρωτοπαθούς αγχώδους διαταραχής </a:t>
            </a:r>
          </a:p>
          <a:p>
            <a:r>
              <a:rPr lang="el-GR" dirty="0" smtClean="0"/>
              <a:t>Να </a:t>
            </a:r>
            <a:r>
              <a:rPr lang="el-GR" dirty="0"/>
              <a:t>μην συντρέχουν ιδιαίτερα </a:t>
            </a:r>
            <a:r>
              <a:rPr lang="el-GR" dirty="0" err="1"/>
              <a:t>ψυχοπιεστικές</a:t>
            </a:r>
            <a:r>
              <a:rPr lang="el-GR" dirty="0"/>
              <a:t> καταστάσεις </a:t>
            </a:r>
          </a:p>
          <a:p>
            <a:r>
              <a:rPr lang="el-GR" dirty="0" smtClean="0"/>
              <a:t>Τα </a:t>
            </a:r>
            <a:r>
              <a:rPr lang="el-GR" dirty="0"/>
              <a:t>συμπτώματα να προκαλούν μεγάλη ενόχληση </a:t>
            </a:r>
          </a:p>
          <a:p>
            <a:r>
              <a:rPr lang="el-GR" dirty="0" smtClean="0"/>
              <a:t>Να </a:t>
            </a:r>
            <a:r>
              <a:rPr lang="el-GR" dirty="0"/>
              <a:t>έχουν σημαντική διάρκεια (εξάμηνο) </a:t>
            </a:r>
          </a:p>
          <a:p>
            <a:r>
              <a:rPr lang="el-GR" dirty="0" smtClean="0"/>
              <a:t>Να </a:t>
            </a:r>
            <a:r>
              <a:rPr lang="el-GR" dirty="0"/>
              <a:t>διαταράσσουν τη λειτουργικότητα </a:t>
            </a:r>
          </a:p>
          <a:p>
            <a:r>
              <a:rPr lang="el-GR" dirty="0" smtClean="0"/>
              <a:t>Να </a:t>
            </a:r>
            <a:r>
              <a:rPr lang="el-GR" dirty="0"/>
              <a:t>μην οφείλονται σε άλλη οργανική ή ψυχική διαταραχή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700" dirty="0" smtClean="0"/>
              <a:t>Αγχώδεις Διαταραχές συνδεόμενες με οργανικούς παράγοντες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l-GR" dirty="0"/>
          </a:p>
          <a:p>
            <a:r>
              <a:rPr lang="el-GR" dirty="0" smtClean="0"/>
              <a:t>Να </a:t>
            </a:r>
            <a:r>
              <a:rPr lang="el-GR" dirty="0"/>
              <a:t>λαμβάνονται </a:t>
            </a:r>
            <a:r>
              <a:rPr lang="el-GR" dirty="0" err="1"/>
              <a:t>υπ’όψιν</a:t>
            </a:r>
            <a:r>
              <a:rPr lang="el-GR" dirty="0"/>
              <a:t>: </a:t>
            </a:r>
          </a:p>
          <a:p>
            <a:r>
              <a:rPr lang="el-GR" dirty="0" smtClean="0"/>
              <a:t>Παθολογικές </a:t>
            </a:r>
            <a:r>
              <a:rPr lang="el-GR" dirty="0"/>
              <a:t>καταστάσεις (π.χ. άσθμα) </a:t>
            </a:r>
          </a:p>
          <a:p>
            <a:r>
              <a:rPr lang="el-GR" dirty="0" smtClean="0"/>
              <a:t>Επιπλοκές </a:t>
            </a:r>
            <a:r>
              <a:rPr lang="el-GR" dirty="0"/>
              <a:t>τους (π.χ. </a:t>
            </a:r>
            <a:r>
              <a:rPr lang="el-GR" dirty="0" err="1"/>
              <a:t>υποξία</a:t>
            </a:r>
            <a:r>
              <a:rPr lang="el-GR" dirty="0"/>
              <a:t>) </a:t>
            </a:r>
          </a:p>
          <a:p>
            <a:r>
              <a:rPr lang="el-GR" dirty="0" smtClean="0"/>
              <a:t>Θεραπεία </a:t>
            </a:r>
            <a:r>
              <a:rPr lang="el-GR" dirty="0"/>
              <a:t>τους (π.χ. βρογχοδιασταλτικά) </a:t>
            </a:r>
          </a:p>
          <a:p>
            <a:endParaRPr lang="el-GR" dirty="0"/>
          </a:p>
          <a:p>
            <a:r>
              <a:rPr lang="el-GR" i="1" dirty="0"/>
              <a:t>Γενικός κανόνας: διερεύνηση συστήματος που παραπονείται για συμπτώματα ο ασθενής 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3600" b="1" i="1" dirty="0"/>
              <a:t>Οργανικό Άγχος </a:t>
            </a:r>
            <a:br>
              <a:rPr lang="el-GR" sz="3600" b="1" i="1" dirty="0"/>
            </a:br>
            <a:r>
              <a:rPr lang="el-GR" sz="3600" b="1" i="1" dirty="0"/>
              <a:t>Παθήσεις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25% νευρολογικές ασθένειες </a:t>
            </a:r>
          </a:p>
          <a:p>
            <a:r>
              <a:rPr lang="el-GR" dirty="0" smtClean="0"/>
              <a:t>25</a:t>
            </a:r>
            <a:r>
              <a:rPr lang="el-GR" dirty="0"/>
              <a:t>% ενδοκρινολογικές ασθένειες </a:t>
            </a:r>
          </a:p>
          <a:p>
            <a:r>
              <a:rPr lang="el-GR" dirty="0" smtClean="0"/>
              <a:t>12</a:t>
            </a:r>
            <a:r>
              <a:rPr lang="el-GR" dirty="0"/>
              <a:t>% καρδιαγγειακές ασθένειες </a:t>
            </a:r>
          </a:p>
          <a:p>
            <a:r>
              <a:rPr lang="el-GR" dirty="0" smtClean="0"/>
              <a:t>12</a:t>
            </a:r>
            <a:r>
              <a:rPr lang="el-GR" dirty="0"/>
              <a:t>% ανοσολογικές-ρευματολογικές ασθένειες </a:t>
            </a:r>
          </a:p>
          <a:p>
            <a:r>
              <a:rPr lang="el-GR" dirty="0" smtClean="0"/>
              <a:t>12</a:t>
            </a:r>
            <a:r>
              <a:rPr lang="el-GR" dirty="0"/>
              <a:t>% λοιμώδεις ασθένειες </a:t>
            </a:r>
          </a:p>
          <a:p>
            <a:r>
              <a:rPr lang="el-GR" dirty="0" smtClean="0"/>
              <a:t>14</a:t>
            </a:r>
            <a:r>
              <a:rPr lang="el-GR" dirty="0"/>
              <a:t>% άλλοι παράγοντες - φάρμακα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2264</Words>
  <Application>Microsoft Office PowerPoint</Application>
  <PresentationFormat>Προβολή στην οθόνη (4:3)</PresentationFormat>
  <Paragraphs>441</Paragraphs>
  <Slides>59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59</vt:i4>
      </vt:variant>
    </vt:vector>
  </HeadingPairs>
  <TitlesOfParts>
    <vt:vector size="60" baseType="lpstr">
      <vt:lpstr>Θέμα του Office</vt:lpstr>
      <vt:lpstr>ΑΓΧΩΔΕΙΣ ΔΙΑΤΑΡΑΧΕΣ</vt:lpstr>
      <vt:lpstr> Τύποι Αγχωδών Διαταραχών </vt:lpstr>
      <vt:lpstr> Sigmund Freud </vt:lpstr>
      <vt:lpstr> Sigmund Freud </vt:lpstr>
      <vt:lpstr> Γενική προσέγγιση του ασθενούς με άγχος </vt:lpstr>
      <vt:lpstr>Διαφάνεια 6</vt:lpstr>
      <vt:lpstr>Διαφάνεια 7</vt:lpstr>
      <vt:lpstr>Αγχώδεις Διαταραχές συνδεόμενες με οργανικούς παράγοντες  </vt:lpstr>
      <vt:lpstr> Οργανικό Άγχος  Παθήσεις </vt:lpstr>
      <vt:lpstr> Οργανικό Άγχος </vt:lpstr>
      <vt:lpstr> Επιδημιολογία Αγχωδών Διαταραχών</vt:lpstr>
      <vt:lpstr> Παράγοντες αυξημένου κινδύνου για εκδήλωση Αγχώδους Διαταραχής </vt:lpstr>
      <vt:lpstr> Πορεία – Πρόγνωση Αγχωδών Διατ. </vt:lpstr>
      <vt:lpstr> Αιτιολογία Αγχωδών Διαταραχών (πολυπαραγοντική)  </vt:lpstr>
      <vt:lpstr> Αιτιολογία Αγχωδών Διαταραχών </vt:lpstr>
      <vt:lpstr> Ευαισθησία στο άγχος </vt:lpstr>
      <vt:lpstr> Αγχώδεις Διαταραχές Ψυχολογικές θεωρίες </vt:lpstr>
      <vt:lpstr> Αγχώδεις Διαταραχές Ψυχοδυναμικές θεωρίες </vt:lpstr>
      <vt:lpstr> Αγχώδεις Διαταραχές Βιολογικές θεωρίες </vt:lpstr>
      <vt:lpstr> Θεραπεία Αγχωδών Διαταραχών </vt:lpstr>
      <vt:lpstr> Φοβίες   </vt:lpstr>
      <vt:lpstr> Ειδική (ή απλή) φοβία </vt:lpstr>
      <vt:lpstr> Κλινική Εικόνα Ειδικής Φοβίας </vt:lpstr>
      <vt:lpstr> Επιδημιολογία Ειδικής Φοβίας </vt:lpstr>
      <vt:lpstr> Πορεία – Πρόγνωση Ειδικής Φοβίας </vt:lpstr>
      <vt:lpstr>Θεραπεία Ειδικής Φοβίας  </vt:lpstr>
      <vt:lpstr> Διαταραχή Κοινωνικού Άγχους - ΔΚΑ (κοινωνική φοβία) </vt:lpstr>
      <vt:lpstr>Επιδημιολογία ΔΚΑ  </vt:lpstr>
      <vt:lpstr> Πορεία – Πρόγνωση ΔΚΑ </vt:lpstr>
      <vt:lpstr> Αγοραφοβία </vt:lpstr>
      <vt:lpstr> Πορεία – Πρόγνωση Αγοραφοβίας </vt:lpstr>
      <vt:lpstr> Επιδημιολογία Αγοραφοβίας </vt:lpstr>
      <vt:lpstr> Θεραπεία Αγοραφοβίας </vt:lpstr>
      <vt:lpstr> Διαταραχή Πανικού (ΔΠ) </vt:lpstr>
      <vt:lpstr> 3 Ομάδες Ασθενών με ΔΠ </vt:lpstr>
      <vt:lpstr>Κλινική εικόνα Κρίσης Πανικού (ΚΠ)  </vt:lpstr>
      <vt:lpstr>Διαφάνεια 37</vt:lpstr>
      <vt:lpstr> Διάγνωση ΔΠ   </vt:lpstr>
      <vt:lpstr> Πορεία – Πρόγνωση ΔΠ </vt:lpstr>
      <vt:lpstr> Επιδημιολογία ΔΠ   </vt:lpstr>
      <vt:lpstr> Θεραπεία ΔΠ </vt:lpstr>
      <vt:lpstr> Γενικευμένη Αγχώδης Διαταραχή (ΓΑΔ)   </vt:lpstr>
      <vt:lpstr> Κλινική Εικόνα και Διάγνωση Γενικευμενης Αγχώδους Διαταραχής </vt:lpstr>
      <vt:lpstr> Πορεία – Πρόγνωση ΓΑΔ </vt:lpstr>
      <vt:lpstr> Επιδημιολογία ΓΑΔ </vt:lpstr>
      <vt:lpstr> Θεραπεία ΓΑΔ   </vt:lpstr>
      <vt:lpstr> Ιδεοψυχαναγκαστική Διαταραχή (ΙΔΨ) </vt:lpstr>
      <vt:lpstr>Διαφάνεια 48</vt:lpstr>
      <vt:lpstr> Πυρηνικά Χαρακτηριστικά ΙΔΨ Σκέψης </vt:lpstr>
      <vt:lpstr> Διάγνωση ΙΔΨ </vt:lpstr>
      <vt:lpstr> Πορεία – Πρόγνωση ΙΔΨ </vt:lpstr>
      <vt:lpstr> Επιδημιολογία ΙΔΨ </vt:lpstr>
      <vt:lpstr> Θεραπεία ΙΔΨ </vt:lpstr>
      <vt:lpstr> Διαταραχές του συνδέονται με το Stress </vt:lpstr>
      <vt:lpstr> Κλινική Εικόνα Οξείας Αντίδρασης στο Stress </vt:lpstr>
      <vt:lpstr> Διαταραχή Stress μετά από Ψυχοτραυματισμό (ή μετατραυματική διαταραχή του Stress – PTSD) </vt:lpstr>
      <vt:lpstr> Πορεία – Πρόγνωση PTSD </vt:lpstr>
      <vt:lpstr> Επιδημιολογία PTSD </vt:lpstr>
      <vt:lpstr> Θεραπεία PTSD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Ntinos</dc:creator>
  <cp:lastModifiedBy>Tzo</cp:lastModifiedBy>
  <cp:revision>20</cp:revision>
  <dcterms:created xsi:type="dcterms:W3CDTF">2018-05-20T16:13:09Z</dcterms:created>
  <dcterms:modified xsi:type="dcterms:W3CDTF">2019-02-01T18:38:33Z</dcterms:modified>
</cp:coreProperties>
</file>