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334" r:id="rId3"/>
    <p:sldId id="263" r:id="rId4"/>
    <p:sldId id="264" r:id="rId5"/>
    <p:sldId id="266" r:id="rId6"/>
    <p:sldId id="265" r:id="rId7"/>
    <p:sldId id="258" r:id="rId8"/>
    <p:sldId id="259" r:id="rId9"/>
    <p:sldId id="260" r:id="rId10"/>
    <p:sldId id="257" r:id="rId11"/>
    <p:sldId id="261" r:id="rId12"/>
    <p:sldId id="262" r:id="rId13"/>
    <p:sldId id="267" r:id="rId14"/>
    <p:sldId id="268" r:id="rId15"/>
    <p:sldId id="269" r:id="rId16"/>
    <p:sldId id="270" r:id="rId17"/>
    <p:sldId id="281" r:id="rId18"/>
    <p:sldId id="335" r:id="rId19"/>
    <p:sldId id="282" r:id="rId20"/>
    <p:sldId id="284" r:id="rId21"/>
    <p:sldId id="283" r:id="rId22"/>
    <p:sldId id="271" r:id="rId23"/>
    <p:sldId id="273" r:id="rId24"/>
    <p:sldId id="274" r:id="rId25"/>
    <p:sldId id="275" r:id="rId26"/>
    <p:sldId id="278" r:id="rId27"/>
    <p:sldId id="276" r:id="rId28"/>
    <p:sldId id="277" r:id="rId29"/>
    <p:sldId id="272" r:id="rId30"/>
    <p:sldId id="285" r:id="rId31"/>
    <p:sldId id="286" r:id="rId32"/>
    <p:sldId id="287" r:id="rId33"/>
    <p:sldId id="292" r:id="rId34"/>
    <p:sldId id="295" r:id="rId35"/>
    <p:sldId id="293" r:id="rId36"/>
    <p:sldId id="294" r:id="rId37"/>
    <p:sldId id="296" r:id="rId38"/>
    <p:sldId id="297" r:id="rId39"/>
    <p:sldId id="298" r:id="rId40"/>
    <p:sldId id="299" r:id="rId41"/>
    <p:sldId id="288" r:id="rId42"/>
    <p:sldId id="289" r:id="rId43"/>
    <p:sldId id="290" r:id="rId44"/>
    <p:sldId id="291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36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3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8" r:id="rId78"/>
    <p:sldId id="331" r:id="rId79"/>
    <p:sldId id="332" r:id="rId80"/>
    <p:sldId id="333" r:id="rId8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1F4BF7B-8736-459C-9FE8-1698E217E55D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A0E6B66-E22D-47CA-81A4-5F1F071BD8B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CT </a:t>
            </a:r>
            <a:r>
              <a:rPr lang="el-GR" dirty="0" smtClean="0"/>
              <a:t>-</a:t>
            </a:r>
            <a:r>
              <a:rPr lang="en-US" dirty="0" smtClean="0"/>
              <a:t> ABDOMEN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Klatskin</a:t>
            </a:r>
            <a:r>
              <a:rPr lang="el-GR" dirty="0" smtClean="0"/>
              <a:t>’</a:t>
            </a:r>
            <a:r>
              <a:rPr lang="en-US" dirty="0" smtClean="0"/>
              <a:t> tumor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Hilar</a:t>
            </a:r>
            <a:r>
              <a:rPr lang="en-US" dirty="0" smtClean="0"/>
              <a:t> tumor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996952"/>
            <a:ext cx="7700616" cy="345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92696"/>
            <a:ext cx="444049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9" y="692696"/>
            <a:ext cx="465953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4005064"/>
            <a:ext cx="46560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52305" y="4306069"/>
            <a:ext cx="4391695" cy="255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gall bladder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6313631" cy="409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323" y="2600325"/>
            <a:ext cx="9053677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592" y="0"/>
            <a:ext cx="3672408" cy="238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36912"/>
            <a:ext cx="7855993" cy="3991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1592" y="0"/>
            <a:ext cx="3672408" cy="238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infiltration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49779"/>
          <a:stretch>
            <a:fillRect/>
          </a:stretch>
        </p:blipFill>
        <p:spPr bwMode="auto">
          <a:xfrm>
            <a:off x="3707904" y="1844824"/>
            <a:ext cx="5131761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one is the carcinoma</a:t>
            </a:r>
            <a:r>
              <a:rPr lang="el-GR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45261"/>
          <a:stretch>
            <a:fillRect/>
          </a:stretch>
        </p:blipFill>
        <p:spPr bwMode="auto">
          <a:xfrm>
            <a:off x="4572000" y="2636912"/>
            <a:ext cx="4354412" cy="397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 l="51950"/>
          <a:stretch>
            <a:fillRect/>
          </a:stretch>
        </p:blipFill>
        <p:spPr bwMode="auto">
          <a:xfrm>
            <a:off x="0" y="2132856"/>
            <a:ext cx="429036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Use water for bowel prep</a:t>
            </a:r>
            <a:endParaRPr lang="el-GR" dirty="0" smtClean="0"/>
          </a:p>
          <a:p>
            <a:r>
              <a:rPr lang="en-US" dirty="0" smtClean="0"/>
              <a:t>Scan before IV CM for calcifications</a:t>
            </a:r>
            <a:endParaRPr lang="el-GR" dirty="0" smtClean="0"/>
          </a:p>
          <a:p>
            <a:r>
              <a:rPr lang="en-US" dirty="0" smtClean="0"/>
              <a:t>120 - 150 ml </a:t>
            </a:r>
            <a:endParaRPr lang="el-GR" dirty="0" smtClean="0"/>
          </a:p>
          <a:p>
            <a:r>
              <a:rPr lang="en-US" dirty="0" smtClean="0"/>
              <a:t>Rate 3-5 </a:t>
            </a:r>
            <a:r>
              <a:rPr lang="en-US" dirty="0" smtClean="0"/>
              <a:t>ml/s.</a:t>
            </a:r>
            <a:endParaRPr lang="el-GR" dirty="0" smtClean="0"/>
          </a:p>
          <a:p>
            <a:r>
              <a:rPr lang="en-US" dirty="0" smtClean="0"/>
              <a:t>Thickness 2-3 </a:t>
            </a:r>
            <a:r>
              <a:rPr lang="en-US" dirty="0" smtClean="0"/>
              <a:t>mm</a:t>
            </a:r>
            <a:endParaRPr lang="el-GR" dirty="0" smtClean="0"/>
          </a:p>
          <a:p>
            <a:r>
              <a:rPr lang="en-US" dirty="0" smtClean="0"/>
              <a:t>Early arterial 20 </a:t>
            </a:r>
            <a:r>
              <a:rPr lang="en-US" dirty="0" smtClean="0"/>
              <a:t>sec </a:t>
            </a:r>
            <a:r>
              <a:rPr lang="en-US" dirty="0" smtClean="0"/>
              <a:t>for vascular assessment pre-op </a:t>
            </a:r>
          </a:p>
          <a:p>
            <a:r>
              <a:rPr lang="en-US" dirty="0" smtClean="0"/>
              <a:t>Early portal phase </a:t>
            </a:r>
            <a:r>
              <a:rPr lang="en-US" dirty="0" smtClean="0"/>
              <a:t>40-50 </a:t>
            </a:r>
            <a:r>
              <a:rPr lang="en-US" dirty="0" smtClean="0"/>
              <a:t>sec</a:t>
            </a:r>
            <a:r>
              <a:rPr lang="el-GR" dirty="0" smtClean="0"/>
              <a:t> </a:t>
            </a:r>
            <a:r>
              <a:rPr lang="en-US" dirty="0" smtClean="0"/>
              <a:t>the most important phase for the best </a:t>
            </a:r>
            <a:r>
              <a:rPr lang="en-US" dirty="0" err="1" smtClean="0"/>
              <a:t>opacification</a:t>
            </a:r>
            <a:r>
              <a:rPr lang="en-US" dirty="0" smtClean="0"/>
              <a:t> of the pancreas parenchyma</a:t>
            </a:r>
            <a:endParaRPr lang="el-GR" dirty="0" smtClean="0"/>
          </a:p>
          <a:p>
            <a:r>
              <a:rPr lang="en-US" dirty="0" smtClean="0"/>
              <a:t>Late portal or hepatic phase for liver etc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pancreas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192538" cy="305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Ca pancreas - staging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Assessment of operability</a:t>
            </a:r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8388424" cy="3740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44824"/>
            <a:ext cx="7467600" cy="1143000"/>
          </a:xfrm>
        </p:spPr>
        <p:txBody>
          <a:bodyPr/>
          <a:lstStyle/>
          <a:p>
            <a:r>
              <a:rPr lang="en-US" dirty="0" smtClean="0"/>
              <a:t>Bile ducts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89" y="1700808"/>
            <a:ext cx="9093411" cy="3661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Peritoneal seeding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8047130" cy="424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Pancreatitis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7920880" cy="417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146559" cy="645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7902494" cy="546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Necrotizing </a:t>
            </a:r>
            <a:br>
              <a:rPr lang="en-US" dirty="0" smtClean="0"/>
            </a:br>
            <a:r>
              <a:rPr lang="en-US" dirty="0" smtClean="0"/>
              <a:t>pancreatitis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1433" y="0"/>
            <a:ext cx="5112567" cy="690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8325889" cy="569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6696743" cy="604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Pseudocyst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8797064" cy="42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Pancreatitis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99" y="1340768"/>
            <a:ext cx="7187943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Caroli</a:t>
            </a:r>
            <a:r>
              <a:rPr lang="en-US" dirty="0" smtClean="0"/>
              <a:t>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 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n-US" dirty="0" smtClean="0"/>
              <a:t>Dysplasia with focal </a:t>
            </a:r>
            <a:r>
              <a:rPr lang="en-US" dirty="0" err="1" smtClean="0"/>
              <a:t>dialatations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96952"/>
            <a:ext cx="8727606" cy="360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Kidneys </a:t>
            </a:r>
            <a:r>
              <a:rPr lang="el-GR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671" y="2204864"/>
            <a:ext cx="875932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49580"/>
          <a:stretch>
            <a:fillRect/>
          </a:stretch>
        </p:blipFill>
        <p:spPr bwMode="auto">
          <a:xfrm>
            <a:off x="4499992" y="836712"/>
            <a:ext cx="4320480" cy="51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 r="20350"/>
          <a:stretch>
            <a:fillRect/>
          </a:stretch>
        </p:blipFill>
        <p:spPr bwMode="auto">
          <a:xfrm>
            <a:off x="0" y="3329608"/>
            <a:ext cx="392392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824009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</a:t>
            </a:r>
            <a:r>
              <a:rPr lang="el-GR" dirty="0" smtClean="0"/>
              <a:t> </a:t>
            </a:r>
            <a:r>
              <a:rPr lang="en-US" dirty="0" err="1" smtClean="0"/>
              <a:t>urography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Mainly </a:t>
            </a:r>
            <a:r>
              <a:rPr lang="en-US" dirty="0" err="1" smtClean="0"/>
              <a:t>haematuria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4664"/>
            <a:ext cx="4041601" cy="585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9" descr="mpr"/>
          <p:cNvPicPr>
            <a:picLocks noChangeAspect="1" noChangeArrowheads="1"/>
          </p:cNvPicPr>
          <p:nvPr/>
        </p:nvPicPr>
        <p:blipFill>
          <a:blip r:embed="rId2" cstate="print"/>
          <a:srcRect r="17543"/>
          <a:stretch>
            <a:fillRect/>
          </a:stretch>
        </p:blipFill>
        <p:spPr bwMode="auto">
          <a:xfrm>
            <a:off x="251520" y="1196752"/>
            <a:ext cx="3600202" cy="4366157"/>
          </a:xfrm>
          <a:prstGeom prst="rect">
            <a:avLst/>
          </a:prstGeom>
          <a:noFill/>
        </p:spPr>
      </p:pic>
      <p:pic>
        <p:nvPicPr>
          <p:cNvPr id="5" name="Picture 7" descr="2 phase"/>
          <p:cNvPicPr>
            <a:picLocks noChangeAspect="1" noChangeArrowheads="1"/>
          </p:cNvPicPr>
          <p:nvPr/>
        </p:nvPicPr>
        <p:blipFill>
          <a:blip r:embed="rId3" cstate="print"/>
          <a:srcRect l="16211" t="13281" r="36523" b="12891"/>
          <a:stretch>
            <a:fillRect/>
          </a:stretch>
        </p:blipFill>
        <p:spPr bwMode="auto">
          <a:xfrm>
            <a:off x="6494462" y="2709936"/>
            <a:ext cx="2649537" cy="4138533"/>
          </a:xfrm>
          <a:prstGeom prst="rect">
            <a:avLst/>
          </a:prstGeom>
          <a:noFill/>
        </p:spPr>
      </p:pic>
      <p:pic>
        <p:nvPicPr>
          <p:cNvPr id="6" name="Picture 8" descr="cmpr0001"/>
          <p:cNvPicPr>
            <a:picLocks noChangeAspect="1" noChangeArrowheads="1"/>
          </p:cNvPicPr>
          <p:nvPr/>
        </p:nvPicPr>
        <p:blipFill>
          <a:blip r:embed="rId4" cstate="print"/>
          <a:srcRect l="34207" r="23474"/>
          <a:stretch>
            <a:fillRect/>
          </a:stretch>
        </p:blipFill>
        <p:spPr bwMode="auto">
          <a:xfrm>
            <a:off x="4283968" y="2636912"/>
            <a:ext cx="2159695" cy="4238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74896"/>
            <a:ext cx="3550973" cy="6483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68433"/>
            <a:ext cx="3324736" cy="658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eleos"/>
          <p:cNvPicPr>
            <a:picLocks noChangeAspect="1" noChangeArrowheads="1"/>
          </p:cNvPicPr>
          <p:nvPr/>
        </p:nvPicPr>
        <p:blipFill>
          <a:blip r:embed="rId2" cstate="print"/>
          <a:srcRect l="13281" t="4590" r="18782" b="39290"/>
          <a:stretch>
            <a:fillRect/>
          </a:stretch>
        </p:blipFill>
        <p:spPr bwMode="auto">
          <a:xfrm>
            <a:off x="1043608" y="908720"/>
            <a:ext cx="6768752" cy="55904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filling defects0007"/>
          <p:cNvPicPr>
            <a:picLocks noChangeAspect="1" noChangeArrowheads="1"/>
          </p:cNvPicPr>
          <p:nvPr/>
        </p:nvPicPr>
        <p:blipFill>
          <a:blip r:embed="rId2" cstate="print"/>
          <a:srcRect l="13385" r="16667"/>
          <a:stretch>
            <a:fillRect/>
          </a:stretch>
        </p:blipFill>
        <p:spPr bwMode="auto">
          <a:xfrm>
            <a:off x="4788024" y="404664"/>
            <a:ext cx="3722039" cy="6116795"/>
          </a:xfrm>
          <a:prstGeom prst="rect">
            <a:avLst/>
          </a:prstGeom>
          <a:noFill/>
        </p:spPr>
      </p:pic>
      <p:pic>
        <p:nvPicPr>
          <p:cNvPr id="5" name="Picture 7" descr="krikelis0016"/>
          <p:cNvPicPr>
            <a:picLocks noChangeAspect="1" noChangeArrowheads="1"/>
          </p:cNvPicPr>
          <p:nvPr/>
        </p:nvPicPr>
        <p:blipFill>
          <a:blip r:embed="rId3" cstate="print"/>
          <a:srcRect l="26367" t="20476" r="35222" b="17513"/>
          <a:stretch>
            <a:fillRect/>
          </a:stretch>
        </p:blipFill>
        <p:spPr bwMode="auto">
          <a:xfrm>
            <a:off x="899592" y="1196752"/>
            <a:ext cx="3344862" cy="5400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323528" y="2726684"/>
            <a:ext cx="4248472" cy="358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 bwMode="auto">
          <a:xfrm>
            <a:off x="5004048" y="2708920"/>
            <a:ext cx="3960440" cy="367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diverticulum0002"/>
          <p:cNvPicPr>
            <a:picLocks noChangeAspect="1" noChangeArrowheads="1"/>
          </p:cNvPicPr>
          <p:nvPr/>
        </p:nvPicPr>
        <p:blipFill>
          <a:blip r:embed="rId2" cstate="print"/>
          <a:srcRect l="22150" t="31023" r="26140" b="27637"/>
          <a:stretch>
            <a:fillRect/>
          </a:stretch>
        </p:blipFill>
        <p:spPr bwMode="auto">
          <a:xfrm>
            <a:off x="0" y="3257550"/>
            <a:ext cx="3600450" cy="3600450"/>
          </a:xfrm>
          <a:prstGeom prst="rect">
            <a:avLst/>
          </a:prstGeom>
          <a:noFill/>
        </p:spPr>
      </p:pic>
      <p:pic>
        <p:nvPicPr>
          <p:cNvPr id="5" name="Picture 6" descr="conventional0003"/>
          <p:cNvPicPr>
            <a:picLocks noChangeAspect="1" noChangeArrowheads="1"/>
          </p:cNvPicPr>
          <p:nvPr/>
        </p:nvPicPr>
        <p:blipFill>
          <a:blip r:embed="rId3" cstate="print"/>
          <a:srcRect l="16483" t="21216" r="23418" b="-2734"/>
          <a:stretch>
            <a:fillRect/>
          </a:stretch>
        </p:blipFill>
        <p:spPr bwMode="auto">
          <a:xfrm>
            <a:off x="0" y="0"/>
            <a:ext cx="3118171" cy="3383658"/>
          </a:xfrm>
          <a:prstGeom prst="rect">
            <a:avLst/>
          </a:prstGeom>
          <a:noFill/>
        </p:spPr>
      </p:pic>
      <p:pic>
        <p:nvPicPr>
          <p:cNvPr id="6" name="Picture 11" descr="neokisti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1628800"/>
            <a:ext cx="4608885" cy="4608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Stones in dilated bile ducts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492896"/>
            <a:ext cx="6730677" cy="39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stefan0001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l="20671" t="7269" r="23242"/>
          <a:stretch>
            <a:fillRect/>
          </a:stretch>
        </p:blipFill>
        <p:spPr bwMode="auto">
          <a:xfrm>
            <a:off x="3059113" y="1268413"/>
            <a:ext cx="3381375" cy="5589587"/>
          </a:xfrm>
          <a:prstGeom prst="rect">
            <a:avLst/>
          </a:prstGeom>
          <a:noFill/>
        </p:spPr>
      </p:pic>
      <p:pic>
        <p:nvPicPr>
          <p:cNvPr id="5" name="Picture 6" descr="stefan0006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 l="21941" t="25374" r="26367" b="10124"/>
          <a:stretch>
            <a:fillRect/>
          </a:stretch>
        </p:blipFill>
        <p:spPr bwMode="auto">
          <a:xfrm>
            <a:off x="6443663" y="3429000"/>
            <a:ext cx="2747962" cy="3429000"/>
          </a:xfrm>
          <a:prstGeom prst="rect">
            <a:avLst/>
          </a:prstGeom>
          <a:noFill/>
        </p:spPr>
      </p:pic>
      <p:pic>
        <p:nvPicPr>
          <p:cNvPr id="6" name="Picture 7" descr="stefan5"/>
          <p:cNvPicPr>
            <a:picLocks noChangeAspect="1" noChangeArrowheads="1"/>
          </p:cNvPicPr>
          <p:nvPr/>
        </p:nvPicPr>
        <p:blipFill>
          <a:blip r:embed="rId4" cstate="print">
            <a:lum bright="6000"/>
          </a:blip>
          <a:srcRect l="23633" t="4953" r="29134"/>
          <a:stretch>
            <a:fillRect/>
          </a:stretch>
        </p:blipFill>
        <p:spPr bwMode="auto">
          <a:xfrm>
            <a:off x="252413" y="404813"/>
            <a:ext cx="2825750" cy="5688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344816" cy="6176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43301"/>
            <a:ext cx="5076056" cy="4014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3068" y="0"/>
            <a:ext cx="5230932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641934" y="6488668"/>
            <a:ext cx="4502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http://radiology.rsna.org/content/236/2/441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376087" cy="4526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55776" y="6488668"/>
            <a:ext cx="4502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http://radiology.rsna.org/content/236/2/441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216180" cy="49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55776" y="6488668"/>
            <a:ext cx="4502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http://radiology.rsna.org/content/236/2/441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Adrenals 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Measure HU before IV CM</a:t>
            </a:r>
            <a:endParaRPr lang="el-GR" dirty="0" smtClean="0"/>
          </a:p>
          <a:p>
            <a:r>
              <a:rPr lang="en-US" dirty="0" err="1" smtClean="0"/>
              <a:t>Parenchymal</a:t>
            </a:r>
            <a:r>
              <a:rPr lang="en-US" dirty="0" smtClean="0"/>
              <a:t> phase – delayed phase </a:t>
            </a:r>
            <a:r>
              <a:rPr lang="el-GR" dirty="0" smtClean="0"/>
              <a:t> </a:t>
            </a:r>
            <a:endParaRPr lang="el-GR" dirty="0" smtClean="0"/>
          </a:p>
          <a:p>
            <a:r>
              <a:rPr lang="en-US" dirty="0" smtClean="0"/>
              <a:t>Assessment of enhancement and washout at 15 </a:t>
            </a:r>
            <a:r>
              <a:rPr lang="en-US" dirty="0" err="1" smtClean="0"/>
              <a:t>mins</a:t>
            </a:r>
            <a:endParaRPr lang="en-US" dirty="0"/>
          </a:p>
        </p:txBody>
      </p:sp>
      <p:pic>
        <p:nvPicPr>
          <p:cNvPr id="3077" name="Picture 5" descr="thmb_42b6c6b0b2292CT-measur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0" y="0"/>
            <a:ext cx="3524250" cy="1924050"/>
          </a:xfrm>
          <a:prstGeom prst="rect">
            <a:avLst/>
          </a:prstGeom>
          <a:noFill/>
        </p:spPr>
      </p:pic>
      <p:pic>
        <p:nvPicPr>
          <p:cNvPr id="3079" name="Picture 7" descr="thmb_4389696d480f8wash-out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8875" y="4587109"/>
            <a:ext cx="4265125" cy="2270891"/>
          </a:xfrm>
          <a:prstGeom prst="rect">
            <a:avLst/>
          </a:prstGeom>
          <a:noFill/>
        </p:spPr>
      </p:pic>
      <p:pic>
        <p:nvPicPr>
          <p:cNvPr id="3081" name="Picture 9" descr="thmb_42b6c7640ec41Tabel-algorit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12"/>
            <a:ext cx="4906668" cy="2811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Patient with lung  cancer</a:t>
            </a:r>
            <a:endParaRPr lang="en-US" dirty="0"/>
          </a:p>
          <a:p>
            <a:endParaRPr lang="el-GR" dirty="0"/>
          </a:p>
        </p:txBody>
      </p:sp>
      <p:pic>
        <p:nvPicPr>
          <p:cNvPr id="6148" name="Picture 4" descr="thmb_42c035baaeac522hu)--blanco"/>
          <p:cNvPicPr>
            <a:picLocks noChangeAspect="1" noChangeArrowheads="1"/>
          </p:cNvPicPr>
          <p:nvPr/>
        </p:nvPicPr>
        <p:blipFill>
          <a:blip r:embed="rId2" cstate="print"/>
          <a:srcRect l="52854" r="-601"/>
          <a:stretch>
            <a:fillRect/>
          </a:stretch>
        </p:blipFill>
        <p:spPr bwMode="auto">
          <a:xfrm>
            <a:off x="467544" y="3284984"/>
            <a:ext cx="4104456" cy="3322184"/>
          </a:xfrm>
          <a:prstGeom prst="rect">
            <a:avLst/>
          </a:prstGeom>
          <a:noFill/>
        </p:spPr>
      </p:pic>
      <p:pic>
        <p:nvPicPr>
          <p:cNvPr id="5" name="Picture 4" descr="thmb_42c035baaeac522hu)--blanco"/>
          <p:cNvPicPr>
            <a:picLocks noChangeAspect="1" noChangeArrowheads="1"/>
          </p:cNvPicPr>
          <p:nvPr/>
        </p:nvPicPr>
        <p:blipFill>
          <a:blip r:embed="rId2" cstate="print"/>
          <a:srcRect r="47703"/>
          <a:stretch>
            <a:fillRect/>
          </a:stretch>
        </p:blipFill>
        <p:spPr bwMode="auto">
          <a:xfrm>
            <a:off x="4788024" y="3356992"/>
            <a:ext cx="4355976" cy="321900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3568" y="357301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-19HU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20072" y="371703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22HU</a:t>
            </a:r>
            <a:endParaRPr lang="en-US" sz="2400" b="1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61048"/>
            <a:ext cx="3682752" cy="2265115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90000"/>
              </a:lnSpc>
            </a:pPr>
            <a:r>
              <a:rPr lang="el-GR" sz="2400" dirty="0"/>
              <a:t>On the left a dedicated adrenal protocol in a patient with an adrenal mass.</a:t>
            </a:r>
            <a:br>
              <a:rPr lang="el-GR" sz="2400" dirty="0"/>
            </a:br>
            <a:r>
              <a:rPr lang="el-GR" sz="2400" dirty="0"/>
              <a:t>On the unenhanced CT there is a small homogeneous mass that is well defined. The density is 9 HU, which is characteristic of a lipid-rich adenoma.</a:t>
            </a:r>
            <a:br>
              <a:rPr lang="el-GR" sz="2400" dirty="0"/>
            </a:br>
            <a:r>
              <a:rPr lang="el-GR" sz="2400" dirty="0"/>
              <a:t>Although the protocol should have stopped at that moment, i.v. contrast was given to determine the washout.</a:t>
            </a:r>
            <a:br>
              <a:rPr lang="el-GR" sz="2400" dirty="0"/>
            </a:br>
            <a:r>
              <a:rPr lang="el-GR" sz="2400" dirty="0"/>
              <a:t>The enhancement washout = (43 - 22) : (22 - 9) = 62% indicating a fast washout characteristic of an adenoma.</a:t>
            </a:r>
            <a:br>
              <a:rPr lang="el-GR" sz="2400" dirty="0"/>
            </a:br>
            <a:r>
              <a:rPr lang="el-GR" sz="2400" dirty="0"/>
              <a:t>The lower the density on the unenhanced CT and the faster the washout the more confident you can be in making the diagnosis of an adenoma.. </a:t>
            </a:r>
          </a:p>
        </p:txBody>
      </p:sp>
      <p:pic>
        <p:nvPicPr>
          <p:cNvPr id="5127" name="Picture 7" descr="thmb_42c0353c46f78CT-wash-out-measurem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00" y="3429000"/>
            <a:ext cx="9001000" cy="274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Adenoma - metastasis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1" name="Picture 5" descr="thmb_42b6cb21003eeCT-inhomogeneous-les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196138" cy="371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Index of malignancy  in cancer patients </a:t>
            </a:r>
            <a:endParaRPr lang="el-GR" dirty="0"/>
          </a:p>
        </p:txBody>
      </p:sp>
      <p:pic>
        <p:nvPicPr>
          <p:cNvPr id="8197" name="Picture 5" descr="thmb_42be58f32f0d1morphology-and-dens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068960"/>
            <a:ext cx="6407220" cy="27360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Pyogenic</a:t>
            </a:r>
            <a:r>
              <a:rPr lang="en-US" dirty="0" smtClean="0"/>
              <a:t> </a:t>
            </a:r>
            <a:r>
              <a:rPr lang="en-US" dirty="0" err="1" smtClean="0"/>
              <a:t>cholangitis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8509368" cy="354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1" name="Picture 5" descr="thmb_42be5d0f7e66fBiop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481388"/>
            <a:ext cx="6802438" cy="3089275"/>
          </a:xfrm>
          <a:prstGeom prst="rect">
            <a:avLst/>
          </a:prstGeom>
          <a:noFill/>
        </p:spPr>
      </p:pic>
      <p:pic>
        <p:nvPicPr>
          <p:cNvPr id="9223" name="Picture 7" descr="thmb_42be72efe499etranshepatic-biops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6480175" cy="2959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Adrenal cancer - primary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55776" y="1628800"/>
            <a:ext cx="3466728" cy="1761059"/>
          </a:xfrm>
        </p:spPr>
        <p:txBody>
          <a:bodyPr>
            <a:normAutofit fontScale="70000" lnSpcReduction="20000"/>
          </a:bodyPr>
          <a:lstStyle/>
          <a:p>
            <a:r>
              <a:rPr lang="el-GR" dirty="0"/>
              <a:t>Large inhomogeneous mass with central calcification typical of an adrenal carcinoma.</a:t>
            </a:r>
          </a:p>
        </p:txBody>
      </p:sp>
      <p:pic>
        <p:nvPicPr>
          <p:cNvPr id="10245" name="Picture 5" descr="thmb_42c0d372d4002Adrenal-ca-tabe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5058790" cy="2160240"/>
          </a:xfrm>
          <a:prstGeom prst="rect">
            <a:avLst/>
          </a:prstGeom>
          <a:noFill/>
        </p:spPr>
      </p:pic>
      <p:pic>
        <p:nvPicPr>
          <p:cNvPr id="10247" name="Picture 7" descr="thmb_429ae6a29bcb5carcino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789040"/>
            <a:ext cx="6836618" cy="28270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Metastatic disease </a:t>
            </a:r>
            <a:endParaRPr lang="el-GR" dirty="0"/>
          </a:p>
        </p:txBody>
      </p:sp>
      <p:pic>
        <p:nvPicPr>
          <p:cNvPr id="11271" name="Picture 7" descr="thmb_429ade0e30d6ametasta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023036" cy="3096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you see</a:t>
            </a:r>
            <a:r>
              <a:rPr lang="el-GR" dirty="0" smtClean="0"/>
              <a:t>?</a:t>
            </a: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3" name="Picture 5" descr="thmb_42c0cc447def1myelolipoma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8387110" cy="3965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 </a:t>
            </a:r>
            <a:endParaRPr lang="el-GR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Blunt trauma</a:t>
            </a:r>
            <a:endParaRPr lang="el-GR" sz="2800" dirty="0" smtClean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Portal phase</a:t>
            </a:r>
            <a:endParaRPr lang="el-GR" sz="2800" dirty="0" smtClean="0"/>
          </a:p>
          <a:p>
            <a:pPr lvl="1">
              <a:lnSpc>
                <a:spcPct val="80000"/>
              </a:lnSpc>
            </a:pPr>
            <a:r>
              <a:rPr lang="en-US" sz="2800" dirty="0" err="1" smtClean="0"/>
              <a:t>Urographic</a:t>
            </a:r>
            <a:r>
              <a:rPr lang="en-US" sz="2800" dirty="0" smtClean="0"/>
              <a:t> phase</a:t>
            </a:r>
            <a:endParaRPr lang="el-GR" sz="2800" dirty="0" smtClean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No oral contrast to look for </a:t>
            </a:r>
            <a:r>
              <a:rPr lang="en-US" sz="2800" dirty="0" err="1" smtClean="0"/>
              <a:t>extravasation</a:t>
            </a:r>
            <a:r>
              <a:rPr lang="en-US" sz="2800" dirty="0" smtClean="0"/>
              <a:t> </a:t>
            </a:r>
          </a:p>
          <a:p>
            <a:pPr lvl="1">
              <a:lnSpc>
                <a:spcPct val="80000"/>
              </a:lnSpc>
            </a:pPr>
            <a:endParaRPr lang="el-GR" sz="2800" dirty="0"/>
          </a:p>
          <a:p>
            <a:pPr>
              <a:lnSpc>
                <a:spcPct val="80000"/>
              </a:lnSpc>
            </a:pPr>
            <a:r>
              <a:rPr lang="en-US" sz="2800" dirty="0" smtClean="0"/>
              <a:t>Penetrating injuries</a:t>
            </a:r>
            <a:endParaRPr lang="el-GR" sz="2800" dirty="0" smtClean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Danger of bowel trauma</a:t>
            </a:r>
            <a:endParaRPr lang="el-GR" sz="2800" dirty="0" smtClean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Oral or rectal contrast preferred </a:t>
            </a:r>
            <a:r>
              <a:rPr lang="el-GR" sz="2800" dirty="0"/>
              <a:t/>
            </a:r>
            <a:br>
              <a:rPr lang="el-GR" sz="2800" dirty="0"/>
            </a:br>
            <a:endParaRPr lang="el-GR" sz="28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Splenic</a:t>
            </a:r>
            <a:r>
              <a:rPr lang="en-US" dirty="0" smtClean="0"/>
              <a:t> rupture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thmb_4661888ca7d4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36912"/>
            <a:ext cx="6120680" cy="38543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1642194"/>
          </a:xfrm>
        </p:spPr>
        <p:txBody>
          <a:bodyPr>
            <a:normAutofit/>
          </a:bodyPr>
          <a:lstStyle/>
          <a:p>
            <a:r>
              <a:rPr lang="en-US" dirty="0" smtClean="0"/>
              <a:t>Active </a:t>
            </a:r>
            <a:br>
              <a:rPr lang="en-US" dirty="0" smtClean="0"/>
            </a:br>
            <a:r>
              <a:rPr lang="en-US" dirty="0" err="1" smtClean="0"/>
              <a:t>extravasation</a:t>
            </a:r>
            <a:endParaRPr lang="en-US" dirty="0"/>
          </a:p>
        </p:txBody>
      </p:sp>
      <p:pic>
        <p:nvPicPr>
          <p:cNvPr id="14342" name="Picture 6" descr="thmb_4674076fd57f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3429000"/>
            <a:ext cx="5434013" cy="3187700"/>
          </a:xfrm>
          <a:prstGeom prst="rect">
            <a:avLst/>
          </a:prstGeom>
          <a:noFill/>
        </p:spPr>
      </p:pic>
      <p:pic>
        <p:nvPicPr>
          <p:cNvPr id="14344" name="Picture 8" descr="thmb_46740784cab61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88640"/>
            <a:ext cx="4821238" cy="2827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5" name="Picture 5" descr="thmb_4665076129a18spleen-ble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8534157" cy="55587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Liver trauma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9" name="Picture 5" descr="thmb_4673f5b854f5aAfbeelding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60848"/>
            <a:ext cx="8644612" cy="42520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3" name="Picture 5" descr="thmb_4673f6561a9dbactive-blee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76872"/>
            <a:ext cx="8568396" cy="4029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Choledochal</a:t>
            </a:r>
            <a:r>
              <a:rPr lang="en-US" dirty="0" smtClean="0"/>
              <a:t> cysts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5334436" cy="2191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1232" y="3501008"/>
            <a:ext cx="6912768" cy="319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Renal trauma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7" name="Picture 5" descr="thmb_46751eba68c0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348880"/>
            <a:ext cx="7946664" cy="3888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61" name="Picture 5" descr="thmb_46752a7e242f1infar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8628905" cy="47104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bladder</a:t>
            </a:r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Instillation of contrast in the bladder after the initial scan with IV CM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thmb_466319bae93b9Molar-too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6367" cy="3466009"/>
          </a:xfrm>
          <a:prstGeom prst="rect">
            <a:avLst/>
          </a:prstGeom>
          <a:noFill/>
        </p:spPr>
      </p:pic>
      <p:pic>
        <p:nvPicPr>
          <p:cNvPr id="5" name="Picture 7" descr="thmb_466319d97f1e3Afbeelding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573016"/>
            <a:ext cx="6408712" cy="3291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9" name="Picture 5" descr="thmb_466319f89b042Afbeelding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624" y="1484784"/>
            <a:ext cx="8785376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trauma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7" name="Picture 5" descr="thmb_467cbf140d58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586736" cy="4575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Diaphragmatic rupture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3" name="Picture 5" descr="thmb_46821dbeabff7ct-right-ru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29087"/>
            <a:ext cx="5937250" cy="2728913"/>
          </a:xfrm>
          <a:prstGeom prst="rect">
            <a:avLst/>
          </a:prstGeom>
          <a:noFill/>
        </p:spPr>
      </p:pic>
      <p:pic>
        <p:nvPicPr>
          <p:cNvPr id="22535" name="Picture 7" descr="thmb_468215bf8402fMPR-coll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5425" y="1052736"/>
            <a:ext cx="5108575" cy="2898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aneurysm</a:t>
            </a:r>
            <a:endParaRPr lang="el-GR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81" name="Picture 5" descr="thmb_4530866fa7569primary-sig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57950"/>
            <a:ext cx="9144000" cy="3287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Aortic rupture pre CM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5" name="Picture 5" descr="thmb_4530864e8db61Retroper-hemato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4688"/>
            <a:ext cx="7915727" cy="4684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9" name="Picture 5" descr="thmb_45309ef5f0f59cresc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3263" y="204788"/>
            <a:ext cx="7100987" cy="2936180"/>
          </a:xfrm>
          <a:prstGeom prst="rect">
            <a:avLst/>
          </a:prstGeom>
          <a:noFill/>
        </p:spPr>
      </p:pic>
      <p:pic>
        <p:nvPicPr>
          <p:cNvPr id="26631" name="Picture 7" descr="thmb_4530a0a2a4beftang-calci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573016"/>
            <a:ext cx="6700893" cy="30247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Bile duct dilatation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 type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8604448" cy="320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3" name="Picture 5" descr="thmb_4530b0a45f2dbdraped-a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0"/>
            <a:ext cx="7696581" cy="2996952"/>
          </a:xfrm>
          <a:prstGeom prst="rect">
            <a:avLst/>
          </a:prstGeom>
          <a:noFill/>
        </p:spPr>
      </p:pic>
      <p:pic>
        <p:nvPicPr>
          <p:cNvPr id="27655" name="Picture 7" descr="thmb_4530b0bc870dadraped-ao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746175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abdomen </a:t>
            </a:r>
            <a:endParaRPr lang="el-GR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Appendicitis </a:t>
            </a:r>
            <a:endParaRPr lang="el-GR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701" name="Picture 5" descr="thmb_42d57db6d2c0cinflamed-app-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3213100"/>
            <a:ext cx="5649912" cy="3282950"/>
          </a:xfrm>
          <a:prstGeom prst="rect">
            <a:avLst/>
          </a:prstGeom>
          <a:noFill/>
        </p:spPr>
      </p:pic>
      <p:pic>
        <p:nvPicPr>
          <p:cNvPr id="29703" name="Picture 7" descr="thmb_42d5605707ac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3524250" cy="1952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Diverticulitis </a:t>
            </a:r>
            <a:endParaRPr lang="el-GR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5" name="Picture 5" descr="thmb_4314a6543edd3CT-diverticulitis-li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0"/>
            <a:ext cx="4172322" cy="3574665"/>
          </a:xfrm>
          <a:prstGeom prst="rect">
            <a:avLst/>
          </a:prstGeom>
          <a:noFill/>
        </p:spPr>
      </p:pic>
      <p:pic>
        <p:nvPicPr>
          <p:cNvPr id="30727" name="Picture 7" descr="thmb_43d69238e86c8divitis-c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3789363"/>
            <a:ext cx="7128346" cy="29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Cholecystitis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9" name="Picture 5" descr="thmb_42d581cd97a38cholecystitis-c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9875" y="1943100"/>
            <a:ext cx="5434013" cy="4581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Fat inflammation </a:t>
            </a:r>
            <a:endParaRPr lang="el-G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3" name="Picture 5" descr="thmb_42d6c43fcaae4omental-infar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700808"/>
            <a:ext cx="6370811" cy="4735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Mechanical bowel obstruction </a:t>
            </a:r>
            <a:endParaRPr lang="el-GR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7" name="Picture 5" descr="thmb_42d587ed42998bowel-w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1762112"/>
            <a:ext cx="8640960" cy="4998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thmb_42d553466e52cAcute-abdome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43" y="620688"/>
            <a:ext cx="9037479" cy="5544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Free air</a:t>
            </a:r>
            <a:endParaRPr lang="en-US" dirty="0"/>
          </a:p>
        </p:txBody>
      </p:sp>
      <p:pic>
        <p:nvPicPr>
          <p:cNvPr id="34821" name="Picture 5" descr="thmb_43193921c3619vrij-lucht-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08275"/>
            <a:ext cx="8875035" cy="4149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Aneurysm rupture</a:t>
            </a:r>
            <a:endParaRPr lang="en-US" dirty="0"/>
          </a:p>
        </p:txBody>
      </p:sp>
      <p:pic>
        <p:nvPicPr>
          <p:cNvPr id="35845" name="Picture 5" descr="thmb_431e5afb29436Ao-ruptuur-ao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797175"/>
            <a:ext cx="6083300" cy="406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Cholangiocarcinoma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195461"/>
            <a:ext cx="5760640" cy="5662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Pancreatitis</a:t>
            </a:r>
            <a:endParaRPr lang="en-US" dirty="0"/>
          </a:p>
        </p:txBody>
      </p:sp>
      <p:pic>
        <p:nvPicPr>
          <p:cNvPr id="36869" name="Picture 5" descr="thmb_42d6bf1de53aapancreatit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1" y="1627378"/>
            <a:ext cx="7560840" cy="52306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692696"/>
            <a:ext cx="7467600" cy="4525963"/>
          </a:xfrm>
        </p:spPr>
        <p:txBody>
          <a:bodyPr/>
          <a:lstStyle/>
          <a:p>
            <a:r>
              <a:rPr lang="en-US" dirty="0" smtClean="0"/>
              <a:t>Delayed enhancement </a:t>
            </a:r>
            <a:r>
              <a:rPr lang="el-GR" dirty="0" smtClean="0"/>
              <a:t>(15΄)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48880"/>
            <a:ext cx="8850001" cy="42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155</TotalTime>
  <Words>280</Words>
  <Application>Microsoft Office PowerPoint</Application>
  <PresentationFormat>On-screen Show (4:3)</PresentationFormat>
  <Paragraphs>82</Paragraphs>
  <Slides>80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1" baseType="lpstr">
      <vt:lpstr>Technic</vt:lpstr>
      <vt:lpstr>CT - ABDOMEN</vt:lpstr>
      <vt:lpstr>Bile ducts</vt:lpstr>
      <vt:lpstr>Caroli disease</vt:lpstr>
      <vt:lpstr>Slide 4</vt:lpstr>
      <vt:lpstr>Pyogenic cholangitis</vt:lpstr>
      <vt:lpstr>Choledochal cysts</vt:lpstr>
      <vt:lpstr>Bile duct dilatation</vt:lpstr>
      <vt:lpstr>Cholangiocarcinoma  </vt:lpstr>
      <vt:lpstr>Slide 9</vt:lpstr>
      <vt:lpstr>Klatskin’ tumor </vt:lpstr>
      <vt:lpstr>Slide 11</vt:lpstr>
      <vt:lpstr>Normal gall bladder</vt:lpstr>
      <vt:lpstr>Slide 13</vt:lpstr>
      <vt:lpstr>Slide 14</vt:lpstr>
      <vt:lpstr>Fat infiltration</vt:lpstr>
      <vt:lpstr>Which one is the carcinoma?</vt:lpstr>
      <vt:lpstr>Pancreas </vt:lpstr>
      <vt:lpstr>Ca pancreas</vt:lpstr>
      <vt:lpstr>Ca pancreas - staging</vt:lpstr>
      <vt:lpstr>Slide 20</vt:lpstr>
      <vt:lpstr>Peritoneal seeding </vt:lpstr>
      <vt:lpstr>Pancreatitis </vt:lpstr>
      <vt:lpstr>Slide 23</vt:lpstr>
      <vt:lpstr>Slide 24</vt:lpstr>
      <vt:lpstr>Necrotizing  pancreatitis</vt:lpstr>
      <vt:lpstr>Slide 26</vt:lpstr>
      <vt:lpstr>Slide 27</vt:lpstr>
      <vt:lpstr>Pseudocyst </vt:lpstr>
      <vt:lpstr>Pancreatitis </vt:lpstr>
      <vt:lpstr>Kidneys  </vt:lpstr>
      <vt:lpstr>Slide 31</vt:lpstr>
      <vt:lpstr>Slide 32</vt:lpstr>
      <vt:lpstr>CT urography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Adrenals </vt:lpstr>
      <vt:lpstr>Slide 46</vt:lpstr>
      <vt:lpstr>Slide 47</vt:lpstr>
      <vt:lpstr>Adenoma - metastasis</vt:lpstr>
      <vt:lpstr>Slide 49</vt:lpstr>
      <vt:lpstr>Slide 50</vt:lpstr>
      <vt:lpstr>Adrenal cancer - primary</vt:lpstr>
      <vt:lpstr>Slide 52</vt:lpstr>
      <vt:lpstr>What do you see?</vt:lpstr>
      <vt:lpstr>Trauma </vt:lpstr>
      <vt:lpstr>Splenic rupture</vt:lpstr>
      <vt:lpstr>Active  extravasation</vt:lpstr>
      <vt:lpstr>Slide 57</vt:lpstr>
      <vt:lpstr>Liver trauma</vt:lpstr>
      <vt:lpstr>Slide 59</vt:lpstr>
      <vt:lpstr>Renal trauma</vt:lpstr>
      <vt:lpstr>Slide 61</vt:lpstr>
      <vt:lpstr>Urinary bladder</vt:lpstr>
      <vt:lpstr>Slide 63</vt:lpstr>
      <vt:lpstr>Slide 64</vt:lpstr>
      <vt:lpstr>Multiple trauma</vt:lpstr>
      <vt:lpstr>Diaphragmatic rupture</vt:lpstr>
      <vt:lpstr>Aortic aneurysm</vt:lpstr>
      <vt:lpstr>Aortic rupture pre CM</vt:lpstr>
      <vt:lpstr>Slide 69</vt:lpstr>
      <vt:lpstr>Slide 70</vt:lpstr>
      <vt:lpstr>Acute abdomen </vt:lpstr>
      <vt:lpstr>Appendicitis </vt:lpstr>
      <vt:lpstr>Diverticulitis </vt:lpstr>
      <vt:lpstr>Cholecystitis </vt:lpstr>
      <vt:lpstr>Fat inflammation </vt:lpstr>
      <vt:lpstr>Mechanical bowel obstruction </vt:lpstr>
      <vt:lpstr>Slide 77</vt:lpstr>
      <vt:lpstr>Slide 78</vt:lpstr>
      <vt:lpstr>Slide 79</vt:lpstr>
      <vt:lpstr>Acute Pancreatitis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CT -αλλα</dc:title>
  <dc:creator>Georgia</dc:creator>
  <cp:lastModifiedBy>Georgia</cp:lastModifiedBy>
  <cp:revision>20</cp:revision>
  <dcterms:created xsi:type="dcterms:W3CDTF">2012-01-17T01:31:13Z</dcterms:created>
  <dcterms:modified xsi:type="dcterms:W3CDTF">2012-02-22T20:11:36Z</dcterms:modified>
</cp:coreProperties>
</file>