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82" r:id="rId15"/>
    <p:sldId id="280" r:id="rId16"/>
    <p:sldId id="279" r:id="rId17"/>
    <p:sldId id="281" r:id="rId18"/>
    <p:sldId id="269" r:id="rId19"/>
    <p:sldId id="283" r:id="rId20"/>
    <p:sldId id="284" r:id="rId21"/>
    <p:sldId id="285" r:id="rId22"/>
    <p:sldId id="286" r:id="rId23"/>
    <p:sldId id="270" r:id="rId24"/>
    <p:sldId id="287" r:id="rId25"/>
    <p:sldId id="305" r:id="rId26"/>
    <p:sldId id="295" r:id="rId27"/>
    <p:sldId id="296" r:id="rId28"/>
    <p:sldId id="297" r:id="rId29"/>
    <p:sldId id="298" r:id="rId30"/>
    <p:sldId id="300" r:id="rId31"/>
    <p:sldId id="299" r:id="rId32"/>
    <p:sldId id="294" r:id="rId33"/>
    <p:sldId id="291" r:id="rId34"/>
    <p:sldId id="292" r:id="rId35"/>
    <p:sldId id="293" r:id="rId36"/>
    <p:sldId id="302" r:id="rId37"/>
    <p:sldId id="303" r:id="rId38"/>
    <p:sldId id="304" r:id="rId39"/>
    <p:sldId id="301" r:id="rId40"/>
    <p:sldId id="288" r:id="rId41"/>
    <p:sldId id="289" r:id="rId42"/>
    <p:sldId id="307" r:id="rId43"/>
    <p:sldId id="306" r:id="rId44"/>
    <p:sldId id="290" r:id="rId45"/>
    <p:sldId id="271" r:id="rId46"/>
    <p:sldId id="308" r:id="rId47"/>
    <p:sldId id="310" r:id="rId48"/>
    <p:sldId id="309" r:id="rId49"/>
    <p:sldId id="311" r:id="rId50"/>
    <p:sldId id="312" r:id="rId51"/>
    <p:sldId id="313" r:id="rId52"/>
    <p:sldId id="314" r:id="rId53"/>
    <p:sldId id="320" r:id="rId54"/>
    <p:sldId id="316" r:id="rId55"/>
    <p:sldId id="272" r:id="rId56"/>
    <p:sldId id="315" r:id="rId57"/>
    <p:sldId id="317" r:id="rId58"/>
    <p:sldId id="318" r:id="rId59"/>
    <p:sldId id="273" r:id="rId60"/>
    <p:sldId id="319" r:id="rId61"/>
    <p:sldId id="274" r:id="rId62"/>
    <p:sldId id="275" r:id="rId63"/>
    <p:sldId id="276" r:id="rId64"/>
    <p:sldId id="277" r:id="rId65"/>
    <p:sldId id="322" r:id="rId66"/>
    <p:sldId id="331" r:id="rId67"/>
    <p:sldId id="323" r:id="rId68"/>
    <p:sldId id="330" r:id="rId69"/>
    <p:sldId id="278" r:id="rId70"/>
    <p:sldId id="321" r:id="rId71"/>
    <p:sldId id="325" r:id="rId72"/>
    <p:sldId id="326" r:id="rId73"/>
  </p:sldIdLst>
  <p:sldSz cx="9144000" cy="6858000" type="screen4x3"/>
  <p:notesSz cx="6858000" cy="9144000"/>
  <p:custDataLst>
    <p:tags r:id="rId7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542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DFCD1-7CE0-4C6B-AAF3-51EB433D4757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B5D8-AACC-4D8A-8EEF-6BC3B36204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DFCD1-7CE0-4C6B-AAF3-51EB433D4757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B5D8-AACC-4D8A-8EEF-6BC3B36204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DFCD1-7CE0-4C6B-AAF3-51EB433D4757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B5D8-AACC-4D8A-8EEF-6BC3B36204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DFCD1-7CE0-4C6B-AAF3-51EB433D4757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B5D8-AACC-4D8A-8EEF-6BC3B36204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DFCD1-7CE0-4C6B-AAF3-51EB433D4757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B5D8-AACC-4D8A-8EEF-6BC3B36204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DFCD1-7CE0-4C6B-AAF3-51EB433D4757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B5D8-AACC-4D8A-8EEF-6BC3B36204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DFCD1-7CE0-4C6B-AAF3-51EB433D4757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B5D8-AACC-4D8A-8EEF-6BC3B36204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DFCD1-7CE0-4C6B-AAF3-51EB433D4757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1FB5D8-AACC-4D8A-8EEF-6BC3B36204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DFCD1-7CE0-4C6B-AAF3-51EB433D4757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B5D8-AACC-4D8A-8EEF-6BC3B36204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DFCD1-7CE0-4C6B-AAF3-51EB433D4757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D31FB5D8-AACC-4D8A-8EEF-6BC3B36204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35DFCD1-7CE0-4C6B-AAF3-51EB433D4757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B5D8-AACC-4D8A-8EEF-6BC3B36204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35DFCD1-7CE0-4C6B-AAF3-51EB433D4757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31FB5D8-AACC-4D8A-8EEF-6BC3B362043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radiographics.rsna.org/content/29/5/153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jronline.org/content/185/2/354/F15" TargetMode="External"/><Relationship Id="rId7" Type="http://schemas.openxmlformats.org/officeDocument/2006/relationships/image" Target="../media/image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adiology.rsna.org/content/222/3/771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hyperlink" Target="http://www.emedicine.com/cgi-bin/foxweb.exe/makezoom@/em/makezoom?picture=\websites\emedicine\radio\images\Large\50405040SAMUEL-SMALL-LIVMETS.JPG&amp;template=izoom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medicine.com/cgi-bin/foxweb.exe/makezoom@/em/makezoom?picture=\websites\emedicine\radio\images\Large\50995099RADRENAL7CMA.JPG&amp;template=izoom2" TargetMode="External"/><Relationship Id="rId5" Type="http://schemas.openxmlformats.org/officeDocument/2006/relationships/image" Target="../media/image43.jpeg"/><Relationship Id="rId4" Type="http://schemas.openxmlformats.org/officeDocument/2006/relationships/hyperlink" Target="http://www.emedicine.com/cgi-bin/foxweb.exe/makezoom@/em/makezoom?picture=\websites\emedicine\radio\images\Large\50415041BRAINMETS1.JPG&amp;template=izoom2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http://radiographics.rsnajnls.org/content/vol22/issue4/images/large/g02jl01g2a.jpeg" TargetMode="External"/><Relationship Id="rId7" Type="http://schemas.openxmlformats.org/officeDocument/2006/relationships/hyperlink" Target="http://radiographics.rsnajnls.org/cgi/content/full/22/4/739/F11B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hyperlink" Target="http://radiographics.rsnajnls.org/cgi/content/full/22/4/739/F12A" TargetMode="Externa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CT lung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CT low dose – lung cancer screening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 sections (2-3mm)</a:t>
            </a:r>
            <a:endParaRPr lang="el-GR" dirty="0" smtClean="0"/>
          </a:p>
          <a:p>
            <a:r>
              <a:rPr lang="en-US" dirty="0" smtClean="0"/>
              <a:t>Thicker reprocessing</a:t>
            </a:r>
            <a:endParaRPr lang="el-GR" dirty="0" smtClean="0"/>
          </a:p>
          <a:p>
            <a:r>
              <a:rPr lang="en-US" dirty="0" smtClean="0"/>
              <a:t>No IV CM</a:t>
            </a:r>
            <a:endParaRPr lang="el-GR" dirty="0" smtClean="0"/>
          </a:p>
          <a:p>
            <a:r>
              <a:rPr lang="en-US" dirty="0" smtClean="0"/>
              <a:t>CAD</a:t>
            </a:r>
            <a:r>
              <a:rPr lang="el-GR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</a:t>
            </a:r>
            <a:r>
              <a:rPr lang="en-US" dirty="0" err="1" smtClean="0"/>
              <a:t>bronchoscopy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3D technique</a:t>
            </a:r>
            <a:endParaRPr lang="el-GR" dirty="0" smtClean="0"/>
          </a:p>
          <a:p>
            <a:r>
              <a:rPr lang="en-US" dirty="0" smtClean="0"/>
              <a:t>No measurements</a:t>
            </a:r>
            <a:endParaRPr lang="el-GR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Diseases of the lung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8630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Congenital diseases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atresia</a:t>
            </a:r>
            <a:endParaRPr lang="el-G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5082" y="3714752"/>
            <a:ext cx="4818917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0"/>
            <a:ext cx="41910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0" y="6211669"/>
            <a:ext cx="2786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hlinkClick r:id="rId4"/>
              </a:rPr>
              <a:t>http://radiographics.rsna.org/content/29/5/1531</a:t>
            </a:r>
            <a:r>
              <a:rPr lang="el-GR" sz="1600" i="1" dirty="0" smtClean="0"/>
              <a:t> και </a:t>
            </a:r>
            <a:r>
              <a:rPr lang="el-GR" sz="1600" i="1" dirty="0" smtClean="0">
                <a:hlinkClick r:id="rId4"/>
              </a:rPr>
              <a:t>1497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571744"/>
            <a:ext cx="3324434" cy="301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Agenesis, </a:t>
            </a:r>
            <a:r>
              <a:rPr lang="en-US" dirty="0" err="1" smtClean="0"/>
              <a:t>hypoplasia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488668"/>
            <a:ext cx="4714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http://www.ajronline.org/content/183/5/1497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0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446292"/>
            <a:ext cx="3071834" cy="2792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tracheobronchomegaly</a:t>
            </a:r>
            <a:endParaRPr lang="el-GR" dirty="0" smtClean="0"/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7783" y="0"/>
            <a:ext cx="40462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633478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smtClean="0"/>
              <a:t>http://www.learningradiology.com/archives06/COW%20230-Mounier-Kuhn/mounierkuhncorrect.html</a:t>
            </a:r>
            <a:endParaRPr lang="en-US" sz="1400" i="1" dirty="0"/>
          </a:p>
        </p:txBody>
      </p:sp>
      <p:pic>
        <p:nvPicPr>
          <p:cNvPr id="6" name="Picture 7" descr="bron0002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28000" t="36800" r="32001" b="23199"/>
          <a:stretch>
            <a:fillRect/>
          </a:stretch>
        </p:blipFill>
        <p:spPr bwMode="auto">
          <a:xfrm>
            <a:off x="0" y="3714768"/>
            <a:ext cx="2071670" cy="2071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Bronchogenic</a:t>
            </a:r>
            <a:r>
              <a:rPr lang="en-US" dirty="0" smtClean="0"/>
              <a:t> cyst</a:t>
            </a:r>
            <a:endParaRPr lang="el-GR" dirty="0" smtClean="0"/>
          </a:p>
          <a:p>
            <a:endParaRPr lang="el-GR" dirty="0" smtClean="0"/>
          </a:p>
          <a:p>
            <a:r>
              <a:rPr lang="en-US" dirty="0" smtClean="0"/>
              <a:t>Lung sequestration</a:t>
            </a:r>
            <a:endParaRPr lang="el-GR" dirty="0" smtClean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0"/>
            <a:ext cx="4191000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572000" y="400050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smtClean="0"/>
              <a:t>http://radiology.rsna.org/content/217/2/441.long</a:t>
            </a:r>
            <a:endParaRPr lang="en-US" sz="1400" i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9635" t="7143" r="18750" b="17857"/>
          <a:stretch>
            <a:fillRect/>
          </a:stretch>
        </p:blipFill>
        <p:spPr bwMode="auto">
          <a:xfrm>
            <a:off x="0" y="3857604"/>
            <a:ext cx="392909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4000496" y="6334780"/>
            <a:ext cx="3286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http://emedicine.medscape.com/article/412554-overview#a20</a:t>
            </a:r>
            <a:endParaRPr lang="en-US" sz="1400" i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357686" y="2000240"/>
            <a:ext cx="1571636" cy="50006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H="1">
            <a:off x="357158" y="4000504"/>
            <a:ext cx="2000264" cy="71438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Scimitar syndrome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0"/>
            <a:ext cx="419100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572000" y="364331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smtClean="0"/>
              <a:t>http://radiographics.rsna.org/content/27/5/1323.full</a:t>
            </a:r>
            <a:endParaRPr lang="en-US" sz="1400" i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929322" y="4071941"/>
            <a:ext cx="3214678" cy="27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86058"/>
            <a:ext cx="3409518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0" y="6488668"/>
            <a:ext cx="47148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http://www.ajronline.org/content/183/5/1497</a:t>
            </a:r>
            <a:endParaRPr lang="en-US" sz="1400" i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Diseases of the airways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15262" cy="525780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Stenosis</a:t>
            </a:r>
            <a:r>
              <a:rPr lang="en-US" sz="2400" dirty="0" smtClean="0"/>
              <a:t> tracheal </a:t>
            </a:r>
            <a:endParaRPr lang="el-GR" sz="2400" dirty="0" smtClean="0"/>
          </a:p>
          <a:p>
            <a:endParaRPr lang="el-GR" sz="2400" dirty="0" smtClean="0"/>
          </a:p>
          <a:p>
            <a:pPr lvl="1"/>
            <a:endParaRPr lang="el-GR" sz="2400" dirty="0" smtClean="0"/>
          </a:p>
          <a:p>
            <a:pPr lvl="1"/>
            <a:endParaRPr lang="el-GR" sz="2400" dirty="0" smtClean="0"/>
          </a:p>
          <a:p>
            <a:pPr>
              <a:buNone/>
            </a:pPr>
            <a:endParaRPr lang="el-GR" sz="2400" dirty="0" smtClean="0"/>
          </a:p>
          <a:p>
            <a:endParaRPr lang="el-GR" sz="2400" dirty="0" smtClean="0"/>
          </a:p>
          <a:p>
            <a:endParaRPr lang="el-GR" sz="2400" dirty="0" smtClean="0"/>
          </a:p>
          <a:p>
            <a:endParaRPr lang="el-GR" sz="2400" dirty="0" smtClean="0"/>
          </a:p>
          <a:p>
            <a:endParaRPr lang="el-GR" sz="2400" dirty="0" smtClean="0"/>
          </a:p>
          <a:p>
            <a:r>
              <a:rPr lang="en-US" sz="2400" dirty="0" smtClean="0"/>
              <a:t>Use WL=-</a:t>
            </a:r>
            <a:r>
              <a:rPr lang="el-GR" sz="2400" dirty="0" smtClean="0"/>
              <a:t>700 και</a:t>
            </a:r>
            <a:r>
              <a:rPr lang="en-US" sz="2400" dirty="0" smtClean="0"/>
              <a:t> WW</a:t>
            </a:r>
            <a:r>
              <a:rPr lang="el-GR" sz="2400" dirty="0" smtClean="0"/>
              <a:t>&gt;1000</a:t>
            </a:r>
          </a:p>
          <a:p>
            <a:r>
              <a:rPr lang="en-US" sz="2400" dirty="0" smtClean="0"/>
              <a:t>Movement may create double wall</a:t>
            </a:r>
            <a:endParaRPr 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4810125" y="1500174"/>
            <a:ext cx="4333875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3116"/>
            <a:ext cx="4191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0" y="492919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http://radiographics.rsna.org/content/22/suppl_1/S215</a:t>
            </a:r>
            <a:endParaRPr lang="en-US" sz="1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Bronchiectasis</a:t>
            </a:r>
            <a:endParaRPr lang="en-US" dirty="0" smtClean="0"/>
          </a:p>
          <a:p>
            <a:pPr lvl="1"/>
            <a:endParaRPr lang="el-GR" dirty="0" smtClean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03" y="0"/>
            <a:ext cx="4929197" cy="339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572000" y="335756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http://www.learningradiology.com/archives2011/COW 468-Cystic </a:t>
            </a:r>
            <a:r>
              <a:rPr lang="en-US" sz="1400" dirty="0" err="1" smtClean="0"/>
              <a:t>Bronchiectasis</a:t>
            </a:r>
            <a:endParaRPr lang="en-US" sz="1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966185"/>
            <a:ext cx="4286287" cy="2891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786190"/>
            <a:ext cx="3676931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0" y="633478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smtClean="0"/>
              <a:t>http://radiology.casereports.net/index.php/rcr/article/viewArticle/137/383</a:t>
            </a:r>
            <a:endParaRPr lang="en-US" sz="1400" i="1" dirty="0"/>
          </a:p>
        </p:txBody>
      </p:sp>
      <p:pic>
        <p:nvPicPr>
          <p:cNvPr id="9" name="Picture 7" descr="bron0002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l="28000" t="42317" r="32001" b="28716"/>
          <a:stretch>
            <a:fillRect/>
          </a:stretch>
        </p:blipFill>
        <p:spPr bwMode="auto">
          <a:xfrm>
            <a:off x="0" y="0"/>
            <a:ext cx="3714744" cy="216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Technique</a:t>
            </a:r>
            <a:r>
              <a:rPr lang="el-GR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Depends on the indication</a:t>
            </a:r>
            <a:endParaRPr lang="el-GR" dirty="0" smtClean="0"/>
          </a:p>
          <a:p>
            <a:pPr lvl="1"/>
            <a:r>
              <a:rPr lang="en-US" dirty="0" smtClean="0"/>
              <a:t>Routine protocol</a:t>
            </a:r>
            <a:endParaRPr lang="el-GR" dirty="0" smtClean="0"/>
          </a:p>
          <a:p>
            <a:pPr lvl="1"/>
            <a:r>
              <a:rPr lang="en-US" dirty="0" smtClean="0"/>
              <a:t>High </a:t>
            </a:r>
            <a:r>
              <a:rPr lang="en-US" smtClean="0"/>
              <a:t>resolution protocol</a:t>
            </a:r>
            <a:endParaRPr lang="en-US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Bronchiolitis</a:t>
            </a:r>
            <a:r>
              <a:rPr lang="en-US" dirty="0" smtClean="0"/>
              <a:t> </a:t>
            </a:r>
            <a:r>
              <a:rPr lang="el-GR" dirty="0" smtClean="0"/>
              <a:t> </a:t>
            </a:r>
            <a:r>
              <a:rPr lang="en-US" dirty="0" smtClean="0"/>
              <a:t> </a:t>
            </a:r>
            <a:endParaRPr lang="el-GR" dirty="0" smtClean="0"/>
          </a:p>
          <a:p>
            <a:r>
              <a:rPr lang="en-US" dirty="0" err="1" smtClean="0"/>
              <a:t>Aspergillosis</a:t>
            </a:r>
            <a:r>
              <a:rPr lang="en-US" dirty="0" smtClean="0"/>
              <a:t> </a:t>
            </a:r>
            <a:endParaRPr lang="el-GR" dirty="0" smtClean="0"/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5075" y="2667000"/>
            <a:ext cx="28289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6275788"/>
            <a:ext cx="4572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hlinkClick r:id="rId3"/>
              </a:rPr>
              <a:t>http://www.ajronline.org/content/185/2/354/F15</a:t>
            </a:r>
            <a:endParaRPr lang="el-GR" sz="1400" i="1" dirty="0" smtClean="0"/>
          </a:p>
          <a:p>
            <a:endParaRPr lang="el-GR" sz="1400" i="1" dirty="0" smtClean="0"/>
          </a:p>
          <a:p>
            <a:endParaRPr lang="en-US" sz="1400" i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0267" y="0"/>
            <a:ext cx="3333733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2928934"/>
            <a:ext cx="419100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0" y="6550223"/>
            <a:ext cx="35809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hlinkClick r:id="rId6"/>
              </a:rPr>
              <a:t>http://radiology.rsna.org/content/222/3/771</a:t>
            </a:r>
            <a:r>
              <a:rPr lang="el-GR" sz="1400" i="1" dirty="0" smtClean="0"/>
              <a:t> </a:t>
            </a:r>
            <a:endParaRPr lang="en-US" sz="1400" i="1" dirty="0"/>
          </a:p>
        </p:txBody>
      </p:sp>
      <p:pic>
        <p:nvPicPr>
          <p:cNvPr id="9" name="Picture 7" descr="bron0002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 l="28000" t="42317" r="32001" b="28716"/>
          <a:stretch>
            <a:fillRect/>
          </a:stretch>
        </p:blipFill>
        <p:spPr bwMode="auto">
          <a:xfrm>
            <a:off x="0" y="0"/>
            <a:ext cx="257176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00240"/>
            <a:ext cx="7467600" cy="4525963"/>
          </a:xfrm>
        </p:spPr>
        <p:txBody>
          <a:bodyPr/>
          <a:lstStyle/>
          <a:p>
            <a:r>
              <a:rPr lang="en-US" dirty="0" smtClean="0"/>
              <a:t>Tumors </a:t>
            </a:r>
            <a:r>
              <a:rPr lang="el-GR" dirty="0" smtClean="0"/>
              <a:t> </a:t>
            </a:r>
          </a:p>
          <a:p>
            <a:pPr lvl="1"/>
            <a:r>
              <a:rPr lang="en-US" dirty="0" err="1" smtClean="0"/>
              <a:t>pappiloma</a:t>
            </a:r>
            <a:r>
              <a:rPr lang="el-GR" dirty="0" smtClean="0"/>
              <a:t> – </a:t>
            </a:r>
          </a:p>
          <a:p>
            <a:pPr lvl="1"/>
            <a:r>
              <a:rPr lang="en-US" dirty="0" err="1" smtClean="0"/>
              <a:t>pappilomatosis</a:t>
            </a:r>
            <a:r>
              <a:rPr lang="el-GR" dirty="0" smtClean="0"/>
              <a:t>Θηλωμάτωση</a:t>
            </a:r>
          </a:p>
          <a:p>
            <a:pPr lvl="1"/>
            <a:r>
              <a:rPr lang="en-US" dirty="0" err="1" smtClean="0"/>
              <a:t>carcinoid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5982" y="1"/>
            <a:ext cx="61880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6334780"/>
            <a:ext cx="2857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http://www.ncbi.nlm.nih.gov/pmc/articles/PMC2627258/</a:t>
            </a:r>
            <a:endParaRPr lang="en-US" sz="1400" i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0624" lvl="1" indent="-384048">
              <a:buSzPct val="80000"/>
              <a:buFont typeface="Wingdings 2"/>
              <a:buChar char=""/>
            </a:pPr>
            <a:r>
              <a:rPr lang="en-US" dirty="0" smtClean="0"/>
              <a:t>Bronchial carcinoma</a:t>
            </a:r>
            <a:endParaRPr lang="el-GR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071546"/>
            <a:ext cx="4357686" cy="5509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857224" y="6505979"/>
            <a:ext cx="3929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http://jco.ascopubs.org/content/25/34/5521.full</a:t>
            </a:r>
            <a:endParaRPr lang="en-US" sz="1400" i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Lung nodules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01080" cy="4525963"/>
          </a:xfrm>
        </p:spPr>
        <p:txBody>
          <a:bodyPr>
            <a:normAutofit/>
          </a:bodyPr>
          <a:lstStyle/>
          <a:p>
            <a:r>
              <a:rPr lang="en-US" dirty="0" err="1" smtClean="0"/>
              <a:t>Granuloma</a:t>
            </a:r>
            <a:r>
              <a:rPr lang="en-US" dirty="0" smtClean="0"/>
              <a:t> </a:t>
            </a:r>
            <a:endParaRPr lang="el-GR" dirty="0" smtClean="0"/>
          </a:p>
          <a:p>
            <a:r>
              <a:rPr lang="en-US" dirty="0" smtClean="0"/>
              <a:t>Benign tumors</a:t>
            </a:r>
            <a:endParaRPr lang="el-GR" dirty="0" smtClean="0"/>
          </a:p>
          <a:p>
            <a:pPr lvl="1"/>
            <a:r>
              <a:rPr lang="en-US" dirty="0" err="1" smtClean="0"/>
              <a:t>Hamartoma</a:t>
            </a:r>
            <a:r>
              <a:rPr lang="en-US" dirty="0" smtClean="0"/>
              <a:t>, </a:t>
            </a:r>
            <a:r>
              <a:rPr lang="en-US" dirty="0" err="1" smtClean="0"/>
              <a:t>chondroma</a:t>
            </a:r>
            <a:endParaRPr lang="el-GR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3321843"/>
            <a:ext cx="4714876" cy="3536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smtClean="0"/>
              <a:t>http://emedicine.medscape.com/article/356271</a:t>
            </a:r>
            <a:endParaRPr lang="en-US" sz="1400" i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Malignant tumors</a:t>
            </a:r>
            <a:endParaRPr lang="el-GR" dirty="0" smtClean="0"/>
          </a:p>
          <a:p>
            <a:pPr lvl="1"/>
            <a:r>
              <a:rPr lang="en-US" dirty="0" err="1" smtClean="0"/>
              <a:t>Bronchogenic</a:t>
            </a:r>
            <a:r>
              <a:rPr lang="en-US" dirty="0" smtClean="0"/>
              <a:t>, alveolar cell, metastatic, </a:t>
            </a:r>
            <a:r>
              <a:rPr lang="en-US" dirty="0" err="1" smtClean="0"/>
              <a:t>carcinoid</a:t>
            </a:r>
            <a:r>
              <a:rPr lang="en-US" dirty="0" smtClean="0"/>
              <a:t>, </a:t>
            </a:r>
            <a:r>
              <a:rPr lang="en-US" dirty="0" err="1" smtClean="0"/>
              <a:t>kaposi</a:t>
            </a:r>
            <a:r>
              <a:rPr lang="en-US" dirty="0" smtClean="0"/>
              <a:t> sarcoma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3429000"/>
            <a:ext cx="6429420" cy="2971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071670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smtClean="0"/>
              <a:t>http://www.radiologyassistant.nl/en/42459cff38f02</a:t>
            </a:r>
            <a:endParaRPr lang="en-US" sz="1400" i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Lung nodule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Benign </a:t>
            </a:r>
            <a:r>
              <a:rPr lang="en-US" dirty="0" err="1" smtClean="0"/>
              <a:t>vs</a:t>
            </a:r>
            <a:r>
              <a:rPr lang="en-US" dirty="0" smtClean="0"/>
              <a:t> malignant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428868"/>
            <a:ext cx="6758883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0882" y="0"/>
            <a:ext cx="447311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285984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smtClean="0"/>
              <a:t>http://www.radiologyassistant.nl/en/460f9fcd50637</a:t>
            </a:r>
            <a:endParaRPr lang="en-US" sz="1400" i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6033"/>
            <a:ext cx="9227364" cy="408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928794" y="6488668"/>
            <a:ext cx="6000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http://www.radiologyassistant.nl/en/42459cff38f02</a:t>
            </a:r>
            <a:endParaRPr lang="en-US" i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3184"/>
            <a:ext cx="9144032" cy="4399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071670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smtClean="0"/>
              <a:t>http://www.radiologyassistant.nl/en/42459cff38f02</a:t>
            </a:r>
            <a:endParaRPr lang="en-US" sz="1400" i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36476" y="2000240"/>
            <a:ext cx="9007524" cy="435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071670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smtClean="0"/>
              <a:t>http://www.radiologyassistant.nl/en/42459cff38f02</a:t>
            </a:r>
            <a:endParaRPr lang="en-US" sz="1400" i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85860"/>
            <a:ext cx="7642429" cy="514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071670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smtClean="0"/>
              <a:t>http://www.radiologyassistant.nl/en/42459cff38f02</a:t>
            </a:r>
            <a:endParaRPr lang="en-US" sz="1400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Positioning </a:t>
            </a:r>
            <a:endParaRPr lang="el-GR" dirty="0" smtClean="0"/>
          </a:p>
          <a:p>
            <a:pPr lvl="1"/>
            <a:r>
              <a:rPr lang="en-US" dirty="0" smtClean="0"/>
              <a:t>Supine arms up</a:t>
            </a:r>
            <a:endParaRPr lang="el-GR" dirty="0" smtClean="0"/>
          </a:p>
          <a:p>
            <a:r>
              <a:rPr lang="en-US" dirty="0" smtClean="0"/>
              <a:t>Scan length</a:t>
            </a:r>
            <a:endParaRPr lang="el-GR" dirty="0" smtClean="0"/>
          </a:p>
          <a:p>
            <a:pPr lvl="1"/>
            <a:r>
              <a:rPr lang="en-US" dirty="0" smtClean="0"/>
              <a:t>From the base of the neck to</a:t>
            </a:r>
          </a:p>
          <a:p>
            <a:pPr lvl="2"/>
            <a:r>
              <a:rPr lang="en-US" dirty="0" smtClean="0"/>
              <a:t>The diaphragm</a:t>
            </a:r>
          </a:p>
          <a:p>
            <a:pPr lvl="2"/>
            <a:r>
              <a:rPr lang="en-US" dirty="0" smtClean="0"/>
              <a:t>The adrenals in cancer patients</a:t>
            </a:r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Pancoast</a:t>
            </a:r>
            <a:r>
              <a:rPr lang="en-US" dirty="0" smtClean="0"/>
              <a:t> tumor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357430"/>
            <a:ext cx="6334759" cy="405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071670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smtClean="0"/>
              <a:t>http://www.radiologyassistant.nl/en/42459cff38f02</a:t>
            </a:r>
            <a:endParaRPr lang="en-US" sz="1400" i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Pancoast</a:t>
            </a:r>
            <a:r>
              <a:rPr lang="en-US" dirty="0" smtClean="0"/>
              <a:t> tumor</a:t>
            </a:r>
          </a:p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295525"/>
            <a:ext cx="6977419" cy="4205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071670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smtClean="0"/>
              <a:t>http://www.radiologyassistant.nl/en/42459cff38f02</a:t>
            </a:r>
            <a:endParaRPr lang="en-US" sz="1400" i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20614"/>
            <a:ext cx="9144000" cy="427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071670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smtClean="0"/>
              <a:t>http://www.radiologyassistant.nl/en/42459cff38f02</a:t>
            </a:r>
            <a:endParaRPr lang="en-US" sz="1400" i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Staging</a:t>
            </a:r>
            <a:r>
              <a:rPr lang="el-GR" dirty="0" smtClean="0"/>
              <a:t> – ΤΝΜ – Τ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092" y="1714489"/>
            <a:ext cx="8471187" cy="478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071670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smtClean="0"/>
              <a:t>http://www.radiologyassistant.nl/en/42459cff38f02</a:t>
            </a:r>
            <a:endParaRPr lang="en-US" sz="1400" i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18656" cy="2362274"/>
          </a:xfrm>
        </p:spPr>
        <p:txBody>
          <a:bodyPr>
            <a:normAutofit/>
          </a:bodyPr>
          <a:lstStyle/>
          <a:p>
            <a:r>
              <a:rPr lang="en-US" dirty="0" smtClean="0"/>
              <a:t>Staging</a:t>
            </a:r>
            <a:r>
              <a:rPr lang="el-GR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-GR" dirty="0" smtClean="0"/>
              <a:t>ΤΝΜ – 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8902" y="260648"/>
            <a:ext cx="5590482" cy="624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071670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smtClean="0"/>
              <a:t>http://www.radiologyassistant.nl/en/42459cff38f02</a:t>
            </a:r>
            <a:endParaRPr lang="en-US" sz="1400" i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71678"/>
            <a:ext cx="4851888" cy="287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5385" y="0"/>
            <a:ext cx="4628615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312508"/>
            <a:ext cx="4572000" cy="254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0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smtClean="0"/>
              <a:t>http://www.radiologyassistant.nl/en/42459cff38f02</a:t>
            </a:r>
            <a:endParaRPr lang="en-US" sz="1400" i="1" dirty="0"/>
          </a:p>
        </p:txBody>
      </p:sp>
      <p:sp>
        <p:nvSpPr>
          <p:cNvPr id="8" name="Right Arrow 7"/>
          <p:cNvSpPr/>
          <p:nvPr/>
        </p:nvSpPr>
        <p:spPr>
          <a:xfrm rot="18398116">
            <a:off x="6058380" y="6286376"/>
            <a:ext cx="500066" cy="285752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857364"/>
            <a:ext cx="7736213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071670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smtClean="0"/>
              <a:t>http://www.radiologyassistant.nl/en/42459cff38f02</a:t>
            </a:r>
            <a:endParaRPr lang="en-US" sz="1400" i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14488"/>
            <a:ext cx="802167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071670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smtClean="0"/>
              <a:t>http://www.radiologyassistant.nl/en/42459cff38f02</a:t>
            </a:r>
            <a:endParaRPr lang="en-US" sz="1400" i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285728"/>
            <a:ext cx="4422094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smtClean="0"/>
              <a:t>http://www.radiologyassistant.nl/en/42459cff38f02</a:t>
            </a:r>
            <a:endParaRPr lang="en-US" sz="1400" i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30624" cy="1498178"/>
          </a:xfrm>
        </p:spPr>
        <p:txBody>
          <a:bodyPr>
            <a:normAutofit/>
          </a:bodyPr>
          <a:lstStyle/>
          <a:p>
            <a:r>
              <a:rPr lang="en-US" dirty="0" smtClean="0"/>
              <a:t>Staging</a:t>
            </a:r>
            <a:br>
              <a:rPr lang="en-US" dirty="0" smtClean="0"/>
            </a:br>
            <a:r>
              <a:rPr lang="el-GR" dirty="0" smtClean="0"/>
              <a:t>ΤΝΜ</a:t>
            </a:r>
            <a:r>
              <a:rPr lang="en-US" dirty="0" smtClean="0"/>
              <a:t> -</a:t>
            </a:r>
            <a:r>
              <a:rPr lang="el-GR" dirty="0" smtClean="0"/>
              <a:t> Μ</a:t>
            </a:r>
            <a:endParaRPr lang="en-US" dirty="0"/>
          </a:p>
        </p:txBody>
      </p:sp>
      <p:pic>
        <p:nvPicPr>
          <p:cNvPr id="4" name="Picture 19" descr="50405040SAMUEL-SMALL-LIVMET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3514725"/>
            <a:ext cx="3717925" cy="3194050"/>
          </a:xfrm>
          <a:prstGeom prst="rect">
            <a:avLst/>
          </a:prstGeom>
          <a:noFill/>
        </p:spPr>
      </p:pic>
      <p:pic>
        <p:nvPicPr>
          <p:cNvPr id="5" name="Picture 21" descr="50415041BRAINMETS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5963" y="115888"/>
            <a:ext cx="3205162" cy="3160712"/>
          </a:xfrm>
          <a:prstGeom prst="rect">
            <a:avLst/>
          </a:prstGeom>
          <a:noFill/>
        </p:spPr>
      </p:pic>
      <p:pic>
        <p:nvPicPr>
          <p:cNvPr id="6" name="Picture 23" descr="50995099RADRENAL7CMA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6013" y="3887788"/>
            <a:ext cx="3455987" cy="2970212"/>
          </a:xfrm>
          <a:prstGeom prst="rect">
            <a:avLst/>
          </a:prstGeom>
          <a:noFill/>
        </p:spPr>
      </p:pic>
      <p:sp>
        <p:nvSpPr>
          <p:cNvPr id="7" name="Rectangle 27"/>
          <p:cNvSpPr txBox="1">
            <a:spLocks noChangeArrowheads="1"/>
          </p:cNvSpPr>
          <p:nvPr/>
        </p:nvSpPr>
        <p:spPr>
          <a:xfrm>
            <a:off x="357158" y="1785926"/>
            <a:ext cx="4824412" cy="453072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722376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Brain </a:t>
            </a:r>
          </a:p>
          <a:p>
            <a:pPr marL="722376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 2"/>
              <a:buChar char=""/>
              <a:tabLst/>
              <a:defRPr/>
            </a:pPr>
            <a:r>
              <a:rPr lang="en-US" sz="2600" dirty="0" smtClean="0"/>
              <a:t>Liver</a:t>
            </a:r>
          </a:p>
          <a:p>
            <a:pPr marL="722376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Adrenals </a:t>
            </a:r>
            <a:endParaRPr kumimoji="0" lang="el-GR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Breathing</a:t>
            </a:r>
            <a:endParaRPr lang="el-GR" dirty="0" smtClean="0"/>
          </a:p>
          <a:p>
            <a:pPr lvl="1"/>
            <a:r>
              <a:rPr lang="en-US" dirty="0" smtClean="0"/>
              <a:t>Full inspiration</a:t>
            </a:r>
            <a:endParaRPr lang="el-GR" dirty="0" smtClean="0"/>
          </a:p>
          <a:p>
            <a:r>
              <a:rPr lang="en-US" dirty="0" smtClean="0"/>
              <a:t>Instruction </a:t>
            </a:r>
            <a:endParaRPr lang="el-GR" dirty="0" smtClean="0"/>
          </a:p>
          <a:p>
            <a:pPr lvl="1"/>
            <a:r>
              <a:rPr lang="en-US" dirty="0" smtClean="0"/>
              <a:t>Make sure there is adequate understanding</a:t>
            </a:r>
            <a:endParaRPr lang="el-GR" dirty="0" smtClean="0"/>
          </a:p>
          <a:p>
            <a:pPr lvl="1"/>
            <a:r>
              <a:rPr lang="en-US" dirty="0" smtClean="0"/>
              <a:t>Rehearse </a:t>
            </a:r>
            <a:endParaRPr lang="el-GR" dirty="0" smtClean="0"/>
          </a:p>
          <a:p>
            <a:pPr lvl="1"/>
            <a:r>
              <a:rPr lang="el-GR" dirty="0" smtClean="0"/>
              <a:t>4-5 </a:t>
            </a:r>
            <a:r>
              <a:rPr lang="en-US" dirty="0" smtClean="0"/>
              <a:t>deep breaths before start</a:t>
            </a:r>
            <a:endParaRPr lang="el-GR" dirty="0" smtClean="0"/>
          </a:p>
          <a:p>
            <a:pPr lvl="1"/>
            <a:r>
              <a:rPr lang="el-GR" dirty="0" smtClean="0"/>
              <a:t>3-4 </a:t>
            </a:r>
            <a:r>
              <a:rPr lang="en-US" dirty="0" smtClean="0"/>
              <a:t>sec</a:t>
            </a:r>
            <a:r>
              <a:rPr lang="el-GR" dirty="0" smtClean="0"/>
              <a:t> </a:t>
            </a:r>
            <a:r>
              <a:rPr lang="en-US" dirty="0" smtClean="0"/>
              <a:t>before scan</a:t>
            </a:r>
            <a:endParaRPr lang="el-GR" dirty="0" smtClean="0"/>
          </a:p>
          <a:p>
            <a:pPr lvl="1"/>
            <a:r>
              <a:rPr lang="en-US" dirty="0" smtClean="0"/>
              <a:t>Scan outwards</a:t>
            </a:r>
            <a:endParaRPr lang="el-GR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7467600" cy="4525963"/>
          </a:xfrm>
        </p:spPr>
        <p:txBody>
          <a:bodyPr/>
          <a:lstStyle/>
          <a:p>
            <a:r>
              <a:rPr lang="en-US" dirty="0" smtClean="0"/>
              <a:t>Embolism </a:t>
            </a:r>
            <a:endParaRPr lang="el-GR" dirty="0" smtClean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8294" y="3000372"/>
            <a:ext cx="3595706" cy="3397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5035183" y="6488668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http://imaging.consult.com/image/case</a:t>
            </a:r>
            <a:endParaRPr lang="en-US" dirty="0"/>
          </a:p>
        </p:txBody>
      </p:sp>
      <p:pic>
        <p:nvPicPr>
          <p:cNvPr id="7" name="Picture 3" descr=" 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357562"/>
            <a:ext cx="4191000" cy="3219450"/>
          </a:xfrm>
          <a:prstGeom prst="rect">
            <a:avLst/>
          </a:prstGeom>
          <a:noFill/>
        </p:spPr>
      </p:pic>
      <p:pic>
        <p:nvPicPr>
          <p:cNvPr id="8" name="Picture 4" descr=" 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lum bright="6000"/>
          </a:blip>
          <a:srcRect/>
          <a:stretch>
            <a:fillRect/>
          </a:stretch>
        </p:blipFill>
        <p:spPr bwMode="auto">
          <a:xfrm>
            <a:off x="5975350" y="285728"/>
            <a:ext cx="3168650" cy="2360613"/>
          </a:xfrm>
          <a:prstGeom prst="rect">
            <a:avLst/>
          </a:prstGeom>
          <a:noFill/>
        </p:spPr>
      </p:pic>
      <p:pic>
        <p:nvPicPr>
          <p:cNvPr id="9" name="Picture 5" descr=" 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lum bright="6000"/>
          </a:blip>
          <a:srcRect/>
          <a:stretch>
            <a:fillRect/>
          </a:stretch>
        </p:blipFill>
        <p:spPr bwMode="auto">
          <a:xfrm>
            <a:off x="2500298" y="0"/>
            <a:ext cx="3138487" cy="32019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571480"/>
            <a:ext cx="7467600" cy="4525963"/>
          </a:xfrm>
        </p:spPr>
        <p:txBody>
          <a:bodyPr/>
          <a:lstStyle/>
          <a:p>
            <a:r>
              <a:rPr lang="en-US" dirty="0" smtClean="0"/>
              <a:t>AV malformations</a:t>
            </a:r>
            <a:endParaRPr lang="el-GR" dirty="0" smtClean="0"/>
          </a:p>
          <a:p>
            <a:endParaRPr lang="en-US" dirty="0"/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85860"/>
            <a:ext cx="8286808" cy="4712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1214414" y="6357958"/>
            <a:ext cx="71437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http://www.vcuthoracicimaging.com/Historyanswer.aspx?qid=71&amp;fid=1</a:t>
            </a:r>
            <a:endParaRPr lang="en-US" sz="1400" i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142984"/>
            <a:ext cx="7715304" cy="523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214414" y="6357958"/>
            <a:ext cx="71437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http://www.vcuthoracicimaging.com/Historyanswer.aspx?qid=71&amp;fid=1</a:t>
            </a:r>
            <a:endParaRPr lang="en-US" sz="1400" i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85728"/>
            <a:ext cx="5357850" cy="579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857356" y="6357958"/>
            <a:ext cx="62865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http://www.vcuthoracicimaging.com/Historyanswer.aspx?qid=71&amp;fid=1</a:t>
            </a:r>
            <a:endParaRPr lang="en-US" sz="1400" i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Intrapulmonary </a:t>
            </a:r>
            <a:r>
              <a:rPr lang="en-US" dirty="0" err="1" smtClean="0"/>
              <a:t>lymphnodes</a:t>
            </a:r>
            <a:endParaRPr lang="el-GR" dirty="0" smtClean="0"/>
          </a:p>
          <a:p>
            <a:r>
              <a:rPr lang="en-US" dirty="0" smtClean="0"/>
              <a:t>Round </a:t>
            </a:r>
            <a:r>
              <a:rPr lang="en-US" dirty="0" err="1" smtClean="0"/>
              <a:t>atelectasis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b="51724"/>
          <a:stretch>
            <a:fillRect/>
          </a:stretch>
        </p:blipFill>
        <p:spPr bwMode="auto">
          <a:xfrm>
            <a:off x="4080863" y="3000372"/>
            <a:ext cx="5063137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6211669"/>
            <a:ext cx="32861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http://www.learningradiology.com/notes/chestnotes/roundatelectasispage.htm</a:t>
            </a:r>
            <a:endParaRPr lang="en-US" sz="1400" i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1556792"/>
            <a:ext cx="7467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Bacterial pneumonia</a:t>
            </a:r>
            <a:endParaRPr lang="el-GR" dirty="0" smtClean="0"/>
          </a:p>
          <a:p>
            <a:r>
              <a:rPr lang="en-US" dirty="0" smtClean="0"/>
              <a:t>Atypical </a:t>
            </a:r>
            <a:r>
              <a:rPr lang="en-US" dirty="0" err="1" smtClean="0"/>
              <a:t>pneymonia</a:t>
            </a:r>
            <a:endParaRPr lang="el-GR" dirty="0" smtClean="0"/>
          </a:p>
          <a:p>
            <a:r>
              <a:rPr lang="en-US" dirty="0" smtClean="0"/>
              <a:t>Viral pneumonia</a:t>
            </a:r>
            <a:endParaRPr lang="el-GR" dirty="0" smtClean="0"/>
          </a:p>
          <a:p>
            <a:r>
              <a:rPr lang="en-US" dirty="0" smtClean="0"/>
              <a:t>Tuberculosis </a:t>
            </a:r>
            <a:endParaRPr lang="el-GR" dirty="0" smtClean="0"/>
          </a:p>
          <a:p>
            <a:endParaRPr lang="el-GR" dirty="0" smtClean="0"/>
          </a:p>
          <a:p>
            <a:r>
              <a:rPr lang="en-US" dirty="0" smtClean="0"/>
              <a:t>Pneumonia in the </a:t>
            </a:r>
            <a:r>
              <a:rPr lang="en-US" dirty="0" err="1" smtClean="0"/>
              <a:t>immunocompromised</a:t>
            </a:r>
            <a:r>
              <a:rPr lang="en-US" dirty="0" smtClean="0"/>
              <a:t> patient</a:t>
            </a:r>
            <a:endParaRPr lang="el-GR" dirty="0" smtClean="0"/>
          </a:p>
          <a:p>
            <a:pPr lvl="1"/>
            <a:r>
              <a:rPr lang="en-US" dirty="0" smtClean="0"/>
              <a:t>Bacterial </a:t>
            </a:r>
            <a:endParaRPr lang="el-GR" dirty="0" smtClean="0"/>
          </a:p>
          <a:p>
            <a:pPr lvl="1"/>
            <a:r>
              <a:rPr lang="en-US" dirty="0" smtClean="0"/>
              <a:t>Viral and </a:t>
            </a:r>
            <a:r>
              <a:rPr lang="en-US" dirty="0" err="1" smtClean="0"/>
              <a:t>pneumocystis</a:t>
            </a:r>
            <a:r>
              <a:rPr lang="en-US" dirty="0" smtClean="0"/>
              <a:t> </a:t>
            </a:r>
            <a:r>
              <a:rPr lang="en-US" dirty="0" err="1" smtClean="0"/>
              <a:t>Carinii</a:t>
            </a:r>
            <a:r>
              <a:rPr lang="el-GR" dirty="0" smtClean="0"/>
              <a:t>, </a:t>
            </a:r>
            <a:r>
              <a:rPr lang="en-US" dirty="0" smtClean="0"/>
              <a:t>opportunistic or </a:t>
            </a:r>
            <a:r>
              <a:rPr lang="el-GR" dirty="0" smtClean="0"/>
              <a:t> </a:t>
            </a:r>
            <a:r>
              <a:rPr lang="en-US" dirty="0" smtClean="0"/>
              <a:t>fungal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Bacterial 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189066"/>
            <a:ext cx="4500594" cy="348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295548"/>
            <a:ext cx="386715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Atypical - viral</a:t>
            </a:r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214554"/>
            <a:ext cx="386715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357298"/>
            <a:ext cx="368617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857884" y="500042"/>
            <a:ext cx="3000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http://www.springerlink.com/content/hjnk528djcwwe8et</a:t>
            </a:r>
            <a:endParaRPr lang="en-US" dirty="0"/>
          </a:p>
        </p:txBody>
      </p:sp>
      <p:pic>
        <p:nvPicPr>
          <p:cNvPr id="8" name="Picture 7" descr="bron0002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28000" t="42317" r="32001" b="28716"/>
          <a:stretch>
            <a:fillRect/>
          </a:stretch>
        </p:blipFill>
        <p:spPr bwMode="auto">
          <a:xfrm>
            <a:off x="0" y="0"/>
            <a:ext cx="257176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Pneumocystis</a:t>
            </a:r>
            <a:r>
              <a:rPr lang="en-US" dirty="0" smtClean="0"/>
              <a:t> </a:t>
            </a:r>
            <a:r>
              <a:rPr lang="en-US" dirty="0" err="1" smtClean="0"/>
              <a:t>Carinii</a:t>
            </a:r>
            <a:r>
              <a:rPr lang="en-US" dirty="0" smtClean="0"/>
              <a:t> Pneumonia (PCP) </a:t>
            </a:r>
            <a:r>
              <a:rPr lang="en-US" dirty="0" err="1" smtClean="0"/>
              <a:t>immunocompromised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2982" y="2700319"/>
            <a:ext cx="5571018" cy="4157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6211669"/>
            <a:ext cx="34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http://www.springerlink.com/content/hjnk528djcwwe8et</a:t>
            </a:r>
            <a:endParaRPr lang="en-US" dirty="0"/>
          </a:p>
        </p:txBody>
      </p:sp>
      <p:pic>
        <p:nvPicPr>
          <p:cNvPr id="6" name="Picture 7" descr="bron0002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28000" t="42317" r="32001" b="28716"/>
          <a:stretch>
            <a:fillRect/>
          </a:stretch>
        </p:blipFill>
        <p:spPr bwMode="auto">
          <a:xfrm>
            <a:off x="6572232" y="0"/>
            <a:ext cx="257176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Tuberculosis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TB </a:t>
            </a:r>
            <a:r>
              <a:rPr lang="el-GR" dirty="0" smtClean="0"/>
              <a:t> – </a:t>
            </a:r>
            <a:r>
              <a:rPr lang="en-US" dirty="0" smtClean="0"/>
              <a:t>primary</a:t>
            </a:r>
            <a:endParaRPr lang="el-GR" dirty="0" smtClean="0"/>
          </a:p>
          <a:p>
            <a:pPr lvl="1"/>
            <a:r>
              <a:rPr lang="en-US" dirty="0" smtClean="0"/>
              <a:t>consolidation</a:t>
            </a:r>
            <a:endParaRPr lang="el-GR" dirty="0" smtClean="0"/>
          </a:p>
          <a:p>
            <a:pPr lvl="1"/>
            <a:r>
              <a:rPr lang="en-US" dirty="0" err="1" smtClean="0"/>
              <a:t>lymphadenopathy</a:t>
            </a:r>
            <a:endParaRPr lang="el-GR" dirty="0" smtClean="0"/>
          </a:p>
          <a:p>
            <a:pPr lvl="1"/>
            <a:r>
              <a:rPr lang="en-US" dirty="0" err="1" smtClean="0"/>
              <a:t>milliary</a:t>
            </a:r>
            <a:r>
              <a:rPr lang="el-GR" dirty="0" smtClean="0"/>
              <a:t> </a:t>
            </a:r>
          </a:p>
          <a:p>
            <a:pPr lvl="1"/>
            <a:r>
              <a:rPr lang="en-US" dirty="0" smtClean="0"/>
              <a:t>effusion </a:t>
            </a:r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6358" y="-24"/>
            <a:ext cx="4086236" cy="6810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4429132"/>
            <a:ext cx="3143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http://radiographics.rsna.org/content/27/5/1255/F4</a:t>
            </a:r>
            <a:endParaRPr lang="en-US" dirty="0"/>
          </a:p>
        </p:txBody>
      </p:sp>
      <p:pic>
        <p:nvPicPr>
          <p:cNvPr id="6" name="Picture 7" descr="bron0002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28000" t="42317" r="32001" b="28716"/>
          <a:stretch>
            <a:fillRect/>
          </a:stretch>
        </p:blipFill>
        <p:spPr bwMode="auto">
          <a:xfrm>
            <a:off x="2428860" y="5357802"/>
            <a:ext cx="257176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IV  CM </a:t>
            </a:r>
            <a:r>
              <a:rPr lang="el-GR" dirty="0" smtClean="0"/>
              <a:t> (</a:t>
            </a:r>
            <a:r>
              <a:rPr lang="en-US" dirty="0" smtClean="0"/>
              <a:t>routine</a:t>
            </a:r>
            <a:r>
              <a:rPr lang="el-GR" dirty="0" smtClean="0"/>
              <a:t>)</a:t>
            </a:r>
          </a:p>
          <a:p>
            <a:pPr lvl="1"/>
            <a:r>
              <a:rPr lang="el-GR" dirty="0" smtClean="0"/>
              <a:t>90 </a:t>
            </a:r>
            <a:r>
              <a:rPr lang="en-US" dirty="0" err="1" smtClean="0"/>
              <a:t>mls</a:t>
            </a:r>
            <a:r>
              <a:rPr lang="el-GR" dirty="0" smtClean="0"/>
              <a:t> </a:t>
            </a:r>
          </a:p>
          <a:p>
            <a:pPr lvl="1"/>
            <a:r>
              <a:rPr lang="el-GR" dirty="0" smtClean="0"/>
              <a:t>2</a:t>
            </a:r>
            <a:r>
              <a:rPr lang="en-US" dirty="0" smtClean="0"/>
              <a:t>ml/sec</a:t>
            </a:r>
          </a:p>
          <a:p>
            <a:pPr lvl="1"/>
            <a:r>
              <a:rPr lang="en-US" dirty="0" smtClean="0"/>
              <a:t>25 </a:t>
            </a:r>
            <a:r>
              <a:rPr lang="el-GR" dirty="0" smtClean="0"/>
              <a:t>(20-30) </a:t>
            </a:r>
            <a:r>
              <a:rPr lang="en-US" dirty="0" err="1" smtClean="0"/>
              <a:t>secs</a:t>
            </a:r>
            <a:r>
              <a:rPr lang="en-US" dirty="0" smtClean="0"/>
              <a:t>  scan delay</a:t>
            </a:r>
            <a:endParaRPr lang="el-GR" dirty="0" smtClean="0"/>
          </a:p>
          <a:p>
            <a:r>
              <a:rPr lang="en-US" dirty="0" smtClean="0"/>
              <a:t>IV  CM  angiography</a:t>
            </a:r>
            <a:endParaRPr lang="el-GR" dirty="0" smtClean="0"/>
          </a:p>
          <a:p>
            <a:pPr lvl="1"/>
            <a:r>
              <a:rPr lang="el-GR" dirty="0" smtClean="0"/>
              <a:t>90-110 </a:t>
            </a:r>
            <a:r>
              <a:rPr lang="en-US" dirty="0" err="1" smtClean="0"/>
              <a:t>mls</a:t>
            </a:r>
            <a:r>
              <a:rPr lang="en-US" dirty="0" smtClean="0"/>
              <a:t> CM </a:t>
            </a:r>
            <a:r>
              <a:rPr lang="el-GR" dirty="0" smtClean="0"/>
              <a:t>+ 40-50 </a:t>
            </a:r>
            <a:r>
              <a:rPr lang="en-US" dirty="0" err="1" smtClean="0"/>
              <a:t>mls</a:t>
            </a:r>
            <a:r>
              <a:rPr lang="el-GR" dirty="0" smtClean="0"/>
              <a:t> </a:t>
            </a:r>
            <a:r>
              <a:rPr lang="en-US" dirty="0" smtClean="0"/>
              <a:t>normal saline</a:t>
            </a:r>
            <a:endParaRPr lang="el-GR" dirty="0" smtClean="0"/>
          </a:p>
          <a:p>
            <a:pPr lvl="1"/>
            <a:r>
              <a:rPr lang="el-GR" dirty="0" smtClean="0"/>
              <a:t>3</a:t>
            </a:r>
            <a:r>
              <a:rPr lang="en-US" dirty="0" smtClean="0"/>
              <a:t>ml/sec</a:t>
            </a:r>
          </a:p>
          <a:p>
            <a:pPr lvl="1"/>
            <a:r>
              <a:rPr lang="en-US" dirty="0" smtClean="0"/>
              <a:t>20sec delay or</a:t>
            </a:r>
            <a:r>
              <a:rPr lang="el-GR" dirty="0" smtClean="0"/>
              <a:t> </a:t>
            </a:r>
            <a:r>
              <a:rPr lang="en-US" dirty="0" smtClean="0"/>
              <a:t>bolus tracking</a:t>
            </a:r>
            <a:r>
              <a:rPr lang="el-GR" dirty="0" smtClean="0"/>
              <a:t> </a:t>
            </a:r>
            <a:r>
              <a:rPr lang="en-US" dirty="0" smtClean="0"/>
              <a:t> </a:t>
            </a:r>
            <a:endParaRPr lang="el-GR" dirty="0" smtClean="0"/>
          </a:p>
          <a:p>
            <a:r>
              <a:rPr lang="en-US" dirty="0" smtClean="0"/>
              <a:t>Oral prep</a:t>
            </a:r>
            <a:endParaRPr lang="el-GR" dirty="0" smtClean="0"/>
          </a:p>
          <a:p>
            <a:pPr lvl="1"/>
            <a:r>
              <a:rPr lang="en-US" dirty="0" err="1" smtClean="0"/>
              <a:t>oesophagus</a:t>
            </a:r>
            <a:endParaRPr lang="el-GR" dirty="0" smtClean="0"/>
          </a:p>
          <a:p>
            <a:pPr lvl="1"/>
            <a:r>
              <a:rPr lang="en-US" dirty="0" smtClean="0"/>
              <a:t>Tumor invasion </a:t>
            </a:r>
          </a:p>
          <a:p>
            <a:pPr lvl="1"/>
            <a:r>
              <a:rPr lang="en-US" dirty="0" smtClean="0"/>
              <a:t>Just before scan</a:t>
            </a:r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TB - secondary</a:t>
            </a:r>
            <a:endParaRPr lang="el-GR" dirty="0" smtClean="0"/>
          </a:p>
          <a:p>
            <a:pPr lvl="1"/>
            <a:r>
              <a:rPr lang="en-US" dirty="0" smtClean="0"/>
              <a:t>consolidation</a:t>
            </a:r>
            <a:r>
              <a:rPr lang="el-GR" dirty="0" smtClean="0"/>
              <a:t> </a:t>
            </a:r>
          </a:p>
          <a:p>
            <a:pPr lvl="1"/>
            <a:r>
              <a:rPr lang="en-US" dirty="0" smtClean="0"/>
              <a:t>cavities</a:t>
            </a:r>
            <a:endParaRPr lang="el-GR" dirty="0" smtClean="0"/>
          </a:p>
          <a:p>
            <a:pPr lvl="1"/>
            <a:r>
              <a:rPr lang="en-US" dirty="0" smtClean="0"/>
              <a:t>fibrosis</a:t>
            </a:r>
            <a:endParaRPr lang="el-GR" dirty="0" smtClean="0"/>
          </a:p>
          <a:p>
            <a:pPr lvl="1"/>
            <a:r>
              <a:rPr lang="en-US" dirty="0" err="1" smtClean="0"/>
              <a:t>bronchiectasis</a:t>
            </a:r>
            <a:endParaRPr lang="el-GR" dirty="0" smtClean="0"/>
          </a:p>
          <a:p>
            <a:pPr lvl="1"/>
            <a:r>
              <a:rPr lang="en-US" dirty="0" err="1" smtClean="0"/>
              <a:t>empyema</a:t>
            </a:r>
            <a:r>
              <a:rPr lang="el-GR" dirty="0" smtClean="0"/>
              <a:t> </a:t>
            </a:r>
          </a:p>
          <a:p>
            <a:pPr lvl="1"/>
            <a:endParaRPr lang="el-GR" dirty="0" smtClean="0"/>
          </a:p>
          <a:p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571876"/>
            <a:ext cx="419100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4714884"/>
            <a:ext cx="3143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http://radiographics.rsna.org/content/27/5/1255/F4</a:t>
            </a:r>
            <a:endParaRPr lang="en-US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0"/>
            <a:ext cx="41910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 descr="bron0002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l="28000" t="42317" r="32001" b="28716"/>
          <a:stretch>
            <a:fillRect/>
          </a:stretch>
        </p:blipFill>
        <p:spPr bwMode="auto">
          <a:xfrm>
            <a:off x="2143108" y="5357802"/>
            <a:ext cx="257176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Before and after treatment</a:t>
            </a:r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214554"/>
            <a:ext cx="6250335" cy="364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71472" y="6215082"/>
            <a:ext cx="7429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http://www.sciencedirect.com/science/article/pii/S0720048X07003658</a:t>
            </a:r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Before and </a:t>
            </a:r>
          </a:p>
          <a:p>
            <a:r>
              <a:rPr lang="en-US" dirty="0" smtClean="0"/>
              <a:t>after treatment</a:t>
            </a:r>
          </a:p>
          <a:p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1562" y="211988"/>
            <a:ext cx="3780362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71472" y="6357958"/>
            <a:ext cx="7429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http://www.sciencedirect.com/science/article/pii/S0720048X07003658</a:t>
            </a:r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Sarcoidosis</a:t>
            </a:r>
            <a:r>
              <a:rPr lang="en-US" dirty="0" smtClean="0"/>
              <a:t> </a:t>
            </a:r>
            <a:r>
              <a:rPr lang="el-GR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43296" cy="4525963"/>
          </a:xfrm>
        </p:spPr>
        <p:txBody>
          <a:bodyPr/>
          <a:lstStyle/>
          <a:p>
            <a:r>
              <a:rPr lang="en-US" dirty="0" err="1" smtClean="0"/>
              <a:t>Hilar</a:t>
            </a:r>
            <a:r>
              <a:rPr lang="en-US" dirty="0" smtClean="0"/>
              <a:t> </a:t>
            </a:r>
            <a:r>
              <a:rPr lang="en-US" dirty="0" err="1" smtClean="0"/>
              <a:t>lymphnodes</a:t>
            </a:r>
            <a:endParaRPr lang="el-GR" dirty="0" smtClean="0"/>
          </a:p>
          <a:p>
            <a:r>
              <a:rPr lang="en-US" dirty="0" err="1" smtClean="0"/>
              <a:t>Lymphnodes</a:t>
            </a:r>
            <a:r>
              <a:rPr lang="en-US" dirty="0" smtClean="0"/>
              <a:t> + lung involvement</a:t>
            </a:r>
            <a:endParaRPr lang="el-GR" dirty="0" smtClean="0"/>
          </a:p>
          <a:p>
            <a:r>
              <a:rPr lang="en-US" dirty="0" smtClean="0"/>
              <a:t>Lung involvement</a:t>
            </a:r>
            <a:endParaRPr lang="el-GR" dirty="0" smtClean="0"/>
          </a:p>
          <a:p>
            <a:r>
              <a:rPr lang="en-US" dirty="0" smtClean="0"/>
              <a:t>Fibrosis </a:t>
            </a:r>
            <a:r>
              <a:rPr lang="el-GR" dirty="0" smtClean="0"/>
              <a:t> </a:t>
            </a:r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363749"/>
            <a:ext cx="4929190" cy="28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109" y="3643314"/>
            <a:ext cx="5921891" cy="292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Interstitial </a:t>
            </a:r>
            <a:br>
              <a:rPr lang="en-US" dirty="0" smtClean="0"/>
            </a:br>
            <a:r>
              <a:rPr lang="en-US" dirty="0" smtClean="0"/>
              <a:t>lung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20888"/>
            <a:ext cx="2900354" cy="3705275"/>
          </a:xfrm>
        </p:spPr>
        <p:txBody>
          <a:bodyPr/>
          <a:lstStyle/>
          <a:p>
            <a:r>
              <a:rPr lang="en-US" dirty="0" err="1" smtClean="0"/>
              <a:t>centrilobular</a:t>
            </a:r>
            <a:endParaRPr lang="el-GR" dirty="0" smtClean="0"/>
          </a:p>
          <a:p>
            <a:r>
              <a:rPr lang="en-US" dirty="0" err="1" smtClean="0"/>
              <a:t>Interlobar</a:t>
            </a:r>
            <a:r>
              <a:rPr lang="en-US" dirty="0" smtClean="0"/>
              <a:t> septa</a:t>
            </a:r>
            <a:endParaRPr lang="el-GR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2087" y="1"/>
            <a:ext cx="5211913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1286" y="3857628"/>
            <a:ext cx="5182714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lung diseases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Linear and branching pattern</a:t>
            </a:r>
            <a:endParaRPr lang="el-GR" dirty="0" smtClean="0"/>
          </a:p>
          <a:p>
            <a:r>
              <a:rPr lang="en-US" dirty="0" smtClean="0"/>
              <a:t>Interstitial </a:t>
            </a:r>
            <a:r>
              <a:rPr lang="en-US" dirty="0" err="1" smtClean="0"/>
              <a:t>pneumonitis</a:t>
            </a:r>
            <a:endParaRPr lang="el-GR" dirty="0" smtClean="0"/>
          </a:p>
          <a:p>
            <a:r>
              <a:rPr lang="en-US" dirty="0" smtClean="0"/>
              <a:t>Pulmonary </a:t>
            </a:r>
            <a:r>
              <a:rPr lang="en-US" dirty="0" err="1" smtClean="0"/>
              <a:t>oedema</a:t>
            </a:r>
            <a:endParaRPr lang="el-GR" dirty="0" smtClean="0"/>
          </a:p>
          <a:p>
            <a:r>
              <a:rPr lang="en-US" dirty="0" smtClean="0"/>
              <a:t>Diseases that cause multiple nodules</a:t>
            </a:r>
            <a:endParaRPr lang="el-GR" dirty="0" smtClean="0"/>
          </a:p>
          <a:p>
            <a:pPr lvl="1"/>
            <a:r>
              <a:rPr lang="en-US" dirty="0" err="1" smtClean="0"/>
              <a:t>Lymphangitis</a:t>
            </a:r>
            <a:r>
              <a:rPr lang="en-US" dirty="0" smtClean="0"/>
              <a:t> </a:t>
            </a:r>
            <a:r>
              <a:rPr lang="en-US" dirty="0" err="1" smtClean="0"/>
              <a:t>carcinomatosa</a:t>
            </a:r>
            <a:endParaRPr lang="el-GR" dirty="0" smtClean="0"/>
          </a:p>
          <a:p>
            <a:pPr lvl="1"/>
            <a:r>
              <a:rPr lang="en-US" dirty="0" err="1" smtClean="0"/>
              <a:t>Sarcoidosis</a:t>
            </a:r>
            <a:r>
              <a:rPr lang="en-US" dirty="0" smtClean="0"/>
              <a:t> </a:t>
            </a:r>
            <a:endParaRPr lang="el-GR" dirty="0" smtClean="0"/>
          </a:p>
          <a:p>
            <a:pPr lvl="1"/>
            <a:r>
              <a:rPr lang="en-US" dirty="0" smtClean="0"/>
              <a:t>Occupational diseases</a:t>
            </a:r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Interstitial fibrosis</a:t>
            </a:r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428868"/>
            <a:ext cx="6890733" cy="374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6211669"/>
            <a:ext cx="600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http://www.radiologyassistant.nl/en/42d94cd0c326b</a:t>
            </a:r>
            <a:endParaRPr lang="en-US" dirty="0"/>
          </a:p>
        </p:txBody>
      </p:sp>
      <p:pic>
        <p:nvPicPr>
          <p:cNvPr id="6" name="Picture 7" descr="bron0002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28000" t="42317" r="32001" b="28716"/>
          <a:stretch>
            <a:fillRect/>
          </a:stretch>
        </p:blipFill>
        <p:spPr bwMode="auto">
          <a:xfrm>
            <a:off x="6572232" y="0"/>
            <a:ext cx="257176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Pulmonary </a:t>
            </a:r>
            <a:r>
              <a:rPr lang="en-US" dirty="0" err="1" smtClean="0"/>
              <a:t>oedema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9" y="2580746"/>
            <a:ext cx="6000792" cy="332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6211669"/>
            <a:ext cx="600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http://www.radiologyassistant.nl/en/42d94cd0c326b</a:t>
            </a:r>
            <a:endParaRPr lang="en-US" dirty="0"/>
          </a:p>
        </p:txBody>
      </p:sp>
      <p:pic>
        <p:nvPicPr>
          <p:cNvPr id="6" name="Picture 7" descr="bron0002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28000" t="42317" r="32001" b="28716"/>
          <a:stretch>
            <a:fillRect/>
          </a:stretch>
        </p:blipFill>
        <p:spPr bwMode="auto">
          <a:xfrm>
            <a:off x="6572232" y="0"/>
            <a:ext cx="257176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carcinomatosis</a:t>
            </a:r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3103" y="2357430"/>
            <a:ext cx="6310897" cy="366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6211669"/>
            <a:ext cx="600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http://www.radiologyassistant.nl/en/42d94cd0c326b</a:t>
            </a:r>
            <a:endParaRPr lang="en-US" dirty="0"/>
          </a:p>
        </p:txBody>
      </p:sp>
      <p:pic>
        <p:nvPicPr>
          <p:cNvPr id="6" name="Picture 7" descr="bron0002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28000" t="42317" r="32001" b="28716"/>
          <a:stretch>
            <a:fillRect/>
          </a:stretch>
        </p:blipFill>
        <p:spPr bwMode="auto">
          <a:xfrm>
            <a:off x="6572232" y="0"/>
            <a:ext cx="257176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lung diseases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Increased lung density</a:t>
            </a:r>
            <a:endParaRPr lang="el-GR" dirty="0" smtClean="0"/>
          </a:p>
          <a:p>
            <a:r>
              <a:rPr lang="en-US" dirty="0" smtClean="0"/>
              <a:t>Allergic </a:t>
            </a:r>
            <a:r>
              <a:rPr lang="en-US" dirty="0" err="1" smtClean="0"/>
              <a:t>alveolitis</a:t>
            </a:r>
            <a:endParaRPr lang="el-GR" dirty="0" smtClean="0"/>
          </a:p>
          <a:p>
            <a:r>
              <a:rPr lang="en-US" dirty="0" smtClean="0"/>
              <a:t>Alveolar </a:t>
            </a:r>
            <a:r>
              <a:rPr lang="en-US" dirty="0" err="1" smtClean="0"/>
              <a:t>proteinosis</a:t>
            </a:r>
            <a:endParaRPr lang="el-GR" dirty="0" smtClean="0"/>
          </a:p>
          <a:p>
            <a:r>
              <a:rPr lang="en-US" dirty="0" smtClean="0"/>
              <a:t>Lipoid pneumonia</a:t>
            </a:r>
            <a:endParaRPr lang="el-GR" dirty="0" smtClean="0"/>
          </a:p>
          <a:p>
            <a:r>
              <a:rPr lang="en-US" dirty="0" err="1" smtClean="0"/>
              <a:t>Eosinophilic</a:t>
            </a:r>
            <a:r>
              <a:rPr lang="en-US" dirty="0" smtClean="0"/>
              <a:t> pneumonia</a:t>
            </a:r>
            <a:endParaRPr lang="el-GR" dirty="0" smtClean="0"/>
          </a:p>
          <a:p>
            <a:r>
              <a:rPr lang="en-US" dirty="0" smtClean="0"/>
              <a:t>Drug induced lung disease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Section thickness</a:t>
            </a:r>
            <a:endParaRPr lang="el-GR" dirty="0" smtClean="0"/>
          </a:p>
          <a:p>
            <a:pPr lvl="1"/>
            <a:r>
              <a:rPr lang="en-US" dirty="0" smtClean="0"/>
              <a:t>Thin originals</a:t>
            </a:r>
            <a:endParaRPr lang="el-GR" dirty="0" smtClean="0"/>
          </a:p>
          <a:p>
            <a:pPr lvl="1"/>
            <a:r>
              <a:rPr lang="en-US" dirty="0" smtClean="0"/>
              <a:t>Thicker for viewing</a:t>
            </a:r>
            <a:endParaRPr lang="el-GR" dirty="0" smtClean="0"/>
          </a:p>
          <a:p>
            <a:r>
              <a:rPr lang="en-US" dirty="0" smtClean="0"/>
              <a:t>Filters </a:t>
            </a:r>
            <a:r>
              <a:rPr lang="el-GR" dirty="0" smtClean="0"/>
              <a:t>(</a:t>
            </a:r>
            <a:r>
              <a:rPr lang="en-US" dirty="0" smtClean="0"/>
              <a:t>raw data)</a:t>
            </a:r>
            <a:endParaRPr lang="el-GR" dirty="0" smtClean="0"/>
          </a:p>
          <a:p>
            <a:pPr lvl="1"/>
            <a:r>
              <a:rPr lang="en-US" dirty="0" smtClean="0"/>
              <a:t>Standard </a:t>
            </a:r>
            <a:r>
              <a:rPr lang="el-GR" dirty="0" smtClean="0"/>
              <a:t>(</a:t>
            </a:r>
            <a:r>
              <a:rPr lang="en-US" dirty="0" smtClean="0"/>
              <a:t>lungs </a:t>
            </a:r>
            <a:r>
              <a:rPr lang="en-US" dirty="0" err="1" smtClean="0"/>
              <a:t>mediastinum</a:t>
            </a:r>
            <a:r>
              <a:rPr lang="el-GR" dirty="0" smtClean="0"/>
              <a:t>)</a:t>
            </a:r>
          </a:p>
          <a:p>
            <a:pPr lvl="1"/>
            <a:r>
              <a:rPr lang="en-US" dirty="0" smtClean="0"/>
              <a:t>Bone HR lung </a:t>
            </a:r>
            <a:r>
              <a:rPr lang="en-US" dirty="0" err="1" smtClean="0"/>
              <a:t>parenhyma</a:t>
            </a:r>
            <a:endParaRPr lang="el-GR" dirty="0" smtClean="0"/>
          </a:p>
          <a:p>
            <a:pPr lvl="1"/>
            <a:r>
              <a:rPr lang="en-US" dirty="0" smtClean="0"/>
              <a:t>Optical filters</a:t>
            </a:r>
            <a:endParaRPr lang="el-GR" dirty="0" smtClean="0"/>
          </a:p>
          <a:p>
            <a:r>
              <a:rPr lang="en-US" dirty="0" smtClean="0"/>
              <a:t>WW/L</a:t>
            </a:r>
            <a:endParaRPr lang="el-GR" dirty="0" smtClean="0"/>
          </a:p>
          <a:p>
            <a:pPr lvl="1"/>
            <a:r>
              <a:rPr lang="en-US" dirty="0" smtClean="0"/>
              <a:t>lungs</a:t>
            </a:r>
            <a:r>
              <a:rPr lang="el-GR" dirty="0" smtClean="0"/>
              <a:t>:  1500 / -600</a:t>
            </a:r>
          </a:p>
          <a:p>
            <a:pPr lvl="1"/>
            <a:r>
              <a:rPr lang="en-US" dirty="0" err="1" smtClean="0"/>
              <a:t>mediastinum</a:t>
            </a:r>
            <a:r>
              <a:rPr lang="el-GR" dirty="0" smtClean="0"/>
              <a:t>: 400 / 50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Alveolar </a:t>
            </a:r>
            <a:r>
              <a:rPr lang="en-US" dirty="0" err="1" smtClean="0"/>
              <a:t>proteinosis</a:t>
            </a:r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495550"/>
            <a:ext cx="7054137" cy="373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 descr="bron0002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28000" t="42317" r="32001" b="28716"/>
          <a:stretch>
            <a:fillRect/>
          </a:stretch>
        </p:blipFill>
        <p:spPr bwMode="auto">
          <a:xfrm>
            <a:off x="6572232" y="0"/>
            <a:ext cx="257176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Diffuse lung disease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7467600" cy="4525963"/>
          </a:xfrm>
        </p:spPr>
        <p:txBody>
          <a:bodyPr/>
          <a:lstStyle/>
          <a:p>
            <a:r>
              <a:rPr lang="en-US" dirty="0" smtClean="0"/>
              <a:t>Emphysema </a:t>
            </a:r>
            <a:r>
              <a:rPr lang="el-GR" dirty="0" smtClean="0"/>
              <a:t> </a:t>
            </a:r>
          </a:p>
          <a:p>
            <a:r>
              <a:rPr lang="en-US" dirty="0" err="1" smtClean="0"/>
              <a:t>Swyer</a:t>
            </a:r>
            <a:r>
              <a:rPr lang="en-US" dirty="0" smtClean="0"/>
              <a:t>-James </a:t>
            </a:r>
            <a:r>
              <a:rPr lang="en-US" dirty="0" err="1" smtClean="0"/>
              <a:t>symdrome</a:t>
            </a:r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2829831"/>
            <a:ext cx="5310198" cy="3385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 b="55665"/>
          <a:stretch>
            <a:fillRect/>
          </a:stretch>
        </p:blipFill>
        <p:spPr bwMode="auto">
          <a:xfrm>
            <a:off x="5195006" y="2357430"/>
            <a:ext cx="394899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0" y="621508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http://www.learningradiology.com/archives06/COW%20206-Bullous%20dz/bullouscorrect.htm</a:t>
            </a:r>
            <a:endParaRPr lang="en-US" dirty="0"/>
          </a:p>
        </p:txBody>
      </p:sp>
      <p:pic>
        <p:nvPicPr>
          <p:cNvPr id="7" name="Picture 7" descr="bron0002"/>
          <p:cNvPicPr>
            <a:picLocks noChangeAspect="1" noChangeArrowheads="1"/>
          </p:cNvPicPr>
          <p:nvPr/>
        </p:nvPicPr>
        <p:blipFill>
          <a:blip r:embed="rId4" cstate="print">
            <a:lum bright="10000" contrast="30000"/>
          </a:blip>
          <a:srcRect l="28000" t="42317" r="32001" b="28716"/>
          <a:stretch>
            <a:fillRect/>
          </a:stretch>
        </p:blipFill>
        <p:spPr bwMode="auto">
          <a:xfrm>
            <a:off x="6572232" y="0"/>
            <a:ext cx="257176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lung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Cystic diseases</a:t>
            </a:r>
          </a:p>
          <a:p>
            <a:r>
              <a:rPr lang="en-US" dirty="0" err="1" smtClean="0"/>
              <a:t>Histiocytosis</a:t>
            </a:r>
            <a:r>
              <a:rPr lang="en-US" dirty="0" smtClean="0"/>
              <a:t> </a:t>
            </a:r>
            <a:r>
              <a:rPr lang="el-GR" dirty="0" smtClean="0"/>
              <a:t>– Χ, </a:t>
            </a:r>
            <a:r>
              <a:rPr lang="en-US" dirty="0" err="1" smtClean="0"/>
              <a:t>Langherhans</a:t>
            </a:r>
            <a:endParaRPr lang="el-GR" dirty="0" smtClean="0"/>
          </a:p>
          <a:p>
            <a:r>
              <a:rPr lang="en-US" dirty="0" smtClean="0"/>
              <a:t>Pulmonary </a:t>
            </a:r>
            <a:r>
              <a:rPr lang="en-US" dirty="0" err="1" smtClean="0"/>
              <a:t>lympangioliomyomatosis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92143"/>
            <a:ext cx="4643438" cy="262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8030" y="3571876"/>
            <a:ext cx="4365970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214546" y="6488668"/>
            <a:ext cx="6929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http://www.radiologyassistant.nl/en/42d94cd0c326b</a:t>
            </a:r>
            <a:endParaRPr 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Vascular diseases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Thromboembolic</a:t>
            </a:r>
            <a:r>
              <a:rPr lang="en-US" dirty="0" smtClean="0"/>
              <a:t> disease</a:t>
            </a:r>
            <a:endParaRPr lang="el-GR" dirty="0" smtClean="0"/>
          </a:p>
          <a:p>
            <a:r>
              <a:rPr lang="en-US" dirty="0" err="1" smtClean="0"/>
              <a:t>Veno</a:t>
            </a:r>
            <a:r>
              <a:rPr lang="en-US" dirty="0" smtClean="0"/>
              <a:t> occlusive disease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357562"/>
            <a:ext cx="7081784" cy="304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794" y="857232"/>
            <a:ext cx="2643206" cy="2571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571472" y="6488668"/>
            <a:ext cx="6929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http://www.radiologyassistant.nl/en/42d94cd0c326b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643834" y="3357562"/>
            <a:ext cx="15001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http://radiographics.rsna.org/content/27/4/957</a:t>
            </a:r>
            <a:endParaRPr lang="en-US" sz="14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Trauma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trauma</a:t>
            </a:r>
            <a:endParaRPr lang="el-GR" dirty="0" smtClean="0"/>
          </a:p>
          <a:p>
            <a:r>
              <a:rPr lang="en-US" dirty="0" smtClean="0"/>
              <a:t>ARDS</a:t>
            </a:r>
            <a:endParaRPr lang="el-GR" dirty="0" smtClean="0"/>
          </a:p>
          <a:p>
            <a:r>
              <a:rPr lang="en-US" dirty="0" err="1" smtClean="0"/>
              <a:t>Pneymonectomy-lobectomy</a:t>
            </a:r>
            <a:endParaRPr lang="el-GR" dirty="0" smtClean="0"/>
          </a:p>
          <a:p>
            <a:r>
              <a:rPr lang="en-US" dirty="0" err="1" smtClean="0"/>
              <a:t>Tranplantation</a:t>
            </a:r>
            <a:r>
              <a:rPr lang="en-US" dirty="0" smtClean="0"/>
              <a:t> </a:t>
            </a:r>
            <a:endParaRPr lang="el-GR" dirty="0" smtClean="0"/>
          </a:p>
          <a:p>
            <a:pPr lvl="1"/>
            <a:r>
              <a:rPr lang="en-US" dirty="0" smtClean="0"/>
              <a:t>Acute rejection</a:t>
            </a:r>
            <a:endParaRPr lang="el-GR" dirty="0" smtClean="0"/>
          </a:p>
          <a:p>
            <a:pPr lvl="1"/>
            <a:r>
              <a:rPr lang="en-US" dirty="0" smtClean="0"/>
              <a:t>Chronic rejection</a:t>
            </a:r>
            <a:endParaRPr lang="el-GR" dirty="0" smtClean="0"/>
          </a:p>
          <a:p>
            <a:pPr lvl="1"/>
            <a:r>
              <a:rPr lang="en-US" dirty="0" smtClean="0"/>
              <a:t>Complications from the airways</a:t>
            </a:r>
            <a:endParaRPr lang="en-US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5074" y="214290"/>
            <a:ext cx="2495544" cy="1143000"/>
          </a:xfrm>
        </p:spPr>
        <p:txBody>
          <a:bodyPr/>
          <a:lstStyle/>
          <a:p>
            <a:r>
              <a:rPr lang="en-US" dirty="0" smtClean="0"/>
              <a:t>Trauma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stefan0001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 l="20671" t="7269" r="23242"/>
          <a:stretch>
            <a:fillRect/>
          </a:stretch>
        </p:blipFill>
        <p:spPr bwMode="auto">
          <a:xfrm>
            <a:off x="3059113" y="1268413"/>
            <a:ext cx="3381375" cy="5589587"/>
          </a:xfrm>
          <a:prstGeom prst="rect">
            <a:avLst/>
          </a:prstGeom>
          <a:noFill/>
        </p:spPr>
      </p:pic>
      <p:pic>
        <p:nvPicPr>
          <p:cNvPr id="5" name="Picture 6" descr="stefan0006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 l="21941" t="25374" r="26367" b="10124"/>
          <a:stretch>
            <a:fillRect/>
          </a:stretch>
        </p:blipFill>
        <p:spPr bwMode="auto">
          <a:xfrm>
            <a:off x="6443663" y="3429000"/>
            <a:ext cx="2747962" cy="3429000"/>
          </a:xfrm>
          <a:prstGeom prst="rect">
            <a:avLst/>
          </a:prstGeom>
          <a:noFill/>
        </p:spPr>
      </p:pic>
      <p:pic>
        <p:nvPicPr>
          <p:cNvPr id="6" name="Picture 7" descr="stefan5"/>
          <p:cNvPicPr>
            <a:picLocks noChangeAspect="1" noChangeArrowheads="1"/>
          </p:cNvPicPr>
          <p:nvPr/>
        </p:nvPicPr>
        <p:blipFill>
          <a:blip r:embed="rId4" cstate="print">
            <a:lum bright="6000"/>
          </a:blip>
          <a:srcRect l="23633" t="4953" r="29134"/>
          <a:stretch>
            <a:fillRect/>
          </a:stretch>
        </p:blipFill>
        <p:spPr bwMode="auto">
          <a:xfrm>
            <a:off x="252413" y="404813"/>
            <a:ext cx="2825750" cy="56880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692696"/>
            <a:ext cx="7467600" cy="4525963"/>
          </a:xfrm>
        </p:spPr>
        <p:txBody>
          <a:bodyPr/>
          <a:lstStyle/>
          <a:p>
            <a:r>
              <a:rPr lang="en-US" dirty="0" smtClean="0"/>
              <a:t>In vascular injuries the </a:t>
            </a:r>
            <a:r>
              <a:rPr lang="en-US" dirty="0" err="1" smtClean="0"/>
              <a:t>mediastinal</a:t>
            </a:r>
            <a:r>
              <a:rPr lang="en-US" dirty="0" smtClean="0"/>
              <a:t> fat becomes blurred </a:t>
            </a:r>
            <a:endParaRPr lang="el-G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72816"/>
            <a:ext cx="6408712" cy="4806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Pneumothorax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1882552" cy="4525963"/>
          </a:xfrm>
        </p:spPr>
        <p:txBody>
          <a:bodyPr/>
          <a:lstStyle/>
          <a:p>
            <a:r>
              <a:rPr lang="en-US" dirty="0" smtClean="0"/>
              <a:t>Air in the pleural cavity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672" y="1340768"/>
            <a:ext cx="6762328" cy="5071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Pleural effusion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Fluid in the pleural cavity</a:t>
            </a:r>
          </a:p>
          <a:p>
            <a:r>
              <a:rPr lang="en-US" dirty="0" smtClean="0"/>
              <a:t>The clinical history points to the cause</a:t>
            </a:r>
          </a:p>
          <a:p>
            <a:r>
              <a:rPr lang="en-US" dirty="0" smtClean="0"/>
              <a:t>Fresh blood may be </a:t>
            </a:r>
            <a:r>
              <a:rPr lang="en-US" dirty="0" err="1" smtClean="0"/>
              <a:t>hyperdense</a:t>
            </a: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482559"/>
            <a:ext cx="4500588" cy="3375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836712"/>
            <a:ext cx="7467600" cy="4525963"/>
          </a:xfrm>
        </p:spPr>
        <p:txBody>
          <a:bodyPr/>
          <a:lstStyle/>
          <a:p>
            <a:r>
              <a:rPr lang="en-US" dirty="0" smtClean="0"/>
              <a:t>ARDS (adult respiratory distress syndrome)</a:t>
            </a:r>
            <a:endParaRPr lang="el-GR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276872"/>
            <a:ext cx="7869942" cy="331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043608" y="5949280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http://www.radiologyassistant.nl/en/46b480a6e4bdc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Exposure factors</a:t>
            </a:r>
            <a:endParaRPr lang="el-GR" dirty="0" smtClean="0"/>
          </a:p>
          <a:p>
            <a:pPr lvl="1"/>
            <a:r>
              <a:rPr lang="el-GR" dirty="0" smtClean="0"/>
              <a:t>120</a:t>
            </a:r>
            <a:r>
              <a:rPr lang="en-US" dirty="0" smtClean="0"/>
              <a:t>kV</a:t>
            </a:r>
            <a:endParaRPr lang="el-GR" dirty="0" smtClean="0"/>
          </a:p>
          <a:p>
            <a:pPr lvl="1"/>
            <a:r>
              <a:rPr lang="el-GR" dirty="0" smtClean="0"/>
              <a:t>150 </a:t>
            </a:r>
            <a:r>
              <a:rPr lang="en-US" dirty="0" err="1" smtClean="0"/>
              <a:t>mAs</a:t>
            </a:r>
            <a:r>
              <a:rPr lang="el-GR" dirty="0" smtClean="0"/>
              <a:t> </a:t>
            </a:r>
          </a:p>
          <a:p>
            <a:pPr lvl="1"/>
            <a:r>
              <a:rPr lang="en-US" dirty="0" err="1" smtClean="0"/>
              <a:t>CTDIvol</a:t>
            </a:r>
            <a:r>
              <a:rPr lang="en-US" dirty="0" smtClean="0"/>
              <a:t>    </a:t>
            </a:r>
            <a:r>
              <a:rPr lang="el-GR" dirty="0" smtClean="0"/>
              <a:t>5 - 10</a:t>
            </a:r>
            <a:r>
              <a:rPr lang="en-US" dirty="0" err="1" smtClean="0"/>
              <a:t>mGy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Due to high intrinsic contrast we can afford lower SNR and use lower exposure factors</a:t>
            </a:r>
            <a:endParaRPr lang="el-GR" dirty="0" smtClean="0"/>
          </a:p>
          <a:p>
            <a:r>
              <a:rPr lang="en-US" dirty="0" smtClean="0"/>
              <a:t>The beam starvation artifacts in the shoulders and abdomen may be reduced by dose modulation techniques. </a:t>
            </a:r>
            <a:endParaRPr lang="en-US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ARDS</a:t>
            </a:r>
            <a:endParaRPr lang="el-GR" dirty="0" smtClean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420888"/>
            <a:ext cx="7861831" cy="3314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259632" y="6021288"/>
            <a:ext cx="6660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http://www.radiologyassistant.nl/en/46b480a6e4bdc</a:t>
            </a:r>
            <a:endParaRPr lang="en-US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Pneumonectomy</a:t>
            </a:r>
            <a:r>
              <a:rPr lang="en-US" dirty="0" smtClean="0"/>
              <a:t> - </a:t>
            </a:r>
            <a:r>
              <a:rPr lang="en-US" dirty="0" err="1" smtClean="0"/>
              <a:t>lobectomy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214554"/>
            <a:ext cx="419100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000240"/>
            <a:ext cx="419100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071670" y="6488668"/>
            <a:ext cx="5357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http://radiographics.rsna.org/content/26/5/1449</a:t>
            </a:r>
            <a:endParaRPr 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260648"/>
            <a:ext cx="4430866" cy="4265315"/>
          </a:xfrm>
        </p:spPr>
        <p:txBody>
          <a:bodyPr/>
          <a:lstStyle/>
          <a:p>
            <a:r>
              <a:rPr lang="en-US" dirty="0" smtClean="0"/>
              <a:t>Transplantation lung</a:t>
            </a:r>
            <a:endParaRPr lang="el-GR" dirty="0" smtClean="0"/>
          </a:p>
          <a:p>
            <a:pPr lvl="1"/>
            <a:r>
              <a:rPr lang="en-US" dirty="0" smtClean="0"/>
              <a:t>acute</a:t>
            </a:r>
            <a:endParaRPr lang="el-GR" dirty="0" smtClean="0"/>
          </a:p>
          <a:p>
            <a:pPr lvl="1"/>
            <a:r>
              <a:rPr lang="en-US" dirty="0" smtClean="0"/>
              <a:t>Chronic rejection</a:t>
            </a:r>
            <a:endParaRPr lang="el-GR" dirty="0" smtClean="0"/>
          </a:p>
          <a:p>
            <a:pPr lvl="1"/>
            <a:r>
              <a:rPr lang="en-US" dirty="0" smtClean="0"/>
              <a:t>Airways </a:t>
            </a:r>
          </a:p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0"/>
            <a:ext cx="41910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1739" y="3116296"/>
            <a:ext cx="4232261" cy="3741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0" y="6211669"/>
            <a:ext cx="50006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http://radiographics.rsna.org/content/27/4/957</a:t>
            </a:r>
            <a:endParaRPr lang="en-US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000372"/>
            <a:ext cx="41910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3643306" y="1214422"/>
            <a:ext cx="1714512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 flipH="1">
            <a:off x="78625" y="2881815"/>
            <a:ext cx="2214578" cy="42862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3178959" y="3178967"/>
            <a:ext cx="3214710" cy="200026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High Resolution CT </a:t>
            </a:r>
            <a:r>
              <a:rPr lang="el-GR" dirty="0" smtClean="0"/>
              <a:t>(</a:t>
            </a:r>
            <a:r>
              <a:rPr lang="en-US" dirty="0" smtClean="0"/>
              <a:t>HRCT)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Thin sections </a:t>
            </a:r>
            <a:r>
              <a:rPr lang="el-GR" dirty="0" smtClean="0"/>
              <a:t>&lt; 2</a:t>
            </a:r>
            <a:r>
              <a:rPr lang="en-US" dirty="0" smtClean="0"/>
              <a:t>mms</a:t>
            </a:r>
            <a:endParaRPr lang="el-GR" dirty="0" smtClean="0"/>
          </a:p>
          <a:p>
            <a:r>
              <a:rPr lang="en-US" dirty="0" smtClean="0"/>
              <a:t>Bone filter</a:t>
            </a:r>
            <a:endParaRPr lang="el-GR" dirty="0" smtClean="0"/>
          </a:p>
          <a:p>
            <a:r>
              <a:rPr lang="en-US" dirty="0" smtClean="0"/>
              <a:t>Deep inspiration</a:t>
            </a:r>
            <a:endParaRPr lang="el-GR" dirty="0" smtClean="0"/>
          </a:p>
          <a:p>
            <a:r>
              <a:rPr lang="en-US" dirty="0" smtClean="0"/>
              <a:t>Expiration - End expiration</a:t>
            </a:r>
            <a:endParaRPr lang="el-GR" dirty="0" smtClean="0"/>
          </a:p>
          <a:p>
            <a:pPr lvl="2"/>
            <a:r>
              <a:rPr lang="en-US" dirty="0" smtClean="0"/>
              <a:t>Air trapping</a:t>
            </a:r>
            <a:endParaRPr lang="el-GR" dirty="0" smtClean="0"/>
          </a:p>
          <a:p>
            <a:pPr lvl="2"/>
            <a:r>
              <a:rPr lang="en-US" dirty="0" smtClean="0"/>
              <a:t>DD air trapping – ground glass</a:t>
            </a:r>
            <a:endParaRPr lang="el-GR" dirty="0" smtClean="0"/>
          </a:p>
          <a:p>
            <a:pPr lvl="2"/>
            <a:r>
              <a:rPr lang="en-US" dirty="0" smtClean="0"/>
              <a:t>Wall invasion by Cancer</a:t>
            </a:r>
            <a:endParaRPr lang="el-GR" dirty="0" smtClean="0"/>
          </a:p>
          <a:p>
            <a:r>
              <a:rPr lang="en-US" dirty="0" smtClean="0"/>
              <a:t>Prone - inspiration</a:t>
            </a:r>
            <a:endParaRPr lang="el-GR" dirty="0" smtClean="0"/>
          </a:p>
          <a:p>
            <a:pPr lvl="1"/>
            <a:r>
              <a:rPr lang="en-US" dirty="0" smtClean="0"/>
              <a:t>Only the suspicious areas usually lung bases</a:t>
            </a:r>
            <a:endParaRPr lang="el-GR" dirty="0" smtClean="0"/>
          </a:p>
          <a:p>
            <a:pPr lvl="1"/>
            <a:r>
              <a:rPr lang="el-GR" dirty="0" smtClean="0"/>
              <a:t>5 </a:t>
            </a:r>
            <a:r>
              <a:rPr lang="en-US" dirty="0" err="1" smtClean="0"/>
              <a:t>mins</a:t>
            </a:r>
            <a:r>
              <a:rPr lang="en-US" dirty="0" smtClean="0"/>
              <a:t> before scan</a:t>
            </a:r>
            <a:endParaRPr lang="el-GR" dirty="0" smtClean="0"/>
          </a:p>
          <a:p>
            <a:pPr lvl="1"/>
            <a:r>
              <a:rPr lang="en-US" dirty="0" smtClean="0"/>
              <a:t>Avoid the need  by scanning immediately after the patient lies flat</a:t>
            </a:r>
            <a:endParaRPr lang="el-GR" dirty="0" smtClean="0"/>
          </a:p>
          <a:p>
            <a:pPr lvl="1"/>
            <a:endParaRPr lang="el-GR" dirty="0" smtClean="0"/>
          </a:p>
          <a:p>
            <a:r>
              <a:rPr lang="el-GR" dirty="0" smtClean="0"/>
              <a:t>ΜΙΡ </a:t>
            </a:r>
            <a:r>
              <a:rPr lang="en-US" dirty="0" smtClean="0"/>
              <a:t>- </a:t>
            </a:r>
            <a:r>
              <a:rPr lang="en-US" dirty="0" err="1" smtClean="0"/>
              <a:t>minIP</a:t>
            </a:r>
            <a:r>
              <a:rPr lang="el-GR" dirty="0" smtClean="0"/>
              <a:t> </a:t>
            </a:r>
            <a:r>
              <a:rPr lang="en-US" dirty="0" smtClean="0"/>
              <a:t>in different levels</a:t>
            </a:r>
            <a:endParaRPr lang="el-GR" dirty="0" smtClean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</a:t>
            </a:r>
            <a:r>
              <a:rPr lang="el-GR" dirty="0" smtClean="0"/>
              <a:t> </a:t>
            </a:r>
            <a:r>
              <a:rPr lang="en-US" dirty="0" smtClean="0"/>
              <a:t>low dose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Repeat scan for lung parenchyma assessment</a:t>
            </a:r>
          </a:p>
          <a:p>
            <a:r>
              <a:rPr lang="en-US" dirty="0" smtClean="0"/>
              <a:t>Dose</a:t>
            </a:r>
            <a:r>
              <a:rPr lang="el-GR" dirty="0" smtClean="0"/>
              <a:t> </a:t>
            </a:r>
            <a:r>
              <a:rPr lang="en-US" dirty="0" err="1" smtClean="0"/>
              <a:t>CTDIvol</a:t>
            </a:r>
            <a:r>
              <a:rPr lang="el-GR" dirty="0" smtClean="0"/>
              <a:t> = 2</a:t>
            </a:r>
            <a:r>
              <a:rPr lang="en-US" dirty="0" smtClean="0"/>
              <a:t>-6mGy</a:t>
            </a:r>
          </a:p>
          <a:p>
            <a:r>
              <a:rPr lang="en-US" dirty="0" smtClean="0"/>
              <a:t>Less sharp algorithm to manage noise</a:t>
            </a:r>
            <a:endParaRPr lang="el-GR" dirty="0" smtClean="0"/>
          </a:p>
          <a:p>
            <a:r>
              <a:rPr lang="en-US" dirty="0" smtClean="0"/>
              <a:t>Higher kV (140)</a:t>
            </a:r>
          </a:p>
          <a:p>
            <a:r>
              <a:rPr lang="en-US" dirty="0" smtClean="0"/>
              <a:t>Noise filtration</a:t>
            </a:r>
            <a:endParaRPr lang="en-US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794</TotalTime>
  <Words>748</Words>
  <Application>Microsoft Office PowerPoint</Application>
  <PresentationFormat>On-screen Show (4:3)</PresentationFormat>
  <Paragraphs>267</Paragraphs>
  <Slides>72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Technic</vt:lpstr>
      <vt:lpstr>CT lung</vt:lpstr>
      <vt:lpstr>Technique </vt:lpstr>
      <vt:lpstr>Slide 3</vt:lpstr>
      <vt:lpstr>Slide 4</vt:lpstr>
      <vt:lpstr> </vt:lpstr>
      <vt:lpstr>Slide 6</vt:lpstr>
      <vt:lpstr>Slide 7</vt:lpstr>
      <vt:lpstr>High Resolution CT (HRCT)</vt:lpstr>
      <vt:lpstr>CT low dose</vt:lpstr>
      <vt:lpstr>CT low dose – lung cancer screening</vt:lpstr>
      <vt:lpstr>Virtual bronchoscopy</vt:lpstr>
      <vt:lpstr>Diseases of the lung</vt:lpstr>
      <vt:lpstr>Congenital diseases</vt:lpstr>
      <vt:lpstr>Slide 14</vt:lpstr>
      <vt:lpstr>Slide 15</vt:lpstr>
      <vt:lpstr>Slide 16</vt:lpstr>
      <vt:lpstr>Slide 17</vt:lpstr>
      <vt:lpstr>Diseases of the airways</vt:lpstr>
      <vt:lpstr>Slide 19</vt:lpstr>
      <vt:lpstr>Slide 20</vt:lpstr>
      <vt:lpstr>Slide 21</vt:lpstr>
      <vt:lpstr>Slide 22</vt:lpstr>
      <vt:lpstr>Lung nodules</vt:lpstr>
      <vt:lpstr>Slide 24</vt:lpstr>
      <vt:lpstr>Lung nodule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Staging – ΤΝΜ – Τ</vt:lpstr>
      <vt:lpstr>Staging  ΤΝΜ – Ν</vt:lpstr>
      <vt:lpstr>Slide 35</vt:lpstr>
      <vt:lpstr>Slide 36</vt:lpstr>
      <vt:lpstr>Slide 37</vt:lpstr>
      <vt:lpstr>Slide 38</vt:lpstr>
      <vt:lpstr>Staging ΤΝΜ - Μ</vt:lpstr>
      <vt:lpstr>Slide 40</vt:lpstr>
      <vt:lpstr>Slide 41</vt:lpstr>
      <vt:lpstr>Slide 42</vt:lpstr>
      <vt:lpstr>Slide 43</vt:lpstr>
      <vt:lpstr>Slide 44</vt:lpstr>
      <vt:lpstr>Infection </vt:lpstr>
      <vt:lpstr>Slide 46</vt:lpstr>
      <vt:lpstr>Slide 47</vt:lpstr>
      <vt:lpstr>Slide 48</vt:lpstr>
      <vt:lpstr>Tuberculosis</vt:lpstr>
      <vt:lpstr>Slide 50</vt:lpstr>
      <vt:lpstr>Slide 51</vt:lpstr>
      <vt:lpstr>Slide 52</vt:lpstr>
      <vt:lpstr>Sarcoidosis  </vt:lpstr>
      <vt:lpstr>Interstitial  lung disease</vt:lpstr>
      <vt:lpstr>Diffuse lung diseases</vt:lpstr>
      <vt:lpstr>Slide 56</vt:lpstr>
      <vt:lpstr>Slide 57</vt:lpstr>
      <vt:lpstr>Slide 58</vt:lpstr>
      <vt:lpstr>Diffuse lung diseases</vt:lpstr>
      <vt:lpstr>Slide 60</vt:lpstr>
      <vt:lpstr>Diffuse lung disease</vt:lpstr>
      <vt:lpstr>Diffuse lung disease</vt:lpstr>
      <vt:lpstr>Vascular diseases</vt:lpstr>
      <vt:lpstr>Trauma </vt:lpstr>
      <vt:lpstr>Trauma </vt:lpstr>
      <vt:lpstr>Slide 66</vt:lpstr>
      <vt:lpstr>Pneumothorax</vt:lpstr>
      <vt:lpstr>Pleural effusion</vt:lpstr>
      <vt:lpstr>Slide 69</vt:lpstr>
      <vt:lpstr>Slide 70</vt:lpstr>
      <vt:lpstr>Pneumonectomy - lobectomy</vt:lpstr>
      <vt:lpstr>Slide 72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ΑΞΟΝΙΚΗ ΤΟΜΟΓΡΑΦΙΑ ΘΩΡΑΚΟΣ</dc:title>
  <dc:creator>Georgia</dc:creator>
  <cp:lastModifiedBy>Georgia</cp:lastModifiedBy>
  <cp:revision>78</cp:revision>
  <dcterms:created xsi:type="dcterms:W3CDTF">2011-11-20T10:14:05Z</dcterms:created>
  <dcterms:modified xsi:type="dcterms:W3CDTF">2016-03-14T04:34:15Z</dcterms:modified>
</cp:coreProperties>
</file>